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33"/>
  </p:notesMasterIdLst>
  <p:sldIdLst>
    <p:sldId id="304" r:id="rId6"/>
    <p:sldId id="305" r:id="rId7"/>
    <p:sldId id="306" r:id="rId8"/>
    <p:sldId id="307" r:id="rId9"/>
    <p:sldId id="308"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3" r:id="rId25"/>
    <p:sldId id="324"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50" r:id="rId52"/>
    <p:sldId id="351" r:id="rId53"/>
    <p:sldId id="352" r:id="rId54"/>
    <p:sldId id="353" r:id="rId55"/>
    <p:sldId id="354" r:id="rId56"/>
    <p:sldId id="355" r:id="rId57"/>
    <p:sldId id="356" r:id="rId58"/>
    <p:sldId id="357" r:id="rId59"/>
    <p:sldId id="358" r:id="rId60"/>
    <p:sldId id="359" r:id="rId61"/>
    <p:sldId id="360" r:id="rId62"/>
    <p:sldId id="361" r:id="rId63"/>
    <p:sldId id="362" r:id="rId64"/>
    <p:sldId id="363" r:id="rId65"/>
    <p:sldId id="414" r:id="rId66"/>
    <p:sldId id="365" r:id="rId67"/>
    <p:sldId id="366" r:id="rId68"/>
    <p:sldId id="367" r:id="rId69"/>
    <p:sldId id="368" r:id="rId70"/>
    <p:sldId id="369" r:id="rId71"/>
    <p:sldId id="370" r:id="rId72"/>
    <p:sldId id="371" r:id="rId73"/>
    <p:sldId id="372" r:id="rId74"/>
    <p:sldId id="373" r:id="rId75"/>
    <p:sldId id="374" r:id="rId76"/>
    <p:sldId id="375" r:id="rId77"/>
    <p:sldId id="376" r:id="rId78"/>
    <p:sldId id="377" r:id="rId79"/>
    <p:sldId id="378" r:id="rId80"/>
    <p:sldId id="379" r:id="rId81"/>
    <p:sldId id="380" r:id="rId82"/>
    <p:sldId id="381" r:id="rId83"/>
    <p:sldId id="382" r:id="rId84"/>
    <p:sldId id="383" r:id="rId85"/>
    <p:sldId id="384" r:id="rId86"/>
    <p:sldId id="385" r:id="rId87"/>
    <p:sldId id="386" r:id="rId88"/>
    <p:sldId id="387" r:id="rId89"/>
    <p:sldId id="388" r:id="rId90"/>
    <p:sldId id="389" r:id="rId91"/>
    <p:sldId id="390" r:id="rId92"/>
    <p:sldId id="391" r:id="rId93"/>
    <p:sldId id="392" r:id="rId94"/>
    <p:sldId id="393" r:id="rId95"/>
    <p:sldId id="394" r:id="rId96"/>
    <p:sldId id="395" r:id="rId97"/>
    <p:sldId id="396" r:id="rId98"/>
    <p:sldId id="397" r:id="rId99"/>
    <p:sldId id="398" r:id="rId100"/>
    <p:sldId id="399" r:id="rId101"/>
    <p:sldId id="400" r:id="rId102"/>
    <p:sldId id="401" r:id="rId103"/>
    <p:sldId id="402" r:id="rId104"/>
    <p:sldId id="403" r:id="rId105"/>
    <p:sldId id="404" r:id="rId106"/>
    <p:sldId id="405" r:id="rId107"/>
    <p:sldId id="406" r:id="rId108"/>
    <p:sldId id="407" r:id="rId109"/>
    <p:sldId id="408" r:id="rId110"/>
    <p:sldId id="413" r:id="rId111"/>
    <p:sldId id="410" r:id="rId112"/>
    <p:sldId id="411" r:id="rId113"/>
    <p:sldId id="412" r:id="rId114"/>
    <p:sldId id="260" r:id="rId115"/>
    <p:sldId id="258" r:id="rId116"/>
    <p:sldId id="264" r:id="rId117"/>
    <p:sldId id="415" r:id="rId118"/>
    <p:sldId id="416" r:id="rId119"/>
    <p:sldId id="417" r:id="rId120"/>
    <p:sldId id="418" r:id="rId121"/>
    <p:sldId id="419" r:id="rId122"/>
    <p:sldId id="420" r:id="rId123"/>
    <p:sldId id="421" r:id="rId124"/>
    <p:sldId id="422" r:id="rId125"/>
    <p:sldId id="423" r:id="rId126"/>
    <p:sldId id="424" r:id="rId127"/>
    <p:sldId id="425" r:id="rId128"/>
    <p:sldId id="426" r:id="rId129"/>
    <p:sldId id="427" r:id="rId130"/>
    <p:sldId id="428" r:id="rId131"/>
    <p:sldId id="429" r:id="rId1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41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13"/>
            <p14:sldId id="410"/>
            <p14:sldId id="411"/>
            <p14:sldId id="412"/>
            <p14:sldId id="260"/>
          </p14:sldIdLst>
        </p14:section>
        <p14:section name="Appendix: Image Descriptions for Unsighted Students" id="{9E859B0B-078E-463E-89A6-21C20DD280C4}">
          <p14:sldIdLst>
            <p14:sldId id="258"/>
            <p14:sldId id="264"/>
            <p14:sldId id="415"/>
            <p14:sldId id="416"/>
            <p14:sldId id="417"/>
            <p14:sldId id="418"/>
            <p14:sldId id="419"/>
            <p14:sldId id="420"/>
            <p14:sldId id="421"/>
            <p14:sldId id="422"/>
            <p14:sldId id="423"/>
            <p14:sldId id="424"/>
            <p14:sldId id="425"/>
            <p14:sldId id="426"/>
            <p14:sldId id="427"/>
            <p14:sldId id="428"/>
            <p14:sldId id="42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821"/>
    <a:srgbClr val="C00000"/>
    <a:srgbClr val="770000"/>
    <a:srgbClr val="000000"/>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21" autoAdjust="0"/>
    <p:restoredTop sz="94249" autoAdjust="0"/>
  </p:normalViewPr>
  <p:slideViewPr>
    <p:cSldViewPr snapToGrid="0" showGuides="1">
      <p:cViewPr varScale="1">
        <p:scale>
          <a:sx n="64" d="100"/>
          <a:sy n="64" d="100"/>
        </p:scale>
        <p:origin x="1704" y="72"/>
      </p:cViewPr>
      <p:guideLst>
        <p:guide pos="3264"/>
        <p:guide orient="horz" pos="2256"/>
        <p:guide pos="5640"/>
      </p:guideLst>
    </p:cSldViewPr>
  </p:slideViewPr>
  <p:outlineViewPr>
    <p:cViewPr>
      <p:scale>
        <a:sx n="33" d="100"/>
        <a:sy n="33" d="100"/>
      </p:scale>
      <p:origin x="0" y="-93414"/>
    </p:cViewPr>
  </p:outlineViewPr>
  <p:notesTextViewPr>
    <p:cViewPr>
      <p:scale>
        <a:sx n="75" d="100"/>
        <a:sy n="75" d="100"/>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tableStyles" Target="tableStyle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commentAuthors" Target="commentAuthor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presProps" Target="pres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9/30/2021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386650629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100</a:t>
            </a:fld>
            <a:endParaRPr lang="en-US"/>
          </a:p>
        </p:txBody>
      </p:sp>
    </p:spTree>
    <p:extLst>
      <p:ext uri="{BB962C8B-B14F-4D97-AF65-F5344CB8AC3E}">
        <p14:creationId xmlns:p14="http://schemas.microsoft.com/office/powerpoint/2010/main" val="128220881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101</a:t>
            </a:fld>
            <a:endParaRPr lang="en-US"/>
          </a:p>
        </p:txBody>
      </p:sp>
    </p:spTree>
    <p:extLst>
      <p:ext uri="{BB962C8B-B14F-4D97-AF65-F5344CB8AC3E}">
        <p14:creationId xmlns:p14="http://schemas.microsoft.com/office/powerpoint/2010/main" val="230945369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102</a:t>
            </a:fld>
            <a:endParaRPr lang="en-US"/>
          </a:p>
        </p:txBody>
      </p:sp>
    </p:spTree>
    <p:extLst>
      <p:ext uri="{BB962C8B-B14F-4D97-AF65-F5344CB8AC3E}">
        <p14:creationId xmlns:p14="http://schemas.microsoft.com/office/powerpoint/2010/main" val="125204649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103</a:t>
            </a:fld>
            <a:endParaRPr lang="en-US"/>
          </a:p>
        </p:txBody>
      </p:sp>
    </p:spTree>
    <p:extLst>
      <p:ext uri="{BB962C8B-B14F-4D97-AF65-F5344CB8AC3E}">
        <p14:creationId xmlns:p14="http://schemas.microsoft.com/office/powerpoint/2010/main" val="165486997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Errors can unknowingly occur in inventory amounts if there are mistakes in a physical count of inventory or in the pricing of inventory quantities. </a:t>
            </a:r>
          </a:p>
          <a:p>
            <a:endParaRPr lang="en-IN" dirty="0"/>
          </a:p>
          <a:p>
            <a:r>
              <a:rPr lang="en-IN" dirty="0"/>
              <a:t>To understand the effects of an inventory error on the financial statements, let's think about how cost of goods sold is calculated: </a:t>
            </a:r>
          </a:p>
          <a:p>
            <a:r>
              <a:rPr lang="en-IN" dirty="0"/>
              <a:t>Beginning inventory + Purchases – Ending inventory = Cost of goods sold, which is set forth in the illustration at the top of this slide.</a:t>
            </a:r>
          </a:p>
          <a:p>
            <a:endParaRPr lang="en-US" b="1" dirty="0"/>
          </a:p>
          <a:p>
            <a:r>
              <a:rPr lang="en-US" dirty="0"/>
              <a:t>Notice that an error in calculating ending inventory (an asset in the balance sheet) causes an error in calculating cost of goods sold (an expense in the income statement). If cost of goods sold is misstated, gross profit will be misstated as well, but in the opposite direction. This is true because gross profit equals sales </a:t>
            </a:r>
            <a:r>
              <a:rPr lang="en-US" i="1" dirty="0"/>
              <a:t>minus</a:t>
            </a:r>
            <a:r>
              <a:rPr lang="en-US" dirty="0"/>
              <a:t> cost of goods sold. Furthermore, if gross profit is misstated, then net income and retained earnings will be misstated in the same direction; any mistake in net income is closed to retained earnings. </a:t>
            </a:r>
            <a:r>
              <a:rPr lang="en-US" sz="1800" dirty="0">
                <a:solidFill>
                  <a:srgbClr val="000000"/>
                </a:solidFill>
                <a:latin typeface="URWPalladioTOT"/>
              </a:rPr>
              <a:t>The effect of the inventory error in the current year is summarized in the illustration at the bottom of this slide.</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104</a:t>
            </a:fld>
            <a:endParaRPr lang="en-US"/>
          </a:p>
        </p:txBody>
      </p:sp>
    </p:spTree>
    <p:extLst>
      <p:ext uri="{BB962C8B-B14F-4D97-AF65-F5344CB8AC3E}">
        <p14:creationId xmlns:p14="http://schemas.microsoft.com/office/powerpoint/2010/main" val="365327880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understand the effects of a current-year inventory error on financial statements in the following year, remember that the amount of ending inventory this year is the amount of beginning inventory next year. An error in ending inventory this year will create an error in beginning inventory next year. This is demonstrated in the illustration above.</a:t>
            </a:r>
          </a:p>
          <a:p>
            <a:endParaRPr lang="en-US" dirty="0"/>
          </a:p>
          <a:p>
            <a:r>
              <a:rPr lang="en-US" dirty="0"/>
              <a:t>Notice that ending inventory is </a:t>
            </a:r>
            <a:r>
              <a:rPr lang="en-US" i="1" dirty="0"/>
              <a:t>subtracted</a:t>
            </a:r>
            <a:r>
              <a:rPr lang="en-US" dirty="0"/>
              <a:t> in calculating cost of goods sold in year 1 (the year of the inventory error). That same amount becomes beginning inventory in the following year and is </a:t>
            </a:r>
            <a:r>
              <a:rPr lang="en-US" i="1" dirty="0"/>
              <a:t>added</a:t>
            </a:r>
            <a:r>
              <a:rPr lang="en-US" dirty="0"/>
              <a:t> in calculating cost of goods sold. Because of this, </a:t>
            </a:r>
            <a:r>
              <a:rPr lang="en-US" b="1" dirty="0"/>
              <a:t>an error in calculating ending inventory in the current year will automatically affect cost of goods sold in the following year</a:t>
            </a:r>
            <a:r>
              <a:rPr lang="en-US" dirty="0"/>
              <a:t> </a:t>
            </a:r>
            <a:r>
              <a:rPr lang="en-US" b="1" i="1" dirty="0"/>
              <a:t>in the opposite direction</a:t>
            </a:r>
            <a:r>
              <a:rPr lang="en-US" b="1" i="0" dirty="0"/>
              <a:t>.</a:t>
            </a:r>
            <a:endParaRPr lang="en-US" i="0" dirty="0"/>
          </a:p>
        </p:txBody>
      </p:sp>
      <p:sp>
        <p:nvSpPr>
          <p:cNvPr id="4" name="Slide Number Placeholder 3"/>
          <p:cNvSpPr>
            <a:spLocks noGrp="1"/>
          </p:cNvSpPr>
          <p:nvPr>
            <p:ph type="sldNum" sz="quarter" idx="5"/>
          </p:nvPr>
        </p:nvSpPr>
        <p:spPr/>
        <p:txBody>
          <a:bodyPr/>
          <a:lstStyle/>
          <a:p>
            <a:fld id="{35356329-1779-487C-B587-BBABA473AA7C}" type="slidenum">
              <a:rPr lang="en-US" smtClean="0"/>
              <a:t>105</a:t>
            </a:fld>
            <a:endParaRPr lang="en-US"/>
          </a:p>
        </p:txBody>
      </p:sp>
    </p:spTree>
    <p:extLst>
      <p:ext uri="{BB962C8B-B14F-4D97-AF65-F5344CB8AC3E}">
        <p14:creationId xmlns:p14="http://schemas.microsoft.com/office/powerpoint/2010/main" val="40004534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a simple example to see how this works. </a:t>
            </a:r>
          </a:p>
          <a:p>
            <a:pPr marL="176131" indent="-176131">
              <a:buFont typeface="Arial" panose="020B0604020202020204" pitchFamily="34" charset="0"/>
              <a:buChar char="•"/>
            </a:pPr>
            <a:r>
              <a:rPr lang="en-US" dirty="0"/>
              <a:t>The top illustration shows the correct inventory amounts for 2024 and 2025.</a:t>
            </a:r>
          </a:p>
          <a:p>
            <a:pPr marL="176131" indent="-176131">
              <a:buFont typeface="Arial" panose="020B0604020202020204" pitchFamily="34" charset="0"/>
              <a:buChar char="•"/>
            </a:pPr>
            <a:r>
              <a:rPr lang="en-US" sz="1800" dirty="0">
                <a:solidFill>
                  <a:srgbClr val="000000"/>
                </a:solidFill>
                <a:latin typeface="URWPalladioTOT"/>
              </a:rPr>
              <a:t>Now, assume the company mistakenly reports ending inventory in 2024 as </a:t>
            </a:r>
            <a:r>
              <a:rPr lang="en-US" sz="1800" b="1" dirty="0">
                <a:solidFill>
                  <a:srgbClr val="000000"/>
                </a:solidFill>
                <a:latin typeface="URWPalladioTOT"/>
              </a:rPr>
              <a:t>$400</a:t>
            </a:r>
            <a:r>
              <a:rPr lang="en-US" sz="1800" dirty="0">
                <a:solidFill>
                  <a:srgbClr val="000000"/>
                </a:solidFill>
                <a:latin typeface="URWPalladioTOT"/>
              </a:rPr>
              <a:t>, instead of $500. The effect of the mistake is shown in the bottom illustration. </a:t>
            </a:r>
            <a:endParaRPr lang="en-US" dirty="0"/>
          </a:p>
          <a:p>
            <a:endParaRPr lang="en-US" dirty="0"/>
          </a:p>
          <a:p>
            <a:r>
              <a:rPr lang="en-US" dirty="0"/>
              <a:t>Notice three things: </a:t>
            </a:r>
          </a:p>
          <a:p>
            <a:pPr marL="234841" indent="-234841">
              <a:buFont typeface="+mj-lt"/>
              <a:buAutoNum type="arabicPeriod"/>
            </a:pPr>
            <a:r>
              <a:rPr lang="en-US" dirty="0"/>
              <a:t>The amount reported for inventory is correct by the end of the second year, $800. This is true </a:t>
            </a:r>
            <a:r>
              <a:rPr lang="en-US" i="1" dirty="0"/>
              <a:t>even if the company had never discovered its inventory mistake</a:t>
            </a:r>
            <a:r>
              <a:rPr lang="en-US" dirty="0"/>
              <a:t> in 2024.</a:t>
            </a:r>
          </a:p>
          <a:p>
            <a:pPr marL="234841" indent="-234841">
              <a:buFont typeface="+mj-lt"/>
              <a:buAutoNum type="arabicPeriod"/>
            </a:pPr>
            <a:r>
              <a:rPr lang="en-US" dirty="0"/>
              <a:t>The total amount reported for cost of goods sold over the two-year period from 2024 to 2025 is the same ($6,800) whether the error occurs or not. That’s because the overstatement to cost of goods sold of $100 in 2024 is offset by an understatement to cost of goods sold of $100 in 2025. This also means that the inventory error affects gross profit in each of the two years, but the combined two-year gross profit amount is unaffected.</a:t>
            </a:r>
          </a:p>
          <a:p>
            <a:pPr marL="234841" indent="-234841">
              <a:buFont typeface="+mj-lt"/>
              <a:buAutoNum type="arabicPeriod"/>
            </a:pPr>
            <a:r>
              <a:rPr lang="en-US" dirty="0"/>
              <a:t>If the combined two-year gross profit (and therefore net income) is correct, then retained earnings will also be correct by the end of 2024. Thus, the inventory error in 2025 has no effect on the accounting equation at the end of 2025. Assets (inventory) and stockholders’ equity (retained earnings) are correctly stated.</a:t>
            </a:r>
          </a:p>
        </p:txBody>
      </p:sp>
      <p:sp>
        <p:nvSpPr>
          <p:cNvPr id="4" name="Slide Number Placeholder 3"/>
          <p:cNvSpPr>
            <a:spLocks noGrp="1"/>
          </p:cNvSpPr>
          <p:nvPr>
            <p:ph type="sldNum" sz="quarter" idx="5"/>
          </p:nvPr>
        </p:nvSpPr>
        <p:spPr/>
        <p:txBody>
          <a:bodyPr/>
          <a:lstStyle/>
          <a:p>
            <a:fld id="{35356329-1779-487C-B587-BBABA473AA7C}" type="slidenum">
              <a:rPr lang="en-US" smtClean="0"/>
              <a:t>106</a:t>
            </a:fld>
            <a:endParaRPr lang="en-US"/>
          </a:p>
        </p:txBody>
      </p:sp>
    </p:spTree>
    <p:extLst>
      <p:ext uri="{BB962C8B-B14F-4D97-AF65-F5344CB8AC3E}">
        <p14:creationId xmlns:p14="http://schemas.microsoft.com/office/powerpoint/2010/main" val="53182115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107</a:t>
            </a:fld>
            <a:endParaRPr lang="en-US"/>
          </a:p>
        </p:txBody>
      </p:sp>
    </p:spTree>
    <p:extLst>
      <p:ext uri="{BB962C8B-B14F-4D97-AF65-F5344CB8AC3E}">
        <p14:creationId xmlns:p14="http://schemas.microsoft.com/office/powerpoint/2010/main" val="154334065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108</a:t>
            </a:fld>
            <a:endParaRPr lang="en-US"/>
          </a:p>
        </p:txBody>
      </p:sp>
    </p:spTree>
    <p:extLst>
      <p:ext uri="{BB962C8B-B14F-4D97-AF65-F5344CB8AC3E}">
        <p14:creationId xmlns:p14="http://schemas.microsoft.com/office/powerpoint/2010/main" val="290876847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109</a:t>
            </a:fld>
            <a:endParaRPr lang="en-US"/>
          </a:p>
        </p:txBody>
      </p:sp>
    </p:spTree>
    <p:extLst>
      <p:ext uri="{BB962C8B-B14F-4D97-AF65-F5344CB8AC3E}">
        <p14:creationId xmlns:p14="http://schemas.microsoft.com/office/powerpoint/2010/main" val="332969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183941192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110</a:t>
            </a:fld>
            <a:endParaRPr lang="en-US"/>
          </a:p>
        </p:txBody>
      </p:sp>
    </p:spTree>
    <p:extLst>
      <p:ext uri="{BB962C8B-B14F-4D97-AF65-F5344CB8AC3E}">
        <p14:creationId xmlns:p14="http://schemas.microsoft.com/office/powerpoint/2010/main" val="2174782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discussed that inventory is reported as an asset in the balance sheet. The amount reported is the cost of inventory not yet sold at the end of the year. </a:t>
            </a:r>
          </a:p>
          <a:p>
            <a:endParaRPr lang="en-US" dirty="0"/>
          </a:p>
          <a:p>
            <a:r>
              <a:rPr lang="en-US" dirty="0"/>
              <a:t>Now let’s discuss how we report </a:t>
            </a:r>
            <a:r>
              <a:rPr lang="en-US" b="1" dirty="0"/>
              <a:t>cost of goods sold</a:t>
            </a:r>
            <a:r>
              <a:rPr lang="en-US" dirty="0"/>
              <a:t>, an expense in the income statement, for the cost of the inventory sold during the year. </a:t>
            </a:r>
          </a:p>
          <a:p>
            <a:endParaRPr lang="en-US" dirty="0"/>
          </a:p>
          <a:p>
            <a:r>
              <a:rPr lang="en-US" dirty="0"/>
              <a:t>To do this, we’ll use a simple example for a local </a:t>
            </a:r>
            <a:r>
              <a:rPr lang="en-US" b="1" dirty="0"/>
              <a:t>Best Buy</a:t>
            </a:r>
            <a:r>
              <a:rPr lang="en-US" dirty="0"/>
              <a:t> to demonstrate the relationship between ending inventory and cost of goods sold.</a:t>
            </a:r>
          </a:p>
          <a:p>
            <a:endParaRPr lang="en-US" dirty="0"/>
          </a:p>
          <a:p>
            <a:r>
              <a:rPr lang="en-US" dirty="0"/>
              <a:t>Assume the store begins the year with $20,000 of inventory of the latest Bose noise canceling headphones. That amount represents how much Best Buy spent to purchase the inventory of these headphones on hand at the beginning of the year. During the year, the company purchases additional headphones for $90,000. The total cost of inventory (headphones) available for sale is $110,000 (= $20,000 + $90,000) as depicted in the illustration above.</a:t>
            </a:r>
          </a:p>
          <a:p>
            <a:endParaRPr lang="en-US" dirty="0"/>
          </a:p>
          <a:p>
            <a:r>
              <a:rPr lang="en-US" dirty="0"/>
              <a:t>Now, here’s where we’ll see the direct relationship between ending inventory and cost of goods sold. Of the $110,000 in inventory available for sale, assume that by the end of the year the purchase cost of the remaining headphones </a:t>
            </a:r>
            <a:r>
              <a:rPr lang="en-US" i="1" dirty="0"/>
              <a:t>not sold </a:t>
            </a:r>
            <a:r>
              <a:rPr lang="en-US" dirty="0"/>
              <a:t>equals $30,000. This is the amount reported for ending inventory in the balance sheet. What is the amount reported for cost of goods </a:t>
            </a:r>
            <a:r>
              <a:rPr lang="en-US" i="1" dirty="0"/>
              <a:t>sold</a:t>
            </a:r>
            <a:r>
              <a:rPr lang="en-US" dirty="0"/>
              <a:t>? If $30,000 of the inventory available for sale was not sold, then the remaining portion of $80,000 (= $110,000 − $30,000) was sold. This is the amount reported for cost of goods sold as an expense in the income statement.</a:t>
            </a:r>
          </a:p>
        </p:txBody>
      </p:sp>
      <p:sp>
        <p:nvSpPr>
          <p:cNvPr id="4" name="Slide Number Placeholder 3"/>
          <p:cNvSpPr>
            <a:spLocks noGrp="1"/>
          </p:cNvSpPr>
          <p:nvPr>
            <p:ph type="sldNum" sz="quarter" idx="10"/>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3243908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1820033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1430684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2312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illustration above shows how Best Buy actually reports its cost of goods sold as an expense, as well as its other income statement items. </a:t>
            </a:r>
          </a:p>
          <a:p>
            <a:endParaRPr lang="en-US" dirty="0"/>
          </a:p>
          <a:p>
            <a:r>
              <a:rPr lang="en-US" dirty="0"/>
              <a:t>The format of Best Buy’s income statement in the is called the </a:t>
            </a:r>
            <a:r>
              <a:rPr lang="en-US" b="1" i="0" dirty="0"/>
              <a:t>multiple-step income statement</a:t>
            </a:r>
            <a:r>
              <a:rPr lang="en-US" b="0" i="0" dirty="0"/>
              <a:t>,</a:t>
            </a:r>
            <a:r>
              <a:rPr lang="en-US" i="0" dirty="0"/>
              <a:t> </a:t>
            </a:r>
            <a:r>
              <a:rPr lang="en-US" dirty="0"/>
              <a:t>referring to the fact that the income statement reports </a:t>
            </a:r>
            <a:r>
              <a:rPr lang="en-US" i="1" dirty="0"/>
              <a:t>multiple</a:t>
            </a:r>
            <a:r>
              <a:rPr lang="en-US" dirty="0"/>
              <a:t> levels of income (or profit). </a:t>
            </a:r>
          </a:p>
          <a:p>
            <a:endParaRPr lang="en-US" dirty="0"/>
          </a:p>
          <a:p>
            <a:r>
              <a:rPr lang="en-US" dirty="0"/>
              <a:t>Most companies choose to report their income statement similar to the one shown for Best Buy. The reason why companies choose the multiple-step format is to show the revenues and expenses that arise from different types of activities. By separating revenues and expenses into their different types, investors and creditors are better able to determine the source of a company’s profitability. Understanding the source of current profitability often enables a better prediction of future profitability.</a:t>
            </a:r>
          </a:p>
          <a:p>
            <a:endParaRPr lang="en-US" dirty="0"/>
          </a:p>
          <a:p>
            <a:r>
              <a:rPr lang="en-US" b="1" dirty="0"/>
              <a:t>LEVELS OF PROFITABILITY</a:t>
            </a:r>
          </a:p>
          <a:p>
            <a:endParaRPr lang="en-US" b="1" dirty="0"/>
          </a:p>
          <a:p>
            <a:r>
              <a:rPr lang="en-US" b="1" dirty="0"/>
              <a:t>Gross Profit</a:t>
            </a:r>
            <a:br>
              <a:rPr lang="en-US" b="1" dirty="0"/>
            </a:br>
            <a:endParaRPr lang="en-US" b="1" dirty="0"/>
          </a:p>
          <a:p>
            <a:pPr marL="176131" indent="-176131">
              <a:buFont typeface="Arial" panose="020B0604020202020204" pitchFamily="34" charset="0"/>
              <a:buChar char="•"/>
            </a:pPr>
            <a:r>
              <a:rPr lang="en-US" b="0" dirty="0"/>
              <a:t>Inventory transactions are typically the most important activities of a merchandising company. For this reason, companies report the revenues and expenses directly associated with these transactions in the top section of a multiple-step income statement.</a:t>
            </a:r>
          </a:p>
          <a:p>
            <a:endParaRPr lang="en-US" dirty="0"/>
          </a:p>
          <a:p>
            <a:pPr marL="234841" indent="-234841">
              <a:buFont typeface="Arial" panose="020B0604020202020204" pitchFamily="34" charset="0"/>
              <a:buChar char="•"/>
            </a:pPr>
            <a:r>
              <a:rPr lang="en-US" b="0" i="1" dirty="0"/>
              <a:t>Revenues</a:t>
            </a:r>
            <a:r>
              <a:rPr lang="en-US" b="0" dirty="0"/>
              <a:t> include the sale of products and services to customers. Inventory sales are commonly referred to as </a:t>
            </a:r>
            <a:r>
              <a:rPr lang="en-US" b="0" i="1" dirty="0"/>
              <a:t>sales revenue</a:t>
            </a:r>
            <a:r>
              <a:rPr lang="en-US" b="0" dirty="0"/>
              <a:t>, while providing services is referred to as </a:t>
            </a:r>
            <a:r>
              <a:rPr lang="en-US" b="0" i="1" dirty="0"/>
              <a:t>service revenue</a:t>
            </a:r>
            <a:r>
              <a:rPr lang="en-US" b="0" dirty="0"/>
              <a:t>. Best Buy reports its revenues after subtracting customer returns, allowances, and discounts, although the company does not list these amounts separately in the income statement. The net amount of revenues is commonly referred to as </a:t>
            </a:r>
            <a:r>
              <a:rPr lang="en-US" b="1" dirty="0"/>
              <a:t>net sales</a:t>
            </a:r>
            <a:r>
              <a:rPr lang="en-US" b="0" dirty="0"/>
              <a:t>.</a:t>
            </a:r>
          </a:p>
          <a:p>
            <a:pPr marL="176131" indent="-176131">
              <a:buFont typeface="Arial" panose="020B0604020202020204" pitchFamily="34" charset="0"/>
              <a:buChar char="•"/>
            </a:pPr>
            <a:endParaRPr lang="en-US" dirty="0"/>
          </a:p>
          <a:p>
            <a:pPr marL="234841" indent="-234841">
              <a:buFont typeface="Arial" panose="020B0604020202020204" pitchFamily="34" charset="0"/>
              <a:buChar char="•"/>
            </a:pPr>
            <a:r>
              <a:rPr lang="en-US" i="1" dirty="0"/>
              <a:t>Cost of goods sold </a:t>
            </a:r>
            <a:r>
              <a:rPr lang="en-US" dirty="0"/>
              <a:t>is the cost of inventory sold during the year. Best Buy’s cost of goods sold includes not only the cost of the physical merchandise purchased from suppliers, but also costs related to getting inventory ready for sale, such as shipping and other costs for its distribution network.</a:t>
            </a:r>
          </a:p>
          <a:p>
            <a:endParaRPr lang="en-US" dirty="0"/>
          </a:p>
          <a:p>
            <a:pPr marL="234841" indent="-234841">
              <a:buFont typeface="Arial" panose="020B0604020202020204" pitchFamily="34" charset="0"/>
              <a:buChar char="•"/>
            </a:pPr>
            <a:r>
              <a:rPr lang="en-US" b="1" dirty="0"/>
              <a:t>Gross profit </a:t>
            </a:r>
            <a:r>
              <a:rPr lang="en-US" dirty="0"/>
              <a:t>equals net revenues (or net sales) minus cost of goods. </a:t>
            </a:r>
          </a:p>
          <a:p>
            <a:pPr marL="234841" indent="-234841">
              <a:buFont typeface="+mj-lt"/>
              <a:buAutoNum type="arabicPeriod"/>
            </a:pPr>
            <a:endParaRPr lang="en-US" dirty="0"/>
          </a:p>
          <a:p>
            <a:r>
              <a:rPr lang="en-US" b="1" dirty="0"/>
              <a:t>Operating Income</a:t>
            </a:r>
          </a:p>
          <a:p>
            <a:endParaRPr lang="en-US" b="1" dirty="0"/>
          </a:p>
          <a:p>
            <a:pPr marL="234841" indent="-234841">
              <a:buFont typeface="Arial" panose="020B0604020202020204" pitchFamily="34" charset="0"/>
              <a:buChar char="•"/>
            </a:pPr>
            <a:r>
              <a:rPr lang="en-US" dirty="0"/>
              <a:t>After gross profit, the next items reported are Selling, general, and administrative expenses, often referred to as </a:t>
            </a:r>
            <a:r>
              <a:rPr lang="en-US" b="1" dirty="0"/>
              <a:t>operating expenses</a:t>
            </a:r>
            <a:r>
              <a:rPr lang="en-US" dirty="0"/>
              <a:t>. Best Buy, like most companies, does not list individual operating expense amounts in the income statement.</a:t>
            </a:r>
          </a:p>
          <a:p>
            <a:endParaRPr lang="en-US" dirty="0"/>
          </a:p>
          <a:p>
            <a:pPr marL="234841" indent="-234841">
              <a:buFont typeface="Arial" panose="020B0604020202020204" pitchFamily="34" charset="0"/>
              <a:buChar char="•"/>
            </a:pPr>
            <a:r>
              <a:rPr lang="en-US" b="1" dirty="0"/>
              <a:t>Operating income </a:t>
            </a:r>
            <a:r>
              <a:rPr lang="en-US" dirty="0"/>
              <a:t>(or sometimes referred to as income from operations) equals gross profit minus operating expenses. It measures profitability from primary operations, a key performance measure for predicting the future profit-generating ability of the company.</a:t>
            </a:r>
          </a:p>
          <a:p>
            <a:pPr marL="234841" indent="-234841">
              <a:buFont typeface="+mj-lt"/>
              <a:buAutoNum type="arabicPeriod"/>
            </a:pPr>
            <a:endParaRPr lang="en-US" dirty="0"/>
          </a:p>
          <a:p>
            <a:r>
              <a:rPr lang="en-US" b="1" dirty="0"/>
              <a:t>Income before Income Taxes</a:t>
            </a:r>
            <a:endParaRPr lang="en-US" dirty="0"/>
          </a:p>
          <a:p>
            <a:endParaRPr lang="en-US" dirty="0"/>
          </a:p>
          <a:p>
            <a:pPr marL="234841" indent="-234841">
              <a:buFont typeface="Arial" panose="020B0604020202020204" pitchFamily="34" charset="0"/>
              <a:buChar char="•"/>
            </a:pPr>
            <a:r>
              <a:rPr lang="en-US" dirty="0"/>
              <a:t>After operating income, a company reports </a:t>
            </a:r>
            <a:r>
              <a:rPr lang="en-US" i="1" dirty="0" err="1"/>
              <a:t>nonoperating</a:t>
            </a:r>
            <a:r>
              <a:rPr lang="en-US" dirty="0"/>
              <a:t> revenues and expenses. Best Buy refers to these items as Other income (expense). Other income items are shown as positive amounts, and other expense items are shown as negative amounts (in parentheses). </a:t>
            </a:r>
            <a:r>
              <a:rPr lang="en-US" dirty="0" err="1"/>
              <a:t>Nonoperating</a:t>
            </a:r>
            <a:r>
              <a:rPr lang="en-US" dirty="0"/>
              <a:t> revenues and expenses arise from activities that are </a:t>
            </a:r>
            <a:r>
              <a:rPr lang="en-US" i="1" dirty="0"/>
              <a:t>not</a:t>
            </a:r>
            <a:r>
              <a:rPr lang="en-US" dirty="0"/>
              <a:t> part of the company’s primary operations.</a:t>
            </a:r>
          </a:p>
          <a:p>
            <a:endParaRPr lang="en-US" dirty="0"/>
          </a:p>
          <a:p>
            <a:pPr marL="234841" indent="-234841">
              <a:buFont typeface="Arial" panose="020B0604020202020204" pitchFamily="34" charset="0"/>
              <a:buChar char="•"/>
            </a:pPr>
            <a:r>
              <a:rPr lang="en-US" dirty="0"/>
              <a:t>Best Buy reports two </a:t>
            </a:r>
            <a:r>
              <a:rPr lang="en-US" dirty="0" err="1"/>
              <a:t>nonoperating</a:t>
            </a:r>
            <a:r>
              <a:rPr lang="en-US" dirty="0"/>
              <a:t> revenues—gain on the sale of investments and investment income. Gains on the sale of investments occur when investments are sold for more than their recorded amounts. Investment income includes earnings from dividends and interest. </a:t>
            </a:r>
            <a:r>
              <a:rPr lang="en-US" dirty="0" err="1"/>
              <a:t>Nonoperating</a:t>
            </a:r>
            <a:r>
              <a:rPr lang="en-US" dirty="0"/>
              <a:t> revenues are not typical operating activities, but they do represent a source of profitability, so they are included in the income statement. </a:t>
            </a:r>
          </a:p>
          <a:p>
            <a:pPr marL="234841" indent="-234841">
              <a:buFont typeface="Arial" panose="020B0604020202020204" pitchFamily="34" charset="0"/>
              <a:buChar char="•"/>
            </a:pPr>
            <a:endParaRPr lang="en-US" dirty="0"/>
          </a:p>
          <a:p>
            <a:pPr marL="234841" indent="-234841">
              <a:buFont typeface="Arial" panose="020B0604020202020204" pitchFamily="34" charset="0"/>
              <a:buChar char="•"/>
            </a:pPr>
            <a:r>
              <a:rPr lang="en-US" dirty="0" err="1"/>
              <a:t>Nonoperating</a:t>
            </a:r>
            <a:r>
              <a:rPr lang="en-US" dirty="0"/>
              <a:t> expenses most commonly include interest expense. </a:t>
            </a:r>
            <a:r>
              <a:rPr lang="en-US" dirty="0" err="1"/>
              <a:t>Nonoperating</a:t>
            </a:r>
            <a:r>
              <a:rPr lang="en-US" dirty="0"/>
              <a:t> expenses could also include losses on the sale of investments. Investors focus less on </a:t>
            </a:r>
            <a:r>
              <a:rPr lang="en-US" dirty="0" err="1"/>
              <a:t>nonoperating</a:t>
            </a:r>
            <a:r>
              <a:rPr lang="en-US" dirty="0"/>
              <a:t> revenues and expenses than on income from operations, because </a:t>
            </a:r>
            <a:r>
              <a:rPr lang="en-US" dirty="0" err="1"/>
              <a:t>nonoperating</a:t>
            </a:r>
            <a:r>
              <a:rPr lang="en-US" dirty="0"/>
              <a:t> activities typically do not have long-term implications on the company’s profitability. </a:t>
            </a:r>
          </a:p>
          <a:p>
            <a:pPr marL="234841" indent="-234841">
              <a:buFont typeface="Arial" panose="020B0604020202020204" pitchFamily="34" charset="0"/>
              <a:buChar char="•"/>
            </a:pPr>
            <a:endParaRPr lang="en-US" dirty="0"/>
          </a:p>
          <a:p>
            <a:pPr marL="234841" indent="-234841">
              <a:buFont typeface="Arial" panose="020B0604020202020204" pitchFamily="34" charset="0"/>
              <a:buChar char="•"/>
            </a:pPr>
            <a:r>
              <a:rPr lang="en-US" b="1" dirty="0"/>
              <a:t>Income before income taxes</a:t>
            </a:r>
            <a:r>
              <a:rPr lang="en-US" dirty="0"/>
              <a:t> is the combination of operating income and </a:t>
            </a:r>
            <a:r>
              <a:rPr lang="en-US" dirty="0" err="1"/>
              <a:t>nonoperating</a:t>
            </a:r>
            <a:r>
              <a:rPr lang="en-US" dirty="0"/>
              <a:t> income. For Best Buy, the amount of </a:t>
            </a:r>
            <a:r>
              <a:rPr lang="en-US" dirty="0" err="1"/>
              <a:t>nonoperating</a:t>
            </a:r>
            <a:r>
              <a:rPr lang="en-US" dirty="0"/>
              <a:t> expenses exceeds the amount of </a:t>
            </a:r>
            <a:r>
              <a:rPr lang="en-US" dirty="0" err="1"/>
              <a:t>nonoperating</a:t>
            </a:r>
            <a:r>
              <a:rPr lang="en-US" dirty="0"/>
              <a:t> revenues, so income before income taxes is lower than operating income. </a:t>
            </a:r>
          </a:p>
          <a:p>
            <a:pPr marL="234841" indent="-234841">
              <a:buFont typeface="+mj-lt"/>
              <a:buAutoNum type="arabicPeriod"/>
            </a:pPr>
            <a:endParaRPr lang="en-US" dirty="0"/>
          </a:p>
          <a:p>
            <a:r>
              <a:rPr lang="en-US" b="1" dirty="0"/>
              <a:t>Net Income</a:t>
            </a:r>
            <a:endParaRPr lang="en-US" dirty="0"/>
          </a:p>
          <a:p>
            <a:endParaRPr lang="en-US" dirty="0"/>
          </a:p>
          <a:p>
            <a:pPr marL="234841" indent="-234841">
              <a:buFont typeface="Arial" panose="020B0604020202020204" pitchFamily="34" charset="0"/>
              <a:buChar char="•"/>
            </a:pPr>
            <a:r>
              <a:rPr lang="en-US" dirty="0"/>
              <a:t>Next, a company subtracts </a:t>
            </a:r>
            <a:r>
              <a:rPr lang="en-US" i="1" dirty="0"/>
              <a:t>income tax expense</a:t>
            </a:r>
            <a:r>
              <a:rPr lang="en-US" dirty="0"/>
              <a:t> to find its bottom-line </a:t>
            </a:r>
            <a:r>
              <a:rPr lang="en-US" b="1" i="1" dirty="0"/>
              <a:t>net income</a:t>
            </a:r>
            <a:r>
              <a:rPr lang="en-US" dirty="0"/>
              <a:t>. Income tax expense is reported separately because it represents a significant expense.</a:t>
            </a:r>
          </a:p>
        </p:txBody>
      </p:sp>
      <p:sp>
        <p:nvSpPr>
          <p:cNvPr id="4" name="Slide Number Placeholder 3"/>
          <p:cNvSpPr>
            <a:spLocks noGrp="1"/>
          </p:cNvSpPr>
          <p:nvPr>
            <p:ph type="sldNum" sz="quarter" idx="10"/>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1754396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1744915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3584263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3459353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this section, we introduce the concept of inventory and demonstrate the different methods used to calculate the cost of inventory for external reporting.</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2505812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3348587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determine the cost of inventory by </a:t>
            </a:r>
            <a:r>
              <a:rPr lang="en-IN" dirty="0"/>
              <a:t>considering four methods for inventory costing:</a:t>
            </a:r>
            <a:endParaRPr lang="en-US" b="1" dirty="0"/>
          </a:p>
          <a:p>
            <a:endParaRPr lang="en-US" b="1" dirty="0"/>
          </a:p>
          <a:p>
            <a:pPr marL="234841" indent="-234841">
              <a:buFont typeface="+mj-lt"/>
              <a:buAutoNum type="arabicPeriod"/>
            </a:pPr>
            <a:r>
              <a:rPr lang="en-US" b="1" dirty="0"/>
              <a:t>Specific identification method</a:t>
            </a:r>
            <a:r>
              <a:rPr lang="en-US" dirty="0"/>
              <a:t>:</a:t>
            </a:r>
            <a:r>
              <a:rPr lang="en-US" b="1" dirty="0"/>
              <a:t> </a:t>
            </a:r>
            <a:r>
              <a:rPr lang="en-US" dirty="0"/>
              <a:t>It matches or identifies each unit of inventory with its actual cost. It is </a:t>
            </a:r>
            <a:r>
              <a:rPr lang="en-IN" dirty="0"/>
              <a:t>used primarily by companies selling unique, expensive products with low sales volume.</a:t>
            </a:r>
          </a:p>
          <a:p>
            <a:pPr marL="234841" indent="-234841">
              <a:buFont typeface="+mj-lt"/>
              <a:buAutoNum type="arabicPeriod"/>
            </a:pPr>
            <a:endParaRPr lang="en-US" dirty="0"/>
          </a:p>
          <a:p>
            <a:pPr marL="234841" indent="-234841">
              <a:buFont typeface="+mj-lt"/>
              <a:buAutoNum type="arabicPeriod"/>
            </a:pPr>
            <a:r>
              <a:rPr lang="en-US" b="1" dirty="0"/>
              <a:t>First-in, first-out method (FIFO) method</a:t>
            </a:r>
            <a:r>
              <a:rPr lang="en-US" dirty="0"/>
              <a:t>:</a:t>
            </a:r>
            <a:r>
              <a:rPr lang="en-US" b="1" dirty="0"/>
              <a:t> </a:t>
            </a:r>
            <a:r>
              <a:rPr lang="en-US" dirty="0"/>
              <a:t>It </a:t>
            </a:r>
            <a:r>
              <a:rPr lang="en-US" i="1" dirty="0"/>
              <a:t>assumes</a:t>
            </a:r>
            <a:r>
              <a:rPr lang="en-US" dirty="0"/>
              <a:t> the first units purchased (the first in) are the first ones sold (the first out).</a:t>
            </a:r>
          </a:p>
          <a:p>
            <a:pPr marL="234841" indent="-234841">
              <a:buFont typeface="+mj-lt"/>
              <a:buAutoNum type="arabicPeriod"/>
            </a:pPr>
            <a:endParaRPr lang="en-US" dirty="0"/>
          </a:p>
          <a:p>
            <a:pPr marL="234841" indent="-234841">
              <a:buFont typeface="+mj-lt"/>
              <a:buAutoNum type="arabicPeriod"/>
            </a:pPr>
            <a:r>
              <a:rPr lang="en-US" b="1" dirty="0"/>
              <a:t>Last-in, first-out (LIFO) method</a:t>
            </a:r>
            <a:r>
              <a:rPr lang="en-US" dirty="0"/>
              <a:t>:</a:t>
            </a:r>
            <a:r>
              <a:rPr lang="en-US" b="1" dirty="0"/>
              <a:t> </a:t>
            </a:r>
            <a:r>
              <a:rPr lang="en-US" dirty="0"/>
              <a:t>It </a:t>
            </a:r>
            <a:r>
              <a:rPr lang="en-IN" i="1" dirty="0"/>
              <a:t>assumes</a:t>
            </a:r>
            <a:r>
              <a:rPr lang="en-IN" dirty="0"/>
              <a:t> that the last units purchased (the last in) are the first ones sold (the first out).</a:t>
            </a:r>
          </a:p>
          <a:p>
            <a:pPr marL="234841" indent="-234841">
              <a:buFont typeface="+mj-lt"/>
              <a:buAutoNum type="arabicPeriod"/>
            </a:pPr>
            <a:endParaRPr lang="en-US" dirty="0"/>
          </a:p>
          <a:p>
            <a:pPr marL="234841" indent="-234841">
              <a:buFont typeface="+mj-lt"/>
              <a:buAutoNum type="arabicPeriod"/>
            </a:pPr>
            <a:r>
              <a:rPr lang="en-US" b="1" dirty="0"/>
              <a:t>Weighted-average cost method</a:t>
            </a:r>
            <a:r>
              <a:rPr lang="en-US" dirty="0"/>
              <a:t>:</a:t>
            </a:r>
            <a:r>
              <a:rPr lang="en-US" b="1" dirty="0"/>
              <a:t> </a:t>
            </a:r>
            <a:r>
              <a:rPr lang="en-US" dirty="0"/>
              <a:t>It </a:t>
            </a:r>
            <a:r>
              <a:rPr lang="en-US" i="1" dirty="0"/>
              <a:t>assumes</a:t>
            </a:r>
            <a:r>
              <a:rPr lang="en-US" dirty="0"/>
              <a:t> that both cost of goods sold and ending inventory consist of a random mixture of all the goods available for sale.</a:t>
            </a:r>
          </a:p>
        </p:txBody>
      </p:sp>
      <p:sp>
        <p:nvSpPr>
          <p:cNvPr id="4" name="Slide Number Placeholder 3"/>
          <p:cNvSpPr>
            <a:spLocks noGrp="1"/>
          </p:cNvSpPr>
          <p:nvPr>
            <p:ph type="sldNum" sz="quarter" idx="10"/>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387703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examine the inventory transactions for Mario’s Game Shop in this illustration. </a:t>
            </a:r>
          </a:p>
          <a:p>
            <a:endParaRPr lang="en-US" dirty="0"/>
          </a:p>
          <a:p>
            <a:r>
              <a:rPr lang="en-US" dirty="0"/>
              <a:t>There are 100 units of inventory at the beginning of the year and then two purchases are made during the year—one on April 25 and one on October 19. (Note the different unit costs at the time of each purchase.) There are </a:t>
            </a:r>
            <a:r>
              <a:rPr lang="en-US" b="1" dirty="0"/>
              <a:t>1,000</a:t>
            </a:r>
            <a:r>
              <a:rPr lang="en-US" dirty="0"/>
              <a:t> units available for sale.</a:t>
            </a:r>
          </a:p>
          <a:p>
            <a:endParaRPr lang="en-US" dirty="0"/>
          </a:p>
          <a:p>
            <a:r>
              <a:rPr lang="en-US" dirty="0"/>
              <a:t>During the year, the company sells </a:t>
            </a:r>
            <a:r>
              <a:rPr lang="en-US" b="1" dirty="0"/>
              <a:t>800</a:t>
            </a:r>
            <a:r>
              <a:rPr lang="en-US" dirty="0"/>
              <a:t> units of inventory for $15 each. While most companies sell their products continuously throughout the year, for simplicity we’ll assume 300 units are sold on July 17, and 500 units are sold on December 15. </a:t>
            </a:r>
          </a:p>
          <a:p>
            <a:endParaRPr lang="en-US" dirty="0"/>
          </a:p>
          <a:p>
            <a:r>
              <a:rPr lang="en-US" dirty="0"/>
              <a:t>There are </a:t>
            </a:r>
            <a:r>
              <a:rPr lang="en-US" b="1" dirty="0"/>
              <a:t>200</a:t>
            </a:r>
            <a:r>
              <a:rPr lang="en-US" dirty="0"/>
              <a:t> controllers remaining in ending inventory at the end of the year (1,000 available − 800 sold). But which 200? Do they include some of the $7 units from beginning inventory? Are they 200 of the $9 units from the April 25 purchase? Or, do they include some $11 units from the October 19 purchase? </a:t>
            </a:r>
            <a:r>
              <a:rPr lang="en-US" b="1" dirty="0"/>
              <a:t>The answer depends on which of the four inventory methods is used.</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3858807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specific identification method is the method you might think of as the most logical. It matches—or identifies—each unit of inventory with its actual cost. For example, an automobile has a unique serial number that we can match to an invoice identifying the actual purchase price. Specific identification works well in such a case.</a:t>
            </a:r>
          </a:p>
          <a:p>
            <a:endParaRPr lang="en-US" dirty="0"/>
          </a:p>
          <a:p>
            <a:r>
              <a:rPr lang="en-US" dirty="0"/>
              <a:t>In our example for Mario’s Game Shop, we might have been able to track each of the 800 units sold. Suppose the actual units sold include 100 units of beginning inventory, 200 units of the April 25 purchase, and 500 units of the October 19 purchase. The cost</a:t>
            </a:r>
          </a:p>
          <a:p>
            <a:r>
              <a:rPr lang="en-US" dirty="0"/>
              <a:t>of those units would be reported as cost of goods sold. The cost of the 200 units remaining (consisting of 100 from the April 25 purchase and 100 from the October 19 purchase) would be reported as ending inventory.</a:t>
            </a:r>
          </a:p>
          <a:p>
            <a:endParaRPr lang="en-US" dirty="0"/>
          </a:p>
          <a:p>
            <a:r>
              <a:rPr lang="en-US" dirty="0"/>
              <a:t>However, keeping track of each unit of inventory typically is not practicable for most companies. </a:t>
            </a:r>
            <a:r>
              <a:rPr lang="en-US" b="1" dirty="0"/>
              <a:t>For that reason, the specific identification method is used primarily by companies with unique, expensive products with low sales volume.</a:t>
            </a:r>
          </a:p>
        </p:txBody>
      </p:sp>
      <p:sp>
        <p:nvSpPr>
          <p:cNvPr id="4" name="Slide Number Placeholder 3"/>
          <p:cNvSpPr>
            <a:spLocks noGrp="1"/>
          </p:cNvSpPr>
          <p:nvPr>
            <p:ph type="sldNum" sz="quarter" idx="10"/>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22076485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latin typeface="URWPalladioTOT"/>
              </a:rPr>
              <a:t>Most companies instead use one of the three inventory cost flow assumptions—FIFO, LIFO, or weighted-average cost. </a:t>
            </a:r>
          </a:p>
          <a:p>
            <a:endParaRPr lang="en-US" sz="1200" dirty="0">
              <a:solidFill>
                <a:srgbClr val="000000"/>
              </a:solidFill>
              <a:latin typeface="URWPalladioTOT"/>
            </a:endParaRPr>
          </a:p>
          <a:p>
            <a:r>
              <a:rPr lang="en-US" sz="1200" dirty="0">
                <a:solidFill>
                  <a:srgbClr val="000000"/>
                </a:solidFill>
                <a:latin typeface="URWPalladioTOT"/>
              </a:rPr>
              <a:t>Note the use of the word assumptions. FIFO, LIFO, and weighted-average cost assume a particular pattern of inventory cost flows. However, the actual flow of inventory does not need to match the assumed cost flow in order for the company to use a particular method. This is a crucial point. </a:t>
            </a:r>
            <a:r>
              <a:rPr lang="en-US" sz="1200" b="1" dirty="0">
                <a:solidFill>
                  <a:srgbClr val="000000"/>
                </a:solidFill>
                <a:latin typeface="URWPalladioTOT"/>
              </a:rPr>
              <a:t>Companies are allowed to report inventory costs by assuming which units of inventory are sold and not sold, even if this does not match the actual flow. </a:t>
            </a:r>
          </a:p>
          <a:p>
            <a:endParaRPr lang="en-US" sz="1200" b="1" dirty="0">
              <a:solidFill>
                <a:srgbClr val="000000"/>
              </a:solidFill>
              <a:latin typeface="URWPalladioTOT"/>
            </a:endParaRPr>
          </a:p>
          <a:p>
            <a:r>
              <a:rPr lang="en-US" sz="1200" dirty="0">
                <a:solidFill>
                  <a:srgbClr val="000000"/>
                </a:solidFill>
                <a:latin typeface="URWPalladioTOT"/>
              </a:rPr>
              <a:t>This is another example of using estimates in financial accounting. </a:t>
            </a:r>
            <a:endParaRPr lang="en-US" b="1" dirty="0"/>
          </a:p>
        </p:txBody>
      </p:sp>
      <p:sp>
        <p:nvSpPr>
          <p:cNvPr id="4" name="Slide Number Placeholder 3"/>
          <p:cNvSpPr>
            <a:spLocks noGrp="1"/>
          </p:cNvSpPr>
          <p:nvPr>
            <p:ph type="sldNum" sz="quarter" idx="10"/>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1312086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a:t>
            </a:r>
            <a:r>
              <a:rPr lang="en-US" b="1" i="0" dirty="0"/>
              <a:t>first-in, first-out (FIFO) method</a:t>
            </a:r>
            <a:r>
              <a:rPr lang="en-US" dirty="0"/>
              <a:t>, we assume that the first units purchased (the first in) are the first ones sold (the first out). We assume that beginning inventory sells first, followed by the inventory from the first purchase during the year, followed by the inventory from the second purchase during the year, and so on.</a:t>
            </a:r>
          </a:p>
          <a:p>
            <a:endParaRPr lang="en-US" dirty="0"/>
          </a:p>
          <a:p>
            <a:r>
              <a:rPr lang="en-US" dirty="0"/>
              <a:t>As shown previously, Mario’s Game Shop sold 800 units during the year. Using the FIFO method, we assume they were the </a:t>
            </a:r>
            <a:r>
              <a:rPr lang="en-US" i="1" dirty="0"/>
              <a:t>first</a:t>
            </a:r>
            <a:r>
              <a:rPr lang="en-US" dirty="0"/>
              <a:t> 800 units purchased. The remaining 200 units represent ending inventory. </a:t>
            </a:r>
          </a:p>
          <a:p>
            <a:endParaRPr lang="en-US" dirty="0"/>
          </a:p>
          <a:p>
            <a:r>
              <a:rPr lang="en-US" dirty="0"/>
              <a:t>These calculations for cost of goods sold and ending inventory are shown in this illustration.</a:t>
            </a:r>
          </a:p>
          <a:p>
            <a:endParaRPr lang="en-US" dirty="0"/>
          </a:p>
          <a:p>
            <a:pPr algn="just"/>
            <a:r>
              <a:rPr lang="en-US" sz="1800" b="1" dirty="0">
                <a:solidFill>
                  <a:srgbClr val="000000"/>
                </a:solidFill>
                <a:latin typeface="Proxima Nova"/>
              </a:rPr>
              <a:t>Cost of Goods Sold. </a:t>
            </a:r>
            <a:r>
              <a:rPr lang="en-US" sz="1800" dirty="0">
                <a:solidFill>
                  <a:srgbClr val="000000"/>
                </a:solidFill>
                <a:latin typeface="URWPalladioTOT"/>
              </a:rPr>
              <a:t>The first 800 units assumed sold include 100 units of beginning inventory, 300 units from the April 25 purchase, and 400 units from the October 19 purchase. Multiplying these units by their respective unit costs, Mario’s reports cost of goods sold in the income statement as </a:t>
            </a:r>
            <a:r>
              <a:rPr lang="en-US" sz="1800" b="1" dirty="0">
                <a:solidFill>
                  <a:srgbClr val="000000"/>
                </a:solidFill>
                <a:latin typeface="URWPalladioTOT"/>
              </a:rPr>
              <a:t>$7,800</a:t>
            </a:r>
            <a:r>
              <a:rPr lang="en-US" sz="1800" dirty="0">
                <a:solidFill>
                  <a:srgbClr val="000000"/>
                </a:solidFill>
                <a:latin typeface="URWPalladioTOT"/>
              </a:rPr>
              <a:t>. </a:t>
            </a:r>
          </a:p>
          <a:p>
            <a:pPr algn="just"/>
            <a:endParaRPr lang="en-US" sz="1800" dirty="0">
              <a:solidFill>
                <a:srgbClr val="000000"/>
              </a:solidFill>
              <a:latin typeface="URWPalladioTOT"/>
            </a:endParaRPr>
          </a:p>
          <a:p>
            <a:pPr algn="just"/>
            <a:r>
              <a:rPr lang="en-US" sz="1800" b="1" dirty="0">
                <a:solidFill>
                  <a:srgbClr val="000000"/>
                </a:solidFill>
                <a:latin typeface="Proxima Nova"/>
              </a:rPr>
              <a:t>Ending Inventory. </a:t>
            </a:r>
            <a:r>
              <a:rPr lang="en-US" sz="1800" dirty="0">
                <a:solidFill>
                  <a:srgbClr val="000000"/>
                </a:solidFill>
                <a:latin typeface="URWPalladioTOT"/>
              </a:rPr>
              <a:t>Of the 600 units purchased on October 19, 200 are assumed not to be sold. These units cost $11 each, so the amount of ending inventory Mario’s reports in the balance sheet will be </a:t>
            </a:r>
            <a:r>
              <a:rPr lang="en-US" sz="1800" b="1" dirty="0">
                <a:solidFill>
                  <a:srgbClr val="000000"/>
                </a:solidFill>
                <a:latin typeface="URWPalladioTOT"/>
              </a:rPr>
              <a:t>$2,200</a:t>
            </a:r>
            <a:r>
              <a:rPr lang="en-US" sz="1800" dirty="0">
                <a:solidFill>
                  <a:srgbClr val="000000"/>
                </a:solidFill>
                <a:latin typeface="URWPalladioTOT"/>
              </a:rPr>
              <a:t>. </a:t>
            </a:r>
            <a:endParaRPr lang="en-US" dirty="0"/>
          </a:p>
          <a:p>
            <a:endParaRPr lang="en-US" dirty="0"/>
          </a:p>
          <a:p>
            <a:r>
              <a:rPr lang="en-US" dirty="0"/>
              <a:t>You may have noticed that we don’t actually need to directly calculate both cost of goods sold and inventory. Once we calculate one, the other is apparent. Because the two amounts always add up to the cost of goods available for sale ($10,000 in our example), knowing either amount allows us to subtract to find the other.</a:t>
            </a:r>
          </a:p>
        </p:txBody>
      </p:sp>
      <p:sp>
        <p:nvSpPr>
          <p:cNvPr id="4" name="Slide Number Placeholder 3"/>
          <p:cNvSpPr>
            <a:spLocks noGrp="1"/>
          </p:cNvSpPr>
          <p:nvPr>
            <p:ph type="sldNum" sz="quarter" idx="10"/>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3917065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31320780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a:t>
            </a:r>
            <a:r>
              <a:rPr lang="en-US" b="1" i="0" dirty="0"/>
              <a:t>last-in, first-out (LIFO) method</a:t>
            </a:r>
            <a:r>
              <a:rPr lang="en-US" i="0" dirty="0"/>
              <a:t>, </a:t>
            </a:r>
            <a:r>
              <a:rPr lang="en-US" dirty="0"/>
              <a:t>we assume that the last units purchased (the last in) are the first ones sold (the first out). In other words, the very </a:t>
            </a:r>
            <a:r>
              <a:rPr lang="en-US" i="1" dirty="0"/>
              <a:t>last unit purchased</a:t>
            </a:r>
            <a:r>
              <a:rPr lang="en-US" dirty="0"/>
              <a:t> for the year is assumed to be the very </a:t>
            </a:r>
            <a:r>
              <a:rPr lang="en-US" i="1" dirty="0"/>
              <a:t>first unit sold</a:t>
            </a:r>
            <a:r>
              <a:rPr lang="en-US" dirty="0"/>
              <a:t>. While this pattern of inventory flow is unrealistic for nearly all companies, LIFO is an allowable reporting practice. </a:t>
            </a:r>
            <a:r>
              <a:rPr lang="en-US" b="1" dirty="0"/>
              <a:t>Companies that use LIFO for reporting purposes calculate cost of goods sold and ending inventory only once per period—</a:t>
            </a:r>
            <a:r>
              <a:rPr lang="en-US" b="1" i="1" dirty="0"/>
              <a:t>at the end</a:t>
            </a:r>
            <a:r>
              <a:rPr lang="en-US" b="1" dirty="0"/>
              <a:t>.</a:t>
            </a:r>
            <a:r>
              <a:rPr lang="en-US" dirty="0"/>
              <a:t> This means that companies don’t keep a continual record of LIFO amounts throughout the year.</a:t>
            </a:r>
            <a:br>
              <a:rPr lang="en-US" dirty="0"/>
            </a:br>
            <a:endParaRPr lang="en-US" dirty="0"/>
          </a:p>
          <a:p>
            <a:r>
              <a:rPr lang="en-US" dirty="0"/>
              <a:t>Recall Mario’s Game Shop sold 800 units during the year. Using the LIFO method, we assume they were the last 800 units purchased. The remaining 200 units represent ending inventory. The calculations for cost of goods sold and ending inventory are shown in this illustration.</a:t>
            </a:r>
          </a:p>
          <a:p>
            <a:endParaRPr lang="en-US" dirty="0"/>
          </a:p>
          <a:p>
            <a:pPr algn="just"/>
            <a:r>
              <a:rPr lang="en-US" sz="1800" b="1" dirty="0">
                <a:solidFill>
                  <a:srgbClr val="000000"/>
                </a:solidFill>
                <a:latin typeface="Proxima Nova"/>
              </a:rPr>
              <a:t>Cost of goods sold. </a:t>
            </a:r>
            <a:r>
              <a:rPr lang="en-US" sz="1800" dirty="0">
                <a:solidFill>
                  <a:srgbClr val="000000"/>
                </a:solidFill>
                <a:latin typeface="URWPalladioTOT"/>
              </a:rPr>
              <a:t>The last 800 units assumed sold include the 600 units purchased on October 19 and 200 from the units purchased on April 25. Multiplying these units by their respective unit costs, Mario’s reports cost of goods sold in the income statement as </a:t>
            </a:r>
            <a:r>
              <a:rPr lang="en-US" sz="1800" b="1" dirty="0">
                <a:solidFill>
                  <a:srgbClr val="000000"/>
                </a:solidFill>
                <a:latin typeface="URWPalladioTOT"/>
              </a:rPr>
              <a:t>$8,400</a:t>
            </a:r>
            <a:r>
              <a:rPr lang="en-US" sz="1800" dirty="0">
                <a:solidFill>
                  <a:srgbClr val="000000"/>
                </a:solidFill>
                <a:latin typeface="URWPalladioTOT"/>
              </a:rPr>
              <a:t>. </a:t>
            </a:r>
          </a:p>
          <a:p>
            <a:pPr algn="just"/>
            <a:endParaRPr lang="en-US" sz="1800" dirty="0">
              <a:solidFill>
                <a:srgbClr val="000000"/>
              </a:solidFill>
              <a:latin typeface="URWPalladioTOT"/>
            </a:endParaRPr>
          </a:p>
          <a:p>
            <a:pPr algn="just"/>
            <a:r>
              <a:rPr lang="en-US" sz="1800" b="1" dirty="0">
                <a:solidFill>
                  <a:srgbClr val="000000"/>
                </a:solidFill>
                <a:latin typeface="Proxima Nova"/>
              </a:rPr>
              <a:t>Ending inventory. </a:t>
            </a:r>
            <a:r>
              <a:rPr lang="en-US" sz="1800" dirty="0">
                <a:solidFill>
                  <a:srgbClr val="000000"/>
                </a:solidFill>
                <a:latin typeface="URWPalladioTOT"/>
              </a:rPr>
              <a:t>Of the units purchased on April 25, 100 are assumed not to be sold. These units, along with the 100 units of beginning inventory, will be multiplied by their respective unit costs to reporting ending inventory of </a:t>
            </a:r>
            <a:r>
              <a:rPr lang="en-US" sz="1800" b="1" dirty="0">
                <a:solidFill>
                  <a:srgbClr val="000000"/>
                </a:solidFill>
                <a:latin typeface="URWPalladioTOT"/>
              </a:rPr>
              <a:t>$1,600</a:t>
            </a:r>
            <a:r>
              <a:rPr lang="en-US" sz="1800" dirty="0">
                <a:solidFill>
                  <a:srgbClr val="000000"/>
                </a:solidFill>
                <a:latin typeface="URWPalladioTOT"/>
              </a:rPr>
              <a:t>. </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42599347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3848755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509032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41533292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5089309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20591383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20778517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a:t>
            </a:r>
            <a:r>
              <a:rPr lang="en-US" b="1" i="0" dirty="0"/>
              <a:t>weighted-average cost method</a:t>
            </a:r>
            <a:r>
              <a:rPr lang="en-US" dirty="0"/>
              <a:t>, we assume that both cost of goods sold and ending inventory consist of a random mixture of all the goods available for sale. We assume each unit of inventory has a cost equal to the weighted-average unit cost of all inventory items. </a:t>
            </a:r>
          </a:p>
          <a:p>
            <a:endParaRPr lang="en-US" dirty="0"/>
          </a:p>
          <a:p>
            <a:r>
              <a:rPr lang="en-US" dirty="0"/>
              <a:t>We calculate that cost at the end of the year as:</a:t>
            </a:r>
          </a:p>
          <a:p>
            <a:endParaRPr lang="en-US" dirty="0"/>
          </a:p>
          <a:p>
            <a:r>
              <a:rPr lang="en-US" dirty="0"/>
              <a:t>Weighted-average unit cost =  </a:t>
            </a:r>
            <a:r>
              <a:rPr lang="en-US" u="sng" dirty="0"/>
              <a:t> Cost of goods available for sale  </a:t>
            </a:r>
            <a:r>
              <a:rPr lang="en-US" dirty="0"/>
              <a:t>					         	                                          				  Number of units available for sale</a:t>
            </a:r>
          </a:p>
        </p:txBody>
      </p:sp>
      <p:sp>
        <p:nvSpPr>
          <p:cNvPr id="4" name="Slide Number Placeholder 3"/>
          <p:cNvSpPr>
            <a:spLocks noGrp="1"/>
          </p:cNvSpPr>
          <p:nvPr>
            <p:ph type="sldNum" sz="quarter" idx="10"/>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12193816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This illustration demonstrates the calculation of cost of goods sold and ending inventory using the weighted-average cost method. </a:t>
            </a:r>
          </a:p>
          <a:p>
            <a:pPr defTabSz="469682">
              <a:defRPr/>
            </a:pPr>
            <a:endParaRPr lang="en-US" dirty="0"/>
          </a:p>
          <a:p>
            <a:pPr defTabSz="469682">
              <a:defRPr/>
            </a:pPr>
            <a:r>
              <a:rPr lang="en-US" dirty="0"/>
              <a:t>Notice that the weighted-average cost of each unit is $10, even though none of the units actually cost $10. However, on average, all the units cost $10, and this is the amount we use to calculate cost of goods sold and ending inventory under the weighted-average cost method.</a:t>
            </a:r>
          </a:p>
        </p:txBody>
      </p:sp>
      <p:sp>
        <p:nvSpPr>
          <p:cNvPr id="4" name="Slide Number Placeholder 3"/>
          <p:cNvSpPr>
            <a:spLocks noGrp="1"/>
          </p:cNvSpPr>
          <p:nvPr>
            <p:ph type="sldNum" sz="quarter" idx="10"/>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4355251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419482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This illustration depicts the concept behind the three inventory cost flow assumptions for Mario’s Game Shop. If Mario sells 800 units of inventory, which 800 are they?</a:t>
            </a:r>
          </a:p>
          <a:p>
            <a:pPr marL="176131" indent="-176131" defTabSz="469682">
              <a:buFont typeface="Arial" panose="020B0604020202020204" pitchFamily="34" charset="0"/>
              <a:buChar char="•"/>
              <a:defRPr/>
            </a:pPr>
            <a:r>
              <a:rPr lang="en-US" dirty="0"/>
              <a:t>Using FIFO, we assume inventory is sold in the order purchased: Beginning inventory is sold first, the first purchase during the year is sold second, and part of the second purchase during the year is sold third.</a:t>
            </a:r>
          </a:p>
          <a:p>
            <a:pPr marL="176131" indent="-176131" defTabSz="469682">
              <a:buFont typeface="Arial" panose="020B0604020202020204" pitchFamily="34" charset="0"/>
              <a:buChar char="•"/>
              <a:defRPr/>
            </a:pPr>
            <a:r>
              <a:rPr lang="en-US" dirty="0"/>
              <a:t>Using LIFO, we assume inventory is sold in the opposite order that we purchased it: The last purchase is sold first, and part of the second-to-last purchase is sold second.</a:t>
            </a:r>
          </a:p>
          <a:p>
            <a:pPr marL="176131" indent="-176131" defTabSz="469682">
              <a:buFont typeface="Arial" panose="020B0604020202020204" pitchFamily="34" charset="0"/>
              <a:buChar char="•"/>
              <a:defRPr/>
            </a:pPr>
            <a:r>
              <a:rPr lang="en-US" dirty="0"/>
              <a:t>Using average cost, we assume inventory is sold using an average of all inventory purchased, including the beginning inventory.</a:t>
            </a:r>
          </a:p>
        </p:txBody>
      </p:sp>
      <p:sp>
        <p:nvSpPr>
          <p:cNvPr id="4" name="Slide Number Placeholder 3"/>
          <p:cNvSpPr>
            <a:spLocks noGrp="1"/>
          </p:cNvSpPr>
          <p:nvPr>
            <p:ph type="sldNum" sz="quarter" idx="10"/>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37277402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20099742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521259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3226150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Inventory</a:t>
            </a:r>
            <a:r>
              <a:rPr lang="en-US" dirty="0"/>
              <a:t> includes items a company intends for sale to customers in the ordinary course of business. You already are familiar with several types of inventory—clothes at </a:t>
            </a:r>
            <a:r>
              <a:rPr lang="en-US" b="1" dirty="0" err="1"/>
              <a:t>Lululemon</a:t>
            </a:r>
            <a:r>
              <a:rPr lang="en-US" dirty="0"/>
              <a:t>, shoes at </a:t>
            </a:r>
            <a:r>
              <a:rPr lang="en-US" b="1" dirty="0"/>
              <a:t>Famous Footwear</a:t>
            </a:r>
            <a:r>
              <a:rPr lang="en-US" dirty="0"/>
              <a:t>, grocery items at </a:t>
            </a:r>
            <a:r>
              <a:rPr lang="en-US" b="1" dirty="0"/>
              <a:t>Publix Super Markets</a:t>
            </a:r>
            <a:r>
              <a:rPr lang="en-US" dirty="0"/>
              <a:t>, digital equipment at </a:t>
            </a:r>
            <a:r>
              <a:rPr lang="en-US" b="1" dirty="0"/>
              <a:t>Best Buy</a:t>
            </a:r>
            <a:r>
              <a:rPr lang="en-US" dirty="0"/>
              <a:t>, building supplies at </a:t>
            </a:r>
            <a:r>
              <a:rPr lang="en-US" b="1" dirty="0"/>
              <a:t>The Home Depot</a:t>
            </a:r>
            <a:r>
              <a:rPr lang="en-US" dirty="0"/>
              <a:t>, and so on.</a:t>
            </a:r>
          </a:p>
          <a:p>
            <a:endParaRPr lang="en-US" dirty="0"/>
          </a:p>
          <a:p>
            <a:r>
              <a:rPr lang="en-US" dirty="0"/>
              <a:t>Inventory also includes </a:t>
            </a:r>
            <a:r>
              <a:rPr lang="en-US" i="1" dirty="0"/>
              <a:t>items that are not yet finished products</a:t>
            </a:r>
            <a:r>
              <a:rPr lang="en-US" dirty="0"/>
              <a:t>. For instance, lumber at a cabinet manufacturer, steel at a construction firm, and rubber at a tire manufacturer are part of inventory because the firm will use them to make a finished product for sale to customers.</a:t>
            </a:r>
            <a:endParaRPr lang="en-US" strike="sngStrike" dirty="0"/>
          </a:p>
          <a:p>
            <a:endParaRPr lang="en-US" strike="sngStrike" dirty="0"/>
          </a:p>
          <a:p>
            <a:r>
              <a:rPr lang="en-US" dirty="0"/>
              <a:t>We typically report inventory as a </a:t>
            </a:r>
            <a:r>
              <a:rPr lang="en-US" b="1" dirty="0"/>
              <a:t>current asset </a:t>
            </a:r>
            <a:r>
              <a:rPr lang="en-US" dirty="0"/>
              <a:t>in the balance sheet—an </a:t>
            </a:r>
            <a:r>
              <a:rPr lang="en-US" i="1" dirty="0"/>
              <a:t>asset</a:t>
            </a:r>
            <a:r>
              <a:rPr lang="en-US" dirty="0"/>
              <a:t> because it represents a valuable resource to the company, and </a:t>
            </a:r>
            <a:r>
              <a:rPr lang="en-US" i="1" dirty="0"/>
              <a:t>current</a:t>
            </a:r>
            <a:r>
              <a:rPr lang="en-US" dirty="0"/>
              <a:t> because the company expects to convert it to cash in the near term. </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13419085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 are free to choose FIFO, LIFO, or weighted-average cost to report inventory and cost of goods sold. However, because inventory costs generally change over time, the reported amounts for ending inventory and cost of goods sold will not be the same across inventory reporting methods. These differences could mislead investors and creditors if they are not aware of differences in inventory assumptions.</a:t>
            </a:r>
          </a:p>
          <a:p>
            <a:endParaRPr lang="en-US" dirty="0"/>
          </a:p>
          <a:p>
            <a:r>
              <a:rPr lang="en-US" b="1" dirty="0"/>
              <a:t>The primary benefit of choosing LIFO is tax savings.</a:t>
            </a:r>
            <a:r>
              <a:rPr lang="en-US" dirty="0"/>
              <a:t> LIFO results in the lowest amount of reported profits (when inventory costs are rising). While that might not look so good in the income statement, it’s a welcome outcome in the tax return. When taxable income is lower, the company owes less in taxes to the Internal Revenue Service (IRS).</a:t>
            </a:r>
          </a:p>
          <a:p>
            <a:endParaRPr lang="en-US" dirty="0"/>
          </a:p>
          <a:p>
            <a:r>
              <a:rPr lang="en-US" dirty="0"/>
              <a:t>Can a company have its cake and eat it too by using FIFO for financial reporting and LIFO for the tax return? No. The IRS established the </a:t>
            </a:r>
            <a:r>
              <a:rPr lang="en-US" b="1" i="1" dirty="0"/>
              <a:t>LIFO conformity rule</a:t>
            </a:r>
            <a:r>
              <a:rPr lang="en-US" b="1" dirty="0"/>
              <a:t>,</a:t>
            </a:r>
            <a:r>
              <a:rPr lang="en-US" dirty="0"/>
              <a:t> which requires a company that uses LIFO for tax reporting to also use LIFO for financial reporting.</a:t>
            </a:r>
          </a:p>
          <a:p>
            <a:endParaRPr lang="en-US" dirty="0"/>
          </a:p>
          <a:p>
            <a:r>
              <a:rPr lang="en-US" dirty="0"/>
              <a:t>Companies are free to choose FIFO, LIFO, or weighted-average cost to report inventory and cost of goods sold. However, because inventory costs generally change over time, the reported amounts for ending inventory and cost of goods sold will not be the same across inventory reporting methods. These differences could cause investors and creditors to make bad decisions if they are not aware of differences in inventory assumptions. </a:t>
            </a:r>
          </a:p>
          <a:p>
            <a:endParaRPr lang="en-US" dirty="0"/>
          </a:p>
          <a:p>
            <a:r>
              <a:rPr lang="en-US" dirty="0"/>
              <a:t>Accountants often call FIFO the balance-sheet approach: The amount it reports for ending inventory (which appears in the balance sheet) better approximates the current cost of inventory. The ending inventory amount reported under LIFO, in contrast, generally includes “old” inventory costs that do not realistically represent the cost of today’s inventory. </a:t>
            </a:r>
          </a:p>
          <a:p>
            <a:endParaRPr lang="en-US" dirty="0"/>
          </a:p>
          <a:p>
            <a:r>
              <a:rPr lang="en-US" dirty="0"/>
              <a:t>Accountants often call LIFO the income-statement approach: the amount it reports for cost of goods sold (which appears in the income statement) more realistically matches the current costs of inventory needed to produce current revenues. </a:t>
            </a:r>
          </a:p>
        </p:txBody>
      </p:sp>
      <p:sp>
        <p:nvSpPr>
          <p:cNvPr id="4" name="Slide Number Placeholder 3"/>
          <p:cNvSpPr>
            <a:spLocks noGrp="1"/>
          </p:cNvSpPr>
          <p:nvPr>
            <p:ph type="sldNum" sz="quarter" idx="10"/>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27401245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illustration 6–10 compares the FIFO, LIFO, and weighted-average cost methods for Mario’s Game Shop.</a:t>
            </a:r>
          </a:p>
          <a:p>
            <a:endParaRPr lang="en-US" b="1" dirty="0"/>
          </a:p>
          <a:p>
            <a:r>
              <a:rPr lang="en-US" b="1" dirty="0"/>
              <a:t>When inventory costs are </a:t>
            </a:r>
            <a:r>
              <a:rPr lang="en-US" b="1" i="1" dirty="0"/>
              <a:t>rising</a:t>
            </a:r>
            <a:r>
              <a:rPr lang="en-US" b="1" dirty="0"/>
              <a:t> (as in this example), FIFO results in:</a:t>
            </a:r>
          </a:p>
          <a:p>
            <a:pPr marL="234841" indent="-234841">
              <a:buFont typeface="+mj-lt"/>
              <a:buAutoNum type="arabicPeriod"/>
            </a:pPr>
            <a:r>
              <a:rPr lang="en-US" dirty="0"/>
              <a:t>Higher reported amount for inventory in the balance sheet.</a:t>
            </a:r>
          </a:p>
          <a:p>
            <a:pPr marL="234841" indent="-234841">
              <a:buFont typeface="+mj-lt"/>
              <a:buAutoNum type="arabicPeriod"/>
            </a:pPr>
            <a:r>
              <a:rPr lang="en-US" dirty="0"/>
              <a:t>Higher reported gross profit in the income statement.</a:t>
            </a:r>
          </a:p>
          <a:p>
            <a:pPr marL="176131" indent="-176131">
              <a:buFont typeface="Arial" panose="020B0604020202020204" pitchFamily="34" charset="0"/>
              <a:buChar char="•"/>
            </a:pPr>
            <a:endParaRPr lang="en-US" dirty="0"/>
          </a:p>
          <a:p>
            <a:r>
              <a:rPr lang="en-US" dirty="0"/>
              <a:t>The reason is that FIFO assumes the lower costs of the earlier purchases become cost of goods sold first. This leaves the higher costs of the later purchases in ending inventory.</a:t>
            </a:r>
          </a:p>
          <a:p>
            <a:endParaRPr lang="en-US" dirty="0"/>
          </a:p>
          <a:p>
            <a:r>
              <a:rPr lang="en-US" b="1" dirty="0"/>
              <a:t>If inventory costs had been </a:t>
            </a:r>
            <a:r>
              <a:rPr lang="en-US" b="1" i="1" dirty="0"/>
              <a:t>falling</a:t>
            </a:r>
            <a:r>
              <a:rPr lang="en-US" b="0" dirty="0"/>
              <a:t>, t</a:t>
            </a:r>
            <a:r>
              <a:rPr lang="en-US" dirty="0"/>
              <a:t>hen it’s LIFO that would have produced higher reported inventory and gross profit. </a:t>
            </a:r>
          </a:p>
          <a:p>
            <a:endParaRPr lang="en-US" dirty="0"/>
          </a:p>
          <a:p>
            <a:r>
              <a:rPr lang="en-US" dirty="0"/>
              <a:t>The  weighted-average cost method typically produces amounts that fall between the FIFO and LIFO amounts for both cost of goods sold and ending inventory.</a:t>
            </a:r>
          </a:p>
          <a:p>
            <a:endParaRPr lang="en-US" dirty="0"/>
          </a:p>
          <a:p>
            <a:r>
              <a:rPr lang="en-US" dirty="0"/>
              <a:t>Accountants often call </a:t>
            </a:r>
            <a:r>
              <a:rPr lang="en-US" b="0" i="0" dirty="0"/>
              <a:t>FIFO the </a:t>
            </a:r>
            <a:r>
              <a:rPr lang="en-US" b="0" i="1" dirty="0"/>
              <a:t>balance-sheet approach</a:t>
            </a:r>
            <a:r>
              <a:rPr lang="en-US" b="0" i="0" dirty="0"/>
              <a:t>: The amount it reports for ending inventory (which appears in the </a:t>
            </a:r>
            <a:r>
              <a:rPr lang="en-US" b="0" i="1" dirty="0"/>
              <a:t>balance sheet</a:t>
            </a:r>
            <a:r>
              <a:rPr lang="en-US" b="0" i="0" dirty="0"/>
              <a:t>) better approximates the current cost of inventory. The ending inventory amount reported under LIFO, in contrast, generally includes “old” inventory costs that do not realistically represent the cost of today’s inventory.</a:t>
            </a:r>
          </a:p>
          <a:p>
            <a:endParaRPr lang="en-US" b="0" i="0" dirty="0"/>
          </a:p>
          <a:p>
            <a:r>
              <a:rPr lang="en-US" b="0" i="0" dirty="0"/>
              <a:t>Accountants often call LIFO the </a:t>
            </a:r>
            <a:r>
              <a:rPr lang="en-US" b="0" i="1" dirty="0"/>
              <a:t>income-statement approach</a:t>
            </a:r>
            <a:r>
              <a:rPr lang="en-US" b="0" i="0" dirty="0"/>
              <a:t>: The amount it reports for cost of goods sold (which appears in the </a:t>
            </a:r>
            <a:r>
              <a:rPr lang="en-US" b="0" i="1" dirty="0"/>
              <a:t>income statement</a:t>
            </a:r>
            <a:r>
              <a:rPr lang="en-US" b="0" i="0" dirty="0"/>
              <a:t>) more realistically matches the current costs of inventory needed to produce current revenues. Recall that LIFO assumes the last purchases are sold first, reporting the most recent inventory cost in cost of goods sold. However, also note that the most recent cost is not the same as the actual cost. FIFO better approximates actual cost of goods sold for most companies, since most companies’ actual physical flow follows FIFO.</a:t>
            </a:r>
          </a:p>
        </p:txBody>
      </p:sp>
      <p:sp>
        <p:nvSpPr>
          <p:cNvPr id="4" name="Slide Number Placeholder 3"/>
          <p:cNvSpPr>
            <a:spLocks noGrp="1"/>
          </p:cNvSpPr>
          <p:nvPr>
            <p:ph type="sldNum" sz="quarter" idx="10"/>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42212264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Management must weigh the benefits of FIFO and LIFO when deciding which inventory cost flow assumption will produce a better outcome for the company. </a:t>
            </a:r>
          </a:p>
          <a:p>
            <a:endParaRPr lang="en-US" dirty="0"/>
          </a:p>
          <a:p>
            <a:r>
              <a:rPr lang="en-US" dirty="0"/>
              <a:t>Most companies’ actual physical flow follows FIFO. Think about a supermarket, sporting goods store, clothing shop, electronics store, or just about any company with whom you’re familiar. These companies generally sell their oldest inventory first (first-in, first-out). If a company wants to choose an inventory method that most closely approximates its actual physical flow of inventory, then for most companies, FIFO makes the most sense.</a:t>
            </a:r>
          </a:p>
          <a:p>
            <a:endParaRPr lang="en-US" dirty="0"/>
          </a:p>
          <a:p>
            <a:r>
              <a:rPr lang="en-US" dirty="0"/>
              <a:t>Another reason managers may want to use FIFO relates to its effect on the financial statements. During periods of rising costs, which is the case for most companies (including our example for Mario’s Game Shop), FIFO results in a (1) higher ending inventory, (2) lower cost of goods sold, and (3) higher reported profit than does LIFO. Managers may want to report higher assets and profitability to increase their bonus compensation, decrease unemployment risk, satisfy shareholders, meet lending agreements, or increase stock price.</a:t>
            </a:r>
          </a:p>
        </p:txBody>
      </p:sp>
      <p:sp>
        <p:nvSpPr>
          <p:cNvPr id="4" name="Slide Number Placeholder 3"/>
          <p:cNvSpPr>
            <a:spLocks noGrp="1"/>
          </p:cNvSpPr>
          <p:nvPr>
            <p:ph type="sldNum" sz="quarter" idx="10"/>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30296295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1D5F76"/>
                </a:solidFill>
              </a:rPr>
              <a:t>If FIFO results in higher total assets and higher net income and produces amounts that most closely follow the actual flow of inventory, why would any company choose LIFO? </a:t>
            </a:r>
            <a:r>
              <a:rPr lang="en-US" b="1" dirty="0">
                <a:solidFill>
                  <a:srgbClr val="1D5F76"/>
                </a:solidFill>
              </a:rPr>
              <a:t>The primary benefit of choosing LIFO is tax savings. </a:t>
            </a:r>
            <a:r>
              <a:rPr lang="en-US" dirty="0">
                <a:solidFill>
                  <a:srgbClr val="1D5F76"/>
                </a:solidFill>
              </a:rPr>
              <a:t>LIFO results in the lowest amount of reported profits (when inventory costs are rising). While that might not look so good in the income statement, it’s a welcome outcome in the tax return. When taxable income is lower, the company owes less in taxes to the Internal Revenue Service (IRS). </a:t>
            </a:r>
          </a:p>
          <a:p>
            <a:endParaRPr lang="en-US" dirty="0">
              <a:solidFill>
                <a:srgbClr val="1D5F76"/>
              </a:solidFill>
            </a:endParaRPr>
          </a:p>
          <a:p>
            <a:r>
              <a:rPr lang="en-US" dirty="0">
                <a:solidFill>
                  <a:srgbClr val="1D5F76"/>
                </a:solidFill>
              </a:rPr>
              <a:t>Can a company have its cake and eat it too by using FIFO for financial reporting and LIFO for the tax return? No. The IRS established the LIFO conformity rule, which requires a company that uses LIFO for tax reporting to also use LIFO for financial reporting.</a:t>
            </a:r>
          </a:p>
        </p:txBody>
      </p:sp>
      <p:sp>
        <p:nvSpPr>
          <p:cNvPr id="4" name="Slide Number Placeholder 3"/>
          <p:cNvSpPr>
            <a:spLocks noGrp="1"/>
          </p:cNvSpPr>
          <p:nvPr>
            <p:ph type="sldNum" sz="quarter" idx="10"/>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8835071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solidFill>
                  <a:srgbClr val="1D5F76"/>
                </a:solidFill>
              </a:rPr>
              <a:t>As Mario’s Game Shop demonstrates, the choice between FIFO and LIFO results in different amounts for ending inventory in the balance sheet and cost of goods sold in the income statement. </a:t>
            </a:r>
          </a:p>
          <a:p>
            <a:pPr defTabSz="469682">
              <a:defRPr/>
            </a:pPr>
            <a:endParaRPr lang="en-US" dirty="0">
              <a:solidFill>
                <a:srgbClr val="1D5F76"/>
              </a:solidFill>
            </a:endParaRPr>
          </a:p>
          <a:p>
            <a:pPr defTabSz="469682">
              <a:defRPr/>
            </a:pPr>
            <a:r>
              <a:rPr lang="en-US" dirty="0">
                <a:solidFill>
                  <a:srgbClr val="1D5F76"/>
                </a:solidFill>
              </a:rPr>
              <a:t>This complicates the way we compare financial statements: One company may be using FIFO, while a competing company may be using LIFO. To better compare each company’s inventory and profitability, investors must adjust for the fact that managers’ choice of inventory method has an effect on reported amounts. </a:t>
            </a:r>
          </a:p>
          <a:p>
            <a:pPr defTabSz="469682">
              <a:defRPr/>
            </a:pPr>
            <a:endParaRPr lang="en-US" dirty="0">
              <a:solidFill>
                <a:srgbClr val="1D5F76"/>
              </a:solidFill>
            </a:endParaRPr>
          </a:p>
          <a:p>
            <a:pPr defTabSz="469682">
              <a:defRPr/>
            </a:pPr>
            <a:r>
              <a:rPr lang="en-US" dirty="0">
                <a:solidFill>
                  <a:srgbClr val="1D5F76"/>
                </a:solidFill>
              </a:rPr>
              <a:t>Companies that report using LIFO must also report the difference between the LIFO amount and what that amount would have been if they had used FIFO. This difference is often referred to as the LIFO reserve.</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3076152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a:t>
            </a:r>
            <a:r>
              <a:rPr lang="en-US" sz="1200" dirty="0">
                <a:solidFill>
                  <a:srgbClr val="000000"/>
                </a:solidFill>
                <a:latin typeface="URWPalladioTOT"/>
              </a:rPr>
              <a:t>shows the current asset section of </a:t>
            </a:r>
            <a:r>
              <a:rPr lang="en-US" sz="1200" b="1" dirty="0">
                <a:solidFill>
                  <a:srgbClr val="000000"/>
                </a:solidFill>
                <a:latin typeface="URWPalladioTOT"/>
              </a:rPr>
              <a:t>Kroger Company</a:t>
            </a:r>
            <a:r>
              <a:rPr lang="en-US" sz="1200" dirty="0">
                <a:solidFill>
                  <a:srgbClr val="000000"/>
                </a:solidFill>
                <a:latin typeface="URWPalladioTOT"/>
              </a:rPr>
              <a:t>’s balance sheet. Kroger is a retail company that serves millions of people each day in its supermarkets. Supermarkets don’t actually sell the last units first, but they are allowed to report inventory under that assumption. </a:t>
            </a:r>
          </a:p>
          <a:p>
            <a:endParaRPr lang="en-US" sz="1200" dirty="0">
              <a:solidFill>
                <a:srgbClr val="000000"/>
              </a:solidFill>
              <a:latin typeface="URWPalladioTOT"/>
            </a:endParaRPr>
          </a:p>
          <a:p>
            <a:r>
              <a:rPr lang="en-US" sz="1200" dirty="0">
                <a:solidFill>
                  <a:srgbClr val="000000"/>
                </a:solidFill>
                <a:latin typeface="URWPalladioTOT"/>
              </a:rPr>
              <a:t>Kroger maintains its internal inventory records throughout the year using FIFO. This results in ending inventory of $8,464 million. Kroger then uses a year-end adjusting entry to convert that FIFO amount to LIFO for financial reporting purposes. Its LIFO inventory is lower by $1,380 million. </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24614529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solidFill>
                  <a:srgbClr val="1D5F76"/>
                </a:solidFill>
              </a:rPr>
              <a:t>Companies can choose which inventory method they prefer, even if the method does not match the actual physical flow of goods. However, once the company chooses a method, it is not allowed to frequently change to another one. For example, a retail store cannot use FIFO in the current year because inventory costs are rising and then switch to LIFO in the following year because inventory costs are now falling. However, a company need not use the same method for all its inventory. International Paper Company, for instance, uses LIFO for its raw materials and finished pulp and paper products, and both FIFO and weighted-average cost for other inventories. Because of the importance of inventories and the possible differential effects of different methods on the financial statements, a company informs its stockholders of the inventory method(s) being used in a note to the financial statements.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15045486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10637475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a:p>
        </p:txBody>
      </p:sp>
    </p:spTree>
    <p:extLst>
      <p:ext uri="{BB962C8B-B14F-4D97-AF65-F5344CB8AC3E}">
        <p14:creationId xmlns:p14="http://schemas.microsoft.com/office/powerpoint/2010/main" val="42638495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3608091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Manufacturing companies</a:t>
            </a:r>
            <a:r>
              <a:rPr lang="en-US" dirty="0"/>
              <a:t> produce the inventories they sell, rather than buying them in finished form from suppliers. </a:t>
            </a:r>
            <a:r>
              <a:rPr lang="en-US" b="1" dirty="0"/>
              <a:t>Apple Inc.</a:t>
            </a:r>
            <a:r>
              <a:rPr lang="en-US" dirty="0"/>
              <a:t>, </a:t>
            </a:r>
            <a:r>
              <a:rPr lang="en-US" b="1" dirty="0"/>
              <a:t>Coca-Cola</a:t>
            </a:r>
            <a:r>
              <a:rPr lang="en-US" dirty="0"/>
              <a:t>, </a:t>
            </a:r>
            <a:r>
              <a:rPr lang="en-US" b="1" dirty="0"/>
              <a:t>Harley-Davidson</a:t>
            </a:r>
            <a:r>
              <a:rPr lang="en-US" dirty="0"/>
              <a:t>, </a:t>
            </a:r>
            <a:r>
              <a:rPr lang="en-US" b="1" dirty="0"/>
              <a:t>ExxonMobil</a:t>
            </a:r>
            <a:r>
              <a:rPr lang="en-US" dirty="0"/>
              <a:t>, </a:t>
            </a:r>
            <a:r>
              <a:rPr lang="en-US" b="1" dirty="0"/>
              <a:t>Ford</a:t>
            </a:r>
            <a:r>
              <a:rPr lang="en-US" dirty="0"/>
              <a:t>, </a:t>
            </a:r>
            <a:r>
              <a:rPr lang="en-US" b="1" dirty="0"/>
              <a:t>Sony</a:t>
            </a:r>
            <a:r>
              <a:rPr lang="en-US" dirty="0"/>
              <a:t>, and </a:t>
            </a:r>
            <a:r>
              <a:rPr lang="en-US" b="1" dirty="0"/>
              <a:t>Intel</a:t>
            </a:r>
            <a:r>
              <a:rPr lang="en-US" dirty="0"/>
              <a:t> are manufacturers. </a:t>
            </a:r>
          </a:p>
          <a:p>
            <a:endParaRPr lang="en-US" dirty="0"/>
          </a:p>
          <a:p>
            <a:r>
              <a:rPr lang="en-US" dirty="0"/>
              <a:t>Manufacturing companies buy the inputs for the products they manufacture. Thus, we classify inventory for a manufacturer into three categories: (1) raw materials, (2) work in process, and (3) finished goods:</a:t>
            </a:r>
          </a:p>
          <a:p>
            <a:endParaRPr lang="en-US" dirty="0"/>
          </a:p>
          <a:p>
            <a:pPr marL="176131" indent="-176131">
              <a:buFont typeface="Arial" panose="020B0604020202020204" pitchFamily="34" charset="0"/>
              <a:buChar char="•"/>
            </a:pPr>
            <a:r>
              <a:rPr lang="en-US" i="1" dirty="0"/>
              <a:t>Raw materials</a:t>
            </a:r>
            <a:r>
              <a:rPr lang="en-US" dirty="0"/>
              <a:t> inventory includes the cost of components that will become part of the finished product but have not yet been used in production.</a:t>
            </a:r>
          </a:p>
          <a:p>
            <a:pPr marL="176131" indent="-176131">
              <a:buFont typeface="Arial" panose="020B0604020202020204" pitchFamily="34" charset="0"/>
              <a:buChar char="•"/>
            </a:pPr>
            <a:r>
              <a:rPr lang="en-US" i="1" dirty="0"/>
              <a:t>Work-in-process</a:t>
            </a:r>
            <a:r>
              <a:rPr lang="en-US" dirty="0"/>
              <a:t> inventory refers to the products that have been started in the production process but are not yet complete at the end of the period. The total costs include raw materials, direct labor, and indirect manufacturing costs called </a:t>
            </a:r>
            <a:r>
              <a:rPr lang="en-US" i="1" dirty="0"/>
              <a:t>overhead</a:t>
            </a:r>
            <a:r>
              <a:rPr lang="en-US" i="0" dirty="0"/>
              <a:t>.</a:t>
            </a:r>
          </a:p>
          <a:p>
            <a:pPr marL="176131" indent="-176131">
              <a:buFont typeface="Arial" panose="020B0604020202020204" pitchFamily="34" charset="0"/>
              <a:buChar char="•"/>
            </a:pPr>
            <a:r>
              <a:rPr lang="en-US" i="1" dirty="0"/>
              <a:t>Finished goods</a:t>
            </a:r>
            <a:r>
              <a:rPr lang="en-US" dirty="0"/>
              <a:t> inventory consists of items for which the manufacturing process is complete.</a:t>
            </a:r>
          </a:p>
          <a:p>
            <a:endParaRPr lang="en-US" b="1" dirty="0"/>
          </a:p>
          <a:p>
            <a:r>
              <a:rPr lang="en-US" b="1" dirty="0"/>
              <a:t>Merchandising companies</a:t>
            </a:r>
            <a:r>
              <a:rPr lang="en-US" dirty="0"/>
              <a:t>, such as </a:t>
            </a:r>
            <a:r>
              <a:rPr lang="en-US" b="1" dirty="0"/>
              <a:t>Best Buy</a:t>
            </a:r>
            <a:r>
              <a:rPr lang="en-US" dirty="0"/>
              <a:t>, don’t manufacture computers or their components. Instead, Best Buy purchases finished computers from manufacturers, and then these computers are sold to customers like you. </a:t>
            </a:r>
          </a:p>
          <a:p>
            <a:endParaRPr lang="en-US" dirty="0"/>
          </a:p>
          <a:p>
            <a:r>
              <a:rPr lang="en-US" dirty="0"/>
              <a:t>Merchandising companies may assemble, sort, repackage, redistribute, store, refrigerate, deliver, or install the inventory, but they do not manufacture it. They simply serve as intermediaries in the process of moving inventory from the manufacturer to the end user. </a:t>
            </a:r>
            <a:endParaRPr lang="en-US" b="1" dirty="0"/>
          </a:p>
          <a:p>
            <a:endParaRPr lang="en-US" b="1" dirty="0"/>
          </a:p>
          <a:p>
            <a:r>
              <a:rPr lang="en-US" dirty="0"/>
              <a:t>Merchandising companies can further be classified as wholesalers or retailers. </a:t>
            </a:r>
            <a:r>
              <a:rPr lang="en-US" i="1" dirty="0"/>
              <a:t>Wholesalers</a:t>
            </a:r>
            <a:r>
              <a:rPr lang="en-US" dirty="0"/>
              <a:t> resell inventory to retail companies or to professional users. For example, a wholesale food service company like </a:t>
            </a:r>
            <a:r>
              <a:rPr lang="en-US" b="1" dirty="0"/>
              <a:t>Sysco Corporation</a:t>
            </a:r>
            <a:r>
              <a:rPr lang="en-US" dirty="0"/>
              <a:t> supplies food to restaurants, schools, and sporting events but generally does not sell food directly to the public. Also, Sysco does not transform the food prior to sale; it just stores the food, repackages it as necessary, and delivers it.</a:t>
            </a:r>
          </a:p>
          <a:p>
            <a:endParaRPr lang="en-US" dirty="0"/>
          </a:p>
          <a:p>
            <a:r>
              <a:rPr lang="en-US" i="1" dirty="0"/>
              <a:t>Retailers</a:t>
            </a:r>
            <a:r>
              <a:rPr lang="en-US" dirty="0"/>
              <a:t> purchase inventory from manufacturers or wholesalers and then sell this inventory to end users. You probably are more familiar with retail companies because these are the companies from which you buy products. </a:t>
            </a:r>
            <a:r>
              <a:rPr lang="en-US" b="1" dirty="0"/>
              <a:t>Amazon, Best Buy</a:t>
            </a:r>
            <a:r>
              <a:rPr lang="en-US" dirty="0"/>
              <a:t>, </a:t>
            </a:r>
            <a:r>
              <a:rPr lang="en-US" b="1" dirty="0"/>
              <a:t>Target</a:t>
            </a:r>
            <a:r>
              <a:rPr lang="en-US" dirty="0"/>
              <a:t>, </a:t>
            </a:r>
            <a:r>
              <a:rPr lang="en-US" b="1" dirty="0"/>
              <a:t>Lowe’s</a:t>
            </a:r>
            <a:r>
              <a:rPr lang="en-US" dirty="0"/>
              <a:t>, </a:t>
            </a:r>
            <a:r>
              <a:rPr lang="en-US" b="1" dirty="0"/>
              <a:t>Macy’s</a:t>
            </a:r>
            <a:r>
              <a:rPr lang="en-US" dirty="0"/>
              <a:t>, </a:t>
            </a:r>
            <a:r>
              <a:rPr lang="en-US" b="1" dirty="0"/>
              <a:t>Gap</a:t>
            </a:r>
            <a:r>
              <a:rPr lang="en-US" dirty="0"/>
              <a:t>, </a:t>
            </a:r>
            <a:r>
              <a:rPr lang="en-US" b="1" dirty="0"/>
              <a:t>Costco</a:t>
            </a:r>
            <a:r>
              <a:rPr lang="en-US" dirty="0"/>
              <a:t>, and </a:t>
            </a:r>
            <a:r>
              <a:rPr lang="en-US" b="1" dirty="0"/>
              <a:t>McDonald’s</a:t>
            </a:r>
            <a:r>
              <a:rPr lang="en-US" dirty="0"/>
              <a:t> are retailers. Merchandising companies typically hold their inventories in a single category simply called </a:t>
            </a:r>
            <a:r>
              <a:rPr lang="en-US" i="1" dirty="0"/>
              <a:t>inventory.</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0002405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1381019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12210529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a:t>
            </a:r>
            <a:r>
              <a:rPr lang="en-US" baseline="0" dirty="0"/>
              <a:t> section, we will discuss </a:t>
            </a:r>
            <a:r>
              <a:rPr lang="en-IN" baseline="0" dirty="0"/>
              <a:t>how to record inventory transactions.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14808485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far, we’ve talked about purchases and sales of inventories and how to track their costs. We have not yet discussed how to </a:t>
            </a:r>
            <a:r>
              <a:rPr lang="en-US" i="1" dirty="0"/>
              <a:t>record</a:t>
            </a:r>
            <a:r>
              <a:rPr lang="en-US" dirty="0"/>
              <a:t> inventory transactions. </a:t>
            </a:r>
          </a:p>
          <a:p>
            <a:endParaRPr lang="en-US" dirty="0"/>
          </a:p>
          <a:p>
            <a:r>
              <a:rPr lang="en-US" dirty="0"/>
              <a:t>A </a:t>
            </a:r>
            <a:r>
              <a:rPr lang="en-US" b="1" i="1" dirty="0"/>
              <a:t>perpetual inventory system </a:t>
            </a:r>
            <a:r>
              <a:rPr lang="en-US" b="0" i="0" dirty="0"/>
              <a:t>is used by nearly all companies to record inventory transactions</a:t>
            </a:r>
            <a:r>
              <a:rPr lang="en-US" dirty="0"/>
              <a:t>. This system involves recording inventory purchases and sales on a </a:t>
            </a:r>
            <a:r>
              <a:rPr lang="en-US" i="1" dirty="0"/>
              <a:t>perpetual</a:t>
            </a:r>
            <a:r>
              <a:rPr lang="en-US" dirty="0"/>
              <a:t> (continual) basis. Managers know that to make good decisions related to purchase orders, pricing, product development, and employee management, maintaining inventory records on a continual basis is necessary. Technological advances in recent years to instantly track inventory purchases and sales have made the perpetual system simpler  and more cost-effective for most companies.</a:t>
            </a:r>
          </a:p>
          <a:p>
            <a:endParaRPr lang="en-US" dirty="0"/>
          </a:p>
          <a:p>
            <a:r>
              <a:rPr lang="en-US" dirty="0"/>
              <a:t>In contrast, a </a:t>
            </a:r>
            <a:r>
              <a:rPr lang="en-US" b="1" i="1" dirty="0"/>
              <a:t>periodic inventory system</a:t>
            </a:r>
            <a:r>
              <a:rPr lang="en-US" dirty="0"/>
              <a:t> does not continually record inventory amounts. Instead, it calculates the balance of inventory once per </a:t>
            </a:r>
            <a:r>
              <a:rPr lang="en-US" i="1" dirty="0"/>
              <a:t>period</a:t>
            </a:r>
            <a:r>
              <a:rPr lang="en-US" i="0" dirty="0"/>
              <a:t>,</a:t>
            </a:r>
            <a:r>
              <a:rPr lang="en-US" dirty="0"/>
              <a:t> at the end, based on a physical count of inventory on hand. Because the periodic system does not provide a useful, continuing record of inventory, very few companies actually use the periodic inventory system in practice to record inventory transactions. </a:t>
            </a:r>
          </a:p>
          <a:p>
            <a:endParaRPr lang="en-US" dirty="0"/>
          </a:p>
          <a:p>
            <a:r>
              <a:rPr lang="en-US" sz="1800" b="1" dirty="0">
                <a:solidFill>
                  <a:srgbClr val="000000"/>
                </a:solidFill>
                <a:latin typeface="URWPalladioTOT"/>
              </a:rPr>
              <a:t>For companies that report using FIFO, recording transactions on a continual basis under a perpetual inventory system will produce the same amounts for cost of goods sold and ending inventory as under a periodic system. </a:t>
            </a:r>
            <a:r>
              <a:rPr lang="en-US" sz="1800" dirty="0">
                <a:solidFill>
                  <a:srgbClr val="000000"/>
                </a:solidFill>
                <a:latin typeface="URWPalladioTOT"/>
              </a:rPr>
              <a:t>This would not be true for LIFO. In practice, companies that report using LIFO typically maintain their own inventory records on a perpetual FIFO basis (as demonstrated in the example below) and then prepare a year-end adjusting entry to convert to LIFO periodic amounts. </a:t>
            </a:r>
          </a:p>
          <a:p>
            <a:endParaRPr lang="en-US" sz="1800" b="1" dirty="0">
              <a:solidFill>
                <a:srgbClr val="000000"/>
              </a:solidFill>
              <a:latin typeface="URWPalladioTOT"/>
            </a:endParaRPr>
          </a:p>
          <a:p>
            <a:r>
              <a:rPr lang="en-US" b="1" dirty="0"/>
              <a:t>The inventory recording and reporting procedures we demonstrate below most closely reflect those used in actual practice.</a:t>
            </a:r>
            <a:r>
              <a:rPr lang="en-US" dirty="0"/>
              <a:t> </a:t>
            </a:r>
          </a:p>
        </p:txBody>
      </p:sp>
      <p:sp>
        <p:nvSpPr>
          <p:cNvPr id="4" name="Slide Number Placeholder 3"/>
          <p:cNvSpPr>
            <a:spLocks noGrp="1"/>
          </p:cNvSpPr>
          <p:nvPr>
            <p:ph type="sldNum" sz="quarter" idx="10"/>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37200526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3480022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IN" dirty="0"/>
              <a:t>Here (again) are the inventory transactions</a:t>
            </a:r>
            <a:r>
              <a:rPr lang="en-IN" baseline="0" dirty="0"/>
              <a:t> of Mario’s Game Shop </a:t>
            </a:r>
            <a:r>
              <a:rPr lang="en-IN" dirty="0"/>
              <a:t>from January 1 through December 31.</a:t>
            </a:r>
            <a:r>
              <a:rPr lang="en-IN" baseline="0" dirty="0"/>
              <a:t> </a:t>
            </a:r>
          </a:p>
          <a:p>
            <a:pPr defTabSz="469682">
              <a:defRPr/>
            </a:pPr>
            <a:endParaRPr lang="en-IN" baseline="0" dirty="0"/>
          </a:p>
          <a:p>
            <a:pPr defTabSz="469682">
              <a:defRPr/>
            </a:pPr>
            <a:r>
              <a:rPr lang="en-IN" baseline="0" dirty="0"/>
              <a:t>Notice that Mario’s starts the year with 100 units of inventory it previously purchased for $7 each, or a total of $700. During the year, Mario’s had two purchases and two sales. </a:t>
            </a:r>
          </a:p>
          <a:p>
            <a:pPr defTabSz="469682">
              <a:defRPr/>
            </a:pPr>
            <a:endParaRPr lang="en-IN" baseline="0" dirty="0"/>
          </a:p>
          <a:p>
            <a:pPr defTabSz="469682">
              <a:defRPr/>
            </a:pPr>
            <a:r>
              <a:rPr lang="en-IN" baseline="0" dirty="0"/>
              <a:t>On the following slides, we’ll see how to record those purchases and sales at the time they occur.</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55</a:t>
            </a:fld>
            <a:endParaRPr lang="en-US"/>
          </a:p>
        </p:txBody>
      </p:sp>
    </p:spTree>
    <p:extLst>
      <p:ext uri="{BB962C8B-B14F-4D97-AF65-F5344CB8AC3E}">
        <p14:creationId xmlns:p14="http://schemas.microsoft.com/office/powerpoint/2010/main" val="37184811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record the purchase of inventory, we increase Inventory (an asset) to show that the company’s balance of this asset account has increased. If the company made the purchase on account, we increase Accounts Payable (a liability). In the less likely event that the purchase was paid in cash, we would have decreased Cash (an asset) rather than increasing Accounts Payable.</a:t>
            </a:r>
          </a:p>
        </p:txBody>
      </p:sp>
      <p:sp>
        <p:nvSpPr>
          <p:cNvPr id="4" name="Slide Number Placeholder 3"/>
          <p:cNvSpPr>
            <a:spLocks noGrp="1"/>
          </p:cNvSpPr>
          <p:nvPr>
            <p:ph type="sldNum" sz="quarter" idx="10"/>
          </p:nvPr>
        </p:nvSpPr>
        <p:spPr/>
        <p:txBody>
          <a:bodyPr/>
          <a:lstStyle/>
          <a:p>
            <a:fld id="{35356329-1779-487C-B587-BBABA473AA7C}" type="slidenum">
              <a:rPr lang="en-US" smtClean="0"/>
              <a:t>56</a:t>
            </a:fld>
            <a:endParaRPr lang="en-US"/>
          </a:p>
        </p:txBody>
      </p:sp>
    </p:spTree>
    <p:extLst>
      <p:ext uri="{BB962C8B-B14F-4D97-AF65-F5344CB8AC3E}">
        <p14:creationId xmlns:p14="http://schemas.microsoft.com/office/powerpoint/2010/main" val="31898686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July 17, Mario sold 300 units of inventory on account for $15 each, resulting in total sales of $4,500. We make two entries to record the sale. </a:t>
            </a:r>
          </a:p>
          <a:p>
            <a:endParaRPr lang="en-US" dirty="0"/>
          </a:p>
          <a:p>
            <a:pPr marL="234841" indent="-234841" defTabSz="469682">
              <a:buFont typeface="+mj-lt"/>
              <a:buAutoNum type="arabicPeriod"/>
              <a:defRPr/>
            </a:pPr>
            <a:r>
              <a:rPr lang="en-US" dirty="0"/>
              <a:t>The first entry records an increase to an asset account (in this case, Accounts Receivable) and an increase to Sales Revenue. The amount to record is the price charged to the customer. Customers were charged $15 for each of the 300 units (or $4,500 total). </a:t>
            </a:r>
          </a:p>
          <a:p>
            <a:pPr marL="234841" indent="-234841" defTabSz="469682">
              <a:buFont typeface="+mj-lt"/>
              <a:buAutoNum type="arabicPeriod"/>
              <a:defRPr/>
            </a:pPr>
            <a:r>
              <a:rPr lang="en-US" dirty="0"/>
              <a:t>The second entry records an increase to Cost of Goods Sold and a decrease to Inventory. The amount to record is the assumed cost of the units sold. Assuming Mario’s uses FIFO, the cost of the first 300 units purchased includes $700 of beginning inventory (100 units × $7) plus $1,800 of the April 25 purchase (200 units × $9).</a:t>
            </a:r>
          </a:p>
          <a:p>
            <a:endParaRPr lang="en-US" dirty="0"/>
          </a:p>
          <a:p>
            <a:r>
              <a:rPr lang="en-US" dirty="0">
                <a:solidFill>
                  <a:srgbClr val="000000"/>
                </a:solidFill>
                <a:latin typeface="URWPalladioTOT"/>
              </a:rPr>
              <a:t>By recording the sales revenue and the cost of goods sold at the same time, we can see that Mario’s profit on the sale is $2,000. </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13883808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recording all purchases and sales of inventory for the year (not all of which were illustrated on the previous slides), we can determine the ending balance of Inventory by examining the postings to the account. Thus, Mario’s ending Inventory balance is $2,200, as shown in this illustration. Refer back to Illustration 6-13 (on a previous slide) to verify the ending balance of inventory using FIFO.</a:t>
            </a:r>
          </a:p>
          <a:p>
            <a:endParaRPr lang="en-US" dirty="0"/>
          </a:p>
          <a:p>
            <a:r>
              <a:rPr lang="en-US" dirty="0"/>
              <a:t>You can also verify the balance of cost of goods sold. In the two transactions above, the Cost of Goods Sold account was debited for $2,500 and $5,300. That’s an ending balance of $7,800, and that’s the same amount calculated in Illustration 6–6 (on a previous slide) as the cost of the first 800 units sold.</a:t>
            </a:r>
          </a:p>
        </p:txBody>
      </p:sp>
      <p:sp>
        <p:nvSpPr>
          <p:cNvPr id="4" name="Slide Number Placeholder 3"/>
          <p:cNvSpPr>
            <a:spLocks noGrp="1"/>
          </p:cNvSpPr>
          <p:nvPr>
            <p:ph type="sldNum" sz="quarter" idx="10"/>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29136359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4044458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illustration shows the different inventory accounts for Intel (a manufacturing company) and Best Buy (a merchandising company), as reported in their balance sheets. Notice the different account titles used by a manufacturing company versus a merchandiser.</a:t>
            </a:r>
          </a:p>
        </p:txBody>
      </p:sp>
      <p:sp>
        <p:nvSpPr>
          <p:cNvPr id="4" name="Slide Number Placeholder 3"/>
          <p:cNvSpPr>
            <a:spLocks noGrp="1"/>
          </p:cNvSpPr>
          <p:nvPr>
            <p:ph type="sldNum" sz="quarter" idx="10"/>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274152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example above, we recorded inventory transactions using the FIFO assumption. </a:t>
            </a:r>
          </a:p>
          <a:p>
            <a:endParaRPr lang="en-US" dirty="0"/>
          </a:p>
          <a:p>
            <a:r>
              <a:rPr lang="en-US" dirty="0"/>
              <a:t>In our example, Mario assumed that the 800 units sold during the year came from the first 800 units purchased. In practice, most companies maintain their own inventory records throughout the year using the FIFO assumption, because that’s how they typically sell their actual inventory. </a:t>
            </a:r>
          </a:p>
          <a:p>
            <a:endParaRPr lang="en-US" dirty="0"/>
          </a:p>
          <a:p>
            <a:r>
              <a:rPr lang="en-US" dirty="0"/>
              <a:t>However, as discussed earlier in the chapter, for preparing financial statements, many companies choose to report their inventory using the LIFO assumption. So, at the end of the year how does a company adjust its own FIFO inventory records to a LIFO basis for preparing financial statements? The company must make a year-end </a:t>
            </a:r>
            <a:r>
              <a:rPr lang="en-US" b="1" dirty="0"/>
              <a:t>LIFO adjustment</a:t>
            </a:r>
            <a:r>
              <a:rPr lang="en-US" dirty="0"/>
              <a:t>.</a:t>
            </a:r>
          </a:p>
        </p:txBody>
      </p:sp>
      <p:sp>
        <p:nvSpPr>
          <p:cNvPr id="4" name="Slide Number Placeholder 3"/>
          <p:cNvSpPr>
            <a:spLocks noGrp="1"/>
          </p:cNvSpPr>
          <p:nvPr>
            <p:ph type="sldNum" sz="quarter" idx="10"/>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9460282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see how easy the year-end LIFO adjustment can be, let’s refer back to our example involving Mario’s Game Shop. </a:t>
            </a:r>
          </a:p>
          <a:p>
            <a:endParaRPr lang="en-US" dirty="0"/>
          </a:p>
          <a:p>
            <a:pPr marL="176131" indent="-176131">
              <a:buFont typeface="Arial" panose="020B0604020202020204" pitchFamily="34" charset="0"/>
              <a:buChar char="•"/>
            </a:pPr>
            <a:r>
              <a:rPr lang="en-US" dirty="0"/>
              <a:t>As summarized in Illustration 6-13 (on a previous slide), Mario’s ending balance of Inventory using FIFO is $2,200. </a:t>
            </a:r>
          </a:p>
          <a:p>
            <a:pPr marL="176131" indent="-176131">
              <a:buFont typeface="Arial" panose="020B0604020202020204" pitchFamily="34" charset="0"/>
              <a:buChar char="•"/>
            </a:pPr>
            <a:r>
              <a:rPr lang="en-US" dirty="0"/>
              <a:t>Under LIFO, it would be only $1,600 (see Illustration 6-7 on a previous slide). </a:t>
            </a:r>
          </a:p>
          <a:p>
            <a:pPr marL="176131" indent="-176131">
              <a:buFont typeface="Arial" panose="020B0604020202020204" pitchFamily="34" charset="0"/>
              <a:buChar char="•"/>
            </a:pPr>
            <a:r>
              <a:rPr lang="en-US" dirty="0"/>
              <a:t>As a result, if Mario’s Game Shop wants to adjust its FIFO inventory records to LIFO for preparing financial statements, it needs to adjust the Inventory account downward by $600 (decreasing the balance from $2,200 to $1,600). In this case, we record the LIFO adjustment at the end of the period through a decrease to Inventory and an increase to Cost of Goods Sold.</a:t>
            </a:r>
          </a:p>
          <a:p>
            <a:endParaRPr lang="en-US" dirty="0"/>
          </a:p>
          <a:p>
            <a:r>
              <a:rPr lang="en-US" dirty="0"/>
              <a:t>In rare situations where the LIFO Inventory balance is </a:t>
            </a:r>
            <a:r>
              <a:rPr lang="en-US" i="1" dirty="0"/>
              <a:t>greater</a:t>
            </a:r>
            <a:r>
              <a:rPr lang="en-US" dirty="0"/>
              <a:t> than the FIFO Inventory balance (such as when inventory costs are declining), the entry for the LIFO adjustment would be reversed.</a:t>
            </a:r>
          </a:p>
          <a:p>
            <a:endParaRPr lang="en-US" dirty="0"/>
          </a:p>
          <a:p>
            <a:r>
              <a:rPr lang="en-US" dirty="0"/>
              <a:t>The illustration at the bottom of this slide shows the Inventory account for Mario’s Game Shop after the year-end LIFO adjustment. Notice that the balance of Inventory has decreased to reflect the amount reported under the LIFO method.</a:t>
            </a:r>
          </a:p>
        </p:txBody>
      </p:sp>
      <p:sp>
        <p:nvSpPr>
          <p:cNvPr id="4" name="Slide Number Placeholder 3"/>
          <p:cNvSpPr>
            <a:spLocks noGrp="1"/>
          </p:cNvSpPr>
          <p:nvPr>
            <p:ph type="sldNum" sz="quarter" idx="10"/>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33089138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25273142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discuss three additional inventory topics.</a:t>
            </a:r>
          </a:p>
          <a:p>
            <a:endParaRPr lang="en-US" dirty="0"/>
          </a:p>
          <a:p>
            <a:r>
              <a:rPr lang="en-US" b="1" dirty="0"/>
              <a:t>Freight Charges.</a:t>
            </a:r>
            <a:r>
              <a:rPr lang="en-US" dirty="0"/>
              <a:t> A significant cost associated with inventory for most merchandising companies includes freight (also called shipping or delivery) charges. This includes the cost of shipments of inventory from suppliers, as well as the cost of shipments to customers. When goods are shipped, they are shipped with terms FOB shipping point or FOB destination. FOB stands for “free on board” and indicates when title (ownership) passes from the seller to the buyer.</a:t>
            </a:r>
          </a:p>
          <a:p>
            <a:endParaRPr lang="en-US" dirty="0"/>
          </a:p>
          <a:p>
            <a:pPr marL="176131" indent="-176131">
              <a:buFont typeface="Arial" panose="020B0604020202020204" pitchFamily="34" charset="0"/>
              <a:buChar char="•"/>
            </a:pPr>
            <a:r>
              <a:rPr lang="en-US" b="1" dirty="0"/>
              <a:t>FOB </a:t>
            </a:r>
            <a:r>
              <a:rPr lang="en-US" b="1" i="1" dirty="0"/>
              <a:t>shipping point</a:t>
            </a:r>
            <a:r>
              <a:rPr lang="en-US" dirty="0"/>
              <a:t> means title passes when the seller </a:t>
            </a:r>
            <a:r>
              <a:rPr lang="en-US" i="1" dirty="0"/>
              <a:t>ships</a:t>
            </a:r>
            <a:r>
              <a:rPr lang="en-US" dirty="0"/>
              <a:t> the inventory. </a:t>
            </a:r>
          </a:p>
          <a:p>
            <a:pPr marL="176131" indent="-176131">
              <a:buFont typeface="Arial" panose="020B0604020202020204" pitchFamily="34" charset="0"/>
              <a:buChar char="•"/>
            </a:pPr>
            <a:r>
              <a:rPr lang="en-US" b="1" dirty="0"/>
              <a:t>FOB </a:t>
            </a:r>
            <a:r>
              <a:rPr lang="en-US" b="1" i="1" dirty="0"/>
              <a:t>destination</a:t>
            </a:r>
            <a:r>
              <a:rPr lang="en-US" dirty="0"/>
              <a:t> means title passes when the inventory reaches the buyer’s </a:t>
            </a:r>
            <a:r>
              <a:rPr lang="en-US" i="1" dirty="0"/>
              <a:t>destination</a:t>
            </a:r>
            <a:r>
              <a:rPr lang="en-US" dirty="0"/>
              <a:t>.</a:t>
            </a:r>
          </a:p>
          <a:p>
            <a:endParaRPr lang="en-US" dirty="0"/>
          </a:p>
          <a:p>
            <a:r>
              <a:rPr lang="en-US" dirty="0"/>
              <a:t>Freight charges on incoming shipments from suppliers are commonly referred to as </a:t>
            </a:r>
            <a:r>
              <a:rPr lang="en-US" b="1" i="1" dirty="0"/>
              <a:t>freight-in</a:t>
            </a:r>
            <a:r>
              <a:rPr lang="en-US" b="0" dirty="0"/>
              <a:t>.</a:t>
            </a:r>
            <a:r>
              <a:rPr lang="en-US" dirty="0"/>
              <a:t> </a:t>
            </a:r>
            <a:r>
              <a:rPr lang="en-US" b="1" dirty="0"/>
              <a:t>We add the cost of freight-in to the balance of Inventory. Later, when that inventory is sold, those freight charges become part of the cost of goods sold.</a:t>
            </a:r>
          </a:p>
          <a:p>
            <a:endParaRPr lang="en-US" b="1" dirty="0"/>
          </a:p>
          <a:p>
            <a:r>
              <a:rPr lang="en-US" dirty="0"/>
              <a:t>The cost of freight on shipments </a:t>
            </a:r>
            <a:r>
              <a:rPr lang="en-US" i="1" dirty="0"/>
              <a:t>to</a:t>
            </a:r>
            <a:r>
              <a:rPr lang="en-US" dirty="0"/>
              <a:t> customers is called </a:t>
            </a:r>
            <a:r>
              <a:rPr lang="en-US" b="1" i="0" dirty="0"/>
              <a:t>freight-out</a:t>
            </a:r>
            <a:r>
              <a:rPr lang="en-US" b="0" dirty="0"/>
              <a:t>.</a:t>
            </a:r>
            <a:r>
              <a:rPr lang="en-US" dirty="0"/>
              <a:t> Shipping charges for outgoing inventory are reported in the income statement either as part of cost of goods sold or as an operating expense, usually among selling expenses. If a company adopts a policy of not including shipping charges in cost of goods sold, both the amounts incurred during the period as well as the income statement classification of the expense must be disclosed.</a:t>
            </a:r>
          </a:p>
          <a:p>
            <a:endParaRPr lang="en-US" dirty="0"/>
          </a:p>
          <a:p>
            <a:r>
              <a:rPr lang="en-US" b="1" dirty="0"/>
              <a:t>Purchase Discounts.</a:t>
            </a:r>
            <a:r>
              <a:rPr lang="en-US" dirty="0"/>
              <a:t> As discussed in Chapter 5, sellers often encourage prompt payment by offering </a:t>
            </a:r>
            <a:r>
              <a:rPr lang="en-US" i="1" dirty="0"/>
              <a:t>discounts</a:t>
            </a:r>
            <a:r>
              <a:rPr lang="en-US" dirty="0"/>
              <a:t> to buyers. From the seller’s point of view, these are sales discounts; from the buyer’s point of view, they are </a:t>
            </a:r>
            <a:r>
              <a:rPr lang="en-US" i="1" dirty="0"/>
              <a:t>purchase discounts</a:t>
            </a:r>
            <a:r>
              <a:rPr lang="en-US" i="0" dirty="0"/>
              <a:t>.</a:t>
            </a:r>
            <a:r>
              <a:rPr lang="en-US" dirty="0"/>
              <a:t> </a:t>
            </a:r>
            <a:r>
              <a:rPr lang="en-US" b="1" dirty="0"/>
              <a:t>Purchase discounts allow buyers to trim a portion of the cost of the purchase in exchange for payment within a certain period of time.</a:t>
            </a:r>
            <a:r>
              <a:rPr lang="en-US" dirty="0"/>
              <a:t> Buyers are not required to take purchase discounts, but many find it advantageous to do so. </a:t>
            </a:r>
          </a:p>
          <a:p>
            <a:endParaRPr lang="en-US" dirty="0"/>
          </a:p>
          <a:p>
            <a:r>
              <a:rPr lang="en-US" dirty="0"/>
              <a:t>Just as freight charges add to the cost of inventory and therefore increase the cost of goods sold once those items are sold, purchase discounts subtract from the cost of inventory and therefore reduce cost of goods sold once those items are sold.</a:t>
            </a:r>
          </a:p>
          <a:p>
            <a:endParaRPr lang="en-US" dirty="0"/>
          </a:p>
          <a:p>
            <a:r>
              <a:rPr lang="en-US" b="1" dirty="0"/>
              <a:t>Purchase Returns.</a:t>
            </a:r>
            <a:r>
              <a:rPr lang="en-US" dirty="0"/>
              <a:t> Occasionally, a company will find inventory items to be unacceptable for some reason—perhaps they are damaged or are different from what was ordered. In those cases, the company returns the items to the supplier and records the purchase return as a reduction in both Inventory and Accounts Payable.</a:t>
            </a:r>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11727753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Suppose that when Mario purchased 300 units for $2,700 ($9 per unit) on April 25, the terms of the purchase were FOB shipping point. The inventory was shipped from the supplier’s warehouse on April 25 but did not arrive at Mario’s location until April 29. Mario would record the purchase when title passes—April 25—even though Mario does not have actual physical possession of the inventory until April 29. </a:t>
            </a:r>
          </a:p>
          <a:p>
            <a:pPr defTabSz="939363">
              <a:defRPr/>
            </a:pPr>
            <a:endParaRPr lang="en-US" dirty="0"/>
          </a:p>
          <a:p>
            <a:pPr defTabSz="939363">
              <a:defRPr/>
            </a:pPr>
            <a:r>
              <a:rPr lang="en-US" dirty="0"/>
              <a:t>If, instead, the terms of the purchase were FOB destination, Mario would have waited until the inventory was received on April 29 to record the purchase. This idea is demonstrated in the illustration above.</a:t>
            </a:r>
            <a:endParaRPr lang="en-IN"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28587195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This illustration is an example of how Amazon accounts for freight charges.</a:t>
            </a:r>
          </a:p>
        </p:txBody>
      </p:sp>
      <p:sp>
        <p:nvSpPr>
          <p:cNvPr id="4" name="Slide Number Placeholder 3"/>
          <p:cNvSpPr>
            <a:spLocks noGrp="1"/>
          </p:cNvSpPr>
          <p:nvPr>
            <p:ph type="sldNum" sz="quarter" idx="10"/>
          </p:nvPr>
        </p:nvSpPr>
        <p:spPr/>
        <p:txBody>
          <a:bodyPr/>
          <a:lstStyle/>
          <a:p>
            <a:fld id="{35356329-1779-487C-B587-BBABA473AA7C}" type="slidenum">
              <a:rPr lang="en-US" smtClean="0"/>
              <a:t>65</a:t>
            </a:fld>
            <a:endParaRPr lang="en-US"/>
          </a:p>
        </p:txBody>
      </p:sp>
    </p:spTree>
    <p:extLst>
      <p:ext uri="{BB962C8B-B14F-4D97-AF65-F5344CB8AC3E}">
        <p14:creationId xmlns:p14="http://schemas.microsoft.com/office/powerpoint/2010/main" val="20106911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66</a:t>
            </a:fld>
            <a:endParaRPr lang="en-US"/>
          </a:p>
        </p:txBody>
      </p:sp>
    </p:spTree>
    <p:extLst>
      <p:ext uri="{BB962C8B-B14F-4D97-AF65-F5344CB8AC3E}">
        <p14:creationId xmlns:p14="http://schemas.microsoft.com/office/powerpoint/2010/main" val="5831222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13032202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recalculate Mario’s gross profit after accounting for the additional inventory transactions related to freight charges and the purchase discount. Notice the freight charges increase cost of goods sold while purchase discounts decrease cost of goods sold. </a:t>
            </a:r>
          </a:p>
        </p:txBody>
      </p:sp>
      <p:sp>
        <p:nvSpPr>
          <p:cNvPr id="4" name="Slide Number Placeholder 3"/>
          <p:cNvSpPr>
            <a:spLocks noGrp="1"/>
          </p:cNvSpPr>
          <p:nvPr>
            <p:ph type="sldNum" sz="quarter" idx="10"/>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25936610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69</a:t>
            </a:fld>
            <a:endParaRPr lang="en-US"/>
          </a:p>
        </p:txBody>
      </p:sp>
    </p:spTree>
    <p:extLst>
      <p:ext uri="{BB962C8B-B14F-4D97-AF65-F5344CB8AC3E}">
        <p14:creationId xmlns:p14="http://schemas.microsoft.com/office/powerpoint/2010/main" val="2608257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245079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every purchase transaction, there is a sales transaction for another party. Sometimes, seeing the other side of the transaction helps us understand the economic events we are recording. </a:t>
            </a:r>
          </a:p>
          <a:p>
            <a:endParaRPr lang="en-US" dirty="0"/>
          </a:p>
          <a:p>
            <a:r>
              <a:rPr lang="en-US" dirty="0"/>
              <a:t>In this illustration, Camcorder Central made a $52,500 purchase of inventory on account from Sony Corporation. Camcorder Central then returned inventory of $2,500 and received a $1,000 purchase discount for quick payment. Camcorder Central is the purchaser and Sony is the seller. </a:t>
            </a:r>
          </a:p>
          <a:p>
            <a:endParaRPr lang="en-US" dirty="0"/>
          </a:p>
          <a:p>
            <a:r>
              <a:rPr lang="en-US" dirty="0"/>
              <a:t>We discussed returns and discounts from the seller’s viewpoint in Chapter 5; here, let’s briefly reexamine the transactions between Sony and Camcorder Central so we can see a side-by-side comparison of purchase and sales transactions. This illustration shows these entries.</a:t>
            </a:r>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a:p>
        </p:txBody>
      </p:sp>
    </p:spTree>
    <p:extLst>
      <p:ext uri="{BB962C8B-B14F-4D97-AF65-F5344CB8AC3E}">
        <p14:creationId xmlns:p14="http://schemas.microsoft.com/office/powerpoint/2010/main" val="28057592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You’ve probably noticed that retail clothing stores usually sell leftover inventory at deeply discounted prices after the end of each selling season to make room for the next season’s lines. The value of the company’s old clothing inventory has likely fallen below its original cost. We will determine whether it is appropriate to still report the reduced-value inventory at its original cost.</a:t>
            </a:r>
          </a:p>
        </p:txBody>
      </p:sp>
      <p:sp>
        <p:nvSpPr>
          <p:cNvPr id="4" name="Slide Number Placeholder 3"/>
          <p:cNvSpPr>
            <a:spLocks noGrp="1"/>
          </p:cNvSpPr>
          <p:nvPr>
            <p:ph type="sldNum" sz="quarter" idx="10"/>
          </p:nvPr>
        </p:nvSpPr>
        <p:spPr/>
        <p:txBody>
          <a:bodyPr/>
          <a:lstStyle/>
          <a:p>
            <a:fld id="{35356329-1779-487C-B587-BBABA473AA7C}" type="slidenum">
              <a:rPr lang="en-US" smtClean="0"/>
              <a:t>71</a:t>
            </a:fld>
            <a:endParaRPr lang="en-US"/>
          </a:p>
        </p:txBody>
      </p:sp>
    </p:spTree>
    <p:extLst>
      <p:ext uri="{BB962C8B-B14F-4D97-AF65-F5344CB8AC3E}">
        <p14:creationId xmlns:p14="http://schemas.microsoft.com/office/powerpoint/2010/main" val="9519675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a:p>
        </p:txBody>
      </p:sp>
    </p:spTree>
    <p:extLst>
      <p:ext uri="{BB962C8B-B14F-4D97-AF65-F5344CB8AC3E}">
        <p14:creationId xmlns:p14="http://schemas.microsoft.com/office/powerpoint/2010/main" val="185585667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value of inventory falls below its original cost, companies are required to report inventory at the lower </a:t>
            </a:r>
            <a:r>
              <a:rPr lang="en-US" b="1" i="1" dirty="0"/>
              <a:t>net realizable value </a:t>
            </a:r>
            <a:r>
              <a:rPr lang="en-US" dirty="0"/>
              <a:t>of that inventory. </a:t>
            </a:r>
          </a:p>
          <a:p>
            <a:endParaRPr lang="en-US" dirty="0"/>
          </a:p>
          <a:p>
            <a:r>
              <a:rPr lang="en-US" i="1" dirty="0"/>
              <a:t>Net realizable value </a:t>
            </a:r>
            <a:r>
              <a:rPr lang="en-US" dirty="0"/>
              <a:t>is the estimated selling price of the inventory in the ordinary course of business less any costs of completion, disposal, and transportation. In other words, it’s the </a:t>
            </a:r>
            <a:r>
              <a:rPr lang="en-US" i="1" dirty="0"/>
              <a:t>net </a:t>
            </a:r>
            <a:r>
              <a:rPr lang="en-US" dirty="0"/>
              <a:t>amount a company expects to </a:t>
            </a:r>
            <a:r>
              <a:rPr lang="en-US" i="1" dirty="0"/>
              <a:t>realize</a:t>
            </a:r>
            <a:r>
              <a:rPr lang="en-US" dirty="0"/>
              <a:t> in cash</a:t>
            </a:r>
            <a:r>
              <a:rPr lang="en-US" i="1" dirty="0"/>
              <a:t> </a:t>
            </a:r>
            <a:r>
              <a:rPr lang="en-US" dirty="0"/>
              <a:t>from the sale of the inventory. </a:t>
            </a:r>
          </a:p>
          <a:p>
            <a:endParaRPr lang="en-US" dirty="0"/>
          </a:p>
          <a:p>
            <a:r>
              <a:rPr lang="en-US" dirty="0"/>
              <a:t>Once a company has determined both the cost and the net realizable value of inventory, it reports ending inventory in the balance sheet at the </a:t>
            </a:r>
            <a:r>
              <a:rPr lang="en-US" i="1" dirty="0"/>
              <a:t>lower</a:t>
            </a:r>
            <a:r>
              <a:rPr lang="en-US" dirty="0"/>
              <a:t> of the two amounts. This method of recording inventory is </a:t>
            </a:r>
            <a:r>
              <a:rPr lang="en-US" b="1" i="1" dirty="0"/>
              <a:t>lower of cost and net realizable value</a:t>
            </a:r>
            <a:r>
              <a:rPr lang="en-US" dirty="0"/>
              <a:t>.</a:t>
            </a:r>
          </a:p>
          <a:p>
            <a:endParaRPr lang="en-US" dirty="0"/>
          </a:p>
          <a:p>
            <a:r>
              <a:rPr lang="en-US" dirty="0"/>
              <a:t>This illustration demonstrates the concept behind the lower of cost and net realizable value (NRV).</a:t>
            </a:r>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a:p>
        </p:txBody>
      </p:sp>
    </p:spTree>
    <p:extLst>
      <p:ext uri="{BB962C8B-B14F-4D97-AF65-F5344CB8AC3E}">
        <p14:creationId xmlns:p14="http://schemas.microsoft.com/office/powerpoint/2010/main" val="41643254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Assume Mario’s Game Shop sells </a:t>
            </a:r>
            <a:r>
              <a:rPr lang="en-IN" dirty="0" err="1"/>
              <a:t>FunStation</a:t>
            </a:r>
            <a:r>
              <a:rPr lang="en-IN" dirty="0"/>
              <a:t> 2 and </a:t>
            </a:r>
            <a:r>
              <a:rPr lang="en-IN" dirty="0" err="1"/>
              <a:t>FunStation</a:t>
            </a:r>
            <a:r>
              <a:rPr lang="en-IN" dirty="0"/>
              <a:t> 3. This illustration provides</a:t>
            </a:r>
            <a:r>
              <a:rPr lang="en-IN" baseline="0" dirty="0"/>
              <a:t> </a:t>
            </a:r>
            <a:r>
              <a:rPr lang="en-IN" dirty="0"/>
              <a:t>information related to ending inventory at the end of the year.</a:t>
            </a:r>
          </a:p>
          <a:p>
            <a:endParaRPr lang="en-IN" dirty="0"/>
          </a:p>
          <a:p>
            <a:r>
              <a:rPr lang="en-US" dirty="0"/>
              <a:t>Mario reports the </a:t>
            </a:r>
            <a:r>
              <a:rPr lang="en-US" dirty="0" err="1"/>
              <a:t>FunStation</a:t>
            </a:r>
            <a:r>
              <a:rPr lang="en-US" dirty="0"/>
              <a:t> 2 in ending inventory at net realizable value ($200 per unit) because that’s lower than its original cost ($300 per unit). The 15 </a:t>
            </a:r>
            <a:r>
              <a:rPr lang="en-US" dirty="0" err="1"/>
              <a:t>FunStation</a:t>
            </a:r>
            <a:r>
              <a:rPr lang="en-US" dirty="0"/>
              <a:t> 2s were originally reported in inventory at their cost of $4,500 (= 15 × $300). To reduce the inventory from that original cost of $4,500 to its lower net realizable value of $3,000 (= 15 × $200), Mario records a $1,500 reduction in inventory in the entry shown above, which also includes a $1,500 increase in cost of goods sold.</a:t>
            </a:r>
          </a:p>
          <a:p>
            <a:endParaRPr lang="en-US" dirty="0"/>
          </a:p>
          <a:p>
            <a:r>
              <a:rPr lang="en-US" dirty="0"/>
              <a:t>Notice that the write-down of inventory has the effect not only of reducing total assets, but also of reducing net income and retained earnings. </a:t>
            </a:r>
          </a:p>
          <a:p>
            <a:endParaRPr lang="en-US" dirty="0"/>
          </a:p>
          <a:p>
            <a:r>
              <a:rPr lang="en-US" dirty="0"/>
              <a:t>The </a:t>
            </a:r>
            <a:r>
              <a:rPr lang="en-US" dirty="0" err="1"/>
              <a:t>FunStation</a:t>
            </a:r>
            <a:r>
              <a:rPr lang="en-US" dirty="0"/>
              <a:t> 3 inventory, on the other hand, remains on the books at its original cost of $8,000 (= $400 × 20), since cost is less than net realizable value. Mario does not need to make any adjustment for these inventory items.</a:t>
            </a:r>
          </a:p>
        </p:txBody>
      </p:sp>
      <p:sp>
        <p:nvSpPr>
          <p:cNvPr id="4" name="Slide Number Placeholder 3"/>
          <p:cNvSpPr>
            <a:spLocks noGrp="1"/>
          </p:cNvSpPr>
          <p:nvPr>
            <p:ph type="sldNum" sz="quarter" idx="5"/>
          </p:nvPr>
        </p:nvSpPr>
        <p:spPr/>
        <p:txBody>
          <a:bodyPr/>
          <a:lstStyle/>
          <a:p>
            <a:fld id="{35356329-1779-487C-B587-BBABA473AA7C}" type="slidenum">
              <a:rPr lang="en-US" smtClean="0"/>
              <a:t>74</a:t>
            </a:fld>
            <a:endParaRPr lang="en-US"/>
          </a:p>
        </p:txBody>
      </p:sp>
    </p:spTree>
    <p:extLst>
      <p:ext uri="{BB962C8B-B14F-4D97-AF65-F5344CB8AC3E}">
        <p14:creationId xmlns:p14="http://schemas.microsoft.com/office/powerpoint/2010/main" val="338519547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4901677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41538573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359167795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78</a:t>
            </a:fld>
            <a:endParaRPr lang="en-US"/>
          </a:p>
        </p:txBody>
      </p:sp>
    </p:spTree>
    <p:extLst>
      <p:ext uri="{BB962C8B-B14F-4D97-AF65-F5344CB8AC3E}">
        <p14:creationId xmlns:p14="http://schemas.microsoft.com/office/powerpoint/2010/main" val="138226590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79</a:t>
            </a:fld>
            <a:endParaRPr lang="en-US"/>
          </a:p>
        </p:txBody>
      </p:sp>
    </p:spTree>
    <p:extLst>
      <p:ext uri="{BB962C8B-B14F-4D97-AF65-F5344CB8AC3E}">
        <p14:creationId xmlns:p14="http://schemas.microsoft.com/office/powerpoint/2010/main" val="1641679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the flow of inventory costs for manufacturing and merchandising companies, as well as the sale of services by service companies.</a:t>
            </a:r>
          </a:p>
          <a:p>
            <a:endParaRPr lang="en-US" dirty="0"/>
          </a:p>
          <a:p>
            <a:r>
              <a:rPr lang="en-US" dirty="0"/>
              <a:t>Inventory’s journey begins when manufacturing companies purchase raw materials, hire workers, and incur manufacturing overhead during production. Once the products are finished, manufacturers normally pass finished goods inventory to merchandising companies, whether wholesalers or retailers. Merchandising companies then sell finished goods to the end user. </a:t>
            </a:r>
          </a:p>
          <a:p>
            <a:endParaRPr lang="en-US" dirty="0"/>
          </a:p>
          <a:p>
            <a:r>
              <a:rPr lang="en-US" dirty="0"/>
              <a:t>Some companies sell goods and also provide services to customers. For example, </a:t>
            </a:r>
            <a:r>
              <a:rPr lang="en-US" b="1" dirty="0"/>
              <a:t>IBM</a:t>
            </a:r>
            <a:r>
              <a:rPr lang="en-US" dirty="0"/>
              <a:t> generates about half its revenues from selling its inventories of hardware and software and the other half from providing services like consulting, systems maintenance, and financing.</a:t>
            </a:r>
          </a:p>
          <a:p>
            <a:endParaRPr lang="en-US" dirty="0"/>
          </a:p>
          <a:p>
            <a:r>
              <a:rPr lang="en-US" dirty="0"/>
              <a:t>In this chapter, we focus on merchandising companies, both wholesalers and retailers.</a:t>
            </a:r>
          </a:p>
        </p:txBody>
      </p:sp>
      <p:sp>
        <p:nvSpPr>
          <p:cNvPr id="4" name="Slide Number Placeholder 3"/>
          <p:cNvSpPr>
            <a:spLocks noGrp="1"/>
          </p:cNvSpPr>
          <p:nvPr>
            <p:ph type="sldNum" sz="quarter" idx="10"/>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207903587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80</a:t>
            </a:fld>
            <a:endParaRPr lang="en-US"/>
          </a:p>
        </p:txBody>
      </p:sp>
    </p:spTree>
    <p:extLst>
      <p:ext uri="{BB962C8B-B14F-4D97-AF65-F5344CB8AC3E}">
        <p14:creationId xmlns:p14="http://schemas.microsoft.com/office/powerpoint/2010/main" val="34128117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81</a:t>
            </a:fld>
            <a:endParaRPr lang="en-US"/>
          </a:p>
        </p:txBody>
      </p:sp>
    </p:spTree>
    <p:extLst>
      <p:ext uri="{BB962C8B-B14F-4D97-AF65-F5344CB8AC3E}">
        <p14:creationId xmlns:p14="http://schemas.microsoft.com/office/powerpoint/2010/main" val="345314913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inventory turnover ratio</a:t>
            </a:r>
            <a:r>
              <a:rPr lang="en-US" i="0" dirty="0"/>
              <a:t> </a:t>
            </a:r>
            <a:r>
              <a:rPr lang="en-US" dirty="0"/>
              <a:t>shows the </a:t>
            </a:r>
            <a:r>
              <a:rPr lang="en-US" i="1" dirty="0"/>
              <a:t>number of times</a:t>
            </a:r>
            <a:r>
              <a:rPr lang="en-US" dirty="0"/>
              <a:t> the firm sells its average inventory balance during a reporting period. It is calculated as cost of goods sold divided by average inventory.</a:t>
            </a:r>
          </a:p>
          <a:p>
            <a:endParaRPr lang="en-US" dirty="0"/>
          </a:p>
          <a:p>
            <a:r>
              <a:rPr lang="en-US" dirty="0"/>
              <a:t>The amount for cost of goods sold is obtained from the current period’s income statement; average inventory equals the average of inventory reported in this period’s and last period’s balance sheets. Last period’s ending inventory is this period’s beginning inventory. The more frequently a business is able to sell or “turn over” its average inventory balance, the less the company needs to invest in inventory for a given level of sales. Other things equal, a higher ratio indicates greater effectiveness of a company in managing its investment in inventory.</a:t>
            </a:r>
          </a:p>
          <a:p>
            <a:endParaRPr lang="en-US" i="0" dirty="0"/>
          </a:p>
          <a:p>
            <a:r>
              <a:rPr lang="en-US" dirty="0"/>
              <a:t>Another way to measure the same activity is to calculate the </a:t>
            </a:r>
            <a:r>
              <a:rPr lang="en-US" b="1" i="0" dirty="0"/>
              <a:t>average days in inventory</a:t>
            </a:r>
            <a:r>
              <a:rPr lang="en-US" dirty="0"/>
              <a:t>. This ratio indicates the approximate </a:t>
            </a:r>
            <a:r>
              <a:rPr lang="en-US" i="1" dirty="0"/>
              <a:t>number of days</a:t>
            </a:r>
            <a:r>
              <a:rPr lang="en-US" dirty="0"/>
              <a:t> the average inventory is held. It is calculated as 365 days divided by the inventory turnover ratio.</a:t>
            </a:r>
          </a:p>
        </p:txBody>
      </p:sp>
      <p:sp>
        <p:nvSpPr>
          <p:cNvPr id="4" name="Slide Number Placeholder 3"/>
          <p:cNvSpPr>
            <a:spLocks noGrp="1"/>
          </p:cNvSpPr>
          <p:nvPr>
            <p:ph type="sldNum" sz="quarter" idx="5"/>
          </p:nvPr>
        </p:nvSpPr>
        <p:spPr/>
        <p:txBody>
          <a:bodyPr/>
          <a:lstStyle/>
          <a:p>
            <a:fld id="{35356329-1779-487C-B587-BBABA473AA7C}" type="slidenum">
              <a:rPr lang="en-US" smtClean="0"/>
              <a:t>82</a:t>
            </a:fld>
            <a:endParaRPr lang="en-US"/>
          </a:p>
        </p:txBody>
      </p:sp>
    </p:spTree>
    <p:extLst>
      <p:ext uri="{BB962C8B-B14F-4D97-AF65-F5344CB8AC3E}">
        <p14:creationId xmlns:p14="http://schemas.microsoft.com/office/powerpoint/2010/main" val="347387059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We can analyze the inventory of Best Buy and Tiffany by calculating these ratios for both companies. Best Buy sells a large volume of commonly purchased products. In contrast, Tiffany is a specialty retailer of luxury jewelry, watches, and other accessories. Below are relevant amounts for each company.</a:t>
            </a:r>
          </a:p>
          <a:p>
            <a:pPr defTabSz="469682">
              <a:defRPr/>
            </a:pPr>
            <a:endParaRPr lang="en-US" dirty="0"/>
          </a:p>
          <a:p>
            <a:pPr algn="just"/>
            <a:r>
              <a:rPr lang="en-US" sz="1800" dirty="0">
                <a:solidFill>
                  <a:srgbClr val="000000"/>
                </a:solidFill>
                <a:latin typeface="URWPalladioTOT"/>
              </a:rPr>
              <a:t>To compute the inventory turnover ratio we need the average inventory, which is the beginning amount of inventory plus the ending amount, divided by 2. </a:t>
            </a:r>
          </a:p>
          <a:p>
            <a:r>
              <a:rPr lang="en-US" sz="1800" b="1" dirty="0">
                <a:solidFill>
                  <a:srgbClr val="000000"/>
                </a:solidFill>
                <a:latin typeface="Proxima Nova"/>
              </a:rPr>
              <a:t>Best Buy </a:t>
            </a:r>
            <a:r>
              <a:rPr lang="en-US" sz="1800" dirty="0">
                <a:solidFill>
                  <a:srgbClr val="000000"/>
                </a:solidFill>
                <a:latin typeface="Proxima Nova"/>
              </a:rPr>
              <a:t>	Average inventory </a:t>
            </a:r>
            <a:r>
              <a:rPr lang="en-US" sz="1800" dirty="0">
                <a:solidFill>
                  <a:srgbClr val="000000"/>
                </a:solidFill>
                <a:latin typeface="UniMath2"/>
              </a:rPr>
              <a:t>= </a:t>
            </a:r>
            <a:r>
              <a:rPr lang="en-US" sz="1800" dirty="0">
                <a:solidFill>
                  <a:srgbClr val="000000"/>
                </a:solidFill>
                <a:latin typeface="Proxima Nova"/>
              </a:rPr>
              <a:t>($5,409 </a:t>
            </a:r>
            <a:r>
              <a:rPr lang="en-US" sz="1800" dirty="0">
                <a:solidFill>
                  <a:srgbClr val="000000"/>
                </a:solidFill>
                <a:latin typeface="UniMath2"/>
              </a:rPr>
              <a:t>+ </a:t>
            </a:r>
            <a:r>
              <a:rPr lang="en-US" sz="1800" dirty="0">
                <a:solidFill>
                  <a:srgbClr val="000000"/>
                </a:solidFill>
                <a:latin typeface="Proxima Nova"/>
              </a:rPr>
              <a:t>$5,174) </a:t>
            </a:r>
            <a:r>
              <a:rPr lang="en-US" sz="1800" dirty="0">
                <a:solidFill>
                  <a:srgbClr val="000000"/>
                </a:solidFill>
                <a:latin typeface="UniMath2"/>
              </a:rPr>
              <a:t>÷ </a:t>
            </a:r>
            <a:r>
              <a:rPr lang="en-US" sz="1800" dirty="0">
                <a:solidFill>
                  <a:srgbClr val="000000"/>
                </a:solidFill>
                <a:latin typeface="Proxima Nova"/>
              </a:rPr>
              <a:t>2 </a:t>
            </a:r>
            <a:r>
              <a:rPr lang="en-US" sz="1800" dirty="0">
                <a:solidFill>
                  <a:srgbClr val="000000"/>
                </a:solidFill>
                <a:latin typeface="UniMath2"/>
              </a:rPr>
              <a:t>= </a:t>
            </a:r>
            <a:r>
              <a:rPr lang="en-US" sz="1800" b="1" dirty="0">
                <a:solidFill>
                  <a:srgbClr val="000000"/>
                </a:solidFill>
                <a:latin typeface="Proxima Nova"/>
              </a:rPr>
              <a:t>$5,291.5 </a:t>
            </a:r>
            <a:r>
              <a:rPr lang="en-US" sz="1800" dirty="0">
                <a:solidFill>
                  <a:srgbClr val="000000"/>
                </a:solidFill>
                <a:latin typeface="Proxima Nova"/>
              </a:rPr>
              <a:t>	</a:t>
            </a:r>
          </a:p>
          <a:p>
            <a:r>
              <a:rPr lang="en-US" sz="1800" b="1" dirty="0">
                <a:solidFill>
                  <a:srgbClr val="000000"/>
                </a:solidFill>
                <a:latin typeface="Proxima Nova"/>
              </a:rPr>
              <a:t>Tiffany </a:t>
            </a:r>
            <a:r>
              <a:rPr lang="en-US" sz="1800" dirty="0">
                <a:solidFill>
                  <a:srgbClr val="000000"/>
                </a:solidFill>
                <a:latin typeface="Proxima Nova"/>
              </a:rPr>
              <a:t>	Average inventory </a:t>
            </a:r>
            <a:r>
              <a:rPr lang="en-US" sz="1800" dirty="0">
                <a:solidFill>
                  <a:srgbClr val="000000"/>
                </a:solidFill>
                <a:latin typeface="UniMath2"/>
              </a:rPr>
              <a:t>= </a:t>
            </a:r>
            <a:r>
              <a:rPr lang="en-US" sz="1800" dirty="0">
                <a:solidFill>
                  <a:srgbClr val="000000"/>
                </a:solidFill>
                <a:latin typeface="Proxima Nova"/>
              </a:rPr>
              <a:t>($2,428 </a:t>
            </a:r>
            <a:r>
              <a:rPr lang="en-US" sz="1800" dirty="0">
                <a:solidFill>
                  <a:srgbClr val="000000"/>
                </a:solidFill>
                <a:latin typeface="UniMath2"/>
              </a:rPr>
              <a:t>+ </a:t>
            </a:r>
            <a:r>
              <a:rPr lang="en-US" sz="1800" dirty="0">
                <a:solidFill>
                  <a:srgbClr val="000000"/>
                </a:solidFill>
                <a:latin typeface="Proxima Nova"/>
              </a:rPr>
              <a:t>$2,464) </a:t>
            </a:r>
            <a:r>
              <a:rPr lang="en-US" sz="1800" dirty="0">
                <a:solidFill>
                  <a:srgbClr val="000000"/>
                </a:solidFill>
                <a:latin typeface="UniMath2"/>
              </a:rPr>
              <a:t>÷ </a:t>
            </a:r>
            <a:r>
              <a:rPr lang="en-US" sz="1800" dirty="0">
                <a:solidFill>
                  <a:srgbClr val="000000"/>
                </a:solidFill>
                <a:latin typeface="Proxima Nova"/>
              </a:rPr>
              <a:t>2 </a:t>
            </a:r>
            <a:r>
              <a:rPr lang="en-US" sz="1800" dirty="0">
                <a:solidFill>
                  <a:srgbClr val="000000"/>
                </a:solidFill>
                <a:latin typeface="UniMath2"/>
              </a:rPr>
              <a:t>= </a:t>
            </a:r>
            <a:r>
              <a:rPr lang="en-US" sz="1800" b="1" dirty="0">
                <a:solidFill>
                  <a:srgbClr val="000000"/>
                </a:solidFill>
                <a:latin typeface="Proxima Nova"/>
              </a:rPr>
              <a:t>$2,446.0 </a:t>
            </a:r>
            <a:r>
              <a:rPr lang="en-US" sz="1800" dirty="0">
                <a:solidFill>
                  <a:srgbClr val="000000"/>
                </a:solidFill>
                <a:latin typeface="Proxima Nova"/>
              </a:rPr>
              <a:t>	</a:t>
            </a:r>
          </a:p>
          <a:p>
            <a:pPr defTabSz="469682">
              <a:defRPr/>
            </a:pPr>
            <a:endParaRPr lang="en-US" dirty="0"/>
          </a:p>
          <a:p>
            <a:pPr defTabSz="469682">
              <a:defRPr/>
            </a:pPr>
            <a:r>
              <a:rPr lang="en-US" dirty="0"/>
              <a:t>We put average inventory in the denominator to compute the inventory turnover ratio, as set forth in the illustration above. </a:t>
            </a:r>
          </a:p>
          <a:p>
            <a:pPr defTabSz="469682">
              <a:defRPr/>
            </a:pPr>
            <a:endParaRPr lang="en-US" baseline="0" dirty="0"/>
          </a:p>
          <a:p>
            <a:pPr defTabSz="469682">
              <a:defRPr/>
            </a:pPr>
            <a:r>
              <a:rPr lang="en-US" dirty="0"/>
              <a:t>The turnover ratio is much higher for Best Buy. On average, each dollar of inventory is sold in 58 days. In contrast, each dollar of inventory at Tiffany is sold every 521 days. If the two companies had the same business strategies, this would indicate that Best Buy is better at managing inventory. In this case, though, the difference in inventory turnover relates to the products the two companies sell. Best Buy sells mostly common household electronics </a:t>
            </a:r>
            <a:r>
              <a:rPr lang="en-US" sz="1800" dirty="0">
                <a:solidFill>
                  <a:srgbClr val="000000"/>
                </a:solidFill>
                <a:latin typeface="URWPalladioTOT"/>
              </a:rPr>
              <a:t>and accessories, while Tiffany has some very expensive jewelry (like engagement rings) that takes time to sell to the right customer. As we see in the following slides, Tiffany offsets its low inventory turnover with a higher profit margin.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83</a:t>
            </a:fld>
            <a:endParaRPr lang="en-US"/>
          </a:p>
        </p:txBody>
      </p:sp>
    </p:spTree>
    <p:extLst>
      <p:ext uri="{BB962C8B-B14F-4D97-AF65-F5344CB8AC3E}">
        <p14:creationId xmlns:p14="http://schemas.microsoft.com/office/powerpoint/2010/main" val="13691097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84</a:t>
            </a:fld>
            <a:endParaRPr lang="en-US"/>
          </a:p>
        </p:txBody>
      </p:sp>
    </p:spTree>
    <p:extLst>
      <p:ext uri="{BB962C8B-B14F-4D97-AF65-F5344CB8AC3E}">
        <p14:creationId xmlns:p14="http://schemas.microsoft.com/office/powerpoint/2010/main" val="237302336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85</a:t>
            </a:fld>
            <a:endParaRPr lang="en-US"/>
          </a:p>
        </p:txBody>
      </p:sp>
    </p:spTree>
    <p:extLst>
      <p:ext uri="{BB962C8B-B14F-4D97-AF65-F5344CB8AC3E}">
        <p14:creationId xmlns:p14="http://schemas.microsoft.com/office/powerpoint/2010/main" val="30933163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86</a:t>
            </a:fld>
            <a:endParaRPr lang="en-US"/>
          </a:p>
        </p:txBody>
      </p:sp>
    </p:spTree>
    <p:extLst>
      <p:ext uri="{BB962C8B-B14F-4D97-AF65-F5344CB8AC3E}">
        <p14:creationId xmlns:p14="http://schemas.microsoft.com/office/powerpoint/2010/main" val="146908421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important indicator of the company’s successful management of inventory is the </a:t>
            </a:r>
            <a:r>
              <a:rPr lang="en-US" b="1" i="0" dirty="0"/>
              <a:t>gross profit ratio</a:t>
            </a:r>
            <a:r>
              <a:rPr lang="en-US" i="0" dirty="0"/>
              <a:t> </a:t>
            </a:r>
            <a:r>
              <a:rPr lang="en-US" dirty="0"/>
              <a:t>(also called </a:t>
            </a:r>
            <a:r>
              <a:rPr lang="en-US" i="1" dirty="0"/>
              <a:t>gross profit percentage</a:t>
            </a:r>
            <a:r>
              <a:rPr lang="en-US" dirty="0"/>
              <a:t>). It measures the amount by which the sale of inventory exceeds its cost per dollar of sales. </a:t>
            </a:r>
          </a:p>
          <a:p>
            <a:endParaRPr lang="en-US" dirty="0"/>
          </a:p>
          <a:p>
            <a:r>
              <a:rPr lang="en-US" dirty="0"/>
              <a:t>We calculate the gross profit ratio as gross profit divided by net sales. (Net sales equal total sales revenue less sales discounts, returns, and allowances.)</a:t>
            </a:r>
          </a:p>
          <a:p>
            <a:endParaRPr lang="en-US" dirty="0"/>
          </a:p>
          <a:p>
            <a:r>
              <a:rPr lang="en-US" dirty="0"/>
              <a:t>The higher the gross profit ratio, the higher is the “markup” a company is able to achieve on its inventories.</a:t>
            </a:r>
          </a:p>
        </p:txBody>
      </p:sp>
      <p:sp>
        <p:nvSpPr>
          <p:cNvPr id="4" name="Slide Number Placeholder 3"/>
          <p:cNvSpPr>
            <a:spLocks noGrp="1"/>
          </p:cNvSpPr>
          <p:nvPr>
            <p:ph type="sldNum" sz="quarter" idx="5"/>
          </p:nvPr>
        </p:nvSpPr>
        <p:spPr/>
        <p:txBody>
          <a:bodyPr/>
          <a:lstStyle/>
          <a:p>
            <a:fld id="{35356329-1779-487C-B587-BBABA473AA7C}" type="slidenum">
              <a:rPr lang="en-US" smtClean="0"/>
              <a:t>87</a:t>
            </a:fld>
            <a:endParaRPr lang="en-US"/>
          </a:p>
        </p:txBody>
      </p:sp>
    </p:spTree>
    <p:extLst>
      <p:ext uri="{BB962C8B-B14F-4D97-AF65-F5344CB8AC3E}">
        <p14:creationId xmlns:p14="http://schemas.microsoft.com/office/powerpoint/2010/main" val="210022653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illustration shows the calculation of the gross profit ratios for Best Buy and Tiffany’s. </a:t>
            </a:r>
          </a:p>
          <a:p>
            <a:endParaRPr lang="en-US" baseline="0" dirty="0"/>
          </a:p>
          <a:p>
            <a:r>
              <a:rPr lang="en-US" dirty="0"/>
              <a:t>For Best Buy, this means that for every $1 of net sales, the company spends $0.77 on inventory, resulting in a gross profit of $0.23. In contrast, the gross profit ratio for Tiffany is 62%. We saw earlier that Tiffany inventory turnover is much lower than that of Best Buy.</a:t>
            </a:r>
          </a:p>
          <a:p>
            <a:endParaRPr lang="en-US" dirty="0"/>
          </a:p>
          <a:p>
            <a:r>
              <a:rPr lang="en-US" dirty="0"/>
              <a:t>But, we see now that Tiffany makes up for that lower turnover with a much higher gross profit margin. The products Best Buy sells are familiar goods, and competition from companies like </a:t>
            </a:r>
            <a:r>
              <a:rPr lang="en-US" b="1" dirty="0"/>
              <a:t>Walmart</a:t>
            </a:r>
            <a:r>
              <a:rPr lang="en-US" dirty="0"/>
              <a:t>, </a:t>
            </a:r>
            <a:r>
              <a:rPr lang="en-US" b="1" dirty="0"/>
              <a:t>Target</a:t>
            </a:r>
            <a:r>
              <a:rPr lang="en-US" dirty="0"/>
              <a:t>, and </a:t>
            </a:r>
            <a:r>
              <a:rPr lang="en-US" b="1" dirty="0"/>
              <a:t>Amazon</a:t>
            </a:r>
            <a:r>
              <a:rPr lang="en-US" dirty="0"/>
              <a:t> for these high-volume items keeps sale prices low compared to costs. Because Tiffany specializes in custom jewelry and other expensive accessories, there is less competition, allowing greater price markups.</a:t>
            </a:r>
          </a:p>
        </p:txBody>
      </p:sp>
      <p:sp>
        <p:nvSpPr>
          <p:cNvPr id="4" name="Slide Number Placeholder 3"/>
          <p:cNvSpPr>
            <a:spLocks noGrp="1"/>
          </p:cNvSpPr>
          <p:nvPr>
            <p:ph type="sldNum" sz="quarter" idx="5"/>
          </p:nvPr>
        </p:nvSpPr>
        <p:spPr/>
        <p:txBody>
          <a:bodyPr/>
          <a:lstStyle/>
          <a:p>
            <a:fld id="{35356329-1779-487C-B587-BBABA473AA7C}" type="slidenum">
              <a:rPr lang="en-US" smtClean="0"/>
              <a:t>88</a:t>
            </a:fld>
            <a:endParaRPr lang="en-US"/>
          </a:p>
        </p:txBody>
      </p:sp>
    </p:spTree>
    <p:extLst>
      <p:ext uri="{BB962C8B-B14F-4D97-AF65-F5344CB8AC3E}">
        <p14:creationId xmlns:p14="http://schemas.microsoft.com/office/powerpoint/2010/main" val="245633516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89</a:t>
            </a:fld>
            <a:endParaRPr lang="en-US"/>
          </a:p>
        </p:txBody>
      </p:sp>
    </p:spTree>
    <p:extLst>
      <p:ext uri="{BB962C8B-B14F-4D97-AF65-F5344CB8AC3E}">
        <p14:creationId xmlns:p14="http://schemas.microsoft.com/office/powerpoint/2010/main" val="168698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373833411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90</a:t>
            </a:fld>
            <a:endParaRPr lang="en-US"/>
          </a:p>
        </p:txBody>
      </p:sp>
    </p:spTree>
    <p:extLst>
      <p:ext uri="{BB962C8B-B14F-4D97-AF65-F5344CB8AC3E}">
        <p14:creationId xmlns:p14="http://schemas.microsoft.com/office/powerpoint/2010/main" val="32060155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91</a:t>
            </a:fld>
            <a:endParaRPr lang="en-US"/>
          </a:p>
        </p:txBody>
      </p:sp>
    </p:spTree>
    <p:extLst>
      <p:ext uri="{BB962C8B-B14F-4D97-AF65-F5344CB8AC3E}">
        <p14:creationId xmlns:p14="http://schemas.microsoft.com/office/powerpoint/2010/main" val="308323490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92</a:t>
            </a:fld>
            <a:endParaRPr lang="en-US"/>
          </a:p>
        </p:txBody>
      </p:sp>
    </p:spTree>
    <p:extLst>
      <p:ext uri="{BB962C8B-B14F-4D97-AF65-F5344CB8AC3E}">
        <p14:creationId xmlns:p14="http://schemas.microsoft.com/office/powerpoint/2010/main" val="222168846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93</a:t>
            </a:fld>
            <a:endParaRPr lang="en-US"/>
          </a:p>
        </p:txBody>
      </p:sp>
    </p:spTree>
    <p:extLst>
      <p:ext uri="{BB962C8B-B14F-4D97-AF65-F5344CB8AC3E}">
        <p14:creationId xmlns:p14="http://schemas.microsoft.com/office/powerpoint/2010/main" val="160390638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under a perpetual inventory system we maintain a continual—or perpetual—record of inventory purchased and sold. In contrast, using a periodic inventory system we do not continually modify inventory amounts. Instead, we periodically adjust for purchases and sales of inventory at the end of the reporting period, based on a physical count of inventory on hand.</a:t>
            </a:r>
          </a:p>
          <a:p>
            <a:endParaRPr lang="en-US" dirty="0"/>
          </a:p>
          <a:p>
            <a:r>
              <a:rPr lang="en-US" dirty="0"/>
              <a:t>Using a </a:t>
            </a:r>
            <a:r>
              <a:rPr lang="en-US" b="1" dirty="0"/>
              <a:t>periodic inventory system</a:t>
            </a:r>
            <a:r>
              <a:rPr lang="en-US" dirty="0"/>
              <a:t> we do not continually modify inventory amounts. Instead, we </a:t>
            </a:r>
            <a:r>
              <a:rPr lang="en-US" i="1" dirty="0"/>
              <a:t>periodically</a:t>
            </a:r>
            <a:r>
              <a:rPr lang="en-US" dirty="0"/>
              <a:t> adjust for purchases and sales of inventory at the end of the reporting period, based on a physical count of inventory on hand.</a:t>
            </a:r>
          </a:p>
          <a:p>
            <a:endParaRPr lang="en-US" dirty="0"/>
          </a:p>
          <a:p>
            <a:r>
              <a:rPr lang="en-US" dirty="0"/>
              <a:t>To make the distinction between the perpetual system and the periodic system easier, in the following slides we look at side-by-side comparisons. The perpetual entries are repeated from earlier slides and shown on the left side of each comparison.</a:t>
            </a:r>
          </a:p>
        </p:txBody>
      </p:sp>
      <p:sp>
        <p:nvSpPr>
          <p:cNvPr id="4" name="Slide Number Placeholder 3"/>
          <p:cNvSpPr>
            <a:spLocks noGrp="1"/>
          </p:cNvSpPr>
          <p:nvPr>
            <p:ph type="sldNum" sz="quarter" idx="5"/>
          </p:nvPr>
        </p:nvSpPr>
        <p:spPr/>
        <p:txBody>
          <a:bodyPr/>
          <a:lstStyle/>
          <a:p>
            <a:fld id="{35356329-1779-487C-B587-BBABA473AA7C}" type="slidenum">
              <a:rPr lang="en-US" smtClean="0"/>
              <a:t>94</a:t>
            </a:fld>
            <a:endParaRPr lang="en-US"/>
          </a:p>
        </p:txBody>
      </p:sp>
    </p:spTree>
    <p:extLst>
      <p:ext uri="{BB962C8B-B14F-4D97-AF65-F5344CB8AC3E}">
        <p14:creationId xmlns:p14="http://schemas.microsoft.com/office/powerpoint/2010/main" val="120945411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To demonstrate the differences in these two systems, let’s record inventory transactions under the periodic system using the same information (from Illustration 6–12, which is on a previous slide) that we used to demonstrate the perpetual inventory system.</a:t>
            </a:r>
          </a:p>
          <a:p>
            <a:pPr defTabSz="469682">
              <a:defRPr/>
            </a:pPr>
            <a:endParaRPr lang="en-IN" dirty="0"/>
          </a:p>
          <a:p>
            <a:pPr defTabSz="469682">
              <a:defRPr/>
            </a:pPr>
            <a:r>
              <a:rPr lang="en-IN" dirty="0"/>
              <a:t>This illustration lists the inventory transactions</a:t>
            </a:r>
            <a:r>
              <a:rPr lang="en-IN" baseline="0" dirty="0"/>
              <a:t> of Mario’s Game Shop </a:t>
            </a:r>
            <a:r>
              <a:rPr lang="en-IN" dirty="0"/>
              <a:t>from January 1 through December 31.</a:t>
            </a:r>
            <a:r>
              <a:rPr lang="en-IN" baseline="0" dirty="0"/>
              <a:t>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95</a:t>
            </a:fld>
            <a:endParaRPr lang="en-US"/>
          </a:p>
        </p:txBody>
      </p:sp>
    </p:spTree>
    <p:extLst>
      <p:ext uri="{BB962C8B-B14F-4D97-AF65-F5344CB8AC3E}">
        <p14:creationId xmlns:p14="http://schemas.microsoft.com/office/powerpoint/2010/main" val="218751818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transaction on April 25 involves the purchase of $2,700 of inventory on account. Under the periodic system, instead of debiting the Inventory account, we debit a Purchases account. Remember, we’re not continually adjusting the Inventory account under the periodic method. We use the Purchases account to temporarily track increases in Inventory.</a:t>
            </a:r>
          </a:p>
          <a:p>
            <a:endParaRPr lang="en-US" dirty="0"/>
          </a:p>
          <a:p>
            <a:r>
              <a:rPr lang="en-US" dirty="0"/>
              <a:t>The second transaction on July 17 involves the sale on account of 300 units of inventory for $4,500. That transaction is recorded as shown above. </a:t>
            </a:r>
            <a:r>
              <a:rPr lang="en-US" sz="1800" dirty="0">
                <a:solidFill>
                  <a:srgbClr val="000000"/>
                </a:solidFill>
                <a:latin typeface="URWPalladioTOT"/>
              </a:rPr>
              <a:t>Notice that under the periodic system, we record the sales revenue, but we don’t record the reduction in inventory or the increase in cost of goods sold at the time of the sale. Instead, we will record these at the end of the period. </a:t>
            </a:r>
          </a:p>
          <a:p>
            <a:endParaRPr lang="en-US" sz="1800" dirty="0">
              <a:solidFill>
                <a:srgbClr val="000000"/>
              </a:solidFill>
              <a:latin typeface="URWPalladioTOT"/>
            </a:endParaRPr>
          </a:p>
          <a:p>
            <a:r>
              <a:rPr lang="en-US" sz="1800" dirty="0">
                <a:solidFill>
                  <a:srgbClr val="000000"/>
                </a:solidFill>
                <a:latin typeface="URWPalladioTOT"/>
              </a:rPr>
              <a:t>The final two transactions are (1) the purchase of 600 additional units of inventory for $6,600 on account on October 19 and (2) the sale of 500 units for $7,500 on account on December 15. The recording of these two transactions is not illustrated.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96</a:t>
            </a:fld>
            <a:endParaRPr lang="en-US"/>
          </a:p>
        </p:txBody>
      </p:sp>
    </p:spTree>
    <p:extLst>
      <p:ext uri="{BB962C8B-B14F-4D97-AF65-F5344CB8AC3E}">
        <p14:creationId xmlns:p14="http://schemas.microsoft.com/office/powerpoint/2010/main" val="143766754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In addition to purchases and sales of inventory, we also looked at additional inventory transactions for Mario’s Game Shop that related to freight charges, purchase discounts, and purchase returns:</a:t>
            </a:r>
          </a:p>
          <a:p>
            <a:pPr defTabSz="939363">
              <a:defRPr/>
            </a:pPr>
            <a:endParaRPr lang="en-US" dirty="0"/>
          </a:p>
          <a:p>
            <a:pPr defTabSz="939363">
              <a:defRPr/>
            </a:pPr>
            <a:r>
              <a:rPr lang="en-US" dirty="0"/>
              <a:t>1. On April 25, Mario pays freight charges of $300 for inventory purchased on April 25.</a:t>
            </a:r>
          </a:p>
          <a:p>
            <a:pPr defTabSz="939363">
              <a:defRPr/>
            </a:pPr>
            <a:r>
              <a:rPr lang="en-US" dirty="0"/>
              <a:t>2. On April 30, Mario pays for the units purchased on April 25, less a 2% purchase discount.</a:t>
            </a:r>
          </a:p>
          <a:p>
            <a:pPr defTabSz="939363">
              <a:defRPr/>
            </a:pPr>
            <a:r>
              <a:rPr lang="en-US" dirty="0"/>
              <a:t>3. On October 22, Mario returns 50 defective units from the October 19 purchase.</a:t>
            </a:r>
          </a:p>
          <a:p>
            <a:pPr defTabSz="939363">
              <a:defRPr/>
            </a:pPr>
            <a:endParaRPr lang="en-US" dirty="0"/>
          </a:p>
          <a:p>
            <a:pPr defTabSz="939363">
              <a:defRPr/>
            </a:pPr>
            <a:r>
              <a:rPr lang="en-US" dirty="0"/>
              <a:t>Next, let’s also compare the perpetual system and periodic system for these transactions.</a:t>
            </a:r>
          </a:p>
          <a:p>
            <a:pPr defTabSz="939363">
              <a:defRPr/>
            </a:pPr>
            <a:endParaRPr lang="en-US" dirty="0"/>
          </a:p>
          <a:p>
            <a:pPr defTabSz="939363">
              <a:defRPr/>
            </a:pPr>
            <a:r>
              <a:rPr lang="en-US" dirty="0"/>
              <a:t>Transaction 1:</a:t>
            </a:r>
          </a:p>
          <a:p>
            <a:pPr marL="176131" indent="-176131" defTabSz="939363">
              <a:buFont typeface="Arial" panose="020B0604020202020204" pitchFamily="34" charset="0"/>
              <a:buChar char="•"/>
              <a:defRPr/>
            </a:pPr>
            <a:r>
              <a:rPr lang="en-US" dirty="0"/>
              <a:t>Under the perpetual system discussed in the chapter, we saw that freight charges are included as an additional cost of inventory.</a:t>
            </a:r>
          </a:p>
          <a:p>
            <a:pPr marL="176131" indent="-176131" defTabSz="939363">
              <a:buFont typeface="Arial" panose="020B0604020202020204" pitchFamily="34" charset="0"/>
              <a:buChar char="•"/>
              <a:defRPr/>
            </a:pPr>
            <a:r>
              <a:rPr lang="en-US" dirty="0"/>
              <a:t>Here we see that under the periodic system, we record these charges in a separate account called Freight-in. That account will later be closed in a period-end adjusting entry. </a:t>
            </a:r>
          </a:p>
          <a:p>
            <a:pPr defTabSz="939363">
              <a:defRPr/>
            </a:pPr>
            <a:endParaRPr lang="en-US" dirty="0"/>
          </a:p>
          <a:p>
            <a:pPr defTabSz="939363">
              <a:defRPr/>
            </a:pPr>
            <a:r>
              <a:rPr lang="en-US" dirty="0"/>
              <a:t>Transaction 2:</a:t>
            </a:r>
          </a:p>
          <a:p>
            <a:pPr marL="176131" indent="-176131" defTabSz="939363">
              <a:buFont typeface="Arial" panose="020B0604020202020204" pitchFamily="34" charset="0"/>
              <a:buChar char="•"/>
              <a:defRPr/>
            </a:pPr>
            <a:r>
              <a:rPr lang="en-US" dirty="0"/>
              <a:t>Under the perpetual system, purchase discounts are recorded as a reduction in inventory cost. In the perpetual system, we credit purchase discounts to Inventory.  </a:t>
            </a:r>
          </a:p>
          <a:p>
            <a:pPr marL="176131" indent="-176131" defTabSz="939363">
              <a:buFont typeface="Arial" panose="020B0604020202020204" pitchFamily="34" charset="0"/>
              <a:buChar char="•"/>
              <a:defRPr/>
            </a:pPr>
            <a:r>
              <a:rPr lang="en-US" dirty="0"/>
              <a:t>Under the periodic system, this transaction is recorded in a separate account—Purchase Discounts. The Purchase Discounts account used in the periodic system is referred to as a contra purchases account.</a:t>
            </a:r>
          </a:p>
          <a:p>
            <a:pPr marL="176131" indent="-176131" defTabSz="939363">
              <a:buFont typeface="Arial" panose="020B0604020202020204" pitchFamily="34" charset="0"/>
              <a:buChar char="•"/>
              <a:defRPr/>
            </a:pPr>
            <a:endParaRPr lang="en-US" dirty="0"/>
          </a:p>
          <a:p>
            <a:pPr defTabSz="939363">
              <a:defRPr/>
            </a:pPr>
            <a:r>
              <a:rPr lang="en-US" dirty="0"/>
              <a:t>Transaction 3:</a:t>
            </a:r>
          </a:p>
          <a:p>
            <a:pPr marL="176131" indent="-176131" defTabSz="939363">
              <a:buFont typeface="Arial" panose="020B0604020202020204" pitchFamily="34" charset="0"/>
              <a:buChar char="•"/>
              <a:defRPr/>
            </a:pPr>
            <a:r>
              <a:rPr lang="en-US" dirty="0"/>
              <a:t>Under the perpetual system, purchase returns are recorded as a reduction in inventory cost. In the perpetual system, we credit purchase returns to Inventory.  </a:t>
            </a:r>
          </a:p>
          <a:p>
            <a:pPr marL="176131" indent="-176131" defTabSz="939363">
              <a:buFont typeface="Arial" panose="020B0604020202020204" pitchFamily="34" charset="0"/>
              <a:buChar char="•"/>
              <a:defRPr/>
            </a:pPr>
            <a:r>
              <a:rPr lang="en-US" dirty="0"/>
              <a:t>Under the periodic system, this transaction is recorded in a separate account—Purchase Returns. The Purchase Returns account used in the periodic system is also referred to as a contra purchases account.</a:t>
            </a:r>
          </a:p>
        </p:txBody>
      </p:sp>
      <p:sp>
        <p:nvSpPr>
          <p:cNvPr id="4" name="Slide Number Placeholder 3"/>
          <p:cNvSpPr>
            <a:spLocks noGrp="1"/>
          </p:cNvSpPr>
          <p:nvPr>
            <p:ph type="sldNum" sz="quarter" idx="5"/>
          </p:nvPr>
        </p:nvSpPr>
        <p:spPr/>
        <p:txBody>
          <a:bodyPr/>
          <a:lstStyle/>
          <a:p>
            <a:fld id="{35356329-1779-487C-B587-BBABA473AA7C}" type="slidenum">
              <a:rPr lang="en-US" smtClean="0"/>
              <a:t>97</a:t>
            </a:fld>
            <a:endParaRPr lang="en-US"/>
          </a:p>
        </p:txBody>
      </p:sp>
    </p:spTree>
    <p:extLst>
      <p:ext uri="{BB962C8B-B14F-4D97-AF65-F5344CB8AC3E}">
        <p14:creationId xmlns:p14="http://schemas.microsoft.com/office/powerpoint/2010/main" val="22013099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 period-end adjusting entry is needed only under the periodic system.</a:t>
            </a:r>
            <a:r>
              <a:rPr lang="en-US" dirty="0"/>
              <a:t> The adjusting entry serves the following purposes:</a:t>
            </a:r>
          </a:p>
          <a:p>
            <a:endParaRPr lang="en-US" dirty="0"/>
          </a:p>
          <a:p>
            <a:pPr marL="234841" indent="-234841">
              <a:buFont typeface="+mj-lt"/>
              <a:buAutoNum type="arabicPeriod"/>
            </a:pPr>
            <a:r>
              <a:rPr lang="en-US" dirty="0"/>
              <a:t>Adjusts the balance of inventory to its proper ending balance.</a:t>
            </a:r>
          </a:p>
          <a:p>
            <a:pPr marL="234841" indent="-234841">
              <a:buFont typeface="+mj-lt"/>
              <a:buAutoNum type="arabicPeriod"/>
            </a:pPr>
            <a:r>
              <a:rPr lang="en-US" dirty="0"/>
              <a:t>Records the cost of goods sold for the period, to match inventory costs with the related sales revenue.</a:t>
            </a:r>
          </a:p>
          <a:p>
            <a:pPr marL="234841" indent="-234841">
              <a:buFont typeface="+mj-lt"/>
              <a:buAutoNum type="arabicPeriod"/>
            </a:pPr>
            <a:r>
              <a:rPr lang="en-US" dirty="0"/>
              <a:t>Closes (or zeros out) the temporary purchases accounts (Purchases, Freight-in, Purchase Discounts, and Purchase Returns).</a:t>
            </a:r>
          </a:p>
          <a:p>
            <a:pPr marL="234841" indent="-234841">
              <a:buFont typeface="+mj-lt"/>
              <a:buAutoNum type="arabicPeriod"/>
            </a:pPr>
            <a:endParaRPr lang="en-US" dirty="0"/>
          </a:p>
          <a:p>
            <a:r>
              <a:rPr lang="en-US" sz="1200" dirty="0">
                <a:solidFill>
                  <a:srgbClr val="000000"/>
                </a:solidFill>
                <a:latin typeface="URWPalladioTOT"/>
              </a:rPr>
              <a:t>Let’s see what the period-end adjusting entry would look like for Mario’s Game Shop using the transactions described in this appendix. In addition, recall that beginning inventory equals $700 (</a:t>
            </a:r>
            <a:r>
              <a:rPr lang="en-US" sz="1200" dirty="0">
                <a:solidFill>
                  <a:srgbClr val="000000"/>
                </a:solidFill>
                <a:latin typeface="UniMath2"/>
              </a:rPr>
              <a:t>= </a:t>
            </a:r>
            <a:r>
              <a:rPr lang="en-US" sz="1200" dirty="0">
                <a:solidFill>
                  <a:srgbClr val="000000"/>
                </a:solidFill>
                <a:latin typeface="URWPalladioTOT"/>
              </a:rPr>
              <a:t>100 units </a:t>
            </a:r>
            <a:r>
              <a:rPr lang="en-US" sz="1200" dirty="0">
                <a:solidFill>
                  <a:srgbClr val="000000"/>
                </a:solidFill>
                <a:latin typeface="UniMath2"/>
              </a:rPr>
              <a:t>× </a:t>
            </a:r>
            <a:r>
              <a:rPr lang="en-US" sz="1200" dirty="0">
                <a:solidFill>
                  <a:srgbClr val="000000"/>
                </a:solidFill>
                <a:latin typeface="URWPalladioTOT"/>
              </a:rPr>
              <a:t>$7 unit cost) and ending inventory equals $1,650 (</a:t>
            </a:r>
            <a:r>
              <a:rPr lang="en-US" sz="1200" dirty="0">
                <a:solidFill>
                  <a:srgbClr val="000000"/>
                </a:solidFill>
                <a:latin typeface="UniMath2"/>
              </a:rPr>
              <a:t>= </a:t>
            </a:r>
            <a:r>
              <a:rPr lang="en-US" sz="1200" dirty="0">
                <a:solidFill>
                  <a:srgbClr val="000000"/>
                </a:solidFill>
                <a:latin typeface="URWPalladioTOT"/>
              </a:rPr>
              <a:t>150 units </a:t>
            </a:r>
            <a:r>
              <a:rPr lang="en-US" sz="1200" dirty="0">
                <a:solidFill>
                  <a:srgbClr val="000000"/>
                </a:solidFill>
                <a:latin typeface="UniMath2"/>
              </a:rPr>
              <a:t>× </a:t>
            </a:r>
            <a:r>
              <a:rPr lang="en-US" sz="1200" dirty="0">
                <a:solidFill>
                  <a:srgbClr val="000000"/>
                </a:solidFill>
                <a:latin typeface="URWPalladioTOT"/>
              </a:rPr>
              <a:t>$11 unit cost). </a:t>
            </a:r>
          </a:p>
          <a:p>
            <a:endParaRPr lang="en-US" sz="1200" dirty="0">
              <a:solidFill>
                <a:srgbClr val="000000"/>
              </a:solidFill>
              <a:latin typeface="URWPalladioTOT"/>
            </a:endParaRPr>
          </a:p>
          <a:p>
            <a:r>
              <a:rPr lang="en-US" sz="1200" dirty="0">
                <a:solidFill>
                  <a:srgbClr val="000000"/>
                </a:solidFill>
                <a:latin typeface="URWPalladioTOT"/>
              </a:rPr>
              <a:t>Notice that:</a:t>
            </a:r>
          </a:p>
          <a:p>
            <a:pPr marL="352261" indent="-352261">
              <a:buAutoNum type="arabicParenBoth"/>
            </a:pPr>
            <a:r>
              <a:rPr lang="en-US" sz="1200" dirty="0">
                <a:solidFill>
                  <a:srgbClr val="000000"/>
                </a:solidFill>
                <a:latin typeface="URWPalladioTOT"/>
              </a:rPr>
              <a:t>The balance of Inventory is updated for its ending amount of $1,650, while its beginning balance of $700 is eliminated, </a:t>
            </a:r>
          </a:p>
          <a:p>
            <a:pPr marL="352261" indent="-352261">
              <a:buAutoNum type="arabicParenBoth"/>
            </a:pPr>
            <a:r>
              <a:rPr lang="en-US" sz="1200" dirty="0">
                <a:solidFill>
                  <a:srgbClr val="000000"/>
                </a:solidFill>
                <a:latin typeface="URWPalladioTOT"/>
              </a:rPr>
              <a:t>Cost of Goods Sold is recorded for $8,046, and </a:t>
            </a:r>
          </a:p>
          <a:p>
            <a:pPr marL="352261" indent="-352261">
              <a:buAutoNum type="arabicParenBoth"/>
            </a:pPr>
            <a:r>
              <a:rPr lang="en-US" sz="1200" dirty="0">
                <a:solidFill>
                  <a:srgbClr val="000000"/>
                </a:solidFill>
                <a:latin typeface="URWPalladioTOT"/>
              </a:rPr>
              <a:t>Temporary accounts related to purchases are closed to zero. Purchase Discounts and Purchase Returns are credit balance accounts so they need to be debited to close them. Likewise, Purchases and Freight-in are debit balance accounts so they need to be credited to close them.</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98</a:t>
            </a:fld>
            <a:endParaRPr lang="en-US"/>
          </a:p>
        </p:txBody>
      </p:sp>
    </p:spTree>
    <p:extLst>
      <p:ext uri="{BB962C8B-B14F-4D97-AF65-F5344CB8AC3E}">
        <p14:creationId xmlns:p14="http://schemas.microsoft.com/office/powerpoint/2010/main" val="18564564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latin typeface="URWPalladioTOT"/>
              </a:rPr>
              <a:t>Notice that the amount of cost of goods sold above calculated under the periodic system is exactly the same as that calculated under the perpetual system (in Illustration 6–17, which is on a previous slide). To see a detailed example of this, let’s examine the first section of the multiple-step income statement, shown again in the illustration above.  </a:t>
            </a:r>
          </a:p>
          <a:p>
            <a:endParaRPr lang="en-US" sz="1200" dirty="0">
              <a:solidFill>
                <a:srgbClr val="000000"/>
              </a:solidFill>
              <a:latin typeface="URWPalladioTOT"/>
            </a:endParaRPr>
          </a:p>
          <a:p>
            <a:pPr algn="just"/>
            <a:r>
              <a:rPr lang="en-US" sz="1200" b="1" dirty="0">
                <a:solidFill>
                  <a:srgbClr val="000000"/>
                </a:solidFill>
                <a:latin typeface="URWPalladioTOT"/>
              </a:rPr>
              <a:t>The periodic system and perpetual system will always produce the same amounts for cost of goods sold (and therefore also ending inventory) when the FIFO inventory method is used. </a:t>
            </a:r>
          </a:p>
          <a:p>
            <a:pPr algn="just"/>
            <a:endParaRPr lang="en-US" sz="1200" dirty="0">
              <a:solidFill>
                <a:srgbClr val="000000"/>
              </a:solidFill>
              <a:latin typeface="URWPalladioTOT"/>
            </a:endParaRPr>
          </a:p>
          <a:p>
            <a:pPr algn="just"/>
            <a:r>
              <a:rPr lang="en-US" sz="1200" dirty="0">
                <a:solidFill>
                  <a:srgbClr val="000000"/>
                </a:solidFill>
                <a:latin typeface="URWPalladioTOT"/>
              </a:rPr>
              <a:t>However, when using LIFO or weighted-average, the amounts for cost of goods sold may differ between the periodic system and perpetual system. The reason for this difference is discussed further in more advanced accounting courses; it happens because determining which units of inventory are assumed sold occurs at the time of each sale throughout the period using a perpetual system but just once at the end of the period using a periodic system. For those interested, the book’s online resources include additional discussion and problems related to FIFO, LIFO, and weighted-average using the perpetual inventory system. </a:t>
            </a:r>
          </a:p>
          <a:p>
            <a:pPr algn="just"/>
            <a:endParaRPr lang="en-US" sz="1200" dirty="0">
              <a:solidFill>
                <a:srgbClr val="000000"/>
              </a:solidFill>
              <a:latin typeface="URWPalladioTOT"/>
            </a:endParaRPr>
          </a:p>
          <a:p>
            <a:pPr algn="just"/>
            <a:r>
              <a:rPr lang="en-US" sz="1200" dirty="0">
                <a:solidFill>
                  <a:srgbClr val="000000"/>
                </a:solidFill>
                <a:latin typeface="URWPalladioTOT"/>
              </a:rPr>
              <a:t>As discussed in Part B of the chapter, some companies maintain their own records on a FIFO basis and then adjust for the LIFO difference in preparing financial statements. </a:t>
            </a:r>
            <a:r>
              <a:rPr lang="en-US" sz="1200" b="1" dirty="0">
                <a:solidFill>
                  <a:srgbClr val="000000"/>
                </a:solidFill>
                <a:latin typeface="URWPalladioTOT"/>
              </a:rPr>
              <a:t>The inventory recording and reporting procedures discussed in Part B of the chapter most closely reflect those used in actual practice.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99</a:t>
            </a:fld>
            <a:endParaRPr lang="en-US"/>
          </a:p>
        </p:txBody>
      </p:sp>
    </p:spTree>
    <p:extLst>
      <p:ext uri="{BB962C8B-B14F-4D97-AF65-F5344CB8AC3E}">
        <p14:creationId xmlns:p14="http://schemas.microsoft.com/office/powerpoint/2010/main" val="939726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2540258"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3181738"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7314441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2540258"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3181738"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22432755-BCF5-451F-968D-CFFD10D87BE2}"/>
              </a:ext>
            </a:extLst>
          </p:cNvPr>
          <p:cNvSpPr>
            <a:spLocks noGrp="1"/>
          </p:cNvSpPr>
          <p:nvPr>
            <p:ph sz="quarter" idx="16" hasCustomPrompt="1"/>
          </p:nvPr>
        </p:nvSpPr>
        <p:spPr>
          <a:xfrm>
            <a:off x="5896946" y="4343400"/>
            <a:ext cx="2904154"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300254704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62443"/>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55341"/>
            <a:ext cx="8458200" cy="324036"/>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300306"/>
            <a:ext cx="8458200" cy="353244"/>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770093"/>
            <a:ext cx="8458200" cy="365947"/>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218740"/>
            <a:ext cx="8458200" cy="397321"/>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3704105"/>
            <a:ext cx="8458200" cy="410048"/>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0921" y="4194367"/>
            <a:ext cx="8458200" cy="397790"/>
          </a:xfrm>
        </p:spPr>
        <p:txBody>
          <a:bodyPr/>
          <a:lstStyle>
            <a:lvl1pPr>
              <a:defRPr/>
            </a:lvl1pPr>
          </a:lstStyle>
          <a:p>
            <a:pPr lvl="0"/>
            <a:r>
              <a:rPr lang="en-US"/>
              <a:t>Slide Content 6</a:t>
            </a:r>
          </a:p>
          <a:p>
            <a:pPr lvl="1"/>
            <a:r>
              <a:rPr lang="en-US"/>
              <a:t>Second level</a:t>
            </a:r>
          </a:p>
          <a:p>
            <a:pPr lvl="2"/>
            <a:r>
              <a:rPr lang="en-US"/>
              <a:t>Third level</a:t>
            </a:r>
            <a:endParaRPr lang="en-US" dirty="0"/>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9886" y="4669497"/>
            <a:ext cx="8458200" cy="397790"/>
          </a:xfrm>
        </p:spPr>
        <p:txBody>
          <a:bodyPr/>
          <a:lstStyle>
            <a:lvl1pPr>
              <a:defRPr/>
            </a:lvl1pPr>
          </a:lstStyle>
          <a:p>
            <a:pPr lvl="0"/>
            <a:r>
              <a:rPr lang="en-US"/>
              <a:t>Slide Content 6</a:t>
            </a:r>
          </a:p>
          <a:p>
            <a:pPr lvl="1"/>
            <a:r>
              <a:rPr lang="en-US"/>
              <a:t>Second level</a:t>
            </a:r>
          </a:p>
          <a:p>
            <a:pPr lvl="2"/>
            <a:r>
              <a:rPr lang="en-US"/>
              <a:t>Third level</a:t>
            </a:r>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62443"/>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55341"/>
            <a:ext cx="8458200" cy="324036"/>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300306"/>
            <a:ext cx="8458200" cy="353244"/>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770093"/>
            <a:ext cx="8458200" cy="365947"/>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218740"/>
            <a:ext cx="8458200" cy="397321"/>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3704105"/>
            <a:ext cx="8458200" cy="410048"/>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0921" y="4194367"/>
            <a:ext cx="8458200" cy="397790"/>
          </a:xfrm>
        </p:spPr>
        <p:txBody>
          <a:bodyPr/>
          <a:lstStyle>
            <a:lvl1pPr>
              <a:defRPr/>
            </a:lvl1pPr>
          </a:lstStyle>
          <a:p>
            <a:pPr lvl="0"/>
            <a:r>
              <a:rPr lang="en-US"/>
              <a:t>Slide Content 6</a:t>
            </a:r>
          </a:p>
          <a:p>
            <a:pPr lvl="1"/>
            <a:r>
              <a:rPr lang="en-US"/>
              <a:t>Second level</a:t>
            </a:r>
          </a:p>
          <a:p>
            <a:pPr lvl="2"/>
            <a:r>
              <a:rPr lang="en-US"/>
              <a:t>Third level</a:t>
            </a:r>
            <a:endParaRPr lang="en-US" dirty="0"/>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9886" y="4669497"/>
            <a:ext cx="8458200" cy="397790"/>
          </a:xfrm>
        </p:spPr>
        <p:txBody>
          <a:bodyPr/>
          <a:lstStyle>
            <a:lvl1pPr>
              <a:defRPr/>
            </a:lvl1pPr>
          </a:lstStyle>
          <a:p>
            <a:pPr lvl="0"/>
            <a:r>
              <a:rPr lang="en-US"/>
              <a:t>Slide Content 6</a:t>
            </a:r>
          </a:p>
          <a:p>
            <a:pPr lvl="1"/>
            <a:r>
              <a:rPr lang="en-US"/>
              <a:t>Second level</a:t>
            </a:r>
          </a:p>
          <a:p>
            <a:pPr lvl="2"/>
            <a:r>
              <a:rPr lang="en-US"/>
              <a:t>Third level</a:t>
            </a:r>
            <a:endParaRPr lang="en-US" dirty="0"/>
          </a:p>
        </p:txBody>
      </p:sp>
      <p:sp>
        <p:nvSpPr>
          <p:cNvPr id="16" name="Content Placeholder 5">
            <a:extLst>
              <a:ext uri="{FF2B5EF4-FFF2-40B4-BE49-F238E27FC236}">
                <a16:creationId xmlns:a16="http://schemas.microsoft.com/office/drawing/2014/main" id="{E908CA92-5DB2-4DC0-937B-1B178AA91781}"/>
              </a:ext>
            </a:extLst>
          </p:cNvPr>
          <p:cNvSpPr>
            <a:spLocks noGrp="1"/>
          </p:cNvSpPr>
          <p:nvPr>
            <p:ph sz="quarter" idx="21" hasCustomPrompt="1"/>
          </p:nvPr>
        </p:nvSpPr>
        <p:spPr>
          <a:xfrm>
            <a:off x="351863" y="5155116"/>
            <a:ext cx="8458200" cy="397321"/>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7" name="Content Placeholder 6">
            <a:extLst>
              <a:ext uri="{FF2B5EF4-FFF2-40B4-BE49-F238E27FC236}">
                <a16:creationId xmlns:a16="http://schemas.microsoft.com/office/drawing/2014/main" id="{8B728CCD-2639-461B-9841-57505AC13467}"/>
              </a:ext>
            </a:extLst>
          </p:cNvPr>
          <p:cNvSpPr>
            <a:spLocks noGrp="1"/>
          </p:cNvSpPr>
          <p:nvPr>
            <p:ph sz="quarter" idx="22" hasCustomPrompt="1"/>
          </p:nvPr>
        </p:nvSpPr>
        <p:spPr>
          <a:xfrm>
            <a:off x="351863" y="5640481"/>
            <a:ext cx="8458200" cy="410048"/>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8" name="Content Placeholder 6">
            <a:extLst>
              <a:ext uri="{FF2B5EF4-FFF2-40B4-BE49-F238E27FC236}">
                <a16:creationId xmlns:a16="http://schemas.microsoft.com/office/drawing/2014/main" id="{8B728CCD-2639-461B-9841-57505AC13467}"/>
              </a:ext>
            </a:extLst>
          </p:cNvPr>
          <p:cNvSpPr>
            <a:spLocks noGrp="1"/>
          </p:cNvSpPr>
          <p:nvPr>
            <p:ph sz="quarter" idx="23" hasCustomPrompt="1"/>
          </p:nvPr>
        </p:nvSpPr>
        <p:spPr>
          <a:xfrm>
            <a:off x="349884" y="6130743"/>
            <a:ext cx="8458200" cy="397790"/>
          </a:xfrm>
        </p:spPr>
        <p:txBody>
          <a:bodyPr/>
          <a:lstStyle>
            <a:lvl1pPr>
              <a:defRPr/>
            </a:lvl1pPr>
          </a:lstStyle>
          <a:p>
            <a:pPr lvl="0"/>
            <a:r>
              <a:rPr lang="en-US"/>
              <a:t>Slide Content 6</a:t>
            </a:r>
          </a:p>
          <a:p>
            <a:pPr lvl="1"/>
            <a:r>
              <a:rPr lang="en-US"/>
              <a:t>Second level</a:t>
            </a:r>
          </a:p>
          <a:p>
            <a:pPr lvl="2"/>
            <a:r>
              <a:rPr lang="en-US"/>
              <a:t>Third level</a:t>
            </a:r>
            <a:endParaRPr lang="en-US" dirty="0"/>
          </a:p>
        </p:txBody>
      </p:sp>
      <p:sp>
        <p:nvSpPr>
          <p:cNvPr id="19" name="Content Placeholder 6">
            <a:extLst>
              <a:ext uri="{FF2B5EF4-FFF2-40B4-BE49-F238E27FC236}">
                <a16:creationId xmlns:a16="http://schemas.microsoft.com/office/drawing/2014/main" id="{8B728CCD-2639-461B-9841-57505AC13467}"/>
              </a:ext>
            </a:extLst>
          </p:cNvPr>
          <p:cNvSpPr>
            <a:spLocks noGrp="1"/>
          </p:cNvSpPr>
          <p:nvPr>
            <p:ph sz="quarter" idx="24" hasCustomPrompt="1"/>
          </p:nvPr>
        </p:nvSpPr>
        <p:spPr>
          <a:xfrm>
            <a:off x="358849" y="6605873"/>
            <a:ext cx="8458200" cy="397790"/>
          </a:xfrm>
        </p:spPr>
        <p:txBody>
          <a:bodyPr/>
          <a:lstStyle>
            <a:lvl1pPr>
              <a:defRPr/>
            </a:lvl1pPr>
          </a:lstStyle>
          <a:p>
            <a:pPr lvl="0"/>
            <a:r>
              <a:rPr lang="en-US"/>
              <a:t>Slide Content 6</a:t>
            </a:r>
          </a:p>
          <a:p>
            <a:pPr lvl="1"/>
            <a:r>
              <a:rPr lang="en-US"/>
              <a:t>Second level</a:t>
            </a:r>
          </a:p>
          <a:p>
            <a:pPr lvl="2"/>
            <a:r>
              <a:rPr lang="en-US"/>
              <a:t>Third level</a:t>
            </a:r>
            <a:endParaRPr lang="en-US" dirty="0"/>
          </a:p>
        </p:txBody>
      </p:sp>
    </p:spTree>
    <p:extLst>
      <p:ext uri="{BB962C8B-B14F-4D97-AF65-F5344CB8AC3E}">
        <p14:creationId xmlns:p14="http://schemas.microsoft.com/office/powerpoint/2010/main" val="261670724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10" Type="http://schemas.openxmlformats.org/officeDocument/2006/relationships/theme" Target="../theme/theme2.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706" r:id="rId6"/>
    <p:sldLayoutId id="2147483707" r:id="rId7"/>
    <p:sldLayoutId id="2147483697" r:id="rId8"/>
    <p:sldLayoutId id="2147483708" r:id="rId9"/>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4.xml"/><Relationship Id="rId1" Type="http://schemas.openxmlformats.org/officeDocument/2006/relationships/slideLayout" Target="../slideLayouts/slideLayout6.xml"/><Relationship Id="rId4" Type="http://schemas.openxmlformats.org/officeDocument/2006/relationships/slide" Target="slide125.xml"/></Relationships>
</file>

<file path=ppt/slides/_rels/slide10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5.xml"/><Relationship Id="rId1" Type="http://schemas.openxmlformats.org/officeDocument/2006/relationships/slideLayout" Target="../slideLayouts/slideLayout6.xml"/><Relationship Id="rId4" Type="http://schemas.openxmlformats.org/officeDocument/2006/relationships/slide" Target="slide126.xml"/></Relationships>
</file>

<file path=ppt/slides/_rels/slide10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6.xml"/><Relationship Id="rId1" Type="http://schemas.openxmlformats.org/officeDocument/2006/relationships/slideLayout" Target="../slideLayouts/slideLayout6.xml"/><Relationship Id="rId5" Type="http://schemas.openxmlformats.org/officeDocument/2006/relationships/slide" Target="slide127.xml"/><Relationship Id="rId4" Type="http://schemas.openxmlformats.org/officeDocument/2006/relationships/image" Target="../media/image32.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9.xml"/></Relationships>
</file>

<file path=ppt/slides/_rels/slide1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9.xml"/></Relationships>
</file>

<file path=ppt/slides/_rels/slide11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9.xml"/></Relationships>
</file>

<file path=ppt/slides/_rels/slide11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9.xml"/></Relationships>
</file>

<file path=ppt/slides/_rels/slide117.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9.xml"/></Relationships>
</file>

<file path=ppt/slides/_rels/slide118.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slide" Target="slide114.xml"/></Relationships>
</file>

<file path=ppt/slides/_rels/slide120.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9.xml"/></Relationships>
</file>

<file path=ppt/slides/_rels/slide121.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19.xml"/></Relationships>
</file>

<file path=ppt/slides/_rels/slide122.xml.rels><?xml version="1.0" encoding="UTF-8" standalone="yes"?>
<Relationships xmlns="http://schemas.openxmlformats.org/package/2006/relationships"><Relationship Id="rId2" Type="http://schemas.openxmlformats.org/officeDocument/2006/relationships/slide" Target="slide74.xml"/><Relationship Id="rId1" Type="http://schemas.openxmlformats.org/officeDocument/2006/relationships/slideLayout" Target="../slideLayouts/slideLayout19.xml"/></Relationships>
</file>

<file path=ppt/slides/_rels/slide123.xml.rels><?xml version="1.0" encoding="UTF-8" standalone="yes"?>
<Relationships xmlns="http://schemas.openxmlformats.org/package/2006/relationships"><Relationship Id="rId2" Type="http://schemas.openxmlformats.org/officeDocument/2006/relationships/slide" Target="slide96.xml"/><Relationship Id="rId1" Type="http://schemas.openxmlformats.org/officeDocument/2006/relationships/slideLayout" Target="../slideLayouts/slideLayout19.xml"/></Relationships>
</file>

<file path=ppt/slides/_rels/slide124.xml.rels><?xml version="1.0" encoding="UTF-8" standalone="yes"?>
<Relationships xmlns="http://schemas.openxmlformats.org/package/2006/relationships"><Relationship Id="rId2" Type="http://schemas.openxmlformats.org/officeDocument/2006/relationships/slide" Target="slide97.xml"/><Relationship Id="rId1" Type="http://schemas.openxmlformats.org/officeDocument/2006/relationships/slideLayout" Target="../slideLayouts/slideLayout19.xml"/></Relationships>
</file>

<file path=ppt/slides/_rels/slide125.xml.rels><?xml version="1.0" encoding="UTF-8" standalone="yes"?>
<Relationships xmlns="http://schemas.openxmlformats.org/package/2006/relationships"><Relationship Id="rId2" Type="http://schemas.openxmlformats.org/officeDocument/2006/relationships/slide" Target="slide104.xml"/><Relationship Id="rId1" Type="http://schemas.openxmlformats.org/officeDocument/2006/relationships/slideLayout" Target="../slideLayouts/slideLayout19.xml"/></Relationships>
</file>

<file path=ppt/slides/_rels/slide126.xml.rels><?xml version="1.0" encoding="UTF-8" standalone="yes"?>
<Relationships xmlns="http://schemas.openxmlformats.org/package/2006/relationships"><Relationship Id="rId2" Type="http://schemas.openxmlformats.org/officeDocument/2006/relationships/slide" Target="slide105.xml"/><Relationship Id="rId1" Type="http://schemas.openxmlformats.org/officeDocument/2006/relationships/slideLayout" Target="../slideLayouts/slideLayout19.xml"/></Relationships>
</file>

<file path=ppt/slides/_rels/slide127.xml.rels><?xml version="1.0" encoding="UTF-8" standalone="yes"?>
<Relationships xmlns="http://schemas.openxmlformats.org/package/2006/relationships"><Relationship Id="rId2" Type="http://schemas.openxmlformats.org/officeDocument/2006/relationships/slide" Target="slide106.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slide" Target="slide1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slide" Target="slide1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7.wmf"/></Relationships>
</file>

<file path=ppt/slides/_rels/slide3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slide" Target="slide1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slide" Target="slide1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slide" Target="slide1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4.xml"/><Relationship Id="rId1" Type="http://schemas.openxmlformats.org/officeDocument/2006/relationships/slideLayout" Target="../slideLayouts/slideLayout10.xml"/><Relationship Id="rId4" Type="http://schemas.openxmlformats.org/officeDocument/2006/relationships/slide" Target="slide11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0.xml"/><Relationship Id="rId1" Type="http://schemas.openxmlformats.org/officeDocument/2006/relationships/slideLayout" Target="../slideLayouts/slideLayout10.xml"/><Relationship Id="rId4" Type="http://schemas.openxmlformats.org/officeDocument/2006/relationships/slide" Target="slide1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3.xml"/><Relationship Id="rId1" Type="http://schemas.openxmlformats.org/officeDocument/2006/relationships/slideLayout" Target="../slideLayouts/slideLayout6.xml"/><Relationship Id="rId4" Type="http://schemas.openxmlformats.org/officeDocument/2006/relationships/slide" Target="slide121.xml"/></Relationships>
</file>

<file path=ppt/slides/_rels/slide7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slide" Target="slide12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slide" Target="slide1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82.xml"/><Relationship Id="rId1" Type="http://schemas.openxmlformats.org/officeDocument/2006/relationships/slideLayout" Target="../slideLayouts/slideLayout12.xml"/><Relationship Id="rId6" Type="http://schemas.openxmlformats.org/officeDocument/2006/relationships/image" Target="../media/image15.wmf"/><Relationship Id="rId5" Type="http://schemas.openxmlformats.org/officeDocument/2006/relationships/oleObject" Target="../embeddings/oleObject3.bin"/><Relationship Id="rId4" Type="http://schemas.openxmlformats.org/officeDocument/2006/relationships/image" Target="../media/image14.wmf"/></Relationships>
</file>

<file path=ppt/slides/_rels/slide83.xml.rels><?xml version="1.0" encoding="UTF-8" standalone="yes"?>
<Relationships xmlns="http://schemas.openxmlformats.org/package/2006/relationships"><Relationship Id="rId8" Type="http://schemas.openxmlformats.org/officeDocument/2006/relationships/image" Target="../media/image18.wmf"/><Relationship Id="rId13" Type="http://schemas.openxmlformats.org/officeDocument/2006/relationships/oleObject" Target="../embeddings/oleObject9.bin"/><Relationship Id="rId18" Type="http://schemas.openxmlformats.org/officeDocument/2006/relationships/image" Target="../media/image23.wmf"/><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20.wmf"/><Relationship Id="rId17" Type="http://schemas.openxmlformats.org/officeDocument/2006/relationships/oleObject" Target="../embeddings/oleObject11.bin"/><Relationship Id="rId2" Type="http://schemas.openxmlformats.org/officeDocument/2006/relationships/notesSlide" Target="../notesSlides/notesSlide83.xml"/><Relationship Id="rId16" Type="http://schemas.openxmlformats.org/officeDocument/2006/relationships/image" Target="../media/image22.wmf"/><Relationship Id="rId1" Type="http://schemas.openxmlformats.org/officeDocument/2006/relationships/slideLayout" Target="../slideLayouts/slideLayout12.xml"/><Relationship Id="rId6" Type="http://schemas.openxmlformats.org/officeDocument/2006/relationships/image" Target="../media/image17.wmf"/><Relationship Id="rId11" Type="http://schemas.openxmlformats.org/officeDocument/2006/relationships/oleObject" Target="../embeddings/oleObject8.bin"/><Relationship Id="rId5" Type="http://schemas.openxmlformats.org/officeDocument/2006/relationships/oleObject" Target="../embeddings/oleObject5.bin"/><Relationship Id="rId15" Type="http://schemas.openxmlformats.org/officeDocument/2006/relationships/oleObject" Target="../embeddings/oleObject10.bin"/><Relationship Id="rId10" Type="http://schemas.openxmlformats.org/officeDocument/2006/relationships/image" Target="../media/image19.wmf"/><Relationship Id="rId4" Type="http://schemas.openxmlformats.org/officeDocument/2006/relationships/image" Target="../media/image16.wmf"/><Relationship Id="rId9" Type="http://schemas.openxmlformats.org/officeDocument/2006/relationships/oleObject" Target="../embeddings/oleObject7.bin"/><Relationship Id="rId14" Type="http://schemas.openxmlformats.org/officeDocument/2006/relationships/image" Target="../media/image21.wmf"/></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87.xml"/><Relationship Id="rId1" Type="http://schemas.openxmlformats.org/officeDocument/2006/relationships/slideLayout" Target="../slideLayouts/slideLayout6.xml"/><Relationship Id="rId4" Type="http://schemas.openxmlformats.org/officeDocument/2006/relationships/image" Target="../media/image24.wmf"/></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6.xml"/><Relationship Id="rId1" Type="http://schemas.openxmlformats.org/officeDocument/2006/relationships/slideLayout" Target="../slideLayouts/slideLayout7.xml"/><Relationship Id="rId5" Type="http://schemas.openxmlformats.org/officeDocument/2006/relationships/slide" Target="slide123.xml"/><Relationship Id="rId4" Type="http://schemas.openxmlformats.org/officeDocument/2006/relationships/image" Target="../media/image26.png"/></Relationships>
</file>

<file path=ppt/slides/_rels/slide9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7.xml"/><Relationship Id="rId1" Type="http://schemas.openxmlformats.org/officeDocument/2006/relationships/slideLayout" Target="../slideLayouts/slideLayout7.xml"/><Relationship Id="rId5" Type="http://schemas.openxmlformats.org/officeDocument/2006/relationships/slide" Target="slide124.xml"/><Relationship Id="rId4" Type="http://schemas.openxmlformats.org/officeDocument/2006/relationships/image" Target="../media/image28.pn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a:xfrm>
            <a:off x="777240" y="2985555"/>
            <a:ext cx="6521640" cy="576185"/>
          </a:xfrm>
        </p:spPr>
        <p:txBody>
          <a:bodyPr/>
          <a:lstStyle/>
          <a:p>
            <a:r>
              <a:rPr lang="en-US" sz="2800" noProof="1">
                <a:cs typeface="Myriad Pro"/>
              </a:rPr>
              <a:t>Financial Accounting, </a:t>
            </a:r>
            <a:r>
              <a:rPr lang="en-US" sz="1400" noProof="1">
                <a:cs typeface="Avenir LT Std 35 Light"/>
              </a:rPr>
              <a:t>Sixth Edition</a:t>
            </a:r>
            <a:endParaRPr lang="en-US" noProof="1"/>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noProof="1"/>
              <a:t>Chapter 6</a:t>
            </a:r>
          </a:p>
          <a:p>
            <a:r>
              <a:rPr lang="en-US" noProof="1"/>
              <a:t>Inventory and Cost of Goods Sold</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noProof="1"/>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noProof="1"/>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6–1 </a:t>
            </a:r>
            <a:r>
              <a:rPr lang="en-US" sz="1000" b="0" noProof="1"/>
              <a:t>2</a:t>
            </a:r>
            <a:endParaRPr lang="en-US" noProof="1"/>
          </a:p>
        </p:txBody>
      </p:sp>
      <p:sp>
        <p:nvSpPr>
          <p:cNvPr id="3" name="Content Placeholder 2"/>
          <p:cNvSpPr>
            <a:spLocks noGrp="1"/>
          </p:cNvSpPr>
          <p:nvPr>
            <p:ph sz="quarter" idx="11"/>
          </p:nvPr>
        </p:nvSpPr>
        <p:spPr>
          <a:xfrm>
            <a:off x="342900" y="1276709"/>
            <a:ext cx="8458200" cy="3526403"/>
          </a:xfrm>
        </p:spPr>
        <p:txBody>
          <a:bodyPr>
            <a:noAutofit/>
          </a:bodyPr>
          <a:lstStyle/>
          <a:p>
            <a:pPr>
              <a:spcBef>
                <a:spcPts val="500"/>
              </a:spcBef>
              <a:spcAft>
                <a:spcPts val="500"/>
              </a:spcAft>
            </a:pPr>
            <a:r>
              <a:rPr lang="en-US" sz="2800" noProof="1"/>
              <a:t>Which of the following inventory accounts consists of items for which the manufacturing process is complete?</a:t>
            </a:r>
          </a:p>
          <a:p>
            <a:pPr>
              <a:spcBef>
                <a:spcPts val="500"/>
              </a:spcBef>
              <a:spcAft>
                <a:spcPts val="500"/>
              </a:spcAft>
            </a:pPr>
            <a:r>
              <a:rPr lang="en-US" sz="2800" b="1" noProof="1"/>
              <a:t>a. </a:t>
            </a:r>
            <a:r>
              <a:rPr lang="en-US" sz="2800" noProof="1"/>
              <a:t>Raw Materials</a:t>
            </a:r>
          </a:p>
          <a:p>
            <a:pPr>
              <a:spcBef>
                <a:spcPts val="500"/>
              </a:spcBef>
              <a:spcAft>
                <a:spcPts val="500"/>
              </a:spcAft>
            </a:pPr>
            <a:r>
              <a:rPr lang="en-US" sz="2800" b="1" noProof="1"/>
              <a:t>b. </a:t>
            </a:r>
            <a:r>
              <a:rPr lang="en-US" sz="2800" noProof="1"/>
              <a:t>Work in Process</a:t>
            </a:r>
          </a:p>
          <a:p>
            <a:pPr>
              <a:spcBef>
                <a:spcPts val="500"/>
              </a:spcBef>
              <a:spcAft>
                <a:spcPts val="500"/>
              </a:spcAft>
            </a:pPr>
            <a:r>
              <a:rPr lang="en-US" sz="2800" b="1" noProof="1"/>
              <a:t>c. </a:t>
            </a:r>
            <a:r>
              <a:rPr lang="en-US" sz="2800" noProof="1"/>
              <a:t>Cost of Goods Sold</a:t>
            </a:r>
          </a:p>
          <a:p>
            <a:pPr>
              <a:spcBef>
                <a:spcPts val="500"/>
              </a:spcBef>
              <a:spcAft>
                <a:spcPts val="500"/>
              </a:spcAft>
            </a:pPr>
            <a:r>
              <a:rPr lang="en-US" sz="2800" b="1" noProof="1"/>
              <a:t>Answer: d. </a:t>
            </a:r>
            <a:r>
              <a:rPr lang="en-US" sz="2800" noProof="1"/>
              <a:t>Finished Goods</a:t>
            </a:r>
          </a:p>
        </p:txBody>
      </p:sp>
      <p:sp>
        <p:nvSpPr>
          <p:cNvPr id="5" name="Content Placeholder 4"/>
          <p:cNvSpPr>
            <a:spLocks noGrp="1"/>
          </p:cNvSpPr>
          <p:nvPr>
            <p:ph sz="quarter" idx="15"/>
          </p:nvPr>
        </p:nvSpPr>
        <p:spPr>
          <a:xfrm>
            <a:off x="342900" y="5427204"/>
            <a:ext cx="8458200" cy="860301"/>
          </a:xfrm>
        </p:spPr>
        <p:txBody>
          <a:bodyPr>
            <a:noAutofit/>
          </a:bodyPr>
          <a:lstStyle/>
          <a:p>
            <a:pPr>
              <a:spcBef>
                <a:spcPts val="500"/>
              </a:spcBef>
              <a:spcAft>
                <a:spcPts val="500"/>
              </a:spcAft>
            </a:pPr>
            <a:r>
              <a:rPr lang="en-US" sz="2400" noProof="1"/>
              <a:t>Finished goods inventory is the cost of fully assembled but unshipped inventory at the end of the reporting period.</a:t>
            </a:r>
          </a:p>
        </p:txBody>
      </p:sp>
      <p:sp>
        <p:nvSpPr>
          <p:cNvPr id="8" name="Slide Number Placeholder 7"/>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24716920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6–13 </a:t>
            </a:r>
            <a:r>
              <a:rPr lang="en-US" sz="1000" b="0" noProof="1"/>
              <a:t>1</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630572"/>
          </a:xfrm>
        </p:spPr>
        <p:txBody>
          <a:bodyPr>
            <a:noAutofit/>
          </a:bodyPr>
          <a:lstStyle/>
          <a:p>
            <a:pPr>
              <a:spcBef>
                <a:spcPts val="1000"/>
              </a:spcBef>
              <a:spcAft>
                <a:spcPts val="0"/>
              </a:spcAft>
            </a:pPr>
            <a:r>
              <a:rPr lang="en-US" sz="2200" noProof="1"/>
              <a:t>When a periodic inventory system and the F</a:t>
            </a:r>
            <a:r>
              <a:rPr lang="en-US" sz="100" noProof="1"/>
              <a:t> </a:t>
            </a:r>
            <a:r>
              <a:rPr lang="en-US" sz="2200" noProof="1"/>
              <a:t>I</a:t>
            </a:r>
            <a:r>
              <a:rPr lang="en-US" sz="100" noProof="1"/>
              <a:t> </a:t>
            </a:r>
            <a:r>
              <a:rPr lang="en-US" sz="2200" noProof="1"/>
              <a:t>F</a:t>
            </a:r>
            <a:r>
              <a:rPr lang="en-US" sz="100" noProof="1"/>
              <a:t> </a:t>
            </a:r>
            <a:r>
              <a:rPr lang="en-US" sz="2200" noProof="1"/>
              <a:t>O method are used, which of the following is correct?</a:t>
            </a:r>
          </a:p>
          <a:p>
            <a:pPr>
              <a:spcBef>
                <a:spcPts val="1000"/>
              </a:spcBef>
              <a:spcAft>
                <a:spcPts val="0"/>
              </a:spcAft>
            </a:pPr>
            <a:r>
              <a:rPr lang="en-US" sz="2200" b="1" noProof="1"/>
              <a:t>a.</a:t>
            </a:r>
            <a:r>
              <a:rPr lang="en-US" sz="2200" noProof="1"/>
              <a:t> The inventory account will be continuously updated.</a:t>
            </a:r>
          </a:p>
          <a:p>
            <a:pPr marL="365125" indent="-365125">
              <a:spcBef>
                <a:spcPts val="1000"/>
              </a:spcBef>
              <a:spcAft>
                <a:spcPts val="0"/>
              </a:spcAft>
            </a:pPr>
            <a:r>
              <a:rPr lang="en-US" sz="2200" b="1" noProof="1"/>
              <a:t>b.</a:t>
            </a:r>
            <a:r>
              <a:rPr lang="en-US" sz="2200" noProof="1"/>
              <a:t> The amount of cost of goods sold will be the same under a perpetual system and the F</a:t>
            </a:r>
            <a:r>
              <a:rPr lang="en-US" sz="100" noProof="1"/>
              <a:t> </a:t>
            </a:r>
            <a:r>
              <a:rPr lang="en-US" sz="2200" noProof="1"/>
              <a:t>I</a:t>
            </a:r>
            <a:r>
              <a:rPr lang="en-US" sz="100" noProof="1"/>
              <a:t> </a:t>
            </a:r>
            <a:r>
              <a:rPr lang="en-US" sz="2200" noProof="1"/>
              <a:t>F</a:t>
            </a:r>
            <a:r>
              <a:rPr lang="en-US" sz="100" noProof="1"/>
              <a:t> </a:t>
            </a:r>
            <a:r>
              <a:rPr lang="en-US" sz="2200" noProof="1"/>
              <a:t>O method.</a:t>
            </a:r>
          </a:p>
          <a:p>
            <a:pPr marL="350838" indent="-350838">
              <a:spcBef>
                <a:spcPts val="1000"/>
              </a:spcBef>
              <a:spcAft>
                <a:spcPts val="0"/>
              </a:spcAft>
            </a:pPr>
            <a:r>
              <a:rPr lang="en-US" sz="2200" b="1" noProof="1"/>
              <a:t>c.</a:t>
            </a:r>
            <a:r>
              <a:rPr lang="en-US" sz="2200" noProof="1"/>
              <a:t> The cost of goods sold account will be debited for the cost of each sale made.</a:t>
            </a:r>
          </a:p>
          <a:p>
            <a:pPr marL="350838" indent="-350838">
              <a:spcBef>
                <a:spcPts val="1000"/>
              </a:spcBef>
              <a:spcAft>
                <a:spcPts val="0"/>
              </a:spcAft>
            </a:pPr>
            <a:r>
              <a:rPr lang="en-US" sz="2200" b="1" noProof="1"/>
              <a:t>d.</a:t>
            </a:r>
            <a:r>
              <a:rPr lang="en-US" sz="2200" noProof="1"/>
              <a:t> The amount of ending inventory will be larger under a perpetual system and the F</a:t>
            </a:r>
            <a:r>
              <a:rPr lang="en-US" sz="100" noProof="1"/>
              <a:t> </a:t>
            </a:r>
            <a:r>
              <a:rPr lang="en-US" sz="2200" noProof="1"/>
              <a:t>I</a:t>
            </a:r>
            <a:r>
              <a:rPr lang="en-US" sz="100" noProof="1"/>
              <a:t> </a:t>
            </a:r>
            <a:r>
              <a:rPr lang="en-US" sz="2200" noProof="1"/>
              <a:t>F</a:t>
            </a:r>
            <a:r>
              <a:rPr lang="en-US" sz="100" noProof="1"/>
              <a:t> </a:t>
            </a:r>
            <a:r>
              <a:rPr lang="en-US" sz="2200" noProof="1"/>
              <a:t>O method.</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100</a:t>
            </a:fld>
            <a:endParaRPr lang="en-US" dirty="0"/>
          </a:p>
        </p:txBody>
      </p:sp>
    </p:spTree>
    <p:extLst>
      <p:ext uri="{BB962C8B-B14F-4D97-AF65-F5344CB8AC3E}">
        <p14:creationId xmlns:p14="http://schemas.microsoft.com/office/powerpoint/2010/main" val="90520001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6–13 </a:t>
            </a:r>
            <a:r>
              <a:rPr lang="en-US" sz="1000" b="0" noProof="1"/>
              <a:t>2</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600091"/>
          </a:xfrm>
        </p:spPr>
        <p:txBody>
          <a:bodyPr>
            <a:noAutofit/>
          </a:bodyPr>
          <a:lstStyle/>
          <a:p>
            <a:pPr>
              <a:spcBef>
                <a:spcPts val="1000"/>
              </a:spcBef>
              <a:spcAft>
                <a:spcPts val="0"/>
              </a:spcAft>
            </a:pPr>
            <a:r>
              <a:rPr lang="en-US" sz="2200" noProof="1"/>
              <a:t>When a periodic inventory system and the F</a:t>
            </a:r>
            <a:r>
              <a:rPr lang="en-US" sz="100" noProof="1"/>
              <a:t> </a:t>
            </a:r>
            <a:r>
              <a:rPr lang="en-US" sz="2200" noProof="1"/>
              <a:t>I</a:t>
            </a:r>
            <a:r>
              <a:rPr lang="en-US" sz="100" noProof="1"/>
              <a:t> </a:t>
            </a:r>
            <a:r>
              <a:rPr lang="en-US" sz="2200" noProof="1"/>
              <a:t>F</a:t>
            </a:r>
            <a:r>
              <a:rPr lang="en-US" sz="100" noProof="1"/>
              <a:t> </a:t>
            </a:r>
            <a:r>
              <a:rPr lang="en-US" sz="2200" noProof="1"/>
              <a:t>O method are used, which of the following is correct?</a:t>
            </a:r>
          </a:p>
          <a:p>
            <a:pPr>
              <a:spcBef>
                <a:spcPts val="1000"/>
              </a:spcBef>
              <a:spcAft>
                <a:spcPts val="0"/>
              </a:spcAft>
            </a:pPr>
            <a:r>
              <a:rPr lang="en-US" sz="2200" b="1" noProof="1"/>
              <a:t>a.</a:t>
            </a:r>
            <a:r>
              <a:rPr lang="en-US" sz="2200" noProof="1"/>
              <a:t> The inventory account will be continuously updated.</a:t>
            </a:r>
          </a:p>
          <a:p>
            <a:pPr marL="1508125" indent="-1508125">
              <a:spcBef>
                <a:spcPts val="1000"/>
              </a:spcBef>
              <a:spcAft>
                <a:spcPts val="0"/>
              </a:spcAft>
            </a:pPr>
            <a:r>
              <a:rPr lang="en-US" sz="2200" b="1" noProof="1"/>
              <a:t>Answer: b.</a:t>
            </a:r>
            <a:r>
              <a:rPr lang="en-US" sz="2200" noProof="1"/>
              <a:t> The amount of cost of goods sold will be the same under a perpetual system and the F</a:t>
            </a:r>
            <a:r>
              <a:rPr lang="en-US" sz="100" noProof="1"/>
              <a:t> </a:t>
            </a:r>
            <a:r>
              <a:rPr lang="en-US" sz="2200" noProof="1"/>
              <a:t>I</a:t>
            </a:r>
            <a:r>
              <a:rPr lang="en-US" sz="100" noProof="1"/>
              <a:t> </a:t>
            </a:r>
            <a:r>
              <a:rPr lang="en-US" sz="2200" noProof="1"/>
              <a:t>F</a:t>
            </a:r>
            <a:r>
              <a:rPr lang="en-US" sz="100" noProof="1"/>
              <a:t> </a:t>
            </a:r>
            <a:r>
              <a:rPr lang="en-US" sz="2200" noProof="1"/>
              <a:t>O method.</a:t>
            </a:r>
          </a:p>
          <a:p>
            <a:pPr marL="350838" indent="-350838">
              <a:spcBef>
                <a:spcPts val="1000"/>
              </a:spcBef>
              <a:spcAft>
                <a:spcPts val="0"/>
              </a:spcAft>
            </a:pPr>
            <a:r>
              <a:rPr lang="en-US" sz="2200" b="1" noProof="1"/>
              <a:t>c.</a:t>
            </a:r>
            <a:r>
              <a:rPr lang="en-US" sz="2200" noProof="1"/>
              <a:t> The cost of goods sold account will be debited for the cost of each sale made.</a:t>
            </a:r>
          </a:p>
          <a:p>
            <a:pPr marL="350838" indent="-350838">
              <a:spcBef>
                <a:spcPts val="1000"/>
              </a:spcBef>
              <a:spcAft>
                <a:spcPts val="0"/>
              </a:spcAft>
            </a:pPr>
            <a:r>
              <a:rPr lang="en-US" sz="2200" b="1" noProof="1"/>
              <a:t>d.</a:t>
            </a:r>
            <a:r>
              <a:rPr lang="en-US" sz="2200" noProof="1"/>
              <a:t> The amount of ending inventory will be larger under a perpetual system and the F</a:t>
            </a:r>
            <a:r>
              <a:rPr lang="en-US" sz="100" noProof="1"/>
              <a:t> </a:t>
            </a:r>
            <a:r>
              <a:rPr lang="en-US" sz="2200" noProof="1"/>
              <a:t>I</a:t>
            </a:r>
            <a:r>
              <a:rPr lang="en-US" sz="100" noProof="1"/>
              <a:t> </a:t>
            </a:r>
            <a:r>
              <a:rPr lang="en-US" sz="2200" noProof="1"/>
              <a:t>F</a:t>
            </a:r>
            <a:r>
              <a:rPr lang="en-US" sz="100" noProof="1"/>
              <a:t> </a:t>
            </a:r>
            <a:r>
              <a:rPr lang="en-US" sz="2200" noProof="1"/>
              <a:t>O method.</a:t>
            </a:r>
          </a:p>
        </p:txBody>
      </p:sp>
      <p:sp>
        <p:nvSpPr>
          <p:cNvPr id="4" name="Content Placeholder 3">
            <a:extLst>
              <a:ext uri="{FF2B5EF4-FFF2-40B4-BE49-F238E27FC236}">
                <a16:creationId xmlns:a16="http://schemas.microsoft.com/office/drawing/2014/main" id="{19072798-05CC-44DE-984A-5DB4418DAB48}"/>
              </a:ext>
            </a:extLst>
          </p:cNvPr>
          <p:cNvSpPr>
            <a:spLocks noGrp="1"/>
          </p:cNvSpPr>
          <p:nvPr>
            <p:ph sz="quarter" idx="14"/>
          </p:nvPr>
        </p:nvSpPr>
        <p:spPr>
          <a:xfrm>
            <a:off x="342900" y="5029200"/>
            <a:ext cx="8458200" cy="1219199"/>
          </a:xfrm>
        </p:spPr>
        <p:txBody>
          <a:bodyPr>
            <a:normAutofit/>
          </a:bodyPr>
          <a:lstStyle/>
          <a:p>
            <a:pPr>
              <a:spcBef>
                <a:spcPts val="1000"/>
              </a:spcBef>
              <a:spcAft>
                <a:spcPts val="0"/>
              </a:spcAft>
            </a:pPr>
            <a:r>
              <a:rPr lang="en-US" sz="1800" noProof="1"/>
              <a:t>The periodic system and perpetual system will always produce the same amount for cost of goods sold (and ending inventory) when F</a:t>
            </a:r>
            <a:r>
              <a:rPr lang="en-US" sz="100" noProof="1"/>
              <a:t> </a:t>
            </a:r>
            <a:r>
              <a:rPr lang="en-US" sz="1800" noProof="1"/>
              <a:t>I</a:t>
            </a:r>
            <a:r>
              <a:rPr lang="en-US" sz="100" noProof="1"/>
              <a:t> </a:t>
            </a:r>
            <a:r>
              <a:rPr lang="en-US" sz="1800" noProof="1"/>
              <a:t>F</a:t>
            </a:r>
            <a:r>
              <a:rPr lang="en-US" sz="100" noProof="1"/>
              <a:t> </a:t>
            </a:r>
            <a:r>
              <a:rPr lang="en-US" sz="1800" noProof="1"/>
              <a:t>O is used. (A periodic system does not maintain a continuously updated inventory account nor a continuously updated cost of goods sold account.)</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101</a:t>
            </a:fld>
            <a:endParaRPr lang="en-US" dirty="0"/>
          </a:p>
        </p:txBody>
      </p:sp>
    </p:spTree>
    <p:extLst>
      <p:ext uri="{BB962C8B-B14F-4D97-AF65-F5344CB8AC3E}">
        <p14:creationId xmlns:p14="http://schemas.microsoft.com/office/powerpoint/2010/main" val="264561117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12</a:t>
            </a:r>
          </a:p>
        </p:txBody>
      </p:sp>
      <p:sp>
        <p:nvSpPr>
          <p:cNvPr id="3" name="Content Placeholder 2"/>
          <p:cNvSpPr>
            <a:spLocks noGrp="1"/>
          </p:cNvSpPr>
          <p:nvPr>
            <p:ph sz="quarter" idx="11"/>
          </p:nvPr>
        </p:nvSpPr>
        <p:spPr>
          <a:xfrm>
            <a:off x="342900" y="1276708"/>
            <a:ext cx="8458200" cy="5154571"/>
          </a:xfrm>
        </p:spPr>
        <p:txBody>
          <a:bodyPr>
            <a:noAutofit/>
          </a:bodyPr>
          <a:lstStyle/>
          <a:p>
            <a:pPr marL="291600" indent="-291600">
              <a:spcBef>
                <a:spcPts val="1000"/>
              </a:spcBef>
              <a:spcAft>
                <a:spcPts val="0"/>
              </a:spcAft>
              <a:buFont typeface="Arial" panose="020B0604020202020204" pitchFamily="34" charset="0"/>
              <a:buChar char="•"/>
            </a:pPr>
            <a:r>
              <a:rPr lang="en-US" sz="2800" noProof="1"/>
              <a:t>Using the periodic inventory system, we record purchases, freight-in, purchase returns, and purchase discounts to temporary accounts rather than directly to Inventory. </a:t>
            </a:r>
          </a:p>
          <a:p>
            <a:pPr marL="291600" indent="-291600">
              <a:spcBef>
                <a:spcPts val="1000"/>
              </a:spcBef>
              <a:spcAft>
                <a:spcPts val="0"/>
              </a:spcAft>
              <a:buFont typeface="Arial" panose="020B0604020202020204" pitchFamily="34" charset="0"/>
              <a:buChar char="•"/>
            </a:pPr>
            <a:r>
              <a:rPr lang="en-US" sz="2800" noProof="1"/>
              <a:t>These temporary accounts are closed in a period-end adjusting entry. </a:t>
            </a:r>
          </a:p>
          <a:p>
            <a:pPr marL="291600" indent="-291600">
              <a:spcBef>
                <a:spcPts val="1000"/>
              </a:spcBef>
              <a:spcAft>
                <a:spcPts val="0"/>
              </a:spcAft>
              <a:buFont typeface="Arial" panose="020B0604020202020204" pitchFamily="34" charset="0"/>
              <a:buChar char="•"/>
            </a:pPr>
            <a:r>
              <a:rPr lang="en-US" sz="2800" noProof="1"/>
              <a:t>In addition, at the time inventory is sold, we do not record a decrease in inventory sold; instead, we update the balance of Inventory in the period-end adjusting entry.</a:t>
            </a:r>
          </a:p>
        </p:txBody>
      </p:sp>
      <p:sp>
        <p:nvSpPr>
          <p:cNvPr id="6" name="Slide Number Placeholder 5"/>
          <p:cNvSpPr>
            <a:spLocks noGrp="1"/>
          </p:cNvSpPr>
          <p:nvPr>
            <p:ph type="sldNum" sz="quarter" idx="10"/>
          </p:nvPr>
        </p:nvSpPr>
        <p:spPr/>
        <p:txBody>
          <a:bodyPr/>
          <a:lstStyle/>
          <a:p>
            <a:fld id="{68151E55-6873-49E2-B8D5-2F265E6F1973}" type="slidenum">
              <a:rPr lang="en-US" smtClean="0"/>
              <a:t>102</a:t>
            </a:fld>
            <a:endParaRPr lang="en-US" dirty="0"/>
          </a:p>
        </p:txBody>
      </p:sp>
    </p:spTree>
    <p:extLst>
      <p:ext uri="{BB962C8B-B14F-4D97-AF65-F5344CB8AC3E}">
        <p14:creationId xmlns:p14="http://schemas.microsoft.com/office/powerpoint/2010/main" val="15745229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9</a:t>
            </a:r>
          </a:p>
        </p:txBody>
      </p:sp>
      <p:sp>
        <p:nvSpPr>
          <p:cNvPr id="3" name="Content Placeholder 2"/>
          <p:cNvSpPr>
            <a:spLocks noGrp="1"/>
          </p:cNvSpPr>
          <p:nvPr>
            <p:ph sz="quarter" idx="11"/>
          </p:nvPr>
        </p:nvSpPr>
        <p:spPr>
          <a:xfrm>
            <a:off x="342900" y="1276710"/>
            <a:ext cx="8458200" cy="970379"/>
          </a:xfrm>
        </p:spPr>
        <p:txBody>
          <a:bodyPr>
            <a:normAutofit/>
          </a:bodyPr>
          <a:lstStyle/>
          <a:p>
            <a:pPr marL="1219200" indent="-1219200">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O6–9</a:t>
            </a:r>
            <a:r>
              <a:rPr lang="en-US" sz="2800" noProof="1">
                <a:solidFill>
                  <a:schemeClr val="tx1"/>
                </a:solidFill>
              </a:rPr>
              <a:t> </a:t>
            </a:r>
            <a:r>
              <a:rPr lang="en-US" sz="2800" noProof="1"/>
              <a:t>Determine the financial statement effects of inventory errors.</a:t>
            </a:r>
            <a:endParaRPr lang="en-US" sz="2800" b="1" noProof="1">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103</a:t>
            </a:fld>
            <a:endParaRPr lang="en-US" dirty="0"/>
          </a:p>
        </p:txBody>
      </p:sp>
    </p:spTree>
    <p:extLst>
      <p:ext uri="{BB962C8B-B14F-4D97-AF65-F5344CB8AC3E}">
        <p14:creationId xmlns:p14="http://schemas.microsoft.com/office/powerpoint/2010/main" val="207227188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DA1D6E3-6B47-478F-8BC4-7172BA7F91E4}"/>
              </a:ext>
            </a:extLst>
          </p:cNvPr>
          <p:cNvSpPr>
            <a:spLocks noGrp="1"/>
          </p:cNvSpPr>
          <p:nvPr>
            <p:ph type="title"/>
          </p:nvPr>
        </p:nvSpPr>
        <p:spPr/>
        <p:txBody>
          <a:bodyPr>
            <a:normAutofit fontScale="90000"/>
          </a:bodyPr>
          <a:lstStyle/>
          <a:p>
            <a:r>
              <a:rPr lang="en-US" noProof="1">
                <a:solidFill>
                  <a:schemeClr val="tx1"/>
                </a:solidFill>
              </a:rPr>
              <a:t>Illustration 6–25 </a:t>
            </a:r>
            <a:r>
              <a:rPr lang="en-US" noProof="1">
                <a:solidFill>
                  <a:schemeClr val="tx1"/>
                </a:solidFill>
                <a:cs typeface="Avenir LT Std 65 Medium"/>
              </a:rPr>
              <a:t>Calculation of Cost of Goods Sold</a:t>
            </a:r>
            <a:endParaRPr lang="en-US" noProof="1">
              <a:solidFill>
                <a:schemeClr val="tx1"/>
              </a:solidFill>
            </a:endParaRPr>
          </a:p>
        </p:txBody>
      </p:sp>
      <p:pic>
        <p:nvPicPr>
          <p:cNvPr id="12" name="Picture 11" descr="The illustration shows the calculation of cost of goods sold.">
            <a:extLst>
              <a:ext uri="{FF2B5EF4-FFF2-40B4-BE49-F238E27FC236}">
                <a16:creationId xmlns:a16="http://schemas.microsoft.com/office/drawing/2014/main" id="{F7D646A7-ECEB-4CED-9213-07F3E8FC19A4}"/>
              </a:ext>
            </a:extLst>
          </p:cNvPr>
          <p:cNvPicPr>
            <a:picLocks noChangeAspect="1"/>
          </p:cNvPicPr>
          <p:nvPr/>
        </p:nvPicPr>
        <p:blipFill>
          <a:blip r:embed="rId3"/>
          <a:stretch>
            <a:fillRect/>
          </a:stretch>
        </p:blipFill>
        <p:spPr>
          <a:xfrm>
            <a:off x="401631" y="1433380"/>
            <a:ext cx="8132769" cy="1566808"/>
          </a:xfrm>
          <a:prstGeom prst="rect">
            <a:avLst/>
          </a:prstGeom>
        </p:spPr>
      </p:pic>
      <p:sp>
        <p:nvSpPr>
          <p:cNvPr id="9" name="Content Placeholder 8">
            <a:extLst>
              <a:ext uri="{FF2B5EF4-FFF2-40B4-BE49-F238E27FC236}">
                <a16:creationId xmlns:a16="http://schemas.microsoft.com/office/drawing/2014/main" id="{262E57B0-CC06-45B4-95D2-9C9F5F95C8AB}"/>
              </a:ext>
            </a:extLst>
          </p:cNvPr>
          <p:cNvSpPr>
            <a:spLocks noGrp="1"/>
          </p:cNvSpPr>
          <p:nvPr>
            <p:ph sz="quarter" idx="11"/>
          </p:nvPr>
        </p:nvSpPr>
        <p:spPr>
          <a:xfrm>
            <a:off x="342900" y="3123508"/>
            <a:ext cx="8458200" cy="1332661"/>
          </a:xfrm>
        </p:spPr>
        <p:txBody>
          <a:bodyPr>
            <a:noAutofit/>
          </a:bodyPr>
          <a:lstStyle/>
          <a:p>
            <a:pPr>
              <a:spcBef>
                <a:spcPts val="1000"/>
              </a:spcBef>
              <a:spcAft>
                <a:spcPts val="0"/>
              </a:spcAft>
            </a:pPr>
            <a:r>
              <a:rPr lang="en-US" sz="2600" noProof="1"/>
              <a:t>Illustration 6–26</a:t>
            </a:r>
          </a:p>
          <a:p>
            <a:pPr>
              <a:spcBef>
                <a:spcPts val="1000"/>
              </a:spcBef>
              <a:spcAft>
                <a:spcPts val="0"/>
              </a:spcAft>
            </a:pPr>
            <a:r>
              <a:rPr lang="en-US" sz="2600" noProof="1"/>
              <a:t>Summary of Effects of Inventory Error in the Current Year</a:t>
            </a:r>
          </a:p>
        </p:txBody>
      </p:sp>
      <p:graphicFrame>
        <p:nvGraphicFramePr>
          <p:cNvPr id="13" name="Table 6">
            <a:extLst>
              <a:ext uri="{FF2B5EF4-FFF2-40B4-BE49-F238E27FC236}">
                <a16:creationId xmlns:a16="http://schemas.microsoft.com/office/drawing/2014/main" id="{7DFA9031-7E91-4DCC-AC05-8AE71FF45216}"/>
              </a:ext>
            </a:extLst>
          </p:cNvPr>
          <p:cNvGraphicFramePr>
            <a:graphicFrameLocks noGrp="1"/>
          </p:cNvGraphicFramePr>
          <p:nvPr>
            <p:extLst>
              <p:ext uri="{D42A27DB-BD31-4B8C-83A1-F6EECF244321}">
                <p14:modId xmlns:p14="http://schemas.microsoft.com/office/powerpoint/2010/main" val="3398452836"/>
              </p:ext>
            </p:extLst>
          </p:nvPr>
        </p:nvGraphicFramePr>
        <p:xfrm>
          <a:off x="252324" y="4643625"/>
          <a:ext cx="8639351" cy="1493520"/>
        </p:xfrm>
        <a:graphic>
          <a:graphicData uri="http://schemas.openxmlformats.org/drawingml/2006/table">
            <a:tbl>
              <a:tblPr firstRow="1" bandRow="1">
                <a:tableStyleId>{5940675A-B579-460E-94D1-54222C63F5DA}</a:tableStyleId>
              </a:tblPr>
              <a:tblGrid>
                <a:gridCol w="1711456">
                  <a:extLst>
                    <a:ext uri="{9D8B030D-6E8A-4147-A177-3AD203B41FA5}">
                      <a16:colId xmlns:a16="http://schemas.microsoft.com/office/drawing/2014/main" val="1293821386"/>
                    </a:ext>
                  </a:extLst>
                </a:gridCol>
                <a:gridCol w="2141206">
                  <a:extLst>
                    <a:ext uri="{9D8B030D-6E8A-4147-A177-3AD203B41FA5}">
                      <a16:colId xmlns:a16="http://schemas.microsoft.com/office/drawing/2014/main" val="2083310704"/>
                    </a:ext>
                  </a:extLst>
                </a:gridCol>
                <a:gridCol w="1402339">
                  <a:extLst>
                    <a:ext uri="{9D8B030D-6E8A-4147-A177-3AD203B41FA5}">
                      <a16:colId xmlns:a16="http://schemas.microsoft.com/office/drawing/2014/main" val="788481997"/>
                    </a:ext>
                  </a:extLst>
                </a:gridCol>
                <a:gridCol w="1372181">
                  <a:extLst>
                    <a:ext uri="{9D8B030D-6E8A-4147-A177-3AD203B41FA5}">
                      <a16:colId xmlns:a16="http://schemas.microsoft.com/office/drawing/2014/main" val="506614865"/>
                    </a:ext>
                  </a:extLst>
                </a:gridCol>
                <a:gridCol w="2012169">
                  <a:extLst>
                    <a:ext uri="{9D8B030D-6E8A-4147-A177-3AD203B41FA5}">
                      <a16:colId xmlns:a16="http://schemas.microsoft.com/office/drawing/2014/main" val="1798804927"/>
                    </a:ext>
                  </a:extLst>
                </a:gridCol>
              </a:tblGrid>
              <a:tr h="184333">
                <a:tc>
                  <a:txBody>
                    <a:bodyPr/>
                    <a:lstStyle/>
                    <a:p>
                      <a:r>
                        <a:rPr lang="en-US" sz="1600" b="1" dirty="0"/>
                        <a:t>Inventory Error</a:t>
                      </a:r>
                    </a:p>
                  </a:txBody>
                  <a:tcPr anchor="b"/>
                </a:tc>
                <a:tc>
                  <a:txBody>
                    <a:bodyPr/>
                    <a:lstStyle/>
                    <a:p>
                      <a:pPr algn="ctr"/>
                      <a:r>
                        <a:rPr lang="en-US" sz="1600" b="1" dirty="0"/>
                        <a:t>Cost of Goods Sold</a:t>
                      </a:r>
                    </a:p>
                  </a:txBody>
                  <a:tcPr anchor="b"/>
                </a:tc>
                <a:tc>
                  <a:txBody>
                    <a:bodyPr/>
                    <a:lstStyle/>
                    <a:p>
                      <a:pPr algn="ctr"/>
                      <a:r>
                        <a:rPr lang="en-US" sz="1600" b="1" dirty="0"/>
                        <a:t>Gross Profit</a:t>
                      </a:r>
                    </a:p>
                  </a:txBody>
                  <a:tcPr anchor="b"/>
                </a:tc>
                <a:tc>
                  <a:txBody>
                    <a:bodyPr/>
                    <a:lstStyle/>
                    <a:p>
                      <a:pPr algn="ctr"/>
                      <a:r>
                        <a:rPr lang="en-US" sz="1600" b="1" dirty="0"/>
                        <a:t>Net Income</a:t>
                      </a:r>
                    </a:p>
                  </a:txBody>
                  <a:tcPr anchor="b"/>
                </a:tc>
                <a:tc>
                  <a:txBody>
                    <a:bodyPr/>
                    <a:lstStyle/>
                    <a:p>
                      <a:pPr algn="ctr"/>
                      <a:r>
                        <a:rPr lang="en-US" sz="1600" b="1" dirty="0"/>
                        <a:t>Retained Earnings</a:t>
                      </a:r>
                    </a:p>
                  </a:txBody>
                  <a:tcPr anchor="b"/>
                </a:tc>
                <a:extLst>
                  <a:ext uri="{0D108BD9-81ED-4DB2-BD59-A6C34878D82A}">
                    <a16:rowId xmlns:a16="http://schemas.microsoft.com/office/drawing/2014/main" val="2664329966"/>
                  </a:ext>
                </a:extLst>
              </a:tr>
              <a:tr h="3183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Overstate ending inventory</a:t>
                      </a:r>
                    </a:p>
                  </a:txBody>
                  <a:tcPr anchor="b"/>
                </a:tc>
                <a:tc>
                  <a:txBody>
                    <a:bodyPr/>
                    <a:lstStyle/>
                    <a:p>
                      <a:pPr algn="ctr"/>
                      <a:r>
                        <a:rPr lang="en-US" sz="1600" dirty="0"/>
                        <a:t>Understate</a:t>
                      </a:r>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Overstate</a:t>
                      </a:r>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Overstate</a:t>
                      </a:r>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Overstate</a:t>
                      </a:r>
                    </a:p>
                  </a:txBody>
                  <a:tcPr anchor="b"/>
                </a:tc>
                <a:extLst>
                  <a:ext uri="{0D108BD9-81ED-4DB2-BD59-A6C34878D82A}">
                    <a16:rowId xmlns:a16="http://schemas.microsoft.com/office/drawing/2014/main" val="304657666"/>
                  </a:ext>
                </a:extLst>
              </a:tr>
              <a:tr h="31839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Understate ending inventory</a:t>
                      </a:r>
                    </a:p>
                  </a:txBody>
                  <a:tcPr anchor="b"/>
                </a:tc>
                <a:tc>
                  <a:txBody>
                    <a:bodyPr/>
                    <a:lstStyle/>
                    <a:p>
                      <a:pPr algn="ctr"/>
                      <a:r>
                        <a:rPr lang="en-US" sz="1600" dirty="0"/>
                        <a:t>Overstate</a:t>
                      </a:r>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Understate</a:t>
                      </a:r>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Understate</a:t>
                      </a:r>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Understate</a:t>
                      </a:r>
                    </a:p>
                  </a:txBody>
                  <a:tcPr anchor="b"/>
                </a:tc>
                <a:extLst>
                  <a:ext uri="{0D108BD9-81ED-4DB2-BD59-A6C34878D82A}">
                    <a16:rowId xmlns:a16="http://schemas.microsoft.com/office/drawing/2014/main" val="2908400510"/>
                  </a:ext>
                </a:extLst>
              </a:tr>
            </a:tbl>
          </a:graphicData>
        </a:graphic>
      </p:graphicFrame>
      <p:sp>
        <p:nvSpPr>
          <p:cNvPr id="10" name="Text Placeholder 9">
            <a:extLst>
              <a:ext uri="{FF2B5EF4-FFF2-40B4-BE49-F238E27FC236}">
                <a16:creationId xmlns:a16="http://schemas.microsoft.com/office/drawing/2014/main" id="{A0BEA926-6E9D-4666-AE79-91145A5B79E4}"/>
              </a:ext>
            </a:extLst>
          </p:cNvPr>
          <p:cNvSpPr>
            <a:spLocks noGrp="1"/>
          </p:cNvSpPr>
          <p:nvPr>
            <p:ph type="body" sz="quarter" idx="12"/>
          </p:nvPr>
        </p:nvSpPr>
        <p:spPr>
          <a:xfrm>
            <a:off x="2971268" y="6324600"/>
            <a:ext cx="3201464" cy="190500"/>
          </a:xfrm>
        </p:spPr>
        <p:txBody>
          <a:bodyPr/>
          <a:lstStyle/>
          <a:p>
            <a:r>
              <a:rPr lang="en-US" sz="1200" noProof="1">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72F2530B-51FA-4D12-9E0B-C149BE02717D}"/>
              </a:ext>
            </a:extLst>
          </p:cNvPr>
          <p:cNvSpPr>
            <a:spLocks noGrp="1"/>
          </p:cNvSpPr>
          <p:nvPr>
            <p:ph type="sldNum" sz="quarter" idx="10"/>
          </p:nvPr>
        </p:nvSpPr>
        <p:spPr/>
        <p:txBody>
          <a:bodyPr/>
          <a:lstStyle/>
          <a:p>
            <a:fld id="{68151E55-6873-49E2-B8D5-2F265E6F1973}" type="slidenum">
              <a:rPr lang="en-US" smtClean="0"/>
              <a:t>104</a:t>
            </a:fld>
            <a:endParaRPr lang="en-US" dirty="0"/>
          </a:p>
        </p:txBody>
      </p:sp>
    </p:spTree>
    <p:extLst>
      <p:ext uri="{BB962C8B-B14F-4D97-AF65-F5344CB8AC3E}">
        <p14:creationId xmlns:p14="http://schemas.microsoft.com/office/powerpoint/2010/main" val="182645152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DA1D6E3-6B47-478F-8BC4-7172BA7F91E4}"/>
              </a:ext>
            </a:extLst>
          </p:cNvPr>
          <p:cNvSpPr>
            <a:spLocks noGrp="1"/>
          </p:cNvSpPr>
          <p:nvPr>
            <p:ph type="title"/>
          </p:nvPr>
        </p:nvSpPr>
        <p:spPr/>
        <p:txBody>
          <a:bodyPr>
            <a:noAutofit/>
          </a:bodyPr>
          <a:lstStyle/>
          <a:p>
            <a:r>
              <a:rPr lang="en-US" sz="2400" noProof="1"/>
              <a:t>Illustration 6–27 Relationship between Cost of Goods Sold in the Current Year and the Following Year</a:t>
            </a:r>
          </a:p>
        </p:txBody>
      </p:sp>
      <p:pic>
        <p:nvPicPr>
          <p:cNvPr id="4" name="Picture 3" descr="The illustration shows the relationship between cost of goods sold in the current year and the following year.">
            <a:extLst>
              <a:ext uri="{FF2B5EF4-FFF2-40B4-BE49-F238E27FC236}">
                <a16:creationId xmlns:a16="http://schemas.microsoft.com/office/drawing/2014/main" id="{2C2E2CAD-944B-4A48-B8B9-2107FE6EBBBD}"/>
              </a:ext>
            </a:extLst>
          </p:cNvPr>
          <p:cNvPicPr>
            <a:picLocks noChangeAspect="1"/>
          </p:cNvPicPr>
          <p:nvPr/>
        </p:nvPicPr>
        <p:blipFill>
          <a:blip r:embed="rId3"/>
          <a:stretch>
            <a:fillRect/>
          </a:stretch>
        </p:blipFill>
        <p:spPr>
          <a:xfrm>
            <a:off x="470500" y="2995067"/>
            <a:ext cx="8203001" cy="1873707"/>
          </a:xfrm>
          <a:prstGeom prst="rect">
            <a:avLst/>
          </a:prstGeom>
        </p:spPr>
      </p:pic>
      <p:sp>
        <p:nvSpPr>
          <p:cNvPr id="10" name="Text Placeholder 9">
            <a:extLst>
              <a:ext uri="{FF2B5EF4-FFF2-40B4-BE49-F238E27FC236}">
                <a16:creationId xmlns:a16="http://schemas.microsoft.com/office/drawing/2014/main" id="{A0BEA926-6E9D-4666-AE79-91145A5B79E4}"/>
              </a:ext>
            </a:extLst>
          </p:cNvPr>
          <p:cNvSpPr>
            <a:spLocks noGrp="1"/>
          </p:cNvSpPr>
          <p:nvPr>
            <p:ph type="body" sz="quarter" idx="12"/>
          </p:nvPr>
        </p:nvSpPr>
        <p:spPr>
          <a:xfrm>
            <a:off x="2971268" y="6324600"/>
            <a:ext cx="3201464" cy="190500"/>
          </a:xfrm>
        </p:spPr>
        <p:txBody>
          <a:bodyPr/>
          <a:lstStyle/>
          <a:p>
            <a:r>
              <a:rPr lang="en-US" sz="1200" noProof="1">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72F2530B-51FA-4D12-9E0B-C149BE02717D}"/>
              </a:ext>
            </a:extLst>
          </p:cNvPr>
          <p:cNvSpPr>
            <a:spLocks noGrp="1"/>
          </p:cNvSpPr>
          <p:nvPr>
            <p:ph type="sldNum" sz="quarter" idx="10"/>
          </p:nvPr>
        </p:nvSpPr>
        <p:spPr/>
        <p:txBody>
          <a:bodyPr/>
          <a:lstStyle/>
          <a:p>
            <a:fld id="{68151E55-6873-49E2-B8D5-2F265E6F1973}" type="slidenum">
              <a:rPr lang="en-US" smtClean="0"/>
              <a:t>105</a:t>
            </a:fld>
            <a:endParaRPr lang="en-US" dirty="0"/>
          </a:p>
        </p:txBody>
      </p:sp>
    </p:spTree>
    <p:extLst>
      <p:ext uri="{BB962C8B-B14F-4D97-AF65-F5344CB8AC3E}">
        <p14:creationId xmlns:p14="http://schemas.microsoft.com/office/powerpoint/2010/main" val="39543111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DA1D6E3-6B47-478F-8BC4-7172BA7F91E4}"/>
              </a:ext>
            </a:extLst>
          </p:cNvPr>
          <p:cNvSpPr>
            <a:spLocks noGrp="1"/>
          </p:cNvSpPr>
          <p:nvPr>
            <p:ph type="title"/>
          </p:nvPr>
        </p:nvSpPr>
        <p:spPr/>
        <p:txBody>
          <a:bodyPr>
            <a:noAutofit/>
          </a:bodyPr>
          <a:lstStyle/>
          <a:p>
            <a:r>
              <a:rPr lang="en-US" noProof="1"/>
              <a:t>Illustration 6–28 Correct Inventory Amounts </a:t>
            </a:r>
          </a:p>
        </p:txBody>
      </p:sp>
      <p:pic>
        <p:nvPicPr>
          <p:cNvPr id="4" name="Picture 3" descr="The illustrations shows the correct inventory amounts.">
            <a:extLst>
              <a:ext uri="{FF2B5EF4-FFF2-40B4-BE49-F238E27FC236}">
                <a16:creationId xmlns:a16="http://schemas.microsoft.com/office/drawing/2014/main" id="{0145C031-DADD-4156-90C0-BB338655F932}"/>
              </a:ext>
            </a:extLst>
          </p:cNvPr>
          <p:cNvPicPr>
            <a:picLocks noChangeAspect="1"/>
          </p:cNvPicPr>
          <p:nvPr/>
        </p:nvPicPr>
        <p:blipFill>
          <a:blip r:embed="rId3"/>
          <a:stretch>
            <a:fillRect/>
          </a:stretch>
        </p:blipFill>
        <p:spPr>
          <a:xfrm>
            <a:off x="1817476" y="1219735"/>
            <a:ext cx="5509045" cy="2094989"/>
          </a:xfrm>
          <a:prstGeom prst="rect">
            <a:avLst/>
          </a:prstGeom>
        </p:spPr>
      </p:pic>
      <p:sp>
        <p:nvSpPr>
          <p:cNvPr id="9" name="Content Placeholder 8">
            <a:extLst>
              <a:ext uri="{FF2B5EF4-FFF2-40B4-BE49-F238E27FC236}">
                <a16:creationId xmlns:a16="http://schemas.microsoft.com/office/drawing/2014/main" id="{262E57B0-CC06-45B4-95D2-9C9F5F95C8AB}"/>
              </a:ext>
            </a:extLst>
          </p:cNvPr>
          <p:cNvSpPr>
            <a:spLocks noGrp="1"/>
          </p:cNvSpPr>
          <p:nvPr>
            <p:ph sz="quarter" idx="11"/>
          </p:nvPr>
        </p:nvSpPr>
        <p:spPr>
          <a:xfrm>
            <a:off x="342900" y="3314724"/>
            <a:ext cx="8458200" cy="950233"/>
          </a:xfrm>
        </p:spPr>
        <p:txBody>
          <a:bodyPr>
            <a:normAutofit lnSpcReduction="10000"/>
          </a:bodyPr>
          <a:lstStyle/>
          <a:p>
            <a:pPr>
              <a:spcBef>
                <a:spcPts val="800"/>
              </a:spcBef>
              <a:spcAft>
                <a:spcPts val="0"/>
              </a:spcAft>
            </a:pPr>
            <a:r>
              <a:rPr lang="en-US" sz="2600" noProof="1"/>
              <a:t>Illustration 6–29</a:t>
            </a:r>
          </a:p>
          <a:p>
            <a:pPr>
              <a:spcBef>
                <a:spcPts val="800"/>
              </a:spcBef>
              <a:spcAft>
                <a:spcPts val="0"/>
              </a:spcAft>
            </a:pPr>
            <a:r>
              <a:rPr lang="en-US" sz="2600" noProof="1"/>
              <a:t>Incorrect Inventory Amounts</a:t>
            </a:r>
          </a:p>
        </p:txBody>
      </p:sp>
      <p:pic>
        <p:nvPicPr>
          <p:cNvPr id="3" name="Picture 2" descr="The illustrations shows the incorrect inventory amounts.">
            <a:extLst>
              <a:ext uri="{FF2B5EF4-FFF2-40B4-BE49-F238E27FC236}">
                <a16:creationId xmlns:a16="http://schemas.microsoft.com/office/drawing/2014/main" id="{5286B320-DB5E-4171-BA4F-26E57801C62F}"/>
              </a:ext>
            </a:extLst>
          </p:cNvPr>
          <p:cNvPicPr>
            <a:picLocks noChangeAspect="1"/>
          </p:cNvPicPr>
          <p:nvPr/>
        </p:nvPicPr>
        <p:blipFill rotWithShape="1">
          <a:blip r:embed="rId4"/>
          <a:srcRect b="6542"/>
          <a:stretch/>
        </p:blipFill>
        <p:spPr>
          <a:xfrm>
            <a:off x="1817476" y="4264957"/>
            <a:ext cx="5509045" cy="1963101"/>
          </a:xfrm>
          <a:prstGeom prst="rect">
            <a:avLst/>
          </a:prstGeom>
        </p:spPr>
      </p:pic>
      <p:sp>
        <p:nvSpPr>
          <p:cNvPr id="10" name="Text Placeholder 9">
            <a:extLst>
              <a:ext uri="{FF2B5EF4-FFF2-40B4-BE49-F238E27FC236}">
                <a16:creationId xmlns:a16="http://schemas.microsoft.com/office/drawing/2014/main" id="{A0BEA926-6E9D-4666-AE79-91145A5B79E4}"/>
              </a:ext>
            </a:extLst>
          </p:cNvPr>
          <p:cNvSpPr>
            <a:spLocks noGrp="1"/>
          </p:cNvSpPr>
          <p:nvPr>
            <p:ph type="body" sz="quarter" idx="12"/>
          </p:nvPr>
        </p:nvSpPr>
        <p:spPr>
          <a:xfrm>
            <a:off x="2971268" y="6324600"/>
            <a:ext cx="3201464" cy="190500"/>
          </a:xfrm>
        </p:spPr>
        <p:txBody>
          <a:bodyPr/>
          <a:lstStyle/>
          <a:p>
            <a:r>
              <a:rPr lang="en-US" sz="1200" noProof="1">
                <a:hlinkClick r:id="rId5" action="ppaction://hlinksldjump"/>
              </a:rPr>
              <a:t>Access the text alternative for slide images.</a:t>
            </a:r>
          </a:p>
        </p:txBody>
      </p:sp>
      <p:sp>
        <p:nvSpPr>
          <p:cNvPr id="7" name="Slide Number Placeholder 6">
            <a:extLst>
              <a:ext uri="{FF2B5EF4-FFF2-40B4-BE49-F238E27FC236}">
                <a16:creationId xmlns:a16="http://schemas.microsoft.com/office/drawing/2014/main" id="{72F2530B-51FA-4D12-9E0B-C149BE02717D}"/>
              </a:ext>
            </a:extLst>
          </p:cNvPr>
          <p:cNvSpPr>
            <a:spLocks noGrp="1"/>
          </p:cNvSpPr>
          <p:nvPr>
            <p:ph type="sldNum" sz="quarter" idx="10"/>
          </p:nvPr>
        </p:nvSpPr>
        <p:spPr/>
        <p:txBody>
          <a:bodyPr/>
          <a:lstStyle/>
          <a:p>
            <a:fld id="{68151E55-6873-49E2-B8D5-2F265E6F1973}" type="slidenum">
              <a:rPr lang="en-US" smtClean="0"/>
              <a:t>106</a:t>
            </a:fld>
            <a:endParaRPr lang="en-US" dirty="0"/>
          </a:p>
        </p:txBody>
      </p:sp>
    </p:spTree>
    <p:extLst>
      <p:ext uri="{BB962C8B-B14F-4D97-AF65-F5344CB8AC3E}">
        <p14:creationId xmlns:p14="http://schemas.microsoft.com/office/powerpoint/2010/main" val="49386010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6–14 </a:t>
            </a:r>
            <a:r>
              <a:rPr lang="en-US" sz="1000" b="0" noProof="1"/>
              <a:t>1</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630572"/>
          </a:xfrm>
        </p:spPr>
        <p:txBody>
          <a:bodyPr>
            <a:noAutofit/>
          </a:bodyPr>
          <a:lstStyle/>
          <a:p>
            <a:pPr>
              <a:spcBef>
                <a:spcPts val="1000"/>
              </a:spcBef>
              <a:spcAft>
                <a:spcPts val="0"/>
              </a:spcAft>
            </a:pPr>
            <a:r>
              <a:rPr lang="en-US" sz="2800" noProof="1"/>
              <a:t>An inventory error that understates the amount of ending inventory will result in which of the following in the current year?</a:t>
            </a:r>
          </a:p>
          <a:p>
            <a:pPr>
              <a:spcBef>
                <a:spcPts val="1000"/>
              </a:spcBef>
              <a:spcAft>
                <a:spcPts val="0"/>
              </a:spcAft>
            </a:pPr>
            <a:r>
              <a:rPr lang="en-US" sz="2800" b="1" noProof="1"/>
              <a:t>a.</a:t>
            </a:r>
            <a:r>
              <a:rPr lang="en-US" sz="2800" noProof="1"/>
              <a:t> Overstated cost of goods sold</a:t>
            </a:r>
          </a:p>
          <a:p>
            <a:pPr>
              <a:spcBef>
                <a:spcPts val="1000"/>
              </a:spcBef>
              <a:spcAft>
                <a:spcPts val="0"/>
              </a:spcAft>
            </a:pPr>
            <a:r>
              <a:rPr lang="en-US" sz="2800" b="1" noProof="1"/>
              <a:t>b.</a:t>
            </a:r>
            <a:r>
              <a:rPr lang="en-US" sz="2800" noProof="1"/>
              <a:t> Overstated net income</a:t>
            </a:r>
          </a:p>
          <a:p>
            <a:pPr>
              <a:spcBef>
                <a:spcPts val="1000"/>
              </a:spcBef>
              <a:spcAft>
                <a:spcPts val="0"/>
              </a:spcAft>
            </a:pPr>
            <a:r>
              <a:rPr lang="en-US" sz="2800" b="1" noProof="1"/>
              <a:t>c.</a:t>
            </a:r>
            <a:r>
              <a:rPr lang="en-US" sz="2800" noProof="1"/>
              <a:t> Overstated assets</a:t>
            </a:r>
          </a:p>
          <a:p>
            <a:pPr>
              <a:spcBef>
                <a:spcPts val="1000"/>
              </a:spcBef>
              <a:spcAft>
                <a:spcPts val="0"/>
              </a:spcAft>
            </a:pPr>
            <a:r>
              <a:rPr lang="en-US" sz="2800" b="1" noProof="1"/>
              <a:t>d.</a:t>
            </a:r>
            <a:r>
              <a:rPr lang="en-US" sz="2800" noProof="1"/>
              <a:t> Overstated gross profit</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107</a:t>
            </a:fld>
            <a:endParaRPr lang="en-US" dirty="0"/>
          </a:p>
        </p:txBody>
      </p:sp>
    </p:spTree>
    <p:extLst>
      <p:ext uri="{BB962C8B-B14F-4D97-AF65-F5344CB8AC3E}">
        <p14:creationId xmlns:p14="http://schemas.microsoft.com/office/powerpoint/2010/main" val="23211888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6–14 </a:t>
            </a:r>
            <a:r>
              <a:rPr lang="en-US" sz="1000" b="0" noProof="1"/>
              <a:t>2</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600091"/>
          </a:xfrm>
        </p:spPr>
        <p:txBody>
          <a:bodyPr>
            <a:noAutofit/>
          </a:bodyPr>
          <a:lstStyle/>
          <a:p>
            <a:pPr>
              <a:spcBef>
                <a:spcPts val="1000"/>
              </a:spcBef>
              <a:spcAft>
                <a:spcPts val="0"/>
              </a:spcAft>
            </a:pPr>
            <a:r>
              <a:rPr lang="en-US" sz="2800" noProof="1"/>
              <a:t>An inventory error that understates the amount of ending inventory will result in which of the following in the current year?</a:t>
            </a:r>
          </a:p>
          <a:p>
            <a:pPr>
              <a:spcBef>
                <a:spcPts val="1000"/>
              </a:spcBef>
              <a:spcAft>
                <a:spcPts val="0"/>
              </a:spcAft>
            </a:pPr>
            <a:r>
              <a:rPr lang="en-US" sz="2800" b="1" noProof="1"/>
              <a:t>Answer: a.</a:t>
            </a:r>
            <a:r>
              <a:rPr lang="en-US" sz="2800" noProof="1"/>
              <a:t> Overstated cost of goods sold</a:t>
            </a:r>
          </a:p>
          <a:p>
            <a:pPr>
              <a:spcBef>
                <a:spcPts val="1000"/>
              </a:spcBef>
              <a:spcAft>
                <a:spcPts val="0"/>
              </a:spcAft>
            </a:pPr>
            <a:r>
              <a:rPr lang="en-US" sz="2800" b="1" noProof="1"/>
              <a:t>b.</a:t>
            </a:r>
            <a:r>
              <a:rPr lang="en-US" sz="2800" noProof="1"/>
              <a:t> Overstated net income</a:t>
            </a:r>
          </a:p>
          <a:p>
            <a:pPr>
              <a:spcBef>
                <a:spcPts val="1000"/>
              </a:spcBef>
              <a:spcAft>
                <a:spcPts val="0"/>
              </a:spcAft>
            </a:pPr>
            <a:r>
              <a:rPr lang="en-US" sz="2800" b="1" noProof="1"/>
              <a:t>c.</a:t>
            </a:r>
            <a:r>
              <a:rPr lang="en-US" sz="2800" noProof="1"/>
              <a:t> Overstated assets</a:t>
            </a:r>
          </a:p>
          <a:p>
            <a:pPr>
              <a:spcBef>
                <a:spcPts val="1000"/>
              </a:spcBef>
              <a:spcAft>
                <a:spcPts val="0"/>
              </a:spcAft>
            </a:pPr>
            <a:r>
              <a:rPr lang="en-US" sz="2800" b="1" noProof="1"/>
              <a:t>d.</a:t>
            </a:r>
            <a:r>
              <a:rPr lang="en-US" sz="2800" noProof="1"/>
              <a:t> Overstated gross profit</a:t>
            </a:r>
          </a:p>
        </p:txBody>
      </p:sp>
      <p:sp>
        <p:nvSpPr>
          <p:cNvPr id="4" name="Content Placeholder 3">
            <a:extLst>
              <a:ext uri="{FF2B5EF4-FFF2-40B4-BE49-F238E27FC236}">
                <a16:creationId xmlns:a16="http://schemas.microsoft.com/office/drawing/2014/main" id="{19072798-05CC-44DE-984A-5DB4418DAB48}"/>
              </a:ext>
            </a:extLst>
          </p:cNvPr>
          <p:cNvSpPr>
            <a:spLocks noGrp="1"/>
          </p:cNvSpPr>
          <p:nvPr>
            <p:ph sz="quarter" idx="14"/>
          </p:nvPr>
        </p:nvSpPr>
        <p:spPr>
          <a:xfrm>
            <a:off x="342900" y="5040752"/>
            <a:ext cx="8458200" cy="1450231"/>
          </a:xfrm>
        </p:spPr>
        <p:txBody>
          <a:bodyPr>
            <a:noAutofit/>
          </a:bodyPr>
          <a:lstStyle/>
          <a:p>
            <a:pPr>
              <a:spcBef>
                <a:spcPts val="1000"/>
              </a:spcBef>
              <a:spcAft>
                <a:spcPts val="0"/>
              </a:spcAft>
            </a:pPr>
            <a:r>
              <a:rPr lang="en-US" sz="2400" noProof="1"/>
              <a:t>An understatement of ending inventory will lead to a higher, or overstated, cost of goods sold, an understatement of net income, and an understatement in assets in the year the error was made.</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108</a:t>
            </a:fld>
            <a:endParaRPr lang="en-US" dirty="0"/>
          </a:p>
        </p:txBody>
      </p:sp>
    </p:spTree>
    <p:extLst>
      <p:ext uri="{BB962C8B-B14F-4D97-AF65-F5344CB8AC3E}">
        <p14:creationId xmlns:p14="http://schemas.microsoft.com/office/powerpoint/2010/main" val="214680991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13</a:t>
            </a:r>
          </a:p>
        </p:txBody>
      </p:sp>
      <p:sp>
        <p:nvSpPr>
          <p:cNvPr id="3" name="Content Placeholder 2"/>
          <p:cNvSpPr>
            <a:spLocks noGrp="1"/>
          </p:cNvSpPr>
          <p:nvPr>
            <p:ph sz="quarter" idx="11"/>
          </p:nvPr>
        </p:nvSpPr>
        <p:spPr>
          <a:xfrm>
            <a:off x="342900" y="1276708"/>
            <a:ext cx="8458200" cy="5154571"/>
          </a:xfrm>
        </p:spPr>
        <p:txBody>
          <a:bodyPr>
            <a:noAutofit/>
          </a:bodyPr>
          <a:lstStyle/>
          <a:p>
            <a:pPr marL="291600" indent="-291600">
              <a:spcBef>
                <a:spcPts val="1000"/>
              </a:spcBef>
              <a:spcAft>
                <a:spcPts val="0"/>
              </a:spcAft>
              <a:buFont typeface="Arial"/>
              <a:buChar char="•"/>
            </a:pPr>
            <a:r>
              <a:rPr lang="en-US" sz="2800" noProof="1">
                <a:solidFill>
                  <a:schemeClr val="tx1"/>
                </a:solidFill>
              </a:rPr>
              <a:t>In the current year, inventory errors affect the amounts reported for inventory and retained earnings in the balance sheet and amounts reported for cost of goods sold and gross profit in the income statement. </a:t>
            </a:r>
          </a:p>
          <a:p>
            <a:pPr marL="291600" indent="-291600">
              <a:spcBef>
                <a:spcPts val="1000"/>
              </a:spcBef>
              <a:spcAft>
                <a:spcPts val="0"/>
              </a:spcAft>
              <a:buFont typeface="Arial"/>
              <a:buChar char="•"/>
            </a:pPr>
            <a:r>
              <a:rPr lang="en-US" sz="2800" noProof="1">
                <a:solidFill>
                  <a:schemeClr val="tx1"/>
                </a:solidFill>
              </a:rPr>
              <a:t>At the end of the following year, the error has no effect on ending inventory or retained earnings but reverses for cost of goods sold and gross profit.</a:t>
            </a:r>
          </a:p>
        </p:txBody>
      </p:sp>
      <p:sp>
        <p:nvSpPr>
          <p:cNvPr id="6" name="Slide Number Placeholder 5"/>
          <p:cNvSpPr>
            <a:spLocks noGrp="1"/>
          </p:cNvSpPr>
          <p:nvPr>
            <p:ph type="sldNum" sz="quarter" idx="10"/>
          </p:nvPr>
        </p:nvSpPr>
        <p:spPr/>
        <p:txBody>
          <a:bodyPr/>
          <a:lstStyle/>
          <a:p>
            <a:fld id="{68151E55-6873-49E2-B8D5-2F265E6F1973}" type="slidenum">
              <a:rPr lang="en-US" smtClean="0"/>
              <a:t>109</a:t>
            </a:fld>
            <a:endParaRPr lang="en-US" dirty="0"/>
          </a:p>
        </p:txBody>
      </p:sp>
    </p:spTree>
    <p:extLst>
      <p:ext uri="{BB962C8B-B14F-4D97-AF65-F5344CB8AC3E}">
        <p14:creationId xmlns:p14="http://schemas.microsoft.com/office/powerpoint/2010/main" val="3341731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2</a:t>
            </a:r>
          </a:p>
        </p:txBody>
      </p:sp>
      <p:sp>
        <p:nvSpPr>
          <p:cNvPr id="3" name="Content Placeholder 2"/>
          <p:cNvSpPr>
            <a:spLocks noGrp="1"/>
          </p:cNvSpPr>
          <p:nvPr>
            <p:ph sz="quarter" idx="11"/>
          </p:nvPr>
        </p:nvSpPr>
        <p:spPr>
          <a:xfrm>
            <a:off x="342900" y="1276710"/>
            <a:ext cx="8458200" cy="1426298"/>
          </a:xfrm>
        </p:spPr>
        <p:txBody>
          <a:bodyPr>
            <a:normAutofit/>
          </a:bodyPr>
          <a:lstStyle/>
          <a:p>
            <a:pPr marL="1165225" indent="-1165225">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O6–2</a:t>
            </a:r>
            <a:r>
              <a:rPr lang="en-US" sz="2800" noProof="1">
                <a:solidFill>
                  <a:schemeClr val="tx1"/>
                </a:solidFill>
              </a:rPr>
              <a:t> Understand how cost of goods sold is reported in a multiple-step income statement.</a:t>
            </a:r>
          </a:p>
        </p:txBody>
      </p:sp>
      <p:sp>
        <p:nvSpPr>
          <p:cNvPr id="6" name="Slide Number Placeholder 5"/>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30030857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1"/>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noProof="1"/>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1"/>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111</a:t>
            </a:fld>
            <a:endParaRPr lang="en-US"/>
          </a:p>
        </p:txBody>
      </p:sp>
    </p:spTree>
    <p:extLst>
      <p:ext uri="{BB962C8B-B14F-4D97-AF65-F5344CB8AC3E}">
        <p14:creationId xmlns:p14="http://schemas.microsoft.com/office/powerpoint/2010/main" val="424501654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639351" cy="678611"/>
          </a:xfrm>
        </p:spPr>
        <p:txBody>
          <a:bodyPr>
            <a:noAutofit/>
          </a:bodyPr>
          <a:lstStyle/>
          <a:p>
            <a:r>
              <a:rPr lang="en-US" sz="3000" noProof="1"/>
              <a:t>Manufacturing and Merchandising Companies</a:t>
            </a:r>
            <a:r>
              <a:rPr lang="en-US" sz="4400" noProof="1"/>
              <a:t> </a:t>
            </a:r>
            <a:r>
              <a:rPr lang="en-US" sz="3000"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639352" cy="4876800"/>
          </a:xfrm>
        </p:spPr>
        <p:txBody>
          <a:bodyPr>
            <a:normAutofit/>
          </a:bodyPr>
          <a:lstStyle/>
          <a:p>
            <a:r>
              <a:rPr lang="en-US" sz="2200" b="0" i="0" u="none" strike="noStrike" dirty="0">
                <a:solidFill>
                  <a:srgbClr val="000000"/>
                </a:solidFill>
                <a:effectLst/>
                <a:latin typeface="+mj-lt"/>
              </a:rPr>
              <a:t>The illustration shows a flow chart for manufacturing and merchandising companies. Under the inventory is the manufacturing company and the merchandising company. Under the manufacturing company are the following: raw materials; work in process; </a:t>
            </a:r>
            <a:r>
              <a:rPr lang="en-US" sz="2200" i="0" u="none" strike="noStrike" dirty="0">
                <a:solidFill>
                  <a:srgbClr val="000000"/>
                </a:solidFill>
                <a:effectLst/>
                <a:latin typeface="+mj-lt"/>
              </a:rPr>
              <a:t>finished</a:t>
            </a:r>
            <a:r>
              <a:rPr lang="en-US" sz="2200" b="0" i="0" u="none" strike="noStrike" dirty="0">
                <a:solidFill>
                  <a:srgbClr val="000000"/>
                </a:solidFill>
                <a:effectLst/>
                <a:latin typeface="+mj-lt"/>
              </a:rPr>
              <a:t> goods. Under merchandising company are the following: wholeseller; retailer.</a:t>
            </a:r>
            <a:r>
              <a:rPr lang="en-US" sz="2200" dirty="0">
                <a:latin typeface="+mj-lt"/>
              </a:rPr>
              <a:t> </a:t>
            </a:r>
            <a:endParaRPr lang="en-US" sz="22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112</a:t>
            </a:fld>
            <a:endParaRPr lang="en-US"/>
          </a:p>
        </p:txBody>
      </p:sp>
    </p:spTree>
    <p:extLst>
      <p:ext uri="{BB962C8B-B14F-4D97-AF65-F5344CB8AC3E}">
        <p14:creationId xmlns:p14="http://schemas.microsoft.com/office/powerpoint/2010/main" val="572529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1"/>
              <a:t>Illustration 6–2 Types of Companies and Flow of Inventory Costs </a:t>
            </a:r>
            <a:r>
              <a:rPr lang="en-US" sz="3000"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b="0" i="0" u="none" strike="noStrike" dirty="0">
                <a:solidFill>
                  <a:srgbClr val="000000"/>
                </a:solidFill>
                <a:effectLst/>
                <a:latin typeface="+mj-lt"/>
              </a:rPr>
              <a:t>The illustrations shows types of companies and flow of inventory costs. Raw materials, direct labour and overhead leads to work in process and finished goods for the manufacturing companies. This leads to the inventory for the merchandising companies. Products from the merchandising companies are sold to the end users and service is rendered to the end user through the service companies.</a:t>
            </a:r>
            <a:r>
              <a:rPr lang="en-US" sz="2200" dirty="0">
                <a:latin typeface="+mj-lt"/>
              </a:rPr>
              <a:t> </a:t>
            </a:r>
            <a:endParaRPr lang="en-US" sz="22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113</a:t>
            </a:fld>
            <a:endParaRPr lang="en-US"/>
          </a:p>
        </p:txBody>
      </p:sp>
    </p:spTree>
    <p:extLst>
      <p:ext uri="{BB962C8B-B14F-4D97-AF65-F5344CB8AC3E}">
        <p14:creationId xmlns:p14="http://schemas.microsoft.com/office/powerpoint/2010/main" val="65231353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800" noProof="1"/>
              <a:t>Illustration 6–3 Relationship between Inventory and Cost of Goods Sold </a:t>
            </a:r>
            <a:r>
              <a:rPr lang="en-US" sz="3000"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b="0" i="0" u="none" strike="noStrike" dirty="0">
                <a:solidFill>
                  <a:srgbClr val="000000"/>
                </a:solidFill>
                <a:effectLst/>
                <a:latin typeface="+mj-lt"/>
              </a:rPr>
              <a:t>The illustration shows the relationship between inventory and cost of goods sold. The total inventory available for sale of $110,000 is the addition of the beginning inventory (asset) of $20,000 and purchases during the year (asset) for $90,000. The total inventory available for sale of $110,000 is the addition of ending inventory, asset in the balance sheet for $30,000), inventory not sold) and the cost of goods sold in the income statement for $80,000), inventory sold.</a:t>
            </a:r>
            <a:r>
              <a:rPr lang="en-US" sz="2200" dirty="0">
                <a:latin typeface="+mj-lt"/>
              </a:rPr>
              <a:t> </a:t>
            </a:r>
            <a:endParaRPr lang="en-US" sz="22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114</a:t>
            </a:fld>
            <a:endParaRPr lang="en-US"/>
          </a:p>
        </p:txBody>
      </p:sp>
    </p:spTree>
    <p:extLst>
      <p:ext uri="{BB962C8B-B14F-4D97-AF65-F5344CB8AC3E}">
        <p14:creationId xmlns:p14="http://schemas.microsoft.com/office/powerpoint/2010/main" val="2081314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551719" cy="678611"/>
          </a:xfrm>
        </p:spPr>
        <p:txBody>
          <a:bodyPr>
            <a:noAutofit/>
          </a:bodyPr>
          <a:lstStyle/>
          <a:p>
            <a:r>
              <a:rPr lang="en-US" sz="3000" noProof="1"/>
              <a:t>Illustration 6–6 Inventory Calculation Assuming the F</a:t>
            </a:r>
            <a:r>
              <a:rPr lang="en-US" sz="100" noProof="1"/>
              <a:t> </a:t>
            </a:r>
            <a:r>
              <a:rPr lang="en-US" sz="3000" noProof="1"/>
              <a:t>I</a:t>
            </a:r>
            <a:r>
              <a:rPr lang="en-US" sz="100" noProof="1"/>
              <a:t> </a:t>
            </a:r>
            <a:r>
              <a:rPr lang="en-US" sz="3000" noProof="1"/>
              <a:t>F</a:t>
            </a:r>
            <a:r>
              <a:rPr lang="en-US" sz="100" noProof="1"/>
              <a:t> </a:t>
            </a:r>
            <a:r>
              <a:rPr lang="en-US" sz="3000" noProof="1"/>
              <a:t>O Method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1800" b="0" i="0" u="none" strike="noStrike" dirty="0">
                <a:solidFill>
                  <a:srgbClr val="000000"/>
                </a:solidFill>
                <a:effectLst/>
                <a:latin typeface="+mj-lt"/>
              </a:rPr>
              <a:t>The table shows the inventory transactions for Mario’s Game Shop – F I F O method. The column headings for columns 1, 2, 4 and 5 are as follows from left to right: Beginning inventory and purchases; Cost of goods available for sale =; blank; Cost of goods sold +; Ending inventory. Column 2 is further divided into 3 columns with the following sub-headings: Number of units x; Unit cost =; Total cost. The row entries are as follows: Row 1. Jan. 1; 100; $7; $700; blank; $700; blank. Row 2. Apr. 25; 300; 9; 2,700; Sold first 800 units; 2,700. Row 3. Oct. 19*; 400; 11; 4,400; blank; 4,400; blank. Row 4. Oct. 19*; 300; 11; 2,200; not sold; blank; $2,200. Row 5. Blank; 1,000; blank; $10,000; =; $7,800; +; $2,200. Row 6. Blank; blank; blank; Cost of goods available for sale; =; Cost of goods sold; +; Ending inventory. The amounts 400 and 200 in column 2 are entered on Oct. 19 marked with an asterisk which represents the following caption at the bottom of the illustration: Total of 600 units were purchased on October 19. The amounts in rows 1, 2 and 3 of column 4 represents sold first 800 units. The amount of 2,200 in row 4 column 4 represents goods not sold.</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115</a:t>
            </a:fld>
            <a:endParaRPr lang="en-US"/>
          </a:p>
        </p:txBody>
      </p:sp>
    </p:spTree>
    <p:extLst>
      <p:ext uri="{BB962C8B-B14F-4D97-AF65-F5344CB8AC3E}">
        <p14:creationId xmlns:p14="http://schemas.microsoft.com/office/powerpoint/2010/main" val="130597384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639352" cy="678611"/>
          </a:xfrm>
        </p:spPr>
        <p:txBody>
          <a:bodyPr>
            <a:noAutofit/>
          </a:bodyPr>
          <a:lstStyle/>
          <a:p>
            <a:r>
              <a:rPr lang="en-US" sz="3000" noProof="1"/>
              <a:t>Illustration 6–7 Inventory Calculation Assuming the L</a:t>
            </a:r>
            <a:r>
              <a:rPr lang="en-US" sz="100" noProof="1"/>
              <a:t> </a:t>
            </a:r>
            <a:r>
              <a:rPr lang="en-US" sz="3000" noProof="1"/>
              <a:t>I</a:t>
            </a:r>
            <a:r>
              <a:rPr lang="en-US" sz="100" noProof="1"/>
              <a:t> </a:t>
            </a:r>
            <a:r>
              <a:rPr lang="en-US" sz="3000" noProof="1"/>
              <a:t>F</a:t>
            </a:r>
            <a:r>
              <a:rPr lang="en-US" sz="100" noProof="1"/>
              <a:t> </a:t>
            </a:r>
            <a:r>
              <a:rPr lang="en-US" sz="3000" noProof="1"/>
              <a:t>O Method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b="0" i="0" u="none" strike="noStrike" dirty="0">
                <a:solidFill>
                  <a:srgbClr val="000000"/>
                </a:solidFill>
                <a:effectLst/>
                <a:latin typeface="+mj-lt"/>
              </a:rPr>
              <a:t>The table shows the inventory transactions for Mario’s Game Shop – L I F O method. The column headings for columns 1, 2, 4 and 5 are as follows from left to right: Beginning inventory and purchases; Cost of goods available for sale =; blank; Cost of goods sold +; Ending inventory. Column 2 is further divided into 3 columns with the following sub-headings: Number of units x; Unit cost =; Total cost. The row entries are as follows: Row 1. Jan. 1; 100; $7; $700; Not sold; $700; blank. Row 2. Apr. 25; 100; 9; 900; Not sold; 900. Row 3. Apr. 25; 200; 9; 1,800; Sold last 800 units; 1,800; blank. Row 4. Oct. 19*; 600; 11; 6,600; Sold last 800 units; 6,600; blank. Row 5. Blank; 1,000; blank; $10,000; =; $8,400; +; $1,600. Row 5. Blank; blank; blank; Cost of goods available for sale; =; Cost of goods sold; +; Ending inventory. The amounts $700 and 900 in rows 1 and 2 of column 4 represents product not sold. The amounts 1,800 and 6,600 in rows 3 and 4 of column 4 represents sold last 800 units. The asterisk next to Oct.19 in row 4 of column 1 represents: Total of 300 units were purchased on April 25.</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116</a:t>
            </a:fld>
            <a:endParaRPr lang="en-US"/>
          </a:p>
        </p:txBody>
      </p:sp>
    </p:spTree>
    <p:extLst>
      <p:ext uri="{BB962C8B-B14F-4D97-AF65-F5344CB8AC3E}">
        <p14:creationId xmlns:p14="http://schemas.microsoft.com/office/powerpoint/2010/main" val="337137316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sz="2800" noProof="1"/>
              <a:t>Illustration 6–8 Inventory Calculation Assuming the Weighted-Average Cost Method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b="0" i="0" u="none" strike="noStrike" dirty="0">
                <a:solidFill>
                  <a:srgbClr val="000000"/>
                </a:solidFill>
                <a:effectLst/>
                <a:latin typeface="+mj-lt"/>
              </a:rPr>
              <a:t>The table shows the weighted – average cost method for the inventory transactions for Mario’s Game shop. The table contains 3 columns with the following headings from left to right: Date; Transaction; Cost of goods available for sale. Column 3 is further divided into 5 columns with the following sub-headings from left to right: Number of units; x; Unit cost; =; Total cost. The row entries are as follows: Row 1. Jan. 1; Beginning inventory; 100; blank; $7; blank; $700. Row 2. Apr. 25; purchase; 300; blank; 9; blank; 2,700. Row 3. Oct. 19; purchase; 600; blank; 11; blank; 6,600. The bottom section of the table contains 6 columns. The row entries are as follows: Row 1. Weighted-average unit cost; =; $10,000 over 1,000 units; =; $10 per unit. Row 2. Cost of goods sold; =; 800 sold; x; $10; $8,000. Row 3. Ending inventory; =; 200 not sold; x; 10; 2,000. Row 4. Blank; blank; blank; blank; blank; $10,000. An arrow from below row 1 column 5 of the second section of the table points to row 2 column 5.</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117</a:t>
            </a:fld>
            <a:endParaRPr lang="en-US"/>
          </a:p>
        </p:txBody>
      </p:sp>
    </p:spTree>
    <p:extLst>
      <p:ext uri="{BB962C8B-B14F-4D97-AF65-F5344CB8AC3E}">
        <p14:creationId xmlns:p14="http://schemas.microsoft.com/office/powerpoint/2010/main" val="50414592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noProof="1"/>
              <a:t>Illustration 6–9 Comparison of Cost of Goods Sold and Ending Inventory under the Three Inventory Cost Flow Assumptions for Mario’s Game Shop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b="0" i="0" u="none" strike="noStrike" dirty="0">
                <a:solidFill>
                  <a:srgbClr val="000000"/>
                </a:solidFill>
                <a:effectLst/>
                <a:latin typeface="+mj-lt"/>
              </a:rPr>
              <a:t>The illustration of the comparison of cost of goods sold and ending inventory under the three inventory cost flow assumptions for Mario’s Game shop. The table has 5 columns and 3 rows. The columns headings from left to right are as follows: Goods available for sale (1,000 units); =; Cost of goods sold (800 units); +; Ending inventory (200 units). The row headings from top to bottom are: Row 1. Inventory at beginning of the year; 1st purchase during the year; 2nd purchase during the year. The row entries are as follows: Row 1. 100 x $7 = $700; F I F O - $10,000 =; (100 x $7) + (300 x $9) + (400 x $11) = $7,800 +; (200 x $11) = $2,200. Row 2. 300 x $9 = $2,700; L I F O - $10,000 =; (200 x $9) + (600 x $11) = $8,400 +; (100 x $7) + (100 x $9) = $1,600. Row 3. 600 x $11 = $6,600, $10,000 available; weighted-average cost - $10,000 =; (800 x $10) = $8,000 +; (200 x $10) = $2,000.</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118</a:t>
            </a:fld>
            <a:endParaRPr lang="en-US"/>
          </a:p>
        </p:txBody>
      </p:sp>
    </p:spTree>
    <p:extLst>
      <p:ext uri="{BB962C8B-B14F-4D97-AF65-F5344CB8AC3E}">
        <p14:creationId xmlns:p14="http://schemas.microsoft.com/office/powerpoint/2010/main" val="191189889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sz="3000" noProof="1"/>
              <a:t>Illustration 6–15 Shipping Terms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b="0" i="0" u="none" strike="noStrike" dirty="0">
                <a:solidFill>
                  <a:srgbClr val="000000"/>
                </a:solidFill>
                <a:effectLst/>
                <a:latin typeface="+mj-lt"/>
              </a:rPr>
              <a:t>The illustration shows the shipping terms. In the first stage, the F O B shipping point, title passes at shipping point (when inventory leaves the supplier’s warehouse. Mario would record the purchase on April 25 at the supplier’s premises. The transport costs 300 units x $9, this is when the goods are in transit. In the final stage, the F O B destination, title passes at destination (when inventory arrives at Mario’s). Mario would record the purchase on April 29.</a:t>
            </a:r>
            <a:r>
              <a:rPr lang="en-US" sz="2200" dirty="0">
                <a:latin typeface="+mj-lt"/>
              </a:rPr>
              <a:t> </a:t>
            </a:r>
            <a:endParaRPr lang="en-US" sz="22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119</a:t>
            </a:fld>
            <a:endParaRPr lang="en-US"/>
          </a:p>
        </p:txBody>
      </p:sp>
    </p:spTree>
    <p:extLst>
      <p:ext uri="{BB962C8B-B14F-4D97-AF65-F5344CB8AC3E}">
        <p14:creationId xmlns:p14="http://schemas.microsoft.com/office/powerpoint/2010/main" val="110062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3200" noProof="1"/>
              <a:t>Illustration 6–3 Relationship between Inventory and Cost of Goods Sold </a:t>
            </a:r>
          </a:p>
        </p:txBody>
      </p:sp>
      <p:pic>
        <p:nvPicPr>
          <p:cNvPr id="7" name="Picture 6" descr="The illustration shows the relationship between inventory and cost of goods sol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90" y="1337272"/>
            <a:ext cx="7627019" cy="4840615"/>
          </a:xfrm>
          <a:prstGeom prst="rect">
            <a:avLst/>
          </a:prstGeom>
        </p:spPr>
      </p:pic>
      <p:sp>
        <p:nvSpPr>
          <p:cNvPr id="4" name="Text Placeholder 3"/>
          <p:cNvSpPr>
            <a:spLocks noGrp="1"/>
          </p:cNvSpPr>
          <p:nvPr>
            <p:ph type="body" sz="quarter" idx="12"/>
          </p:nvPr>
        </p:nvSpPr>
        <p:spPr>
          <a:xfrm>
            <a:off x="2971268" y="6324600"/>
            <a:ext cx="3201464" cy="190500"/>
          </a:xfrm>
        </p:spPr>
        <p:txBody>
          <a:bodyPr/>
          <a:lstStyle/>
          <a:p>
            <a:r>
              <a:rPr lang="en-US" sz="1200" noProof="1">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419308098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noProof="1"/>
              <a:t>Illustration 6–18 Comparison of Purchase and Sale of Inventory Transactions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07526"/>
          </a:xfrm>
        </p:spPr>
        <p:txBody>
          <a:bodyPr>
            <a:normAutofit/>
          </a:bodyPr>
          <a:lstStyle/>
          <a:p>
            <a:r>
              <a:rPr lang="en-US" sz="1800" b="0" i="0" u="none" strike="noStrike" dirty="0">
                <a:solidFill>
                  <a:srgbClr val="000000"/>
                </a:solidFill>
                <a:effectLst/>
                <a:latin typeface="+mj-lt"/>
              </a:rPr>
              <a:t>The illustration shows the comparison of purchase and sale of inventory transactions. The table has 2 vertical sections. The vertical section on the left is titled Purchaser which has the following sub-headings for Camcorder Central: Purchase on account. The table contains 3 columns. The row entries are as follows: Row 1. Inventory; 52,500; blank. Row 2. Accounts payable; blank; 53,500. The sub-heading in row 3 is as follows: Purchase return. Row 4. Accounts payable; 2,500; blank. Row 5. Inventory; blank; 2,500. The sub-heading in row 6 is as follows: Payment on account with discount. Row 7. Accounts payable; 50,000; blank. Row 8. Inventory; blank; 1,000. Row 9. Cash; blank; 49,000. The vertical section on the right is titled Seller which has the following sub-headings for Sony Corporation: Sale on account*. The table contains 3 columns. The row entries are as follows: Row 1. Accounts receivable; 52,500; blank. Row 2. Sales revenue; blank; 52,500. The sub-heading in row 3 is as follows: Sales return. Row 4. Sales return; 2,500; blank. Row 5. Accounts receivable; blank; 2,500. The sub-heading in row 6 is as follows: Receipt on account with discount. Row 7. Cash; 49,000; blank. Row 8. Sales discounts; 1,000; blank. Row 9. Accounts receivable; blank; 50,000.</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120</a:t>
            </a:fld>
            <a:endParaRPr lang="en-US"/>
          </a:p>
        </p:txBody>
      </p:sp>
    </p:spTree>
    <p:extLst>
      <p:ext uri="{BB962C8B-B14F-4D97-AF65-F5344CB8AC3E}">
        <p14:creationId xmlns:p14="http://schemas.microsoft.com/office/powerpoint/2010/main" val="383922369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sz="2400" noProof="1">
                <a:solidFill>
                  <a:schemeClr val="tx1"/>
                </a:solidFill>
              </a:rPr>
              <a:t>Illustration 6–19 Lower of Cost and Net Realizable Value </a:t>
            </a:r>
            <a:r>
              <a:rPr lang="en-US"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b="0" i="0" u="none" strike="noStrike" dirty="0">
                <a:solidFill>
                  <a:srgbClr val="000000"/>
                </a:solidFill>
                <a:effectLst/>
                <a:latin typeface="+mj-lt"/>
              </a:rPr>
              <a:t>The illustration shows the lower of cost and net realizable value. The table shows record inventory purchases at cost during the year. At the end of the year which is lower for unsold inventory? The section on the left shows cost – (specific identification, F I F O, or weighted-average). An arrow below points to – No year-end adjusting entry needed (report ending inventory at purchase cost). The section on the right shows – Net realizable value (estimated selling price less cost to sell). An arrow below point to – Reduce inventory from cost to net realizable value (and report an expense for the reduction).</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121</a:t>
            </a:fld>
            <a:endParaRPr lang="en-US"/>
          </a:p>
        </p:txBody>
      </p:sp>
    </p:spTree>
    <p:extLst>
      <p:ext uri="{BB962C8B-B14F-4D97-AF65-F5344CB8AC3E}">
        <p14:creationId xmlns:p14="http://schemas.microsoft.com/office/powerpoint/2010/main" val="185172725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sz="2400" noProof="1"/>
              <a:t>Illustration 6–20 Calculating the Lower of Cost and Net Realizable Value </a:t>
            </a:r>
            <a:r>
              <a:rPr lang="en-US"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b="0" i="0" u="none" strike="noStrike" dirty="0">
                <a:solidFill>
                  <a:srgbClr val="000000"/>
                </a:solidFill>
                <a:effectLst/>
                <a:latin typeface="+mj-lt"/>
              </a:rPr>
              <a:t>The illustration shows how to calculate the lower of cost and net realizable value.</a:t>
            </a:r>
          </a:p>
          <a:p>
            <a:r>
              <a:rPr lang="en-US" sz="1800" b="0" i="0" u="none" strike="noStrike" dirty="0">
                <a:solidFill>
                  <a:srgbClr val="000000"/>
                </a:solidFill>
                <a:effectLst/>
                <a:latin typeface="+mj-lt"/>
              </a:rPr>
              <a:t>The table has 9 columns and 4 rows. The columns headings from left to right are as follows: Inventory items; Quantity; Per unit; Total; Per unit; Total; blank; Lower of cost and N R V; Year-end adjustment needed*. The row entries are as follows: Row 1. </a:t>
            </a:r>
            <a:r>
              <a:rPr lang="en-US" sz="1800" b="0" i="0" u="none" strike="noStrike" dirty="0" err="1">
                <a:solidFill>
                  <a:srgbClr val="000000"/>
                </a:solidFill>
                <a:effectLst/>
                <a:latin typeface="+mj-lt"/>
              </a:rPr>
              <a:t>FunStation</a:t>
            </a:r>
            <a:r>
              <a:rPr lang="en-US" sz="1800" b="0" i="0" u="none" strike="noStrike" dirty="0">
                <a:solidFill>
                  <a:srgbClr val="000000"/>
                </a:solidFill>
                <a:effectLst/>
                <a:latin typeface="+mj-lt"/>
              </a:rPr>
              <a:t> 2; 15; $300; $4,500; $200; $3,000; =; $3,000; $1,500. Row 2. </a:t>
            </a:r>
            <a:r>
              <a:rPr lang="en-US" sz="1800" b="0" i="0" u="none" strike="noStrike" dirty="0" err="1">
                <a:solidFill>
                  <a:srgbClr val="000000"/>
                </a:solidFill>
                <a:effectLst/>
                <a:latin typeface="+mj-lt"/>
              </a:rPr>
              <a:t>FunStation</a:t>
            </a:r>
            <a:r>
              <a:rPr lang="en-US" sz="1800" b="0" i="0" u="none" strike="noStrike" dirty="0">
                <a:solidFill>
                  <a:srgbClr val="000000"/>
                </a:solidFill>
                <a:effectLst/>
                <a:latin typeface="+mj-lt"/>
              </a:rPr>
              <a:t> 3; 20; 400; 8,000; 450; 9,000; =; 8,000; 0. Row 3. Blank; blank; blank; $12,500; blank; blank; blank; $11,000; $1,500. Row 4. Blank; blank; blank; Recorded cost; blank; blank; blank; Ending inventory; blank. The amounts $4,500 and 3,000 in row 1 columns 4 and 6 are encircled. The amounts 8,000 and 9,000 in row 2 columns 4 and 6 are encircled. An arrow from row 3 column 9 points downwards to the table which has 3 columns with the following column headings from left to right: December 31; Debit; Credit. The row entries are as follows: Row 1. Cost of goods sold (expense); 1,500; blank. Row 2. Inventory; blank; 1,500. Row 3. (Adjust inventory down to net realizable value); blank; blank.</a:t>
            </a:r>
            <a:r>
              <a:rPr lang="en-US" sz="1800" dirty="0">
                <a:latin typeface="+mj-lt"/>
              </a:rPr>
              <a:t> </a:t>
            </a:r>
            <a:r>
              <a:rPr lang="en-US" sz="1800" b="0" i="0" u="none" strike="noStrike" dirty="0">
                <a:solidFill>
                  <a:srgbClr val="000000"/>
                </a:solidFill>
                <a:effectLst/>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122</a:t>
            </a:fld>
            <a:endParaRPr lang="en-US"/>
          </a:p>
        </p:txBody>
      </p:sp>
    </p:spTree>
    <p:extLst>
      <p:ext uri="{BB962C8B-B14F-4D97-AF65-F5344CB8AC3E}">
        <p14:creationId xmlns:p14="http://schemas.microsoft.com/office/powerpoint/2010/main" val="246847714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sz="2400" noProof="1"/>
              <a:t>Inventory Purchases and Sales—Side-by-Side Comparisons between the Perpetual System and Periodic System </a:t>
            </a:r>
            <a:r>
              <a:rPr lang="en-US"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b="0" i="0" u="none" strike="noStrike" dirty="0">
                <a:solidFill>
                  <a:srgbClr val="000000"/>
                </a:solidFill>
                <a:effectLst/>
                <a:latin typeface="+mj-lt"/>
              </a:rPr>
              <a:t>The illustration shows purchase inventory on account. The table is divided into 2 columns. The headings of the columns are as follows: Perpetual system; Periodic system. Columns 1 and 2 are further divided into 2 columns each. The row entries are as follows: Row 1. Inventory; 2,700; Purchase; 2,700. Row 2. Accounts payable; 2,700; Accounts payable; 2,700. Row 1 of column 3 is encircled in red.</a:t>
            </a:r>
            <a:r>
              <a:rPr lang="en-US" sz="1800" dirty="0">
                <a:latin typeface="+mj-lt"/>
              </a:rPr>
              <a:t> </a:t>
            </a:r>
          </a:p>
          <a:p>
            <a:r>
              <a:rPr lang="en-US" sz="1800" b="0" i="0" u="none" strike="noStrike" dirty="0">
                <a:solidFill>
                  <a:srgbClr val="000000"/>
                </a:solidFill>
                <a:effectLst/>
                <a:latin typeface="+mj-lt"/>
              </a:rPr>
              <a:t>The illustration shows the sell inventory on account. The table is divided into 2 columns. The headings of the columns are as follows: Perpetual system; Periodic system. Columns 1 and 2 are further divided into 3 columns each. The row entries are as follows: Row 1. Accounts receivable; 4,500; blank; Accounts receivable; 4,500; blank. Row 2. Sales revenue; blank; 4,500; Sales revenue; blank; 4,500. Row 3. Cost of goods sold; 2,500; blank; blank; blank; blank. Row 4. Inventory; blank; 2,500; No entry for goods sold; blank; blank. Row 4 of column 3 is encircled in red.</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123</a:t>
            </a:fld>
            <a:endParaRPr lang="en-US"/>
          </a:p>
        </p:txBody>
      </p:sp>
    </p:spTree>
    <p:extLst>
      <p:ext uri="{BB962C8B-B14F-4D97-AF65-F5344CB8AC3E}">
        <p14:creationId xmlns:p14="http://schemas.microsoft.com/office/powerpoint/2010/main" val="112072677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sz="2400" noProof="1"/>
              <a:t>Freight Charges, Purchase Discounts, and Returns—Side-by-Side Comparisons Between the Perpetual System and Periodic System </a:t>
            </a:r>
            <a:r>
              <a:rPr lang="en-US"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600" b="0" i="0" u="none" strike="noStrike" dirty="0">
                <a:solidFill>
                  <a:srgbClr val="000000"/>
                </a:solidFill>
                <a:effectLst/>
                <a:latin typeface="+mj-lt"/>
              </a:rPr>
              <a:t>The illustration shows pay freight-in charges. The table is divided into 2 columns. The headings of the columns are as follows: Perpetual system; Periodic system. Columns 1 and 2 are further divided into 3 columns each. The row entries are as follows: Row 1. Inventory; 300; blank; Freight-in; 300; blank. Row 2. Cash; blank; 300; Cash; blank; 300. Row 1 of column 4 is encircled in red.</a:t>
            </a:r>
            <a:r>
              <a:rPr lang="en-US" sz="1600" dirty="0">
                <a:latin typeface="+mj-lt"/>
              </a:rPr>
              <a:t> </a:t>
            </a:r>
          </a:p>
          <a:p>
            <a:r>
              <a:rPr lang="en-US" sz="1600" b="0" i="0" u="none" strike="noStrike" dirty="0">
                <a:solidFill>
                  <a:srgbClr val="000000"/>
                </a:solidFill>
                <a:effectLst/>
                <a:latin typeface="+mj-lt"/>
              </a:rPr>
              <a:t>The illustration shows 2 tables. The table above is divided into 2 columns. The headings of the columns are as follows: Perpetual system; Periodic system. Columns 1 and 2 are further divided into 3 columns each. The row entries are as follows: Row 1. Accounts payable; 2,700; blank; accounts payable; 2,700; blank. Row 2. Inventory; blank; 54; purchase discounts; blank; 54. Row 3. Cash; blank; 2,646; Cash; blank; 2,646. Row 2 of column 4 is encircled in red. The table below is divided into 2 columns. The headings of the columns are as follows: Perpetual system; Periodic system. Columns 1 and 2 are further divided into 3 columns each. The row entries are as follows: Row 1. Accounts payable; 550; blank; accounts payable; 550; blank. Row 2. Inventory; blank; 550; purchase returns; blank; 550. Row 2 of column 4 is encircled in red.</a:t>
            </a:r>
            <a:r>
              <a:rPr lang="en-US" sz="1600" dirty="0">
                <a:latin typeface="+mj-lt"/>
              </a:rPr>
              <a:t> </a:t>
            </a:r>
            <a:endParaRPr lang="en-US" sz="16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124</a:t>
            </a:fld>
            <a:endParaRPr lang="en-US"/>
          </a:p>
        </p:txBody>
      </p:sp>
    </p:spTree>
    <p:extLst>
      <p:ext uri="{BB962C8B-B14F-4D97-AF65-F5344CB8AC3E}">
        <p14:creationId xmlns:p14="http://schemas.microsoft.com/office/powerpoint/2010/main" val="316761419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noProof="1">
                <a:solidFill>
                  <a:schemeClr val="tx1"/>
                </a:solidFill>
              </a:rPr>
              <a:t>Illustration 6–25 </a:t>
            </a:r>
            <a:r>
              <a:rPr lang="en-US" noProof="1">
                <a:solidFill>
                  <a:schemeClr val="tx1"/>
                </a:solidFill>
                <a:cs typeface="Avenir LT Std 65 Medium"/>
              </a:rPr>
              <a:t>Calculation of Cost of Goods Sold </a:t>
            </a:r>
            <a:r>
              <a:rPr lang="en-US"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latin typeface="+mj-lt"/>
              </a:rPr>
              <a:t>The illustration shows: beginning inventory + purchases − ending inventory over cost of goods sold. The ending inventory consists of asset; balance sheet. The cost of goods sold consists of expense; income statement.</a:t>
            </a:r>
            <a:r>
              <a:rPr lang="en-US" dirty="0">
                <a:latin typeface="+mj-lt"/>
              </a:rPr>
              <a:t> </a:t>
            </a:r>
            <a:endParaRPr lang="en-US"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125</a:t>
            </a:fld>
            <a:endParaRPr lang="en-US"/>
          </a:p>
        </p:txBody>
      </p:sp>
    </p:spTree>
    <p:extLst>
      <p:ext uri="{BB962C8B-B14F-4D97-AF65-F5344CB8AC3E}">
        <p14:creationId xmlns:p14="http://schemas.microsoft.com/office/powerpoint/2010/main" val="161134553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sz="2400" noProof="1"/>
              <a:t>Illustration 6–27 Relationship between Cost of Goods Sold in the Current Year and the Following Year </a:t>
            </a:r>
            <a:r>
              <a:rPr lang="en-US" noProof="1"/>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b="0" i="0" u="none" strike="noStrike" dirty="0">
                <a:solidFill>
                  <a:srgbClr val="000000"/>
                </a:solidFill>
                <a:effectLst/>
                <a:latin typeface="+mj-lt"/>
              </a:rPr>
              <a:t>The illustration shows: Year 1 – beginning inventory + purchases minus ending inventory equals cost of goods sold. Year 2 – beginning inventory + purchases minus ending inventory equals cost of goods sold. An arrow from minus ending inventory in year 1 points to beginning inventory in year 2.</a:t>
            </a:r>
            <a:r>
              <a:rPr lang="en-US" sz="2200" dirty="0">
                <a:latin typeface="+mj-lt"/>
              </a:rPr>
              <a:t> </a:t>
            </a:r>
            <a:endParaRPr lang="en-US" sz="22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126</a:t>
            </a:fld>
            <a:endParaRPr lang="en-US"/>
          </a:p>
        </p:txBody>
      </p:sp>
    </p:spTree>
    <p:extLst>
      <p:ext uri="{BB962C8B-B14F-4D97-AF65-F5344CB8AC3E}">
        <p14:creationId xmlns:p14="http://schemas.microsoft.com/office/powerpoint/2010/main" val="353698003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899" y="304800"/>
            <a:ext cx="8717973" cy="678611"/>
          </a:xfrm>
        </p:spPr>
        <p:txBody>
          <a:bodyPr>
            <a:noAutofit/>
          </a:bodyPr>
          <a:lstStyle/>
          <a:p>
            <a:r>
              <a:rPr lang="en-US" noProof="1"/>
              <a:t>Illustration 6–28 Correct Inventory Amounts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1">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b="0" i="0" u="none" strike="noStrike" dirty="0">
                <a:solidFill>
                  <a:srgbClr val="000000"/>
                </a:solidFill>
                <a:effectLst/>
                <a:latin typeface="+mj-lt"/>
              </a:rPr>
              <a:t>The illustration shows the correct inventory amount with 6 columns and 5 rows. The headings of columns 4 and 6 are as follows: 2024; 2025. The row entries are as follows: Row 1. Blank; beginning inventory; blank; $600; blank; $500. Row 2. +; purchases; +; 3,000; +; 4,000. Row 3. −; ending inventory; −; 500; −; 800. Row 4. Blank; Cost of goods sold; blank; $3,100; blank; $3,700. The addition of row 4 of columns 4 and 6 is shown below. An arrow from row 3 column 4 points to row 1 column 6.</a:t>
            </a:r>
            <a:r>
              <a:rPr lang="en-US" sz="1800" dirty="0">
                <a:latin typeface="+mj-lt"/>
              </a:rPr>
              <a:t> </a:t>
            </a:r>
          </a:p>
          <a:p>
            <a:r>
              <a:rPr lang="en-US" sz="1800" b="0" i="0" u="none" strike="noStrike" dirty="0">
                <a:solidFill>
                  <a:srgbClr val="000000"/>
                </a:solidFill>
                <a:effectLst/>
                <a:latin typeface="+mj-lt"/>
              </a:rPr>
              <a:t>The illustration shows incorrect inventory amounts with 6 columns and 5 rows. The headings of columns 4 and 6 are as follows: 2024; 2025. The row entries are as follows: Row 1. Blank; beginning inventory; blank; $600; blank; $400. Row 2. +; purchases; +; 3,000; +; 4,000. Row 3. −; ending inventory; −; 400; −; 800. Row 4. Blank; Cost of goods sold; blank; $3,200; blank; $3,600. The addition of row 4 of columns 4 and 6 is shown below. An arrow from row 3 column 4 points to row 1 column 6.</a:t>
            </a:r>
            <a:r>
              <a:rPr lang="en-US" sz="1800" dirty="0">
                <a:latin typeface="+mj-lt"/>
              </a:rPr>
              <a:t> </a:t>
            </a:r>
            <a:endParaRPr lang="en-US" sz="1800" noProof="0" dirty="0">
              <a:latin typeface="+mj-lt"/>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1">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127</a:t>
            </a:fld>
            <a:endParaRPr lang="en-US"/>
          </a:p>
        </p:txBody>
      </p:sp>
    </p:spTree>
    <p:extLst>
      <p:ext uri="{BB962C8B-B14F-4D97-AF65-F5344CB8AC3E}">
        <p14:creationId xmlns:p14="http://schemas.microsoft.com/office/powerpoint/2010/main" val="1993509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6–2 </a:t>
            </a:r>
            <a:r>
              <a:rPr lang="en-US" sz="1000" b="0" noProof="1"/>
              <a:t>1</a:t>
            </a:r>
          </a:p>
        </p:txBody>
      </p:sp>
      <p:sp>
        <p:nvSpPr>
          <p:cNvPr id="3" name="Content Placeholder 2"/>
          <p:cNvSpPr>
            <a:spLocks noGrp="1"/>
          </p:cNvSpPr>
          <p:nvPr>
            <p:ph sz="quarter" idx="11"/>
          </p:nvPr>
        </p:nvSpPr>
        <p:spPr>
          <a:xfrm>
            <a:off x="342900" y="1276710"/>
            <a:ext cx="8458200" cy="3214903"/>
          </a:xfrm>
        </p:spPr>
        <p:txBody>
          <a:bodyPr>
            <a:normAutofit/>
          </a:bodyPr>
          <a:lstStyle/>
          <a:p>
            <a:pPr>
              <a:spcBef>
                <a:spcPts val="500"/>
              </a:spcBef>
              <a:spcAft>
                <a:spcPts val="500"/>
              </a:spcAft>
            </a:pPr>
            <a:r>
              <a:rPr lang="en-US" sz="2800" noProof="1"/>
              <a:t>Cost of goods sold is:</a:t>
            </a:r>
          </a:p>
          <a:p>
            <a:pPr>
              <a:spcBef>
                <a:spcPts val="500"/>
              </a:spcBef>
              <a:spcAft>
                <a:spcPts val="500"/>
              </a:spcAft>
            </a:pPr>
            <a:r>
              <a:rPr lang="en-US" sz="2800" b="1" noProof="1"/>
              <a:t>a. </a:t>
            </a:r>
            <a:r>
              <a:rPr lang="en-US" sz="2800" noProof="1"/>
              <a:t>Reported in the income statement</a:t>
            </a:r>
          </a:p>
          <a:p>
            <a:pPr>
              <a:spcBef>
                <a:spcPts val="500"/>
              </a:spcBef>
              <a:spcAft>
                <a:spcPts val="500"/>
              </a:spcAft>
            </a:pPr>
            <a:r>
              <a:rPr lang="en-US" sz="2800" b="1" noProof="1"/>
              <a:t>b. </a:t>
            </a:r>
            <a:r>
              <a:rPr lang="en-US" sz="2800" noProof="1"/>
              <a:t>Reported in the balance sheet</a:t>
            </a:r>
          </a:p>
          <a:p>
            <a:pPr>
              <a:spcBef>
                <a:spcPts val="500"/>
              </a:spcBef>
              <a:spcAft>
                <a:spcPts val="500"/>
              </a:spcAft>
            </a:pPr>
            <a:r>
              <a:rPr lang="en-US" sz="2800" b="1" noProof="1"/>
              <a:t>c. </a:t>
            </a:r>
            <a:r>
              <a:rPr lang="en-US" sz="2800" noProof="1"/>
              <a:t>A current asset</a:t>
            </a:r>
          </a:p>
          <a:p>
            <a:pPr marL="452438" indent="-452438">
              <a:spcBef>
                <a:spcPts val="500"/>
              </a:spcBef>
              <a:spcAft>
                <a:spcPts val="500"/>
              </a:spcAft>
            </a:pPr>
            <a:r>
              <a:rPr lang="en-US" sz="2800" b="1" noProof="1"/>
              <a:t>d. </a:t>
            </a:r>
            <a:r>
              <a:rPr lang="en-US" sz="2800" noProof="1"/>
              <a:t>The cost of inventory on hand at the end of the period</a:t>
            </a:r>
          </a:p>
        </p:txBody>
      </p:sp>
      <p:sp>
        <p:nvSpPr>
          <p:cNvPr id="6" name="Slide Number Placeholder 5"/>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1559834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6–2 </a:t>
            </a:r>
            <a:r>
              <a:rPr lang="en-US" sz="1000" b="0" noProof="1"/>
              <a:t>2</a:t>
            </a:r>
            <a:endParaRPr lang="en-US" noProof="1"/>
          </a:p>
        </p:txBody>
      </p:sp>
      <p:sp>
        <p:nvSpPr>
          <p:cNvPr id="3" name="Content Placeholder 2"/>
          <p:cNvSpPr>
            <a:spLocks noGrp="1"/>
          </p:cNvSpPr>
          <p:nvPr>
            <p:ph sz="quarter" idx="11"/>
          </p:nvPr>
        </p:nvSpPr>
        <p:spPr>
          <a:xfrm>
            <a:off x="342900" y="1276709"/>
            <a:ext cx="8458200" cy="3191709"/>
          </a:xfrm>
        </p:spPr>
        <p:txBody>
          <a:bodyPr>
            <a:noAutofit/>
          </a:bodyPr>
          <a:lstStyle/>
          <a:p>
            <a:pPr>
              <a:spcBef>
                <a:spcPts val="500"/>
              </a:spcBef>
              <a:spcAft>
                <a:spcPts val="500"/>
              </a:spcAft>
            </a:pPr>
            <a:r>
              <a:rPr lang="en-US" sz="2800" noProof="1"/>
              <a:t>Cost of goods sold is:</a:t>
            </a:r>
          </a:p>
          <a:p>
            <a:pPr>
              <a:spcBef>
                <a:spcPts val="500"/>
              </a:spcBef>
              <a:spcAft>
                <a:spcPts val="500"/>
              </a:spcAft>
            </a:pPr>
            <a:r>
              <a:rPr lang="en-US" sz="2800" b="1" noProof="1"/>
              <a:t>Answer: a. </a:t>
            </a:r>
            <a:r>
              <a:rPr lang="en-US" sz="2800" noProof="1"/>
              <a:t>Reported in the income statement</a:t>
            </a:r>
          </a:p>
          <a:p>
            <a:pPr>
              <a:spcBef>
                <a:spcPts val="500"/>
              </a:spcBef>
              <a:spcAft>
                <a:spcPts val="500"/>
              </a:spcAft>
            </a:pPr>
            <a:r>
              <a:rPr lang="en-US" sz="2800" b="1" noProof="1"/>
              <a:t>b. </a:t>
            </a:r>
            <a:r>
              <a:rPr lang="en-US" sz="2800" noProof="1"/>
              <a:t>Reported in the balance sheet</a:t>
            </a:r>
          </a:p>
          <a:p>
            <a:pPr>
              <a:spcBef>
                <a:spcPts val="500"/>
              </a:spcBef>
              <a:spcAft>
                <a:spcPts val="500"/>
              </a:spcAft>
            </a:pPr>
            <a:r>
              <a:rPr lang="en-US" sz="2800" b="1" noProof="1"/>
              <a:t>c. </a:t>
            </a:r>
            <a:r>
              <a:rPr lang="en-US" sz="2800" noProof="1"/>
              <a:t>A current asset</a:t>
            </a:r>
          </a:p>
          <a:p>
            <a:pPr marL="452438" indent="-452438">
              <a:spcBef>
                <a:spcPts val="500"/>
              </a:spcBef>
              <a:spcAft>
                <a:spcPts val="500"/>
              </a:spcAft>
            </a:pPr>
            <a:r>
              <a:rPr lang="en-US" sz="2800" b="1" noProof="1"/>
              <a:t>d. </a:t>
            </a:r>
            <a:r>
              <a:rPr lang="en-US" sz="2800" noProof="1"/>
              <a:t>The cost of inventory on hand at the end of the period</a:t>
            </a:r>
          </a:p>
        </p:txBody>
      </p:sp>
      <p:sp>
        <p:nvSpPr>
          <p:cNvPr id="5" name="Content Placeholder 4"/>
          <p:cNvSpPr>
            <a:spLocks noGrp="1"/>
          </p:cNvSpPr>
          <p:nvPr>
            <p:ph sz="quarter" idx="15"/>
          </p:nvPr>
        </p:nvSpPr>
        <p:spPr>
          <a:xfrm>
            <a:off x="342900" y="5174910"/>
            <a:ext cx="8458200" cy="782092"/>
          </a:xfrm>
        </p:spPr>
        <p:txBody>
          <a:bodyPr>
            <a:noAutofit/>
          </a:bodyPr>
          <a:lstStyle/>
          <a:p>
            <a:pPr>
              <a:spcBef>
                <a:spcPts val="500"/>
              </a:spcBef>
              <a:spcAft>
                <a:spcPts val="500"/>
              </a:spcAft>
            </a:pPr>
            <a:r>
              <a:rPr lang="en-US" sz="2400" noProof="1"/>
              <a:t>Cost of goods sold is an expense account reported in the income statement.</a:t>
            </a:r>
          </a:p>
        </p:txBody>
      </p:sp>
      <p:sp>
        <p:nvSpPr>
          <p:cNvPr id="8" name="Slide Number Placeholder 7"/>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631278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2</a:t>
            </a:r>
          </a:p>
        </p:txBody>
      </p:sp>
      <p:sp>
        <p:nvSpPr>
          <p:cNvPr id="3" name="Content Placeholder 2"/>
          <p:cNvSpPr>
            <a:spLocks noGrp="1"/>
          </p:cNvSpPr>
          <p:nvPr>
            <p:ph sz="quarter" idx="11"/>
          </p:nvPr>
        </p:nvSpPr>
        <p:spPr>
          <a:xfrm>
            <a:off x="342900" y="1276710"/>
            <a:ext cx="8458200" cy="2933550"/>
          </a:xfrm>
        </p:spPr>
        <p:txBody>
          <a:bodyPr>
            <a:normAutofit/>
          </a:bodyPr>
          <a:lstStyle/>
          <a:p>
            <a:pPr marL="291600" indent="-291600">
              <a:spcBef>
                <a:spcPts val="500"/>
              </a:spcBef>
              <a:spcAft>
                <a:spcPts val="500"/>
              </a:spcAft>
              <a:buFont typeface="Arial" panose="020B0604020202020204" pitchFamily="34" charset="0"/>
              <a:buChar char="•"/>
            </a:pPr>
            <a:r>
              <a:rPr lang="en-US" sz="2800" noProof="1"/>
              <a:t>Inventory is a current asset reported in the balance sheet and represents the cost of inventory </a:t>
            </a:r>
            <a:r>
              <a:rPr lang="en-US" sz="2800" b="1" i="1" noProof="1"/>
              <a:t>not yet sold </a:t>
            </a:r>
            <a:r>
              <a:rPr lang="en-US" sz="2800" noProof="1"/>
              <a:t>at the end of the period. </a:t>
            </a:r>
          </a:p>
          <a:p>
            <a:pPr marL="291600" indent="-291600">
              <a:spcBef>
                <a:spcPts val="500"/>
              </a:spcBef>
              <a:spcAft>
                <a:spcPts val="500"/>
              </a:spcAft>
              <a:buFont typeface="Arial" panose="020B0604020202020204" pitchFamily="34" charset="0"/>
              <a:buChar char="•"/>
            </a:pPr>
            <a:r>
              <a:rPr lang="en-US" sz="2800" noProof="1"/>
              <a:t>Cost of goods sold is an expense reported in the income statement and represents the cost of inventory </a:t>
            </a:r>
            <a:r>
              <a:rPr lang="en-US" sz="2800" b="1" i="1" noProof="1"/>
              <a:t>sold</a:t>
            </a:r>
            <a:r>
              <a:rPr lang="en-US" sz="2800" noProof="1"/>
              <a:t>.</a:t>
            </a:r>
          </a:p>
        </p:txBody>
      </p:sp>
      <p:sp>
        <p:nvSpPr>
          <p:cNvPr id="6" name="Slide Number Placeholder 5"/>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083569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1"/>
              <a:t>Illustration 6–4 Multiple-Step Income Statement for Best Buy </a:t>
            </a:r>
          </a:p>
        </p:txBody>
      </p:sp>
      <p:sp>
        <p:nvSpPr>
          <p:cNvPr id="3" name="Content Placeholder 2"/>
          <p:cNvSpPr>
            <a:spLocks noGrp="1"/>
          </p:cNvSpPr>
          <p:nvPr>
            <p:ph sz="quarter" idx="11"/>
          </p:nvPr>
        </p:nvSpPr>
        <p:spPr>
          <a:xfrm>
            <a:off x="2200588" y="1276711"/>
            <a:ext cx="3717891" cy="1228746"/>
          </a:xfrm>
        </p:spPr>
        <p:txBody>
          <a:bodyPr>
            <a:normAutofit/>
          </a:bodyPr>
          <a:lstStyle/>
          <a:p>
            <a:pPr algn="ctr">
              <a:spcBef>
                <a:spcPts val="300"/>
              </a:spcBef>
              <a:spcAft>
                <a:spcPts val="0"/>
              </a:spcAft>
            </a:pPr>
            <a:r>
              <a:rPr lang="en-US" sz="1600" b="1" noProof="1">
                <a:solidFill>
                  <a:schemeClr val="tx1"/>
                </a:solidFill>
              </a:rPr>
              <a:t>Best Buy Co., Inc. </a:t>
            </a:r>
          </a:p>
          <a:p>
            <a:pPr algn="ctr">
              <a:spcBef>
                <a:spcPts val="300"/>
              </a:spcBef>
              <a:spcAft>
                <a:spcPts val="0"/>
              </a:spcAft>
            </a:pPr>
            <a:r>
              <a:rPr lang="en-US" sz="1600" b="1" noProof="1">
                <a:solidFill>
                  <a:schemeClr val="tx1"/>
                </a:solidFill>
              </a:rPr>
              <a:t>Multiple-Step Income Statement </a:t>
            </a:r>
          </a:p>
          <a:p>
            <a:pPr algn="ctr">
              <a:spcBef>
                <a:spcPts val="300"/>
              </a:spcBef>
              <a:spcAft>
                <a:spcPts val="0"/>
              </a:spcAft>
            </a:pPr>
            <a:r>
              <a:rPr lang="en-US" sz="1600" b="1" noProof="1">
                <a:solidFill>
                  <a:schemeClr val="tx1"/>
                </a:solidFill>
              </a:rPr>
              <a:t>For the year ended January 31, 2020 </a:t>
            </a:r>
          </a:p>
          <a:p>
            <a:pPr algn="ctr">
              <a:spcBef>
                <a:spcPts val="300"/>
              </a:spcBef>
              <a:spcAft>
                <a:spcPts val="0"/>
              </a:spcAft>
            </a:pPr>
            <a:r>
              <a:rPr lang="en-US" sz="1600" noProof="1">
                <a:solidFill>
                  <a:schemeClr val="tx1"/>
                </a:solidFill>
              </a:rPr>
              <a:t>($in millions)</a:t>
            </a:r>
          </a:p>
        </p:txBody>
      </p:sp>
      <p:graphicFrame>
        <p:nvGraphicFramePr>
          <p:cNvPr id="8" name="Table 7"/>
          <p:cNvGraphicFramePr>
            <a:graphicFrameLocks noGrp="1"/>
          </p:cNvGraphicFramePr>
          <p:nvPr>
            <p:extLst>
              <p:ext uri="{D42A27DB-BD31-4B8C-83A1-F6EECF244321}">
                <p14:modId xmlns:p14="http://schemas.microsoft.com/office/powerpoint/2010/main" val="3314379504"/>
              </p:ext>
            </p:extLst>
          </p:nvPr>
        </p:nvGraphicFramePr>
        <p:xfrm>
          <a:off x="446049" y="2465722"/>
          <a:ext cx="7173951" cy="3779520"/>
        </p:xfrm>
        <a:graphic>
          <a:graphicData uri="http://schemas.openxmlformats.org/drawingml/2006/table">
            <a:tbl>
              <a:tblPr firstRow="1" bandRow="1">
                <a:tableStyleId>{2D5ABB26-0587-4C30-8999-92F81FD0307C}</a:tableStyleId>
              </a:tblPr>
              <a:tblGrid>
                <a:gridCol w="6166624">
                  <a:extLst>
                    <a:ext uri="{9D8B030D-6E8A-4147-A177-3AD203B41FA5}">
                      <a16:colId xmlns:a16="http://schemas.microsoft.com/office/drawing/2014/main" val="818400632"/>
                    </a:ext>
                  </a:extLst>
                </a:gridCol>
                <a:gridCol w="1007327">
                  <a:extLst>
                    <a:ext uri="{9D8B030D-6E8A-4147-A177-3AD203B41FA5}">
                      <a16:colId xmlns:a16="http://schemas.microsoft.com/office/drawing/2014/main" val="3055776149"/>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Revenues</a:t>
                      </a:r>
                      <a:r>
                        <a:rPr lang="en-US" sz="1600" baseline="0" dirty="0"/>
                        <a:t> (net of returns, allowances, and discounts)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t>Cost of goods sold</a:t>
                      </a:r>
                    </a:p>
                    <a:p>
                      <a:pPr marL="446088"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002060"/>
                          </a:solidFill>
                        </a:rPr>
                        <a:t>Gross profit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r"/>
                      <a:r>
                        <a:rPr lang="en-US" sz="1600" dirty="0"/>
                        <a:t>$4</a:t>
                      </a:r>
                      <a:r>
                        <a:rPr lang="en-US" sz="1600" u="none" strike="noStrike" kern="1200" baseline="0" dirty="0"/>
                        <a:t>3,638</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600" u="sng" baseline="0" dirty="0"/>
                        <a:t>   33,590</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2060"/>
                          </a:solidFill>
                        </a:rPr>
                        <a:t>10,048</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19089579"/>
                  </a:ext>
                </a:extLst>
              </a:tr>
              <a:tr h="370840">
                <a:tc>
                  <a:txBody>
                    <a:bodyPr/>
                    <a:lstStyle/>
                    <a:p>
                      <a:r>
                        <a:rPr lang="en-US" sz="1600" dirty="0"/>
                        <a:t>Selling</a:t>
                      </a:r>
                      <a:r>
                        <a:rPr lang="en-US" sz="1600" baseline="0" dirty="0"/>
                        <a:t>, general, and administrative expenses</a:t>
                      </a:r>
                    </a:p>
                    <a:p>
                      <a:pPr lvl="1"/>
                      <a:r>
                        <a:rPr lang="en-US" sz="1600" baseline="0" dirty="0"/>
                        <a:t>(includes advertising, salaries, rent, utilities, supplies, depreciation, and other operating expenses)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002060"/>
                          </a:solidFill>
                        </a:rPr>
                        <a:t>Operating income</a:t>
                      </a:r>
                    </a:p>
                  </a:txBody>
                  <a:tcPr>
                    <a:lnL w="12700" cap="flat" cmpd="sng" algn="ctr">
                      <a:solidFill>
                        <a:schemeClr val="tx1"/>
                      </a:solidFill>
                      <a:prstDash val="solid"/>
                      <a:round/>
                      <a:headEnd type="none" w="med" len="med"/>
                      <a:tailEnd type="none" w="med" len="med"/>
                    </a:lnL>
                  </a:tcPr>
                </a:tc>
                <a:tc>
                  <a:txBody>
                    <a:bodyPr/>
                    <a:lstStyle/>
                    <a:p>
                      <a:pPr algn="r"/>
                      <a:r>
                        <a:rPr lang="en-US" sz="1600" dirty="0"/>
                        <a:t> </a:t>
                      </a:r>
                    </a:p>
                    <a:p>
                      <a:pPr algn="r"/>
                      <a:endParaRPr lang="en-US" sz="1600" dirty="0"/>
                    </a:p>
                    <a:p>
                      <a:pPr algn="r"/>
                      <a:r>
                        <a:rPr lang="en-US" sz="1600" u="sng" dirty="0"/>
                        <a:t>    8,039</a:t>
                      </a:r>
                    </a:p>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2060"/>
                          </a:solidFill>
                        </a:rPr>
                        <a:t>2,009</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4835146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Other</a:t>
                      </a:r>
                      <a:r>
                        <a:rPr lang="en-US" sz="1600" baseline="0" dirty="0"/>
                        <a:t> income (expense):</a:t>
                      </a:r>
                    </a:p>
                    <a:p>
                      <a:pPr lvl="1"/>
                      <a:r>
                        <a:rPr lang="en-US" sz="1600" baseline="0" dirty="0"/>
                        <a:t>Gain on sale of investment</a:t>
                      </a:r>
                    </a:p>
                    <a:p>
                      <a:pPr lvl="1"/>
                      <a:r>
                        <a:rPr lang="en-US" sz="1600" baseline="0" dirty="0"/>
                        <a:t>Investment income and other</a:t>
                      </a:r>
                    </a:p>
                    <a:p>
                      <a:pPr lvl="1"/>
                      <a:r>
                        <a:rPr lang="en-US" sz="1600" baseline="0" dirty="0"/>
                        <a:t>Interest expense</a:t>
                      </a:r>
                    </a:p>
                    <a:p>
                      <a:pPr lvl="1"/>
                      <a:r>
                        <a:rPr lang="en-US" sz="1600" dirty="0">
                          <a:solidFill>
                            <a:srgbClr val="002060"/>
                          </a:solidFill>
                        </a:rPr>
                        <a:t>Income before income taxes</a:t>
                      </a:r>
                    </a:p>
                  </a:txBody>
                  <a:tcPr>
                    <a:lnL w="12700" cap="flat" cmpd="sng" algn="ctr">
                      <a:solidFill>
                        <a:schemeClr val="tx1"/>
                      </a:solidFill>
                      <a:prstDash val="solid"/>
                      <a:round/>
                      <a:headEnd type="none" w="med" len="med"/>
                      <a:tailEnd type="none" w="med" len="med"/>
                    </a:lnL>
                  </a:tcPr>
                </a:tc>
                <a:tc>
                  <a:txBody>
                    <a:bodyPr/>
                    <a:lstStyle/>
                    <a:p>
                      <a:pPr algn="r"/>
                      <a:endParaRPr lang="en-US" sz="1600" dirty="0"/>
                    </a:p>
                    <a:p>
                      <a:pPr algn="r"/>
                      <a:r>
                        <a:rPr lang="en-US" sz="1600" dirty="0"/>
                        <a:t>1</a:t>
                      </a:r>
                    </a:p>
                    <a:p>
                      <a:pPr algn="r"/>
                      <a:r>
                        <a:rPr lang="en-US" sz="1600" dirty="0"/>
                        <a:t>47</a:t>
                      </a:r>
                    </a:p>
                    <a:p>
                      <a:pPr algn="r"/>
                      <a:r>
                        <a:rPr lang="en-US" sz="1600" u="sng" dirty="0"/>
                        <a:t>      (64)</a:t>
                      </a:r>
                    </a:p>
                    <a:p>
                      <a:pPr algn="r"/>
                      <a:r>
                        <a:rPr lang="en-US" sz="1600" dirty="0">
                          <a:solidFill>
                            <a:srgbClr val="002060"/>
                          </a:solidFill>
                        </a:rPr>
                        <a:t>1,933</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62457493"/>
                  </a:ext>
                </a:extLst>
              </a:tr>
              <a:tr h="370840">
                <a:tc>
                  <a:txBody>
                    <a:bodyPr/>
                    <a:lstStyle/>
                    <a:p>
                      <a:r>
                        <a:rPr lang="en-US" sz="1600" dirty="0"/>
                        <a:t>Income</a:t>
                      </a:r>
                      <a:r>
                        <a:rPr lang="en-US" sz="1600" baseline="0" dirty="0"/>
                        <a:t> tax expense</a:t>
                      </a:r>
                    </a:p>
                    <a:p>
                      <a:pPr lvl="1"/>
                      <a:r>
                        <a:rPr lang="en-US" sz="1600" dirty="0">
                          <a:solidFill>
                            <a:srgbClr val="002060"/>
                          </a:solidFill>
                        </a:rPr>
                        <a:t>Net income*</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1600" u="sng" dirty="0"/>
                        <a:t>       452</a:t>
                      </a:r>
                    </a:p>
                    <a:p>
                      <a:pPr algn="r"/>
                      <a:r>
                        <a:rPr lang="en-US" sz="1600" u="dbl" baseline="0" dirty="0"/>
                        <a:t>  </a:t>
                      </a:r>
                      <a:r>
                        <a:rPr lang="en-US" sz="1600" u="dbl" baseline="0" dirty="0">
                          <a:solidFill>
                            <a:srgbClr val="002060"/>
                          </a:solidFill>
                          <a:uFill>
                            <a:solidFill>
                              <a:schemeClr val="tx1"/>
                            </a:solidFill>
                          </a:uFill>
                        </a:rPr>
                        <a:t>$1,541</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8435348"/>
                  </a:ext>
                </a:extLst>
              </a:tr>
            </a:tbl>
          </a:graphicData>
        </a:graphic>
      </p:graphicFrame>
      <p:sp>
        <p:nvSpPr>
          <p:cNvPr id="4" name="Content Placeholder 3"/>
          <p:cNvSpPr>
            <a:spLocks noGrp="1"/>
          </p:cNvSpPr>
          <p:nvPr>
            <p:ph sz="quarter" idx="14"/>
          </p:nvPr>
        </p:nvSpPr>
        <p:spPr>
          <a:xfrm>
            <a:off x="7872760" y="2401303"/>
            <a:ext cx="984093" cy="841918"/>
          </a:xfrm>
        </p:spPr>
        <p:txBody>
          <a:bodyPr>
            <a:normAutofit/>
          </a:bodyPr>
          <a:lstStyle/>
          <a:p>
            <a:pPr algn="ctr"/>
            <a:r>
              <a:rPr lang="en-US" sz="1600" b="1" noProof="1">
                <a:solidFill>
                  <a:srgbClr val="002060"/>
                </a:solidFill>
              </a:rPr>
              <a:t>Multiple levels of profit</a:t>
            </a:r>
          </a:p>
        </p:txBody>
      </p:sp>
      <p:cxnSp>
        <p:nvCxnSpPr>
          <p:cNvPr id="9" name="Straight Arrow Connector 8" descr="An arrow pointing to 10,048."/>
          <p:cNvCxnSpPr/>
          <p:nvPr/>
        </p:nvCxnSpPr>
        <p:spPr>
          <a:xfrm flipH="1" flipV="1">
            <a:off x="7620000" y="3131708"/>
            <a:ext cx="1066800" cy="21899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descr="An arrow pointing to 2,009."/>
          <p:cNvCxnSpPr/>
          <p:nvPr/>
        </p:nvCxnSpPr>
        <p:spPr>
          <a:xfrm flipH="1">
            <a:off x="7620000" y="3350705"/>
            <a:ext cx="1066800" cy="769814"/>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descr="An arrow pointing to 1,933."/>
          <p:cNvCxnSpPr/>
          <p:nvPr/>
        </p:nvCxnSpPr>
        <p:spPr>
          <a:xfrm flipH="1">
            <a:off x="7620000" y="3350705"/>
            <a:ext cx="1066800" cy="2098056"/>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descr="An arrow pointing to $1,541."/>
          <p:cNvCxnSpPr/>
          <p:nvPr/>
        </p:nvCxnSpPr>
        <p:spPr>
          <a:xfrm flipH="1">
            <a:off x="7620000" y="3350705"/>
            <a:ext cx="1066800" cy="2691472"/>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13" name="Content Placeholder 4">
            <a:extLst>
              <a:ext uri="{FF2B5EF4-FFF2-40B4-BE49-F238E27FC236}">
                <a16:creationId xmlns:a16="http://schemas.microsoft.com/office/drawing/2014/main" id="{823CFAC1-DDEF-4ACF-B4E0-BBE297CD7188}"/>
              </a:ext>
            </a:extLst>
          </p:cNvPr>
          <p:cNvSpPr>
            <a:spLocks noGrp="1"/>
          </p:cNvSpPr>
          <p:nvPr>
            <p:ph type="body" sz="quarter" idx="12"/>
          </p:nvPr>
        </p:nvSpPr>
        <p:spPr>
          <a:xfrm>
            <a:off x="342901" y="6276689"/>
            <a:ext cx="8536162" cy="387969"/>
          </a:xfrm>
        </p:spPr>
        <p:txBody>
          <a:bodyPr/>
          <a:lstStyle/>
          <a:p>
            <a:pPr algn="l"/>
            <a:r>
              <a:rPr lang="en-US" sz="1200" i="1" noProof="1"/>
              <a:t>*Amounts include those from Best Buy’s actual income statement excluding small adjustments for discontinued operations and noncontrolling interest.</a:t>
            </a:r>
            <a:endParaRPr lang="en-US" sz="1200" noProof="1"/>
          </a:p>
        </p:txBody>
      </p:sp>
      <p:sp>
        <p:nvSpPr>
          <p:cNvPr id="7" name="Slide Number Placeholder 6"/>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509173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6–3 </a:t>
            </a:r>
            <a:r>
              <a:rPr lang="en-US" sz="1000" b="0" noProof="1"/>
              <a:t>1</a:t>
            </a:r>
          </a:p>
        </p:txBody>
      </p:sp>
      <p:sp>
        <p:nvSpPr>
          <p:cNvPr id="3" name="Content Placeholder 2"/>
          <p:cNvSpPr>
            <a:spLocks noGrp="1"/>
          </p:cNvSpPr>
          <p:nvPr>
            <p:ph sz="quarter" idx="11"/>
          </p:nvPr>
        </p:nvSpPr>
        <p:spPr>
          <a:xfrm>
            <a:off x="342900" y="1276709"/>
            <a:ext cx="8458200" cy="3183779"/>
          </a:xfrm>
        </p:spPr>
        <p:txBody>
          <a:bodyPr>
            <a:normAutofit/>
          </a:bodyPr>
          <a:lstStyle/>
          <a:p>
            <a:pPr>
              <a:spcBef>
                <a:spcPts val="500"/>
              </a:spcBef>
              <a:spcAft>
                <a:spcPts val="500"/>
              </a:spcAft>
            </a:pPr>
            <a:r>
              <a:rPr lang="en-US" sz="2800" noProof="1">
                <a:solidFill>
                  <a:schemeClr val="tx1"/>
                </a:solidFill>
              </a:rPr>
              <a:t>Which level of profitability is considered profit from normal operations?</a:t>
            </a:r>
          </a:p>
          <a:p>
            <a:pPr>
              <a:spcBef>
                <a:spcPts val="500"/>
              </a:spcBef>
              <a:spcAft>
                <a:spcPts val="500"/>
              </a:spcAft>
            </a:pPr>
            <a:r>
              <a:rPr lang="en-US" sz="2800" b="1" noProof="1">
                <a:solidFill>
                  <a:schemeClr val="tx1"/>
                </a:solidFill>
              </a:rPr>
              <a:t>a. </a:t>
            </a:r>
            <a:r>
              <a:rPr lang="en-US" sz="2800" noProof="1">
                <a:solidFill>
                  <a:schemeClr val="tx1"/>
                </a:solidFill>
              </a:rPr>
              <a:t>Gross profit</a:t>
            </a:r>
          </a:p>
          <a:p>
            <a:pPr>
              <a:spcBef>
                <a:spcPts val="500"/>
              </a:spcBef>
              <a:spcAft>
                <a:spcPts val="500"/>
              </a:spcAft>
            </a:pPr>
            <a:r>
              <a:rPr lang="en-US" sz="2800" b="1" noProof="1">
                <a:solidFill>
                  <a:schemeClr val="tx1"/>
                </a:solidFill>
              </a:rPr>
              <a:t>b. </a:t>
            </a:r>
            <a:r>
              <a:rPr lang="en-US" sz="2800" noProof="1">
                <a:solidFill>
                  <a:schemeClr val="tx1"/>
                </a:solidFill>
              </a:rPr>
              <a:t>Operating income</a:t>
            </a:r>
          </a:p>
          <a:p>
            <a:pPr>
              <a:spcBef>
                <a:spcPts val="500"/>
              </a:spcBef>
              <a:spcAft>
                <a:spcPts val="500"/>
              </a:spcAft>
            </a:pPr>
            <a:r>
              <a:rPr lang="en-US" sz="2800" b="1" noProof="1">
                <a:solidFill>
                  <a:schemeClr val="tx1"/>
                </a:solidFill>
              </a:rPr>
              <a:t>c. </a:t>
            </a:r>
            <a:r>
              <a:rPr lang="en-US" sz="2800" noProof="1">
                <a:solidFill>
                  <a:schemeClr val="tx1"/>
                </a:solidFill>
              </a:rPr>
              <a:t>Income before taxes</a:t>
            </a:r>
          </a:p>
          <a:p>
            <a:pPr>
              <a:spcBef>
                <a:spcPts val="500"/>
              </a:spcBef>
              <a:spcAft>
                <a:spcPts val="500"/>
              </a:spcAft>
            </a:pPr>
            <a:r>
              <a:rPr lang="en-US" sz="2800" b="1" noProof="1">
                <a:solidFill>
                  <a:schemeClr val="tx1"/>
                </a:solidFill>
              </a:rPr>
              <a:t>d. </a:t>
            </a:r>
            <a:r>
              <a:rPr lang="en-US" sz="2800" noProof="1">
                <a:solidFill>
                  <a:schemeClr val="tx1"/>
                </a:solidFill>
              </a:rPr>
              <a:t>Net income</a:t>
            </a:r>
          </a:p>
        </p:txBody>
      </p:sp>
      <p:sp>
        <p:nvSpPr>
          <p:cNvPr id="6" name="Slide Number Placeholder 5"/>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1822966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6–3 </a:t>
            </a:r>
            <a:r>
              <a:rPr lang="en-US" sz="1000" b="0" noProof="1"/>
              <a:t>2</a:t>
            </a:r>
            <a:endParaRPr lang="en-US" noProof="1"/>
          </a:p>
        </p:txBody>
      </p:sp>
      <p:sp>
        <p:nvSpPr>
          <p:cNvPr id="3" name="Content Placeholder 2"/>
          <p:cNvSpPr>
            <a:spLocks noGrp="1"/>
          </p:cNvSpPr>
          <p:nvPr>
            <p:ph sz="quarter" idx="11"/>
          </p:nvPr>
        </p:nvSpPr>
        <p:spPr>
          <a:xfrm>
            <a:off x="342900" y="1276709"/>
            <a:ext cx="8458200" cy="3191709"/>
          </a:xfrm>
        </p:spPr>
        <p:txBody>
          <a:bodyPr>
            <a:noAutofit/>
          </a:bodyPr>
          <a:lstStyle/>
          <a:p>
            <a:pPr>
              <a:spcBef>
                <a:spcPts val="500"/>
              </a:spcBef>
              <a:spcAft>
                <a:spcPts val="500"/>
              </a:spcAft>
            </a:pPr>
            <a:r>
              <a:rPr lang="en-US" sz="2800" noProof="1">
                <a:solidFill>
                  <a:schemeClr val="tx1"/>
                </a:solidFill>
              </a:rPr>
              <a:t>Which level of profitability is considered profit from normal operations?</a:t>
            </a:r>
          </a:p>
          <a:p>
            <a:pPr>
              <a:spcBef>
                <a:spcPts val="500"/>
              </a:spcBef>
              <a:spcAft>
                <a:spcPts val="500"/>
              </a:spcAft>
            </a:pPr>
            <a:r>
              <a:rPr lang="en-US" sz="2800" b="1" noProof="1">
                <a:solidFill>
                  <a:schemeClr val="tx1"/>
                </a:solidFill>
              </a:rPr>
              <a:t>a. </a:t>
            </a:r>
            <a:r>
              <a:rPr lang="en-US" sz="2800" noProof="1">
                <a:solidFill>
                  <a:schemeClr val="tx1"/>
                </a:solidFill>
              </a:rPr>
              <a:t>Gross profit</a:t>
            </a:r>
          </a:p>
          <a:p>
            <a:pPr>
              <a:spcBef>
                <a:spcPts val="500"/>
              </a:spcBef>
              <a:spcAft>
                <a:spcPts val="500"/>
              </a:spcAft>
            </a:pPr>
            <a:r>
              <a:rPr lang="en-US" sz="2800" b="1" noProof="1">
                <a:solidFill>
                  <a:schemeClr val="tx1"/>
                </a:solidFill>
              </a:rPr>
              <a:t>Answer: b. </a:t>
            </a:r>
            <a:r>
              <a:rPr lang="en-US" sz="2800" noProof="1">
                <a:solidFill>
                  <a:schemeClr val="tx1"/>
                </a:solidFill>
              </a:rPr>
              <a:t>Operating income</a:t>
            </a:r>
          </a:p>
          <a:p>
            <a:pPr>
              <a:spcBef>
                <a:spcPts val="500"/>
              </a:spcBef>
              <a:spcAft>
                <a:spcPts val="500"/>
              </a:spcAft>
            </a:pPr>
            <a:r>
              <a:rPr lang="en-US" sz="2800" b="1" noProof="1">
                <a:solidFill>
                  <a:schemeClr val="tx1"/>
                </a:solidFill>
              </a:rPr>
              <a:t>c. </a:t>
            </a:r>
            <a:r>
              <a:rPr lang="en-US" sz="2800" noProof="1">
                <a:solidFill>
                  <a:schemeClr val="tx1"/>
                </a:solidFill>
              </a:rPr>
              <a:t>Income before taxes</a:t>
            </a:r>
          </a:p>
          <a:p>
            <a:pPr>
              <a:spcBef>
                <a:spcPts val="500"/>
              </a:spcBef>
              <a:spcAft>
                <a:spcPts val="500"/>
              </a:spcAft>
            </a:pPr>
            <a:r>
              <a:rPr lang="en-US" sz="2800" b="1" noProof="1">
                <a:solidFill>
                  <a:schemeClr val="tx1"/>
                </a:solidFill>
              </a:rPr>
              <a:t>d. </a:t>
            </a:r>
            <a:r>
              <a:rPr lang="en-US" sz="2800" noProof="1">
                <a:solidFill>
                  <a:schemeClr val="tx1"/>
                </a:solidFill>
              </a:rPr>
              <a:t>Net income</a:t>
            </a:r>
          </a:p>
        </p:txBody>
      </p:sp>
      <p:sp>
        <p:nvSpPr>
          <p:cNvPr id="5" name="Content Placeholder 4"/>
          <p:cNvSpPr>
            <a:spLocks noGrp="1"/>
          </p:cNvSpPr>
          <p:nvPr>
            <p:ph sz="quarter" idx="15"/>
          </p:nvPr>
        </p:nvSpPr>
        <p:spPr>
          <a:xfrm>
            <a:off x="342900" y="4933951"/>
            <a:ext cx="8458200" cy="1427356"/>
          </a:xfrm>
        </p:spPr>
        <p:txBody>
          <a:bodyPr>
            <a:noAutofit/>
          </a:bodyPr>
          <a:lstStyle/>
          <a:p>
            <a:pPr>
              <a:spcBef>
                <a:spcPts val="500"/>
              </a:spcBef>
              <a:spcAft>
                <a:spcPts val="500"/>
              </a:spcAft>
            </a:pPr>
            <a:r>
              <a:rPr lang="en-US" sz="2200" noProof="1"/>
              <a:t>Operating income is measured as gross profit (sales revenue minus cost of goods sold) minus operating expenses. Income before taxes and net income include nonoperating items, which are not considered part of normal operations.</a:t>
            </a:r>
          </a:p>
        </p:txBody>
      </p:sp>
      <p:sp>
        <p:nvSpPr>
          <p:cNvPr id="8" name="Slide Number Placeholder 7"/>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2021613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3</a:t>
            </a:r>
          </a:p>
        </p:txBody>
      </p:sp>
      <p:sp>
        <p:nvSpPr>
          <p:cNvPr id="3" name="Content Placeholder 2"/>
          <p:cNvSpPr>
            <a:spLocks noGrp="1"/>
          </p:cNvSpPr>
          <p:nvPr>
            <p:ph sz="quarter" idx="11"/>
          </p:nvPr>
        </p:nvSpPr>
        <p:spPr>
          <a:xfrm>
            <a:off x="342900" y="1276709"/>
            <a:ext cx="8458200" cy="4722647"/>
          </a:xfrm>
        </p:spPr>
        <p:txBody>
          <a:bodyPr/>
          <a:lstStyle/>
          <a:p>
            <a:pPr>
              <a:spcBef>
                <a:spcPts val="500"/>
              </a:spcBef>
              <a:spcAft>
                <a:spcPts val="500"/>
              </a:spcAft>
            </a:pPr>
            <a:r>
              <a:rPr lang="en-US" sz="2800" noProof="1"/>
              <a:t>A multiple-step income statement reports multiple levels of profitability. </a:t>
            </a:r>
          </a:p>
          <a:p>
            <a:pPr marL="291600" indent="-291600">
              <a:spcBef>
                <a:spcPts val="500"/>
              </a:spcBef>
              <a:spcAft>
                <a:spcPts val="500"/>
              </a:spcAft>
              <a:buFont typeface="Arial" panose="020B0604020202020204" pitchFamily="34" charset="0"/>
              <a:buChar char="•"/>
            </a:pPr>
            <a:r>
              <a:rPr lang="en-US" sz="2600" b="1" noProof="1"/>
              <a:t>Gross profit </a:t>
            </a:r>
            <a:r>
              <a:rPr lang="en-US" sz="2600" noProof="1"/>
              <a:t>equals net revenues (or net sales) minus cost of goods sold. </a:t>
            </a:r>
          </a:p>
          <a:p>
            <a:pPr marL="291600" indent="-291600">
              <a:spcBef>
                <a:spcPts val="500"/>
              </a:spcBef>
              <a:spcAft>
                <a:spcPts val="500"/>
              </a:spcAft>
              <a:buFont typeface="Arial" panose="020B0604020202020204" pitchFamily="34" charset="0"/>
              <a:buChar char="•"/>
            </a:pPr>
            <a:r>
              <a:rPr lang="en-US" sz="2600" b="1" noProof="1"/>
              <a:t>Operating income </a:t>
            </a:r>
            <a:r>
              <a:rPr lang="en-US" sz="2600" noProof="1"/>
              <a:t>equals gross profit minus operating expenses. </a:t>
            </a:r>
          </a:p>
          <a:p>
            <a:pPr marL="291600" indent="-291600">
              <a:spcBef>
                <a:spcPts val="500"/>
              </a:spcBef>
              <a:spcAft>
                <a:spcPts val="500"/>
              </a:spcAft>
              <a:buFont typeface="Arial" panose="020B0604020202020204" pitchFamily="34" charset="0"/>
              <a:buChar char="•"/>
            </a:pPr>
            <a:r>
              <a:rPr lang="en-US" sz="2600" b="1" noProof="1"/>
              <a:t>Income before income taxes </a:t>
            </a:r>
            <a:r>
              <a:rPr lang="en-US" sz="2600" noProof="1"/>
              <a:t>equals operating income plus nonoperating revenues and minus nonoperating expenses. </a:t>
            </a:r>
          </a:p>
          <a:p>
            <a:pPr marL="291600" indent="-291600">
              <a:spcBef>
                <a:spcPts val="500"/>
              </a:spcBef>
              <a:spcAft>
                <a:spcPts val="500"/>
              </a:spcAft>
              <a:buFont typeface="Arial" panose="020B0604020202020204" pitchFamily="34" charset="0"/>
              <a:buChar char="•"/>
            </a:pPr>
            <a:r>
              <a:rPr lang="en-US" sz="2600" b="1" noProof="1"/>
              <a:t>Net income </a:t>
            </a:r>
            <a:r>
              <a:rPr lang="en-US" sz="2600" noProof="1"/>
              <a:t>equals all revenues minus all expenses. </a:t>
            </a:r>
          </a:p>
        </p:txBody>
      </p:sp>
      <p:sp>
        <p:nvSpPr>
          <p:cNvPr id="6" name="Slide Number Placeholder 5"/>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125773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1"/>
              <a:t>PART A</a:t>
            </a:r>
          </a:p>
        </p:txBody>
      </p:sp>
      <p:sp>
        <p:nvSpPr>
          <p:cNvPr id="3" name="Content Placeholder 2"/>
          <p:cNvSpPr>
            <a:spLocks noGrp="1"/>
          </p:cNvSpPr>
          <p:nvPr>
            <p:ph sz="quarter" idx="11"/>
          </p:nvPr>
        </p:nvSpPr>
        <p:spPr>
          <a:xfrm>
            <a:off x="342900" y="2763304"/>
            <a:ext cx="8458200" cy="1075166"/>
          </a:xfrm>
        </p:spPr>
        <p:txBody>
          <a:bodyPr>
            <a:normAutofit/>
          </a:bodyPr>
          <a:lstStyle/>
          <a:p>
            <a:pPr>
              <a:lnSpc>
                <a:spcPct val="110000"/>
              </a:lnSpc>
              <a:spcBef>
                <a:spcPts val="500"/>
              </a:spcBef>
              <a:spcAft>
                <a:spcPts val="500"/>
              </a:spcAft>
            </a:pPr>
            <a:r>
              <a:rPr lang="en-US" sz="2800" noProof="1"/>
              <a:t>REPORTING INVENTORY AND COST OF GOODS SOLD</a:t>
            </a:r>
          </a:p>
        </p:txBody>
      </p:sp>
      <p:sp>
        <p:nvSpPr>
          <p:cNvPr id="6" name="Slide Number Placeholder 5"/>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9505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3</a:t>
            </a:r>
          </a:p>
        </p:txBody>
      </p:sp>
      <p:sp>
        <p:nvSpPr>
          <p:cNvPr id="3" name="Content Placeholder 2"/>
          <p:cNvSpPr>
            <a:spLocks noGrp="1"/>
          </p:cNvSpPr>
          <p:nvPr>
            <p:ph sz="quarter" idx="11"/>
          </p:nvPr>
        </p:nvSpPr>
        <p:spPr>
          <a:xfrm>
            <a:off x="342900" y="1276710"/>
            <a:ext cx="8458200" cy="1426298"/>
          </a:xfrm>
        </p:spPr>
        <p:txBody>
          <a:bodyPr>
            <a:normAutofit/>
          </a:bodyPr>
          <a:lstStyle/>
          <a:p>
            <a:pPr marL="1189038" indent="-1189038">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O6–3</a:t>
            </a:r>
            <a:r>
              <a:rPr lang="en-US" sz="2800" noProof="1">
                <a:solidFill>
                  <a:schemeClr val="tx1"/>
                </a:solidFill>
              </a:rPr>
              <a:t> Determine the cost of goods sold and ending inventory using different inventory cost methods.</a:t>
            </a:r>
          </a:p>
        </p:txBody>
      </p:sp>
      <p:sp>
        <p:nvSpPr>
          <p:cNvPr id="6" name="Slide Number Placeholder 5"/>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505628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Inventory Cost Methods</a:t>
            </a:r>
          </a:p>
        </p:txBody>
      </p:sp>
      <p:sp>
        <p:nvSpPr>
          <p:cNvPr id="3" name="Content Placeholder 2"/>
          <p:cNvSpPr>
            <a:spLocks noGrp="1"/>
          </p:cNvSpPr>
          <p:nvPr>
            <p:ph sz="quarter" idx="11"/>
          </p:nvPr>
        </p:nvSpPr>
        <p:spPr>
          <a:xfrm>
            <a:off x="342900" y="1276709"/>
            <a:ext cx="8458200" cy="1065047"/>
          </a:xfrm>
        </p:spPr>
        <p:txBody>
          <a:bodyPr/>
          <a:lstStyle/>
          <a:p>
            <a:pPr>
              <a:spcBef>
                <a:spcPts val="500"/>
              </a:spcBef>
              <a:spcAft>
                <a:spcPts val="500"/>
              </a:spcAft>
            </a:pPr>
            <a:r>
              <a:rPr lang="en-US" sz="2600" b="1" noProof="1"/>
              <a:t>Specific identification.</a:t>
            </a:r>
          </a:p>
          <a:p>
            <a:pPr marL="291600" lvl="1" indent="-291600">
              <a:spcBef>
                <a:spcPts val="500"/>
              </a:spcBef>
              <a:spcAft>
                <a:spcPts val="500"/>
              </a:spcAft>
            </a:pPr>
            <a:r>
              <a:rPr lang="en-US" sz="2400" noProof="1"/>
              <a:t>Matches each unit of inventory with its actual cost.</a:t>
            </a:r>
          </a:p>
        </p:txBody>
      </p:sp>
      <p:sp>
        <p:nvSpPr>
          <p:cNvPr id="4" name="Content Placeholder 3"/>
          <p:cNvSpPr>
            <a:spLocks noGrp="1"/>
          </p:cNvSpPr>
          <p:nvPr>
            <p:ph sz="quarter" idx="14"/>
          </p:nvPr>
        </p:nvSpPr>
        <p:spPr>
          <a:xfrm>
            <a:off x="342900" y="2464420"/>
            <a:ext cx="8458199" cy="1126273"/>
          </a:xfrm>
        </p:spPr>
        <p:txBody>
          <a:bodyPr>
            <a:normAutofit/>
          </a:bodyPr>
          <a:lstStyle/>
          <a:p>
            <a:pPr>
              <a:spcBef>
                <a:spcPts val="500"/>
              </a:spcBef>
              <a:spcAft>
                <a:spcPts val="500"/>
              </a:spcAft>
            </a:pPr>
            <a:r>
              <a:rPr lang="en-US" sz="2600" b="1" noProof="1"/>
              <a:t>First-in, first-out (F</a:t>
            </a:r>
            <a:r>
              <a:rPr lang="en-US" sz="100" b="1" noProof="1"/>
              <a:t> </a:t>
            </a:r>
            <a:r>
              <a:rPr lang="en-US" sz="2600" b="1" noProof="1"/>
              <a:t>I</a:t>
            </a:r>
            <a:r>
              <a:rPr lang="en-US" sz="100" b="1" noProof="1"/>
              <a:t> </a:t>
            </a:r>
            <a:r>
              <a:rPr lang="en-US" sz="2600" b="1" noProof="1"/>
              <a:t>F</a:t>
            </a:r>
            <a:r>
              <a:rPr lang="en-US" sz="100" b="1" noProof="1"/>
              <a:t> </a:t>
            </a:r>
            <a:r>
              <a:rPr lang="en-US" sz="2600" b="1" noProof="1"/>
              <a:t>O).</a:t>
            </a:r>
          </a:p>
          <a:p>
            <a:pPr marL="291600" lvl="1" indent="-291600">
              <a:spcBef>
                <a:spcPts val="500"/>
              </a:spcBef>
              <a:spcAft>
                <a:spcPts val="500"/>
              </a:spcAft>
            </a:pPr>
            <a:r>
              <a:rPr lang="en-US" sz="2600" noProof="1"/>
              <a:t>Assumes first units purchased are first ones sold.</a:t>
            </a:r>
          </a:p>
        </p:txBody>
      </p:sp>
      <p:sp>
        <p:nvSpPr>
          <p:cNvPr id="5" name="Content Placeholder 4"/>
          <p:cNvSpPr>
            <a:spLocks noGrp="1"/>
          </p:cNvSpPr>
          <p:nvPr>
            <p:ph sz="quarter" idx="15"/>
          </p:nvPr>
        </p:nvSpPr>
        <p:spPr>
          <a:xfrm>
            <a:off x="342899" y="3663178"/>
            <a:ext cx="8458199" cy="1081194"/>
          </a:xfrm>
        </p:spPr>
        <p:txBody>
          <a:bodyPr>
            <a:normAutofit/>
          </a:bodyPr>
          <a:lstStyle/>
          <a:p>
            <a:pPr>
              <a:spcBef>
                <a:spcPts val="500"/>
              </a:spcBef>
              <a:spcAft>
                <a:spcPts val="500"/>
              </a:spcAft>
            </a:pPr>
            <a:r>
              <a:rPr lang="en-US" sz="2600" b="1" noProof="1"/>
              <a:t>Last-in, first-out (L</a:t>
            </a:r>
            <a:r>
              <a:rPr lang="en-US" sz="100" b="1" noProof="1"/>
              <a:t> </a:t>
            </a:r>
            <a:r>
              <a:rPr lang="en-US" sz="2600" b="1" noProof="1"/>
              <a:t>I</a:t>
            </a:r>
            <a:r>
              <a:rPr lang="en-US" sz="100" b="1" noProof="1"/>
              <a:t> </a:t>
            </a:r>
            <a:r>
              <a:rPr lang="en-US" sz="2600" b="1" noProof="1"/>
              <a:t>F</a:t>
            </a:r>
            <a:r>
              <a:rPr lang="en-US" sz="100" b="1" noProof="1"/>
              <a:t> </a:t>
            </a:r>
            <a:r>
              <a:rPr lang="en-US" sz="2600" b="1" noProof="1"/>
              <a:t>O).</a:t>
            </a:r>
          </a:p>
          <a:p>
            <a:pPr marL="291600" lvl="1" indent="-291600">
              <a:spcBef>
                <a:spcPts val="500"/>
              </a:spcBef>
              <a:spcAft>
                <a:spcPts val="500"/>
              </a:spcAft>
            </a:pPr>
            <a:r>
              <a:rPr lang="en-US" sz="2400" i="1" noProof="1"/>
              <a:t>Assumes</a:t>
            </a:r>
            <a:r>
              <a:rPr lang="en-US" sz="2400" noProof="1"/>
              <a:t> last units purchased are first ones sold.</a:t>
            </a:r>
          </a:p>
        </p:txBody>
      </p:sp>
      <p:sp>
        <p:nvSpPr>
          <p:cNvPr id="9" name="Content Placeholder 8"/>
          <p:cNvSpPr>
            <a:spLocks noGrp="1"/>
          </p:cNvSpPr>
          <p:nvPr>
            <p:ph sz="quarter" idx="16"/>
          </p:nvPr>
        </p:nvSpPr>
        <p:spPr>
          <a:xfrm>
            <a:off x="342899" y="4828478"/>
            <a:ext cx="8458201" cy="1370728"/>
          </a:xfrm>
        </p:spPr>
        <p:txBody>
          <a:bodyPr>
            <a:normAutofit/>
          </a:bodyPr>
          <a:lstStyle/>
          <a:p>
            <a:pPr>
              <a:spcBef>
                <a:spcPts val="500"/>
              </a:spcBef>
              <a:spcAft>
                <a:spcPts val="500"/>
              </a:spcAft>
            </a:pPr>
            <a:r>
              <a:rPr lang="en-US" sz="2600" b="1" noProof="1"/>
              <a:t>Weighted-average cost.</a:t>
            </a:r>
          </a:p>
          <a:p>
            <a:pPr lvl="1">
              <a:spcBef>
                <a:spcPts val="500"/>
              </a:spcBef>
              <a:spcAft>
                <a:spcPts val="500"/>
              </a:spcAft>
            </a:pPr>
            <a:r>
              <a:rPr lang="en-US" sz="2400" i="1" noProof="1"/>
              <a:t>Assumes</a:t>
            </a:r>
            <a:r>
              <a:rPr lang="en-US" sz="2400" noProof="1"/>
              <a:t> each unit of inventory has a cost equal to the weighted-average unit cost of all inventory items.</a:t>
            </a:r>
          </a:p>
        </p:txBody>
      </p:sp>
      <p:sp>
        <p:nvSpPr>
          <p:cNvPr id="8" name="Slide Number Placeholder 7"/>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2777116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noProof="1"/>
              <a:t>Illustration 6–5 Inventory Transactions for Mario’s Game Shop</a:t>
            </a:r>
          </a:p>
        </p:txBody>
      </p:sp>
      <p:graphicFrame>
        <p:nvGraphicFramePr>
          <p:cNvPr id="7" name="Table 6"/>
          <p:cNvGraphicFramePr>
            <a:graphicFrameLocks noGrp="1"/>
          </p:cNvGraphicFramePr>
          <p:nvPr>
            <p:extLst>
              <p:ext uri="{D42A27DB-BD31-4B8C-83A1-F6EECF244321}">
                <p14:modId xmlns:p14="http://schemas.microsoft.com/office/powerpoint/2010/main" val="284392732"/>
              </p:ext>
            </p:extLst>
          </p:nvPr>
        </p:nvGraphicFramePr>
        <p:xfrm>
          <a:off x="301083" y="1497359"/>
          <a:ext cx="8597590" cy="4511040"/>
        </p:xfrm>
        <a:graphic>
          <a:graphicData uri="http://schemas.openxmlformats.org/drawingml/2006/table">
            <a:tbl>
              <a:tblPr firstRow="1" bandRow="1">
                <a:tableStyleId>{2D5ABB26-0587-4C30-8999-92F81FD0307C}</a:tableStyleId>
              </a:tblPr>
              <a:tblGrid>
                <a:gridCol w="1159727">
                  <a:extLst>
                    <a:ext uri="{9D8B030D-6E8A-4147-A177-3AD203B41FA5}">
                      <a16:colId xmlns:a16="http://schemas.microsoft.com/office/drawing/2014/main" val="1888713980"/>
                    </a:ext>
                  </a:extLst>
                </a:gridCol>
                <a:gridCol w="3021980">
                  <a:extLst>
                    <a:ext uri="{9D8B030D-6E8A-4147-A177-3AD203B41FA5}">
                      <a16:colId xmlns:a16="http://schemas.microsoft.com/office/drawing/2014/main" val="2549050694"/>
                    </a:ext>
                  </a:extLst>
                </a:gridCol>
                <a:gridCol w="1795347">
                  <a:extLst>
                    <a:ext uri="{9D8B030D-6E8A-4147-A177-3AD203B41FA5}">
                      <a16:colId xmlns:a16="http://schemas.microsoft.com/office/drawing/2014/main" val="257184091"/>
                    </a:ext>
                  </a:extLst>
                </a:gridCol>
                <a:gridCol w="1226634">
                  <a:extLst>
                    <a:ext uri="{9D8B030D-6E8A-4147-A177-3AD203B41FA5}">
                      <a16:colId xmlns:a16="http://schemas.microsoft.com/office/drawing/2014/main" val="3422599426"/>
                    </a:ext>
                  </a:extLst>
                </a:gridCol>
                <a:gridCol w="1393902">
                  <a:extLst>
                    <a:ext uri="{9D8B030D-6E8A-4147-A177-3AD203B41FA5}">
                      <a16:colId xmlns:a16="http://schemas.microsoft.com/office/drawing/2014/main" val="3469110553"/>
                    </a:ext>
                  </a:extLst>
                </a:gridCol>
              </a:tblGrid>
              <a:tr h="370840">
                <a:tc>
                  <a:txBody>
                    <a:bodyPr/>
                    <a:lstStyle/>
                    <a:p>
                      <a:pPr algn="ctr"/>
                      <a:r>
                        <a:rPr lang="en-US" sz="2200" b="1" u="none" dirty="0"/>
                        <a:t>Date</a:t>
                      </a: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b="1" u="none" dirty="0"/>
                        <a:t>Transaction</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b="1" u="none" dirty="0"/>
                        <a:t>Number of    Units</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b="1" u="none" dirty="0"/>
                        <a:t>Unit Cost</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b="1" u="none" dirty="0"/>
                        <a:t>Total</a:t>
                      </a:r>
                      <a:r>
                        <a:rPr lang="en-US" sz="2200" b="1" u="none" baseline="0" dirty="0"/>
                        <a:t> Cost</a:t>
                      </a:r>
                      <a:endParaRPr lang="en-US" sz="2200" b="1" u="none" dirty="0"/>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167360"/>
                  </a:ext>
                </a:extLst>
              </a:tr>
              <a:tr h="370840">
                <a:tc>
                  <a:txBody>
                    <a:bodyPr/>
                    <a:lstStyle/>
                    <a:p>
                      <a:r>
                        <a:rPr lang="en-US" sz="2200" dirty="0"/>
                        <a:t>Jan.  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2200" dirty="0"/>
                        <a:t>Beginning inventory</a:t>
                      </a:r>
                    </a:p>
                  </a:txBody>
                  <a:tcPr>
                    <a:lnT w="12700" cap="flat" cmpd="sng" algn="ctr">
                      <a:solidFill>
                        <a:schemeClr val="tx1"/>
                      </a:solidFill>
                      <a:prstDash val="solid"/>
                      <a:round/>
                      <a:headEnd type="none" w="med" len="med"/>
                      <a:tailEnd type="none" w="med" len="med"/>
                    </a:lnT>
                  </a:tcPr>
                </a:tc>
                <a:tc>
                  <a:txBody>
                    <a:bodyPr/>
                    <a:lstStyle/>
                    <a:p>
                      <a:pPr algn="r"/>
                      <a:r>
                        <a:rPr lang="en-US" sz="2200" dirty="0"/>
                        <a:t>100</a:t>
                      </a:r>
                    </a:p>
                  </a:txBody>
                  <a:tcPr>
                    <a:lnT w="12700" cap="flat" cmpd="sng" algn="ctr">
                      <a:solidFill>
                        <a:schemeClr val="tx1"/>
                      </a:solidFill>
                      <a:prstDash val="solid"/>
                      <a:round/>
                      <a:headEnd type="none" w="med" len="med"/>
                      <a:tailEnd type="none" w="med" len="med"/>
                    </a:lnT>
                  </a:tcPr>
                </a:tc>
                <a:tc>
                  <a:txBody>
                    <a:bodyPr/>
                    <a:lstStyle/>
                    <a:p>
                      <a:pPr algn="r"/>
                      <a:r>
                        <a:rPr lang="en-US" sz="2200" dirty="0"/>
                        <a:t>$  7</a:t>
                      </a:r>
                    </a:p>
                  </a:txBody>
                  <a:tcPr>
                    <a:lnT w="12700" cap="flat" cmpd="sng" algn="ctr">
                      <a:solidFill>
                        <a:schemeClr val="tx1"/>
                      </a:solidFill>
                      <a:prstDash val="solid"/>
                      <a:round/>
                      <a:headEnd type="none" w="med" len="med"/>
                      <a:tailEnd type="none" w="med" len="med"/>
                    </a:lnT>
                  </a:tcPr>
                </a:tc>
                <a:tc>
                  <a:txBody>
                    <a:bodyPr/>
                    <a:lstStyle/>
                    <a:p>
                      <a:pPr algn="r"/>
                      <a:r>
                        <a:rPr lang="en-US" sz="2200" dirty="0"/>
                        <a:t>$    700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362765011"/>
                  </a:ext>
                </a:extLst>
              </a:tr>
              <a:tr h="370840">
                <a:tc>
                  <a:txBody>
                    <a:bodyPr/>
                    <a:lstStyle/>
                    <a:p>
                      <a:r>
                        <a:rPr lang="en-US" sz="2200" dirty="0"/>
                        <a:t>Apr. 25</a:t>
                      </a:r>
                    </a:p>
                  </a:txBody>
                  <a:tcPr>
                    <a:lnL w="12700" cap="flat" cmpd="sng" algn="ctr">
                      <a:solidFill>
                        <a:schemeClr val="tx1"/>
                      </a:solidFill>
                      <a:prstDash val="solid"/>
                      <a:round/>
                      <a:headEnd type="none" w="med" len="med"/>
                      <a:tailEnd type="none" w="med" len="med"/>
                    </a:lnL>
                  </a:tcPr>
                </a:tc>
                <a:tc>
                  <a:txBody>
                    <a:bodyPr/>
                    <a:lstStyle/>
                    <a:p>
                      <a:r>
                        <a:rPr lang="en-US" sz="2200" dirty="0"/>
                        <a:t>Purchase</a:t>
                      </a:r>
                    </a:p>
                  </a:txBody>
                  <a:tcPr/>
                </a:tc>
                <a:tc>
                  <a:txBody>
                    <a:bodyPr/>
                    <a:lstStyle/>
                    <a:p>
                      <a:pPr algn="r"/>
                      <a:r>
                        <a:rPr lang="en-US" sz="2200" dirty="0"/>
                        <a:t>300</a:t>
                      </a:r>
                    </a:p>
                  </a:txBody>
                  <a:tcPr/>
                </a:tc>
                <a:tc>
                  <a:txBody>
                    <a:bodyPr/>
                    <a:lstStyle/>
                    <a:p>
                      <a:pPr algn="r"/>
                      <a:r>
                        <a:rPr lang="en-US" sz="2200" dirty="0"/>
                        <a:t>    9</a:t>
                      </a:r>
                    </a:p>
                  </a:txBody>
                  <a:tcPr/>
                </a:tc>
                <a:tc>
                  <a:txBody>
                    <a:bodyPr/>
                    <a:lstStyle/>
                    <a:p>
                      <a:pPr algn="r"/>
                      <a:r>
                        <a:rPr lang="en-US" sz="2200" dirty="0"/>
                        <a:t>2,700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08350232"/>
                  </a:ext>
                </a:extLst>
              </a:tr>
              <a:tr h="370840">
                <a:tc>
                  <a:txBody>
                    <a:bodyPr/>
                    <a:lstStyle/>
                    <a:p>
                      <a:r>
                        <a:rPr lang="en-US" sz="2200" dirty="0"/>
                        <a:t>Oct.</a:t>
                      </a:r>
                      <a:r>
                        <a:rPr lang="en-US" sz="2200" baseline="0" dirty="0"/>
                        <a:t> 19</a:t>
                      </a:r>
                      <a:endParaRPr lang="en-US" sz="2200" dirty="0"/>
                    </a:p>
                  </a:txBody>
                  <a:tcPr>
                    <a:lnL w="12700" cap="flat" cmpd="sng" algn="ctr">
                      <a:solidFill>
                        <a:schemeClr val="tx1"/>
                      </a:solidFill>
                      <a:prstDash val="solid"/>
                      <a:round/>
                      <a:headEnd type="none" w="med" len="med"/>
                      <a:tailEnd type="none" w="med" len="med"/>
                    </a:lnL>
                  </a:tcPr>
                </a:tc>
                <a:tc>
                  <a:txBody>
                    <a:bodyPr/>
                    <a:lstStyle/>
                    <a:p>
                      <a:r>
                        <a:rPr lang="en-US" sz="2200" dirty="0"/>
                        <a:t>Purchase</a:t>
                      </a:r>
                    </a:p>
                  </a:txBody>
                  <a:tcPr/>
                </a:tc>
                <a:tc>
                  <a:txBody>
                    <a:bodyPr/>
                    <a:lstStyle/>
                    <a:p>
                      <a:pPr algn="r"/>
                      <a:r>
                        <a:rPr lang="en-US" sz="2200" u="sng" dirty="0"/>
                        <a:t>       600</a:t>
                      </a:r>
                    </a:p>
                  </a:txBody>
                  <a:tcPr/>
                </a:tc>
                <a:tc>
                  <a:txBody>
                    <a:bodyPr/>
                    <a:lstStyle/>
                    <a:p>
                      <a:pPr algn="r"/>
                      <a:r>
                        <a:rPr lang="en-US" sz="2200" dirty="0"/>
                        <a:t>  11</a:t>
                      </a:r>
                    </a:p>
                  </a:txBody>
                  <a:tcPr/>
                </a:tc>
                <a:tc>
                  <a:txBody>
                    <a:bodyPr/>
                    <a:lstStyle/>
                    <a:p>
                      <a:pPr algn="r"/>
                      <a:r>
                        <a:rPr lang="en-US" sz="2200" u="sng" dirty="0"/>
                        <a:t>      6,600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03391070"/>
                  </a:ext>
                </a:extLst>
              </a:tr>
              <a:tr h="370840">
                <a:tc>
                  <a:txBody>
                    <a:bodyPr/>
                    <a:lstStyle/>
                    <a:p>
                      <a:endParaRPr lang="en-US" sz="2200"/>
                    </a:p>
                  </a:txBody>
                  <a:tcPr>
                    <a:lnL w="12700" cap="flat" cmpd="sng" algn="ctr">
                      <a:solidFill>
                        <a:schemeClr val="tx1"/>
                      </a:solidFill>
                      <a:prstDash val="solid"/>
                      <a:round/>
                      <a:headEnd type="none" w="med" len="med"/>
                      <a:tailEnd type="none" w="med" len="med"/>
                    </a:lnL>
                  </a:tcPr>
                </a:tc>
                <a:tc>
                  <a:txBody>
                    <a:bodyPr/>
                    <a:lstStyle/>
                    <a:p>
                      <a:pPr marL="268288" indent="0"/>
                      <a:r>
                        <a:rPr lang="en-US" sz="2200" dirty="0"/>
                        <a:t>Total available for sale</a:t>
                      </a:r>
                    </a:p>
                  </a:txBody>
                  <a:tcPr/>
                </a:tc>
                <a:tc>
                  <a:txBody>
                    <a:bodyPr/>
                    <a:lstStyle/>
                    <a:p>
                      <a:pPr algn="r"/>
                      <a:r>
                        <a:rPr lang="en-US" sz="2200" b="1" u="dbl" baseline="0" dirty="0">
                          <a:solidFill>
                            <a:srgbClr val="0070C0"/>
                          </a:solidFill>
                          <a:uFill>
                            <a:solidFill>
                              <a:schemeClr val="tx1"/>
                            </a:solidFill>
                          </a:uFill>
                        </a:rPr>
                        <a:t>    </a:t>
                      </a:r>
                      <a:r>
                        <a:rPr lang="en-US" sz="2200" b="1" u="dbl" baseline="0" dirty="0">
                          <a:solidFill>
                            <a:srgbClr val="002060"/>
                          </a:solidFill>
                          <a:uFill>
                            <a:solidFill>
                              <a:schemeClr val="tx1"/>
                            </a:solidFill>
                          </a:uFill>
                        </a:rPr>
                        <a:t>1,000</a:t>
                      </a:r>
                    </a:p>
                  </a:txBody>
                  <a:tcPr anchor="b"/>
                </a:tc>
                <a:tc>
                  <a:txBody>
                    <a:bodyPr/>
                    <a:lstStyle/>
                    <a:p>
                      <a:pPr algn="r"/>
                      <a:endParaRPr lang="en-US" sz="2200" b="1" u="dbl" baseline="0" dirty="0">
                        <a:solidFill>
                          <a:srgbClr val="0070C0"/>
                        </a:solidFill>
                        <a:uFill>
                          <a:solidFill>
                            <a:schemeClr val="tx1"/>
                          </a:solidFill>
                        </a:uFill>
                      </a:endParaRPr>
                    </a:p>
                  </a:txBody>
                  <a:tcPr anchor="b"/>
                </a:tc>
                <a:tc>
                  <a:txBody>
                    <a:bodyPr/>
                    <a:lstStyle/>
                    <a:p>
                      <a:pPr algn="r"/>
                      <a:r>
                        <a:rPr lang="en-US" sz="2200" b="1" u="dbl" baseline="0" dirty="0">
                          <a:solidFill>
                            <a:srgbClr val="0070C0"/>
                          </a:solidFill>
                          <a:uFill>
                            <a:solidFill>
                              <a:schemeClr val="tx1"/>
                            </a:solidFill>
                          </a:uFill>
                        </a:rPr>
                        <a:t> </a:t>
                      </a:r>
                      <a:r>
                        <a:rPr lang="en-US" sz="2200" b="1" u="dbl" baseline="0" dirty="0">
                          <a:solidFill>
                            <a:srgbClr val="002060"/>
                          </a:solidFill>
                          <a:uFill>
                            <a:solidFill>
                              <a:schemeClr val="tx1"/>
                            </a:solidFill>
                          </a:uFill>
                        </a:rPr>
                        <a:t>$ 10,000</a:t>
                      </a:r>
                    </a:p>
                  </a:txBody>
                  <a:tcPr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89434385"/>
                  </a:ext>
                </a:extLst>
              </a:tr>
              <a:tr h="370840">
                <a:tc>
                  <a:txBody>
                    <a:bodyPr/>
                    <a:lstStyle/>
                    <a:p>
                      <a:r>
                        <a:rPr lang="en-US" sz="2200" dirty="0"/>
                        <a:t>Jul. 17</a:t>
                      </a:r>
                    </a:p>
                  </a:txBody>
                  <a:tcPr>
                    <a:lnL w="12700" cap="flat" cmpd="sng" algn="ctr">
                      <a:solidFill>
                        <a:schemeClr val="tx1"/>
                      </a:solidFill>
                      <a:prstDash val="solid"/>
                      <a:round/>
                      <a:headEnd type="none" w="med" len="med"/>
                      <a:tailEnd type="none" w="med" len="med"/>
                    </a:lnL>
                  </a:tcPr>
                </a:tc>
                <a:tc>
                  <a:txBody>
                    <a:bodyPr/>
                    <a:lstStyle/>
                    <a:p>
                      <a:r>
                        <a:rPr lang="en-US" sz="2200" dirty="0"/>
                        <a:t>Sale</a:t>
                      </a:r>
                    </a:p>
                  </a:txBody>
                  <a:tcPr/>
                </a:tc>
                <a:tc>
                  <a:txBody>
                    <a:bodyPr/>
                    <a:lstStyle/>
                    <a:p>
                      <a:pPr algn="r"/>
                      <a:r>
                        <a:rPr lang="en-US" sz="2200" dirty="0"/>
                        <a:t>300</a:t>
                      </a:r>
                    </a:p>
                  </a:txBody>
                  <a:tcPr/>
                </a:tc>
                <a:tc>
                  <a:txBody>
                    <a:bodyPr/>
                    <a:lstStyle/>
                    <a:p>
                      <a:pPr algn="r"/>
                      <a:endParaRPr lang="en-US" sz="2200" dirty="0"/>
                    </a:p>
                  </a:txBody>
                  <a:tcPr/>
                </a:tc>
                <a:tc>
                  <a:txBody>
                    <a:bodyPr/>
                    <a:lstStyle/>
                    <a:p>
                      <a:pPr algn="r"/>
                      <a:endParaRPr lang="en-US" sz="22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03093664"/>
                  </a:ext>
                </a:extLst>
              </a:tr>
              <a:tr h="370840">
                <a:tc>
                  <a:txBody>
                    <a:bodyPr/>
                    <a:lstStyle/>
                    <a:p>
                      <a:r>
                        <a:rPr lang="en-US" sz="2200" dirty="0"/>
                        <a:t>Dec. 15</a:t>
                      </a:r>
                    </a:p>
                  </a:txBody>
                  <a:tcPr>
                    <a:lnL w="12700" cap="flat" cmpd="sng" algn="ctr">
                      <a:solidFill>
                        <a:schemeClr val="tx1"/>
                      </a:solidFill>
                      <a:prstDash val="solid"/>
                      <a:round/>
                      <a:headEnd type="none" w="med" len="med"/>
                      <a:tailEnd type="none" w="med" len="med"/>
                    </a:lnL>
                  </a:tcPr>
                </a:tc>
                <a:tc>
                  <a:txBody>
                    <a:bodyPr/>
                    <a:lstStyle/>
                    <a:p>
                      <a:r>
                        <a:rPr lang="en-US" sz="2200" dirty="0"/>
                        <a:t>Sale</a:t>
                      </a:r>
                    </a:p>
                  </a:txBody>
                  <a:tcPr/>
                </a:tc>
                <a:tc>
                  <a:txBody>
                    <a:bodyPr/>
                    <a:lstStyle/>
                    <a:p>
                      <a:pPr algn="r"/>
                      <a:r>
                        <a:rPr lang="en-US" sz="2200" u="sng" dirty="0"/>
                        <a:t>       500</a:t>
                      </a:r>
                    </a:p>
                  </a:txBody>
                  <a:tcPr/>
                </a:tc>
                <a:tc>
                  <a:txBody>
                    <a:bodyPr/>
                    <a:lstStyle/>
                    <a:p>
                      <a:pPr algn="r"/>
                      <a:endParaRPr lang="en-US" sz="2200" dirty="0"/>
                    </a:p>
                  </a:txBody>
                  <a:tcPr/>
                </a:tc>
                <a:tc>
                  <a:txBody>
                    <a:bodyPr/>
                    <a:lstStyle/>
                    <a:p>
                      <a:pPr algn="r"/>
                      <a:endParaRPr lang="en-US" sz="22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85519092"/>
                  </a:ext>
                </a:extLst>
              </a:tr>
              <a:tr h="370840">
                <a:tc>
                  <a:txBody>
                    <a:bodyPr/>
                    <a:lstStyle/>
                    <a:p>
                      <a:endParaRPr lang="en-US" sz="2200" dirty="0"/>
                    </a:p>
                  </a:txBody>
                  <a:tcPr>
                    <a:lnL w="12700" cap="flat" cmpd="sng" algn="ctr">
                      <a:solidFill>
                        <a:schemeClr val="tx1"/>
                      </a:solidFill>
                      <a:prstDash val="solid"/>
                      <a:round/>
                      <a:headEnd type="none" w="med" len="med"/>
                      <a:tailEnd type="none" w="med" len="med"/>
                    </a:lnL>
                  </a:tcPr>
                </a:tc>
                <a:tc>
                  <a:txBody>
                    <a:bodyPr/>
                    <a:lstStyle/>
                    <a:p>
                      <a:pPr marL="268288" indent="0"/>
                      <a:r>
                        <a:rPr lang="en-US" sz="2200" dirty="0"/>
                        <a:t>Total units</a:t>
                      </a:r>
                      <a:r>
                        <a:rPr lang="en-US" sz="2200" baseline="0" dirty="0"/>
                        <a:t> sold</a:t>
                      </a:r>
                      <a:endParaRPr lang="en-US" sz="2200" dirty="0"/>
                    </a:p>
                  </a:txBody>
                  <a:tcPr/>
                </a:tc>
                <a:tc>
                  <a:txBody>
                    <a:bodyPr/>
                    <a:lstStyle/>
                    <a:p>
                      <a:pPr algn="r"/>
                      <a:r>
                        <a:rPr lang="en-US" sz="2200" b="1" u="dbl" baseline="0" dirty="0">
                          <a:solidFill>
                            <a:srgbClr val="0070C0"/>
                          </a:solidFill>
                          <a:uFill>
                            <a:solidFill>
                              <a:schemeClr val="tx1"/>
                            </a:solidFill>
                          </a:uFill>
                        </a:rPr>
                        <a:t>       </a:t>
                      </a:r>
                      <a:r>
                        <a:rPr lang="en-US" sz="2200" b="1" u="dbl" baseline="0" dirty="0">
                          <a:solidFill>
                            <a:srgbClr val="002060"/>
                          </a:solidFill>
                          <a:uFill>
                            <a:solidFill>
                              <a:schemeClr val="tx1"/>
                            </a:solidFill>
                          </a:uFill>
                        </a:rPr>
                        <a:t>800</a:t>
                      </a:r>
                    </a:p>
                  </a:txBody>
                  <a:tcPr/>
                </a:tc>
                <a:tc>
                  <a:txBody>
                    <a:bodyPr/>
                    <a:lstStyle/>
                    <a:p>
                      <a:pPr algn="r"/>
                      <a:endParaRPr lang="en-US" sz="2200" b="1" dirty="0"/>
                    </a:p>
                  </a:txBody>
                  <a:tcPr/>
                </a:tc>
                <a:tc>
                  <a:txBody>
                    <a:bodyPr/>
                    <a:lstStyle/>
                    <a:p>
                      <a:pPr algn="r"/>
                      <a:endParaRPr lang="en-US" sz="22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06713165"/>
                  </a:ext>
                </a:extLst>
              </a:tr>
              <a:tr h="370840">
                <a:tc>
                  <a:txBody>
                    <a:bodyPr/>
                    <a:lstStyle/>
                    <a:p>
                      <a:r>
                        <a:rPr lang="en-US" sz="2200" dirty="0"/>
                        <a:t>Dec. 31</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2200" dirty="0"/>
                        <a:t>Ending inventory</a:t>
                      </a:r>
                    </a:p>
                  </a:txBody>
                  <a:tcPr>
                    <a:lnB w="12700" cap="flat" cmpd="sng" algn="ctr">
                      <a:solidFill>
                        <a:schemeClr val="tx1"/>
                      </a:solidFill>
                      <a:prstDash val="solid"/>
                      <a:round/>
                      <a:headEnd type="none" w="med" len="med"/>
                      <a:tailEnd type="none" w="med" len="med"/>
                    </a:lnB>
                  </a:tcPr>
                </a:tc>
                <a:tc>
                  <a:txBody>
                    <a:bodyPr/>
                    <a:lstStyle/>
                    <a:p>
                      <a:pPr algn="r"/>
                      <a:r>
                        <a:rPr lang="en-US" sz="2200" b="1" u="dbl" baseline="0" dirty="0">
                          <a:solidFill>
                            <a:srgbClr val="00B050"/>
                          </a:solidFill>
                          <a:uFill>
                            <a:solidFill>
                              <a:schemeClr val="tx1"/>
                            </a:solidFill>
                          </a:uFill>
                        </a:rPr>
                        <a:t>       </a:t>
                      </a:r>
                      <a:r>
                        <a:rPr lang="en-US" sz="2200" b="1" u="dbl" baseline="0" dirty="0">
                          <a:solidFill>
                            <a:srgbClr val="004821"/>
                          </a:solidFill>
                          <a:uFill>
                            <a:solidFill>
                              <a:schemeClr val="tx1"/>
                            </a:solidFill>
                          </a:uFill>
                        </a:rPr>
                        <a:t>200</a:t>
                      </a:r>
                    </a:p>
                  </a:txBody>
                  <a:tcPr>
                    <a:lnB w="12700" cap="flat" cmpd="sng" algn="ctr">
                      <a:solidFill>
                        <a:schemeClr val="tx1"/>
                      </a:solidFill>
                      <a:prstDash val="solid"/>
                      <a:round/>
                      <a:headEnd type="none" w="med" len="med"/>
                      <a:tailEnd type="none" w="med" len="med"/>
                    </a:lnB>
                  </a:tcPr>
                </a:tc>
                <a:tc>
                  <a:txBody>
                    <a:bodyPr/>
                    <a:lstStyle/>
                    <a:p>
                      <a:pPr algn="r"/>
                      <a:endParaRPr lang="en-US" sz="2200" b="1" dirty="0"/>
                    </a:p>
                  </a:txBody>
                  <a:tcPr>
                    <a:lnB w="12700" cap="flat" cmpd="sng" algn="ctr">
                      <a:solidFill>
                        <a:schemeClr val="tx1"/>
                      </a:solidFill>
                      <a:prstDash val="solid"/>
                      <a:round/>
                      <a:headEnd type="none" w="med" len="med"/>
                      <a:tailEnd type="none" w="med" len="med"/>
                    </a:lnB>
                  </a:tcPr>
                </a:tc>
                <a:tc>
                  <a:txBody>
                    <a:bodyPr/>
                    <a:lstStyle/>
                    <a:p>
                      <a:pPr algn="r"/>
                      <a:endParaRPr lang="en-US" sz="22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3422485"/>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528119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Specific Identification</a:t>
            </a:r>
          </a:p>
        </p:txBody>
      </p:sp>
      <p:sp>
        <p:nvSpPr>
          <p:cNvPr id="3" name="Content Placeholder 2"/>
          <p:cNvSpPr>
            <a:spLocks noGrp="1"/>
          </p:cNvSpPr>
          <p:nvPr>
            <p:ph sz="quarter" idx="11"/>
          </p:nvPr>
        </p:nvSpPr>
        <p:spPr>
          <a:xfrm>
            <a:off x="342900" y="1276709"/>
            <a:ext cx="8458200" cy="3953213"/>
          </a:xfrm>
        </p:spPr>
        <p:txBody>
          <a:bodyPr>
            <a:normAutofit/>
          </a:bodyPr>
          <a:lstStyle/>
          <a:p>
            <a:pPr>
              <a:spcBef>
                <a:spcPts val="500"/>
              </a:spcBef>
              <a:spcAft>
                <a:spcPts val="500"/>
              </a:spcAft>
            </a:pPr>
            <a:r>
              <a:rPr lang="en-US" sz="2400" noProof="1"/>
              <a:t>Matches—or identifies—each unit of inventory with its actual cost.</a:t>
            </a:r>
          </a:p>
          <a:p>
            <a:pPr>
              <a:spcBef>
                <a:spcPts val="500"/>
              </a:spcBef>
              <a:spcAft>
                <a:spcPts val="500"/>
              </a:spcAft>
            </a:pPr>
            <a:r>
              <a:rPr lang="en-US" sz="2400" noProof="1"/>
              <a:t>Mario’s Game Shop Example:</a:t>
            </a:r>
          </a:p>
          <a:p>
            <a:pPr lvl="1">
              <a:spcBef>
                <a:spcPts val="500"/>
              </a:spcBef>
              <a:spcAft>
                <a:spcPts val="500"/>
              </a:spcAft>
            </a:pPr>
            <a:r>
              <a:rPr lang="en-US" sz="2200" noProof="1"/>
              <a:t>Suppose the actual units sold include 100 units of beginning inventory, 200 units of the April 25 purchase, and 500 units of the October 19 purchase. The cost of those units would be reported as cost of goods sold. </a:t>
            </a:r>
          </a:p>
          <a:p>
            <a:pPr lvl="1">
              <a:spcBef>
                <a:spcPts val="500"/>
              </a:spcBef>
              <a:spcAft>
                <a:spcPts val="500"/>
              </a:spcAft>
            </a:pPr>
            <a:r>
              <a:rPr lang="en-US" sz="2200" noProof="1"/>
              <a:t>The cost of the 200 units remaining (consisting of 100 from the April 25 purchase and 100 from the October 19 purchase) would be reported as ending inventory.</a:t>
            </a:r>
            <a:endParaRPr lang="en-US" noProof="1"/>
          </a:p>
        </p:txBody>
      </p:sp>
      <p:sp>
        <p:nvSpPr>
          <p:cNvPr id="4" name="Content Placeholder 3"/>
          <p:cNvSpPr>
            <a:spLocks noGrp="1"/>
          </p:cNvSpPr>
          <p:nvPr>
            <p:ph sz="quarter" idx="14"/>
          </p:nvPr>
        </p:nvSpPr>
        <p:spPr>
          <a:xfrm>
            <a:off x="342900" y="5299182"/>
            <a:ext cx="8458200" cy="1214488"/>
          </a:xfrm>
        </p:spPr>
        <p:txBody>
          <a:bodyPr>
            <a:normAutofit/>
          </a:bodyPr>
          <a:lstStyle/>
          <a:p>
            <a:pPr>
              <a:spcBef>
                <a:spcPts val="500"/>
              </a:spcBef>
              <a:spcAft>
                <a:spcPts val="500"/>
              </a:spcAft>
            </a:pPr>
            <a:r>
              <a:rPr lang="en-US" sz="2400" noProof="1"/>
              <a:t>Not practicable for most companies; used primarily by companies with unique, expensive products with low sales volume.</a:t>
            </a:r>
          </a:p>
        </p:txBody>
      </p:sp>
      <p:sp>
        <p:nvSpPr>
          <p:cNvPr id="7" name="Slide Number Placeholder 6"/>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572107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47328"/>
            <a:ext cx="8458200" cy="993554"/>
          </a:xfrm>
        </p:spPr>
        <p:txBody>
          <a:bodyPr>
            <a:noAutofit/>
          </a:bodyPr>
          <a:lstStyle/>
          <a:p>
            <a:r>
              <a:rPr lang="en-US" noProof="1"/>
              <a:t>F</a:t>
            </a:r>
            <a:r>
              <a:rPr lang="en-US" sz="100" noProof="1"/>
              <a:t> </a:t>
            </a:r>
            <a:r>
              <a:rPr lang="en-US" noProof="1"/>
              <a:t>I</a:t>
            </a:r>
            <a:r>
              <a:rPr lang="en-US" sz="100" noProof="1"/>
              <a:t> </a:t>
            </a:r>
            <a:r>
              <a:rPr lang="en-US" noProof="1"/>
              <a:t>F</a:t>
            </a:r>
            <a:r>
              <a:rPr lang="en-US" sz="100" noProof="1"/>
              <a:t> </a:t>
            </a:r>
            <a:r>
              <a:rPr lang="en-US" noProof="1"/>
              <a:t>O, L</a:t>
            </a:r>
            <a:r>
              <a:rPr lang="en-US" sz="100" noProof="1"/>
              <a:t> </a:t>
            </a:r>
            <a:r>
              <a:rPr lang="en-US" noProof="1"/>
              <a:t>I</a:t>
            </a:r>
            <a:r>
              <a:rPr lang="en-US" sz="100" noProof="1"/>
              <a:t> </a:t>
            </a:r>
            <a:r>
              <a:rPr lang="en-US" noProof="1"/>
              <a:t>F</a:t>
            </a:r>
            <a:r>
              <a:rPr lang="en-US" sz="100" noProof="1"/>
              <a:t> </a:t>
            </a:r>
            <a:r>
              <a:rPr lang="en-US" noProof="1"/>
              <a:t>O, and Weighted-Average Cost</a:t>
            </a:r>
          </a:p>
        </p:txBody>
      </p:sp>
      <p:sp>
        <p:nvSpPr>
          <p:cNvPr id="3" name="Content Placeholder 2"/>
          <p:cNvSpPr>
            <a:spLocks noGrp="1"/>
          </p:cNvSpPr>
          <p:nvPr>
            <p:ph sz="quarter" idx="11"/>
          </p:nvPr>
        </p:nvSpPr>
        <p:spPr>
          <a:xfrm>
            <a:off x="342900" y="1276709"/>
            <a:ext cx="8458200" cy="3752491"/>
          </a:xfrm>
        </p:spPr>
        <p:txBody>
          <a:bodyPr>
            <a:normAutofit/>
          </a:bodyPr>
          <a:lstStyle/>
          <a:p>
            <a:pPr>
              <a:spcBef>
                <a:spcPts val="500"/>
              </a:spcBef>
              <a:spcAft>
                <a:spcPts val="500"/>
              </a:spcAft>
            </a:pPr>
            <a:r>
              <a:rPr lang="en-US" sz="2600" noProof="1"/>
              <a:t>Most companies instead use one of the three inventory cost flow assumptions—F</a:t>
            </a:r>
            <a:r>
              <a:rPr lang="en-US" sz="100" noProof="1"/>
              <a:t> </a:t>
            </a:r>
            <a:r>
              <a:rPr lang="en-US" sz="2600" noProof="1"/>
              <a:t>I</a:t>
            </a:r>
            <a:r>
              <a:rPr lang="en-US" sz="100" noProof="1"/>
              <a:t> </a:t>
            </a:r>
            <a:r>
              <a:rPr lang="en-US" sz="2600" noProof="1"/>
              <a:t>F</a:t>
            </a:r>
            <a:r>
              <a:rPr lang="en-US" sz="100" noProof="1"/>
              <a:t> </a:t>
            </a:r>
            <a:r>
              <a:rPr lang="en-US" sz="2600" noProof="1"/>
              <a:t>O, L</a:t>
            </a:r>
            <a:r>
              <a:rPr lang="en-US" sz="100" noProof="1"/>
              <a:t> </a:t>
            </a:r>
            <a:r>
              <a:rPr lang="en-US" sz="2600" noProof="1"/>
              <a:t>I</a:t>
            </a:r>
            <a:r>
              <a:rPr lang="en-US" sz="100" noProof="1"/>
              <a:t> </a:t>
            </a:r>
            <a:r>
              <a:rPr lang="en-US" sz="2600" noProof="1"/>
              <a:t>F</a:t>
            </a:r>
            <a:r>
              <a:rPr lang="en-US" sz="100" noProof="1"/>
              <a:t> </a:t>
            </a:r>
            <a:r>
              <a:rPr lang="en-US" sz="2600" noProof="1"/>
              <a:t>O, or weighted-average cost.</a:t>
            </a:r>
          </a:p>
          <a:p>
            <a:pPr marL="291600" lvl="1" indent="-291600">
              <a:spcBef>
                <a:spcPts val="500"/>
              </a:spcBef>
              <a:spcAft>
                <a:spcPts val="500"/>
              </a:spcAft>
            </a:pPr>
            <a:r>
              <a:rPr lang="en-US" sz="2400" noProof="1"/>
              <a:t>Note the use of the word assumptions. F</a:t>
            </a:r>
            <a:r>
              <a:rPr lang="en-US" sz="100" noProof="1"/>
              <a:t> </a:t>
            </a:r>
            <a:r>
              <a:rPr lang="en-US" sz="2400" noProof="1"/>
              <a:t>I</a:t>
            </a:r>
            <a:r>
              <a:rPr lang="en-US" sz="100" noProof="1"/>
              <a:t> </a:t>
            </a:r>
            <a:r>
              <a:rPr lang="en-US" sz="2400" noProof="1"/>
              <a:t>F</a:t>
            </a:r>
            <a:r>
              <a:rPr lang="en-US" sz="100" noProof="1"/>
              <a:t> </a:t>
            </a:r>
            <a:r>
              <a:rPr lang="en-US" sz="2400" noProof="1"/>
              <a:t>O, L</a:t>
            </a:r>
            <a:r>
              <a:rPr lang="en-US" sz="100" noProof="1"/>
              <a:t> </a:t>
            </a:r>
            <a:r>
              <a:rPr lang="en-US" sz="2400" noProof="1"/>
              <a:t>I</a:t>
            </a:r>
            <a:r>
              <a:rPr lang="en-US" sz="100" noProof="1"/>
              <a:t> </a:t>
            </a:r>
            <a:r>
              <a:rPr lang="en-US" sz="2400" noProof="1"/>
              <a:t>F</a:t>
            </a:r>
            <a:r>
              <a:rPr lang="en-US" sz="100" noProof="1"/>
              <a:t> </a:t>
            </a:r>
            <a:r>
              <a:rPr lang="en-US" sz="2400" noProof="1"/>
              <a:t>O, and weighted-average cost assume a particular pattern of inventory cost flows.</a:t>
            </a:r>
          </a:p>
          <a:p>
            <a:pPr marL="291600" lvl="1" indent="-291600">
              <a:spcBef>
                <a:spcPts val="500"/>
              </a:spcBef>
              <a:spcAft>
                <a:spcPts val="500"/>
              </a:spcAft>
            </a:pPr>
            <a:r>
              <a:rPr lang="en-US" sz="2400" noProof="1"/>
              <a:t>However, the actual flow of inventory does not need to match the assumed cost flow in order for the company to use a particular method.</a:t>
            </a:r>
          </a:p>
        </p:txBody>
      </p:sp>
      <p:sp>
        <p:nvSpPr>
          <p:cNvPr id="4" name="Content Placeholder 3"/>
          <p:cNvSpPr>
            <a:spLocks noGrp="1"/>
          </p:cNvSpPr>
          <p:nvPr>
            <p:ph sz="quarter" idx="14"/>
          </p:nvPr>
        </p:nvSpPr>
        <p:spPr>
          <a:xfrm>
            <a:off x="342900" y="5299182"/>
            <a:ext cx="8458200" cy="1214488"/>
          </a:xfrm>
        </p:spPr>
        <p:txBody>
          <a:bodyPr>
            <a:normAutofit/>
          </a:bodyPr>
          <a:lstStyle/>
          <a:p>
            <a:pPr>
              <a:spcBef>
                <a:spcPts val="500"/>
              </a:spcBef>
              <a:spcAft>
                <a:spcPts val="500"/>
              </a:spcAft>
            </a:pPr>
            <a:r>
              <a:rPr lang="en-US" sz="2400" noProof="1"/>
              <a:t>Companies are allowed to report inventory costs by assuming which units of inventory are sold and not sold, even if this does not match the actual flow.</a:t>
            </a:r>
          </a:p>
        </p:txBody>
      </p:sp>
      <p:sp>
        <p:nvSpPr>
          <p:cNvPr id="7" name="Slide Number Placeholder 6"/>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2350955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noProof="1"/>
              <a:t>Illustration 6–6 Inventory Calculation Assuming the F</a:t>
            </a:r>
            <a:r>
              <a:rPr lang="en-US" sz="100" noProof="1"/>
              <a:t> </a:t>
            </a:r>
            <a:r>
              <a:rPr lang="en-US" noProof="1"/>
              <a:t>I</a:t>
            </a:r>
            <a:r>
              <a:rPr lang="en-US" sz="100" noProof="1"/>
              <a:t> </a:t>
            </a:r>
            <a:r>
              <a:rPr lang="en-US" noProof="1"/>
              <a:t>F</a:t>
            </a:r>
            <a:r>
              <a:rPr lang="en-US" sz="100" noProof="1"/>
              <a:t> </a:t>
            </a:r>
            <a:r>
              <a:rPr lang="en-US" noProof="1"/>
              <a:t>O Method</a:t>
            </a:r>
          </a:p>
        </p:txBody>
      </p:sp>
      <p:pic>
        <p:nvPicPr>
          <p:cNvPr id="23" name="Picture 22" descr="The table shows the inventory transactions for Mario’s Game Shop – F I F O metho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457" y="1399626"/>
            <a:ext cx="8079086" cy="4393289"/>
          </a:xfrm>
          <a:prstGeom prst="rect">
            <a:avLst/>
          </a:prstGeom>
        </p:spPr>
      </p:pic>
      <p:sp>
        <p:nvSpPr>
          <p:cNvPr id="16" name="Content Placeholder 6"/>
          <p:cNvSpPr>
            <a:spLocks noGrp="1"/>
          </p:cNvSpPr>
          <p:nvPr>
            <p:ph sz="quarter" idx="17"/>
          </p:nvPr>
        </p:nvSpPr>
        <p:spPr>
          <a:xfrm>
            <a:off x="342900" y="5861788"/>
            <a:ext cx="8458200" cy="408577"/>
          </a:xfrm>
        </p:spPr>
        <p:txBody>
          <a:bodyPr/>
          <a:lstStyle/>
          <a:p>
            <a:r>
              <a:rPr lang="en-US" noProof="1">
                <a:solidFill>
                  <a:srgbClr val="000000"/>
                </a:solidFill>
              </a:rPr>
              <a:t>*Total of 600 units were purchased on October 19.</a:t>
            </a:r>
            <a:endParaRPr lang="en-US" noProof="1"/>
          </a:p>
        </p:txBody>
      </p:sp>
      <p:sp>
        <p:nvSpPr>
          <p:cNvPr id="25" name="Text Placeholder 24"/>
          <p:cNvSpPr>
            <a:spLocks noGrp="1"/>
          </p:cNvSpPr>
          <p:nvPr>
            <p:ph type="body" sz="quarter" idx="12"/>
          </p:nvPr>
        </p:nvSpPr>
        <p:spPr>
          <a:xfrm>
            <a:off x="2971558" y="6324600"/>
            <a:ext cx="3200885" cy="190500"/>
          </a:xfrm>
        </p:spPr>
        <p:txBody>
          <a:bodyPr/>
          <a:lstStyle/>
          <a:p>
            <a:r>
              <a:rPr lang="en-US" sz="1200" noProof="1">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35019561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noProof="1"/>
              <a:t>Common Mistake </a:t>
            </a:r>
            <a:r>
              <a:rPr lang="en-US" sz="1000" b="0" noProof="1"/>
              <a:t>1</a:t>
            </a:r>
          </a:p>
        </p:txBody>
      </p:sp>
      <p:sp>
        <p:nvSpPr>
          <p:cNvPr id="14" name="Content Placeholder 13"/>
          <p:cNvSpPr>
            <a:spLocks noGrp="1"/>
          </p:cNvSpPr>
          <p:nvPr>
            <p:ph sz="quarter" idx="11"/>
          </p:nvPr>
        </p:nvSpPr>
        <p:spPr>
          <a:xfrm>
            <a:off x="342900" y="1276710"/>
            <a:ext cx="8458200" cy="2916150"/>
          </a:xfrm>
        </p:spPr>
        <p:txBody>
          <a:bodyPr>
            <a:normAutofit/>
          </a:bodyPr>
          <a:lstStyle/>
          <a:p>
            <a:pPr marL="291600" indent="-291600">
              <a:spcBef>
                <a:spcPts val="500"/>
              </a:spcBef>
              <a:spcAft>
                <a:spcPts val="500"/>
              </a:spcAft>
              <a:buFont typeface="Arial" panose="020B0604020202020204" pitchFamily="34" charset="0"/>
              <a:buChar char="•"/>
            </a:pPr>
            <a:r>
              <a:rPr lang="en-US" sz="2800" noProof="1"/>
              <a:t>When calculating cost of goods sold using F</a:t>
            </a:r>
            <a:r>
              <a:rPr lang="en-US" sz="100" noProof="1"/>
              <a:t> </a:t>
            </a:r>
            <a:r>
              <a:rPr lang="en-US" sz="2800" noProof="1"/>
              <a:t>I</a:t>
            </a:r>
            <a:r>
              <a:rPr lang="en-US" sz="100" noProof="1"/>
              <a:t> </a:t>
            </a:r>
            <a:r>
              <a:rPr lang="en-US" sz="2800" noProof="1"/>
              <a:t>F</a:t>
            </a:r>
            <a:r>
              <a:rPr lang="en-US" sz="100" noProof="1"/>
              <a:t> </a:t>
            </a:r>
            <a:r>
              <a:rPr lang="en-US" sz="2800" noProof="1"/>
              <a:t>O, students sometimes forget to count beginning inventory as the first purchase. </a:t>
            </a:r>
          </a:p>
          <a:p>
            <a:pPr marL="291600" indent="-291600">
              <a:spcBef>
                <a:spcPts val="500"/>
              </a:spcBef>
              <a:spcAft>
                <a:spcPts val="500"/>
              </a:spcAft>
              <a:buFont typeface="Arial" panose="020B0604020202020204" pitchFamily="34" charset="0"/>
              <a:buChar char="•"/>
            </a:pPr>
            <a:r>
              <a:rPr lang="en-US" sz="2800" noProof="1"/>
              <a:t>These units were purchased last period, which was before any purchases this period, so they are assumed to be the first units sold.</a:t>
            </a:r>
          </a:p>
        </p:txBody>
      </p:sp>
      <p:sp>
        <p:nvSpPr>
          <p:cNvPr id="11" name="Slide Number Placeholder 10"/>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58279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noProof="1"/>
              <a:t>Illustration 6–7 Inventory Calculation Assuming the L</a:t>
            </a:r>
            <a:r>
              <a:rPr lang="en-US" sz="100" noProof="1"/>
              <a:t> </a:t>
            </a:r>
            <a:r>
              <a:rPr lang="en-US" noProof="1"/>
              <a:t>I</a:t>
            </a:r>
            <a:r>
              <a:rPr lang="en-US" sz="100" noProof="1"/>
              <a:t> </a:t>
            </a:r>
            <a:r>
              <a:rPr lang="en-US" noProof="1"/>
              <a:t>F</a:t>
            </a:r>
            <a:r>
              <a:rPr lang="en-US" sz="100" noProof="1"/>
              <a:t> </a:t>
            </a:r>
            <a:r>
              <a:rPr lang="en-US" noProof="1"/>
              <a:t>O Method</a:t>
            </a:r>
          </a:p>
        </p:txBody>
      </p:sp>
      <p:pic>
        <p:nvPicPr>
          <p:cNvPr id="3" name="Picture 2" descr="The table shows the inventory transactions for Mario’s Game Shop – L I F O metho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409" y="1442312"/>
            <a:ext cx="7783180" cy="4285608"/>
          </a:xfrm>
          <a:prstGeom prst="rect">
            <a:avLst/>
          </a:prstGeom>
        </p:spPr>
      </p:pic>
      <p:sp>
        <p:nvSpPr>
          <p:cNvPr id="16" name="Content Placeholder 6"/>
          <p:cNvSpPr>
            <a:spLocks noGrp="1"/>
          </p:cNvSpPr>
          <p:nvPr>
            <p:ph sz="quarter" idx="17"/>
          </p:nvPr>
        </p:nvSpPr>
        <p:spPr>
          <a:xfrm>
            <a:off x="342900" y="5861788"/>
            <a:ext cx="8458200" cy="408577"/>
          </a:xfrm>
        </p:spPr>
        <p:txBody>
          <a:bodyPr/>
          <a:lstStyle/>
          <a:p>
            <a:r>
              <a:rPr lang="en-US" noProof="1">
                <a:solidFill>
                  <a:srgbClr val="000000"/>
                </a:solidFill>
              </a:rPr>
              <a:t>*Total of 300 units were purchased on April 25.</a:t>
            </a:r>
            <a:endParaRPr lang="en-US" noProof="1"/>
          </a:p>
        </p:txBody>
      </p:sp>
      <p:sp>
        <p:nvSpPr>
          <p:cNvPr id="25" name="Text Placeholder 24"/>
          <p:cNvSpPr>
            <a:spLocks noGrp="1"/>
          </p:cNvSpPr>
          <p:nvPr>
            <p:ph type="body" sz="quarter" idx="12"/>
          </p:nvPr>
        </p:nvSpPr>
        <p:spPr>
          <a:xfrm>
            <a:off x="2971558" y="6324600"/>
            <a:ext cx="3200885" cy="190500"/>
          </a:xfrm>
        </p:spPr>
        <p:txBody>
          <a:bodyPr/>
          <a:lstStyle/>
          <a:p>
            <a:r>
              <a:rPr lang="en-US" sz="1200" noProof="1">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1091559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noProof="1"/>
              <a:t>Common Mistake </a:t>
            </a:r>
            <a:r>
              <a:rPr lang="en-US" sz="1000" b="0" noProof="1"/>
              <a:t>2</a:t>
            </a:r>
          </a:p>
        </p:txBody>
      </p:sp>
      <p:sp>
        <p:nvSpPr>
          <p:cNvPr id="14" name="Content Placeholder 13"/>
          <p:cNvSpPr>
            <a:spLocks noGrp="1"/>
          </p:cNvSpPr>
          <p:nvPr>
            <p:ph sz="quarter" idx="11"/>
          </p:nvPr>
        </p:nvSpPr>
        <p:spPr>
          <a:xfrm>
            <a:off x="342900" y="1276710"/>
            <a:ext cx="8458200" cy="3484862"/>
          </a:xfrm>
        </p:spPr>
        <p:txBody>
          <a:bodyPr>
            <a:normAutofit/>
          </a:bodyPr>
          <a:lstStyle/>
          <a:p>
            <a:pPr marL="291600" indent="-291600">
              <a:spcBef>
                <a:spcPts val="500"/>
              </a:spcBef>
              <a:spcAft>
                <a:spcPts val="500"/>
              </a:spcAft>
              <a:buFont typeface="Arial" panose="020B0604020202020204" pitchFamily="34" charset="0"/>
              <a:buChar char="•"/>
            </a:pPr>
            <a:r>
              <a:rPr lang="en-US" sz="2800" noProof="1"/>
              <a:t>Many students find it surprising that companies are allowed to report inventory costs using assumed amounts rather than actual amounts. </a:t>
            </a:r>
          </a:p>
          <a:p>
            <a:pPr marL="291600" indent="-291600">
              <a:spcBef>
                <a:spcPts val="500"/>
              </a:spcBef>
              <a:spcAft>
                <a:spcPts val="500"/>
              </a:spcAft>
              <a:buFont typeface="Arial" panose="020B0604020202020204" pitchFamily="34" charset="0"/>
              <a:buChar char="•"/>
            </a:pPr>
            <a:r>
              <a:rPr lang="en-US" sz="2800" noProof="1"/>
              <a:t>Nearly all companies sell their actual inventory in a F</a:t>
            </a:r>
            <a:r>
              <a:rPr lang="en-US" sz="100" noProof="1"/>
              <a:t> </a:t>
            </a:r>
            <a:r>
              <a:rPr lang="en-US" sz="2800" noProof="1"/>
              <a:t>I</a:t>
            </a:r>
            <a:r>
              <a:rPr lang="en-US" sz="100" noProof="1"/>
              <a:t> </a:t>
            </a:r>
            <a:r>
              <a:rPr lang="en-US" sz="2800" noProof="1"/>
              <a:t>F</a:t>
            </a:r>
            <a:r>
              <a:rPr lang="en-US" sz="100" noProof="1"/>
              <a:t> </a:t>
            </a:r>
            <a:r>
              <a:rPr lang="en-US" sz="2800" noProof="1"/>
              <a:t>O manner, but they are allowed to report it as if they sold it in a L</a:t>
            </a:r>
            <a:r>
              <a:rPr lang="en-US" sz="100" noProof="1"/>
              <a:t> </a:t>
            </a:r>
            <a:r>
              <a:rPr lang="en-US" sz="2800" noProof="1"/>
              <a:t>I</a:t>
            </a:r>
            <a:r>
              <a:rPr lang="en-US" sz="100" noProof="1"/>
              <a:t> </a:t>
            </a:r>
            <a:r>
              <a:rPr lang="en-US" sz="2800" noProof="1"/>
              <a:t>F</a:t>
            </a:r>
            <a:r>
              <a:rPr lang="en-US" sz="100" noProof="1"/>
              <a:t> </a:t>
            </a:r>
            <a:r>
              <a:rPr lang="en-US" sz="2800" noProof="1"/>
              <a:t>O manner. </a:t>
            </a:r>
          </a:p>
          <a:p>
            <a:pPr marL="291600" indent="-291600">
              <a:spcBef>
                <a:spcPts val="500"/>
              </a:spcBef>
              <a:spcAft>
                <a:spcPts val="500"/>
              </a:spcAft>
              <a:buFont typeface="Arial" panose="020B0604020202020204" pitchFamily="34" charset="0"/>
              <a:buChar char="•"/>
            </a:pPr>
            <a:r>
              <a:rPr lang="en-US" sz="2800" noProof="1"/>
              <a:t>Later, we’ll see why that’s advantageous.</a:t>
            </a:r>
          </a:p>
        </p:txBody>
      </p:sp>
      <p:sp>
        <p:nvSpPr>
          <p:cNvPr id="11" name="Slide Number Placeholder 10"/>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3079421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6–4 </a:t>
            </a:r>
            <a:r>
              <a:rPr lang="en-US" sz="1000" b="0" noProof="1"/>
              <a:t>1</a:t>
            </a:r>
          </a:p>
        </p:txBody>
      </p:sp>
      <p:sp>
        <p:nvSpPr>
          <p:cNvPr id="3" name="Content Placeholder 2"/>
          <p:cNvSpPr>
            <a:spLocks noGrp="1"/>
          </p:cNvSpPr>
          <p:nvPr>
            <p:ph sz="quarter" idx="11"/>
          </p:nvPr>
        </p:nvSpPr>
        <p:spPr>
          <a:xfrm>
            <a:off x="342900" y="1276710"/>
            <a:ext cx="8458200" cy="362520"/>
          </a:xfrm>
        </p:spPr>
        <p:txBody>
          <a:bodyPr anchor="ctr">
            <a:normAutofit/>
          </a:bodyPr>
          <a:lstStyle/>
          <a:p>
            <a:pPr>
              <a:spcBef>
                <a:spcPts val="500"/>
              </a:spcBef>
              <a:spcAft>
                <a:spcPts val="500"/>
              </a:spcAft>
            </a:pPr>
            <a:r>
              <a:rPr lang="en-US" sz="1600" noProof="1"/>
              <a:t>A company has the following inventory transactions:</a:t>
            </a:r>
            <a:endParaRPr lang="en-US" sz="1600" noProof="1">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574436557"/>
              </p:ext>
            </p:extLst>
          </p:nvPr>
        </p:nvGraphicFramePr>
        <p:xfrm>
          <a:off x="1583474" y="1670225"/>
          <a:ext cx="5218771" cy="1006068"/>
        </p:xfrm>
        <a:graphic>
          <a:graphicData uri="http://schemas.openxmlformats.org/drawingml/2006/table">
            <a:tbl>
              <a:tblPr firstRow="1" bandRow="1">
                <a:tableStyleId>{2D5ABB26-0587-4C30-8999-92F81FD0307C}</a:tableStyleId>
              </a:tblPr>
              <a:tblGrid>
                <a:gridCol w="2999672">
                  <a:extLst>
                    <a:ext uri="{9D8B030D-6E8A-4147-A177-3AD203B41FA5}">
                      <a16:colId xmlns:a16="http://schemas.microsoft.com/office/drawing/2014/main" val="3300830968"/>
                    </a:ext>
                  </a:extLst>
                </a:gridCol>
                <a:gridCol w="2219099">
                  <a:extLst>
                    <a:ext uri="{9D8B030D-6E8A-4147-A177-3AD203B41FA5}">
                      <a16:colId xmlns:a16="http://schemas.microsoft.com/office/drawing/2014/main" val="4053138790"/>
                    </a:ext>
                  </a:extLst>
                </a:gridCol>
              </a:tblGrid>
              <a:tr h="335508">
                <a:tc>
                  <a:txBody>
                    <a:bodyPr/>
                    <a:lstStyle/>
                    <a:p>
                      <a:r>
                        <a:rPr lang="en-US" sz="1600" dirty="0"/>
                        <a:t>Jan. </a:t>
                      </a:r>
                      <a:r>
                        <a:rPr lang="en-US" sz="1600" baseline="0" dirty="0"/>
                        <a:t> </a:t>
                      </a:r>
                      <a:r>
                        <a:rPr lang="en-US" sz="1600" dirty="0"/>
                        <a:t>1 Beginning inventory</a:t>
                      </a:r>
                    </a:p>
                  </a:txBody>
                  <a:tcPr/>
                </a:tc>
                <a:tc>
                  <a:txBody>
                    <a:bodyPr/>
                    <a:lstStyle/>
                    <a:p>
                      <a:r>
                        <a:rPr lang="en-US" sz="1600" dirty="0"/>
                        <a:t>100 units @ $4 each</a:t>
                      </a:r>
                    </a:p>
                  </a:txBody>
                  <a:tcPr/>
                </a:tc>
                <a:extLst>
                  <a:ext uri="{0D108BD9-81ED-4DB2-BD59-A6C34878D82A}">
                    <a16:rowId xmlns:a16="http://schemas.microsoft.com/office/drawing/2014/main" val="3523382269"/>
                  </a:ext>
                </a:extLst>
              </a:tr>
              <a:tr h="334536">
                <a:tc>
                  <a:txBody>
                    <a:bodyPr/>
                    <a:lstStyle/>
                    <a:p>
                      <a:r>
                        <a:rPr lang="en-US" sz="1600" dirty="0"/>
                        <a:t>Jan. 15 Purchase</a:t>
                      </a:r>
                    </a:p>
                  </a:txBody>
                  <a:tcPr/>
                </a:tc>
                <a:tc>
                  <a:txBody>
                    <a:bodyPr/>
                    <a:lstStyle/>
                    <a:p>
                      <a:r>
                        <a:rPr lang="en-US" sz="1600" dirty="0"/>
                        <a:t>100 units @ $5 each</a:t>
                      </a:r>
                    </a:p>
                  </a:txBody>
                  <a:tcPr/>
                </a:tc>
                <a:extLst>
                  <a:ext uri="{0D108BD9-81ED-4DB2-BD59-A6C34878D82A}">
                    <a16:rowId xmlns:a16="http://schemas.microsoft.com/office/drawing/2014/main" val="1152179887"/>
                  </a:ext>
                </a:extLst>
              </a:tr>
              <a:tr h="333793">
                <a:tc>
                  <a:txBody>
                    <a:bodyPr/>
                    <a:lstStyle/>
                    <a:p>
                      <a:r>
                        <a:rPr lang="en-US" sz="1600" dirty="0"/>
                        <a:t>Jan. </a:t>
                      </a:r>
                      <a:r>
                        <a:rPr lang="en-US" sz="1600" baseline="0" dirty="0"/>
                        <a:t> </a:t>
                      </a:r>
                      <a:r>
                        <a:rPr lang="en-US" sz="1600" dirty="0"/>
                        <a:t>31 Purchase</a:t>
                      </a:r>
                    </a:p>
                  </a:txBody>
                  <a:tcPr/>
                </a:tc>
                <a:tc>
                  <a:txBody>
                    <a:bodyPr/>
                    <a:lstStyle/>
                    <a:p>
                      <a:r>
                        <a:rPr lang="en-US" sz="1600" dirty="0"/>
                        <a:t>100 units @ $6 each</a:t>
                      </a:r>
                    </a:p>
                  </a:txBody>
                  <a:tcPr/>
                </a:tc>
                <a:extLst>
                  <a:ext uri="{0D108BD9-81ED-4DB2-BD59-A6C34878D82A}">
                    <a16:rowId xmlns:a16="http://schemas.microsoft.com/office/drawing/2014/main" val="2597631786"/>
                  </a:ext>
                </a:extLst>
              </a:tr>
            </a:tbl>
          </a:graphicData>
        </a:graphic>
      </p:graphicFrame>
      <p:sp>
        <p:nvSpPr>
          <p:cNvPr id="8" name="Content Placeholder 7"/>
          <p:cNvSpPr>
            <a:spLocks noGrp="1"/>
          </p:cNvSpPr>
          <p:nvPr>
            <p:ph sz="quarter" idx="14"/>
          </p:nvPr>
        </p:nvSpPr>
        <p:spPr>
          <a:xfrm>
            <a:off x="342900" y="2709756"/>
            <a:ext cx="8458200" cy="1996060"/>
          </a:xfrm>
        </p:spPr>
        <p:txBody>
          <a:bodyPr>
            <a:normAutofit/>
          </a:bodyPr>
          <a:lstStyle/>
          <a:p>
            <a:pPr>
              <a:spcBef>
                <a:spcPts val="500"/>
              </a:spcBef>
              <a:spcAft>
                <a:spcPts val="300"/>
              </a:spcAft>
            </a:pPr>
            <a:r>
              <a:rPr lang="en-US" sz="1600" noProof="1"/>
              <a:t>What would be the cost of goods sold under the F</a:t>
            </a:r>
            <a:r>
              <a:rPr lang="en-US" sz="100" noProof="1"/>
              <a:t> </a:t>
            </a:r>
            <a:r>
              <a:rPr lang="en-US" sz="1600" noProof="1"/>
              <a:t>I</a:t>
            </a:r>
            <a:r>
              <a:rPr lang="en-US" sz="100" noProof="1"/>
              <a:t> </a:t>
            </a:r>
            <a:r>
              <a:rPr lang="en-US" sz="1600" noProof="1"/>
              <a:t>F</a:t>
            </a:r>
            <a:r>
              <a:rPr lang="en-US" sz="100" noProof="1"/>
              <a:t> </a:t>
            </a:r>
            <a:r>
              <a:rPr lang="en-US" sz="1600" noProof="1"/>
              <a:t>O method if 120 units were sold in January?</a:t>
            </a:r>
          </a:p>
          <a:p>
            <a:pPr>
              <a:spcBef>
                <a:spcPts val="500"/>
              </a:spcBef>
              <a:spcAft>
                <a:spcPts val="300"/>
              </a:spcAft>
            </a:pPr>
            <a:r>
              <a:rPr lang="en-US" sz="1600" b="1" noProof="1"/>
              <a:t>a. </a:t>
            </a:r>
            <a:r>
              <a:rPr lang="en-US" sz="1600" noProof="1"/>
              <a:t>$ 600</a:t>
            </a:r>
          </a:p>
          <a:p>
            <a:pPr>
              <a:spcBef>
                <a:spcPts val="500"/>
              </a:spcBef>
              <a:spcAft>
                <a:spcPts val="300"/>
              </a:spcAft>
            </a:pPr>
            <a:r>
              <a:rPr lang="en-US" sz="1600" b="1" noProof="1"/>
              <a:t>b. </a:t>
            </a:r>
            <a:r>
              <a:rPr lang="en-US" sz="1600" noProof="1"/>
              <a:t>$ 500</a:t>
            </a:r>
          </a:p>
          <a:p>
            <a:pPr>
              <a:spcBef>
                <a:spcPts val="500"/>
              </a:spcBef>
              <a:spcAft>
                <a:spcPts val="300"/>
              </a:spcAft>
            </a:pPr>
            <a:r>
              <a:rPr lang="en-US" sz="1600" b="1" noProof="1"/>
              <a:t>c. </a:t>
            </a:r>
            <a:r>
              <a:rPr lang="en-US" sz="1600" noProof="1"/>
              <a:t>$ 620 </a:t>
            </a:r>
          </a:p>
          <a:p>
            <a:pPr>
              <a:spcBef>
                <a:spcPts val="500"/>
              </a:spcBef>
              <a:spcAft>
                <a:spcPts val="300"/>
              </a:spcAft>
            </a:pPr>
            <a:r>
              <a:rPr lang="en-US" sz="1600" b="1" noProof="1"/>
              <a:t>d. </a:t>
            </a:r>
            <a:r>
              <a:rPr lang="en-US" sz="1600" noProof="1"/>
              <a:t>$ 720</a:t>
            </a:r>
          </a:p>
        </p:txBody>
      </p:sp>
      <p:sp>
        <p:nvSpPr>
          <p:cNvPr id="6" name="Slide Number Placeholder 5"/>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335751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1</a:t>
            </a:r>
          </a:p>
        </p:txBody>
      </p:sp>
      <p:sp>
        <p:nvSpPr>
          <p:cNvPr id="3" name="Content Placeholder 2"/>
          <p:cNvSpPr>
            <a:spLocks noGrp="1"/>
          </p:cNvSpPr>
          <p:nvPr>
            <p:ph sz="quarter" idx="11"/>
          </p:nvPr>
        </p:nvSpPr>
        <p:spPr>
          <a:xfrm>
            <a:off x="342900" y="1276709"/>
            <a:ext cx="8458200" cy="1868425"/>
          </a:xfrm>
        </p:spPr>
        <p:txBody>
          <a:bodyPr>
            <a:normAutofit/>
          </a:bodyPr>
          <a:lstStyle/>
          <a:p>
            <a:pPr marL="1165225" indent="-1165225">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O6–1</a:t>
            </a:r>
            <a:r>
              <a:rPr lang="en-US" sz="2800" noProof="1">
                <a:solidFill>
                  <a:schemeClr val="tx1"/>
                </a:solidFill>
              </a:rPr>
              <a:t> Understand that inventory flows from manufacturing companies to merchandising companies and is reported as an asset in the balance sheet.</a:t>
            </a:r>
          </a:p>
        </p:txBody>
      </p:sp>
      <p:sp>
        <p:nvSpPr>
          <p:cNvPr id="6" name="Slide Number Placeholder 5"/>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29141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6–4 </a:t>
            </a:r>
            <a:r>
              <a:rPr lang="en-US" sz="1000" b="0" noProof="1"/>
              <a:t>2</a:t>
            </a:r>
            <a:endParaRPr lang="en-US" noProof="1"/>
          </a:p>
        </p:txBody>
      </p:sp>
      <p:sp>
        <p:nvSpPr>
          <p:cNvPr id="3" name="Content Placeholder 2"/>
          <p:cNvSpPr>
            <a:spLocks noGrp="1"/>
          </p:cNvSpPr>
          <p:nvPr>
            <p:ph sz="quarter" idx="11"/>
          </p:nvPr>
        </p:nvSpPr>
        <p:spPr>
          <a:xfrm>
            <a:off x="342900" y="1265558"/>
            <a:ext cx="8458200" cy="384823"/>
          </a:xfrm>
        </p:spPr>
        <p:txBody>
          <a:bodyPr anchor="ctr">
            <a:normAutofit/>
          </a:bodyPr>
          <a:lstStyle/>
          <a:p>
            <a:pPr>
              <a:spcBef>
                <a:spcPts val="500"/>
              </a:spcBef>
              <a:spcAft>
                <a:spcPts val="500"/>
              </a:spcAft>
            </a:pPr>
            <a:r>
              <a:rPr lang="en-US" sz="1600" noProof="1"/>
              <a:t>A company has the following inventory transactions:</a:t>
            </a:r>
            <a:endParaRPr lang="en-US" sz="1600" noProof="1">
              <a:solidFill>
                <a:schemeClr val="tx1"/>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414090791"/>
              </p:ext>
            </p:extLst>
          </p:nvPr>
        </p:nvGraphicFramePr>
        <p:xfrm>
          <a:off x="1583474" y="1670225"/>
          <a:ext cx="5218771" cy="1006068"/>
        </p:xfrm>
        <a:graphic>
          <a:graphicData uri="http://schemas.openxmlformats.org/drawingml/2006/table">
            <a:tbl>
              <a:tblPr firstRow="1" bandRow="1">
                <a:tableStyleId>{2D5ABB26-0587-4C30-8999-92F81FD0307C}</a:tableStyleId>
              </a:tblPr>
              <a:tblGrid>
                <a:gridCol w="2999672">
                  <a:extLst>
                    <a:ext uri="{9D8B030D-6E8A-4147-A177-3AD203B41FA5}">
                      <a16:colId xmlns:a16="http://schemas.microsoft.com/office/drawing/2014/main" val="3300830968"/>
                    </a:ext>
                  </a:extLst>
                </a:gridCol>
                <a:gridCol w="2219099">
                  <a:extLst>
                    <a:ext uri="{9D8B030D-6E8A-4147-A177-3AD203B41FA5}">
                      <a16:colId xmlns:a16="http://schemas.microsoft.com/office/drawing/2014/main" val="4053138790"/>
                    </a:ext>
                  </a:extLst>
                </a:gridCol>
              </a:tblGrid>
              <a:tr h="335508">
                <a:tc>
                  <a:txBody>
                    <a:bodyPr/>
                    <a:lstStyle/>
                    <a:p>
                      <a:r>
                        <a:rPr lang="en-US" sz="1600" dirty="0"/>
                        <a:t>Jan. </a:t>
                      </a:r>
                      <a:r>
                        <a:rPr lang="en-US" sz="1600" baseline="0" dirty="0"/>
                        <a:t> </a:t>
                      </a:r>
                      <a:r>
                        <a:rPr lang="en-US" sz="1600" dirty="0"/>
                        <a:t>1 Beginning inventory</a:t>
                      </a:r>
                    </a:p>
                  </a:txBody>
                  <a:tcPr/>
                </a:tc>
                <a:tc>
                  <a:txBody>
                    <a:bodyPr/>
                    <a:lstStyle/>
                    <a:p>
                      <a:r>
                        <a:rPr lang="en-US" sz="1600" dirty="0"/>
                        <a:t>100 units @ $4 each</a:t>
                      </a:r>
                    </a:p>
                  </a:txBody>
                  <a:tcPr/>
                </a:tc>
                <a:extLst>
                  <a:ext uri="{0D108BD9-81ED-4DB2-BD59-A6C34878D82A}">
                    <a16:rowId xmlns:a16="http://schemas.microsoft.com/office/drawing/2014/main" val="3523382269"/>
                  </a:ext>
                </a:extLst>
              </a:tr>
              <a:tr h="334536">
                <a:tc>
                  <a:txBody>
                    <a:bodyPr/>
                    <a:lstStyle/>
                    <a:p>
                      <a:r>
                        <a:rPr lang="en-US" sz="1600" dirty="0"/>
                        <a:t>Jan. 15 Purchase</a:t>
                      </a:r>
                    </a:p>
                  </a:txBody>
                  <a:tcPr/>
                </a:tc>
                <a:tc>
                  <a:txBody>
                    <a:bodyPr/>
                    <a:lstStyle/>
                    <a:p>
                      <a:r>
                        <a:rPr lang="en-US" sz="1600" dirty="0"/>
                        <a:t>100 units @ $5 each</a:t>
                      </a:r>
                    </a:p>
                  </a:txBody>
                  <a:tcPr/>
                </a:tc>
                <a:extLst>
                  <a:ext uri="{0D108BD9-81ED-4DB2-BD59-A6C34878D82A}">
                    <a16:rowId xmlns:a16="http://schemas.microsoft.com/office/drawing/2014/main" val="1152179887"/>
                  </a:ext>
                </a:extLst>
              </a:tr>
              <a:tr h="333793">
                <a:tc>
                  <a:txBody>
                    <a:bodyPr/>
                    <a:lstStyle/>
                    <a:p>
                      <a:r>
                        <a:rPr lang="en-US" sz="1600" dirty="0"/>
                        <a:t>Jan. </a:t>
                      </a:r>
                      <a:r>
                        <a:rPr lang="en-US" sz="1600" baseline="0" dirty="0"/>
                        <a:t> </a:t>
                      </a:r>
                      <a:r>
                        <a:rPr lang="en-US" sz="1600" dirty="0"/>
                        <a:t>31 Purchase</a:t>
                      </a:r>
                    </a:p>
                  </a:txBody>
                  <a:tcPr/>
                </a:tc>
                <a:tc>
                  <a:txBody>
                    <a:bodyPr/>
                    <a:lstStyle/>
                    <a:p>
                      <a:r>
                        <a:rPr lang="en-US" sz="1600" dirty="0"/>
                        <a:t>100 units @ $6 each</a:t>
                      </a:r>
                    </a:p>
                  </a:txBody>
                  <a:tcPr/>
                </a:tc>
                <a:extLst>
                  <a:ext uri="{0D108BD9-81ED-4DB2-BD59-A6C34878D82A}">
                    <a16:rowId xmlns:a16="http://schemas.microsoft.com/office/drawing/2014/main" val="2597631786"/>
                  </a:ext>
                </a:extLst>
              </a:tr>
            </a:tbl>
          </a:graphicData>
        </a:graphic>
      </p:graphicFrame>
      <p:sp>
        <p:nvSpPr>
          <p:cNvPr id="4" name="Content Placeholder 3"/>
          <p:cNvSpPr>
            <a:spLocks noGrp="1"/>
          </p:cNvSpPr>
          <p:nvPr>
            <p:ph sz="quarter" idx="14"/>
          </p:nvPr>
        </p:nvSpPr>
        <p:spPr>
          <a:xfrm>
            <a:off x="342900" y="2709752"/>
            <a:ext cx="8458199" cy="1952340"/>
          </a:xfrm>
        </p:spPr>
        <p:txBody>
          <a:bodyPr>
            <a:noAutofit/>
          </a:bodyPr>
          <a:lstStyle/>
          <a:p>
            <a:pPr>
              <a:spcBef>
                <a:spcPts val="500"/>
              </a:spcBef>
              <a:spcAft>
                <a:spcPts val="300"/>
              </a:spcAft>
            </a:pPr>
            <a:r>
              <a:rPr lang="en-US" sz="1600" noProof="1"/>
              <a:t>What would be the cost of goods sold under the F</a:t>
            </a:r>
            <a:r>
              <a:rPr lang="en-US" sz="100" noProof="1"/>
              <a:t> </a:t>
            </a:r>
            <a:r>
              <a:rPr lang="en-US" sz="1600" noProof="1"/>
              <a:t>I</a:t>
            </a:r>
            <a:r>
              <a:rPr lang="en-US" sz="100" noProof="1"/>
              <a:t> </a:t>
            </a:r>
            <a:r>
              <a:rPr lang="en-US" sz="1600" noProof="1"/>
              <a:t>F</a:t>
            </a:r>
            <a:r>
              <a:rPr lang="en-US" sz="100" noProof="1"/>
              <a:t> </a:t>
            </a:r>
            <a:r>
              <a:rPr lang="en-US" sz="1600" noProof="1"/>
              <a:t>O method if 120 units were sold in January?</a:t>
            </a:r>
          </a:p>
          <a:p>
            <a:pPr>
              <a:spcBef>
                <a:spcPts val="500"/>
              </a:spcBef>
              <a:spcAft>
                <a:spcPts val="300"/>
              </a:spcAft>
            </a:pPr>
            <a:r>
              <a:rPr lang="en-US" sz="1600" b="1" noProof="1"/>
              <a:t>a. </a:t>
            </a:r>
            <a:r>
              <a:rPr lang="en-US" sz="1600" noProof="1"/>
              <a:t>$ 600</a:t>
            </a:r>
          </a:p>
          <a:p>
            <a:pPr>
              <a:spcBef>
                <a:spcPts val="500"/>
              </a:spcBef>
              <a:spcAft>
                <a:spcPts val="300"/>
              </a:spcAft>
            </a:pPr>
            <a:r>
              <a:rPr lang="en-US" sz="1600" b="1" noProof="1"/>
              <a:t>Answer: b. </a:t>
            </a:r>
            <a:r>
              <a:rPr lang="en-US" sz="1600" noProof="1"/>
              <a:t>$ 500</a:t>
            </a:r>
          </a:p>
          <a:p>
            <a:pPr>
              <a:spcBef>
                <a:spcPts val="500"/>
              </a:spcBef>
              <a:spcAft>
                <a:spcPts val="300"/>
              </a:spcAft>
            </a:pPr>
            <a:r>
              <a:rPr lang="en-US" sz="1600" b="1" noProof="1"/>
              <a:t>c. </a:t>
            </a:r>
            <a:r>
              <a:rPr lang="en-US" sz="1600" noProof="1"/>
              <a:t>$ 620 </a:t>
            </a:r>
          </a:p>
          <a:p>
            <a:pPr>
              <a:spcBef>
                <a:spcPts val="500"/>
              </a:spcBef>
              <a:spcAft>
                <a:spcPts val="300"/>
              </a:spcAft>
            </a:pPr>
            <a:r>
              <a:rPr lang="en-US" sz="1600" b="1" noProof="1"/>
              <a:t>d. </a:t>
            </a:r>
            <a:r>
              <a:rPr lang="en-US" sz="1600" noProof="1"/>
              <a:t>$ 720</a:t>
            </a:r>
          </a:p>
        </p:txBody>
      </p:sp>
      <p:sp>
        <p:nvSpPr>
          <p:cNvPr id="9" name="Content Placeholder 8"/>
          <p:cNvSpPr>
            <a:spLocks noGrp="1"/>
          </p:cNvSpPr>
          <p:nvPr>
            <p:ph sz="quarter" idx="16"/>
          </p:nvPr>
        </p:nvSpPr>
        <p:spPr>
          <a:xfrm>
            <a:off x="342900" y="5101694"/>
            <a:ext cx="8458200" cy="589160"/>
          </a:xfrm>
        </p:spPr>
        <p:txBody>
          <a:bodyPr>
            <a:normAutofit/>
          </a:bodyPr>
          <a:lstStyle/>
          <a:p>
            <a:r>
              <a:rPr lang="en-US" sz="1600" noProof="1"/>
              <a:t>Using F</a:t>
            </a:r>
            <a:r>
              <a:rPr lang="en-US" sz="100" noProof="1"/>
              <a:t> </a:t>
            </a:r>
            <a:r>
              <a:rPr lang="en-US" sz="1600" noProof="1"/>
              <a:t>I</a:t>
            </a:r>
            <a:r>
              <a:rPr lang="en-US" sz="100" noProof="1"/>
              <a:t> </a:t>
            </a:r>
            <a:r>
              <a:rPr lang="en-US" sz="1600" noProof="1"/>
              <a:t>F</a:t>
            </a:r>
            <a:r>
              <a:rPr lang="en-US" sz="100" noProof="1"/>
              <a:t> </a:t>
            </a:r>
            <a:r>
              <a:rPr lang="en-US" sz="1600" noProof="1"/>
              <a:t>O, the first 120 units purchased are assumed to be sold. Cost of goods sold equals:</a:t>
            </a:r>
          </a:p>
        </p:txBody>
      </p:sp>
      <p:graphicFrame>
        <p:nvGraphicFramePr>
          <p:cNvPr id="11" name="Table 10"/>
          <p:cNvGraphicFramePr>
            <a:graphicFrameLocks noGrp="1"/>
          </p:cNvGraphicFramePr>
          <p:nvPr>
            <p:extLst>
              <p:ext uri="{D42A27DB-BD31-4B8C-83A1-F6EECF244321}">
                <p14:modId xmlns:p14="http://schemas.microsoft.com/office/powerpoint/2010/main" val="2605610863"/>
              </p:ext>
            </p:extLst>
          </p:nvPr>
        </p:nvGraphicFramePr>
        <p:xfrm>
          <a:off x="2449554" y="5625185"/>
          <a:ext cx="4319235" cy="1005840"/>
        </p:xfrm>
        <a:graphic>
          <a:graphicData uri="http://schemas.openxmlformats.org/drawingml/2006/table">
            <a:tbl>
              <a:tblPr firstRow="1" bandRow="1">
                <a:tableStyleId>{2D5ABB26-0587-4C30-8999-92F81FD0307C}</a:tableStyleId>
              </a:tblPr>
              <a:tblGrid>
                <a:gridCol w="1587186">
                  <a:extLst>
                    <a:ext uri="{9D8B030D-6E8A-4147-A177-3AD203B41FA5}">
                      <a16:colId xmlns:a16="http://schemas.microsoft.com/office/drawing/2014/main" val="3300830968"/>
                    </a:ext>
                  </a:extLst>
                </a:gridCol>
                <a:gridCol w="2732049">
                  <a:extLst>
                    <a:ext uri="{9D8B030D-6E8A-4147-A177-3AD203B41FA5}">
                      <a16:colId xmlns:a16="http://schemas.microsoft.com/office/drawing/2014/main" val="4053138790"/>
                    </a:ext>
                  </a:extLst>
                </a:gridCol>
              </a:tblGrid>
              <a:tr h="284961">
                <a:tc>
                  <a:txBody>
                    <a:bodyPr/>
                    <a:lstStyle/>
                    <a:p>
                      <a:r>
                        <a:rPr lang="en-US" sz="1600" dirty="0"/>
                        <a:t>100  ×  $4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$400</a:t>
                      </a:r>
                      <a:r>
                        <a:rPr lang="en-US" sz="1600" baseline="0" dirty="0"/>
                        <a:t> </a:t>
                      </a:r>
                      <a:r>
                        <a:rPr lang="en-US" sz="1600" dirty="0"/>
                        <a:t>(Beginning inventory)</a:t>
                      </a:r>
                    </a:p>
                  </a:txBody>
                  <a:tcPr/>
                </a:tc>
                <a:extLst>
                  <a:ext uri="{0D108BD9-81ED-4DB2-BD59-A6C34878D82A}">
                    <a16:rowId xmlns:a16="http://schemas.microsoft.com/office/drawing/2014/main" val="3523382269"/>
                  </a:ext>
                </a:extLst>
              </a:tr>
              <a:tr h="334536">
                <a:tc>
                  <a:txBody>
                    <a:bodyPr/>
                    <a:lstStyle/>
                    <a:p>
                      <a:r>
                        <a:rPr lang="en-US" sz="1600" u="sng" dirty="0"/>
                        <a:t>  20</a:t>
                      </a:r>
                      <a:r>
                        <a:rPr lang="en-US" sz="1600" dirty="0"/>
                        <a:t>  ×  $5  =</a:t>
                      </a:r>
                    </a:p>
                  </a:txBody>
                  <a:tcPr/>
                </a:tc>
                <a:tc>
                  <a:txBody>
                    <a:bodyPr/>
                    <a:lstStyle/>
                    <a:p>
                      <a:r>
                        <a:rPr lang="en-US" sz="1600" u="sng" dirty="0"/>
                        <a:t>  100 </a:t>
                      </a:r>
                      <a:r>
                        <a:rPr lang="en-US" sz="1600" dirty="0"/>
                        <a:t>(Purchase on Jan. 15)</a:t>
                      </a:r>
                    </a:p>
                  </a:txBody>
                  <a:tcPr/>
                </a:tc>
                <a:extLst>
                  <a:ext uri="{0D108BD9-81ED-4DB2-BD59-A6C34878D82A}">
                    <a16:rowId xmlns:a16="http://schemas.microsoft.com/office/drawing/2014/main" val="1152179887"/>
                  </a:ext>
                </a:extLst>
              </a:tr>
              <a:tr h="333793">
                <a:tc>
                  <a:txBody>
                    <a:bodyPr/>
                    <a:lstStyle/>
                    <a:p>
                      <a:r>
                        <a:rPr lang="en-US" sz="1600" dirty="0"/>
                        <a:t>120 units</a:t>
                      </a:r>
                    </a:p>
                  </a:txBody>
                  <a:tcPr/>
                </a:tc>
                <a:tc>
                  <a:txBody>
                    <a:bodyPr/>
                    <a:lstStyle/>
                    <a:p>
                      <a:r>
                        <a:rPr lang="en-US" sz="1600" b="1" dirty="0"/>
                        <a:t>$500</a:t>
                      </a:r>
                      <a:endParaRPr lang="en-US" sz="1600" dirty="0"/>
                    </a:p>
                  </a:txBody>
                  <a:tcPr/>
                </a:tc>
                <a:extLst>
                  <a:ext uri="{0D108BD9-81ED-4DB2-BD59-A6C34878D82A}">
                    <a16:rowId xmlns:a16="http://schemas.microsoft.com/office/drawing/2014/main" val="2597631786"/>
                  </a:ext>
                </a:extLst>
              </a:tr>
            </a:tbl>
          </a:graphicData>
        </a:graphic>
      </p:graphicFrame>
      <p:sp>
        <p:nvSpPr>
          <p:cNvPr id="8" name="Slide Number Placeholder 7"/>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9713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6–5 </a:t>
            </a:r>
            <a:r>
              <a:rPr lang="en-US" sz="1000" b="0" noProof="1"/>
              <a:t>1</a:t>
            </a:r>
          </a:p>
        </p:txBody>
      </p:sp>
      <p:sp>
        <p:nvSpPr>
          <p:cNvPr id="3" name="Content Placeholder 2"/>
          <p:cNvSpPr>
            <a:spLocks noGrp="1"/>
          </p:cNvSpPr>
          <p:nvPr>
            <p:ph sz="quarter" idx="11"/>
          </p:nvPr>
        </p:nvSpPr>
        <p:spPr>
          <a:xfrm>
            <a:off x="342900" y="1276710"/>
            <a:ext cx="8458200" cy="362520"/>
          </a:xfrm>
        </p:spPr>
        <p:txBody>
          <a:bodyPr anchor="ctr">
            <a:normAutofit/>
          </a:bodyPr>
          <a:lstStyle/>
          <a:p>
            <a:pPr>
              <a:spcBef>
                <a:spcPts val="500"/>
              </a:spcBef>
              <a:spcAft>
                <a:spcPts val="500"/>
              </a:spcAft>
            </a:pPr>
            <a:r>
              <a:rPr lang="en-US" sz="1600" noProof="1"/>
              <a:t>A company has the following inventory transactions:</a:t>
            </a:r>
            <a:endParaRPr lang="en-US" sz="1600" noProof="1">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068105611"/>
              </p:ext>
            </p:extLst>
          </p:nvPr>
        </p:nvGraphicFramePr>
        <p:xfrm>
          <a:off x="1583474" y="1670225"/>
          <a:ext cx="5218771" cy="1006068"/>
        </p:xfrm>
        <a:graphic>
          <a:graphicData uri="http://schemas.openxmlformats.org/drawingml/2006/table">
            <a:tbl>
              <a:tblPr firstRow="1" bandRow="1">
                <a:tableStyleId>{2D5ABB26-0587-4C30-8999-92F81FD0307C}</a:tableStyleId>
              </a:tblPr>
              <a:tblGrid>
                <a:gridCol w="2999672">
                  <a:extLst>
                    <a:ext uri="{9D8B030D-6E8A-4147-A177-3AD203B41FA5}">
                      <a16:colId xmlns:a16="http://schemas.microsoft.com/office/drawing/2014/main" val="3300830968"/>
                    </a:ext>
                  </a:extLst>
                </a:gridCol>
                <a:gridCol w="2219099">
                  <a:extLst>
                    <a:ext uri="{9D8B030D-6E8A-4147-A177-3AD203B41FA5}">
                      <a16:colId xmlns:a16="http://schemas.microsoft.com/office/drawing/2014/main" val="4053138790"/>
                    </a:ext>
                  </a:extLst>
                </a:gridCol>
              </a:tblGrid>
              <a:tr h="335508">
                <a:tc>
                  <a:txBody>
                    <a:bodyPr/>
                    <a:lstStyle/>
                    <a:p>
                      <a:r>
                        <a:rPr lang="en-US" sz="1600" dirty="0"/>
                        <a:t>Jan. </a:t>
                      </a:r>
                      <a:r>
                        <a:rPr lang="en-US" sz="1600" baseline="0" dirty="0"/>
                        <a:t> </a:t>
                      </a:r>
                      <a:r>
                        <a:rPr lang="en-US" sz="1600" dirty="0"/>
                        <a:t>1 Beginning inventory</a:t>
                      </a:r>
                    </a:p>
                  </a:txBody>
                  <a:tcPr/>
                </a:tc>
                <a:tc>
                  <a:txBody>
                    <a:bodyPr/>
                    <a:lstStyle/>
                    <a:p>
                      <a:r>
                        <a:rPr lang="en-US" sz="1600" dirty="0"/>
                        <a:t>100 units @ $4 each</a:t>
                      </a:r>
                    </a:p>
                  </a:txBody>
                  <a:tcPr/>
                </a:tc>
                <a:extLst>
                  <a:ext uri="{0D108BD9-81ED-4DB2-BD59-A6C34878D82A}">
                    <a16:rowId xmlns:a16="http://schemas.microsoft.com/office/drawing/2014/main" val="3523382269"/>
                  </a:ext>
                </a:extLst>
              </a:tr>
              <a:tr h="334536">
                <a:tc>
                  <a:txBody>
                    <a:bodyPr/>
                    <a:lstStyle/>
                    <a:p>
                      <a:r>
                        <a:rPr lang="en-US" sz="1600" dirty="0"/>
                        <a:t>Jan. 15 Purchase</a:t>
                      </a:r>
                    </a:p>
                  </a:txBody>
                  <a:tcPr/>
                </a:tc>
                <a:tc>
                  <a:txBody>
                    <a:bodyPr/>
                    <a:lstStyle/>
                    <a:p>
                      <a:r>
                        <a:rPr lang="en-US" sz="1600" dirty="0"/>
                        <a:t>100 units @ $5 each</a:t>
                      </a:r>
                    </a:p>
                  </a:txBody>
                  <a:tcPr/>
                </a:tc>
                <a:extLst>
                  <a:ext uri="{0D108BD9-81ED-4DB2-BD59-A6C34878D82A}">
                    <a16:rowId xmlns:a16="http://schemas.microsoft.com/office/drawing/2014/main" val="1152179887"/>
                  </a:ext>
                </a:extLst>
              </a:tr>
              <a:tr h="333793">
                <a:tc>
                  <a:txBody>
                    <a:bodyPr/>
                    <a:lstStyle/>
                    <a:p>
                      <a:r>
                        <a:rPr lang="en-US" sz="1600" dirty="0"/>
                        <a:t>Jan. </a:t>
                      </a:r>
                      <a:r>
                        <a:rPr lang="en-US" sz="1600" baseline="0" dirty="0"/>
                        <a:t> </a:t>
                      </a:r>
                      <a:r>
                        <a:rPr lang="en-US" sz="1600" dirty="0"/>
                        <a:t>31 Purchase</a:t>
                      </a:r>
                    </a:p>
                  </a:txBody>
                  <a:tcPr/>
                </a:tc>
                <a:tc>
                  <a:txBody>
                    <a:bodyPr/>
                    <a:lstStyle/>
                    <a:p>
                      <a:r>
                        <a:rPr lang="en-US" sz="1600" dirty="0"/>
                        <a:t>100 units @ $6 each</a:t>
                      </a:r>
                    </a:p>
                  </a:txBody>
                  <a:tcPr/>
                </a:tc>
                <a:extLst>
                  <a:ext uri="{0D108BD9-81ED-4DB2-BD59-A6C34878D82A}">
                    <a16:rowId xmlns:a16="http://schemas.microsoft.com/office/drawing/2014/main" val="2597631786"/>
                  </a:ext>
                </a:extLst>
              </a:tr>
            </a:tbl>
          </a:graphicData>
        </a:graphic>
      </p:graphicFrame>
      <p:sp>
        <p:nvSpPr>
          <p:cNvPr id="8" name="Content Placeholder 7"/>
          <p:cNvSpPr>
            <a:spLocks noGrp="1"/>
          </p:cNvSpPr>
          <p:nvPr>
            <p:ph sz="quarter" idx="14"/>
          </p:nvPr>
        </p:nvSpPr>
        <p:spPr>
          <a:xfrm>
            <a:off x="342900" y="2709756"/>
            <a:ext cx="8458200" cy="1996060"/>
          </a:xfrm>
        </p:spPr>
        <p:txBody>
          <a:bodyPr>
            <a:normAutofit/>
          </a:bodyPr>
          <a:lstStyle/>
          <a:p>
            <a:pPr>
              <a:spcBef>
                <a:spcPts val="500"/>
              </a:spcBef>
              <a:spcAft>
                <a:spcPts val="300"/>
              </a:spcAft>
            </a:pPr>
            <a:r>
              <a:rPr lang="en-US" sz="1600" noProof="1"/>
              <a:t>What would be the cost of goods sold under the L</a:t>
            </a:r>
            <a:r>
              <a:rPr lang="en-US" sz="100" noProof="1"/>
              <a:t>L</a:t>
            </a:r>
            <a:r>
              <a:rPr lang="en-US" sz="1600" noProof="1"/>
              <a:t>I</a:t>
            </a:r>
            <a:r>
              <a:rPr lang="en-US" sz="100" noProof="1"/>
              <a:t> </a:t>
            </a:r>
            <a:r>
              <a:rPr lang="en-US" sz="1600" noProof="1"/>
              <a:t>F</a:t>
            </a:r>
            <a:r>
              <a:rPr lang="en-US" sz="100" noProof="1"/>
              <a:t> </a:t>
            </a:r>
            <a:r>
              <a:rPr lang="en-US" sz="1600" noProof="1"/>
              <a:t>O method if 120 units were sold in January?</a:t>
            </a:r>
          </a:p>
          <a:p>
            <a:pPr>
              <a:spcBef>
                <a:spcPts val="500"/>
              </a:spcBef>
              <a:spcAft>
                <a:spcPts val="300"/>
              </a:spcAft>
            </a:pPr>
            <a:r>
              <a:rPr lang="en-US" sz="1600" b="1" noProof="1"/>
              <a:t>a. </a:t>
            </a:r>
            <a:r>
              <a:rPr lang="en-US" sz="1600" noProof="1"/>
              <a:t>$ 600</a:t>
            </a:r>
          </a:p>
          <a:p>
            <a:pPr>
              <a:spcBef>
                <a:spcPts val="500"/>
              </a:spcBef>
              <a:spcAft>
                <a:spcPts val="300"/>
              </a:spcAft>
            </a:pPr>
            <a:r>
              <a:rPr lang="en-US" sz="1600" b="1" noProof="1"/>
              <a:t>b. </a:t>
            </a:r>
            <a:r>
              <a:rPr lang="en-US" sz="1600" noProof="1"/>
              <a:t>$ 500</a:t>
            </a:r>
          </a:p>
          <a:p>
            <a:pPr>
              <a:spcBef>
                <a:spcPts val="500"/>
              </a:spcBef>
              <a:spcAft>
                <a:spcPts val="300"/>
              </a:spcAft>
            </a:pPr>
            <a:r>
              <a:rPr lang="en-US" sz="1600" b="1" noProof="1"/>
              <a:t>c. </a:t>
            </a:r>
            <a:r>
              <a:rPr lang="en-US" sz="1600" noProof="1"/>
              <a:t>$ 720 </a:t>
            </a:r>
          </a:p>
          <a:p>
            <a:pPr>
              <a:spcBef>
                <a:spcPts val="500"/>
              </a:spcBef>
              <a:spcAft>
                <a:spcPts val="300"/>
              </a:spcAft>
            </a:pPr>
            <a:r>
              <a:rPr lang="en-US" sz="1600" b="1" noProof="1"/>
              <a:t>d. </a:t>
            </a:r>
            <a:r>
              <a:rPr lang="en-US" sz="1600" noProof="1"/>
              <a:t>$ 700</a:t>
            </a:r>
          </a:p>
        </p:txBody>
      </p:sp>
      <p:sp>
        <p:nvSpPr>
          <p:cNvPr id="6" name="Slide Number Placeholder 5"/>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9091880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6–5 </a:t>
            </a:r>
            <a:r>
              <a:rPr lang="en-US" sz="1000" b="0" noProof="1"/>
              <a:t>2</a:t>
            </a:r>
            <a:endParaRPr lang="en-US" noProof="1"/>
          </a:p>
        </p:txBody>
      </p:sp>
      <p:sp>
        <p:nvSpPr>
          <p:cNvPr id="3" name="Content Placeholder 2"/>
          <p:cNvSpPr>
            <a:spLocks noGrp="1"/>
          </p:cNvSpPr>
          <p:nvPr>
            <p:ph sz="quarter" idx="11"/>
          </p:nvPr>
        </p:nvSpPr>
        <p:spPr>
          <a:xfrm>
            <a:off x="342900" y="1265558"/>
            <a:ext cx="8458200" cy="384823"/>
          </a:xfrm>
        </p:spPr>
        <p:txBody>
          <a:bodyPr anchor="ctr">
            <a:normAutofit/>
          </a:bodyPr>
          <a:lstStyle/>
          <a:p>
            <a:pPr>
              <a:spcBef>
                <a:spcPts val="500"/>
              </a:spcBef>
              <a:spcAft>
                <a:spcPts val="500"/>
              </a:spcAft>
            </a:pPr>
            <a:r>
              <a:rPr lang="en-US" sz="1600" noProof="1"/>
              <a:t>A company has the following inventory transactions:</a:t>
            </a:r>
            <a:endParaRPr lang="en-US" sz="1600" noProof="1">
              <a:solidFill>
                <a:schemeClr val="tx1"/>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3643209802"/>
              </p:ext>
            </p:extLst>
          </p:nvPr>
        </p:nvGraphicFramePr>
        <p:xfrm>
          <a:off x="1583474" y="1670225"/>
          <a:ext cx="5218771" cy="1006068"/>
        </p:xfrm>
        <a:graphic>
          <a:graphicData uri="http://schemas.openxmlformats.org/drawingml/2006/table">
            <a:tbl>
              <a:tblPr firstRow="1" bandRow="1">
                <a:tableStyleId>{2D5ABB26-0587-4C30-8999-92F81FD0307C}</a:tableStyleId>
              </a:tblPr>
              <a:tblGrid>
                <a:gridCol w="2999672">
                  <a:extLst>
                    <a:ext uri="{9D8B030D-6E8A-4147-A177-3AD203B41FA5}">
                      <a16:colId xmlns:a16="http://schemas.microsoft.com/office/drawing/2014/main" val="3300830968"/>
                    </a:ext>
                  </a:extLst>
                </a:gridCol>
                <a:gridCol w="2219099">
                  <a:extLst>
                    <a:ext uri="{9D8B030D-6E8A-4147-A177-3AD203B41FA5}">
                      <a16:colId xmlns:a16="http://schemas.microsoft.com/office/drawing/2014/main" val="4053138790"/>
                    </a:ext>
                  </a:extLst>
                </a:gridCol>
              </a:tblGrid>
              <a:tr h="335508">
                <a:tc>
                  <a:txBody>
                    <a:bodyPr/>
                    <a:lstStyle/>
                    <a:p>
                      <a:r>
                        <a:rPr lang="en-US" sz="1600" dirty="0"/>
                        <a:t>Jan. </a:t>
                      </a:r>
                      <a:r>
                        <a:rPr lang="en-US" sz="1600" baseline="0" dirty="0"/>
                        <a:t> </a:t>
                      </a:r>
                      <a:r>
                        <a:rPr lang="en-US" sz="1600" dirty="0"/>
                        <a:t>1 Beginning inventory</a:t>
                      </a:r>
                    </a:p>
                  </a:txBody>
                  <a:tcPr/>
                </a:tc>
                <a:tc>
                  <a:txBody>
                    <a:bodyPr/>
                    <a:lstStyle/>
                    <a:p>
                      <a:r>
                        <a:rPr lang="en-US" sz="1600" dirty="0"/>
                        <a:t>100 units @ $4 each</a:t>
                      </a:r>
                    </a:p>
                  </a:txBody>
                  <a:tcPr/>
                </a:tc>
                <a:extLst>
                  <a:ext uri="{0D108BD9-81ED-4DB2-BD59-A6C34878D82A}">
                    <a16:rowId xmlns:a16="http://schemas.microsoft.com/office/drawing/2014/main" val="3523382269"/>
                  </a:ext>
                </a:extLst>
              </a:tr>
              <a:tr h="334536">
                <a:tc>
                  <a:txBody>
                    <a:bodyPr/>
                    <a:lstStyle/>
                    <a:p>
                      <a:r>
                        <a:rPr lang="en-US" sz="1600" dirty="0"/>
                        <a:t>Jan. 15 Purchase</a:t>
                      </a:r>
                    </a:p>
                  </a:txBody>
                  <a:tcPr/>
                </a:tc>
                <a:tc>
                  <a:txBody>
                    <a:bodyPr/>
                    <a:lstStyle/>
                    <a:p>
                      <a:r>
                        <a:rPr lang="en-US" sz="1600" dirty="0"/>
                        <a:t>100 units @ $5 each</a:t>
                      </a:r>
                    </a:p>
                  </a:txBody>
                  <a:tcPr/>
                </a:tc>
                <a:extLst>
                  <a:ext uri="{0D108BD9-81ED-4DB2-BD59-A6C34878D82A}">
                    <a16:rowId xmlns:a16="http://schemas.microsoft.com/office/drawing/2014/main" val="1152179887"/>
                  </a:ext>
                </a:extLst>
              </a:tr>
              <a:tr h="333793">
                <a:tc>
                  <a:txBody>
                    <a:bodyPr/>
                    <a:lstStyle/>
                    <a:p>
                      <a:r>
                        <a:rPr lang="en-US" sz="1600" dirty="0"/>
                        <a:t>Jan. </a:t>
                      </a:r>
                      <a:r>
                        <a:rPr lang="en-US" sz="1600" baseline="0" dirty="0"/>
                        <a:t> </a:t>
                      </a:r>
                      <a:r>
                        <a:rPr lang="en-US" sz="1600" dirty="0"/>
                        <a:t>31 Purchase</a:t>
                      </a:r>
                    </a:p>
                  </a:txBody>
                  <a:tcPr/>
                </a:tc>
                <a:tc>
                  <a:txBody>
                    <a:bodyPr/>
                    <a:lstStyle/>
                    <a:p>
                      <a:r>
                        <a:rPr lang="en-US" sz="1600" dirty="0"/>
                        <a:t>100 units @ $6 each</a:t>
                      </a:r>
                    </a:p>
                  </a:txBody>
                  <a:tcPr/>
                </a:tc>
                <a:extLst>
                  <a:ext uri="{0D108BD9-81ED-4DB2-BD59-A6C34878D82A}">
                    <a16:rowId xmlns:a16="http://schemas.microsoft.com/office/drawing/2014/main" val="2597631786"/>
                  </a:ext>
                </a:extLst>
              </a:tr>
            </a:tbl>
          </a:graphicData>
        </a:graphic>
      </p:graphicFrame>
      <p:sp>
        <p:nvSpPr>
          <p:cNvPr id="4" name="Content Placeholder 3"/>
          <p:cNvSpPr>
            <a:spLocks noGrp="1"/>
          </p:cNvSpPr>
          <p:nvPr>
            <p:ph sz="quarter" idx="14"/>
          </p:nvPr>
        </p:nvSpPr>
        <p:spPr>
          <a:xfrm>
            <a:off x="342900" y="2709752"/>
            <a:ext cx="8458199" cy="1952340"/>
          </a:xfrm>
        </p:spPr>
        <p:txBody>
          <a:bodyPr>
            <a:noAutofit/>
          </a:bodyPr>
          <a:lstStyle/>
          <a:p>
            <a:pPr>
              <a:spcBef>
                <a:spcPts val="500"/>
              </a:spcBef>
              <a:spcAft>
                <a:spcPts val="300"/>
              </a:spcAft>
            </a:pPr>
            <a:r>
              <a:rPr lang="en-US" sz="1600" noProof="1"/>
              <a:t>What would be the cost of goods sold under the L</a:t>
            </a:r>
            <a:r>
              <a:rPr lang="en-US" sz="100" noProof="1"/>
              <a:t> </a:t>
            </a:r>
            <a:r>
              <a:rPr lang="en-US" sz="1600" noProof="1"/>
              <a:t>I</a:t>
            </a:r>
            <a:r>
              <a:rPr lang="en-US" sz="100" noProof="1"/>
              <a:t> </a:t>
            </a:r>
            <a:r>
              <a:rPr lang="en-US" sz="1600" noProof="1"/>
              <a:t>F</a:t>
            </a:r>
            <a:r>
              <a:rPr lang="en-US" sz="100" noProof="1"/>
              <a:t> </a:t>
            </a:r>
            <a:r>
              <a:rPr lang="en-US" sz="1600" noProof="1"/>
              <a:t>O method if 120 units were sold in January?</a:t>
            </a:r>
          </a:p>
          <a:p>
            <a:pPr>
              <a:spcBef>
                <a:spcPts val="500"/>
              </a:spcBef>
              <a:spcAft>
                <a:spcPts val="300"/>
              </a:spcAft>
            </a:pPr>
            <a:r>
              <a:rPr lang="en-US" sz="1600" b="1" noProof="1"/>
              <a:t>a. </a:t>
            </a:r>
            <a:r>
              <a:rPr lang="en-US" sz="1600" noProof="1"/>
              <a:t>$ 600</a:t>
            </a:r>
          </a:p>
          <a:p>
            <a:pPr>
              <a:spcBef>
                <a:spcPts val="500"/>
              </a:spcBef>
              <a:spcAft>
                <a:spcPts val="300"/>
              </a:spcAft>
            </a:pPr>
            <a:r>
              <a:rPr lang="en-US" sz="1600" b="1" noProof="1"/>
              <a:t>b. </a:t>
            </a:r>
            <a:r>
              <a:rPr lang="en-US" sz="1600" noProof="1"/>
              <a:t>$ 500</a:t>
            </a:r>
          </a:p>
          <a:p>
            <a:pPr>
              <a:spcBef>
                <a:spcPts val="500"/>
              </a:spcBef>
              <a:spcAft>
                <a:spcPts val="300"/>
              </a:spcAft>
            </a:pPr>
            <a:r>
              <a:rPr lang="en-US" sz="1600" b="1" noProof="1"/>
              <a:t>c. </a:t>
            </a:r>
            <a:r>
              <a:rPr lang="en-US" sz="1600" noProof="1"/>
              <a:t>$ 720 </a:t>
            </a:r>
          </a:p>
          <a:p>
            <a:pPr>
              <a:spcBef>
                <a:spcPts val="500"/>
              </a:spcBef>
              <a:spcAft>
                <a:spcPts val="300"/>
              </a:spcAft>
            </a:pPr>
            <a:r>
              <a:rPr lang="en-US" sz="1600" b="1" noProof="1"/>
              <a:t>Answer: d. </a:t>
            </a:r>
            <a:r>
              <a:rPr lang="en-US" sz="1600" noProof="1"/>
              <a:t>$ 700</a:t>
            </a:r>
          </a:p>
        </p:txBody>
      </p:sp>
      <p:sp>
        <p:nvSpPr>
          <p:cNvPr id="9" name="Content Placeholder 8"/>
          <p:cNvSpPr>
            <a:spLocks noGrp="1"/>
          </p:cNvSpPr>
          <p:nvPr>
            <p:ph sz="quarter" idx="16"/>
          </p:nvPr>
        </p:nvSpPr>
        <p:spPr>
          <a:xfrm>
            <a:off x="342900" y="5101694"/>
            <a:ext cx="8458200" cy="589160"/>
          </a:xfrm>
        </p:spPr>
        <p:txBody>
          <a:bodyPr>
            <a:normAutofit/>
          </a:bodyPr>
          <a:lstStyle/>
          <a:p>
            <a:r>
              <a:rPr lang="en-US" sz="1600" noProof="1"/>
              <a:t>Using L</a:t>
            </a:r>
            <a:r>
              <a:rPr lang="en-US" sz="100" noProof="1"/>
              <a:t> </a:t>
            </a:r>
            <a:r>
              <a:rPr lang="en-US" sz="1600" noProof="1"/>
              <a:t>I</a:t>
            </a:r>
            <a:r>
              <a:rPr lang="en-US" sz="100" noProof="1"/>
              <a:t> </a:t>
            </a:r>
            <a:r>
              <a:rPr lang="en-US" sz="1600" noProof="1"/>
              <a:t>F</a:t>
            </a:r>
            <a:r>
              <a:rPr lang="en-US" sz="100" noProof="1"/>
              <a:t> </a:t>
            </a:r>
            <a:r>
              <a:rPr lang="en-US" sz="1600" noProof="1"/>
              <a:t>O, the first 120 units purchased are assumed to be sold. Cost of goods sold equals:</a:t>
            </a:r>
          </a:p>
        </p:txBody>
      </p:sp>
      <p:graphicFrame>
        <p:nvGraphicFramePr>
          <p:cNvPr id="11" name="Table 10"/>
          <p:cNvGraphicFramePr>
            <a:graphicFrameLocks noGrp="1"/>
          </p:cNvGraphicFramePr>
          <p:nvPr>
            <p:extLst>
              <p:ext uri="{D42A27DB-BD31-4B8C-83A1-F6EECF244321}">
                <p14:modId xmlns:p14="http://schemas.microsoft.com/office/powerpoint/2010/main" val="961839457"/>
              </p:ext>
            </p:extLst>
          </p:nvPr>
        </p:nvGraphicFramePr>
        <p:xfrm>
          <a:off x="2449554" y="5625185"/>
          <a:ext cx="4319235" cy="1005840"/>
        </p:xfrm>
        <a:graphic>
          <a:graphicData uri="http://schemas.openxmlformats.org/drawingml/2006/table">
            <a:tbl>
              <a:tblPr firstRow="1" bandRow="1">
                <a:tableStyleId>{2D5ABB26-0587-4C30-8999-92F81FD0307C}</a:tableStyleId>
              </a:tblPr>
              <a:tblGrid>
                <a:gridCol w="1587186">
                  <a:extLst>
                    <a:ext uri="{9D8B030D-6E8A-4147-A177-3AD203B41FA5}">
                      <a16:colId xmlns:a16="http://schemas.microsoft.com/office/drawing/2014/main" val="3300830968"/>
                    </a:ext>
                  </a:extLst>
                </a:gridCol>
                <a:gridCol w="2732049">
                  <a:extLst>
                    <a:ext uri="{9D8B030D-6E8A-4147-A177-3AD203B41FA5}">
                      <a16:colId xmlns:a16="http://schemas.microsoft.com/office/drawing/2014/main" val="4053138790"/>
                    </a:ext>
                  </a:extLst>
                </a:gridCol>
              </a:tblGrid>
              <a:tr h="284961">
                <a:tc>
                  <a:txBody>
                    <a:bodyPr/>
                    <a:lstStyle/>
                    <a:p>
                      <a:r>
                        <a:rPr lang="en-US" sz="1600" dirty="0"/>
                        <a:t>100  ×  $6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$600</a:t>
                      </a:r>
                      <a:r>
                        <a:rPr lang="en-US" sz="1600" baseline="0" dirty="0"/>
                        <a:t> </a:t>
                      </a:r>
                      <a:r>
                        <a:rPr lang="en-US" sz="1600" dirty="0"/>
                        <a:t>(Purchase on Jan. 31)</a:t>
                      </a:r>
                    </a:p>
                  </a:txBody>
                  <a:tcPr/>
                </a:tc>
                <a:extLst>
                  <a:ext uri="{0D108BD9-81ED-4DB2-BD59-A6C34878D82A}">
                    <a16:rowId xmlns:a16="http://schemas.microsoft.com/office/drawing/2014/main" val="3523382269"/>
                  </a:ext>
                </a:extLst>
              </a:tr>
              <a:tr h="334536">
                <a:tc>
                  <a:txBody>
                    <a:bodyPr/>
                    <a:lstStyle/>
                    <a:p>
                      <a:r>
                        <a:rPr lang="en-US" sz="1600" u="sng" dirty="0"/>
                        <a:t>  20</a:t>
                      </a:r>
                      <a:r>
                        <a:rPr lang="en-US" sz="1600" dirty="0"/>
                        <a:t>  ×  $5  =</a:t>
                      </a:r>
                    </a:p>
                  </a:txBody>
                  <a:tcPr/>
                </a:tc>
                <a:tc>
                  <a:txBody>
                    <a:bodyPr/>
                    <a:lstStyle/>
                    <a:p>
                      <a:r>
                        <a:rPr lang="en-US" sz="1600" u="sng" dirty="0"/>
                        <a:t>  100 </a:t>
                      </a:r>
                      <a:r>
                        <a:rPr lang="en-US" sz="1600" dirty="0"/>
                        <a:t>(Purchase on Jan. 15)</a:t>
                      </a:r>
                    </a:p>
                  </a:txBody>
                  <a:tcPr/>
                </a:tc>
                <a:extLst>
                  <a:ext uri="{0D108BD9-81ED-4DB2-BD59-A6C34878D82A}">
                    <a16:rowId xmlns:a16="http://schemas.microsoft.com/office/drawing/2014/main" val="1152179887"/>
                  </a:ext>
                </a:extLst>
              </a:tr>
              <a:tr h="333793">
                <a:tc>
                  <a:txBody>
                    <a:bodyPr/>
                    <a:lstStyle/>
                    <a:p>
                      <a:r>
                        <a:rPr lang="en-US" sz="1600" dirty="0"/>
                        <a:t>120 units</a:t>
                      </a:r>
                    </a:p>
                  </a:txBody>
                  <a:tcPr/>
                </a:tc>
                <a:tc>
                  <a:txBody>
                    <a:bodyPr/>
                    <a:lstStyle/>
                    <a:p>
                      <a:r>
                        <a:rPr lang="en-US" sz="1600" b="1" dirty="0"/>
                        <a:t>$700</a:t>
                      </a:r>
                      <a:endParaRPr lang="en-US" sz="1600" dirty="0"/>
                    </a:p>
                  </a:txBody>
                  <a:tcPr/>
                </a:tc>
                <a:extLst>
                  <a:ext uri="{0D108BD9-81ED-4DB2-BD59-A6C34878D82A}">
                    <a16:rowId xmlns:a16="http://schemas.microsoft.com/office/drawing/2014/main" val="2597631786"/>
                  </a:ext>
                </a:extLst>
              </a:tr>
            </a:tbl>
          </a:graphicData>
        </a:graphic>
      </p:graphicFrame>
      <p:sp>
        <p:nvSpPr>
          <p:cNvPr id="8" name="Slide Number Placeholder 7"/>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39844492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Weighted-Average Cost</a:t>
            </a:r>
          </a:p>
        </p:txBody>
      </p:sp>
      <p:sp>
        <p:nvSpPr>
          <p:cNvPr id="3" name="Content Placeholder 2"/>
          <p:cNvSpPr>
            <a:spLocks noGrp="1"/>
          </p:cNvSpPr>
          <p:nvPr>
            <p:ph sz="quarter" idx="11"/>
          </p:nvPr>
        </p:nvSpPr>
        <p:spPr>
          <a:xfrm>
            <a:off x="342900" y="1276710"/>
            <a:ext cx="8458200" cy="2974278"/>
          </a:xfrm>
        </p:spPr>
        <p:txBody>
          <a:bodyPr/>
          <a:lstStyle/>
          <a:p>
            <a:pPr>
              <a:spcBef>
                <a:spcPts val="500"/>
              </a:spcBef>
              <a:spcAft>
                <a:spcPts val="500"/>
              </a:spcAft>
            </a:pPr>
            <a:r>
              <a:rPr lang="en-US" sz="2800" noProof="1"/>
              <a:t>Under this method, we assume:</a:t>
            </a:r>
          </a:p>
          <a:p>
            <a:pPr marL="291600" lvl="1" indent="-291600">
              <a:spcBef>
                <a:spcPts val="500"/>
              </a:spcBef>
              <a:spcAft>
                <a:spcPts val="500"/>
              </a:spcAft>
            </a:pPr>
            <a:r>
              <a:rPr lang="en-US" sz="2600" noProof="1"/>
              <a:t>Both cost of goods sold and ending inventory consist of a random mixture of all the goods available for sale.</a:t>
            </a:r>
          </a:p>
          <a:p>
            <a:pPr marL="291600" lvl="1" indent="-291600">
              <a:spcBef>
                <a:spcPts val="500"/>
              </a:spcBef>
              <a:spcAft>
                <a:spcPts val="500"/>
              </a:spcAft>
            </a:pPr>
            <a:r>
              <a:rPr lang="en-US" sz="2600" noProof="1"/>
              <a:t>Each unit of inventory has a cost equal to the weighted-average unit cost of all inventory items.</a:t>
            </a:r>
          </a:p>
          <a:p>
            <a:pPr marL="291600" lvl="1" indent="-291600">
              <a:spcBef>
                <a:spcPts val="500"/>
              </a:spcBef>
              <a:spcAft>
                <a:spcPts val="500"/>
              </a:spcAft>
            </a:pPr>
            <a:r>
              <a:rPr lang="en-US" sz="2600" noProof="1"/>
              <a:t>The weighted-average cost is calculated as:</a:t>
            </a:r>
          </a:p>
        </p:txBody>
      </p:sp>
      <p:graphicFrame>
        <p:nvGraphicFramePr>
          <p:cNvPr id="7" name="Object 6"/>
          <p:cNvGraphicFramePr>
            <a:graphicFrameLocks noChangeAspect="1"/>
          </p:cNvGraphicFramePr>
          <p:nvPr>
            <p:extLst>
              <p:ext uri="{D42A27DB-BD31-4B8C-83A1-F6EECF244321}">
                <p14:modId xmlns:p14="http://schemas.microsoft.com/office/powerpoint/2010/main" val="3591575715"/>
              </p:ext>
            </p:extLst>
          </p:nvPr>
        </p:nvGraphicFramePr>
        <p:xfrm>
          <a:off x="1919951" y="4483214"/>
          <a:ext cx="5304099" cy="987135"/>
        </p:xfrm>
        <a:graphic>
          <a:graphicData uri="http://schemas.openxmlformats.org/presentationml/2006/ole">
            <mc:AlternateContent xmlns:mc="http://schemas.openxmlformats.org/markup-compatibility/2006">
              <mc:Choice xmlns:v="urn:schemas-microsoft-com:vml" Requires="v">
                <p:oleObj name="Equation" r:id="rId3" imgW="2247840" imgH="419040" progId="Equation.DSMT4">
                  <p:embed/>
                </p:oleObj>
              </mc:Choice>
              <mc:Fallback>
                <p:oleObj name="Equation" r:id="rId3" imgW="2247840" imgH="419040" progId="Equation.DSMT4">
                  <p:embed/>
                  <p:pic>
                    <p:nvPicPr>
                      <p:cNvPr id="0" name=""/>
                      <p:cNvPicPr/>
                      <p:nvPr/>
                    </p:nvPicPr>
                    <p:blipFill>
                      <a:blip r:embed="rId4"/>
                      <a:stretch>
                        <a:fillRect/>
                      </a:stretch>
                    </p:blipFill>
                    <p:spPr>
                      <a:xfrm>
                        <a:off x="1919951" y="4483214"/>
                        <a:ext cx="5304099" cy="987135"/>
                      </a:xfrm>
                      <a:prstGeom prst="rect">
                        <a:avLst/>
                      </a:prstGeom>
                    </p:spPr>
                  </p:pic>
                </p:oleObj>
              </mc:Fallback>
            </mc:AlternateContent>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05280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sz="3000" noProof="1"/>
              <a:t>Illustration 6–8 Inventory Calculation Assuming the Weighted-Average Cost Method</a:t>
            </a:r>
          </a:p>
        </p:txBody>
      </p:sp>
      <p:pic>
        <p:nvPicPr>
          <p:cNvPr id="4" name="Picture 3" descr="The table shows the weighted – average cost method for the inventory transactions for Mario’s Game sho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325" y="1502936"/>
            <a:ext cx="7753350" cy="4572000"/>
          </a:xfrm>
          <a:prstGeom prst="rect">
            <a:avLst/>
          </a:prstGeom>
        </p:spPr>
      </p:pic>
      <p:sp>
        <p:nvSpPr>
          <p:cNvPr id="25" name="Text Placeholder 24"/>
          <p:cNvSpPr>
            <a:spLocks noGrp="1"/>
          </p:cNvSpPr>
          <p:nvPr>
            <p:ph type="body" sz="quarter" idx="12"/>
          </p:nvPr>
        </p:nvSpPr>
        <p:spPr>
          <a:xfrm>
            <a:off x="2971558" y="6324600"/>
            <a:ext cx="3200885" cy="190500"/>
          </a:xfrm>
        </p:spPr>
        <p:txBody>
          <a:bodyPr/>
          <a:lstStyle/>
          <a:p>
            <a:r>
              <a:rPr lang="en-US" sz="1200" noProof="1">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4937205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Common Mistake </a:t>
            </a:r>
            <a:r>
              <a:rPr lang="en-US" sz="1000" b="0" noProof="1"/>
              <a:t>3</a:t>
            </a:r>
            <a:endParaRPr lang="en-US" noProof="1"/>
          </a:p>
        </p:txBody>
      </p:sp>
      <p:sp>
        <p:nvSpPr>
          <p:cNvPr id="3" name="Content Placeholder 2"/>
          <p:cNvSpPr>
            <a:spLocks noGrp="1"/>
          </p:cNvSpPr>
          <p:nvPr>
            <p:ph sz="quarter" idx="11"/>
          </p:nvPr>
        </p:nvSpPr>
        <p:spPr>
          <a:xfrm>
            <a:off x="342900" y="1276709"/>
            <a:ext cx="8458200" cy="3227197"/>
          </a:xfrm>
        </p:spPr>
        <p:txBody>
          <a:bodyPr>
            <a:normAutofit fontScale="85000" lnSpcReduction="20000"/>
          </a:bodyPr>
          <a:lstStyle/>
          <a:p>
            <a:pPr>
              <a:lnSpc>
                <a:spcPct val="120000"/>
              </a:lnSpc>
              <a:spcBef>
                <a:spcPts val="500"/>
              </a:spcBef>
              <a:spcAft>
                <a:spcPts val="500"/>
              </a:spcAft>
            </a:pPr>
            <a:r>
              <a:rPr lang="en-US" sz="2800" noProof="1"/>
              <a:t>In calculating the weighted-average unit cost, be sure to use a weighted average of the unit cost instead of the simple average. In the example above, there are three unit costs: $7, $9, and $11.</a:t>
            </a:r>
          </a:p>
          <a:p>
            <a:pPr>
              <a:lnSpc>
                <a:spcPct val="120000"/>
              </a:lnSpc>
              <a:spcBef>
                <a:spcPts val="500"/>
              </a:spcBef>
              <a:spcAft>
                <a:spcPts val="500"/>
              </a:spcAft>
            </a:pPr>
            <a:r>
              <a:rPr lang="en-US" sz="2800" noProof="1"/>
              <a:t>A simple average of these amounts is $9 [= ($7 + $9 + $11) ÷ 3].</a:t>
            </a:r>
          </a:p>
          <a:p>
            <a:pPr marL="291600" lvl="1" indent="-291600">
              <a:lnSpc>
                <a:spcPct val="120000"/>
              </a:lnSpc>
              <a:spcBef>
                <a:spcPts val="500"/>
              </a:spcBef>
              <a:spcAft>
                <a:spcPts val="500"/>
              </a:spcAft>
            </a:pPr>
            <a:r>
              <a:rPr lang="en-US" sz="2600" noProof="1"/>
              <a:t>The simple average, though, fails to take into account that more units were purchased at $11 than at $7 or $9.</a:t>
            </a:r>
          </a:p>
        </p:txBody>
      </p:sp>
      <p:sp>
        <p:nvSpPr>
          <p:cNvPr id="4" name="Content Placeholder 3"/>
          <p:cNvSpPr>
            <a:spLocks noGrp="1"/>
          </p:cNvSpPr>
          <p:nvPr>
            <p:ph sz="quarter" idx="14"/>
          </p:nvPr>
        </p:nvSpPr>
        <p:spPr>
          <a:xfrm>
            <a:off x="342900" y="4552547"/>
            <a:ext cx="8458200" cy="2013626"/>
          </a:xfrm>
        </p:spPr>
        <p:txBody>
          <a:bodyPr>
            <a:normAutofit/>
          </a:bodyPr>
          <a:lstStyle/>
          <a:p>
            <a:r>
              <a:rPr lang="en-US" sz="2400" noProof="1"/>
              <a:t>So we need to weight the unit costs by the number of units purchased.</a:t>
            </a:r>
            <a:r>
              <a:rPr lang="en-US" noProof="1"/>
              <a:t> </a:t>
            </a:r>
          </a:p>
          <a:p>
            <a:pPr marL="291600" lvl="1" indent="-291600">
              <a:spcBef>
                <a:spcPts val="500"/>
              </a:spcBef>
              <a:spcAft>
                <a:spcPts val="500"/>
              </a:spcAft>
            </a:pPr>
            <a:r>
              <a:rPr lang="en-US" sz="2200" noProof="1"/>
              <a:t>We do that by taking the total cost of goods available for sale ($10,000) divided by the total number of units available for sale (1,000) for a weighted average of $10.</a:t>
            </a:r>
          </a:p>
        </p:txBody>
      </p:sp>
      <p:sp>
        <p:nvSpPr>
          <p:cNvPr id="7" name="Slide Number Placeholder 6"/>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36983571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sz="2400" noProof="1"/>
              <a:t>Illustration 6–9 Comparison of Cost of Goods Sold and Ending Inventory under the Three Inventory Cost Flow Assumptions for Mario’s Game Shop </a:t>
            </a:r>
          </a:p>
        </p:txBody>
      </p:sp>
      <p:pic>
        <p:nvPicPr>
          <p:cNvPr id="3" name="Picture 2" descr="The illustration of the comparison of cost of goods sold and ending inventory under the three inventory cost flow assumptions for Mario’s Game shop.">
            <a:extLst>
              <a:ext uri="{FF2B5EF4-FFF2-40B4-BE49-F238E27FC236}">
                <a16:creationId xmlns:a16="http://schemas.microsoft.com/office/drawing/2014/main" id="{07D167F5-6EA9-4E75-AA03-4853BF669DAB}"/>
              </a:ext>
            </a:extLst>
          </p:cNvPr>
          <p:cNvPicPr>
            <a:picLocks noChangeAspect="1"/>
          </p:cNvPicPr>
          <p:nvPr/>
        </p:nvPicPr>
        <p:blipFill rotWithShape="1">
          <a:blip r:embed="rId3"/>
          <a:srcRect t="-1" b="495"/>
          <a:stretch/>
        </p:blipFill>
        <p:spPr>
          <a:xfrm>
            <a:off x="985837" y="1400841"/>
            <a:ext cx="7172325" cy="4625205"/>
          </a:xfrm>
          <a:prstGeom prst="rect">
            <a:avLst/>
          </a:prstGeom>
        </p:spPr>
      </p:pic>
      <p:sp>
        <p:nvSpPr>
          <p:cNvPr id="25" name="Text Placeholder 24"/>
          <p:cNvSpPr>
            <a:spLocks noGrp="1"/>
          </p:cNvSpPr>
          <p:nvPr>
            <p:ph type="body" sz="quarter" idx="12"/>
          </p:nvPr>
        </p:nvSpPr>
        <p:spPr>
          <a:xfrm>
            <a:off x="2971558" y="6324600"/>
            <a:ext cx="3200885" cy="190500"/>
          </a:xfrm>
        </p:spPr>
        <p:txBody>
          <a:bodyPr/>
          <a:lstStyle/>
          <a:p>
            <a:r>
              <a:rPr lang="en-US" sz="1200" noProof="1">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40739541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Common Mistake </a:t>
            </a:r>
            <a:r>
              <a:rPr lang="en-US" sz="1000" b="0" noProof="1"/>
              <a:t>4</a:t>
            </a:r>
            <a:endParaRPr lang="en-US" noProof="1"/>
          </a:p>
        </p:txBody>
      </p:sp>
      <p:sp>
        <p:nvSpPr>
          <p:cNvPr id="3" name="Content Placeholder 2"/>
          <p:cNvSpPr>
            <a:spLocks noGrp="1"/>
          </p:cNvSpPr>
          <p:nvPr>
            <p:ph sz="quarter" idx="11"/>
          </p:nvPr>
        </p:nvSpPr>
        <p:spPr>
          <a:xfrm>
            <a:off x="342900" y="1276710"/>
            <a:ext cx="8458200" cy="2799180"/>
          </a:xfrm>
        </p:spPr>
        <p:txBody>
          <a:bodyPr>
            <a:normAutofit/>
          </a:bodyPr>
          <a:lstStyle/>
          <a:p>
            <a:r>
              <a:rPr lang="en-US" sz="2800" noProof="1"/>
              <a:t>F</a:t>
            </a:r>
            <a:r>
              <a:rPr lang="en-US" sz="100" noProof="1"/>
              <a:t> </a:t>
            </a:r>
            <a:r>
              <a:rPr lang="en-US" sz="2800" noProof="1"/>
              <a:t>I</a:t>
            </a:r>
            <a:r>
              <a:rPr lang="en-US" sz="100" noProof="1"/>
              <a:t> </a:t>
            </a:r>
            <a:r>
              <a:rPr lang="en-US" sz="2800" noProof="1"/>
              <a:t>F</a:t>
            </a:r>
            <a:r>
              <a:rPr lang="en-US" sz="100" noProof="1"/>
              <a:t> </a:t>
            </a:r>
            <a:r>
              <a:rPr lang="en-US" sz="2800" noProof="1"/>
              <a:t>O and L</a:t>
            </a:r>
            <a:r>
              <a:rPr lang="en-US" sz="100" noProof="1"/>
              <a:t> </a:t>
            </a:r>
            <a:r>
              <a:rPr lang="en-US" sz="2800" noProof="1"/>
              <a:t>I</a:t>
            </a:r>
            <a:r>
              <a:rPr lang="en-US" sz="100" noProof="1"/>
              <a:t> </a:t>
            </a:r>
            <a:r>
              <a:rPr lang="en-US" sz="2800" noProof="1"/>
              <a:t>F</a:t>
            </a:r>
            <a:r>
              <a:rPr lang="en-US" sz="100" noProof="1"/>
              <a:t> </a:t>
            </a:r>
            <a:r>
              <a:rPr lang="en-US" sz="2800" noProof="1"/>
              <a:t>O describe more directly the calculation of cost of goods sold, rather than ending inventory. </a:t>
            </a:r>
          </a:p>
          <a:p>
            <a:pPr lvl="1"/>
            <a:r>
              <a:rPr lang="en-US" sz="2600" noProof="1"/>
              <a:t>For example, F</a:t>
            </a:r>
            <a:r>
              <a:rPr lang="en-US" sz="100" noProof="1"/>
              <a:t> </a:t>
            </a:r>
            <a:r>
              <a:rPr lang="en-US" sz="2600" noProof="1"/>
              <a:t>I</a:t>
            </a:r>
            <a:r>
              <a:rPr lang="en-US" sz="100" noProof="1"/>
              <a:t> </a:t>
            </a:r>
            <a:r>
              <a:rPr lang="en-US" sz="2600" noProof="1"/>
              <a:t>F</a:t>
            </a:r>
            <a:r>
              <a:rPr lang="en-US" sz="100" noProof="1"/>
              <a:t> </a:t>
            </a:r>
            <a:r>
              <a:rPr lang="en-US" sz="2600" noProof="1"/>
              <a:t>O (first-in, first-out) directly suggests which inventory units are assumed sold (the first ones in) and therefore used to calculate cost of goods sold.</a:t>
            </a:r>
          </a:p>
        </p:txBody>
      </p:sp>
      <p:sp>
        <p:nvSpPr>
          <p:cNvPr id="4" name="Content Placeholder 3"/>
          <p:cNvSpPr>
            <a:spLocks noGrp="1"/>
          </p:cNvSpPr>
          <p:nvPr>
            <p:ph sz="quarter" idx="14"/>
          </p:nvPr>
        </p:nvSpPr>
        <p:spPr>
          <a:xfrm>
            <a:off x="342900" y="4124526"/>
            <a:ext cx="8458200" cy="1429968"/>
          </a:xfrm>
        </p:spPr>
        <p:txBody>
          <a:bodyPr>
            <a:normAutofit/>
          </a:bodyPr>
          <a:lstStyle/>
          <a:p>
            <a:r>
              <a:rPr lang="en-US" sz="2800" noProof="1"/>
              <a:t>It is implicit under F</a:t>
            </a:r>
            <a:r>
              <a:rPr lang="en-US" sz="100" noProof="1"/>
              <a:t> </a:t>
            </a:r>
            <a:r>
              <a:rPr lang="en-US" sz="2800" noProof="1"/>
              <a:t>I</a:t>
            </a:r>
            <a:r>
              <a:rPr lang="en-US" sz="100" noProof="1"/>
              <a:t> </a:t>
            </a:r>
            <a:r>
              <a:rPr lang="en-US" sz="2800" noProof="1"/>
              <a:t>F</a:t>
            </a:r>
            <a:r>
              <a:rPr lang="en-US" sz="100" noProof="1"/>
              <a:t> </a:t>
            </a:r>
            <a:r>
              <a:rPr lang="en-US" sz="2800" noProof="1"/>
              <a:t>O that the inventory units not sold are the last ones in and are used to calculate ending inventory.</a:t>
            </a:r>
          </a:p>
        </p:txBody>
      </p:sp>
      <p:sp>
        <p:nvSpPr>
          <p:cNvPr id="7" name="Slide Number Placeholder 6"/>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2269460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4</a:t>
            </a:r>
          </a:p>
        </p:txBody>
      </p:sp>
      <p:sp>
        <p:nvSpPr>
          <p:cNvPr id="3" name="Content Placeholder 2"/>
          <p:cNvSpPr>
            <a:spLocks noGrp="1"/>
          </p:cNvSpPr>
          <p:nvPr>
            <p:ph sz="quarter" idx="11"/>
          </p:nvPr>
        </p:nvSpPr>
        <p:spPr>
          <a:xfrm>
            <a:off x="342900" y="1276709"/>
            <a:ext cx="8458200" cy="3305019"/>
          </a:xfrm>
        </p:spPr>
        <p:txBody>
          <a:bodyPr>
            <a:noAutofit/>
          </a:bodyPr>
          <a:lstStyle/>
          <a:p>
            <a:pPr marL="291600" indent="-291600">
              <a:spcBef>
                <a:spcPts val="500"/>
              </a:spcBef>
              <a:spcAft>
                <a:spcPts val="500"/>
              </a:spcAft>
              <a:buFont typeface="Arial" panose="020B0604020202020204" pitchFamily="34" charset="0"/>
              <a:buChar char="•"/>
            </a:pPr>
            <a:r>
              <a:rPr lang="en-US" sz="2800" noProof="1"/>
              <a:t>Companies are allowed to report inventory costs by </a:t>
            </a:r>
            <a:r>
              <a:rPr lang="en-US" sz="2800" i="1" noProof="1"/>
              <a:t>assuming</a:t>
            </a:r>
            <a:r>
              <a:rPr lang="en-US" sz="2800" noProof="1"/>
              <a:t> which specific units of inventory are sold and not sold, even if this does not match the </a:t>
            </a:r>
            <a:r>
              <a:rPr lang="en-US" sz="2800" i="1" noProof="1"/>
              <a:t>actual</a:t>
            </a:r>
            <a:r>
              <a:rPr lang="en-US" sz="2800" noProof="1"/>
              <a:t> flow. </a:t>
            </a:r>
          </a:p>
          <a:p>
            <a:pPr marL="291600" indent="-291600">
              <a:spcBef>
                <a:spcPts val="500"/>
              </a:spcBef>
              <a:spcAft>
                <a:spcPts val="500"/>
              </a:spcAft>
              <a:buFont typeface="Arial" panose="020B0604020202020204" pitchFamily="34" charset="0"/>
              <a:buChar char="•"/>
            </a:pPr>
            <a:r>
              <a:rPr lang="en-US" sz="2800" noProof="1"/>
              <a:t>The three major inventory cost flow assumptions are F</a:t>
            </a:r>
            <a:r>
              <a:rPr lang="en-US" sz="100" noProof="1"/>
              <a:t> </a:t>
            </a:r>
            <a:r>
              <a:rPr lang="en-US" sz="2800" noProof="1"/>
              <a:t>I</a:t>
            </a:r>
            <a:r>
              <a:rPr lang="en-US" sz="100" noProof="1"/>
              <a:t> </a:t>
            </a:r>
            <a:r>
              <a:rPr lang="en-US" sz="2800" noProof="1"/>
              <a:t>F</a:t>
            </a:r>
            <a:r>
              <a:rPr lang="en-US" sz="100" noProof="1"/>
              <a:t> </a:t>
            </a:r>
            <a:r>
              <a:rPr lang="en-US" sz="2800" noProof="1"/>
              <a:t>O (first-in, first-out), L</a:t>
            </a:r>
            <a:r>
              <a:rPr lang="en-US" sz="100" noProof="1"/>
              <a:t> </a:t>
            </a:r>
            <a:r>
              <a:rPr lang="en-US" sz="2800" noProof="1"/>
              <a:t>I</a:t>
            </a:r>
            <a:r>
              <a:rPr lang="en-US" sz="100" noProof="1"/>
              <a:t> </a:t>
            </a:r>
            <a:r>
              <a:rPr lang="en-US" sz="2800" noProof="1"/>
              <a:t>F</a:t>
            </a:r>
            <a:r>
              <a:rPr lang="en-US" sz="100" noProof="1"/>
              <a:t> </a:t>
            </a:r>
            <a:r>
              <a:rPr lang="en-US" sz="2800" noProof="1"/>
              <a:t>O (last-in, last-out), and weighted-average cost.</a:t>
            </a:r>
          </a:p>
        </p:txBody>
      </p:sp>
      <p:sp>
        <p:nvSpPr>
          <p:cNvPr id="6" name="Slide Number Placeholder 5"/>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536102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4</a:t>
            </a:r>
          </a:p>
        </p:txBody>
      </p:sp>
      <p:sp>
        <p:nvSpPr>
          <p:cNvPr id="3" name="Content Placeholder 2"/>
          <p:cNvSpPr>
            <a:spLocks noGrp="1"/>
          </p:cNvSpPr>
          <p:nvPr>
            <p:ph sz="quarter" idx="11"/>
          </p:nvPr>
        </p:nvSpPr>
        <p:spPr>
          <a:xfrm>
            <a:off x="342900" y="1276710"/>
            <a:ext cx="8458200" cy="970379"/>
          </a:xfrm>
        </p:spPr>
        <p:txBody>
          <a:bodyPr>
            <a:normAutofit/>
          </a:bodyPr>
          <a:lstStyle/>
          <a:p>
            <a:pPr marL="1166813" indent="-1166813">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O6–4</a:t>
            </a:r>
            <a:r>
              <a:rPr lang="en-US" sz="2800" noProof="1">
                <a:solidFill>
                  <a:schemeClr val="tx1"/>
                </a:solidFill>
              </a:rPr>
              <a:t> Explain the financial statement effects and tax effects of inventory cost methods.</a:t>
            </a:r>
          </a:p>
        </p:txBody>
      </p:sp>
      <p:sp>
        <p:nvSpPr>
          <p:cNvPr id="6" name="Slide Number Placeholder 5"/>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4182847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Inventory</a:t>
            </a:r>
          </a:p>
        </p:txBody>
      </p:sp>
      <p:sp>
        <p:nvSpPr>
          <p:cNvPr id="3" name="Content Placeholder 2"/>
          <p:cNvSpPr>
            <a:spLocks noGrp="1"/>
          </p:cNvSpPr>
          <p:nvPr>
            <p:ph sz="quarter" idx="11"/>
          </p:nvPr>
        </p:nvSpPr>
        <p:spPr>
          <a:xfrm>
            <a:off x="342900" y="1276709"/>
            <a:ext cx="8458200" cy="3255098"/>
          </a:xfrm>
        </p:spPr>
        <p:txBody>
          <a:bodyPr>
            <a:normAutofit/>
          </a:bodyPr>
          <a:lstStyle/>
          <a:p>
            <a:pPr>
              <a:spcBef>
                <a:spcPts val="500"/>
              </a:spcBef>
              <a:spcAft>
                <a:spcPts val="500"/>
              </a:spcAft>
            </a:pPr>
            <a:r>
              <a:rPr lang="en-US" sz="2800" b="1" i="1" noProof="1"/>
              <a:t>Inventory</a:t>
            </a:r>
            <a:r>
              <a:rPr lang="en-US" sz="2800" noProof="1"/>
              <a:t> includes items a company intends for sale to customers in the ordinary course of business.</a:t>
            </a:r>
          </a:p>
          <a:p>
            <a:pPr marL="291600" lvl="1" indent="-291600">
              <a:spcBef>
                <a:spcPts val="500"/>
              </a:spcBef>
              <a:spcAft>
                <a:spcPts val="500"/>
              </a:spcAft>
            </a:pPr>
            <a:r>
              <a:rPr lang="en-US" sz="2600" noProof="1"/>
              <a:t>Inventory also includes items that are not yet finished products.</a:t>
            </a:r>
          </a:p>
          <a:p>
            <a:pPr marL="291600" lvl="1" indent="-291600">
              <a:spcBef>
                <a:spcPts val="500"/>
              </a:spcBef>
              <a:spcAft>
                <a:spcPts val="500"/>
              </a:spcAft>
            </a:pPr>
            <a:r>
              <a:rPr lang="en-US" sz="2600" noProof="1"/>
              <a:t>Typically reported as a </a:t>
            </a:r>
            <a:r>
              <a:rPr lang="en-US" sz="2600" i="1" noProof="1"/>
              <a:t>current asset </a:t>
            </a:r>
            <a:r>
              <a:rPr lang="en-US" sz="2600" noProof="1"/>
              <a:t>in the balance sheet.</a:t>
            </a:r>
          </a:p>
        </p:txBody>
      </p:sp>
      <p:sp>
        <p:nvSpPr>
          <p:cNvPr id="6" name="Slide Number Placeholder 5"/>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10780656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noProof="1"/>
              <a:t>Choice of Inventory Reporting Methods</a:t>
            </a:r>
          </a:p>
        </p:txBody>
      </p:sp>
      <p:sp>
        <p:nvSpPr>
          <p:cNvPr id="3" name="Content Placeholder 2"/>
          <p:cNvSpPr>
            <a:spLocks noGrp="1"/>
          </p:cNvSpPr>
          <p:nvPr>
            <p:ph sz="quarter" idx="11"/>
          </p:nvPr>
        </p:nvSpPr>
        <p:spPr>
          <a:xfrm>
            <a:off x="342900" y="1276709"/>
            <a:ext cx="8458200" cy="2108517"/>
          </a:xfrm>
        </p:spPr>
        <p:txBody>
          <a:bodyPr>
            <a:normAutofit/>
          </a:bodyPr>
          <a:lstStyle/>
          <a:p>
            <a:pPr>
              <a:spcBef>
                <a:spcPts val="500"/>
              </a:spcBef>
              <a:spcAft>
                <a:spcPts val="500"/>
              </a:spcAft>
            </a:pPr>
            <a:r>
              <a:rPr lang="en-US" sz="2800" b="1" noProof="1"/>
              <a:t>F</a:t>
            </a:r>
            <a:r>
              <a:rPr lang="en-US" sz="100" b="1" noProof="1"/>
              <a:t> </a:t>
            </a:r>
            <a:r>
              <a:rPr lang="en-US" sz="2800" b="1" noProof="1"/>
              <a:t>I</a:t>
            </a:r>
            <a:r>
              <a:rPr lang="en-US" sz="100" b="1" noProof="1"/>
              <a:t> </a:t>
            </a:r>
            <a:r>
              <a:rPr lang="en-US" sz="2800" b="1" noProof="1"/>
              <a:t>F</a:t>
            </a:r>
            <a:r>
              <a:rPr lang="en-US" sz="100" b="1" noProof="1"/>
              <a:t> </a:t>
            </a:r>
            <a:r>
              <a:rPr lang="en-US" sz="2800" b="1" noProof="1"/>
              <a:t>O method.</a:t>
            </a:r>
          </a:p>
          <a:p>
            <a:pPr lvl="1">
              <a:spcBef>
                <a:spcPts val="500"/>
              </a:spcBef>
              <a:spcAft>
                <a:spcPts val="500"/>
              </a:spcAft>
            </a:pPr>
            <a:r>
              <a:rPr lang="en-US" sz="2600" noProof="1"/>
              <a:t>Matches physical flow for most companies.</a:t>
            </a:r>
          </a:p>
          <a:p>
            <a:pPr lvl="1">
              <a:spcBef>
                <a:spcPts val="500"/>
              </a:spcBef>
              <a:spcAft>
                <a:spcPts val="500"/>
              </a:spcAft>
            </a:pPr>
            <a:r>
              <a:rPr lang="en-US" sz="2600" noProof="1"/>
              <a:t>Ending inventory reflects current cost.</a:t>
            </a:r>
          </a:p>
          <a:p>
            <a:pPr lvl="1">
              <a:spcBef>
                <a:spcPts val="500"/>
              </a:spcBef>
              <a:spcAft>
                <a:spcPts val="500"/>
              </a:spcAft>
            </a:pPr>
            <a:r>
              <a:rPr lang="en-US" sz="2600" noProof="1"/>
              <a:t>Balance-sheet approach.</a:t>
            </a:r>
          </a:p>
        </p:txBody>
      </p:sp>
      <p:sp>
        <p:nvSpPr>
          <p:cNvPr id="4" name="Content Placeholder 3"/>
          <p:cNvSpPr>
            <a:spLocks noGrp="1"/>
          </p:cNvSpPr>
          <p:nvPr>
            <p:ph sz="quarter" idx="14"/>
          </p:nvPr>
        </p:nvSpPr>
        <p:spPr>
          <a:xfrm>
            <a:off x="342901" y="3458181"/>
            <a:ext cx="8548180" cy="1609930"/>
          </a:xfrm>
        </p:spPr>
        <p:txBody>
          <a:bodyPr/>
          <a:lstStyle/>
          <a:p>
            <a:r>
              <a:rPr lang="en-US" sz="2800" b="1" noProof="1"/>
              <a:t>L</a:t>
            </a:r>
            <a:r>
              <a:rPr lang="en-US" sz="100" b="1" noProof="1"/>
              <a:t> </a:t>
            </a:r>
            <a:r>
              <a:rPr lang="en-US" sz="2800" b="1" noProof="1"/>
              <a:t>I</a:t>
            </a:r>
            <a:r>
              <a:rPr lang="en-US" sz="100" b="1" noProof="1"/>
              <a:t> </a:t>
            </a:r>
            <a:r>
              <a:rPr lang="en-US" sz="2800" b="1" noProof="1"/>
              <a:t>F</a:t>
            </a:r>
            <a:r>
              <a:rPr lang="en-US" sz="100" b="1" noProof="1"/>
              <a:t> </a:t>
            </a:r>
            <a:r>
              <a:rPr lang="en-US" sz="2800" b="1" noProof="1"/>
              <a:t>O method.</a:t>
            </a:r>
          </a:p>
          <a:p>
            <a:pPr marL="291600" lvl="1" indent="-291600">
              <a:spcBef>
                <a:spcPts val="500"/>
              </a:spcBef>
              <a:spcAft>
                <a:spcPts val="500"/>
              </a:spcAft>
            </a:pPr>
            <a:r>
              <a:rPr lang="en-US" sz="2600" noProof="1"/>
              <a:t>Cost of goods sold reflects current cost.</a:t>
            </a:r>
          </a:p>
          <a:p>
            <a:pPr marL="291600" lvl="1" indent="-291600">
              <a:spcBef>
                <a:spcPts val="500"/>
              </a:spcBef>
              <a:spcAft>
                <a:spcPts val="500"/>
              </a:spcAft>
            </a:pPr>
            <a:r>
              <a:rPr lang="en-US" sz="2600" noProof="1"/>
              <a:t>Income-statement approach.</a:t>
            </a:r>
          </a:p>
        </p:txBody>
      </p:sp>
      <p:sp>
        <p:nvSpPr>
          <p:cNvPr id="5" name="Content Placeholder 4"/>
          <p:cNvSpPr>
            <a:spLocks noGrp="1"/>
          </p:cNvSpPr>
          <p:nvPr>
            <p:ph sz="quarter" idx="15"/>
          </p:nvPr>
        </p:nvSpPr>
        <p:spPr>
          <a:xfrm>
            <a:off x="342900" y="5141066"/>
            <a:ext cx="8458200" cy="1444560"/>
          </a:xfrm>
        </p:spPr>
        <p:txBody>
          <a:bodyPr>
            <a:normAutofit/>
          </a:bodyPr>
          <a:lstStyle/>
          <a:p>
            <a:r>
              <a:rPr lang="en-US" sz="2800" b="1" noProof="1"/>
              <a:t>L</a:t>
            </a:r>
            <a:r>
              <a:rPr lang="en-US" sz="100" b="1" noProof="1"/>
              <a:t> </a:t>
            </a:r>
            <a:r>
              <a:rPr lang="en-US" sz="2800" b="1" noProof="1"/>
              <a:t>I</a:t>
            </a:r>
            <a:r>
              <a:rPr lang="en-US" sz="100" b="1" noProof="1"/>
              <a:t> </a:t>
            </a:r>
            <a:r>
              <a:rPr lang="en-US" sz="2800" b="1" noProof="1"/>
              <a:t>F</a:t>
            </a:r>
            <a:r>
              <a:rPr lang="en-US" sz="100" b="1" noProof="1"/>
              <a:t> </a:t>
            </a:r>
            <a:r>
              <a:rPr lang="en-US" sz="2800" b="1" noProof="1"/>
              <a:t>O conformity rule.</a:t>
            </a:r>
          </a:p>
          <a:p>
            <a:pPr lvl="1">
              <a:spcBef>
                <a:spcPts val="0"/>
              </a:spcBef>
            </a:pPr>
            <a:r>
              <a:rPr lang="en-US" sz="2600" noProof="1"/>
              <a:t>Companies that use L</a:t>
            </a:r>
            <a:r>
              <a:rPr lang="en-US" sz="100" noProof="1"/>
              <a:t> </a:t>
            </a:r>
            <a:r>
              <a:rPr lang="en-US" sz="2600" noProof="1"/>
              <a:t>I</a:t>
            </a:r>
            <a:r>
              <a:rPr lang="en-US" sz="100" noProof="1"/>
              <a:t> </a:t>
            </a:r>
            <a:r>
              <a:rPr lang="en-US" sz="2600" noProof="1"/>
              <a:t>F</a:t>
            </a:r>
            <a:r>
              <a:rPr lang="en-US" sz="100" noProof="1"/>
              <a:t> </a:t>
            </a:r>
            <a:r>
              <a:rPr lang="en-US" sz="2600" noProof="1"/>
              <a:t>O for tax reporting must also use L</a:t>
            </a:r>
            <a:r>
              <a:rPr lang="en-US" sz="100" noProof="1"/>
              <a:t> </a:t>
            </a:r>
            <a:r>
              <a:rPr lang="en-US" sz="2600" noProof="1"/>
              <a:t>I</a:t>
            </a:r>
            <a:r>
              <a:rPr lang="en-US" sz="100" noProof="1"/>
              <a:t> </a:t>
            </a:r>
            <a:r>
              <a:rPr lang="en-US" sz="2600" noProof="1"/>
              <a:t>F</a:t>
            </a:r>
            <a:r>
              <a:rPr lang="en-US" sz="100" noProof="1"/>
              <a:t> </a:t>
            </a:r>
            <a:r>
              <a:rPr lang="en-US" sz="2600" noProof="1"/>
              <a:t>O for financial reporting.</a:t>
            </a:r>
          </a:p>
        </p:txBody>
      </p:sp>
      <p:sp>
        <p:nvSpPr>
          <p:cNvPr id="8" name="Slide Number Placeholder 7"/>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26919177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3200" noProof="1"/>
              <a:t>Illustration 6–10 Comparison of Inventory Cost Methods, When Costs Are Rising </a:t>
            </a:r>
          </a:p>
        </p:txBody>
      </p:sp>
      <p:graphicFrame>
        <p:nvGraphicFramePr>
          <p:cNvPr id="3" name="Table 2"/>
          <p:cNvGraphicFramePr>
            <a:graphicFrameLocks noGrp="1"/>
          </p:cNvGraphicFramePr>
          <p:nvPr>
            <p:extLst>
              <p:ext uri="{D42A27DB-BD31-4B8C-83A1-F6EECF244321}">
                <p14:modId xmlns:p14="http://schemas.microsoft.com/office/powerpoint/2010/main" val="3580814950"/>
              </p:ext>
            </p:extLst>
          </p:nvPr>
        </p:nvGraphicFramePr>
        <p:xfrm>
          <a:off x="437745" y="1426184"/>
          <a:ext cx="8219872" cy="3322320"/>
        </p:xfrm>
        <a:graphic>
          <a:graphicData uri="http://schemas.openxmlformats.org/drawingml/2006/table">
            <a:tbl>
              <a:tblPr firstRow="1" bandRow="1">
                <a:tableStyleId>{2D5ABB26-0587-4C30-8999-92F81FD0307C}</a:tableStyleId>
              </a:tblPr>
              <a:tblGrid>
                <a:gridCol w="3861881">
                  <a:extLst>
                    <a:ext uri="{9D8B030D-6E8A-4147-A177-3AD203B41FA5}">
                      <a16:colId xmlns:a16="http://schemas.microsoft.com/office/drawing/2014/main" val="2595013924"/>
                    </a:ext>
                  </a:extLst>
                </a:gridCol>
                <a:gridCol w="1391055">
                  <a:extLst>
                    <a:ext uri="{9D8B030D-6E8A-4147-A177-3AD203B41FA5}">
                      <a16:colId xmlns:a16="http://schemas.microsoft.com/office/drawing/2014/main" val="1651422466"/>
                    </a:ext>
                  </a:extLst>
                </a:gridCol>
                <a:gridCol w="1313234">
                  <a:extLst>
                    <a:ext uri="{9D8B030D-6E8A-4147-A177-3AD203B41FA5}">
                      <a16:colId xmlns:a16="http://schemas.microsoft.com/office/drawing/2014/main" val="2627920958"/>
                    </a:ext>
                  </a:extLst>
                </a:gridCol>
                <a:gridCol w="1653702">
                  <a:extLst>
                    <a:ext uri="{9D8B030D-6E8A-4147-A177-3AD203B41FA5}">
                      <a16:colId xmlns:a16="http://schemas.microsoft.com/office/drawing/2014/main" val="2855329869"/>
                    </a:ext>
                  </a:extLst>
                </a:gridCol>
              </a:tblGrid>
              <a:tr h="370840">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2200" b="1" dirty="0"/>
                        <a:t>F</a:t>
                      </a:r>
                      <a:r>
                        <a:rPr lang="en-US" sz="100" b="1" dirty="0"/>
                        <a:t> </a:t>
                      </a:r>
                      <a:r>
                        <a:rPr lang="en-US" sz="2200" b="1" dirty="0"/>
                        <a:t>I</a:t>
                      </a:r>
                      <a:r>
                        <a:rPr lang="en-US" sz="100" b="1" dirty="0"/>
                        <a:t> </a:t>
                      </a:r>
                      <a:r>
                        <a:rPr lang="en-US" sz="2200" b="1" dirty="0"/>
                        <a:t>F</a:t>
                      </a:r>
                      <a:r>
                        <a:rPr lang="en-US" sz="100" b="1" dirty="0"/>
                        <a:t> </a:t>
                      </a:r>
                      <a:r>
                        <a:rPr lang="en-US" sz="2200" b="1" dirty="0"/>
                        <a:t>O</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b="1" dirty="0"/>
                        <a:t>L</a:t>
                      </a:r>
                      <a:r>
                        <a:rPr lang="en-US" sz="100" b="1" dirty="0"/>
                        <a:t> </a:t>
                      </a:r>
                      <a:r>
                        <a:rPr lang="en-US" sz="2200" b="1" dirty="0"/>
                        <a:t>I</a:t>
                      </a:r>
                      <a:r>
                        <a:rPr lang="en-US" sz="100" b="1" dirty="0"/>
                        <a:t> </a:t>
                      </a:r>
                      <a:r>
                        <a:rPr lang="en-US" sz="2200" b="1" dirty="0"/>
                        <a:t>F</a:t>
                      </a:r>
                      <a:r>
                        <a:rPr lang="en-US" sz="100" b="1" dirty="0"/>
                        <a:t> </a:t>
                      </a:r>
                      <a:r>
                        <a:rPr lang="en-US" sz="2200" b="1" dirty="0"/>
                        <a:t>O</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200" b="1" dirty="0"/>
                        <a:t>Weighted-Average</a:t>
                      </a: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853104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u="sng" dirty="0"/>
                        <a:t>Balance sheet:</a:t>
                      </a:r>
                    </a:p>
                  </a:txBody>
                  <a:tcPr>
                    <a:lnL w="12700" cap="flat" cmpd="sng" algn="ctr">
                      <a:solidFill>
                        <a:schemeClr val="tx1"/>
                      </a:solidFill>
                      <a:prstDash val="solid"/>
                      <a:round/>
                      <a:headEnd type="none" w="med" len="med"/>
                      <a:tailEnd type="none" w="med" len="med"/>
                    </a:lnL>
                  </a:tcPr>
                </a:tc>
                <a:tc>
                  <a:txBody>
                    <a:bodyPr/>
                    <a:lstStyle/>
                    <a:p>
                      <a:endParaRPr lang="en-US" sz="2200"/>
                    </a:p>
                  </a:txBody>
                  <a:tcPr>
                    <a:lnT w="12700" cap="flat" cmpd="sng" algn="ctr">
                      <a:solidFill>
                        <a:schemeClr val="tx1"/>
                      </a:solidFill>
                      <a:prstDash val="solid"/>
                      <a:round/>
                      <a:headEnd type="none" w="med" len="med"/>
                      <a:tailEnd type="none" w="med" len="med"/>
                    </a:lnT>
                  </a:tcPr>
                </a:tc>
                <a:tc>
                  <a:txBody>
                    <a:bodyPr/>
                    <a:lstStyle/>
                    <a:p>
                      <a:endParaRPr lang="en-US" sz="2200"/>
                    </a:p>
                  </a:txBody>
                  <a:tcPr>
                    <a:lnT w="12700" cap="flat" cmpd="sng" algn="ctr">
                      <a:solidFill>
                        <a:schemeClr val="tx1"/>
                      </a:solidFill>
                      <a:prstDash val="solid"/>
                      <a:round/>
                      <a:headEnd type="none" w="med" len="med"/>
                      <a:tailEnd type="none" w="med" len="med"/>
                    </a:lnT>
                  </a:tcPr>
                </a:tc>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20354075"/>
                  </a:ext>
                </a:extLst>
              </a:tr>
              <a:tr h="370840">
                <a:tc>
                  <a:txBody>
                    <a:bodyPr/>
                    <a:lstStyle/>
                    <a:p>
                      <a:pPr marL="360363" indent="0"/>
                      <a:r>
                        <a:rPr lang="en-US" sz="2200" b="1" dirty="0">
                          <a:solidFill>
                            <a:srgbClr val="004821"/>
                          </a:solidFill>
                        </a:rPr>
                        <a:t>Ending inventory</a:t>
                      </a:r>
                    </a:p>
                  </a:txBody>
                  <a:tcPr>
                    <a:lnL w="12700" cap="flat" cmpd="sng" algn="ctr">
                      <a:solidFill>
                        <a:schemeClr val="tx1"/>
                      </a:solidFill>
                      <a:prstDash val="solid"/>
                      <a:round/>
                      <a:headEnd type="none" w="med" len="med"/>
                      <a:tailEnd type="none" w="med" len="med"/>
                    </a:lnL>
                  </a:tcPr>
                </a:tc>
                <a:tc>
                  <a:txBody>
                    <a:bodyPr/>
                    <a:lstStyle/>
                    <a:p>
                      <a:pPr algn="r"/>
                      <a:r>
                        <a:rPr lang="en-US" sz="2200" b="1" dirty="0">
                          <a:solidFill>
                            <a:srgbClr val="004821"/>
                          </a:solidFill>
                        </a:rPr>
                        <a:t>$ 2,200</a:t>
                      </a:r>
                    </a:p>
                  </a:txBody>
                  <a:tcPr/>
                </a:tc>
                <a:tc>
                  <a:txBody>
                    <a:bodyPr/>
                    <a:lstStyle/>
                    <a:p>
                      <a:pPr algn="r"/>
                      <a:r>
                        <a:rPr lang="en-US" sz="2200" b="1" dirty="0">
                          <a:solidFill>
                            <a:srgbClr val="004821"/>
                          </a:solidFill>
                        </a:rPr>
                        <a:t>$ 1,600</a:t>
                      </a:r>
                    </a:p>
                  </a:txBody>
                  <a:tcPr/>
                </a:tc>
                <a:tc>
                  <a:txBody>
                    <a:bodyPr/>
                    <a:lstStyle/>
                    <a:p>
                      <a:pPr algn="r"/>
                      <a:r>
                        <a:rPr lang="en-US" sz="2200" b="1" dirty="0">
                          <a:solidFill>
                            <a:srgbClr val="004821"/>
                          </a:solidFill>
                        </a:rPr>
                        <a:t>$ 2,000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5791410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u="sng" dirty="0"/>
                        <a:t>Income statement:</a:t>
                      </a:r>
                    </a:p>
                  </a:txBody>
                  <a:tcPr>
                    <a:lnL w="12700" cap="flat" cmpd="sng" algn="ctr">
                      <a:solidFill>
                        <a:schemeClr val="tx1"/>
                      </a:solidFill>
                      <a:prstDash val="solid"/>
                      <a:round/>
                      <a:headEnd type="none" w="med" len="med"/>
                      <a:tailEnd type="none" w="med" len="med"/>
                    </a:lnL>
                  </a:tcPr>
                </a:tc>
                <a:tc>
                  <a:txBody>
                    <a:bodyPr/>
                    <a:lstStyle/>
                    <a:p>
                      <a:pPr algn="r"/>
                      <a:endParaRPr lang="en-US" sz="2200" dirty="0"/>
                    </a:p>
                  </a:txBody>
                  <a:tcPr/>
                </a:tc>
                <a:tc>
                  <a:txBody>
                    <a:bodyPr/>
                    <a:lstStyle/>
                    <a:p>
                      <a:pPr algn="r"/>
                      <a:endParaRPr lang="en-US" sz="2200"/>
                    </a:p>
                  </a:txBody>
                  <a:tcPr/>
                </a:tc>
                <a:tc>
                  <a:txBody>
                    <a:bodyPr/>
                    <a:lstStyle/>
                    <a:p>
                      <a:pPr algn="r"/>
                      <a:endParaRPr lang="en-US" sz="22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9594542"/>
                  </a:ext>
                </a:extLst>
              </a:tr>
              <a:tr h="370840">
                <a:tc>
                  <a:txBody>
                    <a:bodyPr/>
                    <a:lstStyle/>
                    <a:p>
                      <a:pPr marL="360363" indent="0"/>
                      <a:r>
                        <a:rPr lang="en-US" sz="2200" dirty="0"/>
                        <a:t>Sales revenue (800 × $15)</a:t>
                      </a:r>
                    </a:p>
                  </a:txBody>
                  <a:tcPr>
                    <a:lnL w="12700" cap="flat" cmpd="sng" algn="ctr">
                      <a:solidFill>
                        <a:schemeClr val="tx1"/>
                      </a:solidFill>
                      <a:prstDash val="solid"/>
                      <a:round/>
                      <a:headEnd type="none" w="med" len="med"/>
                      <a:tailEnd type="none" w="med" len="med"/>
                    </a:lnL>
                  </a:tcPr>
                </a:tc>
                <a:tc>
                  <a:txBody>
                    <a:bodyPr/>
                    <a:lstStyle/>
                    <a:p>
                      <a:pPr algn="r"/>
                      <a:r>
                        <a:rPr lang="en-US" sz="2200" dirty="0"/>
                        <a:t>$12,000</a:t>
                      </a:r>
                    </a:p>
                  </a:txBody>
                  <a:tcPr/>
                </a:tc>
                <a:tc>
                  <a:txBody>
                    <a:bodyPr/>
                    <a:lstStyle/>
                    <a:p>
                      <a:pPr algn="r"/>
                      <a:r>
                        <a:rPr lang="en-US" sz="2200" dirty="0"/>
                        <a:t>$12,000</a:t>
                      </a:r>
                    </a:p>
                  </a:txBody>
                  <a:tcPr/>
                </a:tc>
                <a:tc>
                  <a:txBody>
                    <a:bodyPr/>
                    <a:lstStyle/>
                    <a:p>
                      <a:pPr algn="r"/>
                      <a:r>
                        <a:rPr lang="en-US" sz="2200" dirty="0"/>
                        <a:t>$12,000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46243446"/>
                  </a:ext>
                </a:extLst>
              </a:tr>
              <a:tr h="370840">
                <a:tc>
                  <a:txBody>
                    <a:bodyPr/>
                    <a:lstStyle/>
                    <a:p>
                      <a:pPr marL="360363" indent="0"/>
                      <a:r>
                        <a:rPr lang="en-US" sz="2200" b="1" dirty="0">
                          <a:solidFill>
                            <a:srgbClr val="002060"/>
                          </a:solidFill>
                        </a:rPr>
                        <a:t>Cost of goods sold</a:t>
                      </a:r>
                    </a:p>
                  </a:txBody>
                  <a:tcPr>
                    <a:lnL w="12700" cap="flat" cmpd="sng" algn="ctr">
                      <a:solidFill>
                        <a:schemeClr val="tx1"/>
                      </a:solidFill>
                      <a:prstDash val="solid"/>
                      <a:round/>
                      <a:headEnd type="none" w="med" len="med"/>
                      <a:tailEnd type="none" w="med" len="med"/>
                    </a:lnL>
                  </a:tcPr>
                </a:tc>
                <a:tc>
                  <a:txBody>
                    <a:bodyPr/>
                    <a:lstStyle/>
                    <a:p>
                      <a:pPr algn="r"/>
                      <a:r>
                        <a:rPr lang="en-US" sz="2200" b="1" u="sng" baseline="0" dirty="0">
                          <a:solidFill>
                            <a:srgbClr val="002060"/>
                          </a:solidFill>
                          <a:uFill>
                            <a:solidFill>
                              <a:schemeClr val="tx1"/>
                            </a:solidFill>
                          </a:uFill>
                        </a:rPr>
                        <a:t>     7,800</a:t>
                      </a:r>
                    </a:p>
                  </a:txBody>
                  <a:tcPr/>
                </a:tc>
                <a:tc>
                  <a:txBody>
                    <a:bodyPr/>
                    <a:lstStyle/>
                    <a:p>
                      <a:pPr algn="r"/>
                      <a:r>
                        <a:rPr lang="en-US" sz="2200" b="1" u="sng" baseline="0" dirty="0">
                          <a:solidFill>
                            <a:srgbClr val="002060"/>
                          </a:solidFill>
                          <a:uFill>
                            <a:solidFill>
                              <a:schemeClr val="tx1"/>
                            </a:solidFill>
                          </a:uFill>
                        </a:rPr>
                        <a:t>     8,400</a:t>
                      </a:r>
                    </a:p>
                  </a:txBody>
                  <a:tcPr/>
                </a:tc>
                <a:tc>
                  <a:txBody>
                    <a:bodyPr/>
                    <a:lstStyle/>
                    <a:p>
                      <a:pPr algn="r"/>
                      <a:r>
                        <a:rPr lang="en-US" sz="2200" b="1" u="sng" baseline="0" dirty="0">
                          <a:solidFill>
                            <a:srgbClr val="002060"/>
                          </a:solidFill>
                          <a:uFill>
                            <a:solidFill>
                              <a:schemeClr val="tx1"/>
                            </a:solidFill>
                          </a:uFill>
                        </a:rPr>
                        <a:t>       8,000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920027130"/>
                  </a:ext>
                </a:extLst>
              </a:tr>
              <a:tr h="370840">
                <a:tc>
                  <a:txBody>
                    <a:bodyPr/>
                    <a:lstStyle/>
                    <a:p>
                      <a:pPr marL="360363" indent="0"/>
                      <a:r>
                        <a:rPr lang="en-US" sz="2200" dirty="0"/>
                        <a:t>Gross profit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2200" u="dbl" baseline="0" dirty="0"/>
                        <a:t>  $ 4,200</a:t>
                      </a:r>
                    </a:p>
                  </a:txBody>
                  <a:tcPr>
                    <a:lnB w="12700" cap="flat" cmpd="sng" algn="ctr">
                      <a:solidFill>
                        <a:schemeClr val="tx1"/>
                      </a:solidFill>
                      <a:prstDash val="solid"/>
                      <a:round/>
                      <a:headEnd type="none" w="med" len="med"/>
                      <a:tailEnd type="none" w="med" len="med"/>
                    </a:lnB>
                  </a:tcPr>
                </a:tc>
                <a:tc>
                  <a:txBody>
                    <a:bodyPr/>
                    <a:lstStyle/>
                    <a:p>
                      <a:pPr algn="r"/>
                      <a:r>
                        <a:rPr lang="en-US" sz="2200" u="dbl" baseline="0" dirty="0"/>
                        <a:t>  $ 3,600</a:t>
                      </a:r>
                    </a:p>
                  </a:txBody>
                  <a:tcPr>
                    <a:lnB w="12700" cap="flat" cmpd="sng" algn="ctr">
                      <a:solidFill>
                        <a:schemeClr val="tx1"/>
                      </a:solidFill>
                      <a:prstDash val="solid"/>
                      <a:round/>
                      <a:headEnd type="none" w="med" len="med"/>
                      <a:tailEnd type="none" w="med" len="med"/>
                    </a:lnB>
                  </a:tcPr>
                </a:tc>
                <a:tc>
                  <a:txBody>
                    <a:bodyPr/>
                    <a:lstStyle/>
                    <a:p>
                      <a:pPr algn="r"/>
                      <a:r>
                        <a:rPr lang="en-US" sz="2200" u="dbl" baseline="0" dirty="0"/>
                        <a:t>    $ 4,000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3411050"/>
                  </a:ext>
                </a:extLst>
              </a:tr>
            </a:tbl>
          </a:graphicData>
        </a:graphic>
      </p:graphicFrame>
      <p:sp>
        <p:nvSpPr>
          <p:cNvPr id="16" name="Content Placeholder 6"/>
          <p:cNvSpPr>
            <a:spLocks noGrp="1"/>
          </p:cNvSpPr>
          <p:nvPr>
            <p:ph sz="quarter" idx="17"/>
          </p:nvPr>
        </p:nvSpPr>
        <p:spPr>
          <a:xfrm>
            <a:off x="342900" y="4980563"/>
            <a:ext cx="8458200" cy="1406535"/>
          </a:xfrm>
        </p:spPr>
        <p:txBody>
          <a:bodyPr>
            <a:normAutofit fontScale="85000" lnSpcReduction="10000"/>
          </a:bodyPr>
          <a:lstStyle/>
          <a:p>
            <a:pPr>
              <a:lnSpc>
                <a:spcPct val="110000"/>
              </a:lnSpc>
              <a:spcBef>
                <a:spcPts val="500"/>
              </a:spcBef>
              <a:spcAft>
                <a:spcPts val="500"/>
              </a:spcAft>
            </a:pPr>
            <a:r>
              <a:rPr lang="en-US" sz="2800" noProof="1"/>
              <a:t>The </a:t>
            </a:r>
            <a:r>
              <a:rPr lang="en-US" sz="2800" b="1" i="1" noProof="1"/>
              <a:t>choice</a:t>
            </a:r>
            <a:r>
              <a:rPr lang="en-US" sz="2800" noProof="1"/>
              <a:t> of inventory method affects:</a:t>
            </a:r>
          </a:p>
          <a:p>
            <a:pPr marL="291600" lvl="1" indent="-291600">
              <a:lnSpc>
                <a:spcPct val="110000"/>
              </a:lnSpc>
              <a:spcBef>
                <a:spcPts val="500"/>
              </a:spcBef>
              <a:spcAft>
                <a:spcPts val="500"/>
              </a:spcAft>
              <a:buClr>
                <a:schemeClr val="tx1"/>
              </a:buClr>
            </a:pPr>
            <a:r>
              <a:rPr lang="en-US" sz="2600" noProof="1">
                <a:solidFill>
                  <a:srgbClr val="004821"/>
                </a:solidFill>
              </a:rPr>
              <a:t>Reported ending inventory (</a:t>
            </a:r>
            <a:r>
              <a:rPr lang="en-US" sz="2600" b="1" noProof="1">
                <a:solidFill>
                  <a:srgbClr val="004821"/>
                </a:solidFill>
              </a:rPr>
              <a:t>asset</a:t>
            </a:r>
            <a:r>
              <a:rPr lang="en-US" sz="2600" noProof="1">
                <a:solidFill>
                  <a:srgbClr val="004821"/>
                </a:solidFill>
              </a:rPr>
              <a:t>).</a:t>
            </a:r>
          </a:p>
          <a:p>
            <a:pPr marL="291600" lvl="1" indent="-291600">
              <a:lnSpc>
                <a:spcPct val="110000"/>
              </a:lnSpc>
              <a:spcBef>
                <a:spcPts val="500"/>
              </a:spcBef>
              <a:spcAft>
                <a:spcPts val="500"/>
              </a:spcAft>
              <a:buClr>
                <a:schemeClr val="tx1"/>
              </a:buClr>
            </a:pPr>
            <a:r>
              <a:rPr lang="en-US" sz="2600" noProof="1"/>
              <a:t>Reported cost of goods sold (</a:t>
            </a:r>
            <a:r>
              <a:rPr lang="en-US" sz="2600" b="1" noProof="1"/>
              <a:t>expense</a:t>
            </a:r>
            <a:r>
              <a:rPr lang="en-US" sz="2600" noProof="1"/>
              <a:t>; and therefore profit).</a:t>
            </a:r>
          </a:p>
        </p:txBody>
      </p:sp>
      <p:sp>
        <p:nvSpPr>
          <p:cNvPr id="6" name="Slide Number Placeholder 5"/>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7151046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1"/>
              <a:t>Why Choose F</a:t>
            </a:r>
            <a:r>
              <a:rPr lang="en-US" sz="100" noProof="1"/>
              <a:t> </a:t>
            </a:r>
            <a:r>
              <a:rPr lang="en-US" noProof="1"/>
              <a:t>I</a:t>
            </a:r>
            <a:r>
              <a:rPr lang="en-US" sz="100" noProof="1"/>
              <a:t> </a:t>
            </a:r>
            <a:r>
              <a:rPr lang="en-US" noProof="1"/>
              <a:t>F</a:t>
            </a:r>
            <a:r>
              <a:rPr lang="en-US" sz="100" noProof="1"/>
              <a:t> </a:t>
            </a:r>
            <a:r>
              <a:rPr lang="en-US" noProof="1"/>
              <a:t>O</a:t>
            </a:r>
          </a:p>
        </p:txBody>
      </p:sp>
      <p:sp>
        <p:nvSpPr>
          <p:cNvPr id="3" name="Content Placeholder 2"/>
          <p:cNvSpPr>
            <a:spLocks noGrp="1"/>
          </p:cNvSpPr>
          <p:nvPr>
            <p:ph sz="quarter" idx="11"/>
          </p:nvPr>
        </p:nvSpPr>
        <p:spPr>
          <a:xfrm>
            <a:off x="342900" y="1276710"/>
            <a:ext cx="8458200" cy="4929538"/>
          </a:xfrm>
        </p:spPr>
        <p:txBody>
          <a:bodyPr>
            <a:normAutofit fontScale="92500" lnSpcReduction="20000"/>
          </a:bodyPr>
          <a:lstStyle/>
          <a:p>
            <a:pPr marL="291600" indent="-291600">
              <a:lnSpc>
                <a:spcPct val="110000"/>
              </a:lnSpc>
              <a:spcBef>
                <a:spcPts val="500"/>
              </a:spcBef>
              <a:spcAft>
                <a:spcPts val="500"/>
              </a:spcAft>
              <a:buFont typeface="Arial" panose="020B0604020202020204" pitchFamily="34" charset="0"/>
              <a:buChar char="•"/>
            </a:pPr>
            <a:r>
              <a:rPr lang="en-US" sz="3000" noProof="1">
                <a:solidFill>
                  <a:schemeClr val="tx1"/>
                </a:solidFill>
              </a:rPr>
              <a:t>If a company wants to choose an inventory method that most closely approximates its actual physical flow of inventory, then for most companies, F</a:t>
            </a:r>
            <a:r>
              <a:rPr lang="en-US" sz="100" noProof="1">
                <a:solidFill>
                  <a:schemeClr val="tx1"/>
                </a:solidFill>
              </a:rPr>
              <a:t> </a:t>
            </a:r>
            <a:r>
              <a:rPr lang="en-US" sz="3000" noProof="1">
                <a:solidFill>
                  <a:schemeClr val="tx1"/>
                </a:solidFill>
              </a:rPr>
              <a:t>I</a:t>
            </a:r>
            <a:r>
              <a:rPr lang="en-US" sz="100" noProof="1">
                <a:solidFill>
                  <a:schemeClr val="tx1"/>
                </a:solidFill>
              </a:rPr>
              <a:t> </a:t>
            </a:r>
            <a:r>
              <a:rPr lang="en-US" sz="3000" noProof="1">
                <a:solidFill>
                  <a:schemeClr val="tx1"/>
                </a:solidFill>
              </a:rPr>
              <a:t>F</a:t>
            </a:r>
            <a:r>
              <a:rPr lang="en-US" sz="100" noProof="1">
                <a:solidFill>
                  <a:schemeClr val="tx1"/>
                </a:solidFill>
              </a:rPr>
              <a:t> </a:t>
            </a:r>
            <a:r>
              <a:rPr lang="en-US" sz="3000" noProof="1">
                <a:solidFill>
                  <a:schemeClr val="tx1"/>
                </a:solidFill>
              </a:rPr>
              <a:t>O makes the most sense.</a:t>
            </a:r>
          </a:p>
          <a:p>
            <a:pPr marL="291600" indent="-291600">
              <a:lnSpc>
                <a:spcPct val="110000"/>
              </a:lnSpc>
              <a:spcBef>
                <a:spcPts val="500"/>
              </a:spcBef>
              <a:spcAft>
                <a:spcPts val="500"/>
              </a:spcAft>
              <a:buFont typeface="Arial" panose="020B0604020202020204" pitchFamily="34" charset="0"/>
              <a:buChar char="•"/>
            </a:pPr>
            <a:r>
              <a:rPr lang="en-US" sz="3000" noProof="1">
                <a:solidFill>
                  <a:schemeClr val="tx1"/>
                </a:solidFill>
              </a:rPr>
              <a:t>Another reason managers may want to use F</a:t>
            </a:r>
            <a:r>
              <a:rPr lang="en-US" sz="100" noProof="1">
                <a:solidFill>
                  <a:schemeClr val="tx1"/>
                </a:solidFill>
              </a:rPr>
              <a:t> </a:t>
            </a:r>
            <a:r>
              <a:rPr lang="en-US" sz="3000" noProof="1">
                <a:solidFill>
                  <a:schemeClr val="tx1"/>
                </a:solidFill>
              </a:rPr>
              <a:t>I</a:t>
            </a:r>
            <a:r>
              <a:rPr lang="en-US" sz="100" noProof="1">
                <a:solidFill>
                  <a:schemeClr val="tx1"/>
                </a:solidFill>
              </a:rPr>
              <a:t> </a:t>
            </a:r>
            <a:r>
              <a:rPr lang="en-US" sz="3000" noProof="1">
                <a:solidFill>
                  <a:schemeClr val="tx1"/>
                </a:solidFill>
              </a:rPr>
              <a:t>F</a:t>
            </a:r>
            <a:r>
              <a:rPr lang="en-US" sz="100" noProof="1">
                <a:solidFill>
                  <a:schemeClr val="tx1"/>
                </a:solidFill>
              </a:rPr>
              <a:t> </a:t>
            </a:r>
            <a:r>
              <a:rPr lang="en-US" sz="3000" noProof="1">
                <a:solidFill>
                  <a:schemeClr val="tx1"/>
                </a:solidFill>
              </a:rPr>
              <a:t>O relates to its effect on the financial statements.</a:t>
            </a:r>
          </a:p>
          <a:p>
            <a:pPr marL="291600" indent="-291600">
              <a:lnSpc>
                <a:spcPct val="110000"/>
              </a:lnSpc>
              <a:spcBef>
                <a:spcPts val="500"/>
              </a:spcBef>
              <a:spcAft>
                <a:spcPts val="500"/>
              </a:spcAft>
              <a:buFont typeface="Arial" panose="020B0604020202020204" pitchFamily="34" charset="0"/>
              <a:buChar char="•"/>
            </a:pPr>
            <a:r>
              <a:rPr lang="en-US" sz="3000" noProof="1">
                <a:solidFill>
                  <a:schemeClr val="tx1"/>
                </a:solidFill>
              </a:rPr>
              <a:t>During periods of rising costs, which is the case for most companies, F</a:t>
            </a:r>
            <a:r>
              <a:rPr lang="en-US" sz="100" noProof="1">
                <a:solidFill>
                  <a:schemeClr val="tx1"/>
                </a:solidFill>
              </a:rPr>
              <a:t> </a:t>
            </a:r>
            <a:r>
              <a:rPr lang="en-US" sz="3000" noProof="1">
                <a:solidFill>
                  <a:schemeClr val="tx1"/>
                </a:solidFill>
              </a:rPr>
              <a:t>I</a:t>
            </a:r>
            <a:r>
              <a:rPr lang="en-US" sz="100" noProof="1">
                <a:solidFill>
                  <a:schemeClr val="tx1"/>
                </a:solidFill>
              </a:rPr>
              <a:t> </a:t>
            </a:r>
            <a:r>
              <a:rPr lang="en-US" sz="3000" noProof="1">
                <a:solidFill>
                  <a:schemeClr val="tx1"/>
                </a:solidFill>
              </a:rPr>
              <a:t>F</a:t>
            </a:r>
            <a:r>
              <a:rPr lang="en-US" sz="100" noProof="1">
                <a:solidFill>
                  <a:schemeClr val="tx1"/>
                </a:solidFill>
              </a:rPr>
              <a:t> </a:t>
            </a:r>
            <a:r>
              <a:rPr lang="en-US" sz="3000" noProof="1">
                <a:solidFill>
                  <a:schemeClr val="tx1"/>
                </a:solidFill>
              </a:rPr>
              <a:t>O results in a:</a:t>
            </a:r>
          </a:p>
          <a:p>
            <a:pPr marL="903600" lvl="1" indent="-403200">
              <a:lnSpc>
                <a:spcPct val="120000"/>
              </a:lnSpc>
              <a:spcBef>
                <a:spcPts val="0"/>
              </a:spcBef>
              <a:buFont typeface="+mj-lt"/>
              <a:buAutoNum type="arabicPeriod"/>
            </a:pPr>
            <a:r>
              <a:rPr lang="en-US" sz="2800" noProof="1">
                <a:solidFill>
                  <a:schemeClr val="tx1"/>
                </a:solidFill>
              </a:rPr>
              <a:t>higher ending inventory, </a:t>
            </a:r>
          </a:p>
          <a:p>
            <a:pPr marL="903600" lvl="1" indent="-403200">
              <a:lnSpc>
                <a:spcPct val="120000"/>
              </a:lnSpc>
              <a:spcBef>
                <a:spcPts val="0"/>
              </a:spcBef>
              <a:buFont typeface="+mj-lt"/>
              <a:buAutoNum type="arabicPeriod"/>
            </a:pPr>
            <a:r>
              <a:rPr lang="en-US" sz="2800" noProof="1">
                <a:solidFill>
                  <a:schemeClr val="tx1"/>
                </a:solidFill>
              </a:rPr>
              <a:t>lower cost of goods sold, and </a:t>
            </a:r>
          </a:p>
          <a:p>
            <a:pPr marL="903600" lvl="1" indent="-403200">
              <a:lnSpc>
                <a:spcPct val="120000"/>
              </a:lnSpc>
              <a:spcBef>
                <a:spcPts val="0"/>
              </a:spcBef>
              <a:buFont typeface="+mj-lt"/>
              <a:buAutoNum type="arabicPeriod"/>
            </a:pPr>
            <a:r>
              <a:rPr lang="en-US" sz="2800" noProof="1">
                <a:solidFill>
                  <a:schemeClr val="tx1"/>
                </a:solidFill>
              </a:rPr>
              <a:t>higher reported profit than does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a:t>
            </a:r>
          </a:p>
        </p:txBody>
      </p:sp>
      <p:sp>
        <p:nvSpPr>
          <p:cNvPr id="6" name="Slide Number Placeholder 5"/>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3714269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1"/>
              <a:t>Why Choose L</a:t>
            </a:r>
            <a:r>
              <a:rPr lang="en-US" sz="100" noProof="1"/>
              <a:t> </a:t>
            </a:r>
            <a:r>
              <a:rPr lang="en-US" noProof="1"/>
              <a:t>I</a:t>
            </a:r>
            <a:r>
              <a:rPr lang="en-US" sz="100" noProof="1"/>
              <a:t> </a:t>
            </a:r>
            <a:r>
              <a:rPr lang="en-US" noProof="1"/>
              <a:t>F</a:t>
            </a:r>
            <a:r>
              <a:rPr lang="en-US" sz="100" noProof="1"/>
              <a:t> </a:t>
            </a:r>
            <a:r>
              <a:rPr lang="en-US" noProof="1"/>
              <a:t>O</a:t>
            </a:r>
          </a:p>
        </p:txBody>
      </p:sp>
      <p:sp>
        <p:nvSpPr>
          <p:cNvPr id="3" name="Content Placeholder 2"/>
          <p:cNvSpPr>
            <a:spLocks noGrp="1"/>
          </p:cNvSpPr>
          <p:nvPr>
            <p:ph sz="quarter" idx="11"/>
          </p:nvPr>
        </p:nvSpPr>
        <p:spPr>
          <a:xfrm>
            <a:off x="342900" y="1276710"/>
            <a:ext cx="8458200" cy="4277784"/>
          </a:xfrm>
        </p:spPr>
        <p:txBody>
          <a:bodyPr>
            <a:normAutofit/>
          </a:bodyPr>
          <a:lstStyle/>
          <a:p>
            <a:pPr>
              <a:spcBef>
                <a:spcPts val="500"/>
              </a:spcBef>
              <a:spcAft>
                <a:spcPts val="500"/>
              </a:spcAft>
            </a:pPr>
            <a:r>
              <a:rPr lang="en-US" sz="2800" noProof="1">
                <a:solidFill>
                  <a:schemeClr val="tx1"/>
                </a:solidFill>
              </a:rPr>
              <a:t>The primary benefit of choosing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is tax savings.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results in the lowest amount of reported profits (when inventory costs are rising).</a:t>
            </a:r>
          </a:p>
          <a:p>
            <a:pPr>
              <a:spcBef>
                <a:spcPts val="500"/>
              </a:spcBef>
              <a:spcAft>
                <a:spcPts val="500"/>
              </a:spcAft>
            </a:pPr>
            <a:r>
              <a:rPr lang="en-US" sz="2800" noProof="1">
                <a:solidFill>
                  <a:schemeClr val="tx1"/>
                </a:solidFill>
              </a:rPr>
              <a:t>Can a company have its cake and eat it too by using F</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for financial reporting and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for the tax return? No.</a:t>
            </a:r>
          </a:p>
          <a:p>
            <a:pPr marL="291600" lvl="1" indent="-291600">
              <a:lnSpc>
                <a:spcPct val="110000"/>
              </a:lnSpc>
              <a:spcBef>
                <a:spcPts val="500"/>
              </a:spcBef>
              <a:spcAft>
                <a:spcPts val="500"/>
              </a:spcAft>
            </a:pPr>
            <a:r>
              <a:rPr lang="en-US" sz="2600" noProof="1">
                <a:solidFill>
                  <a:schemeClr val="tx1"/>
                </a:solidFill>
              </a:rPr>
              <a:t>The I</a:t>
            </a:r>
            <a:r>
              <a:rPr lang="en-US" sz="100" noProof="1">
                <a:solidFill>
                  <a:schemeClr val="tx1"/>
                </a:solidFill>
              </a:rPr>
              <a:t> </a:t>
            </a:r>
            <a:r>
              <a:rPr lang="en-US" sz="2600" noProof="1">
                <a:solidFill>
                  <a:schemeClr val="tx1"/>
                </a:solidFill>
              </a:rPr>
              <a:t>R</a:t>
            </a:r>
            <a:r>
              <a:rPr lang="en-US" sz="100" noProof="1">
                <a:solidFill>
                  <a:schemeClr val="tx1"/>
                </a:solidFill>
              </a:rPr>
              <a:t> </a:t>
            </a:r>
            <a:r>
              <a:rPr lang="en-US" sz="2600" noProof="1">
                <a:solidFill>
                  <a:schemeClr val="tx1"/>
                </a:solidFill>
              </a:rPr>
              <a:t>S established the L</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conformity rule, which requires a company that uses L</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for tax reporting to also use L</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for financial reporting.</a:t>
            </a:r>
          </a:p>
        </p:txBody>
      </p:sp>
      <p:sp>
        <p:nvSpPr>
          <p:cNvPr id="6" name="Slide Number Placeholder 5"/>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25128164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1"/>
              <a:t>Reporting the L</a:t>
            </a:r>
            <a:r>
              <a:rPr lang="en-US" sz="100" noProof="1"/>
              <a:t> </a:t>
            </a:r>
            <a:r>
              <a:rPr lang="en-US" noProof="1"/>
              <a:t>I</a:t>
            </a:r>
            <a:r>
              <a:rPr lang="en-US" sz="100" noProof="1"/>
              <a:t> </a:t>
            </a:r>
            <a:r>
              <a:rPr lang="en-US" noProof="1"/>
              <a:t>F</a:t>
            </a:r>
            <a:r>
              <a:rPr lang="en-US" sz="100" noProof="1"/>
              <a:t> </a:t>
            </a:r>
            <a:r>
              <a:rPr lang="en-US" noProof="1"/>
              <a:t>O Difference</a:t>
            </a:r>
          </a:p>
        </p:txBody>
      </p:sp>
      <p:sp>
        <p:nvSpPr>
          <p:cNvPr id="3" name="Content Placeholder 2"/>
          <p:cNvSpPr>
            <a:spLocks noGrp="1"/>
          </p:cNvSpPr>
          <p:nvPr>
            <p:ph sz="quarter" idx="11"/>
          </p:nvPr>
        </p:nvSpPr>
        <p:spPr>
          <a:xfrm>
            <a:off x="342900" y="1276710"/>
            <a:ext cx="8458200" cy="4686345"/>
          </a:xfrm>
        </p:spPr>
        <p:txBody>
          <a:bodyPr>
            <a:normAutofit/>
          </a:bodyPr>
          <a:lstStyle/>
          <a:p>
            <a:pPr marL="291600" indent="-291600">
              <a:spcBef>
                <a:spcPts val="500"/>
              </a:spcBef>
              <a:spcAft>
                <a:spcPts val="500"/>
              </a:spcAft>
              <a:buFont typeface="Arial"/>
              <a:buChar char="•"/>
            </a:pPr>
            <a:r>
              <a:rPr lang="en-US" sz="2800" noProof="1">
                <a:solidFill>
                  <a:schemeClr val="tx1"/>
                </a:solidFill>
              </a:rPr>
              <a:t>The choice between F</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and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results in different amounts for ending inventory in the balance sheet and cost of goods sold in the income statement. </a:t>
            </a:r>
          </a:p>
          <a:p>
            <a:pPr marL="291600" indent="-291600">
              <a:spcBef>
                <a:spcPts val="500"/>
              </a:spcBef>
              <a:spcAft>
                <a:spcPts val="500"/>
              </a:spcAft>
              <a:buFont typeface="Arial"/>
              <a:buChar char="•"/>
            </a:pPr>
            <a:r>
              <a:rPr lang="en-US" sz="2800" noProof="1">
                <a:solidFill>
                  <a:schemeClr val="tx1"/>
                </a:solidFill>
              </a:rPr>
              <a:t>Companies that report using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must also report the difference between the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amount and what that amount would have been if they had used F</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a:t>
            </a:r>
          </a:p>
          <a:p>
            <a:pPr marL="291600" indent="-291600">
              <a:spcBef>
                <a:spcPts val="500"/>
              </a:spcBef>
              <a:spcAft>
                <a:spcPts val="500"/>
              </a:spcAft>
              <a:buFont typeface="Arial"/>
              <a:buChar char="•"/>
            </a:pPr>
            <a:r>
              <a:rPr lang="en-US" sz="2800" noProof="1">
                <a:solidFill>
                  <a:schemeClr val="tx1"/>
                </a:solidFill>
              </a:rPr>
              <a:t>This difference is often referred to as the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reserve.</a:t>
            </a:r>
          </a:p>
        </p:txBody>
      </p:sp>
      <p:sp>
        <p:nvSpPr>
          <p:cNvPr id="6" name="Slide Number Placeholder 5"/>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30510195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2800" noProof="1"/>
              <a:t>Illustration 6–11 Impact of the L</a:t>
            </a:r>
            <a:r>
              <a:rPr lang="en-US" sz="100" noProof="1"/>
              <a:t> </a:t>
            </a:r>
            <a:r>
              <a:rPr lang="en-US" sz="2800" noProof="1"/>
              <a:t>I</a:t>
            </a:r>
            <a:r>
              <a:rPr lang="en-US" sz="100" noProof="1"/>
              <a:t> </a:t>
            </a:r>
            <a:r>
              <a:rPr lang="en-US" sz="2800" noProof="1"/>
              <a:t>F</a:t>
            </a:r>
            <a:r>
              <a:rPr lang="en-US" sz="100" noProof="1"/>
              <a:t> </a:t>
            </a:r>
            <a:r>
              <a:rPr lang="en-US" sz="2800" noProof="1"/>
              <a:t>O Difference on Reported Inventory of Kroger Company </a:t>
            </a:r>
          </a:p>
        </p:txBody>
      </p:sp>
      <p:sp>
        <p:nvSpPr>
          <p:cNvPr id="4" name="Content Placeholder 3"/>
          <p:cNvSpPr>
            <a:spLocks noGrp="1"/>
          </p:cNvSpPr>
          <p:nvPr>
            <p:ph sz="quarter" idx="17"/>
          </p:nvPr>
        </p:nvSpPr>
        <p:spPr>
          <a:xfrm>
            <a:off x="2548647" y="1536970"/>
            <a:ext cx="3813242" cy="982494"/>
          </a:xfrm>
        </p:spPr>
        <p:txBody>
          <a:bodyPr>
            <a:normAutofit/>
          </a:bodyPr>
          <a:lstStyle/>
          <a:p>
            <a:pPr algn="ctr">
              <a:spcBef>
                <a:spcPts val="500"/>
              </a:spcBef>
              <a:spcAft>
                <a:spcPts val="500"/>
              </a:spcAft>
            </a:pPr>
            <a:r>
              <a:rPr lang="en-US" sz="2400" b="1" noProof="1"/>
              <a:t>KROGER COMPANY </a:t>
            </a:r>
          </a:p>
          <a:p>
            <a:pPr algn="ctr">
              <a:spcBef>
                <a:spcPts val="500"/>
              </a:spcBef>
              <a:spcAft>
                <a:spcPts val="500"/>
              </a:spcAft>
            </a:pPr>
            <a:r>
              <a:rPr lang="en-US" sz="2400" b="1" noProof="1"/>
              <a:t>Balance Sheet (partial)</a:t>
            </a:r>
          </a:p>
        </p:txBody>
      </p:sp>
      <p:graphicFrame>
        <p:nvGraphicFramePr>
          <p:cNvPr id="3" name="Table 2"/>
          <p:cNvGraphicFramePr>
            <a:graphicFrameLocks noGrp="1"/>
          </p:cNvGraphicFramePr>
          <p:nvPr>
            <p:extLst>
              <p:ext uri="{D42A27DB-BD31-4B8C-83A1-F6EECF244321}">
                <p14:modId xmlns:p14="http://schemas.microsoft.com/office/powerpoint/2010/main" val="1395514477"/>
              </p:ext>
            </p:extLst>
          </p:nvPr>
        </p:nvGraphicFramePr>
        <p:xfrm>
          <a:off x="1100393" y="2664706"/>
          <a:ext cx="6673174" cy="3413760"/>
        </p:xfrm>
        <a:graphic>
          <a:graphicData uri="http://schemas.openxmlformats.org/drawingml/2006/table">
            <a:tbl>
              <a:tblPr firstRow="1" bandRow="1">
                <a:tableStyleId>{2D5ABB26-0587-4C30-8999-92F81FD0307C}</a:tableStyleId>
              </a:tblPr>
              <a:tblGrid>
                <a:gridCol w="5038927">
                  <a:extLst>
                    <a:ext uri="{9D8B030D-6E8A-4147-A177-3AD203B41FA5}">
                      <a16:colId xmlns:a16="http://schemas.microsoft.com/office/drawing/2014/main" val="2595013924"/>
                    </a:ext>
                  </a:extLst>
                </a:gridCol>
                <a:gridCol w="1634247">
                  <a:extLst>
                    <a:ext uri="{9D8B030D-6E8A-4147-A177-3AD203B41FA5}">
                      <a16:colId xmlns:a16="http://schemas.microsoft.com/office/drawing/2014/main" val="1651422466"/>
                    </a:ext>
                  </a:extLst>
                </a:gridCol>
              </a:tblGrid>
              <a:tr h="251498">
                <a:tc>
                  <a:txBody>
                    <a:bodyPr/>
                    <a:lstStyle/>
                    <a:p>
                      <a:r>
                        <a:rPr lang="en-US" sz="2200" b="0" u="sng" dirty="0"/>
                        <a:t>($ in millions)</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2200" b="1" u="sng" dirty="0"/>
                        <a:t>2020</a:t>
                      </a: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65853104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Cash and temporary cash investments</a:t>
                      </a:r>
                    </a:p>
                  </a:txBody>
                  <a:tcPr>
                    <a:lnL w="12700" cap="flat" cmpd="sng" algn="ctr">
                      <a:solidFill>
                        <a:schemeClr val="tx1"/>
                      </a:solidFill>
                      <a:prstDash val="solid"/>
                      <a:round/>
                      <a:headEnd type="none" w="med" len="med"/>
                      <a:tailEnd type="none" w="med" len="med"/>
                    </a:lnL>
                  </a:tcPr>
                </a:tc>
                <a:tc>
                  <a:txBody>
                    <a:bodyPr/>
                    <a:lstStyle/>
                    <a:p>
                      <a:r>
                        <a:rPr lang="en-US" sz="2200" dirty="0"/>
                        <a:t>$          399</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620354075"/>
                  </a:ext>
                </a:extLst>
              </a:tr>
              <a:tr h="370840">
                <a:tc>
                  <a:txBody>
                    <a:bodyPr/>
                    <a:lstStyle/>
                    <a:p>
                      <a:pPr marL="0" indent="0"/>
                      <a:r>
                        <a:rPr lang="en-US" sz="2200" b="0" dirty="0">
                          <a:solidFill>
                            <a:schemeClr val="tx1"/>
                          </a:solidFill>
                        </a:rPr>
                        <a:t>Store deposits in transit</a:t>
                      </a:r>
                    </a:p>
                  </a:txBody>
                  <a:tcPr>
                    <a:lnL w="12700" cap="flat" cmpd="sng" algn="ctr">
                      <a:solidFill>
                        <a:schemeClr val="tx1"/>
                      </a:solidFill>
                      <a:prstDash val="solid"/>
                      <a:round/>
                      <a:headEnd type="none" w="med" len="med"/>
                      <a:tailEnd type="none" w="med" len="med"/>
                    </a:lnL>
                  </a:tcPr>
                </a:tc>
                <a:tc>
                  <a:txBody>
                    <a:bodyPr/>
                    <a:lstStyle/>
                    <a:p>
                      <a:pPr algn="r"/>
                      <a:r>
                        <a:rPr lang="en-US" sz="2200" b="0" dirty="0">
                          <a:solidFill>
                            <a:schemeClr val="tx1"/>
                          </a:solidFill>
                        </a:rPr>
                        <a:t>1,179</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5791410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solidFill>
                            <a:schemeClr val="tx1"/>
                          </a:solidFill>
                        </a:rPr>
                        <a:t>Receivables</a:t>
                      </a:r>
                    </a:p>
                  </a:txBody>
                  <a:tcPr>
                    <a:lnL w="12700" cap="flat" cmpd="sng" algn="ctr">
                      <a:solidFill>
                        <a:schemeClr val="tx1"/>
                      </a:solidFill>
                      <a:prstDash val="solid"/>
                      <a:round/>
                      <a:headEnd type="none" w="med" len="med"/>
                      <a:tailEnd type="none" w="med" len="med"/>
                    </a:lnL>
                  </a:tcPr>
                </a:tc>
                <a:tc>
                  <a:txBody>
                    <a:bodyPr/>
                    <a:lstStyle/>
                    <a:p>
                      <a:pPr algn="r"/>
                      <a:r>
                        <a:rPr lang="en-US" sz="2200" b="0" dirty="0">
                          <a:solidFill>
                            <a:schemeClr val="tx1"/>
                          </a:solidFill>
                        </a:rPr>
                        <a:t>1,706</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9594542"/>
                  </a:ext>
                </a:extLst>
              </a:tr>
              <a:tr h="370840">
                <a:tc>
                  <a:txBody>
                    <a:bodyPr/>
                    <a:lstStyle/>
                    <a:p>
                      <a:pPr marL="0" indent="0"/>
                      <a:r>
                        <a:rPr lang="en-US" sz="2200" b="1" dirty="0">
                          <a:solidFill>
                            <a:srgbClr val="C00000"/>
                          </a:solidFill>
                        </a:rPr>
                        <a:t>F</a:t>
                      </a:r>
                      <a:r>
                        <a:rPr lang="en-US" sz="100" b="1" dirty="0">
                          <a:solidFill>
                            <a:srgbClr val="C00000"/>
                          </a:solidFill>
                        </a:rPr>
                        <a:t> </a:t>
                      </a:r>
                      <a:r>
                        <a:rPr lang="en-US" sz="2200" b="1" dirty="0">
                          <a:solidFill>
                            <a:srgbClr val="C00000"/>
                          </a:solidFill>
                        </a:rPr>
                        <a:t>I</a:t>
                      </a:r>
                      <a:r>
                        <a:rPr lang="en-US" sz="100" b="1" dirty="0">
                          <a:solidFill>
                            <a:srgbClr val="C00000"/>
                          </a:solidFill>
                        </a:rPr>
                        <a:t> </a:t>
                      </a:r>
                      <a:r>
                        <a:rPr lang="en-US" sz="2200" b="1" dirty="0">
                          <a:solidFill>
                            <a:srgbClr val="C00000"/>
                          </a:solidFill>
                        </a:rPr>
                        <a:t>F</a:t>
                      </a:r>
                      <a:r>
                        <a:rPr lang="en-US" sz="100" b="1" dirty="0">
                          <a:solidFill>
                            <a:srgbClr val="C00000"/>
                          </a:solidFill>
                        </a:rPr>
                        <a:t> </a:t>
                      </a:r>
                      <a:r>
                        <a:rPr lang="en-US" sz="2200" b="1" dirty="0">
                          <a:solidFill>
                            <a:srgbClr val="C00000"/>
                          </a:solidFill>
                        </a:rPr>
                        <a:t>O</a:t>
                      </a:r>
                      <a:r>
                        <a:rPr lang="en-US" sz="2200" b="1" baseline="0" dirty="0">
                          <a:solidFill>
                            <a:srgbClr val="C00000"/>
                          </a:solidFill>
                        </a:rPr>
                        <a:t> inventory</a:t>
                      </a:r>
                      <a:endParaRPr lang="en-US" sz="2200" b="1" dirty="0">
                        <a:solidFill>
                          <a:srgbClr val="C00000"/>
                        </a:solidFill>
                      </a:endParaRPr>
                    </a:p>
                  </a:txBody>
                  <a:tcPr>
                    <a:lnL w="12700" cap="flat" cmpd="sng" algn="ctr">
                      <a:solidFill>
                        <a:schemeClr val="tx1"/>
                      </a:solidFill>
                      <a:prstDash val="solid"/>
                      <a:round/>
                      <a:headEnd type="none" w="med" len="med"/>
                      <a:tailEnd type="none" w="med" len="med"/>
                    </a:lnL>
                  </a:tcPr>
                </a:tc>
                <a:tc>
                  <a:txBody>
                    <a:bodyPr/>
                    <a:lstStyle/>
                    <a:p>
                      <a:pPr algn="r"/>
                      <a:r>
                        <a:rPr lang="en-US" sz="2200" b="1" dirty="0">
                          <a:solidFill>
                            <a:srgbClr val="C00000"/>
                          </a:solidFill>
                        </a:rPr>
                        <a:t>8,464</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46243446"/>
                  </a:ext>
                </a:extLst>
              </a:tr>
              <a:tr h="370840">
                <a:tc>
                  <a:txBody>
                    <a:bodyPr/>
                    <a:lstStyle/>
                    <a:p>
                      <a:pPr marL="0" indent="0"/>
                      <a:r>
                        <a:rPr lang="en-US" sz="2200" b="1" dirty="0">
                          <a:solidFill>
                            <a:srgbClr val="C00000"/>
                          </a:solidFill>
                        </a:rPr>
                        <a:t>L</a:t>
                      </a:r>
                      <a:r>
                        <a:rPr lang="en-US" sz="100" b="1" dirty="0">
                          <a:solidFill>
                            <a:srgbClr val="C00000"/>
                          </a:solidFill>
                        </a:rPr>
                        <a:t> </a:t>
                      </a:r>
                      <a:r>
                        <a:rPr lang="en-US" sz="2200" b="1" dirty="0">
                          <a:solidFill>
                            <a:srgbClr val="C00000"/>
                          </a:solidFill>
                        </a:rPr>
                        <a:t>I</a:t>
                      </a:r>
                      <a:r>
                        <a:rPr lang="en-US" sz="100" b="1" dirty="0">
                          <a:solidFill>
                            <a:srgbClr val="C00000"/>
                          </a:solidFill>
                        </a:rPr>
                        <a:t> </a:t>
                      </a:r>
                      <a:r>
                        <a:rPr lang="en-US" sz="2200" b="1" dirty="0">
                          <a:solidFill>
                            <a:srgbClr val="C00000"/>
                          </a:solidFill>
                        </a:rPr>
                        <a:t>F</a:t>
                      </a:r>
                      <a:r>
                        <a:rPr lang="en-US" sz="100" b="1" dirty="0">
                          <a:solidFill>
                            <a:srgbClr val="C00000"/>
                          </a:solidFill>
                        </a:rPr>
                        <a:t> </a:t>
                      </a:r>
                      <a:r>
                        <a:rPr lang="en-US" sz="2200" b="1" dirty="0">
                          <a:solidFill>
                            <a:srgbClr val="C00000"/>
                          </a:solidFill>
                        </a:rPr>
                        <a:t>O reserve</a:t>
                      </a:r>
                    </a:p>
                  </a:txBody>
                  <a:tcPr>
                    <a:lnL w="12700" cap="flat" cmpd="sng" algn="ctr">
                      <a:solidFill>
                        <a:schemeClr val="tx1"/>
                      </a:solidFill>
                      <a:prstDash val="solid"/>
                      <a:round/>
                      <a:headEnd type="none" w="med" len="med"/>
                      <a:tailEnd type="none" w="med" len="med"/>
                    </a:lnL>
                  </a:tcPr>
                </a:tc>
                <a:tc>
                  <a:txBody>
                    <a:bodyPr/>
                    <a:lstStyle/>
                    <a:p>
                      <a:pPr algn="r"/>
                      <a:r>
                        <a:rPr lang="en-US" sz="2200" b="1" dirty="0">
                          <a:solidFill>
                            <a:srgbClr val="C00000"/>
                          </a:solidFill>
                        </a:rPr>
                        <a:t>(1,380)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920027130"/>
                  </a:ext>
                </a:extLst>
              </a:tr>
              <a:tr h="370840">
                <a:tc>
                  <a:txBody>
                    <a:bodyPr/>
                    <a:lstStyle/>
                    <a:p>
                      <a:pPr marL="0" indent="0"/>
                      <a:r>
                        <a:rPr lang="en-US" sz="2200" b="0" dirty="0">
                          <a:solidFill>
                            <a:schemeClr val="tx1"/>
                          </a:solidFill>
                        </a:rPr>
                        <a:t>Prepaid and other current assets</a:t>
                      </a:r>
                    </a:p>
                  </a:txBody>
                  <a:tcPr>
                    <a:lnL w="12700" cap="flat" cmpd="sng" algn="ctr">
                      <a:solidFill>
                        <a:schemeClr val="tx1"/>
                      </a:solidFill>
                      <a:prstDash val="solid"/>
                      <a:round/>
                      <a:headEnd type="none" w="med" len="med"/>
                      <a:tailEnd type="none" w="med" len="med"/>
                    </a:lnL>
                  </a:tcPr>
                </a:tc>
                <a:tc>
                  <a:txBody>
                    <a:bodyPr/>
                    <a:lstStyle/>
                    <a:p>
                      <a:pPr algn="r"/>
                      <a:r>
                        <a:rPr lang="en-US" sz="2200" b="0" u="sng" dirty="0">
                          <a:solidFill>
                            <a:schemeClr val="tx1"/>
                          </a:solidFill>
                        </a:rPr>
                        <a:t>            522</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43411050"/>
                  </a:ext>
                </a:extLst>
              </a:tr>
              <a:tr h="370840">
                <a:tc>
                  <a:txBody>
                    <a:bodyPr/>
                    <a:lstStyle/>
                    <a:p>
                      <a:pPr marL="360363" indent="0"/>
                      <a:r>
                        <a:rPr lang="en-US" sz="2200" b="0" dirty="0">
                          <a:solidFill>
                            <a:schemeClr val="tx1"/>
                          </a:solidFill>
                        </a:rPr>
                        <a:t>Total current assets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2200" b="0" dirty="0">
                          <a:solidFill>
                            <a:schemeClr val="tx1"/>
                          </a:solidFill>
                        </a:rPr>
                        <a:t>$     10,890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4334872"/>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22718904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1"/>
              <a:t>Consistency in Reporting</a:t>
            </a:r>
          </a:p>
        </p:txBody>
      </p:sp>
      <p:sp>
        <p:nvSpPr>
          <p:cNvPr id="3" name="Content Placeholder 2"/>
          <p:cNvSpPr>
            <a:spLocks noGrp="1"/>
          </p:cNvSpPr>
          <p:nvPr>
            <p:ph sz="quarter" idx="11"/>
          </p:nvPr>
        </p:nvSpPr>
        <p:spPr>
          <a:xfrm>
            <a:off x="342900" y="1276710"/>
            <a:ext cx="8458200" cy="3450934"/>
          </a:xfrm>
        </p:spPr>
        <p:txBody>
          <a:bodyPr>
            <a:normAutofit/>
          </a:bodyPr>
          <a:lstStyle/>
          <a:p>
            <a:pPr marL="291600" indent="-291600">
              <a:spcBef>
                <a:spcPts val="500"/>
              </a:spcBef>
              <a:spcAft>
                <a:spcPts val="500"/>
              </a:spcAft>
              <a:buFont typeface="Arial"/>
              <a:buChar char="•"/>
            </a:pPr>
            <a:r>
              <a:rPr lang="en-US" sz="2800" noProof="1">
                <a:solidFill>
                  <a:schemeClr val="tx1"/>
                </a:solidFill>
              </a:rPr>
              <a:t>Once the company chooses a method, it is not allowed to frequently change to another one. </a:t>
            </a:r>
          </a:p>
          <a:p>
            <a:pPr marL="291600" indent="-291600">
              <a:spcBef>
                <a:spcPts val="500"/>
              </a:spcBef>
              <a:spcAft>
                <a:spcPts val="500"/>
              </a:spcAft>
              <a:buFont typeface="Arial"/>
              <a:buChar char="•"/>
            </a:pPr>
            <a:r>
              <a:rPr lang="en-US" sz="2800" noProof="1">
                <a:solidFill>
                  <a:schemeClr val="tx1"/>
                </a:solidFill>
              </a:rPr>
              <a:t>A company need not use the same method for all its inventory. </a:t>
            </a:r>
          </a:p>
          <a:p>
            <a:pPr marL="291600" indent="-291600">
              <a:spcBef>
                <a:spcPts val="500"/>
              </a:spcBef>
              <a:spcAft>
                <a:spcPts val="500"/>
              </a:spcAft>
              <a:buFont typeface="Arial"/>
              <a:buChar char="•"/>
            </a:pPr>
            <a:r>
              <a:rPr lang="en-US" sz="2800" noProof="1">
                <a:solidFill>
                  <a:schemeClr val="tx1"/>
                </a:solidFill>
              </a:rPr>
              <a:t>A company informs its stockholders of the inventory method(s) being used in a note to the financial statements.</a:t>
            </a:r>
          </a:p>
        </p:txBody>
      </p:sp>
      <p:sp>
        <p:nvSpPr>
          <p:cNvPr id="6" name="Slide Number Placeholder 5"/>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12442569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6–6 </a:t>
            </a:r>
            <a:r>
              <a:rPr lang="en-US" sz="1000" b="0" noProof="1"/>
              <a:t>1</a:t>
            </a:r>
          </a:p>
        </p:txBody>
      </p:sp>
      <p:sp>
        <p:nvSpPr>
          <p:cNvPr id="3" name="Content Placeholder 2"/>
          <p:cNvSpPr>
            <a:spLocks noGrp="1"/>
          </p:cNvSpPr>
          <p:nvPr>
            <p:ph sz="quarter" idx="11"/>
          </p:nvPr>
        </p:nvSpPr>
        <p:spPr>
          <a:xfrm>
            <a:off x="342900" y="1276709"/>
            <a:ext cx="8458200" cy="3606575"/>
          </a:xfrm>
        </p:spPr>
        <p:txBody>
          <a:bodyPr anchor="t">
            <a:normAutofit/>
          </a:bodyPr>
          <a:lstStyle/>
          <a:p>
            <a:pPr>
              <a:spcBef>
                <a:spcPts val="500"/>
              </a:spcBef>
              <a:spcAft>
                <a:spcPts val="500"/>
              </a:spcAft>
            </a:pPr>
            <a:r>
              <a:rPr lang="en-US" sz="2800" noProof="1"/>
              <a:t>During a period of rising prices, which inventory cost flow assumption would result in the highest cost of goods sold, and thereby the lowest net income?</a:t>
            </a:r>
          </a:p>
          <a:p>
            <a:pPr>
              <a:spcBef>
                <a:spcPts val="500"/>
              </a:spcBef>
              <a:spcAft>
                <a:spcPts val="500"/>
              </a:spcAft>
            </a:pPr>
            <a:r>
              <a:rPr lang="en-US" sz="2800" b="1" noProof="1"/>
              <a:t>a. </a:t>
            </a:r>
            <a:r>
              <a:rPr lang="en-US" sz="2800" noProof="1"/>
              <a:t>F</a:t>
            </a:r>
            <a:r>
              <a:rPr lang="en-US" sz="100" noProof="1"/>
              <a:t> </a:t>
            </a:r>
            <a:r>
              <a:rPr lang="en-US" sz="2800" noProof="1"/>
              <a:t>I</a:t>
            </a:r>
            <a:r>
              <a:rPr lang="en-US" sz="100" noProof="1"/>
              <a:t> </a:t>
            </a:r>
            <a:r>
              <a:rPr lang="en-US" sz="2800" noProof="1"/>
              <a:t>F</a:t>
            </a:r>
            <a:r>
              <a:rPr lang="en-US" sz="100" noProof="1"/>
              <a:t> </a:t>
            </a:r>
            <a:r>
              <a:rPr lang="en-US" sz="2800" noProof="1"/>
              <a:t>O</a:t>
            </a:r>
          </a:p>
          <a:p>
            <a:pPr>
              <a:spcBef>
                <a:spcPts val="500"/>
              </a:spcBef>
              <a:spcAft>
                <a:spcPts val="500"/>
              </a:spcAft>
            </a:pPr>
            <a:r>
              <a:rPr lang="en-US" sz="2800" b="1" noProof="1"/>
              <a:t>b. </a:t>
            </a:r>
            <a:r>
              <a:rPr lang="en-US" sz="2800" noProof="1"/>
              <a:t>L</a:t>
            </a:r>
            <a:r>
              <a:rPr lang="en-US" sz="100" noProof="1"/>
              <a:t> </a:t>
            </a:r>
            <a:r>
              <a:rPr lang="en-US" sz="2800" noProof="1"/>
              <a:t>I</a:t>
            </a:r>
            <a:r>
              <a:rPr lang="en-US" sz="100" noProof="1"/>
              <a:t> </a:t>
            </a:r>
            <a:r>
              <a:rPr lang="en-US" sz="2800" noProof="1"/>
              <a:t>F</a:t>
            </a:r>
            <a:r>
              <a:rPr lang="en-US" sz="100" noProof="1"/>
              <a:t> </a:t>
            </a:r>
            <a:r>
              <a:rPr lang="en-US" sz="2800" noProof="1"/>
              <a:t>O</a:t>
            </a:r>
          </a:p>
          <a:p>
            <a:pPr>
              <a:spcBef>
                <a:spcPts val="500"/>
              </a:spcBef>
              <a:spcAft>
                <a:spcPts val="500"/>
              </a:spcAft>
            </a:pPr>
            <a:r>
              <a:rPr lang="en-US" sz="2800" b="1" noProof="1"/>
              <a:t>c. </a:t>
            </a:r>
            <a:r>
              <a:rPr lang="en-US" sz="2800" noProof="1"/>
              <a:t>Weighted-average</a:t>
            </a:r>
          </a:p>
          <a:p>
            <a:pPr>
              <a:spcBef>
                <a:spcPts val="500"/>
              </a:spcBef>
              <a:spcAft>
                <a:spcPts val="500"/>
              </a:spcAft>
            </a:pPr>
            <a:r>
              <a:rPr lang="en-US" sz="2800" b="1" noProof="1"/>
              <a:t>d. </a:t>
            </a:r>
            <a:r>
              <a:rPr lang="en-US" sz="2800" noProof="1"/>
              <a:t>F</a:t>
            </a:r>
            <a:r>
              <a:rPr lang="en-US" sz="100" noProof="1"/>
              <a:t> </a:t>
            </a:r>
            <a:r>
              <a:rPr lang="en-US" sz="2800" noProof="1"/>
              <a:t>I</a:t>
            </a:r>
            <a:r>
              <a:rPr lang="en-US" sz="100" noProof="1"/>
              <a:t> </a:t>
            </a:r>
            <a:r>
              <a:rPr lang="en-US" sz="2800" noProof="1"/>
              <a:t>L</a:t>
            </a:r>
            <a:r>
              <a:rPr lang="en-US" sz="100" noProof="1"/>
              <a:t> </a:t>
            </a:r>
            <a:r>
              <a:rPr lang="en-US" sz="2800" noProof="1"/>
              <a:t>O</a:t>
            </a:r>
          </a:p>
        </p:txBody>
      </p:sp>
      <p:sp>
        <p:nvSpPr>
          <p:cNvPr id="6" name="Slide Number Placeholder 5"/>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1868259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6–6 </a:t>
            </a:r>
            <a:r>
              <a:rPr lang="en-US" sz="1000" b="0" noProof="1"/>
              <a:t>2</a:t>
            </a:r>
            <a:endParaRPr lang="en-US" noProof="1"/>
          </a:p>
        </p:txBody>
      </p:sp>
      <p:sp>
        <p:nvSpPr>
          <p:cNvPr id="3" name="Content Placeholder 2"/>
          <p:cNvSpPr>
            <a:spLocks noGrp="1"/>
          </p:cNvSpPr>
          <p:nvPr>
            <p:ph sz="quarter" idx="11"/>
          </p:nvPr>
        </p:nvSpPr>
        <p:spPr>
          <a:xfrm>
            <a:off x="342900" y="1276709"/>
            <a:ext cx="8458200" cy="3655214"/>
          </a:xfrm>
        </p:spPr>
        <p:txBody>
          <a:bodyPr anchor="t">
            <a:normAutofit/>
          </a:bodyPr>
          <a:lstStyle/>
          <a:p>
            <a:pPr>
              <a:spcBef>
                <a:spcPts val="500"/>
              </a:spcBef>
              <a:spcAft>
                <a:spcPts val="500"/>
              </a:spcAft>
            </a:pPr>
            <a:r>
              <a:rPr lang="en-US" sz="2800" noProof="1"/>
              <a:t>During a period of rising prices, which inventory cost flow assumption would result in the highest cost of goods sold, and thereby the lowest net income?</a:t>
            </a:r>
          </a:p>
          <a:p>
            <a:pPr>
              <a:spcBef>
                <a:spcPts val="500"/>
              </a:spcBef>
              <a:spcAft>
                <a:spcPts val="500"/>
              </a:spcAft>
            </a:pPr>
            <a:r>
              <a:rPr lang="en-US" sz="2800" b="1" noProof="1"/>
              <a:t>a. </a:t>
            </a:r>
            <a:r>
              <a:rPr lang="en-US" sz="2800" noProof="1"/>
              <a:t>F</a:t>
            </a:r>
            <a:r>
              <a:rPr lang="en-US" sz="100" noProof="1"/>
              <a:t> </a:t>
            </a:r>
            <a:r>
              <a:rPr lang="en-US" sz="2800" noProof="1"/>
              <a:t>I</a:t>
            </a:r>
            <a:r>
              <a:rPr lang="en-US" sz="100" noProof="1"/>
              <a:t> </a:t>
            </a:r>
            <a:r>
              <a:rPr lang="en-US" sz="2800" noProof="1"/>
              <a:t>F</a:t>
            </a:r>
            <a:r>
              <a:rPr lang="en-US" sz="100" noProof="1"/>
              <a:t> </a:t>
            </a:r>
            <a:r>
              <a:rPr lang="en-US" sz="2800" noProof="1"/>
              <a:t>O</a:t>
            </a:r>
          </a:p>
          <a:p>
            <a:pPr>
              <a:spcBef>
                <a:spcPts val="500"/>
              </a:spcBef>
              <a:spcAft>
                <a:spcPts val="500"/>
              </a:spcAft>
            </a:pPr>
            <a:r>
              <a:rPr lang="en-US" sz="2800" b="1" noProof="1"/>
              <a:t>Answer: b. </a:t>
            </a:r>
            <a:r>
              <a:rPr lang="en-US" sz="2800" noProof="1"/>
              <a:t>L</a:t>
            </a:r>
            <a:r>
              <a:rPr lang="en-US" sz="100" noProof="1"/>
              <a:t> </a:t>
            </a:r>
            <a:r>
              <a:rPr lang="en-US" sz="2800" noProof="1"/>
              <a:t>I</a:t>
            </a:r>
            <a:r>
              <a:rPr lang="en-US" sz="100" noProof="1"/>
              <a:t> </a:t>
            </a:r>
            <a:r>
              <a:rPr lang="en-US" sz="2800" noProof="1"/>
              <a:t>F</a:t>
            </a:r>
            <a:r>
              <a:rPr lang="en-US" sz="100" noProof="1"/>
              <a:t> </a:t>
            </a:r>
            <a:r>
              <a:rPr lang="en-US" sz="2800" noProof="1"/>
              <a:t>O</a:t>
            </a:r>
          </a:p>
          <a:p>
            <a:pPr>
              <a:spcBef>
                <a:spcPts val="500"/>
              </a:spcBef>
              <a:spcAft>
                <a:spcPts val="500"/>
              </a:spcAft>
            </a:pPr>
            <a:r>
              <a:rPr lang="en-US" sz="2800" b="1" noProof="1"/>
              <a:t>c. </a:t>
            </a:r>
            <a:r>
              <a:rPr lang="en-US" sz="2800" noProof="1"/>
              <a:t>Weighted-average</a:t>
            </a:r>
          </a:p>
          <a:p>
            <a:pPr>
              <a:spcBef>
                <a:spcPts val="500"/>
              </a:spcBef>
              <a:spcAft>
                <a:spcPts val="500"/>
              </a:spcAft>
            </a:pPr>
            <a:r>
              <a:rPr lang="en-US" sz="2800" b="1" noProof="1"/>
              <a:t>d. </a:t>
            </a:r>
            <a:r>
              <a:rPr lang="en-US" sz="2800" noProof="1"/>
              <a:t>F</a:t>
            </a:r>
            <a:r>
              <a:rPr lang="en-US" sz="100" noProof="1"/>
              <a:t> </a:t>
            </a:r>
            <a:r>
              <a:rPr lang="en-US" sz="2800" noProof="1"/>
              <a:t>I</a:t>
            </a:r>
            <a:r>
              <a:rPr lang="en-US" sz="100" noProof="1"/>
              <a:t> </a:t>
            </a:r>
            <a:r>
              <a:rPr lang="en-US" sz="2800" noProof="1"/>
              <a:t>L</a:t>
            </a:r>
            <a:r>
              <a:rPr lang="en-US" sz="100" noProof="1"/>
              <a:t> </a:t>
            </a:r>
            <a:r>
              <a:rPr lang="en-US" sz="2800" noProof="1"/>
              <a:t>O</a:t>
            </a:r>
          </a:p>
        </p:txBody>
      </p:sp>
      <p:sp>
        <p:nvSpPr>
          <p:cNvPr id="19" name="Content Placeholder 18"/>
          <p:cNvSpPr>
            <a:spLocks noGrp="1"/>
          </p:cNvSpPr>
          <p:nvPr>
            <p:ph sz="quarter" idx="15"/>
          </p:nvPr>
        </p:nvSpPr>
        <p:spPr>
          <a:xfrm>
            <a:off x="342900" y="5091900"/>
            <a:ext cx="8458200" cy="1398338"/>
          </a:xfrm>
        </p:spPr>
        <p:txBody>
          <a:bodyPr>
            <a:noAutofit/>
          </a:bodyPr>
          <a:lstStyle/>
          <a:p>
            <a:pPr>
              <a:spcBef>
                <a:spcPts val="500"/>
              </a:spcBef>
              <a:spcAft>
                <a:spcPts val="500"/>
              </a:spcAft>
            </a:pPr>
            <a:r>
              <a:rPr lang="en-US" sz="2200" noProof="1"/>
              <a:t>Using L</a:t>
            </a:r>
            <a:r>
              <a:rPr lang="en-US" sz="100" noProof="1"/>
              <a:t> </a:t>
            </a:r>
            <a:r>
              <a:rPr lang="en-US" sz="2200" noProof="1"/>
              <a:t>I</a:t>
            </a:r>
            <a:r>
              <a:rPr lang="en-US" sz="100" noProof="1"/>
              <a:t> </a:t>
            </a:r>
            <a:r>
              <a:rPr lang="en-US" sz="2200" noProof="1"/>
              <a:t>F</a:t>
            </a:r>
            <a:r>
              <a:rPr lang="en-US" sz="100" noProof="1"/>
              <a:t> </a:t>
            </a:r>
            <a:r>
              <a:rPr lang="en-US" sz="2200" noProof="1"/>
              <a:t>O, we assume that the last units purchased (the last ones in) are the first ones sold (the first out). If prices are rising, cost of goods sold would be composed of the latest (and highest) costs using L</a:t>
            </a:r>
            <a:r>
              <a:rPr lang="en-US" sz="100" noProof="1"/>
              <a:t> </a:t>
            </a:r>
            <a:r>
              <a:rPr lang="en-US" sz="2200" noProof="1"/>
              <a:t>I</a:t>
            </a:r>
            <a:r>
              <a:rPr lang="en-US" sz="100" noProof="1"/>
              <a:t> </a:t>
            </a:r>
            <a:r>
              <a:rPr lang="en-US" sz="2200" noProof="1"/>
              <a:t>F</a:t>
            </a:r>
            <a:r>
              <a:rPr lang="en-US" sz="100" noProof="1"/>
              <a:t> </a:t>
            </a:r>
            <a:r>
              <a:rPr lang="en-US" sz="2200" noProof="1"/>
              <a:t>O.</a:t>
            </a:r>
          </a:p>
        </p:txBody>
      </p:sp>
      <p:sp>
        <p:nvSpPr>
          <p:cNvPr id="8" name="Slide Number Placeholder 7"/>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14123389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6–7 </a:t>
            </a:r>
            <a:r>
              <a:rPr lang="en-US" sz="1000" b="0" noProof="1"/>
              <a:t>1</a:t>
            </a:r>
          </a:p>
        </p:txBody>
      </p:sp>
      <p:sp>
        <p:nvSpPr>
          <p:cNvPr id="3" name="Content Placeholder 2"/>
          <p:cNvSpPr>
            <a:spLocks noGrp="1"/>
          </p:cNvSpPr>
          <p:nvPr>
            <p:ph sz="quarter" idx="11"/>
          </p:nvPr>
        </p:nvSpPr>
        <p:spPr>
          <a:xfrm>
            <a:off x="342900" y="1276709"/>
            <a:ext cx="8458200" cy="3606575"/>
          </a:xfrm>
        </p:spPr>
        <p:txBody>
          <a:bodyPr anchor="t">
            <a:normAutofit lnSpcReduction="10000"/>
          </a:bodyPr>
          <a:lstStyle/>
          <a:p>
            <a:pPr>
              <a:lnSpc>
                <a:spcPct val="110000"/>
              </a:lnSpc>
              <a:spcBef>
                <a:spcPts val="500"/>
              </a:spcBef>
              <a:spcAft>
                <a:spcPts val="500"/>
              </a:spcAft>
            </a:pPr>
            <a:r>
              <a:rPr lang="en-US" sz="2800" noProof="1"/>
              <a:t>Which inventory method or cost flow assumption most closely resembles the actual physical flow of goods?</a:t>
            </a:r>
          </a:p>
          <a:p>
            <a:pPr>
              <a:lnSpc>
                <a:spcPct val="110000"/>
              </a:lnSpc>
              <a:spcBef>
                <a:spcPts val="500"/>
              </a:spcBef>
              <a:spcAft>
                <a:spcPts val="500"/>
              </a:spcAft>
            </a:pPr>
            <a:r>
              <a:rPr lang="en-US" sz="2800" b="1" noProof="1"/>
              <a:t>a. </a:t>
            </a:r>
            <a:r>
              <a:rPr lang="en-US" sz="2800" noProof="1"/>
              <a:t>F</a:t>
            </a:r>
            <a:r>
              <a:rPr lang="en-US" sz="100" noProof="1"/>
              <a:t> </a:t>
            </a:r>
            <a:r>
              <a:rPr lang="en-US" sz="2800" noProof="1"/>
              <a:t>I</a:t>
            </a:r>
            <a:r>
              <a:rPr lang="en-US" sz="100" noProof="1"/>
              <a:t> </a:t>
            </a:r>
            <a:r>
              <a:rPr lang="en-US" sz="2800" noProof="1"/>
              <a:t>F</a:t>
            </a:r>
            <a:r>
              <a:rPr lang="en-US" sz="100" noProof="1"/>
              <a:t> </a:t>
            </a:r>
            <a:r>
              <a:rPr lang="en-US" sz="2800" noProof="1"/>
              <a:t>O</a:t>
            </a:r>
          </a:p>
          <a:p>
            <a:pPr>
              <a:lnSpc>
                <a:spcPct val="110000"/>
              </a:lnSpc>
              <a:spcBef>
                <a:spcPts val="500"/>
              </a:spcBef>
              <a:spcAft>
                <a:spcPts val="500"/>
              </a:spcAft>
            </a:pPr>
            <a:r>
              <a:rPr lang="en-US" sz="2800" b="1" noProof="1"/>
              <a:t>b. </a:t>
            </a:r>
            <a:r>
              <a:rPr lang="en-US" sz="2800" noProof="1"/>
              <a:t>L</a:t>
            </a:r>
            <a:r>
              <a:rPr lang="en-US" sz="100" noProof="1"/>
              <a:t> </a:t>
            </a:r>
            <a:r>
              <a:rPr lang="en-US" sz="2800" noProof="1"/>
              <a:t>I</a:t>
            </a:r>
            <a:r>
              <a:rPr lang="en-US" sz="100" noProof="1"/>
              <a:t> </a:t>
            </a:r>
            <a:r>
              <a:rPr lang="en-US" sz="2800" noProof="1"/>
              <a:t>F</a:t>
            </a:r>
            <a:r>
              <a:rPr lang="en-US" sz="100" noProof="1"/>
              <a:t> </a:t>
            </a:r>
            <a:r>
              <a:rPr lang="en-US" sz="2800" noProof="1"/>
              <a:t>O</a:t>
            </a:r>
          </a:p>
          <a:p>
            <a:pPr>
              <a:lnSpc>
                <a:spcPct val="110000"/>
              </a:lnSpc>
              <a:spcBef>
                <a:spcPts val="500"/>
              </a:spcBef>
              <a:spcAft>
                <a:spcPts val="500"/>
              </a:spcAft>
            </a:pPr>
            <a:r>
              <a:rPr lang="en-US" sz="2800" b="1" noProof="1"/>
              <a:t>c. </a:t>
            </a:r>
            <a:r>
              <a:rPr lang="en-US" sz="2800" noProof="1"/>
              <a:t>Weighted-average</a:t>
            </a:r>
          </a:p>
          <a:p>
            <a:pPr>
              <a:lnSpc>
                <a:spcPct val="110000"/>
              </a:lnSpc>
              <a:spcBef>
                <a:spcPts val="500"/>
              </a:spcBef>
              <a:spcAft>
                <a:spcPts val="500"/>
              </a:spcAft>
            </a:pPr>
            <a:r>
              <a:rPr lang="en-US" sz="2800" b="1" noProof="1"/>
              <a:t>d. </a:t>
            </a:r>
            <a:r>
              <a:rPr lang="en-US" sz="2800" noProof="1"/>
              <a:t>F</a:t>
            </a:r>
            <a:r>
              <a:rPr lang="en-US" sz="100" noProof="1"/>
              <a:t> </a:t>
            </a:r>
            <a:r>
              <a:rPr lang="en-US" sz="2800" noProof="1"/>
              <a:t>I</a:t>
            </a:r>
            <a:r>
              <a:rPr lang="en-US" sz="100" noProof="1"/>
              <a:t> </a:t>
            </a:r>
            <a:r>
              <a:rPr lang="en-US" sz="2800" noProof="1"/>
              <a:t>L</a:t>
            </a:r>
            <a:r>
              <a:rPr lang="en-US" sz="100" noProof="1"/>
              <a:t> </a:t>
            </a:r>
            <a:r>
              <a:rPr lang="en-US" sz="2800" noProof="1"/>
              <a:t>O</a:t>
            </a:r>
          </a:p>
        </p:txBody>
      </p:sp>
      <p:sp>
        <p:nvSpPr>
          <p:cNvPr id="6" name="Slide Number Placeholder 5"/>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4252113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noProof="1"/>
              <a:t>Manufacturing and Merchandising Companies</a:t>
            </a:r>
          </a:p>
        </p:txBody>
      </p:sp>
      <p:pic>
        <p:nvPicPr>
          <p:cNvPr id="3" name="Picture 2" descr="The illustration shows a flow chart for manufacturing and merchandising companies.">
            <a:extLst>
              <a:ext uri="{FF2B5EF4-FFF2-40B4-BE49-F238E27FC236}">
                <a16:creationId xmlns:a16="http://schemas.microsoft.com/office/drawing/2014/main" id="{9F217AB4-A4EA-434D-AED8-9AB5DE5E9542}"/>
              </a:ext>
            </a:extLst>
          </p:cNvPr>
          <p:cNvPicPr>
            <a:picLocks noChangeAspect="1"/>
          </p:cNvPicPr>
          <p:nvPr/>
        </p:nvPicPr>
        <p:blipFill>
          <a:blip r:embed="rId3"/>
          <a:stretch>
            <a:fillRect/>
          </a:stretch>
        </p:blipFill>
        <p:spPr>
          <a:xfrm>
            <a:off x="745042" y="1756500"/>
            <a:ext cx="7653915" cy="3907321"/>
          </a:xfrm>
          <a:prstGeom prst="rect">
            <a:avLst/>
          </a:prstGeom>
        </p:spPr>
      </p:pic>
      <p:sp>
        <p:nvSpPr>
          <p:cNvPr id="4" name="Text Placeholder 3"/>
          <p:cNvSpPr>
            <a:spLocks noGrp="1"/>
          </p:cNvSpPr>
          <p:nvPr>
            <p:ph type="body" sz="quarter" idx="12"/>
          </p:nvPr>
        </p:nvSpPr>
        <p:spPr>
          <a:xfrm>
            <a:off x="2971268" y="6324600"/>
            <a:ext cx="3201464" cy="190500"/>
          </a:xfrm>
        </p:spPr>
        <p:txBody>
          <a:bodyPr/>
          <a:lstStyle/>
          <a:p>
            <a:r>
              <a:rPr lang="en-US" sz="1200" noProof="1">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30915645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6–7 </a:t>
            </a:r>
            <a:r>
              <a:rPr lang="en-US" sz="1000" b="0" noProof="1"/>
              <a:t>2</a:t>
            </a:r>
            <a:endParaRPr lang="en-US" noProof="1"/>
          </a:p>
        </p:txBody>
      </p:sp>
      <p:sp>
        <p:nvSpPr>
          <p:cNvPr id="3" name="Content Placeholder 2"/>
          <p:cNvSpPr>
            <a:spLocks noGrp="1"/>
          </p:cNvSpPr>
          <p:nvPr>
            <p:ph sz="quarter" idx="11"/>
          </p:nvPr>
        </p:nvSpPr>
        <p:spPr>
          <a:xfrm>
            <a:off x="342900" y="1276709"/>
            <a:ext cx="8458200" cy="3655214"/>
          </a:xfrm>
        </p:spPr>
        <p:txBody>
          <a:bodyPr anchor="t">
            <a:normAutofit/>
          </a:bodyPr>
          <a:lstStyle/>
          <a:p>
            <a:pPr>
              <a:spcBef>
                <a:spcPts val="500"/>
              </a:spcBef>
              <a:spcAft>
                <a:spcPts val="500"/>
              </a:spcAft>
            </a:pPr>
            <a:r>
              <a:rPr lang="en-US" sz="2800" noProof="1"/>
              <a:t>Which inventory method or cost flow assumption most closely resembles the actual physical flow of goods?</a:t>
            </a:r>
          </a:p>
          <a:p>
            <a:pPr>
              <a:spcBef>
                <a:spcPts val="500"/>
              </a:spcBef>
              <a:spcAft>
                <a:spcPts val="500"/>
              </a:spcAft>
            </a:pPr>
            <a:r>
              <a:rPr lang="en-US" sz="2800" b="1" noProof="1"/>
              <a:t>Answer: a. </a:t>
            </a:r>
            <a:r>
              <a:rPr lang="en-US" sz="2800" noProof="1"/>
              <a:t>F</a:t>
            </a:r>
            <a:r>
              <a:rPr lang="en-US" sz="100" noProof="1"/>
              <a:t> </a:t>
            </a:r>
            <a:r>
              <a:rPr lang="en-US" sz="2800" noProof="1"/>
              <a:t>I</a:t>
            </a:r>
            <a:r>
              <a:rPr lang="en-US" sz="100" noProof="1"/>
              <a:t> </a:t>
            </a:r>
            <a:r>
              <a:rPr lang="en-US" sz="2800" noProof="1"/>
              <a:t>F</a:t>
            </a:r>
            <a:r>
              <a:rPr lang="en-US" sz="100" noProof="1"/>
              <a:t> </a:t>
            </a:r>
            <a:r>
              <a:rPr lang="en-US" sz="2800" noProof="1"/>
              <a:t>O</a:t>
            </a:r>
          </a:p>
          <a:p>
            <a:pPr>
              <a:spcBef>
                <a:spcPts val="500"/>
              </a:spcBef>
              <a:spcAft>
                <a:spcPts val="500"/>
              </a:spcAft>
            </a:pPr>
            <a:r>
              <a:rPr lang="en-US" sz="2800" b="1" noProof="1"/>
              <a:t>b. </a:t>
            </a:r>
            <a:r>
              <a:rPr lang="en-US" sz="2800" noProof="1"/>
              <a:t>L</a:t>
            </a:r>
            <a:r>
              <a:rPr lang="en-US" sz="100" noProof="1"/>
              <a:t> </a:t>
            </a:r>
            <a:r>
              <a:rPr lang="en-US" sz="2800" noProof="1"/>
              <a:t>I</a:t>
            </a:r>
            <a:r>
              <a:rPr lang="en-US" sz="100" noProof="1"/>
              <a:t> </a:t>
            </a:r>
            <a:r>
              <a:rPr lang="en-US" sz="2800" noProof="1"/>
              <a:t>F</a:t>
            </a:r>
            <a:r>
              <a:rPr lang="en-US" sz="100" noProof="1"/>
              <a:t> </a:t>
            </a:r>
            <a:r>
              <a:rPr lang="en-US" sz="2800" noProof="1"/>
              <a:t>O</a:t>
            </a:r>
          </a:p>
          <a:p>
            <a:pPr>
              <a:spcBef>
                <a:spcPts val="500"/>
              </a:spcBef>
              <a:spcAft>
                <a:spcPts val="500"/>
              </a:spcAft>
            </a:pPr>
            <a:r>
              <a:rPr lang="en-US" sz="2800" b="1" noProof="1"/>
              <a:t>c. </a:t>
            </a:r>
            <a:r>
              <a:rPr lang="en-US" sz="2800" noProof="1"/>
              <a:t>Weighted-average</a:t>
            </a:r>
          </a:p>
          <a:p>
            <a:pPr>
              <a:spcBef>
                <a:spcPts val="500"/>
              </a:spcBef>
              <a:spcAft>
                <a:spcPts val="500"/>
              </a:spcAft>
            </a:pPr>
            <a:r>
              <a:rPr lang="en-US" sz="2800" b="1" noProof="1"/>
              <a:t>d. </a:t>
            </a:r>
            <a:r>
              <a:rPr lang="en-US" sz="2800" noProof="1"/>
              <a:t>F</a:t>
            </a:r>
            <a:r>
              <a:rPr lang="en-US" sz="100" noProof="1"/>
              <a:t> </a:t>
            </a:r>
            <a:r>
              <a:rPr lang="en-US" sz="2800" noProof="1"/>
              <a:t>I</a:t>
            </a:r>
            <a:r>
              <a:rPr lang="en-US" sz="100" noProof="1"/>
              <a:t> </a:t>
            </a:r>
            <a:r>
              <a:rPr lang="en-US" sz="2800" noProof="1"/>
              <a:t>L</a:t>
            </a:r>
            <a:r>
              <a:rPr lang="en-US" sz="100" noProof="1"/>
              <a:t> </a:t>
            </a:r>
            <a:r>
              <a:rPr lang="en-US" sz="2800" noProof="1"/>
              <a:t>O</a:t>
            </a:r>
          </a:p>
        </p:txBody>
      </p:sp>
      <p:sp>
        <p:nvSpPr>
          <p:cNvPr id="19" name="Content Placeholder 18"/>
          <p:cNvSpPr>
            <a:spLocks noGrp="1"/>
          </p:cNvSpPr>
          <p:nvPr>
            <p:ph sz="quarter" idx="15"/>
          </p:nvPr>
        </p:nvSpPr>
        <p:spPr>
          <a:xfrm>
            <a:off x="342900" y="5277431"/>
            <a:ext cx="8458200" cy="1050592"/>
          </a:xfrm>
        </p:spPr>
        <p:txBody>
          <a:bodyPr>
            <a:noAutofit/>
          </a:bodyPr>
          <a:lstStyle/>
          <a:p>
            <a:pPr>
              <a:spcBef>
                <a:spcPts val="500"/>
              </a:spcBef>
              <a:spcAft>
                <a:spcPts val="500"/>
              </a:spcAft>
            </a:pPr>
            <a:r>
              <a:rPr lang="en-US" sz="2200" noProof="1"/>
              <a:t>Supermarkets, sporting goods stores, clothing shops, electronics stores, or just about any company you’re familiar with generally sells its oldest inventory first (first-in, first-out).</a:t>
            </a:r>
          </a:p>
        </p:txBody>
      </p:sp>
      <p:sp>
        <p:nvSpPr>
          <p:cNvPr id="8" name="Slide Number Placeholder 7"/>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27339121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5</a:t>
            </a:r>
          </a:p>
        </p:txBody>
      </p:sp>
      <p:sp>
        <p:nvSpPr>
          <p:cNvPr id="3" name="Content Placeholder 2"/>
          <p:cNvSpPr>
            <a:spLocks noGrp="1"/>
          </p:cNvSpPr>
          <p:nvPr>
            <p:ph sz="quarter" idx="11"/>
          </p:nvPr>
        </p:nvSpPr>
        <p:spPr>
          <a:xfrm>
            <a:off x="342900" y="1276709"/>
            <a:ext cx="8458200" cy="3859495"/>
          </a:xfrm>
        </p:spPr>
        <p:txBody>
          <a:bodyPr>
            <a:noAutofit/>
          </a:bodyPr>
          <a:lstStyle/>
          <a:p>
            <a:pPr marL="291600" indent="-291600">
              <a:spcBef>
                <a:spcPts val="500"/>
              </a:spcBef>
              <a:spcAft>
                <a:spcPts val="500"/>
              </a:spcAft>
              <a:buFont typeface="Arial"/>
              <a:buChar char="•"/>
            </a:pPr>
            <a:r>
              <a:rPr lang="en-US" sz="2800" noProof="1">
                <a:solidFill>
                  <a:schemeClr val="tx1"/>
                </a:solidFill>
              </a:rPr>
              <a:t>Generally, F</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more closely resembles the actual physical flow of inventory. </a:t>
            </a:r>
          </a:p>
          <a:p>
            <a:pPr marL="291600" indent="-291600">
              <a:spcBef>
                <a:spcPts val="500"/>
              </a:spcBef>
              <a:spcAft>
                <a:spcPts val="500"/>
              </a:spcAft>
              <a:buFont typeface="Arial"/>
              <a:buChar char="•"/>
            </a:pPr>
            <a:r>
              <a:rPr lang="en-US" sz="2800" noProof="1">
                <a:solidFill>
                  <a:schemeClr val="tx1"/>
                </a:solidFill>
              </a:rPr>
              <a:t>When inventory costs are rising, F</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results in higher reported inventory in the balance sheet and higher reported income in the income statement. </a:t>
            </a:r>
          </a:p>
          <a:p>
            <a:pPr marL="291600" indent="-291600">
              <a:spcBef>
                <a:spcPts val="500"/>
              </a:spcBef>
              <a:spcAft>
                <a:spcPts val="500"/>
              </a:spcAft>
              <a:buFont typeface="Arial"/>
              <a:buChar char="•"/>
            </a:pPr>
            <a:r>
              <a:rPr lang="en-US" sz="2800" noProof="1">
                <a:solidFill>
                  <a:schemeClr val="tx1"/>
                </a:solidFill>
              </a:rPr>
              <a:t>Conversely, L</a:t>
            </a:r>
            <a:r>
              <a:rPr lang="en-US" sz="100" noProof="1">
                <a:solidFill>
                  <a:schemeClr val="tx1"/>
                </a:solidFill>
              </a:rPr>
              <a:t> </a:t>
            </a:r>
            <a:r>
              <a:rPr lang="en-US" sz="2800" noProof="1">
                <a:solidFill>
                  <a:schemeClr val="tx1"/>
                </a:solidFill>
              </a:rPr>
              <a:t>I</a:t>
            </a:r>
            <a:r>
              <a:rPr lang="en-US" sz="100" noProof="1">
                <a:solidFill>
                  <a:schemeClr val="tx1"/>
                </a:solidFill>
              </a:rPr>
              <a:t> </a:t>
            </a:r>
            <a:r>
              <a:rPr lang="en-US" sz="2800" noProof="1">
                <a:solidFill>
                  <a:schemeClr val="tx1"/>
                </a:solidFill>
              </a:rPr>
              <a:t>F</a:t>
            </a:r>
            <a:r>
              <a:rPr lang="en-US" sz="100" noProof="1">
                <a:solidFill>
                  <a:schemeClr val="tx1"/>
                </a:solidFill>
              </a:rPr>
              <a:t> </a:t>
            </a:r>
            <a:r>
              <a:rPr lang="en-US" sz="2800" noProof="1">
                <a:solidFill>
                  <a:schemeClr val="tx1"/>
                </a:solidFill>
              </a:rPr>
              <a:t>O results in a lower reported inventory and net income, reducing the company’s income tax obligation.</a:t>
            </a:r>
          </a:p>
        </p:txBody>
      </p:sp>
      <p:sp>
        <p:nvSpPr>
          <p:cNvPr id="6" name="Slide Number Placeholder 5"/>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16172204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1"/>
              <a:t>PART B</a:t>
            </a:r>
          </a:p>
        </p:txBody>
      </p:sp>
      <p:sp>
        <p:nvSpPr>
          <p:cNvPr id="3" name="Content Placeholder 2"/>
          <p:cNvSpPr>
            <a:spLocks noGrp="1"/>
          </p:cNvSpPr>
          <p:nvPr>
            <p:ph sz="quarter" idx="11"/>
          </p:nvPr>
        </p:nvSpPr>
        <p:spPr>
          <a:xfrm>
            <a:off x="342900" y="2763304"/>
            <a:ext cx="8458200" cy="573283"/>
          </a:xfrm>
        </p:spPr>
        <p:txBody>
          <a:bodyPr>
            <a:normAutofit/>
          </a:bodyPr>
          <a:lstStyle/>
          <a:p>
            <a:r>
              <a:rPr lang="en-US" sz="2800" noProof="1"/>
              <a:t>RECORDING INVENTORY TRANSACTIONS</a:t>
            </a:r>
          </a:p>
        </p:txBody>
      </p:sp>
      <p:sp>
        <p:nvSpPr>
          <p:cNvPr id="6" name="Slide Number Placeholder 5"/>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3343675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1"/>
              <a:t>Perpetual Inventory System and Periodic Inventory System</a:t>
            </a:r>
          </a:p>
        </p:txBody>
      </p:sp>
      <p:graphicFrame>
        <p:nvGraphicFramePr>
          <p:cNvPr id="7" name="Table 6"/>
          <p:cNvGraphicFramePr>
            <a:graphicFrameLocks noGrp="1"/>
          </p:cNvGraphicFramePr>
          <p:nvPr>
            <p:extLst>
              <p:ext uri="{D42A27DB-BD31-4B8C-83A1-F6EECF244321}">
                <p14:modId xmlns:p14="http://schemas.microsoft.com/office/powerpoint/2010/main" val="896626815"/>
              </p:ext>
            </p:extLst>
          </p:nvPr>
        </p:nvGraphicFramePr>
        <p:xfrm>
          <a:off x="531777" y="1397000"/>
          <a:ext cx="4001314" cy="4711970"/>
        </p:xfrm>
        <a:graphic>
          <a:graphicData uri="http://schemas.openxmlformats.org/drawingml/2006/table">
            <a:tbl>
              <a:tblPr firstRow="1" bandRow="1">
                <a:tableStyleId>{2D5ABB26-0587-4C30-8999-92F81FD0307C}</a:tableStyleId>
              </a:tblPr>
              <a:tblGrid>
                <a:gridCol w="4001314">
                  <a:extLst>
                    <a:ext uri="{9D8B030D-6E8A-4147-A177-3AD203B41FA5}">
                      <a16:colId xmlns:a16="http://schemas.microsoft.com/office/drawing/2014/main" val="3864925606"/>
                    </a:ext>
                  </a:extLst>
                </a:gridCol>
              </a:tblGrid>
              <a:tr h="370840">
                <a:tc>
                  <a:txBody>
                    <a:bodyPr/>
                    <a:lstStyle/>
                    <a:p>
                      <a:pPr lvl="0" algn="ctr" defTabSz="1244600">
                        <a:lnSpc>
                          <a:spcPct val="90000"/>
                        </a:lnSpc>
                        <a:spcBef>
                          <a:spcPct val="0"/>
                        </a:spcBef>
                        <a:spcAft>
                          <a:spcPct val="35000"/>
                        </a:spcAft>
                      </a:pPr>
                      <a:r>
                        <a:rPr lang="en-US" sz="2600" b="1" kern="1200" dirty="0"/>
                        <a:t>Perpetual Inventory System</a:t>
                      </a:r>
                      <a:endParaRPr lang="en-US" sz="2600" b="1" kern="1200" dirty="0">
                        <a:solidFill>
                          <a:schemeClr val="lt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8120499"/>
                  </a:ext>
                </a:extLst>
              </a:tr>
              <a:tr h="3907298">
                <a:tc>
                  <a:txBody>
                    <a:bodyPr/>
                    <a:lstStyle/>
                    <a:p>
                      <a:pPr marL="291600" lvl="1" indent="-291600" algn="l" defTabSz="1066800">
                        <a:lnSpc>
                          <a:spcPct val="100000"/>
                        </a:lnSpc>
                        <a:spcBef>
                          <a:spcPts val="500"/>
                        </a:spcBef>
                        <a:spcAft>
                          <a:spcPts val="500"/>
                        </a:spcAft>
                        <a:buChar char="••"/>
                      </a:pPr>
                      <a:r>
                        <a:rPr lang="en-US" sz="2600" kern="1200" dirty="0"/>
                        <a:t>Maintains a continual record of inventory on hand and inventory purchased and sold.</a:t>
                      </a:r>
                    </a:p>
                    <a:p>
                      <a:pPr marL="291600" lvl="1" indent="-291600" algn="l" defTabSz="1066800">
                        <a:lnSpc>
                          <a:spcPct val="100000"/>
                        </a:lnSpc>
                        <a:spcBef>
                          <a:spcPts val="500"/>
                        </a:spcBef>
                        <a:spcAft>
                          <a:spcPts val="500"/>
                        </a:spcAft>
                        <a:buChar char="••"/>
                      </a:pPr>
                      <a:r>
                        <a:rPr lang="en-US" sz="2600" kern="1200" dirty="0"/>
                        <a:t>Helps managers make good decisions.</a:t>
                      </a:r>
                    </a:p>
                    <a:p>
                      <a:pPr marL="291600" lvl="1" indent="-291600" algn="l" defTabSz="1066800">
                        <a:lnSpc>
                          <a:spcPct val="100000"/>
                        </a:lnSpc>
                        <a:spcBef>
                          <a:spcPts val="500"/>
                        </a:spcBef>
                        <a:spcAft>
                          <a:spcPts val="500"/>
                        </a:spcAft>
                        <a:buChar char="••"/>
                      </a:pPr>
                      <a:r>
                        <a:rPr lang="en-US" sz="2600" kern="1200" dirty="0"/>
                        <a:t>Most often used in practice.</a:t>
                      </a:r>
                      <a:endParaRPr lang="en-US" sz="26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237716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729065249"/>
              </p:ext>
            </p:extLst>
          </p:nvPr>
        </p:nvGraphicFramePr>
        <p:xfrm>
          <a:off x="4633616" y="1403483"/>
          <a:ext cx="3975364" cy="4716272"/>
        </p:xfrm>
        <a:graphic>
          <a:graphicData uri="http://schemas.openxmlformats.org/drawingml/2006/table">
            <a:tbl>
              <a:tblPr firstRow="1" bandRow="1">
                <a:tableStyleId>{2D5ABB26-0587-4C30-8999-92F81FD0307C}</a:tableStyleId>
              </a:tblPr>
              <a:tblGrid>
                <a:gridCol w="3975364">
                  <a:extLst>
                    <a:ext uri="{9D8B030D-6E8A-4147-A177-3AD203B41FA5}">
                      <a16:colId xmlns:a16="http://schemas.microsoft.com/office/drawing/2014/main" val="3864925606"/>
                    </a:ext>
                  </a:extLst>
                </a:gridCol>
              </a:tblGrid>
              <a:tr h="370840">
                <a:tc>
                  <a:txBody>
                    <a:bodyPr/>
                    <a:lstStyle/>
                    <a:p>
                      <a:pPr lvl="0" algn="ctr" defTabSz="1244600">
                        <a:lnSpc>
                          <a:spcPct val="90000"/>
                        </a:lnSpc>
                        <a:spcBef>
                          <a:spcPct val="0"/>
                        </a:spcBef>
                        <a:spcAft>
                          <a:spcPct val="35000"/>
                        </a:spcAft>
                      </a:pPr>
                      <a:r>
                        <a:rPr lang="en-US" sz="2600" b="1" kern="1200" dirty="0"/>
                        <a:t>Periodic Inventory</a:t>
                      </a:r>
                      <a:r>
                        <a:rPr lang="en-US" sz="2600" b="1" kern="1200" baseline="0" dirty="0"/>
                        <a:t> </a:t>
                      </a:r>
                      <a:r>
                        <a:rPr lang="en-US" sz="2600" b="1" kern="1200" dirty="0"/>
                        <a:t>System</a:t>
                      </a:r>
                      <a:endParaRPr lang="en-US" sz="2600" b="1" kern="1200" dirty="0">
                        <a:solidFill>
                          <a:schemeClr val="lt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8120499"/>
                  </a:ext>
                </a:extLst>
              </a:tr>
              <a:tr h="370840">
                <a:tc>
                  <a:txBody>
                    <a:bodyPr/>
                    <a:lstStyle/>
                    <a:p>
                      <a:pPr marL="291600" lvl="1" indent="-291600" algn="l" defTabSz="1066800">
                        <a:lnSpc>
                          <a:spcPct val="100000"/>
                        </a:lnSpc>
                        <a:spcBef>
                          <a:spcPts val="500"/>
                        </a:spcBef>
                        <a:spcAft>
                          <a:spcPts val="500"/>
                        </a:spcAft>
                        <a:buChar char="••"/>
                      </a:pPr>
                      <a:r>
                        <a:rPr lang="en-US" sz="2600" kern="1200" dirty="0"/>
                        <a:t>Does not continually record inventory amounts.</a:t>
                      </a:r>
                    </a:p>
                    <a:p>
                      <a:pPr marL="291600" lvl="1" indent="-291600" defTabSz="1066800">
                        <a:lnSpc>
                          <a:spcPct val="100000"/>
                        </a:lnSpc>
                        <a:spcBef>
                          <a:spcPts val="500"/>
                        </a:spcBef>
                        <a:spcAft>
                          <a:spcPts val="500"/>
                        </a:spcAft>
                        <a:buChar char="••"/>
                      </a:pPr>
                      <a:r>
                        <a:rPr lang="en-US" sz="2600" kern="1200" dirty="0"/>
                        <a:t>Calculates balance of inventory at end of period based on physical count.</a:t>
                      </a:r>
                    </a:p>
                    <a:p>
                      <a:pPr marL="291600" lvl="1" indent="-291600" defTabSz="1066800">
                        <a:lnSpc>
                          <a:spcPct val="100000"/>
                        </a:lnSpc>
                        <a:spcBef>
                          <a:spcPts val="500"/>
                        </a:spcBef>
                        <a:spcAft>
                          <a:spcPts val="500"/>
                        </a:spcAft>
                        <a:buChar char="••"/>
                      </a:pPr>
                      <a:r>
                        <a:rPr lang="en-US" sz="2600" kern="1200" dirty="0"/>
                        <a:t>Adjusts for purchases and sales of inventory.</a:t>
                      </a:r>
                      <a:endParaRPr lang="en-US" sz="260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2377163"/>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41931568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5</a:t>
            </a:r>
          </a:p>
        </p:txBody>
      </p:sp>
      <p:sp>
        <p:nvSpPr>
          <p:cNvPr id="3" name="Content Placeholder 2"/>
          <p:cNvSpPr>
            <a:spLocks noGrp="1"/>
          </p:cNvSpPr>
          <p:nvPr>
            <p:ph sz="quarter" idx="11"/>
          </p:nvPr>
        </p:nvSpPr>
        <p:spPr>
          <a:xfrm>
            <a:off x="342900" y="1276710"/>
            <a:ext cx="8458200" cy="970379"/>
          </a:xfrm>
        </p:spPr>
        <p:txBody>
          <a:bodyPr>
            <a:normAutofit/>
          </a:bodyPr>
          <a:lstStyle/>
          <a:p>
            <a:pPr marL="1254125" indent="-1254125">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O6–5</a:t>
            </a:r>
            <a:r>
              <a:rPr lang="en-US" sz="2800" noProof="1">
                <a:solidFill>
                  <a:schemeClr val="tx1"/>
                </a:solidFill>
              </a:rPr>
              <a:t> Record inventory transactions using a perpetual inventory system.</a:t>
            </a:r>
          </a:p>
        </p:txBody>
      </p:sp>
      <p:sp>
        <p:nvSpPr>
          <p:cNvPr id="6" name="Slide Number Placeholder 5"/>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33579687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sz="3200" noProof="1"/>
              <a:t>Illustration 6–12 Inventory Transactions for Mario’s Game Shop</a:t>
            </a:r>
            <a:endParaRPr lang="en-US" sz="3200" b="0" noProof="1"/>
          </a:p>
        </p:txBody>
      </p:sp>
      <p:graphicFrame>
        <p:nvGraphicFramePr>
          <p:cNvPr id="3" name="Table 2"/>
          <p:cNvGraphicFramePr>
            <a:graphicFrameLocks noGrp="1"/>
          </p:cNvGraphicFramePr>
          <p:nvPr>
            <p:extLst>
              <p:ext uri="{D42A27DB-BD31-4B8C-83A1-F6EECF244321}">
                <p14:modId xmlns:p14="http://schemas.microsoft.com/office/powerpoint/2010/main" val="1399465302"/>
              </p:ext>
            </p:extLst>
          </p:nvPr>
        </p:nvGraphicFramePr>
        <p:xfrm>
          <a:off x="437745" y="1426184"/>
          <a:ext cx="8219871" cy="2865120"/>
        </p:xfrm>
        <a:graphic>
          <a:graphicData uri="http://schemas.openxmlformats.org/drawingml/2006/table">
            <a:tbl>
              <a:tblPr firstRow="1" bandRow="1">
                <a:tableStyleId>{2D5ABB26-0587-4C30-8999-92F81FD0307C}</a:tableStyleId>
              </a:tblPr>
              <a:tblGrid>
                <a:gridCol w="1011676">
                  <a:extLst>
                    <a:ext uri="{9D8B030D-6E8A-4147-A177-3AD203B41FA5}">
                      <a16:colId xmlns:a16="http://schemas.microsoft.com/office/drawing/2014/main" val="2595013924"/>
                    </a:ext>
                  </a:extLst>
                </a:gridCol>
                <a:gridCol w="2247090">
                  <a:extLst>
                    <a:ext uri="{9D8B030D-6E8A-4147-A177-3AD203B41FA5}">
                      <a16:colId xmlns:a16="http://schemas.microsoft.com/office/drawing/2014/main" val="2333758875"/>
                    </a:ext>
                  </a:extLst>
                </a:gridCol>
                <a:gridCol w="2490280">
                  <a:extLst>
                    <a:ext uri="{9D8B030D-6E8A-4147-A177-3AD203B41FA5}">
                      <a16:colId xmlns:a16="http://schemas.microsoft.com/office/drawing/2014/main" val="1651422466"/>
                    </a:ext>
                  </a:extLst>
                </a:gridCol>
                <a:gridCol w="1245141">
                  <a:extLst>
                    <a:ext uri="{9D8B030D-6E8A-4147-A177-3AD203B41FA5}">
                      <a16:colId xmlns:a16="http://schemas.microsoft.com/office/drawing/2014/main" val="2627920958"/>
                    </a:ext>
                  </a:extLst>
                </a:gridCol>
                <a:gridCol w="1225684">
                  <a:extLst>
                    <a:ext uri="{9D8B030D-6E8A-4147-A177-3AD203B41FA5}">
                      <a16:colId xmlns:a16="http://schemas.microsoft.com/office/drawing/2014/main" val="2855329869"/>
                    </a:ext>
                  </a:extLst>
                </a:gridCol>
              </a:tblGrid>
              <a:tr h="425984">
                <a:tc>
                  <a:txBody>
                    <a:bodyPr/>
                    <a:lstStyle/>
                    <a:p>
                      <a:r>
                        <a:rPr lang="en-US" sz="1800" b="1" dirty="0">
                          <a:solidFill>
                            <a:srgbClr val="221E1F"/>
                          </a:solidFill>
                        </a:rPr>
                        <a:t>Date</a:t>
                      </a:r>
                      <a:endParaRPr lang="en-US" sz="1800" dirty="0"/>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1" dirty="0">
                          <a:solidFill>
                            <a:srgbClr val="221E1F"/>
                          </a:solidFill>
                        </a:rPr>
                        <a:t>Transaction</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solidFill>
                            <a:srgbClr val="221E1F"/>
                          </a:solidFill>
                        </a:rPr>
                        <a:t>Details</a:t>
                      </a:r>
                      <a:endParaRPr lang="en-US" sz="1800" b="1"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solidFill>
                            <a:srgbClr val="221E1F"/>
                          </a:solidFill>
                        </a:rPr>
                        <a:t>Total</a:t>
                      </a:r>
                      <a:r>
                        <a:rPr lang="en-US" sz="1800" b="1" baseline="0" dirty="0">
                          <a:solidFill>
                            <a:srgbClr val="221E1F"/>
                          </a:solidFill>
                        </a:rPr>
                        <a:t> </a:t>
                      </a:r>
                      <a:r>
                        <a:rPr lang="en-US" sz="1800" b="1" dirty="0">
                          <a:solidFill>
                            <a:srgbClr val="221E1F"/>
                          </a:solidFill>
                        </a:rPr>
                        <a:t>Cost</a:t>
                      </a:r>
                      <a:endParaRPr lang="en-US" sz="1800" b="1"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solidFill>
                            <a:srgbClr val="221E1F"/>
                          </a:solidFill>
                        </a:rPr>
                        <a:t>Total</a:t>
                      </a:r>
                    </a:p>
                    <a:p>
                      <a:pPr algn="ctr"/>
                      <a:r>
                        <a:rPr lang="en-US" sz="1800" b="1" dirty="0">
                          <a:solidFill>
                            <a:srgbClr val="221E1F"/>
                          </a:solidFill>
                        </a:rPr>
                        <a:t>Revenue</a:t>
                      </a:r>
                      <a:endParaRPr lang="en-US" sz="1800" b="1" dirty="0"/>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853104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dirty="0">
                          <a:solidFill>
                            <a:schemeClr val="tx1"/>
                          </a:solidFill>
                        </a:rPr>
                        <a:t>Jan.1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21E1F"/>
                          </a:solidFill>
                        </a:rPr>
                        <a:t>Beginning inventory</a:t>
                      </a:r>
                      <a:endParaRPr lang="en-US" sz="1800" b="0" u="none" dirty="0">
                        <a:solidFill>
                          <a:schemeClr val="tx1"/>
                        </a:solidFill>
                      </a:endParaRPr>
                    </a:p>
                  </a:txBody>
                  <a:tcPr>
                    <a:lnT w="12700" cap="flat" cmpd="sng" algn="ctr">
                      <a:solidFill>
                        <a:schemeClr val="tx1"/>
                      </a:solidFill>
                      <a:prstDash val="solid"/>
                      <a:round/>
                      <a:headEnd type="none" w="med" len="med"/>
                      <a:tailEnd type="none" w="med" len="med"/>
                    </a:lnT>
                  </a:tcPr>
                </a:tc>
                <a:tc>
                  <a:txBody>
                    <a:bodyPr/>
                    <a:lstStyle/>
                    <a:p>
                      <a:pPr algn="r"/>
                      <a:r>
                        <a:rPr lang="en-US" sz="1800" dirty="0">
                          <a:solidFill>
                            <a:srgbClr val="221E1F"/>
                          </a:solidFill>
                        </a:rPr>
                        <a:t>100 units for $7 each</a:t>
                      </a:r>
                      <a:endParaRPr lang="en-US" sz="1800" b="0" u="none" dirty="0">
                        <a:solidFill>
                          <a:schemeClr val="tx1"/>
                        </a:solidFill>
                      </a:endParaRPr>
                    </a:p>
                  </a:txBody>
                  <a:tcPr>
                    <a:lnT w="12700" cap="flat" cmpd="sng" algn="ctr">
                      <a:solidFill>
                        <a:schemeClr val="tx1"/>
                      </a:solidFill>
                      <a:prstDash val="solid"/>
                      <a:round/>
                      <a:headEnd type="none" w="med" len="med"/>
                      <a:tailEnd type="none" w="med" len="med"/>
                    </a:lnT>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solidFill>
                            <a:srgbClr val="221E1F"/>
                          </a:solidFill>
                        </a:rPr>
                        <a:t>$        700</a:t>
                      </a:r>
                    </a:p>
                  </a:txBody>
                  <a:tcPr>
                    <a:lnT w="12700" cap="flat" cmpd="sng" algn="ctr">
                      <a:solidFill>
                        <a:schemeClr val="tx1"/>
                      </a:solidFill>
                      <a:prstDash val="solid"/>
                      <a:round/>
                      <a:headEnd type="none" w="med" len="med"/>
                      <a:tailEnd type="none" w="med" len="med"/>
                    </a:lnT>
                  </a:tcPr>
                </a:tc>
                <a:tc>
                  <a:txBody>
                    <a:bodyPr/>
                    <a:lstStyle/>
                    <a:p>
                      <a:pPr algn="r"/>
                      <a:endParaRPr lang="en-US" sz="1800" b="0" u="none" dirty="0">
                        <a:solidFill>
                          <a:schemeClr val="tx1"/>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20354075"/>
                  </a:ext>
                </a:extLst>
              </a:tr>
              <a:tr h="370840">
                <a:tc>
                  <a:txBody>
                    <a:bodyPr/>
                    <a:lstStyle/>
                    <a:p>
                      <a:pPr marL="0" indent="0"/>
                      <a:r>
                        <a:rPr lang="en-US" sz="1800" b="0" u="none" dirty="0">
                          <a:solidFill>
                            <a:schemeClr val="tx1"/>
                          </a:solidFill>
                        </a:rPr>
                        <a:t>Apr.</a:t>
                      </a:r>
                      <a:r>
                        <a:rPr lang="en-US" sz="1800" b="0" u="none" baseline="0" dirty="0">
                          <a:solidFill>
                            <a:schemeClr val="tx1"/>
                          </a:solidFill>
                        </a:rPr>
                        <a:t> </a:t>
                      </a:r>
                      <a:r>
                        <a:rPr lang="en-US" sz="1800" b="0" u="none" dirty="0">
                          <a:solidFill>
                            <a:schemeClr val="tx1"/>
                          </a:solidFill>
                        </a:rPr>
                        <a:t>25</a:t>
                      </a:r>
                    </a:p>
                  </a:txBody>
                  <a:tcPr>
                    <a:lnL w="12700" cap="flat" cmpd="sng" algn="ctr">
                      <a:solidFill>
                        <a:schemeClr val="tx1"/>
                      </a:solidFill>
                      <a:prstDash val="solid"/>
                      <a:round/>
                      <a:headEnd type="none" w="med" len="med"/>
                      <a:tailEnd type="none" w="med" len="med"/>
                    </a:lnL>
                  </a:tcPr>
                </a:tc>
                <a:tc>
                  <a:txBody>
                    <a:bodyPr/>
                    <a:lstStyle/>
                    <a:p>
                      <a:pPr marL="0" indent="0"/>
                      <a:r>
                        <a:rPr lang="en-US" sz="1800" dirty="0">
                          <a:solidFill>
                            <a:srgbClr val="221E1F"/>
                          </a:solidFill>
                        </a:rPr>
                        <a:t>Purchase</a:t>
                      </a:r>
                      <a:endParaRPr lang="en-US" sz="1800" b="0" u="none" dirty="0">
                        <a:solidFill>
                          <a:schemeClr val="tx1"/>
                        </a:solidFill>
                      </a:endParaRPr>
                    </a:p>
                  </a:txBody>
                  <a:tcPr/>
                </a:tc>
                <a:tc>
                  <a:txBody>
                    <a:bodyPr/>
                    <a:lstStyle/>
                    <a:p>
                      <a:pPr algn="r"/>
                      <a:r>
                        <a:rPr lang="en-US" dirty="0">
                          <a:solidFill>
                            <a:srgbClr val="221E1F"/>
                          </a:solidFill>
                        </a:rPr>
                        <a:t>300 units for $9 each</a:t>
                      </a:r>
                      <a:endParaRPr lang="en-US" sz="1800" b="0" u="none" dirty="0">
                        <a:solidFill>
                          <a:schemeClr val="tx1"/>
                        </a:solidFill>
                      </a:endParaRPr>
                    </a:p>
                  </a:txBody>
                  <a:tcPr/>
                </a:tc>
                <a:tc>
                  <a:txBody>
                    <a:bodyPr/>
                    <a:lstStyle/>
                    <a:p>
                      <a:pPr algn="r"/>
                      <a:r>
                        <a:rPr lang="en-US" sz="1800" b="0" u="none" dirty="0">
                          <a:solidFill>
                            <a:schemeClr val="tx1"/>
                          </a:solidFill>
                        </a:rPr>
                        <a:t>2,700</a:t>
                      </a:r>
                    </a:p>
                  </a:txBody>
                  <a:tcPr/>
                </a:tc>
                <a:tc>
                  <a:txBody>
                    <a:bodyPr/>
                    <a:lstStyle/>
                    <a:p>
                      <a:pPr algn="r"/>
                      <a:endParaRPr lang="en-US" sz="1800" b="0" u="none"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5791410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dirty="0">
                          <a:solidFill>
                            <a:schemeClr val="tx1"/>
                          </a:solidFill>
                        </a:rPr>
                        <a:t>Jul. 17</a:t>
                      </a:r>
                    </a:p>
                  </a:txBody>
                  <a:tcPr>
                    <a:lnL w="12700" cap="flat" cmpd="sng" algn="ctr">
                      <a:solidFill>
                        <a:schemeClr val="tx1"/>
                      </a:solidFill>
                      <a:prstDash val="solid"/>
                      <a:round/>
                      <a:headEnd type="none" w="med" len="med"/>
                      <a:tailEnd type="none" w="med" len="med"/>
                    </a:ln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dirty="0">
                          <a:solidFill>
                            <a:schemeClr val="tx1"/>
                          </a:solidFill>
                        </a:rPr>
                        <a:t>Sale</a:t>
                      </a:r>
                    </a:p>
                  </a:txBody>
                  <a:tcPr/>
                </a:tc>
                <a:tc>
                  <a:txBody>
                    <a:bodyPr/>
                    <a:lstStyle/>
                    <a:p>
                      <a:pPr algn="r"/>
                      <a:r>
                        <a:rPr lang="en-US" dirty="0">
                          <a:solidFill>
                            <a:srgbClr val="221E1F"/>
                          </a:solidFill>
                        </a:rPr>
                        <a:t>300 units for $15 each</a:t>
                      </a:r>
                      <a:endParaRPr lang="en-US" sz="1800" b="0" u="none" dirty="0">
                        <a:solidFill>
                          <a:schemeClr val="tx1"/>
                        </a:solidFill>
                      </a:endParaRPr>
                    </a:p>
                  </a:txBody>
                  <a:tcPr/>
                </a:tc>
                <a:tc>
                  <a:txBody>
                    <a:bodyPr/>
                    <a:lstStyle/>
                    <a:p>
                      <a:pPr algn="r"/>
                      <a:endParaRPr lang="en-US" sz="1800" b="0" u="none" dirty="0">
                        <a:solidFill>
                          <a:schemeClr val="tx1"/>
                        </a:solidFill>
                      </a:endParaRPr>
                    </a:p>
                  </a:txBody>
                  <a:tcPr/>
                </a:tc>
                <a:tc>
                  <a:txBody>
                    <a:bodyPr/>
                    <a:lstStyle/>
                    <a:p>
                      <a:pPr algn="r"/>
                      <a:r>
                        <a:rPr lang="en-US" sz="1800" b="0" u="none" dirty="0">
                          <a:solidFill>
                            <a:schemeClr val="tx1"/>
                          </a:solidFill>
                        </a:rPr>
                        <a:t>$ 4,500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9594542"/>
                  </a:ext>
                </a:extLst>
              </a:tr>
              <a:tr h="370840">
                <a:tc>
                  <a:txBody>
                    <a:bodyPr/>
                    <a:lstStyle/>
                    <a:p>
                      <a:pPr marL="0" indent="0"/>
                      <a:r>
                        <a:rPr lang="en-US" sz="1800" b="0" u="none" dirty="0">
                          <a:solidFill>
                            <a:schemeClr val="tx1"/>
                          </a:solidFill>
                        </a:rPr>
                        <a:t>Oct. 19</a:t>
                      </a:r>
                    </a:p>
                  </a:txBody>
                  <a:tcPr>
                    <a:lnL w="12700" cap="flat" cmpd="sng" algn="ctr">
                      <a:solidFill>
                        <a:schemeClr val="tx1"/>
                      </a:solidFill>
                      <a:prstDash val="solid"/>
                      <a:round/>
                      <a:headEnd type="none" w="med" len="med"/>
                      <a:tailEnd type="none" w="med" len="med"/>
                    </a:lnL>
                  </a:tcPr>
                </a:tc>
                <a:tc>
                  <a:txBody>
                    <a:bodyPr/>
                    <a:lstStyle/>
                    <a:p>
                      <a:pPr marL="0" indent="0"/>
                      <a:r>
                        <a:rPr lang="en-US" sz="1800" dirty="0">
                          <a:solidFill>
                            <a:srgbClr val="221E1F"/>
                          </a:solidFill>
                        </a:rPr>
                        <a:t>Purchase</a:t>
                      </a:r>
                      <a:endParaRPr lang="en-US" sz="1800" b="0" u="none" dirty="0">
                        <a:solidFill>
                          <a:schemeClr val="tx1"/>
                        </a:solidFill>
                      </a:endParaRPr>
                    </a:p>
                  </a:txBody>
                  <a:tcPr/>
                </a:tc>
                <a:tc>
                  <a:txBody>
                    <a:bodyPr/>
                    <a:lstStyle/>
                    <a:p>
                      <a:pPr algn="r"/>
                      <a:r>
                        <a:rPr lang="en-US" dirty="0">
                          <a:solidFill>
                            <a:srgbClr val="221E1F"/>
                          </a:solidFill>
                        </a:rPr>
                        <a:t>600 units for $11 each</a:t>
                      </a:r>
                      <a:endParaRPr lang="en-US" sz="1800" b="0" u="none" dirty="0">
                        <a:solidFill>
                          <a:schemeClr val="tx1"/>
                        </a:solidFill>
                      </a:endParaRPr>
                    </a:p>
                  </a:txBody>
                  <a:tcPr/>
                </a:tc>
                <a:tc>
                  <a:txBody>
                    <a:bodyPr/>
                    <a:lstStyle/>
                    <a:p>
                      <a:pPr algn="r"/>
                      <a:r>
                        <a:rPr lang="en-US" sz="1800" b="0" u="none" dirty="0">
                          <a:solidFill>
                            <a:schemeClr val="tx1"/>
                          </a:solidFill>
                        </a:rPr>
                        <a:t>6,600</a:t>
                      </a:r>
                    </a:p>
                  </a:txBody>
                  <a:tcPr>
                    <a:lnB>
                      <a:noFill/>
                    </a:lnB>
                  </a:tcPr>
                </a:tc>
                <a:tc>
                  <a:txBody>
                    <a:bodyPr/>
                    <a:lstStyle/>
                    <a:p>
                      <a:pPr algn="r"/>
                      <a:endParaRPr lang="en-US" sz="1800" b="0" u="none" dirty="0">
                        <a:solidFill>
                          <a:schemeClr val="tx1"/>
                        </a:solidFill>
                      </a:endParaRPr>
                    </a:p>
                  </a:txBody>
                  <a:tcPr>
                    <a:lnR w="12700" cap="flat" cmpd="sng" algn="ctr">
                      <a:solidFill>
                        <a:schemeClr val="tx1"/>
                      </a:solidFill>
                      <a:prstDash val="solid"/>
                      <a:round/>
                      <a:headEnd type="none" w="med" len="med"/>
                      <a:tailEnd type="none" w="med" len="med"/>
                    </a:lnR>
                    <a:lnB>
                      <a:noFill/>
                    </a:lnB>
                  </a:tcPr>
                </a:tc>
                <a:extLst>
                  <a:ext uri="{0D108BD9-81ED-4DB2-BD59-A6C34878D82A}">
                    <a16:rowId xmlns:a16="http://schemas.microsoft.com/office/drawing/2014/main" val="2446243446"/>
                  </a:ext>
                </a:extLst>
              </a:tr>
              <a:tr h="370840">
                <a:tc>
                  <a:txBody>
                    <a:bodyPr/>
                    <a:lstStyle/>
                    <a:p>
                      <a:pPr marL="0" indent="0"/>
                      <a:r>
                        <a:rPr lang="en-US" sz="1800" b="0" u="none" dirty="0">
                          <a:solidFill>
                            <a:schemeClr val="tx1"/>
                          </a:solidFill>
                        </a:rPr>
                        <a:t>Dec. 15</a:t>
                      </a:r>
                    </a:p>
                  </a:txBody>
                  <a:tcPr>
                    <a:lnL w="12700" cap="flat" cmpd="sng" algn="ctr">
                      <a:solidFill>
                        <a:schemeClr val="tx1"/>
                      </a:solidFill>
                      <a:prstDash val="solid"/>
                      <a:round/>
                      <a:headEnd type="none" w="med" len="med"/>
                      <a:tailEnd type="none" w="med" len="med"/>
                    </a:lnL>
                  </a:tcPr>
                </a:tc>
                <a:tc>
                  <a:txBody>
                    <a:bodyPr/>
                    <a:lstStyle/>
                    <a:p>
                      <a:pPr marL="0" indent="0"/>
                      <a:r>
                        <a:rPr lang="en-US" sz="1800" b="0" u="none" dirty="0">
                          <a:solidFill>
                            <a:schemeClr val="tx1"/>
                          </a:solidFill>
                        </a:rPr>
                        <a:t>Sale</a:t>
                      </a:r>
                    </a:p>
                  </a:txBody>
                  <a:tcPr/>
                </a:tc>
                <a:tc>
                  <a:txBody>
                    <a:bodyPr/>
                    <a:lstStyle/>
                    <a:p>
                      <a:pPr algn="r"/>
                      <a:r>
                        <a:rPr lang="en-US" dirty="0">
                          <a:solidFill>
                            <a:srgbClr val="221E1F"/>
                          </a:solidFill>
                        </a:rPr>
                        <a:t>500 units for $15 each</a:t>
                      </a:r>
                      <a:endParaRPr lang="en-US" sz="1800" b="0" u="none" baseline="0" dirty="0">
                        <a:solidFill>
                          <a:schemeClr val="tx1"/>
                        </a:solidFill>
                        <a:uFill>
                          <a:solidFill>
                            <a:schemeClr val="tx1"/>
                          </a:solidFill>
                        </a:uFill>
                      </a:endParaRPr>
                    </a:p>
                  </a:txBody>
                  <a:tcPr>
                    <a:lnR>
                      <a:noFill/>
                    </a:lnR>
                  </a:tcPr>
                </a:tc>
                <a:tc>
                  <a:txBody>
                    <a:bodyPr/>
                    <a:lstStyle/>
                    <a:p>
                      <a:pPr algn="r"/>
                      <a:r>
                        <a:rPr lang="en-IN" sz="1800" b="0" u="sng" baseline="0" dirty="0">
                          <a:solidFill>
                            <a:schemeClr val="tx1"/>
                          </a:solidFill>
                          <a:uFill>
                            <a:solidFill>
                              <a:schemeClr val="tx1"/>
                            </a:solidFill>
                          </a:uFill>
                        </a:rPr>
                        <a:t>                </a:t>
                      </a:r>
                      <a:r>
                        <a:rPr lang="en-IN" sz="100" b="0" u="sng" baseline="0" dirty="0">
                          <a:solidFill>
                            <a:schemeClr val="tx1"/>
                          </a:solidFill>
                          <a:uFill>
                            <a:solidFill>
                              <a:schemeClr val="tx1"/>
                            </a:solidFill>
                          </a:uFill>
                        </a:rPr>
                        <a:t>.</a:t>
                      </a:r>
                      <a:endParaRPr lang="en-US" sz="100" b="0" u="sng" baseline="0" dirty="0">
                        <a:solidFill>
                          <a:schemeClr val="tx1"/>
                        </a:solidFill>
                        <a:uFill>
                          <a:solidFill>
                            <a:schemeClr val="tx1"/>
                          </a:solidFill>
                        </a:uFill>
                      </a:endParaRP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800" b="0" u="sng" baseline="0" dirty="0">
                          <a:solidFill>
                            <a:schemeClr val="tx1"/>
                          </a:solidFill>
                          <a:uFill>
                            <a:solidFill>
                              <a:schemeClr val="tx1"/>
                            </a:solidFill>
                          </a:uFill>
                        </a:rPr>
                        <a:t>    7,500</a:t>
                      </a:r>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0027130"/>
                  </a:ext>
                </a:extLst>
              </a:tr>
              <a:tr h="370840">
                <a:tc>
                  <a:txBody>
                    <a:bodyPr/>
                    <a:lstStyle/>
                    <a:p>
                      <a:pPr marL="360363" indent="0"/>
                      <a:endParaRPr lang="en-US" sz="1800" b="0" u="none" dirty="0">
                        <a:solidFill>
                          <a:schemeClr val="tx1"/>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360363" indent="0"/>
                      <a:r>
                        <a:rPr lang="en-US" sz="1800" b="0" u="none" dirty="0">
                          <a:solidFill>
                            <a:schemeClr val="tx1"/>
                          </a:solidFill>
                        </a:rPr>
                        <a:t>Totals</a:t>
                      </a:r>
                    </a:p>
                  </a:txBody>
                  <a:tcPr>
                    <a:lnB w="12700" cap="flat" cmpd="sng" algn="ctr">
                      <a:solidFill>
                        <a:schemeClr val="tx1"/>
                      </a:solidFill>
                      <a:prstDash val="solid"/>
                      <a:round/>
                      <a:headEnd type="none" w="med" len="med"/>
                      <a:tailEnd type="none" w="med" len="med"/>
                    </a:lnB>
                  </a:tcPr>
                </a:tc>
                <a:tc>
                  <a:txBody>
                    <a:bodyPr/>
                    <a:lstStyle/>
                    <a:p>
                      <a:pPr algn="r"/>
                      <a:endParaRPr lang="en-US" sz="1800" b="0" u="none" baseline="0" dirty="0">
                        <a:solidFill>
                          <a:schemeClr val="tx1"/>
                        </a:solidFill>
                      </a:endParaRPr>
                    </a:p>
                  </a:txBody>
                  <a:tcPr>
                    <a:lnB w="12700" cap="flat" cmpd="sng" algn="ctr">
                      <a:solidFill>
                        <a:schemeClr val="tx1"/>
                      </a:solidFill>
                      <a:prstDash val="solid"/>
                      <a:round/>
                      <a:headEnd type="none" w="med" len="med"/>
                      <a:tailEnd type="none" w="med" len="med"/>
                    </a:lnB>
                  </a:tcPr>
                </a:tc>
                <a:tc>
                  <a:txBody>
                    <a:bodyPr/>
                    <a:lstStyle/>
                    <a:p>
                      <a:pPr algn="r"/>
                      <a:r>
                        <a:rPr lang="en-US" sz="1800" b="0" u="dbl" baseline="0" dirty="0">
                          <a:solidFill>
                            <a:schemeClr val="tx1"/>
                          </a:solidFill>
                        </a:rPr>
                        <a:t>$   10,000</a:t>
                      </a:r>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1800" b="0" u="dbl" baseline="0" dirty="0">
                          <a:solidFill>
                            <a:schemeClr val="tx1"/>
                          </a:solidFill>
                        </a:rPr>
                        <a:t>$12,000</a:t>
                      </a: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3411050"/>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6807482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Example–Inventory Purchase</a:t>
            </a:r>
          </a:p>
        </p:txBody>
      </p:sp>
      <p:sp>
        <p:nvSpPr>
          <p:cNvPr id="3" name="Content Placeholder 2"/>
          <p:cNvSpPr>
            <a:spLocks noGrp="1"/>
          </p:cNvSpPr>
          <p:nvPr>
            <p:ph sz="quarter" idx="11"/>
          </p:nvPr>
        </p:nvSpPr>
        <p:spPr>
          <a:xfrm>
            <a:off x="342900" y="1276710"/>
            <a:ext cx="8458200" cy="985228"/>
          </a:xfrm>
        </p:spPr>
        <p:txBody>
          <a:bodyPr>
            <a:normAutofit/>
          </a:bodyPr>
          <a:lstStyle/>
          <a:p>
            <a:pPr>
              <a:spcBef>
                <a:spcPts val="500"/>
              </a:spcBef>
              <a:spcAft>
                <a:spcPts val="500"/>
              </a:spcAft>
            </a:pPr>
            <a:r>
              <a:rPr lang="en-US" sz="2800" noProof="1"/>
              <a:t>On April 25, Mario’s purchases inventory for $2,700 on account (300 units @  $9 each)</a:t>
            </a:r>
          </a:p>
        </p:txBody>
      </p:sp>
      <p:graphicFrame>
        <p:nvGraphicFramePr>
          <p:cNvPr id="9" name="Table 8"/>
          <p:cNvGraphicFramePr>
            <a:graphicFrameLocks noGrp="1"/>
          </p:cNvGraphicFramePr>
          <p:nvPr>
            <p:extLst>
              <p:ext uri="{D42A27DB-BD31-4B8C-83A1-F6EECF244321}">
                <p14:modId xmlns:p14="http://schemas.microsoft.com/office/powerpoint/2010/main" val="4045020562"/>
              </p:ext>
            </p:extLst>
          </p:nvPr>
        </p:nvGraphicFramePr>
        <p:xfrm>
          <a:off x="423512" y="2311401"/>
          <a:ext cx="8296976" cy="1737360"/>
        </p:xfrm>
        <a:graphic>
          <a:graphicData uri="http://schemas.openxmlformats.org/drawingml/2006/table">
            <a:tbl>
              <a:tblPr firstRow="1" bandRow="1">
                <a:tableStyleId>{2D5ABB26-0587-4C30-8999-92F81FD0307C}</a:tableStyleId>
              </a:tblPr>
              <a:tblGrid>
                <a:gridCol w="5669280">
                  <a:extLst>
                    <a:ext uri="{9D8B030D-6E8A-4147-A177-3AD203B41FA5}">
                      <a16:colId xmlns:a16="http://schemas.microsoft.com/office/drawing/2014/main" val="128886434"/>
                    </a:ext>
                  </a:extLst>
                </a:gridCol>
                <a:gridCol w="1376412">
                  <a:extLst>
                    <a:ext uri="{9D8B030D-6E8A-4147-A177-3AD203B41FA5}">
                      <a16:colId xmlns:a16="http://schemas.microsoft.com/office/drawing/2014/main" val="3314036887"/>
                    </a:ext>
                  </a:extLst>
                </a:gridCol>
                <a:gridCol w="1251284">
                  <a:extLst>
                    <a:ext uri="{9D8B030D-6E8A-4147-A177-3AD203B41FA5}">
                      <a16:colId xmlns:a16="http://schemas.microsoft.com/office/drawing/2014/main" val="967795982"/>
                    </a:ext>
                  </a:extLst>
                </a:gridCol>
              </a:tblGrid>
              <a:tr h="370840">
                <a:tc>
                  <a:txBody>
                    <a:bodyPr/>
                    <a:lstStyle/>
                    <a:p>
                      <a:r>
                        <a:rPr lang="en-US" sz="2400" u="sng" dirty="0"/>
                        <a:t>April 25</a:t>
                      </a:r>
                      <a:endParaRPr lang="en-US" sz="2400" u="sng" dirty="0">
                        <a:latin typeface="+mn-lt"/>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2400" u="sng" dirty="0"/>
                        <a:t>Debit</a:t>
                      </a:r>
                      <a:endParaRPr lang="en-US" sz="2400" u="sng" dirty="0">
                        <a:latin typeface="+mn-lt"/>
                      </a:endParaRPr>
                    </a:p>
                  </a:txBody>
                  <a:tcP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u="sng" dirty="0"/>
                        <a:t>Credit</a:t>
                      </a:r>
                      <a:endParaRPr lang="en-US" sz="2400" u="sng" dirty="0">
                        <a:latin typeface="+mn-lt"/>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33176024"/>
                  </a:ext>
                </a:extLst>
              </a:tr>
              <a:tr h="370840">
                <a:tc>
                  <a:txBody>
                    <a:bodyPr/>
                    <a:lstStyle/>
                    <a:p>
                      <a:r>
                        <a:rPr lang="en-US" sz="2400" b="1" dirty="0"/>
                        <a:t>Inventory</a:t>
                      </a:r>
                      <a:endParaRPr lang="en-US" sz="2400" dirty="0">
                        <a:latin typeface="+mn-lt"/>
                      </a:endParaRPr>
                    </a:p>
                  </a:txBody>
                  <a:tcPr>
                    <a:lnL w="12700" cap="flat" cmpd="sng" algn="ctr">
                      <a:solidFill>
                        <a:schemeClr val="tx1"/>
                      </a:solidFill>
                      <a:prstDash val="solid"/>
                      <a:round/>
                      <a:headEnd type="none" w="med" len="med"/>
                      <a:tailEnd type="none" w="med" len="med"/>
                    </a:lnL>
                  </a:tcPr>
                </a:tc>
                <a:tc>
                  <a:txBody>
                    <a:bodyPr/>
                    <a:lstStyle/>
                    <a:p>
                      <a:r>
                        <a:rPr lang="en-US" sz="2400" b="1" dirty="0"/>
                        <a:t>2,700</a:t>
                      </a:r>
                      <a:endParaRPr lang="en-US" sz="2400" b="1" dirty="0">
                        <a:latin typeface="+mn-lt"/>
                      </a:endParaRPr>
                    </a:p>
                  </a:txBody>
                  <a:tcPr/>
                </a:tc>
                <a:tc>
                  <a:txBody>
                    <a:bodyPr/>
                    <a:lstStyle/>
                    <a:p>
                      <a:endParaRPr lang="en-US" sz="2400" dirty="0">
                        <a:latin typeface="+mn-lt"/>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48558237"/>
                  </a:ext>
                </a:extLst>
              </a:tr>
              <a:tr h="370840">
                <a:tc>
                  <a:txBody>
                    <a:bodyPr/>
                    <a:lstStyle/>
                    <a:p>
                      <a:pPr marL="360363" indent="0"/>
                      <a:r>
                        <a:rPr lang="en-US" sz="2400" b="1" dirty="0"/>
                        <a:t>Accounts Payable</a:t>
                      </a:r>
                      <a:endParaRPr lang="en-US" sz="2400" dirty="0"/>
                    </a:p>
                    <a:p>
                      <a:pPr marL="625475" indent="0"/>
                      <a:r>
                        <a:rPr lang="en-US" sz="2400" dirty="0"/>
                        <a:t>(</a:t>
                      </a:r>
                      <a:r>
                        <a:rPr lang="en-US" sz="2400" i="1" dirty="0"/>
                        <a:t>Purchase inventory on account</a:t>
                      </a:r>
                      <a:r>
                        <a:rPr lang="en-US" sz="2400" dirty="0"/>
                        <a:t>)</a:t>
                      </a:r>
                      <a:endParaRPr lang="en-US" sz="2400"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endParaRPr lang="en-US" sz="2400" dirty="0">
                        <a:latin typeface="+mn-lt"/>
                      </a:endParaRPr>
                    </a:p>
                  </a:txBody>
                  <a:tcPr>
                    <a:lnB w="12700" cap="flat" cmpd="sng" algn="ctr">
                      <a:solidFill>
                        <a:schemeClr val="tx1"/>
                      </a:solidFill>
                      <a:prstDash val="solid"/>
                      <a:round/>
                      <a:headEnd type="none" w="med" len="med"/>
                      <a:tailEnd type="none" w="med" len="med"/>
                    </a:lnB>
                  </a:tcPr>
                </a:tc>
                <a:tc>
                  <a:txBody>
                    <a:bodyPr/>
                    <a:lstStyle/>
                    <a:p>
                      <a:r>
                        <a:rPr lang="en-US" sz="2400" b="1" dirty="0"/>
                        <a:t>2,700</a:t>
                      </a:r>
                      <a:endParaRPr lang="en-US" sz="2400" b="1" dirty="0">
                        <a:latin typeface="+mn-lt"/>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1729040"/>
                  </a:ext>
                </a:extLst>
              </a:tr>
            </a:tbl>
          </a:graphicData>
        </a:graphic>
      </p:graphicFrame>
      <p:sp>
        <p:nvSpPr>
          <p:cNvPr id="4" name="Content Placeholder 3"/>
          <p:cNvSpPr>
            <a:spLocks noGrp="1"/>
          </p:cNvSpPr>
          <p:nvPr>
            <p:ph sz="quarter" idx="14"/>
          </p:nvPr>
        </p:nvSpPr>
        <p:spPr>
          <a:xfrm>
            <a:off x="342900" y="4177365"/>
            <a:ext cx="8458200" cy="1984408"/>
          </a:xfrm>
        </p:spPr>
        <p:txBody>
          <a:bodyPr>
            <a:normAutofit fontScale="92500" lnSpcReduction="10000"/>
          </a:bodyPr>
          <a:lstStyle/>
          <a:p>
            <a:pPr>
              <a:lnSpc>
                <a:spcPct val="110000"/>
              </a:lnSpc>
              <a:spcBef>
                <a:spcPts val="500"/>
              </a:spcBef>
              <a:spcAft>
                <a:spcPts val="500"/>
              </a:spcAft>
            </a:pPr>
            <a:r>
              <a:rPr lang="en-US" sz="3000" noProof="1"/>
              <a:t>The entry involves:</a:t>
            </a:r>
          </a:p>
          <a:p>
            <a:pPr marL="291600" lvl="1" indent="-291600">
              <a:lnSpc>
                <a:spcPct val="110000"/>
              </a:lnSpc>
              <a:spcBef>
                <a:spcPts val="500"/>
              </a:spcBef>
              <a:spcAft>
                <a:spcPts val="500"/>
              </a:spcAft>
            </a:pPr>
            <a:r>
              <a:rPr lang="en-US" sz="2800" noProof="1"/>
              <a:t>Increasing the balance of inventory (an asset).</a:t>
            </a:r>
          </a:p>
          <a:p>
            <a:pPr marL="291600" lvl="1" indent="-291600">
              <a:lnSpc>
                <a:spcPct val="110000"/>
              </a:lnSpc>
              <a:spcBef>
                <a:spcPts val="500"/>
              </a:spcBef>
              <a:spcAft>
                <a:spcPts val="500"/>
              </a:spcAft>
            </a:pPr>
            <a:r>
              <a:rPr lang="en-US" sz="2800" noProof="1"/>
              <a:t>Increasing the balance of accounts payable (a liability).</a:t>
            </a:r>
          </a:p>
        </p:txBody>
      </p:sp>
      <p:sp>
        <p:nvSpPr>
          <p:cNvPr id="7" name="Slide Number Placeholder 6"/>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10704608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Example–Inventory Sales</a:t>
            </a:r>
          </a:p>
        </p:txBody>
      </p:sp>
      <p:sp>
        <p:nvSpPr>
          <p:cNvPr id="3" name="Content Placeholder 2"/>
          <p:cNvSpPr>
            <a:spLocks noGrp="1"/>
          </p:cNvSpPr>
          <p:nvPr>
            <p:ph sz="quarter" idx="11"/>
          </p:nvPr>
        </p:nvSpPr>
        <p:spPr>
          <a:xfrm>
            <a:off x="342900" y="1276710"/>
            <a:ext cx="8458200" cy="985228"/>
          </a:xfrm>
        </p:spPr>
        <p:txBody>
          <a:bodyPr>
            <a:normAutofit/>
          </a:bodyPr>
          <a:lstStyle/>
          <a:p>
            <a:pPr marL="291600" indent="-291600">
              <a:spcBef>
                <a:spcPts val="500"/>
              </a:spcBef>
              <a:spcAft>
                <a:spcPts val="500"/>
              </a:spcAft>
              <a:buFont typeface="Arial" panose="020B0604020202020204" pitchFamily="34" charset="0"/>
              <a:buChar char="•"/>
            </a:pPr>
            <a:r>
              <a:rPr lang="en-US" sz="2400" noProof="1"/>
              <a:t>On July 17, Mario’s sells inventory on account for $4,500 (300 units @  $15 each)</a:t>
            </a:r>
          </a:p>
        </p:txBody>
      </p:sp>
      <p:graphicFrame>
        <p:nvGraphicFramePr>
          <p:cNvPr id="9" name="Table 8"/>
          <p:cNvGraphicFramePr>
            <a:graphicFrameLocks noGrp="1"/>
          </p:cNvGraphicFramePr>
          <p:nvPr>
            <p:extLst>
              <p:ext uri="{D42A27DB-BD31-4B8C-83A1-F6EECF244321}">
                <p14:modId xmlns:p14="http://schemas.microsoft.com/office/powerpoint/2010/main" val="595423346"/>
              </p:ext>
            </p:extLst>
          </p:nvPr>
        </p:nvGraphicFramePr>
        <p:xfrm>
          <a:off x="423512" y="2311401"/>
          <a:ext cx="8296976" cy="3200400"/>
        </p:xfrm>
        <a:graphic>
          <a:graphicData uri="http://schemas.openxmlformats.org/drawingml/2006/table">
            <a:tbl>
              <a:tblPr firstRow="1" bandRow="1">
                <a:tableStyleId>{2D5ABB26-0587-4C30-8999-92F81FD0307C}</a:tableStyleId>
              </a:tblPr>
              <a:tblGrid>
                <a:gridCol w="5669280">
                  <a:extLst>
                    <a:ext uri="{9D8B030D-6E8A-4147-A177-3AD203B41FA5}">
                      <a16:colId xmlns:a16="http://schemas.microsoft.com/office/drawing/2014/main" val="128886434"/>
                    </a:ext>
                  </a:extLst>
                </a:gridCol>
                <a:gridCol w="1376412">
                  <a:extLst>
                    <a:ext uri="{9D8B030D-6E8A-4147-A177-3AD203B41FA5}">
                      <a16:colId xmlns:a16="http://schemas.microsoft.com/office/drawing/2014/main" val="3314036887"/>
                    </a:ext>
                  </a:extLst>
                </a:gridCol>
                <a:gridCol w="1251284">
                  <a:extLst>
                    <a:ext uri="{9D8B030D-6E8A-4147-A177-3AD203B41FA5}">
                      <a16:colId xmlns:a16="http://schemas.microsoft.com/office/drawing/2014/main" val="967795982"/>
                    </a:ext>
                  </a:extLst>
                </a:gridCol>
              </a:tblGrid>
              <a:tr h="370840">
                <a:tc>
                  <a:txBody>
                    <a:bodyPr/>
                    <a:lstStyle/>
                    <a:p>
                      <a:r>
                        <a:rPr lang="en-US" sz="2000" u="sng" dirty="0">
                          <a:latin typeface="+mn-lt"/>
                        </a:rPr>
                        <a:t>July 17</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2000" u="sng" dirty="0">
                          <a:latin typeface="+mn-lt"/>
                        </a:rPr>
                        <a:t>Debit</a:t>
                      </a:r>
                    </a:p>
                  </a:txBody>
                  <a:tcP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u="sng" dirty="0">
                          <a:latin typeface="+mn-lt"/>
                        </a:rPr>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33176024"/>
                  </a:ext>
                </a:extLst>
              </a:tr>
              <a:tr h="370840">
                <a:tc>
                  <a:txBody>
                    <a:bodyPr/>
                    <a:lstStyle/>
                    <a:p>
                      <a:r>
                        <a:rPr lang="en-US" sz="2000" b="1" dirty="0">
                          <a:latin typeface="+mn-lt"/>
                        </a:rPr>
                        <a:t>Accounts Receivable</a:t>
                      </a:r>
                      <a:endParaRPr lang="en-US" sz="2000" dirty="0">
                        <a:latin typeface="+mn-lt"/>
                      </a:endParaRPr>
                    </a:p>
                  </a:txBody>
                  <a:tcPr>
                    <a:lnL w="12700" cap="flat" cmpd="sng" algn="ctr">
                      <a:solidFill>
                        <a:schemeClr val="tx1"/>
                      </a:solidFill>
                      <a:prstDash val="solid"/>
                      <a:round/>
                      <a:headEnd type="none" w="med" len="med"/>
                      <a:tailEnd type="none" w="med" len="med"/>
                    </a:lnL>
                  </a:tcPr>
                </a:tc>
                <a:tc>
                  <a:txBody>
                    <a:bodyPr/>
                    <a:lstStyle/>
                    <a:p>
                      <a:r>
                        <a:rPr lang="en-US" sz="2000" b="1" dirty="0">
                          <a:latin typeface="+mn-lt"/>
                        </a:rPr>
                        <a:t>4,500</a:t>
                      </a:r>
                    </a:p>
                  </a:txBody>
                  <a:tcPr/>
                </a:tc>
                <a:tc>
                  <a:txBody>
                    <a:bodyPr/>
                    <a:lstStyle/>
                    <a:p>
                      <a:endParaRPr lang="en-US" sz="2000" dirty="0">
                        <a:latin typeface="+mn-lt"/>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48558237"/>
                  </a:ext>
                </a:extLst>
              </a:tr>
              <a:tr h="370840">
                <a:tc>
                  <a:txBody>
                    <a:bodyPr/>
                    <a:lstStyle/>
                    <a:p>
                      <a:pPr marL="630238" indent="0"/>
                      <a:r>
                        <a:rPr lang="en-US" sz="2000" b="1" dirty="0">
                          <a:latin typeface="+mn-lt"/>
                        </a:rPr>
                        <a:t>Sales Revenue</a:t>
                      </a:r>
                      <a:endParaRPr lang="en-US" sz="2000" dirty="0">
                        <a:latin typeface="+mn-lt"/>
                      </a:endParaRPr>
                    </a:p>
                    <a:p>
                      <a:pPr marL="625475" indent="0"/>
                      <a:r>
                        <a:rPr lang="en-US" sz="2000" dirty="0">
                          <a:latin typeface="+mn-lt"/>
                        </a:rPr>
                        <a:t>(</a:t>
                      </a:r>
                      <a:r>
                        <a:rPr lang="en-US" sz="2000" i="1" dirty="0">
                          <a:latin typeface="+mn-lt"/>
                        </a:rPr>
                        <a:t>Sell inventory on account</a:t>
                      </a:r>
                      <a:r>
                        <a:rPr lang="en-US" sz="2000" dirty="0">
                          <a:latin typeface="+mn-lt"/>
                        </a:rPr>
                        <a:t>)</a:t>
                      </a:r>
                    </a:p>
                    <a:p>
                      <a:pPr marL="625475" indent="0"/>
                      <a:r>
                        <a:rPr lang="en-US" sz="2000" i="1" dirty="0">
                          <a:latin typeface="+mn-lt"/>
                        </a:rPr>
                        <a:t>($4,500 = 300 units × $15)</a:t>
                      </a:r>
                      <a:endParaRPr lang="en-US" sz="2000" dirty="0">
                        <a:latin typeface="+mn-lt"/>
                      </a:endParaRPr>
                    </a:p>
                  </a:txBody>
                  <a:tcPr>
                    <a:lnL w="12700" cap="flat" cmpd="sng" algn="ctr">
                      <a:solidFill>
                        <a:schemeClr val="tx1"/>
                      </a:solidFill>
                      <a:prstDash val="solid"/>
                      <a:round/>
                      <a:headEnd type="none" w="med" len="med"/>
                      <a:tailEnd type="none" w="med" len="med"/>
                    </a:lnL>
                  </a:tcPr>
                </a:tc>
                <a:tc>
                  <a:txBody>
                    <a:bodyPr/>
                    <a:lstStyle/>
                    <a:p>
                      <a:endParaRPr lang="en-US" sz="2000" dirty="0">
                        <a:latin typeface="+mn-lt"/>
                      </a:endParaRPr>
                    </a:p>
                  </a:txBody>
                  <a:tcPr/>
                </a:tc>
                <a:tc>
                  <a:txBody>
                    <a:bodyPr/>
                    <a:lstStyle/>
                    <a:p>
                      <a:r>
                        <a:rPr lang="en-US" sz="2000" b="1" dirty="0">
                          <a:latin typeface="+mn-lt"/>
                        </a:rPr>
                        <a:t>4,500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51729040"/>
                  </a:ext>
                </a:extLst>
              </a:tr>
              <a:tr h="370840">
                <a:tc>
                  <a:txBody>
                    <a:bodyPr/>
                    <a:lstStyle/>
                    <a:p>
                      <a:pPr marL="0" indent="0"/>
                      <a:r>
                        <a:rPr lang="en-US" sz="2000" b="1" dirty="0">
                          <a:latin typeface="+mn-lt"/>
                        </a:rPr>
                        <a:t>Cost of Goods Sold</a:t>
                      </a:r>
                      <a:endParaRPr lang="en-US" sz="2000" dirty="0">
                        <a:latin typeface="+mn-lt"/>
                      </a:endParaRPr>
                    </a:p>
                  </a:txBody>
                  <a:tcPr>
                    <a:lnL w="12700" cap="flat" cmpd="sng" algn="ctr">
                      <a:solidFill>
                        <a:schemeClr val="tx1"/>
                      </a:solidFill>
                      <a:prstDash val="solid"/>
                      <a:round/>
                      <a:headEnd type="none" w="med" len="med"/>
                      <a:tailEnd type="none" w="med" len="med"/>
                    </a:lnL>
                  </a:tcPr>
                </a:tc>
                <a:tc>
                  <a:txBody>
                    <a:bodyPr/>
                    <a:lstStyle/>
                    <a:p>
                      <a:r>
                        <a:rPr lang="en-US" sz="2000" b="1" dirty="0">
                          <a:latin typeface="+mn-lt"/>
                        </a:rPr>
                        <a:t>2,500</a:t>
                      </a:r>
                    </a:p>
                  </a:txBody>
                  <a:tcPr/>
                </a:tc>
                <a:tc>
                  <a:txBody>
                    <a:bodyPr/>
                    <a:lstStyle/>
                    <a:p>
                      <a:endParaRPr lang="en-US" sz="2000" b="1" dirty="0">
                        <a:latin typeface="+mn-lt"/>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2758378"/>
                  </a:ext>
                </a:extLst>
              </a:tr>
              <a:tr h="370840">
                <a:tc>
                  <a:txBody>
                    <a:bodyPr/>
                    <a:lstStyle/>
                    <a:p>
                      <a:pPr marL="625475" indent="0"/>
                      <a:r>
                        <a:rPr lang="en-US" sz="2000" b="1" dirty="0">
                          <a:latin typeface="Calibri" pitchFamily="34" charset="0"/>
                        </a:rPr>
                        <a:t>Inventory</a:t>
                      </a:r>
                      <a:endParaRPr lang="en-US" sz="2000" dirty="0">
                        <a:latin typeface="Calibri" pitchFamily="34" charset="0"/>
                      </a:endParaRPr>
                    </a:p>
                    <a:p>
                      <a:pPr marL="630238" indent="0"/>
                      <a:r>
                        <a:rPr lang="en-US" sz="2000" i="1" dirty="0">
                          <a:latin typeface="Calibri" pitchFamily="34" charset="0"/>
                        </a:rPr>
                        <a:t>(Record cost of inventory sold)</a:t>
                      </a:r>
                    </a:p>
                    <a:p>
                      <a:pPr marL="630238" indent="0"/>
                      <a:r>
                        <a:rPr lang="en-US" sz="2000" i="1" dirty="0">
                          <a:solidFill>
                            <a:prstClr val="black"/>
                          </a:solidFill>
                          <a:latin typeface="Calibri" pitchFamily="34" charset="0"/>
                        </a:rPr>
                        <a:t>($2,500 = [100 units × $7] + [200 units × $9]) </a:t>
                      </a:r>
                      <a:endParaRPr lang="en-US" sz="2000"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endParaRPr lang="en-US" sz="2000" dirty="0">
                        <a:latin typeface="+mn-lt"/>
                      </a:endParaRPr>
                    </a:p>
                  </a:txBody>
                  <a:tcPr>
                    <a:lnB w="12700" cap="flat" cmpd="sng" algn="ctr">
                      <a:solidFill>
                        <a:schemeClr val="tx1"/>
                      </a:solidFill>
                      <a:prstDash val="solid"/>
                      <a:round/>
                      <a:headEnd type="none" w="med" len="med"/>
                      <a:tailEnd type="none" w="med" len="med"/>
                    </a:lnB>
                  </a:tcPr>
                </a:tc>
                <a:tc>
                  <a:txBody>
                    <a:bodyPr/>
                    <a:lstStyle/>
                    <a:p>
                      <a:r>
                        <a:rPr lang="en-US" sz="2000" b="1" dirty="0">
                          <a:latin typeface="+mn-lt"/>
                        </a:rPr>
                        <a:t>2,500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9338563"/>
                  </a:ext>
                </a:extLst>
              </a:tr>
            </a:tbl>
          </a:graphicData>
        </a:graphic>
      </p:graphicFrame>
      <p:sp>
        <p:nvSpPr>
          <p:cNvPr id="4" name="Content Placeholder 3"/>
          <p:cNvSpPr>
            <a:spLocks noGrp="1"/>
          </p:cNvSpPr>
          <p:nvPr>
            <p:ph sz="quarter" idx="14"/>
          </p:nvPr>
        </p:nvSpPr>
        <p:spPr>
          <a:xfrm>
            <a:off x="342900" y="5678905"/>
            <a:ext cx="8458200" cy="827773"/>
          </a:xfrm>
        </p:spPr>
        <p:txBody>
          <a:bodyPr>
            <a:normAutofit/>
          </a:bodyPr>
          <a:lstStyle/>
          <a:p>
            <a:pPr marL="291600" indent="-291600">
              <a:spcBef>
                <a:spcPts val="500"/>
              </a:spcBef>
              <a:spcAft>
                <a:spcPts val="500"/>
              </a:spcAft>
              <a:buFont typeface="Arial" panose="020B0604020202020204" pitchFamily="34" charset="0"/>
              <a:buChar char="•"/>
            </a:pPr>
            <a:r>
              <a:rPr lang="en-US" sz="2400" noProof="1"/>
              <a:t>Sales price of $4,500 − Cost of units sold of $2,500 </a:t>
            </a:r>
            <a:br>
              <a:rPr lang="en-US" sz="2400" noProof="1"/>
            </a:br>
            <a:r>
              <a:rPr lang="en-US" sz="2400" noProof="1"/>
              <a:t>= Profit on sale of $2,000</a:t>
            </a:r>
          </a:p>
        </p:txBody>
      </p:sp>
      <p:sp>
        <p:nvSpPr>
          <p:cNvPr id="7" name="Slide Number Placeholder 6"/>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1992074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42900" y="43005"/>
            <a:ext cx="8458200" cy="1202200"/>
          </a:xfrm>
        </p:spPr>
        <p:txBody>
          <a:bodyPr>
            <a:normAutofit/>
          </a:bodyPr>
          <a:lstStyle/>
          <a:p>
            <a:r>
              <a:rPr lang="en-US" sz="3200" noProof="1"/>
              <a:t>Illustration 6–13 Inventory Transactions for Mario’s Game Shop</a:t>
            </a:r>
            <a:endParaRPr lang="en-US" sz="1000" noProof="1"/>
          </a:p>
        </p:txBody>
      </p:sp>
      <p:sp>
        <p:nvSpPr>
          <p:cNvPr id="14" name="Content Placeholder 13"/>
          <p:cNvSpPr>
            <a:spLocks noGrp="1"/>
          </p:cNvSpPr>
          <p:nvPr>
            <p:ph sz="quarter" idx="11"/>
          </p:nvPr>
        </p:nvSpPr>
        <p:spPr>
          <a:xfrm>
            <a:off x="908687" y="2403293"/>
            <a:ext cx="1891300" cy="339907"/>
          </a:xfrm>
        </p:spPr>
        <p:txBody>
          <a:bodyPr anchor="ctr"/>
          <a:lstStyle/>
          <a:p>
            <a:pPr algn="ctr"/>
            <a:r>
              <a:rPr lang="en-US" sz="1600" b="1" noProof="1">
                <a:solidFill>
                  <a:schemeClr val="tx1"/>
                </a:solidFill>
              </a:rPr>
              <a:t>Jan. 1 Beginning</a:t>
            </a:r>
          </a:p>
        </p:txBody>
      </p:sp>
      <p:sp>
        <p:nvSpPr>
          <p:cNvPr id="17" name="Content Placeholder 16"/>
          <p:cNvSpPr>
            <a:spLocks noGrp="1"/>
          </p:cNvSpPr>
          <p:nvPr>
            <p:ph sz="quarter" idx="14"/>
          </p:nvPr>
        </p:nvSpPr>
        <p:spPr>
          <a:xfrm>
            <a:off x="901999" y="2790232"/>
            <a:ext cx="2038430" cy="335937"/>
          </a:xfrm>
        </p:spPr>
        <p:txBody>
          <a:bodyPr anchor="ctr">
            <a:normAutofit/>
          </a:bodyPr>
          <a:lstStyle/>
          <a:p>
            <a:pPr algn="ctr"/>
            <a:r>
              <a:rPr lang="en-US" sz="1600" b="1" noProof="1">
                <a:solidFill>
                  <a:schemeClr val="tx1"/>
                </a:solidFill>
              </a:rPr>
              <a:t>Apr. 25 Purchase</a:t>
            </a:r>
          </a:p>
        </p:txBody>
      </p:sp>
      <p:sp>
        <p:nvSpPr>
          <p:cNvPr id="18" name="Content Placeholder 17"/>
          <p:cNvSpPr>
            <a:spLocks noGrp="1"/>
          </p:cNvSpPr>
          <p:nvPr>
            <p:ph sz="quarter" idx="15"/>
          </p:nvPr>
        </p:nvSpPr>
        <p:spPr>
          <a:xfrm>
            <a:off x="901999" y="3192950"/>
            <a:ext cx="2038430" cy="332080"/>
          </a:xfrm>
        </p:spPr>
        <p:txBody>
          <a:bodyPr anchor="ctr">
            <a:normAutofit lnSpcReduction="10000"/>
          </a:bodyPr>
          <a:lstStyle/>
          <a:p>
            <a:pPr algn="ctr"/>
            <a:r>
              <a:rPr lang="en-US" sz="1600" b="1" noProof="1">
                <a:solidFill>
                  <a:schemeClr val="tx1"/>
                </a:solidFill>
              </a:rPr>
              <a:t>Oct. 19 Purchase</a:t>
            </a:r>
          </a:p>
        </p:txBody>
      </p:sp>
      <p:sp>
        <p:nvSpPr>
          <p:cNvPr id="19" name="Content Placeholder 18"/>
          <p:cNvSpPr>
            <a:spLocks noGrp="1"/>
          </p:cNvSpPr>
          <p:nvPr>
            <p:ph sz="quarter" idx="16"/>
          </p:nvPr>
        </p:nvSpPr>
        <p:spPr>
          <a:xfrm>
            <a:off x="913550" y="3881342"/>
            <a:ext cx="1784294" cy="325840"/>
          </a:xfrm>
        </p:spPr>
        <p:txBody>
          <a:bodyPr anchor="ctr">
            <a:normAutofit lnSpcReduction="10000"/>
          </a:bodyPr>
          <a:lstStyle/>
          <a:p>
            <a:pPr algn="ctr"/>
            <a:r>
              <a:rPr lang="en-US" sz="1600" b="1" noProof="1">
                <a:solidFill>
                  <a:schemeClr val="tx1"/>
                </a:solidFill>
              </a:rPr>
              <a:t>Dec. 31 Ending</a:t>
            </a:r>
          </a:p>
        </p:txBody>
      </p:sp>
      <p:sp>
        <p:nvSpPr>
          <p:cNvPr id="20" name="Content Placeholder 19"/>
          <p:cNvSpPr>
            <a:spLocks noGrp="1"/>
          </p:cNvSpPr>
          <p:nvPr>
            <p:ph sz="quarter" idx="17"/>
          </p:nvPr>
        </p:nvSpPr>
        <p:spPr>
          <a:xfrm>
            <a:off x="1303631" y="4259601"/>
            <a:ext cx="1548886" cy="332720"/>
          </a:xfrm>
        </p:spPr>
        <p:txBody>
          <a:bodyPr anchor="ctr">
            <a:normAutofit lnSpcReduction="10000"/>
          </a:bodyPr>
          <a:lstStyle/>
          <a:p>
            <a:pPr algn="ctr"/>
            <a:r>
              <a:rPr lang="en-US" sz="1600" b="1" noProof="1">
                <a:solidFill>
                  <a:schemeClr val="tx1"/>
                </a:solidFill>
              </a:rPr>
              <a:t>F</a:t>
            </a:r>
            <a:r>
              <a:rPr lang="en-US" sz="100" b="1" noProof="1">
                <a:solidFill>
                  <a:schemeClr val="tx1"/>
                </a:solidFill>
              </a:rPr>
              <a:t> </a:t>
            </a:r>
            <a:r>
              <a:rPr lang="en-US" sz="1600" b="1" noProof="1">
                <a:solidFill>
                  <a:schemeClr val="tx1"/>
                </a:solidFill>
              </a:rPr>
              <a:t>I</a:t>
            </a:r>
            <a:r>
              <a:rPr lang="en-US" sz="100" b="1" noProof="1">
                <a:solidFill>
                  <a:schemeClr val="tx1"/>
                </a:solidFill>
              </a:rPr>
              <a:t> </a:t>
            </a:r>
            <a:r>
              <a:rPr lang="en-US" sz="1600" b="1" noProof="1">
                <a:solidFill>
                  <a:schemeClr val="tx1"/>
                </a:solidFill>
              </a:rPr>
              <a:t>F</a:t>
            </a:r>
            <a:r>
              <a:rPr lang="en-US" sz="100" b="1" noProof="1">
                <a:solidFill>
                  <a:schemeClr val="tx1"/>
                </a:solidFill>
              </a:rPr>
              <a:t> </a:t>
            </a:r>
            <a:r>
              <a:rPr lang="en-US" sz="1600" b="1" noProof="1">
                <a:solidFill>
                  <a:schemeClr val="tx1"/>
                </a:solidFill>
              </a:rPr>
              <a:t>O amount</a:t>
            </a:r>
          </a:p>
        </p:txBody>
      </p:sp>
      <p:sp>
        <p:nvSpPr>
          <p:cNvPr id="23" name="Content Placeholder 22"/>
          <p:cNvSpPr>
            <a:spLocks noGrp="1"/>
          </p:cNvSpPr>
          <p:nvPr>
            <p:ph sz="quarter" idx="20"/>
          </p:nvPr>
        </p:nvSpPr>
        <p:spPr>
          <a:xfrm>
            <a:off x="3920248" y="1919239"/>
            <a:ext cx="1381327" cy="397790"/>
          </a:xfrm>
        </p:spPr>
        <p:txBody>
          <a:bodyPr>
            <a:normAutofit/>
          </a:bodyPr>
          <a:lstStyle/>
          <a:p>
            <a:pPr algn="ctr"/>
            <a:r>
              <a:rPr lang="en-US" b="1" noProof="1">
                <a:solidFill>
                  <a:schemeClr val="tx1"/>
                </a:solidFill>
              </a:rPr>
              <a:t>Inventory</a:t>
            </a:r>
          </a:p>
        </p:txBody>
      </p:sp>
      <p:graphicFrame>
        <p:nvGraphicFramePr>
          <p:cNvPr id="24" name="Table 23"/>
          <p:cNvGraphicFramePr>
            <a:graphicFrameLocks noGrp="1"/>
          </p:cNvGraphicFramePr>
          <p:nvPr>
            <p:extLst>
              <p:ext uri="{D42A27DB-BD31-4B8C-83A1-F6EECF244321}">
                <p14:modId xmlns:p14="http://schemas.microsoft.com/office/powerpoint/2010/main" val="2784624317"/>
              </p:ext>
            </p:extLst>
          </p:nvPr>
        </p:nvGraphicFramePr>
        <p:xfrm>
          <a:off x="3239311" y="2378459"/>
          <a:ext cx="2422187" cy="2286000"/>
        </p:xfrm>
        <a:graphic>
          <a:graphicData uri="http://schemas.openxmlformats.org/drawingml/2006/table">
            <a:tbl>
              <a:tblPr firstRow="1" bandRow="1">
                <a:tableStyleId>{2D5ABB26-0587-4C30-8999-92F81FD0307C}</a:tableStyleId>
              </a:tblPr>
              <a:tblGrid>
                <a:gridCol w="1371600">
                  <a:extLst>
                    <a:ext uri="{9D8B030D-6E8A-4147-A177-3AD203B41FA5}">
                      <a16:colId xmlns:a16="http://schemas.microsoft.com/office/drawing/2014/main" val="1611361831"/>
                    </a:ext>
                  </a:extLst>
                </a:gridCol>
                <a:gridCol w="1050587">
                  <a:extLst>
                    <a:ext uri="{9D8B030D-6E8A-4147-A177-3AD203B41FA5}">
                      <a16:colId xmlns:a16="http://schemas.microsoft.com/office/drawing/2014/main" val="3724478765"/>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t>700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endParaRPr lang="en-US" sz="20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779004006"/>
                  </a:ext>
                </a:extLst>
              </a:tr>
              <a:tr h="370840">
                <a:tc>
                  <a:txBody>
                    <a:bodyPr/>
                    <a:lstStyle/>
                    <a:p>
                      <a:pPr algn="ctr"/>
                      <a:r>
                        <a:rPr lang="en-US" sz="2000" dirty="0"/>
                        <a:t>2,700</a:t>
                      </a:r>
                    </a:p>
                  </a:txBody>
                  <a:tcPr>
                    <a:lnR w="12700" cap="flat" cmpd="sng" algn="ctr">
                      <a:solidFill>
                        <a:schemeClr val="tx1"/>
                      </a:solidFill>
                      <a:prstDash val="solid"/>
                      <a:round/>
                      <a:headEnd type="none" w="med" len="med"/>
                      <a:tailEnd type="none" w="med" len="med"/>
                    </a:lnR>
                  </a:tcPr>
                </a:tc>
                <a:tc>
                  <a:txBody>
                    <a:bodyPr/>
                    <a:lstStyle/>
                    <a:p>
                      <a:pPr algn="ctr"/>
                      <a:r>
                        <a:rPr lang="en-US" sz="2000" dirty="0"/>
                        <a:t>2,500</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81833264"/>
                  </a:ext>
                </a:extLst>
              </a:tr>
              <a:tr h="370840">
                <a:tc>
                  <a:txBody>
                    <a:bodyPr/>
                    <a:lstStyle/>
                    <a:p>
                      <a:pPr algn="ctr"/>
                      <a:r>
                        <a:rPr lang="en-US" sz="2000" dirty="0"/>
                        <a:t>6,600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2000" dirty="0"/>
                        <a:t>5,300</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0725007"/>
                  </a:ext>
                </a:extLst>
              </a:tr>
              <a:tr h="370840">
                <a:tc>
                  <a:txBody>
                    <a:bodyPr/>
                    <a:lstStyle/>
                    <a:p>
                      <a:pPr algn="ctr"/>
                      <a:r>
                        <a:rPr lang="en-US" sz="2000" dirty="0"/>
                        <a:t>10,000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7,800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360011"/>
                  </a:ext>
                </a:extLst>
              </a:tr>
              <a:tr h="370840">
                <a:tc>
                  <a:txBody>
                    <a:bodyPr/>
                    <a:lstStyle/>
                    <a:p>
                      <a:pPr algn="ctr"/>
                      <a:endParaRPr lang="en-US" sz="2000" u="dbl" baseline="0" dirty="0"/>
                    </a:p>
                    <a:p>
                      <a:pPr algn="ctr"/>
                      <a:r>
                        <a:rPr lang="en-US" sz="2000" u="dbl" baseline="0" dirty="0"/>
                        <a:t>Bal. 2,200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endParaRPr lang="en-US" sz="20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281769851"/>
                  </a:ext>
                </a:extLst>
              </a:tr>
            </a:tbl>
          </a:graphicData>
        </a:graphic>
      </p:graphicFrame>
      <p:sp>
        <p:nvSpPr>
          <p:cNvPr id="21" name="Content Placeholder 20"/>
          <p:cNvSpPr>
            <a:spLocks noGrp="1"/>
          </p:cNvSpPr>
          <p:nvPr>
            <p:ph sz="quarter" idx="18"/>
          </p:nvPr>
        </p:nvSpPr>
        <p:spPr>
          <a:xfrm>
            <a:off x="5985550" y="2782112"/>
            <a:ext cx="1484684" cy="338122"/>
          </a:xfrm>
        </p:spPr>
        <p:txBody>
          <a:bodyPr anchor="ctr">
            <a:normAutofit/>
          </a:bodyPr>
          <a:lstStyle/>
          <a:p>
            <a:pPr algn="ctr"/>
            <a:r>
              <a:rPr lang="en-US" sz="1600" b="1" noProof="1">
                <a:solidFill>
                  <a:schemeClr val="tx1"/>
                </a:solidFill>
              </a:rPr>
              <a:t>Jul. 17 Sale</a:t>
            </a:r>
          </a:p>
        </p:txBody>
      </p:sp>
      <p:sp>
        <p:nvSpPr>
          <p:cNvPr id="22" name="Content Placeholder 21"/>
          <p:cNvSpPr>
            <a:spLocks noGrp="1"/>
          </p:cNvSpPr>
          <p:nvPr>
            <p:ph sz="quarter" idx="19"/>
          </p:nvPr>
        </p:nvSpPr>
        <p:spPr>
          <a:xfrm>
            <a:off x="5983571" y="3193400"/>
            <a:ext cx="1484684" cy="328014"/>
          </a:xfrm>
        </p:spPr>
        <p:txBody>
          <a:bodyPr anchor="ctr">
            <a:normAutofit lnSpcReduction="10000"/>
          </a:bodyPr>
          <a:lstStyle/>
          <a:p>
            <a:pPr algn="ctr"/>
            <a:r>
              <a:rPr lang="en-US" sz="1600" b="1" noProof="1">
                <a:solidFill>
                  <a:schemeClr val="tx1"/>
                </a:solidFill>
              </a:rPr>
              <a:t>Dec. 15 Sale</a:t>
            </a:r>
          </a:p>
        </p:txBody>
      </p:sp>
      <p:sp>
        <p:nvSpPr>
          <p:cNvPr id="11" name="Slide Number Placeholder 10"/>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5501610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6</a:t>
            </a:r>
          </a:p>
        </p:txBody>
      </p:sp>
      <p:sp>
        <p:nvSpPr>
          <p:cNvPr id="3" name="Content Placeholder 2"/>
          <p:cNvSpPr>
            <a:spLocks noGrp="1"/>
          </p:cNvSpPr>
          <p:nvPr>
            <p:ph sz="quarter" idx="11"/>
          </p:nvPr>
        </p:nvSpPr>
        <p:spPr>
          <a:xfrm>
            <a:off x="342900" y="1276709"/>
            <a:ext cx="8458200" cy="4122142"/>
          </a:xfrm>
        </p:spPr>
        <p:txBody>
          <a:bodyPr>
            <a:noAutofit/>
          </a:bodyPr>
          <a:lstStyle/>
          <a:p>
            <a:pPr marL="291600" indent="-291600">
              <a:spcBef>
                <a:spcPts val="1000"/>
              </a:spcBef>
              <a:spcAft>
                <a:spcPts val="0"/>
              </a:spcAft>
              <a:buFont typeface="Arial"/>
              <a:buChar char="•"/>
            </a:pPr>
            <a:r>
              <a:rPr lang="en-US" sz="2400" noProof="1">
                <a:solidFill>
                  <a:schemeClr val="tx1"/>
                </a:solidFill>
              </a:rPr>
              <a:t>The perpetual inventory system maintains a continual—or perpetual—record of inventory purchased and sold. </a:t>
            </a:r>
          </a:p>
          <a:p>
            <a:pPr marL="291600" indent="-291600">
              <a:spcBef>
                <a:spcPts val="1000"/>
              </a:spcBef>
              <a:spcAft>
                <a:spcPts val="0"/>
              </a:spcAft>
              <a:buFont typeface="Arial"/>
              <a:buChar char="•"/>
            </a:pPr>
            <a:r>
              <a:rPr lang="en-US" sz="2400" noProof="1">
                <a:solidFill>
                  <a:schemeClr val="tx1"/>
                </a:solidFill>
              </a:rPr>
              <a:t>When companies purchase inventory using a perpetual inventory system, they increase the Inventory account and either decrease Cash or increase Accounts Payable. </a:t>
            </a:r>
          </a:p>
          <a:p>
            <a:pPr marL="291600" indent="-291600">
              <a:spcBef>
                <a:spcPts val="1000"/>
              </a:spcBef>
              <a:spcAft>
                <a:spcPts val="0"/>
              </a:spcAft>
              <a:buFont typeface="Arial"/>
              <a:buChar char="•"/>
            </a:pPr>
            <a:r>
              <a:rPr lang="en-US" sz="2400" noProof="1">
                <a:solidFill>
                  <a:schemeClr val="tx1"/>
                </a:solidFill>
              </a:rPr>
              <a:t>When companies sell inventory, they make two entries: </a:t>
            </a:r>
          </a:p>
          <a:p>
            <a:pPr marL="742950" lvl="1" indent="-350838">
              <a:spcBef>
                <a:spcPts val="1000"/>
              </a:spcBef>
              <a:spcAft>
                <a:spcPts val="0"/>
              </a:spcAft>
              <a:buNone/>
            </a:pPr>
            <a:r>
              <a:rPr lang="en-US" sz="2200" noProof="1">
                <a:solidFill>
                  <a:schemeClr val="tx1"/>
                </a:solidFill>
              </a:rPr>
              <a:t>1) They increase an asset account (Cash or Accounts Receivable) and increase Sales Revenue, and </a:t>
            </a:r>
          </a:p>
          <a:p>
            <a:pPr marL="392400" lvl="1" indent="0">
              <a:spcBef>
                <a:spcPts val="1000"/>
              </a:spcBef>
              <a:spcAft>
                <a:spcPts val="0"/>
              </a:spcAft>
              <a:buNone/>
            </a:pPr>
            <a:r>
              <a:rPr lang="en-US" sz="2200" noProof="1">
                <a:solidFill>
                  <a:schemeClr val="tx1"/>
                </a:solidFill>
              </a:rPr>
              <a:t>2) They increase Cost of Goods Sold and decrease Inventory.</a:t>
            </a:r>
          </a:p>
        </p:txBody>
      </p:sp>
      <p:sp>
        <p:nvSpPr>
          <p:cNvPr id="6" name="Slide Number Placeholder 5"/>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51780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2600" noProof="1"/>
              <a:t>Illustration 6–1 Inventory Amounts for a Manufacturing Company (Intel) Versus a Merchandising Company (Best Buy)</a:t>
            </a:r>
          </a:p>
        </p:txBody>
      </p:sp>
      <p:sp>
        <p:nvSpPr>
          <p:cNvPr id="3" name="Content Placeholder 2"/>
          <p:cNvSpPr>
            <a:spLocks noGrp="1"/>
          </p:cNvSpPr>
          <p:nvPr>
            <p:ph sz="quarter" idx="11"/>
          </p:nvPr>
        </p:nvSpPr>
        <p:spPr>
          <a:xfrm>
            <a:off x="2843684" y="1346480"/>
            <a:ext cx="3496826" cy="1024932"/>
          </a:xfrm>
        </p:spPr>
        <p:txBody>
          <a:bodyPr>
            <a:normAutofit/>
          </a:bodyPr>
          <a:lstStyle/>
          <a:p>
            <a:pPr algn="ctr">
              <a:spcBef>
                <a:spcPts val="500"/>
              </a:spcBef>
              <a:spcAft>
                <a:spcPts val="500"/>
              </a:spcAft>
            </a:pPr>
            <a:r>
              <a:rPr lang="en-US" sz="2400" b="1" noProof="1">
                <a:solidFill>
                  <a:schemeClr val="tx1"/>
                </a:solidFill>
              </a:rPr>
              <a:t>INVENTORY </a:t>
            </a:r>
          </a:p>
          <a:p>
            <a:pPr algn="ctr">
              <a:spcBef>
                <a:spcPts val="500"/>
              </a:spcBef>
              <a:spcAft>
                <a:spcPts val="500"/>
              </a:spcAft>
            </a:pPr>
            <a:r>
              <a:rPr lang="en-US" sz="2400" b="1" noProof="1">
                <a:solidFill>
                  <a:schemeClr val="tx1"/>
                </a:solidFill>
              </a:rPr>
              <a:t>(from balance sheets) </a:t>
            </a:r>
          </a:p>
        </p:txBody>
      </p:sp>
      <p:graphicFrame>
        <p:nvGraphicFramePr>
          <p:cNvPr id="7" name="Table 6"/>
          <p:cNvGraphicFramePr>
            <a:graphicFrameLocks noGrp="1"/>
          </p:cNvGraphicFramePr>
          <p:nvPr>
            <p:extLst>
              <p:ext uri="{D42A27DB-BD31-4B8C-83A1-F6EECF244321}">
                <p14:modId xmlns:p14="http://schemas.microsoft.com/office/powerpoint/2010/main" val="1968610864"/>
              </p:ext>
            </p:extLst>
          </p:nvPr>
        </p:nvGraphicFramePr>
        <p:xfrm>
          <a:off x="808892" y="2651885"/>
          <a:ext cx="7526215" cy="2560320"/>
        </p:xfrm>
        <a:graphic>
          <a:graphicData uri="http://schemas.openxmlformats.org/drawingml/2006/table">
            <a:tbl>
              <a:tblPr firstRow="1" bandRow="1">
                <a:tableStyleId>{2D5ABB26-0587-4C30-8999-92F81FD0307C}</a:tableStyleId>
              </a:tblPr>
              <a:tblGrid>
                <a:gridCol w="4823209">
                  <a:extLst>
                    <a:ext uri="{9D8B030D-6E8A-4147-A177-3AD203B41FA5}">
                      <a16:colId xmlns:a16="http://schemas.microsoft.com/office/drawing/2014/main" val="1768388681"/>
                    </a:ext>
                  </a:extLst>
                </a:gridCol>
                <a:gridCol w="1266092">
                  <a:extLst>
                    <a:ext uri="{9D8B030D-6E8A-4147-A177-3AD203B41FA5}">
                      <a16:colId xmlns:a16="http://schemas.microsoft.com/office/drawing/2014/main" val="60094513"/>
                    </a:ext>
                  </a:extLst>
                </a:gridCol>
                <a:gridCol w="1436914">
                  <a:extLst>
                    <a:ext uri="{9D8B030D-6E8A-4147-A177-3AD203B41FA5}">
                      <a16:colId xmlns:a16="http://schemas.microsoft.com/office/drawing/2014/main" val="2374192591"/>
                    </a:ext>
                  </a:extLst>
                </a:gridCol>
              </a:tblGrid>
              <a:tr h="370840">
                <a:tc>
                  <a:txBody>
                    <a:bodyPr/>
                    <a:lstStyle/>
                    <a:p>
                      <a:r>
                        <a:rPr lang="en-US" sz="2200" u="sng" dirty="0"/>
                        <a:t>Inventory accounts ($ in millions)</a:t>
                      </a:r>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2200" b="1" u="sng" dirty="0"/>
                        <a:t>Intel</a:t>
                      </a:r>
                      <a:endParaRPr lang="en-US" sz="2200" b="1" dirty="0"/>
                    </a:p>
                  </a:txBody>
                  <a:tcPr>
                    <a:lnT w="12700" cap="flat" cmpd="sng" algn="ctr">
                      <a:solidFill>
                        <a:schemeClr val="tx1"/>
                      </a:solidFill>
                      <a:prstDash val="solid"/>
                      <a:round/>
                      <a:headEnd type="none" w="med" len="med"/>
                      <a:tailEnd type="none" w="med" len="med"/>
                    </a:lnT>
                  </a:tcPr>
                </a:tc>
                <a:tc>
                  <a:txBody>
                    <a:bodyPr/>
                    <a:lstStyle/>
                    <a:p>
                      <a:pPr algn="ctr"/>
                      <a:r>
                        <a:rPr lang="en-US" sz="2200" b="1" u="sng" dirty="0"/>
                        <a:t>Best Buy</a:t>
                      </a:r>
                      <a:endParaRPr lang="en-US" sz="2200" b="1"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431125160"/>
                  </a:ext>
                </a:extLst>
              </a:tr>
              <a:tr h="370840">
                <a:tc>
                  <a:txBody>
                    <a:bodyPr/>
                    <a:lstStyle/>
                    <a:p>
                      <a:r>
                        <a:rPr lang="en-US" sz="2200" dirty="0"/>
                        <a:t>Raw materials</a:t>
                      </a:r>
                    </a:p>
                  </a:txBody>
                  <a:tcPr>
                    <a:lnL w="12700" cap="flat" cmpd="sng" algn="ctr">
                      <a:solidFill>
                        <a:schemeClr val="tx1"/>
                      </a:solidFill>
                      <a:prstDash val="solid"/>
                      <a:round/>
                      <a:headEnd type="none" w="med" len="med"/>
                      <a:tailEnd type="none" w="med" len="med"/>
                    </a:lnL>
                  </a:tcPr>
                </a:tc>
                <a:tc>
                  <a:txBody>
                    <a:bodyPr/>
                    <a:lstStyle/>
                    <a:p>
                      <a:pPr algn="r"/>
                      <a:r>
                        <a:rPr lang="en-US" sz="2200" dirty="0"/>
                        <a:t>$    840</a:t>
                      </a:r>
                    </a:p>
                  </a:txBody>
                  <a:tcPr/>
                </a:tc>
                <a:tc>
                  <a:txBody>
                    <a:bodyPr/>
                    <a:lstStyle/>
                    <a:p>
                      <a:pPr algn="r"/>
                      <a:endParaRPr lang="en-US" sz="22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58378754"/>
                  </a:ext>
                </a:extLst>
              </a:tr>
              <a:tr h="370840">
                <a:tc>
                  <a:txBody>
                    <a:bodyPr/>
                    <a:lstStyle/>
                    <a:p>
                      <a:r>
                        <a:rPr lang="en-US" sz="2200" dirty="0"/>
                        <a:t>Work in process</a:t>
                      </a:r>
                    </a:p>
                  </a:txBody>
                  <a:tcPr>
                    <a:lnL w="12700" cap="flat" cmpd="sng" algn="ctr">
                      <a:solidFill>
                        <a:schemeClr val="tx1"/>
                      </a:solidFill>
                      <a:prstDash val="solid"/>
                      <a:round/>
                      <a:headEnd type="none" w="med" len="med"/>
                      <a:tailEnd type="none" w="med" len="med"/>
                    </a:lnL>
                  </a:tcPr>
                </a:tc>
                <a:tc>
                  <a:txBody>
                    <a:bodyPr/>
                    <a:lstStyle/>
                    <a:p>
                      <a:pPr algn="r"/>
                      <a:r>
                        <a:rPr lang="en-US" sz="2200" dirty="0"/>
                        <a:t>6,225</a:t>
                      </a:r>
                    </a:p>
                  </a:txBody>
                  <a:tcPr/>
                </a:tc>
                <a:tc>
                  <a:txBody>
                    <a:bodyPr/>
                    <a:lstStyle/>
                    <a:p>
                      <a:pPr algn="r"/>
                      <a:endParaRPr lang="en-US" sz="22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364331094"/>
                  </a:ext>
                </a:extLst>
              </a:tr>
              <a:tr h="370840">
                <a:tc>
                  <a:txBody>
                    <a:bodyPr/>
                    <a:lstStyle/>
                    <a:p>
                      <a:r>
                        <a:rPr lang="en-US" sz="2200" dirty="0"/>
                        <a:t>Finished goods</a:t>
                      </a:r>
                    </a:p>
                  </a:txBody>
                  <a:tcPr>
                    <a:lnL w="12700" cap="flat" cmpd="sng" algn="ctr">
                      <a:solidFill>
                        <a:schemeClr val="tx1"/>
                      </a:solidFill>
                      <a:prstDash val="solid"/>
                      <a:round/>
                      <a:headEnd type="none" w="med" len="med"/>
                      <a:tailEnd type="none" w="med" len="med"/>
                    </a:lnL>
                  </a:tcPr>
                </a:tc>
                <a:tc>
                  <a:txBody>
                    <a:bodyPr/>
                    <a:lstStyle/>
                    <a:p>
                      <a:pPr algn="r"/>
                      <a:r>
                        <a:rPr lang="en-US" sz="2200" dirty="0"/>
                        <a:t>1,679</a:t>
                      </a:r>
                    </a:p>
                  </a:txBody>
                  <a:tcPr/>
                </a:tc>
                <a:tc>
                  <a:txBody>
                    <a:bodyPr/>
                    <a:lstStyle/>
                    <a:p>
                      <a:pPr algn="r"/>
                      <a:endParaRPr lang="en-US" sz="22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151076493"/>
                  </a:ext>
                </a:extLst>
              </a:tr>
              <a:tr h="370840">
                <a:tc>
                  <a:txBody>
                    <a:bodyPr/>
                    <a:lstStyle/>
                    <a:p>
                      <a:r>
                        <a:rPr lang="en-US" sz="2200" dirty="0"/>
                        <a:t>Merchandise inventories</a:t>
                      </a:r>
                    </a:p>
                  </a:txBody>
                  <a:tcPr>
                    <a:lnL w="12700" cap="flat" cmpd="sng" algn="ctr">
                      <a:solidFill>
                        <a:schemeClr val="tx1"/>
                      </a:solidFill>
                      <a:prstDash val="solid"/>
                      <a:round/>
                      <a:headEnd type="none" w="med" len="med"/>
                      <a:tailEnd type="none" w="med" len="med"/>
                    </a:lnL>
                  </a:tcPr>
                </a:tc>
                <a:tc>
                  <a:txBody>
                    <a:bodyPr/>
                    <a:lstStyle/>
                    <a:p>
                      <a:pPr algn="r"/>
                      <a:r>
                        <a:rPr lang="en-IN" sz="2200" u="sng" dirty="0"/>
                        <a:t>            </a:t>
                      </a:r>
                      <a:r>
                        <a:rPr lang="en-IN" sz="100" u="sng" dirty="0"/>
                        <a:t>.</a:t>
                      </a:r>
                      <a:endParaRPr lang="en-US" sz="100" u="sng" dirty="0"/>
                    </a:p>
                  </a:txBody>
                  <a:tcPr/>
                </a:tc>
                <a:tc>
                  <a:txBody>
                    <a:bodyPr/>
                    <a:lstStyle/>
                    <a:p>
                      <a:pPr algn="r"/>
                      <a:r>
                        <a:rPr lang="en-US" sz="2200" u="sng" dirty="0"/>
                        <a:t>$5,174</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62706965"/>
                  </a:ext>
                </a:extLst>
              </a:tr>
              <a:tr h="370840">
                <a:tc>
                  <a:txBody>
                    <a:bodyPr/>
                    <a:lstStyle/>
                    <a:p>
                      <a:pPr marL="271463" indent="0"/>
                      <a:r>
                        <a:rPr lang="en-US" sz="2200" dirty="0"/>
                        <a:t>Total inventories</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2200" u="dbl" baseline="0" dirty="0"/>
                        <a:t>$ 8,744</a:t>
                      </a:r>
                    </a:p>
                  </a:txBody>
                  <a:tcPr>
                    <a:lnB w="12700" cap="flat" cmpd="sng" algn="ctr">
                      <a:solidFill>
                        <a:schemeClr val="tx1"/>
                      </a:solidFill>
                      <a:prstDash val="solid"/>
                      <a:round/>
                      <a:headEnd type="none" w="med" len="med"/>
                      <a:tailEnd type="none" w="med" len="med"/>
                    </a:lnB>
                  </a:tcPr>
                </a:tc>
                <a:tc>
                  <a:txBody>
                    <a:bodyPr/>
                    <a:lstStyle/>
                    <a:p>
                      <a:pPr algn="r"/>
                      <a:r>
                        <a:rPr lang="en-US" sz="2200" u="dbl" baseline="0" dirty="0"/>
                        <a:t>$5,174</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4921797"/>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25774388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1"/>
              <a:t>Simple Year-End Adjustment from F</a:t>
            </a:r>
            <a:r>
              <a:rPr lang="en-US" sz="100" noProof="1"/>
              <a:t> </a:t>
            </a:r>
            <a:r>
              <a:rPr lang="en-US" noProof="1"/>
              <a:t>I</a:t>
            </a:r>
            <a:r>
              <a:rPr lang="en-US" sz="100" noProof="1"/>
              <a:t> </a:t>
            </a:r>
            <a:r>
              <a:rPr lang="en-US" noProof="1"/>
              <a:t>F</a:t>
            </a:r>
            <a:r>
              <a:rPr lang="en-US" sz="100" noProof="1"/>
              <a:t> </a:t>
            </a:r>
            <a:r>
              <a:rPr lang="en-US" noProof="1"/>
              <a:t>O to L</a:t>
            </a:r>
            <a:r>
              <a:rPr lang="en-US" sz="100" noProof="1"/>
              <a:t> </a:t>
            </a:r>
            <a:r>
              <a:rPr lang="en-US" noProof="1"/>
              <a:t>I</a:t>
            </a:r>
            <a:r>
              <a:rPr lang="en-US" sz="100" noProof="1"/>
              <a:t> </a:t>
            </a:r>
            <a:r>
              <a:rPr lang="en-US" noProof="1"/>
              <a:t>F</a:t>
            </a:r>
            <a:r>
              <a:rPr lang="en-US" sz="100" noProof="1"/>
              <a:t> </a:t>
            </a:r>
            <a:r>
              <a:rPr lang="en-US" noProof="1"/>
              <a:t>O</a:t>
            </a:r>
            <a:endParaRPr lang="en-US" sz="1000" b="0" noProof="1"/>
          </a:p>
        </p:txBody>
      </p:sp>
      <p:sp>
        <p:nvSpPr>
          <p:cNvPr id="3" name="Content Placeholder 2"/>
          <p:cNvSpPr>
            <a:spLocks noGrp="1"/>
          </p:cNvSpPr>
          <p:nvPr>
            <p:ph sz="quarter" idx="11"/>
          </p:nvPr>
        </p:nvSpPr>
        <p:spPr>
          <a:xfrm>
            <a:off x="342900" y="1276709"/>
            <a:ext cx="8458200" cy="4122142"/>
          </a:xfrm>
        </p:spPr>
        <p:txBody>
          <a:bodyPr>
            <a:noAutofit/>
          </a:bodyPr>
          <a:lstStyle/>
          <a:p>
            <a:pPr>
              <a:spcBef>
                <a:spcPts val="500"/>
              </a:spcBef>
              <a:spcAft>
                <a:spcPts val="500"/>
              </a:spcAft>
            </a:pPr>
            <a:r>
              <a:rPr lang="en-US" sz="2800" noProof="1"/>
              <a:t>Most companies maintain their own inventory records on a F</a:t>
            </a:r>
            <a:r>
              <a:rPr lang="en-US" sz="100" noProof="1"/>
              <a:t> </a:t>
            </a:r>
            <a:r>
              <a:rPr lang="en-US" sz="2800" noProof="1"/>
              <a:t>I</a:t>
            </a:r>
            <a:r>
              <a:rPr lang="en-US" sz="100" noProof="1"/>
              <a:t> </a:t>
            </a:r>
            <a:r>
              <a:rPr lang="en-US" sz="2800" noProof="1"/>
              <a:t>F</a:t>
            </a:r>
            <a:r>
              <a:rPr lang="en-US" sz="100" noProof="1"/>
              <a:t> </a:t>
            </a:r>
            <a:r>
              <a:rPr lang="en-US" sz="2800" noProof="1"/>
              <a:t>O basis.</a:t>
            </a:r>
          </a:p>
          <a:p>
            <a:pPr>
              <a:spcBef>
                <a:spcPts val="500"/>
              </a:spcBef>
              <a:spcAft>
                <a:spcPts val="500"/>
              </a:spcAft>
            </a:pPr>
            <a:r>
              <a:rPr lang="en-US" sz="2800" noProof="1"/>
              <a:t>However, many companies choose to report their inventory using the L</a:t>
            </a:r>
            <a:r>
              <a:rPr lang="en-US" sz="100" noProof="1"/>
              <a:t> </a:t>
            </a:r>
            <a:r>
              <a:rPr lang="en-US" sz="2800" noProof="1"/>
              <a:t>I</a:t>
            </a:r>
            <a:r>
              <a:rPr lang="en-US" sz="100" noProof="1"/>
              <a:t> </a:t>
            </a:r>
            <a:r>
              <a:rPr lang="en-US" sz="2800" noProof="1"/>
              <a:t>F</a:t>
            </a:r>
            <a:r>
              <a:rPr lang="en-US" sz="100" noProof="1"/>
              <a:t> </a:t>
            </a:r>
            <a:r>
              <a:rPr lang="en-US" sz="2800" noProof="1"/>
              <a:t>O assumption.</a:t>
            </a:r>
          </a:p>
          <a:p>
            <a:pPr marL="291600" lvl="1" indent="-291600">
              <a:spcBef>
                <a:spcPts val="500"/>
              </a:spcBef>
              <a:spcAft>
                <a:spcPts val="500"/>
              </a:spcAft>
            </a:pPr>
            <a:r>
              <a:rPr lang="en-US" sz="2600" noProof="1"/>
              <a:t>These companies make a </a:t>
            </a:r>
            <a:r>
              <a:rPr lang="en-US" sz="2600" b="1" noProof="1"/>
              <a:t>L</a:t>
            </a:r>
            <a:r>
              <a:rPr lang="en-US" sz="100" b="1" noProof="1"/>
              <a:t> </a:t>
            </a:r>
            <a:r>
              <a:rPr lang="en-US" sz="2600" b="1" noProof="1"/>
              <a:t>I</a:t>
            </a:r>
            <a:r>
              <a:rPr lang="en-US" sz="100" b="1" noProof="1"/>
              <a:t> </a:t>
            </a:r>
            <a:r>
              <a:rPr lang="en-US" sz="2600" b="1" noProof="1"/>
              <a:t>F</a:t>
            </a:r>
            <a:r>
              <a:rPr lang="en-US" sz="100" b="1" noProof="1"/>
              <a:t> </a:t>
            </a:r>
            <a:r>
              <a:rPr lang="en-US" sz="2600" b="1" noProof="1"/>
              <a:t>O adjustment</a:t>
            </a:r>
            <a:r>
              <a:rPr lang="en-US" sz="2600" noProof="1"/>
              <a:t>–An adjustment used to convert a company’s own inventory records maintained throughout the year on a F</a:t>
            </a:r>
            <a:r>
              <a:rPr lang="en-US" sz="100" noProof="1"/>
              <a:t> </a:t>
            </a:r>
            <a:r>
              <a:rPr lang="en-US" sz="2600" noProof="1"/>
              <a:t>I</a:t>
            </a:r>
            <a:r>
              <a:rPr lang="en-US" sz="100" noProof="1"/>
              <a:t> </a:t>
            </a:r>
            <a:r>
              <a:rPr lang="en-US" sz="2600" noProof="1"/>
              <a:t>F</a:t>
            </a:r>
            <a:r>
              <a:rPr lang="en-US" sz="100" noProof="1"/>
              <a:t> </a:t>
            </a:r>
            <a:r>
              <a:rPr lang="en-US" sz="2600" noProof="1"/>
              <a:t>O basis to L</a:t>
            </a:r>
            <a:r>
              <a:rPr lang="en-US" sz="100" noProof="1"/>
              <a:t> </a:t>
            </a:r>
            <a:r>
              <a:rPr lang="en-US" sz="2600" noProof="1"/>
              <a:t>I</a:t>
            </a:r>
            <a:r>
              <a:rPr lang="en-US" sz="100" noProof="1"/>
              <a:t> </a:t>
            </a:r>
            <a:r>
              <a:rPr lang="en-US" sz="2600" noProof="1"/>
              <a:t>F</a:t>
            </a:r>
            <a:r>
              <a:rPr lang="en-US" sz="100" noProof="1"/>
              <a:t> </a:t>
            </a:r>
            <a:r>
              <a:rPr lang="en-US" sz="2600" noProof="1"/>
              <a:t>O basis for preparing financial statements at the end of the year.</a:t>
            </a:r>
          </a:p>
        </p:txBody>
      </p:sp>
      <p:sp>
        <p:nvSpPr>
          <p:cNvPr id="6" name="Slide Number Placeholder 5"/>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37291036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42900" y="147328"/>
            <a:ext cx="8458200" cy="993554"/>
          </a:xfrm>
        </p:spPr>
        <p:txBody>
          <a:bodyPr>
            <a:normAutofit/>
          </a:bodyPr>
          <a:lstStyle/>
          <a:p>
            <a:r>
              <a:rPr lang="en-US" sz="3200" noProof="1"/>
              <a:t>Illustration 6–14 Inventory Account for Mario’s Game Shop, after L</a:t>
            </a:r>
            <a:r>
              <a:rPr lang="en-US" sz="100" noProof="1"/>
              <a:t> </a:t>
            </a:r>
            <a:r>
              <a:rPr lang="en-US" sz="3200" noProof="1"/>
              <a:t>I</a:t>
            </a:r>
            <a:r>
              <a:rPr lang="en-US" sz="100" noProof="1"/>
              <a:t> </a:t>
            </a:r>
            <a:r>
              <a:rPr lang="en-US" sz="3200" noProof="1"/>
              <a:t>F</a:t>
            </a:r>
            <a:r>
              <a:rPr lang="en-US" sz="100" noProof="1"/>
              <a:t> </a:t>
            </a:r>
            <a:r>
              <a:rPr lang="en-US" sz="3200" noProof="1"/>
              <a:t>O Adjustment</a:t>
            </a:r>
            <a:endParaRPr lang="en-US" sz="1100" noProof="1"/>
          </a:p>
        </p:txBody>
      </p:sp>
      <p:graphicFrame>
        <p:nvGraphicFramePr>
          <p:cNvPr id="25" name="Table 24">
            <a:extLst>
              <a:ext uri="{FF2B5EF4-FFF2-40B4-BE49-F238E27FC236}">
                <a16:creationId xmlns:a16="http://schemas.microsoft.com/office/drawing/2014/main" id="{95618E82-08A1-4706-8873-69140722DF0F}"/>
              </a:ext>
            </a:extLst>
          </p:cNvPr>
          <p:cNvGraphicFramePr>
            <a:graphicFrameLocks noGrp="1"/>
          </p:cNvGraphicFramePr>
          <p:nvPr>
            <p:extLst>
              <p:ext uri="{D42A27DB-BD31-4B8C-83A1-F6EECF244321}">
                <p14:modId xmlns:p14="http://schemas.microsoft.com/office/powerpoint/2010/main" val="1961687401"/>
              </p:ext>
            </p:extLst>
          </p:nvPr>
        </p:nvGraphicFramePr>
        <p:xfrm>
          <a:off x="423512" y="1443646"/>
          <a:ext cx="8202900" cy="1493520"/>
        </p:xfrm>
        <a:graphic>
          <a:graphicData uri="http://schemas.openxmlformats.org/drawingml/2006/table">
            <a:tbl>
              <a:tblPr firstRow="1" bandRow="1">
                <a:tableStyleId>{2D5ABB26-0587-4C30-8999-92F81FD0307C}</a:tableStyleId>
              </a:tblPr>
              <a:tblGrid>
                <a:gridCol w="6250334">
                  <a:extLst>
                    <a:ext uri="{9D8B030D-6E8A-4147-A177-3AD203B41FA5}">
                      <a16:colId xmlns:a16="http://schemas.microsoft.com/office/drawing/2014/main" val="128886434"/>
                    </a:ext>
                  </a:extLst>
                </a:gridCol>
                <a:gridCol w="933210">
                  <a:extLst>
                    <a:ext uri="{9D8B030D-6E8A-4147-A177-3AD203B41FA5}">
                      <a16:colId xmlns:a16="http://schemas.microsoft.com/office/drawing/2014/main" val="3314036887"/>
                    </a:ext>
                  </a:extLst>
                </a:gridCol>
                <a:gridCol w="1019356">
                  <a:extLst>
                    <a:ext uri="{9D8B030D-6E8A-4147-A177-3AD203B41FA5}">
                      <a16:colId xmlns:a16="http://schemas.microsoft.com/office/drawing/2014/main" val="967795982"/>
                    </a:ext>
                  </a:extLst>
                </a:gridCol>
              </a:tblGrid>
              <a:tr h="305353">
                <a:tc>
                  <a:txBody>
                    <a:bodyPr/>
                    <a:lstStyle/>
                    <a:p>
                      <a:r>
                        <a:rPr lang="en-US" sz="2000" u="sng" dirty="0">
                          <a:latin typeface="+mn-lt"/>
                        </a:rPr>
                        <a:t>December 31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2000" u="sng" dirty="0">
                          <a:latin typeface="+mn-lt"/>
                        </a:rPr>
                        <a:t>Debit</a:t>
                      </a:r>
                    </a:p>
                  </a:txBody>
                  <a:tcP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u="sng" dirty="0">
                          <a:latin typeface="+mn-lt"/>
                        </a:rPr>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33176024"/>
                  </a:ext>
                </a:extLst>
              </a:tr>
              <a:tr h="305353">
                <a:tc>
                  <a:txBody>
                    <a:bodyPr/>
                    <a:lstStyle/>
                    <a:p>
                      <a:r>
                        <a:rPr lang="en-US" sz="2000" b="1" dirty="0">
                          <a:latin typeface="+mn-lt"/>
                        </a:rPr>
                        <a:t>Cost of Goods Sold</a:t>
                      </a:r>
                      <a:endParaRPr lang="en-US" sz="2000" dirty="0">
                        <a:latin typeface="+mn-lt"/>
                      </a:endParaRPr>
                    </a:p>
                  </a:txBody>
                  <a:tcPr>
                    <a:lnL w="12700" cap="flat" cmpd="sng" algn="ctr">
                      <a:solidFill>
                        <a:schemeClr val="tx1"/>
                      </a:solidFill>
                      <a:prstDash val="solid"/>
                      <a:round/>
                      <a:headEnd type="none" w="med" len="med"/>
                      <a:tailEnd type="none" w="med" len="med"/>
                    </a:lnL>
                  </a:tcPr>
                </a:tc>
                <a:tc>
                  <a:txBody>
                    <a:bodyPr/>
                    <a:lstStyle/>
                    <a:p>
                      <a:r>
                        <a:rPr lang="en-US" sz="2000" b="1" dirty="0">
                          <a:latin typeface="+mn-lt"/>
                        </a:rPr>
                        <a:t>600</a:t>
                      </a:r>
                    </a:p>
                  </a:txBody>
                  <a:tcPr/>
                </a:tc>
                <a:tc>
                  <a:txBody>
                    <a:bodyPr/>
                    <a:lstStyle/>
                    <a:p>
                      <a:endParaRPr lang="en-US" sz="2000" dirty="0">
                        <a:latin typeface="+mn-lt"/>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48558237"/>
                  </a:ext>
                </a:extLst>
              </a:tr>
              <a:tr h="540240">
                <a:tc>
                  <a:txBody>
                    <a:bodyPr/>
                    <a:lstStyle/>
                    <a:p>
                      <a:pPr marL="0" indent="438150"/>
                      <a:r>
                        <a:rPr lang="en-US" sz="2000" b="1" dirty="0">
                          <a:latin typeface="+mn-lt"/>
                        </a:rPr>
                        <a:t>Inventory</a:t>
                      </a:r>
                      <a:endParaRPr lang="en-US" sz="2000" dirty="0">
                        <a:latin typeface="+mn-lt"/>
                      </a:endParaRPr>
                    </a:p>
                    <a:p>
                      <a:pPr marL="0" indent="438150"/>
                      <a:r>
                        <a:rPr lang="en-US" sz="2000" i="1" dirty="0">
                          <a:latin typeface="+mn-lt"/>
                        </a:rPr>
                        <a:t>(Record the L</a:t>
                      </a:r>
                      <a:r>
                        <a:rPr lang="en-US" sz="100" i="1" dirty="0">
                          <a:latin typeface="+mn-lt"/>
                        </a:rPr>
                        <a:t> </a:t>
                      </a:r>
                      <a:r>
                        <a:rPr lang="en-US" sz="2000" i="1" dirty="0">
                          <a:latin typeface="+mn-lt"/>
                        </a:rPr>
                        <a:t>I</a:t>
                      </a:r>
                      <a:r>
                        <a:rPr lang="en-US" sz="100" i="1" dirty="0">
                          <a:latin typeface="+mn-lt"/>
                        </a:rPr>
                        <a:t> </a:t>
                      </a:r>
                      <a:r>
                        <a:rPr lang="en-US" sz="2000" i="1" dirty="0">
                          <a:latin typeface="+mn-lt"/>
                        </a:rPr>
                        <a:t>F</a:t>
                      </a:r>
                      <a:r>
                        <a:rPr lang="en-US" sz="100" i="1" dirty="0">
                          <a:latin typeface="+mn-lt"/>
                        </a:rPr>
                        <a:t> </a:t>
                      </a:r>
                      <a:r>
                        <a:rPr lang="en-US" sz="2000" i="1" dirty="0">
                          <a:latin typeface="+mn-lt"/>
                        </a:rPr>
                        <a:t>O adjustment)</a:t>
                      </a:r>
                      <a:endParaRPr lang="en-US" sz="2000"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endParaRPr lang="en-US" sz="2000" dirty="0">
                        <a:latin typeface="+mn-lt"/>
                      </a:endParaRPr>
                    </a:p>
                  </a:txBody>
                  <a:tcPr>
                    <a:lnB w="12700" cap="flat" cmpd="sng" algn="ctr">
                      <a:solidFill>
                        <a:schemeClr val="tx1"/>
                      </a:solidFill>
                      <a:prstDash val="solid"/>
                      <a:round/>
                      <a:headEnd type="none" w="med" len="med"/>
                      <a:tailEnd type="none" w="med" len="med"/>
                    </a:lnB>
                  </a:tcPr>
                </a:tc>
                <a:tc>
                  <a:txBody>
                    <a:bodyPr/>
                    <a:lstStyle/>
                    <a:p>
                      <a:r>
                        <a:rPr lang="en-US" sz="2000" b="1" dirty="0">
                          <a:latin typeface="+mn-lt"/>
                        </a:rPr>
                        <a:t>600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1729040"/>
                  </a:ext>
                </a:extLst>
              </a:tr>
            </a:tbl>
          </a:graphicData>
        </a:graphic>
      </p:graphicFrame>
      <p:sp>
        <p:nvSpPr>
          <p:cNvPr id="14" name="Content Placeholder 13"/>
          <p:cNvSpPr>
            <a:spLocks noGrp="1"/>
          </p:cNvSpPr>
          <p:nvPr>
            <p:ph sz="quarter" idx="11"/>
          </p:nvPr>
        </p:nvSpPr>
        <p:spPr>
          <a:xfrm>
            <a:off x="814122" y="3610301"/>
            <a:ext cx="2080430" cy="339907"/>
          </a:xfrm>
        </p:spPr>
        <p:txBody>
          <a:bodyPr anchor="ctr">
            <a:noAutofit/>
          </a:bodyPr>
          <a:lstStyle/>
          <a:p>
            <a:pPr algn="ctr"/>
            <a:r>
              <a:rPr lang="en-US" sz="1600" b="1" noProof="1">
                <a:solidFill>
                  <a:schemeClr val="tx1"/>
                </a:solidFill>
              </a:rPr>
              <a:t>Jan. 1 Beginning</a:t>
            </a:r>
          </a:p>
        </p:txBody>
      </p:sp>
      <p:sp>
        <p:nvSpPr>
          <p:cNvPr id="17" name="Content Placeholder 16"/>
          <p:cNvSpPr>
            <a:spLocks noGrp="1"/>
          </p:cNvSpPr>
          <p:nvPr>
            <p:ph sz="quarter" idx="14"/>
          </p:nvPr>
        </p:nvSpPr>
        <p:spPr>
          <a:xfrm>
            <a:off x="994655" y="3997240"/>
            <a:ext cx="1853118" cy="335937"/>
          </a:xfrm>
        </p:spPr>
        <p:txBody>
          <a:bodyPr anchor="ctr">
            <a:normAutofit/>
          </a:bodyPr>
          <a:lstStyle/>
          <a:p>
            <a:pPr algn="ctr"/>
            <a:r>
              <a:rPr lang="en-US" sz="1600" b="1" noProof="1">
                <a:solidFill>
                  <a:schemeClr val="tx1"/>
                </a:solidFill>
              </a:rPr>
              <a:t>Apr. 25 Purchase</a:t>
            </a:r>
          </a:p>
        </p:txBody>
      </p:sp>
      <p:sp>
        <p:nvSpPr>
          <p:cNvPr id="18" name="Content Placeholder 17"/>
          <p:cNvSpPr>
            <a:spLocks noGrp="1"/>
          </p:cNvSpPr>
          <p:nvPr>
            <p:ph sz="quarter" idx="15"/>
          </p:nvPr>
        </p:nvSpPr>
        <p:spPr>
          <a:xfrm>
            <a:off x="994655" y="4399958"/>
            <a:ext cx="1853118" cy="332080"/>
          </a:xfrm>
        </p:spPr>
        <p:txBody>
          <a:bodyPr anchor="ctr">
            <a:noAutofit/>
          </a:bodyPr>
          <a:lstStyle/>
          <a:p>
            <a:pPr algn="ctr"/>
            <a:r>
              <a:rPr lang="en-US" sz="1600" b="1" noProof="1">
                <a:solidFill>
                  <a:schemeClr val="tx1"/>
                </a:solidFill>
              </a:rPr>
              <a:t>Oct. 19 Purchase</a:t>
            </a:r>
          </a:p>
        </p:txBody>
      </p:sp>
      <p:sp>
        <p:nvSpPr>
          <p:cNvPr id="19" name="Content Placeholder 18"/>
          <p:cNvSpPr>
            <a:spLocks noGrp="1"/>
          </p:cNvSpPr>
          <p:nvPr>
            <p:ph sz="quarter" idx="16"/>
          </p:nvPr>
        </p:nvSpPr>
        <p:spPr>
          <a:xfrm>
            <a:off x="188628" y="5218729"/>
            <a:ext cx="3160986" cy="394266"/>
          </a:xfrm>
        </p:spPr>
        <p:txBody>
          <a:bodyPr anchor="ctr">
            <a:noAutofit/>
          </a:bodyPr>
          <a:lstStyle/>
          <a:p>
            <a:pPr algn="ctr"/>
            <a:r>
              <a:rPr lang="en-US" sz="1600" b="1" noProof="1">
                <a:solidFill>
                  <a:schemeClr val="tx1"/>
                </a:solidFill>
              </a:rPr>
              <a:t>Dec. 31 Ending </a:t>
            </a:r>
            <a:r>
              <a:rPr lang="en-US" sz="1600" b="1" noProof="1">
                <a:solidFill>
                  <a:srgbClr val="C00000"/>
                </a:solidFill>
              </a:rPr>
              <a:t>F</a:t>
            </a:r>
            <a:r>
              <a:rPr lang="en-US" sz="100" b="1" noProof="1">
                <a:solidFill>
                  <a:srgbClr val="C00000"/>
                </a:solidFill>
              </a:rPr>
              <a:t> </a:t>
            </a:r>
            <a:r>
              <a:rPr lang="en-US" sz="1600" b="1" noProof="1">
                <a:solidFill>
                  <a:srgbClr val="C00000"/>
                </a:solidFill>
              </a:rPr>
              <a:t>I</a:t>
            </a:r>
            <a:r>
              <a:rPr lang="en-US" sz="100" b="1" noProof="1">
                <a:solidFill>
                  <a:srgbClr val="C00000"/>
                </a:solidFill>
              </a:rPr>
              <a:t> </a:t>
            </a:r>
            <a:r>
              <a:rPr lang="en-US" sz="1600" b="1" noProof="1">
                <a:solidFill>
                  <a:srgbClr val="C00000"/>
                </a:solidFill>
              </a:rPr>
              <a:t>F</a:t>
            </a:r>
            <a:r>
              <a:rPr lang="en-US" sz="100" b="1" noProof="1">
                <a:solidFill>
                  <a:srgbClr val="C00000"/>
                </a:solidFill>
              </a:rPr>
              <a:t> </a:t>
            </a:r>
            <a:r>
              <a:rPr lang="en-US" sz="1600" b="1" noProof="1">
                <a:solidFill>
                  <a:srgbClr val="C00000"/>
                </a:solidFill>
              </a:rPr>
              <a:t>O</a:t>
            </a:r>
            <a:r>
              <a:rPr lang="en-US" sz="1600" b="1" noProof="1">
                <a:solidFill>
                  <a:schemeClr val="tx1"/>
                </a:solidFill>
              </a:rPr>
              <a:t> amount</a:t>
            </a:r>
          </a:p>
        </p:txBody>
      </p:sp>
      <p:sp>
        <p:nvSpPr>
          <p:cNvPr id="20" name="Content Placeholder 19"/>
          <p:cNvSpPr>
            <a:spLocks noGrp="1"/>
          </p:cNvSpPr>
          <p:nvPr>
            <p:ph sz="quarter" idx="17"/>
          </p:nvPr>
        </p:nvSpPr>
        <p:spPr>
          <a:xfrm>
            <a:off x="294583" y="5960385"/>
            <a:ext cx="3018343" cy="332720"/>
          </a:xfrm>
        </p:spPr>
        <p:txBody>
          <a:bodyPr anchor="ctr">
            <a:noAutofit/>
          </a:bodyPr>
          <a:lstStyle/>
          <a:p>
            <a:pPr>
              <a:lnSpc>
                <a:spcPct val="110000"/>
              </a:lnSpc>
              <a:tabLst>
                <a:tab pos="801688" algn="l"/>
                <a:tab pos="3144838" algn="r"/>
                <a:tab pos="4340225" algn="r"/>
                <a:tab pos="5253038" algn="l"/>
              </a:tabLst>
            </a:pPr>
            <a:r>
              <a:rPr lang="en-US" sz="1600" b="1" noProof="1">
                <a:solidFill>
                  <a:schemeClr val="tx1"/>
                </a:solidFill>
              </a:rPr>
              <a:t>Dec. 31	Ending </a:t>
            </a:r>
            <a:r>
              <a:rPr lang="en-US" sz="1600" b="1" noProof="1">
                <a:solidFill>
                  <a:srgbClr val="C00000"/>
                </a:solidFill>
              </a:rPr>
              <a:t>L</a:t>
            </a:r>
            <a:r>
              <a:rPr lang="en-US" sz="100" b="1" noProof="1">
                <a:solidFill>
                  <a:srgbClr val="C00000"/>
                </a:solidFill>
              </a:rPr>
              <a:t> </a:t>
            </a:r>
            <a:r>
              <a:rPr lang="en-US" sz="1600" b="1" noProof="1">
                <a:solidFill>
                  <a:srgbClr val="C00000"/>
                </a:solidFill>
              </a:rPr>
              <a:t>I</a:t>
            </a:r>
            <a:r>
              <a:rPr lang="en-US" sz="100" b="1" noProof="1">
                <a:solidFill>
                  <a:srgbClr val="C00000"/>
                </a:solidFill>
              </a:rPr>
              <a:t> </a:t>
            </a:r>
            <a:r>
              <a:rPr lang="en-US" sz="1600" b="1" noProof="1">
                <a:solidFill>
                  <a:srgbClr val="C00000"/>
                </a:solidFill>
              </a:rPr>
              <a:t>F</a:t>
            </a:r>
            <a:r>
              <a:rPr lang="en-US" sz="100" b="1" noProof="1">
                <a:solidFill>
                  <a:srgbClr val="C00000"/>
                </a:solidFill>
              </a:rPr>
              <a:t> </a:t>
            </a:r>
            <a:r>
              <a:rPr lang="en-US" sz="1600" b="1" noProof="1">
                <a:solidFill>
                  <a:srgbClr val="C00000"/>
                </a:solidFill>
              </a:rPr>
              <a:t>O</a:t>
            </a:r>
            <a:r>
              <a:rPr lang="en-US" sz="1600" b="1" noProof="1">
                <a:solidFill>
                  <a:schemeClr val="tx1"/>
                </a:solidFill>
              </a:rPr>
              <a:t> amount</a:t>
            </a:r>
          </a:p>
        </p:txBody>
      </p:sp>
      <p:sp>
        <p:nvSpPr>
          <p:cNvPr id="23" name="Content Placeholder 22"/>
          <p:cNvSpPr>
            <a:spLocks noGrp="1"/>
          </p:cNvSpPr>
          <p:nvPr>
            <p:ph sz="quarter" idx="20"/>
          </p:nvPr>
        </p:nvSpPr>
        <p:spPr>
          <a:xfrm>
            <a:off x="3920248" y="3126247"/>
            <a:ext cx="1381327" cy="397790"/>
          </a:xfrm>
        </p:spPr>
        <p:txBody>
          <a:bodyPr>
            <a:normAutofit/>
          </a:bodyPr>
          <a:lstStyle/>
          <a:p>
            <a:pPr algn="ctr"/>
            <a:r>
              <a:rPr lang="en-US" b="1" noProof="1">
                <a:solidFill>
                  <a:schemeClr val="tx1"/>
                </a:solidFill>
              </a:rPr>
              <a:t>Inventory</a:t>
            </a:r>
          </a:p>
        </p:txBody>
      </p:sp>
      <p:graphicFrame>
        <p:nvGraphicFramePr>
          <p:cNvPr id="24" name="Table 23"/>
          <p:cNvGraphicFramePr>
            <a:graphicFrameLocks noGrp="1"/>
          </p:cNvGraphicFramePr>
          <p:nvPr>
            <p:extLst>
              <p:ext uri="{D42A27DB-BD31-4B8C-83A1-F6EECF244321}">
                <p14:modId xmlns:p14="http://schemas.microsoft.com/office/powerpoint/2010/main" val="390414748"/>
              </p:ext>
            </p:extLst>
          </p:nvPr>
        </p:nvGraphicFramePr>
        <p:xfrm>
          <a:off x="3239311" y="3585467"/>
          <a:ext cx="2422187" cy="2724909"/>
        </p:xfrm>
        <a:graphic>
          <a:graphicData uri="http://schemas.openxmlformats.org/drawingml/2006/table">
            <a:tbl>
              <a:tblPr firstRow="1" bandRow="1">
                <a:tableStyleId>{2D5ABB26-0587-4C30-8999-92F81FD0307C}</a:tableStyleId>
              </a:tblPr>
              <a:tblGrid>
                <a:gridCol w="1259537">
                  <a:extLst>
                    <a:ext uri="{9D8B030D-6E8A-4147-A177-3AD203B41FA5}">
                      <a16:colId xmlns:a16="http://schemas.microsoft.com/office/drawing/2014/main" val="1611361831"/>
                    </a:ext>
                  </a:extLst>
                </a:gridCol>
                <a:gridCol w="1162650">
                  <a:extLst>
                    <a:ext uri="{9D8B030D-6E8A-4147-A177-3AD203B41FA5}">
                      <a16:colId xmlns:a16="http://schemas.microsoft.com/office/drawing/2014/main" val="3724478765"/>
                    </a:ext>
                  </a:extLst>
                </a:gridCol>
              </a:tblGrid>
              <a:tr h="370840">
                <a:tc>
                  <a:txBody>
                    <a:bodyPr/>
                    <a:lstStyle/>
                    <a:p>
                      <a:pPr marL="0" marR="0" lvl="0" indent="328613" algn="ctr" defTabSz="914400" rtl="0" eaLnBrk="1" fontAlgn="auto" latinLnBrk="0" hangingPunct="1">
                        <a:lnSpc>
                          <a:spcPct val="100000"/>
                        </a:lnSpc>
                        <a:spcBef>
                          <a:spcPts val="0"/>
                        </a:spcBef>
                        <a:spcAft>
                          <a:spcPts val="0"/>
                        </a:spcAft>
                        <a:buClrTx/>
                        <a:buSzTx/>
                        <a:buFontTx/>
                        <a:buNone/>
                        <a:tabLst/>
                        <a:defRPr/>
                      </a:pPr>
                      <a:r>
                        <a:rPr lang="en-US" sz="1800" dirty="0"/>
                        <a:t>700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endParaRPr lang="en-US" sz="18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779004006"/>
                  </a:ext>
                </a:extLst>
              </a:tr>
              <a:tr h="370840">
                <a:tc>
                  <a:txBody>
                    <a:bodyPr/>
                    <a:lstStyle/>
                    <a:p>
                      <a:pPr marL="0" indent="165100" algn="ctr"/>
                      <a:r>
                        <a:rPr lang="en-US" sz="1800" dirty="0"/>
                        <a:t>2,700</a:t>
                      </a:r>
                    </a:p>
                  </a:txBody>
                  <a:tcPr>
                    <a:lnR w="12700" cap="flat" cmpd="sng" algn="ctr">
                      <a:solidFill>
                        <a:schemeClr val="tx1"/>
                      </a:solidFill>
                      <a:prstDash val="solid"/>
                      <a:round/>
                      <a:headEnd type="none" w="med" len="med"/>
                      <a:tailEnd type="none" w="med" len="med"/>
                    </a:lnR>
                  </a:tcPr>
                </a:tc>
                <a:tc>
                  <a:txBody>
                    <a:bodyPr/>
                    <a:lstStyle/>
                    <a:p>
                      <a:pPr algn="ctr"/>
                      <a:r>
                        <a:rPr lang="en-US" sz="1800" dirty="0"/>
                        <a:t>2,500</a:t>
                      </a: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81833264"/>
                  </a:ext>
                </a:extLst>
              </a:tr>
              <a:tr h="370840">
                <a:tc>
                  <a:txBody>
                    <a:bodyPr/>
                    <a:lstStyle/>
                    <a:p>
                      <a:pPr marL="0" indent="165100" algn="ctr"/>
                      <a:r>
                        <a:rPr lang="en-US" sz="1800" dirty="0"/>
                        <a:t>6,600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1800" dirty="0"/>
                        <a:t>5,300</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0725007"/>
                  </a:ext>
                </a:extLst>
              </a:tr>
              <a:tr h="370840">
                <a:tc>
                  <a:txBody>
                    <a:bodyPr/>
                    <a:lstStyle/>
                    <a:p>
                      <a:pPr algn="ctr"/>
                      <a:r>
                        <a:rPr lang="en-US" sz="1800" dirty="0"/>
                        <a:t>10,000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7,800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360011"/>
                  </a:ext>
                </a:extLst>
              </a:tr>
              <a:tr h="601469">
                <a:tc>
                  <a:txBody>
                    <a:bodyPr/>
                    <a:lstStyle/>
                    <a:p>
                      <a:pPr marL="0" indent="165100" algn="ctr"/>
                      <a:r>
                        <a:rPr lang="en-IN" sz="1800" dirty="0"/>
                        <a:t>2,200</a:t>
                      </a:r>
                      <a:endParaRPr lang="en-US" sz="18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800" b="1" dirty="0">
                          <a:solidFill>
                            <a:srgbClr val="C00000"/>
                          </a:solidFill>
                        </a:rPr>
                        <a:t>600</a:t>
                      </a:r>
                      <a:endParaRPr lang="en-US" sz="1800" b="1" dirty="0">
                        <a:solidFill>
                          <a:srgbClr val="C00000"/>
                        </a:solidFill>
                      </a:endParaRPr>
                    </a:p>
                  </a:txBody>
                  <a:tcPr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4298559"/>
                  </a:ext>
                </a:extLst>
              </a:tr>
              <a:tr h="370840">
                <a:tc>
                  <a:txBody>
                    <a:bodyPr/>
                    <a:lstStyle/>
                    <a:p>
                      <a:pPr algn="ctr"/>
                      <a:endParaRPr lang="en-US" sz="1800" u="dbl" baseline="0" dirty="0"/>
                    </a:p>
                    <a:p>
                      <a:pPr algn="ctr"/>
                      <a:r>
                        <a:rPr lang="en-US" sz="1800" u="dbl" baseline="0" dirty="0"/>
                        <a:t>Bal. 1,600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endParaRPr lang="en-US" sz="18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281769851"/>
                  </a:ext>
                </a:extLst>
              </a:tr>
            </a:tbl>
          </a:graphicData>
        </a:graphic>
      </p:graphicFrame>
      <p:sp>
        <p:nvSpPr>
          <p:cNvPr id="21" name="Content Placeholder 20"/>
          <p:cNvSpPr>
            <a:spLocks noGrp="1"/>
          </p:cNvSpPr>
          <p:nvPr>
            <p:ph sz="quarter" idx="18"/>
          </p:nvPr>
        </p:nvSpPr>
        <p:spPr>
          <a:xfrm>
            <a:off x="5985550" y="3972214"/>
            <a:ext cx="1484684" cy="371934"/>
          </a:xfrm>
        </p:spPr>
        <p:txBody>
          <a:bodyPr anchor="ctr">
            <a:normAutofit/>
          </a:bodyPr>
          <a:lstStyle/>
          <a:p>
            <a:pPr algn="ctr"/>
            <a:r>
              <a:rPr lang="en-US" sz="1600" b="1" noProof="1">
                <a:solidFill>
                  <a:schemeClr val="tx1"/>
                </a:solidFill>
              </a:rPr>
              <a:t>Jul. 17 Sale</a:t>
            </a:r>
          </a:p>
        </p:txBody>
      </p:sp>
      <p:sp>
        <p:nvSpPr>
          <p:cNvPr id="22" name="Content Placeholder 21"/>
          <p:cNvSpPr>
            <a:spLocks noGrp="1"/>
          </p:cNvSpPr>
          <p:nvPr>
            <p:ph sz="quarter" idx="19"/>
          </p:nvPr>
        </p:nvSpPr>
        <p:spPr>
          <a:xfrm>
            <a:off x="5983571" y="4384008"/>
            <a:ext cx="1484684" cy="360815"/>
          </a:xfrm>
        </p:spPr>
        <p:txBody>
          <a:bodyPr anchor="ctr">
            <a:normAutofit/>
          </a:bodyPr>
          <a:lstStyle/>
          <a:p>
            <a:pPr algn="ctr"/>
            <a:r>
              <a:rPr lang="en-US" sz="1600" b="1" noProof="1">
                <a:solidFill>
                  <a:schemeClr val="tx1"/>
                </a:solidFill>
              </a:rPr>
              <a:t>Dec. 15 Sale</a:t>
            </a:r>
          </a:p>
        </p:txBody>
      </p:sp>
      <p:sp>
        <p:nvSpPr>
          <p:cNvPr id="26" name="Arc 25" descr="An arc pointing to 600 (December 31 L I F O adjustment)">
            <a:extLst>
              <a:ext uri="{FF2B5EF4-FFF2-40B4-BE49-F238E27FC236}">
                <a16:creationId xmlns:a16="http://schemas.microsoft.com/office/drawing/2014/main" id="{499D403E-062D-4791-9E64-8F2854221938}"/>
              </a:ext>
            </a:extLst>
          </p:cNvPr>
          <p:cNvSpPr/>
          <p:nvPr/>
        </p:nvSpPr>
        <p:spPr>
          <a:xfrm rot="486732">
            <a:off x="7649154" y="2576440"/>
            <a:ext cx="914400" cy="2863963"/>
          </a:xfrm>
          <a:prstGeom prst="arc">
            <a:avLst>
              <a:gd name="adj1" fmla="val 16182684"/>
              <a:gd name="adj2" fmla="val 4735884"/>
            </a:avLst>
          </a:prstGeom>
          <a:ln>
            <a:solidFill>
              <a:srgbClr val="002060"/>
            </a:solidFill>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6" name="Content Placeholder 1">
            <a:extLst>
              <a:ext uri="{FF2B5EF4-FFF2-40B4-BE49-F238E27FC236}">
                <a16:creationId xmlns:a16="http://schemas.microsoft.com/office/drawing/2014/main" id="{B3328F4E-EB36-42D5-971E-08161728F933}"/>
              </a:ext>
            </a:extLst>
          </p:cNvPr>
          <p:cNvSpPr>
            <a:spLocks noGrp="1"/>
          </p:cNvSpPr>
          <p:nvPr>
            <p:ph type="body" sz="quarter" idx="12"/>
          </p:nvPr>
        </p:nvSpPr>
        <p:spPr>
          <a:xfrm>
            <a:off x="6152484" y="5425523"/>
            <a:ext cx="2645359" cy="278912"/>
          </a:xfrm>
        </p:spPr>
        <p:txBody>
          <a:bodyPr/>
          <a:lstStyle/>
          <a:p>
            <a:r>
              <a:rPr lang="en-US" sz="1600" b="1" noProof="1">
                <a:solidFill>
                  <a:srgbClr val="C00000"/>
                </a:solidFill>
              </a:rPr>
              <a:t>Dec. 31 L</a:t>
            </a:r>
            <a:r>
              <a:rPr lang="en-US" sz="100" b="1" noProof="1">
                <a:solidFill>
                  <a:srgbClr val="C00000"/>
                </a:solidFill>
              </a:rPr>
              <a:t> </a:t>
            </a:r>
            <a:r>
              <a:rPr lang="en-US" sz="1600" b="1" noProof="1">
                <a:solidFill>
                  <a:srgbClr val="C00000"/>
                </a:solidFill>
              </a:rPr>
              <a:t>I</a:t>
            </a:r>
            <a:r>
              <a:rPr lang="en-US" sz="100" b="1" noProof="1">
                <a:solidFill>
                  <a:srgbClr val="C00000"/>
                </a:solidFill>
              </a:rPr>
              <a:t> </a:t>
            </a:r>
            <a:r>
              <a:rPr lang="en-US" sz="1600" b="1" noProof="1">
                <a:solidFill>
                  <a:srgbClr val="C00000"/>
                </a:solidFill>
              </a:rPr>
              <a:t>F</a:t>
            </a:r>
            <a:r>
              <a:rPr lang="en-US" sz="100" b="1" noProof="1">
                <a:solidFill>
                  <a:srgbClr val="C00000"/>
                </a:solidFill>
              </a:rPr>
              <a:t> </a:t>
            </a:r>
            <a:r>
              <a:rPr lang="en-US" sz="1600" b="1" noProof="1">
                <a:solidFill>
                  <a:srgbClr val="C00000"/>
                </a:solidFill>
              </a:rPr>
              <a:t>O adjustment</a:t>
            </a:r>
            <a:endParaRPr lang="en-US" sz="1600" noProof="1">
              <a:solidFill>
                <a:srgbClr val="C00000"/>
              </a:solidFill>
            </a:endParaRPr>
          </a:p>
        </p:txBody>
      </p:sp>
      <p:sp>
        <p:nvSpPr>
          <p:cNvPr id="11" name="Slide Number Placeholder 10"/>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19656771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7</a:t>
            </a:r>
          </a:p>
        </p:txBody>
      </p:sp>
      <p:sp>
        <p:nvSpPr>
          <p:cNvPr id="3" name="Content Placeholder 2"/>
          <p:cNvSpPr>
            <a:spLocks noGrp="1"/>
          </p:cNvSpPr>
          <p:nvPr>
            <p:ph sz="quarter" idx="11"/>
          </p:nvPr>
        </p:nvSpPr>
        <p:spPr>
          <a:xfrm>
            <a:off x="342900" y="1276709"/>
            <a:ext cx="8458200" cy="4122142"/>
          </a:xfrm>
        </p:spPr>
        <p:txBody>
          <a:bodyPr>
            <a:noAutofit/>
          </a:bodyPr>
          <a:lstStyle/>
          <a:p>
            <a:pPr marL="291600" indent="-291600">
              <a:spcBef>
                <a:spcPts val="1000"/>
              </a:spcBef>
              <a:spcAft>
                <a:spcPts val="0"/>
              </a:spcAft>
              <a:buFont typeface="Arial"/>
              <a:buChar char="•"/>
            </a:pPr>
            <a:r>
              <a:rPr lang="en-US" sz="2600" noProof="1">
                <a:solidFill>
                  <a:schemeClr val="tx1"/>
                </a:solidFill>
              </a:rPr>
              <a:t>Most companies maintain their own inventory records on a F</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basis, and then some prepare financial statements on a L</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basis. </a:t>
            </a:r>
          </a:p>
          <a:p>
            <a:pPr marL="291600" indent="-291600">
              <a:spcBef>
                <a:spcPts val="1000"/>
              </a:spcBef>
              <a:spcAft>
                <a:spcPts val="0"/>
              </a:spcAft>
              <a:buFont typeface="Arial"/>
              <a:buChar char="•"/>
            </a:pPr>
            <a:r>
              <a:rPr lang="en-US" sz="2600" noProof="1">
                <a:solidFill>
                  <a:schemeClr val="tx1"/>
                </a:solidFill>
              </a:rPr>
              <a:t>To adjust their F</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inventory records to L</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for financial reporting, companies use a L</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adjustment at the end of the year.</a:t>
            </a:r>
          </a:p>
        </p:txBody>
      </p:sp>
      <p:sp>
        <p:nvSpPr>
          <p:cNvPr id="6" name="Slide Number Placeholder 5"/>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32633741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60404BD-4D1D-4427-9B4A-FA4F3076881C}"/>
              </a:ext>
            </a:extLst>
          </p:cNvPr>
          <p:cNvSpPr>
            <a:spLocks noGrp="1"/>
          </p:cNvSpPr>
          <p:nvPr>
            <p:ph type="title"/>
          </p:nvPr>
        </p:nvSpPr>
        <p:spPr/>
        <p:txBody>
          <a:bodyPr/>
          <a:lstStyle/>
          <a:p>
            <a:r>
              <a:rPr lang="en-US" noProof="1"/>
              <a:t>Additional Inventory Transactions</a:t>
            </a:r>
          </a:p>
        </p:txBody>
      </p:sp>
      <p:sp>
        <p:nvSpPr>
          <p:cNvPr id="9" name="Content Placeholder 8">
            <a:extLst>
              <a:ext uri="{FF2B5EF4-FFF2-40B4-BE49-F238E27FC236}">
                <a16:creationId xmlns:a16="http://schemas.microsoft.com/office/drawing/2014/main" id="{F7AFED0E-EB24-4C19-A91D-3203A79A2C6A}"/>
              </a:ext>
            </a:extLst>
          </p:cNvPr>
          <p:cNvSpPr>
            <a:spLocks noGrp="1"/>
          </p:cNvSpPr>
          <p:nvPr>
            <p:ph sz="quarter" idx="11"/>
          </p:nvPr>
        </p:nvSpPr>
        <p:spPr>
          <a:xfrm>
            <a:off x="342900" y="1276709"/>
            <a:ext cx="8458200" cy="2327614"/>
          </a:xfrm>
        </p:spPr>
        <p:txBody>
          <a:bodyPr>
            <a:normAutofit/>
          </a:bodyPr>
          <a:lstStyle/>
          <a:p>
            <a:pPr>
              <a:spcBef>
                <a:spcPts val="1000"/>
              </a:spcBef>
              <a:spcAft>
                <a:spcPts val="0"/>
              </a:spcAft>
            </a:pPr>
            <a:r>
              <a:rPr lang="en-US" sz="2800" b="1" noProof="1"/>
              <a:t>Freight charges:</a:t>
            </a:r>
          </a:p>
          <a:p>
            <a:pPr marL="291600" lvl="1" indent="-291600">
              <a:spcBef>
                <a:spcPts val="1000"/>
              </a:spcBef>
              <a:spcAft>
                <a:spcPts val="0"/>
              </a:spcAft>
            </a:pPr>
            <a:r>
              <a:rPr lang="en-US" sz="2400" b="1" noProof="1"/>
              <a:t>FOB </a:t>
            </a:r>
            <a:r>
              <a:rPr lang="en-US" sz="2400" b="1" i="1" noProof="1"/>
              <a:t>shipping point</a:t>
            </a:r>
            <a:r>
              <a:rPr lang="en-US" sz="2400" i="1" noProof="1"/>
              <a:t> </a:t>
            </a:r>
            <a:r>
              <a:rPr lang="en-US" sz="2400" noProof="1"/>
              <a:t>means title passes when the seller </a:t>
            </a:r>
            <a:r>
              <a:rPr lang="en-US" sz="2400" i="1" noProof="1"/>
              <a:t>ships</a:t>
            </a:r>
            <a:r>
              <a:rPr lang="en-US" sz="2400" noProof="1"/>
              <a:t> the inventory.</a:t>
            </a:r>
          </a:p>
          <a:p>
            <a:pPr marL="291600" lvl="1" indent="-291600">
              <a:spcBef>
                <a:spcPts val="1000"/>
              </a:spcBef>
              <a:spcAft>
                <a:spcPts val="0"/>
              </a:spcAft>
            </a:pPr>
            <a:r>
              <a:rPr lang="en-US" sz="2400" b="1" noProof="1"/>
              <a:t>FOB</a:t>
            </a:r>
            <a:r>
              <a:rPr lang="en-US" sz="2400" noProof="1"/>
              <a:t> </a:t>
            </a:r>
            <a:r>
              <a:rPr lang="en-US" sz="2400" b="1" i="1" noProof="1"/>
              <a:t>destination </a:t>
            </a:r>
            <a:r>
              <a:rPr lang="en-US" sz="2400" noProof="1"/>
              <a:t>means title passes when the inventory reaches the buyer’s </a:t>
            </a:r>
            <a:r>
              <a:rPr lang="en-US" sz="2400" i="1" noProof="1"/>
              <a:t>destination</a:t>
            </a:r>
            <a:r>
              <a:rPr lang="en-US" sz="2400" noProof="1"/>
              <a:t>.</a:t>
            </a:r>
          </a:p>
        </p:txBody>
      </p:sp>
      <p:sp>
        <p:nvSpPr>
          <p:cNvPr id="12" name="Content Placeholder 11">
            <a:extLst>
              <a:ext uri="{FF2B5EF4-FFF2-40B4-BE49-F238E27FC236}">
                <a16:creationId xmlns:a16="http://schemas.microsoft.com/office/drawing/2014/main" id="{5700DF2D-318A-46A9-B0D9-9D20A96FB134}"/>
              </a:ext>
            </a:extLst>
          </p:cNvPr>
          <p:cNvSpPr>
            <a:spLocks noGrp="1"/>
          </p:cNvSpPr>
          <p:nvPr>
            <p:ph sz="quarter" idx="14"/>
          </p:nvPr>
        </p:nvSpPr>
        <p:spPr>
          <a:xfrm>
            <a:off x="342901" y="3777034"/>
            <a:ext cx="8458199" cy="1061679"/>
          </a:xfrm>
        </p:spPr>
        <p:txBody>
          <a:bodyPr/>
          <a:lstStyle/>
          <a:p>
            <a:pPr>
              <a:spcBef>
                <a:spcPts val="1000"/>
              </a:spcBef>
              <a:spcAft>
                <a:spcPts val="0"/>
              </a:spcAft>
            </a:pPr>
            <a:r>
              <a:rPr lang="en-US" sz="2800" b="1" noProof="1"/>
              <a:t>Purchase discounts:</a:t>
            </a:r>
          </a:p>
          <a:p>
            <a:pPr marL="291600" lvl="1" indent="-291600">
              <a:spcBef>
                <a:spcPts val="1000"/>
              </a:spcBef>
              <a:spcAft>
                <a:spcPts val="0"/>
              </a:spcAft>
            </a:pPr>
            <a:r>
              <a:rPr lang="en-US" sz="2400" noProof="1"/>
              <a:t>Discount offered by seller to buyer for quick payment.</a:t>
            </a:r>
          </a:p>
        </p:txBody>
      </p:sp>
      <p:sp>
        <p:nvSpPr>
          <p:cNvPr id="13" name="Content Placeholder 12">
            <a:extLst>
              <a:ext uri="{FF2B5EF4-FFF2-40B4-BE49-F238E27FC236}">
                <a16:creationId xmlns:a16="http://schemas.microsoft.com/office/drawing/2014/main" id="{1832B6CC-CF71-459C-A192-EF67794E5195}"/>
              </a:ext>
            </a:extLst>
          </p:cNvPr>
          <p:cNvSpPr>
            <a:spLocks noGrp="1"/>
          </p:cNvSpPr>
          <p:nvPr>
            <p:ph sz="quarter" idx="15"/>
          </p:nvPr>
        </p:nvSpPr>
        <p:spPr>
          <a:xfrm>
            <a:off x="342900" y="5010514"/>
            <a:ext cx="8458200" cy="1061678"/>
          </a:xfrm>
        </p:spPr>
        <p:txBody>
          <a:bodyPr/>
          <a:lstStyle/>
          <a:p>
            <a:pPr>
              <a:spcBef>
                <a:spcPts val="1000"/>
              </a:spcBef>
              <a:spcAft>
                <a:spcPts val="0"/>
              </a:spcAft>
            </a:pPr>
            <a:r>
              <a:rPr lang="en-US" sz="2800" b="1" noProof="1"/>
              <a:t>Purchase returns:</a:t>
            </a:r>
          </a:p>
          <a:p>
            <a:pPr marL="291600" lvl="1" indent="-291600">
              <a:spcBef>
                <a:spcPts val="1000"/>
              </a:spcBef>
              <a:spcAft>
                <a:spcPts val="0"/>
              </a:spcAft>
            </a:pPr>
            <a:r>
              <a:rPr lang="en-US" sz="2400" noProof="1"/>
              <a:t>Buyer returns unwanted or defective inventory.</a:t>
            </a:r>
          </a:p>
        </p:txBody>
      </p:sp>
      <p:sp>
        <p:nvSpPr>
          <p:cNvPr id="7" name="Slide Number Placeholder 6">
            <a:extLst>
              <a:ext uri="{FF2B5EF4-FFF2-40B4-BE49-F238E27FC236}">
                <a16:creationId xmlns:a16="http://schemas.microsoft.com/office/drawing/2014/main" id="{3CB647D7-5DFA-4242-ABEC-4ECFCF242A51}"/>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23544440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60404BD-4D1D-4427-9B4A-FA4F3076881C}"/>
              </a:ext>
            </a:extLst>
          </p:cNvPr>
          <p:cNvSpPr>
            <a:spLocks noGrp="1"/>
          </p:cNvSpPr>
          <p:nvPr>
            <p:ph type="title"/>
          </p:nvPr>
        </p:nvSpPr>
        <p:spPr/>
        <p:txBody>
          <a:bodyPr/>
          <a:lstStyle/>
          <a:p>
            <a:r>
              <a:rPr lang="en-US" noProof="1"/>
              <a:t>Illustration 6–15 Shipping Terms</a:t>
            </a:r>
          </a:p>
        </p:txBody>
      </p:sp>
      <p:pic>
        <p:nvPicPr>
          <p:cNvPr id="10" name="Picture 3" descr="The illustration shows the shipping terms.">
            <a:extLst>
              <a:ext uri="{FF2B5EF4-FFF2-40B4-BE49-F238E27FC236}">
                <a16:creationId xmlns:a16="http://schemas.microsoft.com/office/drawing/2014/main" id="{C6C75CB5-97B7-417D-8DBD-912C310003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997" y="1421211"/>
            <a:ext cx="7681925" cy="230883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2" name="Content Placeholder 11">
            <a:extLst>
              <a:ext uri="{FF2B5EF4-FFF2-40B4-BE49-F238E27FC236}">
                <a16:creationId xmlns:a16="http://schemas.microsoft.com/office/drawing/2014/main" id="{5700DF2D-318A-46A9-B0D9-9D20A96FB134}"/>
              </a:ext>
            </a:extLst>
          </p:cNvPr>
          <p:cNvSpPr>
            <a:spLocks noGrp="1"/>
          </p:cNvSpPr>
          <p:nvPr>
            <p:ph sz="quarter" idx="14"/>
          </p:nvPr>
        </p:nvSpPr>
        <p:spPr>
          <a:xfrm>
            <a:off x="342901" y="4171943"/>
            <a:ext cx="3228974" cy="2028831"/>
          </a:xfrm>
        </p:spPr>
        <p:txBody>
          <a:bodyPr>
            <a:noAutofit/>
          </a:bodyPr>
          <a:lstStyle/>
          <a:p>
            <a:pPr marL="403200" indent="-403200">
              <a:spcBef>
                <a:spcPts val="1000"/>
              </a:spcBef>
              <a:spcAft>
                <a:spcPts val="0"/>
              </a:spcAft>
              <a:buFont typeface="+mj-lt"/>
              <a:buAutoNum type="arabicPeriod"/>
            </a:pPr>
            <a:r>
              <a:rPr lang="en-US" sz="1800" b="1" noProof="1">
                <a:solidFill>
                  <a:srgbClr val="C00000"/>
                </a:solidFill>
              </a:rPr>
              <a:t>FOB Shipping Point. </a:t>
            </a:r>
            <a:r>
              <a:rPr lang="en-US" sz="1800" noProof="1">
                <a:solidFill>
                  <a:schemeClr val="tx1"/>
                </a:solidFill>
              </a:rPr>
              <a:t>Title passes at shipping point (when inventory leaves the supplier’s warehouse). Mario would record the purchase on April 25.</a:t>
            </a:r>
            <a:r>
              <a:rPr lang="en-US" sz="1800" noProof="1"/>
              <a:t>.</a:t>
            </a:r>
            <a:endParaRPr lang="en-US" sz="1800" b="1" noProof="1">
              <a:solidFill>
                <a:srgbClr val="FF0000"/>
              </a:solidFill>
            </a:endParaRPr>
          </a:p>
        </p:txBody>
      </p:sp>
      <p:sp>
        <p:nvSpPr>
          <p:cNvPr id="9" name="Content Placeholder 8">
            <a:extLst>
              <a:ext uri="{FF2B5EF4-FFF2-40B4-BE49-F238E27FC236}">
                <a16:creationId xmlns:a16="http://schemas.microsoft.com/office/drawing/2014/main" id="{F7AFED0E-EB24-4C19-A91D-3203A79A2C6A}"/>
              </a:ext>
            </a:extLst>
          </p:cNvPr>
          <p:cNvSpPr>
            <a:spLocks noGrp="1"/>
          </p:cNvSpPr>
          <p:nvPr>
            <p:ph sz="quarter" idx="11"/>
          </p:nvPr>
        </p:nvSpPr>
        <p:spPr>
          <a:xfrm>
            <a:off x="3811358" y="4129440"/>
            <a:ext cx="1521284" cy="995004"/>
          </a:xfrm>
        </p:spPr>
        <p:txBody>
          <a:bodyPr>
            <a:normAutofit/>
          </a:bodyPr>
          <a:lstStyle/>
          <a:p>
            <a:pPr algn="ctr"/>
            <a:r>
              <a:rPr lang="en-US" sz="2400" b="1" noProof="1">
                <a:solidFill>
                  <a:srgbClr val="A5062D"/>
                </a:solidFill>
              </a:rPr>
              <a:t>Shipping</a:t>
            </a:r>
          </a:p>
          <a:p>
            <a:pPr algn="ctr"/>
            <a:r>
              <a:rPr lang="en-US" sz="2400" b="1" noProof="1">
                <a:solidFill>
                  <a:srgbClr val="A5062D"/>
                </a:solidFill>
              </a:rPr>
              <a:t>Terms</a:t>
            </a:r>
          </a:p>
        </p:txBody>
      </p:sp>
      <p:sp>
        <p:nvSpPr>
          <p:cNvPr id="13" name="Content Placeholder 12">
            <a:extLst>
              <a:ext uri="{FF2B5EF4-FFF2-40B4-BE49-F238E27FC236}">
                <a16:creationId xmlns:a16="http://schemas.microsoft.com/office/drawing/2014/main" id="{1832B6CC-CF71-459C-A192-EF67794E5195}"/>
              </a:ext>
            </a:extLst>
          </p:cNvPr>
          <p:cNvSpPr>
            <a:spLocks noGrp="1"/>
          </p:cNvSpPr>
          <p:nvPr>
            <p:ph sz="quarter" idx="15"/>
          </p:nvPr>
        </p:nvSpPr>
        <p:spPr>
          <a:xfrm>
            <a:off x="5572126" y="4171944"/>
            <a:ext cx="3228974" cy="1900244"/>
          </a:xfrm>
        </p:spPr>
        <p:txBody>
          <a:bodyPr>
            <a:noAutofit/>
          </a:bodyPr>
          <a:lstStyle/>
          <a:p>
            <a:pPr marL="403200" indent="-403200">
              <a:spcBef>
                <a:spcPts val="1000"/>
              </a:spcBef>
              <a:spcAft>
                <a:spcPts val="0"/>
              </a:spcAft>
              <a:buFont typeface="+mj-lt"/>
              <a:buAutoNum type="arabicPeriod" startAt="2"/>
            </a:pPr>
            <a:r>
              <a:rPr lang="en-US" sz="1800" b="1" noProof="1">
                <a:solidFill>
                  <a:srgbClr val="C00000"/>
                </a:solidFill>
              </a:rPr>
              <a:t>FOB Destination.</a:t>
            </a:r>
            <a:r>
              <a:rPr lang="en-US" sz="1800" b="1" noProof="1">
                <a:solidFill>
                  <a:srgbClr val="FF0000"/>
                </a:solidFill>
              </a:rPr>
              <a:t> </a:t>
            </a:r>
            <a:r>
              <a:rPr lang="en-US" sz="1800" noProof="1">
                <a:solidFill>
                  <a:schemeClr val="tx1"/>
                </a:solidFill>
              </a:rPr>
              <a:t>Title passes at destination (when inventory arrives at Mario’s). Mario would record the purchase on April 29.</a:t>
            </a:r>
            <a:endParaRPr lang="en-US" sz="1800" b="1" noProof="1">
              <a:solidFill>
                <a:schemeClr val="tx1"/>
              </a:solidFill>
            </a:endParaRPr>
          </a:p>
        </p:txBody>
      </p:sp>
      <p:sp>
        <p:nvSpPr>
          <p:cNvPr id="2" name="Text Placeholder 1">
            <a:extLst>
              <a:ext uri="{FF2B5EF4-FFF2-40B4-BE49-F238E27FC236}">
                <a16:creationId xmlns:a16="http://schemas.microsoft.com/office/drawing/2014/main" id="{E6A9A01F-D5DE-4522-AB8A-0870A9390F43}"/>
              </a:ext>
            </a:extLst>
          </p:cNvPr>
          <p:cNvSpPr>
            <a:spLocks noGrp="1"/>
          </p:cNvSpPr>
          <p:nvPr>
            <p:ph type="body" sz="quarter" idx="12"/>
          </p:nvPr>
        </p:nvSpPr>
        <p:spPr>
          <a:xfrm>
            <a:off x="2971558" y="6324600"/>
            <a:ext cx="3200885" cy="190500"/>
          </a:xfrm>
        </p:spPr>
        <p:txBody>
          <a:bodyPr/>
          <a:lstStyle/>
          <a:p>
            <a:r>
              <a:rPr lang="en-US" sz="1200" noProof="1">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3CB647D7-5DFA-4242-ABEC-4ECFCF242A51}"/>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25692569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noProof="1">
                <a:solidFill>
                  <a:schemeClr val="tx1"/>
                </a:solidFill>
              </a:rPr>
              <a:t>Illustration 6–16 Accounting for Shipping Costs by Amazon.com</a:t>
            </a:r>
          </a:p>
        </p:txBody>
      </p:sp>
      <p:graphicFrame>
        <p:nvGraphicFramePr>
          <p:cNvPr id="3" name="Table 2"/>
          <p:cNvGraphicFramePr>
            <a:graphicFrameLocks noGrp="1"/>
          </p:cNvGraphicFramePr>
          <p:nvPr>
            <p:extLst>
              <p:ext uri="{D42A27DB-BD31-4B8C-83A1-F6EECF244321}">
                <p14:modId xmlns:p14="http://schemas.microsoft.com/office/powerpoint/2010/main" val="720251721"/>
              </p:ext>
            </p:extLst>
          </p:nvPr>
        </p:nvGraphicFramePr>
        <p:xfrm>
          <a:off x="342900" y="2642146"/>
          <a:ext cx="8458200" cy="2505456"/>
        </p:xfrm>
        <a:graphic>
          <a:graphicData uri="http://schemas.openxmlformats.org/drawingml/2006/table">
            <a:tbl>
              <a:tblPr firstRow="1" bandRow="1">
                <a:tableStyleId>{2D5ABB26-0587-4C30-8999-92F81FD0307C}</a:tableStyleId>
              </a:tblPr>
              <a:tblGrid>
                <a:gridCol w="8458200">
                  <a:extLst>
                    <a:ext uri="{9D8B030D-6E8A-4147-A177-3AD203B41FA5}">
                      <a16:colId xmlns:a16="http://schemas.microsoft.com/office/drawing/2014/main" val="2595013924"/>
                    </a:ext>
                  </a:extLst>
                </a:gridCol>
              </a:tblGrid>
              <a:tr h="370840">
                <a:tc>
                  <a:txBody>
                    <a:bodyPr/>
                    <a:lstStyle/>
                    <a:p>
                      <a:pPr algn="ctr">
                        <a:lnSpc>
                          <a:spcPct val="90000"/>
                        </a:lnSpc>
                      </a:pPr>
                      <a:r>
                        <a:rPr lang="en-US" sz="2000" b="1" dirty="0"/>
                        <a:t>AMAZON.COM, INC.</a:t>
                      </a:r>
                    </a:p>
                    <a:p>
                      <a:pPr algn="ctr">
                        <a:lnSpc>
                          <a:spcPct val="90000"/>
                        </a:lnSpc>
                      </a:pPr>
                      <a:r>
                        <a:rPr lang="en-US" sz="1600" b="1" dirty="0"/>
                        <a:t>Notes to the Financial Statements (excerpt)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8531046"/>
                  </a:ext>
                </a:extLst>
              </a:tr>
              <a:tr h="370840">
                <a:tc>
                  <a:txBody>
                    <a:bodyPr/>
                    <a:lstStyle/>
                    <a:p>
                      <a:r>
                        <a:rPr lang="en-US" sz="2400" dirty="0"/>
                        <a:t>Cost of sales primarily consists of the purchase price of consumer products, </a:t>
                      </a:r>
                      <a:r>
                        <a:rPr lang="en-US" sz="2400" b="1" dirty="0"/>
                        <a:t>inbound and outbound shipping costs</a:t>
                      </a:r>
                      <a:r>
                        <a:rPr lang="en-US" sz="2400" dirty="0"/>
                        <a:t>, including costs relating to sortation and delivery centers and where we are the transportation service provider...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20354075"/>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19539001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6–8 </a:t>
            </a:r>
            <a:r>
              <a:rPr lang="en-US" sz="1000" b="0" noProof="1"/>
              <a:t>1</a:t>
            </a:r>
          </a:p>
        </p:txBody>
      </p:sp>
      <p:sp>
        <p:nvSpPr>
          <p:cNvPr id="3" name="Content Placeholder 2"/>
          <p:cNvSpPr>
            <a:spLocks noGrp="1"/>
          </p:cNvSpPr>
          <p:nvPr>
            <p:ph sz="quarter" idx="11"/>
          </p:nvPr>
        </p:nvSpPr>
        <p:spPr>
          <a:xfrm>
            <a:off x="342900" y="1276709"/>
            <a:ext cx="8458200" cy="4223979"/>
          </a:xfrm>
        </p:spPr>
        <p:txBody>
          <a:bodyPr anchor="t">
            <a:normAutofit/>
          </a:bodyPr>
          <a:lstStyle/>
          <a:p>
            <a:pPr>
              <a:spcBef>
                <a:spcPts val="1000"/>
              </a:spcBef>
              <a:spcAft>
                <a:spcPts val="0"/>
              </a:spcAft>
            </a:pPr>
            <a:r>
              <a:rPr lang="en-US" sz="2600" noProof="1"/>
              <a:t>Which of the following transactions would increase the balance of the inventory account for a company using the perpetual inventory system?</a:t>
            </a:r>
          </a:p>
          <a:p>
            <a:pPr marL="400050" indent="-400050">
              <a:spcBef>
                <a:spcPts val="1000"/>
              </a:spcBef>
              <a:spcAft>
                <a:spcPts val="0"/>
              </a:spcAft>
            </a:pPr>
            <a:r>
              <a:rPr lang="en-US" sz="2600" b="1" noProof="1"/>
              <a:t>a.</a:t>
            </a:r>
            <a:r>
              <a:rPr lang="en-US" sz="2600" noProof="1"/>
              <a:t> Costs of incoming freight charges on merchandise inventory</a:t>
            </a:r>
          </a:p>
          <a:p>
            <a:pPr>
              <a:spcBef>
                <a:spcPts val="1000"/>
              </a:spcBef>
              <a:spcAft>
                <a:spcPts val="0"/>
              </a:spcAft>
            </a:pPr>
            <a:r>
              <a:rPr lang="en-US" sz="2600" b="1" noProof="1"/>
              <a:t>b.</a:t>
            </a:r>
            <a:r>
              <a:rPr lang="en-US" sz="2600" noProof="1"/>
              <a:t> A return of damaged inventory to the vendor</a:t>
            </a:r>
          </a:p>
          <a:p>
            <a:pPr>
              <a:spcBef>
                <a:spcPts val="1000"/>
              </a:spcBef>
              <a:spcAft>
                <a:spcPts val="0"/>
              </a:spcAft>
            </a:pPr>
            <a:r>
              <a:rPr lang="en-US" sz="2600" b="1" noProof="1"/>
              <a:t>c.</a:t>
            </a:r>
            <a:r>
              <a:rPr lang="en-US" sz="2600" noProof="1"/>
              <a:t> A purchase discount taken for prompt payment</a:t>
            </a:r>
          </a:p>
          <a:p>
            <a:pPr>
              <a:spcBef>
                <a:spcPts val="1000"/>
              </a:spcBef>
              <a:spcAft>
                <a:spcPts val="0"/>
              </a:spcAft>
            </a:pPr>
            <a:r>
              <a:rPr lang="en-US" sz="2600" b="1" noProof="1"/>
              <a:t>d.</a:t>
            </a:r>
            <a:r>
              <a:rPr lang="en-US" sz="2600" noProof="1"/>
              <a:t> Shipping charges for outgoing inventory</a:t>
            </a:r>
          </a:p>
        </p:txBody>
      </p:sp>
      <p:sp>
        <p:nvSpPr>
          <p:cNvPr id="6" name="Slide Number Placeholder 5"/>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1727896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6–8 </a:t>
            </a:r>
            <a:r>
              <a:rPr lang="en-US" sz="1000" b="0" noProof="1"/>
              <a:t>2</a:t>
            </a:r>
            <a:endParaRPr lang="en-US" noProof="1"/>
          </a:p>
        </p:txBody>
      </p:sp>
      <p:sp>
        <p:nvSpPr>
          <p:cNvPr id="3" name="Content Placeholder 2"/>
          <p:cNvSpPr>
            <a:spLocks noGrp="1"/>
          </p:cNvSpPr>
          <p:nvPr>
            <p:ph sz="quarter" idx="11"/>
          </p:nvPr>
        </p:nvSpPr>
        <p:spPr>
          <a:xfrm>
            <a:off x="342900" y="1276709"/>
            <a:ext cx="8458200" cy="3866791"/>
          </a:xfrm>
        </p:spPr>
        <p:txBody>
          <a:bodyPr anchor="t">
            <a:noAutofit/>
          </a:bodyPr>
          <a:lstStyle/>
          <a:p>
            <a:pPr>
              <a:spcBef>
                <a:spcPts val="1000"/>
              </a:spcBef>
              <a:spcAft>
                <a:spcPts val="0"/>
              </a:spcAft>
            </a:pPr>
            <a:r>
              <a:rPr lang="en-US" sz="2600" noProof="1"/>
              <a:t>Which of the following transactions would increase the balance of the inventory account for a company using the perpetual inventory system?</a:t>
            </a:r>
          </a:p>
          <a:p>
            <a:pPr marL="1757363" indent="-1757363">
              <a:spcBef>
                <a:spcPts val="1000"/>
              </a:spcBef>
              <a:spcAft>
                <a:spcPts val="0"/>
              </a:spcAft>
            </a:pPr>
            <a:r>
              <a:rPr lang="en-US" sz="2600" b="1" noProof="1"/>
              <a:t>Answer: a.</a:t>
            </a:r>
            <a:r>
              <a:rPr lang="en-US" sz="2600" noProof="1"/>
              <a:t> Costs of incoming freight charges on merchandise inventory</a:t>
            </a:r>
          </a:p>
          <a:p>
            <a:pPr>
              <a:spcBef>
                <a:spcPts val="1000"/>
              </a:spcBef>
              <a:spcAft>
                <a:spcPts val="0"/>
              </a:spcAft>
            </a:pPr>
            <a:r>
              <a:rPr lang="en-US" sz="2600" b="1" noProof="1"/>
              <a:t>b.</a:t>
            </a:r>
            <a:r>
              <a:rPr lang="en-US" sz="2600" noProof="1"/>
              <a:t> A return of damaged inventory to the vendor</a:t>
            </a:r>
          </a:p>
          <a:p>
            <a:pPr>
              <a:spcBef>
                <a:spcPts val="1000"/>
              </a:spcBef>
              <a:spcAft>
                <a:spcPts val="0"/>
              </a:spcAft>
            </a:pPr>
            <a:r>
              <a:rPr lang="en-US" sz="2600" b="1" noProof="1"/>
              <a:t>c.</a:t>
            </a:r>
            <a:r>
              <a:rPr lang="en-US" sz="2600" noProof="1"/>
              <a:t> A purchase discount taken for prompt payment</a:t>
            </a:r>
          </a:p>
          <a:p>
            <a:pPr>
              <a:spcBef>
                <a:spcPts val="1000"/>
              </a:spcBef>
              <a:spcAft>
                <a:spcPts val="0"/>
              </a:spcAft>
            </a:pPr>
            <a:r>
              <a:rPr lang="en-US" sz="2600" b="1" noProof="1"/>
              <a:t>d.</a:t>
            </a:r>
            <a:r>
              <a:rPr lang="en-US" sz="2600" noProof="1"/>
              <a:t> Shipping charges for outgoing inventory</a:t>
            </a:r>
          </a:p>
        </p:txBody>
      </p:sp>
      <p:sp>
        <p:nvSpPr>
          <p:cNvPr id="19" name="Content Placeholder 18"/>
          <p:cNvSpPr>
            <a:spLocks noGrp="1"/>
          </p:cNvSpPr>
          <p:nvPr>
            <p:ph sz="quarter" idx="15"/>
          </p:nvPr>
        </p:nvSpPr>
        <p:spPr>
          <a:xfrm>
            <a:off x="342900" y="5443255"/>
            <a:ext cx="8458200" cy="955084"/>
          </a:xfrm>
        </p:spPr>
        <p:txBody>
          <a:bodyPr>
            <a:normAutofit/>
          </a:bodyPr>
          <a:lstStyle/>
          <a:p>
            <a:pPr>
              <a:spcBef>
                <a:spcPts val="1000"/>
              </a:spcBef>
              <a:spcAft>
                <a:spcPts val="0"/>
              </a:spcAft>
            </a:pPr>
            <a:r>
              <a:rPr lang="en-US" sz="1800" noProof="1"/>
              <a:t>Costs of incoming freight charges on merchandise inventory would increase the balance of the inventory account. Returns of inventory would decrease the account balance, as would a purchase discount given for prompt payment.</a:t>
            </a:r>
          </a:p>
        </p:txBody>
      </p:sp>
      <p:sp>
        <p:nvSpPr>
          <p:cNvPr id="8" name="Slide Number Placeholder 7"/>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36767973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2800" noProof="1"/>
              <a:t>Illustration 6–17 Gross Profit for Mario’s Game Shop after Additional Inventory Transactions </a:t>
            </a:r>
          </a:p>
        </p:txBody>
      </p:sp>
      <p:graphicFrame>
        <p:nvGraphicFramePr>
          <p:cNvPr id="4" name="Table 4">
            <a:extLst>
              <a:ext uri="{FF2B5EF4-FFF2-40B4-BE49-F238E27FC236}">
                <a16:creationId xmlns:a16="http://schemas.microsoft.com/office/drawing/2014/main" id="{6E7F72EE-9007-41E8-A8E3-C5112A51A3DA}"/>
              </a:ext>
            </a:extLst>
          </p:cNvPr>
          <p:cNvGraphicFramePr>
            <a:graphicFrameLocks noGrp="1"/>
          </p:cNvGraphicFramePr>
          <p:nvPr>
            <p:extLst>
              <p:ext uri="{D42A27DB-BD31-4B8C-83A1-F6EECF244321}">
                <p14:modId xmlns:p14="http://schemas.microsoft.com/office/powerpoint/2010/main" val="36031680"/>
              </p:ext>
            </p:extLst>
          </p:nvPr>
        </p:nvGraphicFramePr>
        <p:xfrm>
          <a:off x="342900" y="1782763"/>
          <a:ext cx="8458200" cy="4267200"/>
        </p:xfrm>
        <a:graphic>
          <a:graphicData uri="http://schemas.openxmlformats.org/drawingml/2006/table">
            <a:tbl>
              <a:tblPr firstRow="1" bandRow="1">
                <a:tableStyleId>{5C22544A-7EE6-4342-B048-85BDC9FD1C3A}</a:tableStyleId>
              </a:tblPr>
              <a:tblGrid>
                <a:gridCol w="3457575">
                  <a:extLst>
                    <a:ext uri="{9D8B030D-6E8A-4147-A177-3AD203B41FA5}">
                      <a16:colId xmlns:a16="http://schemas.microsoft.com/office/drawing/2014/main" val="3024922892"/>
                    </a:ext>
                  </a:extLst>
                </a:gridCol>
                <a:gridCol w="1214438">
                  <a:extLst>
                    <a:ext uri="{9D8B030D-6E8A-4147-A177-3AD203B41FA5}">
                      <a16:colId xmlns:a16="http://schemas.microsoft.com/office/drawing/2014/main" val="840124320"/>
                    </a:ext>
                  </a:extLst>
                </a:gridCol>
                <a:gridCol w="1671637">
                  <a:extLst>
                    <a:ext uri="{9D8B030D-6E8A-4147-A177-3AD203B41FA5}">
                      <a16:colId xmlns:a16="http://schemas.microsoft.com/office/drawing/2014/main" val="3343153395"/>
                    </a:ext>
                  </a:extLst>
                </a:gridCol>
                <a:gridCol w="2114550">
                  <a:extLst>
                    <a:ext uri="{9D8B030D-6E8A-4147-A177-3AD203B41FA5}">
                      <a16:colId xmlns:a16="http://schemas.microsoft.com/office/drawing/2014/main" val="2063026772"/>
                    </a:ext>
                  </a:extLst>
                </a:gridCol>
              </a:tblGrid>
              <a:tr h="203200">
                <a:tc>
                  <a:txBody>
                    <a:bodyPr/>
                    <a:lstStyle/>
                    <a:p>
                      <a:endParaRPr lang="en-US" sz="2200"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200" b="1" dirty="0">
                          <a:solidFill>
                            <a:schemeClr val="tx1"/>
                          </a:solidFill>
                        </a:rPr>
                        <a:t>Units</a:t>
                      </a:r>
                      <a:endParaRPr lang="en-US" sz="22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solidFill>
                            <a:schemeClr val="tx1"/>
                          </a:solidFill>
                        </a:rPr>
                        <a:t>Unit Price</a:t>
                      </a:r>
                      <a:endParaRPr lang="en-US" sz="22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solidFill>
                            <a:schemeClr val="tx1"/>
                          </a:solidFill>
                        </a:rPr>
                        <a:t>Total</a:t>
                      </a:r>
                      <a:endParaRPr lang="en-US" sz="2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08926503"/>
                  </a:ext>
                </a:extLst>
              </a:tr>
              <a:tr h="203200">
                <a:tc>
                  <a:txBody>
                    <a:bodyPr/>
                    <a:lstStyle/>
                    <a:p>
                      <a:r>
                        <a:rPr lang="en-US" sz="2200" dirty="0">
                          <a:solidFill>
                            <a:schemeClr val="tx1"/>
                          </a:solidFill>
                        </a:rPr>
                        <a:t>Sales revenue</a:t>
                      </a: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dirty="0">
                          <a:solidFill>
                            <a:schemeClr val="tx1"/>
                          </a:solidFill>
                        </a:rPr>
                        <a:t>800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200" dirty="0">
                          <a:solidFill>
                            <a:schemeClr val="tx1"/>
                          </a:solidFill>
                        </a:rPr>
                        <a:t>$15</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200" u="dbl" baseline="0" dirty="0">
                          <a:solidFill>
                            <a:schemeClr val="tx1"/>
                          </a:solidFill>
                        </a:rPr>
                        <a:t>$12,000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51642446"/>
                  </a:ext>
                </a:extLst>
              </a:tr>
              <a:tr h="203200">
                <a:tc>
                  <a:txBody>
                    <a:bodyPr/>
                    <a:lstStyle/>
                    <a:p>
                      <a:r>
                        <a:rPr lang="en-US" sz="2200" dirty="0">
                          <a:solidFill>
                            <a:schemeClr val="tx1"/>
                          </a:solidFill>
                        </a:rPr>
                        <a:t>Cost of goods sold:</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b="1" dirty="0">
                          <a:solidFill>
                            <a:schemeClr val="tx1"/>
                          </a:solidFill>
                        </a:rPr>
                        <a:t>Units</a:t>
                      </a:r>
                      <a:endParaRPr lang="en-US" sz="220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solidFill>
                            <a:schemeClr val="tx1"/>
                          </a:solidFill>
                        </a:rPr>
                        <a:t>Unit Cost</a:t>
                      </a:r>
                      <a:endParaRPr lang="en-US" sz="220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solidFill>
                            <a:schemeClr val="tx1"/>
                          </a:solidFill>
                        </a:rPr>
                        <a:t>Total</a:t>
                      </a:r>
                      <a:endParaRPr lang="en-US" sz="2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1552853"/>
                  </a:ext>
                </a:extLst>
              </a:tr>
              <a:tr h="203200">
                <a:tc>
                  <a:txBody>
                    <a:bodyPr/>
                    <a:lstStyle/>
                    <a:p>
                      <a:pPr marL="0" indent="185738"/>
                      <a:r>
                        <a:rPr lang="en-US" sz="2200" dirty="0">
                          <a:solidFill>
                            <a:schemeClr val="tx1"/>
                          </a:solidFill>
                        </a:rPr>
                        <a:t>Beginning inventory </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dirty="0">
                          <a:solidFill>
                            <a:schemeClr val="tx1"/>
                          </a:solidFill>
                        </a:rPr>
                        <a:t>100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200" dirty="0">
                          <a:solidFill>
                            <a:schemeClr val="tx1"/>
                          </a:solidFill>
                        </a:rPr>
                        <a:t>$  7</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2200" dirty="0">
                          <a:solidFill>
                            <a:schemeClr val="tx1"/>
                          </a:solidFill>
                        </a:rPr>
                        <a:t>$    700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45522805"/>
                  </a:ext>
                </a:extLst>
              </a:tr>
              <a:tr h="203200">
                <a:tc>
                  <a:txBody>
                    <a:bodyPr/>
                    <a:lstStyle/>
                    <a:p>
                      <a:pPr marL="0" indent="185738"/>
                      <a:r>
                        <a:rPr lang="en-US" sz="2200" dirty="0">
                          <a:solidFill>
                            <a:schemeClr val="tx1"/>
                          </a:solidFill>
                        </a:rPr>
                        <a:t>Purchase on April 25</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dirty="0">
                          <a:solidFill>
                            <a:schemeClr val="tx1"/>
                          </a:solidFill>
                        </a:rPr>
                        <a:t>300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328613" algn="ctr"/>
                      <a:r>
                        <a:rPr lang="en-US" sz="2200" dirty="0">
                          <a:solidFill>
                            <a:schemeClr val="tx1"/>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42888" algn="ctr"/>
                      <a:r>
                        <a:rPr lang="en-US" sz="2200" dirty="0">
                          <a:solidFill>
                            <a:schemeClr val="tx1"/>
                          </a:solidFill>
                        </a:rPr>
                        <a:t>2,700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56635139"/>
                  </a:ext>
                </a:extLst>
              </a:tr>
              <a:tr h="203200">
                <a:tc>
                  <a:txBody>
                    <a:bodyPr/>
                    <a:lstStyle/>
                    <a:p>
                      <a:pPr marL="0" indent="357188"/>
                      <a:r>
                        <a:rPr lang="en-US" sz="2200" dirty="0">
                          <a:solidFill>
                            <a:schemeClr val="tx1"/>
                          </a:solidFill>
                        </a:rPr>
                        <a:t>Freight charges</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2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2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457200" algn="ctr"/>
                      <a:r>
                        <a:rPr lang="en-US" sz="2200" dirty="0">
                          <a:solidFill>
                            <a:schemeClr val="tx1"/>
                          </a:solidFill>
                        </a:rPr>
                        <a:t>300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08804081"/>
                  </a:ext>
                </a:extLst>
              </a:tr>
              <a:tr h="203200">
                <a:tc>
                  <a:txBody>
                    <a:bodyPr/>
                    <a:lstStyle/>
                    <a:p>
                      <a:pPr marL="0" indent="357188"/>
                      <a:r>
                        <a:rPr lang="en-US" sz="2200" dirty="0">
                          <a:solidFill>
                            <a:schemeClr val="tx1"/>
                          </a:solidFill>
                        </a:rPr>
                        <a:t>Purchase discount </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2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2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585788" algn="ctr"/>
                      <a:r>
                        <a:rPr lang="en-US" sz="2200" dirty="0">
                          <a:solidFill>
                            <a:schemeClr val="tx1"/>
                          </a:solidFill>
                        </a:rPr>
                        <a:t>(54)</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94053999"/>
                  </a:ext>
                </a:extLst>
              </a:tr>
              <a:tr h="203200">
                <a:tc>
                  <a:txBody>
                    <a:bodyPr/>
                    <a:lstStyle/>
                    <a:p>
                      <a:pPr marL="0" indent="185738"/>
                      <a:r>
                        <a:rPr lang="en-US" sz="2200" dirty="0">
                          <a:solidFill>
                            <a:schemeClr val="tx1"/>
                          </a:solidFill>
                        </a:rPr>
                        <a:t>Purchase on October 19</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u="sng" dirty="0">
                          <a:solidFill>
                            <a:schemeClr val="tx1"/>
                          </a:solidFill>
                        </a:rPr>
                        <a:t>400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142875" algn="ctr"/>
                      <a:r>
                        <a:rPr lang="en-US" sz="2200" dirty="0">
                          <a:solidFill>
                            <a:schemeClr val="tx1"/>
                          </a:solidFill>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0" algn="ctr"/>
                      <a:r>
                        <a:rPr lang="en-US" sz="2200" u="sng" dirty="0">
                          <a:solidFill>
                            <a:schemeClr val="tx1"/>
                          </a:solidFill>
                        </a:rPr>
                        <a:t>   4,400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07654032"/>
                  </a:ext>
                </a:extLst>
              </a:tr>
              <a:tr h="203200">
                <a:tc>
                  <a:txBody>
                    <a:bodyPr/>
                    <a:lstStyle/>
                    <a:p>
                      <a:endParaRPr lang="en-US" sz="2200"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u="dbl" baseline="0" dirty="0">
                          <a:solidFill>
                            <a:schemeClr val="tx1"/>
                          </a:solidFill>
                        </a:rPr>
                        <a:t>800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22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u="dbl" baseline="0" dirty="0">
                          <a:solidFill>
                            <a:schemeClr val="tx1"/>
                          </a:solidFill>
                        </a:rPr>
                        <a:t>$ 8,046</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13411794"/>
                  </a:ext>
                </a:extLst>
              </a:tr>
              <a:tr h="203200">
                <a:tc>
                  <a:txBody>
                    <a:bodyPr/>
                    <a:lstStyle/>
                    <a:p>
                      <a:r>
                        <a:rPr lang="en-US" sz="2200" dirty="0">
                          <a:solidFill>
                            <a:schemeClr val="tx1"/>
                          </a:solidFill>
                        </a:rPr>
                        <a:t>Gross profit</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20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20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u="dbl" baseline="0" dirty="0">
                          <a:solidFill>
                            <a:schemeClr val="tx1"/>
                          </a:solidFill>
                        </a:rPr>
                        <a:t>$ 3,954</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774941"/>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28982325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8</a:t>
            </a:r>
          </a:p>
        </p:txBody>
      </p:sp>
      <p:sp>
        <p:nvSpPr>
          <p:cNvPr id="3" name="Content Placeholder 2"/>
          <p:cNvSpPr>
            <a:spLocks noGrp="1"/>
          </p:cNvSpPr>
          <p:nvPr>
            <p:ph sz="quarter" idx="11"/>
          </p:nvPr>
        </p:nvSpPr>
        <p:spPr>
          <a:xfrm>
            <a:off x="342900" y="1276709"/>
            <a:ext cx="8458200" cy="4122142"/>
          </a:xfrm>
        </p:spPr>
        <p:txBody>
          <a:bodyPr>
            <a:noAutofit/>
          </a:bodyPr>
          <a:lstStyle/>
          <a:p>
            <a:pPr marL="291600" indent="-291600">
              <a:spcBef>
                <a:spcPts val="1000"/>
              </a:spcBef>
              <a:spcAft>
                <a:spcPts val="0"/>
              </a:spcAft>
              <a:buFont typeface="Arial"/>
              <a:buChar char="•"/>
            </a:pPr>
            <a:r>
              <a:rPr lang="en-US" sz="2600" noProof="1">
                <a:solidFill>
                  <a:schemeClr val="tx1"/>
                </a:solidFill>
              </a:rPr>
              <a:t>For most companies, freight charges are added to the cost of inventory, whereas purchase returns and purchase discounts are deducted from the cost of inventory. </a:t>
            </a:r>
          </a:p>
          <a:p>
            <a:pPr marL="291600" indent="-291600">
              <a:spcBef>
                <a:spcPts val="1000"/>
              </a:spcBef>
              <a:spcAft>
                <a:spcPts val="0"/>
              </a:spcAft>
              <a:buFont typeface="Arial"/>
              <a:buChar char="•"/>
            </a:pPr>
            <a:r>
              <a:rPr lang="en-US" sz="2600" noProof="1">
                <a:solidFill>
                  <a:schemeClr val="tx1"/>
                </a:solidFill>
              </a:rPr>
              <a:t>Some companies choose to report freight charges on outgoing shipments as part of selling expenses instead of cost of goods sold.</a:t>
            </a:r>
          </a:p>
        </p:txBody>
      </p:sp>
      <p:sp>
        <p:nvSpPr>
          <p:cNvPr id="6" name="Slide Number Placeholder 5"/>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942727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1</a:t>
            </a:r>
          </a:p>
        </p:txBody>
      </p:sp>
      <p:sp>
        <p:nvSpPr>
          <p:cNvPr id="3" name="Content Placeholder 2"/>
          <p:cNvSpPr>
            <a:spLocks noGrp="1"/>
          </p:cNvSpPr>
          <p:nvPr>
            <p:ph sz="quarter" idx="11"/>
          </p:nvPr>
        </p:nvSpPr>
        <p:spPr>
          <a:xfrm>
            <a:off x="342900" y="1276709"/>
            <a:ext cx="8458200" cy="2441181"/>
          </a:xfrm>
        </p:spPr>
        <p:txBody>
          <a:bodyPr>
            <a:normAutofit/>
          </a:bodyPr>
          <a:lstStyle/>
          <a:p>
            <a:pPr marL="291600" indent="-291600">
              <a:spcBef>
                <a:spcPts val="500"/>
              </a:spcBef>
              <a:spcAft>
                <a:spcPts val="500"/>
              </a:spcAft>
              <a:buFont typeface="Arial" panose="020B0604020202020204" pitchFamily="34" charset="0"/>
              <a:buChar char="•"/>
            </a:pPr>
            <a:r>
              <a:rPr lang="en-US" sz="2800" noProof="1"/>
              <a:t>Service companies record revenues when providing services to customers.</a:t>
            </a:r>
          </a:p>
          <a:p>
            <a:pPr marL="291600" indent="-291600">
              <a:spcBef>
                <a:spcPts val="500"/>
              </a:spcBef>
              <a:spcAft>
                <a:spcPts val="500"/>
              </a:spcAft>
              <a:buFont typeface="Arial" panose="020B0604020202020204" pitchFamily="34" charset="0"/>
              <a:buChar char="•"/>
            </a:pPr>
            <a:r>
              <a:rPr lang="en-US" sz="2800" noProof="1"/>
              <a:t>Merchandising and manufacturing companies record revenues when selling inventory to customers.</a:t>
            </a:r>
          </a:p>
        </p:txBody>
      </p:sp>
      <p:sp>
        <p:nvSpPr>
          <p:cNvPr id="6" name="Slide Number Placeholder 5"/>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8479030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60404BD-4D1D-4427-9B4A-FA4F3076881C}"/>
              </a:ext>
            </a:extLst>
          </p:cNvPr>
          <p:cNvSpPr>
            <a:spLocks noGrp="1"/>
          </p:cNvSpPr>
          <p:nvPr>
            <p:ph type="title"/>
          </p:nvPr>
        </p:nvSpPr>
        <p:spPr/>
        <p:txBody>
          <a:bodyPr>
            <a:normAutofit fontScale="90000"/>
          </a:bodyPr>
          <a:lstStyle/>
          <a:p>
            <a:r>
              <a:rPr lang="en-US" noProof="1"/>
              <a:t>Illustration 6–18 Comparison of Purchase and Sale of Inventory Transactions </a:t>
            </a:r>
          </a:p>
        </p:txBody>
      </p:sp>
      <p:pic>
        <p:nvPicPr>
          <p:cNvPr id="15" name="Picture 14" descr="The illustration shows the comparison of purchase and sale of inventory transactions.">
            <a:extLst>
              <a:ext uri="{FF2B5EF4-FFF2-40B4-BE49-F238E27FC236}">
                <a16:creationId xmlns:a16="http://schemas.microsoft.com/office/drawing/2014/main" id="{0306DAA8-4BDF-4B72-A3DE-2AE780A88DE5}"/>
              </a:ext>
            </a:extLst>
          </p:cNvPr>
          <p:cNvPicPr>
            <a:picLocks noChangeAspect="1"/>
          </p:cNvPicPr>
          <p:nvPr/>
        </p:nvPicPr>
        <p:blipFill rotWithShape="1">
          <a:blip r:embed="rId3"/>
          <a:srcRect r="1782"/>
          <a:stretch/>
        </p:blipFill>
        <p:spPr>
          <a:xfrm>
            <a:off x="715823" y="1382620"/>
            <a:ext cx="7712353" cy="3834716"/>
          </a:xfrm>
          <a:prstGeom prst="rect">
            <a:avLst/>
          </a:prstGeom>
        </p:spPr>
      </p:pic>
      <p:sp>
        <p:nvSpPr>
          <p:cNvPr id="4" name="Content Placeholder 3">
            <a:extLst>
              <a:ext uri="{FF2B5EF4-FFF2-40B4-BE49-F238E27FC236}">
                <a16:creationId xmlns:a16="http://schemas.microsoft.com/office/drawing/2014/main" id="{B635CAB0-47B9-4586-B38F-09BCE63C5558}"/>
              </a:ext>
            </a:extLst>
          </p:cNvPr>
          <p:cNvSpPr>
            <a:spLocks noGrp="1"/>
          </p:cNvSpPr>
          <p:nvPr>
            <p:ph sz="quarter" idx="11"/>
          </p:nvPr>
        </p:nvSpPr>
        <p:spPr>
          <a:xfrm>
            <a:off x="342899" y="5428068"/>
            <a:ext cx="8458200" cy="685800"/>
          </a:xfrm>
        </p:spPr>
        <p:txBody>
          <a:bodyPr>
            <a:normAutofit/>
          </a:bodyPr>
          <a:lstStyle/>
          <a:p>
            <a:r>
              <a:rPr lang="en-US" sz="1200" noProof="1"/>
              <a:t>*In practice, Sony also records the cost of inventory sold at the time of the sale. For simplicity, we omit this part of the transaction since Camcorder Central has no comparable transaction. We have also omitted Camcorder Central’s March 20 sale of camcorders, since Sony is not party to that transaction.</a:t>
            </a:r>
          </a:p>
        </p:txBody>
      </p:sp>
      <p:sp>
        <p:nvSpPr>
          <p:cNvPr id="2" name="Text Placeholder 1">
            <a:extLst>
              <a:ext uri="{FF2B5EF4-FFF2-40B4-BE49-F238E27FC236}">
                <a16:creationId xmlns:a16="http://schemas.microsoft.com/office/drawing/2014/main" id="{E6A9A01F-D5DE-4522-AB8A-0870A9390F43}"/>
              </a:ext>
            </a:extLst>
          </p:cNvPr>
          <p:cNvSpPr>
            <a:spLocks noGrp="1"/>
          </p:cNvSpPr>
          <p:nvPr>
            <p:ph type="body" sz="quarter" idx="12"/>
          </p:nvPr>
        </p:nvSpPr>
        <p:spPr>
          <a:xfrm>
            <a:off x="2971558" y="6324600"/>
            <a:ext cx="3200885" cy="190500"/>
          </a:xfrm>
        </p:spPr>
        <p:txBody>
          <a:bodyPr/>
          <a:lstStyle/>
          <a:p>
            <a:r>
              <a:rPr lang="en-US" sz="1200" noProof="1">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3CB647D7-5DFA-4242-ABEC-4ECFCF242A51}"/>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1038152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1"/>
              <a:t>PART C</a:t>
            </a:r>
          </a:p>
        </p:txBody>
      </p:sp>
      <p:sp>
        <p:nvSpPr>
          <p:cNvPr id="3" name="Content Placeholder 2"/>
          <p:cNvSpPr>
            <a:spLocks noGrp="1"/>
          </p:cNvSpPr>
          <p:nvPr>
            <p:ph sz="quarter" idx="11"/>
          </p:nvPr>
        </p:nvSpPr>
        <p:spPr>
          <a:xfrm>
            <a:off x="342900" y="2763304"/>
            <a:ext cx="8458200" cy="573283"/>
          </a:xfrm>
        </p:spPr>
        <p:txBody>
          <a:bodyPr>
            <a:normAutofit/>
          </a:bodyPr>
          <a:lstStyle/>
          <a:p>
            <a:r>
              <a:rPr lang="en-US" sz="2800" noProof="1"/>
              <a:t>LOWER OF COST AND NET REALIZABLE VALUE</a:t>
            </a:r>
          </a:p>
        </p:txBody>
      </p:sp>
      <p:sp>
        <p:nvSpPr>
          <p:cNvPr id="6" name="Slide Number Placeholder 5"/>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33770293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6</a:t>
            </a:r>
          </a:p>
        </p:txBody>
      </p:sp>
      <p:sp>
        <p:nvSpPr>
          <p:cNvPr id="3" name="Content Placeholder 2"/>
          <p:cNvSpPr>
            <a:spLocks noGrp="1"/>
          </p:cNvSpPr>
          <p:nvPr>
            <p:ph sz="quarter" idx="11"/>
          </p:nvPr>
        </p:nvSpPr>
        <p:spPr>
          <a:xfrm>
            <a:off x="342900" y="1276710"/>
            <a:ext cx="8458200" cy="970379"/>
          </a:xfrm>
        </p:spPr>
        <p:txBody>
          <a:bodyPr>
            <a:normAutofit/>
          </a:bodyPr>
          <a:lstStyle/>
          <a:p>
            <a:pPr marL="1200150" indent="-1200150">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O6–6</a:t>
            </a:r>
            <a:r>
              <a:rPr lang="en-US" sz="2800" noProof="1">
                <a:solidFill>
                  <a:schemeClr val="tx1"/>
                </a:solidFill>
              </a:rPr>
              <a:t> </a:t>
            </a:r>
            <a:r>
              <a:rPr lang="en-US" sz="2800" noProof="1"/>
              <a:t>Apply the lower of cost and net realizable value rule for inventories.</a:t>
            </a:r>
            <a:endParaRPr lang="en-US" sz="2800" noProof="1">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25589864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60404BD-4D1D-4427-9B4A-FA4F3076881C}"/>
              </a:ext>
            </a:extLst>
          </p:cNvPr>
          <p:cNvSpPr>
            <a:spLocks noGrp="1"/>
          </p:cNvSpPr>
          <p:nvPr>
            <p:ph type="title"/>
          </p:nvPr>
        </p:nvSpPr>
        <p:spPr/>
        <p:txBody>
          <a:bodyPr>
            <a:noAutofit/>
          </a:bodyPr>
          <a:lstStyle/>
          <a:p>
            <a:r>
              <a:rPr lang="en-US" sz="3200" noProof="1">
                <a:solidFill>
                  <a:schemeClr val="tx1"/>
                </a:solidFill>
              </a:rPr>
              <a:t>Illustration 6–19 Lower of Cost and Net Realizable Value</a:t>
            </a:r>
          </a:p>
        </p:txBody>
      </p:sp>
      <p:pic>
        <p:nvPicPr>
          <p:cNvPr id="11" name="Picture 10" descr="The illustration shows the lower of cost and net realizable value.">
            <a:extLst>
              <a:ext uri="{FF2B5EF4-FFF2-40B4-BE49-F238E27FC236}">
                <a16:creationId xmlns:a16="http://schemas.microsoft.com/office/drawing/2014/main" id="{BD05A990-50BE-455A-B8DE-38A61A2132E0}"/>
              </a:ext>
            </a:extLst>
          </p:cNvPr>
          <p:cNvPicPr>
            <a:picLocks noChangeAspect="1"/>
          </p:cNvPicPr>
          <p:nvPr/>
        </p:nvPicPr>
        <p:blipFill rotWithShape="1">
          <a:blip r:embed="rId3"/>
          <a:srcRect r="976" b="1365"/>
          <a:stretch/>
        </p:blipFill>
        <p:spPr>
          <a:xfrm>
            <a:off x="646997" y="1566809"/>
            <a:ext cx="7765813" cy="4181980"/>
          </a:xfrm>
          <a:prstGeom prst="rect">
            <a:avLst/>
          </a:prstGeom>
        </p:spPr>
      </p:pic>
      <p:sp>
        <p:nvSpPr>
          <p:cNvPr id="9" name="Text Placeholder 8">
            <a:extLst>
              <a:ext uri="{FF2B5EF4-FFF2-40B4-BE49-F238E27FC236}">
                <a16:creationId xmlns:a16="http://schemas.microsoft.com/office/drawing/2014/main" id="{A92CB3D3-E7BF-4EA0-88C7-5A61A8C376BD}"/>
              </a:ext>
            </a:extLst>
          </p:cNvPr>
          <p:cNvSpPr>
            <a:spLocks noGrp="1"/>
          </p:cNvSpPr>
          <p:nvPr>
            <p:ph type="body" sz="quarter" idx="12"/>
          </p:nvPr>
        </p:nvSpPr>
        <p:spPr>
          <a:xfrm>
            <a:off x="2971268" y="6324600"/>
            <a:ext cx="3201464" cy="190500"/>
          </a:xfrm>
        </p:spPr>
        <p:txBody>
          <a:bodyPr/>
          <a:lstStyle/>
          <a:p>
            <a:r>
              <a:rPr lang="en-US" sz="1200" noProof="1">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3CB647D7-5DFA-4242-ABEC-4ECFCF242A51}"/>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12695389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1E42A-6B00-410D-B0C9-FFBA8EA57831}"/>
              </a:ext>
            </a:extLst>
          </p:cNvPr>
          <p:cNvSpPr>
            <a:spLocks noGrp="1"/>
          </p:cNvSpPr>
          <p:nvPr>
            <p:ph type="title"/>
          </p:nvPr>
        </p:nvSpPr>
        <p:spPr/>
        <p:txBody>
          <a:bodyPr>
            <a:noAutofit/>
          </a:bodyPr>
          <a:lstStyle/>
          <a:p>
            <a:r>
              <a:rPr lang="en-US" sz="3200" noProof="1"/>
              <a:t>Illustration 6–20 Calculating the Lower of Cost and Net Realizable Value </a:t>
            </a:r>
          </a:p>
        </p:txBody>
      </p:sp>
      <p:pic>
        <p:nvPicPr>
          <p:cNvPr id="9" name="Picture 8" descr="The illustration shows how to calculate the lower of cost and net realizable value.">
            <a:extLst>
              <a:ext uri="{FF2B5EF4-FFF2-40B4-BE49-F238E27FC236}">
                <a16:creationId xmlns:a16="http://schemas.microsoft.com/office/drawing/2014/main" id="{7F499D9A-BED2-4989-B887-38EA73259492}"/>
              </a:ext>
            </a:extLst>
          </p:cNvPr>
          <p:cNvPicPr>
            <a:picLocks noChangeAspect="1"/>
          </p:cNvPicPr>
          <p:nvPr/>
        </p:nvPicPr>
        <p:blipFill>
          <a:blip r:embed="rId3"/>
          <a:stretch>
            <a:fillRect/>
          </a:stretch>
        </p:blipFill>
        <p:spPr>
          <a:xfrm>
            <a:off x="509240" y="1262544"/>
            <a:ext cx="7974259" cy="2438611"/>
          </a:xfrm>
          <a:prstGeom prst="rect">
            <a:avLst/>
          </a:prstGeom>
        </p:spPr>
      </p:pic>
      <p:sp>
        <p:nvSpPr>
          <p:cNvPr id="10" name="Arc 9" descr="An Arrow points to 1,500.">
            <a:extLst>
              <a:ext uri="{FF2B5EF4-FFF2-40B4-BE49-F238E27FC236}">
                <a16:creationId xmlns:a16="http://schemas.microsoft.com/office/drawing/2014/main" id="{4237622D-8AB9-48F3-91F7-FD2EC8863C0E}"/>
              </a:ext>
            </a:extLst>
          </p:cNvPr>
          <p:cNvSpPr/>
          <p:nvPr/>
        </p:nvSpPr>
        <p:spPr>
          <a:xfrm rot="21411804">
            <a:off x="7387104" y="2772100"/>
            <a:ext cx="1377045" cy="2957301"/>
          </a:xfrm>
          <a:prstGeom prst="arc">
            <a:avLst>
              <a:gd name="adj1" fmla="val 16478442"/>
              <a:gd name="adj2" fmla="val 5163911"/>
            </a:avLst>
          </a:prstGeom>
          <a:ln w="12700" cmpd="sng">
            <a:solidFill>
              <a:schemeClr val="tx1"/>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AD652727-CCA8-4650-A411-EC07D47734D8}"/>
              </a:ext>
            </a:extLst>
          </p:cNvPr>
          <p:cNvSpPr>
            <a:spLocks noGrp="1"/>
          </p:cNvSpPr>
          <p:nvPr>
            <p:ph sz="quarter" idx="11"/>
          </p:nvPr>
        </p:nvSpPr>
        <p:spPr>
          <a:xfrm>
            <a:off x="342900" y="3762443"/>
            <a:ext cx="7958138" cy="953680"/>
          </a:xfrm>
        </p:spPr>
        <p:txBody>
          <a:bodyPr>
            <a:normAutofit/>
          </a:bodyPr>
          <a:lstStyle/>
          <a:p>
            <a:pPr>
              <a:spcBef>
                <a:spcPts val="1000"/>
              </a:spcBef>
              <a:spcAft>
                <a:spcPts val="0"/>
              </a:spcAft>
            </a:pPr>
            <a:r>
              <a:rPr lang="en-US" sz="1800" noProof="1"/>
              <a:t>Reduce 15 FunStation 2s from their original cost of $4,500 (= 15 units × $300) to their lower net realizable value of $3,000 (= 15 units × $200) with the following year-end adjusting entry:</a:t>
            </a:r>
          </a:p>
        </p:txBody>
      </p:sp>
      <p:graphicFrame>
        <p:nvGraphicFramePr>
          <p:cNvPr id="8" name="Table 7">
            <a:extLst>
              <a:ext uri="{FF2B5EF4-FFF2-40B4-BE49-F238E27FC236}">
                <a16:creationId xmlns:a16="http://schemas.microsoft.com/office/drawing/2014/main" id="{2C6F39E8-FD05-442C-B912-1A305671DAB2}"/>
              </a:ext>
            </a:extLst>
          </p:cNvPr>
          <p:cNvGraphicFramePr>
            <a:graphicFrameLocks noGrp="1"/>
          </p:cNvGraphicFramePr>
          <p:nvPr>
            <p:extLst>
              <p:ext uri="{D42A27DB-BD31-4B8C-83A1-F6EECF244321}">
                <p14:modId xmlns:p14="http://schemas.microsoft.com/office/powerpoint/2010/main" val="327838736"/>
              </p:ext>
            </p:extLst>
          </p:nvPr>
        </p:nvGraphicFramePr>
        <p:xfrm>
          <a:off x="423512" y="4811727"/>
          <a:ext cx="7877526" cy="1381760"/>
        </p:xfrm>
        <a:graphic>
          <a:graphicData uri="http://schemas.openxmlformats.org/drawingml/2006/table">
            <a:tbl>
              <a:tblPr firstRow="1" bandRow="1">
                <a:tableStyleId>{2D5ABB26-0587-4C30-8999-92F81FD0307C}</a:tableStyleId>
              </a:tblPr>
              <a:tblGrid>
                <a:gridCol w="5920138">
                  <a:extLst>
                    <a:ext uri="{9D8B030D-6E8A-4147-A177-3AD203B41FA5}">
                      <a16:colId xmlns:a16="http://schemas.microsoft.com/office/drawing/2014/main" val="128886434"/>
                    </a:ext>
                  </a:extLst>
                </a:gridCol>
                <a:gridCol w="942975">
                  <a:extLst>
                    <a:ext uri="{9D8B030D-6E8A-4147-A177-3AD203B41FA5}">
                      <a16:colId xmlns:a16="http://schemas.microsoft.com/office/drawing/2014/main" val="3314036887"/>
                    </a:ext>
                  </a:extLst>
                </a:gridCol>
                <a:gridCol w="1014413">
                  <a:extLst>
                    <a:ext uri="{9D8B030D-6E8A-4147-A177-3AD203B41FA5}">
                      <a16:colId xmlns:a16="http://schemas.microsoft.com/office/drawing/2014/main" val="967795982"/>
                    </a:ext>
                  </a:extLst>
                </a:gridCol>
              </a:tblGrid>
              <a:tr h="370840">
                <a:tc>
                  <a:txBody>
                    <a:bodyPr/>
                    <a:lstStyle/>
                    <a:p>
                      <a:r>
                        <a:rPr lang="en-US" sz="1800" u="sng" dirty="0"/>
                        <a:t>December 31 </a:t>
                      </a:r>
                      <a:endParaRPr lang="en-US" sz="1800" u="sng" dirty="0">
                        <a:latin typeface="+mn-lt"/>
                      </a:endParaRPr>
                    </a:p>
                  </a:txBody>
                  <a:tcPr/>
                </a:tc>
                <a:tc>
                  <a:txBody>
                    <a:bodyPr/>
                    <a:lstStyle/>
                    <a:p>
                      <a:r>
                        <a:rPr lang="en-US" sz="1800" u="sng" dirty="0"/>
                        <a:t>Debit</a:t>
                      </a:r>
                      <a:endParaRPr lang="en-US" sz="1800" u="sng"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t>Credit</a:t>
                      </a:r>
                      <a:endParaRPr lang="en-US" sz="1800" u="sng" dirty="0">
                        <a:latin typeface="+mn-lt"/>
                      </a:endParaRPr>
                    </a:p>
                  </a:txBody>
                  <a:tcPr/>
                </a:tc>
                <a:extLst>
                  <a:ext uri="{0D108BD9-81ED-4DB2-BD59-A6C34878D82A}">
                    <a16:rowId xmlns:a16="http://schemas.microsoft.com/office/drawing/2014/main" val="1333176024"/>
                  </a:ext>
                </a:extLst>
              </a:tr>
              <a:tr h="370840">
                <a:tc>
                  <a:txBody>
                    <a:bodyPr/>
                    <a:lstStyle/>
                    <a:p>
                      <a:r>
                        <a:rPr lang="en-US" sz="1800" b="1" dirty="0"/>
                        <a:t>Cost of Goods Sold (expense)</a:t>
                      </a:r>
                      <a:endParaRPr lang="en-US" sz="1800" dirty="0">
                        <a:latin typeface="+mn-lt"/>
                      </a:endParaRPr>
                    </a:p>
                  </a:txBody>
                  <a:tcPr/>
                </a:tc>
                <a:tc>
                  <a:txBody>
                    <a:bodyPr/>
                    <a:lstStyle/>
                    <a:p>
                      <a:r>
                        <a:rPr lang="en-US" sz="1800" b="1" dirty="0"/>
                        <a:t>1,500</a:t>
                      </a:r>
                      <a:endParaRPr lang="en-US" sz="1800" b="1" dirty="0">
                        <a:latin typeface="+mn-lt"/>
                      </a:endParaRPr>
                    </a:p>
                  </a:txBody>
                  <a:tcPr/>
                </a:tc>
                <a:tc>
                  <a:txBody>
                    <a:bodyPr/>
                    <a:lstStyle/>
                    <a:p>
                      <a:endParaRPr lang="en-US" sz="1800" dirty="0">
                        <a:latin typeface="+mn-lt"/>
                      </a:endParaRPr>
                    </a:p>
                  </a:txBody>
                  <a:tcPr/>
                </a:tc>
                <a:extLst>
                  <a:ext uri="{0D108BD9-81ED-4DB2-BD59-A6C34878D82A}">
                    <a16:rowId xmlns:a16="http://schemas.microsoft.com/office/drawing/2014/main" val="2348558237"/>
                  </a:ext>
                </a:extLst>
              </a:tr>
              <a:tr h="370840">
                <a:tc>
                  <a:txBody>
                    <a:bodyPr/>
                    <a:lstStyle/>
                    <a:p>
                      <a:pPr marL="0" indent="185738"/>
                      <a:r>
                        <a:rPr lang="en-US" sz="1800" b="1" dirty="0"/>
                        <a:t>Inventory</a:t>
                      </a:r>
                      <a:endParaRPr lang="en-US" sz="1800" dirty="0"/>
                    </a:p>
                    <a:p>
                      <a:pPr marL="0" indent="185738"/>
                      <a:r>
                        <a:rPr lang="en-US" sz="1800" i="1" dirty="0"/>
                        <a:t>(Adjust inventory down to net realizable value)</a:t>
                      </a:r>
                      <a:endParaRPr lang="en-US" sz="1800" dirty="0">
                        <a:latin typeface="+mn-lt"/>
                      </a:endParaRPr>
                    </a:p>
                  </a:txBody>
                  <a:tcPr/>
                </a:tc>
                <a:tc>
                  <a:txBody>
                    <a:bodyPr/>
                    <a:lstStyle/>
                    <a:p>
                      <a:endParaRPr lang="en-US" sz="1800" dirty="0">
                        <a:latin typeface="+mn-lt"/>
                      </a:endParaRPr>
                    </a:p>
                  </a:txBody>
                  <a:tcPr/>
                </a:tc>
                <a:tc>
                  <a:txBody>
                    <a:bodyPr/>
                    <a:lstStyle/>
                    <a:p>
                      <a:r>
                        <a:rPr lang="en-US" sz="1800" b="1" dirty="0"/>
                        <a:t>1,500</a:t>
                      </a:r>
                      <a:endParaRPr lang="en-US" sz="1800" b="1" dirty="0">
                        <a:latin typeface="+mn-lt"/>
                      </a:endParaRPr>
                    </a:p>
                  </a:txBody>
                  <a:tcPr/>
                </a:tc>
                <a:extLst>
                  <a:ext uri="{0D108BD9-81ED-4DB2-BD59-A6C34878D82A}">
                    <a16:rowId xmlns:a16="http://schemas.microsoft.com/office/drawing/2014/main" val="2451729040"/>
                  </a:ext>
                </a:extLst>
              </a:tr>
            </a:tbl>
          </a:graphicData>
        </a:graphic>
      </p:graphicFrame>
      <p:sp>
        <p:nvSpPr>
          <p:cNvPr id="5" name="Text Placeholder 4">
            <a:extLst>
              <a:ext uri="{FF2B5EF4-FFF2-40B4-BE49-F238E27FC236}">
                <a16:creationId xmlns:a16="http://schemas.microsoft.com/office/drawing/2014/main" id="{A69944D5-9925-4B28-A25C-ADEC2E440A2D}"/>
              </a:ext>
            </a:extLst>
          </p:cNvPr>
          <p:cNvSpPr>
            <a:spLocks noGrp="1"/>
          </p:cNvSpPr>
          <p:nvPr>
            <p:ph type="body" sz="quarter" idx="12"/>
          </p:nvPr>
        </p:nvSpPr>
        <p:spPr>
          <a:xfrm>
            <a:off x="2971558" y="6324600"/>
            <a:ext cx="3200885" cy="190500"/>
          </a:xfrm>
        </p:spPr>
        <p:txBody>
          <a:bodyPr/>
          <a:lstStyle/>
          <a:p>
            <a:r>
              <a:rPr lang="en-US" sz="1200" noProof="1">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8CF85AB5-15F4-42C7-9EEF-80B93AC8D5F2}"/>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28791630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8BDF0C5-4611-4F85-B291-5D5C25E31E59}"/>
              </a:ext>
            </a:extLst>
          </p:cNvPr>
          <p:cNvSpPr>
            <a:spLocks noGrp="1"/>
          </p:cNvSpPr>
          <p:nvPr>
            <p:ph type="title"/>
          </p:nvPr>
        </p:nvSpPr>
        <p:spPr/>
        <p:txBody>
          <a:bodyPr/>
          <a:lstStyle/>
          <a:p>
            <a:r>
              <a:rPr lang="en-US" noProof="1"/>
              <a:t>Concept Check 6–9 </a:t>
            </a:r>
            <a:r>
              <a:rPr lang="en-US" sz="1000" b="0" noProof="1"/>
              <a:t>1</a:t>
            </a:r>
          </a:p>
        </p:txBody>
      </p:sp>
      <p:sp>
        <p:nvSpPr>
          <p:cNvPr id="15" name="Content Placeholder 14">
            <a:extLst>
              <a:ext uri="{FF2B5EF4-FFF2-40B4-BE49-F238E27FC236}">
                <a16:creationId xmlns:a16="http://schemas.microsoft.com/office/drawing/2014/main" id="{D0EE19B5-1CF4-493A-B0C5-5E2086D7ACD5}"/>
              </a:ext>
            </a:extLst>
          </p:cNvPr>
          <p:cNvSpPr>
            <a:spLocks noGrp="1"/>
          </p:cNvSpPr>
          <p:nvPr>
            <p:ph sz="quarter" idx="11"/>
          </p:nvPr>
        </p:nvSpPr>
        <p:spPr>
          <a:xfrm>
            <a:off x="342900" y="1276709"/>
            <a:ext cx="8458200" cy="821119"/>
          </a:xfrm>
        </p:spPr>
        <p:txBody>
          <a:bodyPr>
            <a:normAutofit/>
          </a:bodyPr>
          <a:lstStyle/>
          <a:p>
            <a:pPr>
              <a:spcBef>
                <a:spcPts val="1000"/>
              </a:spcBef>
              <a:spcAft>
                <a:spcPts val="0"/>
              </a:spcAft>
            </a:pPr>
            <a:r>
              <a:rPr lang="en-US" sz="2200" noProof="1"/>
              <a:t>At the end of the year, a company reports the following inventory amounts ($ per unit):</a:t>
            </a:r>
          </a:p>
        </p:txBody>
      </p:sp>
      <p:graphicFrame>
        <p:nvGraphicFramePr>
          <p:cNvPr id="21" name="Table 21">
            <a:extLst>
              <a:ext uri="{FF2B5EF4-FFF2-40B4-BE49-F238E27FC236}">
                <a16:creationId xmlns:a16="http://schemas.microsoft.com/office/drawing/2014/main" id="{906E635C-158B-47E9-8725-9642A53DBE91}"/>
              </a:ext>
            </a:extLst>
          </p:cNvPr>
          <p:cNvGraphicFramePr>
            <a:graphicFrameLocks noGrp="1"/>
          </p:cNvGraphicFramePr>
          <p:nvPr>
            <p:extLst>
              <p:ext uri="{D42A27DB-BD31-4B8C-83A1-F6EECF244321}">
                <p14:modId xmlns:p14="http://schemas.microsoft.com/office/powerpoint/2010/main" val="413167995"/>
              </p:ext>
            </p:extLst>
          </p:nvPr>
        </p:nvGraphicFramePr>
        <p:xfrm>
          <a:off x="342900" y="2174027"/>
          <a:ext cx="7700963" cy="1280160"/>
        </p:xfrm>
        <a:graphic>
          <a:graphicData uri="http://schemas.openxmlformats.org/drawingml/2006/table">
            <a:tbl>
              <a:tblPr firstRow="1" bandRow="1">
                <a:tableStyleId>{5C22544A-7EE6-4342-B048-85BDC9FD1C3A}</a:tableStyleId>
              </a:tblPr>
              <a:tblGrid>
                <a:gridCol w="857250">
                  <a:extLst>
                    <a:ext uri="{9D8B030D-6E8A-4147-A177-3AD203B41FA5}">
                      <a16:colId xmlns:a16="http://schemas.microsoft.com/office/drawing/2014/main" val="1832044008"/>
                    </a:ext>
                  </a:extLst>
                </a:gridCol>
                <a:gridCol w="1657350">
                  <a:extLst>
                    <a:ext uri="{9D8B030D-6E8A-4147-A177-3AD203B41FA5}">
                      <a16:colId xmlns:a16="http://schemas.microsoft.com/office/drawing/2014/main" val="1506960029"/>
                    </a:ext>
                  </a:extLst>
                </a:gridCol>
                <a:gridCol w="1443038">
                  <a:extLst>
                    <a:ext uri="{9D8B030D-6E8A-4147-A177-3AD203B41FA5}">
                      <a16:colId xmlns:a16="http://schemas.microsoft.com/office/drawing/2014/main" val="3978137645"/>
                    </a:ext>
                  </a:extLst>
                </a:gridCol>
                <a:gridCol w="3743325">
                  <a:extLst>
                    <a:ext uri="{9D8B030D-6E8A-4147-A177-3AD203B41FA5}">
                      <a16:colId xmlns:a16="http://schemas.microsoft.com/office/drawing/2014/main" val="227508336"/>
                    </a:ext>
                  </a:extLst>
                </a:gridCol>
              </a:tblGrid>
              <a:tr h="288762">
                <a:tc>
                  <a:txBody>
                    <a:bodyPr/>
                    <a:lstStyle/>
                    <a:p>
                      <a:pPr algn="ctr"/>
                      <a:r>
                        <a:rPr lang="en-US" sz="2200" b="0" u="sng" dirty="0">
                          <a:solidFill>
                            <a:schemeClr val="tx1"/>
                          </a:solidFill>
                        </a:rPr>
                        <a:t>Item</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u="sng" dirty="0">
                          <a:solidFill>
                            <a:schemeClr val="tx1"/>
                          </a:solidFill>
                        </a:rPr>
                        <a:t># of Units</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u="sng" dirty="0">
                          <a:solidFill>
                            <a:schemeClr val="tx1"/>
                          </a:solidFill>
                        </a:rPr>
                        <a:t>Cost</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u="sng" dirty="0">
                          <a:solidFill>
                            <a:schemeClr val="tx1"/>
                          </a:solidFill>
                        </a:rPr>
                        <a:t>Net Realizable Value</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61491997"/>
                  </a:ext>
                </a:extLst>
              </a:tr>
              <a:tr h="167299">
                <a:tc>
                  <a:txBody>
                    <a:bodyPr/>
                    <a:lstStyle/>
                    <a:p>
                      <a:pPr algn="ctr"/>
                      <a:r>
                        <a:rPr lang="en-US" sz="2200" b="0" dirty="0">
                          <a:solidFill>
                            <a:schemeClr val="tx1"/>
                          </a:solidFill>
                        </a:rPr>
                        <a:t>A</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100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$4</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$8</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1896076"/>
                  </a:ext>
                </a:extLst>
              </a:tr>
              <a:tr h="167299">
                <a:tc>
                  <a:txBody>
                    <a:bodyPr/>
                    <a:lstStyle/>
                    <a:p>
                      <a:pPr algn="ctr"/>
                      <a:r>
                        <a:rPr lang="en-US" sz="2200" b="0" dirty="0">
                          <a:solidFill>
                            <a:schemeClr val="tx1"/>
                          </a:solidFill>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45657272"/>
                  </a:ext>
                </a:extLst>
              </a:tr>
            </a:tbl>
          </a:graphicData>
        </a:graphic>
      </p:graphicFrame>
      <p:sp>
        <p:nvSpPr>
          <p:cNvPr id="18" name="Content Placeholder 17">
            <a:extLst>
              <a:ext uri="{FF2B5EF4-FFF2-40B4-BE49-F238E27FC236}">
                <a16:creationId xmlns:a16="http://schemas.microsoft.com/office/drawing/2014/main" id="{13C4236C-87A0-4310-9966-5B661FE55376}"/>
              </a:ext>
            </a:extLst>
          </p:cNvPr>
          <p:cNvSpPr>
            <a:spLocks noGrp="1"/>
          </p:cNvSpPr>
          <p:nvPr>
            <p:ph sz="quarter" idx="14"/>
          </p:nvPr>
        </p:nvSpPr>
        <p:spPr>
          <a:xfrm>
            <a:off x="342900" y="3557589"/>
            <a:ext cx="4614863" cy="2690812"/>
          </a:xfrm>
        </p:spPr>
        <p:txBody>
          <a:bodyPr>
            <a:noAutofit/>
          </a:bodyPr>
          <a:lstStyle/>
          <a:p>
            <a:pPr>
              <a:spcBef>
                <a:spcPts val="500"/>
              </a:spcBef>
              <a:spcAft>
                <a:spcPts val="0"/>
              </a:spcAft>
            </a:pPr>
            <a:r>
              <a:rPr lang="en-US" sz="2200" noProof="1"/>
              <a:t>The amount to report for ending inventory using the lower of cost and net realizable value is:</a:t>
            </a:r>
          </a:p>
          <a:p>
            <a:pPr>
              <a:spcBef>
                <a:spcPts val="500"/>
              </a:spcBef>
              <a:spcAft>
                <a:spcPts val="0"/>
              </a:spcAft>
            </a:pPr>
            <a:r>
              <a:rPr lang="en-US" sz="2200" b="1" noProof="1"/>
              <a:t>a.</a:t>
            </a:r>
            <a:r>
              <a:rPr lang="en-US" sz="2200" noProof="1"/>
              <a:t> $1,600</a:t>
            </a:r>
          </a:p>
          <a:p>
            <a:pPr>
              <a:spcBef>
                <a:spcPts val="500"/>
              </a:spcBef>
              <a:spcAft>
                <a:spcPts val="0"/>
              </a:spcAft>
            </a:pPr>
            <a:r>
              <a:rPr lang="en-US" sz="2200" b="1" noProof="1"/>
              <a:t>b.</a:t>
            </a:r>
            <a:r>
              <a:rPr lang="en-US" sz="2200" noProof="1"/>
              <a:t> $1,700</a:t>
            </a:r>
          </a:p>
          <a:p>
            <a:pPr>
              <a:spcBef>
                <a:spcPts val="500"/>
              </a:spcBef>
              <a:spcAft>
                <a:spcPts val="0"/>
              </a:spcAft>
            </a:pPr>
            <a:r>
              <a:rPr lang="en-US" sz="2200" b="1" noProof="1"/>
              <a:t>c.</a:t>
            </a:r>
            <a:r>
              <a:rPr lang="en-US" sz="2200" noProof="1"/>
              <a:t> $2,000</a:t>
            </a:r>
          </a:p>
          <a:p>
            <a:pPr>
              <a:spcBef>
                <a:spcPts val="500"/>
              </a:spcBef>
              <a:spcAft>
                <a:spcPts val="0"/>
              </a:spcAft>
            </a:pPr>
            <a:r>
              <a:rPr lang="en-US" sz="2200" b="1" noProof="1"/>
              <a:t>d.</a:t>
            </a:r>
            <a:r>
              <a:rPr lang="en-US" sz="2200" noProof="1"/>
              <a:t> $1,300</a:t>
            </a:r>
          </a:p>
        </p:txBody>
      </p:sp>
      <p:sp>
        <p:nvSpPr>
          <p:cNvPr id="7" name="Slide Number Placeholder 6">
            <a:extLst>
              <a:ext uri="{FF2B5EF4-FFF2-40B4-BE49-F238E27FC236}">
                <a16:creationId xmlns:a16="http://schemas.microsoft.com/office/drawing/2014/main" id="{BB96A9AF-B6EC-42C3-A9DF-BE14C6659313}"/>
              </a:ext>
            </a:extLst>
          </p:cNvPr>
          <p:cNvSpPr>
            <a:spLocks noGrp="1"/>
          </p:cNvSpPr>
          <p:nvPr>
            <p:ph type="sldNum" sz="quarter" idx="10"/>
          </p:nvPr>
        </p:nvSpPr>
        <p:spPr/>
        <p:txBody>
          <a:bodyPr/>
          <a:lstStyle/>
          <a:p>
            <a:fld id="{68151E55-6873-49E2-B8D5-2F265E6F1973}" type="slidenum">
              <a:rPr lang="en-US" smtClean="0"/>
              <a:pPr/>
              <a:t>75</a:t>
            </a:fld>
            <a:endParaRPr lang="en-US" dirty="0"/>
          </a:p>
        </p:txBody>
      </p:sp>
    </p:spTree>
    <p:extLst>
      <p:ext uri="{BB962C8B-B14F-4D97-AF65-F5344CB8AC3E}">
        <p14:creationId xmlns:p14="http://schemas.microsoft.com/office/powerpoint/2010/main" val="168809358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8BDF0C5-4611-4F85-B291-5D5C25E31E59}"/>
              </a:ext>
            </a:extLst>
          </p:cNvPr>
          <p:cNvSpPr>
            <a:spLocks noGrp="1"/>
          </p:cNvSpPr>
          <p:nvPr>
            <p:ph type="title"/>
          </p:nvPr>
        </p:nvSpPr>
        <p:spPr/>
        <p:txBody>
          <a:bodyPr/>
          <a:lstStyle/>
          <a:p>
            <a:r>
              <a:rPr lang="en-US" noProof="1"/>
              <a:t>Concept Check 6–9 </a:t>
            </a:r>
            <a:r>
              <a:rPr lang="en-US" sz="1000" b="0" noProof="1"/>
              <a:t>2</a:t>
            </a:r>
          </a:p>
        </p:txBody>
      </p:sp>
      <p:sp>
        <p:nvSpPr>
          <p:cNvPr id="15" name="Content Placeholder 14">
            <a:extLst>
              <a:ext uri="{FF2B5EF4-FFF2-40B4-BE49-F238E27FC236}">
                <a16:creationId xmlns:a16="http://schemas.microsoft.com/office/drawing/2014/main" id="{D0EE19B5-1CF4-493A-B0C5-5E2086D7ACD5}"/>
              </a:ext>
            </a:extLst>
          </p:cNvPr>
          <p:cNvSpPr>
            <a:spLocks noGrp="1"/>
          </p:cNvSpPr>
          <p:nvPr>
            <p:ph sz="quarter" idx="11"/>
          </p:nvPr>
        </p:nvSpPr>
        <p:spPr>
          <a:xfrm>
            <a:off x="342900" y="1276709"/>
            <a:ext cx="8458200" cy="821119"/>
          </a:xfrm>
        </p:spPr>
        <p:txBody>
          <a:bodyPr>
            <a:normAutofit/>
          </a:bodyPr>
          <a:lstStyle/>
          <a:p>
            <a:pPr>
              <a:spcBef>
                <a:spcPts val="1000"/>
              </a:spcBef>
              <a:spcAft>
                <a:spcPts val="0"/>
              </a:spcAft>
            </a:pPr>
            <a:r>
              <a:rPr lang="en-US" sz="2200" noProof="1"/>
              <a:t>At the end of the year, a company reports the following inventory amounts ($ per unit):</a:t>
            </a:r>
          </a:p>
        </p:txBody>
      </p:sp>
      <p:graphicFrame>
        <p:nvGraphicFramePr>
          <p:cNvPr id="21" name="Table 21">
            <a:extLst>
              <a:ext uri="{FF2B5EF4-FFF2-40B4-BE49-F238E27FC236}">
                <a16:creationId xmlns:a16="http://schemas.microsoft.com/office/drawing/2014/main" id="{906E635C-158B-47E9-8725-9642A53DBE91}"/>
              </a:ext>
            </a:extLst>
          </p:cNvPr>
          <p:cNvGraphicFramePr>
            <a:graphicFrameLocks noGrp="1"/>
          </p:cNvGraphicFramePr>
          <p:nvPr>
            <p:extLst>
              <p:ext uri="{D42A27DB-BD31-4B8C-83A1-F6EECF244321}">
                <p14:modId xmlns:p14="http://schemas.microsoft.com/office/powerpoint/2010/main" val="746777178"/>
              </p:ext>
            </p:extLst>
          </p:nvPr>
        </p:nvGraphicFramePr>
        <p:xfrm>
          <a:off x="342900" y="2174027"/>
          <a:ext cx="7700963" cy="1280160"/>
        </p:xfrm>
        <a:graphic>
          <a:graphicData uri="http://schemas.openxmlformats.org/drawingml/2006/table">
            <a:tbl>
              <a:tblPr firstRow="1" bandRow="1">
                <a:tableStyleId>{5C22544A-7EE6-4342-B048-85BDC9FD1C3A}</a:tableStyleId>
              </a:tblPr>
              <a:tblGrid>
                <a:gridCol w="857250">
                  <a:extLst>
                    <a:ext uri="{9D8B030D-6E8A-4147-A177-3AD203B41FA5}">
                      <a16:colId xmlns:a16="http://schemas.microsoft.com/office/drawing/2014/main" val="1832044008"/>
                    </a:ext>
                  </a:extLst>
                </a:gridCol>
                <a:gridCol w="1657350">
                  <a:extLst>
                    <a:ext uri="{9D8B030D-6E8A-4147-A177-3AD203B41FA5}">
                      <a16:colId xmlns:a16="http://schemas.microsoft.com/office/drawing/2014/main" val="1506960029"/>
                    </a:ext>
                  </a:extLst>
                </a:gridCol>
                <a:gridCol w="1443038">
                  <a:extLst>
                    <a:ext uri="{9D8B030D-6E8A-4147-A177-3AD203B41FA5}">
                      <a16:colId xmlns:a16="http://schemas.microsoft.com/office/drawing/2014/main" val="3978137645"/>
                    </a:ext>
                  </a:extLst>
                </a:gridCol>
                <a:gridCol w="3743325">
                  <a:extLst>
                    <a:ext uri="{9D8B030D-6E8A-4147-A177-3AD203B41FA5}">
                      <a16:colId xmlns:a16="http://schemas.microsoft.com/office/drawing/2014/main" val="227508336"/>
                    </a:ext>
                  </a:extLst>
                </a:gridCol>
              </a:tblGrid>
              <a:tr h="288762">
                <a:tc>
                  <a:txBody>
                    <a:bodyPr/>
                    <a:lstStyle/>
                    <a:p>
                      <a:pPr algn="ctr"/>
                      <a:r>
                        <a:rPr lang="en-US" sz="2200" b="0" u="sng" dirty="0">
                          <a:solidFill>
                            <a:schemeClr val="tx1"/>
                          </a:solidFill>
                        </a:rPr>
                        <a:t>Item</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u="sng" dirty="0">
                          <a:solidFill>
                            <a:schemeClr val="tx1"/>
                          </a:solidFill>
                        </a:rPr>
                        <a:t># of Units</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u="sng" dirty="0">
                          <a:solidFill>
                            <a:schemeClr val="tx1"/>
                          </a:solidFill>
                        </a:rPr>
                        <a:t>Cost</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u="sng" dirty="0">
                          <a:solidFill>
                            <a:schemeClr val="tx1"/>
                          </a:solidFill>
                        </a:rPr>
                        <a:t>Net Realizable Value</a:t>
                      </a:r>
                      <a:endParaRPr lang="en-US" sz="22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61491997"/>
                  </a:ext>
                </a:extLst>
              </a:tr>
              <a:tr h="167299">
                <a:tc>
                  <a:txBody>
                    <a:bodyPr/>
                    <a:lstStyle/>
                    <a:p>
                      <a:pPr algn="ctr"/>
                      <a:r>
                        <a:rPr lang="en-US" sz="2200" b="0" dirty="0">
                          <a:solidFill>
                            <a:schemeClr val="tx1"/>
                          </a:solidFill>
                        </a:rPr>
                        <a:t>A</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100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$4</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$8</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1896076"/>
                  </a:ext>
                </a:extLst>
              </a:tr>
              <a:tr h="167299">
                <a:tc>
                  <a:txBody>
                    <a:bodyPr/>
                    <a:lstStyle/>
                    <a:p>
                      <a:pPr algn="ctr"/>
                      <a:r>
                        <a:rPr lang="en-US" sz="2200" b="0" dirty="0">
                          <a:solidFill>
                            <a:schemeClr val="tx1"/>
                          </a:solidFill>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200" b="0" dirty="0">
                          <a:solidFill>
                            <a:schemeClr val="tx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45657272"/>
                  </a:ext>
                </a:extLst>
              </a:tr>
            </a:tbl>
          </a:graphicData>
        </a:graphic>
      </p:graphicFrame>
      <p:sp>
        <p:nvSpPr>
          <p:cNvPr id="18" name="Content Placeholder 17">
            <a:extLst>
              <a:ext uri="{FF2B5EF4-FFF2-40B4-BE49-F238E27FC236}">
                <a16:creationId xmlns:a16="http://schemas.microsoft.com/office/drawing/2014/main" id="{13C4236C-87A0-4310-9966-5B661FE55376}"/>
              </a:ext>
            </a:extLst>
          </p:cNvPr>
          <p:cNvSpPr>
            <a:spLocks noGrp="1"/>
          </p:cNvSpPr>
          <p:nvPr>
            <p:ph sz="quarter" idx="14"/>
          </p:nvPr>
        </p:nvSpPr>
        <p:spPr>
          <a:xfrm>
            <a:off x="342901" y="3557589"/>
            <a:ext cx="4229100" cy="2690812"/>
          </a:xfrm>
        </p:spPr>
        <p:txBody>
          <a:bodyPr>
            <a:noAutofit/>
          </a:bodyPr>
          <a:lstStyle/>
          <a:p>
            <a:pPr>
              <a:spcBef>
                <a:spcPts val="500"/>
              </a:spcBef>
              <a:spcAft>
                <a:spcPts val="0"/>
              </a:spcAft>
            </a:pPr>
            <a:r>
              <a:rPr lang="en-US" sz="2200" noProof="1"/>
              <a:t>The amount to report for ending inventory using the lower of cost and net realizable value is:</a:t>
            </a:r>
          </a:p>
          <a:p>
            <a:pPr>
              <a:spcBef>
                <a:spcPts val="500"/>
              </a:spcBef>
              <a:spcAft>
                <a:spcPts val="0"/>
              </a:spcAft>
            </a:pPr>
            <a:r>
              <a:rPr lang="en-US" sz="2200" b="1" noProof="1"/>
              <a:t>a.</a:t>
            </a:r>
            <a:r>
              <a:rPr lang="en-US" sz="2200" noProof="1"/>
              <a:t> $1,600</a:t>
            </a:r>
          </a:p>
          <a:p>
            <a:pPr>
              <a:spcBef>
                <a:spcPts val="500"/>
              </a:spcBef>
              <a:spcAft>
                <a:spcPts val="0"/>
              </a:spcAft>
            </a:pPr>
            <a:r>
              <a:rPr lang="en-US" sz="2200" b="1" noProof="1"/>
              <a:t>b.</a:t>
            </a:r>
            <a:r>
              <a:rPr lang="en-US" sz="2200" noProof="1"/>
              <a:t> $1,700</a:t>
            </a:r>
          </a:p>
          <a:p>
            <a:pPr>
              <a:spcBef>
                <a:spcPts val="500"/>
              </a:spcBef>
              <a:spcAft>
                <a:spcPts val="0"/>
              </a:spcAft>
            </a:pPr>
            <a:r>
              <a:rPr lang="en-US" sz="2200" b="1" noProof="1"/>
              <a:t>c.</a:t>
            </a:r>
            <a:r>
              <a:rPr lang="en-US" sz="2200" noProof="1"/>
              <a:t> $2,000</a:t>
            </a:r>
          </a:p>
          <a:p>
            <a:pPr>
              <a:spcBef>
                <a:spcPts val="500"/>
              </a:spcBef>
              <a:spcAft>
                <a:spcPts val="0"/>
              </a:spcAft>
            </a:pPr>
            <a:r>
              <a:rPr lang="en-US" sz="2200" b="1" noProof="1"/>
              <a:t>Answer: d.</a:t>
            </a:r>
            <a:r>
              <a:rPr lang="en-US" sz="2200" noProof="1"/>
              <a:t> $1,300</a:t>
            </a:r>
          </a:p>
        </p:txBody>
      </p:sp>
      <p:sp>
        <p:nvSpPr>
          <p:cNvPr id="12" name="Content Placeholder 3">
            <a:extLst>
              <a:ext uri="{FF2B5EF4-FFF2-40B4-BE49-F238E27FC236}">
                <a16:creationId xmlns:a16="http://schemas.microsoft.com/office/drawing/2014/main" id="{27D70EC7-71EC-46F8-8654-462EDB2C62D7}"/>
              </a:ext>
            </a:extLst>
          </p:cNvPr>
          <p:cNvSpPr>
            <a:spLocks noGrp="1"/>
          </p:cNvSpPr>
          <p:nvPr>
            <p:ph sz="quarter" idx="15"/>
          </p:nvPr>
        </p:nvSpPr>
        <p:spPr>
          <a:xfrm>
            <a:off x="4736892" y="3557589"/>
            <a:ext cx="4064207" cy="2690812"/>
          </a:xfrm>
        </p:spPr>
        <p:txBody>
          <a:bodyPr>
            <a:noAutofit/>
          </a:bodyPr>
          <a:lstStyle/>
          <a:p>
            <a:pPr>
              <a:spcBef>
                <a:spcPts val="300"/>
              </a:spcBef>
              <a:spcAft>
                <a:spcPts val="0"/>
              </a:spcAft>
            </a:pPr>
            <a:r>
              <a:rPr lang="en-US" noProof="1"/>
              <a:t>The lower of cost and net realizable value is:</a:t>
            </a:r>
          </a:p>
          <a:p>
            <a:pPr indent="463550">
              <a:spcBef>
                <a:spcPts val="300"/>
              </a:spcBef>
              <a:spcAft>
                <a:spcPts val="0"/>
              </a:spcAft>
            </a:pPr>
            <a:r>
              <a:rPr lang="en-US" noProof="1"/>
              <a:t>Item A = $4 per unit (cost)</a:t>
            </a:r>
          </a:p>
          <a:p>
            <a:pPr indent="463550">
              <a:spcBef>
                <a:spcPts val="300"/>
              </a:spcBef>
              <a:spcAft>
                <a:spcPts val="0"/>
              </a:spcAft>
            </a:pPr>
            <a:r>
              <a:rPr lang="en-US" noProof="1"/>
              <a:t>Item B = $6 per unit (net realizable value)</a:t>
            </a:r>
          </a:p>
          <a:p>
            <a:pPr>
              <a:spcBef>
                <a:spcPts val="300"/>
              </a:spcBef>
              <a:spcAft>
                <a:spcPts val="0"/>
              </a:spcAft>
            </a:pPr>
            <a:r>
              <a:rPr lang="en-US" noProof="1"/>
              <a:t>Ending inventory = $1,300</a:t>
            </a:r>
          </a:p>
          <a:p>
            <a:pPr algn="ctr">
              <a:spcBef>
                <a:spcPts val="300"/>
              </a:spcBef>
              <a:spcAft>
                <a:spcPts val="0"/>
              </a:spcAft>
            </a:pPr>
            <a:r>
              <a:rPr lang="en-US" noProof="1"/>
              <a:t>$1,300 = (100 units × $4) + (150 units × $6)</a:t>
            </a:r>
          </a:p>
        </p:txBody>
      </p:sp>
      <p:sp>
        <p:nvSpPr>
          <p:cNvPr id="7" name="Slide Number Placeholder 6">
            <a:extLst>
              <a:ext uri="{FF2B5EF4-FFF2-40B4-BE49-F238E27FC236}">
                <a16:creationId xmlns:a16="http://schemas.microsoft.com/office/drawing/2014/main" id="{BB96A9AF-B6EC-42C3-A9DF-BE14C6659313}"/>
              </a:ext>
            </a:extLst>
          </p:cNvPr>
          <p:cNvSpPr>
            <a:spLocks noGrp="1"/>
          </p:cNvSpPr>
          <p:nvPr>
            <p:ph type="sldNum" sz="quarter" idx="10"/>
          </p:nvPr>
        </p:nvSpPr>
        <p:spPr/>
        <p:txBody>
          <a:bodyPr/>
          <a:lstStyle/>
          <a:p>
            <a:fld id="{68151E55-6873-49E2-B8D5-2F265E6F1973}" type="slidenum">
              <a:rPr lang="en-US" smtClean="0"/>
              <a:pPr/>
              <a:t>76</a:t>
            </a:fld>
            <a:endParaRPr lang="en-US" dirty="0"/>
          </a:p>
        </p:txBody>
      </p:sp>
    </p:spTree>
    <p:extLst>
      <p:ext uri="{BB962C8B-B14F-4D97-AF65-F5344CB8AC3E}">
        <p14:creationId xmlns:p14="http://schemas.microsoft.com/office/powerpoint/2010/main" val="119999097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8BDF0C5-4611-4F85-B291-5D5C25E31E59}"/>
              </a:ext>
            </a:extLst>
          </p:cNvPr>
          <p:cNvSpPr>
            <a:spLocks noGrp="1"/>
          </p:cNvSpPr>
          <p:nvPr>
            <p:ph type="title"/>
          </p:nvPr>
        </p:nvSpPr>
        <p:spPr/>
        <p:txBody>
          <a:bodyPr/>
          <a:lstStyle/>
          <a:p>
            <a:r>
              <a:rPr lang="en-US" noProof="1"/>
              <a:t>Concept Check 6–10 </a:t>
            </a:r>
            <a:r>
              <a:rPr lang="en-US" sz="1000" b="0" noProof="1"/>
              <a:t>1</a:t>
            </a:r>
          </a:p>
        </p:txBody>
      </p:sp>
      <p:sp>
        <p:nvSpPr>
          <p:cNvPr id="15" name="Content Placeholder 14">
            <a:extLst>
              <a:ext uri="{FF2B5EF4-FFF2-40B4-BE49-F238E27FC236}">
                <a16:creationId xmlns:a16="http://schemas.microsoft.com/office/drawing/2014/main" id="{D0EE19B5-1CF4-493A-B0C5-5E2086D7ACD5}"/>
              </a:ext>
            </a:extLst>
          </p:cNvPr>
          <p:cNvSpPr>
            <a:spLocks noGrp="1"/>
          </p:cNvSpPr>
          <p:nvPr>
            <p:ph sz="quarter" idx="11"/>
          </p:nvPr>
        </p:nvSpPr>
        <p:spPr>
          <a:xfrm>
            <a:off x="342900" y="1276709"/>
            <a:ext cx="8458200" cy="687001"/>
          </a:xfrm>
        </p:spPr>
        <p:txBody>
          <a:bodyPr>
            <a:normAutofit/>
          </a:bodyPr>
          <a:lstStyle/>
          <a:p>
            <a:pPr>
              <a:spcBef>
                <a:spcPts val="1000"/>
              </a:spcBef>
              <a:spcAft>
                <a:spcPts val="0"/>
              </a:spcAft>
            </a:pPr>
            <a:r>
              <a:rPr lang="en-US" sz="1800" noProof="1"/>
              <a:t>At the end of the year, a company reports the following inventory amounts ($ per unit):</a:t>
            </a:r>
          </a:p>
        </p:txBody>
      </p:sp>
      <p:graphicFrame>
        <p:nvGraphicFramePr>
          <p:cNvPr id="21" name="Table 21">
            <a:extLst>
              <a:ext uri="{FF2B5EF4-FFF2-40B4-BE49-F238E27FC236}">
                <a16:creationId xmlns:a16="http://schemas.microsoft.com/office/drawing/2014/main" id="{906E635C-158B-47E9-8725-9642A53DBE91}"/>
              </a:ext>
            </a:extLst>
          </p:cNvPr>
          <p:cNvGraphicFramePr>
            <a:graphicFrameLocks noGrp="1"/>
          </p:cNvGraphicFramePr>
          <p:nvPr>
            <p:extLst>
              <p:ext uri="{D42A27DB-BD31-4B8C-83A1-F6EECF244321}">
                <p14:modId xmlns:p14="http://schemas.microsoft.com/office/powerpoint/2010/main" val="3106289257"/>
              </p:ext>
            </p:extLst>
          </p:nvPr>
        </p:nvGraphicFramePr>
        <p:xfrm>
          <a:off x="342900" y="2099077"/>
          <a:ext cx="7700963" cy="1097280"/>
        </p:xfrm>
        <a:graphic>
          <a:graphicData uri="http://schemas.openxmlformats.org/drawingml/2006/table">
            <a:tbl>
              <a:tblPr firstRow="1" bandRow="1">
                <a:tableStyleId>{5C22544A-7EE6-4342-B048-85BDC9FD1C3A}</a:tableStyleId>
              </a:tblPr>
              <a:tblGrid>
                <a:gridCol w="857250">
                  <a:extLst>
                    <a:ext uri="{9D8B030D-6E8A-4147-A177-3AD203B41FA5}">
                      <a16:colId xmlns:a16="http://schemas.microsoft.com/office/drawing/2014/main" val="1832044008"/>
                    </a:ext>
                  </a:extLst>
                </a:gridCol>
                <a:gridCol w="1657350">
                  <a:extLst>
                    <a:ext uri="{9D8B030D-6E8A-4147-A177-3AD203B41FA5}">
                      <a16:colId xmlns:a16="http://schemas.microsoft.com/office/drawing/2014/main" val="1506960029"/>
                    </a:ext>
                  </a:extLst>
                </a:gridCol>
                <a:gridCol w="1443038">
                  <a:extLst>
                    <a:ext uri="{9D8B030D-6E8A-4147-A177-3AD203B41FA5}">
                      <a16:colId xmlns:a16="http://schemas.microsoft.com/office/drawing/2014/main" val="3978137645"/>
                    </a:ext>
                  </a:extLst>
                </a:gridCol>
                <a:gridCol w="3743325">
                  <a:extLst>
                    <a:ext uri="{9D8B030D-6E8A-4147-A177-3AD203B41FA5}">
                      <a16:colId xmlns:a16="http://schemas.microsoft.com/office/drawing/2014/main" val="227508336"/>
                    </a:ext>
                  </a:extLst>
                </a:gridCol>
              </a:tblGrid>
              <a:tr h="229000">
                <a:tc>
                  <a:txBody>
                    <a:bodyPr/>
                    <a:lstStyle/>
                    <a:p>
                      <a:pPr algn="ctr"/>
                      <a:r>
                        <a:rPr lang="en-US" sz="1800" b="0" u="sng" dirty="0">
                          <a:solidFill>
                            <a:schemeClr val="tx1"/>
                          </a:solidFill>
                        </a:rPr>
                        <a:t>Item</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rPr>
                        <a:t># of Units</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rPr>
                        <a:t>Cost</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rPr>
                        <a:t>Net Realizable Value</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61491997"/>
                  </a:ext>
                </a:extLst>
              </a:tr>
              <a:tr h="229000">
                <a:tc>
                  <a:txBody>
                    <a:bodyPr/>
                    <a:lstStyle/>
                    <a:p>
                      <a:pPr algn="ctr"/>
                      <a:r>
                        <a:rPr lang="en-US" sz="1800" b="0" dirty="0">
                          <a:solidFill>
                            <a:schemeClr val="tx1"/>
                          </a:solidFill>
                        </a:rPr>
                        <a:t>A</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100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$4</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$8</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1896076"/>
                  </a:ext>
                </a:extLst>
              </a:tr>
              <a:tr h="229000">
                <a:tc>
                  <a:txBody>
                    <a:bodyPr/>
                    <a:lstStyle/>
                    <a:p>
                      <a:pPr algn="ctr"/>
                      <a:r>
                        <a:rPr lang="en-US" sz="1800" b="0" dirty="0">
                          <a:solidFill>
                            <a:schemeClr val="tx1"/>
                          </a:solidFill>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45657272"/>
                  </a:ext>
                </a:extLst>
              </a:tr>
            </a:tbl>
          </a:graphicData>
        </a:graphic>
      </p:graphicFrame>
      <p:sp>
        <p:nvSpPr>
          <p:cNvPr id="18" name="Content Placeholder 17">
            <a:extLst>
              <a:ext uri="{FF2B5EF4-FFF2-40B4-BE49-F238E27FC236}">
                <a16:creationId xmlns:a16="http://schemas.microsoft.com/office/drawing/2014/main" id="{13C4236C-87A0-4310-9966-5B661FE55376}"/>
              </a:ext>
            </a:extLst>
          </p:cNvPr>
          <p:cNvSpPr>
            <a:spLocks noGrp="1"/>
          </p:cNvSpPr>
          <p:nvPr>
            <p:ph sz="quarter" idx="14"/>
          </p:nvPr>
        </p:nvSpPr>
        <p:spPr>
          <a:xfrm>
            <a:off x="342900" y="3312826"/>
            <a:ext cx="4618844" cy="3087973"/>
          </a:xfrm>
        </p:spPr>
        <p:txBody>
          <a:bodyPr>
            <a:noAutofit/>
          </a:bodyPr>
          <a:lstStyle/>
          <a:p>
            <a:pPr>
              <a:lnSpc>
                <a:spcPts val="2700"/>
              </a:lnSpc>
            </a:pPr>
            <a:r>
              <a:rPr lang="en-US" sz="1800" noProof="1"/>
              <a:t>The year-end adjusting entry using the lower of cost and net realizable value would include:</a:t>
            </a:r>
          </a:p>
          <a:p>
            <a:pPr>
              <a:lnSpc>
                <a:spcPts val="2700"/>
              </a:lnSpc>
            </a:pPr>
            <a:r>
              <a:rPr lang="en-US" sz="1800" b="1" noProof="1"/>
              <a:t>a.</a:t>
            </a:r>
            <a:r>
              <a:rPr lang="en-US" sz="1800" noProof="1"/>
              <a:t> A credit to Inventory for $300</a:t>
            </a:r>
          </a:p>
          <a:p>
            <a:pPr>
              <a:lnSpc>
                <a:spcPts val="2700"/>
              </a:lnSpc>
            </a:pPr>
            <a:r>
              <a:rPr lang="en-US" sz="1800" b="1" noProof="1"/>
              <a:t>b.</a:t>
            </a:r>
            <a:r>
              <a:rPr lang="en-US" sz="1800" noProof="1"/>
              <a:t> A debit to Cost of Goods Sold for $400</a:t>
            </a:r>
          </a:p>
          <a:p>
            <a:pPr>
              <a:lnSpc>
                <a:spcPts val="2700"/>
              </a:lnSpc>
            </a:pPr>
            <a:r>
              <a:rPr lang="en-US" sz="1800" b="1" noProof="1"/>
              <a:t>c.</a:t>
            </a:r>
            <a:r>
              <a:rPr lang="en-US" sz="1800" noProof="1"/>
              <a:t> A debit to Inventory for $500</a:t>
            </a:r>
          </a:p>
          <a:p>
            <a:pPr>
              <a:lnSpc>
                <a:spcPts val="2700"/>
              </a:lnSpc>
            </a:pPr>
            <a:r>
              <a:rPr lang="en-US" sz="1800" b="1" noProof="1"/>
              <a:t>d.</a:t>
            </a:r>
            <a:r>
              <a:rPr lang="en-US" sz="1800" noProof="1"/>
              <a:t> A credit to Cost of Goods Sold for $700</a:t>
            </a:r>
          </a:p>
        </p:txBody>
      </p:sp>
      <p:sp>
        <p:nvSpPr>
          <p:cNvPr id="7" name="Slide Number Placeholder 6">
            <a:extLst>
              <a:ext uri="{FF2B5EF4-FFF2-40B4-BE49-F238E27FC236}">
                <a16:creationId xmlns:a16="http://schemas.microsoft.com/office/drawing/2014/main" id="{BB96A9AF-B6EC-42C3-A9DF-BE14C6659313}"/>
              </a:ext>
            </a:extLst>
          </p:cNvPr>
          <p:cNvSpPr>
            <a:spLocks noGrp="1"/>
          </p:cNvSpPr>
          <p:nvPr>
            <p:ph type="sldNum" sz="quarter" idx="10"/>
          </p:nvPr>
        </p:nvSpPr>
        <p:spPr/>
        <p:txBody>
          <a:bodyPr/>
          <a:lstStyle/>
          <a:p>
            <a:fld id="{68151E55-6873-49E2-B8D5-2F265E6F1973}" type="slidenum">
              <a:rPr lang="en-US" smtClean="0"/>
              <a:pPr/>
              <a:t>77</a:t>
            </a:fld>
            <a:endParaRPr lang="en-US" dirty="0"/>
          </a:p>
        </p:txBody>
      </p:sp>
    </p:spTree>
    <p:extLst>
      <p:ext uri="{BB962C8B-B14F-4D97-AF65-F5344CB8AC3E}">
        <p14:creationId xmlns:p14="http://schemas.microsoft.com/office/powerpoint/2010/main" val="32112518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8BDF0C5-4611-4F85-B291-5D5C25E31E59}"/>
              </a:ext>
            </a:extLst>
          </p:cNvPr>
          <p:cNvSpPr>
            <a:spLocks noGrp="1"/>
          </p:cNvSpPr>
          <p:nvPr>
            <p:ph type="title"/>
          </p:nvPr>
        </p:nvSpPr>
        <p:spPr/>
        <p:txBody>
          <a:bodyPr/>
          <a:lstStyle/>
          <a:p>
            <a:r>
              <a:rPr lang="en-US" noProof="1"/>
              <a:t>Concept Check 6–10 </a:t>
            </a:r>
            <a:r>
              <a:rPr lang="en-US" sz="1000" b="0" noProof="1"/>
              <a:t>2</a:t>
            </a:r>
          </a:p>
        </p:txBody>
      </p:sp>
      <p:sp>
        <p:nvSpPr>
          <p:cNvPr id="15" name="Content Placeholder 14">
            <a:extLst>
              <a:ext uri="{FF2B5EF4-FFF2-40B4-BE49-F238E27FC236}">
                <a16:creationId xmlns:a16="http://schemas.microsoft.com/office/drawing/2014/main" id="{D0EE19B5-1CF4-493A-B0C5-5E2086D7ACD5}"/>
              </a:ext>
            </a:extLst>
          </p:cNvPr>
          <p:cNvSpPr>
            <a:spLocks noGrp="1"/>
          </p:cNvSpPr>
          <p:nvPr>
            <p:ph sz="quarter" idx="11"/>
          </p:nvPr>
        </p:nvSpPr>
        <p:spPr>
          <a:xfrm>
            <a:off x="342900" y="1276709"/>
            <a:ext cx="8458200" cy="687001"/>
          </a:xfrm>
        </p:spPr>
        <p:txBody>
          <a:bodyPr>
            <a:normAutofit/>
          </a:bodyPr>
          <a:lstStyle/>
          <a:p>
            <a:pPr>
              <a:spcBef>
                <a:spcPts val="1000"/>
              </a:spcBef>
              <a:spcAft>
                <a:spcPts val="0"/>
              </a:spcAft>
            </a:pPr>
            <a:r>
              <a:rPr lang="en-US" sz="1800" noProof="1"/>
              <a:t>At the end of the year, a company reports the following inventory amounts ($ per unit):</a:t>
            </a:r>
          </a:p>
        </p:txBody>
      </p:sp>
      <p:graphicFrame>
        <p:nvGraphicFramePr>
          <p:cNvPr id="21" name="Table 21">
            <a:extLst>
              <a:ext uri="{FF2B5EF4-FFF2-40B4-BE49-F238E27FC236}">
                <a16:creationId xmlns:a16="http://schemas.microsoft.com/office/drawing/2014/main" id="{906E635C-158B-47E9-8725-9642A53DBE91}"/>
              </a:ext>
            </a:extLst>
          </p:cNvPr>
          <p:cNvGraphicFramePr>
            <a:graphicFrameLocks noGrp="1"/>
          </p:cNvGraphicFramePr>
          <p:nvPr>
            <p:extLst>
              <p:ext uri="{D42A27DB-BD31-4B8C-83A1-F6EECF244321}">
                <p14:modId xmlns:p14="http://schemas.microsoft.com/office/powerpoint/2010/main" val="3756412634"/>
              </p:ext>
            </p:extLst>
          </p:nvPr>
        </p:nvGraphicFramePr>
        <p:xfrm>
          <a:off x="342900" y="2099077"/>
          <a:ext cx="7700963" cy="1097280"/>
        </p:xfrm>
        <a:graphic>
          <a:graphicData uri="http://schemas.openxmlformats.org/drawingml/2006/table">
            <a:tbl>
              <a:tblPr firstRow="1" bandRow="1">
                <a:tableStyleId>{5C22544A-7EE6-4342-B048-85BDC9FD1C3A}</a:tableStyleId>
              </a:tblPr>
              <a:tblGrid>
                <a:gridCol w="857250">
                  <a:extLst>
                    <a:ext uri="{9D8B030D-6E8A-4147-A177-3AD203B41FA5}">
                      <a16:colId xmlns:a16="http://schemas.microsoft.com/office/drawing/2014/main" val="1832044008"/>
                    </a:ext>
                  </a:extLst>
                </a:gridCol>
                <a:gridCol w="1657350">
                  <a:extLst>
                    <a:ext uri="{9D8B030D-6E8A-4147-A177-3AD203B41FA5}">
                      <a16:colId xmlns:a16="http://schemas.microsoft.com/office/drawing/2014/main" val="1506960029"/>
                    </a:ext>
                  </a:extLst>
                </a:gridCol>
                <a:gridCol w="1443038">
                  <a:extLst>
                    <a:ext uri="{9D8B030D-6E8A-4147-A177-3AD203B41FA5}">
                      <a16:colId xmlns:a16="http://schemas.microsoft.com/office/drawing/2014/main" val="3978137645"/>
                    </a:ext>
                  </a:extLst>
                </a:gridCol>
                <a:gridCol w="3743325">
                  <a:extLst>
                    <a:ext uri="{9D8B030D-6E8A-4147-A177-3AD203B41FA5}">
                      <a16:colId xmlns:a16="http://schemas.microsoft.com/office/drawing/2014/main" val="227508336"/>
                    </a:ext>
                  </a:extLst>
                </a:gridCol>
              </a:tblGrid>
              <a:tr h="229000">
                <a:tc>
                  <a:txBody>
                    <a:bodyPr/>
                    <a:lstStyle/>
                    <a:p>
                      <a:pPr algn="ctr"/>
                      <a:r>
                        <a:rPr lang="en-US" sz="1800" b="0" u="sng" dirty="0">
                          <a:solidFill>
                            <a:schemeClr val="tx1"/>
                          </a:solidFill>
                        </a:rPr>
                        <a:t>Item</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rPr>
                        <a:t># of Units</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rPr>
                        <a:t>Cost</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rPr>
                        <a:t>Net Realizable Value</a:t>
                      </a:r>
                      <a:endParaRPr lang="en-US" sz="18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61491997"/>
                  </a:ext>
                </a:extLst>
              </a:tr>
              <a:tr h="229000">
                <a:tc>
                  <a:txBody>
                    <a:bodyPr/>
                    <a:lstStyle/>
                    <a:p>
                      <a:pPr algn="ctr"/>
                      <a:r>
                        <a:rPr lang="en-US" sz="1800" b="0" dirty="0">
                          <a:solidFill>
                            <a:schemeClr val="tx1"/>
                          </a:solidFill>
                        </a:rPr>
                        <a:t>A</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100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$4</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$8</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61896076"/>
                  </a:ext>
                </a:extLst>
              </a:tr>
              <a:tr h="229000">
                <a:tc>
                  <a:txBody>
                    <a:bodyPr/>
                    <a:lstStyle/>
                    <a:p>
                      <a:pPr algn="ctr"/>
                      <a:r>
                        <a:rPr lang="en-US" sz="1800" b="0" dirty="0">
                          <a:solidFill>
                            <a:schemeClr val="tx1"/>
                          </a:solidFill>
                        </a:rPr>
                        <a:t>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800" b="0" dirty="0">
                          <a:solidFill>
                            <a:schemeClr val="tx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45657272"/>
                  </a:ext>
                </a:extLst>
              </a:tr>
            </a:tbl>
          </a:graphicData>
        </a:graphic>
      </p:graphicFrame>
      <p:sp>
        <p:nvSpPr>
          <p:cNvPr id="18" name="Content Placeholder 17">
            <a:extLst>
              <a:ext uri="{FF2B5EF4-FFF2-40B4-BE49-F238E27FC236}">
                <a16:creationId xmlns:a16="http://schemas.microsoft.com/office/drawing/2014/main" id="{13C4236C-87A0-4310-9966-5B661FE55376}"/>
              </a:ext>
            </a:extLst>
          </p:cNvPr>
          <p:cNvSpPr>
            <a:spLocks noGrp="1"/>
          </p:cNvSpPr>
          <p:nvPr>
            <p:ph sz="quarter" idx="14"/>
          </p:nvPr>
        </p:nvSpPr>
        <p:spPr>
          <a:xfrm>
            <a:off x="342900" y="3312826"/>
            <a:ext cx="4618844" cy="3087973"/>
          </a:xfrm>
        </p:spPr>
        <p:txBody>
          <a:bodyPr>
            <a:noAutofit/>
          </a:bodyPr>
          <a:lstStyle/>
          <a:p>
            <a:pPr>
              <a:lnSpc>
                <a:spcPts val="2700"/>
              </a:lnSpc>
            </a:pPr>
            <a:r>
              <a:rPr lang="en-US" sz="1800" noProof="1"/>
              <a:t>The year-end adjusting entry using the lower of cost and net realizable value would include:</a:t>
            </a:r>
          </a:p>
          <a:p>
            <a:pPr>
              <a:lnSpc>
                <a:spcPts val="2700"/>
              </a:lnSpc>
            </a:pPr>
            <a:r>
              <a:rPr lang="en-US" sz="1800" b="1" noProof="1"/>
              <a:t>Answer: a.</a:t>
            </a:r>
            <a:r>
              <a:rPr lang="en-US" sz="1800" noProof="1"/>
              <a:t> A credit to Inventory for $300</a:t>
            </a:r>
          </a:p>
          <a:p>
            <a:pPr>
              <a:lnSpc>
                <a:spcPts val="2700"/>
              </a:lnSpc>
            </a:pPr>
            <a:r>
              <a:rPr lang="en-US" sz="1800" b="1" noProof="1"/>
              <a:t>b.</a:t>
            </a:r>
            <a:r>
              <a:rPr lang="en-US" sz="1800" noProof="1"/>
              <a:t> A debit to Cost of Goods Sold for $400</a:t>
            </a:r>
          </a:p>
          <a:p>
            <a:pPr>
              <a:lnSpc>
                <a:spcPts val="2700"/>
              </a:lnSpc>
            </a:pPr>
            <a:r>
              <a:rPr lang="en-US" sz="1800" b="1" noProof="1"/>
              <a:t>c.</a:t>
            </a:r>
            <a:r>
              <a:rPr lang="en-US" sz="1800" noProof="1"/>
              <a:t> A debit to Inventory for $500</a:t>
            </a:r>
          </a:p>
          <a:p>
            <a:pPr>
              <a:lnSpc>
                <a:spcPts val="2700"/>
              </a:lnSpc>
            </a:pPr>
            <a:r>
              <a:rPr lang="en-US" sz="1800" b="1" noProof="1"/>
              <a:t>d.</a:t>
            </a:r>
            <a:r>
              <a:rPr lang="en-US" sz="1800" noProof="1"/>
              <a:t> A credit to Cost of Goods Sold for $700</a:t>
            </a:r>
          </a:p>
        </p:txBody>
      </p:sp>
      <p:sp>
        <p:nvSpPr>
          <p:cNvPr id="11" name="Content Placeholder 3">
            <a:extLst>
              <a:ext uri="{FF2B5EF4-FFF2-40B4-BE49-F238E27FC236}">
                <a16:creationId xmlns:a16="http://schemas.microsoft.com/office/drawing/2014/main" id="{706AF066-E933-42EE-AE49-7B2A8E89DCF9}"/>
              </a:ext>
            </a:extLst>
          </p:cNvPr>
          <p:cNvSpPr>
            <a:spLocks noGrp="1"/>
          </p:cNvSpPr>
          <p:nvPr>
            <p:ph sz="quarter" idx="15"/>
          </p:nvPr>
        </p:nvSpPr>
        <p:spPr>
          <a:xfrm>
            <a:off x="5141626" y="3312827"/>
            <a:ext cx="3659473" cy="1858780"/>
          </a:xfrm>
        </p:spPr>
        <p:txBody>
          <a:bodyPr>
            <a:noAutofit/>
          </a:bodyPr>
          <a:lstStyle/>
          <a:p>
            <a:pPr>
              <a:spcBef>
                <a:spcPts val="300"/>
              </a:spcBef>
              <a:spcAft>
                <a:spcPts val="0"/>
              </a:spcAft>
            </a:pPr>
            <a:r>
              <a:rPr lang="en-US" sz="1600" noProof="1"/>
              <a:t>Recorded cost of inventory = (100 units × $4) + (150 units × $8) = </a:t>
            </a:r>
            <a:r>
              <a:rPr lang="en-US" sz="1600" b="1" noProof="1"/>
              <a:t>$1,600</a:t>
            </a:r>
            <a:r>
              <a:rPr lang="en-US" sz="1600" noProof="1"/>
              <a:t>. Lower of cost and NRV = (100 units × $4) + (150 units × $6) = </a:t>
            </a:r>
            <a:r>
              <a:rPr lang="en-US" sz="1600" b="1" noProof="1"/>
              <a:t>$1,300</a:t>
            </a:r>
            <a:r>
              <a:rPr lang="en-US" sz="1600" noProof="1"/>
              <a:t>. The year-end adjusting entry to reduce inventory from its cost of $1,600 to NRV of $1,300 is:</a:t>
            </a:r>
          </a:p>
        </p:txBody>
      </p:sp>
      <p:graphicFrame>
        <p:nvGraphicFramePr>
          <p:cNvPr id="6" name="Table 7">
            <a:extLst>
              <a:ext uri="{FF2B5EF4-FFF2-40B4-BE49-F238E27FC236}">
                <a16:creationId xmlns:a16="http://schemas.microsoft.com/office/drawing/2014/main" id="{390A0A24-93E9-43F3-B8CC-BED7C96A49F1}"/>
              </a:ext>
            </a:extLst>
          </p:cNvPr>
          <p:cNvGraphicFramePr>
            <a:graphicFrameLocks noGrp="1"/>
          </p:cNvGraphicFramePr>
          <p:nvPr>
            <p:extLst>
              <p:ext uri="{D42A27DB-BD31-4B8C-83A1-F6EECF244321}">
                <p14:modId xmlns:p14="http://schemas.microsoft.com/office/powerpoint/2010/main" val="122014300"/>
              </p:ext>
            </p:extLst>
          </p:nvPr>
        </p:nvGraphicFramePr>
        <p:xfrm>
          <a:off x="5141626" y="5288077"/>
          <a:ext cx="3360841" cy="741680"/>
        </p:xfrm>
        <a:graphic>
          <a:graphicData uri="http://schemas.openxmlformats.org/drawingml/2006/table">
            <a:tbl>
              <a:tblPr firstRow="1" bandRow="1">
                <a:tableStyleId>{5C22544A-7EE6-4342-B048-85BDC9FD1C3A}</a:tableStyleId>
              </a:tblPr>
              <a:tblGrid>
                <a:gridCol w="2012488">
                  <a:extLst>
                    <a:ext uri="{9D8B030D-6E8A-4147-A177-3AD203B41FA5}">
                      <a16:colId xmlns:a16="http://schemas.microsoft.com/office/drawing/2014/main" val="1039739397"/>
                    </a:ext>
                  </a:extLst>
                </a:gridCol>
                <a:gridCol w="635431">
                  <a:extLst>
                    <a:ext uri="{9D8B030D-6E8A-4147-A177-3AD203B41FA5}">
                      <a16:colId xmlns:a16="http://schemas.microsoft.com/office/drawing/2014/main" val="830994735"/>
                    </a:ext>
                  </a:extLst>
                </a:gridCol>
                <a:gridCol w="712922">
                  <a:extLst>
                    <a:ext uri="{9D8B030D-6E8A-4147-A177-3AD203B41FA5}">
                      <a16:colId xmlns:a16="http://schemas.microsoft.com/office/drawing/2014/main" val="1091799974"/>
                    </a:ext>
                  </a:extLst>
                </a:gridCol>
              </a:tblGrid>
              <a:tr h="370840">
                <a:tc>
                  <a:txBody>
                    <a:bodyPr/>
                    <a:lstStyle/>
                    <a:p>
                      <a:r>
                        <a:rPr lang="en-US" sz="1600" b="0" dirty="0">
                          <a:solidFill>
                            <a:schemeClr val="tx1"/>
                          </a:solidFill>
                        </a:rPr>
                        <a:t>Cost of Goods Sold</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600" b="0" dirty="0">
                          <a:solidFill>
                            <a:schemeClr val="tx1"/>
                          </a:solidFill>
                        </a:rPr>
                        <a:t>300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sz="1600" b="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57777156"/>
                  </a:ext>
                </a:extLst>
              </a:tr>
              <a:tr h="370840">
                <a:tc>
                  <a:txBody>
                    <a:bodyPr/>
                    <a:lstStyle/>
                    <a:p>
                      <a:pPr marL="0" indent="185738"/>
                      <a:r>
                        <a:rPr lang="en-US" sz="1600" b="0" dirty="0">
                          <a:solidFill>
                            <a:schemeClr val="tx1"/>
                          </a:solidFill>
                        </a:rPr>
                        <a:t>Inventory</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en-US" sz="1600" b="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600" b="0" dirty="0">
                          <a:solidFill>
                            <a:schemeClr val="tx1"/>
                          </a:solidFill>
                        </a:rPr>
                        <a:t>300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67762601"/>
                  </a:ext>
                </a:extLst>
              </a:tr>
            </a:tbl>
          </a:graphicData>
        </a:graphic>
      </p:graphicFrame>
      <p:sp>
        <p:nvSpPr>
          <p:cNvPr id="7" name="Slide Number Placeholder 6">
            <a:extLst>
              <a:ext uri="{FF2B5EF4-FFF2-40B4-BE49-F238E27FC236}">
                <a16:creationId xmlns:a16="http://schemas.microsoft.com/office/drawing/2014/main" id="{BB96A9AF-B6EC-42C3-A9DF-BE14C6659313}"/>
              </a:ext>
            </a:extLst>
          </p:cNvPr>
          <p:cNvSpPr>
            <a:spLocks noGrp="1"/>
          </p:cNvSpPr>
          <p:nvPr>
            <p:ph type="sldNum" sz="quarter" idx="10"/>
          </p:nvPr>
        </p:nvSpPr>
        <p:spPr/>
        <p:txBody>
          <a:bodyPr/>
          <a:lstStyle/>
          <a:p>
            <a:fld id="{68151E55-6873-49E2-B8D5-2F265E6F1973}" type="slidenum">
              <a:rPr lang="en-US" smtClean="0"/>
              <a:pPr/>
              <a:t>78</a:t>
            </a:fld>
            <a:endParaRPr lang="en-US" dirty="0"/>
          </a:p>
        </p:txBody>
      </p:sp>
    </p:spTree>
    <p:extLst>
      <p:ext uri="{BB962C8B-B14F-4D97-AF65-F5344CB8AC3E}">
        <p14:creationId xmlns:p14="http://schemas.microsoft.com/office/powerpoint/2010/main" val="29318174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9</a:t>
            </a:r>
          </a:p>
        </p:txBody>
      </p:sp>
      <p:sp>
        <p:nvSpPr>
          <p:cNvPr id="3" name="Content Placeholder 2"/>
          <p:cNvSpPr>
            <a:spLocks noGrp="1"/>
          </p:cNvSpPr>
          <p:nvPr>
            <p:ph sz="quarter" idx="11"/>
          </p:nvPr>
        </p:nvSpPr>
        <p:spPr>
          <a:xfrm>
            <a:off x="342900" y="1276709"/>
            <a:ext cx="8458200" cy="4122142"/>
          </a:xfrm>
        </p:spPr>
        <p:txBody>
          <a:bodyPr>
            <a:noAutofit/>
          </a:bodyPr>
          <a:lstStyle/>
          <a:p>
            <a:pPr marL="291600" indent="-291600">
              <a:spcBef>
                <a:spcPts val="1000"/>
              </a:spcBef>
              <a:spcAft>
                <a:spcPts val="0"/>
              </a:spcAft>
              <a:buFont typeface="Arial"/>
              <a:buChar char="•"/>
            </a:pPr>
            <a:r>
              <a:rPr lang="en-US" sz="2600" noProof="1">
                <a:solidFill>
                  <a:schemeClr val="tx1"/>
                </a:solidFill>
              </a:rPr>
              <a:t>We report inventory at the lower of cost and net realizable value; that is, at cost (specific identification, F</a:t>
            </a:r>
            <a:r>
              <a:rPr lang="en-US" sz="100" noProof="1">
                <a:solidFill>
                  <a:schemeClr val="tx1"/>
                </a:solidFill>
              </a:rPr>
              <a:t> </a:t>
            </a:r>
            <a:r>
              <a:rPr lang="en-US" sz="2600" noProof="1">
                <a:solidFill>
                  <a:schemeClr val="tx1"/>
                </a:solidFill>
              </a:rPr>
              <a:t>I</a:t>
            </a:r>
            <a:r>
              <a:rPr lang="en-US" sz="100" noProof="1">
                <a:solidFill>
                  <a:schemeClr val="tx1"/>
                </a:solidFill>
              </a:rPr>
              <a:t> </a:t>
            </a:r>
            <a:r>
              <a:rPr lang="en-US" sz="2600" noProof="1">
                <a:solidFill>
                  <a:schemeClr val="tx1"/>
                </a:solidFill>
              </a:rPr>
              <a:t>F</a:t>
            </a:r>
            <a:r>
              <a:rPr lang="en-US" sz="100" noProof="1">
                <a:solidFill>
                  <a:schemeClr val="tx1"/>
                </a:solidFill>
              </a:rPr>
              <a:t> </a:t>
            </a:r>
            <a:r>
              <a:rPr lang="en-US" sz="2600" noProof="1">
                <a:solidFill>
                  <a:schemeClr val="tx1"/>
                </a:solidFill>
              </a:rPr>
              <a:t>O, or weighted-average cost) or net realizable value (selling price minus cost of completion, disposal, and transportation), whichever is lower. </a:t>
            </a:r>
          </a:p>
          <a:p>
            <a:pPr marL="291600" indent="-291600">
              <a:spcBef>
                <a:spcPts val="1000"/>
              </a:spcBef>
              <a:spcAft>
                <a:spcPts val="0"/>
              </a:spcAft>
              <a:buFont typeface="Arial"/>
              <a:buChar char="•"/>
            </a:pPr>
            <a:r>
              <a:rPr lang="en-US" sz="2600" noProof="1">
                <a:solidFill>
                  <a:schemeClr val="tx1"/>
                </a:solidFill>
              </a:rPr>
              <a:t>When net realizable value falls below cost, we adjust downward the balance of inventory from cost to net realizable value.</a:t>
            </a:r>
          </a:p>
        </p:txBody>
      </p:sp>
      <p:sp>
        <p:nvSpPr>
          <p:cNvPr id="6" name="Slide Number Placeholder 5"/>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1206556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3133830" cy="2082841"/>
          </a:xfrm>
        </p:spPr>
        <p:txBody>
          <a:bodyPr>
            <a:noAutofit/>
          </a:bodyPr>
          <a:lstStyle/>
          <a:p>
            <a:r>
              <a:rPr lang="en-US" sz="2800" noProof="1"/>
              <a:t>Illustration 6–2 Types of Companies and Flow of Inventory Costs</a:t>
            </a:r>
          </a:p>
        </p:txBody>
      </p:sp>
      <p:pic>
        <p:nvPicPr>
          <p:cNvPr id="3" name="Picture 2" descr="The illustrations shows types of companies and flow of inventory costs."/>
          <p:cNvPicPr>
            <a:picLocks noChangeAspect="1"/>
          </p:cNvPicPr>
          <p:nvPr/>
        </p:nvPicPr>
        <p:blipFill>
          <a:blip r:embed="rId3"/>
          <a:stretch>
            <a:fillRect/>
          </a:stretch>
        </p:blipFill>
        <p:spPr>
          <a:xfrm>
            <a:off x="3932387" y="224933"/>
            <a:ext cx="4816257" cy="5925826"/>
          </a:xfrm>
          <a:prstGeom prst="rect">
            <a:avLst/>
          </a:prstGeom>
        </p:spPr>
      </p:pic>
      <p:sp>
        <p:nvSpPr>
          <p:cNvPr id="4" name="Text Placeholder 3"/>
          <p:cNvSpPr>
            <a:spLocks noGrp="1"/>
          </p:cNvSpPr>
          <p:nvPr>
            <p:ph type="body" sz="quarter" idx="12"/>
          </p:nvPr>
        </p:nvSpPr>
        <p:spPr>
          <a:xfrm>
            <a:off x="2971268" y="6324600"/>
            <a:ext cx="3201464" cy="190500"/>
          </a:xfrm>
        </p:spPr>
        <p:txBody>
          <a:bodyPr/>
          <a:lstStyle/>
          <a:p>
            <a:r>
              <a:rPr lang="en-US" sz="1200" noProof="1">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11533096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1"/>
              <a:t>ANALYSIS</a:t>
            </a:r>
          </a:p>
        </p:txBody>
      </p:sp>
      <p:sp>
        <p:nvSpPr>
          <p:cNvPr id="3" name="Content Placeholder 2"/>
          <p:cNvSpPr>
            <a:spLocks noGrp="1"/>
          </p:cNvSpPr>
          <p:nvPr>
            <p:ph sz="quarter" idx="11"/>
          </p:nvPr>
        </p:nvSpPr>
        <p:spPr>
          <a:xfrm>
            <a:off x="342900" y="2763304"/>
            <a:ext cx="8458200" cy="1403765"/>
          </a:xfrm>
        </p:spPr>
        <p:txBody>
          <a:bodyPr>
            <a:normAutofit/>
          </a:bodyPr>
          <a:lstStyle/>
          <a:p>
            <a:r>
              <a:rPr lang="en-US" sz="3200" b="1" noProof="1"/>
              <a:t>INVENTORY ANALYSIS</a:t>
            </a:r>
          </a:p>
          <a:p>
            <a:r>
              <a:rPr lang="en-US" sz="2800" noProof="1"/>
              <a:t>Best Buy versus Tiffany</a:t>
            </a:r>
          </a:p>
        </p:txBody>
      </p:sp>
      <p:sp>
        <p:nvSpPr>
          <p:cNvPr id="6" name="Slide Number Placeholder 5"/>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239116193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7</a:t>
            </a:r>
          </a:p>
        </p:txBody>
      </p:sp>
      <p:sp>
        <p:nvSpPr>
          <p:cNvPr id="3" name="Content Placeholder 2"/>
          <p:cNvSpPr>
            <a:spLocks noGrp="1"/>
          </p:cNvSpPr>
          <p:nvPr>
            <p:ph sz="quarter" idx="11"/>
          </p:nvPr>
        </p:nvSpPr>
        <p:spPr>
          <a:xfrm>
            <a:off x="342900" y="1276710"/>
            <a:ext cx="8458200" cy="970379"/>
          </a:xfrm>
        </p:spPr>
        <p:txBody>
          <a:bodyPr>
            <a:normAutofit/>
          </a:bodyPr>
          <a:lstStyle/>
          <a:p>
            <a:pPr marL="1169988" indent="-1169988">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O6–7</a:t>
            </a:r>
            <a:r>
              <a:rPr lang="en-US" sz="2800" noProof="1">
                <a:solidFill>
                  <a:schemeClr val="tx1"/>
                </a:solidFill>
              </a:rPr>
              <a:t> </a:t>
            </a:r>
            <a:r>
              <a:rPr lang="en-US" sz="2800" noProof="1"/>
              <a:t>Analyze management of inventory using the inventory turnover ratio and gross profit ratio.</a:t>
            </a:r>
            <a:endParaRPr lang="en-US" sz="2800" b="1" noProof="1">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81</a:t>
            </a:fld>
            <a:endParaRPr lang="en-US" dirty="0"/>
          </a:p>
        </p:txBody>
      </p:sp>
    </p:spTree>
    <p:extLst>
      <p:ext uri="{BB962C8B-B14F-4D97-AF65-F5344CB8AC3E}">
        <p14:creationId xmlns:p14="http://schemas.microsoft.com/office/powerpoint/2010/main" val="34338875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5595FDC-8BAD-4CF9-B959-28C9763B706F}"/>
              </a:ext>
            </a:extLst>
          </p:cNvPr>
          <p:cNvSpPr>
            <a:spLocks noGrp="1"/>
          </p:cNvSpPr>
          <p:nvPr>
            <p:ph type="title"/>
          </p:nvPr>
        </p:nvSpPr>
        <p:spPr/>
        <p:txBody>
          <a:bodyPr/>
          <a:lstStyle/>
          <a:p>
            <a:r>
              <a:rPr lang="en-US" noProof="1"/>
              <a:t>Inventory Turnover Ratio</a:t>
            </a:r>
          </a:p>
        </p:txBody>
      </p:sp>
      <p:sp>
        <p:nvSpPr>
          <p:cNvPr id="9" name="Content Placeholder 8">
            <a:extLst>
              <a:ext uri="{FF2B5EF4-FFF2-40B4-BE49-F238E27FC236}">
                <a16:creationId xmlns:a16="http://schemas.microsoft.com/office/drawing/2014/main" id="{75619B94-5027-402A-8C6C-D8EB3477D5AB}"/>
              </a:ext>
            </a:extLst>
          </p:cNvPr>
          <p:cNvSpPr>
            <a:spLocks noGrp="1"/>
          </p:cNvSpPr>
          <p:nvPr>
            <p:ph sz="quarter" idx="11"/>
          </p:nvPr>
        </p:nvSpPr>
        <p:spPr>
          <a:xfrm>
            <a:off x="342900" y="1276710"/>
            <a:ext cx="8458199" cy="1016786"/>
          </a:xfrm>
        </p:spPr>
        <p:txBody>
          <a:bodyPr>
            <a:normAutofit/>
          </a:bodyPr>
          <a:lstStyle/>
          <a:p>
            <a:pPr>
              <a:spcBef>
                <a:spcPts val="1000"/>
              </a:spcBef>
              <a:spcAft>
                <a:spcPts val="0"/>
              </a:spcAft>
            </a:pPr>
            <a:r>
              <a:rPr lang="en-US" sz="2800" noProof="1"/>
              <a:t>Shows the </a:t>
            </a:r>
            <a:r>
              <a:rPr lang="en-US" sz="2800" i="1" noProof="1"/>
              <a:t>number of times </a:t>
            </a:r>
            <a:r>
              <a:rPr lang="en-US" sz="2800" noProof="1"/>
              <a:t>the firm sells its average inventory balance during a reporting period.</a:t>
            </a:r>
          </a:p>
        </p:txBody>
      </p:sp>
      <p:graphicFrame>
        <p:nvGraphicFramePr>
          <p:cNvPr id="15" name="Object 14">
            <a:extLst>
              <a:ext uri="{FF2B5EF4-FFF2-40B4-BE49-F238E27FC236}">
                <a16:creationId xmlns:a16="http://schemas.microsoft.com/office/drawing/2014/main" id="{4BD5357B-B484-4282-8399-BA0D7594C4DE}"/>
              </a:ext>
            </a:extLst>
          </p:cNvPr>
          <p:cNvGraphicFramePr>
            <a:graphicFrameLocks noChangeAspect="1"/>
          </p:cNvGraphicFramePr>
          <p:nvPr>
            <p:extLst>
              <p:ext uri="{D42A27DB-BD31-4B8C-83A1-F6EECF244321}">
                <p14:modId xmlns:p14="http://schemas.microsoft.com/office/powerpoint/2010/main" val="3780396254"/>
              </p:ext>
            </p:extLst>
          </p:nvPr>
        </p:nvGraphicFramePr>
        <p:xfrm>
          <a:off x="1116631" y="2425229"/>
          <a:ext cx="6647996" cy="988215"/>
        </p:xfrm>
        <a:graphic>
          <a:graphicData uri="http://schemas.openxmlformats.org/presentationml/2006/ole">
            <mc:AlternateContent xmlns:mc="http://schemas.openxmlformats.org/markup-compatibility/2006">
              <mc:Choice xmlns:v="urn:schemas-microsoft-com:vml" Requires="v">
                <p:oleObj name="Equation" r:id="rId3" imgW="2819160" imgH="419040" progId="Equation.DSMT4">
                  <p:embed/>
                </p:oleObj>
              </mc:Choice>
              <mc:Fallback>
                <p:oleObj name="Equation" r:id="rId3" imgW="2819160" imgH="419040" progId="Equation.DSMT4">
                  <p:embed/>
                  <p:pic>
                    <p:nvPicPr>
                      <p:cNvPr id="0" name=""/>
                      <p:cNvPicPr/>
                      <p:nvPr/>
                    </p:nvPicPr>
                    <p:blipFill>
                      <a:blip r:embed="rId4"/>
                      <a:stretch>
                        <a:fillRect/>
                      </a:stretch>
                    </p:blipFill>
                    <p:spPr>
                      <a:xfrm>
                        <a:off x="1116631" y="2425229"/>
                        <a:ext cx="6647996" cy="988215"/>
                      </a:xfrm>
                      <a:prstGeom prst="rect">
                        <a:avLst/>
                      </a:prstGeom>
                    </p:spPr>
                  </p:pic>
                </p:oleObj>
              </mc:Fallback>
            </mc:AlternateContent>
          </a:graphicData>
        </a:graphic>
      </p:graphicFrame>
      <p:sp>
        <p:nvSpPr>
          <p:cNvPr id="12" name="Content Placeholder 11">
            <a:extLst>
              <a:ext uri="{FF2B5EF4-FFF2-40B4-BE49-F238E27FC236}">
                <a16:creationId xmlns:a16="http://schemas.microsoft.com/office/drawing/2014/main" id="{B483AD61-32A6-4A84-AAE5-3C224806BE16}"/>
              </a:ext>
            </a:extLst>
          </p:cNvPr>
          <p:cNvSpPr>
            <a:spLocks noGrp="1"/>
          </p:cNvSpPr>
          <p:nvPr>
            <p:ph sz="quarter" idx="14"/>
          </p:nvPr>
        </p:nvSpPr>
        <p:spPr>
          <a:xfrm>
            <a:off x="342900" y="3545177"/>
            <a:ext cx="8458199" cy="1683895"/>
          </a:xfrm>
        </p:spPr>
        <p:txBody>
          <a:bodyPr>
            <a:normAutofit/>
          </a:bodyPr>
          <a:lstStyle/>
          <a:p>
            <a:pPr>
              <a:spcBef>
                <a:spcPts val="1000"/>
              </a:spcBef>
              <a:spcAft>
                <a:spcPts val="0"/>
              </a:spcAft>
            </a:pPr>
            <a:r>
              <a:rPr lang="en-US" sz="2800" noProof="1"/>
              <a:t>Average Days in Inventory</a:t>
            </a:r>
          </a:p>
          <a:p>
            <a:pPr>
              <a:spcBef>
                <a:spcPts val="1000"/>
              </a:spcBef>
              <a:spcAft>
                <a:spcPts val="0"/>
              </a:spcAft>
            </a:pPr>
            <a:r>
              <a:rPr lang="en-US" sz="2800" noProof="1"/>
              <a:t>Indicates the approximate </a:t>
            </a:r>
            <a:r>
              <a:rPr lang="en-US" sz="2800" i="1" noProof="1"/>
              <a:t>number of days </a:t>
            </a:r>
            <a:r>
              <a:rPr lang="en-US" sz="2800" noProof="1"/>
              <a:t>the average inventory is held.</a:t>
            </a:r>
          </a:p>
        </p:txBody>
      </p:sp>
      <p:graphicFrame>
        <p:nvGraphicFramePr>
          <p:cNvPr id="16" name="Object 15">
            <a:extLst>
              <a:ext uri="{FF2B5EF4-FFF2-40B4-BE49-F238E27FC236}">
                <a16:creationId xmlns:a16="http://schemas.microsoft.com/office/drawing/2014/main" id="{EAE656C9-9C17-4C9F-B5CA-83F56198FC2D}"/>
              </a:ext>
            </a:extLst>
          </p:cNvPr>
          <p:cNvGraphicFramePr>
            <a:graphicFrameLocks noChangeAspect="1"/>
          </p:cNvGraphicFramePr>
          <p:nvPr>
            <p:extLst>
              <p:ext uri="{D42A27DB-BD31-4B8C-83A1-F6EECF244321}">
                <p14:modId xmlns:p14="http://schemas.microsoft.com/office/powerpoint/2010/main" val="1337759324"/>
              </p:ext>
            </p:extLst>
          </p:nvPr>
        </p:nvGraphicFramePr>
        <p:xfrm>
          <a:off x="577602" y="5360805"/>
          <a:ext cx="7726054" cy="988215"/>
        </p:xfrm>
        <a:graphic>
          <a:graphicData uri="http://schemas.openxmlformats.org/presentationml/2006/ole">
            <mc:AlternateContent xmlns:mc="http://schemas.openxmlformats.org/markup-compatibility/2006">
              <mc:Choice xmlns:v="urn:schemas-microsoft-com:vml" Requires="v">
                <p:oleObj name="Equation" r:id="rId5" imgW="3276360" imgH="419040" progId="Equation.DSMT4">
                  <p:embed/>
                </p:oleObj>
              </mc:Choice>
              <mc:Fallback>
                <p:oleObj name="Equation" r:id="rId5" imgW="3276360" imgH="419040" progId="Equation.DSMT4">
                  <p:embed/>
                  <p:pic>
                    <p:nvPicPr>
                      <p:cNvPr id="0" name=""/>
                      <p:cNvPicPr/>
                      <p:nvPr/>
                    </p:nvPicPr>
                    <p:blipFill>
                      <a:blip r:embed="rId6"/>
                      <a:stretch>
                        <a:fillRect/>
                      </a:stretch>
                    </p:blipFill>
                    <p:spPr>
                      <a:xfrm>
                        <a:off x="577602" y="5360805"/>
                        <a:ext cx="7726054" cy="988215"/>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02168676-8614-4C96-97BF-8845D53D715E}"/>
              </a:ext>
            </a:extLst>
          </p:cNvPr>
          <p:cNvSpPr>
            <a:spLocks noGrp="1"/>
          </p:cNvSpPr>
          <p:nvPr>
            <p:ph type="sldNum" sz="quarter" idx="10"/>
          </p:nvPr>
        </p:nvSpPr>
        <p:spPr/>
        <p:txBody>
          <a:bodyPr/>
          <a:lstStyle/>
          <a:p>
            <a:fld id="{68151E55-6873-49E2-B8D5-2F265E6F1973}" type="slidenum">
              <a:rPr lang="en-US" smtClean="0"/>
              <a:t>82</a:t>
            </a:fld>
            <a:endParaRPr lang="en-US" dirty="0"/>
          </a:p>
        </p:txBody>
      </p:sp>
    </p:spTree>
    <p:extLst>
      <p:ext uri="{BB962C8B-B14F-4D97-AF65-F5344CB8AC3E}">
        <p14:creationId xmlns:p14="http://schemas.microsoft.com/office/powerpoint/2010/main" val="92287890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5595FDC-8BAD-4CF9-B959-28C9763B706F}"/>
              </a:ext>
            </a:extLst>
          </p:cNvPr>
          <p:cNvSpPr>
            <a:spLocks noGrp="1"/>
          </p:cNvSpPr>
          <p:nvPr>
            <p:ph type="title"/>
          </p:nvPr>
        </p:nvSpPr>
        <p:spPr/>
        <p:txBody>
          <a:bodyPr>
            <a:normAutofit fontScale="90000"/>
          </a:bodyPr>
          <a:lstStyle/>
          <a:p>
            <a:r>
              <a:rPr lang="en-US" noProof="1"/>
              <a:t>Illustration 6–21 Inventory Turnover Ratios for Best Buy and Tiffany’s</a:t>
            </a:r>
          </a:p>
        </p:txBody>
      </p:sp>
      <p:graphicFrame>
        <p:nvGraphicFramePr>
          <p:cNvPr id="4" name="Table 4 (Decorative)">
            <a:extLst>
              <a:ext uri="{FF2B5EF4-FFF2-40B4-BE49-F238E27FC236}">
                <a16:creationId xmlns:a16="http://schemas.microsoft.com/office/drawing/2014/main" id="{ED18C12E-F3EE-468C-B198-F984C5068FA6}"/>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3596777704"/>
              </p:ext>
            </p:extLst>
          </p:nvPr>
        </p:nvGraphicFramePr>
        <p:xfrm>
          <a:off x="342899" y="1766395"/>
          <a:ext cx="8636209" cy="2370891"/>
        </p:xfrm>
        <a:graphic>
          <a:graphicData uri="http://schemas.openxmlformats.org/drawingml/2006/table">
            <a:tbl>
              <a:tblPr firstRow="1" bandRow="1">
                <a:tableStyleId>{5C22544A-7EE6-4342-B048-85BDC9FD1C3A}</a:tableStyleId>
              </a:tblPr>
              <a:tblGrid>
                <a:gridCol w="1680773">
                  <a:extLst>
                    <a:ext uri="{9D8B030D-6E8A-4147-A177-3AD203B41FA5}">
                      <a16:colId xmlns:a16="http://schemas.microsoft.com/office/drawing/2014/main" val="1758913769"/>
                    </a:ext>
                  </a:extLst>
                </a:gridCol>
                <a:gridCol w="3717561">
                  <a:extLst>
                    <a:ext uri="{9D8B030D-6E8A-4147-A177-3AD203B41FA5}">
                      <a16:colId xmlns:a16="http://schemas.microsoft.com/office/drawing/2014/main" val="127112929"/>
                    </a:ext>
                  </a:extLst>
                </a:gridCol>
                <a:gridCol w="3237875">
                  <a:extLst>
                    <a:ext uri="{9D8B030D-6E8A-4147-A177-3AD203B41FA5}">
                      <a16:colId xmlns:a16="http://schemas.microsoft.com/office/drawing/2014/main" val="3085657814"/>
                    </a:ext>
                  </a:extLst>
                </a:gridCol>
              </a:tblGrid>
              <a:tr h="605418">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0956722"/>
                  </a:ext>
                </a:extLst>
              </a:tr>
              <a:tr h="881053">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9092456"/>
                  </a:ext>
                </a:extLst>
              </a:tr>
              <a:tr h="88442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5305542"/>
                  </a:ext>
                </a:extLst>
              </a:tr>
            </a:tbl>
          </a:graphicData>
        </a:graphic>
      </p:graphicFrame>
      <p:graphicFrame>
        <p:nvGraphicFramePr>
          <p:cNvPr id="5" name="Object 4">
            <a:extLst>
              <a:ext uri="{FF2B5EF4-FFF2-40B4-BE49-F238E27FC236}">
                <a16:creationId xmlns:a16="http://schemas.microsoft.com/office/drawing/2014/main" id="{DE199BEF-B8EE-49F6-85BB-81424A908858}"/>
              </a:ext>
            </a:extLst>
          </p:cNvPr>
          <p:cNvGraphicFramePr>
            <a:graphicFrameLocks noChangeAspect="1"/>
          </p:cNvGraphicFramePr>
          <p:nvPr>
            <p:extLst>
              <p:ext uri="{D42A27DB-BD31-4B8C-83A1-F6EECF244321}">
                <p14:modId xmlns:p14="http://schemas.microsoft.com/office/powerpoint/2010/main" val="1051578509"/>
              </p:ext>
            </p:extLst>
          </p:nvPr>
        </p:nvGraphicFramePr>
        <p:xfrm>
          <a:off x="2269242" y="1916628"/>
          <a:ext cx="3104838" cy="359982"/>
        </p:xfrm>
        <a:graphic>
          <a:graphicData uri="http://schemas.openxmlformats.org/presentationml/2006/ole">
            <mc:AlternateContent xmlns:mc="http://schemas.openxmlformats.org/markup-compatibility/2006">
              <mc:Choice xmlns:v="urn:schemas-microsoft-com:vml" Requires="v">
                <p:oleObj name="Equation" r:id="rId3" imgW="1752480" imgH="203040" progId="Equation.DSMT4">
                  <p:embed/>
                </p:oleObj>
              </mc:Choice>
              <mc:Fallback>
                <p:oleObj name="Equation" r:id="rId3" imgW="1752480" imgH="203040" progId="Equation.DSMT4">
                  <p:embed/>
                  <p:pic>
                    <p:nvPicPr>
                      <p:cNvPr id="0" name=""/>
                      <p:cNvPicPr/>
                      <p:nvPr/>
                    </p:nvPicPr>
                    <p:blipFill>
                      <a:blip r:embed="rId4"/>
                      <a:stretch>
                        <a:fillRect/>
                      </a:stretch>
                    </p:blipFill>
                    <p:spPr>
                      <a:xfrm>
                        <a:off x="2269242" y="1916628"/>
                        <a:ext cx="3104838" cy="359982"/>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1EC06E8C-BE22-443F-A47F-4E4A38F9494E}"/>
              </a:ext>
            </a:extLst>
          </p:cNvPr>
          <p:cNvGraphicFramePr>
            <a:graphicFrameLocks noChangeAspect="1"/>
          </p:cNvGraphicFramePr>
          <p:nvPr>
            <p:extLst>
              <p:ext uri="{D42A27DB-BD31-4B8C-83A1-F6EECF244321}">
                <p14:modId xmlns:p14="http://schemas.microsoft.com/office/powerpoint/2010/main" val="2219828993"/>
              </p:ext>
            </p:extLst>
          </p:nvPr>
        </p:nvGraphicFramePr>
        <p:xfrm>
          <a:off x="5765612" y="1901639"/>
          <a:ext cx="3194833" cy="359982"/>
        </p:xfrm>
        <a:graphic>
          <a:graphicData uri="http://schemas.openxmlformats.org/presentationml/2006/ole">
            <mc:AlternateContent xmlns:mc="http://schemas.openxmlformats.org/markup-compatibility/2006">
              <mc:Choice xmlns:v="urn:schemas-microsoft-com:vml" Requires="v">
                <p:oleObj name="Equation" r:id="rId5" imgW="1803240" imgH="203040" progId="Equation.DSMT4">
                  <p:embed/>
                </p:oleObj>
              </mc:Choice>
              <mc:Fallback>
                <p:oleObj name="Equation" r:id="rId5" imgW="1803240" imgH="203040" progId="Equation.DSMT4">
                  <p:embed/>
                  <p:pic>
                    <p:nvPicPr>
                      <p:cNvPr id="0" name=""/>
                      <p:cNvPicPr/>
                      <p:nvPr/>
                    </p:nvPicPr>
                    <p:blipFill>
                      <a:blip r:embed="rId6"/>
                      <a:stretch>
                        <a:fillRect/>
                      </a:stretch>
                    </p:blipFill>
                    <p:spPr>
                      <a:xfrm>
                        <a:off x="5765612" y="1901639"/>
                        <a:ext cx="3194833" cy="35998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4D8B9122-8A94-4FD2-BBC1-8FFB8C3166D3}"/>
              </a:ext>
            </a:extLst>
          </p:cNvPr>
          <p:cNvGraphicFramePr>
            <a:graphicFrameLocks noChangeAspect="1"/>
          </p:cNvGraphicFramePr>
          <p:nvPr>
            <p:extLst>
              <p:ext uri="{D42A27DB-BD31-4B8C-83A1-F6EECF244321}">
                <p14:modId xmlns:p14="http://schemas.microsoft.com/office/powerpoint/2010/main" val="3560697728"/>
              </p:ext>
            </p:extLst>
          </p:nvPr>
        </p:nvGraphicFramePr>
        <p:xfrm>
          <a:off x="501003" y="2600513"/>
          <a:ext cx="1124941" cy="359982"/>
        </p:xfrm>
        <a:graphic>
          <a:graphicData uri="http://schemas.openxmlformats.org/presentationml/2006/ole">
            <mc:AlternateContent xmlns:mc="http://schemas.openxmlformats.org/markup-compatibility/2006">
              <mc:Choice xmlns:v="urn:schemas-microsoft-com:vml" Requires="v">
                <p:oleObj name="Equation" r:id="rId7" imgW="634680" imgH="203040" progId="Equation.DSMT4">
                  <p:embed/>
                </p:oleObj>
              </mc:Choice>
              <mc:Fallback>
                <p:oleObj name="Equation" r:id="rId7" imgW="634680" imgH="203040" progId="Equation.DSMT4">
                  <p:embed/>
                  <p:pic>
                    <p:nvPicPr>
                      <p:cNvPr id="0" name=""/>
                      <p:cNvPicPr/>
                      <p:nvPr/>
                    </p:nvPicPr>
                    <p:blipFill>
                      <a:blip r:embed="rId8"/>
                      <a:stretch>
                        <a:fillRect/>
                      </a:stretch>
                    </p:blipFill>
                    <p:spPr>
                      <a:xfrm>
                        <a:off x="501003" y="2600513"/>
                        <a:ext cx="1124941" cy="359982"/>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5E0DA315-5122-4B4F-B3C7-C42DDE1171AA}"/>
              </a:ext>
            </a:extLst>
          </p:cNvPr>
          <p:cNvGraphicFramePr>
            <a:graphicFrameLocks noChangeAspect="1"/>
          </p:cNvGraphicFramePr>
          <p:nvPr>
            <p:extLst>
              <p:ext uri="{D42A27DB-BD31-4B8C-83A1-F6EECF244321}">
                <p14:modId xmlns:p14="http://schemas.microsoft.com/office/powerpoint/2010/main" val="2334813489"/>
              </p:ext>
            </p:extLst>
          </p:nvPr>
        </p:nvGraphicFramePr>
        <p:xfrm>
          <a:off x="2160457" y="2546216"/>
          <a:ext cx="3442320" cy="359982"/>
        </p:xfrm>
        <a:graphic>
          <a:graphicData uri="http://schemas.openxmlformats.org/presentationml/2006/ole">
            <mc:AlternateContent xmlns:mc="http://schemas.openxmlformats.org/markup-compatibility/2006">
              <mc:Choice xmlns:v="urn:schemas-microsoft-com:vml" Requires="v">
                <p:oleObj name="Equation" r:id="rId9" imgW="1942920" imgH="203040" progId="Equation.DSMT4">
                  <p:embed/>
                </p:oleObj>
              </mc:Choice>
              <mc:Fallback>
                <p:oleObj name="Equation" r:id="rId9" imgW="1942920" imgH="203040" progId="Equation.DSMT4">
                  <p:embed/>
                  <p:pic>
                    <p:nvPicPr>
                      <p:cNvPr id="0" name=""/>
                      <p:cNvPicPr/>
                      <p:nvPr/>
                    </p:nvPicPr>
                    <p:blipFill>
                      <a:blip r:embed="rId10"/>
                      <a:stretch>
                        <a:fillRect/>
                      </a:stretch>
                    </p:blipFill>
                    <p:spPr>
                      <a:xfrm>
                        <a:off x="2160457" y="2546216"/>
                        <a:ext cx="3442320" cy="35998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FA8A2E61-855B-482D-8B96-9917807B6E32}"/>
              </a:ext>
            </a:extLst>
          </p:cNvPr>
          <p:cNvGraphicFramePr>
            <a:graphicFrameLocks noChangeAspect="1"/>
          </p:cNvGraphicFramePr>
          <p:nvPr>
            <p:extLst>
              <p:ext uri="{D42A27DB-BD31-4B8C-83A1-F6EECF244321}">
                <p14:modId xmlns:p14="http://schemas.microsoft.com/office/powerpoint/2010/main" val="3890830586"/>
              </p:ext>
            </p:extLst>
          </p:nvPr>
        </p:nvGraphicFramePr>
        <p:xfrm>
          <a:off x="6425714" y="2467412"/>
          <a:ext cx="1597417" cy="697465"/>
        </p:xfrm>
        <a:graphic>
          <a:graphicData uri="http://schemas.openxmlformats.org/presentationml/2006/ole">
            <mc:AlternateContent xmlns:mc="http://schemas.openxmlformats.org/markup-compatibility/2006">
              <mc:Choice xmlns:v="urn:schemas-microsoft-com:vml" Requires="v">
                <p:oleObj name="Equation" r:id="rId11" imgW="901440" imgH="393480" progId="Equation.DSMT4">
                  <p:embed/>
                </p:oleObj>
              </mc:Choice>
              <mc:Fallback>
                <p:oleObj name="Equation" r:id="rId11" imgW="901440" imgH="393480" progId="Equation.DSMT4">
                  <p:embed/>
                  <p:pic>
                    <p:nvPicPr>
                      <p:cNvPr id="0" name=""/>
                      <p:cNvPicPr/>
                      <p:nvPr/>
                    </p:nvPicPr>
                    <p:blipFill>
                      <a:blip r:embed="rId12"/>
                      <a:stretch>
                        <a:fillRect/>
                      </a:stretch>
                    </p:blipFill>
                    <p:spPr>
                      <a:xfrm>
                        <a:off x="6425714" y="2467412"/>
                        <a:ext cx="1597417" cy="697465"/>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3FE4B8B6-A87A-446F-86C3-8134F74A4558}"/>
              </a:ext>
            </a:extLst>
          </p:cNvPr>
          <p:cNvGraphicFramePr>
            <a:graphicFrameLocks noChangeAspect="1"/>
          </p:cNvGraphicFramePr>
          <p:nvPr>
            <p:extLst>
              <p:ext uri="{D42A27DB-BD31-4B8C-83A1-F6EECF244321}">
                <p14:modId xmlns:p14="http://schemas.microsoft.com/office/powerpoint/2010/main" val="3274041217"/>
              </p:ext>
            </p:extLst>
          </p:nvPr>
        </p:nvGraphicFramePr>
        <p:xfrm>
          <a:off x="501004" y="3490591"/>
          <a:ext cx="1124941" cy="359982"/>
        </p:xfrm>
        <a:graphic>
          <a:graphicData uri="http://schemas.openxmlformats.org/presentationml/2006/ole">
            <mc:AlternateContent xmlns:mc="http://schemas.openxmlformats.org/markup-compatibility/2006">
              <mc:Choice xmlns:v="urn:schemas-microsoft-com:vml" Requires="v">
                <p:oleObj name="Equation" r:id="rId13" imgW="634680" imgH="203040" progId="Equation.DSMT4">
                  <p:embed/>
                </p:oleObj>
              </mc:Choice>
              <mc:Fallback>
                <p:oleObj name="Equation" r:id="rId13" imgW="634680" imgH="203040" progId="Equation.DSMT4">
                  <p:embed/>
                  <p:pic>
                    <p:nvPicPr>
                      <p:cNvPr id="0" name=""/>
                      <p:cNvPicPr/>
                      <p:nvPr/>
                    </p:nvPicPr>
                    <p:blipFill>
                      <a:blip r:embed="rId14"/>
                      <a:stretch>
                        <a:fillRect/>
                      </a:stretch>
                    </p:blipFill>
                    <p:spPr>
                      <a:xfrm>
                        <a:off x="501004" y="3490591"/>
                        <a:ext cx="1124941" cy="359982"/>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42FEB335-B2A8-46E6-BE55-B7435B62C1C0}"/>
              </a:ext>
            </a:extLst>
          </p:cNvPr>
          <p:cNvGraphicFramePr>
            <a:graphicFrameLocks noChangeAspect="1"/>
          </p:cNvGraphicFramePr>
          <p:nvPr>
            <p:extLst>
              <p:ext uri="{D42A27DB-BD31-4B8C-83A1-F6EECF244321}">
                <p14:modId xmlns:p14="http://schemas.microsoft.com/office/powerpoint/2010/main" val="621783157"/>
              </p:ext>
            </p:extLst>
          </p:nvPr>
        </p:nvGraphicFramePr>
        <p:xfrm>
          <a:off x="2183823" y="3458869"/>
          <a:ext cx="3307327" cy="359982"/>
        </p:xfrm>
        <a:graphic>
          <a:graphicData uri="http://schemas.openxmlformats.org/presentationml/2006/ole">
            <mc:AlternateContent xmlns:mc="http://schemas.openxmlformats.org/markup-compatibility/2006">
              <mc:Choice xmlns:v="urn:schemas-microsoft-com:vml" Requires="v">
                <p:oleObj name="Equation" r:id="rId15" imgW="1866600" imgH="203040" progId="Equation.DSMT4">
                  <p:embed/>
                </p:oleObj>
              </mc:Choice>
              <mc:Fallback>
                <p:oleObj name="Equation" r:id="rId15" imgW="1866600" imgH="203040" progId="Equation.DSMT4">
                  <p:embed/>
                  <p:pic>
                    <p:nvPicPr>
                      <p:cNvPr id="0" name=""/>
                      <p:cNvPicPr/>
                      <p:nvPr/>
                    </p:nvPicPr>
                    <p:blipFill>
                      <a:blip r:embed="rId16"/>
                      <a:stretch>
                        <a:fillRect/>
                      </a:stretch>
                    </p:blipFill>
                    <p:spPr>
                      <a:xfrm>
                        <a:off x="2183823" y="3458869"/>
                        <a:ext cx="3307327" cy="359982"/>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0DC36A6E-F7BC-4110-BB95-5132E3EE4B9D}"/>
              </a:ext>
            </a:extLst>
          </p:cNvPr>
          <p:cNvGraphicFramePr>
            <a:graphicFrameLocks noChangeAspect="1"/>
          </p:cNvGraphicFramePr>
          <p:nvPr>
            <p:extLst>
              <p:ext uri="{D42A27DB-BD31-4B8C-83A1-F6EECF244321}">
                <p14:modId xmlns:p14="http://schemas.microsoft.com/office/powerpoint/2010/main" val="2139856454"/>
              </p:ext>
            </p:extLst>
          </p:nvPr>
        </p:nvGraphicFramePr>
        <p:xfrm>
          <a:off x="6414437" y="3291871"/>
          <a:ext cx="1709910" cy="697465"/>
        </p:xfrm>
        <a:graphic>
          <a:graphicData uri="http://schemas.openxmlformats.org/presentationml/2006/ole">
            <mc:AlternateContent xmlns:mc="http://schemas.openxmlformats.org/markup-compatibility/2006">
              <mc:Choice xmlns:v="urn:schemas-microsoft-com:vml" Requires="v">
                <p:oleObj name="Equation" r:id="rId17" imgW="965160" imgH="393480" progId="Equation.DSMT4">
                  <p:embed/>
                </p:oleObj>
              </mc:Choice>
              <mc:Fallback>
                <p:oleObj name="Equation" r:id="rId17" imgW="965160" imgH="393480" progId="Equation.DSMT4">
                  <p:embed/>
                  <p:pic>
                    <p:nvPicPr>
                      <p:cNvPr id="0" name=""/>
                      <p:cNvPicPr/>
                      <p:nvPr/>
                    </p:nvPicPr>
                    <p:blipFill>
                      <a:blip r:embed="rId18"/>
                      <a:stretch>
                        <a:fillRect/>
                      </a:stretch>
                    </p:blipFill>
                    <p:spPr>
                      <a:xfrm>
                        <a:off x="6414437" y="3291871"/>
                        <a:ext cx="1709910" cy="697465"/>
                      </a:xfrm>
                      <a:prstGeom prst="rect">
                        <a:avLst/>
                      </a:prstGeom>
                    </p:spPr>
                  </p:pic>
                </p:oleObj>
              </mc:Fallback>
            </mc:AlternateContent>
          </a:graphicData>
        </a:graphic>
      </p:graphicFrame>
      <p:sp>
        <p:nvSpPr>
          <p:cNvPr id="9" name="Content Placeholder 8">
            <a:extLst>
              <a:ext uri="{FF2B5EF4-FFF2-40B4-BE49-F238E27FC236}">
                <a16:creationId xmlns:a16="http://schemas.microsoft.com/office/drawing/2014/main" id="{75619B94-5027-402A-8C6C-D8EB3477D5AB}"/>
              </a:ext>
            </a:extLst>
          </p:cNvPr>
          <p:cNvSpPr>
            <a:spLocks noGrp="1"/>
          </p:cNvSpPr>
          <p:nvPr>
            <p:ph sz="quarter" idx="11"/>
          </p:nvPr>
        </p:nvSpPr>
        <p:spPr>
          <a:xfrm>
            <a:off x="342900" y="4469614"/>
            <a:ext cx="8458199" cy="1541442"/>
          </a:xfrm>
        </p:spPr>
        <p:txBody>
          <a:bodyPr>
            <a:normAutofit/>
          </a:bodyPr>
          <a:lstStyle/>
          <a:p>
            <a:pPr>
              <a:spcBef>
                <a:spcPts val="1000"/>
              </a:spcBef>
              <a:spcAft>
                <a:spcPts val="0"/>
              </a:spcAft>
            </a:pPr>
            <a:r>
              <a:rPr lang="en-US" sz="2800" noProof="1"/>
              <a:t>Best Buy’s turnover ratio is much higher, and its average days in inventory is much lower.</a:t>
            </a:r>
          </a:p>
          <a:p>
            <a:pPr marL="291600" lvl="1" indent="-291600">
              <a:spcBef>
                <a:spcPts val="1000"/>
              </a:spcBef>
              <a:spcAft>
                <a:spcPts val="0"/>
              </a:spcAft>
            </a:pPr>
            <a:r>
              <a:rPr lang="en-US" sz="2400" noProof="1"/>
              <a:t>Best Buy sells its inventory more quickly.</a:t>
            </a:r>
          </a:p>
        </p:txBody>
      </p:sp>
      <p:sp>
        <p:nvSpPr>
          <p:cNvPr id="7" name="Slide Number Placeholder 6">
            <a:extLst>
              <a:ext uri="{FF2B5EF4-FFF2-40B4-BE49-F238E27FC236}">
                <a16:creationId xmlns:a16="http://schemas.microsoft.com/office/drawing/2014/main" id="{02168676-8614-4C96-97BF-8845D53D715E}"/>
              </a:ext>
            </a:extLst>
          </p:cNvPr>
          <p:cNvSpPr>
            <a:spLocks noGrp="1"/>
          </p:cNvSpPr>
          <p:nvPr>
            <p:ph type="sldNum" sz="quarter" idx="10"/>
          </p:nvPr>
        </p:nvSpPr>
        <p:spPr/>
        <p:txBody>
          <a:bodyPr/>
          <a:lstStyle/>
          <a:p>
            <a:fld id="{68151E55-6873-49E2-B8D5-2F265E6F1973}" type="slidenum">
              <a:rPr lang="en-US" smtClean="0"/>
              <a:t>83</a:t>
            </a:fld>
            <a:endParaRPr lang="en-US" dirty="0"/>
          </a:p>
        </p:txBody>
      </p:sp>
    </p:spTree>
    <p:extLst>
      <p:ext uri="{BB962C8B-B14F-4D97-AF65-F5344CB8AC3E}">
        <p14:creationId xmlns:p14="http://schemas.microsoft.com/office/powerpoint/2010/main" val="241322942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6–11 </a:t>
            </a:r>
            <a:r>
              <a:rPr lang="en-US" sz="1000" b="0" noProof="1"/>
              <a:t>1</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415212"/>
          </a:xfrm>
        </p:spPr>
        <p:txBody>
          <a:bodyPr>
            <a:noAutofit/>
          </a:bodyPr>
          <a:lstStyle/>
          <a:p>
            <a:pPr>
              <a:spcBef>
                <a:spcPts val="1000"/>
              </a:spcBef>
              <a:spcAft>
                <a:spcPts val="0"/>
              </a:spcAft>
            </a:pPr>
            <a:r>
              <a:rPr lang="en-US" sz="2600" noProof="1"/>
              <a:t>Net sales are $100,000 and cost of goods sold is $70,000. Inventory balances for the past two years are $10,000 and $20,000. What is the inventory turnover?</a:t>
            </a:r>
          </a:p>
          <a:p>
            <a:pPr>
              <a:spcBef>
                <a:spcPts val="1000"/>
              </a:spcBef>
              <a:spcAft>
                <a:spcPts val="0"/>
              </a:spcAft>
            </a:pPr>
            <a:r>
              <a:rPr lang="en-US" sz="2600" b="1" noProof="1"/>
              <a:t>a.</a:t>
            </a:r>
            <a:r>
              <a:rPr lang="en-US" sz="2600" noProof="1"/>
              <a:t> 4.67 times per year</a:t>
            </a:r>
          </a:p>
          <a:p>
            <a:pPr>
              <a:spcBef>
                <a:spcPts val="1000"/>
              </a:spcBef>
              <a:spcAft>
                <a:spcPts val="0"/>
              </a:spcAft>
            </a:pPr>
            <a:r>
              <a:rPr lang="en-US" sz="2600" b="1" noProof="1"/>
              <a:t>b.</a:t>
            </a:r>
            <a:r>
              <a:rPr lang="en-US" sz="2600" noProof="1"/>
              <a:t> 7.00 times per year</a:t>
            </a:r>
          </a:p>
          <a:p>
            <a:pPr>
              <a:spcBef>
                <a:spcPts val="1000"/>
              </a:spcBef>
              <a:spcAft>
                <a:spcPts val="0"/>
              </a:spcAft>
            </a:pPr>
            <a:r>
              <a:rPr lang="en-US" sz="2600" b="1" noProof="1"/>
              <a:t>c.</a:t>
            </a:r>
            <a:r>
              <a:rPr lang="en-US" sz="2600" noProof="1"/>
              <a:t> 6.67 times per year</a:t>
            </a:r>
          </a:p>
          <a:p>
            <a:pPr>
              <a:spcBef>
                <a:spcPts val="1000"/>
              </a:spcBef>
              <a:spcAft>
                <a:spcPts val="0"/>
              </a:spcAft>
            </a:pPr>
            <a:r>
              <a:rPr lang="en-US" sz="2600" b="1" noProof="1"/>
              <a:t>d.</a:t>
            </a:r>
            <a:r>
              <a:rPr lang="en-US" sz="2600" noProof="1"/>
              <a:t> 3.50 times per year</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84</a:t>
            </a:fld>
            <a:endParaRPr lang="en-US" dirty="0"/>
          </a:p>
        </p:txBody>
      </p:sp>
    </p:spTree>
    <p:extLst>
      <p:ext uri="{BB962C8B-B14F-4D97-AF65-F5344CB8AC3E}">
        <p14:creationId xmlns:p14="http://schemas.microsoft.com/office/powerpoint/2010/main" val="7302650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6–11 </a:t>
            </a:r>
            <a:r>
              <a:rPr lang="en-US" sz="1000" b="0" noProof="1"/>
              <a:t>2</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341011"/>
          </a:xfrm>
        </p:spPr>
        <p:txBody>
          <a:bodyPr>
            <a:noAutofit/>
          </a:bodyPr>
          <a:lstStyle/>
          <a:p>
            <a:pPr>
              <a:spcBef>
                <a:spcPts val="1000"/>
              </a:spcBef>
              <a:spcAft>
                <a:spcPts val="0"/>
              </a:spcAft>
            </a:pPr>
            <a:r>
              <a:rPr lang="en-US" sz="2600" noProof="1"/>
              <a:t>Net sales are $100,000 and cost of goods sold is $70,000. Inventory balances for the past two years are $10,000 and $20,000. What is the inventory turnover?</a:t>
            </a:r>
          </a:p>
          <a:p>
            <a:pPr>
              <a:spcBef>
                <a:spcPts val="1000"/>
              </a:spcBef>
              <a:spcAft>
                <a:spcPts val="0"/>
              </a:spcAft>
            </a:pPr>
            <a:r>
              <a:rPr lang="en-US" sz="2600" b="1" noProof="1"/>
              <a:t>Answer: a.</a:t>
            </a:r>
            <a:r>
              <a:rPr lang="en-US" sz="2600" noProof="1"/>
              <a:t> 4.67 times per year</a:t>
            </a:r>
          </a:p>
          <a:p>
            <a:pPr>
              <a:spcBef>
                <a:spcPts val="1000"/>
              </a:spcBef>
              <a:spcAft>
                <a:spcPts val="0"/>
              </a:spcAft>
            </a:pPr>
            <a:r>
              <a:rPr lang="en-US" sz="2600" b="1" noProof="1"/>
              <a:t>b.</a:t>
            </a:r>
            <a:r>
              <a:rPr lang="en-US" sz="2600" noProof="1"/>
              <a:t> 7.00 times per year</a:t>
            </a:r>
          </a:p>
          <a:p>
            <a:pPr>
              <a:spcBef>
                <a:spcPts val="1000"/>
              </a:spcBef>
              <a:spcAft>
                <a:spcPts val="0"/>
              </a:spcAft>
            </a:pPr>
            <a:r>
              <a:rPr lang="en-US" sz="2600" b="1" noProof="1"/>
              <a:t>c.</a:t>
            </a:r>
            <a:r>
              <a:rPr lang="en-US" sz="2600" noProof="1"/>
              <a:t> 6.67 times per year</a:t>
            </a:r>
          </a:p>
          <a:p>
            <a:pPr>
              <a:spcBef>
                <a:spcPts val="1000"/>
              </a:spcBef>
              <a:spcAft>
                <a:spcPts val="0"/>
              </a:spcAft>
            </a:pPr>
            <a:r>
              <a:rPr lang="en-US" sz="2600" b="1" noProof="1"/>
              <a:t>d.</a:t>
            </a:r>
            <a:r>
              <a:rPr lang="en-US" sz="2600" noProof="1"/>
              <a:t> 3.50 times per year</a:t>
            </a:r>
          </a:p>
        </p:txBody>
      </p:sp>
      <p:sp>
        <p:nvSpPr>
          <p:cNvPr id="4" name="Content Placeholder 3">
            <a:extLst>
              <a:ext uri="{FF2B5EF4-FFF2-40B4-BE49-F238E27FC236}">
                <a16:creationId xmlns:a16="http://schemas.microsoft.com/office/drawing/2014/main" id="{19072798-05CC-44DE-984A-5DB4418DAB48}"/>
              </a:ext>
            </a:extLst>
          </p:cNvPr>
          <p:cNvSpPr>
            <a:spLocks noGrp="1"/>
          </p:cNvSpPr>
          <p:nvPr>
            <p:ph sz="quarter" idx="14"/>
          </p:nvPr>
        </p:nvSpPr>
        <p:spPr>
          <a:xfrm>
            <a:off x="342900" y="4811842"/>
            <a:ext cx="8458200" cy="1436557"/>
          </a:xfrm>
        </p:spPr>
        <p:txBody>
          <a:bodyPr>
            <a:normAutofit/>
          </a:bodyPr>
          <a:lstStyle/>
          <a:p>
            <a:pPr>
              <a:spcBef>
                <a:spcPts val="1000"/>
              </a:spcBef>
              <a:spcAft>
                <a:spcPts val="0"/>
              </a:spcAft>
            </a:pPr>
            <a:r>
              <a:rPr lang="en-US" sz="2200" noProof="1"/>
              <a:t>The inventory turnover measures how often a company sells, or turns over, its inventory. The inventory turnover would be computed as $70,000 ÷ ([10,000 + 20,000] ÷ 2). The result is 4.67 times per year.</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85</a:t>
            </a:fld>
            <a:endParaRPr lang="en-US" dirty="0"/>
          </a:p>
        </p:txBody>
      </p:sp>
    </p:spTree>
    <p:extLst>
      <p:ext uri="{BB962C8B-B14F-4D97-AF65-F5344CB8AC3E}">
        <p14:creationId xmlns:p14="http://schemas.microsoft.com/office/powerpoint/2010/main" val="2361527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10</a:t>
            </a:r>
          </a:p>
        </p:txBody>
      </p:sp>
      <p:sp>
        <p:nvSpPr>
          <p:cNvPr id="3" name="Content Placeholder 2"/>
          <p:cNvSpPr>
            <a:spLocks noGrp="1"/>
          </p:cNvSpPr>
          <p:nvPr>
            <p:ph sz="quarter" idx="11"/>
          </p:nvPr>
        </p:nvSpPr>
        <p:spPr>
          <a:xfrm>
            <a:off x="342900" y="1276708"/>
            <a:ext cx="8458200" cy="5154571"/>
          </a:xfrm>
        </p:spPr>
        <p:txBody>
          <a:bodyPr>
            <a:noAutofit/>
          </a:bodyPr>
          <a:lstStyle/>
          <a:p>
            <a:pPr marL="291600" indent="-291600">
              <a:spcBef>
                <a:spcPts val="1000"/>
              </a:spcBef>
              <a:spcAft>
                <a:spcPts val="0"/>
              </a:spcAft>
              <a:buFont typeface="Arial"/>
              <a:buChar char="•"/>
            </a:pPr>
            <a:r>
              <a:rPr lang="en-US" sz="2800" noProof="1">
                <a:solidFill>
                  <a:schemeClr val="tx1"/>
                </a:solidFill>
              </a:rPr>
              <a:t>Many students use ending inventory rather than average inventory in calculating the inventory turnover ratio. </a:t>
            </a:r>
          </a:p>
          <a:p>
            <a:pPr marL="291600" indent="-291600">
              <a:spcBef>
                <a:spcPts val="1000"/>
              </a:spcBef>
              <a:spcAft>
                <a:spcPts val="0"/>
              </a:spcAft>
              <a:buFont typeface="Arial"/>
              <a:buChar char="•"/>
            </a:pPr>
            <a:r>
              <a:rPr lang="en-US" sz="2800" noProof="1">
                <a:solidFill>
                  <a:schemeClr val="tx1"/>
                </a:solidFill>
              </a:rPr>
              <a:t>Generally, when you calculate a ratio that includes an income statement item (an amount generated over a period) with a balance sheet item (an amount at a particular date), the balance sheet item needs to be converted to an amount over the same period. </a:t>
            </a:r>
          </a:p>
          <a:p>
            <a:pPr marL="291600" indent="-291600">
              <a:spcBef>
                <a:spcPts val="1000"/>
              </a:spcBef>
              <a:spcAft>
                <a:spcPts val="0"/>
              </a:spcAft>
              <a:buFont typeface="Arial"/>
              <a:buChar char="•"/>
            </a:pPr>
            <a:r>
              <a:rPr lang="en-US" sz="2800" noProof="1">
                <a:solidFill>
                  <a:schemeClr val="tx1"/>
                </a:solidFill>
              </a:rPr>
              <a:t>This is done by averaging the beginning and ending balances of the balance sheet item.</a:t>
            </a:r>
          </a:p>
        </p:txBody>
      </p:sp>
      <p:sp>
        <p:nvSpPr>
          <p:cNvPr id="6" name="Slide Number Placeholder 5"/>
          <p:cNvSpPr>
            <a:spLocks noGrp="1"/>
          </p:cNvSpPr>
          <p:nvPr>
            <p:ph type="sldNum" sz="quarter" idx="10"/>
          </p:nvPr>
        </p:nvSpPr>
        <p:spPr/>
        <p:txBody>
          <a:bodyPr/>
          <a:lstStyle/>
          <a:p>
            <a:fld id="{68151E55-6873-49E2-B8D5-2F265E6F1973}" type="slidenum">
              <a:rPr lang="en-US" smtClean="0"/>
              <a:t>86</a:t>
            </a:fld>
            <a:endParaRPr lang="en-US" dirty="0"/>
          </a:p>
        </p:txBody>
      </p:sp>
    </p:spTree>
    <p:extLst>
      <p:ext uri="{BB962C8B-B14F-4D97-AF65-F5344CB8AC3E}">
        <p14:creationId xmlns:p14="http://schemas.microsoft.com/office/powerpoint/2010/main" val="99504547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Gross Profit Ratio</a:t>
            </a:r>
            <a:endParaRPr lang="en-US" sz="1000" b="0" noProof="1"/>
          </a:p>
        </p:txBody>
      </p:sp>
      <p:sp>
        <p:nvSpPr>
          <p:cNvPr id="3" name="Content Placeholder 2"/>
          <p:cNvSpPr>
            <a:spLocks noGrp="1"/>
          </p:cNvSpPr>
          <p:nvPr>
            <p:ph sz="quarter" idx="11"/>
          </p:nvPr>
        </p:nvSpPr>
        <p:spPr>
          <a:xfrm>
            <a:off x="342900" y="1276709"/>
            <a:ext cx="8458200" cy="2152292"/>
          </a:xfrm>
        </p:spPr>
        <p:txBody>
          <a:bodyPr>
            <a:noAutofit/>
          </a:bodyPr>
          <a:lstStyle/>
          <a:p>
            <a:pPr marL="291600" indent="-291600">
              <a:spcBef>
                <a:spcPts val="1000"/>
              </a:spcBef>
              <a:spcAft>
                <a:spcPts val="0"/>
              </a:spcAft>
              <a:buFont typeface="Arial" panose="020B0604020202020204" pitchFamily="34" charset="0"/>
              <a:buChar char="•"/>
            </a:pPr>
            <a:r>
              <a:rPr lang="en-US" sz="2800" noProof="1"/>
              <a:t>Indicator of the company’s successful management of inventory.</a:t>
            </a:r>
          </a:p>
          <a:p>
            <a:pPr marL="291600" indent="-291600">
              <a:spcBef>
                <a:spcPts val="1000"/>
              </a:spcBef>
              <a:spcAft>
                <a:spcPts val="0"/>
              </a:spcAft>
              <a:buFont typeface="Arial" panose="020B0604020202020204" pitchFamily="34" charset="0"/>
              <a:buChar char="•"/>
            </a:pPr>
            <a:r>
              <a:rPr lang="en-US" sz="2800" noProof="1"/>
              <a:t>Measures the amount by which the sale price of inventory exceeds its cost per dollar of sales.</a:t>
            </a:r>
          </a:p>
        </p:txBody>
      </p:sp>
      <p:graphicFrame>
        <p:nvGraphicFramePr>
          <p:cNvPr id="4" name="Object 3">
            <a:extLst>
              <a:ext uri="{FF2B5EF4-FFF2-40B4-BE49-F238E27FC236}">
                <a16:creationId xmlns:a16="http://schemas.microsoft.com/office/drawing/2014/main" id="{9EC7B251-83AF-4033-8D22-F95B00DF12B1}"/>
              </a:ext>
            </a:extLst>
          </p:cNvPr>
          <p:cNvGraphicFramePr>
            <a:graphicFrameLocks noChangeAspect="1"/>
          </p:cNvGraphicFramePr>
          <p:nvPr>
            <p:extLst>
              <p:ext uri="{D42A27DB-BD31-4B8C-83A1-F6EECF244321}">
                <p14:modId xmlns:p14="http://schemas.microsoft.com/office/powerpoint/2010/main" val="638854780"/>
              </p:ext>
            </p:extLst>
          </p:nvPr>
        </p:nvGraphicFramePr>
        <p:xfrm>
          <a:off x="692430" y="3547888"/>
          <a:ext cx="4731460" cy="928326"/>
        </p:xfrm>
        <a:graphic>
          <a:graphicData uri="http://schemas.openxmlformats.org/presentationml/2006/ole">
            <mc:AlternateContent xmlns:mc="http://schemas.openxmlformats.org/markup-compatibility/2006">
              <mc:Choice xmlns:v="urn:schemas-microsoft-com:vml" Requires="v">
                <p:oleObj name="Equation" r:id="rId3" imgW="2006280" imgH="393480" progId="Equation.DSMT4">
                  <p:embed/>
                </p:oleObj>
              </mc:Choice>
              <mc:Fallback>
                <p:oleObj name="Equation" r:id="rId3" imgW="2006280" imgH="393480" progId="Equation.DSMT4">
                  <p:embed/>
                  <p:pic>
                    <p:nvPicPr>
                      <p:cNvPr id="0" name=""/>
                      <p:cNvPicPr/>
                      <p:nvPr/>
                    </p:nvPicPr>
                    <p:blipFill>
                      <a:blip r:embed="rId4"/>
                      <a:stretch>
                        <a:fillRect/>
                      </a:stretch>
                    </p:blipFill>
                    <p:spPr>
                      <a:xfrm>
                        <a:off x="692430" y="3547888"/>
                        <a:ext cx="4731460" cy="928326"/>
                      </a:xfrm>
                      <a:prstGeom prst="rect">
                        <a:avLst/>
                      </a:prstGeom>
                    </p:spPr>
                  </p:pic>
                </p:oleObj>
              </mc:Fallback>
            </mc:AlternateContent>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87</a:t>
            </a:fld>
            <a:endParaRPr lang="en-US" dirty="0"/>
          </a:p>
        </p:txBody>
      </p:sp>
    </p:spTree>
    <p:extLst>
      <p:ext uri="{BB962C8B-B14F-4D97-AF65-F5344CB8AC3E}">
        <p14:creationId xmlns:p14="http://schemas.microsoft.com/office/powerpoint/2010/main" val="36151516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1"/>
              <a:t>Illustration 6–22 Gross Profit Ratios for Best Buy and Tiffany’s</a:t>
            </a:r>
          </a:p>
        </p:txBody>
      </p:sp>
      <p:graphicFrame>
        <p:nvGraphicFramePr>
          <p:cNvPr id="5" name="Table 6">
            <a:extLst>
              <a:ext uri="{FF2B5EF4-FFF2-40B4-BE49-F238E27FC236}">
                <a16:creationId xmlns:a16="http://schemas.microsoft.com/office/drawing/2014/main" id="{1A22FD32-08E6-4933-9CD3-CD4E33BF2326}"/>
              </a:ext>
            </a:extLst>
          </p:cNvPr>
          <p:cNvGraphicFramePr>
            <a:graphicFrameLocks noGrp="1"/>
          </p:cNvGraphicFramePr>
          <p:nvPr>
            <p:extLst>
              <p:ext uri="{D42A27DB-BD31-4B8C-83A1-F6EECF244321}">
                <p14:modId xmlns:p14="http://schemas.microsoft.com/office/powerpoint/2010/main" val="3599638226"/>
              </p:ext>
            </p:extLst>
          </p:nvPr>
        </p:nvGraphicFramePr>
        <p:xfrm>
          <a:off x="342900" y="1701800"/>
          <a:ext cx="8458201" cy="1513839"/>
        </p:xfrm>
        <a:graphic>
          <a:graphicData uri="http://schemas.openxmlformats.org/drawingml/2006/table">
            <a:tbl>
              <a:tblPr firstRow="1" bandRow="1">
                <a:tableStyleId>{5C22544A-7EE6-4342-B048-85BDC9FD1C3A}</a:tableStyleId>
              </a:tblPr>
              <a:tblGrid>
                <a:gridCol w="1699260">
                  <a:extLst>
                    <a:ext uri="{9D8B030D-6E8A-4147-A177-3AD203B41FA5}">
                      <a16:colId xmlns:a16="http://schemas.microsoft.com/office/drawing/2014/main" val="939537211"/>
                    </a:ext>
                  </a:extLst>
                </a:gridCol>
                <a:gridCol w="3444240">
                  <a:extLst>
                    <a:ext uri="{9D8B030D-6E8A-4147-A177-3AD203B41FA5}">
                      <a16:colId xmlns:a16="http://schemas.microsoft.com/office/drawing/2014/main" val="3578373429"/>
                    </a:ext>
                  </a:extLst>
                </a:gridCol>
                <a:gridCol w="457200">
                  <a:extLst>
                    <a:ext uri="{9D8B030D-6E8A-4147-A177-3AD203B41FA5}">
                      <a16:colId xmlns:a16="http://schemas.microsoft.com/office/drawing/2014/main" val="3589949048"/>
                    </a:ext>
                  </a:extLst>
                </a:gridCol>
                <a:gridCol w="2857501">
                  <a:extLst>
                    <a:ext uri="{9D8B030D-6E8A-4147-A177-3AD203B41FA5}">
                      <a16:colId xmlns:a16="http://schemas.microsoft.com/office/drawing/2014/main" val="3689594615"/>
                    </a:ext>
                  </a:extLst>
                </a:gridCol>
              </a:tblGrid>
              <a:tr h="504613">
                <a:tc>
                  <a:txBody>
                    <a:bodyPr/>
                    <a:lstStyle/>
                    <a:p>
                      <a:endParaRPr lang="en-US" sz="2400" b="0"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400" b="1" u="sng" dirty="0">
                          <a:solidFill>
                            <a:schemeClr val="tx1"/>
                          </a:solidFill>
                        </a:rPr>
                        <a:t>Gross Profit/Net Sales</a:t>
                      </a: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IN" sz="2400" b="1" dirty="0">
                          <a:solidFill>
                            <a:schemeClr val="tx1"/>
                          </a:solidFill>
                        </a:rPr>
                        <a:t>=</a:t>
                      </a:r>
                      <a:endParaRPr lang="en-US" sz="2400" b="1"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400" b="1" u="sng" dirty="0">
                          <a:solidFill>
                            <a:schemeClr val="tx1"/>
                          </a:solidFill>
                        </a:rPr>
                        <a:t>Gross Profit Ratio</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70825298"/>
                  </a:ext>
                </a:extLst>
              </a:tr>
              <a:tr h="504613">
                <a:tc>
                  <a:txBody>
                    <a:bodyPr/>
                    <a:lstStyle/>
                    <a:p>
                      <a:r>
                        <a:rPr lang="es-ES_tradnl" sz="2400" b="1" dirty="0" err="1">
                          <a:solidFill>
                            <a:schemeClr val="tx1"/>
                          </a:solidFill>
                        </a:rPr>
                        <a:t>Best</a:t>
                      </a:r>
                      <a:r>
                        <a:rPr lang="es-ES_tradnl" sz="2400" b="1" dirty="0">
                          <a:solidFill>
                            <a:schemeClr val="tx1"/>
                          </a:solidFill>
                        </a:rPr>
                        <a:t> </a:t>
                      </a:r>
                      <a:r>
                        <a:rPr lang="es-ES_tradnl" sz="2400" b="1" dirty="0" err="1">
                          <a:solidFill>
                            <a:schemeClr val="tx1"/>
                          </a:solidFill>
                        </a:rPr>
                        <a:t>Buy</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400" b="0" dirty="0">
                          <a:solidFill>
                            <a:schemeClr val="tx1"/>
                          </a:solidFill>
                        </a:rPr>
                        <a:t>$10,048 ÷ $43,638</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IN" sz="2400" b="0" dirty="0">
                          <a:solidFill>
                            <a:schemeClr val="tx1"/>
                          </a:solidFill>
                        </a:rPr>
                        <a:t>=</a:t>
                      </a:r>
                      <a:endParaRPr lang="en-US" sz="2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s-ES_tradnl" sz="2400" b="0" dirty="0">
                          <a:solidFill>
                            <a:schemeClr val="tx1"/>
                          </a:solidFill>
                        </a:rPr>
                        <a:t>23%</a:t>
                      </a:r>
                      <a:endParaRPr lang="en-US" sz="2400" b="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60984338"/>
                  </a:ext>
                </a:extLst>
              </a:tr>
              <a:tr h="504613">
                <a:tc>
                  <a:txBody>
                    <a:bodyPr/>
                    <a:lstStyle/>
                    <a:p>
                      <a:r>
                        <a:rPr lang="es-ES_tradnl" sz="2400" b="1" dirty="0">
                          <a:solidFill>
                            <a:schemeClr val="tx1"/>
                          </a:solidFill>
                        </a:rPr>
                        <a:t>Tiffany</a:t>
                      </a:r>
                      <a:endParaRPr lang="en-US" sz="2400" b="1"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0" dirty="0">
                          <a:solidFill>
                            <a:schemeClr val="tx1"/>
                          </a:solidFill>
                        </a:rPr>
                        <a:t>$2,762 ÷ $4,424</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400" b="0" dirty="0">
                          <a:solidFill>
                            <a:schemeClr val="tx1"/>
                          </a:solidFill>
                        </a:rPr>
                        <a:t>=</a:t>
                      </a:r>
                      <a:endParaRPr lang="en-US" sz="2400" b="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_tradnl" sz="2400" b="0" dirty="0">
                          <a:solidFill>
                            <a:schemeClr val="tx1"/>
                          </a:solidFill>
                        </a:rPr>
                        <a:t>62%</a:t>
                      </a:r>
                      <a:endParaRPr lang="en-US" sz="2400" b="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7823366"/>
                  </a:ext>
                </a:extLst>
              </a:tr>
            </a:tbl>
          </a:graphicData>
        </a:graphic>
      </p:graphicFrame>
      <p:sp>
        <p:nvSpPr>
          <p:cNvPr id="3" name="Content Placeholder 2"/>
          <p:cNvSpPr>
            <a:spLocks noGrp="1"/>
          </p:cNvSpPr>
          <p:nvPr>
            <p:ph sz="quarter" idx="11"/>
          </p:nvPr>
        </p:nvSpPr>
        <p:spPr>
          <a:xfrm>
            <a:off x="342900" y="3745589"/>
            <a:ext cx="8458200" cy="1938931"/>
          </a:xfrm>
        </p:spPr>
        <p:txBody>
          <a:bodyPr>
            <a:noAutofit/>
          </a:bodyPr>
          <a:lstStyle/>
          <a:p>
            <a:pPr marL="291600" indent="-291600">
              <a:spcBef>
                <a:spcPts val="1000"/>
              </a:spcBef>
              <a:spcAft>
                <a:spcPts val="0"/>
              </a:spcAft>
              <a:buFont typeface="Arial" panose="020B0604020202020204" pitchFamily="34" charset="0"/>
              <a:buChar char="•"/>
            </a:pPr>
            <a:r>
              <a:rPr lang="en-US" sz="2600" noProof="1"/>
              <a:t>We saw earlier that Tiffany inventory turnover is much lower than that of Best Buy.</a:t>
            </a:r>
          </a:p>
          <a:p>
            <a:pPr marL="291600" indent="-291600">
              <a:spcBef>
                <a:spcPts val="1000"/>
              </a:spcBef>
              <a:spcAft>
                <a:spcPts val="0"/>
              </a:spcAft>
              <a:buFont typeface="Arial" panose="020B0604020202020204" pitchFamily="34" charset="0"/>
              <a:buChar char="•"/>
            </a:pPr>
            <a:r>
              <a:rPr lang="en-US" sz="2600" noProof="1"/>
              <a:t>But, we see now that Tiffany makes up for that lower turnover with a much higher gross profit margin.</a:t>
            </a:r>
          </a:p>
        </p:txBody>
      </p:sp>
      <p:sp>
        <p:nvSpPr>
          <p:cNvPr id="6" name="Slide Number Placeholder 5"/>
          <p:cNvSpPr>
            <a:spLocks noGrp="1"/>
          </p:cNvSpPr>
          <p:nvPr>
            <p:ph type="sldNum" sz="quarter" idx="10"/>
          </p:nvPr>
        </p:nvSpPr>
        <p:spPr/>
        <p:txBody>
          <a:bodyPr/>
          <a:lstStyle/>
          <a:p>
            <a:fld id="{68151E55-6873-49E2-B8D5-2F265E6F1973}" type="slidenum">
              <a:rPr lang="en-US" smtClean="0"/>
              <a:t>88</a:t>
            </a:fld>
            <a:endParaRPr lang="en-US" dirty="0"/>
          </a:p>
        </p:txBody>
      </p:sp>
    </p:spTree>
    <p:extLst>
      <p:ext uri="{BB962C8B-B14F-4D97-AF65-F5344CB8AC3E}">
        <p14:creationId xmlns:p14="http://schemas.microsoft.com/office/powerpoint/2010/main" val="4282635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6–12 </a:t>
            </a:r>
            <a:r>
              <a:rPr lang="en-US" sz="1000" b="0" noProof="1"/>
              <a:t>1</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415212"/>
          </a:xfrm>
        </p:spPr>
        <p:txBody>
          <a:bodyPr>
            <a:noAutofit/>
          </a:bodyPr>
          <a:lstStyle/>
          <a:p>
            <a:pPr>
              <a:spcBef>
                <a:spcPts val="1000"/>
              </a:spcBef>
              <a:spcAft>
                <a:spcPts val="0"/>
              </a:spcAft>
            </a:pPr>
            <a:r>
              <a:rPr lang="en-US" sz="2600" noProof="1"/>
              <a:t>Net sales are $100,000 and cost of goods sold is $70,000. Inventory balances for the past two years are $10,000 and $20,000. What is the gross profit ratio?</a:t>
            </a:r>
          </a:p>
          <a:p>
            <a:pPr>
              <a:spcBef>
                <a:spcPts val="1000"/>
              </a:spcBef>
              <a:spcAft>
                <a:spcPts val="0"/>
              </a:spcAft>
            </a:pPr>
            <a:r>
              <a:rPr lang="en-US" sz="2600" b="1" noProof="1"/>
              <a:t>a.</a:t>
            </a:r>
            <a:r>
              <a:rPr lang="en-US" sz="2600" noProof="1"/>
              <a:t> 3.5%</a:t>
            </a:r>
          </a:p>
          <a:p>
            <a:pPr>
              <a:spcBef>
                <a:spcPts val="1000"/>
              </a:spcBef>
              <a:spcAft>
                <a:spcPts val="0"/>
              </a:spcAft>
            </a:pPr>
            <a:r>
              <a:rPr lang="en-US" sz="2600" b="1" noProof="1"/>
              <a:t>b.</a:t>
            </a:r>
            <a:r>
              <a:rPr lang="en-US" sz="2600" noProof="1"/>
              <a:t> 4.7%</a:t>
            </a:r>
          </a:p>
          <a:p>
            <a:pPr>
              <a:spcBef>
                <a:spcPts val="1000"/>
              </a:spcBef>
              <a:spcAft>
                <a:spcPts val="0"/>
              </a:spcAft>
            </a:pPr>
            <a:r>
              <a:rPr lang="en-US" sz="2600" b="1" noProof="1"/>
              <a:t>c.</a:t>
            </a:r>
            <a:r>
              <a:rPr lang="en-US" sz="2600" noProof="1"/>
              <a:t> 30.0%</a:t>
            </a:r>
          </a:p>
          <a:p>
            <a:pPr>
              <a:spcBef>
                <a:spcPts val="1000"/>
              </a:spcBef>
              <a:spcAft>
                <a:spcPts val="0"/>
              </a:spcAft>
            </a:pPr>
            <a:r>
              <a:rPr lang="en-US" sz="2600" b="1" noProof="1"/>
              <a:t>d.</a:t>
            </a:r>
            <a:r>
              <a:rPr lang="en-US" sz="2600" noProof="1"/>
              <a:t> 42.9%</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89</a:t>
            </a:fld>
            <a:endParaRPr lang="en-US" dirty="0"/>
          </a:p>
        </p:txBody>
      </p:sp>
    </p:spTree>
    <p:extLst>
      <p:ext uri="{BB962C8B-B14F-4D97-AF65-F5344CB8AC3E}">
        <p14:creationId xmlns:p14="http://schemas.microsoft.com/office/powerpoint/2010/main" val="3777357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Concept Check 6–1 </a:t>
            </a:r>
            <a:r>
              <a:rPr lang="en-US" sz="1000" b="0" noProof="1"/>
              <a:t>1</a:t>
            </a:r>
          </a:p>
        </p:txBody>
      </p:sp>
      <p:sp>
        <p:nvSpPr>
          <p:cNvPr id="3" name="Content Placeholder 2"/>
          <p:cNvSpPr>
            <a:spLocks noGrp="1"/>
          </p:cNvSpPr>
          <p:nvPr>
            <p:ph sz="quarter" idx="11"/>
          </p:nvPr>
        </p:nvSpPr>
        <p:spPr>
          <a:xfrm>
            <a:off x="342900" y="1276709"/>
            <a:ext cx="8458200" cy="3636935"/>
          </a:xfrm>
        </p:spPr>
        <p:txBody>
          <a:bodyPr>
            <a:normAutofit/>
          </a:bodyPr>
          <a:lstStyle/>
          <a:p>
            <a:pPr>
              <a:spcBef>
                <a:spcPts val="500"/>
              </a:spcBef>
              <a:spcAft>
                <a:spcPts val="500"/>
              </a:spcAft>
            </a:pPr>
            <a:r>
              <a:rPr lang="en-US" sz="2800" noProof="1"/>
              <a:t>Which of the following inventory accounts consists of items for which the manufacturing process is complete?</a:t>
            </a:r>
          </a:p>
          <a:p>
            <a:pPr>
              <a:spcBef>
                <a:spcPts val="500"/>
              </a:spcBef>
              <a:spcAft>
                <a:spcPts val="500"/>
              </a:spcAft>
            </a:pPr>
            <a:r>
              <a:rPr lang="en-US" sz="2800" b="1" noProof="1"/>
              <a:t>a. </a:t>
            </a:r>
            <a:r>
              <a:rPr lang="en-US" sz="2800" noProof="1"/>
              <a:t>Raw Materials</a:t>
            </a:r>
          </a:p>
          <a:p>
            <a:pPr>
              <a:spcBef>
                <a:spcPts val="500"/>
              </a:spcBef>
              <a:spcAft>
                <a:spcPts val="500"/>
              </a:spcAft>
            </a:pPr>
            <a:r>
              <a:rPr lang="en-US" sz="2800" b="1" noProof="1"/>
              <a:t>b. </a:t>
            </a:r>
            <a:r>
              <a:rPr lang="en-US" sz="2800" noProof="1"/>
              <a:t>Work in Process</a:t>
            </a:r>
          </a:p>
          <a:p>
            <a:pPr>
              <a:spcBef>
                <a:spcPts val="500"/>
              </a:spcBef>
              <a:spcAft>
                <a:spcPts val="500"/>
              </a:spcAft>
            </a:pPr>
            <a:r>
              <a:rPr lang="en-US" sz="2800" b="1" noProof="1"/>
              <a:t>c. </a:t>
            </a:r>
            <a:r>
              <a:rPr lang="en-US" sz="2800" noProof="1"/>
              <a:t>Cost of Goods Sold</a:t>
            </a:r>
          </a:p>
          <a:p>
            <a:pPr>
              <a:spcBef>
                <a:spcPts val="500"/>
              </a:spcBef>
              <a:spcAft>
                <a:spcPts val="500"/>
              </a:spcAft>
            </a:pPr>
            <a:r>
              <a:rPr lang="en-US" sz="2800" b="1" noProof="1"/>
              <a:t>d. </a:t>
            </a:r>
            <a:r>
              <a:rPr lang="en-US" sz="2800" noProof="1"/>
              <a:t>Finished Goods</a:t>
            </a:r>
          </a:p>
        </p:txBody>
      </p:sp>
      <p:sp>
        <p:nvSpPr>
          <p:cNvPr id="6" name="Slide Number Placeholder 5"/>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17848072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3B518E3-E78C-4A01-A97D-7DAB1990119D}"/>
              </a:ext>
            </a:extLst>
          </p:cNvPr>
          <p:cNvSpPr>
            <a:spLocks noGrp="1"/>
          </p:cNvSpPr>
          <p:nvPr>
            <p:ph type="title"/>
          </p:nvPr>
        </p:nvSpPr>
        <p:spPr/>
        <p:txBody>
          <a:bodyPr/>
          <a:lstStyle/>
          <a:p>
            <a:r>
              <a:rPr lang="en-US" noProof="1"/>
              <a:t>Concept Check 6–12 </a:t>
            </a:r>
            <a:r>
              <a:rPr lang="en-US" sz="1000" b="0" noProof="1"/>
              <a:t>2</a:t>
            </a:r>
          </a:p>
        </p:txBody>
      </p:sp>
      <p:sp>
        <p:nvSpPr>
          <p:cNvPr id="11" name="Content Placeholder 10">
            <a:extLst>
              <a:ext uri="{FF2B5EF4-FFF2-40B4-BE49-F238E27FC236}">
                <a16:creationId xmlns:a16="http://schemas.microsoft.com/office/drawing/2014/main" id="{F7A0015B-F61E-4BE2-9598-7B7F273BF655}"/>
              </a:ext>
            </a:extLst>
          </p:cNvPr>
          <p:cNvSpPr>
            <a:spLocks noGrp="1"/>
          </p:cNvSpPr>
          <p:nvPr>
            <p:ph sz="quarter" idx="11"/>
          </p:nvPr>
        </p:nvSpPr>
        <p:spPr>
          <a:xfrm>
            <a:off x="342900" y="1276709"/>
            <a:ext cx="8458200" cy="3341011"/>
          </a:xfrm>
        </p:spPr>
        <p:txBody>
          <a:bodyPr>
            <a:noAutofit/>
          </a:bodyPr>
          <a:lstStyle/>
          <a:p>
            <a:pPr>
              <a:spcBef>
                <a:spcPts val="1000"/>
              </a:spcBef>
              <a:spcAft>
                <a:spcPts val="0"/>
              </a:spcAft>
            </a:pPr>
            <a:r>
              <a:rPr lang="en-US" sz="2600" noProof="1"/>
              <a:t>Net sales are $100,000 and cost of goods sold is $70,000. Inventory balances for the past two years are $10,000 and $20,000. What is the gross profit ratio?</a:t>
            </a:r>
          </a:p>
          <a:p>
            <a:pPr>
              <a:spcBef>
                <a:spcPts val="1000"/>
              </a:spcBef>
              <a:spcAft>
                <a:spcPts val="0"/>
              </a:spcAft>
            </a:pPr>
            <a:r>
              <a:rPr lang="en-US" sz="2600" b="1" noProof="1"/>
              <a:t>a.</a:t>
            </a:r>
            <a:r>
              <a:rPr lang="en-US" sz="2600" noProof="1"/>
              <a:t> 3.5%</a:t>
            </a:r>
          </a:p>
          <a:p>
            <a:pPr>
              <a:spcBef>
                <a:spcPts val="1000"/>
              </a:spcBef>
              <a:spcAft>
                <a:spcPts val="0"/>
              </a:spcAft>
            </a:pPr>
            <a:r>
              <a:rPr lang="en-US" sz="2600" b="1" noProof="1"/>
              <a:t>b.</a:t>
            </a:r>
            <a:r>
              <a:rPr lang="en-US" sz="2600" noProof="1"/>
              <a:t> 4.7%</a:t>
            </a:r>
          </a:p>
          <a:p>
            <a:pPr>
              <a:spcBef>
                <a:spcPts val="1000"/>
              </a:spcBef>
              <a:spcAft>
                <a:spcPts val="0"/>
              </a:spcAft>
            </a:pPr>
            <a:r>
              <a:rPr lang="en-US" sz="2600" b="1" noProof="1"/>
              <a:t>Answer: c.</a:t>
            </a:r>
            <a:r>
              <a:rPr lang="en-US" sz="2600" noProof="1"/>
              <a:t> 30.0%</a:t>
            </a:r>
          </a:p>
          <a:p>
            <a:pPr>
              <a:spcBef>
                <a:spcPts val="1000"/>
              </a:spcBef>
              <a:spcAft>
                <a:spcPts val="0"/>
              </a:spcAft>
            </a:pPr>
            <a:r>
              <a:rPr lang="en-US" sz="2600" b="1" noProof="1"/>
              <a:t>d.</a:t>
            </a:r>
            <a:r>
              <a:rPr lang="en-US" sz="2600" noProof="1"/>
              <a:t> 42.9%</a:t>
            </a:r>
          </a:p>
        </p:txBody>
      </p:sp>
      <p:sp>
        <p:nvSpPr>
          <p:cNvPr id="4" name="Content Placeholder 3">
            <a:extLst>
              <a:ext uri="{FF2B5EF4-FFF2-40B4-BE49-F238E27FC236}">
                <a16:creationId xmlns:a16="http://schemas.microsoft.com/office/drawing/2014/main" id="{19072798-05CC-44DE-984A-5DB4418DAB48}"/>
              </a:ext>
            </a:extLst>
          </p:cNvPr>
          <p:cNvSpPr>
            <a:spLocks noGrp="1"/>
          </p:cNvSpPr>
          <p:nvPr>
            <p:ph sz="quarter" idx="14"/>
          </p:nvPr>
        </p:nvSpPr>
        <p:spPr>
          <a:xfrm>
            <a:off x="342900" y="5029200"/>
            <a:ext cx="8458200" cy="1219199"/>
          </a:xfrm>
        </p:spPr>
        <p:txBody>
          <a:bodyPr>
            <a:normAutofit/>
          </a:bodyPr>
          <a:lstStyle/>
          <a:p>
            <a:pPr>
              <a:spcBef>
                <a:spcPts val="1000"/>
              </a:spcBef>
              <a:spcAft>
                <a:spcPts val="0"/>
              </a:spcAft>
            </a:pPr>
            <a:r>
              <a:rPr lang="en-US" sz="2200" noProof="1"/>
              <a:t>Net sales of $100,000 − Cost of goods sold of $70,000 = Gross profit of $30,000. Gross profit of $30,000 ÷ Net sales of $100,000 = Gross profit ratio of 30%.</a:t>
            </a:r>
          </a:p>
        </p:txBody>
      </p:sp>
      <p:sp>
        <p:nvSpPr>
          <p:cNvPr id="8" name="Slide Number Placeholder 7">
            <a:extLst>
              <a:ext uri="{FF2B5EF4-FFF2-40B4-BE49-F238E27FC236}">
                <a16:creationId xmlns:a16="http://schemas.microsoft.com/office/drawing/2014/main" id="{6E098DCA-3EB8-4017-B427-D767473696EE}"/>
              </a:ext>
            </a:extLst>
          </p:cNvPr>
          <p:cNvSpPr>
            <a:spLocks noGrp="1"/>
          </p:cNvSpPr>
          <p:nvPr>
            <p:ph type="sldNum" sz="quarter" idx="10"/>
          </p:nvPr>
        </p:nvSpPr>
        <p:spPr/>
        <p:txBody>
          <a:bodyPr/>
          <a:lstStyle/>
          <a:p>
            <a:fld id="{68151E55-6873-49E2-B8D5-2F265E6F1973}" type="slidenum">
              <a:rPr lang="en-US" smtClean="0"/>
              <a:t>90</a:t>
            </a:fld>
            <a:endParaRPr lang="en-US" dirty="0"/>
          </a:p>
        </p:txBody>
      </p:sp>
    </p:spTree>
    <p:extLst>
      <p:ext uri="{BB962C8B-B14F-4D97-AF65-F5344CB8AC3E}">
        <p14:creationId xmlns:p14="http://schemas.microsoft.com/office/powerpoint/2010/main" val="20505073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Key Point </a:t>
            </a:r>
            <a:r>
              <a:rPr lang="en-US" sz="1000" b="0" noProof="1"/>
              <a:t>11</a:t>
            </a:r>
          </a:p>
        </p:txBody>
      </p:sp>
      <p:sp>
        <p:nvSpPr>
          <p:cNvPr id="3" name="Content Placeholder 2"/>
          <p:cNvSpPr>
            <a:spLocks noGrp="1"/>
          </p:cNvSpPr>
          <p:nvPr>
            <p:ph sz="quarter" idx="11"/>
          </p:nvPr>
        </p:nvSpPr>
        <p:spPr>
          <a:xfrm>
            <a:off x="342900" y="1276708"/>
            <a:ext cx="8458200" cy="5154571"/>
          </a:xfrm>
        </p:spPr>
        <p:txBody>
          <a:bodyPr>
            <a:noAutofit/>
          </a:bodyPr>
          <a:lstStyle/>
          <a:p>
            <a:pPr marL="291600" indent="-291600">
              <a:spcBef>
                <a:spcPts val="1000"/>
              </a:spcBef>
              <a:spcAft>
                <a:spcPts val="0"/>
              </a:spcAft>
              <a:buFont typeface="Arial" panose="020B0604020202020204" pitchFamily="34" charset="0"/>
              <a:buChar char="•"/>
            </a:pPr>
            <a:r>
              <a:rPr lang="en-US" sz="2800" noProof="1"/>
              <a:t>The inventory turnover ratio indicates the number of times the firm sells, or turns over, its average inventory balance during a reporting period. </a:t>
            </a:r>
          </a:p>
          <a:p>
            <a:pPr marL="291600" indent="-291600">
              <a:spcBef>
                <a:spcPts val="1000"/>
              </a:spcBef>
              <a:spcAft>
                <a:spcPts val="0"/>
              </a:spcAft>
              <a:buFont typeface="Arial" panose="020B0604020202020204" pitchFamily="34" charset="0"/>
              <a:buChar char="•"/>
            </a:pPr>
            <a:r>
              <a:rPr lang="en-US" sz="2800" noProof="1"/>
              <a:t>The gross profit ratio measures the amount by which the sale of inventory exceeds its cost per dollar of sales.</a:t>
            </a:r>
          </a:p>
        </p:txBody>
      </p:sp>
      <p:sp>
        <p:nvSpPr>
          <p:cNvPr id="6" name="Slide Number Placeholder 5"/>
          <p:cNvSpPr>
            <a:spLocks noGrp="1"/>
          </p:cNvSpPr>
          <p:nvPr>
            <p:ph type="sldNum" sz="quarter" idx="10"/>
          </p:nvPr>
        </p:nvSpPr>
        <p:spPr/>
        <p:txBody>
          <a:bodyPr/>
          <a:lstStyle/>
          <a:p>
            <a:fld id="{68151E55-6873-49E2-B8D5-2F265E6F1973}" type="slidenum">
              <a:rPr lang="en-US" smtClean="0"/>
              <a:t>91</a:t>
            </a:fld>
            <a:endParaRPr lang="en-US" dirty="0"/>
          </a:p>
        </p:txBody>
      </p:sp>
    </p:spTree>
    <p:extLst>
      <p:ext uri="{BB962C8B-B14F-4D97-AF65-F5344CB8AC3E}">
        <p14:creationId xmlns:p14="http://schemas.microsoft.com/office/powerpoint/2010/main" val="24021020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1"/>
              <a:t>APPENDICES A AND B</a:t>
            </a:r>
          </a:p>
        </p:txBody>
      </p:sp>
      <p:sp>
        <p:nvSpPr>
          <p:cNvPr id="6" name="Slide Number Placeholder 5"/>
          <p:cNvSpPr>
            <a:spLocks noGrp="1"/>
          </p:cNvSpPr>
          <p:nvPr>
            <p:ph type="sldNum" sz="quarter" idx="10"/>
          </p:nvPr>
        </p:nvSpPr>
        <p:spPr/>
        <p:txBody>
          <a:bodyPr/>
          <a:lstStyle/>
          <a:p>
            <a:fld id="{68151E55-6873-49E2-B8D5-2F265E6F1973}" type="slidenum">
              <a:rPr lang="en-US" smtClean="0"/>
              <a:t>92</a:t>
            </a:fld>
            <a:endParaRPr lang="en-US" dirty="0"/>
          </a:p>
        </p:txBody>
      </p:sp>
    </p:spTree>
    <p:extLst>
      <p:ext uri="{BB962C8B-B14F-4D97-AF65-F5344CB8AC3E}">
        <p14:creationId xmlns:p14="http://schemas.microsoft.com/office/powerpoint/2010/main" val="20374516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Learning Objective 8</a:t>
            </a:r>
          </a:p>
        </p:txBody>
      </p:sp>
      <p:sp>
        <p:nvSpPr>
          <p:cNvPr id="3" name="Content Placeholder 2"/>
          <p:cNvSpPr>
            <a:spLocks noGrp="1"/>
          </p:cNvSpPr>
          <p:nvPr>
            <p:ph sz="quarter" idx="11"/>
          </p:nvPr>
        </p:nvSpPr>
        <p:spPr>
          <a:xfrm>
            <a:off x="342900" y="1276710"/>
            <a:ext cx="8458200" cy="970379"/>
          </a:xfrm>
        </p:spPr>
        <p:txBody>
          <a:bodyPr>
            <a:normAutofit/>
          </a:bodyPr>
          <a:lstStyle/>
          <a:p>
            <a:pPr marL="1219200" indent="-1219200">
              <a:spcBef>
                <a:spcPts val="500"/>
              </a:spcBef>
              <a:spcAft>
                <a:spcPts val="500"/>
              </a:spcAft>
            </a:pPr>
            <a:r>
              <a:rPr lang="en-US" sz="2800" b="1" noProof="1">
                <a:solidFill>
                  <a:schemeClr val="tx1"/>
                </a:solidFill>
              </a:rPr>
              <a:t>L</a:t>
            </a:r>
            <a:r>
              <a:rPr lang="en-US" sz="100" b="1" noProof="1">
                <a:solidFill>
                  <a:schemeClr val="tx1"/>
                </a:solidFill>
              </a:rPr>
              <a:t> </a:t>
            </a:r>
            <a:r>
              <a:rPr lang="en-US" sz="2800" b="1" noProof="1">
                <a:solidFill>
                  <a:schemeClr val="tx1"/>
                </a:solidFill>
              </a:rPr>
              <a:t>O6–8</a:t>
            </a:r>
            <a:r>
              <a:rPr lang="en-US" sz="2800" noProof="1">
                <a:solidFill>
                  <a:schemeClr val="tx1"/>
                </a:solidFill>
              </a:rPr>
              <a:t> </a:t>
            </a:r>
            <a:r>
              <a:rPr lang="en-US" sz="2800" noProof="1"/>
              <a:t>Record inventory transactions using a periodic inventory system.</a:t>
            </a:r>
            <a:endParaRPr lang="en-US" sz="2800" b="1" noProof="1">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93</a:t>
            </a:fld>
            <a:endParaRPr lang="en-US" dirty="0"/>
          </a:p>
        </p:txBody>
      </p:sp>
    </p:spTree>
    <p:extLst>
      <p:ext uri="{BB962C8B-B14F-4D97-AF65-F5344CB8AC3E}">
        <p14:creationId xmlns:p14="http://schemas.microsoft.com/office/powerpoint/2010/main" val="404027759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Periodic Inventory System</a:t>
            </a:r>
          </a:p>
        </p:txBody>
      </p:sp>
      <p:sp>
        <p:nvSpPr>
          <p:cNvPr id="3" name="Content Placeholder 2"/>
          <p:cNvSpPr>
            <a:spLocks noGrp="1"/>
          </p:cNvSpPr>
          <p:nvPr>
            <p:ph sz="quarter" idx="11"/>
          </p:nvPr>
        </p:nvSpPr>
        <p:spPr>
          <a:xfrm>
            <a:off x="342900" y="1276710"/>
            <a:ext cx="8458200" cy="3219090"/>
          </a:xfrm>
        </p:spPr>
        <p:txBody>
          <a:bodyPr>
            <a:normAutofit/>
          </a:bodyPr>
          <a:lstStyle/>
          <a:p>
            <a:pPr>
              <a:spcBef>
                <a:spcPts val="1000"/>
              </a:spcBef>
              <a:spcAft>
                <a:spcPts val="0"/>
              </a:spcAft>
            </a:pPr>
            <a:r>
              <a:rPr lang="en-US" sz="2800" noProof="1"/>
              <a:t>Does not continually modify inventory amounts.</a:t>
            </a:r>
          </a:p>
          <a:p>
            <a:pPr>
              <a:spcBef>
                <a:spcPts val="1000"/>
              </a:spcBef>
              <a:spcAft>
                <a:spcPts val="0"/>
              </a:spcAft>
            </a:pPr>
            <a:r>
              <a:rPr lang="en-US" sz="2800" noProof="1"/>
              <a:t>Periodically adjust for purchases and sales of inventory.</a:t>
            </a:r>
          </a:p>
          <a:p>
            <a:pPr marL="291600" lvl="1" indent="-291600">
              <a:spcBef>
                <a:spcPts val="1000"/>
              </a:spcBef>
              <a:spcAft>
                <a:spcPts val="0"/>
              </a:spcAft>
            </a:pPr>
            <a:r>
              <a:rPr lang="en-US" sz="2400" noProof="1"/>
              <a:t>At the end of the reporting period.</a:t>
            </a:r>
          </a:p>
          <a:p>
            <a:pPr marL="291600" lvl="1" indent="-291600">
              <a:spcBef>
                <a:spcPts val="1000"/>
              </a:spcBef>
              <a:spcAft>
                <a:spcPts val="0"/>
              </a:spcAft>
            </a:pPr>
            <a:r>
              <a:rPr lang="en-US" sz="2400" noProof="1"/>
              <a:t>Based on a physical count of inventory on hand.</a:t>
            </a:r>
          </a:p>
        </p:txBody>
      </p:sp>
      <p:sp>
        <p:nvSpPr>
          <p:cNvPr id="6" name="Slide Number Placeholder 5"/>
          <p:cNvSpPr>
            <a:spLocks noGrp="1"/>
          </p:cNvSpPr>
          <p:nvPr>
            <p:ph type="sldNum" sz="quarter" idx="10"/>
          </p:nvPr>
        </p:nvSpPr>
        <p:spPr/>
        <p:txBody>
          <a:bodyPr/>
          <a:lstStyle/>
          <a:p>
            <a:fld id="{68151E55-6873-49E2-B8D5-2F265E6F1973}" type="slidenum">
              <a:rPr lang="en-US" smtClean="0"/>
              <a:t>94</a:t>
            </a:fld>
            <a:endParaRPr lang="en-US" dirty="0"/>
          </a:p>
        </p:txBody>
      </p:sp>
    </p:spTree>
    <p:extLst>
      <p:ext uri="{BB962C8B-B14F-4D97-AF65-F5344CB8AC3E}">
        <p14:creationId xmlns:p14="http://schemas.microsoft.com/office/powerpoint/2010/main" val="6441123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1"/>
              <a:t>Illustration 6–23 Inventory Transactions for Mario’s Game Shop</a:t>
            </a:r>
          </a:p>
        </p:txBody>
      </p:sp>
      <p:graphicFrame>
        <p:nvGraphicFramePr>
          <p:cNvPr id="7" name="Table 7">
            <a:extLst>
              <a:ext uri="{FF2B5EF4-FFF2-40B4-BE49-F238E27FC236}">
                <a16:creationId xmlns:a16="http://schemas.microsoft.com/office/drawing/2014/main" id="{CCB51EB1-CACF-4FB6-AA3A-571AED516B38}"/>
              </a:ext>
            </a:extLst>
          </p:cNvPr>
          <p:cNvGraphicFramePr>
            <a:graphicFrameLocks noGrp="1"/>
          </p:cNvGraphicFramePr>
          <p:nvPr>
            <p:extLst>
              <p:ext uri="{D42A27DB-BD31-4B8C-83A1-F6EECF244321}">
                <p14:modId xmlns:p14="http://schemas.microsoft.com/office/powerpoint/2010/main" val="1071807305"/>
              </p:ext>
            </p:extLst>
          </p:nvPr>
        </p:nvGraphicFramePr>
        <p:xfrm>
          <a:off x="342900" y="2133600"/>
          <a:ext cx="8458200" cy="2590800"/>
        </p:xfrm>
        <a:graphic>
          <a:graphicData uri="http://schemas.openxmlformats.org/drawingml/2006/table">
            <a:tbl>
              <a:tblPr firstRow="1" bandRow="1">
                <a:tableStyleId>{5C22544A-7EE6-4342-B048-85BDC9FD1C3A}</a:tableStyleId>
              </a:tblPr>
              <a:tblGrid>
                <a:gridCol w="1150620">
                  <a:extLst>
                    <a:ext uri="{9D8B030D-6E8A-4147-A177-3AD203B41FA5}">
                      <a16:colId xmlns:a16="http://schemas.microsoft.com/office/drawing/2014/main" val="1381078808"/>
                    </a:ext>
                  </a:extLst>
                </a:gridCol>
                <a:gridCol w="1645920">
                  <a:extLst>
                    <a:ext uri="{9D8B030D-6E8A-4147-A177-3AD203B41FA5}">
                      <a16:colId xmlns:a16="http://schemas.microsoft.com/office/drawing/2014/main" val="3516640341"/>
                    </a:ext>
                  </a:extLst>
                </a:gridCol>
                <a:gridCol w="2453640">
                  <a:extLst>
                    <a:ext uri="{9D8B030D-6E8A-4147-A177-3AD203B41FA5}">
                      <a16:colId xmlns:a16="http://schemas.microsoft.com/office/drawing/2014/main" val="840066329"/>
                    </a:ext>
                  </a:extLst>
                </a:gridCol>
                <a:gridCol w="1463040">
                  <a:extLst>
                    <a:ext uri="{9D8B030D-6E8A-4147-A177-3AD203B41FA5}">
                      <a16:colId xmlns:a16="http://schemas.microsoft.com/office/drawing/2014/main" val="731130431"/>
                    </a:ext>
                  </a:extLst>
                </a:gridCol>
                <a:gridCol w="1744980">
                  <a:extLst>
                    <a:ext uri="{9D8B030D-6E8A-4147-A177-3AD203B41FA5}">
                      <a16:colId xmlns:a16="http://schemas.microsoft.com/office/drawing/2014/main" val="1114211062"/>
                    </a:ext>
                  </a:extLst>
                </a:gridCol>
              </a:tblGrid>
              <a:tr h="247844">
                <a:tc>
                  <a:txBody>
                    <a:bodyPr/>
                    <a:lstStyle/>
                    <a:p>
                      <a:pPr algn="ctr"/>
                      <a:r>
                        <a:rPr kumimoji="0" lang="en-US" sz="2000" b="1" i="0" u="none" strike="noStrike" kern="1200" cap="none" spc="0" normalizeH="0" baseline="0" noProof="0" dirty="0">
                          <a:ln>
                            <a:noFill/>
                          </a:ln>
                          <a:solidFill>
                            <a:schemeClr val="tx1"/>
                          </a:solidFill>
                          <a:effectLst/>
                          <a:uLnTx/>
                          <a:uFillTx/>
                          <a:latin typeface="+mn-lt"/>
                          <a:ea typeface="+mn-ea"/>
                          <a:cs typeface="+mn-cs"/>
                        </a:rPr>
                        <a:t>Date</a:t>
                      </a:r>
                      <a:endParaRPr lang="en-US" dirty="0">
                        <a:solidFill>
                          <a:schemeClr val="tx1"/>
                        </a:solidFill>
                        <a:latin typeface="+mn-lt"/>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Transaction</a:t>
                      </a:r>
                      <a:endParaRPr lang="en-US" dirty="0">
                        <a:solidFill>
                          <a:schemeClr val="tx1"/>
                        </a:solidFill>
                        <a:latin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Details</a:t>
                      </a:r>
                      <a:endParaRPr lang="en-US" dirty="0">
                        <a:solidFill>
                          <a:schemeClr val="tx1"/>
                        </a:solidFill>
                        <a:latin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Total Cost</a:t>
                      </a:r>
                      <a:endParaRPr lang="en-US" dirty="0">
                        <a:solidFill>
                          <a:schemeClr val="tx1"/>
                        </a:solidFill>
                        <a:latin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Total Revenue</a:t>
                      </a:r>
                      <a:endParaRPr lang="en-US"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28295397"/>
                  </a:ext>
                </a:extLst>
              </a:tr>
              <a:tr h="228779">
                <a:tc>
                  <a:txBody>
                    <a:bodyPr/>
                    <a:lstStyle/>
                    <a:p>
                      <a:r>
                        <a:rPr lang="en-US" sz="1800" dirty="0">
                          <a:latin typeface="+mn-lt"/>
                        </a:rPr>
                        <a:t>Jan. 1</a:t>
                      </a:r>
                      <a:endParaRPr lang="en-US" dirty="0">
                        <a:latin typeface="+mn-lt"/>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sz="1800" dirty="0">
                          <a:latin typeface="+mn-lt"/>
                        </a:rPr>
                        <a:t>Beg. inventory</a:t>
                      </a:r>
                      <a:endParaRPr lang="en-US" dirty="0">
                        <a:latin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r>
                        <a:rPr lang="en-US" sz="1800" dirty="0">
                          <a:latin typeface="+mn-lt"/>
                        </a:rPr>
                        <a:t>100 units for $7 each</a:t>
                      </a:r>
                      <a:endParaRPr lang="en-US" dirty="0">
                        <a:latin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indent="76200" algn="ctr"/>
                      <a:r>
                        <a:rPr lang="en-US" sz="1800" dirty="0">
                          <a:latin typeface="+mn-lt"/>
                        </a:rPr>
                        <a:t>$    700</a:t>
                      </a:r>
                      <a:endParaRPr lang="en-US" dirty="0">
                        <a:latin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a:latin typeface="+mn-lt"/>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39929839"/>
                  </a:ext>
                </a:extLst>
              </a:tr>
              <a:tr h="228779">
                <a:tc>
                  <a:txBody>
                    <a:bodyPr/>
                    <a:lstStyle/>
                    <a:p>
                      <a:r>
                        <a:rPr lang="en-US" sz="1800" dirty="0">
                          <a:latin typeface="+mn-lt"/>
                        </a:rPr>
                        <a:t>Apr. 25</a:t>
                      </a:r>
                      <a:endParaRPr lang="en-US" dirty="0">
                        <a:latin typeface="+mn-lt"/>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800" dirty="0">
                          <a:latin typeface="+mn-lt"/>
                        </a:rPr>
                        <a:t>Purchase</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800" dirty="0">
                          <a:latin typeface="+mn-lt"/>
                        </a:rPr>
                        <a:t>300 units for $9 each</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44475" algn="ctr">
                        <a:tabLst/>
                      </a:pPr>
                      <a:r>
                        <a:rPr lang="en-US" sz="1800" dirty="0">
                          <a:latin typeface="+mn-lt"/>
                        </a:rPr>
                        <a:t>2,700</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88032883"/>
                  </a:ext>
                </a:extLst>
              </a:tr>
              <a:tr h="228779">
                <a:tc>
                  <a:txBody>
                    <a:bodyPr/>
                    <a:lstStyle/>
                    <a:p>
                      <a:r>
                        <a:rPr lang="en-US" sz="1800" dirty="0">
                          <a:latin typeface="+mn-lt"/>
                        </a:rPr>
                        <a:t>Jul. 17</a:t>
                      </a:r>
                      <a:endParaRPr lang="en-US" dirty="0">
                        <a:latin typeface="+mn-lt"/>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800" dirty="0">
                          <a:latin typeface="+mn-lt"/>
                        </a:rPr>
                        <a:t>Sale</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800" dirty="0">
                          <a:latin typeface="+mn-lt"/>
                        </a:rPr>
                        <a:t>300 units for $15 each</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800" dirty="0">
                          <a:latin typeface="+mn-lt"/>
                        </a:rPr>
                        <a:t>$ 4,500</a:t>
                      </a:r>
                      <a:endParaRPr lang="en-US" dirty="0">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37167824"/>
                  </a:ext>
                </a:extLst>
              </a:tr>
              <a:tr h="228779">
                <a:tc>
                  <a:txBody>
                    <a:bodyPr/>
                    <a:lstStyle/>
                    <a:p>
                      <a:r>
                        <a:rPr lang="en-US" sz="1800" dirty="0">
                          <a:latin typeface="+mn-lt"/>
                        </a:rPr>
                        <a:t>Oct. 19</a:t>
                      </a:r>
                      <a:endParaRPr lang="en-US" dirty="0">
                        <a:latin typeface="+mn-lt"/>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800" dirty="0">
                          <a:latin typeface="+mn-lt"/>
                        </a:rPr>
                        <a:t>Purchase</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800" dirty="0">
                          <a:latin typeface="+mn-lt"/>
                        </a:rPr>
                        <a:t>600 units for $11 each</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44475" algn="ctr"/>
                      <a:r>
                        <a:rPr lang="en-US" sz="1800" dirty="0">
                          <a:latin typeface="+mn-lt"/>
                        </a:rPr>
                        <a:t>6,600</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dirty="0">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42207441"/>
                  </a:ext>
                </a:extLst>
              </a:tr>
              <a:tr h="228779">
                <a:tc>
                  <a:txBody>
                    <a:bodyPr/>
                    <a:lstStyle/>
                    <a:p>
                      <a:r>
                        <a:rPr lang="en-US" sz="1800" dirty="0">
                          <a:latin typeface="+mn-lt"/>
                        </a:rPr>
                        <a:t>Dec. 15</a:t>
                      </a:r>
                      <a:endParaRPr lang="en-US" dirty="0">
                        <a:latin typeface="+mn-lt"/>
                      </a:endParaRP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800" dirty="0">
                          <a:latin typeface="+mn-lt"/>
                        </a:rPr>
                        <a:t>Sale</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800" dirty="0">
                          <a:latin typeface="+mn-lt"/>
                        </a:rPr>
                        <a:t>500 units for $15 each</a:t>
                      </a:r>
                      <a:endParaRPr lang="en-US"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IN" u="sng" dirty="0">
                          <a:latin typeface="+mn-lt"/>
                        </a:rPr>
                        <a:t>             </a:t>
                      </a:r>
                      <a:r>
                        <a:rPr lang="en-IN" sz="100" u="sng" dirty="0">
                          <a:latin typeface="+mn-lt"/>
                        </a:rPr>
                        <a:t>.</a:t>
                      </a:r>
                      <a:endParaRPr lang="en-US" sz="100" u="sng" dirty="0">
                        <a:latin typeface="+mn-lt"/>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u="sng" dirty="0">
                          <a:latin typeface="+mn-lt"/>
                        </a:rPr>
                        <a:t>    7,500</a:t>
                      </a:r>
                      <a:endParaRPr lang="en-US" u="sng" dirty="0">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92714977"/>
                  </a:ext>
                </a:extLst>
              </a:tr>
              <a:tr h="228779">
                <a:tc>
                  <a:txBody>
                    <a:bodyPr/>
                    <a:lstStyle/>
                    <a:p>
                      <a:endParaRPr lang="en-US">
                        <a:latin typeface="+mn-lt"/>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274638"/>
                      <a:r>
                        <a:rPr lang="en-US" sz="1800" dirty="0">
                          <a:latin typeface="+mn-lt"/>
                        </a:rPr>
                        <a:t>Totals</a:t>
                      </a:r>
                      <a:endParaRPr lang="en-US" dirty="0">
                        <a:latin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dirty="0">
                        <a:latin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u="dbl" baseline="0" dirty="0">
                          <a:latin typeface="+mn-lt"/>
                        </a:rPr>
                        <a:t>$10,000</a:t>
                      </a:r>
                      <a:endParaRPr lang="en-US" u="dbl" baseline="0" dirty="0">
                        <a:latin typeface="+mn-lt"/>
                      </a:endParaRP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u="dbl" baseline="0" dirty="0">
                          <a:latin typeface="+mn-lt"/>
                        </a:rPr>
                        <a:t>$12,000</a:t>
                      </a:r>
                      <a:endParaRPr lang="en-US" u="dbl" baseline="0" dirty="0">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32930455"/>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95</a:t>
            </a:fld>
            <a:endParaRPr lang="en-US" dirty="0"/>
          </a:p>
        </p:txBody>
      </p:sp>
    </p:spTree>
    <p:extLst>
      <p:ext uri="{BB962C8B-B14F-4D97-AF65-F5344CB8AC3E}">
        <p14:creationId xmlns:p14="http://schemas.microsoft.com/office/powerpoint/2010/main" val="1289061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B9C07-7888-4E06-A085-F79D76C17424}"/>
              </a:ext>
            </a:extLst>
          </p:cNvPr>
          <p:cNvSpPr>
            <a:spLocks noGrp="1"/>
          </p:cNvSpPr>
          <p:nvPr>
            <p:ph type="title"/>
          </p:nvPr>
        </p:nvSpPr>
        <p:spPr>
          <a:xfrm>
            <a:off x="342900" y="147328"/>
            <a:ext cx="8458200" cy="993554"/>
          </a:xfrm>
        </p:spPr>
        <p:txBody>
          <a:bodyPr>
            <a:noAutofit/>
          </a:bodyPr>
          <a:lstStyle/>
          <a:p>
            <a:r>
              <a:rPr lang="en-US" sz="2400" noProof="1"/>
              <a:t>Inventory Purchases and Sales—Side-by-Side Comparisons between the Perpetual System and Periodic System</a:t>
            </a:r>
          </a:p>
        </p:txBody>
      </p:sp>
      <p:sp>
        <p:nvSpPr>
          <p:cNvPr id="3" name="Content Placeholder 2">
            <a:extLst>
              <a:ext uri="{FF2B5EF4-FFF2-40B4-BE49-F238E27FC236}">
                <a16:creationId xmlns:a16="http://schemas.microsoft.com/office/drawing/2014/main" id="{484A8872-57CF-4477-A742-08B3EF6DD906}"/>
              </a:ext>
            </a:extLst>
          </p:cNvPr>
          <p:cNvSpPr>
            <a:spLocks noGrp="1"/>
          </p:cNvSpPr>
          <p:nvPr>
            <p:ph sz="quarter" idx="11"/>
          </p:nvPr>
        </p:nvSpPr>
        <p:spPr>
          <a:xfrm>
            <a:off x="342900" y="1276709"/>
            <a:ext cx="8458200" cy="552091"/>
          </a:xfrm>
        </p:spPr>
        <p:txBody>
          <a:bodyPr>
            <a:normAutofit/>
          </a:bodyPr>
          <a:lstStyle/>
          <a:p>
            <a:pPr marL="291600" indent="-291600">
              <a:spcBef>
                <a:spcPts val="1000"/>
              </a:spcBef>
              <a:spcAft>
                <a:spcPts val="0"/>
              </a:spcAft>
              <a:buFont typeface="Arial" panose="020B0604020202020204" pitchFamily="34" charset="0"/>
              <a:buChar char="•"/>
            </a:pPr>
            <a:r>
              <a:rPr lang="en-US" sz="2800" noProof="1"/>
              <a:t>Purchase inventory on account.</a:t>
            </a:r>
          </a:p>
        </p:txBody>
      </p:sp>
      <p:pic>
        <p:nvPicPr>
          <p:cNvPr id="8" name="Picture 7" descr="The illustration shows purchase inventory on account.">
            <a:extLst>
              <a:ext uri="{FF2B5EF4-FFF2-40B4-BE49-F238E27FC236}">
                <a16:creationId xmlns:a16="http://schemas.microsoft.com/office/drawing/2014/main" id="{640A13D4-3390-4BA2-869D-558640F586A7}"/>
              </a:ext>
            </a:extLst>
          </p:cNvPr>
          <p:cNvPicPr>
            <a:picLocks noChangeAspect="1"/>
          </p:cNvPicPr>
          <p:nvPr/>
        </p:nvPicPr>
        <p:blipFill rotWithShape="1">
          <a:blip r:embed="rId3"/>
          <a:srcRect b="48928"/>
          <a:stretch/>
        </p:blipFill>
        <p:spPr>
          <a:xfrm>
            <a:off x="651932" y="2122436"/>
            <a:ext cx="7840136" cy="1089753"/>
          </a:xfrm>
          <a:prstGeom prst="rect">
            <a:avLst/>
          </a:prstGeom>
        </p:spPr>
      </p:pic>
      <p:sp>
        <p:nvSpPr>
          <p:cNvPr id="4" name="Content Placeholder 3">
            <a:extLst>
              <a:ext uri="{FF2B5EF4-FFF2-40B4-BE49-F238E27FC236}">
                <a16:creationId xmlns:a16="http://schemas.microsoft.com/office/drawing/2014/main" id="{E2033A12-048C-4CB3-BABB-EBA84DD88A78}"/>
              </a:ext>
            </a:extLst>
          </p:cNvPr>
          <p:cNvSpPr>
            <a:spLocks noGrp="1"/>
          </p:cNvSpPr>
          <p:nvPr>
            <p:ph sz="quarter" idx="14"/>
          </p:nvPr>
        </p:nvSpPr>
        <p:spPr>
          <a:xfrm>
            <a:off x="342900" y="3672840"/>
            <a:ext cx="8458200" cy="552091"/>
          </a:xfrm>
        </p:spPr>
        <p:txBody>
          <a:bodyPr>
            <a:normAutofit/>
          </a:bodyPr>
          <a:lstStyle/>
          <a:p>
            <a:pPr marL="291600" indent="-291600">
              <a:spcBef>
                <a:spcPts val="1000"/>
              </a:spcBef>
              <a:spcAft>
                <a:spcPts val="0"/>
              </a:spcAft>
              <a:buFont typeface="Arial" panose="020B0604020202020204" pitchFamily="34" charset="0"/>
              <a:buChar char="•"/>
            </a:pPr>
            <a:r>
              <a:rPr lang="en-US" sz="2800" noProof="1"/>
              <a:t>Sell inventory on account.</a:t>
            </a:r>
          </a:p>
        </p:txBody>
      </p:sp>
      <p:pic>
        <p:nvPicPr>
          <p:cNvPr id="9" name="Picture 8" descr="The illustration shows the sell inventory on account.">
            <a:extLst>
              <a:ext uri="{FF2B5EF4-FFF2-40B4-BE49-F238E27FC236}">
                <a16:creationId xmlns:a16="http://schemas.microsoft.com/office/drawing/2014/main" id="{FD15B3BE-4FD4-4544-AA7C-CC07FE62C05E}"/>
              </a:ext>
            </a:extLst>
          </p:cNvPr>
          <p:cNvPicPr>
            <a:picLocks noChangeAspect="1"/>
          </p:cNvPicPr>
          <p:nvPr/>
        </p:nvPicPr>
        <p:blipFill>
          <a:blip r:embed="rId4"/>
          <a:stretch>
            <a:fillRect/>
          </a:stretch>
        </p:blipFill>
        <p:spPr>
          <a:xfrm>
            <a:off x="651932" y="4471681"/>
            <a:ext cx="7846232" cy="1597290"/>
          </a:xfrm>
          <a:prstGeom prst="rect">
            <a:avLst/>
          </a:prstGeom>
        </p:spPr>
      </p:pic>
      <p:sp>
        <p:nvSpPr>
          <p:cNvPr id="5" name="Text Placeholder 4">
            <a:extLst>
              <a:ext uri="{FF2B5EF4-FFF2-40B4-BE49-F238E27FC236}">
                <a16:creationId xmlns:a16="http://schemas.microsoft.com/office/drawing/2014/main" id="{8D22C22C-8E84-40A0-BCF9-61226A3E0FD8}"/>
              </a:ext>
            </a:extLst>
          </p:cNvPr>
          <p:cNvSpPr>
            <a:spLocks noGrp="1"/>
          </p:cNvSpPr>
          <p:nvPr>
            <p:ph type="body" sz="quarter" idx="12"/>
          </p:nvPr>
        </p:nvSpPr>
        <p:spPr>
          <a:xfrm>
            <a:off x="2971558" y="6324600"/>
            <a:ext cx="3200885" cy="190500"/>
          </a:xfrm>
        </p:spPr>
        <p:txBody>
          <a:bodyPr/>
          <a:lstStyle/>
          <a:p>
            <a:r>
              <a:rPr lang="en-US" sz="1200" noProof="1">
                <a:hlinkClick r:id="rId5" action="ppaction://hlinksldjump"/>
              </a:rPr>
              <a:t>Access the text alternative for slide images.</a:t>
            </a:r>
          </a:p>
        </p:txBody>
      </p:sp>
      <p:sp>
        <p:nvSpPr>
          <p:cNvPr id="7" name="Slide Number Placeholder 6">
            <a:extLst>
              <a:ext uri="{FF2B5EF4-FFF2-40B4-BE49-F238E27FC236}">
                <a16:creationId xmlns:a16="http://schemas.microsoft.com/office/drawing/2014/main" id="{E747E9B6-3D72-4DAE-88A9-050EEA6F589D}"/>
              </a:ext>
            </a:extLst>
          </p:cNvPr>
          <p:cNvSpPr>
            <a:spLocks noGrp="1"/>
          </p:cNvSpPr>
          <p:nvPr>
            <p:ph type="sldNum" sz="quarter" idx="10"/>
          </p:nvPr>
        </p:nvSpPr>
        <p:spPr/>
        <p:txBody>
          <a:bodyPr/>
          <a:lstStyle/>
          <a:p>
            <a:fld id="{68151E55-6873-49E2-B8D5-2F265E6F1973}" type="slidenum">
              <a:rPr lang="en-US" smtClean="0"/>
              <a:t>96</a:t>
            </a:fld>
            <a:endParaRPr lang="en-US" dirty="0"/>
          </a:p>
        </p:txBody>
      </p:sp>
    </p:spTree>
    <p:extLst>
      <p:ext uri="{BB962C8B-B14F-4D97-AF65-F5344CB8AC3E}">
        <p14:creationId xmlns:p14="http://schemas.microsoft.com/office/powerpoint/2010/main" val="78494703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B9C07-7888-4E06-A085-F79D76C17424}"/>
              </a:ext>
            </a:extLst>
          </p:cNvPr>
          <p:cNvSpPr>
            <a:spLocks noGrp="1"/>
          </p:cNvSpPr>
          <p:nvPr>
            <p:ph type="title"/>
          </p:nvPr>
        </p:nvSpPr>
        <p:spPr>
          <a:xfrm>
            <a:off x="342900" y="192490"/>
            <a:ext cx="8458200" cy="903231"/>
          </a:xfrm>
        </p:spPr>
        <p:txBody>
          <a:bodyPr>
            <a:noAutofit/>
          </a:bodyPr>
          <a:lstStyle/>
          <a:p>
            <a:r>
              <a:rPr lang="en-US" sz="2400" noProof="1"/>
              <a:t>Freight Charges, Purchase Discounts, and Returns—Side-by-Side Comparisons Between the Perpetual System and Periodic System</a:t>
            </a:r>
          </a:p>
        </p:txBody>
      </p:sp>
      <p:sp>
        <p:nvSpPr>
          <p:cNvPr id="3" name="Content Placeholder 2">
            <a:extLst>
              <a:ext uri="{FF2B5EF4-FFF2-40B4-BE49-F238E27FC236}">
                <a16:creationId xmlns:a16="http://schemas.microsoft.com/office/drawing/2014/main" id="{484A8872-57CF-4477-A742-08B3EF6DD906}"/>
              </a:ext>
            </a:extLst>
          </p:cNvPr>
          <p:cNvSpPr>
            <a:spLocks noGrp="1"/>
          </p:cNvSpPr>
          <p:nvPr>
            <p:ph sz="quarter" idx="11"/>
          </p:nvPr>
        </p:nvSpPr>
        <p:spPr>
          <a:xfrm>
            <a:off x="342900" y="1276709"/>
            <a:ext cx="8458200" cy="552091"/>
          </a:xfrm>
        </p:spPr>
        <p:txBody>
          <a:bodyPr>
            <a:noAutofit/>
          </a:bodyPr>
          <a:lstStyle/>
          <a:p>
            <a:pPr marL="291600" indent="-291600">
              <a:spcBef>
                <a:spcPts val="1000"/>
              </a:spcBef>
              <a:spcAft>
                <a:spcPts val="0"/>
              </a:spcAft>
              <a:buFont typeface="Arial" panose="020B0604020202020204" pitchFamily="34" charset="0"/>
              <a:buChar char="•"/>
            </a:pPr>
            <a:r>
              <a:rPr lang="en-US" sz="2400" noProof="1"/>
              <a:t>Pay freight-in charges.</a:t>
            </a:r>
          </a:p>
        </p:txBody>
      </p:sp>
      <p:pic>
        <p:nvPicPr>
          <p:cNvPr id="6" name="Picture 5" descr="The illustration shows pay freight-in charges.">
            <a:extLst>
              <a:ext uri="{FF2B5EF4-FFF2-40B4-BE49-F238E27FC236}">
                <a16:creationId xmlns:a16="http://schemas.microsoft.com/office/drawing/2014/main" id="{7E172882-7BB0-4E81-A69E-4FBDF50C6799}"/>
              </a:ext>
            </a:extLst>
          </p:cNvPr>
          <p:cNvPicPr>
            <a:picLocks noChangeAspect="1"/>
          </p:cNvPicPr>
          <p:nvPr/>
        </p:nvPicPr>
        <p:blipFill>
          <a:blip r:embed="rId3"/>
          <a:stretch>
            <a:fillRect/>
          </a:stretch>
        </p:blipFill>
        <p:spPr>
          <a:xfrm>
            <a:off x="1011072" y="1920569"/>
            <a:ext cx="7121854" cy="958817"/>
          </a:xfrm>
          <a:prstGeom prst="rect">
            <a:avLst/>
          </a:prstGeom>
        </p:spPr>
      </p:pic>
      <p:sp>
        <p:nvSpPr>
          <p:cNvPr id="4" name="Content Placeholder 3">
            <a:extLst>
              <a:ext uri="{FF2B5EF4-FFF2-40B4-BE49-F238E27FC236}">
                <a16:creationId xmlns:a16="http://schemas.microsoft.com/office/drawing/2014/main" id="{E2033A12-048C-4CB3-BABB-EBA84DD88A78}"/>
              </a:ext>
            </a:extLst>
          </p:cNvPr>
          <p:cNvSpPr>
            <a:spLocks noGrp="1"/>
          </p:cNvSpPr>
          <p:nvPr>
            <p:ph sz="quarter" idx="14"/>
          </p:nvPr>
        </p:nvSpPr>
        <p:spPr>
          <a:xfrm>
            <a:off x="342900" y="3017520"/>
            <a:ext cx="8458200" cy="795931"/>
          </a:xfrm>
        </p:spPr>
        <p:txBody>
          <a:bodyPr>
            <a:noAutofit/>
          </a:bodyPr>
          <a:lstStyle/>
          <a:p>
            <a:pPr marL="291600" indent="-291600">
              <a:spcBef>
                <a:spcPts val="1000"/>
              </a:spcBef>
              <a:spcAft>
                <a:spcPts val="0"/>
              </a:spcAft>
              <a:buFont typeface="Arial" panose="020B0604020202020204" pitchFamily="34" charset="0"/>
              <a:buChar char="•"/>
            </a:pPr>
            <a:r>
              <a:rPr lang="en-US" sz="2400" noProof="1"/>
              <a:t>Pay on account with a 2 percent purchase discount of $54; return inventory previously purchased on account.</a:t>
            </a:r>
          </a:p>
        </p:txBody>
      </p:sp>
      <p:pic>
        <p:nvPicPr>
          <p:cNvPr id="20" name="Picture 19" descr="The illustration shows pay on account with a 2 percent purchase discount of $54; return inventory previously purchased on account.">
            <a:extLst>
              <a:ext uri="{FF2B5EF4-FFF2-40B4-BE49-F238E27FC236}">
                <a16:creationId xmlns:a16="http://schemas.microsoft.com/office/drawing/2014/main" id="{A4C353CD-53A2-47FA-A53A-B0CAE442C54A}"/>
              </a:ext>
            </a:extLst>
          </p:cNvPr>
          <p:cNvPicPr>
            <a:picLocks noChangeAspect="1"/>
          </p:cNvPicPr>
          <p:nvPr/>
        </p:nvPicPr>
        <p:blipFill>
          <a:blip r:embed="rId4"/>
          <a:stretch>
            <a:fillRect/>
          </a:stretch>
        </p:blipFill>
        <p:spPr>
          <a:xfrm>
            <a:off x="1011350" y="3983455"/>
            <a:ext cx="7127396" cy="2083905"/>
          </a:xfrm>
          <a:prstGeom prst="rect">
            <a:avLst/>
          </a:prstGeom>
        </p:spPr>
      </p:pic>
      <p:sp>
        <p:nvSpPr>
          <p:cNvPr id="5" name="Text Placeholder 4">
            <a:extLst>
              <a:ext uri="{FF2B5EF4-FFF2-40B4-BE49-F238E27FC236}">
                <a16:creationId xmlns:a16="http://schemas.microsoft.com/office/drawing/2014/main" id="{8D22C22C-8E84-40A0-BCF9-61226A3E0FD8}"/>
              </a:ext>
            </a:extLst>
          </p:cNvPr>
          <p:cNvSpPr>
            <a:spLocks noGrp="1"/>
          </p:cNvSpPr>
          <p:nvPr>
            <p:ph type="body" sz="quarter" idx="12"/>
          </p:nvPr>
        </p:nvSpPr>
        <p:spPr>
          <a:xfrm>
            <a:off x="2971558" y="6324600"/>
            <a:ext cx="3200885" cy="190500"/>
          </a:xfrm>
        </p:spPr>
        <p:txBody>
          <a:bodyPr/>
          <a:lstStyle/>
          <a:p>
            <a:r>
              <a:rPr lang="en-US" sz="1200" noProof="1">
                <a:hlinkClick r:id="rId5" action="ppaction://hlinksldjump"/>
              </a:rPr>
              <a:t>Access the text alternative for slide images.</a:t>
            </a:r>
          </a:p>
        </p:txBody>
      </p:sp>
      <p:sp>
        <p:nvSpPr>
          <p:cNvPr id="7" name="Slide Number Placeholder 6">
            <a:extLst>
              <a:ext uri="{FF2B5EF4-FFF2-40B4-BE49-F238E27FC236}">
                <a16:creationId xmlns:a16="http://schemas.microsoft.com/office/drawing/2014/main" id="{E747E9B6-3D72-4DAE-88A9-050EEA6F589D}"/>
              </a:ext>
            </a:extLst>
          </p:cNvPr>
          <p:cNvSpPr>
            <a:spLocks noGrp="1"/>
          </p:cNvSpPr>
          <p:nvPr>
            <p:ph type="sldNum" sz="quarter" idx="10"/>
          </p:nvPr>
        </p:nvSpPr>
        <p:spPr/>
        <p:txBody>
          <a:bodyPr/>
          <a:lstStyle/>
          <a:p>
            <a:fld id="{68151E55-6873-49E2-B8D5-2F265E6F1973}" type="slidenum">
              <a:rPr lang="en-US" smtClean="0"/>
              <a:t>97</a:t>
            </a:fld>
            <a:endParaRPr lang="en-US" dirty="0"/>
          </a:p>
        </p:txBody>
      </p:sp>
    </p:spTree>
    <p:extLst>
      <p:ext uri="{BB962C8B-B14F-4D97-AF65-F5344CB8AC3E}">
        <p14:creationId xmlns:p14="http://schemas.microsoft.com/office/powerpoint/2010/main" val="180655105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9DB4E-6D42-4C2A-859D-7BEF7740D941}"/>
              </a:ext>
            </a:extLst>
          </p:cNvPr>
          <p:cNvSpPr>
            <a:spLocks noGrp="1"/>
          </p:cNvSpPr>
          <p:nvPr>
            <p:ph type="title"/>
          </p:nvPr>
        </p:nvSpPr>
        <p:spPr/>
        <p:txBody>
          <a:bodyPr/>
          <a:lstStyle/>
          <a:p>
            <a:r>
              <a:rPr lang="en-US" noProof="1"/>
              <a:t>Period-End Adjusting Entry</a:t>
            </a:r>
          </a:p>
        </p:txBody>
      </p:sp>
      <p:sp>
        <p:nvSpPr>
          <p:cNvPr id="8" name="Content Placeholder 7">
            <a:extLst>
              <a:ext uri="{FF2B5EF4-FFF2-40B4-BE49-F238E27FC236}">
                <a16:creationId xmlns:a16="http://schemas.microsoft.com/office/drawing/2014/main" id="{578BC246-5841-4F2A-810F-D799C06EBF35}"/>
              </a:ext>
            </a:extLst>
          </p:cNvPr>
          <p:cNvSpPr>
            <a:spLocks noGrp="1"/>
          </p:cNvSpPr>
          <p:nvPr>
            <p:ph sz="quarter" idx="11"/>
          </p:nvPr>
        </p:nvSpPr>
        <p:spPr>
          <a:xfrm>
            <a:off x="342900" y="1276710"/>
            <a:ext cx="8458200" cy="525424"/>
          </a:xfrm>
        </p:spPr>
        <p:txBody>
          <a:bodyPr>
            <a:normAutofit/>
          </a:bodyPr>
          <a:lstStyle/>
          <a:p>
            <a:pPr marL="291600" indent="-291600">
              <a:spcBef>
                <a:spcPts val="1000"/>
              </a:spcBef>
              <a:spcAft>
                <a:spcPts val="0"/>
              </a:spcAft>
              <a:buFont typeface="Arial" panose="020B0604020202020204" pitchFamily="34" charset="0"/>
              <a:buChar char="•"/>
            </a:pPr>
            <a:r>
              <a:rPr lang="en-US" sz="2400" noProof="1"/>
              <a:t>Needed only under the periodic system:</a:t>
            </a:r>
          </a:p>
        </p:txBody>
      </p:sp>
      <p:graphicFrame>
        <p:nvGraphicFramePr>
          <p:cNvPr id="13" name="Table 13">
            <a:extLst>
              <a:ext uri="{FF2B5EF4-FFF2-40B4-BE49-F238E27FC236}">
                <a16:creationId xmlns:a16="http://schemas.microsoft.com/office/drawing/2014/main" id="{E77FF8B4-4A66-4F31-982A-D39C24D45A54}"/>
              </a:ext>
            </a:extLst>
          </p:cNvPr>
          <p:cNvGraphicFramePr>
            <a:graphicFrameLocks noGrp="1"/>
          </p:cNvGraphicFramePr>
          <p:nvPr>
            <p:extLst>
              <p:ext uri="{D42A27DB-BD31-4B8C-83A1-F6EECF244321}">
                <p14:modId xmlns:p14="http://schemas.microsoft.com/office/powerpoint/2010/main" val="1318630660"/>
              </p:ext>
            </p:extLst>
          </p:nvPr>
        </p:nvGraphicFramePr>
        <p:xfrm>
          <a:off x="342900" y="1865317"/>
          <a:ext cx="6149340" cy="2723991"/>
        </p:xfrm>
        <a:graphic>
          <a:graphicData uri="http://schemas.openxmlformats.org/drawingml/2006/table">
            <a:tbl>
              <a:tblPr firstRow="1" bandRow="1">
                <a:tableStyleId>{5C22544A-7EE6-4342-B048-85BDC9FD1C3A}</a:tableStyleId>
              </a:tblPr>
              <a:tblGrid>
                <a:gridCol w="1897380">
                  <a:extLst>
                    <a:ext uri="{9D8B030D-6E8A-4147-A177-3AD203B41FA5}">
                      <a16:colId xmlns:a16="http://schemas.microsoft.com/office/drawing/2014/main" val="651767693"/>
                    </a:ext>
                  </a:extLst>
                </a:gridCol>
                <a:gridCol w="2712720">
                  <a:extLst>
                    <a:ext uri="{9D8B030D-6E8A-4147-A177-3AD203B41FA5}">
                      <a16:colId xmlns:a16="http://schemas.microsoft.com/office/drawing/2014/main" val="38797900"/>
                    </a:ext>
                  </a:extLst>
                </a:gridCol>
                <a:gridCol w="777240">
                  <a:extLst>
                    <a:ext uri="{9D8B030D-6E8A-4147-A177-3AD203B41FA5}">
                      <a16:colId xmlns:a16="http://schemas.microsoft.com/office/drawing/2014/main" val="1356627258"/>
                    </a:ext>
                  </a:extLst>
                </a:gridCol>
                <a:gridCol w="762000">
                  <a:extLst>
                    <a:ext uri="{9D8B030D-6E8A-4147-A177-3AD203B41FA5}">
                      <a16:colId xmlns:a16="http://schemas.microsoft.com/office/drawing/2014/main" val="3469743770"/>
                    </a:ext>
                  </a:extLst>
                </a:gridCol>
              </a:tblGrid>
              <a:tr h="3770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u="sng" baseline="0" dirty="0">
                          <a:solidFill>
                            <a:srgbClr val="C00000"/>
                          </a:solidFill>
                          <a:uFillTx/>
                          <a:latin typeface="+mn-lt"/>
                        </a:rPr>
                        <a:t>Perpetual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u="sng" baseline="0" dirty="0">
                          <a:solidFill>
                            <a:srgbClr val="C00000"/>
                          </a:solidFill>
                          <a:uFillTx/>
                          <a:latin typeface="+mn-lt"/>
                        </a:rPr>
                        <a:t>Periodic System</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endParaRPr lang="en-US" sz="1600">
                        <a:solidFill>
                          <a:schemeClr val="tx1"/>
                        </a:solidFill>
                        <a:latin typeface="+mn-lt"/>
                      </a:endParaRP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endParaRPr lang="en-US" sz="16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22681890"/>
                  </a:ext>
                </a:extLst>
              </a:tr>
              <a:tr h="2182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n-lt"/>
                        </a:rPr>
                        <a:t>No entry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r>
                        <a:rPr lang="en-US" sz="1600" dirty="0">
                          <a:solidFill>
                            <a:schemeClr val="tx1"/>
                          </a:solidFill>
                          <a:latin typeface="+mn-lt"/>
                        </a:rPr>
                        <a:t>Inventory (ending)</a:t>
                      </a: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sz="1600" dirty="0">
                          <a:solidFill>
                            <a:schemeClr val="tx1"/>
                          </a:solidFill>
                          <a:latin typeface="+mn-lt"/>
                        </a:rPr>
                        <a:t>1,650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endParaRPr lang="en-US" sz="160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4280002"/>
                  </a:ext>
                </a:extLst>
              </a:tr>
              <a:tr h="218281">
                <a:tc>
                  <a:txBody>
                    <a:bodyPr/>
                    <a:lstStyle/>
                    <a:p>
                      <a:endParaRPr lang="en-US" sz="16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600" dirty="0">
                          <a:solidFill>
                            <a:schemeClr val="tx1"/>
                          </a:solidFill>
                          <a:latin typeface="+mn-lt"/>
                        </a:rPr>
                        <a:t>Cost of Goods Sold</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1600" dirty="0">
                          <a:solidFill>
                            <a:schemeClr val="tx1"/>
                          </a:solidFill>
                          <a:latin typeface="+mn-lt"/>
                        </a:rPr>
                        <a:t>8,046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16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80500128"/>
                  </a:ext>
                </a:extLst>
              </a:tr>
              <a:tr h="218281">
                <a:tc>
                  <a:txBody>
                    <a:bodyPr/>
                    <a:lstStyle/>
                    <a:p>
                      <a:endParaRPr lang="en-US" sz="16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600" dirty="0">
                          <a:solidFill>
                            <a:schemeClr val="tx1"/>
                          </a:solidFill>
                          <a:latin typeface="+mn-lt"/>
                        </a:rPr>
                        <a:t>Purchase Discounts</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1600" dirty="0">
                          <a:solidFill>
                            <a:schemeClr val="tx1"/>
                          </a:solidFill>
                          <a:latin typeface="+mn-lt"/>
                        </a:rPr>
                        <a:t>54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16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1812376"/>
                  </a:ext>
                </a:extLst>
              </a:tr>
              <a:tr h="218281">
                <a:tc>
                  <a:txBody>
                    <a:bodyPr/>
                    <a:lstStyle/>
                    <a:p>
                      <a:endParaRPr lang="en-US" sz="16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600" dirty="0">
                          <a:solidFill>
                            <a:schemeClr val="tx1"/>
                          </a:solidFill>
                          <a:latin typeface="+mn-lt"/>
                        </a:rPr>
                        <a:t>Purchase Returns</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1600" dirty="0">
                          <a:solidFill>
                            <a:schemeClr val="tx1"/>
                          </a:solidFill>
                          <a:latin typeface="+mn-lt"/>
                        </a:rPr>
                        <a:t>550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16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1021437"/>
                  </a:ext>
                </a:extLst>
              </a:tr>
              <a:tr h="218281">
                <a:tc>
                  <a:txBody>
                    <a:bodyPr/>
                    <a:lstStyle/>
                    <a:p>
                      <a:endParaRPr lang="en-US" sz="16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indent="182563"/>
                      <a:r>
                        <a:rPr lang="en-US" sz="1600" dirty="0">
                          <a:solidFill>
                            <a:schemeClr val="tx1"/>
                          </a:solidFill>
                          <a:latin typeface="+mn-lt"/>
                        </a:rPr>
                        <a:t>Purchases</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160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1600" dirty="0">
                          <a:solidFill>
                            <a:schemeClr val="tx1"/>
                          </a:solidFill>
                          <a:latin typeface="+mn-lt"/>
                        </a:rPr>
                        <a:t>9,300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03236833"/>
                  </a:ext>
                </a:extLst>
              </a:tr>
              <a:tr h="218281">
                <a:tc>
                  <a:txBody>
                    <a:bodyPr/>
                    <a:lstStyle/>
                    <a:p>
                      <a:endParaRPr lang="en-US" sz="16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indent="182563"/>
                      <a:r>
                        <a:rPr lang="en-US" sz="1600" dirty="0">
                          <a:solidFill>
                            <a:schemeClr val="tx1"/>
                          </a:solidFill>
                          <a:latin typeface="+mn-lt"/>
                        </a:rPr>
                        <a:t>Freight-in</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160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sz="1600" dirty="0">
                          <a:solidFill>
                            <a:schemeClr val="tx1"/>
                          </a:solidFill>
                          <a:latin typeface="+mn-lt"/>
                        </a:rPr>
                        <a:t>300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33598749"/>
                  </a:ext>
                </a:extLst>
              </a:tr>
              <a:tr h="218281">
                <a:tc>
                  <a:txBody>
                    <a:bodyPr/>
                    <a:lstStyle/>
                    <a:p>
                      <a:endParaRPr lang="en-US" sz="160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82563"/>
                      <a:r>
                        <a:rPr lang="en-US" sz="1600" dirty="0">
                          <a:solidFill>
                            <a:schemeClr val="tx1"/>
                          </a:solidFill>
                          <a:latin typeface="+mn-lt"/>
                        </a:rPr>
                        <a:t>Inventory (beginning)</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600">
                        <a:solidFill>
                          <a:schemeClr val="tx1"/>
                        </a:solidFill>
                        <a:latin typeface="+mn-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600" dirty="0">
                          <a:solidFill>
                            <a:schemeClr val="tx1"/>
                          </a:solidFill>
                          <a:latin typeface="+mn-lt"/>
                        </a:rPr>
                        <a:t>700</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281191"/>
                  </a:ext>
                </a:extLst>
              </a:tr>
            </a:tbl>
          </a:graphicData>
        </a:graphic>
      </p:graphicFrame>
      <p:sp>
        <p:nvSpPr>
          <p:cNvPr id="14" name="Right Brace 13" descr="The Right brace pointing to Temporary accounts closed.">
            <a:extLst>
              <a:ext uri="{FF2B5EF4-FFF2-40B4-BE49-F238E27FC236}">
                <a16:creationId xmlns:a16="http://schemas.microsoft.com/office/drawing/2014/main" id="{9BDA8953-A5ED-4467-BBBF-D619A5E1B8FF}"/>
              </a:ext>
            </a:extLst>
          </p:cNvPr>
          <p:cNvSpPr/>
          <p:nvPr/>
        </p:nvSpPr>
        <p:spPr>
          <a:xfrm>
            <a:off x="6517565" y="2881383"/>
            <a:ext cx="337970" cy="1217960"/>
          </a:xfrm>
          <a:prstGeom prst="rightBrac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12" name="Content Placeholder 11">
            <a:extLst>
              <a:ext uri="{FF2B5EF4-FFF2-40B4-BE49-F238E27FC236}">
                <a16:creationId xmlns:a16="http://schemas.microsoft.com/office/drawing/2014/main" id="{564DC1C4-05B1-4893-A7DB-89F1DC7A4E55}"/>
              </a:ext>
            </a:extLst>
          </p:cNvPr>
          <p:cNvSpPr>
            <a:spLocks noGrp="1"/>
          </p:cNvSpPr>
          <p:nvPr>
            <p:ph sz="quarter" idx="15"/>
          </p:nvPr>
        </p:nvSpPr>
        <p:spPr>
          <a:xfrm>
            <a:off x="6987540" y="2745208"/>
            <a:ext cx="1523999" cy="1097280"/>
          </a:xfrm>
        </p:spPr>
        <p:txBody>
          <a:bodyPr/>
          <a:lstStyle/>
          <a:p>
            <a:pPr>
              <a:spcBef>
                <a:spcPts val="1000"/>
              </a:spcBef>
              <a:spcAft>
                <a:spcPts val="0"/>
              </a:spcAft>
            </a:pPr>
            <a:r>
              <a:rPr lang="en-US" b="1" noProof="1">
                <a:solidFill>
                  <a:schemeClr val="tx1"/>
                </a:solidFill>
              </a:rPr>
              <a:t>Temporary accounts closed</a:t>
            </a:r>
          </a:p>
        </p:txBody>
      </p:sp>
      <p:sp>
        <p:nvSpPr>
          <p:cNvPr id="11" name="Content Placeholder 10">
            <a:extLst>
              <a:ext uri="{FF2B5EF4-FFF2-40B4-BE49-F238E27FC236}">
                <a16:creationId xmlns:a16="http://schemas.microsoft.com/office/drawing/2014/main" id="{17C13FAF-A201-432C-B8BA-F7D684ADABE2}"/>
              </a:ext>
            </a:extLst>
          </p:cNvPr>
          <p:cNvSpPr>
            <a:spLocks noGrp="1"/>
          </p:cNvSpPr>
          <p:nvPr>
            <p:ph sz="quarter" idx="14"/>
          </p:nvPr>
        </p:nvSpPr>
        <p:spPr>
          <a:xfrm>
            <a:off x="342900" y="4665664"/>
            <a:ext cx="8458199" cy="1905000"/>
          </a:xfrm>
        </p:spPr>
        <p:txBody>
          <a:bodyPr>
            <a:noAutofit/>
          </a:bodyPr>
          <a:lstStyle/>
          <a:p>
            <a:pPr>
              <a:spcBef>
                <a:spcPts val="1000"/>
              </a:spcBef>
              <a:spcAft>
                <a:spcPts val="0"/>
              </a:spcAft>
            </a:pPr>
            <a:r>
              <a:rPr lang="en-US" noProof="1">
                <a:solidFill>
                  <a:schemeClr val="tx1"/>
                </a:solidFill>
              </a:rPr>
              <a:t>Period-end adjusting entry under the periodic system:</a:t>
            </a:r>
          </a:p>
          <a:p>
            <a:pPr marL="403200" indent="-403200">
              <a:spcBef>
                <a:spcPts val="1000"/>
              </a:spcBef>
              <a:spcAft>
                <a:spcPts val="0"/>
              </a:spcAft>
              <a:buFont typeface="+mj-lt"/>
              <a:buAutoNum type="arabicPeriod"/>
            </a:pPr>
            <a:r>
              <a:rPr lang="en-US" noProof="1">
                <a:solidFill>
                  <a:schemeClr val="tx1"/>
                </a:solidFill>
              </a:rPr>
              <a:t>Adjusts the balance of inventory to its proper ending balance.</a:t>
            </a:r>
          </a:p>
          <a:p>
            <a:pPr marL="403200" indent="-403200">
              <a:spcBef>
                <a:spcPts val="1000"/>
              </a:spcBef>
              <a:spcAft>
                <a:spcPts val="0"/>
              </a:spcAft>
              <a:buFont typeface="+mj-lt"/>
              <a:buAutoNum type="arabicPeriod"/>
            </a:pPr>
            <a:r>
              <a:rPr lang="en-US" noProof="1">
                <a:solidFill>
                  <a:schemeClr val="tx1"/>
                </a:solidFill>
              </a:rPr>
              <a:t>Records the cost of goods sold for the period.</a:t>
            </a:r>
          </a:p>
          <a:p>
            <a:pPr marL="403200" indent="-403200">
              <a:spcBef>
                <a:spcPts val="1000"/>
              </a:spcBef>
              <a:spcAft>
                <a:spcPts val="0"/>
              </a:spcAft>
              <a:buFont typeface="+mj-lt"/>
              <a:buAutoNum type="arabicPeriod"/>
            </a:pPr>
            <a:r>
              <a:rPr lang="en-US" noProof="1">
                <a:solidFill>
                  <a:schemeClr val="tx1"/>
                </a:solidFill>
              </a:rPr>
              <a:t>Closes (or zeros out) the temporary purchases accounts.</a:t>
            </a:r>
          </a:p>
        </p:txBody>
      </p:sp>
      <p:sp>
        <p:nvSpPr>
          <p:cNvPr id="7" name="Slide Number Placeholder 6">
            <a:extLst>
              <a:ext uri="{FF2B5EF4-FFF2-40B4-BE49-F238E27FC236}">
                <a16:creationId xmlns:a16="http://schemas.microsoft.com/office/drawing/2014/main" id="{16FEEFA5-BC08-4E4D-829A-E91C23A1B22D}"/>
              </a:ext>
            </a:extLst>
          </p:cNvPr>
          <p:cNvSpPr>
            <a:spLocks noGrp="1"/>
          </p:cNvSpPr>
          <p:nvPr>
            <p:ph type="sldNum" sz="quarter" idx="10"/>
          </p:nvPr>
        </p:nvSpPr>
        <p:spPr/>
        <p:txBody>
          <a:bodyPr/>
          <a:lstStyle/>
          <a:p>
            <a:fld id="{68151E55-6873-49E2-B8D5-2F265E6F1973}" type="slidenum">
              <a:rPr lang="en-US" smtClean="0"/>
              <a:t>98</a:t>
            </a:fld>
            <a:endParaRPr lang="en-US" dirty="0"/>
          </a:p>
        </p:txBody>
      </p:sp>
    </p:spTree>
    <p:extLst>
      <p:ext uri="{BB962C8B-B14F-4D97-AF65-F5344CB8AC3E}">
        <p14:creationId xmlns:p14="http://schemas.microsoft.com/office/powerpoint/2010/main" val="7623692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E001461-9623-4406-BCA8-C0F3648BE7AF}"/>
              </a:ext>
            </a:extLst>
          </p:cNvPr>
          <p:cNvSpPr>
            <a:spLocks noGrp="1"/>
          </p:cNvSpPr>
          <p:nvPr>
            <p:ph type="title"/>
          </p:nvPr>
        </p:nvSpPr>
        <p:spPr/>
        <p:txBody>
          <a:bodyPr>
            <a:normAutofit fontScale="90000"/>
          </a:bodyPr>
          <a:lstStyle/>
          <a:p>
            <a:r>
              <a:rPr lang="en-US" noProof="1"/>
              <a:t>Illustration 6–24 Calculation of Gross Profit in a Multiple-Step Income Statement</a:t>
            </a:r>
          </a:p>
        </p:txBody>
      </p:sp>
      <p:sp>
        <p:nvSpPr>
          <p:cNvPr id="10" name="Content Placeholder 9">
            <a:extLst>
              <a:ext uri="{FF2B5EF4-FFF2-40B4-BE49-F238E27FC236}">
                <a16:creationId xmlns:a16="http://schemas.microsoft.com/office/drawing/2014/main" id="{D536CCC3-2C9D-4F5C-95CA-0CBF4D5FA8F1}"/>
              </a:ext>
            </a:extLst>
          </p:cNvPr>
          <p:cNvSpPr>
            <a:spLocks noGrp="1"/>
          </p:cNvSpPr>
          <p:nvPr>
            <p:ph sz="quarter" idx="11"/>
          </p:nvPr>
        </p:nvSpPr>
        <p:spPr>
          <a:xfrm>
            <a:off x="342900" y="1276709"/>
            <a:ext cx="8458200" cy="963571"/>
          </a:xfrm>
        </p:spPr>
        <p:txBody>
          <a:bodyPr>
            <a:normAutofit/>
          </a:bodyPr>
          <a:lstStyle/>
          <a:p>
            <a:pPr algn="ctr">
              <a:spcBef>
                <a:spcPts val="500"/>
              </a:spcBef>
              <a:spcAft>
                <a:spcPts val="0"/>
              </a:spcAft>
            </a:pPr>
            <a:r>
              <a:rPr lang="en-US" sz="1600" b="1" noProof="1">
                <a:solidFill>
                  <a:schemeClr val="tx1"/>
                </a:solidFill>
              </a:rPr>
              <a:t>MARIO’S GAME SHOP </a:t>
            </a:r>
          </a:p>
          <a:p>
            <a:pPr algn="ctr">
              <a:spcBef>
                <a:spcPts val="500"/>
              </a:spcBef>
              <a:spcAft>
                <a:spcPts val="0"/>
              </a:spcAft>
            </a:pPr>
            <a:r>
              <a:rPr lang="en-US" sz="1600" b="1" noProof="1">
                <a:solidFill>
                  <a:schemeClr val="tx1"/>
                </a:solidFill>
              </a:rPr>
              <a:t>Multiple-Step Income Statement (partial) </a:t>
            </a:r>
          </a:p>
          <a:p>
            <a:pPr algn="ctr">
              <a:spcBef>
                <a:spcPts val="500"/>
              </a:spcBef>
              <a:spcAft>
                <a:spcPts val="0"/>
              </a:spcAft>
            </a:pPr>
            <a:r>
              <a:rPr lang="en-US" sz="1600" b="1" noProof="1">
                <a:solidFill>
                  <a:schemeClr val="tx1"/>
                </a:solidFill>
              </a:rPr>
              <a:t>For the year ended December 31, 20</a:t>
            </a:r>
            <a:r>
              <a:rPr lang="en-US" sz="100" b="1" noProof="1">
                <a:solidFill>
                  <a:schemeClr val="tx1"/>
                </a:solidFill>
              </a:rPr>
              <a:t> </a:t>
            </a:r>
            <a:r>
              <a:rPr lang="en-US" sz="1600" b="1" noProof="1">
                <a:solidFill>
                  <a:schemeClr val="tx1"/>
                </a:solidFill>
              </a:rPr>
              <a:t>24</a:t>
            </a:r>
          </a:p>
        </p:txBody>
      </p:sp>
      <p:graphicFrame>
        <p:nvGraphicFramePr>
          <p:cNvPr id="13" name="Table 13">
            <a:extLst>
              <a:ext uri="{FF2B5EF4-FFF2-40B4-BE49-F238E27FC236}">
                <a16:creationId xmlns:a16="http://schemas.microsoft.com/office/drawing/2014/main" id="{486D02DD-DA6E-459C-BF23-B34C1BE495B2}"/>
              </a:ext>
            </a:extLst>
          </p:cNvPr>
          <p:cNvGraphicFramePr>
            <a:graphicFrameLocks noGrp="1"/>
          </p:cNvGraphicFramePr>
          <p:nvPr>
            <p:extLst>
              <p:ext uri="{D42A27DB-BD31-4B8C-83A1-F6EECF244321}">
                <p14:modId xmlns:p14="http://schemas.microsoft.com/office/powerpoint/2010/main" val="897217829"/>
              </p:ext>
            </p:extLst>
          </p:nvPr>
        </p:nvGraphicFramePr>
        <p:xfrm>
          <a:off x="887730" y="2362200"/>
          <a:ext cx="7368540" cy="4079240"/>
        </p:xfrm>
        <a:graphic>
          <a:graphicData uri="http://schemas.openxmlformats.org/drawingml/2006/table">
            <a:tbl>
              <a:tblPr firstRow="1" bandRow="1">
                <a:tableStyleId>{5C22544A-7EE6-4342-B048-85BDC9FD1C3A}</a:tableStyleId>
              </a:tblPr>
              <a:tblGrid>
                <a:gridCol w="4351020">
                  <a:extLst>
                    <a:ext uri="{9D8B030D-6E8A-4147-A177-3AD203B41FA5}">
                      <a16:colId xmlns:a16="http://schemas.microsoft.com/office/drawing/2014/main" val="3115827498"/>
                    </a:ext>
                  </a:extLst>
                </a:gridCol>
                <a:gridCol w="1524000">
                  <a:extLst>
                    <a:ext uri="{9D8B030D-6E8A-4147-A177-3AD203B41FA5}">
                      <a16:colId xmlns:a16="http://schemas.microsoft.com/office/drawing/2014/main" val="3423415324"/>
                    </a:ext>
                  </a:extLst>
                </a:gridCol>
                <a:gridCol w="1493520">
                  <a:extLst>
                    <a:ext uri="{9D8B030D-6E8A-4147-A177-3AD203B41FA5}">
                      <a16:colId xmlns:a16="http://schemas.microsoft.com/office/drawing/2014/main" val="715451577"/>
                    </a:ext>
                  </a:extLst>
                </a:gridCol>
              </a:tblGrid>
              <a:tr h="370840">
                <a:tc>
                  <a:txBody>
                    <a:bodyPr/>
                    <a:lstStyle/>
                    <a:p>
                      <a:r>
                        <a:rPr lang="en-US" b="1" dirty="0">
                          <a:solidFill>
                            <a:srgbClr val="221E1F"/>
                          </a:solidFill>
                        </a:rPr>
                        <a:t>Sales revenue </a:t>
                      </a:r>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0" dirty="0">
                          <a:solidFill>
                            <a:srgbClr val="221E1F"/>
                          </a:solidFill>
                        </a:rPr>
                        <a:t>$12,000</a:t>
                      </a:r>
                      <a:endParaRPr lang="en-US" b="0"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0597635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221E1F"/>
                          </a:solidFill>
                        </a:rPr>
                        <a:t>Cost of goods sold:</a:t>
                      </a: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88829192"/>
                  </a:ext>
                </a:extLst>
              </a:tr>
              <a:tr h="370840">
                <a:tc>
                  <a:txBody>
                    <a:bodyPr/>
                    <a:lstStyle/>
                    <a:p>
                      <a:pPr marL="0" indent="182563"/>
                      <a:r>
                        <a:rPr lang="en-US" dirty="0">
                          <a:solidFill>
                            <a:srgbClr val="221E1F"/>
                          </a:solidFill>
                        </a:rPr>
                        <a:t>Beginning inventory</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dirty="0">
                          <a:solidFill>
                            <a:srgbClr val="221E1F"/>
                          </a:solidFill>
                        </a:rPr>
                        <a:t>$     700 </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08100791"/>
                  </a:ext>
                </a:extLst>
              </a:tr>
              <a:tr h="370840">
                <a:tc>
                  <a:txBody>
                    <a:bodyPr/>
                    <a:lstStyle/>
                    <a:p>
                      <a:pPr marL="0" indent="182563"/>
                      <a:r>
                        <a:rPr lang="en-US" dirty="0">
                          <a:solidFill>
                            <a:srgbClr val="221E1F"/>
                          </a:solidFill>
                        </a:rPr>
                        <a:t>Add: Purchases</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dirty="0">
                          <a:solidFill>
                            <a:srgbClr val="221E1F"/>
                          </a:solidFill>
                        </a:rPr>
                        <a:t>9,300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61149951"/>
                  </a:ext>
                </a:extLst>
              </a:tr>
              <a:tr h="370840">
                <a:tc>
                  <a:txBody>
                    <a:bodyPr/>
                    <a:lstStyle/>
                    <a:p>
                      <a:pPr marL="0" indent="533400"/>
                      <a:r>
                        <a:rPr lang="en-US" dirty="0">
                          <a:solidFill>
                            <a:srgbClr val="221E1F"/>
                          </a:solidFill>
                        </a:rPr>
                        <a:t>Freight-in</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dirty="0">
                          <a:solidFill>
                            <a:srgbClr val="221E1F"/>
                          </a:solidFill>
                        </a:rPr>
                        <a:t>300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54844267"/>
                  </a:ext>
                </a:extLst>
              </a:tr>
              <a:tr h="370840">
                <a:tc>
                  <a:txBody>
                    <a:bodyPr/>
                    <a:lstStyle/>
                    <a:p>
                      <a:pPr marL="0" indent="182563"/>
                      <a:r>
                        <a:rPr lang="en-US" dirty="0">
                          <a:solidFill>
                            <a:srgbClr val="221E1F"/>
                          </a:solidFill>
                        </a:rPr>
                        <a:t> Less: Purchase discounts</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solidFill>
                            <a:srgbClr val="221E1F"/>
                          </a:solidFill>
                        </a:rPr>
                        <a:t>(54)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96945396"/>
                  </a:ext>
                </a:extLst>
              </a:tr>
              <a:tr h="370840">
                <a:tc>
                  <a:txBody>
                    <a:bodyPr/>
                    <a:lstStyle/>
                    <a:p>
                      <a:pPr marL="0" indent="533400"/>
                      <a:r>
                        <a:rPr lang="en-US" dirty="0">
                          <a:solidFill>
                            <a:srgbClr val="221E1F"/>
                          </a:solidFill>
                        </a:rPr>
                        <a:t>Purchase returns</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a:solidFill>
                            <a:srgbClr val="221E1F"/>
                          </a:solidFill>
                        </a:rPr>
                        <a:t>   (550)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38165649"/>
                  </a:ext>
                </a:extLst>
              </a:tr>
              <a:tr h="370840">
                <a:tc>
                  <a:txBody>
                    <a:bodyPr/>
                    <a:lstStyle/>
                    <a:p>
                      <a:pPr marL="0" indent="365125"/>
                      <a:r>
                        <a:rPr lang="en-US" dirty="0">
                          <a:solidFill>
                            <a:srgbClr val="221E1F"/>
                          </a:solidFill>
                        </a:rPr>
                        <a:t>Cost of goods available for sale</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dirty="0">
                          <a:solidFill>
                            <a:srgbClr val="221E1F"/>
                          </a:solidFill>
                        </a:rPr>
                        <a:t>9,696</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66421984"/>
                  </a:ext>
                </a:extLst>
              </a:tr>
              <a:tr h="370840">
                <a:tc>
                  <a:txBody>
                    <a:bodyPr/>
                    <a:lstStyle/>
                    <a:p>
                      <a:pPr marL="0" indent="274638"/>
                      <a:r>
                        <a:rPr lang="en-US" dirty="0">
                          <a:solidFill>
                            <a:srgbClr val="221E1F"/>
                          </a:solidFill>
                        </a:rPr>
                        <a:t>Less: Ending inventory</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dbl" baseline="0" dirty="0">
                          <a:solidFill>
                            <a:srgbClr val="221E1F"/>
                          </a:solidFill>
                        </a:rPr>
                        <a:t>(1,650)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00745785"/>
                  </a:ext>
                </a:extLst>
              </a:tr>
              <a:tr h="370840">
                <a:tc>
                  <a:txBody>
                    <a:bodyPr/>
                    <a:lstStyle/>
                    <a:p>
                      <a:pPr marL="0" indent="365125"/>
                      <a:r>
                        <a:rPr lang="en-US" dirty="0">
                          <a:solidFill>
                            <a:srgbClr val="221E1F"/>
                          </a:solidFill>
                        </a:rPr>
                        <a:t>Cost of goods sold</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a:solidFill>
                            <a:srgbClr val="221E1F"/>
                          </a:solidFill>
                        </a:rPr>
                        <a:t>    8,046</a:t>
                      </a:r>
                      <a:endParaRPr lang="en-US" u="sng" dirty="0"/>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9146914"/>
                  </a:ext>
                </a:extLst>
              </a:tr>
              <a:tr h="370840">
                <a:tc>
                  <a:txBody>
                    <a:bodyPr/>
                    <a:lstStyle/>
                    <a:p>
                      <a:r>
                        <a:rPr lang="en-US" b="1" dirty="0">
                          <a:solidFill>
                            <a:srgbClr val="221E1F"/>
                          </a:solidFill>
                        </a:rPr>
                        <a:t>Gross profit</a:t>
                      </a:r>
                      <a:endParaRPr lang="en-US" dirty="0"/>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u="dbl" baseline="0" dirty="0">
                          <a:solidFill>
                            <a:srgbClr val="221E1F"/>
                          </a:solidFill>
                        </a:rPr>
                        <a:t>$  3,954</a:t>
                      </a:r>
                      <a:endParaRPr lang="en-US" u="dbl" baseline="0" dirty="0"/>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60329612"/>
                  </a:ext>
                </a:extLst>
              </a:tr>
            </a:tbl>
          </a:graphicData>
        </a:graphic>
      </p:graphicFrame>
      <p:sp>
        <p:nvSpPr>
          <p:cNvPr id="8" name="Slide Number Placeholder 7">
            <a:extLst>
              <a:ext uri="{FF2B5EF4-FFF2-40B4-BE49-F238E27FC236}">
                <a16:creationId xmlns:a16="http://schemas.microsoft.com/office/drawing/2014/main" id="{0648EF27-C5A2-4D3C-9873-CE34D0739402}"/>
              </a:ext>
            </a:extLst>
          </p:cNvPr>
          <p:cNvSpPr>
            <a:spLocks noGrp="1"/>
          </p:cNvSpPr>
          <p:nvPr>
            <p:ph type="sldNum" sz="quarter" idx="10"/>
          </p:nvPr>
        </p:nvSpPr>
        <p:spPr/>
        <p:txBody>
          <a:bodyPr/>
          <a:lstStyle/>
          <a:p>
            <a:fld id="{68151E55-6873-49E2-B8D5-2F265E6F1973}" type="slidenum">
              <a:rPr lang="en-US" smtClean="0"/>
              <a:t>99</a:t>
            </a:fld>
            <a:endParaRPr lang="en-US" dirty="0"/>
          </a:p>
        </p:txBody>
      </p:sp>
    </p:spTree>
    <p:extLst>
      <p:ext uri="{BB962C8B-B14F-4D97-AF65-F5344CB8AC3E}">
        <p14:creationId xmlns:p14="http://schemas.microsoft.com/office/powerpoint/2010/main" val="307407747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3104</TotalTime>
  <Words>19779</Words>
  <Application>Microsoft Office PowerPoint</Application>
  <PresentationFormat>On-screen Show (4:3)</PresentationFormat>
  <Paragraphs>1565</Paragraphs>
  <Slides>127</Slides>
  <Notes>110</Notes>
  <HiddenSlides>17</HiddenSlides>
  <MMClips>0</MMClips>
  <ScaleCrop>false</ScaleCrop>
  <HeadingPairs>
    <vt:vector size="8" baseType="variant">
      <vt:variant>
        <vt:lpstr>Fonts Used</vt:lpstr>
      </vt:variant>
      <vt:variant>
        <vt:i4>5</vt:i4>
      </vt:variant>
      <vt:variant>
        <vt:lpstr>Theme</vt:lpstr>
      </vt:variant>
      <vt:variant>
        <vt:i4>5</vt:i4>
      </vt:variant>
      <vt:variant>
        <vt:lpstr>Embedded OLE Servers</vt:lpstr>
      </vt:variant>
      <vt:variant>
        <vt:i4>1</vt:i4>
      </vt:variant>
      <vt:variant>
        <vt:lpstr>Slide Titles</vt:lpstr>
      </vt:variant>
      <vt:variant>
        <vt:i4>127</vt:i4>
      </vt:variant>
    </vt:vector>
  </HeadingPairs>
  <TitlesOfParts>
    <vt:vector size="138" baseType="lpstr">
      <vt:lpstr>Arial</vt:lpstr>
      <vt:lpstr>Calibri</vt:lpstr>
      <vt:lpstr>Proxima Nova</vt:lpstr>
      <vt:lpstr>UniMath2</vt:lpstr>
      <vt:lpstr>URWPalladioTOT</vt:lpstr>
      <vt:lpstr>Title Slides Master</vt:lpstr>
      <vt:lpstr>MainContentSlideMaster</vt:lpstr>
      <vt:lpstr>ClosingMaster</vt:lpstr>
      <vt:lpstr>DividerSlideMaster</vt:lpstr>
      <vt:lpstr>ImageDescriptionAppendixSlideMaster</vt:lpstr>
      <vt:lpstr>Equation</vt:lpstr>
      <vt:lpstr>Financial Accounting, Sixth Edition</vt:lpstr>
      <vt:lpstr>PART A</vt:lpstr>
      <vt:lpstr>Learning Objective 1</vt:lpstr>
      <vt:lpstr>Inventory</vt:lpstr>
      <vt:lpstr>Manufacturing and Merchandising Companies</vt:lpstr>
      <vt:lpstr>Illustration 6–1 Inventory Amounts for a Manufacturing Company (Intel) Versus a Merchandising Company (Best Buy)</vt:lpstr>
      <vt:lpstr>Key Point 1</vt:lpstr>
      <vt:lpstr>Illustration 6–2 Types of Companies and Flow of Inventory Costs</vt:lpstr>
      <vt:lpstr>Concept Check 6–1 1</vt:lpstr>
      <vt:lpstr>Concept Check 6–1 2</vt:lpstr>
      <vt:lpstr>Learning Objective 2</vt:lpstr>
      <vt:lpstr>Illustration 6–3 Relationship between Inventory and Cost of Goods Sold </vt:lpstr>
      <vt:lpstr>Concept Check 6–2 1</vt:lpstr>
      <vt:lpstr>Concept Check 6–2 2</vt:lpstr>
      <vt:lpstr>Key Point 2</vt:lpstr>
      <vt:lpstr>Illustration 6–4 Multiple-Step Income Statement for Best Buy </vt:lpstr>
      <vt:lpstr>Concept Check 6–3 1</vt:lpstr>
      <vt:lpstr>Concept Check 6–3 2</vt:lpstr>
      <vt:lpstr>Key Point 3</vt:lpstr>
      <vt:lpstr>Learning Objective 3</vt:lpstr>
      <vt:lpstr>Inventory Cost Methods</vt:lpstr>
      <vt:lpstr>Illustration 6–5 Inventory Transactions for Mario’s Game Shop</vt:lpstr>
      <vt:lpstr>Specific Identification</vt:lpstr>
      <vt:lpstr>F I F O, L I F O, and Weighted-Average Cost</vt:lpstr>
      <vt:lpstr>Illustration 6–6 Inventory Calculation Assuming the F I F O Method</vt:lpstr>
      <vt:lpstr>Common Mistake 1</vt:lpstr>
      <vt:lpstr>Illustration 6–7 Inventory Calculation Assuming the L I F O Method</vt:lpstr>
      <vt:lpstr>Common Mistake 2</vt:lpstr>
      <vt:lpstr>Concept Check 6–4 1</vt:lpstr>
      <vt:lpstr>Concept Check 6–4 2</vt:lpstr>
      <vt:lpstr>Concept Check 6–5 1</vt:lpstr>
      <vt:lpstr>Concept Check 6–5 2</vt:lpstr>
      <vt:lpstr>Weighted-Average Cost</vt:lpstr>
      <vt:lpstr>Illustration 6–8 Inventory Calculation Assuming the Weighted-Average Cost Method</vt:lpstr>
      <vt:lpstr>Common Mistake 3</vt:lpstr>
      <vt:lpstr>Illustration 6–9 Comparison of Cost of Goods Sold and Ending Inventory under the Three Inventory Cost Flow Assumptions for Mario’s Game Shop </vt:lpstr>
      <vt:lpstr>Common Mistake 4</vt:lpstr>
      <vt:lpstr>Key Point 4</vt:lpstr>
      <vt:lpstr>Learning Objective 4</vt:lpstr>
      <vt:lpstr>Choice of Inventory Reporting Methods</vt:lpstr>
      <vt:lpstr>Illustration 6–10 Comparison of Inventory Cost Methods, When Costs Are Rising </vt:lpstr>
      <vt:lpstr>Why Choose F I F O</vt:lpstr>
      <vt:lpstr>Why Choose L I F O</vt:lpstr>
      <vt:lpstr>Reporting the L I F O Difference</vt:lpstr>
      <vt:lpstr>Illustration 6–11 Impact of the L I F O Difference on Reported Inventory of Kroger Company </vt:lpstr>
      <vt:lpstr>Consistency in Reporting</vt:lpstr>
      <vt:lpstr>Concept Check 6–6 1</vt:lpstr>
      <vt:lpstr>Concept Check 6–6 2</vt:lpstr>
      <vt:lpstr>Concept Check 6–7 1</vt:lpstr>
      <vt:lpstr>Concept Check 6–7 2</vt:lpstr>
      <vt:lpstr>Key Point 5</vt:lpstr>
      <vt:lpstr>PART B</vt:lpstr>
      <vt:lpstr>Perpetual Inventory System and Periodic Inventory System</vt:lpstr>
      <vt:lpstr>Learning Objective 5</vt:lpstr>
      <vt:lpstr>Illustration 6–12 Inventory Transactions for Mario’s Game Shop</vt:lpstr>
      <vt:lpstr>Example–Inventory Purchase</vt:lpstr>
      <vt:lpstr>Example–Inventory Sales</vt:lpstr>
      <vt:lpstr>Illustration 6–13 Inventory Transactions for Mario’s Game Shop</vt:lpstr>
      <vt:lpstr>Key Point 6</vt:lpstr>
      <vt:lpstr>Simple Year-End Adjustment from F I F O to L I F O</vt:lpstr>
      <vt:lpstr>Illustration 6–14 Inventory Account for Mario’s Game Shop, after L I F O Adjustment</vt:lpstr>
      <vt:lpstr>Key Point 7</vt:lpstr>
      <vt:lpstr>Additional Inventory Transactions</vt:lpstr>
      <vt:lpstr>Illustration 6–15 Shipping Terms</vt:lpstr>
      <vt:lpstr>Illustration 6–16 Accounting for Shipping Costs by Amazon.com</vt:lpstr>
      <vt:lpstr>Concept Check 6–8 1</vt:lpstr>
      <vt:lpstr>Concept Check 6–8 2</vt:lpstr>
      <vt:lpstr>Illustration 6–17 Gross Profit for Mario’s Game Shop after Additional Inventory Transactions </vt:lpstr>
      <vt:lpstr>Key Point 8</vt:lpstr>
      <vt:lpstr>Illustration 6–18 Comparison of Purchase and Sale of Inventory Transactions </vt:lpstr>
      <vt:lpstr>PART C</vt:lpstr>
      <vt:lpstr>Learning Objective 6</vt:lpstr>
      <vt:lpstr>Illustration 6–19 Lower of Cost and Net Realizable Value</vt:lpstr>
      <vt:lpstr>Illustration 6–20 Calculating the Lower of Cost and Net Realizable Value </vt:lpstr>
      <vt:lpstr>Concept Check 6–9 1</vt:lpstr>
      <vt:lpstr>Concept Check 6–9 2</vt:lpstr>
      <vt:lpstr>Concept Check 6–10 1</vt:lpstr>
      <vt:lpstr>Concept Check 6–10 2</vt:lpstr>
      <vt:lpstr>Key Point 9</vt:lpstr>
      <vt:lpstr>ANALYSIS</vt:lpstr>
      <vt:lpstr>Learning Objective 7</vt:lpstr>
      <vt:lpstr>Inventory Turnover Ratio</vt:lpstr>
      <vt:lpstr>Illustration 6–21 Inventory Turnover Ratios for Best Buy and Tiffany’s</vt:lpstr>
      <vt:lpstr>Concept Check 6–11 1</vt:lpstr>
      <vt:lpstr>Concept Check 6–11 2</vt:lpstr>
      <vt:lpstr>Key Point 10</vt:lpstr>
      <vt:lpstr>Gross Profit Ratio</vt:lpstr>
      <vt:lpstr>Illustration 6–22 Gross Profit Ratios for Best Buy and Tiffany’s</vt:lpstr>
      <vt:lpstr>Concept Check 6–12 1</vt:lpstr>
      <vt:lpstr>Concept Check 6–12 2</vt:lpstr>
      <vt:lpstr>Key Point 11</vt:lpstr>
      <vt:lpstr>APPENDICES A AND B</vt:lpstr>
      <vt:lpstr>Learning Objective 8</vt:lpstr>
      <vt:lpstr>Periodic Inventory System</vt:lpstr>
      <vt:lpstr>Illustration 6–23 Inventory Transactions for Mario’s Game Shop</vt:lpstr>
      <vt:lpstr>Inventory Purchases and Sales—Side-by-Side Comparisons between the Perpetual System and Periodic System</vt:lpstr>
      <vt:lpstr>Freight Charges, Purchase Discounts, and Returns—Side-by-Side Comparisons Between the Perpetual System and Periodic System</vt:lpstr>
      <vt:lpstr>Period-End Adjusting Entry</vt:lpstr>
      <vt:lpstr>Illustration 6–24 Calculation of Gross Profit in a Multiple-Step Income Statement</vt:lpstr>
      <vt:lpstr>Concept Check 6–13 1</vt:lpstr>
      <vt:lpstr>Concept Check 6–13 2</vt:lpstr>
      <vt:lpstr>Key Point 12</vt:lpstr>
      <vt:lpstr>Learning Objective 9</vt:lpstr>
      <vt:lpstr>Illustration 6–25 Calculation of Cost of Goods Sold</vt:lpstr>
      <vt:lpstr>Illustration 6–27 Relationship between Cost of Goods Sold in the Current Year and the Following Year</vt:lpstr>
      <vt:lpstr>Illustration 6–28 Correct Inventory Amounts </vt:lpstr>
      <vt:lpstr>Concept Check 6–14 1</vt:lpstr>
      <vt:lpstr>Concept Check 6–14 2</vt:lpstr>
      <vt:lpstr>Key Point 13</vt:lpstr>
      <vt:lpstr>End of Main Content</vt:lpstr>
      <vt:lpstr>Accessibility Content: Text Alternatives for Images</vt:lpstr>
      <vt:lpstr>Manufacturing and Merchandising Companies – Text Alternative</vt:lpstr>
      <vt:lpstr>Illustration 6–2 Types of Companies and Flow of Inventory Costs – Text Alternative</vt:lpstr>
      <vt:lpstr>Illustration 6–3 Relationship between Inventory and Cost of Goods Sold – Text Alternative</vt:lpstr>
      <vt:lpstr>Illustration 6–6 Inventory Calculation Assuming the F I F O Method – Text Alternative</vt:lpstr>
      <vt:lpstr>Illustration 6–7 Inventory Calculation Assuming the L I F O Method – Text Alternative</vt:lpstr>
      <vt:lpstr>Illustration 6–8 Inventory Calculation Assuming the Weighted-Average Cost Method – Text Alternative</vt:lpstr>
      <vt:lpstr>Illustration 6–9 Comparison of Cost of Goods Sold and Ending Inventory under the Three Inventory Cost Flow Assumptions for Mario’s Game Shop – Text Alternative</vt:lpstr>
      <vt:lpstr>Illustration 6–15 Shipping Terms – Text Alternative</vt:lpstr>
      <vt:lpstr>Illustration 6–18 Comparison of Purchase and Sale of Inventory Transactions – Text Alternative</vt:lpstr>
      <vt:lpstr>Illustration 6–19 Lower of Cost and Net Realizable Value – Text Alternative</vt:lpstr>
      <vt:lpstr>Illustration 6–20 Calculating the Lower of Cost and Net Realizable Value – Text Alternative</vt:lpstr>
      <vt:lpstr>Inventory Purchases and Sales—Side-by-Side Comparisons between the Perpetual System and Periodic System – Text Alternative</vt:lpstr>
      <vt:lpstr>Freight Charges, Purchase Discounts, and Returns—Side-by-Side Comparisons Between the Perpetual System and Periodic System – Text Alternative</vt:lpstr>
      <vt:lpstr>Illustration 6–25 Calculation of Cost of Goods Sold – Text Alternative</vt:lpstr>
      <vt:lpstr>Illustration 6–27 Relationship between Cost of Goods Sold in the Current Year and the Following Year – Text Alternative</vt:lpstr>
      <vt:lpstr>Illustration 6–28 Correct Inventory Amounts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dc:title>
  <dc:creator/>
  <cp:keywords/>
  <cp:lastModifiedBy>Nithiyanadhan Rajagopal</cp:lastModifiedBy>
  <cp:revision>439</cp:revision>
  <dcterms:created xsi:type="dcterms:W3CDTF">2021-07-01T13:49:16Z</dcterms:created>
  <dcterms:modified xsi:type="dcterms:W3CDTF">2021-09-30T16:02:53Z</dcterms:modified>
</cp:coreProperties>
</file>