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21"/>
  </p:notesMasterIdLst>
  <p:sldIdLst>
    <p:sldId id="304" r:id="rId6"/>
    <p:sldId id="265" r:id="rId7"/>
    <p:sldId id="308" r:id="rId8"/>
    <p:sldId id="309" r:id="rId9"/>
    <p:sldId id="310" r:id="rId10"/>
    <p:sldId id="393" r:id="rId11"/>
    <p:sldId id="311" r:id="rId12"/>
    <p:sldId id="394" r:id="rId13"/>
    <p:sldId id="314" r:id="rId14"/>
    <p:sldId id="399" r:id="rId15"/>
    <p:sldId id="395" r:id="rId16"/>
    <p:sldId id="396" r:id="rId17"/>
    <p:sldId id="397" r:id="rId18"/>
    <p:sldId id="398" r:id="rId19"/>
    <p:sldId id="319" r:id="rId20"/>
    <p:sldId id="320" r:id="rId21"/>
    <p:sldId id="400" r:id="rId22"/>
    <p:sldId id="321" r:id="rId23"/>
    <p:sldId id="322" r:id="rId24"/>
    <p:sldId id="401" r:id="rId25"/>
    <p:sldId id="325" r:id="rId26"/>
    <p:sldId id="402" r:id="rId27"/>
    <p:sldId id="403" r:id="rId28"/>
    <p:sldId id="404" r:id="rId29"/>
    <p:sldId id="405" r:id="rId30"/>
    <p:sldId id="406" r:id="rId31"/>
    <p:sldId id="407" r:id="rId32"/>
    <p:sldId id="408" r:id="rId33"/>
    <p:sldId id="409" r:id="rId34"/>
    <p:sldId id="410" r:id="rId35"/>
    <p:sldId id="411" r:id="rId36"/>
    <p:sldId id="326" r:id="rId37"/>
    <p:sldId id="333" r:id="rId38"/>
    <p:sldId id="412" r:id="rId39"/>
    <p:sldId id="334" r:id="rId40"/>
    <p:sldId id="413" r:id="rId41"/>
    <p:sldId id="414" r:id="rId42"/>
    <p:sldId id="336" r:id="rId43"/>
    <p:sldId id="337" r:id="rId44"/>
    <p:sldId id="415" r:id="rId45"/>
    <p:sldId id="339" r:id="rId46"/>
    <p:sldId id="416" r:id="rId47"/>
    <p:sldId id="417" r:id="rId48"/>
    <p:sldId id="340" r:id="rId49"/>
    <p:sldId id="418" r:id="rId50"/>
    <p:sldId id="341" r:id="rId51"/>
    <p:sldId id="419" r:id="rId52"/>
    <p:sldId id="420" r:id="rId53"/>
    <p:sldId id="421" r:id="rId54"/>
    <p:sldId id="422" r:id="rId55"/>
    <p:sldId id="423" r:id="rId56"/>
    <p:sldId id="424" r:id="rId57"/>
    <p:sldId id="345" r:id="rId58"/>
    <p:sldId id="346" r:id="rId59"/>
    <p:sldId id="347" r:id="rId60"/>
    <p:sldId id="358" r:id="rId61"/>
    <p:sldId id="425" r:id="rId62"/>
    <p:sldId id="426" r:id="rId63"/>
    <p:sldId id="427" r:id="rId64"/>
    <p:sldId id="428" r:id="rId65"/>
    <p:sldId id="429" r:id="rId66"/>
    <p:sldId id="430" r:id="rId67"/>
    <p:sldId id="431" r:id="rId68"/>
    <p:sldId id="432" r:id="rId69"/>
    <p:sldId id="433" r:id="rId70"/>
    <p:sldId id="434" r:id="rId71"/>
    <p:sldId id="435" r:id="rId72"/>
    <p:sldId id="436" r:id="rId73"/>
    <p:sldId id="437" r:id="rId74"/>
    <p:sldId id="438" r:id="rId75"/>
    <p:sldId id="439" r:id="rId76"/>
    <p:sldId id="440" r:id="rId77"/>
    <p:sldId id="441" r:id="rId78"/>
    <p:sldId id="442" r:id="rId79"/>
    <p:sldId id="443" r:id="rId80"/>
    <p:sldId id="444" r:id="rId81"/>
    <p:sldId id="446" r:id="rId82"/>
    <p:sldId id="447" r:id="rId83"/>
    <p:sldId id="448" r:id="rId84"/>
    <p:sldId id="449" r:id="rId85"/>
    <p:sldId id="450" r:id="rId86"/>
    <p:sldId id="451" r:id="rId87"/>
    <p:sldId id="452" r:id="rId88"/>
    <p:sldId id="453" r:id="rId89"/>
    <p:sldId id="454" r:id="rId90"/>
    <p:sldId id="455" r:id="rId91"/>
    <p:sldId id="456" r:id="rId92"/>
    <p:sldId id="463" r:id="rId93"/>
    <p:sldId id="462" r:id="rId94"/>
    <p:sldId id="460" r:id="rId95"/>
    <p:sldId id="461" r:id="rId96"/>
    <p:sldId id="459" r:id="rId97"/>
    <p:sldId id="464" r:id="rId98"/>
    <p:sldId id="465" r:id="rId99"/>
    <p:sldId id="466" r:id="rId100"/>
    <p:sldId id="467" r:id="rId101"/>
    <p:sldId id="468" r:id="rId102"/>
    <p:sldId id="469" r:id="rId103"/>
    <p:sldId id="470" r:id="rId104"/>
    <p:sldId id="445" r:id="rId105"/>
    <p:sldId id="471" r:id="rId106"/>
    <p:sldId id="472" r:id="rId107"/>
    <p:sldId id="473" r:id="rId108"/>
    <p:sldId id="474" r:id="rId109"/>
    <p:sldId id="475" r:id="rId110"/>
    <p:sldId id="476" r:id="rId111"/>
    <p:sldId id="477" r:id="rId112"/>
    <p:sldId id="478" r:id="rId113"/>
    <p:sldId id="479" r:id="rId114"/>
    <p:sldId id="260" r:id="rId115"/>
    <p:sldId id="258" r:id="rId116"/>
    <p:sldId id="264" r:id="rId117"/>
    <p:sldId id="480" r:id="rId118"/>
    <p:sldId id="481" r:id="rId119"/>
    <p:sldId id="482" r:id="rId1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8"/>
            <p14:sldId id="309"/>
            <p14:sldId id="310"/>
            <p14:sldId id="393"/>
            <p14:sldId id="311"/>
            <p14:sldId id="394"/>
            <p14:sldId id="314"/>
            <p14:sldId id="399"/>
            <p14:sldId id="395"/>
            <p14:sldId id="396"/>
            <p14:sldId id="397"/>
            <p14:sldId id="398"/>
            <p14:sldId id="319"/>
            <p14:sldId id="320"/>
            <p14:sldId id="400"/>
            <p14:sldId id="321"/>
            <p14:sldId id="322"/>
            <p14:sldId id="401"/>
            <p14:sldId id="325"/>
            <p14:sldId id="402"/>
            <p14:sldId id="403"/>
            <p14:sldId id="404"/>
            <p14:sldId id="405"/>
            <p14:sldId id="406"/>
            <p14:sldId id="407"/>
            <p14:sldId id="408"/>
            <p14:sldId id="409"/>
            <p14:sldId id="410"/>
            <p14:sldId id="411"/>
            <p14:sldId id="326"/>
            <p14:sldId id="333"/>
            <p14:sldId id="412"/>
            <p14:sldId id="334"/>
            <p14:sldId id="413"/>
            <p14:sldId id="414"/>
            <p14:sldId id="336"/>
            <p14:sldId id="337"/>
            <p14:sldId id="415"/>
            <p14:sldId id="339"/>
            <p14:sldId id="416"/>
            <p14:sldId id="417"/>
            <p14:sldId id="340"/>
            <p14:sldId id="418"/>
            <p14:sldId id="341"/>
            <p14:sldId id="419"/>
            <p14:sldId id="420"/>
            <p14:sldId id="421"/>
            <p14:sldId id="422"/>
            <p14:sldId id="423"/>
            <p14:sldId id="424"/>
            <p14:sldId id="345"/>
            <p14:sldId id="346"/>
            <p14:sldId id="347"/>
            <p14:sldId id="358"/>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6"/>
            <p14:sldId id="447"/>
            <p14:sldId id="448"/>
            <p14:sldId id="449"/>
            <p14:sldId id="450"/>
            <p14:sldId id="451"/>
            <p14:sldId id="452"/>
            <p14:sldId id="453"/>
            <p14:sldId id="454"/>
            <p14:sldId id="455"/>
            <p14:sldId id="456"/>
            <p14:sldId id="463"/>
            <p14:sldId id="462"/>
            <p14:sldId id="460"/>
            <p14:sldId id="461"/>
            <p14:sldId id="459"/>
            <p14:sldId id="464"/>
            <p14:sldId id="465"/>
            <p14:sldId id="466"/>
            <p14:sldId id="467"/>
            <p14:sldId id="468"/>
            <p14:sldId id="469"/>
            <p14:sldId id="470"/>
            <p14:sldId id="445"/>
            <p14:sldId id="471"/>
            <p14:sldId id="472"/>
            <p14:sldId id="473"/>
            <p14:sldId id="474"/>
            <p14:sldId id="475"/>
            <p14:sldId id="476"/>
            <p14:sldId id="477"/>
            <p14:sldId id="478"/>
            <p14:sldId id="479"/>
            <p14:sldId id="260"/>
          </p14:sldIdLst>
        </p14:section>
        <p14:section name="Appendix: Image Descriptions for Unsighted Students" id="{9E859B0B-078E-463E-89A6-21C20DD280C4}">
          <p14:sldIdLst>
            <p14:sldId id="258"/>
            <p14:sldId id="264"/>
            <p14:sldId id="480"/>
            <p14:sldId id="481"/>
            <p14:sldId id="48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007E39"/>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3" autoAdjust="0"/>
    <p:restoredTop sz="86481" autoAdjust="0"/>
  </p:normalViewPr>
  <p:slideViewPr>
    <p:cSldViewPr snapToGrid="0" showGuides="1">
      <p:cViewPr varScale="1">
        <p:scale>
          <a:sx n="59" d="100"/>
          <a:sy n="59" d="100"/>
        </p:scale>
        <p:origin x="288" y="60"/>
      </p:cViewPr>
      <p:guideLst>
        <p:guide pos="3264"/>
        <p:guide orient="horz" pos="2256"/>
        <p:guide pos="5640"/>
      </p:guideLst>
    </p:cSldViewPr>
  </p:slideViewPr>
  <p:outlineViewPr>
    <p:cViewPr>
      <p:scale>
        <a:sx n="33" d="100"/>
        <a:sy n="33" d="100"/>
      </p:scale>
      <p:origin x="0" y="-10581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2e55aa98fde146028ada440efecdec13"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sells goods or services to its customers, it often offers a variety of discounts and guarantees that can reduce the amount of cash the company is entitled to receive from those customers. For many companies, these are large amounts that significantly reduce the reported amount of revenue. In this section, we’ll discuss four of these transactions:</a:t>
            </a:r>
          </a:p>
          <a:p>
            <a:r>
              <a:rPr lang="en-US" dirty="0"/>
              <a:t>1. Trade discounts</a:t>
            </a:r>
          </a:p>
          <a:p>
            <a:r>
              <a:rPr lang="en-US" dirty="0"/>
              <a:t>2. Sales returns</a:t>
            </a:r>
          </a:p>
          <a:p>
            <a:r>
              <a:rPr lang="en-US" dirty="0"/>
              <a:t>3. Sales allowances</a:t>
            </a:r>
          </a:p>
          <a:p>
            <a:r>
              <a:rPr lang="en-US" dirty="0"/>
              <a:t>4. Sales discounts</a:t>
            </a:r>
          </a:p>
          <a:p>
            <a:endParaRPr lang="en-US" dirty="0"/>
          </a:p>
          <a:p>
            <a:r>
              <a:rPr lang="en-US" dirty="0"/>
              <a:t>After accounting for each of these reductions, a company will calculate its net revenues as total revenues less any amounts for returns, allowances, and discounts.</a:t>
            </a:r>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3655866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b="1" i="0" dirty="0"/>
              <a:t>Trade discounts </a:t>
            </a:r>
            <a:r>
              <a:rPr lang="en-US" dirty="0"/>
              <a:t>represent a reduction in the listed price of a good or service. </a:t>
            </a:r>
          </a:p>
          <a:p>
            <a:pPr defTabSz="469682">
              <a:defRPr/>
            </a:pPr>
            <a:endParaRPr lang="en-US" dirty="0"/>
          </a:p>
          <a:p>
            <a:pPr defTabSz="469682">
              <a:defRPr/>
            </a:pPr>
            <a:r>
              <a:rPr lang="en-US" dirty="0"/>
              <a:t>Companies typically use trade discounts to provide incentives to larger customers or consumer groups to purchase from the company. Trade discounts also can be a way to change prices without publishing a new price list or to disguise real prices from competitors.</a:t>
            </a:r>
          </a:p>
          <a:p>
            <a:pPr defTabSz="469682">
              <a:defRPr/>
            </a:pPr>
            <a:endParaRPr lang="en-US" dirty="0"/>
          </a:p>
          <a:p>
            <a:r>
              <a:rPr lang="en-US" dirty="0"/>
              <a:t>Because sellers are entitled to receive only the discounted amount, sale is recorded at this lower amount.</a:t>
            </a: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719639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example, assume F.Y. Eye typically provides laser eye surgery for $3,000. To help generate new business, the company offers laser eye surgery in the month of March for only $2,400, which represents a trade discount of 20% ($3,000 × 20% = $600 trade discount). </a:t>
            </a:r>
            <a:r>
              <a:rPr lang="en-US" dirty="0" err="1"/>
              <a:t>F.Y.Eye</a:t>
            </a:r>
            <a:r>
              <a:rPr lang="en-US" dirty="0"/>
              <a:t> provides this discounted service on account to a customer on March 1.</a:t>
            </a:r>
          </a:p>
          <a:p>
            <a:endParaRPr lang="en-US" dirty="0"/>
          </a:p>
          <a:p>
            <a:r>
              <a:rPr lang="en-US" dirty="0"/>
              <a:t>Notice the following two points:</a:t>
            </a:r>
          </a:p>
          <a:p>
            <a:endParaRPr lang="en-US" dirty="0"/>
          </a:p>
          <a:p>
            <a:pPr marL="176131" indent="-176131">
              <a:buFont typeface="Arial" panose="020B0604020202020204" pitchFamily="34" charset="0"/>
              <a:buChar char="•"/>
            </a:pPr>
            <a:r>
              <a:rPr lang="en-US" dirty="0"/>
              <a:t>Even though </a:t>
            </a:r>
            <a:r>
              <a:rPr lang="en-US" dirty="0" err="1"/>
              <a:t>F.Y.Eye</a:t>
            </a:r>
            <a:r>
              <a:rPr lang="en-US" dirty="0"/>
              <a:t> normally charges $3,000 for this service, the company can record revenue for only $2,400, because that’s the amount the company is entitled to receive from this customer. </a:t>
            </a:r>
          </a:p>
          <a:p>
            <a:pPr marL="176131" indent="-176131">
              <a:buFont typeface="Arial" panose="020B0604020202020204" pitchFamily="34" charset="0"/>
              <a:buChar char="•"/>
            </a:pPr>
            <a:r>
              <a:rPr lang="en-US" dirty="0"/>
              <a:t>The trade discount of $600 is recorded </a:t>
            </a:r>
            <a:r>
              <a:rPr lang="en-US" i="1" dirty="0"/>
              <a:t>indirectly</a:t>
            </a:r>
            <a:r>
              <a:rPr lang="en-US" dirty="0"/>
              <a:t> by simply recording revenue equal to the discounted price. We don’t keep track in a separate account of trade discounts given to customers.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3773036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some cases, customers may not be satisfied with a product or service purchased. </a:t>
            </a:r>
          </a:p>
          <a:p>
            <a:endParaRPr lang="en-IN" dirty="0"/>
          </a:p>
          <a:p>
            <a:r>
              <a:rPr lang="en-IN" dirty="0"/>
              <a:t>If a customer returns a product, we call that a </a:t>
            </a:r>
            <a:r>
              <a:rPr lang="en-IN" b="1" dirty="0"/>
              <a:t>sales return</a:t>
            </a:r>
            <a:r>
              <a:rPr lang="en-IN" dirty="0"/>
              <a:t>. After a sales return, (a) we reduce the customer’s account balance if the sale was on account or (b) we issue a cash refund if the sale was for cash.</a:t>
            </a:r>
          </a:p>
          <a:p>
            <a:endParaRPr lang="en-IN" dirty="0"/>
          </a:p>
          <a:p>
            <a:r>
              <a:rPr lang="en-US" dirty="0"/>
              <a:t>In other cases, the customer does not return the product or service, but the seller reduces the customer’s balance owed to provide at least a partial adjustment of the amount the customer owes. This adjustment is called a </a:t>
            </a:r>
            <a:r>
              <a:rPr lang="en-US" b="1" dirty="0"/>
              <a:t>sales allowance</a:t>
            </a:r>
            <a:r>
              <a:rPr lang="en-IN" dirty="0"/>
              <a:t>.</a:t>
            </a:r>
          </a:p>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154666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URWPalladioTOT"/>
              </a:rPr>
              <a:t>Note that companies often use the “Sales Revenue” account to refer to the sale of goods (inventory). The “Service Revenue” account typically refers to the sale of services. In Chapter 6, we’ll cover many transactions involving the buying and selling of inventory. </a:t>
            </a:r>
            <a:endParaRPr lang="en-US" dirty="0"/>
          </a:p>
          <a:p>
            <a:endParaRPr lang="en-US" dirty="0"/>
          </a:p>
          <a:p>
            <a:r>
              <a:rPr lang="en-US" dirty="0"/>
              <a:t>On March 2, </a:t>
            </a:r>
            <a:r>
              <a:rPr lang="en-US" dirty="0" err="1"/>
              <a:t>F.Y.Eye</a:t>
            </a:r>
            <a:r>
              <a:rPr lang="en-US" dirty="0"/>
              <a:t> sells sunglasses to one of its customers for $200 on account. The Sales Revenue account would increase as a result of that transaction as would the Accounts Receivable account.</a:t>
            </a:r>
          </a:p>
          <a:p>
            <a:endParaRPr lang="en-US" dirty="0"/>
          </a:p>
          <a:p>
            <a:r>
              <a:rPr lang="en-US" dirty="0"/>
              <a:t>On March 4 the customer decides she doesn’t want the sunglasses and returns the pair. </a:t>
            </a:r>
            <a:r>
              <a:rPr lang="en-US" dirty="0" err="1"/>
              <a:t>F.Y.Eye</a:t>
            </a:r>
            <a:r>
              <a:rPr lang="en-US" dirty="0"/>
              <a:t> needs to record the return by reducing accounts receivable and reducing the revenue recorded on March 2.</a:t>
            </a:r>
          </a:p>
          <a:p>
            <a:endParaRPr lang="en-US" dirty="0"/>
          </a:p>
          <a:p>
            <a:r>
              <a:rPr lang="en-US" b="1" dirty="0"/>
              <a:t>We reduce revenue for sales returns using a contra revenue account—Sales Returns.</a:t>
            </a:r>
          </a:p>
          <a:p>
            <a:endParaRPr lang="en-US" b="1" dirty="0"/>
          </a:p>
          <a:p>
            <a:r>
              <a:rPr lang="en-US" dirty="0"/>
              <a:t>A </a:t>
            </a:r>
            <a:r>
              <a:rPr lang="en-US" b="1" i="0" dirty="0"/>
              <a:t>contra revenue account</a:t>
            </a:r>
            <a:r>
              <a:rPr lang="en-US" i="0" dirty="0"/>
              <a:t> </a:t>
            </a:r>
            <a:r>
              <a:rPr lang="en-US" dirty="0"/>
              <a:t>is an account with a balance that is opposite, or “contra,” to that of its related revenue account. </a:t>
            </a:r>
            <a:r>
              <a:rPr lang="en-US" b="1" dirty="0"/>
              <a:t>The reason we use a contra revenue account is to keep a record of the total revenue recognized separate from the reduction due to subsequent sales returns. </a:t>
            </a:r>
          </a:p>
          <a:p>
            <a:endParaRPr lang="en-US" b="1" dirty="0"/>
          </a:p>
          <a:p>
            <a:r>
              <a:rPr lang="en-US" dirty="0"/>
              <a:t>Managers want to keep a record of not only how much their companies are selling, but also how much is being returned. High sales returns could be an indication of inventory problems, so it’s important to keep track of both Sales Revenue and Sales Returns.</a:t>
            </a: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2196509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Sales Allowances.</a:t>
            </a:r>
            <a:r>
              <a:rPr lang="en-US" dirty="0"/>
              <a:t> Sales allowances occur when the seller reduces the customer’s balance owed or provides at least a partial refund because of some deficiency in the company’s good or service. </a:t>
            </a:r>
          </a:p>
          <a:p>
            <a:endParaRPr lang="en-US" dirty="0"/>
          </a:p>
          <a:p>
            <a:r>
              <a:rPr lang="en-US" dirty="0"/>
              <a:t>For example, suppose the customer having laser eye surgery on March 1 for $2,400 is not completely satisfied with the outcome of the surgery. </a:t>
            </a:r>
            <a:r>
              <a:rPr lang="en-US" dirty="0" err="1"/>
              <a:t>F.Y.Eye</a:t>
            </a:r>
            <a:r>
              <a:rPr lang="en-US" dirty="0"/>
              <a:t> may allow a $400 reduction in the amount owed by the customer. In this case, the amount the company is entitled to receive has been reduced to $2,000, and the $2,400 of revenue previously recognized needs to be reduced by the amount of the sales allowance. </a:t>
            </a:r>
            <a:r>
              <a:rPr lang="en-US" b="1" dirty="0"/>
              <a:t>We record the sales allowance in a contra revenue account—Sales Allowances.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3628847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3719255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Unlike a trade discount, a </a:t>
            </a:r>
            <a:r>
              <a:rPr lang="en-US" sz="1200" b="1" i="0" u="none" strike="noStrike" baseline="0" dirty="0">
                <a:solidFill>
                  <a:srgbClr val="000000"/>
                </a:solidFill>
                <a:latin typeface="+mn-lt"/>
              </a:rPr>
              <a:t>sales discount </a:t>
            </a:r>
            <a:r>
              <a:rPr lang="en-US" sz="1200" b="0" i="0" u="none" strike="noStrike" baseline="0" dirty="0">
                <a:solidFill>
                  <a:srgbClr val="000000"/>
                </a:solidFill>
                <a:latin typeface="+mn-lt"/>
              </a:rPr>
              <a:t>represents a reduction, not in the selling price of a good or service, but in the amount to be received from a credit customer if collection occurs within a specified period of time. </a:t>
            </a:r>
            <a:r>
              <a:rPr lang="en-US" sz="1200" b="1" i="0" u="none" strike="noStrike" baseline="0" dirty="0">
                <a:solidFill>
                  <a:srgbClr val="000000"/>
                </a:solidFill>
                <a:latin typeface="+mn-lt"/>
              </a:rPr>
              <a:t>A sales discount is intended to provide incentive to the customer for quick payment. </a:t>
            </a:r>
          </a:p>
          <a:p>
            <a:pPr algn="just"/>
            <a:endParaRPr lang="en-US" sz="1200" b="0" i="0" u="none" strike="noStrike" baseline="0" dirty="0">
              <a:solidFill>
                <a:srgbClr val="000000"/>
              </a:solidFill>
              <a:latin typeface="+mn-lt"/>
            </a:endParaRPr>
          </a:p>
          <a:p>
            <a:pPr algn="just"/>
            <a:r>
              <a:rPr lang="en-US" sz="1200" b="1" i="0" u="none" strike="noStrike" baseline="0" dirty="0">
                <a:solidFill>
                  <a:srgbClr val="000000"/>
                </a:solidFill>
                <a:latin typeface="+mn-lt"/>
              </a:rPr>
              <a:t>Discount terms, </a:t>
            </a:r>
            <a:r>
              <a:rPr lang="en-US" sz="1200" b="0" i="0" u="none" strike="noStrike" baseline="0" dirty="0">
                <a:solidFill>
                  <a:srgbClr val="000000"/>
                </a:solidFill>
                <a:latin typeface="+mn-lt"/>
              </a:rPr>
              <a:t>such as 2/10, n/30, are a shorthand way to communicate the amount of the discount and the time period within which it’s available. The term “2/10,” pronounced “two ten,” for example, indicates the customer will receive a 2% discount if the amount owed is paid within 10 days. The term “n/30,” pronounced “net thirty,” means that if the customer does not take the discount, full payment net of any returns or allowances is due within 30 days.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2906766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11"/>
              </a:spcBef>
            </a:pPr>
            <a:r>
              <a:rPr lang="en-US" dirty="0" err="1"/>
              <a:t>F.Y.Eye</a:t>
            </a:r>
            <a:r>
              <a:rPr lang="en-US" dirty="0"/>
              <a:t> provides laser eye surgery to a customer on March 1 for $3,000. </a:t>
            </a:r>
            <a:r>
              <a:rPr lang="en-US" dirty="0" err="1"/>
              <a:t>F.Y.Eye</a:t>
            </a:r>
            <a:r>
              <a:rPr lang="en-US" dirty="0"/>
              <a:t> wants its customer to pay quickly and therefore offers terms of 2/10, n/30. This means that if cash is collected from the customer within 10 days, the amount due will be reduced by 2%. As such, the customer would owe $2,000 after the $600 trade discount and the $400 sales allowance. So, if the customer pays within 10 days, she will receive a sales discount of $40 (= $2,000 × 2%).</a:t>
            </a:r>
          </a:p>
          <a:p>
            <a:pPr>
              <a:spcBef>
                <a:spcPts val="411"/>
              </a:spcBef>
            </a:pPr>
            <a:endParaRPr lang="en-US" dirty="0"/>
          </a:p>
          <a:p>
            <a:pPr>
              <a:spcBef>
                <a:spcPts val="411"/>
              </a:spcBef>
            </a:pPr>
            <a:r>
              <a:rPr lang="en-US" dirty="0"/>
              <a:t>Notice that </a:t>
            </a:r>
            <a:r>
              <a:rPr lang="en-US" dirty="0" err="1"/>
              <a:t>F.Y.Eye</a:t>
            </a:r>
            <a:r>
              <a:rPr lang="en-US" dirty="0"/>
              <a:t> receives only $1,960 cash, the $2,000 amount owed less the $40 sales discount. Similar to sales returns and sales allowances, </a:t>
            </a:r>
            <a:r>
              <a:rPr lang="en-US" b="1" dirty="0"/>
              <a:t>we record sales discounts in a contra revenue account—Sales Discounts</a:t>
            </a:r>
            <a:r>
              <a:rPr lang="en-US" dirty="0"/>
              <a:t>. The reason we use a contra revenue account is to be able to keep the total revenue separate from the reduction in that revenue due to quick payment. The effect of this transaction is to reduce assets and net revenues of the company by $40.</a:t>
            </a:r>
          </a:p>
          <a:p>
            <a:pPr>
              <a:spcBef>
                <a:spcPts val="411"/>
              </a:spcBef>
            </a:pPr>
            <a:endParaRPr lang="en-US" dirty="0"/>
          </a:p>
          <a:p>
            <a:pPr defTabSz="469682">
              <a:spcBef>
                <a:spcPts val="411"/>
              </a:spcBef>
              <a:defRPr/>
            </a:pPr>
            <a:r>
              <a:rPr lang="en-US" dirty="0"/>
              <a:t>Also at the time of cash collection on March 10, </a:t>
            </a:r>
            <a:r>
              <a:rPr lang="en-US" dirty="0" err="1"/>
              <a:t>F.Y.Eye</a:t>
            </a:r>
            <a:r>
              <a:rPr lang="en-US" dirty="0"/>
              <a:t> credits Accounts Receivable for the full $2,000, even though it receives cash of only $1,960. The reason is that the $2,000 balance in Accounts Receivable is “received in full” by the combination of the $1,960 cash collection and the $40 sales discount.</a:t>
            </a:r>
          </a:p>
          <a:p>
            <a:pPr>
              <a:spcBef>
                <a:spcPts val="411"/>
              </a:spcBef>
            </a:pPr>
            <a:endParaRPr lang="en-US" dirty="0"/>
          </a:p>
          <a:p>
            <a:pPr>
              <a:spcBef>
                <a:spcPts val="411"/>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1965412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easier to see the relationship between total revenues and related contra accounts by looking at the partial income statement of </a:t>
            </a:r>
            <a:r>
              <a:rPr lang="en-US" dirty="0" err="1"/>
              <a:t>F.Y.Eye</a:t>
            </a:r>
            <a:r>
              <a:rPr lang="en-US" dirty="0"/>
              <a:t>.</a:t>
            </a:r>
          </a:p>
          <a:p>
            <a:endParaRPr lang="en-US" dirty="0"/>
          </a:p>
          <a:p>
            <a:r>
              <a:rPr lang="en-US" dirty="0"/>
              <a:t>To summarize, </a:t>
            </a:r>
            <a:r>
              <a:rPr lang="en-US" dirty="0" err="1"/>
              <a:t>F.Y.Eye</a:t>
            </a:r>
            <a:r>
              <a:rPr lang="en-US" dirty="0"/>
              <a:t> provides a service with a normal price of $3,000 and sells merchandise for $200. However, after the trade discount of $600 (to reduce Service Revenue to $2,400), sales returns of $200, sales allowances of $400, and sales discounts of $40, the income statement reports net revenues of </a:t>
            </a:r>
            <a:r>
              <a:rPr lang="en-US" b="1" dirty="0"/>
              <a:t>$1,960</a:t>
            </a:r>
            <a:r>
              <a:rPr lang="en-US" dirty="0"/>
              <a:t>. This is the amount the company is entitled to receive from customers for providing goods or services.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705943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sometimes provide goods or services to customers, not for cash, but on account. Formally, </a:t>
            </a:r>
            <a:r>
              <a:rPr lang="en-US" b="1" i="1" dirty="0"/>
              <a:t>accounts receivable</a:t>
            </a:r>
            <a:r>
              <a:rPr lang="en-US" dirty="0"/>
              <a:t> represent the amount of cash owed to a company by its customers from the sale of goods or services on account. To understand accounts receivable, we need to start with </a:t>
            </a:r>
            <a:r>
              <a:rPr lang="en-US" i="1" dirty="0"/>
              <a:t>credit</a:t>
            </a:r>
            <a:r>
              <a:rPr lang="en-US" dirty="0"/>
              <a:t> </a:t>
            </a:r>
            <a:r>
              <a:rPr lang="en-US" i="1" dirty="0"/>
              <a:t>sales,</a:t>
            </a:r>
            <a:r>
              <a:rPr lang="en-US" dirty="0"/>
              <a:t> from which accounts receivable originate.</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at the time of cash collection on March 10, </a:t>
            </a:r>
            <a:r>
              <a:rPr lang="en-US" dirty="0" err="1"/>
              <a:t>F.Y.Eye</a:t>
            </a:r>
            <a:r>
              <a:rPr lang="en-US" dirty="0"/>
              <a:t> credits Accounts Receivable for the full $2,000, even though it receives cash of only $1,960. The reason is that the $2,000 balance in Accounts Receivable is “received in full” by the combination of the $1,960 cash collection and the $40 sales discount. The balance of Accounts Receivable now equals $0.</a:t>
            </a:r>
          </a:p>
          <a:p>
            <a:endParaRPr lang="en-US" dirty="0"/>
          </a:p>
          <a:p>
            <a:pPr defTabSz="469682">
              <a:defRPr/>
            </a:pPr>
            <a:r>
              <a:rPr lang="en-US" dirty="0"/>
              <a:t>Note that if the customer did not pay within the discount period, </a:t>
            </a:r>
            <a:r>
              <a:rPr lang="en-US" dirty="0" err="1"/>
              <a:t>F.Y.Eye</a:t>
            </a:r>
            <a:r>
              <a:rPr lang="en-US" dirty="0"/>
              <a:t> would reduce accounts receivable and increase cash by the gross amount of the receivable, or $2,000 in this case.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2300346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11"/>
              </a:spcBef>
            </a:pPr>
            <a:r>
              <a:rPr lang="en-US" dirty="0"/>
              <a:t>Now let’s consider our second scenario. Assume that cash is not collected from the customer until March 31, which is not within the 10-day discount period. </a:t>
            </a:r>
            <a:r>
              <a:rPr lang="en-US" dirty="0" err="1"/>
              <a:t>F.Y.Eye</a:t>
            </a:r>
            <a:r>
              <a:rPr lang="en-US" dirty="0"/>
              <a:t> records the following transaction at the time it collects cash.</a:t>
            </a:r>
          </a:p>
          <a:p>
            <a:pPr>
              <a:spcBef>
                <a:spcPts val="411"/>
              </a:spcBef>
            </a:pPr>
            <a:endParaRPr lang="en-US" dirty="0"/>
          </a:p>
          <a:p>
            <a:pPr>
              <a:spcBef>
                <a:spcPts val="411"/>
              </a:spcBef>
            </a:pPr>
            <a:r>
              <a:rPr lang="en-US" sz="1200" dirty="0">
                <a:solidFill>
                  <a:srgbClr val="000000"/>
                </a:solidFill>
                <a:latin typeface="URWPalladioTOT"/>
              </a:rPr>
              <a:t>Notice that there is no indication in recording the transaction that the customer does not take the sales discount. This is the typical way to record a cash collection on account when no sales discounts are involved. Accounts Receivable is credited for $2,000 to reduce its balance to $0.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4064227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717960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of the need to estimate contra revenues that may occur in subsequent years, an adjusting entry may be required to record estimated sales returns, sales allowances and sales discounts in addition to those recorded throughout the year.</a:t>
            </a:r>
          </a:p>
          <a:p>
            <a:endParaRPr lang="en-US" dirty="0"/>
          </a:p>
          <a:p>
            <a:pPr algn="just"/>
            <a:r>
              <a:rPr lang="en-US" sz="1200" dirty="0">
                <a:solidFill>
                  <a:srgbClr val="000000"/>
                </a:solidFill>
                <a:latin typeface="URWPalladioTOT"/>
              </a:rPr>
              <a:t>The adjusting entries to record these estimated contra revenues at the end of the year can be somewhat complicated, so we leave them to a more advanced accounting course. For now, the important points to understand are: </a:t>
            </a:r>
          </a:p>
          <a:p>
            <a:pPr marL="352261" indent="-352261">
              <a:buFont typeface="+mj-lt"/>
              <a:buAutoNum type="arabicPeriod"/>
            </a:pPr>
            <a:r>
              <a:rPr lang="en-US" sz="1200" dirty="0">
                <a:solidFill>
                  <a:srgbClr val="000000"/>
                </a:solidFill>
                <a:latin typeface="URWPalladioTOT"/>
              </a:rPr>
              <a:t>Revenues are reported for the amount of cash a company expects to be entitled to receive from customers for providing goods and services. </a:t>
            </a:r>
          </a:p>
          <a:p>
            <a:pPr marL="352261" indent="-352261">
              <a:buFont typeface="+mj-lt"/>
              <a:buAutoNum type="arabicPeriod"/>
            </a:pPr>
            <a:r>
              <a:rPr lang="en-US" sz="1200" dirty="0">
                <a:solidFill>
                  <a:srgbClr val="000000"/>
                </a:solidFill>
                <a:latin typeface="URWPalladioTOT"/>
              </a:rPr>
              <a:t>Total revenues are reduced by sales returns, sales allowances, and sales discounts that occur during the year. </a:t>
            </a:r>
          </a:p>
          <a:p>
            <a:pPr marL="352261" indent="-352261">
              <a:buFont typeface="+mj-lt"/>
              <a:buAutoNum type="arabicPeriod"/>
            </a:pPr>
            <a:r>
              <a:rPr lang="en-US" sz="1200" dirty="0">
                <a:solidFill>
                  <a:srgbClr val="000000"/>
                </a:solidFill>
                <a:latin typeface="URWPalladioTOT"/>
              </a:rPr>
              <a:t>Total revenues are further reduced by an adjusting entry at the end of the year for the estimate of additional sales returns, sales allowances, and sales discounts expected to occur in the future but that relate to the current year.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2651415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15439082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4144712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3957155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4965019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a:t>
            </a:r>
            <a:r>
              <a:rPr lang="en-US" b="1" i="1" dirty="0"/>
              <a:t>downside</a:t>
            </a:r>
            <a:r>
              <a:rPr lang="en-US" b="1" dirty="0"/>
              <a:t> of extending credit to customers is that not all customers will pay fully on their accounts.</a:t>
            </a:r>
            <a:r>
              <a:rPr lang="en-US" dirty="0"/>
              <a:t> Even the most well-meaning customers may find themselves in difficult financial circumstances beyond their control, limiting their ability to repay debt. Customers’ accounts that we no longer consider collectible are referred to as </a:t>
            </a:r>
            <a:r>
              <a:rPr lang="en-US" b="1" i="1" dirty="0"/>
              <a:t>uncollectible accounts</a:t>
            </a:r>
            <a:r>
              <a:rPr lang="en-US" dirty="0"/>
              <a:t>, or </a:t>
            </a:r>
            <a:r>
              <a:rPr lang="en-US" i="1" dirty="0"/>
              <a:t>bad debts.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4011431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2855020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Companies sometimes provide goods or services to customers, not for cash, but on account. </a:t>
            </a:r>
          </a:p>
          <a:p>
            <a:endParaRPr lang="en-US" b="0" i="0" dirty="0"/>
          </a:p>
          <a:p>
            <a:r>
              <a:rPr lang="en-US" b="0" i="0" dirty="0"/>
              <a:t>Credit sales typically include an informal credit agreement supported by an invoice. An </a:t>
            </a:r>
            <a:r>
              <a:rPr lang="en-US" b="1" i="0" dirty="0"/>
              <a:t>invoice</a:t>
            </a:r>
            <a:r>
              <a:rPr lang="en-US" b="0" i="0" dirty="0"/>
              <a:t> is a source document that identifies the date of sale, the customer, the specific items sold, the dollar amount of the sale, and the payment terms. Payment terms typically require the customer to pay within 30 to 60 days after the sale.</a:t>
            </a:r>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3370276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dirty="0">
                <a:solidFill>
                  <a:srgbClr val="000000"/>
                </a:solidFill>
                <a:latin typeface="URWPalladioTOT"/>
              </a:rPr>
              <a:t>Accounts receivable we do not expect to collect have no benefit to the company. Thus, to avoid overstating the assets of the company, we need to reduce accounts receivable in the balance sheet by an estimate of the amount expected not to be collected. </a:t>
            </a:r>
          </a:p>
          <a:p>
            <a:pPr algn="just"/>
            <a:endParaRPr lang="en-US" sz="1200" dirty="0">
              <a:solidFill>
                <a:srgbClr val="000000"/>
              </a:solidFill>
              <a:latin typeface="URWPalladioTOT"/>
            </a:endParaRPr>
          </a:p>
          <a:p>
            <a:pPr algn="just"/>
            <a:r>
              <a:rPr lang="en-US" sz="1200" dirty="0">
                <a:solidFill>
                  <a:srgbClr val="000000"/>
                </a:solidFill>
                <a:latin typeface="URWPalladioTOT"/>
              </a:rPr>
              <a:t>It’s important to understand the following key point. Using the allowance method, we account for events (customers’ bad debts) that have not yet occurred but that are likely to occur. This is different from other transactions you’ve learned about up to this point. Those earlier transactions involved recording events that have already occurred, such as purchasing supplies, paying employees, and providing services to customers. </a:t>
            </a:r>
            <a:r>
              <a:rPr lang="en-US" sz="1200" b="1" dirty="0">
                <a:solidFill>
                  <a:srgbClr val="000000"/>
                </a:solidFill>
                <a:latin typeface="URWPalladioTOT"/>
              </a:rPr>
              <a:t>Under the allowance method, companies are required to estimate </a:t>
            </a:r>
            <a:r>
              <a:rPr lang="en-US" sz="1200" b="1" i="1" dirty="0">
                <a:solidFill>
                  <a:srgbClr val="000000"/>
                </a:solidFill>
                <a:latin typeface="URWPalladioTOT"/>
              </a:rPr>
              <a:t>future</a:t>
            </a:r>
            <a:r>
              <a:rPr lang="en-US" sz="1200" b="1" dirty="0">
                <a:solidFill>
                  <a:srgbClr val="000000"/>
                </a:solidFill>
                <a:latin typeface="URWPalladioTOT"/>
              </a:rPr>
              <a:t> uncollectible accounts and report those estimates in the </a:t>
            </a:r>
            <a:r>
              <a:rPr lang="en-US" sz="1200" b="1" i="1" dirty="0">
                <a:solidFill>
                  <a:srgbClr val="000000"/>
                </a:solidFill>
                <a:latin typeface="URWPalladioTOT"/>
              </a:rPr>
              <a:t>current</a:t>
            </a:r>
            <a:r>
              <a:rPr lang="en-US" sz="1200" b="1" dirty="0">
                <a:solidFill>
                  <a:srgbClr val="000000"/>
                </a:solidFill>
                <a:latin typeface="URWPalladioTOT"/>
              </a:rPr>
              <a:t> year.</a:t>
            </a:r>
            <a:endParaRPr lang="en-US" b="1" strike="sngStrike"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4514820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776304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three stages in the process of applying the allowance method:</a:t>
            </a:r>
          </a:p>
          <a:p>
            <a:pPr marL="234841" indent="-234841">
              <a:buFont typeface="+mj-lt"/>
              <a:buAutoNum type="arabicPeriod"/>
            </a:pPr>
            <a:r>
              <a:rPr lang="en-US" dirty="0"/>
              <a:t>At the end of the initial year, establish an allowance by estimating future uncollectible accounts. (LO 5-3)</a:t>
            </a:r>
          </a:p>
          <a:p>
            <a:pPr marL="234841" indent="-234841">
              <a:buFont typeface="+mj-lt"/>
              <a:buAutoNum type="arabicPeriod"/>
            </a:pPr>
            <a:r>
              <a:rPr lang="en-US" dirty="0"/>
              <a:t>During the subsequent year, write off actual bad debts as uncollectible. Note that </a:t>
            </a:r>
            <a:r>
              <a:rPr lang="en-US" i="1" dirty="0"/>
              <a:t>actual</a:t>
            </a:r>
            <a:r>
              <a:rPr lang="en-US" dirty="0"/>
              <a:t> write-offs may differ from the previous year’s </a:t>
            </a:r>
            <a:r>
              <a:rPr lang="en-US" i="1" dirty="0"/>
              <a:t>estimate</a:t>
            </a:r>
            <a:r>
              <a:rPr lang="en-US" dirty="0"/>
              <a:t>. (LO 5-4)</a:t>
            </a:r>
          </a:p>
          <a:p>
            <a:pPr marL="234841" indent="-234841">
              <a:buFont typeface="+mj-lt"/>
              <a:buAutoNum type="arabicPeriod"/>
            </a:pPr>
            <a:r>
              <a:rPr lang="en-US" dirty="0"/>
              <a:t>At the end of the subsequent year, once again estimate future uncollectible accounts. (LO 5-5)</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746714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the following example. In 2024, its first year of operations, Kimzey Medical Clinic bills customers $50 million for emergency care services provided. By the end of the year, $20 million remains due from customers. Those receivables are assets of the company.</a:t>
            </a:r>
          </a:p>
          <a:p>
            <a:endParaRPr lang="en-US" dirty="0"/>
          </a:p>
          <a:p>
            <a:r>
              <a:rPr lang="en-US" dirty="0"/>
              <a:t>However, because Kimzey cannot always verify patients’ ability to pay before administering care, it does </a:t>
            </a:r>
            <a:r>
              <a:rPr lang="en-US" i="1" dirty="0"/>
              <a:t>not </a:t>
            </a:r>
            <a:r>
              <a:rPr lang="en-US" dirty="0"/>
              <a:t>expect to receive the full $20 million. </a:t>
            </a:r>
            <a:r>
              <a:rPr lang="en-US" b="1" dirty="0"/>
              <a:t>The receivables not expected to be collected should not be counted in assets of the company.</a:t>
            </a:r>
          </a:p>
          <a:p>
            <a:endParaRPr lang="en-US" dirty="0"/>
          </a:p>
          <a:p>
            <a:r>
              <a:rPr lang="en-US" dirty="0"/>
              <a:t>Because this is Kimzey’s first year of operations, it hasn’t established a record of customer bad debts. Kimzey’s credit manager relies on industry data and decides that 30% of the total year-end accounts receivable of $20 million is a reasonable estimate of amounts that won’t be collected. To establish an allowance for future uncollectible accounts of $6 million (= $20 million × 30%), Kimzey records an entry that increases Bad Debt Expense with a debit, and increases the Allowance for Uncollectible Accounts with a credit.</a:t>
            </a:r>
          </a:p>
          <a:p>
            <a:endParaRPr lang="en-US" dirty="0"/>
          </a:p>
          <a:p>
            <a:r>
              <a:rPr lang="en-US" dirty="0"/>
              <a:t>The entry to establish an allowance for uncollectible accounts affects the reported financial position of the company by reducing assets and increasing expenses. </a:t>
            </a: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21054525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allowance for uncollectible accounts is sometimes referred to as the allowance for doubtful accounts.</a:t>
            </a:r>
          </a:p>
          <a:p>
            <a:endParaRPr lang="en-US" dirty="0"/>
          </a:p>
          <a:p>
            <a:r>
              <a:rPr lang="en-US" dirty="0"/>
              <a:t>The allowance account provides a way to reduce accounts receivable indirectly, rather than decreasing the accounts receivable balance itself.</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7741539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we estimate uncollectible accounts to be </a:t>
            </a:r>
            <a:r>
              <a:rPr lang="en-US" b="1" dirty="0"/>
              <a:t>$6</a:t>
            </a:r>
            <a:r>
              <a:rPr lang="en-US" dirty="0"/>
              <a:t> million, we reduce the $20 million balance of accounts receivable and report them at their estimated collectible amount of $14 million. But is this estimate correct? Only time will tell. Kimzey’s prediction of $6 million for uncollectible accounts might be too high, or it might be too low. In either case, it’s generally more informative than making no estimate at all.</a:t>
            </a:r>
          </a:p>
          <a:p>
            <a:endParaRPr lang="en-US" dirty="0"/>
          </a:p>
          <a:p>
            <a:r>
              <a:rPr lang="en-US" dirty="0"/>
              <a:t>Earlier in the chapter, we discussed contra revenue accounts—sales discounts, returns, and allowances. Recall that these accounts provide a way to reduce revenue indirectly. In the same way, the allowance account provides a way to reduce accounts receivable indirectly, rather than decreasing the accounts receivable balance itself. </a:t>
            </a:r>
          </a:p>
          <a:p>
            <a:endParaRPr lang="en-US" dirty="0"/>
          </a:p>
          <a:p>
            <a:r>
              <a:rPr lang="en-US" dirty="0"/>
              <a:t>We report the allowance for uncollectible accounts in the asset section of the balance sheet, but it represents a reduction in the balance of accounts receivable. The difference between total accounts receivable and the allowance for uncollectible accounts is referred to as </a:t>
            </a:r>
            <a:r>
              <a:rPr lang="en-US" b="1" dirty="0"/>
              <a:t>net accounts receivable</a:t>
            </a:r>
            <a:r>
              <a:rPr lang="en-US" dirty="0"/>
              <a:t>, which is </a:t>
            </a:r>
            <a:r>
              <a:rPr lang="en-US" b="0" dirty="0"/>
              <a:t>net realizable value</a:t>
            </a:r>
            <a:r>
              <a:rPr lang="en-US" dirty="0"/>
              <a:t>.</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7690561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offsetting debit in the entry to establish the allowance account is </a:t>
            </a:r>
            <a:r>
              <a:rPr lang="en-US" b="1" i="0" dirty="0"/>
              <a:t>bad debt expense</a:t>
            </a:r>
            <a:r>
              <a:rPr lang="en-US" dirty="0"/>
              <a:t>. Bad debt expense represents the cost of estimated future bad debts that is reported as an expense in the current year’s income statement, along with other expenses. </a:t>
            </a:r>
          </a:p>
          <a:p>
            <a:endParaRPr lang="en-US" dirty="0"/>
          </a:p>
          <a:p>
            <a:r>
              <a:rPr lang="en-US" dirty="0"/>
              <a:t>Bad debt expense sometimes is referred to as </a:t>
            </a:r>
            <a:r>
              <a:rPr lang="en-US" i="1" dirty="0"/>
              <a:t>uncollectible accounts expense </a:t>
            </a:r>
            <a:r>
              <a:rPr lang="en-US" i="0" dirty="0"/>
              <a:t>or</a:t>
            </a:r>
            <a:r>
              <a:rPr lang="en-US" i="1" dirty="0"/>
              <a:t> provision for doubtful accounts</a:t>
            </a:r>
            <a:r>
              <a:rPr lang="en-US" dirty="0"/>
              <a:t>.</a:t>
            </a:r>
          </a:p>
          <a:p>
            <a:endParaRPr lang="en-US" dirty="0">
              <a:hlinkClick r:id="rId3" action="ppaction://hlinkfile"/>
            </a:endParaRPr>
          </a:p>
          <a:p>
            <a:r>
              <a:rPr lang="en-US" dirty="0"/>
              <a:t>Illustration 5-5 shows the income statement for Kimzey Medical Clinic after estimating bad debt expense. In the 2024 income statement, we reduce the $50 million of revenue from credit sales by total expenses of $40 million, of which </a:t>
            </a:r>
            <a:r>
              <a:rPr lang="en-US" b="1" dirty="0"/>
              <a:t>$6 </a:t>
            </a:r>
            <a:r>
              <a:rPr lang="en-US" dirty="0"/>
              <a:t>million is for estimated future bad debts.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a:p>
        </p:txBody>
      </p:sp>
    </p:spTree>
    <p:extLst>
      <p:ext uri="{BB962C8B-B14F-4D97-AF65-F5344CB8AC3E}">
        <p14:creationId xmlns:p14="http://schemas.microsoft.com/office/powerpoint/2010/main" val="41038506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31378305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2904933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continue with our example of Kimzey Medical Clinic, let’s suppose that on February 23, 2025 (the following year), Kimzey receives notice that one of its former patients, Bruce Easley, has filed for bankruptcy protection against all creditors. Based on this information, Kimzey believes it is unlikely Bruce will pay his account of $4,000. </a:t>
            </a:r>
          </a:p>
          <a:p>
            <a:endParaRPr lang="en-US" dirty="0"/>
          </a:p>
          <a:p>
            <a:r>
              <a:rPr lang="en-US" dirty="0"/>
              <a:t>Remember, Kimzey previously allowed for the likelihood that some of its customers would not pay, though it didn’t know which ones. Now that it knows a specific customer will not pay, it can adjust the allowance and reduce the accounts receivable balance itself.</a:t>
            </a:r>
          </a:p>
          <a:p>
            <a:endParaRPr lang="en-US" baseline="0" dirty="0"/>
          </a:p>
          <a:p>
            <a:r>
              <a:rPr lang="en-US" baseline="0" dirty="0"/>
              <a:t>You can think about it like this:  we increase the Allowance when we do not know which specific accounts will be written off.  Then, once we know the specific patients  who won’t pay, we reduce the Allowance and reduce the Accounts Receivable for the specific patient.</a:t>
            </a:r>
          </a:p>
          <a:p>
            <a:endParaRPr lang="en-US" baseline="0" dirty="0"/>
          </a:p>
          <a:p>
            <a:r>
              <a:rPr lang="en-US" b="1" dirty="0"/>
              <a:t>Overall, the write-off of the account receivable has no effect on total amounts reported in the balance sheet or in the income statement. </a:t>
            </a:r>
          </a:p>
          <a:p>
            <a:endParaRPr lang="en-US" b="1" dirty="0"/>
          </a:p>
          <a:p>
            <a:r>
              <a:rPr lang="en-US" dirty="0"/>
              <a:t>There is no decrease in total assets and no decrease in net income with the write-off. Here’s why: </a:t>
            </a:r>
          </a:p>
          <a:p>
            <a:pPr marL="176131" indent="-176131">
              <a:buFont typeface="Arial" panose="020B0604020202020204" pitchFamily="34" charset="0"/>
              <a:buChar char="•"/>
            </a:pPr>
            <a:r>
              <a:rPr lang="en-US" dirty="0"/>
              <a:t>We have already recorded the negative effects of the bad news. Kimzey recorded those effects when it estimated future bad debts at the end of 2025 by recording bad debt expense and the allowance account.</a:t>
            </a:r>
          </a:p>
          <a:p>
            <a:pPr marL="176131" indent="-176131">
              <a:buFont typeface="Arial" panose="020B0604020202020204" pitchFamily="34" charset="0"/>
              <a:buChar char="•"/>
            </a:pPr>
            <a:r>
              <a:rPr lang="en-US" dirty="0"/>
              <a:t>So, when Bruce declares bankruptcy in the following year, 2025, we had already allowed for this bad debt. </a:t>
            </a:r>
          </a:p>
          <a:p>
            <a:pPr marL="176131" indent="-176131">
              <a:buFont typeface="Arial" panose="020B0604020202020204" pitchFamily="34" charset="0"/>
              <a:buChar char="•"/>
            </a:pPr>
            <a:r>
              <a:rPr lang="en-US" dirty="0"/>
              <a:t>The write-off on February 23, 2025, reduces both an asset account (Accounts Receivable) and its contra asset account (Allowance for Uncollectible Accounts), leaving the net receivable unaffected. </a:t>
            </a:r>
          </a:p>
          <a:p>
            <a:pPr marL="176131" indent="-176131">
              <a:buFont typeface="Arial" panose="020B0604020202020204" pitchFamily="34" charset="0"/>
              <a:buChar char="•"/>
            </a:pPr>
            <a:r>
              <a:rPr lang="en-US" dirty="0"/>
              <a:t>Thus, the entry to record the actual write-off results in no change to total assets and no change to net income.</a:t>
            </a:r>
            <a:endParaRPr lang="en-IN" dirty="0"/>
          </a:p>
          <a:p>
            <a:endParaRPr lang="en-IN"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1154805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how companies record credit sales, consider an example. On March 1, a company provides services to a customer for $500. The customer doesn’t pay cash at the time of service, but instead promises to pay the $500 by March 31. </a:t>
            </a:r>
          </a:p>
          <a:p>
            <a:endParaRPr lang="en-US" dirty="0"/>
          </a:p>
          <a:p>
            <a:r>
              <a:rPr lang="en-US" dirty="0"/>
              <a:t>Notice that instead of debiting Cash, as in a cash sale, the company debits another asset—Accounts Receivable—for the credit sale. Later, when $500 cash is received from the customer, the company then records the increase to Cash. Also, Service Revenue is increased because the company has provided services to the customer.</a:t>
            </a: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485687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write-off of an account receivable occurs when the company identifies the specific account that has become uncollectible. </a:t>
            </a:r>
          </a:p>
          <a:p>
            <a:endParaRPr lang="en-IN" dirty="0"/>
          </a:p>
          <a:p>
            <a:r>
              <a:rPr lang="en-IN" b="1" dirty="0"/>
              <a:t>The write-off has no effect on total amounts reported in the balance sheet or in the income statement. </a:t>
            </a:r>
            <a:r>
              <a:rPr lang="en-IN" dirty="0"/>
              <a:t> </a:t>
            </a:r>
          </a:p>
          <a:p>
            <a:endParaRPr lang="en-IN" dirty="0"/>
          </a:p>
          <a:p>
            <a:r>
              <a:rPr lang="en-IN" dirty="0"/>
              <a:t>Because the write-off reduces both an asset account and a contra asset account, there is no decrease in total assets and no decrease in net income with the write-off. We have already recorded the negative effects of the bad news when we estimated those bad debts to occur. That estimate was recorded</a:t>
            </a:r>
            <a:r>
              <a:rPr lang="en-IN" baseline="0" dirty="0"/>
              <a:t> as an adjusting entry at the end of the previous year.</a:t>
            </a:r>
          </a:p>
          <a:p>
            <a:endParaRPr lang="en-IN" baseline="0" dirty="0"/>
          </a:p>
          <a:p>
            <a:endParaRPr lang="en-IN" baseline="0"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8353018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dirty="0">
                <a:solidFill>
                  <a:srgbClr val="000000"/>
                </a:solidFill>
                <a:latin typeface="URWPalladioTOT"/>
              </a:rPr>
              <a:t>Later in 2025, on September 8, Bruce’s bankruptcy proceedings are complete. Kimzey had expected to receive none of the $4,000 Bruce owed.</a:t>
            </a:r>
          </a:p>
          <a:p>
            <a:pPr algn="just"/>
            <a:endParaRPr lang="en-US" sz="1200" dirty="0">
              <a:solidFill>
                <a:srgbClr val="000000"/>
              </a:solidFill>
              <a:latin typeface="URWPalladioTOT"/>
            </a:endParaRPr>
          </a:p>
          <a:p>
            <a:pPr algn="just"/>
            <a:r>
              <a:rPr lang="en-US" sz="1200" dirty="0">
                <a:solidFill>
                  <a:srgbClr val="000000"/>
                </a:solidFill>
                <a:latin typeface="URWPalladioTOT"/>
              </a:rPr>
              <a:t>However, after liquidating all assets, Bruce is able to pay each of his creditors 25% of the amount due them. So, when Kimzey receives payment of $1,000 (</a:t>
            </a:r>
            <a:r>
              <a:rPr lang="en-US" sz="1200" dirty="0">
                <a:solidFill>
                  <a:srgbClr val="000000"/>
                </a:solidFill>
                <a:latin typeface="UniMath2"/>
              </a:rPr>
              <a:t>= </a:t>
            </a:r>
            <a:r>
              <a:rPr lang="en-US" sz="1200" dirty="0">
                <a:solidFill>
                  <a:srgbClr val="000000"/>
                </a:solidFill>
                <a:latin typeface="URWPalladioTOT"/>
              </a:rPr>
              <a:t>$4,000 </a:t>
            </a:r>
            <a:r>
              <a:rPr lang="en-US" sz="1200" dirty="0">
                <a:solidFill>
                  <a:srgbClr val="000000"/>
                </a:solidFill>
                <a:latin typeface="UniMath2"/>
              </a:rPr>
              <a:t>× </a:t>
            </a:r>
            <a:r>
              <a:rPr lang="en-US" sz="1200" dirty="0">
                <a:solidFill>
                  <a:srgbClr val="000000"/>
                </a:solidFill>
                <a:latin typeface="URWPalladioTOT"/>
              </a:rPr>
              <a:t>25%), it makes the following two entries. </a:t>
            </a:r>
          </a:p>
          <a:p>
            <a:pPr algn="just"/>
            <a:endParaRPr lang="en-US" sz="1200" dirty="0">
              <a:solidFill>
                <a:srgbClr val="000000"/>
              </a:solidFill>
              <a:latin typeface="URWPalladioTOT"/>
            </a:endParaRPr>
          </a:p>
          <a:p>
            <a:pPr algn="just"/>
            <a:r>
              <a:rPr lang="en-US" sz="1200" dirty="0">
                <a:solidFill>
                  <a:srgbClr val="000000"/>
                </a:solidFill>
                <a:latin typeface="URWPalladioTOT"/>
              </a:rPr>
              <a:t>The first entry simply reverses a portion of the previous entry that Kimzey made on February 23 to write off the account. </a:t>
            </a:r>
          </a:p>
          <a:p>
            <a:pPr algn="just"/>
            <a:endParaRPr lang="en-US" sz="1200" dirty="0">
              <a:solidFill>
                <a:srgbClr val="000000"/>
              </a:solidFill>
              <a:latin typeface="URWPalladioTOT"/>
            </a:endParaRPr>
          </a:p>
          <a:p>
            <a:pPr algn="just"/>
            <a:r>
              <a:rPr lang="en-US" sz="1200" dirty="0">
                <a:solidFill>
                  <a:srgbClr val="000000"/>
                </a:solidFill>
                <a:latin typeface="URWPalladioTOT"/>
              </a:rPr>
              <a:t>The second entry records the collection of the account receivable. Notice that in both entries the amounts have offsetting effects on total assets. </a:t>
            </a:r>
            <a:r>
              <a:rPr lang="en-US" sz="1200" b="1" dirty="0">
                <a:solidFill>
                  <a:srgbClr val="000000"/>
                </a:solidFill>
                <a:latin typeface="URWPalladioTOT"/>
              </a:rPr>
              <a:t>Therefore, collecting cash on an account previously written off also has no effect on total assets and no effect on net income.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321450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a:p>
        </p:txBody>
      </p:sp>
    </p:spTree>
    <p:extLst>
      <p:ext uri="{BB962C8B-B14F-4D97-AF65-F5344CB8AC3E}">
        <p14:creationId xmlns:p14="http://schemas.microsoft.com/office/powerpoint/2010/main" val="10016056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51</a:t>
            </a:fld>
            <a:endParaRPr lang="en-US"/>
          </a:p>
        </p:txBody>
      </p:sp>
    </p:spTree>
    <p:extLst>
      <p:ext uri="{BB962C8B-B14F-4D97-AF65-F5344CB8AC3E}">
        <p14:creationId xmlns:p14="http://schemas.microsoft.com/office/powerpoint/2010/main" val="34801484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2025 (the clinic’s second year of operations), Kimzey Medical Clinic must once again prepare financial statements, and this means once again making a year-end adjusting entry to estimate uncollectible accounts. Suppose that Kimzey has credit sales of $80 million in 2025 and has year-end accounts receivable of $30 million. What portion of the $30 million in accounts receivable does Kimzey not expect to collect? Kimzey is required to report that estimate in Allowance for Uncollectible Accounts in its year-end balance sheet as a contra asset to accounts receivable.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15322728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example for Kimzey, we previously established an allowance for uncollectible accounts in 2024 by applying a single estimated percentage (30%) to total accounts receivable. This is known as the percentage-of-receivables method. </a:t>
            </a:r>
          </a:p>
          <a:p>
            <a:endParaRPr lang="en-US" dirty="0"/>
          </a:p>
          <a:p>
            <a:r>
              <a:rPr lang="en-US" dirty="0"/>
              <a:t>This method sometimes is referred to as a balance sheet method because we base the estimate of bad debts on a balance sheet account—accounts receivable. </a:t>
            </a:r>
          </a:p>
          <a:p>
            <a:endParaRPr lang="en-US" dirty="0"/>
          </a:p>
          <a:p>
            <a:r>
              <a:rPr lang="en-US" dirty="0"/>
              <a:t>For this method, the percentage may be estimated using current economic conditions, company history, and industry guidelines.</a:t>
            </a:r>
          </a:p>
          <a:p>
            <a:endParaRPr lang="en-US" dirty="0"/>
          </a:p>
          <a:p>
            <a:r>
              <a:rPr lang="en-US" sz="1800" dirty="0">
                <a:solidFill>
                  <a:srgbClr val="000000"/>
                </a:solidFill>
                <a:latin typeface="URWPalladioTOT"/>
              </a:rPr>
              <a:t>At the end of 2025, we could once again multiply total accounts receivable by a single percentage to get an estimate of future uncollectible accounts.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667548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 In our example for Kimzey, we previously established an allowance for uncollectible accounts in 2024 by applying a </a:t>
            </a:r>
            <a:r>
              <a:rPr lang="en-US" i="1" dirty="0"/>
              <a:t>single</a:t>
            </a:r>
            <a:r>
              <a:rPr lang="en-US" dirty="0"/>
              <a:t> estimated percentage (30%) to total accounts receivable. This is known as the </a:t>
            </a:r>
            <a:r>
              <a:rPr lang="en-US" b="1" i="1" dirty="0"/>
              <a:t>percentage-of-receivables method</a:t>
            </a:r>
            <a:r>
              <a:rPr lang="en-US" dirty="0"/>
              <a:t>. This method sometimes is referred to as a </a:t>
            </a:r>
            <a:r>
              <a:rPr lang="en-US" i="1" dirty="0"/>
              <a:t>balance sheet method,</a:t>
            </a:r>
            <a:r>
              <a:rPr lang="en-US" dirty="0"/>
              <a:t> because we base the estimate of bad debts on a balance sheet account—accounts receivable. For this method, the percentage may be estimated using current economic conditions, company history, and industry guidelines.</a:t>
            </a:r>
          </a:p>
          <a:p>
            <a:endParaRPr lang="en-US" dirty="0"/>
          </a:p>
          <a:p>
            <a:r>
              <a:rPr lang="en-US" dirty="0"/>
              <a:t>A more accurate method is to consider the various </a:t>
            </a:r>
            <a:r>
              <a:rPr lang="en-US" i="1" dirty="0"/>
              <a:t>ages</a:t>
            </a:r>
            <a:r>
              <a:rPr lang="en-US" dirty="0"/>
              <a:t> of individual accounts receivable, using a higher </a:t>
            </a:r>
            <a:r>
              <a:rPr lang="en-US" sz="1800" dirty="0">
                <a:solidFill>
                  <a:srgbClr val="000000"/>
                </a:solidFill>
                <a:latin typeface="URWPalladioTOT"/>
              </a:rPr>
              <a:t>percentage of uncollectible for “old” accounts than for “new” accounts. This is known as the </a:t>
            </a:r>
            <a:r>
              <a:rPr lang="en-US" sz="1800" b="1" dirty="0">
                <a:solidFill>
                  <a:srgbClr val="000000"/>
                </a:solidFill>
                <a:latin typeface="URWPalladioTOT"/>
              </a:rPr>
              <a:t>aging method</a:t>
            </a:r>
            <a:r>
              <a:rPr lang="en-US" sz="1800" dirty="0">
                <a:solidFill>
                  <a:srgbClr val="000000"/>
                </a:solidFill>
                <a:latin typeface="URWPalladioTOT"/>
              </a:rPr>
              <a:t>. </a:t>
            </a:r>
          </a:p>
          <a:p>
            <a:endParaRPr lang="en-US" sz="1800" dirty="0">
              <a:solidFill>
                <a:srgbClr val="000000"/>
              </a:solidFill>
              <a:latin typeface="URWPalladioTOT"/>
            </a:endParaRPr>
          </a:p>
          <a:p>
            <a:r>
              <a:rPr lang="en-US" sz="1800" dirty="0">
                <a:solidFill>
                  <a:srgbClr val="000000"/>
                </a:solidFill>
                <a:latin typeface="URWPalladioTOT"/>
              </a:rPr>
              <a:t>For instance, accounts that are 120 days past due are older than accounts that are 60 days past due. </a:t>
            </a:r>
            <a:r>
              <a:rPr lang="en-US" sz="1800" b="1" dirty="0">
                <a:solidFill>
                  <a:srgbClr val="000000"/>
                </a:solidFill>
                <a:latin typeface="URWPalladioTOT"/>
              </a:rPr>
              <a:t>The older the account, the less likely it is to be collected. </a:t>
            </a:r>
          </a:p>
          <a:p>
            <a:endParaRPr lang="en-US" sz="1800" b="1" dirty="0">
              <a:solidFill>
                <a:srgbClr val="000000"/>
              </a:solidFill>
              <a:latin typeface="URWPalladioTOT"/>
            </a:endParaRPr>
          </a:p>
          <a:p>
            <a:r>
              <a:rPr lang="en-US" sz="1800" dirty="0">
                <a:solidFill>
                  <a:srgbClr val="000000"/>
                </a:solidFill>
                <a:latin typeface="URWPalladioTOT"/>
              </a:rPr>
              <a:t>The aging method is a more detailed application of the percentage-of-receivables method, so it also is a balance sheet method. </a:t>
            </a:r>
          </a:p>
          <a:p>
            <a:endParaRPr lang="en-US" sz="1800" dirty="0">
              <a:solidFill>
                <a:srgbClr val="000000"/>
              </a:solidFill>
              <a:latin typeface="URWPalladioTOT"/>
            </a:endParaRPr>
          </a:p>
          <a:p>
            <a:pPr defTabSz="469682">
              <a:defRPr/>
            </a:pPr>
            <a:r>
              <a:rPr lang="en-US" dirty="0"/>
              <a:t>Notice that, when using the</a:t>
            </a:r>
            <a:r>
              <a:rPr lang="en-US" baseline="0" dirty="0"/>
              <a:t> aging method,</a:t>
            </a:r>
            <a:r>
              <a:rPr lang="en-US" dirty="0"/>
              <a:t> the journal</a:t>
            </a:r>
            <a:r>
              <a:rPr lang="en-US" baseline="0" dirty="0"/>
              <a:t> entry to estimate future bad debts is identical to the journal entry made using a single estimated percentage. The difference is that the estimate of bad debt is likely to be more precise because it is based on the age of accounts, and older accounts are more likely uncollectible.</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11153853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5–6 lists eight of Kimzey’s individual patients’ accounts, including the amount owed by each patient and the number of days past due by the end of 2025. For simplicity, all remaining patients’ accounts are summarized in the “Others” row. Shirley Akin owes $12,000, and this amount is not yet due; Cara Lott owes $4,000, and this amount is more than 120 days past due; and so on.</a:t>
            </a:r>
          </a:p>
          <a:p>
            <a:endParaRPr lang="en-US" dirty="0"/>
          </a:p>
          <a:p>
            <a:pPr defTabSz="469682">
              <a:defRPr/>
            </a:pPr>
            <a:r>
              <a:rPr lang="en-US" dirty="0"/>
              <a:t>Notice that each age group has its own estimate of the percent uncollectible, and this percentage increases with the age of the account. The “Not Yet Due” column has an estimated 10% percent uncollectible. The “1–60” days past due column has an estimated 30% uncollectible, since these accounts are older and less likely to be collected. The estimated percentage uncollectible continues to increase as the account becomes more past due.</a:t>
            </a:r>
          </a:p>
          <a:p>
            <a:pPr defTabSz="469682">
              <a:defRPr/>
            </a:pPr>
            <a:r>
              <a:rPr lang="en-US" dirty="0"/>
              <a:t> Summing the estimated amount uncollectible for each age group results in a total estimate of </a:t>
            </a:r>
            <a:r>
              <a:rPr lang="en-US" b="1" dirty="0"/>
              <a:t>$7,000,000</a:t>
            </a:r>
            <a:r>
              <a:rPr lang="en-US" dirty="0"/>
              <a:t>.</a:t>
            </a:r>
          </a:p>
          <a:p>
            <a:pPr defTabSz="469682">
              <a:defRPr/>
            </a:pP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10683392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if the estimated amount uncollectible is $7 million, then Allowance for Uncollectible Accounts needs to have an ending balance of $7 million. We need to (1) know the current balance of Allowance for Uncollectible Accounts and then (2) determine the adjustment needed so that the ending balance will be $7 million. </a:t>
            </a:r>
          </a:p>
          <a:p>
            <a:endParaRPr lang="en-US" dirty="0"/>
          </a:p>
          <a:p>
            <a:r>
              <a:rPr lang="en-US" dirty="0"/>
              <a:t>At the end of 2024 (previous year) Kimzey estimated future bad debts to be $6 million. This is the beginning balance of Allowance for Uncollectible Accounts in 2025. Let’s assume, however, that only $4 million of accounts were actually written off in 2025. This means the balance of the allowance account at the end of 2025, prior to any year-end adjustment, has a leftover amount of $2 million. If we want the ending balance to be $7 million, by how much does the $5 million current balance need to be adjusted? $5 million.</a:t>
            </a:r>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22999906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2024 (previous year) Kimzey estimated future bad debts to be $6 million. This is the beginning balance of Allowance for Uncollectible Accounts in 2025. </a:t>
            </a:r>
          </a:p>
          <a:p>
            <a:endParaRPr lang="en-US" dirty="0"/>
          </a:p>
          <a:p>
            <a:r>
              <a:rPr lang="en-US" dirty="0"/>
              <a:t>Let’s assume, however, that only $4 million of accounts were actually written off in 2025. This means the </a:t>
            </a:r>
            <a:r>
              <a:rPr lang="en-US" sz="1200" dirty="0">
                <a:solidFill>
                  <a:srgbClr val="000000"/>
                </a:solidFill>
                <a:latin typeface="URWPalladioTOT"/>
              </a:rPr>
              <a:t>balance of the allowance account at the end of 2025, prior to any year-end adjusting entry, has a leftover amount of </a:t>
            </a:r>
            <a:r>
              <a:rPr lang="en-US" sz="1200" b="1" dirty="0">
                <a:solidFill>
                  <a:srgbClr val="000000"/>
                </a:solidFill>
                <a:latin typeface="URWPalladioTOT"/>
              </a:rPr>
              <a:t>$2 million. </a:t>
            </a:r>
          </a:p>
          <a:p>
            <a:endParaRPr lang="en-US" sz="1200" b="1" dirty="0">
              <a:solidFill>
                <a:srgbClr val="000000"/>
              </a:solidFill>
              <a:latin typeface="URWPalladioTOT"/>
            </a:endParaRPr>
          </a:p>
          <a:p>
            <a:r>
              <a:rPr lang="en-US" sz="1200" dirty="0">
                <a:solidFill>
                  <a:srgbClr val="000000"/>
                </a:solidFill>
                <a:latin typeface="URWPalladioTOT"/>
              </a:rPr>
              <a:t>If we want the ending balance to be $7 million, by how much does the $2 million current balance need to be adjusted?</a:t>
            </a:r>
          </a:p>
          <a:p>
            <a:endParaRPr lang="en-US" sz="1200" dirty="0">
              <a:solidFill>
                <a:srgbClr val="000000"/>
              </a:solidFill>
              <a:latin typeface="URWPalladioTOT"/>
            </a:endParaRPr>
          </a:p>
          <a:p>
            <a:r>
              <a:rPr lang="en-US" sz="1200" dirty="0">
                <a:solidFill>
                  <a:srgbClr val="000000"/>
                </a:solidFill>
                <a:latin typeface="URWPalladioTOT"/>
              </a:rPr>
              <a:t>Kimzey needs to record an adjusting entry for $5 million to increase the current balance of $2 million credit to the estimated ending balance of $7 million credit. </a:t>
            </a:r>
          </a:p>
          <a:p>
            <a:endParaRPr lang="en-US" sz="1200" dirty="0">
              <a:solidFill>
                <a:srgbClr val="000000"/>
              </a:solidFill>
              <a:latin typeface="URWPalladioTOT"/>
            </a:endParaRPr>
          </a:p>
          <a:p>
            <a:r>
              <a:rPr lang="en-US" sz="1200" dirty="0">
                <a:solidFill>
                  <a:srgbClr val="000000"/>
                </a:solidFill>
                <a:latin typeface="URWPalladioTOT"/>
              </a:rPr>
              <a:t>After the adjusting entry, the allowance account will have a balance of </a:t>
            </a:r>
            <a:r>
              <a:rPr lang="en-US" sz="1200" b="1" dirty="0">
                <a:solidFill>
                  <a:srgbClr val="000000"/>
                </a:solidFill>
                <a:latin typeface="URWPalladioTOT"/>
              </a:rPr>
              <a:t>$7 </a:t>
            </a:r>
            <a:r>
              <a:rPr lang="en-US" sz="1200" dirty="0">
                <a:solidFill>
                  <a:srgbClr val="000000"/>
                </a:solidFill>
                <a:latin typeface="URWPalladioTOT"/>
              </a:rPr>
              <a:t>million, and Kimzey can report this amount in its balance sheet.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1204213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how companies record subsequent receipts from customers, consider an example. On March 1, a company provides services to a customer for $500. The customer later pays the $500 by March 31.</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company records the cash received from the customer by debiting Cash.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Notice that, instead, instead of crediting Service Revenue, the company credits an asset—Accounts Receivable. This is because the company increased Service Revenue back on March 1 when the service was actually provided. Also, Accounts Receivable is reduced because the customer no longer owes money to the company.</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2961394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2025 balance sheet, Kimzey will report the allowance account at the best estimate of its appropriate balance, $7 million. </a:t>
            </a:r>
          </a:p>
          <a:p>
            <a:endParaRPr lang="en-US" dirty="0"/>
          </a:p>
          <a:p>
            <a:r>
              <a:rPr lang="en-US" dirty="0"/>
              <a:t>The balance sheet</a:t>
            </a:r>
            <a:r>
              <a:rPr lang="en-US" baseline="0" dirty="0"/>
              <a:t> will show accounts receivable at $23 million ($30 million less the allowance for uncollectible accounts of $7 million).</a:t>
            </a:r>
          </a:p>
          <a:p>
            <a:endParaRPr lang="en-US" baseline="0"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21000533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its 2025 income statement, Kimzey will report bad debt expense of only $5 million (not $7 million). This is the amount recorded for bad debt expense in the year-end adjusting entry. </a:t>
            </a:r>
          </a:p>
          <a:p>
            <a:endParaRPr lang="en-US" dirty="0"/>
          </a:p>
          <a:p>
            <a:r>
              <a:rPr lang="en-US" dirty="0"/>
              <a:t>The income statement is shown in Illustration 5–9, along with credit sales of $80 million and</a:t>
            </a:r>
          </a:p>
          <a:p>
            <a:r>
              <a:rPr lang="en-US" dirty="0"/>
              <a:t>other operating expenses of $50 million.</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2899288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36955745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35808355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in our example that the balance of Allowance for Uncollectible Accounts in 2025 before the year-end adjusting entry is a $2 million credit. That $2 million credit is the result of estimating bad debts at the end of 2024 to be $6 million but actual bad debts in 2025 being only $4 million. </a:t>
            </a:r>
          </a:p>
          <a:p>
            <a:endParaRPr lang="en-US" dirty="0"/>
          </a:p>
          <a:p>
            <a:r>
              <a:rPr lang="en-US" dirty="0"/>
              <a:t>Therefore, a </a:t>
            </a:r>
            <a:r>
              <a:rPr lang="en-US" i="1" dirty="0"/>
              <a:t>credit</a:t>
            </a:r>
            <a:r>
              <a:rPr lang="en-US" dirty="0"/>
              <a:t> balance before adjustment indicates that the balance of the allowance account at the beginning of the year (or end of last year) may have been too high.</a:t>
            </a:r>
          </a:p>
          <a:p>
            <a:endParaRPr lang="en-US" dirty="0"/>
          </a:p>
          <a:p>
            <a:r>
              <a:rPr lang="en-US" dirty="0"/>
              <a:t>However, it’s possible that some of the estimated uncollectible accounts have not proven bad yet. A debit balance before adjustment indicates that the balance of the allowance account at the beginning of the year was too low. In the case of a debit balance, we’ve written off more bad debts in the current year than we had estimated. We’ll discuss an example that involves a debit balance in the Let’s Review problem at the end of this section. The year-end adjusting entry is affected by the extent to which the previous year’s ending balance of Allowance for Uncollectible Accounts differs from the current year’s actual amount of uncollectible accounts.</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65</a:t>
            </a:fld>
            <a:endParaRPr lang="en-US"/>
          </a:p>
        </p:txBody>
      </p:sp>
    </p:spTree>
    <p:extLst>
      <p:ext uri="{BB962C8B-B14F-4D97-AF65-F5344CB8AC3E}">
        <p14:creationId xmlns:p14="http://schemas.microsoft.com/office/powerpoint/2010/main" val="298483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it’s possible that some of the estimated uncollectible accounts have not proven bad yet. </a:t>
            </a:r>
          </a:p>
          <a:p>
            <a:endParaRPr lang="en-US" dirty="0"/>
          </a:p>
          <a:p>
            <a:r>
              <a:rPr lang="en-US" dirty="0"/>
              <a:t>A debit balance before adjustment indicates that the balance of the allowance account at the beginning of the year was too low. In the case of a debit balance, we’ve written off more bad debts in the current year than we had estimated. </a:t>
            </a:r>
          </a:p>
          <a:p>
            <a:endParaRPr lang="en-US" dirty="0"/>
          </a:p>
          <a:p>
            <a:r>
              <a:rPr lang="en-US" dirty="0"/>
              <a:t>The year-end adjusting entry is affected by the extent to which the previous year’s ending balance of Allowance for Uncollectible Accounts differs from the current year’s actual amount of uncollectible accounts.</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32842397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Users of financial statements must realize that</a:t>
            </a:r>
            <a:r>
              <a:rPr lang="en-US" baseline="0" dirty="0"/>
              <a:t> some of the amounts reported in the financial statements are estimates, and estimating the future almost always results in some inaccuracy. </a:t>
            </a:r>
          </a:p>
          <a:p>
            <a:endParaRPr lang="en-US" baseline="0" dirty="0"/>
          </a:p>
          <a:p>
            <a:r>
              <a:rPr lang="en-US" baseline="0" dirty="0"/>
              <a:t>Illustration 5–10 provides an excerpt from the annual report of </a:t>
            </a:r>
            <a:r>
              <a:rPr lang="en-US" b="1" baseline="0" dirty="0"/>
              <a:t>Tenet Healthcare Corporation</a:t>
            </a:r>
            <a:r>
              <a:rPr lang="en-US" baseline="0" dirty="0"/>
              <a:t>.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6956774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URWPalladioTOT"/>
              </a:rPr>
              <a:t>Illustration 5–11 presents </a:t>
            </a:r>
            <a:r>
              <a:rPr lang="en-US" sz="1200" b="1" dirty="0">
                <a:solidFill>
                  <a:srgbClr val="000000"/>
                </a:solidFill>
                <a:latin typeface="URWPalladioTOT"/>
              </a:rPr>
              <a:t>Tenet Healthcare</a:t>
            </a:r>
            <a:r>
              <a:rPr lang="en-US" sz="1200" dirty="0">
                <a:solidFill>
                  <a:srgbClr val="000000"/>
                </a:solidFill>
                <a:latin typeface="URWPalladioTOT"/>
              </a:rPr>
              <a:t>’s policy of estimating uncollectible accounts using the aging method.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11169467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sz="1200" dirty="0">
                <a:solidFill>
                  <a:srgbClr val="000000"/>
                </a:solidFill>
                <a:latin typeface="URWPalladioTOT"/>
              </a:rPr>
              <a:t>A </a:t>
            </a:r>
            <a:r>
              <a:rPr lang="en-US" sz="1200" b="1" dirty="0">
                <a:solidFill>
                  <a:srgbClr val="000000"/>
                </a:solidFill>
                <a:latin typeface="URWPalladioTOT"/>
              </a:rPr>
              <a:t>subsidiary ledger </a:t>
            </a:r>
            <a:r>
              <a:rPr lang="en-US" sz="1200" dirty="0">
                <a:solidFill>
                  <a:srgbClr val="000000"/>
                </a:solidFill>
                <a:latin typeface="URWPalladioTOT"/>
              </a:rPr>
              <a:t>is a group of individual accounts associated with a particular general ledger control account. </a:t>
            </a:r>
          </a:p>
          <a:p>
            <a:pPr defTabSz="469682">
              <a:defRPr/>
            </a:pPr>
            <a:endParaRPr lang="en-US" sz="1200" dirty="0">
              <a:solidFill>
                <a:srgbClr val="000000"/>
              </a:solidFill>
              <a:latin typeface="URWPalladioTOT"/>
            </a:endParaRPr>
          </a:p>
          <a:p>
            <a:pPr defTabSz="469682">
              <a:defRPr/>
            </a:pPr>
            <a:r>
              <a:rPr lang="en-US" dirty="0"/>
              <a:t>Subsidiary ledgers are also used for accounts payable, property and equipment, investments, and other accounts.</a:t>
            </a:r>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1442244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1224290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791799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26448622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34189365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26691460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allowance method for uncollectible accounts is the method required for financial reporting by generally accepted accounting Principles </a:t>
            </a:r>
            <a:r>
              <a:rPr lang="en-US" sz="1800" dirty="0">
                <a:solidFill>
                  <a:srgbClr val="000000"/>
                </a:solidFill>
                <a:latin typeface="URWPalladioTOT"/>
              </a:rPr>
              <a:t>(GAAP). </a:t>
            </a:r>
          </a:p>
          <a:p>
            <a:endParaRPr lang="en-US" sz="1800" dirty="0">
              <a:solidFill>
                <a:srgbClr val="000000"/>
              </a:solidFill>
              <a:latin typeface="URWPalladioTOT"/>
            </a:endParaRPr>
          </a:p>
          <a:p>
            <a:r>
              <a:rPr lang="en-US" sz="1800" dirty="0">
                <a:solidFill>
                  <a:srgbClr val="000000"/>
                </a:solidFill>
                <a:latin typeface="URWPalladioTOT"/>
              </a:rPr>
              <a:t>However, for </a:t>
            </a:r>
            <a:r>
              <a:rPr lang="en-US" dirty="0"/>
              <a:t>tax reporting, companies use an alternative method commonly referred to as the </a:t>
            </a:r>
            <a:r>
              <a:rPr lang="en-US" i="1" dirty="0"/>
              <a:t>direct write-off method</a:t>
            </a:r>
            <a:r>
              <a:rPr lang="en-US" dirty="0"/>
              <a:t>. </a:t>
            </a:r>
          </a:p>
          <a:p>
            <a:endParaRPr lang="en-US" dirty="0"/>
          </a:p>
          <a:p>
            <a:r>
              <a:rPr lang="en-US" dirty="0"/>
              <a:t>Under the </a:t>
            </a:r>
            <a:r>
              <a:rPr lang="en-US" b="1" i="0" dirty="0"/>
              <a:t>direct write-off method</a:t>
            </a:r>
            <a:r>
              <a:rPr lang="en-US" dirty="0"/>
              <a:t>, we write off bad debts only at the time they actually become uncollectible, unlike the allowance method which requires estimation of uncollectible accounts before they even occur.</a:t>
            </a:r>
          </a:p>
          <a:p>
            <a:endParaRPr lang="en-US" dirty="0"/>
          </a:p>
          <a:p>
            <a:r>
              <a:rPr lang="en-US" b="1" dirty="0"/>
              <a:t>It is important to emphasize that the direct write-off method is generally not allowed for financial reporting under GAAP</a:t>
            </a:r>
            <a:r>
              <a:rPr lang="en-US" dirty="0"/>
              <a:t>. It is only used in financial reporting if uncollectible accounts are not anticipated or are expected to be very small. </a:t>
            </a:r>
          </a:p>
          <a:p>
            <a:endParaRPr lang="en-US" b="1" dirty="0"/>
          </a:p>
          <a:p>
            <a:r>
              <a:rPr lang="en-US" b="1" dirty="0"/>
              <a:t>The direct write-off method is primarily used for tax reporting.</a:t>
            </a:r>
            <a:r>
              <a:rPr lang="en-US" dirty="0"/>
              <a:t> Companies do not report a tax deduction for bad debts until those bad debts are actually uncollectible.</a:t>
            </a:r>
          </a:p>
          <a:p>
            <a:endParaRPr lang="en-US" dirty="0"/>
          </a:p>
          <a:p>
            <a:endParaRPr lang="en-US" b="0"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17980963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URWPalladioTOT"/>
              </a:rPr>
              <a:t>To see how the direct write-off method works, suppose a company provides services on account for $100,000 in 2024, but makes no allowance for uncollectible accounts at the end of the year. </a:t>
            </a:r>
          </a:p>
          <a:p>
            <a:endParaRPr lang="en-US" sz="1200" dirty="0">
              <a:solidFill>
                <a:srgbClr val="000000"/>
              </a:solidFill>
              <a:latin typeface="URWPalladioTOT"/>
            </a:endParaRPr>
          </a:p>
          <a:p>
            <a:r>
              <a:rPr lang="en-US" sz="1200" dirty="0">
                <a:solidFill>
                  <a:srgbClr val="000000"/>
                </a:solidFill>
                <a:latin typeface="URWPalladioTOT"/>
              </a:rPr>
              <a:t>Then, in the following year on September 17, 2025, an account of $2,000 becomes uncollectible. The company records the actual write-off by increasing Bad Debt Expense and decreasing Accounts Receivable.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19320803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URWPalladioTOT"/>
              </a:rPr>
              <a:t>Illustration 5-12 highlights the timing difference between the allowance method and the direct write-off method for our example. For simplicity, assume that our estimate of uncollectible accounts of $2,000 at the end of 2024 turns out to be correct, and actual bad debts in 2025 are $2,000.</a:t>
            </a:r>
          </a:p>
          <a:p>
            <a:endParaRPr lang="en-US" sz="1200" dirty="0">
              <a:solidFill>
                <a:srgbClr val="000000"/>
              </a:solidFill>
              <a:latin typeface="URWPalladioTOT"/>
            </a:endParaRPr>
          </a:p>
          <a:p>
            <a:r>
              <a:rPr lang="en-US" sz="1200" dirty="0">
                <a:solidFill>
                  <a:srgbClr val="000000"/>
                </a:solidFill>
                <a:latin typeface="URWPalladioTOT"/>
              </a:rPr>
              <a:t>Under the allowance method, future bad debts are estimated and recorded as an expense and a reduction in assets in 2024. Bad debt expense is recorded in the same period (2024) as the revenue it helps to create (also in 2024). </a:t>
            </a:r>
          </a:p>
          <a:p>
            <a:endParaRPr lang="en-US" sz="1200" dirty="0">
              <a:solidFill>
                <a:srgbClr val="000000"/>
              </a:solidFill>
              <a:latin typeface="URWPalladioTOT"/>
            </a:endParaRPr>
          </a:p>
          <a:p>
            <a:r>
              <a:rPr lang="en-US" sz="1200" dirty="0">
                <a:solidFill>
                  <a:srgbClr val="000000"/>
                </a:solidFill>
                <a:latin typeface="URWPalladioTOT"/>
              </a:rPr>
              <a:t>Under the direct write-off method, though, we make no attempt to estimate future bad debts. We record bad debt expense in the period the account proves uncollectible. In this case, we report the bad debt expense and reduction in assets in 2025. </a:t>
            </a:r>
          </a:p>
          <a:p>
            <a:endParaRPr lang="en-US" sz="1200" dirty="0">
              <a:solidFill>
                <a:srgbClr val="000000"/>
              </a:solidFill>
              <a:latin typeface="URWPalladioTOT"/>
            </a:endParaRPr>
          </a:p>
          <a:p>
            <a:r>
              <a:rPr lang="en-US" sz="1200" dirty="0">
                <a:solidFill>
                  <a:srgbClr val="000000"/>
                </a:solidFill>
                <a:latin typeface="URWPalladioTOT"/>
              </a:rPr>
              <a:t>The direct write-off method violates GAAP, because accounts receivable are reported in the current period (2024) for an amount greater than the cash that is expected to be collected in the following period (2025). </a:t>
            </a:r>
          </a:p>
          <a:p>
            <a:endParaRPr lang="en-US" sz="1200" dirty="0">
              <a:solidFill>
                <a:srgbClr val="000000"/>
              </a:solidFill>
              <a:latin typeface="URWPalladioTOT"/>
            </a:endParaRPr>
          </a:p>
          <a:p>
            <a:r>
              <a:rPr lang="en-US" sz="1200" dirty="0">
                <a:solidFill>
                  <a:srgbClr val="000000"/>
                </a:solidFill>
                <a:latin typeface="URWPalladioTOT"/>
              </a:rPr>
              <a:t>Notice that, either way, the ultimate effect is a $2,000 debit to Bad Debt Expense and a $2,000 credit to Accounts Receivable. </a:t>
            </a:r>
          </a:p>
          <a:p>
            <a:endParaRPr lang="en-US" sz="1200" dirty="0">
              <a:solidFill>
                <a:srgbClr val="000000"/>
              </a:solidFill>
              <a:latin typeface="URWPalladioTOT"/>
            </a:endParaRPr>
          </a:p>
          <a:p>
            <a:r>
              <a:rPr lang="en-US" sz="1200" dirty="0">
                <a:solidFill>
                  <a:srgbClr val="000000"/>
                </a:solidFill>
                <a:latin typeface="URWPalladioTOT"/>
              </a:rPr>
              <a:t>The balance of Allowance for Uncollectible Accounts cancels out; it initially increases with a credit for the estimate of bad debts and then decreases with a debit for actual bad debts. </a:t>
            </a:r>
          </a:p>
          <a:p>
            <a:endParaRPr lang="en-US" sz="1200" dirty="0">
              <a:solidFill>
                <a:srgbClr val="000000"/>
              </a:solidFill>
              <a:latin typeface="URWPalladioTOT"/>
            </a:endParaRPr>
          </a:p>
          <a:p>
            <a:r>
              <a:rPr lang="en-US" sz="1200" b="1" dirty="0">
                <a:solidFill>
                  <a:srgbClr val="000000"/>
                </a:solidFill>
                <a:latin typeface="URWPalladioTOT"/>
              </a:rPr>
              <a:t>The difference between the two methods is in the timing. </a:t>
            </a:r>
            <a:r>
              <a:rPr lang="en-US" sz="1200" dirty="0">
                <a:solidFill>
                  <a:srgbClr val="000000"/>
                </a:solidFill>
                <a:latin typeface="URWPalladioTOT"/>
              </a:rPr>
              <a:t>The direct write-off method is less timely in recognizing uncollectible accounts.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28429845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21392307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35761605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Notes receivable </a:t>
            </a:r>
            <a:r>
              <a:rPr lang="en-IN" dirty="0"/>
              <a:t>are similar to accounts receivable but are more formal credit arrangements evidenced by a written debt instrument, or note</a:t>
            </a:r>
            <a:r>
              <a:rPr lang="en-IN" i="1" dirty="0"/>
              <a:t>. </a:t>
            </a:r>
            <a:r>
              <a:rPr lang="en-US" dirty="0"/>
              <a:t>Notes receivable typically arise from loans to other entities (including affiliated companies); loans to stockholders and employees; and occasionally the sale of merchandise, other assets, or services.</a:t>
            </a:r>
            <a:endParaRPr lang="en-IN" i="1" dirty="0"/>
          </a:p>
        </p:txBody>
      </p:sp>
      <p:sp>
        <p:nvSpPr>
          <p:cNvPr id="4" name="Slide Number Placeholder 3"/>
          <p:cNvSpPr>
            <a:spLocks noGrp="1"/>
          </p:cNvSpPr>
          <p:nvPr>
            <p:ph type="sldNum" sz="quarter" idx="5"/>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40340170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Let’s examine the sample Note Receivable in Illustration 5-13.</a:t>
            </a:r>
          </a:p>
          <a:p>
            <a:pPr defTabSz="469682">
              <a:defRPr/>
            </a:pPr>
            <a:endParaRPr lang="en-US" dirty="0"/>
          </a:p>
          <a:p>
            <a:pPr defTabSz="469682">
              <a:defRPr/>
            </a:pPr>
            <a:r>
              <a:rPr lang="en-US" dirty="0"/>
              <a:t>On February 1, 2024, Kimzey Medical Clinic provides services of $10,000 to a patient, Justin Payne, who is not able to pay immediately. In place of payment, Justin offers Kimzey a six-month, 12% promissory note. </a:t>
            </a:r>
          </a:p>
          <a:p>
            <a:pPr defTabSz="469682">
              <a:defRPr/>
            </a:pPr>
            <a:endParaRPr lang="en-US" dirty="0"/>
          </a:p>
          <a:p>
            <a:pPr defTabSz="469682">
              <a:defRPr/>
            </a:pPr>
            <a:r>
              <a:rPr lang="en-US" dirty="0"/>
              <a:t>Because of the large amount of the receivable, Kimzey agrees to accept the promissory note as a way to increase the likelihood of eventually receiving payment. In addition, because of the delay in payment, Kimzey would like to charge interest on the outstanding balance. </a:t>
            </a:r>
          </a:p>
          <a:p>
            <a:pPr defTabSz="469682">
              <a:defRPr/>
            </a:pPr>
            <a:endParaRPr lang="en-US" dirty="0"/>
          </a:p>
          <a:p>
            <a:pPr defTabSz="469682">
              <a:defRPr/>
            </a:pPr>
            <a:r>
              <a:rPr lang="en-US" dirty="0"/>
              <a:t>A formal promissory note provides an explicit statement of the interest charges. </a:t>
            </a:r>
          </a:p>
        </p:txBody>
      </p:sp>
      <p:sp>
        <p:nvSpPr>
          <p:cNvPr id="4" name="Slide Number Placeholder 3"/>
          <p:cNvSpPr>
            <a:spLocks noGrp="1"/>
          </p:cNvSpPr>
          <p:nvPr>
            <p:ph type="sldNum" sz="quarter" idx="5"/>
          </p:nvPr>
        </p:nvSpPr>
        <p:spPr/>
        <p:txBody>
          <a:bodyPr/>
          <a:lstStyle/>
          <a:p>
            <a:fld id="{35356329-1779-487C-B587-BBABA473AA7C}" type="slidenum">
              <a:rPr lang="en-US" smtClean="0"/>
              <a:t>82</a:t>
            </a:fld>
            <a:endParaRPr lang="en-US"/>
          </a:p>
        </p:txBody>
      </p:sp>
    </p:spTree>
    <p:extLst>
      <p:ext uri="{BB962C8B-B14F-4D97-AF65-F5344CB8AC3E}">
        <p14:creationId xmlns:p14="http://schemas.microsoft.com/office/powerpoint/2010/main" val="990965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types of receivables are less common than accounts receivable. </a:t>
            </a:r>
          </a:p>
          <a:p>
            <a:endParaRPr lang="en-US" i="1" dirty="0"/>
          </a:p>
          <a:p>
            <a:r>
              <a:rPr lang="en-US" i="1" dirty="0"/>
              <a:t>Nontrade receivables</a:t>
            </a:r>
            <a:r>
              <a:rPr lang="en-US" dirty="0"/>
              <a:t> are receivables that originate from sources other than customers. They include tax refund claims, interest receivable, and loans by the company to other entities, including stockholders and employees. </a:t>
            </a:r>
          </a:p>
          <a:p>
            <a:endParaRPr lang="en-US" dirty="0"/>
          </a:p>
          <a:p>
            <a:r>
              <a:rPr lang="en-US" dirty="0"/>
              <a:t>When receivables are accompanied by formal credit arrangements made with written debt instruments (or notes), we refer to them as </a:t>
            </a:r>
            <a:r>
              <a:rPr lang="en-US" i="1" dirty="0"/>
              <a:t>notes receivable.</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13674130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On February 1, 2024, Kimzey Medical Clinic provides services of $10,000 to a patient, Justin Payne, who is not able to pay immediately. In place of payment, Justin offers Kimzey a six-month, 12% promissory note. </a:t>
            </a:r>
            <a:r>
              <a:rPr lang="en-IN" dirty="0"/>
              <a:t>When Justin is not able to pay for the services immediately and offers a six-month, 12% promissory note.</a:t>
            </a:r>
          </a:p>
          <a:p>
            <a:endParaRPr lang="en-IN" dirty="0"/>
          </a:p>
          <a:p>
            <a:r>
              <a:rPr lang="en-IN" dirty="0"/>
              <a:t>Because it was received at the time the services were provided, </a:t>
            </a:r>
            <a:r>
              <a:rPr lang="en-IN" dirty="0" err="1"/>
              <a:t>Kimzey</a:t>
            </a:r>
            <a:r>
              <a:rPr lang="en-IN" dirty="0"/>
              <a:t> records the note by increasing Notes Receivable and increasing Service Revenue.</a:t>
            </a:r>
          </a:p>
          <a:p>
            <a:endParaRPr lang="en-IN" dirty="0"/>
          </a:p>
          <a:p>
            <a:r>
              <a:rPr lang="en-IN" dirty="0"/>
              <a:t>Notice that </a:t>
            </a:r>
            <a:r>
              <a:rPr lang="en-IN" dirty="0" err="1"/>
              <a:t>Kimzey</a:t>
            </a:r>
            <a:r>
              <a:rPr lang="en-IN" dirty="0"/>
              <a:t> expects to receive the $10,000 note plus interest of 12% in six months. However, </a:t>
            </a:r>
            <a:r>
              <a:rPr lang="en-IN" dirty="0" err="1"/>
              <a:t>Kimzey</a:t>
            </a:r>
            <a:r>
              <a:rPr lang="en-IN" dirty="0"/>
              <a:t> does not record any interest on the day the note is issued, because no interest has yet been earned.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83</a:t>
            </a:fld>
            <a:endParaRPr lang="en-US"/>
          </a:p>
        </p:txBody>
      </p:sp>
    </p:spTree>
    <p:extLst>
      <p:ext uri="{BB962C8B-B14F-4D97-AF65-F5344CB8AC3E}">
        <p14:creationId xmlns:p14="http://schemas.microsoft.com/office/powerpoint/2010/main" val="383277304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4000" dirty="0">
                <a:solidFill>
                  <a:srgbClr val="000000"/>
                </a:solidFill>
                <a:latin typeface="URWPalladioTOT"/>
              </a:rPr>
              <a:t>On February 1, 2024, Kimzey Medical Clinic provides services of $10,000 to a patient, Justin Payne, who is not able to pay immediately. In place of payment, Justin offers Kimzey a six-month, 12% promissory note. </a:t>
            </a:r>
            <a:r>
              <a:rPr lang="en-IN" sz="2800" dirty="0"/>
              <a:t>When Justin is not able to pay for the services immediately and offers a six-month, 12% promissory note.</a:t>
            </a:r>
          </a:p>
          <a:p>
            <a:endParaRPr lang="en-IN" sz="2800" dirty="0"/>
          </a:p>
          <a:p>
            <a:r>
              <a:rPr lang="en-IN" sz="2800" dirty="0"/>
              <a:t>Because it was received at the time the services were provided, </a:t>
            </a:r>
            <a:r>
              <a:rPr lang="en-IN" sz="2800" dirty="0" err="1"/>
              <a:t>Kimzey</a:t>
            </a:r>
            <a:r>
              <a:rPr lang="en-IN" sz="2800" dirty="0"/>
              <a:t> records the note by increasing Notes Receivable and increasing Service Revenue.</a:t>
            </a:r>
          </a:p>
          <a:p>
            <a:endParaRPr lang="en-IN" sz="2800" dirty="0"/>
          </a:p>
          <a:p>
            <a:r>
              <a:rPr lang="en-IN" sz="2800" dirty="0"/>
              <a:t>Notice that </a:t>
            </a:r>
            <a:r>
              <a:rPr lang="en-IN" sz="2800" dirty="0" err="1"/>
              <a:t>Kimzey</a:t>
            </a:r>
            <a:r>
              <a:rPr lang="en-IN" sz="2800" dirty="0"/>
              <a:t> expects to receive the $10,000 note plus interest of 12% in six months. However, </a:t>
            </a:r>
            <a:r>
              <a:rPr lang="en-IN" sz="2800" dirty="0" err="1"/>
              <a:t>Kimzey</a:t>
            </a:r>
            <a:r>
              <a:rPr lang="en-IN" sz="2800" dirty="0"/>
              <a:t> does not record any interest on the day the note is issued, because no interest has yet been earned.</a:t>
            </a:r>
          </a:p>
          <a:p>
            <a:endParaRPr lang="en-IN" sz="2800" dirty="0"/>
          </a:p>
          <a:p>
            <a:r>
              <a:rPr lang="en-US" sz="4000" b="1" dirty="0">
                <a:solidFill>
                  <a:srgbClr val="000000"/>
                </a:solidFill>
                <a:latin typeface="URWPalladioTOT"/>
              </a:rPr>
              <a:t>Recognize that the transaction has no impact on the accounting equation; it is simply a matter of reclassifying assets. </a:t>
            </a:r>
            <a:r>
              <a:rPr lang="en-US" sz="4000" dirty="0">
                <a:solidFill>
                  <a:srgbClr val="000000"/>
                </a:solidFill>
                <a:latin typeface="URWPalladioTOT"/>
              </a:rPr>
              <a:t>One asset (notes receivable) increases, while another asset (accounts receivable) decreases. </a:t>
            </a:r>
            <a:endParaRPr lang="en-US" sz="2800" dirty="0"/>
          </a:p>
        </p:txBody>
      </p:sp>
      <p:sp>
        <p:nvSpPr>
          <p:cNvPr id="4" name="Slide Number Placeholder 3"/>
          <p:cNvSpPr>
            <a:spLocks noGrp="1"/>
          </p:cNvSpPr>
          <p:nvPr>
            <p:ph type="sldNum" sz="quarter" idx="5"/>
          </p:nvPr>
        </p:nvSpPr>
        <p:spPr/>
        <p:txBody>
          <a:bodyPr/>
          <a:lstStyle/>
          <a:p>
            <a:fld id="{35356329-1779-487C-B587-BBABA473AA7C}" type="slidenum">
              <a:rPr lang="en-US" smtClean="0"/>
              <a:t>84</a:t>
            </a:fld>
            <a:endParaRPr lang="en-US"/>
          </a:p>
        </p:txBody>
      </p:sp>
    </p:spTree>
    <p:extLst>
      <p:ext uri="{BB962C8B-B14F-4D97-AF65-F5344CB8AC3E}">
        <p14:creationId xmlns:p14="http://schemas.microsoft.com/office/powerpoint/2010/main" val="27152815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dirty="0"/>
          </a:p>
        </p:txBody>
      </p:sp>
      <p:sp>
        <p:nvSpPr>
          <p:cNvPr id="4" name="Slide Number Placeholder 3"/>
          <p:cNvSpPr>
            <a:spLocks noGrp="1"/>
          </p:cNvSpPr>
          <p:nvPr>
            <p:ph type="sldNum" sz="quarter" idx="5"/>
          </p:nvPr>
        </p:nvSpPr>
        <p:spPr/>
        <p:txBody>
          <a:bodyPr/>
          <a:lstStyle/>
          <a:p>
            <a:fld id="{35356329-1779-487C-B587-BBABA473AA7C}" type="slidenum">
              <a:rPr lang="en-US" smtClean="0"/>
              <a:t>85</a:t>
            </a:fld>
            <a:endParaRPr lang="en-US"/>
          </a:p>
        </p:txBody>
      </p:sp>
    </p:spTree>
    <p:extLst>
      <p:ext uri="{BB962C8B-B14F-4D97-AF65-F5344CB8AC3E}">
        <p14:creationId xmlns:p14="http://schemas.microsoft.com/office/powerpoint/2010/main" val="5434246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sz="4000" dirty="0">
                <a:solidFill>
                  <a:srgbClr val="000000"/>
                </a:solidFill>
                <a:latin typeface="URWPalladioTOT"/>
              </a:rPr>
              <a:t>In the previous example, Kimzey accepted a six-month, 12% promissory note. The “12%” indicates the annual interest rate charged by the payee. The terms of the six-month note mean that Kimzey will charge Justin Payne one-half year of interest, or 6%, on the face value. </a:t>
            </a:r>
          </a:p>
          <a:p>
            <a:pPr defTabSz="469682">
              <a:defRPr/>
            </a:pPr>
            <a:endParaRPr lang="en-US" sz="4000" dirty="0">
              <a:solidFill>
                <a:srgbClr val="000000"/>
              </a:solidFill>
              <a:latin typeface="URWPalladioTOT"/>
            </a:endParaRPr>
          </a:p>
          <a:p>
            <a:pPr defTabSz="469682">
              <a:defRPr/>
            </a:pPr>
            <a:r>
              <a:rPr lang="en-US" sz="4000" dirty="0">
                <a:solidFill>
                  <a:srgbClr val="000000"/>
                </a:solidFill>
                <a:latin typeface="URWPalladioTOT"/>
              </a:rPr>
              <a:t>Interest on Kimzey’s note receivable is calculated as follows: Interest = Face value of $10,000 x Annual interest rate of 12% x Fraction of the year of 6/12 = $600</a:t>
            </a:r>
            <a:endParaRPr lang="en-US" sz="4000" dirty="0"/>
          </a:p>
        </p:txBody>
      </p:sp>
      <p:sp>
        <p:nvSpPr>
          <p:cNvPr id="4" name="Slide Number Placeholder 3"/>
          <p:cNvSpPr>
            <a:spLocks noGrp="1"/>
          </p:cNvSpPr>
          <p:nvPr>
            <p:ph type="sldNum" sz="quarter" idx="5"/>
          </p:nvPr>
        </p:nvSpPr>
        <p:spPr/>
        <p:txBody>
          <a:bodyPr/>
          <a:lstStyle/>
          <a:p>
            <a:fld id="{35356329-1779-487C-B587-BBABA473AA7C}" type="slidenum">
              <a:rPr lang="en-US" smtClean="0"/>
              <a:t>86</a:t>
            </a:fld>
            <a:endParaRPr lang="en-US"/>
          </a:p>
        </p:txBody>
      </p:sp>
    </p:spTree>
    <p:extLst>
      <p:ext uri="{BB962C8B-B14F-4D97-AF65-F5344CB8AC3E}">
        <p14:creationId xmlns:p14="http://schemas.microsoft.com/office/powerpoint/2010/main" val="40394926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dirty="0"/>
          </a:p>
        </p:txBody>
      </p:sp>
      <p:sp>
        <p:nvSpPr>
          <p:cNvPr id="4" name="Slide Number Placeholder 3"/>
          <p:cNvSpPr>
            <a:spLocks noGrp="1"/>
          </p:cNvSpPr>
          <p:nvPr>
            <p:ph type="sldNum" sz="quarter" idx="5"/>
          </p:nvPr>
        </p:nvSpPr>
        <p:spPr/>
        <p:txBody>
          <a:bodyPr/>
          <a:lstStyle/>
          <a:p>
            <a:fld id="{35356329-1779-487C-B587-BBABA473AA7C}" type="slidenum">
              <a:rPr lang="en-US" smtClean="0"/>
              <a:t>87</a:t>
            </a:fld>
            <a:endParaRPr lang="en-US"/>
          </a:p>
        </p:txBody>
      </p:sp>
    </p:spTree>
    <p:extLst>
      <p:ext uri="{BB962C8B-B14F-4D97-AF65-F5344CB8AC3E}">
        <p14:creationId xmlns:p14="http://schemas.microsoft.com/office/powerpoint/2010/main" val="2521126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record the collection of notes receivable the same way as collection of accounts receivable, except that we also record interest earned as interest revenue in the income statement.</a:t>
            </a:r>
            <a:endParaRPr lang="en-IN" dirty="0"/>
          </a:p>
          <a:p>
            <a:endParaRPr lang="en-IN" dirty="0"/>
          </a:p>
          <a:p>
            <a:r>
              <a:rPr lang="en-US" dirty="0"/>
              <a:t>Continuing the previous example, suppose that on August 1, 2024, the maturity date, Justin repays the note and interest in full as promised. Kimzey will record a journal entry that increases Cash by $10,000 (or $10,000 face value + $600 interest), decreases Note Receivable by $10,000, and increases Interest Revenue by $600.</a:t>
            </a:r>
          </a:p>
          <a:p>
            <a:endParaRPr lang="en-US" dirty="0"/>
          </a:p>
          <a:p>
            <a:r>
              <a:rPr lang="en-US" sz="1800" dirty="0">
                <a:solidFill>
                  <a:srgbClr val="000000"/>
                </a:solidFill>
                <a:latin typeface="URWPalladioTOT"/>
              </a:rPr>
              <a:t>Over the six-month period, Kimzey earns interest revenue of $600. The credit to Notes Receivable reduces the balance in that account to $0, which is the amount Justin owes after payment to Kimzey.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88</a:t>
            </a:fld>
            <a:endParaRPr lang="en-US"/>
          </a:p>
        </p:txBody>
      </p:sp>
    </p:spTree>
    <p:extLst>
      <p:ext uri="{BB962C8B-B14F-4D97-AF65-F5344CB8AC3E}">
        <p14:creationId xmlns:p14="http://schemas.microsoft.com/office/powerpoint/2010/main" val="22217425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frequently happens that a note is issued in one year and the maturity date occurs in the following year. </a:t>
            </a:r>
          </a:p>
          <a:p>
            <a:endParaRPr lang="en-US" dirty="0"/>
          </a:p>
          <a:p>
            <a:r>
              <a:rPr lang="en-US" dirty="0"/>
              <a:t>For example, what if Justin Payne issued the previous six-month note to Kimzey on November 1, 2024, instead of February 1, 2024? </a:t>
            </a:r>
          </a:p>
          <a:p>
            <a:endParaRPr lang="en-US" dirty="0"/>
          </a:p>
          <a:p>
            <a:r>
              <a:rPr lang="en-US" dirty="0"/>
              <a:t>In that case, the $10,000 face value (principal) and $600 interest on the six-month note are not due until May 1, 2025. </a:t>
            </a:r>
          </a:p>
          <a:p>
            <a:endParaRPr lang="en-US" dirty="0"/>
          </a:p>
          <a:p>
            <a:r>
              <a:rPr lang="en-US" dirty="0"/>
              <a:t>The length of the note (six months) and interest rate (12%) remain the same, and so the total interest of $600 charged to Justin remains the same.</a:t>
            </a:r>
          </a:p>
          <a:p>
            <a:endParaRPr lang="en-US" dirty="0"/>
          </a:p>
          <a:p>
            <a:r>
              <a:rPr lang="en-US" dirty="0"/>
              <a:t>However, Kimzey will earn interest revenue in two separate accounting periods (assuming Kimzey uses a calendar year): for two months of the six-month note in 2024 (November and December), and for four months in the next year (January through April). </a:t>
            </a:r>
          </a:p>
          <a:p>
            <a:endParaRPr lang="en-US" dirty="0"/>
          </a:p>
          <a:p>
            <a:r>
              <a:rPr lang="en-US" sz="1800" dirty="0">
                <a:solidFill>
                  <a:srgbClr val="000000"/>
                </a:solidFill>
                <a:latin typeface="URWPalladioTOT"/>
              </a:rPr>
              <a:t>Illustration 5–14 demonstrates the calculation of interest revenue over time. Interest receivable from Kimzey’s six-month, $10,000, 12% note is $100 per month (</a:t>
            </a:r>
            <a:r>
              <a:rPr lang="en-US" sz="1800" dirty="0">
                <a:solidFill>
                  <a:srgbClr val="000000"/>
                </a:solidFill>
                <a:latin typeface="UniMath2"/>
              </a:rPr>
              <a:t>= </a:t>
            </a:r>
            <a:r>
              <a:rPr lang="en-US" sz="1800" dirty="0">
                <a:solidFill>
                  <a:srgbClr val="000000"/>
                </a:solidFill>
                <a:latin typeface="URWPalladioTOT"/>
              </a:rPr>
              <a:t>$10,000 </a:t>
            </a:r>
            <a:r>
              <a:rPr lang="en-US" sz="1800" dirty="0">
                <a:solidFill>
                  <a:srgbClr val="000000"/>
                </a:solidFill>
                <a:latin typeface="UniMath2"/>
              </a:rPr>
              <a:t>× </a:t>
            </a:r>
            <a:r>
              <a:rPr lang="en-US" sz="1800" dirty="0">
                <a:solidFill>
                  <a:srgbClr val="000000"/>
                </a:solidFill>
                <a:latin typeface="URWPalladioTOT"/>
              </a:rPr>
              <a:t>12% </a:t>
            </a:r>
            <a:r>
              <a:rPr lang="en-US" sz="1800" dirty="0">
                <a:solidFill>
                  <a:srgbClr val="000000"/>
                </a:solidFill>
                <a:latin typeface="UniMath2"/>
              </a:rPr>
              <a:t>× </a:t>
            </a:r>
            <a:r>
              <a:rPr lang="en-US" sz="1800" dirty="0">
                <a:solidFill>
                  <a:srgbClr val="000000"/>
                </a:solidFill>
                <a:latin typeface="URWPalladioTOT"/>
              </a:rPr>
              <a:t>1/12). </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89</a:t>
            </a:fld>
            <a:endParaRPr lang="en-US"/>
          </a:p>
        </p:txBody>
      </p:sp>
    </p:spTree>
    <p:extLst>
      <p:ext uri="{BB962C8B-B14F-4D97-AF65-F5344CB8AC3E}">
        <p14:creationId xmlns:p14="http://schemas.microsoft.com/office/powerpoint/2010/main" val="22985017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Because </a:t>
            </a:r>
            <a:r>
              <a:rPr lang="en-IN" dirty="0" err="1"/>
              <a:t>Kimzey</a:t>
            </a:r>
            <a:r>
              <a:rPr lang="en-IN" dirty="0"/>
              <a:t> earns two months of interest in 2024, it must accrue that interest as revenue on December 31, 2024 (even though no cash has been collected). </a:t>
            </a:r>
          </a:p>
          <a:p>
            <a:endParaRPr lang="en-IN" dirty="0"/>
          </a:p>
          <a:p>
            <a:r>
              <a:rPr lang="en-US" dirty="0"/>
              <a:t>Because Kimzey earns two months of interest in 2024, it must accrue that interest of $200 on December 31, 2024 (even though no cash has been collected). The adjusting entry to accrue interest revenue increases Interest Receivable and increases Interest Revenue.</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90</a:t>
            </a:fld>
            <a:endParaRPr lang="en-US"/>
          </a:p>
        </p:txBody>
      </p:sp>
    </p:spTree>
    <p:extLst>
      <p:ext uri="{BB962C8B-B14F-4D97-AF65-F5344CB8AC3E}">
        <p14:creationId xmlns:p14="http://schemas.microsoft.com/office/powerpoint/2010/main" val="7040533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Because </a:t>
            </a:r>
            <a:r>
              <a:rPr lang="en-IN" dirty="0" err="1"/>
              <a:t>Kimzey</a:t>
            </a:r>
            <a:r>
              <a:rPr lang="en-IN" dirty="0"/>
              <a:t> earns two months of interest in 2024, it must accrue that interest as revenue on December 31, 2024 (even though no cash has been collected). The first entry shown in the slide</a:t>
            </a:r>
            <a:r>
              <a:rPr lang="en-IN" baseline="0" dirty="0"/>
              <a:t> is to record the </a:t>
            </a:r>
            <a:r>
              <a:rPr lang="en-IN" dirty="0"/>
              <a:t>adjustment to accrue interest revenue.</a:t>
            </a:r>
          </a:p>
          <a:p>
            <a:endParaRPr lang="en-IN" dirty="0"/>
          </a:p>
          <a:p>
            <a:r>
              <a:rPr lang="en-US" dirty="0"/>
              <a:t>On May 1, 2025, the maturity date, Kimzey records the collection of the note receivable of $10,000 and interest of $600. Notice that the cash collected for interest includes $200 receivable from 2024, as well as $400 of additional interest revenue related to four months in 2025. </a:t>
            </a:r>
          </a:p>
          <a:p>
            <a:endParaRPr lang="en-US" dirty="0"/>
          </a:p>
          <a:p>
            <a:r>
              <a:rPr lang="en-US" dirty="0"/>
              <a:t>The entry on May 1, 2025, eliminates the balances of the note receivable and interest receivable recorded in 2024.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91</a:t>
            </a:fld>
            <a:endParaRPr lang="en-US"/>
          </a:p>
        </p:txBody>
      </p:sp>
    </p:spTree>
    <p:extLst>
      <p:ext uri="{BB962C8B-B14F-4D97-AF65-F5344CB8AC3E}">
        <p14:creationId xmlns:p14="http://schemas.microsoft.com/office/powerpoint/2010/main" val="24623566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receivables turnover ratio shows the number of times during a year that the average accounts receivable balance is collected (or “turns over”).</a:t>
            </a:r>
          </a:p>
          <a:p>
            <a:endParaRPr lang="en-US" dirty="0"/>
          </a:p>
          <a:p>
            <a:r>
              <a:rPr lang="en-US" dirty="0"/>
              <a:t>The “net” in net credit sales refers to total </a:t>
            </a:r>
            <a:r>
              <a:rPr lang="en-US" b="1" dirty="0"/>
              <a:t>credit</a:t>
            </a:r>
            <a:r>
              <a:rPr lang="en-US" dirty="0"/>
              <a:t> sales net of discounts, returns, and allowances. The amount for net credit sales is obtained from the current period’s income statement; average accounts receivable equals the average of accounts receivable reported in this period’s and last period’s balance sheets. </a:t>
            </a:r>
          </a:p>
          <a:p>
            <a:endParaRPr lang="en-US" dirty="0"/>
          </a:p>
          <a:p>
            <a:r>
              <a:rPr lang="en-US" b="1" dirty="0"/>
              <a:t>The more frequently a business is able to “turn over” its average accounts receivable, the more effective a company is at granting credit to and collecting cash from its customers. </a:t>
            </a:r>
          </a:p>
          <a:p>
            <a:endParaRPr lang="en-US" dirty="0"/>
          </a:p>
          <a:p>
            <a:pPr defTabSz="469682">
              <a:defRPr/>
            </a:pPr>
            <a:r>
              <a:rPr lang="en-US" dirty="0"/>
              <a:t>The average collection period shows the approximate number of days the average accounts receivable balance is outstanding.</a:t>
            </a:r>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97</a:t>
            </a:fld>
            <a:endParaRPr lang="en-US"/>
          </a:p>
        </p:txBody>
      </p:sp>
    </p:spTree>
    <p:extLst>
      <p:ext uri="{BB962C8B-B14F-4D97-AF65-F5344CB8AC3E}">
        <p14:creationId xmlns:p14="http://schemas.microsoft.com/office/powerpoint/2010/main" val="649327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18127952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From Illustration 5–15, we see that CVS Health has a higher receivables turnover and a shorter collection period, indicating that the company more efficiently collects cash from patients than does Tenet. </a:t>
            </a:r>
          </a:p>
          <a:p>
            <a:endParaRPr lang="en-US" baseline="0" dirty="0"/>
          </a:p>
          <a:p>
            <a:r>
              <a:rPr lang="en-US" baseline="0" dirty="0"/>
              <a:t>This difference is not surprising. Tenet provides health care directly to patients, many of whom are uninsured or underinsured. It’s not surprising that</a:t>
            </a:r>
          </a:p>
          <a:p>
            <a:r>
              <a:rPr lang="en-US" baseline="0" dirty="0"/>
              <a:t>Tenet’s collection period is relatively long. In contrast, CVS Health obtains most of its revenue through its pharmacies and retail clinics. Thus, it does not face many of the patient health care challenges that Tenet does.</a:t>
            </a:r>
          </a:p>
          <a:p>
            <a:endParaRPr lang="en-US" baseline="0" dirty="0"/>
          </a:p>
          <a:p>
            <a:r>
              <a:rPr lang="en-US" baseline="0" dirty="0"/>
              <a:t>Having enough cash is important to running any business. The more quickly a company can collect its receivables, the more quickly it can use that cash to generate even more cash by reinvesting in the business and generating additional sales.</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98</a:t>
            </a:fld>
            <a:endParaRPr lang="en-US"/>
          </a:p>
        </p:txBody>
      </p:sp>
    </p:spTree>
    <p:extLst>
      <p:ext uri="{BB962C8B-B14F-4D97-AF65-F5344CB8AC3E}">
        <p14:creationId xmlns:p14="http://schemas.microsoft.com/office/powerpoint/2010/main" val="3803740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Previously, we estimated uncollectible accounts based on a percentage of accounts receivable at the end of the period (</a:t>
            </a:r>
            <a:r>
              <a:rPr lang="en-US" i="1" dirty="0"/>
              <a:t>percentage-of-receivables method</a:t>
            </a:r>
            <a:r>
              <a:rPr lang="en-US" dirty="0"/>
              <a:t>) or based on the age of individual accounts receivable (</a:t>
            </a:r>
            <a:r>
              <a:rPr lang="en-US" i="1" dirty="0"/>
              <a:t>aging method</a:t>
            </a:r>
            <a:r>
              <a:rPr lang="en-US" dirty="0"/>
              <a:t>). We refer to both of these as a balance sheet method, because we base the estimate of bad debts on a balance sheet account—accounts receivable.</a:t>
            </a:r>
          </a:p>
          <a:p>
            <a:endParaRPr lang="en-US" dirty="0"/>
          </a:p>
          <a:p>
            <a:r>
              <a:rPr lang="en-US" dirty="0"/>
              <a:t>As an alternative, we can estimate uncollectible accounts using an income statement account—credit sales. Estimating uncollectible accounts using a percentage of credit sales is aptly referred to as the percentage-of-credit-sales method or the income statement method. In this appendix, we consider the </a:t>
            </a:r>
            <a:r>
              <a:rPr lang="en-US" i="1" dirty="0"/>
              <a:t>percentage-of-credit-sales method </a:t>
            </a:r>
            <a:r>
              <a:rPr lang="en-US" dirty="0"/>
              <a:t>or the </a:t>
            </a:r>
            <a:r>
              <a:rPr lang="en-US" i="1" dirty="0"/>
              <a:t>income statement method</a:t>
            </a:r>
            <a:r>
              <a:rPr lang="en-US" dirty="0"/>
              <a:t>.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104</a:t>
            </a:fld>
            <a:endParaRPr lang="en-US"/>
          </a:p>
        </p:txBody>
      </p:sp>
    </p:spTree>
    <p:extLst>
      <p:ext uri="{BB962C8B-B14F-4D97-AF65-F5344CB8AC3E}">
        <p14:creationId xmlns:p14="http://schemas.microsoft.com/office/powerpoint/2010/main" val="72869056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Illustration 5-16 demonstrates the differences in the two methods when adjusting for estimates of uncollectible accounts. Notice that the two methods for estimating uncollectible accounts result in different adjustments.</a:t>
            </a:r>
          </a:p>
          <a:p>
            <a:pPr defTabSz="469682">
              <a:defRPr/>
            </a:pPr>
            <a:endParaRPr lang="en-US" dirty="0"/>
          </a:p>
          <a:p>
            <a:pPr defTabSz="469682">
              <a:defRPr/>
            </a:pPr>
            <a:r>
              <a:rPr lang="en-US" dirty="0"/>
              <a:t>Because the amounts of the adjustments differ, the effects on the financial statements differ. </a:t>
            </a:r>
          </a:p>
          <a:p>
            <a:pPr defTabSz="469682">
              <a:defRPr/>
            </a:pPr>
            <a:endParaRPr lang="en-US" dirty="0"/>
          </a:p>
          <a:p>
            <a:pPr defTabSz="469682">
              <a:defRPr/>
            </a:pPr>
            <a:r>
              <a:rPr lang="en-US" dirty="0"/>
              <a:t>Recall that the balance of the allowance account before adjustment is a $2 million credit. After adjustment, the balance of the allowance account will differ between the two methods, as will the amount of bad debt expense.</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105</a:t>
            </a:fld>
            <a:endParaRPr lang="en-US"/>
          </a:p>
        </p:txBody>
      </p:sp>
    </p:spTree>
    <p:extLst>
      <p:ext uri="{BB962C8B-B14F-4D97-AF65-F5344CB8AC3E}">
        <p14:creationId xmlns:p14="http://schemas.microsoft.com/office/powerpoint/2010/main" val="34712299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5-17 summarizes the differences in financial statement effects. </a:t>
            </a:r>
          </a:p>
          <a:p>
            <a:endParaRPr lang="en-US" dirty="0"/>
          </a:p>
          <a:p>
            <a:r>
              <a:rPr lang="en-US" dirty="0"/>
              <a:t>From an income statement perspective, some argue that the percentage-of-credit-sales method provides a better method for estimating bad debts because expenses (bad debts) are better matched with revenues (credit sales). A better matching of expenses and revenues results in a more accurate measure of net income for the period. From a balance sheet perspective, though, the percentage-of-receivables method is preferable because assets (net accounts receivable) are reported closer to the amount expected to be collected. </a:t>
            </a:r>
          </a:p>
          <a:p>
            <a:endParaRPr lang="en-US" dirty="0"/>
          </a:p>
          <a:p>
            <a:r>
              <a:rPr lang="en-US" dirty="0"/>
              <a:t>The current emphasis on better measurement of assets (balance sheet focus) outweighs the emphasis on better measurement of net income (income statement focus). </a:t>
            </a:r>
            <a:r>
              <a:rPr lang="en-US" b="1" dirty="0"/>
              <a:t>This is why the percentage-of-receivables method (balance sheet method) is the preferable method, while the percentage-of-credit-sales method (income statement method) is allowed only if amounts do not differ significantly from estimates using the percentage-of-receivables method.</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106</a:t>
            </a:fld>
            <a:endParaRPr lang="en-US"/>
          </a:p>
        </p:txBody>
      </p:sp>
    </p:spTree>
    <p:extLst>
      <p:ext uri="{BB962C8B-B14F-4D97-AF65-F5344CB8AC3E}">
        <p14:creationId xmlns:p14="http://schemas.microsoft.com/office/powerpoint/2010/main" val="2950463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3320987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CE197434-6D52-49BA-A38D-AA18B7E1CC4E}"/>
              </a:ext>
            </a:extLst>
          </p:cNvPr>
          <p:cNvSpPr>
            <a:spLocks noGrp="1"/>
          </p:cNvSpPr>
          <p:nvPr>
            <p:ph type="body" sz="quarter" idx="16"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FC3CC55D-1107-4F24-96CF-6F48255961A6}"/>
              </a:ext>
            </a:extLst>
          </p:cNvPr>
          <p:cNvSpPr>
            <a:spLocks noGrp="1"/>
          </p:cNvSpPr>
          <p:nvPr>
            <p:ph type="body" sz="quarter" idx="19"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170482"/>
            <a:ext cx="8458200" cy="812930"/>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50F0F6B9-2549-4831-AF1A-9A4A2B3DFBF2}"/>
              </a:ext>
            </a:extLst>
          </p:cNvPr>
          <p:cNvSpPr>
            <a:spLocks noGrp="1"/>
          </p:cNvSpPr>
          <p:nvPr>
            <p:ph type="body" sz="quarter" idx="15"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7E0568CF-F009-4F53-A23A-257E67CF95E7}"/>
              </a:ext>
            </a:extLst>
          </p:cNvPr>
          <p:cNvSpPr>
            <a:spLocks noGrp="1"/>
          </p:cNvSpPr>
          <p:nvPr>
            <p:ph type="body" sz="quarter" idx="15"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3C3B0060-4391-4511-A42A-BCA0D40CAC06}"/>
              </a:ext>
            </a:extLst>
          </p:cNvPr>
          <p:cNvSpPr>
            <a:spLocks noGrp="1"/>
          </p:cNvSpPr>
          <p:nvPr>
            <p:ph type="body" sz="quarter" idx="15" hasCustomPrompt="1"/>
          </p:nvPr>
        </p:nvSpPr>
        <p:spPr>
          <a:xfrm>
            <a:off x="3006892" y="6324600"/>
            <a:ext cx="3130213" cy="299854"/>
          </a:xfrm>
        </p:spPr>
        <p:txBody>
          <a:bodyPr anchor="b">
            <a:noAutofit/>
          </a:bodyPr>
          <a:lstStyle>
            <a:lvl1pPr algn="ctr">
              <a:defRPr sz="12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2" Type="http://schemas.openxmlformats.org/officeDocument/2006/relationships/slide" Target="slide82.xml"/><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2" Type="http://schemas.openxmlformats.org/officeDocument/2006/relationships/slide" Target="slide8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slide" Target="slide1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slide" Target="slide1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slide" Target="slide11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6.xml"/><Relationship Id="rId1" Type="http://schemas.openxmlformats.org/officeDocument/2006/relationships/slideLayout" Target="../slideLayouts/slideLayout11.xml"/><Relationship Id="rId4" Type="http://schemas.openxmlformats.org/officeDocument/2006/relationships/slide" Target="slide1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9.xml"/><Relationship Id="rId1" Type="http://schemas.openxmlformats.org/officeDocument/2006/relationships/slideLayout" Target="../slideLayouts/slideLayout11.x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Chapter 5</a:t>
            </a:r>
          </a:p>
          <a:p>
            <a:r>
              <a:rPr lang="en-US" dirty="0"/>
              <a:t>Receivables and Sales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5–1</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10"/>
            <a:ext cx="8458200" cy="2738078"/>
          </a:xfrm>
        </p:spPr>
        <p:txBody>
          <a:bodyPr>
            <a:normAutofit/>
          </a:bodyPr>
          <a:lstStyle/>
          <a:p>
            <a:r>
              <a:rPr lang="en-US" sz="2400" dirty="0"/>
              <a:t>Which of the following generally is recorded at the time a company provides services to customers on account?</a:t>
            </a:r>
          </a:p>
          <a:p>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Answer: </a:t>
            </a:r>
            <a:r>
              <a:rPr lang="en-US" sz="2400" b="1" dirty="0"/>
              <a:t>a. </a:t>
            </a:r>
            <a:r>
              <a:rPr lang="en-US" sz="2400" dirty="0"/>
              <a:t>Accounts receivable.</a:t>
            </a:r>
          </a:p>
          <a:p>
            <a:pPr marL="271463" indent="-271463"/>
            <a:r>
              <a:rPr lang="en-US" sz="2400" b="1" dirty="0"/>
              <a:t>b. </a:t>
            </a:r>
            <a:r>
              <a:rPr lang="en-US" sz="2400" dirty="0"/>
              <a:t>Interest receivable.</a:t>
            </a:r>
          </a:p>
          <a:p>
            <a:r>
              <a:rPr lang="en-US" sz="2400" b="1" dirty="0"/>
              <a:t>c. </a:t>
            </a:r>
            <a:r>
              <a:rPr lang="en-US" sz="2400" dirty="0"/>
              <a:t>Notes receivable.</a:t>
            </a:r>
          </a:p>
          <a:p>
            <a:r>
              <a:rPr lang="en-US" sz="2400" b="1" dirty="0"/>
              <a:t>d. </a:t>
            </a:r>
            <a:r>
              <a:rPr lang="en-US" sz="2400" dirty="0"/>
              <a:t>Tax refund claims.</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086228"/>
            <a:ext cx="8458200" cy="1566502"/>
          </a:xfrm>
        </p:spPr>
        <p:txBody>
          <a:bodyPr>
            <a:normAutofit/>
          </a:bodyPr>
          <a:lstStyle/>
          <a:p>
            <a:r>
              <a:rPr lang="en-US" sz="2400" dirty="0"/>
              <a:t>Accounts receivable represent cash owed to the company by its customers from sales or services on account. Nontrade receivables include tax refund claims, interest receivable, and loans by the company to other entities.</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60723149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5–11 </a:t>
            </a:r>
            <a:r>
              <a:rPr lang="en-US" sz="1000" b="0" dirty="0"/>
              <a:t>1</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3834553"/>
          </a:xfrm>
        </p:spPr>
        <p:txBody>
          <a:bodyPr>
            <a:noAutofit/>
          </a:bodyPr>
          <a:lstStyle/>
          <a:p>
            <a:pPr marL="0" indent="0">
              <a:buNone/>
            </a:pPr>
            <a:r>
              <a:rPr lang="en-US" sz="2200" dirty="0"/>
              <a:t>Which of the following would be true for a company that has an accounts receivable turnover of 10?</a:t>
            </a:r>
          </a:p>
          <a:p>
            <a:pPr marL="363538" indent="-363538"/>
            <a:r>
              <a:rPr lang="en-US" sz="2200" b="1" dirty="0"/>
              <a:t>a. </a:t>
            </a:r>
            <a:r>
              <a:rPr lang="en-US" sz="2200" dirty="0"/>
              <a:t>The company turns over their accounts receivable more than once a month.</a:t>
            </a:r>
          </a:p>
          <a:p>
            <a:pPr marL="363538" indent="-363538"/>
            <a:r>
              <a:rPr lang="en-US" sz="2200" b="1" dirty="0"/>
              <a:t>b. </a:t>
            </a:r>
            <a:r>
              <a:rPr lang="en-US" sz="2200" dirty="0"/>
              <a:t>The company would have an average collection period of 36.5 days. </a:t>
            </a:r>
          </a:p>
          <a:p>
            <a:pPr marL="363538" indent="-363538"/>
            <a:r>
              <a:rPr lang="en-US" sz="2200" b="1" dirty="0"/>
              <a:t>c. </a:t>
            </a:r>
            <a:r>
              <a:rPr lang="en-US" sz="2200" dirty="0"/>
              <a:t>The company would be considered as doing an efficient job of collecting receivables if the terms were net 30.</a:t>
            </a:r>
          </a:p>
          <a:p>
            <a:pPr marL="363538" indent="-363538"/>
            <a:r>
              <a:rPr lang="en-US" sz="2200" b="1" dirty="0"/>
              <a:t>d. </a:t>
            </a:r>
            <a:r>
              <a:rPr lang="en-US" sz="2200" dirty="0"/>
              <a:t>The company would have an average collection period of 20 days.</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100</a:t>
            </a:fld>
            <a:endParaRPr lang="en-US" dirty="0"/>
          </a:p>
        </p:txBody>
      </p:sp>
    </p:spTree>
    <p:extLst>
      <p:ext uri="{BB962C8B-B14F-4D97-AF65-F5344CB8AC3E}">
        <p14:creationId xmlns:p14="http://schemas.microsoft.com/office/powerpoint/2010/main" val="212449901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5–11 </a:t>
            </a:r>
            <a:r>
              <a:rPr lang="en-US" sz="1000" b="0" dirty="0"/>
              <a:t>2</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3834553"/>
          </a:xfrm>
        </p:spPr>
        <p:txBody>
          <a:bodyPr>
            <a:noAutofit/>
          </a:bodyPr>
          <a:lstStyle/>
          <a:p>
            <a:pPr marL="0" indent="0">
              <a:buNone/>
            </a:pPr>
            <a:r>
              <a:rPr lang="en-US" sz="2200" dirty="0"/>
              <a:t>Which of the following would be true for a company that has an accounts receivable turnover of 10?</a:t>
            </a:r>
          </a:p>
          <a:p>
            <a:pPr marL="363538" indent="-363538"/>
            <a:r>
              <a:rPr lang="en-US" sz="2200" b="1" dirty="0"/>
              <a:t>a. </a:t>
            </a:r>
            <a:r>
              <a:rPr lang="en-US" sz="2200" dirty="0"/>
              <a:t>The company turns over their accounts receivable more than once a month.</a:t>
            </a:r>
          </a:p>
          <a:p>
            <a:pPr marL="1524000" indent="-1524000"/>
            <a:r>
              <a:rPr lang="en-US" sz="2200" b="1" dirty="0"/>
              <a:t>Answer: b. </a:t>
            </a:r>
            <a:r>
              <a:rPr lang="en-US" sz="2200" dirty="0"/>
              <a:t>The company would have an average collection period of 36.5 days. </a:t>
            </a:r>
          </a:p>
          <a:p>
            <a:pPr marL="363538" indent="-363538"/>
            <a:r>
              <a:rPr lang="en-US" sz="2200" b="1" dirty="0"/>
              <a:t>c. </a:t>
            </a:r>
            <a:r>
              <a:rPr lang="en-US" sz="2200" dirty="0"/>
              <a:t>The company would be considered as doing an efficient job of collecting receivables if the terms were net 30.</a:t>
            </a:r>
          </a:p>
          <a:p>
            <a:pPr marL="363538" indent="-363538"/>
            <a:r>
              <a:rPr lang="en-US" sz="2200" b="1" dirty="0"/>
              <a:t>d. </a:t>
            </a:r>
            <a:r>
              <a:rPr lang="en-US" sz="2200" dirty="0"/>
              <a:t>The company would have an average collection period of 20 days.</a:t>
            </a:r>
          </a:p>
        </p:txBody>
      </p:sp>
      <p:sp>
        <p:nvSpPr>
          <p:cNvPr id="13" name="Content Placeholder 12">
            <a:extLst>
              <a:ext uri="{FF2B5EF4-FFF2-40B4-BE49-F238E27FC236}">
                <a16:creationId xmlns:a16="http://schemas.microsoft.com/office/drawing/2014/main" id="{9601DEFC-C80C-4FA5-A2CF-C9196E4772E3}"/>
              </a:ext>
            </a:extLst>
          </p:cNvPr>
          <p:cNvSpPr>
            <a:spLocks noGrp="1"/>
          </p:cNvSpPr>
          <p:nvPr>
            <p:ph sz="quarter" idx="15"/>
          </p:nvPr>
        </p:nvSpPr>
        <p:spPr>
          <a:xfrm>
            <a:off x="342900" y="5362788"/>
            <a:ext cx="8458200" cy="780104"/>
          </a:xfrm>
        </p:spPr>
        <p:txBody>
          <a:bodyPr>
            <a:noAutofit/>
          </a:bodyPr>
          <a:lstStyle/>
          <a:p>
            <a:r>
              <a:rPr lang="en-US" sz="2200" dirty="0"/>
              <a:t>The average collection period is computed as 365 divided by the accounts receivable turnover of 10 (= 36.5 days).</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101</a:t>
            </a:fld>
            <a:endParaRPr lang="en-US" dirty="0"/>
          </a:p>
        </p:txBody>
      </p:sp>
    </p:spTree>
    <p:extLst>
      <p:ext uri="{BB962C8B-B14F-4D97-AF65-F5344CB8AC3E}">
        <p14:creationId xmlns:p14="http://schemas.microsoft.com/office/powerpoint/2010/main" val="32563583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APPENDIX</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p:txBody>
          <a:bodyPr>
            <a:normAutofit/>
          </a:bodyPr>
          <a:lstStyle/>
          <a:p>
            <a:r>
              <a:rPr lang="en-US" sz="2800" dirty="0"/>
              <a:t>PERCENTAGE-OF-CREDIT-SALES METHOD</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102</a:t>
            </a:fld>
            <a:endParaRPr lang="en-US" dirty="0"/>
          </a:p>
        </p:txBody>
      </p:sp>
    </p:spTree>
    <p:extLst>
      <p:ext uri="{BB962C8B-B14F-4D97-AF65-F5344CB8AC3E}">
        <p14:creationId xmlns:p14="http://schemas.microsoft.com/office/powerpoint/2010/main" val="12624236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AEA2-DF3A-4346-9C2A-82546D027A59}"/>
              </a:ext>
            </a:extLst>
          </p:cNvPr>
          <p:cNvSpPr>
            <a:spLocks noGrp="1"/>
          </p:cNvSpPr>
          <p:nvPr>
            <p:ph type="title"/>
          </p:nvPr>
        </p:nvSpPr>
        <p:spPr/>
        <p:txBody>
          <a:bodyPr/>
          <a:lstStyle/>
          <a:p>
            <a:r>
              <a:rPr lang="en-US" dirty="0"/>
              <a:t>APPENDIX - Learning Objective 1</a:t>
            </a:r>
          </a:p>
        </p:txBody>
      </p:sp>
      <p:sp>
        <p:nvSpPr>
          <p:cNvPr id="3" name="Content Placeholder 2">
            <a:extLst>
              <a:ext uri="{FF2B5EF4-FFF2-40B4-BE49-F238E27FC236}">
                <a16:creationId xmlns:a16="http://schemas.microsoft.com/office/drawing/2014/main" id="{C19CE6A5-C05B-40EC-9248-18610297CC39}"/>
              </a:ext>
            </a:extLst>
          </p:cNvPr>
          <p:cNvSpPr>
            <a:spLocks noGrp="1"/>
          </p:cNvSpPr>
          <p:nvPr>
            <p:ph sz="quarter" idx="11"/>
          </p:nvPr>
        </p:nvSpPr>
        <p:spPr>
          <a:xfrm>
            <a:off x="342900" y="1276709"/>
            <a:ext cx="8458200" cy="4971691"/>
          </a:xfrm>
        </p:spPr>
        <p:txBody>
          <a:bodyPr>
            <a:normAutofit/>
          </a:bodyPr>
          <a:lstStyle/>
          <a:p>
            <a:pPr marL="1347788" indent="-1347788"/>
            <a:r>
              <a:rPr lang="en-US" sz="2800" b="1" dirty="0">
                <a:solidFill>
                  <a:schemeClr val="tx1"/>
                </a:solidFill>
              </a:rPr>
              <a:t>L</a:t>
            </a:r>
            <a:r>
              <a:rPr lang="en-US" sz="100" b="1" dirty="0">
                <a:solidFill>
                  <a:schemeClr val="tx1"/>
                </a:solidFill>
              </a:rPr>
              <a:t> </a:t>
            </a:r>
            <a:r>
              <a:rPr lang="en-US" sz="2800" b="1" dirty="0">
                <a:solidFill>
                  <a:schemeClr val="tx1"/>
                </a:solidFill>
              </a:rPr>
              <a:t>O 5–9 </a:t>
            </a:r>
            <a:r>
              <a:rPr lang="en-US" sz="2800" dirty="0"/>
              <a:t>Estimate uncollectible accounts using the percentage-of-credit-sales method.</a:t>
            </a:r>
            <a:endParaRPr lang="en-US" sz="2800" dirty="0">
              <a:solidFill>
                <a:schemeClr val="tx1"/>
              </a:solidFill>
            </a:endParaRPr>
          </a:p>
        </p:txBody>
      </p:sp>
      <p:sp>
        <p:nvSpPr>
          <p:cNvPr id="6" name="Slide Number Placeholder 5">
            <a:extLst>
              <a:ext uri="{FF2B5EF4-FFF2-40B4-BE49-F238E27FC236}">
                <a16:creationId xmlns:a16="http://schemas.microsoft.com/office/drawing/2014/main" id="{9A79EF36-0BFF-4668-B403-7E0C7A6C5C4B}"/>
              </a:ext>
            </a:extLst>
          </p:cNvPr>
          <p:cNvSpPr>
            <a:spLocks noGrp="1"/>
          </p:cNvSpPr>
          <p:nvPr>
            <p:ph type="sldNum" sz="quarter" idx="10"/>
          </p:nvPr>
        </p:nvSpPr>
        <p:spPr/>
        <p:txBody>
          <a:bodyPr/>
          <a:lstStyle/>
          <a:p>
            <a:fld id="{68151E55-6873-49E2-B8D5-2F265E6F1973}" type="slidenum">
              <a:rPr lang="en-US" smtClean="0"/>
              <a:t>103</a:t>
            </a:fld>
            <a:endParaRPr lang="en-US" dirty="0"/>
          </a:p>
        </p:txBody>
      </p:sp>
    </p:spTree>
    <p:extLst>
      <p:ext uri="{BB962C8B-B14F-4D97-AF65-F5344CB8AC3E}">
        <p14:creationId xmlns:p14="http://schemas.microsoft.com/office/powerpoint/2010/main" val="423538051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Percentage-of-Credit-Sales Method</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5006859"/>
          </a:xfrm>
        </p:spPr>
        <p:txBody>
          <a:bodyPr>
            <a:normAutofit/>
          </a:bodyPr>
          <a:lstStyle/>
          <a:p>
            <a:pPr marL="291600" indent="-291600">
              <a:spcBef>
                <a:spcPts val="1000"/>
              </a:spcBef>
              <a:spcAft>
                <a:spcPts val="0"/>
              </a:spcAft>
              <a:buFont typeface="Arial" panose="020B0604020202020204" pitchFamily="34" charset="0"/>
              <a:buChar char="•"/>
            </a:pPr>
            <a:r>
              <a:rPr lang="en-US" sz="2800" dirty="0"/>
              <a:t>we can estimate uncollectible accounts using an income statement account—credit sales. </a:t>
            </a:r>
          </a:p>
          <a:p>
            <a:pPr marL="291600" indent="-291600">
              <a:spcBef>
                <a:spcPts val="1000"/>
              </a:spcBef>
              <a:spcAft>
                <a:spcPts val="0"/>
              </a:spcAft>
              <a:buFont typeface="Arial" panose="020B0604020202020204" pitchFamily="34" charset="0"/>
              <a:buChar char="•"/>
            </a:pPr>
            <a:r>
              <a:rPr lang="en-US" sz="2800" dirty="0"/>
              <a:t>Estimating uncollectible accounts using a percentage of credit sales is aptly referred to as the </a:t>
            </a:r>
            <a:r>
              <a:rPr lang="en-US" sz="2800" b="1" dirty="0"/>
              <a:t>percentage-of-credit-sales method</a:t>
            </a:r>
            <a:r>
              <a:rPr lang="en-US" sz="2800" dirty="0"/>
              <a:t>.</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104</a:t>
            </a:fld>
            <a:endParaRPr lang="en-US" dirty="0"/>
          </a:p>
        </p:txBody>
      </p:sp>
    </p:spTree>
    <p:extLst>
      <p:ext uri="{BB962C8B-B14F-4D97-AF65-F5344CB8AC3E}">
        <p14:creationId xmlns:p14="http://schemas.microsoft.com/office/powerpoint/2010/main" val="418224382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a:xfrm>
            <a:off x="342900" y="81688"/>
            <a:ext cx="8458200" cy="1083773"/>
          </a:xfrm>
        </p:spPr>
        <p:txBody>
          <a:bodyPr>
            <a:normAutofit/>
          </a:bodyPr>
          <a:lstStyle/>
          <a:p>
            <a:r>
              <a:rPr lang="en-US" sz="3000" dirty="0"/>
              <a:t>Illustration 5–16 Adjusting for Estimates of Uncollectible Accounts</a:t>
            </a:r>
          </a:p>
        </p:txBody>
      </p:sp>
      <p:graphicFrame>
        <p:nvGraphicFramePr>
          <p:cNvPr id="18" name="Table 8">
            <a:extLst>
              <a:ext uri="{FF2B5EF4-FFF2-40B4-BE49-F238E27FC236}">
                <a16:creationId xmlns:a16="http://schemas.microsoft.com/office/drawing/2014/main" id="{F81B2B37-696D-4B76-8ECF-AE3538012E5B}"/>
              </a:ext>
            </a:extLst>
          </p:cNvPr>
          <p:cNvGraphicFramePr>
            <a:graphicFrameLocks noGrp="1"/>
          </p:cNvGraphicFramePr>
          <p:nvPr>
            <p:extLst>
              <p:ext uri="{D42A27DB-BD31-4B8C-83A1-F6EECF244321}">
                <p14:modId xmlns:p14="http://schemas.microsoft.com/office/powerpoint/2010/main" val="395825371"/>
              </p:ext>
            </p:extLst>
          </p:nvPr>
        </p:nvGraphicFramePr>
        <p:xfrm>
          <a:off x="551872" y="1473377"/>
          <a:ext cx="8040257" cy="4241160"/>
        </p:xfrm>
        <a:graphic>
          <a:graphicData uri="http://schemas.openxmlformats.org/drawingml/2006/table">
            <a:tbl>
              <a:tblPr firstRow="1" bandRow="1">
                <a:tableStyleId>{2D5ABB26-0587-4C30-8999-92F81FD0307C}</a:tableStyleId>
              </a:tblPr>
              <a:tblGrid>
                <a:gridCol w="3456764">
                  <a:extLst>
                    <a:ext uri="{9D8B030D-6E8A-4147-A177-3AD203B41FA5}">
                      <a16:colId xmlns:a16="http://schemas.microsoft.com/office/drawing/2014/main" val="4113192481"/>
                    </a:ext>
                  </a:extLst>
                </a:gridCol>
                <a:gridCol w="557895">
                  <a:extLst>
                    <a:ext uri="{9D8B030D-6E8A-4147-A177-3AD203B41FA5}">
                      <a16:colId xmlns:a16="http://schemas.microsoft.com/office/drawing/2014/main" val="2093134458"/>
                    </a:ext>
                  </a:extLst>
                </a:gridCol>
                <a:gridCol w="3478642">
                  <a:extLst>
                    <a:ext uri="{9D8B030D-6E8A-4147-A177-3AD203B41FA5}">
                      <a16:colId xmlns:a16="http://schemas.microsoft.com/office/drawing/2014/main" val="2529963250"/>
                    </a:ext>
                  </a:extLst>
                </a:gridCol>
                <a:gridCol w="546956">
                  <a:extLst>
                    <a:ext uri="{9D8B030D-6E8A-4147-A177-3AD203B41FA5}">
                      <a16:colId xmlns:a16="http://schemas.microsoft.com/office/drawing/2014/main" val="645038490"/>
                    </a:ext>
                  </a:extLst>
                </a:gridCol>
              </a:tblGrid>
              <a:tr h="40243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a:t>Percentage-of-Receivables Method</a:t>
                      </a:r>
                      <a:endParaRPr lang="en-US" sz="16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a:t>Percentage-of-Credit-Sales Method</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endParaRPr lang="en-US" sz="16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0294919"/>
                  </a:ext>
                </a:extLst>
              </a:tr>
              <a:tr h="402430">
                <a:tc>
                  <a:txBody>
                    <a:bodyPr/>
                    <a:lstStyle/>
                    <a:p>
                      <a:pPr algn="ctr"/>
                      <a:r>
                        <a:rPr lang="en-US" sz="1600" u="sng" dirty="0"/>
                        <a:t>Estimate of Uncollectible Accounts</a:t>
                      </a:r>
                      <a:endParaRPr lang="en-US" sz="1600" b="1" u="sng"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6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600" u="sng" dirty="0"/>
                        <a:t>Estimate of Uncollectible Accounts</a:t>
                      </a:r>
                      <a:endParaRPr lang="en-US" sz="1600" b="0" u="sng"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endParaRPr lang="en-US" sz="1600" b="1"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637057757"/>
                  </a:ext>
                </a:extLst>
              </a:tr>
              <a:tr h="1907087">
                <a:tc>
                  <a:txBody>
                    <a:bodyPr/>
                    <a:lstStyle/>
                    <a:p>
                      <a:pPr marL="291600" indent="-291600">
                        <a:lnSpc>
                          <a:spcPct val="100000"/>
                        </a:lnSpc>
                        <a:spcBef>
                          <a:spcPts val="1000"/>
                        </a:spcBef>
                        <a:buFont typeface="Arial" panose="020B0604020202020204" pitchFamily="34" charset="0"/>
                        <a:buChar char="•"/>
                      </a:pPr>
                      <a:r>
                        <a:rPr lang="en-US" sz="1600" dirty="0"/>
                        <a:t>20% of Accounts Receivable at the end of 2025 will not be collected.</a:t>
                      </a:r>
                    </a:p>
                    <a:p>
                      <a:pPr marL="291600" marR="0" lvl="0" indent="-291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1600" dirty="0"/>
                        <a:t>20% of $30 million = $6 million.</a:t>
                      </a:r>
                      <a:endParaRPr lang="en-US" sz="1600" b="1" dirty="0">
                        <a:solidFill>
                          <a:srgbClr val="002060"/>
                        </a:solidFill>
                      </a:endParaRPr>
                    </a:p>
                    <a:p>
                      <a:pPr marL="291600" marR="0" lvl="0" indent="-291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1600" dirty="0"/>
                        <a:t>Adjust Allowance account from </a:t>
                      </a:r>
                      <a:br>
                        <a:rPr lang="en-US" sz="1600" dirty="0"/>
                      </a:br>
                      <a:r>
                        <a:rPr lang="en-US" sz="1600" dirty="0"/>
                        <a:t>$2 million existing balance to estimate of $6 million.</a:t>
                      </a:r>
                      <a:endParaRPr lang="en-US" sz="16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6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291600" indent="-291600">
                        <a:lnSpc>
                          <a:spcPct val="100000"/>
                        </a:lnSpc>
                        <a:spcBef>
                          <a:spcPts val="1000"/>
                        </a:spcBef>
                        <a:buFont typeface="Arial" panose="020B0604020202020204" pitchFamily="34" charset="0"/>
                        <a:buChar char="•"/>
                      </a:pPr>
                      <a:r>
                        <a:rPr lang="en-US" sz="1600" dirty="0"/>
                        <a:t>10.0% of credit sales in 2025 year will not be collected.</a:t>
                      </a:r>
                    </a:p>
                    <a:p>
                      <a:pPr marL="291600" marR="0" lvl="0" indent="-291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sz="1600" dirty="0"/>
                        <a:t>10.0% of $80 million = $8 million.</a:t>
                      </a:r>
                      <a:endParaRPr lang="en-US" sz="1600" b="1" dirty="0">
                        <a:solidFill>
                          <a:srgbClr val="002060"/>
                        </a:solidFill>
                      </a:endParaRPr>
                    </a:p>
                    <a:p>
                      <a:pPr marL="291600" indent="-291600">
                        <a:lnSpc>
                          <a:spcPct val="100000"/>
                        </a:lnSpc>
                        <a:spcBef>
                          <a:spcPts val="1000"/>
                        </a:spcBef>
                        <a:buFont typeface="Arial" panose="020B0604020202020204" pitchFamily="34" charset="0"/>
                        <a:buChar char="•"/>
                      </a:pPr>
                      <a:r>
                        <a:rPr lang="en-US" sz="1600" dirty="0"/>
                        <a:t>Ignore $2 million existing balance of Allowance account and add $8 million.</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600" b="1"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144579135"/>
                  </a:ext>
                </a:extLst>
              </a:tr>
              <a:tr h="402430">
                <a:tc>
                  <a:txBody>
                    <a:bodyPr/>
                    <a:lstStyle/>
                    <a:p>
                      <a:pPr algn="ctr"/>
                      <a:r>
                        <a:rPr lang="en-US" sz="1600" u="sng" dirty="0"/>
                        <a:t>Adjusting Entry ($ in millions)</a:t>
                      </a:r>
                      <a:endParaRPr lang="en-US" sz="1600" b="0" u="sng"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600" u="sng" dirty="0"/>
                        <a:t>Adjusting Entry  ($ in millions)</a:t>
                      </a:r>
                      <a:endParaRPr lang="en-US" sz="1600" b="0" u="sng"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6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641620451"/>
                  </a:ext>
                </a:extLst>
              </a:tr>
              <a:tr h="402430">
                <a:tc>
                  <a:txBody>
                    <a:bodyPr/>
                    <a:lstStyle/>
                    <a:p>
                      <a:r>
                        <a:rPr lang="en-US" sz="1600" dirty="0"/>
                        <a:t>Bad Debt Expense</a:t>
                      </a:r>
                      <a:endParaRPr lang="en-US" sz="16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GB" sz="1600" b="0" dirty="0"/>
                        <a:t>4</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dirty="0"/>
                        <a:t>Bad Debt Expense</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GB" sz="1600" b="0" dirty="0"/>
                        <a:t>8</a:t>
                      </a:r>
                      <a:endParaRPr lang="en-US" sz="16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599102431"/>
                  </a:ext>
                </a:extLst>
              </a:tr>
              <a:tr h="402430">
                <a:tc>
                  <a:txBody>
                    <a:bodyPr/>
                    <a:lstStyle/>
                    <a:p>
                      <a:pPr marL="0" indent="176213"/>
                      <a:r>
                        <a:rPr lang="en-US" sz="1600" dirty="0"/>
                        <a:t>Allowance for Uncoll. Accts.</a:t>
                      </a:r>
                      <a:endParaRPr lang="en-US" sz="16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GB" sz="1600" b="0" dirty="0"/>
                        <a:t>4</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176213"/>
                      <a:r>
                        <a:rPr lang="en-US" sz="1600" dirty="0"/>
                        <a:t>Allowance for Uncoll. Accts.</a:t>
                      </a:r>
                      <a:endParaRPr lang="en-US" sz="16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GB" sz="1600" b="0" dirty="0"/>
                        <a:t>8</a:t>
                      </a:r>
                      <a:endParaRPr lang="en-US" sz="16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1321851"/>
                  </a:ext>
                </a:extLst>
              </a:tr>
            </a:tbl>
          </a:graphicData>
        </a:graphic>
      </p:graphicFrame>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105</a:t>
            </a:fld>
            <a:endParaRPr lang="en-US" dirty="0"/>
          </a:p>
        </p:txBody>
      </p:sp>
    </p:spTree>
    <p:extLst>
      <p:ext uri="{BB962C8B-B14F-4D97-AF65-F5344CB8AC3E}">
        <p14:creationId xmlns:p14="http://schemas.microsoft.com/office/powerpoint/2010/main" val="192134191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a:xfrm>
            <a:off x="342900" y="81688"/>
            <a:ext cx="8458200" cy="1083773"/>
          </a:xfrm>
        </p:spPr>
        <p:txBody>
          <a:bodyPr>
            <a:normAutofit/>
          </a:bodyPr>
          <a:lstStyle/>
          <a:p>
            <a:r>
              <a:rPr lang="en-US" sz="3000" dirty="0"/>
              <a:t>Illustration 5–17 Financial Statement Effects of Estimating Uncollectible Accounts</a:t>
            </a:r>
          </a:p>
        </p:txBody>
      </p:sp>
      <p:graphicFrame>
        <p:nvGraphicFramePr>
          <p:cNvPr id="18" name="Table 8">
            <a:extLst>
              <a:ext uri="{FF2B5EF4-FFF2-40B4-BE49-F238E27FC236}">
                <a16:creationId xmlns:a16="http://schemas.microsoft.com/office/drawing/2014/main" id="{F81B2B37-696D-4B76-8ECF-AE3538012E5B}"/>
              </a:ext>
            </a:extLst>
          </p:cNvPr>
          <p:cNvGraphicFramePr>
            <a:graphicFrameLocks noGrp="1"/>
          </p:cNvGraphicFramePr>
          <p:nvPr>
            <p:extLst>
              <p:ext uri="{D42A27DB-BD31-4B8C-83A1-F6EECF244321}">
                <p14:modId xmlns:p14="http://schemas.microsoft.com/office/powerpoint/2010/main" val="1478995892"/>
              </p:ext>
            </p:extLst>
          </p:nvPr>
        </p:nvGraphicFramePr>
        <p:xfrm>
          <a:off x="363416" y="1473378"/>
          <a:ext cx="8417169" cy="4348998"/>
        </p:xfrm>
        <a:graphic>
          <a:graphicData uri="http://schemas.openxmlformats.org/drawingml/2006/table">
            <a:tbl>
              <a:tblPr firstRow="1" bandRow="1">
                <a:tableStyleId>{2D5ABB26-0587-4C30-8999-92F81FD0307C}</a:tableStyleId>
              </a:tblPr>
              <a:tblGrid>
                <a:gridCol w="3317631">
                  <a:extLst>
                    <a:ext uri="{9D8B030D-6E8A-4147-A177-3AD203B41FA5}">
                      <a16:colId xmlns:a16="http://schemas.microsoft.com/office/drawing/2014/main" val="4113192481"/>
                    </a:ext>
                  </a:extLst>
                </a:gridCol>
                <a:gridCol w="820615">
                  <a:extLst>
                    <a:ext uri="{9D8B030D-6E8A-4147-A177-3AD203B41FA5}">
                      <a16:colId xmlns:a16="http://schemas.microsoft.com/office/drawing/2014/main" val="2093134458"/>
                    </a:ext>
                  </a:extLst>
                </a:gridCol>
                <a:gridCol w="3376246">
                  <a:extLst>
                    <a:ext uri="{9D8B030D-6E8A-4147-A177-3AD203B41FA5}">
                      <a16:colId xmlns:a16="http://schemas.microsoft.com/office/drawing/2014/main" val="2529963250"/>
                    </a:ext>
                  </a:extLst>
                </a:gridCol>
                <a:gridCol w="902677">
                  <a:extLst>
                    <a:ext uri="{9D8B030D-6E8A-4147-A177-3AD203B41FA5}">
                      <a16:colId xmlns:a16="http://schemas.microsoft.com/office/drawing/2014/main" val="645038490"/>
                    </a:ext>
                  </a:extLst>
                </a:gridCol>
              </a:tblGrid>
              <a:tr h="38162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t>Percentage-of-Receivables Method</a:t>
                      </a:r>
                    </a:p>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t>($ in millions)</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b="1" dirty="0"/>
                        <a:t>Percentage-of-Credit-Sales Method</a:t>
                      </a:r>
                    </a:p>
                    <a:p>
                      <a:pPr marL="117475" marR="0" indent="0" algn="ctr" defTabSz="457200" rtl="0" eaLnBrk="1" fontAlgn="auto" latinLnBrk="0" hangingPunct="1">
                        <a:lnSpc>
                          <a:spcPct val="100000"/>
                        </a:lnSpc>
                        <a:spcBef>
                          <a:spcPts val="0"/>
                        </a:spcBef>
                        <a:spcAft>
                          <a:spcPts val="0"/>
                        </a:spcAft>
                        <a:buClrTx/>
                        <a:buSzTx/>
                        <a:buFontTx/>
                        <a:buNone/>
                        <a:tabLst/>
                        <a:defRPr/>
                      </a:pPr>
                      <a:r>
                        <a:rPr lang="en-US" sz="1800" dirty="0"/>
                        <a:t>($ in millions)</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130294919"/>
                  </a:ext>
                </a:extLst>
              </a:tr>
              <a:tr h="381622">
                <a:tc>
                  <a:txBody>
                    <a:bodyPr/>
                    <a:lstStyle/>
                    <a:p>
                      <a:pPr algn="ctr"/>
                      <a:r>
                        <a:rPr lang="en-US" sz="1800" u="sng" dirty="0"/>
                        <a:t>Income Statement Effect</a:t>
                      </a:r>
                      <a:endParaRPr lang="en-US" sz="1800"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u="sng" dirty="0"/>
                        <a:t>Income Statement Effect</a:t>
                      </a:r>
                      <a:endParaRPr lang="en-US" sz="1800" b="0"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637057757"/>
                  </a:ext>
                </a:extLst>
              </a:tr>
              <a:tr h="381622">
                <a:tc>
                  <a:txBody>
                    <a:bodyPr/>
                    <a:lstStyle/>
                    <a:p>
                      <a:r>
                        <a:rPr lang="en-US" sz="1800" dirty="0"/>
                        <a:t>Revenues</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dirty="0"/>
                        <a:t>$80</a:t>
                      </a: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800" dirty="0"/>
                        <a:t>Revenues</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dirty="0"/>
                        <a:t>$80</a:t>
                      </a: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144579135"/>
                  </a:ext>
                </a:extLst>
              </a:tr>
              <a:tr h="381622">
                <a:tc>
                  <a:txBody>
                    <a:bodyPr/>
                    <a:lstStyle/>
                    <a:p>
                      <a:pPr marL="0" indent="0"/>
                      <a:r>
                        <a:rPr lang="en-US" sz="1800" dirty="0"/>
                        <a:t>Bad debt expense</a:t>
                      </a:r>
                      <a:endParaRPr lang="en-US" sz="1800" b="1" dirty="0">
                        <a:solidFill>
                          <a:srgbClr val="002060"/>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u="sng" dirty="0"/>
                        <a:t>   (4)</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0"/>
                      <a:r>
                        <a:rPr lang="en-US" sz="1800" dirty="0"/>
                        <a:t>Bad debt expense</a:t>
                      </a: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u="sng" dirty="0"/>
                        <a:t>   (8)</a:t>
                      </a: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710804568"/>
                  </a:ext>
                </a:extLst>
              </a:tr>
              <a:tr h="381622">
                <a:tc>
                  <a:txBody>
                    <a:bodyPr/>
                    <a:lstStyle/>
                    <a:p>
                      <a:pPr marL="0" indent="0"/>
                      <a:r>
                        <a:rPr lang="en-US" sz="1800" dirty="0"/>
                        <a:t>Net income</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0" algn="ctr"/>
                      <a:r>
                        <a:rPr lang="en-US" sz="1800" dirty="0"/>
                        <a:t>$76</a:t>
                      </a: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0"/>
                      <a:r>
                        <a:rPr lang="en-US" sz="1800" dirty="0"/>
                        <a:t>Net income</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0" algn="ctr"/>
                      <a:r>
                        <a:rPr lang="en-US" sz="1800" dirty="0"/>
                        <a:t>$72</a:t>
                      </a:r>
                      <a:endParaRPr lang="en-US" sz="1800" b="1" dirty="0">
                        <a:solidFill>
                          <a:srgbClr val="002060"/>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737758747"/>
                  </a:ext>
                </a:extLst>
              </a:tr>
              <a:tr h="381622">
                <a:tc>
                  <a:txBody>
                    <a:bodyPr/>
                    <a:lstStyle/>
                    <a:p>
                      <a:r>
                        <a:rPr lang="en-US" sz="1800" u="sng" dirty="0"/>
                        <a:t>Balance Sheet Effect</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800" u="sng" dirty="0"/>
                        <a:t>Balance Sheet Effect</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641620451"/>
                  </a:ext>
                </a:extLst>
              </a:tr>
              <a:tr h="381622">
                <a:tc>
                  <a:txBody>
                    <a:bodyPr/>
                    <a:lstStyle/>
                    <a:p>
                      <a:r>
                        <a:rPr lang="en-US" sz="1800" dirty="0"/>
                        <a:t>Accounts receivable</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1800" b="0" dirty="0"/>
                        <a:t>$30</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800" dirty="0"/>
                        <a:t>Accounts receivable</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1800" b="0" dirty="0"/>
                        <a:t>$30</a:t>
                      </a: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599102431"/>
                  </a:ext>
                </a:extLst>
              </a:tr>
              <a:tr h="381622">
                <a:tc>
                  <a:txBody>
                    <a:bodyPr/>
                    <a:lstStyle/>
                    <a:p>
                      <a:r>
                        <a:rPr lang="en-US" sz="1800" dirty="0"/>
                        <a:t>Less: Allowance</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u="sng" dirty="0"/>
                        <a:t>   (6)</a:t>
                      </a:r>
                      <a:r>
                        <a:rPr lang="en-US" sz="1800" dirty="0"/>
                        <a:t>*</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800" dirty="0"/>
                        <a:t>Less: Allowance</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sz="1800" u="sng" dirty="0"/>
                        <a:t>  (10)</a:t>
                      </a:r>
                      <a:r>
                        <a:rPr lang="en-US" sz="1800" dirty="0"/>
                        <a:t>*</a:t>
                      </a: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591321851"/>
                  </a:ext>
                </a:extLst>
              </a:tr>
              <a:tr h="381622">
                <a:tc>
                  <a:txBody>
                    <a:bodyPr/>
                    <a:lstStyle/>
                    <a:p>
                      <a:pPr marL="0" indent="269875"/>
                      <a:r>
                        <a:rPr lang="en-US" sz="1800" dirty="0"/>
                        <a:t>Net accounts receivable</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1800" b="0" dirty="0"/>
                        <a:t>$24</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0" indent="269875"/>
                      <a:r>
                        <a:rPr lang="en-US" sz="1800" dirty="0"/>
                        <a:t>Net accounts receivable</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sz="1800" b="0" dirty="0"/>
                        <a:t>$20</a:t>
                      </a:r>
                      <a:endParaRPr lang="en-US" sz="1800" b="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2810597836"/>
                  </a:ext>
                </a:extLst>
              </a:tr>
              <a:tr h="381622">
                <a:tc>
                  <a:txBody>
                    <a:bodyPr/>
                    <a:lstStyle/>
                    <a:p>
                      <a:r>
                        <a:rPr lang="en-US" sz="1800" dirty="0"/>
                        <a:t>*$6 = $2 + $4 (adjustment)</a:t>
                      </a:r>
                      <a:endParaRPr lang="en-US" sz="1800" b="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 = $2 + $8 (adjustment)</a:t>
                      </a:r>
                      <a:endParaRPr lang="en-US" sz="1800"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800" b="0" u="dbl" baseline="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1234123"/>
                  </a:ext>
                </a:extLst>
              </a:tr>
            </a:tbl>
          </a:graphicData>
        </a:graphic>
      </p:graphicFrame>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106</a:t>
            </a:fld>
            <a:endParaRPr lang="en-US" dirty="0"/>
          </a:p>
        </p:txBody>
      </p:sp>
    </p:spTree>
    <p:extLst>
      <p:ext uri="{BB962C8B-B14F-4D97-AF65-F5344CB8AC3E}">
        <p14:creationId xmlns:p14="http://schemas.microsoft.com/office/powerpoint/2010/main" val="10273996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14</a:t>
            </a:r>
            <a:endParaRPr lang="en-US" dirty="0"/>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4092459"/>
          </a:xfrm>
        </p:spPr>
        <p:txBody>
          <a:bodyPr>
            <a:normAutofit/>
          </a:bodyPr>
          <a:lstStyle/>
          <a:p>
            <a:r>
              <a:rPr lang="en-US" sz="2800" dirty="0"/>
              <a:t>When applying the percentage-of-credit-sales method, we adjust the allowance for uncollectible accounts for the current year’s credit sales that we don’t expect to collect (rather than adjusting at the end of the year for the percentage of accounts receivable we don’t expect to collect).</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107</a:t>
            </a:fld>
            <a:endParaRPr lang="en-US" dirty="0"/>
          </a:p>
        </p:txBody>
      </p:sp>
    </p:spTree>
    <p:extLst>
      <p:ext uri="{BB962C8B-B14F-4D97-AF65-F5344CB8AC3E}">
        <p14:creationId xmlns:p14="http://schemas.microsoft.com/office/powerpoint/2010/main" val="40038429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5–12 </a:t>
            </a:r>
            <a:r>
              <a:rPr lang="en-US" sz="1000" b="0" dirty="0"/>
              <a:t>1</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649137"/>
          </a:xfrm>
        </p:spPr>
        <p:txBody>
          <a:bodyPr>
            <a:noAutofit/>
          </a:bodyPr>
          <a:lstStyle/>
          <a:p>
            <a:r>
              <a:rPr lang="en-US" sz="1800" dirty="0"/>
              <a:t>On December 31 before adjusting entries, a company reports the following balances:</a:t>
            </a:r>
          </a:p>
        </p:txBody>
      </p:sp>
      <p:graphicFrame>
        <p:nvGraphicFramePr>
          <p:cNvPr id="17" name="Table 9">
            <a:extLst>
              <a:ext uri="{FF2B5EF4-FFF2-40B4-BE49-F238E27FC236}">
                <a16:creationId xmlns:a16="http://schemas.microsoft.com/office/drawing/2014/main" id="{C3256A74-58C2-43A8-9A4C-C23B602990D5}"/>
              </a:ext>
            </a:extLst>
          </p:cNvPr>
          <p:cNvGraphicFramePr>
            <a:graphicFrameLocks noGrp="1"/>
          </p:cNvGraphicFramePr>
          <p:nvPr/>
        </p:nvGraphicFramePr>
        <p:xfrm>
          <a:off x="1367367" y="2044155"/>
          <a:ext cx="6409266" cy="1191241"/>
        </p:xfrm>
        <a:graphic>
          <a:graphicData uri="http://schemas.openxmlformats.org/drawingml/2006/table">
            <a:tbl>
              <a:tblPr firstRow="1" bandRow="1">
                <a:tableStyleId>{2D5ABB26-0587-4C30-8999-92F81FD0307C}</a:tableStyleId>
              </a:tblPr>
              <a:tblGrid>
                <a:gridCol w="4058356">
                  <a:extLst>
                    <a:ext uri="{9D8B030D-6E8A-4147-A177-3AD203B41FA5}">
                      <a16:colId xmlns:a16="http://schemas.microsoft.com/office/drawing/2014/main" val="1632921846"/>
                    </a:ext>
                  </a:extLst>
                </a:gridCol>
                <a:gridCol w="2350910">
                  <a:extLst>
                    <a:ext uri="{9D8B030D-6E8A-4147-A177-3AD203B41FA5}">
                      <a16:colId xmlns:a16="http://schemas.microsoft.com/office/drawing/2014/main" val="2020696265"/>
                    </a:ext>
                  </a:extLst>
                </a:gridCol>
              </a:tblGrid>
              <a:tr h="347192">
                <a:tc>
                  <a:txBody>
                    <a:bodyPr/>
                    <a:lstStyle/>
                    <a:p>
                      <a:r>
                        <a:rPr lang="en-US" sz="1800" dirty="0"/>
                        <a:t>Accounts Receivable </a:t>
                      </a:r>
                      <a:endParaRPr lang="en-US" sz="1800" u="sng" baseline="0" dirty="0"/>
                    </a:p>
                  </a:txBody>
                  <a:tcPr/>
                </a:tc>
                <a:tc>
                  <a:txBody>
                    <a:bodyPr/>
                    <a:lstStyle/>
                    <a:p>
                      <a:pPr algn="l"/>
                      <a:r>
                        <a:rPr lang="en-US" sz="1800" dirty="0"/>
                        <a:t>$100,000</a:t>
                      </a:r>
                      <a:endParaRPr lang="en-US" sz="1800" u="sng" baseline="0" dirty="0"/>
                    </a:p>
                  </a:txBody>
                  <a:tcPr/>
                </a:tc>
                <a:extLst>
                  <a:ext uri="{0D108BD9-81ED-4DB2-BD59-A6C34878D82A}">
                    <a16:rowId xmlns:a16="http://schemas.microsoft.com/office/drawing/2014/main" val="4174901633"/>
                  </a:ext>
                </a:extLst>
              </a:tr>
              <a:tr h="347192">
                <a:tc>
                  <a:txBody>
                    <a:bodyPr/>
                    <a:lstStyle/>
                    <a:p>
                      <a:r>
                        <a:rPr lang="en-US" sz="1800" dirty="0"/>
                        <a:t>Allowance for Uncoll. Accts.</a:t>
                      </a:r>
                      <a:endParaRPr lang="en-US" sz="1800" b="1" dirty="0"/>
                    </a:p>
                  </a:txBody>
                  <a:tcPr/>
                </a:tc>
                <a:tc>
                  <a:txBody>
                    <a:bodyPr/>
                    <a:lstStyle/>
                    <a:p>
                      <a:pPr marL="0" indent="271463" algn="l"/>
                      <a:r>
                        <a:rPr lang="en-US" sz="1800" dirty="0"/>
                        <a:t>$2,000 (credit)</a:t>
                      </a:r>
                      <a:endParaRPr lang="en-US" sz="1800" b="1" dirty="0"/>
                    </a:p>
                  </a:txBody>
                  <a:tcPr/>
                </a:tc>
                <a:extLst>
                  <a:ext uri="{0D108BD9-81ED-4DB2-BD59-A6C34878D82A}">
                    <a16:rowId xmlns:a16="http://schemas.microsoft.com/office/drawing/2014/main" val="1675887343"/>
                  </a:ext>
                </a:extLst>
              </a:tr>
              <a:tr h="459721">
                <a:tc>
                  <a:txBody>
                    <a:bodyPr/>
                    <a:lstStyle/>
                    <a:p>
                      <a:pPr marL="347663" indent="-347663"/>
                      <a:r>
                        <a:rPr lang="en-US" sz="1800" dirty="0"/>
                        <a:t>Credit Sales</a:t>
                      </a:r>
                      <a:endParaRPr lang="en-US" sz="1800" b="0" i="1" dirty="0"/>
                    </a:p>
                  </a:txBody>
                  <a:tcPr/>
                </a:tc>
                <a:tc>
                  <a:txBody>
                    <a:bodyPr/>
                    <a:lstStyle/>
                    <a:p>
                      <a:pPr algn="l"/>
                      <a:r>
                        <a:rPr lang="en-US" sz="1800" dirty="0"/>
                        <a:t>$500,000</a:t>
                      </a:r>
                      <a:endParaRPr lang="en-US" sz="1800" b="1" dirty="0"/>
                    </a:p>
                  </a:txBody>
                  <a:tcPr/>
                </a:tc>
                <a:extLst>
                  <a:ext uri="{0D108BD9-81ED-4DB2-BD59-A6C34878D82A}">
                    <a16:rowId xmlns:a16="http://schemas.microsoft.com/office/drawing/2014/main" val="3923420618"/>
                  </a:ext>
                </a:extLst>
              </a:tr>
            </a:tbl>
          </a:graphicData>
        </a:graphic>
      </p:graphicFrame>
      <p:sp>
        <p:nvSpPr>
          <p:cNvPr id="12" name="Content Placeholder 11">
            <a:extLst>
              <a:ext uri="{FF2B5EF4-FFF2-40B4-BE49-F238E27FC236}">
                <a16:creationId xmlns:a16="http://schemas.microsoft.com/office/drawing/2014/main" id="{3E4ED607-8428-4CAB-98E8-015B9B2CB0CC}"/>
              </a:ext>
            </a:extLst>
          </p:cNvPr>
          <p:cNvSpPr>
            <a:spLocks noGrp="1"/>
          </p:cNvSpPr>
          <p:nvPr>
            <p:ph sz="quarter" idx="14"/>
          </p:nvPr>
        </p:nvSpPr>
        <p:spPr>
          <a:xfrm>
            <a:off x="342900" y="3304821"/>
            <a:ext cx="8458200" cy="2118263"/>
          </a:xfrm>
        </p:spPr>
        <p:txBody>
          <a:bodyPr>
            <a:noAutofit/>
          </a:bodyPr>
          <a:lstStyle/>
          <a:p>
            <a:pPr marL="0" indent="0">
              <a:buNone/>
              <a:tabLst>
                <a:tab pos="6229350" algn="r"/>
              </a:tabLst>
            </a:pPr>
            <a:r>
              <a:rPr lang="en-US" sz="1800" dirty="0"/>
              <a:t>The company estimates bad debts to be 4% of credit sales. The adjusting entry would include:</a:t>
            </a:r>
          </a:p>
          <a:p>
            <a:r>
              <a:rPr lang="en-US" sz="1800" b="1" dirty="0"/>
              <a:t>a.</a:t>
            </a:r>
            <a:r>
              <a:rPr lang="en-US" sz="1800" dirty="0"/>
              <a:t> A debit to Bad Debt Expense = $18,000</a:t>
            </a:r>
          </a:p>
          <a:p>
            <a:r>
              <a:rPr lang="en-US" sz="1800" b="1" dirty="0"/>
              <a:t>b.</a:t>
            </a:r>
            <a:r>
              <a:rPr lang="en-US" sz="1800" dirty="0"/>
              <a:t> A credit to Allowance for Uncoll. Accts. = $24,000</a:t>
            </a:r>
          </a:p>
          <a:p>
            <a:r>
              <a:rPr lang="en-US" sz="1800" b="1" dirty="0"/>
              <a:t>c. </a:t>
            </a:r>
            <a:r>
              <a:rPr lang="en-US" sz="1800" dirty="0"/>
              <a:t>A credit to Allowance for Uncoll. Accts. = $22,000</a:t>
            </a:r>
          </a:p>
          <a:p>
            <a:r>
              <a:rPr lang="en-US" sz="1800" b="1" dirty="0"/>
              <a:t>d. </a:t>
            </a:r>
            <a:r>
              <a:rPr lang="en-US" sz="1800" dirty="0"/>
              <a:t>A debit to Bad Debt Expense = $20,000</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108</a:t>
            </a:fld>
            <a:endParaRPr lang="en-US" dirty="0"/>
          </a:p>
        </p:txBody>
      </p:sp>
    </p:spTree>
    <p:extLst>
      <p:ext uri="{BB962C8B-B14F-4D97-AF65-F5344CB8AC3E}">
        <p14:creationId xmlns:p14="http://schemas.microsoft.com/office/powerpoint/2010/main" val="25289095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5–12 </a:t>
            </a:r>
            <a:r>
              <a:rPr lang="en-US" sz="1000" b="0" dirty="0"/>
              <a:t>2</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649137"/>
          </a:xfrm>
        </p:spPr>
        <p:txBody>
          <a:bodyPr>
            <a:noAutofit/>
          </a:bodyPr>
          <a:lstStyle/>
          <a:p>
            <a:r>
              <a:rPr lang="en-US" sz="1800" dirty="0"/>
              <a:t>On December 31 before adjusting entries, a company reports the following balances:</a:t>
            </a:r>
          </a:p>
        </p:txBody>
      </p:sp>
      <p:graphicFrame>
        <p:nvGraphicFramePr>
          <p:cNvPr id="17" name="Table 9">
            <a:extLst>
              <a:ext uri="{FF2B5EF4-FFF2-40B4-BE49-F238E27FC236}">
                <a16:creationId xmlns:a16="http://schemas.microsoft.com/office/drawing/2014/main" id="{C3256A74-58C2-43A8-9A4C-C23B602990D5}"/>
              </a:ext>
            </a:extLst>
          </p:cNvPr>
          <p:cNvGraphicFramePr>
            <a:graphicFrameLocks noGrp="1"/>
          </p:cNvGraphicFramePr>
          <p:nvPr/>
        </p:nvGraphicFramePr>
        <p:xfrm>
          <a:off x="1367367" y="2044155"/>
          <a:ext cx="6409266" cy="1191241"/>
        </p:xfrm>
        <a:graphic>
          <a:graphicData uri="http://schemas.openxmlformats.org/drawingml/2006/table">
            <a:tbl>
              <a:tblPr firstRow="1" bandRow="1">
                <a:tableStyleId>{2D5ABB26-0587-4C30-8999-92F81FD0307C}</a:tableStyleId>
              </a:tblPr>
              <a:tblGrid>
                <a:gridCol w="4058356">
                  <a:extLst>
                    <a:ext uri="{9D8B030D-6E8A-4147-A177-3AD203B41FA5}">
                      <a16:colId xmlns:a16="http://schemas.microsoft.com/office/drawing/2014/main" val="1632921846"/>
                    </a:ext>
                  </a:extLst>
                </a:gridCol>
                <a:gridCol w="2350910">
                  <a:extLst>
                    <a:ext uri="{9D8B030D-6E8A-4147-A177-3AD203B41FA5}">
                      <a16:colId xmlns:a16="http://schemas.microsoft.com/office/drawing/2014/main" val="2020696265"/>
                    </a:ext>
                  </a:extLst>
                </a:gridCol>
              </a:tblGrid>
              <a:tr h="347192">
                <a:tc>
                  <a:txBody>
                    <a:bodyPr/>
                    <a:lstStyle/>
                    <a:p>
                      <a:r>
                        <a:rPr lang="en-US" sz="1800" dirty="0"/>
                        <a:t>Accounts Receivable </a:t>
                      </a:r>
                      <a:endParaRPr lang="en-US" sz="1800" u="sng" baseline="0" dirty="0"/>
                    </a:p>
                  </a:txBody>
                  <a:tcPr/>
                </a:tc>
                <a:tc>
                  <a:txBody>
                    <a:bodyPr/>
                    <a:lstStyle/>
                    <a:p>
                      <a:pPr algn="l"/>
                      <a:r>
                        <a:rPr lang="en-US" sz="1800" dirty="0"/>
                        <a:t>$100,000</a:t>
                      </a:r>
                      <a:endParaRPr lang="en-US" sz="1800" u="sng" baseline="0" dirty="0"/>
                    </a:p>
                  </a:txBody>
                  <a:tcPr/>
                </a:tc>
                <a:extLst>
                  <a:ext uri="{0D108BD9-81ED-4DB2-BD59-A6C34878D82A}">
                    <a16:rowId xmlns:a16="http://schemas.microsoft.com/office/drawing/2014/main" val="4174901633"/>
                  </a:ext>
                </a:extLst>
              </a:tr>
              <a:tr h="347192">
                <a:tc>
                  <a:txBody>
                    <a:bodyPr/>
                    <a:lstStyle/>
                    <a:p>
                      <a:r>
                        <a:rPr lang="en-US" sz="1800" dirty="0"/>
                        <a:t>Allowance for Uncoll. Accts.</a:t>
                      </a:r>
                      <a:endParaRPr lang="en-US" sz="1800" b="1" dirty="0"/>
                    </a:p>
                  </a:txBody>
                  <a:tcPr/>
                </a:tc>
                <a:tc>
                  <a:txBody>
                    <a:bodyPr/>
                    <a:lstStyle/>
                    <a:p>
                      <a:pPr marL="0" indent="271463" algn="l"/>
                      <a:r>
                        <a:rPr lang="en-US" sz="1800" dirty="0"/>
                        <a:t>$2,000 (credit)</a:t>
                      </a:r>
                      <a:endParaRPr lang="en-US" sz="1800" b="1" dirty="0"/>
                    </a:p>
                  </a:txBody>
                  <a:tcPr/>
                </a:tc>
                <a:extLst>
                  <a:ext uri="{0D108BD9-81ED-4DB2-BD59-A6C34878D82A}">
                    <a16:rowId xmlns:a16="http://schemas.microsoft.com/office/drawing/2014/main" val="1675887343"/>
                  </a:ext>
                </a:extLst>
              </a:tr>
              <a:tr h="459721">
                <a:tc>
                  <a:txBody>
                    <a:bodyPr/>
                    <a:lstStyle/>
                    <a:p>
                      <a:pPr marL="347663" indent="-347663"/>
                      <a:r>
                        <a:rPr lang="en-US" sz="1800" dirty="0"/>
                        <a:t>Credit Sales</a:t>
                      </a:r>
                      <a:endParaRPr lang="en-US" sz="1800" b="0" i="1" dirty="0"/>
                    </a:p>
                  </a:txBody>
                  <a:tcPr/>
                </a:tc>
                <a:tc>
                  <a:txBody>
                    <a:bodyPr/>
                    <a:lstStyle/>
                    <a:p>
                      <a:pPr algn="l"/>
                      <a:r>
                        <a:rPr lang="en-US" sz="1800" dirty="0"/>
                        <a:t>$500,000</a:t>
                      </a:r>
                      <a:endParaRPr lang="en-US" sz="1800" b="1" dirty="0"/>
                    </a:p>
                  </a:txBody>
                  <a:tcPr/>
                </a:tc>
                <a:extLst>
                  <a:ext uri="{0D108BD9-81ED-4DB2-BD59-A6C34878D82A}">
                    <a16:rowId xmlns:a16="http://schemas.microsoft.com/office/drawing/2014/main" val="3923420618"/>
                  </a:ext>
                </a:extLst>
              </a:tr>
            </a:tbl>
          </a:graphicData>
        </a:graphic>
      </p:graphicFrame>
      <p:sp>
        <p:nvSpPr>
          <p:cNvPr id="12" name="Content Placeholder 11">
            <a:extLst>
              <a:ext uri="{FF2B5EF4-FFF2-40B4-BE49-F238E27FC236}">
                <a16:creationId xmlns:a16="http://schemas.microsoft.com/office/drawing/2014/main" id="{3E4ED607-8428-4CAB-98E8-015B9B2CB0CC}"/>
              </a:ext>
            </a:extLst>
          </p:cNvPr>
          <p:cNvSpPr>
            <a:spLocks noGrp="1"/>
          </p:cNvSpPr>
          <p:nvPr>
            <p:ph sz="quarter" idx="14"/>
          </p:nvPr>
        </p:nvSpPr>
        <p:spPr>
          <a:xfrm>
            <a:off x="342900" y="3304821"/>
            <a:ext cx="8458200" cy="2118263"/>
          </a:xfrm>
        </p:spPr>
        <p:txBody>
          <a:bodyPr>
            <a:noAutofit/>
          </a:bodyPr>
          <a:lstStyle/>
          <a:p>
            <a:pPr marL="0" indent="0">
              <a:buNone/>
              <a:tabLst>
                <a:tab pos="6229350" algn="r"/>
              </a:tabLst>
            </a:pPr>
            <a:r>
              <a:rPr lang="en-US" sz="1800" dirty="0"/>
              <a:t>The company estimates bad debts to be 4% of credit sales. The adjusting entry would include:</a:t>
            </a:r>
          </a:p>
          <a:p>
            <a:r>
              <a:rPr lang="en-US" sz="1800" b="1" dirty="0"/>
              <a:t>a.</a:t>
            </a:r>
            <a:r>
              <a:rPr lang="en-US" sz="1800" dirty="0"/>
              <a:t> A debit to Bad Debt Expense = $18,000</a:t>
            </a:r>
          </a:p>
          <a:p>
            <a:r>
              <a:rPr lang="en-US" sz="1800" b="1" dirty="0"/>
              <a:t>b.</a:t>
            </a:r>
            <a:r>
              <a:rPr lang="en-US" sz="1800" dirty="0"/>
              <a:t> A credit to Allowance for Uncoll. Accts. = $24,000</a:t>
            </a:r>
          </a:p>
          <a:p>
            <a:r>
              <a:rPr lang="en-US" sz="1800" b="1" dirty="0"/>
              <a:t>c. </a:t>
            </a:r>
            <a:r>
              <a:rPr lang="en-US" sz="1800" dirty="0"/>
              <a:t>A credit to Allowance for Uncoll. Accts. = $22,000</a:t>
            </a:r>
          </a:p>
          <a:p>
            <a:r>
              <a:rPr lang="en-US" sz="1800" b="1" dirty="0"/>
              <a:t>Answer: d. </a:t>
            </a:r>
            <a:r>
              <a:rPr lang="en-US" sz="1800" dirty="0"/>
              <a:t>A debit to Bad Debt Expense = $20,000</a:t>
            </a:r>
          </a:p>
        </p:txBody>
      </p:sp>
      <p:sp>
        <p:nvSpPr>
          <p:cNvPr id="15" name="Content Placeholder 14">
            <a:extLst>
              <a:ext uri="{FF2B5EF4-FFF2-40B4-BE49-F238E27FC236}">
                <a16:creationId xmlns:a16="http://schemas.microsoft.com/office/drawing/2014/main" id="{0427B2D3-BFD3-4769-9FA0-C217770799CA}"/>
              </a:ext>
            </a:extLst>
          </p:cNvPr>
          <p:cNvSpPr>
            <a:spLocks noGrp="1"/>
          </p:cNvSpPr>
          <p:nvPr>
            <p:ph sz="quarter" idx="17"/>
          </p:nvPr>
        </p:nvSpPr>
        <p:spPr>
          <a:xfrm>
            <a:off x="342900" y="5549562"/>
            <a:ext cx="8458200" cy="673100"/>
          </a:xfrm>
        </p:spPr>
        <p:txBody>
          <a:bodyPr>
            <a:noAutofit/>
          </a:bodyPr>
          <a:lstStyle/>
          <a:p>
            <a:r>
              <a:rPr lang="en-US" sz="1800" dirty="0"/>
              <a:t>The adjustment equals $500,000 × 4% = $20,000. The adjusting entry includes a debit to Bad Debt Expense and a credit to Allowance for Uncollectible Accounts.</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109</a:t>
            </a:fld>
            <a:endParaRPr lang="en-US" dirty="0"/>
          </a:p>
        </p:txBody>
      </p:sp>
    </p:spTree>
    <p:extLst>
      <p:ext uri="{BB962C8B-B14F-4D97-AF65-F5344CB8AC3E}">
        <p14:creationId xmlns:p14="http://schemas.microsoft.com/office/powerpoint/2010/main" val="5268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AEA2-DF3A-4346-9C2A-82546D027A59}"/>
              </a:ext>
            </a:extLst>
          </p:cNvPr>
          <p:cNvSpPr>
            <a:spLocks noGrp="1"/>
          </p:cNvSpPr>
          <p:nvPr>
            <p:ph type="title"/>
          </p:nvPr>
        </p:nvSpPr>
        <p:spPr/>
        <p:txBody>
          <a:bodyPr/>
          <a:lstStyle/>
          <a:p>
            <a:r>
              <a:rPr lang="en-US" dirty="0"/>
              <a:t>Learning Objective 2</a:t>
            </a:r>
          </a:p>
        </p:txBody>
      </p:sp>
      <p:sp>
        <p:nvSpPr>
          <p:cNvPr id="3" name="Content Placeholder 2">
            <a:extLst>
              <a:ext uri="{FF2B5EF4-FFF2-40B4-BE49-F238E27FC236}">
                <a16:creationId xmlns:a16="http://schemas.microsoft.com/office/drawing/2014/main" id="{C19CE6A5-C05B-40EC-9248-18610297CC39}"/>
              </a:ext>
            </a:extLst>
          </p:cNvPr>
          <p:cNvSpPr>
            <a:spLocks noGrp="1"/>
          </p:cNvSpPr>
          <p:nvPr>
            <p:ph sz="quarter" idx="11"/>
          </p:nvPr>
        </p:nvSpPr>
        <p:spPr/>
        <p:txBody>
          <a:bodyPr>
            <a:normAutofit/>
          </a:bodyPr>
          <a:lstStyle/>
          <a:p>
            <a:r>
              <a:rPr lang="en-US" sz="2400" b="1" dirty="0">
                <a:solidFill>
                  <a:schemeClr val="tx1"/>
                </a:solidFill>
              </a:rPr>
              <a:t>L</a:t>
            </a:r>
            <a:r>
              <a:rPr lang="en-US" sz="100" b="1" dirty="0">
                <a:solidFill>
                  <a:schemeClr val="tx1"/>
                </a:solidFill>
              </a:rPr>
              <a:t> </a:t>
            </a:r>
            <a:r>
              <a:rPr lang="en-US" sz="2400" b="1" dirty="0">
                <a:solidFill>
                  <a:schemeClr val="tx1"/>
                </a:solidFill>
              </a:rPr>
              <a:t>O 5–2 </a:t>
            </a:r>
            <a:r>
              <a:rPr lang="en-US" sz="2400" dirty="0">
                <a:solidFill>
                  <a:schemeClr val="tx1"/>
                </a:solidFill>
              </a:rPr>
              <a:t>Calculate net revenues using returns, allowances, and discounts.</a:t>
            </a:r>
          </a:p>
        </p:txBody>
      </p:sp>
      <p:sp>
        <p:nvSpPr>
          <p:cNvPr id="6" name="Slide Number Placeholder 5">
            <a:extLst>
              <a:ext uri="{FF2B5EF4-FFF2-40B4-BE49-F238E27FC236}">
                <a16:creationId xmlns:a16="http://schemas.microsoft.com/office/drawing/2014/main" id="{9A79EF36-0BFF-4668-B403-7E0C7A6C5C4B}"/>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06714832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111</a:t>
            </a:fld>
            <a:endParaRPr lang="en-US"/>
          </a:p>
        </p:txBody>
      </p:sp>
    </p:spTree>
    <p:extLst>
      <p:ext uri="{BB962C8B-B14F-4D97-AF65-F5344CB8AC3E}">
        <p14:creationId xmlns:p14="http://schemas.microsoft.com/office/powerpoint/2010/main" val="424501654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600" dirty="0"/>
              <a:t>Illustration 5-4 Accounting for Uncollectible Accounts and the Accounts Receivable Portion of the Balance Sheet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noProof="0" dirty="0"/>
              <a:t>The illustration shows that the credit sales during 2024 is $50. At the end of the year, an amount of $20 is not collected. In the year 2025, $14 of the $20 outstanding is collectible and $6 is uncollectible. A table below shows the balance sheet (partial) for Kimzey Medical Clinic as on December 31, 2024. The table has 2 columns. The row entries are as follows: Row 1. Current assets; blank. Row 2. Accounts receivable; $20. Row 3. Less: allowance; (6). Row 4. Net accounts receivable; $14. An arrow from above at $20 not collected by end of year points to row 2 in the table below. An arrow from $6 uncollectible points to the amount of $6 in row 3 column 2. The dollar values are in millions of dollars.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112</a:t>
            </a:fld>
            <a:endParaRPr lang="en-US"/>
          </a:p>
        </p:txBody>
      </p:sp>
    </p:spTree>
    <p:extLst>
      <p:ext uri="{BB962C8B-B14F-4D97-AF65-F5344CB8AC3E}">
        <p14:creationId xmlns:p14="http://schemas.microsoft.com/office/powerpoint/2010/main" val="572529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t>Illustration 5-6 Kimzey’s Accounts Receivable Aging Schedule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1700" noProof="0" dirty="0"/>
              <a:t>The table has 4 columns and 13 rows. The headings of columns 1, 2 and 6 are as follows: Patients; Not yet due; Total. The heading of column 3 is as follows: Days past due. Column 3 is further divided into 3 columns with the following sub-headings from left to right: 1 – 60; 61 – 120; more than 120. The row entries are as follows: Row 1. Shirley Akin; $12,000; blank; blank; blank; $12,000. Row 2. Cara Lott; blank; blank; blank; $4,000; 4,000. Row 3. Ben Greene; blank; $5,000; blank; blank; 5,000. Row 4. Anita Hand; blank; blank; $7,000; blank; 7,000. Row 5. Ima Hertz; 9,000; blank; blank; blank; 9,000. Row 6. Noah Luck; blank; 8,000; blank; blank; 8,000. Row 7. Phil </a:t>
            </a:r>
            <a:r>
              <a:rPr lang="en-US" sz="1700" noProof="0" dirty="0" err="1"/>
              <a:t>Sikley</a:t>
            </a:r>
            <a:r>
              <a:rPr lang="en-US" sz="1700" noProof="0" dirty="0"/>
              <a:t>; 6,000; blank; blank; blank; 6,000. Row 8. Justin Payne; blank; blank; blank; 10,000; 10,000. Row 9. Others; 15,973,000; 8,987,000; 3,993,000; 986,000’ 29,939,000. Row 10. Total accounts receivable; $16,000,000; $9,000,000; $4,000,000; $1,000,000; $30,000,000. Row 11. Estimated percent uncollectible; 10%; 30%; 50%; 70%; blank. Row 12. Estimated amount uncollectible; $1,600,000; $2,7000,000; $2,000,000; $700,000; $700,000. A thick horizontal arrow in row 11 points to the right from column 2 to column 5 with a caption on the right that reads: % increases with age. A thick horizontal arrow points to the right to the amount in column 6 from column 2 to 5. A caption below reads: Total estimated uncollectible.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113</a:t>
            </a:fld>
            <a:endParaRPr lang="en-US"/>
          </a:p>
        </p:txBody>
      </p:sp>
    </p:spTree>
    <p:extLst>
      <p:ext uri="{BB962C8B-B14F-4D97-AF65-F5344CB8AC3E}">
        <p14:creationId xmlns:p14="http://schemas.microsoft.com/office/powerpoint/2010/main" val="14358629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pPr>
              <a:tabLst>
                <a:tab pos="2774950" algn="l"/>
              </a:tabLst>
            </a:pPr>
            <a:r>
              <a:rPr lang="en-US" sz="3200" dirty="0"/>
              <a:t>Illustration 5-13 Note Receivable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noProof="0" dirty="0"/>
              <a:t>The illustration shows a note receivable. On the top left is the face value which shows an amount of $10,000. On the top right is the date. The following is written below: Six months after date I promise to pay to the order of Kimzey Medical Clinic Ten Thousand and no / 100 dollars for value received with interest at the rate of 12%. At the bottom right it is signed by: Justin Payne.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114</a:t>
            </a:fld>
            <a:endParaRPr lang="en-US"/>
          </a:p>
        </p:txBody>
      </p:sp>
    </p:spTree>
    <p:extLst>
      <p:ext uri="{BB962C8B-B14F-4D97-AF65-F5344CB8AC3E}">
        <p14:creationId xmlns:p14="http://schemas.microsoft.com/office/powerpoint/2010/main" val="266359444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pPr>
              <a:tabLst>
                <a:tab pos="2774950" algn="l"/>
              </a:tabLst>
            </a:pPr>
            <a:r>
              <a:rPr lang="en-US" sz="2600" dirty="0"/>
              <a:t>Illustration 5–14 Calculating Interest Revenue over Time for Kimzey Medical Clinic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noProof="0" dirty="0"/>
              <a:t>The illustration shows how to calculate the interest revenue over time for Kimzey Medical Clinic. A note is issued on Nov. 1, 2024. The interest for each month is $100, at the end of 2024, the total interest comes to $200 for the months of November and December. When the note is due in April 2025, the interest for the year 2025 for 4 months starting from January 2025 comes to $400.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a:ea typeface="+mn-ea"/>
                <a:cs typeface="+mn-cs"/>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115</a:t>
            </a:fld>
            <a:endParaRPr lang="en-US"/>
          </a:p>
        </p:txBody>
      </p:sp>
    </p:spTree>
    <p:extLst>
      <p:ext uri="{BB962C8B-B14F-4D97-AF65-F5344CB8AC3E}">
        <p14:creationId xmlns:p14="http://schemas.microsoft.com/office/powerpoint/2010/main" val="1597729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66B1-D734-4177-BC07-F6CF2F94C095}"/>
              </a:ext>
            </a:extLst>
          </p:cNvPr>
          <p:cNvSpPr>
            <a:spLocks noGrp="1"/>
          </p:cNvSpPr>
          <p:nvPr>
            <p:ph type="title"/>
          </p:nvPr>
        </p:nvSpPr>
        <p:spPr/>
        <p:txBody>
          <a:bodyPr/>
          <a:lstStyle/>
          <a:p>
            <a:r>
              <a:rPr lang="en-US" dirty="0"/>
              <a:t>Net Revenues</a:t>
            </a:r>
          </a:p>
        </p:txBody>
      </p:sp>
      <p:sp>
        <p:nvSpPr>
          <p:cNvPr id="3" name="Content Placeholder 2">
            <a:extLst>
              <a:ext uri="{FF2B5EF4-FFF2-40B4-BE49-F238E27FC236}">
                <a16:creationId xmlns:a16="http://schemas.microsoft.com/office/drawing/2014/main" id="{A424F59D-1D7B-4E42-8544-7DCD9D952A6F}"/>
              </a:ext>
            </a:extLst>
          </p:cNvPr>
          <p:cNvSpPr>
            <a:spLocks noGrp="1"/>
          </p:cNvSpPr>
          <p:nvPr>
            <p:ph sz="quarter" idx="11"/>
          </p:nvPr>
        </p:nvSpPr>
        <p:spPr>
          <a:xfrm>
            <a:off x="342900" y="1276710"/>
            <a:ext cx="8458200" cy="3166704"/>
          </a:xfrm>
        </p:spPr>
        <p:txBody>
          <a:bodyPr>
            <a:normAutofit/>
          </a:bodyPr>
          <a:lstStyle/>
          <a:p>
            <a:pPr marL="291600" lvl="1" indent="-291600">
              <a:spcBef>
                <a:spcPts val="1000"/>
              </a:spcBef>
              <a:spcAft>
                <a:spcPts val="0"/>
              </a:spcAft>
            </a:pPr>
            <a:r>
              <a:rPr lang="en-US" sz="2600" dirty="0"/>
              <a:t>Companies often offer discounts and guarantees that can reduce the amount of cash the company is entitled to receive from those customers:</a:t>
            </a:r>
          </a:p>
          <a:p>
            <a:pPr marL="644400" lvl="1" indent="-320400">
              <a:lnSpc>
                <a:spcPct val="90000"/>
              </a:lnSpc>
              <a:spcBef>
                <a:spcPts val="1000"/>
              </a:spcBef>
              <a:spcAft>
                <a:spcPts val="0"/>
              </a:spcAft>
              <a:buFont typeface="+mj-lt"/>
              <a:buAutoNum type="arabicPeriod"/>
            </a:pPr>
            <a:r>
              <a:rPr lang="en-US" sz="2400" dirty="0"/>
              <a:t>Trade discounts.</a:t>
            </a:r>
          </a:p>
          <a:p>
            <a:pPr marL="644400" lvl="1" indent="-320400">
              <a:lnSpc>
                <a:spcPct val="90000"/>
              </a:lnSpc>
              <a:spcBef>
                <a:spcPts val="1000"/>
              </a:spcBef>
              <a:spcAft>
                <a:spcPts val="0"/>
              </a:spcAft>
              <a:buFont typeface="+mj-lt"/>
              <a:buAutoNum type="arabicPeriod"/>
            </a:pPr>
            <a:r>
              <a:rPr lang="en-US" sz="2400" dirty="0"/>
              <a:t>Sales returns.</a:t>
            </a:r>
          </a:p>
          <a:p>
            <a:pPr marL="644400" lvl="1" indent="-320400">
              <a:lnSpc>
                <a:spcPct val="90000"/>
              </a:lnSpc>
              <a:spcBef>
                <a:spcPts val="1000"/>
              </a:spcBef>
              <a:spcAft>
                <a:spcPts val="0"/>
              </a:spcAft>
              <a:buFont typeface="+mj-lt"/>
              <a:buAutoNum type="arabicPeriod"/>
            </a:pPr>
            <a:r>
              <a:rPr lang="en-US" sz="2400" dirty="0"/>
              <a:t>Sales allowances.</a:t>
            </a:r>
          </a:p>
          <a:p>
            <a:pPr marL="644400" lvl="1" indent="-320400">
              <a:lnSpc>
                <a:spcPct val="90000"/>
              </a:lnSpc>
              <a:spcBef>
                <a:spcPts val="1000"/>
              </a:spcBef>
              <a:spcAft>
                <a:spcPts val="0"/>
              </a:spcAft>
              <a:buFont typeface="+mj-lt"/>
              <a:buAutoNum type="arabicPeriod"/>
            </a:pPr>
            <a:r>
              <a:rPr lang="en-US" sz="2400" dirty="0"/>
              <a:t>Sales discounts.</a:t>
            </a:r>
          </a:p>
        </p:txBody>
      </p:sp>
      <p:sp>
        <p:nvSpPr>
          <p:cNvPr id="7" name="Content Placeholder 6">
            <a:extLst>
              <a:ext uri="{FF2B5EF4-FFF2-40B4-BE49-F238E27FC236}">
                <a16:creationId xmlns:a16="http://schemas.microsoft.com/office/drawing/2014/main" id="{EDE2C4E6-2031-438F-BC7D-6F78A8FAD573}"/>
              </a:ext>
            </a:extLst>
          </p:cNvPr>
          <p:cNvSpPr>
            <a:spLocks noGrp="1"/>
          </p:cNvSpPr>
          <p:nvPr>
            <p:ph sz="quarter" idx="14"/>
          </p:nvPr>
        </p:nvSpPr>
        <p:spPr>
          <a:xfrm>
            <a:off x="342900" y="4566883"/>
            <a:ext cx="8458200" cy="942975"/>
          </a:xfrm>
        </p:spPr>
        <p:txBody>
          <a:bodyPr/>
          <a:lstStyle/>
          <a:p>
            <a:pPr marL="291600" marR="0" lvl="1" indent="-291600" algn="l" defTabSz="914400" rtl="0" eaLnBrk="1" fontAlgn="auto" latinLnBrk="0" hangingPunct="1">
              <a:lnSpc>
                <a:spcPct val="100000"/>
              </a:lnSpc>
              <a:spcBef>
                <a:spcPts val="1000"/>
              </a:spcBef>
              <a:spcAft>
                <a:spcPts val="0"/>
              </a:spcAft>
              <a:buClrTx/>
              <a:buSzTx/>
              <a:tabLst/>
              <a:defRPr/>
            </a:pPr>
            <a:r>
              <a:rPr lang="en-US" sz="2600" dirty="0"/>
              <a:t>Net revenues </a:t>
            </a:r>
            <a:r>
              <a:rPr kumimoji="0" lang="en-US" sz="2600" i="0" u="none" strike="noStrike" kern="1200" cap="none" spc="0" normalizeH="0" baseline="0" noProof="0" dirty="0">
                <a:ln>
                  <a:noFill/>
                </a:ln>
                <a:solidFill>
                  <a:srgbClr val="000000"/>
                </a:solidFill>
                <a:effectLst/>
                <a:uLnTx/>
                <a:uFillTx/>
                <a:latin typeface="Arial" panose="020B0604020202020204"/>
                <a:ea typeface="+mn-ea"/>
                <a:cs typeface="+mn-cs"/>
              </a:rPr>
              <a:t>equals total revenues less any amounts for returns, allowances, and discounts.</a:t>
            </a:r>
          </a:p>
        </p:txBody>
      </p:sp>
      <p:sp>
        <p:nvSpPr>
          <p:cNvPr id="6" name="Slide Number Placeholder 5">
            <a:extLst>
              <a:ext uri="{FF2B5EF4-FFF2-40B4-BE49-F238E27FC236}">
                <a16:creationId xmlns:a16="http://schemas.microsoft.com/office/drawing/2014/main" id="{270AA888-4442-42EB-8FCB-4718C18063BD}"/>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792119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66B1-D734-4177-BC07-F6CF2F94C095}"/>
              </a:ext>
            </a:extLst>
          </p:cNvPr>
          <p:cNvSpPr>
            <a:spLocks noGrp="1"/>
          </p:cNvSpPr>
          <p:nvPr>
            <p:ph type="title"/>
          </p:nvPr>
        </p:nvSpPr>
        <p:spPr/>
        <p:txBody>
          <a:bodyPr>
            <a:normAutofit/>
          </a:bodyPr>
          <a:lstStyle/>
          <a:p>
            <a:r>
              <a:rPr lang="en-US" dirty="0"/>
              <a:t>Trade Discounts</a:t>
            </a:r>
          </a:p>
        </p:txBody>
      </p:sp>
      <p:sp>
        <p:nvSpPr>
          <p:cNvPr id="3" name="Content Placeholder 2">
            <a:extLst>
              <a:ext uri="{FF2B5EF4-FFF2-40B4-BE49-F238E27FC236}">
                <a16:creationId xmlns:a16="http://schemas.microsoft.com/office/drawing/2014/main" id="{A424F59D-1D7B-4E42-8544-7DCD9D952A6F}"/>
              </a:ext>
            </a:extLst>
          </p:cNvPr>
          <p:cNvSpPr>
            <a:spLocks noGrp="1"/>
          </p:cNvSpPr>
          <p:nvPr>
            <p:ph sz="quarter" idx="11"/>
          </p:nvPr>
        </p:nvSpPr>
        <p:spPr>
          <a:xfrm>
            <a:off x="342900" y="1276710"/>
            <a:ext cx="8458200" cy="1409340"/>
          </a:xfrm>
        </p:spPr>
        <p:txBody>
          <a:bodyPr>
            <a:normAutofit/>
          </a:bodyPr>
          <a:lstStyle/>
          <a:p>
            <a:pPr marL="0" lvl="1" indent="0">
              <a:spcBef>
                <a:spcPts val="1000"/>
              </a:spcBef>
              <a:spcAft>
                <a:spcPts val="0"/>
              </a:spcAft>
              <a:buNone/>
            </a:pPr>
            <a:r>
              <a:rPr lang="en-US" sz="2600" dirty="0"/>
              <a:t>Reduction in list price of a product or service.</a:t>
            </a:r>
          </a:p>
          <a:p>
            <a:pPr marL="291600" lvl="1" indent="-291600">
              <a:spcBef>
                <a:spcPts val="1000"/>
              </a:spcBef>
              <a:spcAft>
                <a:spcPts val="0"/>
              </a:spcAft>
            </a:pPr>
            <a:r>
              <a:rPr lang="en-US" sz="2400" dirty="0"/>
              <a:t>Used to provide incentives to larger customers or consumer groups to purchase from the company.</a:t>
            </a:r>
          </a:p>
        </p:txBody>
      </p:sp>
      <p:sp>
        <p:nvSpPr>
          <p:cNvPr id="7" name="Content Placeholder 6">
            <a:extLst>
              <a:ext uri="{FF2B5EF4-FFF2-40B4-BE49-F238E27FC236}">
                <a16:creationId xmlns:a16="http://schemas.microsoft.com/office/drawing/2014/main" id="{EDE2C4E6-2031-438F-BC7D-6F78A8FAD573}"/>
              </a:ext>
            </a:extLst>
          </p:cNvPr>
          <p:cNvSpPr>
            <a:spLocks noGrp="1"/>
          </p:cNvSpPr>
          <p:nvPr>
            <p:ph sz="quarter" idx="14"/>
          </p:nvPr>
        </p:nvSpPr>
        <p:spPr>
          <a:xfrm>
            <a:off x="342900" y="2725915"/>
            <a:ext cx="8283512" cy="1305280"/>
          </a:xfrm>
        </p:spPr>
        <p:txBody>
          <a:bodyPr>
            <a:normAutofit/>
          </a:bodyPr>
          <a:lstStyle/>
          <a:p>
            <a:pPr marL="0" marR="0" lvl="1"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i="0" u="none" strike="noStrike" kern="1200" cap="none" spc="0" normalizeH="0" baseline="0" noProof="0" dirty="0">
                <a:ln>
                  <a:noFill/>
                </a:ln>
                <a:solidFill>
                  <a:srgbClr val="000000"/>
                </a:solidFill>
                <a:effectLst/>
                <a:uLnTx/>
                <a:uFillTx/>
                <a:latin typeface="Arial" panose="020B0604020202020204"/>
                <a:ea typeface="+mn-ea"/>
                <a:cs typeface="+mn-cs"/>
              </a:rPr>
              <a:t>Because sellers are entitled to receive only the discounted amount, sale is recorded at this lower amount.</a:t>
            </a:r>
          </a:p>
        </p:txBody>
      </p:sp>
      <p:sp>
        <p:nvSpPr>
          <p:cNvPr id="6" name="Slide Number Placeholder 5">
            <a:extLst>
              <a:ext uri="{FF2B5EF4-FFF2-40B4-BE49-F238E27FC236}">
                <a16:creationId xmlns:a16="http://schemas.microsoft.com/office/drawing/2014/main" id="{270AA888-4442-42EB-8FCB-4718C18063B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650128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66B1-D734-4177-BC07-F6CF2F94C095}"/>
              </a:ext>
            </a:extLst>
          </p:cNvPr>
          <p:cNvSpPr>
            <a:spLocks noGrp="1"/>
          </p:cNvSpPr>
          <p:nvPr>
            <p:ph type="title"/>
          </p:nvPr>
        </p:nvSpPr>
        <p:spPr/>
        <p:txBody>
          <a:bodyPr>
            <a:normAutofit/>
          </a:bodyPr>
          <a:lstStyle/>
          <a:p>
            <a:r>
              <a:rPr lang="en-US" dirty="0"/>
              <a:t>Example of a Trade Discount</a:t>
            </a:r>
          </a:p>
        </p:txBody>
      </p:sp>
      <p:sp>
        <p:nvSpPr>
          <p:cNvPr id="3" name="Content Placeholder 2">
            <a:extLst>
              <a:ext uri="{FF2B5EF4-FFF2-40B4-BE49-F238E27FC236}">
                <a16:creationId xmlns:a16="http://schemas.microsoft.com/office/drawing/2014/main" id="{A424F59D-1D7B-4E42-8544-7DCD9D952A6F}"/>
              </a:ext>
            </a:extLst>
          </p:cNvPr>
          <p:cNvSpPr>
            <a:spLocks noGrp="1"/>
          </p:cNvSpPr>
          <p:nvPr>
            <p:ph sz="quarter" idx="11"/>
          </p:nvPr>
        </p:nvSpPr>
        <p:spPr>
          <a:xfrm>
            <a:off x="342900" y="1276710"/>
            <a:ext cx="8458200" cy="2866665"/>
          </a:xfrm>
        </p:spPr>
        <p:txBody>
          <a:bodyPr>
            <a:normAutofit/>
          </a:bodyPr>
          <a:lstStyle/>
          <a:p>
            <a:pPr marL="291600" lvl="1" indent="-291600">
              <a:spcBef>
                <a:spcPts val="1000"/>
              </a:spcBef>
              <a:spcAft>
                <a:spcPts val="0"/>
              </a:spcAft>
            </a:pPr>
            <a:r>
              <a:rPr lang="en-US" sz="2600" dirty="0" err="1"/>
              <a:t>F.Y.Eye</a:t>
            </a:r>
            <a:r>
              <a:rPr lang="en-US" sz="2600" dirty="0"/>
              <a:t> typically provides laser eye surgery for $3,000. </a:t>
            </a:r>
          </a:p>
          <a:p>
            <a:pPr marL="291600" lvl="1" indent="-291600">
              <a:spcBef>
                <a:spcPts val="1000"/>
              </a:spcBef>
              <a:spcAft>
                <a:spcPts val="0"/>
              </a:spcAft>
            </a:pPr>
            <a:r>
              <a:rPr lang="en-US" sz="2600" dirty="0"/>
              <a:t>The company offers laser eye surgery in the month of March for only $2,400.   </a:t>
            </a:r>
          </a:p>
          <a:p>
            <a:pPr marL="291600" lvl="1" indent="-291600">
              <a:spcBef>
                <a:spcPts val="1000"/>
              </a:spcBef>
              <a:spcAft>
                <a:spcPts val="0"/>
              </a:spcAft>
            </a:pPr>
            <a:r>
              <a:rPr lang="en-US" sz="2600" dirty="0"/>
              <a:t>The company records the following at the time of service:</a:t>
            </a:r>
          </a:p>
        </p:txBody>
      </p:sp>
      <p:graphicFrame>
        <p:nvGraphicFramePr>
          <p:cNvPr id="8" name="Table 9">
            <a:extLst>
              <a:ext uri="{FF2B5EF4-FFF2-40B4-BE49-F238E27FC236}">
                <a16:creationId xmlns:a16="http://schemas.microsoft.com/office/drawing/2014/main" id="{0970322D-C4A8-465F-8C8B-741B315DF3D5}"/>
              </a:ext>
            </a:extLst>
          </p:cNvPr>
          <p:cNvGraphicFramePr>
            <a:graphicFrameLocks noGrp="1"/>
          </p:cNvGraphicFramePr>
          <p:nvPr>
            <p:extLst>
              <p:ext uri="{D42A27DB-BD31-4B8C-83A1-F6EECF244321}">
                <p14:modId xmlns:p14="http://schemas.microsoft.com/office/powerpoint/2010/main" val="2845961650"/>
              </p:ext>
            </p:extLst>
          </p:nvPr>
        </p:nvGraphicFramePr>
        <p:xfrm>
          <a:off x="342900" y="4327678"/>
          <a:ext cx="7863751" cy="1188720"/>
        </p:xfrm>
        <a:graphic>
          <a:graphicData uri="http://schemas.openxmlformats.org/drawingml/2006/table">
            <a:tbl>
              <a:tblPr firstRow="1" bandRow="1">
                <a:tableStyleId>{2D5ABB26-0587-4C30-8999-92F81FD0307C}</a:tableStyleId>
              </a:tblPr>
              <a:tblGrid>
                <a:gridCol w="3886835">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1</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Accounts Receivable</a:t>
                      </a:r>
                    </a:p>
                  </a:txBody>
                  <a:tcPr/>
                </a:tc>
                <a:tc>
                  <a:txBody>
                    <a:bodyPr/>
                    <a:lstStyle/>
                    <a:p>
                      <a:pPr algn="ctr"/>
                      <a:r>
                        <a:rPr lang="en-US" sz="2000" b="1" dirty="0">
                          <a:latin typeface="Calibri" pitchFamily="34" charset="0"/>
                        </a:rPr>
                        <a:t>2,400</a:t>
                      </a:r>
                      <a:endParaRPr lang="en-US" sz="2000" b="1" dirty="0"/>
                    </a:p>
                  </a:txBody>
                  <a:tcPr/>
                </a:tc>
                <a:tc>
                  <a:txBody>
                    <a:bodyPr/>
                    <a:lstStyle/>
                    <a:p>
                      <a:pPr algn="ctr"/>
                      <a:endParaRPr lang="en-US" sz="2000" b="1" dirty="0"/>
                    </a:p>
                  </a:txBody>
                  <a:tcPr/>
                </a:tc>
                <a:extLst>
                  <a:ext uri="{0D108BD9-81ED-4DB2-BD59-A6C34878D82A}">
                    <a16:rowId xmlns:a16="http://schemas.microsoft.com/office/drawing/2014/main" val="1675887343"/>
                  </a:ext>
                </a:extLst>
              </a:tr>
              <a:tr h="370840">
                <a:tc>
                  <a:txBody>
                    <a:bodyPr/>
                    <a:lstStyle/>
                    <a:p>
                      <a:pPr marL="347663" indent="195263"/>
                      <a:r>
                        <a:rPr lang="en-US" sz="2000" b="1" dirty="0"/>
                        <a:t>Service Revenue</a:t>
                      </a:r>
                    </a:p>
                  </a:txBody>
                  <a:tcPr/>
                </a:tc>
                <a:tc>
                  <a:txBody>
                    <a:bodyPr/>
                    <a:lstStyle/>
                    <a:p>
                      <a:pPr algn="ctr"/>
                      <a:endParaRPr lang="en-US" sz="2000" b="1"/>
                    </a:p>
                  </a:txBody>
                  <a:tcPr/>
                </a:tc>
                <a:tc>
                  <a:txBody>
                    <a:bodyPr/>
                    <a:lstStyle/>
                    <a:p>
                      <a:pPr algn="ctr"/>
                      <a:r>
                        <a:rPr lang="en-US" sz="2000" b="1" dirty="0">
                          <a:latin typeface="Calibri" pitchFamily="34" charset="0"/>
                        </a:rPr>
                        <a:t>2,400</a:t>
                      </a:r>
                      <a:endParaRPr lang="en-US" sz="2000" b="1" dirty="0"/>
                    </a:p>
                  </a:txBody>
                  <a:tcPr/>
                </a:tc>
                <a:extLst>
                  <a:ext uri="{0D108BD9-81ED-4DB2-BD59-A6C34878D82A}">
                    <a16:rowId xmlns:a16="http://schemas.microsoft.com/office/drawing/2014/main" val="3923420618"/>
                  </a:ext>
                </a:extLst>
              </a:tr>
            </a:tbl>
          </a:graphicData>
        </a:graphic>
      </p:graphicFrame>
      <p:sp>
        <p:nvSpPr>
          <p:cNvPr id="7" name="Content Placeholder 6">
            <a:extLst>
              <a:ext uri="{FF2B5EF4-FFF2-40B4-BE49-F238E27FC236}">
                <a16:creationId xmlns:a16="http://schemas.microsoft.com/office/drawing/2014/main" id="{EDE2C4E6-2031-438F-BC7D-6F78A8FAD573}"/>
              </a:ext>
            </a:extLst>
          </p:cNvPr>
          <p:cNvSpPr>
            <a:spLocks noGrp="1"/>
          </p:cNvSpPr>
          <p:nvPr>
            <p:ph sz="quarter" idx="14"/>
          </p:nvPr>
        </p:nvSpPr>
        <p:spPr>
          <a:xfrm>
            <a:off x="646171" y="5586406"/>
            <a:ext cx="8012049" cy="445032"/>
          </a:xfrm>
        </p:spPr>
        <p:txBody>
          <a:bodyPr>
            <a:normAutofit fontScale="92500"/>
          </a:bodyPr>
          <a:lstStyle/>
          <a:p>
            <a:pPr marL="0" marR="0" lvl="1" indent="271463"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i="1" u="none" strike="noStrike" kern="1200" cap="none" spc="0" normalizeH="0" baseline="0" noProof="0" dirty="0">
                <a:ln>
                  <a:noFill/>
                </a:ln>
                <a:solidFill>
                  <a:srgbClr val="000000"/>
                </a:solidFill>
                <a:effectLst/>
                <a:uLnTx/>
                <a:uFillTx/>
                <a:latin typeface="Arial" panose="020B0604020202020204"/>
                <a:ea typeface="+mn-ea"/>
                <a:cs typeface="+mn-cs"/>
              </a:rPr>
              <a:t>(Provide services of $3,000 on account for the trade discount price of $2,400)</a:t>
            </a:r>
          </a:p>
        </p:txBody>
      </p:sp>
      <p:sp>
        <p:nvSpPr>
          <p:cNvPr id="6" name="Slide Number Placeholder 5">
            <a:extLst>
              <a:ext uri="{FF2B5EF4-FFF2-40B4-BE49-F238E27FC236}">
                <a16:creationId xmlns:a16="http://schemas.microsoft.com/office/drawing/2014/main" id="{270AA888-4442-42EB-8FCB-4718C18063BD}"/>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135532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7C546-D0E0-4047-B029-F510B97372C6}"/>
              </a:ext>
            </a:extLst>
          </p:cNvPr>
          <p:cNvSpPr>
            <a:spLocks noGrp="1"/>
          </p:cNvSpPr>
          <p:nvPr>
            <p:ph type="title"/>
          </p:nvPr>
        </p:nvSpPr>
        <p:spPr/>
        <p:txBody>
          <a:bodyPr>
            <a:normAutofit/>
          </a:bodyPr>
          <a:lstStyle/>
          <a:p>
            <a:r>
              <a:rPr lang="en-US" dirty="0"/>
              <a:t>Sales Returns and Allowances</a:t>
            </a:r>
          </a:p>
        </p:txBody>
      </p:sp>
      <p:sp>
        <p:nvSpPr>
          <p:cNvPr id="3" name="Content Placeholder 2">
            <a:extLst>
              <a:ext uri="{FF2B5EF4-FFF2-40B4-BE49-F238E27FC236}">
                <a16:creationId xmlns:a16="http://schemas.microsoft.com/office/drawing/2014/main" id="{AA8A473B-2BEE-4654-84E8-8C59DCE2413B}"/>
              </a:ext>
            </a:extLst>
          </p:cNvPr>
          <p:cNvSpPr>
            <a:spLocks noGrp="1"/>
          </p:cNvSpPr>
          <p:nvPr>
            <p:ph sz="quarter" idx="11"/>
          </p:nvPr>
        </p:nvSpPr>
        <p:spPr>
          <a:xfrm>
            <a:off x="342900" y="1276710"/>
            <a:ext cx="8458200" cy="952140"/>
          </a:xfrm>
        </p:spPr>
        <p:txBody>
          <a:bodyPr>
            <a:normAutofit/>
          </a:bodyPr>
          <a:lstStyle/>
          <a:p>
            <a:pPr marL="0" lvl="1" indent="0" defTabSz="1066800" fontAlgn="auto">
              <a:spcBef>
                <a:spcPts val="1000"/>
              </a:spcBef>
              <a:spcAft>
                <a:spcPts val="0"/>
              </a:spcAft>
              <a:buNone/>
              <a:defRPr/>
            </a:pPr>
            <a:r>
              <a:rPr lang="en-US" sz="2400" dirty="0"/>
              <a:t>Customers sometimes return goods or are dissatisfied with products or services because of a deficiency</a:t>
            </a:r>
          </a:p>
        </p:txBody>
      </p:sp>
      <p:graphicFrame>
        <p:nvGraphicFramePr>
          <p:cNvPr id="15" name="Table 15">
            <a:extLst>
              <a:ext uri="{FF2B5EF4-FFF2-40B4-BE49-F238E27FC236}">
                <a16:creationId xmlns:a16="http://schemas.microsoft.com/office/drawing/2014/main" id="{2EF52094-7CA9-4D24-84FC-323437126B60}"/>
              </a:ext>
            </a:extLst>
          </p:cNvPr>
          <p:cNvGraphicFramePr>
            <a:graphicFrameLocks noGrp="1"/>
          </p:cNvGraphicFramePr>
          <p:nvPr>
            <p:extLst>
              <p:ext uri="{D42A27DB-BD31-4B8C-83A1-F6EECF244321}">
                <p14:modId xmlns:p14="http://schemas.microsoft.com/office/powerpoint/2010/main" val="2034544208"/>
              </p:ext>
            </p:extLst>
          </p:nvPr>
        </p:nvGraphicFramePr>
        <p:xfrm>
          <a:off x="342900" y="2308014"/>
          <a:ext cx="4114800" cy="41735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63193166"/>
                    </a:ext>
                  </a:extLst>
                </a:gridCol>
              </a:tblGrid>
              <a:tr h="556847">
                <a:tc>
                  <a:txBody>
                    <a:bodyPr/>
                    <a:lstStyle/>
                    <a:p>
                      <a:pPr algn="ctr"/>
                      <a:r>
                        <a:rPr lang="en-US" sz="2400" dirty="0"/>
                        <a:t>Sales Return</a:t>
                      </a:r>
                    </a:p>
                  </a:txBody>
                  <a:tcPr/>
                </a:tc>
                <a:extLst>
                  <a:ext uri="{0D108BD9-81ED-4DB2-BD59-A6C34878D82A}">
                    <a16:rowId xmlns:a16="http://schemas.microsoft.com/office/drawing/2014/main" val="1704148197"/>
                  </a:ext>
                </a:extLst>
              </a:tr>
              <a:tr h="3616713">
                <a:tc>
                  <a:txBody>
                    <a:bodyPr/>
                    <a:lstStyle/>
                    <a:p>
                      <a:pPr marL="342900" indent="-342900">
                        <a:buFont typeface="Arial" panose="020B0604020202020204" pitchFamily="34" charset="0"/>
                        <a:buChar char="•"/>
                      </a:pPr>
                      <a:r>
                        <a:rPr lang="en-US" sz="2400" dirty="0"/>
                        <a:t>Customer returns goods previously purchased.</a:t>
                      </a:r>
                    </a:p>
                    <a:p>
                      <a:pPr marL="442913" indent="-442913"/>
                      <a:r>
                        <a:rPr lang="en-US" sz="2400" dirty="0"/>
                        <a:t>(a) Seller issues a cash refund if original sale was for cash</a:t>
                      </a:r>
                    </a:p>
                    <a:p>
                      <a:pPr marL="442913" indent="-442913"/>
                      <a:r>
                        <a:rPr lang="en-US" sz="2400" dirty="0"/>
                        <a:t>(b) Seller reduces balance of accounts receivable if original sale was on account</a:t>
                      </a:r>
                    </a:p>
                  </a:txBody>
                  <a:tcPr/>
                </a:tc>
                <a:extLst>
                  <a:ext uri="{0D108BD9-81ED-4DB2-BD59-A6C34878D82A}">
                    <a16:rowId xmlns:a16="http://schemas.microsoft.com/office/drawing/2014/main" val="595516955"/>
                  </a:ext>
                </a:extLst>
              </a:tr>
            </a:tbl>
          </a:graphicData>
        </a:graphic>
      </p:graphicFrame>
      <p:graphicFrame>
        <p:nvGraphicFramePr>
          <p:cNvPr id="16" name="Table 15">
            <a:extLst>
              <a:ext uri="{FF2B5EF4-FFF2-40B4-BE49-F238E27FC236}">
                <a16:creationId xmlns:a16="http://schemas.microsoft.com/office/drawing/2014/main" id="{05A7F477-F6E8-4172-B0F3-0B3EC3263226}"/>
              </a:ext>
            </a:extLst>
          </p:cNvPr>
          <p:cNvGraphicFramePr>
            <a:graphicFrameLocks noGrp="1"/>
          </p:cNvGraphicFramePr>
          <p:nvPr>
            <p:extLst>
              <p:ext uri="{D42A27DB-BD31-4B8C-83A1-F6EECF244321}">
                <p14:modId xmlns:p14="http://schemas.microsoft.com/office/powerpoint/2010/main" val="2388794962"/>
              </p:ext>
            </p:extLst>
          </p:nvPr>
        </p:nvGraphicFramePr>
        <p:xfrm>
          <a:off x="4686300" y="2286002"/>
          <a:ext cx="4114800" cy="41735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63193166"/>
                    </a:ext>
                  </a:extLst>
                </a:gridCol>
              </a:tblGrid>
              <a:tr h="556847">
                <a:tc>
                  <a:txBody>
                    <a:bodyPr/>
                    <a:lstStyle/>
                    <a:p>
                      <a:pPr algn="ctr"/>
                      <a:r>
                        <a:rPr lang="en-US" sz="2400" dirty="0"/>
                        <a:t>Sales Allowances</a:t>
                      </a:r>
                    </a:p>
                  </a:txBody>
                  <a:tcPr/>
                </a:tc>
                <a:extLst>
                  <a:ext uri="{0D108BD9-81ED-4DB2-BD59-A6C34878D82A}">
                    <a16:rowId xmlns:a16="http://schemas.microsoft.com/office/drawing/2014/main" val="1704148197"/>
                  </a:ext>
                </a:extLst>
              </a:tr>
              <a:tr h="3616713">
                <a:tc>
                  <a:txBody>
                    <a:bodyPr/>
                    <a:lstStyle/>
                    <a:p>
                      <a:pPr marL="342900" indent="-342900">
                        <a:buFont typeface="Arial" panose="020B0604020202020204" pitchFamily="34" charset="0"/>
                        <a:buChar char="•"/>
                      </a:pPr>
                      <a:r>
                        <a:rPr lang="en-US" sz="2400" dirty="0"/>
                        <a:t>Customer does NOT return goods.</a:t>
                      </a:r>
                    </a:p>
                    <a:p>
                      <a:pPr marL="442913" indent="-442913"/>
                      <a:r>
                        <a:rPr lang="en-US" sz="2400" dirty="0"/>
                        <a:t>(a) Seller issues a cash refund if original sale was for cash</a:t>
                      </a:r>
                    </a:p>
                    <a:p>
                      <a:pPr marL="442913" indent="-442913"/>
                      <a:r>
                        <a:rPr lang="en-US" sz="2400" dirty="0"/>
                        <a:t>(b) Seller reduces balance of accounts receivable if original sale was on account</a:t>
                      </a:r>
                    </a:p>
                  </a:txBody>
                  <a:tcPr/>
                </a:tc>
                <a:extLst>
                  <a:ext uri="{0D108BD9-81ED-4DB2-BD59-A6C34878D82A}">
                    <a16:rowId xmlns:a16="http://schemas.microsoft.com/office/drawing/2014/main" val="595516955"/>
                  </a:ext>
                </a:extLst>
              </a:tr>
            </a:tbl>
          </a:graphicData>
        </a:graphic>
      </p:graphicFrame>
      <p:sp>
        <p:nvSpPr>
          <p:cNvPr id="6" name="Slide Number Placeholder 5">
            <a:extLst>
              <a:ext uri="{FF2B5EF4-FFF2-40B4-BE49-F238E27FC236}">
                <a16:creationId xmlns:a16="http://schemas.microsoft.com/office/drawing/2014/main" id="{5FCDFDBF-98C7-45B8-8FB5-F9CF2118C68A}"/>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070688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Sales Returns</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2338688"/>
          </a:xfrm>
        </p:spPr>
        <p:txBody>
          <a:bodyPr>
            <a:noAutofit/>
          </a:bodyPr>
          <a:lstStyle/>
          <a:p>
            <a:pPr marL="291600" lvl="1" indent="-291600" defTabSz="1066800">
              <a:spcBef>
                <a:spcPts val="1000"/>
              </a:spcBef>
              <a:spcAft>
                <a:spcPts val="0"/>
              </a:spcAft>
              <a:buFontTx/>
              <a:buChar char="••"/>
              <a:defRPr/>
            </a:pPr>
            <a:r>
              <a:rPr lang="en-US" sz="2600" dirty="0"/>
              <a:t>On March 2, </a:t>
            </a:r>
            <a:r>
              <a:rPr lang="en-US" sz="2600" dirty="0" err="1"/>
              <a:t>F.Y.Eye</a:t>
            </a:r>
            <a:r>
              <a:rPr lang="en-US" sz="2600" dirty="0"/>
              <a:t> sells sunglasses to one of its customers for $200 on account. </a:t>
            </a:r>
          </a:p>
          <a:p>
            <a:pPr marL="291600" lvl="1" indent="-291600" defTabSz="1066800">
              <a:spcBef>
                <a:spcPts val="1000"/>
              </a:spcBef>
              <a:spcAft>
                <a:spcPts val="0"/>
              </a:spcAft>
              <a:buFontTx/>
              <a:buChar char="••"/>
              <a:defRPr/>
            </a:pPr>
            <a:r>
              <a:rPr lang="en-US" sz="2600" dirty="0"/>
              <a:t>On March 4, the customer decides she doesn’t want eyeglasses and receives full credit from </a:t>
            </a:r>
            <a:r>
              <a:rPr lang="en-US" sz="2600" dirty="0" err="1"/>
              <a:t>F.Y.Eye</a:t>
            </a:r>
            <a:r>
              <a:rPr lang="en-US" sz="2600" dirty="0"/>
              <a:t>.</a:t>
            </a:r>
          </a:p>
          <a:p>
            <a:pPr marL="291600" lvl="1" indent="-291600" defTabSz="1066800">
              <a:spcBef>
                <a:spcPts val="1000"/>
              </a:spcBef>
              <a:spcAft>
                <a:spcPts val="0"/>
              </a:spcAft>
              <a:buFontTx/>
              <a:buChar char="••"/>
              <a:defRPr/>
            </a:pPr>
            <a:r>
              <a:rPr lang="en-US" sz="2600" dirty="0"/>
              <a:t>The company records the following:</a:t>
            </a:r>
          </a:p>
        </p:txBody>
      </p:sp>
      <p:graphicFrame>
        <p:nvGraphicFramePr>
          <p:cNvPr id="6" name="Table 9">
            <a:extLst>
              <a:ext uri="{FF2B5EF4-FFF2-40B4-BE49-F238E27FC236}">
                <a16:creationId xmlns:a16="http://schemas.microsoft.com/office/drawing/2014/main" id="{B4307083-8B82-4BFF-AF01-950B78E2E4D6}"/>
              </a:ext>
            </a:extLst>
          </p:cNvPr>
          <p:cNvGraphicFramePr>
            <a:graphicFrameLocks noGrp="1"/>
          </p:cNvGraphicFramePr>
          <p:nvPr>
            <p:extLst>
              <p:ext uri="{D42A27DB-BD31-4B8C-83A1-F6EECF244321}">
                <p14:modId xmlns:p14="http://schemas.microsoft.com/office/powerpoint/2010/main" val="2022027754"/>
              </p:ext>
            </p:extLst>
          </p:nvPr>
        </p:nvGraphicFramePr>
        <p:xfrm>
          <a:off x="497646" y="4351984"/>
          <a:ext cx="8153946" cy="1584960"/>
        </p:xfrm>
        <a:graphic>
          <a:graphicData uri="http://schemas.openxmlformats.org/drawingml/2006/table">
            <a:tbl>
              <a:tblPr firstRow="1" bandRow="1">
                <a:tableStyleId>{2D5ABB26-0587-4C30-8999-92F81FD0307C}</a:tableStyleId>
              </a:tblPr>
              <a:tblGrid>
                <a:gridCol w="4177030">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4</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Sales Returns</a:t>
                      </a:r>
                    </a:p>
                  </a:txBody>
                  <a:tcPr/>
                </a:tc>
                <a:tc>
                  <a:txBody>
                    <a:bodyPr/>
                    <a:lstStyle/>
                    <a:p>
                      <a:pPr algn="ctr"/>
                      <a:r>
                        <a:rPr lang="en-US" sz="2000" b="1" dirty="0"/>
                        <a:t>200</a:t>
                      </a:r>
                    </a:p>
                  </a:txBody>
                  <a:tcPr/>
                </a:tc>
                <a:tc>
                  <a:txBody>
                    <a:bodyPr/>
                    <a:lstStyle/>
                    <a:p>
                      <a:pPr algn="ctr"/>
                      <a:endParaRPr lang="en-US" sz="2000" b="1"/>
                    </a:p>
                  </a:txBody>
                  <a:tcPr/>
                </a:tc>
                <a:extLst>
                  <a:ext uri="{0D108BD9-81ED-4DB2-BD59-A6C34878D82A}">
                    <a16:rowId xmlns:a16="http://schemas.microsoft.com/office/drawing/2014/main" val="1675887343"/>
                  </a:ext>
                </a:extLst>
              </a:tr>
              <a:tr h="370840">
                <a:tc>
                  <a:txBody>
                    <a:bodyPr/>
                    <a:lstStyle/>
                    <a:p>
                      <a:pPr marL="347663" indent="195263"/>
                      <a:r>
                        <a:rPr lang="en-US" sz="2000" b="1" dirty="0"/>
                        <a:t>Accounts Receivable</a:t>
                      </a:r>
                    </a:p>
                  </a:txBody>
                  <a:tcPr/>
                </a:tc>
                <a:tc>
                  <a:txBody>
                    <a:bodyPr/>
                    <a:lstStyle/>
                    <a:p>
                      <a:pPr algn="ctr"/>
                      <a:endParaRPr lang="en-US" sz="2000" b="1"/>
                    </a:p>
                  </a:txBody>
                  <a:tcPr/>
                </a:tc>
                <a:tc>
                  <a:txBody>
                    <a:bodyPr/>
                    <a:lstStyle/>
                    <a:p>
                      <a:pPr algn="ctr"/>
                      <a:r>
                        <a:rPr lang="en-US" sz="2000" b="1" dirty="0"/>
                        <a:t>200</a:t>
                      </a:r>
                    </a:p>
                  </a:txBody>
                  <a:tcPr/>
                </a:tc>
                <a:extLst>
                  <a:ext uri="{0D108BD9-81ED-4DB2-BD59-A6C34878D82A}">
                    <a16:rowId xmlns:a16="http://schemas.microsoft.com/office/drawing/2014/main" val="3923420618"/>
                  </a:ext>
                </a:extLst>
              </a:tr>
              <a:tr h="370840">
                <a:tc>
                  <a:txBody>
                    <a:bodyPr/>
                    <a:lstStyle/>
                    <a:p>
                      <a:pPr marL="0" indent="542925"/>
                      <a:r>
                        <a:rPr lang="en-US" sz="2000" i="1" dirty="0"/>
                        <a:t>(Customer return on account.)</a:t>
                      </a:r>
                    </a:p>
                  </a:txBody>
                  <a:tcPr/>
                </a:tc>
                <a:tc>
                  <a:txBody>
                    <a:bodyPr/>
                    <a:lstStyle/>
                    <a:p>
                      <a:pPr algn="ctr"/>
                      <a:endParaRPr lang="en-US" sz="2000"/>
                    </a:p>
                  </a:txBody>
                  <a:tcPr/>
                </a:tc>
                <a:tc>
                  <a:txBody>
                    <a:bodyPr/>
                    <a:lstStyle/>
                    <a:p>
                      <a:pPr algn="ctr"/>
                      <a:endParaRPr lang="en-US" sz="2000" dirty="0"/>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926122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Sales Allowances</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2338688"/>
          </a:xfrm>
        </p:spPr>
        <p:txBody>
          <a:bodyPr>
            <a:noAutofit/>
          </a:bodyPr>
          <a:lstStyle/>
          <a:p>
            <a:pPr marL="291600" lvl="1" indent="-291600" defTabSz="1066800">
              <a:spcBef>
                <a:spcPts val="1000"/>
              </a:spcBef>
              <a:spcAft>
                <a:spcPts val="0"/>
              </a:spcAft>
              <a:buFontTx/>
              <a:buChar char="••"/>
              <a:defRPr/>
            </a:pPr>
            <a:r>
              <a:rPr lang="en-US" sz="2600" dirty="0"/>
              <a:t>The customer having laser eye surgery on March 1 for $2,400 is not completely satisfied with the outcome of the surgery. </a:t>
            </a:r>
          </a:p>
          <a:p>
            <a:pPr marL="291600" lvl="1" indent="-291600" defTabSz="1066800">
              <a:spcBef>
                <a:spcPts val="1000"/>
              </a:spcBef>
              <a:spcAft>
                <a:spcPts val="0"/>
              </a:spcAft>
              <a:buFontTx/>
              <a:buChar char="••"/>
              <a:defRPr/>
            </a:pPr>
            <a:r>
              <a:rPr lang="en-US" sz="2600" dirty="0"/>
              <a:t>On March 5, </a:t>
            </a:r>
            <a:r>
              <a:rPr lang="en-US" sz="2600" dirty="0" err="1"/>
              <a:t>F.Y.Eye</a:t>
            </a:r>
            <a:r>
              <a:rPr lang="en-US" sz="2600" dirty="0"/>
              <a:t> allows a $400 reduction in the amount owed by the customer.</a:t>
            </a:r>
          </a:p>
          <a:p>
            <a:pPr marL="291600" lvl="1" indent="-291600" defTabSz="1066800">
              <a:spcBef>
                <a:spcPts val="1000"/>
              </a:spcBef>
              <a:spcAft>
                <a:spcPts val="0"/>
              </a:spcAft>
              <a:buFontTx/>
              <a:buChar char="••"/>
              <a:defRPr/>
            </a:pPr>
            <a:r>
              <a:rPr lang="en-US" sz="2600" dirty="0"/>
              <a:t>The company records the following: </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2718603649"/>
              </p:ext>
            </p:extLst>
          </p:nvPr>
        </p:nvGraphicFramePr>
        <p:xfrm>
          <a:off x="497646" y="4351984"/>
          <a:ext cx="7863751" cy="1889760"/>
        </p:xfrm>
        <a:graphic>
          <a:graphicData uri="http://schemas.openxmlformats.org/drawingml/2006/table">
            <a:tbl>
              <a:tblPr firstRow="1" bandRow="1">
                <a:tableStyleId>{2D5ABB26-0587-4C30-8999-92F81FD0307C}</a:tableStyleId>
              </a:tblPr>
              <a:tblGrid>
                <a:gridCol w="3886835">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4</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Sales Allowances</a:t>
                      </a:r>
                    </a:p>
                  </a:txBody>
                  <a:tcPr/>
                </a:tc>
                <a:tc>
                  <a:txBody>
                    <a:bodyPr/>
                    <a:lstStyle/>
                    <a:p>
                      <a:pPr algn="ctr"/>
                      <a:r>
                        <a:rPr lang="en-US" sz="2000" b="1" dirty="0"/>
                        <a:t>400</a:t>
                      </a:r>
                    </a:p>
                  </a:txBody>
                  <a:tcPr/>
                </a:tc>
                <a:tc>
                  <a:txBody>
                    <a:bodyPr/>
                    <a:lstStyle/>
                    <a:p>
                      <a:pPr algn="ctr"/>
                      <a:endParaRPr lang="en-US" sz="2000" b="1"/>
                    </a:p>
                  </a:txBody>
                  <a:tcPr/>
                </a:tc>
                <a:extLst>
                  <a:ext uri="{0D108BD9-81ED-4DB2-BD59-A6C34878D82A}">
                    <a16:rowId xmlns:a16="http://schemas.microsoft.com/office/drawing/2014/main" val="1675887343"/>
                  </a:ext>
                </a:extLst>
              </a:tr>
              <a:tr h="370840">
                <a:tc>
                  <a:txBody>
                    <a:bodyPr/>
                    <a:lstStyle/>
                    <a:p>
                      <a:pPr marL="347663" indent="195263"/>
                      <a:r>
                        <a:rPr lang="en-US" sz="2000" b="1" dirty="0"/>
                        <a:t>Accounts Receivable</a:t>
                      </a:r>
                    </a:p>
                  </a:txBody>
                  <a:tcPr/>
                </a:tc>
                <a:tc>
                  <a:txBody>
                    <a:bodyPr/>
                    <a:lstStyle/>
                    <a:p>
                      <a:pPr algn="ctr"/>
                      <a:endParaRPr lang="en-US" sz="2000" b="1"/>
                    </a:p>
                  </a:txBody>
                  <a:tcPr/>
                </a:tc>
                <a:tc>
                  <a:txBody>
                    <a:bodyPr/>
                    <a:lstStyle/>
                    <a:p>
                      <a:pPr algn="ctr"/>
                      <a:r>
                        <a:rPr lang="en-US" sz="2000" b="1" dirty="0"/>
                        <a:t>400</a:t>
                      </a:r>
                    </a:p>
                  </a:txBody>
                  <a:tcPr/>
                </a:tc>
                <a:extLst>
                  <a:ext uri="{0D108BD9-81ED-4DB2-BD59-A6C34878D82A}">
                    <a16:rowId xmlns:a16="http://schemas.microsoft.com/office/drawing/2014/main" val="3923420618"/>
                  </a:ext>
                </a:extLst>
              </a:tr>
              <a:tr h="370840">
                <a:tc>
                  <a:txBody>
                    <a:bodyPr/>
                    <a:lstStyle/>
                    <a:p>
                      <a:pPr marL="542925" indent="0"/>
                      <a:r>
                        <a:rPr lang="en-US" sz="2000" i="1" dirty="0"/>
                        <a:t>(Provide sales allowance for previous credit sale)</a:t>
                      </a:r>
                    </a:p>
                  </a:txBody>
                  <a:tcPr/>
                </a:tc>
                <a:tc>
                  <a:txBody>
                    <a:bodyPr/>
                    <a:lstStyle/>
                    <a:p>
                      <a:pPr algn="ctr"/>
                      <a:endParaRPr lang="en-US" sz="2000"/>
                    </a:p>
                  </a:txBody>
                  <a:tcPr/>
                </a:tc>
                <a:tc>
                  <a:txBody>
                    <a:bodyPr/>
                    <a:lstStyle/>
                    <a:p>
                      <a:pPr algn="ctr"/>
                      <a:endParaRPr lang="en-US" sz="2000" dirty="0"/>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1730185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F69A2-63E4-4C04-B320-F3D77DBD3458}"/>
              </a:ext>
            </a:extLst>
          </p:cNvPr>
          <p:cNvSpPr>
            <a:spLocks noGrp="1"/>
          </p:cNvSpPr>
          <p:nvPr>
            <p:ph type="title"/>
          </p:nvPr>
        </p:nvSpPr>
        <p:spPr/>
        <p:txBody>
          <a:bodyPr>
            <a:normAutofit/>
          </a:bodyPr>
          <a:lstStyle/>
          <a:p>
            <a:r>
              <a:rPr lang="en-US" dirty="0"/>
              <a:t>Common Mistake</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dirty="0"/>
          </a:p>
        </p:txBody>
      </p:sp>
      <p:sp>
        <p:nvSpPr>
          <p:cNvPr id="3" name="Content Placeholder 2">
            <a:extLst>
              <a:ext uri="{FF2B5EF4-FFF2-40B4-BE49-F238E27FC236}">
                <a16:creationId xmlns:a16="http://schemas.microsoft.com/office/drawing/2014/main" id="{076B7385-CDEB-477A-BC0E-EBFE335F05F0}"/>
              </a:ext>
            </a:extLst>
          </p:cNvPr>
          <p:cNvSpPr>
            <a:spLocks noGrp="1"/>
          </p:cNvSpPr>
          <p:nvPr>
            <p:ph sz="quarter" idx="11"/>
          </p:nvPr>
        </p:nvSpPr>
        <p:spPr/>
        <p:txBody>
          <a:bodyPr>
            <a:normAutofit/>
          </a:bodyPr>
          <a:lstStyle/>
          <a:p>
            <a:pPr marL="291600" lvl="1" indent="-291600" defTabSz="1066800" fontAlgn="auto">
              <a:spcBef>
                <a:spcPts val="1000"/>
              </a:spcBef>
              <a:spcAft>
                <a:spcPts val="0"/>
              </a:spcAft>
              <a:buFontTx/>
              <a:buChar char="••"/>
              <a:tabLst>
                <a:tab pos="1884363" algn="l"/>
              </a:tabLst>
              <a:defRPr/>
            </a:pPr>
            <a:r>
              <a:rPr lang="en-US" sz="2600" dirty="0"/>
              <a:t>Students sometimes misclassify contra revenue accounts—sales returns and sales allowances—as expenses. </a:t>
            </a:r>
          </a:p>
          <a:p>
            <a:pPr marL="291600" lvl="1" indent="-291600" defTabSz="1066800" fontAlgn="auto">
              <a:spcBef>
                <a:spcPts val="1000"/>
              </a:spcBef>
              <a:spcAft>
                <a:spcPts val="0"/>
              </a:spcAft>
              <a:buFontTx/>
              <a:buChar char="••"/>
              <a:tabLst>
                <a:tab pos="1884363" algn="l"/>
              </a:tabLst>
              <a:defRPr/>
            </a:pPr>
            <a:r>
              <a:rPr lang="en-US" sz="2600" dirty="0"/>
              <a:t>Like expenses, contra revenues have normal debit balances and reduce the reported amount of net income. </a:t>
            </a:r>
          </a:p>
          <a:p>
            <a:pPr marL="291600" lvl="1" indent="-291600" defTabSz="1066800" fontAlgn="auto">
              <a:spcBef>
                <a:spcPts val="1000"/>
              </a:spcBef>
              <a:spcAft>
                <a:spcPts val="0"/>
              </a:spcAft>
              <a:buFontTx/>
              <a:buChar char="••"/>
              <a:tabLst>
                <a:tab pos="1884363" algn="l"/>
              </a:tabLst>
              <a:defRPr/>
            </a:pPr>
            <a:r>
              <a:rPr lang="en-US" sz="2600" dirty="0"/>
              <a:t>However, contra revenues represent reductions of revenues, whereas expenses represent the separate costs of generating revenues.</a:t>
            </a:r>
          </a:p>
        </p:txBody>
      </p:sp>
      <p:sp>
        <p:nvSpPr>
          <p:cNvPr id="6" name="Slide Number Placeholder 5">
            <a:extLst>
              <a:ext uri="{FF2B5EF4-FFF2-40B4-BE49-F238E27FC236}">
                <a16:creationId xmlns:a16="http://schemas.microsoft.com/office/drawing/2014/main" id="{B9017D8F-217C-4E04-9CB7-65960ECFAA75}"/>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5887318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BBEF2-5540-4BC0-B72F-30DA385FD49B}"/>
              </a:ext>
            </a:extLst>
          </p:cNvPr>
          <p:cNvSpPr>
            <a:spLocks noGrp="1"/>
          </p:cNvSpPr>
          <p:nvPr>
            <p:ph type="title"/>
          </p:nvPr>
        </p:nvSpPr>
        <p:spPr/>
        <p:txBody>
          <a:bodyPr/>
          <a:lstStyle/>
          <a:p>
            <a:r>
              <a:rPr lang="en-US" dirty="0"/>
              <a:t>Sales Discounts</a:t>
            </a:r>
          </a:p>
        </p:txBody>
      </p:sp>
      <p:sp>
        <p:nvSpPr>
          <p:cNvPr id="3" name="Content Placeholder 2">
            <a:extLst>
              <a:ext uri="{FF2B5EF4-FFF2-40B4-BE49-F238E27FC236}">
                <a16:creationId xmlns:a16="http://schemas.microsoft.com/office/drawing/2014/main" id="{E568E87B-AA9C-4334-BA4C-8C0CDA8D6C4E}"/>
              </a:ext>
            </a:extLst>
          </p:cNvPr>
          <p:cNvSpPr>
            <a:spLocks noGrp="1"/>
          </p:cNvSpPr>
          <p:nvPr>
            <p:ph sz="quarter" idx="11"/>
          </p:nvPr>
        </p:nvSpPr>
        <p:spPr>
          <a:xfrm>
            <a:off x="342900" y="1276709"/>
            <a:ext cx="8458200" cy="5208497"/>
          </a:xfrm>
        </p:spPr>
        <p:txBody>
          <a:bodyPr>
            <a:normAutofit/>
          </a:bodyPr>
          <a:lstStyle/>
          <a:p>
            <a:pPr marL="0" lvl="1" indent="0">
              <a:spcBef>
                <a:spcPts val="1000"/>
              </a:spcBef>
              <a:spcAft>
                <a:spcPts val="0"/>
              </a:spcAft>
              <a:buNone/>
            </a:pPr>
            <a:r>
              <a:rPr lang="en-US" sz="2600" dirty="0"/>
              <a:t>Reduction in the amount to be received from a credit customer if collection on account occurs within a specified period.</a:t>
            </a:r>
          </a:p>
          <a:p>
            <a:pPr marL="0" lvl="1" indent="0">
              <a:spcBef>
                <a:spcPts val="1000"/>
              </a:spcBef>
              <a:spcAft>
                <a:spcPts val="0"/>
              </a:spcAft>
              <a:buNone/>
            </a:pPr>
            <a:r>
              <a:rPr lang="en-US" sz="2600" dirty="0"/>
              <a:t>Discount terms, such as 2/10, n/30, are a shorthand way to communicate the amount of the discount and the time period within which it’s available. </a:t>
            </a:r>
          </a:p>
          <a:p>
            <a:pPr marL="291600" lvl="1" indent="-291600">
              <a:spcBef>
                <a:spcPts val="1000"/>
              </a:spcBef>
              <a:spcAft>
                <a:spcPts val="0"/>
              </a:spcAft>
            </a:pPr>
            <a:r>
              <a:rPr lang="en-US" sz="2400" dirty="0"/>
              <a:t>The term “2/10,” pronounced “two ten,” for example, indicates the customer will receive a 2% discount if the amount owed is paid within 10 days. </a:t>
            </a:r>
          </a:p>
          <a:p>
            <a:pPr marL="291600" lvl="1" indent="-291600">
              <a:spcBef>
                <a:spcPts val="1000"/>
              </a:spcBef>
              <a:spcAft>
                <a:spcPts val="0"/>
              </a:spcAft>
            </a:pPr>
            <a:r>
              <a:rPr lang="en-US" sz="2400" dirty="0"/>
              <a:t>The term “n/30,” pronounced “net thirty,” means that if the customer does not take the discount, full payment net of any returns or allowances is due within 30 days.</a:t>
            </a:r>
          </a:p>
        </p:txBody>
      </p:sp>
      <p:sp>
        <p:nvSpPr>
          <p:cNvPr id="6" name="Slide Number Placeholder 5">
            <a:extLst>
              <a:ext uri="{FF2B5EF4-FFF2-40B4-BE49-F238E27FC236}">
                <a16:creationId xmlns:a16="http://schemas.microsoft.com/office/drawing/2014/main" id="{0E9FC715-503B-4DD0-8EF6-B1099AD7F8E7}"/>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916907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A</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2400" dirty="0"/>
              <a:t>RECOGNIZING ACCOUNTS RECEIVABLE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Collection During the Discount Period</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3280776"/>
          </a:xfrm>
        </p:spPr>
        <p:txBody>
          <a:bodyPr>
            <a:noAutofit/>
          </a:bodyPr>
          <a:lstStyle/>
          <a:p>
            <a:pPr marL="291600" lvl="1" indent="-291600" defTabSz="1066800">
              <a:spcBef>
                <a:spcPts val="1000"/>
              </a:spcBef>
              <a:spcAft>
                <a:spcPts val="0"/>
              </a:spcAft>
              <a:buFontTx/>
              <a:buChar char="••"/>
              <a:defRPr/>
            </a:pPr>
            <a:r>
              <a:rPr lang="en-US" sz="2400" dirty="0" err="1"/>
              <a:t>F.Y.Eye</a:t>
            </a:r>
            <a:r>
              <a:rPr lang="en-US" sz="2400" dirty="0"/>
              <a:t> typically provides laser eye surgery for $3,000. The company offers laser eye surgery in the month of March for only $2,400. </a:t>
            </a:r>
            <a:r>
              <a:rPr lang="en-US" sz="2400" dirty="0" err="1"/>
              <a:t>F.Y.Eye</a:t>
            </a:r>
            <a:r>
              <a:rPr lang="en-US" sz="2400" dirty="0"/>
              <a:t> provides laser eye surgery to a customer on March 1 for $2,400 on account with terms of 2/10, n/30. </a:t>
            </a:r>
          </a:p>
          <a:p>
            <a:pPr marL="291600" lvl="1" indent="-291600" defTabSz="1066800">
              <a:spcBef>
                <a:spcPts val="1000"/>
              </a:spcBef>
              <a:spcAft>
                <a:spcPts val="0"/>
              </a:spcAft>
              <a:buFontTx/>
              <a:buChar char="••"/>
              <a:defRPr/>
            </a:pPr>
            <a:r>
              <a:rPr lang="en-US" sz="2400" dirty="0"/>
              <a:t>Cash is collected from the customer on March 10, which is within the 10-day discount period.</a:t>
            </a:r>
          </a:p>
          <a:p>
            <a:pPr marL="291600" lvl="1" indent="-291600" defTabSz="1066800">
              <a:spcBef>
                <a:spcPts val="1000"/>
              </a:spcBef>
              <a:spcAft>
                <a:spcPts val="0"/>
              </a:spcAft>
              <a:buFontTx/>
              <a:buChar char="••"/>
              <a:defRPr/>
            </a:pPr>
            <a:r>
              <a:rPr lang="en-US" sz="2400" dirty="0"/>
              <a:t>The company records the following:</a:t>
            </a:r>
          </a:p>
        </p:txBody>
      </p:sp>
      <p:graphicFrame>
        <p:nvGraphicFramePr>
          <p:cNvPr id="6" name="Table 9">
            <a:extLst>
              <a:ext uri="{FF2B5EF4-FFF2-40B4-BE49-F238E27FC236}">
                <a16:creationId xmlns:a16="http://schemas.microsoft.com/office/drawing/2014/main" id="{B4307083-8B82-4BFF-AF01-950B78E2E4D6}"/>
              </a:ext>
            </a:extLst>
          </p:cNvPr>
          <p:cNvGraphicFramePr>
            <a:graphicFrameLocks noGrp="1"/>
          </p:cNvGraphicFramePr>
          <p:nvPr>
            <p:extLst>
              <p:ext uri="{D42A27DB-BD31-4B8C-83A1-F6EECF244321}">
                <p14:modId xmlns:p14="http://schemas.microsoft.com/office/powerpoint/2010/main" val="1668050813"/>
              </p:ext>
            </p:extLst>
          </p:nvPr>
        </p:nvGraphicFramePr>
        <p:xfrm>
          <a:off x="232252" y="4667659"/>
          <a:ext cx="8679497" cy="1889760"/>
        </p:xfrm>
        <a:graphic>
          <a:graphicData uri="http://schemas.openxmlformats.org/drawingml/2006/table">
            <a:tbl>
              <a:tblPr firstRow="1" bandRow="1">
                <a:tableStyleId>{2D5ABB26-0587-4C30-8999-92F81FD0307C}</a:tableStyleId>
              </a:tblPr>
              <a:tblGrid>
                <a:gridCol w="6509068">
                  <a:extLst>
                    <a:ext uri="{9D8B030D-6E8A-4147-A177-3AD203B41FA5}">
                      <a16:colId xmlns:a16="http://schemas.microsoft.com/office/drawing/2014/main" val="1632921846"/>
                    </a:ext>
                  </a:extLst>
                </a:gridCol>
                <a:gridCol w="887730">
                  <a:extLst>
                    <a:ext uri="{9D8B030D-6E8A-4147-A177-3AD203B41FA5}">
                      <a16:colId xmlns:a16="http://schemas.microsoft.com/office/drawing/2014/main" val="2020696265"/>
                    </a:ext>
                  </a:extLst>
                </a:gridCol>
                <a:gridCol w="1282699">
                  <a:extLst>
                    <a:ext uri="{9D8B030D-6E8A-4147-A177-3AD203B41FA5}">
                      <a16:colId xmlns:a16="http://schemas.microsoft.com/office/drawing/2014/main" val="4150412351"/>
                    </a:ext>
                  </a:extLst>
                </a:gridCol>
              </a:tblGrid>
              <a:tr h="370840">
                <a:tc>
                  <a:txBody>
                    <a:bodyPr/>
                    <a:lstStyle/>
                    <a:p>
                      <a:r>
                        <a:rPr lang="en-US" sz="2000" u="sng" baseline="0" dirty="0">
                          <a:latin typeface="+mn-lt"/>
                        </a:rPr>
                        <a:t>March 10</a:t>
                      </a:r>
                    </a:p>
                  </a:txBody>
                  <a:tcPr/>
                </a:tc>
                <a:tc>
                  <a:txBody>
                    <a:bodyPr/>
                    <a:lstStyle/>
                    <a:p>
                      <a:pPr algn="r"/>
                      <a:r>
                        <a:rPr lang="en-US" sz="2000" u="sng" baseline="0" dirty="0">
                          <a:latin typeface="+mn-lt"/>
                        </a:rPr>
                        <a:t>Debit</a:t>
                      </a:r>
                    </a:p>
                  </a:txBody>
                  <a:tcPr/>
                </a:tc>
                <a:tc>
                  <a:txBody>
                    <a:bodyPr/>
                    <a:lstStyle/>
                    <a:p>
                      <a:pPr algn="ctr"/>
                      <a:r>
                        <a:rPr lang="en-US" sz="2000" u="sng" baseline="0" dirty="0">
                          <a:latin typeface="+mn-lt"/>
                        </a:rPr>
                        <a:t>Credit</a:t>
                      </a:r>
                    </a:p>
                  </a:txBody>
                  <a:tcPr/>
                </a:tc>
                <a:extLst>
                  <a:ext uri="{0D108BD9-81ED-4DB2-BD59-A6C34878D82A}">
                    <a16:rowId xmlns:a16="http://schemas.microsoft.com/office/drawing/2014/main" val="4174901633"/>
                  </a:ext>
                </a:extLst>
              </a:tr>
              <a:tr h="370840">
                <a:tc>
                  <a:txBody>
                    <a:bodyPr/>
                    <a:lstStyle/>
                    <a:p>
                      <a:r>
                        <a:rPr lang="en-US" sz="2000" b="1" dirty="0">
                          <a:latin typeface="+mn-lt"/>
                        </a:rPr>
                        <a:t>Cash</a:t>
                      </a:r>
                    </a:p>
                  </a:txBody>
                  <a:tcPr/>
                </a:tc>
                <a:tc>
                  <a:txBody>
                    <a:bodyPr/>
                    <a:lstStyle/>
                    <a:p>
                      <a:pPr algn="r"/>
                      <a:r>
                        <a:rPr lang="en-US" sz="2000" b="1" dirty="0">
                          <a:latin typeface="+mn-lt"/>
                        </a:rPr>
                        <a:t>1,960</a:t>
                      </a:r>
                    </a:p>
                  </a:txBody>
                  <a:tcPr/>
                </a:tc>
                <a:tc>
                  <a:txBody>
                    <a:bodyPr/>
                    <a:lstStyle/>
                    <a:p>
                      <a:pPr algn="ctr"/>
                      <a:endParaRPr lang="en-US" sz="2000" b="1" dirty="0">
                        <a:latin typeface="+mn-lt"/>
                      </a:endParaRPr>
                    </a:p>
                  </a:txBody>
                  <a:tcPr/>
                </a:tc>
                <a:extLst>
                  <a:ext uri="{0D108BD9-81ED-4DB2-BD59-A6C34878D82A}">
                    <a16:rowId xmlns:a16="http://schemas.microsoft.com/office/drawing/2014/main" val="1675887343"/>
                  </a:ext>
                </a:extLst>
              </a:tr>
              <a:tr h="370840">
                <a:tc>
                  <a:txBody>
                    <a:bodyPr/>
                    <a:lstStyle/>
                    <a:p>
                      <a:pPr marL="347663" indent="-347663"/>
                      <a:r>
                        <a:rPr lang="en-US" sz="2000" b="1" dirty="0">
                          <a:latin typeface="+mn-lt"/>
                        </a:rPr>
                        <a:t>Sales Discounts</a:t>
                      </a:r>
                    </a:p>
                  </a:txBody>
                  <a:tcPr/>
                </a:tc>
                <a:tc>
                  <a:txBody>
                    <a:bodyPr/>
                    <a:lstStyle/>
                    <a:p>
                      <a:pPr algn="r"/>
                      <a:r>
                        <a:rPr lang="en-US" sz="2000" b="1" dirty="0">
                          <a:latin typeface="+mn-lt"/>
                        </a:rPr>
                        <a:t>40</a:t>
                      </a:r>
                    </a:p>
                  </a:txBody>
                  <a:tcPr/>
                </a:tc>
                <a:tc>
                  <a:txBody>
                    <a:bodyPr/>
                    <a:lstStyle/>
                    <a:p>
                      <a:pPr algn="ctr"/>
                      <a:r>
                        <a:rPr lang="en-US" sz="2000" b="1" dirty="0">
                          <a:latin typeface="+mn-lt"/>
                        </a:rPr>
                        <a:t>2,000</a:t>
                      </a:r>
                    </a:p>
                  </a:txBody>
                  <a:tcPr/>
                </a:tc>
                <a:extLst>
                  <a:ext uri="{0D108BD9-81ED-4DB2-BD59-A6C34878D82A}">
                    <a16:rowId xmlns:a16="http://schemas.microsoft.com/office/drawing/2014/main" val="3923420618"/>
                  </a:ext>
                </a:extLst>
              </a:tr>
              <a:tr h="370840">
                <a:tc>
                  <a:txBody>
                    <a:bodyPr/>
                    <a:lstStyle/>
                    <a:p>
                      <a:pPr marL="0" indent="542925"/>
                      <a:r>
                        <a:rPr lang="en-US" sz="2000" b="1" i="0" dirty="0">
                          <a:latin typeface="+mn-lt"/>
                        </a:rPr>
                        <a:t>Accounts Receivable</a:t>
                      </a:r>
                    </a:p>
                    <a:p>
                      <a:pPr marL="365125" indent="177800"/>
                      <a:r>
                        <a:rPr lang="en-US" sz="2000" i="1" dirty="0">
                          <a:latin typeface="+mn-lt"/>
                        </a:rPr>
                        <a:t>(Collect cash on account with a 2% sales discount)</a:t>
                      </a:r>
                    </a:p>
                  </a:txBody>
                  <a:tcPr/>
                </a:tc>
                <a:tc>
                  <a:txBody>
                    <a:bodyPr/>
                    <a:lstStyle/>
                    <a:p>
                      <a:pPr algn="r"/>
                      <a:endParaRPr lang="en-US" sz="2000" dirty="0">
                        <a:latin typeface="+mn-lt"/>
                      </a:endParaRPr>
                    </a:p>
                  </a:txBody>
                  <a:tcPr/>
                </a:tc>
                <a:tc>
                  <a:txBody>
                    <a:bodyPr/>
                    <a:lstStyle/>
                    <a:p>
                      <a:pPr algn="ctr"/>
                      <a:endParaRPr lang="en-US" sz="2000" dirty="0">
                        <a:latin typeface="+mn-lt"/>
                      </a:endParaRPr>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4220585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D2820-19ED-4183-95A9-2117DF6A998D}"/>
              </a:ext>
            </a:extLst>
          </p:cNvPr>
          <p:cNvSpPr>
            <a:spLocks noGrp="1"/>
          </p:cNvSpPr>
          <p:nvPr>
            <p:ph type="title"/>
          </p:nvPr>
        </p:nvSpPr>
        <p:spPr>
          <a:xfrm>
            <a:off x="342900" y="233546"/>
            <a:ext cx="8458200" cy="1002323"/>
          </a:xfrm>
        </p:spPr>
        <p:txBody>
          <a:bodyPr>
            <a:noAutofit/>
          </a:bodyPr>
          <a:lstStyle/>
          <a:p>
            <a:r>
              <a:rPr lang="en-US" sz="2600" dirty="0"/>
              <a:t>Illustration 5-1 Income Statement Reporting Revenues Net of Sales Returns, Allowances, and Discounts </a:t>
            </a:r>
          </a:p>
        </p:txBody>
      </p:sp>
      <p:sp>
        <p:nvSpPr>
          <p:cNvPr id="3" name="Content Placeholder 2">
            <a:extLst>
              <a:ext uri="{FF2B5EF4-FFF2-40B4-BE49-F238E27FC236}">
                <a16:creationId xmlns:a16="http://schemas.microsoft.com/office/drawing/2014/main" id="{54F8731C-DBBD-44AB-A91B-B3BE2F130B0D}"/>
              </a:ext>
            </a:extLst>
          </p:cNvPr>
          <p:cNvSpPr>
            <a:spLocks noGrp="1"/>
          </p:cNvSpPr>
          <p:nvPr>
            <p:ph sz="quarter" idx="11"/>
          </p:nvPr>
        </p:nvSpPr>
        <p:spPr>
          <a:xfrm>
            <a:off x="821200" y="2061837"/>
            <a:ext cx="4032151" cy="716282"/>
          </a:xfrm>
        </p:spPr>
        <p:txBody>
          <a:bodyPr>
            <a:noAutofit/>
          </a:bodyPr>
          <a:lstStyle/>
          <a:p>
            <a:pPr algn="ctr">
              <a:lnSpc>
                <a:spcPts val="2000"/>
              </a:lnSpc>
            </a:pPr>
            <a:r>
              <a:rPr lang="en-US" sz="2200" b="1" dirty="0">
                <a:solidFill>
                  <a:srgbClr val="AC0000"/>
                </a:solidFill>
              </a:rPr>
              <a:t>F.Y.EYE</a:t>
            </a:r>
          </a:p>
          <a:p>
            <a:pPr algn="ctr">
              <a:lnSpc>
                <a:spcPts val="2000"/>
              </a:lnSpc>
            </a:pPr>
            <a:r>
              <a:rPr lang="en-US" sz="2200" b="1" dirty="0">
                <a:solidFill>
                  <a:srgbClr val="AC0000"/>
                </a:solidFill>
              </a:rPr>
              <a:t>Income Statement (partial)</a:t>
            </a:r>
          </a:p>
        </p:txBody>
      </p:sp>
      <p:graphicFrame>
        <p:nvGraphicFramePr>
          <p:cNvPr id="9" name="Table 9">
            <a:extLst>
              <a:ext uri="{FF2B5EF4-FFF2-40B4-BE49-F238E27FC236}">
                <a16:creationId xmlns:a16="http://schemas.microsoft.com/office/drawing/2014/main" id="{E607069C-09B3-44EE-8FB0-DE052D8FDB3A}"/>
              </a:ext>
            </a:extLst>
          </p:cNvPr>
          <p:cNvGraphicFramePr>
            <a:graphicFrameLocks noGrp="1"/>
          </p:cNvGraphicFramePr>
          <p:nvPr>
            <p:extLst>
              <p:ext uri="{D42A27DB-BD31-4B8C-83A1-F6EECF244321}">
                <p14:modId xmlns:p14="http://schemas.microsoft.com/office/powerpoint/2010/main" val="1374906476"/>
              </p:ext>
            </p:extLst>
          </p:nvPr>
        </p:nvGraphicFramePr>
        <p:xfrm>
          <a:off x="849337" y="2820322"/>
          <a:ext cx="4032152" cy="237744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527011634"/>
                    </a:ext>
                  </a:extLst>
                </a:gridCol>
                <a:gridCol w="984152">
                  <a:extLst>
                    <a:ext uri="{9D8B030D-6E8A-4147-A177-3AD203B41FA5}">
                      <a16:colId xmlns:a16="http://schemas.microsoft.com/office/drawing/2014/main" val="3494602718"/>
                    </a:ext>
                  </a:extLst>
                </a:gridCol>
              </a:tblGrid>
              <a:tr h="370840">
                <a:tc>
                  <a:txBody>
                    <a:bodyPr/>
                    <a:lstStyle/>
                    <a:p>
                      <a:r>
                        <a:rPr lang="en-US" sz="2000" dirty="0"/>
                        <a:t>Service revenue</a:t>
                      </a:r>
                    </a:p>
                  </a:txBody>
                  <a:tcPr>
                    <a:solidFill>
                      <a:srgbClr val="AC0000"/>
                    </a:solidFill>
                  </a:tcPr>
                </a:tc>
                <a:tc>
                  <a:txBody>
                    <a:bodyPr/>
                    <a:lstStyle/>
                    <a:p>
                      <a:pPr algn="r"/>
                      <a:r>
                        <a:rPr lang="en-US" sz="2000" dirty="0"/>
                        <a:t>$2,400</a:t>
                      </a:r>
                    </a:p>
                  </a:txBody>
                  <a:tcPr>
                    <a:solidFill>
                      <a:srgbClr val="AC0000"/>
                    </a:solidFill>
                  </a:tcPr>
                </a:tc>
                <a:extLst>
                  <a:ext uri="{0D108BD9-81ED-4DB2-BD59-A6C34878D82A}">
                    <a16:rowId xmlns:a16="http://schemas.microsoft.com/office/drawing/2014/main" val="1391095603"/>
                  </a:ext>
                </a:extLst>
              </a:tr>
              <a:tr h="370840">
                <a:tc>
                  <a:txBody>
                    <a:bodyPr/>
                    <a:lstStyle/>
                    <a:p>
                      <a:r>
                        <a:rPr lang="en-US" sz="2000" dirty="0"/>
                        <a:t>Sales revenue</a:t>
                      </a:r>
                    </a:p>
                  </a:txBody>
                  <a:tcPr/>
                </a:tc>
                <a:tc>
                  <a:txBody>
                    <a:bodyPr/>
                    <a:lstStyle/>
                    <a:p>
                      <a:pPr algn="r"/>
                      <a:r>
                        <a:rPr lang="en-US" sz="2000" dirty="0"/>
                        <a:t>200</a:t>
                      </a:r>
                    </a:p>
                  </a:txBody>
                  <a:tcPr/>
                </a:tc>
                <a:extLst>
                  <a:ext uri="{0D108BD9-81ED-4DB2-BD59-A6C34878D82A}">
                    <a16:rowId xmlns:a16="http://schemas.microsoft.com/office/drawing/2014/main" val="811191980"/>
                  </a:ext>
                </a:extLst>
              </a:tr>
              <a:tr h="370840">
                <a:tc>
                  <a:txBody>
                    <a:bodyPr/>
                    <a:lstStyle/>
                    <a:p>
                      <a:pPr marL="0" algn="l" defTabSz="914400" rtl="0" eaLnBrk="1" latinLnBrk="0" hangingPunct="1"/>
                      <a:r>
                        <a:rPr lang="en-US" sz="2000" kern="1200" dirty="0">
                          <a:solidFill>
                            <a:schemeClr val="dk1"/>
                          </a:solidFill>
                          <a:latin typeface="+mn-lt"/>
                          <a:ea typeface="+mn-ea"/>
                          <a:cs typeface="+mn-cs"/>
                        </a:rPr>
                        <a:t>Less: Sales returns</a:t>
                      </a:r>
                    </a:p>
                  </a:txBody>
                  <a:tcPr/>
                </a:tc>
                <a:tc>
                  <a:txBody>
                    <a:bodyPr/>
                    <a:lstStyle/>
                    <a:p>
                      <a:pPr marL="0" algn="l" defTabSz="914400" rtl="0" eaLnBrk="1" latinLnBrk="0" hangingPunct="1"/>
                      <a:r>
                        <a:rPr lang="en-US" sz="2000" kern="1200" dirty="0">
                          <a:solidFill>
                            <a:schemeClr val="dk1"/>
                          </a:solidFill>
                          <a:latin typeface="+mn-lt"/>
                          <a:ea typeface="+mn-ea"/>
                          <a:cs typeface="+mn-cs"/>
                        </a:rPr>
                        <a:t>(200)</a:t>
                      </a:r>
                    </a:p>
                  </a:txBody>
                  <a:tcPr/>
                </a:tc>
                <a:extLst>
                  <a:ext uri="{0D108BD9-81ED-4DB2-BD59-A6C34878D82A}">
                    <a16:rowId xmlns:a16="http://schemas.microsoft.com/office/drawing/2014/main" val="1669243519"/>
                  </a:ext>
                </a:extLst>
              </a:tr>
              <a:tr h="370840">
                <a:tc>
                  <a:txBody>
                    <a:bodyPr/>
                    <a:lstStyle/>
                    <a:p>
                      <a:r>
                        <a:rPr lang="en-US" sz="2000" dirty="0"/>
                        <a:t>Less: Sales allowances</a:t>
                      </a:r>
                    </a:p>
                  </a:txBody>
                  <a:tcPr/>
                </a:tc>
                <a:tc>
                  <a:txBody>
                    <a:bodyPr/>
                    <a:lstStyle/>
                    <a:p>
                      <a:pPr algn="r"/>
                      <a:r>
                        <a:rPr lang="en-US" sz="2000" dirty="0"/>
                        <a:t>(400)</a:t>
                      </a:r>
                    </a:p>
                  </a:txBody>
                  <a:tcPr/>
                </a:tc>
                <a:extLst>
                  <a:ext uri="{0D108BD9-81ED-4DB2-BD59-A6C34878D82A}">
                    <a16:rowId xmlns:a16="http://schemas.microsoft.com/office/drawing/2014/main" val="536316717"/>
                  </a:ext>
                </a:extLst>
              </a:tr>
              <a:tr h="370840">
                <a:tc>
                  <a:txBody>
                    <a:bodyPr/>
                    <a:lstStyle/>
                    <a:p>
                      <a:r>
                        <a:rPr lang="en-US" sz="2000" dirty="0"/>
                        <a:t>Less: Sales discounts</a:t>
                      </a:r>
                    </a:p>
                  </a:txBody>
                  <a:tcPr/>
                </a:tc>
                <a:tc>
                  <a:txBody>
                    <a:bodyPr/>
                    <a:lstStyle/>
                    <a:p>
                      <a:pPr algn="r"/>
                      <a:r>
                        <a:rPr lang="en-US" sz="2000" dirty="0"/>
                        <a:t>(40)</a:t>
                      </a:r>
                    </a:p>
                  </a:txBody>
                  <a:tcPr/>
                </a:tc>
                <a:extLst>
                  <a:ext uri="{0D108BD9-81ED-4DB2-BD59-A6C34878D82A}">
                    <a16:rowId xmlns:a16="http://schemas.microsoft.com/office/drawing/2014/main" val="1394433697"/>
                  </a:ext>
                </a:extLst>
              </a:tr>
              <a:tr h="370840">
                <a:tc>
                  <a:txBody>
                    <a:bodyPr/>
                    <a:lstStyle/>
                    <a:p>
                      <a:r>
                        <a:rPr lang="en-US" sz="2000" b="1" dirty="0"/>
                        <a:t>Net revenues</a:t>
                      </a:r>
                    </a:p>
                  </a:txBody>
                  <a:tcPr/>
                </a:tc>
                <a:tc>
                  <a:txBody>
                    <a:bodyPr/>
                    <a:lstStyle/>
                    <a:p>
                      <a:pPr algn="r"/>
                      <a:r>
                        <a:rPr lang="en-US" sz="2000" b="1" dirty="0"/>
                        <a:t>$1,960</a:t>
                      </a:r>
                    </a:p>
                  </a:txBody>
                  <a:tcPr/>
                </a:tc>
                <a:extLst>
                  <a:ext uri="{0D108BD9-81ED-4DB2-BD59-A6C34878D82A}">
                    <a16:rowId xmlns:a16="http://schemas.microsoft.com/office/drawing/2014/main" val="492242676"/>
                  </a:ext>
                </a:extLst>
              </a:tr>
            </a:tbl>
          </a:graphicData>
        </a:graphic>
      </p:graphicFrame>
      <p:sp>
        <p:nvSpPr>
          <p:cNvPr id="10" name="Left Arrow 10" descr="An arrow pointing to $2400">
            <a:extLst>
              <a:ext uri="{FF2B5EF4-FFF2-40B4-BE49-F238E27FC236}">
                <a16:creationId xmlns:a16="http://schemas.microsoft.com/office/drawing/2014/main" id="{C3E34C30-B604-4C3C-85E0-7AEB8CD32ED2}"/>
              </a:ext>
            </a:extLst>
          </p:cNvPr>
          <p:cNvSpPr/>
          <p:nvPr/>
        </p:nvSpPr>
        <p:spPr>
          <a:xfrm>
            <a:off x="4881489" y="2907915"/>
            <a:ext cx="914400" cy="213746"/>
          </a:xfrm>
          <a:prstGeom prst="leftArrow">
            <a:avLst/>
          </a:prstGeom>
          <a:solidFill>
            <a:srgbClr val="C0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Content Placeholder 7">
            <a:extLst>
              <a:ext uri="{FF2B5EF4-FFF2-40B4-BE49-F238E27FC236}">
                <a16:creationId xmlns:a16="http://schemas.microsoft.com/office/drawing/2014/main" id="{AAC71194-DB8A-45C0-943A-5967217E122A}"/>
              </a:ext>
            </a:extLst>
          </p:cNvPr>
          <p:cNvSpPr>
            <a:spLocks noGrp="1"/>
          </p:cNvSpPr>
          <p:nvPr>
            <p:ph sz="quarter" idx="14"/>
          </p:nvPr>
        </p:nvSpPr>
        <p:spPr>
          <a:xfrm>
            <a:off x="5816640" y="2507128"/>
            <a:ext cx="1542171" cy="1002323"/>
          </a:xfrm>
        </p:spPr>
        <p:txBody>
          <a:bodyPr/>
          <a:lstStyle/>
          <a:p>
            <a:pPr marL="0" marR="0" lvl="0" indent="0" algn="ctr" defTabSz="914400" rtl="0" eaLnBrk="1" fontAlgn="auto" latinLnBrk="0" hangingPunct="1">
              <a:lnSpc>
                <a:spcPts val="2000"/>
              </a:lnSpc>
              <a:spcBef>
                <a:spcPts val="0"/>
              </a:spcBef>
              <a:spcAft>
                <a:spcPts val="800"/>
              </a:spcAft>
              <a:buClrTx/>
              <a:buSzTx/>
              <a:buFont typeface="Arial" panose="020B0604020202020204" pitchFamily="34" charset="0"/>
              <a:buNone/>
              <a:tabLst/>
              <a:defRPr/>
            </a:pPr>
            <a:r>
              <a:rPr kumimoji="0" lang="en-US" sz="2000" b="0" i="0" u="none" strike="noStrike" kern="1200" cap="none" spc="0" normalizeH="0" baseline="0" noProof="0" dirty="0">
                <a:ln>
                  <a:noFill/>
                </a:ln>
                <a:solidFill>
                  <a:srgbClr val="AC0000"/>
                </a:solidFill>
                <a:effectLst/>
                <a:uLnTx/>
                <a:uFillTx/>
                <a:latin typeface="Arial" panose="020B0604020202020204"/>
                <a:ea typeface="+mn-ea"/>
                <a:cs typeface="+mn-cs"/>
              </a:rPr>
              <a:t>$3,000 less $600 trade discount</a:t>
            </a:r>
          </a:p>
        </p:txBody>
      </p:sp>
      <p:sp>
        <p:nvSpPr>
          <p:cNvPr id="7" name="Slide Number Placeholder 6">
            <a:extLst>
              <a:ext uri="{FF2B5EF4-FFF2-40B4-BE49-F238E27FC236}">
                <a16:creationId xmlns:a16="http://schemas.microsoft.com/office/drawing/2014/main" id="{BB195BAD-0C58-49FA-8110-AC505F2B5051}"/>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46592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D2820-19ED-4183-95A9-2117DF6A998D}"/>
              </a:ext>
            </a:extLst>
          </p:cNvPr>
          <p:cNvSpPr>
            <a:spLocks noGrp="1"/>
          </p:cNvSpPr>
          <p:nvPr>
            <p:ph type="title"/>
          </p:nvPr>
        </p:nvSpPr>
        <p:spPr>
          <a:xfrm>
            <a:off x="342900" y="233546"/>
            <a:ext cx="8458200" cy="1002323"/>
          </a:xfrm>
        </p:spPr>
        <p:txBody>
          <a:bodyPr>
            <a:noAutofit/>
          </a:bodyPr>
          <a:lstStyle/>
          <a:p>
            <a:r>
              <a:rPr lang="en-US" sz="2600" dirty="0"/>
              <a:t>Illustration 5-2 Balance of Accounts Receivable after Credit Sales, Sales Return, Sales Allowance, and Collection on Account after Sales Discount</a:t>
            </a:r>
          </a:p>
        </p:txBody>
      </p:sp>
      <p:sp>
        <p:nvSpPr>
          <p:cNvPr id="3" name="Content Placeholder 2">
            <a:extLst>
              <a:ext uri="{FF2B5EF4-FFF2-40B4-BE49-F238E27FC236}">
                <a16:creationId xmlns:a16="http://schemas.microsoft.com/office/drawing/2014/main" id="{54F8731C-DBBD-44AB-A91B-B3BE2F130B0D}"/>
              </a:ext>
            </a:extLst>
          </p:cNvPr>
          <p:cNvSpPr>
            <a:spLocks noGrp="1"/>
          </p:cNvSpPr>
          <p:nvPr>
            <p:ph sz="quarter" idx="11"/>
          </p:nvPr>
        </p:nvSpPr>
        <p:spPr>
          <a:xfrm>
            <a:off x="2771335" y="2020882"/>
            <a:ext cx="2743200" cy="373713"/>
          </a:xfrm>
        </p:spPr>
        <p:txBody>
          <a:bodyPr>
            <a:noAutofit/>
          </a:bodyPr>
          <a:lstStyle/>
          <a:p>
            <a:pPr algn="ctr">
              <a:lnSpc>
                <a:spcPts val="2000"/>
              </a:lnSpc>
            </a:pPr>
            <a:r>
              <a:rPr lang="en-US" b="1" dirty="0">
                <a:solidFill>
                  <a:schemeClr val="tx1"/>
                </a:solidFill>
              </a:rPr>
              <a:t>Accounts Receivable</a:t>
            </a:r>
          </a:p>
        </p:txBody>
      </p:sp>
      <p:graphicFrame>
        <p:nvGraphicFramePr>
          <p:cNvPr id="4" name="Table 4">
            <a:extLst>
              <a:ext uri="{FF2B5EF4-FFF2-40B4-BE49-F238E27FC236}">
                <a16:creationId xmlns:a16="http://schemas.microsoft.com/office/drawing/2014/main" id="{43880CD9-E49A-4CA7-B850-96C9EDC2F490}"/>
              </a:ext>
            </a:extLst>
          </p:cNvPr>
          <p:cNvGraphicFramePr>
            <a:graphicFrameLocks noGrp="1"/>
          </p:cNvGraphicFramePr>
          <p:nvPr>
            <p:extLst>
              <p:ext uri="{D42A27DB-BD31-4B8C-83A1-F6EECF244321}">
                <p14:modId xmlns:p14="http://schemas.microsoft.com/office/powerpoint/2010/main" val="956061240"/>
              </p:ext>
            </p:extLst>
          </p:nvPr>
        </p:nvGraphicFramePr>
        <p:xfrm>
          <a:off x="342900" y="2452651"/>
          <a:ext cx="8409214" cy="2143760"/>
        </p:xfrm>
        <a:graphic>
          <a:graphicData uri="http://schemas.openxmlformats.org/drawingml/2006/table">
            <a:tbl>
              <a:tblPr firstRow="1" bandRow="1">
                <a:tableStyleId>{2D5ABB26-0587-4C30-8999-92F81FD0307C}</a:tableStyleId>
              </a:tblPr>
              <a:tblGrid>
                <a:gridCol w="2062675">
                  <a:extLst>
                    <a:ext uri="{9D8B030D-6E8A-4147-A177-3AD203B41FA5}">
                      <a16:colId xmlns:a16="http://schemas.microsoft.com/office/drawing/2014/main" val="1937988935"/>
                    </a:ext>
                  </a:extLst>
                </a:gridCol>
                <a:gridCol w="881444">
                  <a:extLst>
                    <a:ext uri="{9D8B030D-6E8A-4147-A177-3AD203B41FA5}">
                      <a16:colId xmlns:a16="http://schemas.microsoft.com/office/drawing/2014/main" val="373847137"/>
                    </a:ext>
                  </a:extLst>
                </a:gridCol>
                <a:gridCol w="817880">
                  <a:extLst>
                    <a:ext uri="{9D8B030D-6E8A-4147-A177-3AD203B41FA5}">
                      <a16:colId xmlns:a16="http://schemas.microsoft.com/office/drawing/2014/main" val="2126963339"/>
                    </a:ext>
                  </a:extLst>
                </a:gridCol>
                <a:gridCol w="1008444">
                  <a:extLst>
                    <a:ext uri="{9D8B030D-6E8A-4147-A177-3AD203B41FA5}">
                      <a16:colId xmlns:a16="http://schemas.microsoft.com/office/drawing/2014/main" val="798624366"/>
                    </a:ext>
                  </a:extLst>
                </a:gridCol>
                <a:gridCol w="817880">
                  <a:extLst>
                    <a:ext uri="{9D8B030D-6E8A-4147-A177-3AD203B41FA5}">
                      <a16:colId xmlns:a16="http://schemas.microsoft.com/office/drawing/2014/main" val="214978952"/>
                    </a:ext>
                  </a:extLst>
                </a:gridCol>
                <a:gridCol w="2820891">
                  <a:extLst>
                    <a:ext uri="{9D8B030D-6E8A-4147-A177-3AD203B41FA5}">
                      <a16:colId xmlns:a16="http://schemas.microsoft.com/office/drawing/2014/main" val="2190559901"/>
                    </a:ext>
                  </a:extLst>
                </a:gridCol>
              </a:tblGrid>
              <a:tr h="370840">
                <a:tc>
                  <a:txBody>
                    <a:bodyPr/>
                    <a:lstStyle/>
                    <a:p>
                      <a:r>
                        <a:rPr lang="en-US" sz="1600" b="1" dirty="0"/>
                        <a:t>Credit sale $2,400</a:t>
                      </a:r>
                      <a:br>
                        <a:rPr lang="en-US" sz="1600" b="1" dirty="0"/>
                      </a:br>
                      <a:r>
                        <a:rPr lang="en-US" sz="1600" b="1" dirty="0"/>
                        <a:t>after $600 trade discount</a:t>
                      </a:r>
                    </a:p>
                  </a:txBody>
                  <a:tcPr/>
                </a:tc>
                <a:tc>
                  <a:txBody>
                    <a:bodyPr/>
                    <a:lstStyle/>
                    <a:p>
                      <a:r>
                        <a:rPr lang="en-US" dirty="0"/>
                        <a:t>Mar. 1</a:t>
                      </a:r>
                    </a:p>
                  </a:txBody>
                  <a:tcPr>
                    <a:lnT w="12700" cap="flat" cmpd="sng" algn="ctr">
                      <a:solidFill>
                        <a:schemeClr val="tx1"/>
                      </a:solidFill>
                      <a:prstDash val="solid"/>
                      <a:round/>
                      <a:headEnd type="none" w="med" len="med"/>
                      <a:tailEnd type="none" w="med" len="med"/>
                    </a:lnT>
                  </a:tcPr>
                </a:tc>
                <a:tc>
                  <a:txBody>
                    <a:bodyPr/>
                    <a:lstStyle/>
                    <a:p>
                      <a:pPr algn="r"/>
                      <a:r>
                        <a:rPr lang="en-US" dirty="0"/>
                        <a:t>2,400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dirty="0"/>
                        <a:t>Mar. 4</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US" dirty="0"/>
                        <a:t>200</a:t>
                      </a:r>
                    </a:p>
                  </a:txBody>
                  <a:tcPr>
                    <a:lnT w="12700" cap="flat" cmpd="sng" algn="ctr">
                      <a:solidFill>
                        <a:schemeClr val="tx1"/>
                      </a:solidFill>
                      <a:prstDash val="solid"/>
                      <a:round/>
                      <a:headEnd type="none" w="med" len="med"/>
                      <a:tailEnd type="none" w="med" len="med"/>
                    </a:lnT>
                  </a:tcPr>
                </a:tc>
                <a:tc>
                  <a:txBody>
                    <a:bodyPr/>
                    <a:lstStyle/>
                    <a:p>
                      <a:r>
                        <a:rPr lang="en-US" sz="1600" b="1" dirty="0"/>
                        <a:t>Sales return of $200</a:t>
                      </a:r>
                    </a:p>
                  </a:txBody>
                  <a:tcPr/>
                </a:tc>
                <a:extLst>
                  <a:ext uri="{0D108BD9-81ED-4DB2-BD59-A6C34878D82A}">
                    <a16:rowId xmlns:a16="http://schemas.microsoft.com/office/drawing/2014/main" val="2687833889"/>
                  </a:ext>
                </a:extLst>
              </a:tr>
              <a:tr h="370840">
                <a:tc>
                  <a:txBody>
                    <a:bodyPr/>
                    <a:lstStyle/>
                    <a:p>
                      <a:r>
                        <a:rPr lang="en-US" sz="1600" b="1" dirty="0"/>
                        <a:t>Credit sale of $200</a:t>
                      </a:r>
                    </a:p>
                  </a:txBody>
                  <a:tcPr/>
                </a:tc>
                <a:tc>
                  <a:txBody>
                    <a:bodyPr/>
                    <a:lstStyle/>
                    <a:p>
                      <a:r>
                        <a:rPr lang="en-US" dirty="0"/>
                        <a:t>Mar. 2</a:t>
                      </a:r>
                    </a:p>
                  </a:txBody>
                  <a:tcPr/>
                </a:tc>
                <a:tc>
                  <a:txBody>
                    <a:bodyPr/>
                    <a:lstStyle/>
                    <a:p>
                      <a:pPr algn="r"/>
                      <a:r>
                        <a:rPr lang="en-US" dirty="0"/>
                        <a:t>200</a:t>
                      </a:r>
                    </a:p>
                  </a:txBody>
                  <a:tcPr>
                    <a:lnR w="12700" cap="flat" cmpd="sng" algn="ctr">
                      <a:solidFill>
                        <a:schemeClr val="tx1"/>
                      </a:solidFill>
                      <a:prstDash val="solid"/>
                      <a:round/>
                      <a:headEnd type="none" w="med" len="med"/>
                      <a:tailEnd type="none" w="med" len="med"/>
                    </a:lnR>
                  </a:tcPr>
                </a:tc>
                <a:tc>
                  <a:txBody>
                    <a:bodyPr/>
                    <a:lstStyle/>
                    <a:p>
                      <a:r>
                        <a:rPr lang="en-US" dirty="0"/>
                        <a:t>Mar. 5</a:t>
                      </a:r>
                    </a:p>
                  </a:txBody>
                  <a:tcPr>
                    <a:lnL w="12700" cap="flat" cmpd="sng" algn="ctr">
                      <a:solidFill>
                        <a:schemeClr val="tx1"/>
                      </a:solidFill>
                      <a:prstDash val="solid"/>
                      <a:round/>
                      <a:headEnd type="none" w="med" len="med"/>
                      <a:tailEnd type="none" w="med" len="med"/>
                    </a:lnL>
                  </a:tcPr>
                </a:tc>
                <a:tc>
                  <a:txBody>
                    <a:bodyPr/>
                    <a:lstStyle/>
                    <a:p>
                      <a:pPr algn="r"/>
                      <a:r>
                        <a:rPr lang="en-US" dirty="0"/>
                        <a:t>400</a:t>
                      </a:r>
                    </a:p>
                  </a:txBody>
                  <a:tcPr/>
                </a:tc>
                <a:tc>
                  <a:txBody>
                    <a:bodyPr/>
                    <a:lstStyle/>
                    <a:p>
                      <a:r>
                        <a:rPr lang="en-US" sz="1600" b="1" dirty="0"/>
                        <a:t>Sales allowance of $400</a:t>
                      </a:r>
                    </a:p>
                  </a:txBody>
                  <a:tcPr/>
                </a:tc>
                <a:extLst>
                  <a:ext uri="{0D108BD9-81ED-4DB2-BD59-A6C34878D82A}">
                    <a16:rowId xmlns:a16="http://schemas.microsoft.com/office/drawing/2014/main" val="1217763042"/>
                  </a:ext>
                </a:extLst>
              </a:tr>
              <a:tr h="370840">
                <a:tc>
                  <a:txBody>
                    <a:bodyPr/>
                    <a:lstStyle/>
                    <a:p>
                      <a:endParaRPr lang="en-US" sz="1600" b="1" dirty="0"/>
                    </a:p>
                  </a:txBody>
                  <a:tcPr/>
                </a:tc>
                <a:tc>
                  <a:txBody>
                    <a:bodyPr/>
                    <a:lstStyle/>
                    <a:p>
                      <a:endParaRPr lang="en-US" dirty="0"/>
                    </a:p>
                  </a:txBody>
                  <a:tcPr>
                    <a:lnB w="12700" cap="flat" cmpd="sng" algn="ctr">
                      <a:solidFill>
                        <a:schemeClr val="tx1"/>
                      </a:solidFill>
                      <a:prstDash val="solid"/>
                      <a:round/>
                      <a:headEnd type="none" w="med" len="med"/>
                      <a:tailEnd type="none" w="med" len="med"/>
                    </a:lnB>
                  </a:tcPr>
                </a:tc>
                <a:tc>
                  <a:txBody>
                    <a:bodyPr/>
                    <a:lstStyle/>
                    <a:p>
                      <a:pPr algn="r"/>
                      <a:endParaRPr lang="en-US"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r>
                        <a:rPr lang="en-US" dirty="0"/>
                        <a:t>Mar. 10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dirty="0"/>
                        <a:t>2,000</a:t>
                      </a:r>
                    </a:p>
                  </a:txBody>
                  <a:tcPr>
                    <a:lnB w="12700" cap="flat" cmpd="sng" algn="ctr">
                      <a:solidFill>
                        <a:schemeClr val="tx1"/>
                      </a:solidFill>
                      <a:prstDash val="solid"/>
                      <a:round/>
                      <a:headEnd type="none" w="med" len="med"/>
                      <a:tailEnd type="none" w="med" len="med"/>
                    </a:lnB>
                  </a:tcPr>
                </a:tc>
                <a:tc>
                  <a:txBody>
                    <a:bodyPr/>
                    <a:lstStyle/>
                    <a:p>
                      <a:r>
                        <a:rPr lang="en-US" sz="1600" b="1" dirty="0"/>
                        <a:t>Cash collection of $1,960</a:t>
                      </a:r>
                      <a:br>
                        <a:rPr lang="en-US" sz="1600" b="1" dirty="0"/>
                      </a:br>
                      <a:r>
                        <a:rPr lang="en-US" sz="1600" b="1" dirty="0"/>
                        <a:t>with $40 sales discount</a:t>
                      </a:r>
                    </a:p>
                  </a:txBody>
                  <a:tcPr/>
                </a:tc>
                <a:extLst>
                  <a:ext uri="{0D108BD9-81ED-4DB2-BD59-A6C34878D82A}">
                    <a16:rowId xmlns:a16="http://schemas.microsoft.com/office/drawing/2014/main" val="1941737224"/>
                  </a:ext>
                </a:extLst>
              </a:tr>
              <a:tr h="370840">
                <a:tc>
                  <a:txBody>
                    <a:bodyPr/>
                    <a:lstStyle/>
                    <a:p>
                      <a:r>
                        <a:rPr lang="en-US" sz="1600" b="1" dirty="0"/>
                        <a:t>Ending balance</a:t>
                      </a:r>
                    </a:p>
                  </a:txBody>
                  <a:tcPr/>
                </a:tc>
                <a:tc>
                  <a:txBody>
                    <a:bodyPr/>
                    <a:lstStyle/>
                    <a:p>
                      <a:r>
                        <a:rPr lang="en-US" u="dbl" baseline="0" dirty="0"/>
                        <a:t>Bal.</a:t>
                      </a:r>
                    </a:p>
                  </a:txBody>
                  <a:tcPr>
                    <a:lnT w="12700" cap="flat" cmpd="sng" algn="ctr">
                      <a:solidFill>
                        <a:schemeClr val="tx1"/>
                      </a:solidFill>
                      <a:prstDash val="solid"/>
                      <a:round/>
                      <a:headEnd type="none" w="med" len="med"/>
                      <a:tailEnd type="none" w="med" len="med"/>
                    </a:lnT>
                  </a:tcPr>
                </a:tc>
                <a:tc>
                  <a:txBody>
                    <a:bodyPr/>
                    <a:lstStyle/>
                    <a:p>
                      <a:pPr algn="r"/>
                      <a:r>
                        <a:rPr lang="en-US" u="dbl" baseline="0" dirty="0"/>
                        <a:t>      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endParaRPr lang="en-US" dirty="0"/>
                    </a:p>
                  </a:txBody>
                  <a:tcPr>
                    <a:lnT w="12700" cap="flat" cmpd="sng" algn="ctr">
                      <a:solidFill>
                        <a:schemeClr val="tx1"/>
                      </a:solidFill>
                      <a:prstDash val="solid"/>
                      <a:round/>
                      <a:headEnd type="none" w="med" len="med"/>
                      <a:tailEnd type="none" w="med" len="med"/>
                    </a:lnT>
                  </a:tcPr>
                </a:tc>
                <a:tc>
                  <a:txBody>
                    <a:bodyPr/>
                    <a:lstStyle/>
                    <a:p>
                      <a:endParaRPr lang="en-US" sz="1600" b="1" dirty="0"/>
                    </a:p>
                  </a:txBody>
                  <a:tcPr/>
                </a:tc>
                <a:extLst>
                  <a:ext uri="{0D108BD9-81ED-4DB2-BD59-A6C34878D82A}">
                    <a16:rowId xmlns:a16="http://schemas.microsoft.com/office/drawing/2014/main" val="1841560442"/>
                  </a:ext>
                </a:extLst>
              </a:tr>
            </a:tbl>
          </a:graphicData>
        </a:graphic>
      </p:graphicFrame>
      <p:sp>
        <p:nvSpPr>
          <p:cNvPr id="7" name="Slide Number Placeholder 6">
            <a:extLst>
              <a:ext uri="{FF2B5EF4-FFF2-40B4-BE49-F238E27FC236}">
                <a16:creationId xmlns:a16="http://schemas.microsoft.com/office/drawing/2014/main" id="{BB195BAD-0C58-49FA-8110-AC505F2B5051}"/>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694887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Collection After the Discount Period</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3208204"/>
          </a:xfrm>
        </p:spPr>
        <p:txBody>
          <a:bodyPr>
            <a:noAutofit/>
          </a:bodyPr>
          <a:lstStyle/>
          <a:p>
            <a:pPr marL="291600" lvl="1" indent="-291600" defTabSz="1066800">
              <a:lnSpc>
                <a:spcPct val="90000"/>
              </a:lnSpc>
              <a:spcBef>
                <a:spcPts val="1000"/>
              </a:spcBef>
              <a:spcAft>
                <a:spcPts val="0"/>
              </a:spcAft>
              <a:buFontTx/>
              <a:buChar char="••"/>
              <a:defRPr/>
            </a:pPr>
            <a:r>
              <a:rPr lang="en-US" sz="2600" dirty="0" err="1"/>
              <a:t>F.Y.Eye</a:t>
            </a:r>
            <a:r>
              <a:rPr lang="en-US" sz="2600" dirty="0"/>
              <a:t> typically provides laser eye surgery for $3,000. The company offers laser eye surgery in the month of March for only $2,400. </a:t>
            </a:r>
            <a:r>
              <a:rPr lang="en-US" sz="2600" dirty="0" err="1"/>
              <a:t>F.Y.Eye</a:t>
            </a:r>
            <a:r>
              <a:rPr lang="en-US" sz="2600" dirty="0"/>
              <a:t> provides laser eye surgery to a customer on March 1 for $2,400 on account with terms of 2/10, n/30. </a:t>
            </a:r>
          </a:p>
          <a:p>
            <a:pPr marL="291600" lvl="1" indent="-291600" defTabSz="1066800">
              <a:lnSpc>
                <a:spcPct val="90000"/>
              </a:lnSpc>
              <a:spcBef>
                <a:spcPts val="1000"/>
              </a:spcBef>
              <a:spcAft>
                <a:spcPts val="0"/>
              </a:spcAft>
              <a:buFontTx/>
              <a:buChar char="••"/>
              <a:defRPr/>
            </a:pPr>
            <a:r>
              <a:rPr lang="en-US" sz="2600" dirty="0"/>
              <a:t>Cash is collected from the customer on March 31, which is </a:t>
            </a:r>
            <a:r>
              <a:rPr lang="en-US" sz="2600" i="1" dirty="0"/>
              <a:t>not</a:t>
            </a:r>
            <a:r>
              <a:rPr lang="en-US" sz="2600" dirty="0"/>
              <a:t> within the 10-day discount period.</a:t>
            </a:r>
          </a:p>
          <a:p>
            <a:pPr marL="291600" lvl="1" indent="-291600" defTabSz="1066800">
              <a:lnSpc>
                <a:spcPct val="90000"/>
              </a:lnSpc>
              <a:spcBef>
                <a:spcPts val="1000"/>
              </a:spcBef>
              <a:spcAft>
                <a:spcPts val="0"/>
              </a:spcAft>
              <a:buFontTx/>
              <a:buChar char="••"/>
              <a:defRPr/>
            </a:pPr>
            <a:r>
              <a:rPr lang="en-US" sz="2600" dirty="0"/>
              <a:t>The company records the following:</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2097325119"/>
              </p:ext>
            </p:extLst>
          </p:nvPr>
        </p:nvGraphicFramePr>
        <p:xfrm>
          <a:off x="640125" y="4729348"/>
          <a:ext cx="7863751" cy="1584960"/>
        </p:xfrm>
        <a:graphic>
          <a:graphicData uri="http://schemas.openxmlformats.org/drawingml/2006/table">
            <a:tbl>
              <a:tblPr firstRow="1" bandRow="1">
                <a:tableStyleId>{2D5ABB26-0587-4C30-8999-92F81FD0307C}</a:tableStyleId>
              </a:tblPr>
              <a:tblGrid>
                <a:gridCol w="3886835">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10</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Cash</a:t>
                      </a:r>
                    </a:p>
                  </a:txBody>
                  <a:tcPr/>
                </a:tc>
                <a:tc>
                  <a:txBody>
                    <a:bodyPr/>
                    <a:lstStyle/>
                    <a:p>
                      <a:pPr algn="ctr"/>
                      <a:r>
                        <a:rPr lang="en-US" sz="2000" b="1" dirty="0"/>
                        <a:t>2,000</a:t>
                      </a:r>
                    </a:p>
                  </a:txBody>
                  <a:tcPr/>
                </a:tc>
                <a:tc>
                  <a:txBody>
                    <a:bodyPr/>
                    <a:lstStyle/>
                    <a:p>
                      <a:pPr algn="ctr"/>
                      <a:endParaRPr lang="en-US" sz="2000" b="1"/>
                    </a:p>
                  </a:txBody>
                  <a:tcPr/>
                </a:tc>
                <a:extLst>
                  <a:ext uri="{0D108BD9-81ED-4DB2-BD59-A6C34878D82A}">
                    <a16:rowId xmlns:a16="http://schemas.microsoft.com/office/drawing/2014/main" val="1675887343"/>
                  </a:ext>
                </a:extLst>
              </a:tr>
              <a:tr h="370840">
                <a:tc>
                  <a:txBody>
                    <a:bodyPr/>
                    <a:lstStyle/>
                    <a:p>
                      <a:pPr marL="347663" indent="195263"/>
                      <a:r>
                        <a:rPr lang="en-US" sz="2000" b="1" dirty="0"/>
                        <a:t>Accounts Receivable</a:t>
                      </a:r>
                    </a:p>
                  </a:txBody>
                  <a:tcPr/>
                </a:tc>
                <a:tc>
                  <a:txBody>
                    <a:bodyPr/>
                    <a:lstStyle/>
                    <a:p>
                      <a:pPr algn="ctr"/>
                      <a:endParaRPr lang="en-US" sz="2000" b="1"/>
                    </a:p>
                  </a:txBody>
                  <a:tcPr/>
                </a:tc>
                <a:tc>
                  <a:txBody>
                    <a:bodyPr/>
                    <a:lstStyle/>
                    <a:p>
                      <a:pPr algn="ctr"/>
                      <a:r>
                        <a:rPr lang="en-US" sz="2000" b="1" dirty="0"/>
                        <a:t>2,000</a:t>
                      </a:r>
                    </a:p>
                  </a:txBody>
                  <a:tcPr/>
                </a:tc>
                <a:extLst>
                  <a:ext uri="{0D108BD9-81ED-4DB2-BD59-A6C34878D82A}">
                    <a16:rowId xmlns:a16="http://schemas.microsoft.com/office/drawing/2014/main" val="3923420618"/>
                  </a:ext>
                </a:extLst>
              </a:tr>
              <a:tr h="370840">
                <a:tc>
                  <a:txBody>
                    <a:bodyPr/>
                    <a:lstStyle/>
                    <a:p>
                      <a:pPr marL="365125" indent="177800"/>
                      <a:r>
                        <a:rPr lang="en-US" sz="2000" i="1" dirty="0"/>
                        <a:t>(Collect cash on account)</a:t>
                      </a:r>
                    </a:p>
                  </a:txBody>
                  <a:tcPr/>
                </a:tc>
                <a:tc>
                  <a:txBody>
                    <a:bodyPr/>
                    <a:lstStyle/>
                    <a:p>
                      <a:pPr algn="ctr"/>
                      <a:endParaRPr lang="en-US" sz="2000"/>
                    </a:p>
                  </a:txBody>
                  <a:tcPr/>
                </a:tc>
                <a:tc>
                  <a:txBody>
                    <a:bodyPr/>
                    <a:lstStyle/>
                    <a:p>
                      <a:pPr algn="ctr"/>
                      <a:endParaRPr lang="en-US" sz="2000" dirty="0"/>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4276120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dirty="0"/>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4920890"/>
          </a:xfrm>
        </p:spPr>
        <p:txBody>
          <a:bodyPr>
            <a:noAutofit/>
          </a:bodyPr>
          <a:lstStyle/>
          <a:p>
            <a:pPr marL="291600" lvl="1" indent="-291600" defTabSz="1066800">
              <a:lnSpc>
                <a:spcPct val="90000"/>
              </a:lnSpc>
              <a:spcBef>
                <a:spcPts val="1000"/>
              </a:spcBef>
              <a:spcAft>
                <a:spcPts val="0"/>
              </a:spcAft>
              <a:buFontTx/>
              <a:buChar char="••"/>
              <a:defRPr/>
            </a:pPr>
            <a:r>
              <a:rPr lang="en-US" sz="2600" dirty="0"/>
              <a:t>Revenues are reported for the amount the company is entitled to receive. </a:t>
            </a:r>
          </a:p>
          <a:p>
            <a:pPr marL="291600" lvl="1" indent="-291600" defTabSz="1066800">
              <a:lnSpc>
                <a:spcPct val="90000"/>
              </a:lnSpc>
              <a:spcBef>
                <a:spcPts val="1000"/>
              </a:spcBef>
              <a:spcAft>
                <a:spcPts val="0"/>
              </a:spcAft>
              <a:buFontTx/>
              <a:buChar char="••"/>
              <a:defRPr/>
            </a:pPr>
            <a:r>
              <a:rPr lang="en-US" sz="2600" dirty="0"/>
              <a:t>This amount equals total revenues minus trade discounts, sales returns, sales allowances, and sales discounts. </a:t>
            </a:r>
          </a:p>
          <a:p>
            <a:pPr marL="291600" lvl="1" indent="-291600" defTabSz="1066800">
              <a:lnSpc>
                <a:spcPct val="90000"/>
              </a:lnSpc>
              <a:spcBef>
                <a:spcPts val="1000"/>
              </a:spcBef>
              <a:spcAft>
                <a:spcPts val="0"/>
              </a:spcAft>
              <a:buFontTx/>
              <a:buChar char="••"/>
              <a:defRPr/>
            </a:pPr>
            <a:r>
              <a:rPr lang="en-US" sz="2600" dirty="0"/>
              <a:t>Trade discounts reduce revenue directly, while sales returns, sales allowances, and sales discounts are recorded in separate contra revenue accounts and subtracted when calculating net revenues.</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230034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dirty="0"/>
              <a:t>End-of-Period Adjustment For Contra Revenues</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4920890"/>
          </a:xfrm>
        </p:spPr>
        <p:txBody>
          <a:bodyPr>
            <a:noAutofit/>
          </a:bodyPr>
          <a:lstStyle/>
          <a:p>
            <a:pPr marL="291600" indent="-291600">
              <a:spcBef>
                <a:spcPts val="1000"/>
              </a:spcBef>
              <a:spcAft>
                <a:spcPts val="0"/>
              </a:spcAft>
              <a:buFont typeface="Arial" panose="020B0604020202020204" pitchFamily="34" charset="0"/>
              <a:buChar char="•"/>
            </a:pPr>
            <a:r>
              <a:rPr lang="en-US" sz="2600" dirty="0"/>
              <a:t>The previous discussion deals with how companies record contra revenues—sales returns, sales allowances, and sales discounts—</a:t>
            </a:r>
            <a:r>
              <a:rPr lang="en-US" sz="2600" i="1" dirty="0"/>
              <a:t>during the year</a:t>
            </a:r>
            <a:r>
              <a:rPr lang="en-US" sz="2600" dirty="0"/>
              <a:t>. </a:t>
            </a:r>
          </a:p>
          <a:p>
            <a:pPr marL="291600" indent="-291600">
              <a:spcBef>
                <a:spcPts val="1000"/>
              </a:spcBef>
              <a:spcAft>
                <a:spcPts val="0"/>
              </a:spcAft>
              <a:buFont typeface="Arial" panose="020B0604020202020204" pitchFamily="34" charset="0"/>
              <a:buChar char="•"/>
            </a:pPr>
            <a:r>
              <a:rPr lang="en-US" sz="2600" dirty="0"/>
              <a:t>However, companies also must adjust for these amounts at the </a:t>
            </a:r>
            <a:r>
              <a:rPr lang="en-US" sz="2600" i="1" dirty="0"/>
              <a:t>end of the year </a:t>
            </a:r>
            <a:r>
              <a:rPr lang="en-US" sz="2600" dirty="0"/>
              <a:t>using adjusting entries.</a:t>
            </a:r>
            <a:r>
              <a:rPr lang="en-US" sz="2600" i="1" dirty="0"/>
              <a:t> </a:t>
            </a:r>
          </a:p>
          <a:p>
            <a:pPr marL="291600" indent="-291600">
              <a:spcBef>
                <a:spcPts val="1000"/>
              </a:spcBef>
              <a:spcAft>
                <a:spcPts val="0"/>
              </a:spcAft>
              <a:buFont typeface="Arial" panose="020B0604020202020204" pitchFamily="34" charset="0"/>
              <a:buChar char="•"/>
            </a:pPr>
            <a:r>
              <a:rPr lang="en-US" sz="2600" dirty="0"/>
              <a:t>The revenue recognition standard requires a company to </a:t>
            </a:r>
            <a:r>
              <a:rPr lang="en-US" sz="2600" b="1" dirty="0"/>
              <a:t>report revenues equal to the amount of cash the company “expects to be entitled to receive.”</a:t>
            </a:r>
            <a:endParaRPr lang="en-US" sz="2600" dirty="0"/>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770628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5–2</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10"/>
            <a:ext cx="8458200" cy="2738078"/>
          </a:xfrm>
        </p:spPr>
        <p:txBody>
          <a:bodyPr>
            <a:normAutofit/>
          </a:bodyPr>
          <a:lstStyle/>
          <a:p>
            <a:r>
              <a:rPr lang="en-US" sz="2400" dirty="0"/>
              <a:t>The effect of a sales allowance will result in which of the following:</a:t>
            </a:r>
          </a:p>
          <a:p>
            <a:r>
              <a:rPr lang="en-US" sz="2400" b="1" dirty="0"/>
              <a:t>a. </a:t>
            </a:r>
            <a:r>
              <a:rPr lang="en-US" sz="2400" dirty="0"/>
              <a:t>An increase to net income.</a:t>
            </a:r>
          </a:p>
          <a:p>
            <a:pPr marL="271463" indent="-271463"/>
            <a:r>
              <a:rPr lang="en-US" sz="2400" b="1" dirty="0"/>
              <a:t>b. </a:t>
            </a:r>
            <a:r>
              <a:rPr lang="en-US" sz="2400" dirty="0"/>
              <a:t>A decrease to net income.</a:t>
            </a:r>
          </a:p>
          <a:p>
            <a:r>
              <a:rPr lang="en-US" sz="2400" b="1" dirty="0"/>
              <a:t>c. </a:t>
            </a:r>
            <a:r>
              <a:rPr lang="en-US" sz="2400" dirty="0"/>
              <a:t>An increase to accounts receivable.</a:t>
            </a:r>
          </a:p>
          <a:p>
            <a:r>
              <a:rPr lang="en-US" sz="2400" b="1" dirty="0"/>
              <a:t>d. </a:t>
            </a:r>
            <a:r>
              <a:rPr lang="en-US" sz="2400" dirty="0"/>
              <a:t>An increase to sales revenue.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819712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5–2</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10"/>
            <a:ext cx="8458200" cy="2738078"/>
          </a:xfrm>
        </p:spPr>
        <p:txBody>
          <a:bodyPr>
            <a:normAutofit/>
          </a:bodyPr>
          <a:lstStyle/>
          <a:p>
            <a:r>
              <a:rPr lang="en-US" sz="2400" dirty="0"/>
              <a:t>The effect of a sales allowance will result in which of the following:</a:t>
            </a:r>
          </a:p>
          <a:p>
            <a:r>
              <a:rPr lang="en-US" sz="2400" b="1" dirty="0"/>
              <a:t>a. </a:t>
            </a:r>
            <a:r>
              <a:rPr lang="en-US" sz="2400" dirty="0"/>
              <a:t>An increase to net income.</a:t>
            </a:r>
          </a:p>
          <a:p>
            <a:pPr marL="271463" indent="-271463"/>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Answer: </a:t>
            </a:r>
            <a:r>
              <a:rPr lang="en-US" sz="2400" b="1" dirty="0"/>
              <a:t>b. </a:t>
            </a:r>
            <a:r>
              <a:rPr lang="en-US" sz="2400" dirty="0"/>
              <a:t>A decrease to net income.</a:t>
            </a:r>
          </a:p>
          <a:p>
            <a:r>
              <a:rPr lang="en-US" sz="2400" b="1" dirty="0"/>
              <a:t>c. </a:t>
            </a:r>
            <a:r>
              <a:rPr lang="en-US" sz="2400" dirty="0"/>
              <a:t>An increase to accounts receivable.</a:t>
            </a:r>
          </a:p>
          <a:p>
            <a:r>
              <a:rPr lang="en-US" sz="2400" b="1" dirty="0"/>
              <a:t>d. </a:t>
            </a:r>
            <a:r>
              <a:rPr lang="en-US" sz="2400" dirty="0"/>
              <a:t>An increase to sales revenue.</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086228"/>
            <a:ext cx="8458200" cy="1667458"/>
          </a:xfrm>
        </p:spPr>
        <p:txBody>
          <a:bodyPr>
            <a:normAutofit/>
          </a:bodyPr>
          <a:lstStyle/>
          <a:p>
            <a:r>
              <a:rPr lang="en-US" sz="2400" dirty="0"/>
              <a:t>The effect of a sales allowance is to decrease net income. A sales allowance decreases sales revenue in the income statement. A sales allowance also decreases assets by decreasing the balance of accounts receivable.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514442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5–3</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478171"/>
          </a:xfrm>
        </p:spPr>
        <p:txBody>
          <a:bodyPr>
            <a:normAutofit/>
          </a:bodyPr>
          <a:lstStyle/>
          <a:p>
            <a:r>
              <a:rPr lang="en-US" sz="2400" dirty="0"/>
              <a:t>Which of the following computations would be used to compute Net Revenues?</a:t>
            </a:r>
          </a:p>
          <a:p>
            <a:pPr marL="365125" indent="-365125"/>
            <a:r>
              <a:rPr lang="en-US" sz="2400" b="1" dirty="0"/>
              <a:t>a. </a:t>
            </a:r>
            <a:r>
              <a:rPr lang="en-US" sz="2400" dirty="0"/>
              <a:t>Total Revenue + Accounts Receivable  − Sales Allowances − Sales Discounts.</a:t>
            </a:r>
          </a:p>
          <a:p>
            <a:pPr marL="354013" indent="-354013"/>
            <a:r>
              <a:rPr lang="en-US" sz="2400" b="1" dirty="0"/>
              <a:t>b. </a:t>
            </a:r>
            <a:r>
              <a:rPr lang="en-US" sz="2400" dirty="0"/>
              <a:t>Net Revenue − Sales Returns − Sales Allowances − Sales Discounts.</a:t>
            </a:r>
          </a:p>
          <a:p>
            <a:r>
              <a:rPr lang="en-US" sz="2400" b="1" dirty="0"/>
              <a:t>c. </a:t>
            </a:r>
            <a:r>
              <a:rPr lang="en-US" sz="2400" dirty="0"/>
              <a:t>Total Revenue  − Sales Allowances − Sales Discounts.</a:t>
            </a:r>
          </a:p>
          <a:p>
            <a:r>
              <a:rPr lang="en-US" sz="2400" b="1" dirty="0"/>
              <a:t>d. </a:t>
            </a:r>
            <a:r>
              <a:rPr lang="en-US" sz="2400" dirty="0"/>
              <a:t>Net Income − Change in Accounts Receivable.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7090254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5–3</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478171"/>
          </a:xfrm>
        </p:spPr>
        <p:txBody>
          <a:bodyPr>
            <a:normAutofit/>
          </a:bodyPr>
          <a:lstStyle/>
          <a:p>
            <a:r>
              <a:rPr lang="en-US" sz="2400" dirty="0"/>
              <a:t>Which of the following computations would be used to compute Net Revenues?</a:t>
            </a:r>
          </a:p>
          <a:p>
            <a:pPr marL="365125" indent="-365125"/>
            <a:r>
              <a:rPr lang="en-US" sz="2400" b="1" dirty="0"/>
              <a:t>a. </a:t>
            </a:r>
            <a:r>
              <a:rPr lang="en-US" sz="2400" dirty="0"/>
              <a:t>Total Revenue + Accounts Receivable  − Sales Allowances − Sales Discounts.</a:t>
            </a:r>
          </a:p>
          <a:p>
            <a:pPr marL="1519238" indent="-1519238"/>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Answer: </a:t>
            </a:r>
            <a:r>
              <a:rPr lang="en-US" sz="2400" b="1" dirty="0"/>
              <a:t>b. </a:t>
            </a:r>
            <a:r>
              <a:rPr lang="en-US" sz="2400" dirty="0"/>
              <a:t>Net Revenue − Sales Returns − Sales Allowances − Sales Discounts.</a:t>
            </a:r>
          </a:p>
          <a:p>
            <a:r>
              <a:rPr lang="en-US" sz="2400" b="1" dirty="0"/>
              <a:t>c. </a:t>
            </a:r>
            <a:r>
              <a:rPr lang="en-US" sz="2400" dirty="0"/>
              <a:t>Total Revenue  − Sales Allowances − Sales Discounts.</a:t>
            </a:r>
          </a:p>
          <a:p>
            <a:r>
              <a:rPr lang="en-US" sz="2400" b="1" dirty="0"/>
              <a:t>d. </a:t>
            </a:r>
            <a:r>
              <a:rPr lang="en-US" sz="2400" dirty="0"/>
              <a:t>Net Income − Change in Accounts Receivable.</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5138159"/>
            <a:ext cx="8458200" cy="886264"/>
          </a:xfrm>
        </p:spPr>
        <p:txBody>
          <a:bodyPr>
            <a:normAutofit/>
          </a:bodyPr>
          <a:lstStyle/>
          <a:p>
            <a:r>
              <a:rPr lang="en-US" sz="2400" dirty="0"/>
              <a:t>Net Revenues is equal to Total Revenue less Sales Returns, Sales Allowances, and Sales Discounts.</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55679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AEA2-DF3A-4346-9C2A-82546D027A59}"/>
              </a:ext>
            </a:extLst>
          </p:cNvPr>
          <p:cNvSpPr>
            <a:spLocks noGrp="1"/>
          </p:cNvSpPr>
          <p:nvPr>
            <p:ph type="title"/>
          </p:nvPr>
        </p:nvSpPr>
        <p:spPr/>
        <p:txBody>
          <a:bodyPr/>
          <a:lstStyle/>
          <a:p>
            <a:r>
              <a:rPr lang="en-US" dirty="0"/>
              <a:t>Learning Objective 1</a:t>
            </a:r>
          </a:p>
        </p:txBody>
      </p:sp>
      <p:sp>
        <p:nvSpPr>
          <p:cNvPr id="3" name="Content Placeholder 2">
            <a:extLst>
              <a:ext uri="{FF2B5EF4-FFF2-40B4-BE49-F238E27FC236}">
                <a16:creationId xmlns:a16="http://schemas.microsoft.com/office/drawing/2014/main" id="{C19CE6A5-C05B-40EC-9248-18610297CC39}"/>
              </a:ext>
            </a:extLst>
          </p:cNvPr>
          <p:cNvSpPr>
            <a:spLocks noGrp="1"/>
          </p:cNvSpPr>
          <p:nvPr>
            <p:ph sz="quarter" idx="11"/>
          </p:nvPr>
        </p:nvSpPr>
        <p:spPr/>
        <p:txBody>
          <a:bodyPr>
            <a:normAutofit/>
          </a:bodyPr>
          <a:lstStyle/>
          <a:p>
            <a:r>
              <a:rPr lang="en-US" sz="2400" b="1" dirty="0">
                <a:solidFill>
                  <a:schemeClr val="tx1"/>
                </a:solidFill>
              </a:rPr>
              <a:t>L</a:t>
            </a:r>
            <a:r>
              <a:rPr lang="en-US" sz="100" b="1" dirty="0">
                <a:solidFill>
                  <a:schemeClr val="tx1"/>
                </a:solidFill>
              </a:rPr>
              <a:t> </a:t>
            </a:r>
            <a:r>
              <a:rPr lang="en-US" sz="2400" b="1" dirty="0">
                <a:solidFill>
                  <a:schemeClr val="tx1"/>
                </a:solidFill>
              </a:rPr>
              <a:t>O 5–1 </a:t>
            </a:r>
            <a:r>
              <a:rPr lang="en-US" sz="2400" dirty="0">
                <a:solidFill>
                  <a:schemeClr val="tx1"/>
                </a:solidFill>
              </a:rPr>
              <a:t>Recognize accounts receivable at the time of credit sales.</a:t>
            </a:r>
          </a:p>
        </p:txBody>
      </p:sp>
      <p:sp>
        <p:nvSpPr>
          <p:cNvPr id="6" name="Slide Number Placeholder 5">
            <a:extLst>
              <a:ext uri="{FF2B5EF4-FFF2-40B4-BE49-F238E27FC236}">
                <a16:creationId xmlns:a16="http://schemas.microsoft.com/office/drawing/2014/main" id="{9A79EF36-0BFF-4668-B403-7E0C7A6C5C4B}"/>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36277605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B</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2400" dirty="0"/>
              <a:t>ESTIMATING UNCOLLECTIBLE ACCOUNTS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189071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AEA2-DF3A-4346-9C2A-82546D027A59}"/>
              </a:ext>
            </a:extLst>
          </p:cNvPr>
          <p:cNvSpPr>
            <a:spLocks noGrp="1"/>
          </p:cNvSpPr>
          <p:nvPr>
            <p:ph type="title"/>
          </p:nvPr>
        </p:nvSpPr>
        <p:spPr/>
        <p:txBody>
          <a:bodyPr/>
          <a:lstStyle/>
          <a:p>
            <a:r>
              <a:rPr lang="en-US" dirty="0"/>
              <a:t>Learning Objective 3</a:t>
            </a:r>
          </a:p>
        </p:txBody>
      </p:sp>
      <p:sp>
        <p:nvSpPr>
          <p:cNvPr id="3" name="Content Placeholder 2">
            <a:extLst>
              <a:ext uri="{FF2B5EF4-FFF2-40B4-BE49-F238E27FC236}">
                <a16:creationId xmlns:a16="http://schemas.microsoft.com/office/drawing/2014/main" id="{C19CE6A5-C05B-40EC-9248-18610297CC39}"/>
              </a:ext>
            </a:extLst>
          </p:cNvPr>
          <p:cNvSpPr>
            <a:spLocks noGrp="1"/>
          </p:cNvSpPr>
          <p:nvPr>
            <p:ph sz="quarter" idx="11"/>
          </p:nvPr>
        </p:nvSpPr>
        <p:spPr/>
        <p:txBody>
          <a:bodyPr>
            <a:normAutofit/>
          </a:bodyPr>
          <a:lstStyle/>
          <a:p>
            <a:r>
              <a:rPr lang="en-US" sz="2400" b="1" dirty="0">
                <a:solidFill>
                  <a:schemeClr val="tx1"/>
                </a:solidFill>
              </a:rPr>
              <a:t>L</a:t>
            </a:r>
            <a:r>
              <a:rPr lang="en-US" sz="100" b="1" dirty="0">
                <a:solidFill>
                  <a:schemeClr val="tx1"/>
                </a:solidFill>
              </a:rPr>
              <a:t> </a:t>
            </a:r>
            <a:r>
              <a:rPr lang="en-US" sz="2400" b="1" dirty="0">
                <a:solidFill>
                  <a:schemeClr val="tx1"/>
                </a:solidFill>
              </a:rPr>
              <a:t>O 5–3 </a:t>
            </a:r>
            <a:r>
              <a:rPr lang="en-US" sz="2400" dirty="0">
                <a:solidFill>
                  <a:schemeClr val="tx1"/>
                </a:solidFill>
              </a:rPr>
              <a:t>Establish an allowance for uncollectible accounts.</a:t>
            </a:r>
          </a:p>
        </p:txBody>
      </p:sp>
      <p:sp>
        <p:nvSpPr>
          <p:cNvPr id="6" name="Slide Number Placeholder 5">
            <a:extLst>
              <a:ext uri="{FF2B5EF4-FFF2-40B4-BE49-F238E27FC236}">
                <a16:creationId xmlns:a16="http://schemas.microsoft.com/office/drawing/2014/main" id="{9A79EF36-0BFF-4668-B403-7E0C7A6C5C4B}"/>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888650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8574F-4E93-490A-94C1-3F87328666E7}"/>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3</a:t>
            </a:r>
            <a:endParaRPr lang="en-US" dirty="0"/>
          </a:p>
        </p:txBody>
      </p:sp>
      <p:sp>
        <p:nvSpPr>
          <p:cNvPr id="3" name="Content Placeholder 2">
            <a:extLst>
              <a:ext uri="{FF2B5EF4-FFF2-40B4-BE49-F238E27FC236}">
                <a16:creationId xmlns:a16="http://schemas.microsoft.com/office/drawing/2014/main" id="{B6A927A0-C6DA-490F-9575-CD7D640BC4E0}"/>
              </a:ext>
            </a:extLst>
          </p:cNvPr>
          <p:cNvSpPr>
            <a:spLocks noGrp="1"/>
          </p:cNvSpPr>
          <p:nvPr>
            <p:ph sz="quarter" idx="11"/>
          </p:nvPr>
        </p:nvSpPr>
        <p:spPr>
          <a:xfrm>
            <a:off x="342900" y="1247009"/>
            <a:ext cx="8458200" cy="2641703"/>
          </a:xfrm>
        </p:spPr>
        <p:txBody>
          <a:bodyPr>
            <a:normAutofit/>
          </a:bodyPr>
          <a:lstStyle/>
          <a:p>
            <a:pPr marL="0" indent="0">
              <a:buNone/>
            </a:pPr>
            <a:r>
              <a:rPr lang="en-US" sz="2800" dirty="0"/>
              <a:t>Customers’ accounts receivable we no longer expect to collect are referred to as </a:t>
            </a:r>
            <a:r>
              <a:rPr lang="en-US" sz="2800" i="1" dirty="0"/>
              <a:t>uncollectible accounts</a:t>
            </a:r>
            <a:r>
              <a:rPr lang="en-US" sz="2800" dirty="0"/>
              <a:t>, or </a:t>
            </a:r>
            <a:r>
              <a:rPr lang="en-US" sz="2800" i="1" dirty="0"/>
              <a:t>bad debts</a:t>
            </a:r>
            <a:r>
              <a:rPr lang="en-US" sz="2800" dirty="0"/>
              <a:t>.</a:t>
            </a:r>
          </a:p>
        </p:txBody>
      </p:sp>
      <p:sp>
        <p:nvSpPr>
          <p:cNvPr id="7" name="Slide Number Placeholder 6">
            <a:extLst>
              <a:ext uri="{FF2B5EF4-FFF2-40B4-BE49-F238E27FC236}">
                <a16:creationId xmlns:a16="http://schemas.microsoft.com/office/drawing/2014/main" id="{B00A27DF-6ADC-4D71-A39D-72084E2056A0}"/>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11268094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FD613-4F99-4A24-B2F2-A4FCDA105033}"/>
              </a:ext>
            </a:extLst>
          </p:cNvPr>
          <p:cNvSpPr>
            <a:spLocks noGrp="1"/>
          </p:cNvSpPr>
          <p:nvPr>
            <p:ph type="title"/>
          </p:nvPr>
        </p:nvSpPr>
        <p:spPr/>
        <p:txBody>
          <a:bodyPr/>
          <a:lstStyle/>
          <a:p>
            <a:r>
              <a:rPr lang="en-US" dirty="0"/>
              <a:t>Allowance Method (GAAP)</a:t>
            </a:r>
            <a:endParaRPr lang="en-US" sz="1000" b="0" dirty="0"/>
          </a:p>
        </p:txBody>
      </p:sp>
      <p:sp>
        <p:nvSpPr>
          <p:cNvPr id="3" name="Content Placeholder 2">
            <a:extLst>
              <a:ext uri="{FF2B5EF4-FFF2-40B4-BE49-F238E27FC236}">
                <a16:creationId xmlns:a16="http://schemas.microsoft.com/office/drawing/2014/main" id="{DDE47C9F-D704-4AA3-AA6E-E6ABCA06642C}"/>
              </a:ext>
            </a:extLst>
          </p:cNvPr>
          <p:cNvSpPr>
            <a:spLocks noGrp="1"/>
          </p:cNvSpPr>
          <p:nvPr>
            <p:ph sz="quarter" idx="11"/>
          </p:nvPr>
        </p:nvSpPr>
        <p:spPr>
          <a:xfrm>
            <a:off x="342900" y="1276710"/>
            <a:ext cx="8458200" cy="3435968"/>
          </a:xfrm>
        </p:spPr>
        <p:txBody>
          <a:bodyPr>
            <a:normAutofit/>
          </a:bodyPr>
          <a:lstStyle/>
          <a:p>
            <a:pPr>
              <a:spcBef>
                <a:spcPts val="1000"/>
              </a:spcBef>
              <a:spcAft>
                <a:spcPts val="0"/>
              </a:spcAft>
            </a:pPr>
            <a:r>
              <a:rPr lang="en-US" sz="2400" dirty="0"/>
              <a:t>Generally accepted accounting principles (GAAP) require that we account for </a:t>
            </a:r>
            <a:r>
              <a:rPr lang="en-US" sz="2400" b="1" dirty="0"/>
              <a:t>uncollectible accounts</a:t>
            </a:r>
            <a:r>
              <a:rPr lang="en-US" sz="2400" dirty="0"/>
              <a:t> using the </a:t>
            </a:r>
            <a:r>
              <a:rPr lang="en-US" sz="2400" b="1" dirty="0"/>
              <a:t>allowance method</a:t>
            </a:r>
            <a:r>
              <a:rPr lang="en-US" sz="2400" dirty="0"/>
              <a:t>.</a:t>
            </a:r>
          </a:p>
          <a:p>
            <a:pPr>
              <a:spcBef>
                <a:spcPts val="1000"/>
              </a:spcBef>
              <a:spcAft>
                <a:spcPts val="0"/>
              </a:spcAft>
            </a:pPr>
            <a:r>
              <a:rPr lang="en-US" sz="2400" dirty="0"/>
              <a:t>Companies must:</a:t>
            </a:r>
          </a:p>
          <a:p>
            <a:pPr marL="291600" indent="-291600">
              <a:spcBef>
                <a:spcPts val="1000"/>
              </a:spcBef>
              <a:spcAft>
                <a:spcPts val="0"/>
              </a:spcAft>
              <a:buFont typeface="Arial" panose="020B0604020202020204" pitchFamily="34" charset="0"/>
              <a:buChar char="•"/>
            </a:pPr>
            <a:r>
              <a:rPr lang="en-US" sz="2400" dirty="0"/>
              <a:t>Estimate the amount of current accounts receivable that will prove to be uncollectible in the future.</a:t>
            </a:r>
          </a:p>
          <a:p>
            <a:pPr marL="291600" indent="-291600">
              <a:spcBef>
                <a:spcPts val="1000"/>
              </a:spcBef>
              <a:spcAft>
                <a:spcPts val="0"/>
              </a:spcAft>
              <a:buFont typeface="Arial" panose="020B0604020202020204" pitchFamily="34" charset="0"/>
              <a:buChar char="•"/>
            </a:pPr>
            <a:r>
              <a:rPr lang="en-US" sz="2400" dirty="0"/>
              <a:t>Report this estimate as a contra asset to its accounts receivable.</a:t>
            </a:r>
          </a:p>
        </p:txBody>
      </p:sp>
      <p:sp>
        <p:nvSpPr>
          <p:cNvPr id="7" name="Content Placeholder 6">
            <a:extLst>
              <a:ext uri="{FF2B5EF4-FFF2-40B4-BE49-F238E27FC236}">
                <a16:creationId xmlns:a16="http://schemas.microsoft.com/office/drawing/2014/main" id="{A3C944A5-2DAA-4BFF-91CE-A2E98AC108E6}"/>
              </a:ext>
            </a:extLst>
          </p:cNvPr>
          <p:cNvSpPr>
            <a:spLocks noGrp="1"/>
          </p:cNvSpPr>
          <p:nvPr>
            <p:ph sz="quarter" idx="14"/>
          </p:nvPr>
        </p:nvSpPr>
        <p:spPr>
          <a:xfrm>
            <a:off x="342900" y="4783018"/>
            <a:ext cx="8458200" cy="1240302"/>
          </a:xfrm>
        </p:spPr>
        <p:txBody>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Under the allowance method, companies are required to estimate </a:t>
            </a:r>
            <a:r>
              <a:rPr kumimoji="0" lang="en-US" sz="2400" b="0" i="1" u="none" strike="noStrike" kern="1200" cap="none" spc="0" normalizeH="0" baseline="0" noProof="0" dirty="0">
                <a:ln>
                  <a:noFill/>
                </a:ln>
                <a:solidFill>
                  <a:srgbClr val="000000"/>
                </a:solidFill>
                <a:effectLst/>
                <a:uLnTx/>
                <a:uFillTx/>
                <a:latin typeface="Arial" panose="020B0604020202020204"/>
                <a:ea typeface="+mn-ea"/>
                <a:cs typeface="+mn-cs"/>
              </a:rPr>
              <a:t>future</a:t>
            </a: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 uncollectible accounts and report those estimates in the </a:t>
            </a:r>
            <a:r>
              <a:rPr kumimoji="0" lang="en-US" sz="2400" b="0" i="1" u="none" strike="noStrike" kern="1200" cap="none" spc="0" normalizeH="0" baseline="0" noProof="0" dirty="0">
                <a:ln>
                  <a:noFill/>
                </a:ln>
                <a:solidFill>
                  <a:srgbClr val="000000"/>
                </a:solidFill>
                <a:effectLst/>
                <a:uLnTx/>
                <a:uFillTx/>
                <a:latin typeface="Arial" panose="020B0604020202020204"/>
                <a:ea typeface="+mn-ea"/>
                <a:cs typeface="+mn-cs"/>
              </a:rPr>
              <a:t>current year</a:t>
            </a: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a:t>
            </a:r>
          </a:p>
        </p:txBody>
      </p:sp>
      <p:sp>
        <p:nvSpPr>
          <p:cNvPr id="6" name="Slide Number Placeholder 5">
            <a:extLst>
              <a:ext uri="{FF2B5EF4-FFF2-40B4-BE49-F238E27FC236}">
                <a16:creationId xmlns:a16="http://schemas.microsoft.com/office/drawing/2014/main" id="{E472D8DD-2967-436D-A756-7DC84C7E13D0}"/>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4016806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FD613-4F99-4A24-B2F2-A4FCDA105033}"/>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4</a:t>
            </a:r>
            <a:endParaRPr lang="en-US" sz="1000" b="0" dirty="0"/>
          </a:p>
        </p:txBody>
      </p:sp>
      <p:sp>
        <p:nvSpPr>
          <p:cNvPr id="3" name="Content Placeholder 2">
            <a:extLst>
              <a:ext uri="{FF2B5EF4-FFF2-40B4-BE49-F238E27FC236}">
                <a16:creationId xmlns:a16="http://schemas.microsoft.com/office/drawing/2014/main" id="{DDE47C9F-D704-4AA3-AA6E-E6ABCA06642C}"/>
              </a:ext>
            </a:extLst>
          </p:cNvPr>
          <p:cNvSpPr>
            <a:spLocks noGrp="1"/>
          </p:cNvSpPr>
          <p:nvPr>
            <p:ph sz="quarter" idx="11"/>
          </p:nvPr>
        </p:nvSpPr>
        <p:spPr>
          <a:xfrm>
            <a:off x="342900" y="1276710"/>
            <a:ext cx="8458200" cy="2296484"/>
          </a:xfrm>
        </p:spPr>
        <p:txBody>
          <a:bodyPr>
            <a:normAutofit/>
          </a:bodyPr>
          <a:lstStyle/>
          <a:p>
            <a:pPr marL="291600" indent="-291600">
              <a:spcBef>
                <a:spcPts val="1000"/>
              </a:spcBef>
              <a:spcAft>
                <a:spcPts val="0"/>
              </a:spcAft>
              <a:buFont typeface="Arial" panose="020B0604020202020204" pitchFamily="34" charset="0"/>
              <a:buChar char="•"/>
            </a:pPr>
            <a:r>
              <a:rPr lang="en-US" sz="2600" dirty="0"/>
              <a:t>Under the allowance method, accounts receivable are reported for the net amount expected to be collected. </a:t>
            </a:r>
          </a:p>
          <a:p>
            <a:pPr marL="291600" indent="-291600">
              <a:spcBef>
                <a:spcPts val="1000"/>
              </a:spcBef>
              <a:spcAft>
                <a:spcPts val="0"/>
              </a:spcAft>
              <a:buFont typeface="Arial" panose="020B0604020202020204" pitchFamily="34" charset="0"/>
              <a:buChar char="•"/>
            </a:pPr>
            <a:r>
              <a:rPr lang="en-US" sz="2600" dirty="0"/>
              <a:t>At the end of the current year, estimated future uncollectible accounts are reported in a contra asset account, reducing net accounts receivable.</a:t>
            </a:r>
          </a:p>
        </p:txBody>
      </p:sp>
      <p:sp>
        <p:nvSpPr>
          <p:cNvPr id="6" name="Slide Number Placeholder 5">
            <a:extLst>
              <a:ext uri="{FF2B5EF4-FFF2-40B4-BE49-F238E27FC236}">
                <a16:creationId xmlns:a16="http://schemas.microsoft.com/office/drawing/2014/main" id="{E472D8DD-2967-436D-A756-7DC84C7E13D0}"/>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6550485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1353C-C143-4A97-9FD3-34CC44A6E9FA}"/>
              </a:ext>
            </a:extLst>
          </p:cNvPr>
          <p:cNvSpPr>
            <a:spLocks noGrp="1"/>
          </p:cNvSpPr>
          <p:nvPr>
            <p:ph type="title"/>
          </p:nvPr>
        </p:nvSpPr>
        <p:spPr/>
        <p:txBody>
          <a:bodyPr/>
          <a:lstStyle/>
          <a:p>
            <a:r>
              <a:rPr lang="en-US" dirty="0"/>
              <a:t>Applying the Allowance Method</a:t>
            </a:r>
            <a:endParaRPr lang="en-US" sz="1000" b="0" dirty="0"/>
          </a:p>
        </p:txBody>
      </p:sp>
      <p:sp>
        <p:nvSpPr>
          <p:cNvPr id="6" name="Content Placeholder 5">
            <a:extLst>
              <a:ext uri="{FF2B5EF4-FFF2-40B4-BE49-F238E27FC236}">
                <a16:creationId xmlns:a16="http://schemas.microsoft.com/office/drawing/2014/main" id="{6E377422-22C2-4463-9913-014CBEE3C3D7}"/>
              </a:ext>
            </a:extLst>
          </p:cNvPr>
          <p:cNvSpPr>
            <a:spLocks noGrp="1"/>
          </p:cNvSpPr>
          <p:nvPr>
            <p:ph sz="quarter" idx="11"/>
          </p:nvPr>
        </p:nvSpPr>
        <p:spPr/>
        <p:txBody>
          <a:bodyPr>
            <a:normAutofit/>
          </a:bodyPr>
          <a:lstStyle/>
          <a:p>
            <a:pPr marL="518400" indent="-518400">
              <a:spcBef>
                <a:spcPts val="1000"/>
              </a:spcBef>
              <a:spcAft>
                <a:spcPts val="0"/>
              </a:spcAft>
              <a:buFont typeface="+mj-lt"/>
              <a:buAutoNum type="arabicPeriod"/>
            </a:pPr>
            <a:r>
              <a:rPr lang="en-US" sz="2600" dirty="0"/>
              <a:t>At the end of the initial year, establish an allowance by estimating future uncollectible accounts</a:t>
            </a:r>
          </a:p>
          <a:p>
            <a:pPr marL="518400" indent="-518400">
              <a:spcBef>
                <a:spcPts val="1000"/>
              </a:spcBef>
              <a:spcAft>
                <a:spcPts val="0"/>
              </a:spcAft>
              <a:buFont typeface="+mj-lt"/>
              <a:buAutoNum type="arabicPeriod"/>
            </a:pPr>
            <a:r>
              <a:rPr lang="en-US" sz="2600" dirty="0"/>
              <a:t>During the subsequent year, write off actual bad debts as uncollectible</a:t>
            </a:r>
          </a:p>
          <a:p>
            <a:pPr marL="644400" indent="-291600">
              <a:spcBef>
                <a:spcPts val="1000"/>
              </a:spcBef>
              <a:spcAft>
                <a:spcPts val="0"/>
              </a:spcAft>
              <a:buFont typeface="Arial" panose="020B0604020202020204" pitchFamily="34" charset="0"/>
              <a:buChar char="•"/>
            </a:pPr>
            <a:r>
              <a:rPr lang="en-US" sz="2400" dirty="0"/>
              <a:t>Note that </a:t>
            </a:r>
            <a:r>
              <a:rPr lang="en-US" sz="2400" i="1" dirty="0"/>
              <a:t>actual</a:t>
            </a:r>
            <a:r>
              <a:rPr lang="en-US" sz="2400" dirty="0"/>
              <a:t> write-offs may differ from the previous year’s </a:t>
            </a:r>
            <a:r>
              <a:rPr lang="en-US" sz="2400" i="1" dirty="0"/>
              <a:t>estimate</a:t>
            </a:r>
            <a:r>
              <a:rPr lang="en-US" sz="2400" dirty="0"/>
              <a:t>.</a:t>
            </a:r>
          </a:p>
        </p:txBody>
      </p:sp>
      <p:sp>
        <p:nvSpPr>
          <p:cNvPr id="12" name="Content Placeholder 11">
            <a:extLst>
              <a:ext uri="{FF2B5EF4-FFF2-40B4-BE49-F238E27FC236}">
                <a16:creationId xmlns:a16="http://schemas.microsoft.com/office/drawing/2014/main" id="{BE76AE1D-635F-4DBC-A96C-EC6DBA34BDE5}"/>
              </a:ext>
            </a:extLst>
          </p:cNvPr>
          <p:cNvSpPr>
            <a:spLocks noGrp="1"/>
          </p:cNvSpPr>
          <p:nvPr>
            <p:ph sz="quarter" idx="14"/>
          </p:nvPr>
        </p:nvSpPr>
        <p:spPr>
          <a:xfrm>
            <a:off x="342900" y="4171072"/>
            <a:ext cx="8458200" cy="875714"/>
          </a:xfrm>
        </p:spPr>
        <p:txBody>
          <a:bodyPr/>
          <a:lstStyle/>
          <a:p>
            <a:pPr marL="457200" indent="-457200">
              <a:buFont typeface="+mj-lt"/>
              <a:buAutoNum type="arabicPeriod" startAt="3"/>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At the end of the subsequent year, once again estimate future uncollectible accounts.</a:t>
            </a:r>
            <a:endParaRPr lang="en-US" dirty="0"/>
          </a:p>
        </p:txBody>
      </p:sp>
      <p:sp>
        <p:nvSpPr>
          <p:cNvPr id="8" name="Slide Number Placeholder 7">
            <a:extLst>
              <a:ext uri="{FF2B5EF4-FFF2-40B4-BE49-F238E27FC236}">
                <a16:creationId xmlns:a16="http://schemas.microsoft.com/office/drawing/2014/main" id="{08BDFCEF-7910-401F-BFC2-AD714926F415}"/>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23923696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rmAutofit/>
          </a:bodyPr>
          <a:lstStyle/>
          <a:p>
            <a:r>
              <a:rPr lang="en-US" dirty="0"/>
              <a:t>Estimating Uncollectible Accounts</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1705641"/>
          </a:xfrm>
        </p:spPr>
        <p:txBody>
          <a:bodyPr>
            <a:noAutofit/>
          </a:bodyPr>
          <a:lstStyle/>
          <a:p>
            <a:pPr marL="291600" lvl="1" indent="-291600" defTabSz="1066800">
              <a:lnSpc>
                <a:spcPct val="90000"/>
              </a:lnSpc>
              <a:spcBef>
                <a:spcPts val="1000"/>
              </a:spcBef>
              <a:spcAft>
                <a:spcPts val="0"/>
              </a:spcAft>
              <a:buFontTx/>
              <a:buChar char="••"/>
              <a:defRPr/>
            </a:pPr>
            <a:r>
              <a:rPr lang="en-US" sz="2600" dirty="0"/>
              <a:t>At the end of 2024, Kimzey is owed $20 million from customers and estimates that 30% will not be collected.</a:t>
            </a:r>
          </a:p>
          <a:p>
            <a:pPr marL="291600" lvl="1" indent="-291600" defTabSz="1066800">
              <a:lnSpc>
                <a:spcPct val="90000"/>
              </a:lnSpc>
              <a:spcBef>
                <a:spcPts val="1000"/>
              </a:spcBef>
              <a:spcAft>
                <a:spcPts val="0"/>
              </a:spcAft>
              <a:buFontTx/>
              <a:buChar char="••"/>
              <a:defRPr/>
            </a:pPr>
            <a:r>
              <a:rPr lang="en-US" sz="2600" dirty="0"/>
              <a:t>The company records the following:</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3522742011"/>
              </p:ext>
            </p:extLst>
          </p:nvPr>
        </p:nvGraphicFramePr>
        <p:xfrm>
          <a:off x="548331" y="3308510"/>
          <a:ext cx="8047338" cy="2163376"/>
        </p:xfrm>
        <a:graphic>
          <a:graphicData uri="http://schemas.openxmlformats.org/drawingml/2006/table">
            <a:tbl>
              <a:tblPr firstRow="1" bandRow="1">
                <a:tableStyleId>{2D5ABB26-0587-4C30-8999-92F81FD0307C}</a:tableStyleId>
              </a:tblPr>
              <a:tblGrid>
                <a:gridCol w="5328095">
                  <a:extLst>
                    <a:ext uri="{9D8B030D-6E8A-4147-A177-3AD203B41FA5}">
                      <a16:colId xmlns:a16="http://schemas.microsoft.com/office/drawing/2014/main" val="1632921846"/>
                    </a:ext>
                  </a:extLst>
                </a:gridCol>
                <a:gridCol w="1409427">
                  <a:extLst>
                    <a:ext uri="{9D8B030D-6E8A-4147-A177-3AD203B41FA5}">
                      <a16:colId xmlns:a16="http://schemas.microsoft.com/office/drawing/2014/main" val="2020696265"/>
                    </a:ext>
                  </a:extLst>
                </a:gridCol>
                <a:gridCol w="1309816">
                  <a:extLst>
                    <a:ext uri="{9D8B030D-6E8A-4147-A177-3AD203B41FA5}">
                      <a16:colId xmlns:a16="http://schemas.microsoft.com/office/drawing/2014/main" val="4150412351"/>
                    </a:ext>
                  </a:extLst>
                </a:gridCol>
              </a:tblGrid>
              <a:tr h="500782">
                <a:tc>
                  <a:txBody>
                    <a:bodyPr/>
                    <a:lstStyle/>
                    <a:p>
                      <a:r>
                        <a:rPr lang="en-US" sz="2000" u="sng" baseline="0" dirty="0"/>
                        <a:t>December 31, 2024 ($ in millions)</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500782">
                <a:tc>
                  <a:txBody>
                    <a:bodyPr/>
                    <a:lstStyle/>
                    <a:p>
                      <a:r>
                        <a:rPr lang="en-US" sz="2000" b="1" dirty="0"/>
                        <a:t>Bad Debt Expense</a:t>
                      </a:r>
                    </a:p>
                  </a:txBody>
                  <a:tcPr/>
                </a:tc>
                <a:tc>
                  <a:txBody>
                    <a:bodyPr/>
                    <a:lstStyle/>
                    <a:p>
                      <a:pPr algn="ctr"/>
                      <a:r>
                        <a:rPr lang="en-US" sz="2000" b="1" dirty="0"/>
                        <a:t>6</a:t>
                      </a:r>
                    </a:p>
                  </a:txBody>
                  <a:tcPr/>
                </a:tc>
                <a:tc>
                  <a:txBody>
                    <a:bodyPr/>
                    <a:lstStyle/>
                    <a:p>
                      <a:pPr algn="ctr"/>
                      <a:endParaRPr lang="en-US" sz="2000" b="1"/>
                    </a:p>
                  </a:txBody>
                  <a:tcPr/>
                </a:tc>
                <a:extLst>
                  <a:ext uri="{0D108BD9-81ED-4DB2-BD59-A6C34878D82A}">
                    <a16:rowId xmlns:a16="http://schemas.microsoft.com/office/drawing/2014/main" val="1675887343"/>
                  </a:ext>
                </a:extLst>
              </a:tr>
              <a:tr h="1161812">
                <a:tc>
                  <a:txBody>
                    <a:bodyPr/>
                    <a:lstStyle/>
                    <a:p>
                      <a:pPr marL="542925" indent="0"/>
                      <a:r>
                        <a:rPr lang="en-US" sz="2000" b="1" dirty="0"/>
                        <a:t>Allowance for Uncollectible Accounts</a:t>
                      </a:r>
                    </a:p>
                    <a:p>
                      <a:pPr marL="347663" indent="195263"/>
                      <a:r>
                        <a:rPr lang="en-US" sz="2000" b="0" i="1" dirty="0"/>
                        <a:t>(Estimate future bad debts)</a:t>
                      </a:r>
                    </a:p>
                    <a:p>
                      <a:pPr marL="347663" indent="195263"/>
                      <a:r>
                        <a:rPr lang="en-US" sz="2000" b="0" i="1" dirty="0"/>
                        <a:t>($20 million × 30% = $6 million)</a:t>
                      </a:r>
                    </a:p>
                  </a:txBody>
                  <a:tcPr/>
                </a:tc>
                <a:tc>
                  <a:txBody>
                    <a:bodyPr/>
                    <a:lstStyle/>
                    <a:p>
                      <a:pPr algn="ctr"/>
                      <a:endParaRPr lang="en-US" sz="2000" b="1" dirty="0"/>
                    </a:p>
                  </a:txBody>
                  <a:tcPr/>
                </a:tc>
                <a:tc>
                  <a:txBody>
                    <a:bodyPr/>
                    <a:lstStyle/>
                    <a:p>
                      <a:pPr algn="ctr"/>
                      <a:r>
                        <a:rPr lang="en-US" sz="2000" b="1" dirty="0"/>
                        <a:t>6</a:t>
                      </a:r>
                    </a:p>
                  </a:txBody>
                  <a:tcPr/>
                </a:tc>
                <a:extLst>
                  <a:ext uri="{0D108BD9-81ED-4DB2-BD59-A6C34878D82A}">
                    <a16:rowId xmlns:a16="http://schemas.microsoft.com/office/drawing/2014/main" val="3923420618"/>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1487158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FD613-4F99-4A24-B2F2-A4FCDA105033}"/>
              </a:ext>
            </a:extLst>
          </p:cNvPr>
          <p:cNvSpPr>
            <a:spLocks noGrp="1"/>
          </p:cNvSpPr>
          <p:nvPr>
            <p:ph type="title"/>
          </p:nvPr>
        </p:nvSpPr>
        <p:spPr/>
        <p:txBody>
          <a:bodyPr/>
          <a:lstStyle/>
          <a:p>
            <a:r>
              <a:rPr lang="en-US" dirty="0"/>
              <a:t>Allowance for Uncollectible Accounts</a:t>
            </a:r>
            <a:endParaRPr lang="en-US" sz="1000" b="0" dirty="0"/>
          </a:p>
        </p:txBody>
      </p:sp>
      <p:sp>
        <p:nvSpPr>
          <p:cNvPr id="3" name="Content Placeholder 2">
            <a:extLst>
              <a:ext uri="{FF2B5EF4-FFF2-40B4-BE49-F238E27FC236}">
                <a16:creationId xmlns:a16="http://schemas.microsoft.com/office/drawing/2014/main" id="{DDE47C9F-D704-4AA3-AA6E-E6ABCA06642C}"/>
              </a:ext>
            </a:extLst>
          </p:cNvPr>
          <p:cNvSpPr>
            <a:spLocks noGrp="1"/>
          </p:cNvSpPr>
          <p:nvPr>
            <p:ph sz="quarter" idx="11"/>
          </p:nvPr>
        </p:nvSpPr>
        <p:spPr>
          <a:xfrm>
            <a:off x="342900" y="1276710"/>
            <a:ext cx="8458200" cy="1972928"/>
          </a:xfrm>
        </p:spPr>
        <p:txBody>
          <a:bodyPr>
            <a:normAutofit/>
          </a:bodyPr>
          <a:lstStyle/>
          <a:p>
            <a:pPr>
              <a:lnSpc>
                <a:spcPct val="90000"/>
              </a:lnSpc>
              <a:spcBef>
                <a:spcPts val="1000"/>
              </a:spcBef>
              <a:spcAft>
                <a:spcPts val="0"/>
              </a:spcAft>
            </a:pPr>
            <a:r>
              <a:rPr lang="en-US" sz="2600" dirty="0"/>
              <a:t>Companies report their estimate of future bad debts using an </a:t>
            </a:r>
            <a:r>
              <a:rPr lang="en-US" sz="2600" b="1" dirty="0"/>
              <a:t>allowance for uncollectible accounts</a:t>
            </a:r>
            <a:r>
              <a:rPr lang="en-US" sz="2600" dirty="0"/>
              <a:t>.</a:t>
            </a:r>
          </a:p>
          <a:p>
            <a:pPr marL="291600" lvl="1" indent="-291600">
              <a:lnSpc>
                <a:spcPct val="90000"/>
              </a:lnSpc>
              <a:spcBef>
                <a:spcPts val="1000"/>
              </a:spcBef>
              <a:spcAft>
                <a:spcPts val="0"/>
              </a:spcAft>
            </a:pPr>
            <a:r>
              <a:rPr lang="en-US" sz="2400" dirty="0"/>
              <a:t>Allowance for Uncollectible Accounts is a contra asset account that represents the amount of accounts receivable not expected to be collected.</a:t>
            </a:r>
          </a:p>
        </p:txBody>
      </p:sp>
      <p:sp>
        <p:nvSpPr>
          <p:cNvPr id="7" name="Content Placeholder 6">
            <a:extLst>
              <a:ext uri="{FF2B5EF4-FFF2-40B4-BE49-F238E27FC236}">
                <a16:creationId xmlns:a16="http://schemas.microsoft.com/office/drawing/2014/main" id="{FFA53CB4-BEF8-4516-8C64-23C402AC389D}"/>
              </a:ext>
            </a:extLst>
          </p:cNvPr>
          <p:cNvSpPr>
            <a:spLocks noGrp="1"/>
          </p:cNvSpPr>
          <p:nvPr>
            <p:ph sz="quarter" idx="14"/>
          </p:nvPr>
        </p:nvSpPr>
        <p:spPr>
          <a:xfrm>
            <a:off x="342900" y="3344593"/>
            <a:ext cx="8458200" cy="2740065"/>
          </a:xfrm>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000000"/>
                </a:solidFill>
                <a:effectLst/>
                <a:uLnTx/>
                <a:uFillTx/>
                <a:latin typeface="Arial" panose="020B0604020202020204"/>
                <a:ea typeface="+mn-ea"/>
                <a:cs typeface="+mn-cs"/>
              </a:rPr>
              <a:t>We report the allowance for uncollectible accounts in the asset section of the balance sheet, but it represents a reduction in the balance of accounts receivable. </a:t>
            </a:r>
          </a:p>
          <a:p>
            <a:pPr marL="291600" marR="0" lvl="1" indent="-291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The difference between total accounts receivable and the allowance for uncollectible accounts equals </a:t>
            </a:r>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net accounts receivable</a:t>
            </a: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a:t>
            </a:r>
          </a:p>
        </p:txBody>
      </p:sp>
      <p:sp>
        <p:nvSpPr>
          <p:cNvPr id="6" name="Slide Number Placeholder 5">
            <a:extLst>
              <a:ext uri="{FF2B5EF4-FFF2-40B4-BE49-F238E27FC236}">
                <a16:creationId xmlns:a16="http://schemas.microsoft.com/office/drawing/2014/main" id="{E472D8DD-2967-436D-A756-7DC84C7E13D0}"/>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2156446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a:xfrm>
            <a:off x="342900" y="233546"/>
            <a:ext cx="8458200" cy="1116952"/>
          </a:xfrm>
        </p:spPr>
        <p:txBody>
          <a:bodyPr>
            <a:noAutofit/>
          </a:bodyPr>
          <a:lstStyle/>
          <a:p>
            <a:r>
              <a:rPr lang="en-US" sz="2800" dirty="0"/>
              <a:t>Illustration 5-4 Accounting for Uncollectible Accounts and the Accounts Receivable Portion of the Balance Sheet </a:t>
            </a:r>
          </a:p>
        </p:txBody>
      </p:sp>
      <p:pic>
        <p:nvPicPr>
          <p:cNvPr id="3" name="Picture 2" descr="The illustration shows the accounting for uncollectible accounts and the accounts receivable portion of the balance sheet.">
            <a:extLst>
              <a:ext uri="{FF2B5EF4-FFF2-40B4-BE49-F238E27FC236}">
                <a16:creationId xmlns:a16="http://schemas.microsoft.com/office/drawing/2014/main" id="{618DDFA6-03E9-4758-BC58-4CE98A330D62}"/>
              </a:ext>
            </a:extLst>
          </p:cNvPr>
          <p:cNvPicPr>
            <a:picLocks noChangeAspect="1"/>
          </p:cNvPicPr>
          <p:nvPr/>
        </p:nvPicPr>
        <p:blipFill>
          <a:blip r:embed="rId3"/>
          <a:stretch>
            <a:fillRect/>
          </a:stretch>
        </p:blipFill>
        <p:spPr>
          <a:xfrm>
            <a:off x="388334" y="1659506"/>
            <a:ext cx="8367332" cy="4420742"/>
          </a:xfrm>
          <a:prstGeom prst="rect">
            <a:avLst/>
          </a:prstGeom>
        </p:spPr>
      </p:pic>
      <p:sp>
        <p:nvSpPr>
          <p:cNvPr id="8" name="Text Placeholder 7">
            <a:extLst>
              <a:ext uri="{FF2B5EF4-FFF2-40B4-BE49-F238E27FC236}">
                <a16:creationId xmlns:a16="http://schemas.microsoft.com/office/drawing/2014/main" id="{3E4906D6-9E20-466E-B7EE-4BE78E5A0D49}"/>
              </a:ext>
            </a:extLst>
          </p:cNvPr>
          <p:cNvSpPr>
            <a:spLocks noGrp="1"/>
          </p:cNvSpPr>
          <p:nvPr>
            <p:ph type="body" sz="quarter" idx="12"/>
          </p:nvPr>
        </p:nvSpPr>
        <p:spPr/>
        <p:txBody>
          <a:bodyPr/>
          <a:lstStyle/>
          <a:p>
            <a:r>
              <a:rPr lang="en-US" dirty="0">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6779345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53DBC-419C-4F45-BD20-0963D3CA3244}"/>
              </a:ext>
            </a:extLst>
          </p:cNvPr>
          <p:cNvSpPr>
            <a:spLocks noGrp="1"/>
          </p:cNvSpPr>
          <p:nvPr>
            <p:ph type="title"/>
          </p:nvPr>
        </p:nvSpPr>
        <p:spPr/>
        <p:txBody>
          <a:bodyPr>
            <a:normAutofit/>
          </a:bodyPr>
          <a:lstStyle/>
          <a:p>
            <a:r>
              <a:rPr lang="en-US" dirty="0"/>
              <a:t>Common Mistake</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dirty="0"/>
          </a:p>
        </p:txBody>
      </p:sp>
      <p:sp>
        <p:nvSpPr>
          <p:cNvPr id="3" name="Content Placeholder 2">
            <a:extLst>
              <a:ext uri="{FF2B5EF4-FFF2-40B4-BE49-F238E27FC236}">
                <a16:creationId xmlns:a16="http://schemas.microsoft.com/office/drawing/2014/main" id="{024FA1B1-C3F8-4563-9CDB-9E79902865E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600" dirty="0"/>
              <a:t>Because Allowance for Uncollectible Accounts has a normal credit balance, students sometimes misclassify this account as a liability, which also has a normal credit balance. </a:t>
            </a:r>
          </a:p>
          <a:p>
            <a:pPr marL="291600" indent="-291600">
              <a:spcBef>
                <a:spcPts val="1000"/>
              </a:spcBef>
              <a:spcAft>
                <a:spcPts val="0"/>
              </a:spcAft>
              <a:buFont typeface="Arial" panose="020B0604020202020204" pitchFamily="34" charset="0"/>
              <a:buChar char="•"/>
            </a:pPr>
            <a:r>
              <a:rPr lang="en-US" sz="2600" dirty="0"/>
              <a:t>Instead, a contra asset represents a reduction in a related asset.</a:t>
            </a:r>
          </a:p>
        </p:txBody>
      </p:sp>
      <p:sp>
        <p:nvSpPr>
          <p:cNvPr id="6" name="Slide Number Placeholder 5">
            <a:extLst>
              <a:ext uri="{FF2B5EF4-FFF2-40B4-BE49-F238E27FC236}">
                <a16:creationId xmlns:a16="http://schemas.microsoft.com/office/drawing/2014/main" id="{0D22E238-35B6-4958-8B5B-E907B1053D90}"/>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161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F7F8D-D50E-4B3B-A2DD-497326194D7D}"/>
              </a:ext>
            </a:extLst>
          </p:cNvPr>
          <p:cNvSpPr>
            <a:spLocks noGrp="1"/>
          </p:cNvSpPr>
          <p:nvPr>
            <p:ph type="title"/>
          </p:nvPr>
        </p:nvSpPr>
        <p:spPr>
          <a:xfrm>
            <a:off x="342900" y="233546"/>
            <a:ext cx="8639352" cy="821119"/>
          </a:xfrm>
        </p:spPr>
        <p:txBody>
          <a:bodyPr>
            <a:normAutofit/>
          </a:bodyPr>
          <a:lstStyle/>
          <a:p>
            <a:r>
              <a:rPr lang="en-US" dirty="0"/>
              <a:t>Credit Sales and Accounts Receivable</a:t>
            </a:r>
          </a:p>
        </p:txBody>
      </p:sp>
      <p:sp>
        <p:nvSpPr>
          <p:cNvPr id="3" name="Content Placeholder 2">
            <a:extLst>
              <a:ext uri="{FF2B5EF4-FFF2-40B4-BE49-F238E27FC236}">
                <a16:creationId xmlns:a16="http://schemas.microsoft.com/office/drawing/2014/main" id="{1A0061D1-AB57-498C-A209-716FC968D3D3}"/>
              </a:ext>
            </a:extLst>
          </p:cNvPr>
          <p:cNvSpPr>
            <a:spLocks noGrp="1"/>
          </p:cNvSpPr>
          <p:nvPr>
            <p:ph sz="quarter" idx="11"/>
          </p:nvPr>
        </p:nvSpPr>
        <p:spPr>
          <a:xfrm>
            <a:off x="342900" y="1276709"/>
            <a:ext cx="8639352" cy="4971691"/>
          </a:xfrm>
        </p:spPr>
        <p:txBody>
          <a:bodyPr/>
          <a:lstStyle/>
          <a:p>
            <a:r>
              <a:rPr lang="en-US" sz="2600" b="1" dirty="0"/>
              <a:t>Credit sales</a:t>
            </a:r>
            <a:r>
              <a:rPr lang="en-US" sz="2600" dirty="0"/>
              <a:t> transfer goods or services to a customer today while bearing the risk of collecting payment from that customer in the future.</a:t>
            </a:r>
          </a:p>
          <a:p>
            <a:r>
              <a:rPr lang="en-US" sz="2600" dirty="0"/>
              <a:t>At the time of a credit sale, a company will record:</a:t>
            </a:r>
          </a:p>
          <a:p>
            <a:pPr lvl="1"/>
            <a:r>
              <a:rPr lang="en-US" sz="2400" b="1" dirty="0"/>
              <a:t>Accounts receivable</a:t>
            </a:r>
            <a:r>
              <a:rPr lang="en-US" sz="2400" dirty="0"/>
              <a:t>. Accounts receivable represent amounts owed to a company by its customers from the sale of goods or services on account. </a:t>
            </a:r>
          </a:p>
          <a:p>
            <a:pPr lvl="1"/>
            <a:r>
              <a:rPr lang="en-US" sz="2400" b="1" dirty="0"/>
              <a:t>Revenue</a:t>
            </a:r>
            <a:r>
              <a:rPr lang="en-US" sz="2400" dirty="0"/>
              <a:t>. Even though no cash is received at the time of the credit sale, the seller records revenue immediately once goods or services are provided to the customer, </a:t>
            </a:r>
            <a:r>
              <a:rPr lang="en-US" sz="2400" i="1" dirty="0"/>
              <a:t>and</a:t>
            </a:r>
            <a:r>
              <a:rPr lang="en-US" sz="2400" dirty="0"/>
              <a:t> future collection from the customer is probable.</a:t>
            </a:r>
            <a:endParaRPr lang="en-US" dirty="0"/>
          </a:p>
        </p:txBody>
      </p:sp>
      <p:sp>
        <p:nvSpPr>
          <p:cNvPr id="6" name="Slide Number Placeholder 5">
            <a:extLst>
              <a:ext uri="{FF2B5EF4-FFF2-40B4-BE49-F238E27FC236}">
                <a16:creationId xmlns:a16="http://schemas.microsoft.com/office/drawing/2014/main" id="{9B4834E6-399F-45A8-A2C1-C37F3BAA63A6}"/>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7191247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5-5 Income Statement Showing Estimated Bad Debt Expense </a:t>
            </a:r>
          </a:p>
        </p:txBody>
      </p:sp>
      <p:sp>
        <p:nvSpPr>
          <p:cNvPr id="3" name="Content Placeholder 2">
            <a:extLst>
              <a:ext uri="{FF2B5EF4-FFF2-40B4-BE49-F238E27FC236}">
                <a16:creationId xmlns:a16="http://schemas.microsoft.com/office/drawing/2014/main" id="{636162CC-0D5D-45F9-9783-3EE03433F30B}"/>
              </a:ext>
            </a:extLst>
          </p:cNvPr>
          <p:cNvSpPr>
            <a:spLocks noGrp="1"/>
          </p:cNvSpPr>
          <p:nvPr>
            <p:ph sz="quarter" idx="11"/>
          </p:nvPr>
        </p:nvSpPr>
        <p:spPr>
          <a:xfrm>
            <a:off x="2696601" y="1487953"/>
            <a:ext cx="3385038" cy="1198977"/>
          </a:xfrm>
        </p:spPr>
        <p:txBody>
          <a:bodyPr>
            <a:normAutofit fontScale="85000" lnSpcReduction="10000"/>
          </a:bodyPr>
          <a:lstStyle/>
          <a:p>
            <a:pPr algn="ctr"/>
            <a:r>
              <a:rPr lang="en-US" sz="2400" b="1" dirty="0"/>
              <a:t>KIMZEY MEDICAL CLINIC </a:t>
            </a:r>
          </a:p>
          <a:p>
            <a:pPr algn="ctr"/>
            <a:r>
              <a:rPr lang="en-US" sz="2400" b="1" dirty="0"/>
              <a:t>Income Statement</a:t>
            </a:r>
          </a:p>
          <a:p>
            <a:pPr algn="ctr"/>
            <a:r>
              <a:rPr lang="en-US" sz="2400" b="1" dirty="0"/>
              <a:t>For the year ended 2024</a:t>
            </a:r>
          </a:p>
        </p:txBody>
      </p:sp>
      <p:graphicFrame>
        <p:nvGraphicFramePr>
          <p:cNvPr id="8" name="Table 8">
            <a:extLst>
              <a:ext uri="{FF2B5EF4-FFF2-40B4-BE49-F238E27FC236}">
                <a16:creationId xmlns:a16="http://schemas.microsoft.com/office/drawing/2014/main" id="{5742F573-58B9-4AAC-9F2D-7ED2B4B9D0EC}"/>
              </a:ext>
            </a:extLst>
          </p:cNvPr>
          <p:cNvGraphicFramePr>
            <a:graphicFrameLocks noGrp="1"/>
          </p:cNvGraphicFramePr>
          <p:nvPr>
            <p:extLst>
              <p:ext uri="{D42A27DB-BD31-4B8C-83A1-F6EECF244321}">
                <p14:modId xmlns:p14="http://schemas.microsoft.com/office/powerpoint/2010/main" val="967809465"/>
              </p:ext>
            </p:extLst>
          </p:nvPr>
        </p:nvGraphicFramePr>
        <p:xfrm>
          <a:off x="1209822" y="2751194"/>
          <a:ext cx="6358596" cy="2377440"/>
        </p:xfrm>
        <a:graphic>
          <a:graphicData uri="http://schemas.openxmlformats.org/drawingml/2006/table">
            <a:tbl>
              <a:tblPr firstRow="1" bandRow="1">
                <a:tableStyleId>{2D5ABB26-0587-4C30-8999-92F81FD0307C}</a:tableStyleId>
              </a:tblPr>
              <a:tblGrid>
                <a:gridCol w="3798277">
                  <a:extLst>
                    <a:ext uri="{9D8B030D-6E8A-4147-A177-3AD203B41FA5}">
                      <a16:colId xmlns:a16="http://schemas.microsoft.com/office/drawing/2014/main" val="4113192481"/>
                    </a:ext>
                  </a:extLst>
                </a:gridCol>
                <a:gridCol w="1209821">
                  <a:extLst>
                    <a:ext uri="{9D8B030D-6E8A-4147-A177-3AD203B41FA5}">
                      <a16:colId xmlns:a16="http://schemas.microsoft.com/office/drawing/2014/main" val="2529963250"/>
                    </a:ext>
                  </a:extLst>
                </a:gridCol>
                <a:gridCol w="1350498">
                  <a:extLst>
                    <a:ext uri="{9D8B030D-6E8A-4147-A177-3AD203B41FA5}">
                      <a16:colId xmlns:a16="http://schemas.microsoft.com/office/drawing/2014/main" val="645038490"/>
                    </a:ext>
                  </a:extLst>
                </a:gridCol>
              </a:tblGrid>
              <a:tr h="370840">
                <a:tc>
                  <a:txBody>
                    <a:bodyPr/>
                    <a:lstStyle/>
                    <a:p>
                      <a:r>
                        <a:rPr lang="en-US" sz="2000" b="0" dirty="0"/>
                        <a:t>($ in millions)</a:t>
                      </a:r>
                    </a:p>
                  </a:txBody>
                  <a:tcPr/>
                </a:tc>
                <a:tc>
                  <a:txBody>
                    <a:bodyPr/>
                    <a:lstStyle/>
                    <a:p>
                      <a:pPr algn="r"/>
                      <a:endParaRPr lang="en-US" sz="2000" b="0" dirty="0"/>
                    </a:p>
                  </a:txBody>
                  <a:tcPr/>
                </a:tc>
                <a:tc>
                  <a:txBody>
                    <a:bodyPr/>
                    <a:lstStyle/>
                    <a:p>
                      <a:pPr algn="r"/>
                      <a:endParaRPr lang="en-US" sz="2000" b="0"/>
                    </a:p>
                  </a:txBody>
                  <a:tcPr/>
                </a:tc>
                <a:extLst>
                  <a:ext uri="{0D108BD9-81ED-4DB2-BD59-A6C34878D82A}">
                    <a16:rowId xmlns:a16="http://schemas.microsoft.com/office/drawing/2014/main" val="3130294919"/>
                  </a:ext>
                </a:extLst>
              </a:tr>
              <a:tr h="370840">
                <a:tc>
                  <a:txBody>
                    <a:bodyPr/>
                    <a:lstStyle/>
                    <a:p>
                      <a:r>
                        <a:rPr lang="en-US" sz="2000" b="1" dirty="0">
                          <a:solidFill>
                            <a:srgbClr val="002060"/>
                          </a:solidFill>
                        </a:rPr>
                        <a:t>Revenue from credit sales</a:t>
                      </a:r>
                    </a:p>
                  </a:txBody>
                  <a:tcPr/>
                </a:tc>
                <a:tc>
                  <a:txBody>
                    <a:bodyPr/>
                    <a:lstStyle/>
                    <a:p>
                      <a:pPr algn="r"/>
                      <a:endParaRPr lang="en-US" sz="2000" b="1"/>
                    </a:p>
                  </a:txBody>
                  <a:tcPr/>
                </a:tc>
                <a:tc>
                  <a:txBody>
                    <a:bodyPr/>
                    <a:lstStyle/>
                    <a:p>
                      <a:pPr algn="r"/>
                      <a:r>
                        <a:rPr lang="en-US" sz="2000" b="1" dirty="0">
                          <a:solidFill>
                            <a:srgbClr val="002060"/>
                          </a:solidFill>
                        </a:rPr>
                        <a:t>$50</a:t>
                      </a:r>
                    </a:p>
                  </a:txBody>
                  <a:tcPr/>
                </a:tc>
                <a:extLst>
                  <a:ext uri="{0D108BD9-81ED-4DB2-BD59-A6C34878D82A}">
                    <a16:rowId xmlns:a16="http://schemas.microsoft.com/office/drawing/2014/main" val="3637057757"/>
                  </a:ext>
                </a:extLst>
              </a:tr>
              <a:tr h="370840">
                <a:tc>
                  <a:txBody>
                    <a:bodyPr/>
                    <a:lstStyle/>
                    <a:p>
                      <a:r>
                        <a:rPr lang="en-US" sz="2000" b="0" dirty="0"/>
                        <a:t>Expenses:</a:t>
                      </a:r>
                    </a:p>
                  </a:txBody>
                  <a:tcPr/>
                </a:tc>
                <a:tc>
                  <a:txBody>
                    <a:bodyPr/>
                    <a:lstStyle/>
                    <a:p>
                      <a:pPr algn="r"/>
                      <a:endParaRPr lang="en-US" sz="2000" b="0"/>
                    </a:p>
                  </a:txBody>
                  <a:tcPr/>
                </a:tc>
                <a:tc>
                  <a:txBody>
                    <a:bodyPr/>
                    <a:lstStyle/>
                    <a:p>
                      <a:pPr algn="r"/>
                      <a:endParaRPr lang="en-US" sz="2000" b="0"/>
                    </a:p>
                  </a:txBody>
                  <a:tcPr/>
                </a:tc>
                <a:extLst>
                  <a:ext uri="{0D108BD9-81ED-4DB2-BD59-A6C34878D82A}">
                    <a16:rowId xmlns:a16="http://schemas.microsoft.com/office/drawing/2014/main" val="2144579135"/>
                  </a:ext>
                </a:extLst>
              </a:tr>
              <a:tr h="370840">
                <a:tc>
                  <a:txBody>
                    <a:bodyPr/>
                    <a:lstStyle/>
                    <a:p>
                      <a:pPr marL="266700" indent="0"/>
                      <a:r>
                        <a:rPr lang="en-US" sz="2000" b="1" dirty="0">
                          <a:solidFill>
                            <a:srgbClr val="002060"/>
                          </a:solidFill>
                        </a:rPr>
                        <a:t>Bad debt expense</a:t>
                      </a:r>
                    </a:p>
                  </a:txBody>
                  <a:tcPr/>
                </a:tc>
                <a:tc>
                  <a:txBody>
                    <a:bodyPr/>
                    <a:lstStyle/>
                    <a:p>
                      <a:pPr algn="r"/>
                      <a:r>
                        <a:rPr lang="en-US" sz="2000" b="1" dirty="0">
                          <a:solidFill>
                            <a:srgbClr val="002060"/>
                          </a:solidFill>
                        </a:rPr>
                        <a:t>$  6</a:t>
                      </a:r>
                    </a:p>
                  </a:txBody>
                  <a:tcPr/>
                </a:tc>
                <a:tc>
                  <a:txBody>
                    <a:bodyPr/>
                    <a:lstStyle/>
                    <a:p>
                      <a:pPr algn="r"/>
                      <a:endParaRPr lang="en-US" sz="2000" b="1" dirty="0"/>
                    </a:p>
                  </a:txBody>
                  <a:tcPr/>
                </a:tc>
                <a:extLst>
                  <a:ext uri="{0D108BD9-81ED-4DB2-BD59-A6C34878D82A}">
                    <a16:rowId xmlns:a16="http://schemas.microsoft.com/office/drawing/2014/main" val="710804568"/>
                  </a:ext>
                </a:extLst>
              </a:tr>
              <a:tr h="370840">
                <a:tc>
                  <a:txBody>
                    <a:bodyPr/>
                    <a:lstStyle/>
                    <a:p>
                      <a:pPr marL="266700" indent="0"/>
                      <a:r>
                        <a:rPr lang="en-US" sz="2000" b="0" dirty="0"/>
                        <a:t>Other operating expenses</a:t>
                      </a:r>
                    </a:p>
                  </a:txBody>
                  <a:tcPr/>
                </a:tc>
                <a:tc>
                  <a:txBody>
                    <a:bodyPr/>
                    <a:lstStyle/>
                    <a:p>
                      <a:pPr algn="r"/>
                      <a:r>
                        <a:rPr lang="en-US" sz="2000" b="0" u="sng" baseline="0" dirty="0"/>
                        <a:t> 34</a:t>
                      </a:r>
                    </a:p>
                  </a:txBody>
                  <a:tcPr/>
                </a:tc>
                <a:tc>
                  <a:txBody>
                    <a:bodyPr/>
                    <a:lstStyle/>
                    <a:p>
                      <a:pPr algn="r"/>
                      <a:r>
                        <a:rPr lang="en-US" sz="2000" b="0" u="sng" baseline="0" dirty="0"/>
                        <a:t>  40</a:t>
                      </a:r>
                    </a:p>
                  </a:txBody>
                  <a:tcPr/>
                </a:tc>
                <a:extLst>
                  <a:ext uri="{0D108BD9-81ED-4DB2-BD59-A6C34878D82A}">
                    <a16:rowId xmlns:a16="http://schemas.microsoft.com/office/drawing/2014/main" val="737758747"/>
                  </a:ext>
                </a:extLst>
              </a:tr>
              <a:tr h="370840">
                <a:tc>
                  <a:txBody>
                    <a:bodyPr/>
                    <a:lstStyle/>
                    <a:p>
                      <a:r>
                        <a:rPr lang="en-US" sz="2000" b="0" dirty="0"/>
                        <a:t>Net Income</a:t>
                      </a:r>
                    </a:p>
                  </a:txBody>
                  <a:tcPr/>
                </a:tc>
                <a:tc>
                  <a:txBody>
                    <a:bodyPr/>
                    <a:lstStyle/>
                    <a:p>
                      <a:pPr algn="r"/>
                      <a:endParaRPr lang="en-US" sz="2000" b="0" dirty="0"/>
                    </a:p>
                  </a:txBody>
                  <a:tcPr/>
                </a:tc>
                <a:tc>
                  <a:txBody>
                    <a:bodyPr/>
                    <a:lstStyle/>
                    <a:p>
                      <a:pPr algn="r"/>
                      <a:r>
                        <a:rPr lang="en-US" sz="2000" b="0" u="dbl" baseline="0" dirty="0"/>
                        <a:t> $10</a:t>
                      </a:r>
                    </a:p>
                  </a:txBody>
                  <a:tcPr/>
                </a:tc>
                <a:extLst>
                  <a:ext uri="{0D108BD9-81ED-4DB2-BD59-A6C34878D82A}">
                    <a16:rowId xmlns:a16="http://schemas.microsoft.com/office/drawing/2014/main" val="641620451"/>
                  </a:ext>
                </a:extLst>
              </a:tr>
            </a:tbl>
          </a:graphicData>
        </a:graphic>
      </p:graphicFrame>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500086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C14FE-4E4A-4455-B592-38516BAE1140}"/>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5</a:t>
            </a:r>
            <a:endParaRPr lang="en-US" dirty="0"/>
          </a:p>
        </p:txBody>
      </p:sp>
      <p:sp>
        <p:nvSpPr>
          <p:cNvPr id="3" name="Content Placeholder 2">
            <a:extLst>
              <a:ext uri="{FF2B5EF4-FFF2-40B4-BE49-F238E27FC236}">
                <a16:creationId xmlns:a16="http://schemas.microsoft.com/office/drawing/2014/main" id="{78D23BF9-DA0F-4EB7-8CD4-17076C59C133}"/>
              </a:ext>
            </a:extLst>
          </p:cNvPr>
          <p:cNvSpPr>
            <a:spLocks noGrp="1"/>
          </p:cNvSpPr>
          <p:nvPr>
            <p:ph sz="quarter" idx="11"/>
          </p:nvPr>
        </p:nvSpPr>
        <p:spPr>
          <a:xfrm>
            <a:off x="342900" y="1276709"/>
            <a:ext cx="8458200" cy="2479365"/>
          </a:xfrm>
        </p:spPr>
        <p:txBody>
          <a:bodyPr>
            <a:normAutofit/>
          </a:bodyPr>
          <a:lstStyle/>
          <a:p>
            <a:pPr marL="291600" indent="-291600">
              <a:spcBef>
                <a:spcPts val="1000"/>
              </a:spcBef>
              <a:spcAft>
                <a:spcPts val="0"/>
              </a:spcAft>
              <a:buFont typeface="Arial" panose="020B0604020202020204" pitchFamily="34" charset="0"/>
              <a:buChar char="•"/>
            </a:pPr>
            <a:r>
              <a:rPr lang="en-US" sz="2600" dirty="0"/>
              <a:t>Establishing an allowance for uncollectible accounts correctly reports accounts receivable in the balance sheet at the amount expected to be collected. </a:t>
            </a:r>
          </a:p>
          <a:p>
            <a:pPr marL="291600" indent="-291600">
              <a:spcBef>
                <a:spcPts val="1000"/>
              </a:spcBef>
              <a:spcAft>
                <a:spcPts val="0"/>
              </a:spcAft>
              <a:buFont typeface="Arial" panose="020B0604020202020204" pitchFamily="34" charset="0"/>
              <a:buChar char="•"/>
            </a:pPr>
            <a:r>
              <a:rPr lang="en-US" sz="2600" dirty="0"/>
              <a:t>Bad debt expense is reported in the income statement.</a:t>
            </a:r>
          </a:p>
        </p:txBody>
      </p:sp>
      <p:sp>
        <p:nvSpPr>
          <p:cNvPr id="6" name="Slide Number Placeholder 5">
            <a:extLst>
              <a:ext uri="{FF2B5EF4-FFF2-40B4-BE49-F238E27FC236}">
                <a16:creationId xmlns:a16="http://schemas.microsoft.com/office/drawing/2014/main" id="{1B68A05E-DE0D-40F1-9D56-E2476206A470}"/>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4044336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5–4</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478171"/>
          </a:xfrm>
        </p:spPr>
        <p:txBody>
          <a:bodyPr>
            <a:normAutofit/>
          </a:bodyPr>
          <a:lstStyle/>
          <a:p>
            <a:r>
              <a:rPr lang="en-US" sz="2400" dirty="0"/>
              <a:t>Which of the following is true regarding Allowance for Uncollectible Accounts?</a:t>
            </a:r>
          </a:p>
          <a:p>
            <a:pPr marL="365125" indent="-365125"/>
            <a:r>
              <a:rPr lang="en-US" sz="2400" b="1" dirty="0"/>
              <a:t>a. </a:t>
            </a:r>
            <a:r>
              <a:rPr lang="en-US" sz="2400" dirty="0"/>
              <a:t>It is a liability account.</a:t>
            </a:r>
          </a:p>
          <a:p>
            <a:pPr marL="365125" indent="-365125"/>
            <a:r>
              <a:rPr lang="en-US" sz="2400" b="1" dirty="0"/>
              <a:t>b. </a:t>
            </a:r>
            <a:r>
              <a:rPr lang="en-US" sz="2400" dirty="0"/>
              <a:t>It is added to the total of Sales Discounts, Sales Returns, and Sales Allowances.</a:t>
            </a:r>
          </a:p>
          <a:p>
            <a:pPr marL="365125" indent="-365125"/>
            <a:r>
              <a:rPr lang="en-US" sz="2400" b="1" dirty="0"/>
              <a:t>c. </a:t>
            </a:r>
            <a:r>
              <a:rPr lang="en-US" sz="2400" dirty="0"/>
              <a:t>It is subtracted from the balance of Accounts Receivable in the balance sheet..</a:t>
            </a:r>
          </a:p>
          <a:p>
            <a:r>
              <a:rPr lang="en-US" sz="2400" b="1" dirty="0"/>
              <a:t>d. </a:t>
            </a:r>
            <a:r>
              <a:rPr lang="en-US" sz="2400" dirty="0"/>
              <a:t>It appears in the income statement as an expense.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0136282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5–4</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478171"/>
          </a:xfrm>
        </p:spPr>
        <p:txBody>
          <a:bodyPr>
            <a:normAutofit/>
          </a:bodyPr>
          <a:lstStyle/>
          <a:p>
            <a:r>
              <a:rPr lang="en-US" sz="2400" dirty="0"/>
              <a:t>Which of the following is true regarding Allowance for Uncollectible Accounts?</a:t>
            </a:r>
          </a:p>
          <a:p>
            <a:pPr marL="365125" indent="-365125"/>
            <a:r>
              <a:rPr lang="en-US" sz="2400" b="1" dirty="0"/>
              <a:t>a. </a:t>
            </a:r>
            <a:r>
              <a:rPr lang="en-US" sz="2400" dirty="0"/>
              <a:t>It is a liability account.</a:t>
            </a:r>
          </a:p>
          <a:p>
            <a:pPr marL="365125" indent="-365125"/>
            <a:r>
              <a:rPr lang="en-US" sz="2400" b="1" dirty="0"/>
              <a:t>b. </a:t>
            </a:r>
            <a:r>
              <a:rPr lang="en-US" sz="2400" dirty="0"/>
              <a:t>It is added to the total of Sales Discounts, Sales Returns, and Sales Allowances.</a:t>
            </a:r>
          </a:p>
          <a:p>
            <a:pPr marL="1619250" indent="-1619250"/>
            <a:r>
              <a:rPr kumimoji="0" lang="en-US" sz="2400" b="1" i="0" u="none" strike="noStrike" kern="1200" cap="none" spc="0" normalizeH="0" baseline="0" noProof="0" dirty="0">
                <a:ln>
                  <a:noFill/>
                </a:ln>
                <a:solidFill>
                  <a:srgbClr val="000000"/>
                </a:solidFill>
                <a:effectLst/>
                <a:uLnTx/>
                <a:uFillTx/>
                <a:latin typeface="Arial" panose="020B0604020202020204"/>
                <a:ea typeface="+mn-ea"/>
                <a:cs typeface="+mn-cs"/>
              </a:rPr>
              <a:t>Answer: </a:t>
            </a:r>
            <a:r>
              <a:rPr lang="en-US" sz="2400" b="1" dirty="0"/>
              <a:t>c. </a:t>
            </a:r>
            <a:r>
              <a:rPr lang="en-US" sz="2400" dirty="0"/>
              <a:t>It is subtracted from the balance of Accounts Receivable in the balance sheet..</a:t>
            </a:r>
          </a:p>
          <a:p>
            <a:r>
              <a:rPr lang="en-US" sz="2400" b="1" dirty="0"/>
              <a:t>d. </a:t>
            </a:r>
            <a:r>
              <a:rPr lang="en-US" sz="2400" dirty="0"/>
              <a:t>It appears in the income statement as an expense.</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853354"/>
            <a:ext cx="8458200" cy="1603717"/>
          </a:xfrm>
        </p:spPr>
        <p:txBody>
          <a:bodyPr>
            <a:normAutofit/>
          </a:bodyPr>
          <a:lstStyle/>
          <a:p>
            <a:r>
              <a:rPr lang="en-US" sz="2400" dirty="0"/>
              <a:t>The allowance account is a contra asset and is used to record estimated future uncollectible accounts. The balance is subtracted from Accounts Receivable in the balance sheet to arrive at Accounts Receivable’s carrying value.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7618172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9BE4-207F-4B31-9CCD-BD7496D5D976}"/>
              </a:ext>
            </a:extLst>
          </p:cNvPr>
          <p:cNvSpPr>
            <a:spLocks noGrp="1"/>
          </p:cNvSpPr>
          <p:nvPr>
            <p:ph type="title"/>
          </p:nvPr>
        </p:nvSpPr>
        <p:spPr/>
        <p:txBody>
          <a:bodyPr>
            <a:normAutofit/>
          </a:bodyPr>
          <a:lstStyle/>
          <a:p>
            <a:r>
              <a:rPr lang="en-US" sz="3600" dirty="0">
                <a:solidFill>
                  <a:schemeClr val="tx1"/>
                </a:solidFill>
                <a:ea typeface="+mj-ea"/>
              </a:rPr>
              <a:t>Learning Objective 4</a:t>
            </a:r>
            <a:endParaRPr lang="en-US" dirty="0">
              <a:solidFill>
                <a:schemeClr val="tx1"/>
              </a:solidFill>
            </a:endParaRPr>
          </a:p>
        </p:txBody>
      </p:sp>
      <p:sp>
        <p:nvSpPr>
          <p:cNvPr id="3" name="Content Placeholder 2">
            <a:extLst>
              <a:ext uri="{FF2B5EF4-FFF2-40B4-BE49-F238E27FC236}">
                <a16:creationId xmlns:a16="http://schemas.microsoft.com/office/drawing/2014/main" id="{2EB7CE73-32DA-43E2-BED9-259D867A0D7B}"/>
              </a:ext>
            </a:extLst>
          </p:cNvPr>
          <p:cNvSpPr>
            <a:spLocks noGrp="1"/>
          </p:cNvSpPr>
          <p:nvPr>
            <p:ph sz="quarter" idx="11"/>
          </p:nvPr>
        </p:nvSpPr>
        <p:spPr>
          <a:xfrm>
            <a:off x="342900" y="1276710"/>
            <a:ext cx="8458200" cy="1727748"/>
          </a:xfrm>
        </p:spPr>
        <p:txBody>
          <a:bodyPr>
            <a:normAutofit/>
          </a:bodyPr>
          <a:lstStyle/>
          <a:p>
            <a:pPr>
              <a:spcBef>
                <a:spcPts val="1000"/>
              </a:spcBef>
              <a:spcAft>
                <a:spcPts val="0"/>
              </a:spcAft>
            </a:pPr>
            <a:r>
              <a:rPr lang="en-US" sz="2400" b="1" dirty="0"/>
              <a:t>LO5–4</a:t>
            </a:r>
            <a:r>
              <a:rPr lang="en-US" sz="2400" dirty="0"/>
              <a:t> Write off accounts receivable as uncollectible.</a:t>
            </a:r>
          </a:p>
        </p:txBody>
      </p:sp>
      <p:sp>
        <p:nvSpPr>
          <p:cNvPr id="6" name="Slide Number Placeholder 5">
            <a:extLst>
              <a:ext uri="{FF2B5EF4-FFF2-40B4-BE49-F238E27FC236}">
                <a16:creationId xmlns:a16="http://schemas.microsoft.com/office/drawing/2014/main" id="{88669B99-5BEE-4060-AFBD-00C86F427A53}"/>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3751529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dirty="0"/>
              <a:t>Example of Writing Off Accounts Receivable</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1797322"/>
          </a:xfrm>
        </p:spPr>
        <p:txBody>
          <a:bodyPr>
            <a:noAutofit/>
          </a:bodyPr>
          <a:lstStyle/>
          <a:p>
            <a:pPr marL="291600" lvl="1" indent="-291600" defTabSz="1066800">
              <a:lnSpc>
                <a:spcPct val="90000"/>
              </a:lnSpc>
              <a:spcBef>
                <a:spcPts val="1000"/>
              </a:spcBef>
              <a:spcAft>
                <a:spcPts val="0"/>
              </a:spcAft>
              <a:buFontTx/>
              <a:buChar char="••"/>
              <a:defRPr/>
            </a:pPr>
            <a:r>
              <a:rPr lang="en-US" sz="2400" dirty="0"/>
              <a:t>On February 23, based on information about a former patient, Kimzey believes it is unlikely the patient will pay his account of $4,000.</a:t>
            </a:r>
          </a:p>
          <a:p>
            <a:pPr marL="291600" lvl="1" indent="-291600" defTabSz="1066800">
              <a:lnSpc>
                <a:spcPct val="90000"/>
              </a:lnSpc>
              <a:spcBef>
                <a:spcPts val="1000"/>
              </a:spcBef>
              <a:spcAft>
                <a:spcPts val="0"/>
              </a:spcAft>
              <a:buFontTx/>
              <a:buChar char="••"/>
              <a:defRPr/>
            </a:pPr>
            <a:r>
              <a:rPr lang="en-US" sz="2400" dirty="0"/>
              <a:t>The company will adjust the allowance and reduce the accounts receivable balance itself as follows:</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2460387712"/>
              </p:ext>
            </p:extLst>
          </p:nvPr>
        </p:nvGraphicFramePr>
        <p:xfrm>
          <a:off x="342900" y="3308510"/>
          <a:ext cx="8525329" cy="1635926"/>
        </p:xfrm>
        <a:graphic>
          <a:graphicData uri="http://schemas.openxmlformats.org/drawingml/2006/table">
            <a:tbl>
              <a:tblPr firstRow="1" bandRow="1">
                <a:tableStyleId>{2D5ABB26-0587-4C30-8999-92F81FD0307C}</a:tableStyleId>
              </a:tblPr>
              <a:tblGrid>
                <a:gridCol w="5076000">
                  <a:extLst>
                    <a:ext uri="{9D8B030D-6E8A-4147-A177-3AD203B41FA5}">
                      <a16:colId xmlns:a16="http://schemas.microsoft.com/office/drawing/2014/main" val="1632921846"/>
                    </a:ext>
                  </a:extLst>
                </a:gridCol>
                <a:gridCol w="1722129">
                  <a:extLst>
                    <a:ext uri="{9D8B030D-6E8A-4147-A177-3AD203B41FA5}">
                      <a16:colId xmlns:a16="http://schemas.microsoft.com/office/drawing/2014/main" val="2020696265"/>
                    </a:ext>
                  </a:extLst>
                </a:gridCol>
                <a:gridCol w="1727200">
                  <a:extLst>
                    <a:ext uri="{9D8B030D-6E8A-4147-A177-3AD203B41FA5}">
                      <a16:colId xmlns:a16="http://schemas.microsoft.com/office/drawing/2014/main" val="4150412351"/>
                    </a:ext>
                  </a:extLst>
                </a:gridCol>
              </a:tblGrid>
              <a:tr h="434021">
                <a:tc>
                  <a:txBody>
                    <a:bodyPr/>
                    <a:lstStyle/>
                    <a:p>
                      <a:r>
                        <a:rPr lang="en-US" sz="2000" u="sng" baseline="0" dirty="0"/>
                        <a:t>February 23, 2025</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434021">
                <a:tc>
                  <a:txBody>
                    <a:bodyPr/>
                    <a:lstStyle/>
                    <a:p>
                      <a:r>
                        <a:rPr lang="en-US" sz="2000" b="1" dirty="0"/>
                        <a:t>Allowance for Uncollectible Accounts</a:t>
                      </a:r>
                    </a:p>
                  </a:txBody>
                  <a:tcPr/>
                </a:tc>
                <a:tc>
                  <a:txBody>
                    <a:bodyPr/>
                    <a:lstStyle/>
                    <a:p>
                      <a:pPr algn="ctr"/>
                      <a:r>
                        <a:rPr lang="en-US" sz="2000" b="1" dirty="0"/>
                        <a:t>4,000</a:t>
                      </a:r>
                    </a:p>
                  </a:txBody>
                  <a:tcPr/>
                </a:tc>
                <a:tc>
                  <a:txBody>
                    <a:bodyPr/>
                    <a:lstStyle/>
                    <a:p>
                      <a:pPr algn="ctr"/>
                      <a:endParaRPr lang="en-US" sz="2000" b="1"/>
                    </a:p>
                  </a:txBody>
                  <a:tcPr/>
                </a:tc>
                <a:extLst>
                  <a:ext uri="{0D108BD9-81ED-4DB2-BD59-A6C34878D82A}">
                    <a16:rowId xmlns:a16="http://schemas.microsoft.com/office/drawing/2014/main" val="1675887343"/>
                  </a:ext>
                </a:extLst>
              </a:tr>
              <a:tr h="767884">
                <a:tc>
                  <a:txBody>
                    <a:bodyPr/>
                    <a:lstStyle/>
                    <a:p>
                      <a:pPr marL="347663" indent="195263"/>
                      <a:r>
                        <a:rPr lang="en-US" sz="2000" b="1" dirty="0"/>
                        <a:t>Accounts Receivable</a:t>
                      </a:r>
                    </a:p>
                    <a:p>
                      <a:pPr marL="347663" indent="195263"/>
                      <a:r>
                        <a:rPr lang="en-US" sz="2000" b="0" i="1" dirty="0"/>
                        <a:t>(Write off a customer’s account)</a:t>
                      </a:r>
                    </a:p>
                  </a:txBody>
                  <a:tcPr/>
                </a:tc>
                <a:tc>
                  <a:txBody>
                    <a:bodyPr/>
                    <a:lstStyle/>
                    <a:p>
                      <a:pPr algn="ctr"/>
                      <a:endParaRPr lang="en-US" sz="2000" b="1"/>
                    </a:p>
                  </a:txBody>
                  <a:tcPr/>
                </a:tc>
                <a:tc>
                  <a:txBody>
                    <a:bodyPr/>
                    <a:lstStyle/>
                    <a:p>
                      <a:pPr algn="ctr"/>
                      <a:r>
                        <a:rPr lang="en-US" sz="2000" b="1" dirty="0"/>
                        <a:t>4,000</a:t>
                      </a:r>
                    </a:p>
                  </a:txBody>
                  <a:tcPr/>
                </a:tc>
                <a:extLst>
                  <a:ext uri="{0D108BD9-81ED-4DB2-BD59-A6C34878D82A}">
                    <a16:rowId xmlns:a16="http://schemas.microsoft.com/office/drawing/2014/main" val="3923420618"/>
                  </a:ext>
                </a:extLst>
              </a:tr>
            </a:tbl>
          </a:graphicData>
        </a:graphic>
      </p:graphicFrame>
      <p:sp>
        <p:nvSpPr>
          <p:cNvPr id="5" name="Content Placeholder 4">
            <a:extLst>
              <a:ext uri="{FF2B5EF4-FFF2-40B4-BE49-F238E27FC236}">
                <a16:creationId xmlns:a16="http://schemas.microsoft.com/office/drawing/2014/main" id="{4799D47D-4238-405A-84CC-29DA6676ED7A}"/>
              </a:ext>
            </a:extLst>
          </p:cNvPr>
          <p:cNvSpPr>
            <a:spLocks noGrp="1"/>
          </p:cNvSpPr>
          <p:nvPr>
            <p:ph sz="quarter" idx="14"/>
          </p:nvPr>
        </p:nvSpPr>
        <p:spPr>
          <a:xfrm>
            <a:off x="342900" y="5182128"/>
            <a:ext cx="8458200" cy="1296577"/>
          </a:xfrm>
        </p:spPr>
        <p:txBody>
          <a:bodyPr>
            <a:normAutofit lnSpcReduction="10000"/>
          </a:bodyPr>
          <a:lstStyle/>
          <a:p>
            <a:pPr>
              <a:lnSpc>
                <a:spcPct val="110000"/>
              </a:lnSpc>
              <a:spcAft>
                <a:spcPts val="0"/>
              </a:spcAft>
            </a:pPr>
            <a:r>
              <a:rPr lang="en-US" sz="2400" b="1" dirty="0"/>
              <a:t>Overall, the write-off of the account receivable has no effect on total amounts </a:t>
            </a:r>
            <a:r>
              <a:rPr lang="en-US" sz="2600" b="1" dirty="0"/>
              <a:t>reported</a:t>
            </a:r>
            <a:r>
              <a:rPr lang="en-US" sz="2400" b="1" dirty="0"/>
              <a:t> in the balance sheet or in the income statement. </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38766706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58E5-6295-4A02-B849-66D76CF573F5}"/>
              </a:ext>
            </a:extLst>
          </p:cNvPr>
          <p:cNvSpPr>
            <a:spLocks noGrp="1"/>
          </p:cNvSpPr>
          <p:nvPr>
            <p:ph type="title"/>
          </p:nvPr>
        </p:nvSpPr>
        <p:spPr/>
        <p:txBody>
          <a:bodyPr/>
          <a:lstStyle/>
          <a:p>
            <a:r>
              <a:rPr lang="en-US" dirty="0"/>
              <a:t>Writing Off Accounts Receivable</a:t>
            </a:r>
          </a:p>
        </p:txBody>
      </p:sp>
      <p:sp>
        <p:nvSpPr>
          <p:cNvPr id="3" name="Content Placeholder 2">
            <a:extLst>
              <a:ext uri="{FF2B5EF4-FFF2-40B4-BE49-F238E27FC236}">
                <a16:creationId xmlns:a16="http://schemas.microsoft.com/office/drawing/2014/main" id="{51B93869-7CC5-49D1-9451-18C52D7FA08B}"/>
              </a:ext>
            </a:extLst>
          </p:cNvPr>
          <p:cNvSpPr>
            <a:spLocks noGrp="1"/>
          </p:cNvSpPr>
          <p:nvPr>
            <p:ph sz="quarter" idx="11"/>
          </p:nvPr>
        </p:nvSpPr>
        <p:spPr>
          <a:xfrm>
            <a:off x="342900" y="1276709"/>
            <a:ext cx="8458200" cy="3193691"/>
          </a:xfrm>
        </p:spPr>
        <p:txBody>
          <a:bodyPr>
            <a:normAutofit/>
          </a:bodyPr>
          <a:lstStyle/>
          <a:p>
            <a:pPr>
              <a:spcBef>
                <a:spcPts val="1000"/>
              </a:spcBef>
              <a:spcAft>
                <a:spcPts val="0"/>
              </a:spcAft>
            </a:pPr>
            <a:r>
              <a:rPr lang="en-US" sz="2600" dirty="0"/>
              <a:t>When it becomes clear a customer will not pay, the company writes off the customer’s account balance as uncollectible.</a:t>
            </a:r>
          </a:p>
          <a:p>
            <a:pPr>
              <a:spcBef>
                <a:spcPts val="1000"/>
              </a:spcBef>
              <a:spcAft>
                <a:spcPts val="0"/>
              </a:spcAft>
            </a:pPr>
            <a:r>
              <a:rPr lang="en-US" sz="2600" dirty="0"/>
              <a:t>The </a:t>
            </a:r>
            <a:r>
              <a:rPr lang="en-US" sz="2600" b="1" dirty="0"/>
              <a:t>write-off:</a:t>
            </a:r>
          </a:p>
          <a:p>
            <a:pPr marL="291600" indent="-291600">
              <a:spcBef>
                <a:spcPts val="1000"/>
              </a:spcBef>
              <a:spcAft>
                <a:spcPts val="0"/>
              </a:spcAft>
              <a:buFont typeface="Arial" panose="020B0604020202020204" pitchFamily="34" charset="0"/>
              <a:buChar char="•"/>
            </a:pPr>
            <a:r>
              <a:rPr lang="en-US" sz="2400" dirty="0"/>
              <a:t>Reduces the balance of Accounts Receivable.</a:t>
            </a:r>
          </a:p>
          <a:p>
            <a:pPr marL="291600" indent="-291600">
              <a:spcBef>
                <a:spcPts val="1000"/>
              </a:spcBef>
              <a:spcAft>
                <a:spcPts val="0"/>
              </a:spcAft>
              <a:buFont typeface="Arial" panose="020B0604020202020204" pitchFamily="34" charset="0"/>
              <a:buChar char="•"/>
            </a:pPr>
            <a:r>
              <a:rPr lang="en-US" sz="2400" dirty="0"/>
              <a:t>Reduces the balance of the contra account Allowance for Uncollectible Accounts.</a:t>
            </a:r>
          </a:p>
        </p:txBody>
      </p:sp>
      <p:sp>
        <p:nvSpPr>
          <p:cNvPr id="7" name="Content Placeholder 6">
            <a:extLst>
              <a:ext uri="{FF2B5EF4-FFF2-40B4-BE49-F238E27FC236}">
                <a16:creationId xmlns:a16="http://schemas.microsoft.com/office/drawing/2014/main" id="{0E9BC2DB-928A-42E1-B0BF-F9140A590041}"/>
              </a:ext>
            </a:extLst>
          </p:cNvPr>
          <p:cNvSpPr>
            <a:spLocks noGrp="1"/>
          </p:cNvSpPr>
          <p:nvPr>
            <p:ph sz="quarter" idx="14"/>
          </p:nvPr>
        </p:nvSpPr>
        <p:spPr>
          <a:xfrm>
            <a:off x="342900" y="4561818"/>
            <a:ext cx="8458200" cy="888847"/>
          </a:xfrm>
        </p:spPr>
        <p:txBody>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The write-off has </a:t>
            </a:r>
            <a:r>
              <a:rPr kumimoji="0" lang="en-US" sz="2600" b="1" i="0" u="none" strike="noStrike" kern="1200" cap="none" spc="0" normalizeH="0" baseline="0" noProof="0" dirty="0">
                <a:ln>
                  <a:noFill/>
                </a:ln>
                <a:solidFill>
                  <a:srgbClr val="000000"/>
                </a:solidFill>
                <a:effectLst/>
                <a:uLnTx/>
                <a:uFillTx/>
                <a:latin typeface="Arial" panose="020B0604020202020204"/>
                <a:ea typeface="+mn-ea"/>
                <a:cs typeface="+mn-cs"/>
              </a:rPr>
              <a:t>no effect on total assets</a:t>
            </a: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 (balance sheet) or total expenses (income statement).</a:t>
            </a:r>
          </a:p>
        </p:txBody>
      </p:sp>
      <p:sp>
        <p:nvSpPr>
          <p:cNvPr id="6" name="Slide Number Placeholder 5">
            <a:extLst>
              <a:ext uri="{FF2B5EF4-FFF2-40B4-BE49-F238E27FC236}">
                <a16:creationId xmlns:a16="http://schemas.microsoft.com/office/drawing/2014/main" id="{814D3399-ED7C-4617-A130-C4133323B4B8}"/>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3003273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58E5-6295-4A02-B849-66D76CF573F5}"/>
              </a:ext>
            </a:extLst>
          </p:cNvPr>
          <p:cNvSpPr>
            <a:spLocks noGrp="1"/>
          </p:cNvSpPr>
          <p:nvPr>
            <p:ph type="title"/>
          </p:nvPr>
        </p:nvSpPr>
        <p:spPr/>
        <p:txBody>
          <a:bodyPr/>
          <a:lstStyle/>
          <a:p>
            <a:r>
              <a:rPr lang="en-US" dirty="0"/>
              <a:t>Common Mistake</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3</a:t>
            </a:r>
            <a:endParaRPr lang="en-US" dirty="0"/>
          </a:p>
        </p:txBody>
      </p:sp>
      <p:sp>
        <p:nvSpPr>
          <p:cNvPr id="3" name="Content Placeholder 2">
            <a:extLst>
              <a:ext uri="{FF2B5EF4-FFF2-40B4-BE49-F238E27FC236}">
                <a16:creationId xmlns:a16="http://schemas.microsoft.com/office/drawing/2014/main" id="{51B93869-7CC5-49D1-9451-18C52D7FA08B}"/>
              </a:ext>
            </a:extLst>
          </p:cNvPr>
          <p:cNvSpPr>
            <a:spLocks noGrp="1"/>
          </p:cNvSpPr>
          <p:nvPr>
            <p:ph sz="quarter" idx="11"/>
          </p:nvPr>
        </p:nvSpPr>
        <p:spPr>
          <a:xfrm>
            <a:off x="342900" y="1276709"/>
            <a:ext cx="8458200" cy="2467977"/>
          </a:xfrm>
        </p:spPr>
        <p:txBody>
          <a:bodyPr>
            <a:normAutofit/>
          </a:bodyPr>
          <a:lstStyle/>
          <a:p>
            <a:pPr marL="291600" indent="-291600">
              <a:spcBef>
                <a:spcPts val="1000"/>
              </a:spcBef>
              <a:spcAft>
                <a:spcPts val="0"/>
              </a:spcAft>
              <a:buFont typeface="Arial" panose="020B0604020202020204" pitchFamily="34" charset="0"/>
              <a:buChar char="•"/>
            </a:pPr>
            <a:r>
              <a:rPr lang="en-US" sz="2600" dirty="0"/>
              <a:t>Students often mistakenly record bad debt expense when they write off an uncollectible account. </a:t>
            </a:r>
          </a:p>
          <a:p>
            <a:pPr marL="291600" indent="-291600">
              <a:spcBef>
                <a:spcPts val="1000"/>
              </a:spcBef>
              <a:spcAft>
                <a:spcPts val="0"/>
              </a:spcAft>
              <a:buFont typeface="Arial" panose="020B0604020202020204" pitchFamily="34" charset="0"/>
              <a:buChar char="•"/>
            </a:pPr>
            <a:r>
              <a:rPr lang="en-US" sz="2600" dirty="0"/>
              <a:t>The bad debt expense was recorded in a prior year at the time of estimating uncollectible accounts. </a:t>
            </a:r>
          </a:p>
        </p:txBody>
      </p:sp>
      <p:sp>
        <p:nvSpPr>
          <p:cNvPr id="6" name="Slide Number Placeholder 5">
            <a:extLst>
              <a:ext uri="{FF2B5EF4-FFF2-40B4-BE49-F238E27FC236}">
                <a16:creationId xmlns:a16="http://schemas.microsoft.com/office/drawing/2014/main" id="{814D3399-ED7C-4617-A130-C4133323B4B8}"/>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10339937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58E5-6295-4A02-B849-66D76CF573F5}"/>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6</a:t>
            </a:r>
            <a:endParaRPr lang="en-US" dirty="0"/>
          </a:p>
        </p:txBody>
      </p:sp>
      <p:sp>
        <p:nvSpPr>
          <p:cNvPr id="3" name="Content Placeholder 2">
            <a:extLst>
              <a:ext uri="{FF2B5EF4-FFF2-40B4-BE49-F238E27FC236}">
                <a16:creationId xmlns:a16="http://schemas.microsoft.com/office/drawing/2014/main" id="{51B93869-7CC5-49D1-9451-18C52D7FA08B}"/>
              </a:ext>
            </a:extLst>
          </p:cNvPr>
          <p:cNvSpPr>
            <a:spLocks noGrp="1"/>
          </p:cNvSpPr>
          <p:nvPr>
            <p:ph sz="quarter" idx="11"/>
          </p:nvPr>
        </p:nvSpPr>
        <p:spPr>
          <a:xfrm>
            <a:off x="342900" y="1276709"/>
            <a:ext cx="8458200" cy="3498491"/>
          </a:xfrm>
        </p:spPr>
        <p:txBody>
          <a:bodyPr>
            <a:normAutofit/>
          </a:bodyPr>
          <a:lstStyle/>
          <a:p>
            <a:pPr marL="291600" indent="-291600">
              <a:spcBef>
                <a:spcPts val="1000"/>
              </a:spcBef>
              <a:spcAft>
                <a:spcPts val="0"/>
              </a:spcAft>
              <a:buFont typeface="Arial" panose="020B0604020202020204" pitchFamily="34" charset="0"/>
              <a:buChar char="•"/>
            </a:pPr>
            <a:r>
              <a:rPr lang="en-US" sz="2600" dirty="0"/>
              <a:t>Writing off a customer’s account as uncollectible reduces the balance of accounts receivable but also reduces the contra asset—allowance for uncollectible accounts. </a:t>
            </a:r>
          </a:p>
          <a:p>
            <a:pPr marL="291600" indent="-291600">
              <a:spcBef>
                <a:spcPts val="1000"/>
              </a:spcBef>
              <a:spcAft>
                <a:spcPts val="0"/>
              </a:spcAft>
              <a:buFont typeface="Arial" panose="020B0604020202020204" pitchFamily="34" charset="0"/>
              <a:buChar char="•"/>
            </a:pPr>
            <a:r>
              <a:rPr lang="en-US" sz="2600" dirty="0"/>
              <a:t>The net effect is that there is no change in the net receivable (accounts receivable less the allowance) or in total assets.</a:t>
            </a:r>
          </a:p>
        </p:txBody>
      </p:sp>
      <p:sp>
        <p:nvSpPr>
          <p:cNvPr id="6" name="Slide Number Placeholder 5">
            <a:extLst>
              <a:ext uri="{FF2B5EF4-FFF2-40B4-BE49-F238E27FC236}">
                <a16:creationId xmlns:a16="http://schemas.microsoft.com/office/drawing/2014/main" id="{814D3399-ED7C-4617-A130-C4133323B4B8}"/>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2392711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dirty="0"/>
              <a:t>Collecting on Accounts Previously Written Off</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1797322"/>
          </a:xfrm>
        </p:spPr>
        <p:txBody>
          <a:bodyPr>
            <a:noAutofit/>
          </a:bodyPr>
          <a:lstStyle/>
          <a:p>
            <a:pPr marL="291600" lvl="1" indent="-291600" defTabSz="1066800">
              <a:lnSpc>
                <a:spcPct val="90000"/>
              </a:lnSpc>
              <a:spcBef>
                <a:spcPts val="1000"/>
              </a:spcBef>
              <a:spcAft>
                <a:spcPts val="0"/>
              </a:spcAft>
              <a:buFontTx/>
              <a:buChar char="••"/>
              <a:defRPr/>
            </a:pPr>
            <a:r>
              <a:rPr lang="en-US" sz="2600" dirty="0"/>
              <a:t>Later in 2025, on September 8, Kimzey receives a payment from the customer whose account had been written off of $1,000.</a:t>
            </a:r>
          </a:p>
          <a:p>
            <a:pPr marL="291600" lvl="1" indent="-291600" defTabSz="1066800">
              <a:lnSpc>
                <a:spcPct val="90000"/>
              </a:lnSpc>
              <a:spcBef>
                <a:spcPts val="1000"/>
              </a:spcBef>
              <a:spcAft>
                <a:spcPts val="0"/>
              </a:spcAft>
              <a:buFontTx/>
              <a:buChar char="••"/>
              <a:defRPr/>
            </a:pPr>
            <a:r>
              <a:rPr lang="en-US" sz="2600" dirty="0"/>
              <a:t>The company records the collection using two entries:</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1543727266"/>
              </p:ext>
            </p:extLst>
          </p:nvPr>
        </p:nvGraphicFramePr>
        <p:xfrm>
          <a:off x="385763" y="3308510"/>
          <a:ext cx="8372475" cy="2895600"/>
        </p:xfrm>
        <a:graphic>
          <a:graphicData uri="http://schemas.openxmlformats.org/drawingml/2006/table">
            <a:tbl>
              <a:tblPr firstRow="1" bandRow="1">
                <a:tableStyleId>{2D5ABB26-0587-4C30-8999-92F81FD0307C}</a:tableStyleId>
              </a:tblPr>
              <a:tblGrid>
                <a:gridCol w="5382140">
                  <a:extLst>
                    <a:ext uri="{9D8B030D-6E8A-4147-A177-3AD203B41FA5}">
                      <a16:colId xmlns:a16="http://schemas.microsoft.com/office/drawing/2014/main" val="1632921846"/>
                    </a:ext>
                  </a:extLst>
                </a:gridCol>
                <a:gridCol w="1791730">
                  <a:extLst>
                    <a:ext uri="{9D8B030D-6E8A-4147-A177-3AD203B41FA5}">
                      <a16:colId xmlns:a16="http://schemas.microsoft.com/office/drawing/2014/main" val="2020696265"/>
                    </a:ext>
                  </a:extLst>
                </a:gridCol>
                <a:gridCol w="1198605">
                  <a:extLst>
                    <a:ext uri="{9D8B030D-6E8A-4147-A177-3AD203B41FA5}">
                      <a16:colId xmlns:a16="http://schemas.microsoft.com/office/drawing/2014/main" val="4150412351"/>
                    </a:ext>
                  </a:extLst>
                </a:gridCol>
              </a:tblGrid>
              <a:tr h="393363">
                <a:tc>
                  <a:txBody>
                    <a:bodyPr/>
                    <a:lstStyle/>
                    <a:p>
                      <a:r>
                        <a:rPr lang="en-US" sz="2000" u="sng" baseline="0" dirty="0"/>
                        <a:t>September 8, 2025</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93363">
                <a:tc>
                  <a:txBody>
                    <a:bodyPr/>
                    <a:lstStyle/>
                    <a:p>
                      <a:r>
                        <a:rPr lang="en-US" sz="2000" b="1" dirty="0"/>
                        <a:t>Accounts Receivable</a:t>
                      </a:r>
                    </a:p>
                  </a:txBody>
                  <a:tcPr/>
                </a:tc>
                <a:tc>
                  <a:txBody>
                    <a:bodyPr/>
                    <a:lstStyle/>
                    <a:p>
                      <a:pPr algn="ctr"/>
                      <a:r>
                        <a:rPr lang="en-US" sz="2000" b="1" dirty="0"/>
                        <a:t>1,000</a:t>
                      </a:r>
                    </a:p>
                  </a:txBody>
                  <a:tcPr/>
                </a:tc>
                <a:tc>
                  <a:txBody>
                    <a:bodyPr/>
                    <a:lstStyle/>
                    <a:p>
                      <a:pPr algn="ctr"/>
                      <a:endParaRPr lang="en-US" sz="2000" b="1"/>
                    </a:p>
                  </a:txBody>
                  <a:tcPr/>
                </a:tc>
                <a:extLst>
                  <a:ext uri="{0D108BD9-81ED-4DB2-BD59-A6C34878D82A}">
                    <a16:rowId xmlns:a16="http://schemas.microsoft.com/office/drawing/2014/main" val="1675887343"/>
                  </a:ext>
                </a:extLst>
              </a:tr>
              <a:tr h="998537">
                <a:tc>
                  <a:txBody>
                    <a:bodyPr/>
                    <a:lstStyle/>
                    <a:p>
                      <a:pPr marL="347663" indent="96838"/>
                      <a:r>
                        <a:rPr lang="en-US" sz="2000" b="1" dirty="0"/>
                        <a:t>Allowance for Uncollectible Accounts</a:t>
                      </a:r>
                    </a:p>
                    <a:p>
                      <a:pPr marL="542925" indent="-98425"/>
                      <a:r>
                        <a:rPr lang="en-US" sz="2000" b="0" i="1" dirty="0"/>
                        <a:t>(Reestablish portion of account previously written off)</a:t>
                      </a:r>
                    </a:p>
                  </a:txBody>
                  <a:tcPr/>
                </a:tc>
                <a:tc>
                  <a:txBody>
                    <a:bodyPr/>
                    <a:lstStyle/>
                    <a:p>
                      <a:pPr algn="ctr"/>
                      <a:endParaRPr lang="en-US" sz="2000" b="1"/>
                    </a:p>
                  </a:txBody>
                  <a:tcPr/>
                </a:tc>
                <a:tc>
                  <a:txBody>
                    <a:bodyPr/>
                    <a:lstStyle/>
                    <a:p>
                      <a:pPr algn="ctr"/>
                      <a:r>
                        <a:rPr lang="en-US" sz="2000" b="1" dirty="0"/>
                        <a:t>1,000</a:t>
                      </a:r>
                    </a:p>
                  </a:txBody>
                  <a:tcPr/>
                </a:tc>
                <a:extLst>
                  <a:ext uri="{0D108BD9-81ED-4DB2-BD59-A6C34878D82A}">
                    <a16:rowId xmlns:a16="http://schemas.microsoft.com/office/drawing/2014/main" val="3923420618"/>
                  </a:ext>
                </a:extLst>
              </a:tr>
              <a:tr h="393363">
                <a:tc>
                  <a:txBody>
                    <a:bodyPr/>
                    <a:lstStyle/>
                    <a:p>
                      <a:pPr marL="0" indent="0"/>
                      <a:r>
                        <a:rPr lang="en-US" sz="2000" b="1" i="1" dirty="0"/>
                        <a:t>Cash</a:t>
                      </a:r>
                    </a:p>
                  </a:txBody>
                  <a:tcPr/>
                </a:tc>
                <a:tc>
                  <a:txBody>
                    <a:bodyPr/>
                    <a:lstStyle/>
                    <a:p>
                      <a:pPr algn="ctr"/>
                      <a:r>
                        <a:rPr lang="en-US" sz="2000" b="1" dirty="0"/>
                        <a:t>1,000</a:t>
                      </a:r>
                    </a:p>
                  </a:txBody>
                  <a:tcPr/>
                </a:tc>
                <a:tc>
                  <a:txBody>
                    <a:bodyPr/>
                    <a:lstStyle/>
                    <a:p>
                      <a:pPr algn="ctr"/>
                      <a:endParaRPr lang="en-US" sz="2000" b="1" dirty="0"/>
                    </a:p>
                  </a:txBody>
                  <a:tcPr/>
                </a:tc>
                <a:extLst>
                  <a:ext uri="{0D108BD9-81ED-4DB2-BD59-A6C34878D82A}">
                    <a16:rowId xmlns:a16="http://schemas.microsoft.com/office/drawing/2014/main" val="397581422"/>
                  </a:ext>
                </a:extLst>
              </a:tr>
              <a:tr h="695950">
                <a:tc>
                  <a:txBody>
                    <a:bodyPr/>
                    <a:lstStyle/>
                    <a:p>
                      <a:pPr marL="347663" indent="96838"/>
                      <a:r>
                        <a:rPr lang="en-US" sz="2000" b="1" i="1" dirty="0"/>
                        <a:t>Accounts Receivable</a:t>
                      </a:r>
                    </a:p>
                    <a:p>
                      <a:pPr marL="347663" indent="96838"/>
                      <a:r>
                        <a:rPr lang="en-US" sz="2000" b="0" i="1" dirty="0"/>
                        <a:t>(Collect cash on account)</a:t>
                      </a:r>
                    </a:p>
                  </a:txBody>
                  <a:tcPr/>
                </a:tc>
                <a:tc>
                  <a:txBody>
                    <a:bodyPr/>
                    <a:lstStyle/>
                    <a:p>
                      <a:pPr algn="ctr"/>
                      <a:endParaRPr lang="en-US" sz="2000" b="1"/>
                    </a:p>
                  </a:txBody>
                  <a:tcPr/>
                </a:tc>
                <a:tc>
                  <a:txBody>
                    <a:bodyPr/>
                    <a:lstStyle/>
                    <a:p>
                      <a:pPr algn="ctr"/>
                      <a:r>
                        <a:rPr lang="en-US" sz="2000" b="1" dirty="0"/>
                        <a:t>1,000</a:t>
                      </a:r>
                    </a:p>
                  </a:txBody>
                  <a:tcPr/>
                </a:tc>
                <a:extLst>
                  <a:ext uri="{0D108BD9-81ED-4DB2-BD59-A6C34878D82A}">
                    <a16:rowId xmlns:a16="http://schemas.microsoft.com/office/drawing/2014/main" val="2245564613"/>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12416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2DF7D-C9A2-4D73-9AD8-0BB73E510F30}"/>
              </a:ext>
            </a:extLst>
          </p:cNvPr>
          <p:cNvSpPr>
            <a:spLocks noGrp="1"/>
          </p:cNvSpPr>
          <p:nvPr>
            <p:ph type="title"/>
          </p:nvPr>
        </p:nvSpPr>
        <p:spPr/>
        <p:txBody>
          <a:bodyPr/>
          <a:lstStyle/>
          <a:p>
            <a:r>
              <a:rPr lang="en-US" dirty="0"/>
              <a:t>Recording a Credit Sale</a:t>
            </a:r>
          </a:p>
        </p:txBody>
      </p:sp>
      <p:sp>
        <p:nvSpPr>
          <p:cNvPr id="3" name="Content Placeholder 2">
            <a:extLst>
              <a:ext uri="{FF2B5EF4-FFF2-40B4-BE49-F238E27FC236}">
                <a16:creationId xmlns:a16="http://schemas.microsoft.com/office/drawing/2014/main" id="{F3A4FF70-8E5C-490E-A35A-233EE521F0C6}"/>
              </a:ext>
            </a:extLst>
          </p:cNvPr>
          <p:cNvSpPr>
            <a:spLocks noGrp="1"/>
          </p:cNvSpPr>
          <p:nvPr>
            <p:ph sz="quarter" idx="11"/>
          </p:nvPr>
        </p:nvSpPr>
        <p:spPr>
          <a:xfrm>
            <a:off x="342900" y="1364184"/>
            <a:ext cx="8458200" cy="2064816"/>
          </a:xfrm>
        </p:spPr>
        <p:txBody>
          <a:bodyPr>
            <a:noAutofit/>
          </a:bodyPr>
          <a:lstStyle/>
          <a:p>
            <a:pPr>
              <a:spcBef>
                <a:spcPts val="1000"/>
              </a:spcBef>
            </a:pPr>
            <a:r>
              <a:rPr lang="en-US" sz="2400" dirty="0"/>
              <a:t>On March 1, a company provides services to a customer for $500. The customer doesn’t pay cash at the time of service, but instead promises to pay the $500 by March 31. </a:t>
            </a:r>
          </a:p>
          <a:p>
            <a:pPr>
              <a:spcBef>
                <a:spcPts val="1000"/>
              </a:spcBef>
            </a:pPr>
            <a:r>
              <a:rPr lang="en-US" sz="2400" dirty="0"/>
              <a:t>The company records the following at the time of the service:</a:t>
            </a:r>
          </a:p>
        </p:txBody>
      </p:sp>
      <p:graphicFrame>
        <p:nvGraphicFramePr>
          <p:cNvPr id="9" name="Table 9">
            <a:extLst>
              <a:ext uri="{FF2B5EF4-FFF2-40B4-BE49-F238E27FC236}">
                <a16:creationId xmlns:a16="http://schemas.microsoft.com/office/drawing/2014/main" id="{C2976543-A02B-4C40-A5E7-CED892A2DF1A}"/>
              </a:ext>
            </a:extLst>
          </p:cNvPr>
          <p:cNvGraphicFramePr>
            <a:graphicFrameLocks noGrp="1"/>
          </p:cNvGraphicFramePr>
          <p:nvPr>
            <p:extLst>
              <p:ext uri="{D42A27DB-BD31-4B8C-83A1-F6EECF244321}">
                <p14:modId xmlns:p14="http://schemas.microsoft.com/office/powerpoint/2010/main" val="1352585157"/>
              </p:ext>
            </p:extLst>
          </p:nvPr>
        </p:nvGraphicFramePr>
        <p:xfrm>
          <a:off x="514077" y="4010456"/>
          <a:ext cx="8115846" cy="1584960"/>
        </p:xfrm>
        <a:graphic>
          <a:graphicData uri="http://schemas.openxmlformats.org/drawingml/2006/table">
            <a:tbl>
              <a:tblPr firstRow="1" bandRow="1">
                <a:tableStyleId>{2D5ABB26-0587-4C30-8999-92F81FD0307C}</a:tableStyleId>
              </a:tblPr>
              <a:tblGrid>
                <a:gridCol w="4138930">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1</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Accounts Receivable</a:t>
                      </a:r>
                    </a:p>
                  </a:txBody>
                  <a:tcPr/>
                </a:tc>
                <a:tc>
                  <a:txBody>
                    <a:bodyPr/>
                    <a:lstStyle/>
                    <a:p>
                      <a:pPr algn="ctr"/>
                      <a:r>
                        <a:rPr lang="en-US" sz="2000" b="1" dirty="0"/>
                        <a:t>500</a:t>
                      </a:r>
                    </a:p>
                  </a:txBody>
                  <a:tcPr/>
                </a:tc>
                <a:tc>
                  <a:txBody>
                    <a:bodyPr/>
                    <a:lstStyle/>
                    <a:p>
                      <a:pPr algn="ctr"/>
                      <a:endParaRPr lang="en-US" sz="2000" b="1"/>
                    </a:p>
                  </a:txBody>
                  <a:tcPr/>
                </a:tc>
                <a:extLst>
                  <a:ext uri="{0D108BD9-81ED-4DB2-BD59-A6C34878D82A}">
                    <a16:rowId xmlns:a16="http://schemas.microsoft.com/office/drawing/2014/main" val="1675887343"/>
                  </a:ext>
                </a:extLst>
              </a:tr>
              <a:tr h="370840">
                <a:tc>
                  <a:txBody>
                    <a:bodyPr/>
                    <a:lstStyle/>
                    <a:p>
                      <a:pPr marL="347663" indent="195263"/>
                      <a:r>
                        <a:rPr lang="en-US" sz="2000" b="1" dirty="0"/>
                        <a:t>Service Revenue</a:t>
                      </a:r>
                    </a:p>
                  </a:txBody>
                  <a:tcPr/>
                </a:tc>
                <a:tc>
                  <a:txBody>
                    <a:bodyPr/>
                    <a:lstStyle/>
                    <a:p>
                      <a:pPr algn="ctr"/>
                      <a:endParaRPr lang="en-US" sz="2000" b="1"/>
                    </a:p>
                  </a:txBody>
                  <a:tcPr/>
                </a:tc>
                <a:tc>
                  <a:txBody>
                    <a:bodyPr/>
                    <a:lstStyle/>
                    <a:p>
                      <a:pPr algn="ctr"/>
                      <a:r>
                        <a:rPr lang="en-US" sz="2000" b="1" dirty="0"/>
                        <a:t>500</a:t>
                      </a:r>
                    </a:p>
                  </a:txBody>
                  <a:tcPr/>
                </a:tc>
                <a:extLst>
                  <a:ext uri="{0D108BD9-81ED-4DB2-BD59-A6C34878D82A}">
                    <a16:rowId xmlns:a16="http://schemas.microsoft.com/office/drawing/2014/main" val="3923420618"/>
                  </a:ext>
                </a:extLst>
              </a:tr>
              <a:tr h="370840">
                <a:tc>
                  <a:txBody>
                    <a:bodyPr/>
                    <a:lstStyle/>
                    <a:p>
                      <a:pPr marL="0" indent="542925"/>
                      <a:r>
                        <a:rPr lang="en-US" sz="2000" i="1" dirty="0"/>
                        <a:t>(Provide services on account)</a:t>
                      </a:r>
                    </a:p>
                  </a:txBody>
                  <a:tcPr/>
                </a:tc>
                <a:tc>
                  <a:txBody>
                    <a:bodyPr/>
                    <a:lstStyle/>
                    <a:p>
                      <a:pPr algn="ctr"/>
                      <a:endParaRPr lang="en-US" sz="2000"/>
                    </a:p>
                  </a:txBody>
                  <a:tcPr/>
                </a:tc>
                <a:tc>
                  <a:txBody>
                    <a:bodyPr/>
                    <a:lstStyle/>
                    <a:p>
                      <a:pPr algn="ctr"/>
                      <a:endParaRPr lang="en-US" sz="2000" dirty="0"/>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E85FC64B-2E88-4AAB-A524-90EAE603E7E4}"/>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0358936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5–6</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2569577"/>
          </a:xfrm>
        </p:spPr>
        <p:txBody>
          <a:bodyPr>
            <a:normAutofit/>
          </a:bodyPr>
          <a:lstStyle/>
          <a:p>
            <a:r>
              <a:rPr lang="en-US" sz="2600" dirty="0"/>
              <a:t>When writing off an uncollectible account:</a:t>
            </a:r>
          </a:p>
          <a:p>
            <a:pPr marL="365125" indent="-365125"/>
            <a:r>
              <a:rPr lang="en-US" sz="2600" b="1" dirty="0"/>
              <a:t>a. </a:t>
            </a:r>
            <a:r>
              <a:rPr lang="en-US" sz="2600" dirty="0"/>
              <a:t>Bad debt expense is debited.</a:t>
            </a:r>
          </a:p>
          <a:p>
            <a:pPr marL="365125" indent="-365125"/>
            <a:r>
              <a:rPr lang="en-US" sz="2600" b="1" dirty="0"/>
              <a:t>b. </a:t>
            </a:r>
            <a:r>
              <a:rPr lang="en-US" sz="2600" dirty="0"/>
              <a:t>Net income is decreased.</a:t>
            </a:r>
          </a:p>
          <a:p>
            <a:pPr marL="1519238" indent="-1519238"/>
            <a:r>
              <a:rPr lang="en-US" sz="2600" b="1" dirty="0"/>
              <a:t>c. </a:t>
            </a:r>
            <a:r>
              <a:rPr lang="en-US" sz="2600" dirty="0"/>
              <a:t>Total assets are unchanged.</a:t>
            </a:r>
          </a:p>
          <a:p>
            <a:r>
              <a:rPr lang="en-US" sz="2600" b="1" dirty="0"/>
              <a:t>d. </a:t>
            </a:r>
            <a:r>
              <a:rPr lang="en-US" sz="2600" dirty="0"/>
              <a:t>The allowance account is credited.</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3184964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5–6</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2569577"/>
          </a:xfrm>
        </p:spPr>
        <p:txBody>
          <a:bodyPr>
            <a:normAutofit/>
          </a:bodyPr>
          <a:lstStyle/>
          <a:p>
            <a:r>
              <a:rPr lang="en-US" sz="2600" dirty="0"/>
              <a:t>When writing off an uncollectible account:</a:t>
            </a:r>
          </a:p>
          <a:p>
            <a:pPr marL="365125" indent="-365125"/>
            <a:r>
              <a:rPr lang="en-US" sz="2600" b="1" dirty="0"/>
              <a:t>a. </a:t>
            </a:r>
            <a:r>
              <a:rPr lang="en-US" sz="2600" dirty="0"/>
              <a:t>Bad debt expense is debited.</a:t>
            </a:r>
          </a:p>
          <a:p>
            <a:pPr marL="365125" indent="-365125"/>
            <a:r>
              <a:rPr lang="en-US" sz="2600" b="1" dirty="0"/>
              <a:t>b. </a:t>
            </a:r>
            <a:r>
              <a:rPr lang="en-US" sz="2600" dirty="0"/>
              <a:t>Net income is decreased.</a:t>
            </a:r>
          </a:p>
          <a:p>
            <a:pPr marL="1519238" indent="-1519238"/>
            <a:r>
              <a:rPr kumimoji="0" lang="en-US" sz="2600" b="1" i="0" u="none" strike="noStrike" kern="1200" cap="none" spc="0" normalizeH="0" baseline="0" noProof="0" dirty="0">
                <a:ln>
                  <a:noFill/>
                </a:ln>
                <a:solidFill>
                  <a:srgbClr val="000000"/>
                </a:solidFill>
                <a:effectLst/>
                <a:uLnTx/>
                <a:uFillTx/>
                <a:latin typeface="Arial" panose="020B0604020202020204"/>
                <a:ea typeface="+mn-ea"/>
                <a:cs typeface="+mn-cs"/>
              </a:rPr>
              <a:t>Answer: </a:t>
            </a:r>
            <a:r>
              <a:rPr lang="en-US" sz="2600" b="1" dirty="0"/>
              <a:t>c. </a:t>
            </a:r>
            <a:r>
              <a:rPr lang="en-US" sz="2600" dirty="0"/>
              <a:t>Total assets are unchanged.</a:t>
            </a:r>
          </a:p>
          <a:p>
            <a:r>
              <a:rPr lang="en-US" sz="2600" b="1" dirty="0"/>
              <a:t>d. </a:t>
            </a:r>
            <a:r>
              <a:rPr lang="en-US" sz="2600" dirty="0"/>
              <a:t>The allowance account is credited.</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129859"/>
            <a:ext cx="8458200" cy="1669143"/>
          </a:xfrm>
        </p:spPr>
        <p:txBody>
          <a:bodyPr>
            <a:noAutofit/>
          </a:bodyPr>
          <a:lstStyle/>
          <a:p>
            <a:r>
              <a:rPr lang="en-US" sz="2600" dirty="0"/>
              <a:t>The write-off of an account receivable has no effect on total amounts reported in the balance sheet or in the income statement. There is no decrease in total assets and no decrease in net income.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5256297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9BE4-207F-4B31-9CCD-BD7496D5D976}"/>
              </a:ext>
            </a:extLst>
          </p:cNvPr>
          <p:cNvSpPr>
            <a:spLocks noGrp="1"/>
          </p:cNvSpPr>
          <p:nvPr>
            <p:ph type="title"/>
          </p:nvPr>
        </p:nvSpPr>
        <p:spPr/>
        <p:txBody>
          <a:bodyPr>
            <a:normAutofit/>
          </a:bodyPr>
          <a:lstStyle/>
          <a:p>
            <a:r>
              <a:rPr lang="en-US" sz="3600" dirty="0">
                <a:solidFill>
                  <a:schemeClr val="tx1"/>
                </a:solidFill>
                <a:ea typeface="+mj-ea"/>
              </a:rPr>
              <a:t>Learning Objective 5</a:t>
            </a:r>
            <a:endParaRPr lang="en-US" dirty="0">
              <a:solidFill>
                <a:schemeClr val="tx1"/>
              </a:solidFill>
            </a:endParaRPr>
          </a:p>
        </p:txBody>
      </p:sp>
      <p:sp>
        <p:nvSpPr>
          <p:cNvPr id="3" name="Content Placeholder 2">
            <a:extLst>
              <a:ext uri="{FF2B5EF4-FFF2-40B4-BE49-F238E27FC236}">
                <a16:creationId xmlns:a16="http://schemas.microsoft.com/office/drawing/2014/main" id="{2EB7CE73-32DA-43E2-BED9-259D867A0D7B}"/>
              </a:ext>
            </a:extLst>
          </p:cNvPr>
          <p:cNvSpPr>
            <a:spLocks noGrp="1"/>
          </p:cNvSpPr>
          <p:nvPr>
            <p:ph sz="quarter" idx="11"/>
          </p:nvPr>
        </p:nvSpPr>
        <p:spPr>
          <a:xfrm>
            <a:off x="342900" y="1276710"/>
            <a:ext cx="8458200" cy="1727748"/>
          </a:xfrm>
        </p:spPr>
        <p:txBody>
          <a:bodyPr>
            <a:normAutofit/>
          </a:bodyPr>
          <a:lstStyle/>
          <a:p>
            <a:pPr marL="987425" indent="-987425">
              <a:spcBef>
                <a:spcPts val="1000"/>
              </a:spcBef>
              <a:spcAft>
                <a:spcPts val="0"/>
              </a:spcAft>
            </a:pPr>
            <a:r>
              <a:rPr lang="en-US" sz="2400" b="1" dirty="0"/>
              <a:t>LO5–5</a:t>
            </a:r>
            <a:r>
              <a:rPr lang="en-US" sz="2400" dirty="0"/>
              <a:t> Adjust the allowance for uncollectible accounts in subsequent years..</a:t>
            </a:r>
          </a:p>
        </p:txBody>
      </p:sp>
      <p:sp>
        <p:nvSpPr>
          <p:cNvPr id="6" name="Slide Number Placeholder 5">
            <a:extLst>
              <a:ext uri="{FF2B5EF4-FFF2-40B4-BE49-F238E27FC236}">
                <a16:creationId xmlns:a16="http://schemas.microsoft.com/office/drawing/2014/main" id="{88669B99-5BEE-4060-AFBD-00C86F427A53}"/>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19811846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68E93-DB5A-49E0-A1A1-2BABE56B1F35}"/>
              </a:ext>
            </a:extLst>
          </p:cNvPr>
          <p:cNvSpPr>
            <a:spLocks noGrp="1"/>
          </p:cNvSpPr>
          <p:nvPr>
            <p:ph type="title"/>
          </p:nvPr>
        </p:nvSpPr>
        <p:spPr/>
        <p:txBody>
          <a:bodyPr>
            <a:noAutofit/>
          </a:bodyPr>
          <a:lstStyle/>
          <a:p>
            <a:r>
              <a:rPr lang="en-US" dirty="0">
                <a:solidFill>
                  <a:schemeClr val="tx1"/>
                </a:solidFill>
                <a:ea typeface="+mj-ea"/>
              </a:rPr>
              <a:t>Adjusting the Allowance in Subsequent Years</a:t>
            </a:r>
            <a:endParaRPr lang="en-US" dirty="0">
              <a:solidFill>
                <a:schemeClr val="tx1"/>
              </a:solidFill>
            </a:endParaRPr>
          </a:p>
        </p:txBody>
      </p:sp>
      <p:sp>
        <p:nvSpPr>
          <p:cNvPr id="3" name="Content Placeholder 2">
            <a:extLst>
              <a:ext uri="{FF2B5EF4-FFF2-40B4-BE49-F238E27FC236}">
                <a16:creationId xmlns:a16="http://schemas.microsoft.com/office/drawing/2014/main" id="{36AF9EDC-7014-42F5-835B-132024EACE25}"/>
              </a:ext>
            </a:extLst>
          </p:cNvPr>
          <p:cNvSpPr>
            <a:spLocks noGrp="1"/>
          </p:cNvSpPr>
          <p:nvPr>
            <p:ph sz="quarter" idx="11"/>
          </p:nvPr>
        </p:nvSpPr>
        <p:spPr>
          <a:xfrm>
            <a:off x="342900" y="1276709"/>
            <a:ext cx="8458200" cy="2627634"/>
          </a:xfrm>
        </p:spPr>
        <p:txBody>
          <a:bodyPr>
            <a:normAutofit/>
          </a:bodyPr>
          <a:lstStyle/>
          <a:p>
            <a:pPr>
              <a:spcBef>
                <a:spcPts val="1000"/>
              </a:spcBef>
              <a:spcAft>
                <a:spcPts val="0"/>
              </a:spcAft>
            </a:pPr>
            <a:r>
              <a:rPr lang="en-US" sz="2600" dirty="0"/>
              <a:t>At the end of 2025, Kimzey Medical Clinic must once again prepare financial statements.</a:t>
            </a:r>
          </a:p>
          <a:p>
            <a:pPr marL="291600" indent="-291600">
              <a:spcBef>
                <a:spcPts val="1000"/>
              </a:spcBef>
              <a:spcAft>
                <a:spcPts val="0"/>
              </a:spcAft>
              <a:buFont typeface="Arial" panose="020B0604020202020204" pitchFamily="34" charset="0"/>
              <a:buChar char="•"/>
            </a:pPr>
            <a:r>
              <a:rPr lang="en-US" sz="2400" dirty="0"/>
              <a:t>Suppose that Kimzey has credit sales of $80 million in 2025 and has year-end accounts receivable of $30 million.</a:t>
            </a:r>
          </a:p>
          <a:p>
            <a:pPr marL="291600" indent="-291600">
              <a:spcBef>
                <a:spcPts val="1000"/>
              </a:spcBef>
              <a:spcAft>
                <a:spcPts val="0"/>
              </a:spcAft>
              <a:buFont typeface="Arial" panose="020B0604020202020204" pitchFamily="34" charset="0"/>
              <a:buChar char="•"/>
            </a:pPr>
            <a:r>
              <a:rPr lang="en-US" sz="2400" dirty="0"/>
              <a:t>What portion of the $30 million in accounts receivable does Kimzey not expect to collect? </a:t>
            </a:r>
          </a:p>
        </p:txBody>
      </p:sp>
      <p:sp>
        <p:nvSpPr>
          <p:cNvPr id="8" name="Content Placeholder 7">
            <a:extLst>
              <a:ext uri="{FF2B5EF4-FFF2-40B4-BE49-F238E27FC236}">
                <a16:creationId xmlns:a16="http://schemas.microsoft.com/office/drawing/2014/main" id="{5B687035-35E9-4935-8A21-EC8637CD6951}"/>
              </a:ext>
            </a:extLst>
          </p:cNvPr>
          <p:cNvSpPr>
            <a:spLocks noGrp="1"/>
          </p:cNvSpPr>
          <p:nvPr>
            <p:ph sz="quarter" idx="14"/>
          </p:nvPr>
        </p:nvSpPr>
        <p:spPr>
          <a:xfrm>
            <a:off x="342900" y="4020459"/>
            <a:ext cx="8458200" cy="1349826"/>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Kimzey is required to report that estimate in Allowance for Uncollectible Accounts in its year-end balance sheet as a contra asset to accounts receivable.</a:t>
            </a:r>
          </a:p>
        </p:txBody>
      </p:sp>
      <p:sp>
        <p:nvSpPr>
          <p:cNvPr id="6" name="Slide Number Placeholder 5">
            <a:extLst>
              <a:ext uri="{FF2B5EF4-FFF2-40B4-BE49-F238E27FC236}">
                <a16:creationId xmlns:a16="http://schemas.microsoft.com/office/drawing/2014/main" id="{9AAF538F-DBD9-4A74-BDD7-F437675CD6CC}"/>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26207712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4A01B-4827-43AB-ADF9-64FDDFD01C27}"/>
              </a:ext>
            </a:extLst>
          </p:cNvPr>
          <p:cNvSpPr>
            <a:spLocks noGrp="1"/>
          </p:cNvSpPr>
          <p:nvPr>
            <p:ph type="title"/>
          </p:nvPr>
        </p:nvSpPr>
        <p:spPr/>
        <p:txBody>
          <a:bodyPr>
            <a:normAutofit/>
          </a:bodyPr>
          <a:lstStyle/>
          <a:p>
            <a:r>
              <a:rPr lang="en-US" sz="3600" dirty="0">
                <a:solidFill>
                  <a:schemeClr val="tx1"/>
                </a:solidFill>
                <a:ea typeface="+mj-ea"/>
              </a:rPr>
              <a:t>Percentage-of-Receivables Method</a:t>
            </a:r>
            <a:endParaRPr lang="en-US" dirty="0">
              <a:solidFill>
                <a:schemeClr val="tx1"/>
              </a:solidFill>
            </a:endParaRPr>
          </a:p>
        </p:txBody>
      </p:sp>
      <p:sp>
        <p:nvSpPr>
          <p:cNvPr id="3" name="Content Placeholder 2">
            <a:extLst>
              <a:ext uri="{FF2B5EF4-FFF2-40B4-BE49-F238E27FC236}">
                <a16:creationId xmlns:a16="http://schemas.microsoft.com/office/drawing/2014/main" id="{E42F4BC5-8BB9-4CBD-B65F-AEF8C51B2568}"/>
              </a:ext>
            </a:extLst>
          </p:cNvPr>
          <p:cNvSpPr>
            <a:spLocks noGrp="1"/>
          </p:cNvSpPr>
          <p:nvPr>
            <p:ph sz="quarter" idx="11"/>
          </p:nvPr>
        </p:nvSpPr>
        <p:spPr>
          <a:xfrm>
            <a:off x="342900" y="1276711"/>
            <a:ext cx="8458200" cy="4788522"/>
          </a:xfrm>
        </p:spPr>
        <p:txBody>
          <a:bodyPr>
            <a:normAutofit/>
          </a:bodyPr>
          <a:lstStyle/>
          <a:p>
            <a:pPr marL="291600" indent="-291600">
              <a:spcBef>
                <a:spcPts val="1000"/>
              </a:spcBef>
              <a:spcAft>
                <a:spcPts val="0"/>
              </a:spcAft>
              <a:buFont typeface="Arial" panose="020B0604020202020204" pitchFamily="34" charset="0"/>
              <a:buChar char="•"/>
            </a:pPr>
            <a:r>
              <a:rPr lang="en-US" sz="2600" dirty="0"/>
              <a:t>The </a:t>
            </a:r>
            <a:r>
              <a:rPr lang="en-US" sz="2600" b="1" dirty="0"/>
              <a:t>percentage-of-receivables method</a:t>
            </a:r>
            <a:r>
              <a:rPr lang="en-US" sz="2600" dirty="0"/>
              <a:t> is a method of estimating uncollectible accounts based on the percentage of accounts receivable expected not to be collected. </a:t>
            </a:r>
          </a:p>
          <a:p>
            <a:pPr marL="291600" indent="-291600">
              <a:spcBef>
                <a:spcPts val="1000"/>
              </a:spcBef>
              <a:spcAft>
                <a:spcPts val="0"/>
              </a:spcAft>
              <a:buFont typeface="Arial" panose="020B0604020202020204" pitchFamily="34" charset="0"/>
              <a:buChar char="•"/>
            </a:pPr>
            <a:r>
              <a:rPr lang="en-US" sz="2600" dirty="0"/>
              <a:t>This method sometimes is referred to as a balance sheet method because we base the estimate of bad debts on a balance sheet account—accounts receivable. </a:t>
            </a:r>
          </a:p>
          <a:p>
            <a:pPr marL="291600" indent="-291600">
              <a:spcBef>
                <a:spcPts val="1000"/>
              </a:spcBef>
              <a:spcAft>
                <a:spcPts val="0"/>
              </a:spcAft>
              <a:buFont typeface="Arial" panose="020B0604020202020204" pitchFamily="34" charset="0"/>
              <a:buChar char="•"/>
            </a:pPr>
            <a:r>
              <a:rPr lang="en-US" sz="2600" dirty="0"/>
              <a:t>For this method, the percentage may be estimated using current economic conditions, company history, and industry guidelines.</a:t>
            </a:r>
          </a:p>
        </p:txBody>
      </p:sp>
      <p:sp>
        <p:nvSpPr>
          <p:cNvPr id="6" name="Slide Number Placeholder 5">
            <a:extLst>
              <a:ext uri="{FF2B5EF4-FFF2-40B4-BE49-F238E27FC236}">
                <a16:creationId xmlns:a16="http://schemas.microsoft.com/office/drawing/2014/main" id="{B4426C4E-BE41-4267-92E7-4CB786B65E00}"/>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593720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BC033-8C35-48C6-BFB9-7DCAEC43B6F7}"/>
              </a:ext>
            </a:extLst>
          </p:cNvPr>
          <p:cNvSpPr>
            <a:spLocks noGrp="1"/>
          </p:cNvSpPr>
          <p:nvPr>
            <p:ph type="title"/>
          </p:nvPr>
        </p:nvSpPr>
        <p:spPr/>
        <p:txBody>
          <a:bodyPr/>
          <a:lstStyle/>
          <a:p>
            <a:r>
              <a:rPr lang="en-US" dirty="0"/>
              <a:t>Aging Method</a:t>
            </a:r>
            <a:endParaRPr lang="en-US" sz="1000" b="0" dirty="0"/>
          </a:p>
        </p:txBody>
      </p:sp>
      <p:sp>
        <p:nvSpPr>
          <p:cNvPr id="3" name="Content Placeholder 2">
            <a:extLst>
              <a:ext uri="{FF2B5EF4-FFF2-40B4-BE49-F238E27FC236}">
                <a16:creationId xmlns:a16="http://schemas.microsoft.com/office/drawing/2014/main" id="{327FCB58-5FA8-49B7-83ED-E5E54AE79184}"/>
              </a:ext>
            </a:extLst>
          </p:cNvPr>
          <p:cNvSpPr>
            <a:spLocks noGrp="1"/>
          </p:cNvSpPr>
          <p:nvPr>
            <p:ph sz="quarter" idx="11"/>
          </p:nvPr>
        </p:nvSpPr>
        <p:spPr>
          <a:xfrm>
            <a:off x="342900" y="1276709"/>
            <a:ext cx="8458200" cy="2598605"/>
          </a:xfrm>
        </p:spPr>
        <p:txBody>
          <a:bodyPr>
            <a:normAutofit/>
          </a:bodyPr>
          <a:lstStyle/>
          <a:p>
            <a:pPr>
              <a:spcBef>
                <a:spcPts val="1000"/>
              </a:spcBef>
              <a:spcAft>
                <a:spcPts val="0"/>
              </a:spcAft>
            </a:pPr>
            <a:r>
              <a:rPr lang="en-US" sz="2600" dirty="0"/>
              <a:t>The aging method bases the estimate of future bad debts on the various ages of individual accounts receivable, using a higher percentage for “old” accounts than for “new” accounts. </a:t>
            </a:r>
          </a:p>
          <a:p>
            <a:pPr marL="291600" indent="-291600">
              <a:spcBef>
                <a:spcPts val="1000"/>
              </a:spcBef>
              <a:spcAft>
                <a:spcPts val="0"/>
              </a:spcAft>
              <a:buFont typeface="Arial" panose="020B0604020202020204" pitchFamily="34" charset="0"/>
              <a:buChar char="•"/>
            </a:pPr>
            <a:r>
              <a:rPr lang="en-US" sz="2400" b="1" dirty="0"/>
              <a:t>The older the account, the less likely it is to be collected. </a:t>
            </a:r>
          </a:p>
        </p:txBody>
      </p:sp>
      <p:sp>
        <p:nvSpPr>
          <p:cNvPr id="7" name="Content Placeholder 6">
            <a:extLst>
              <a:ext uri="{FF2B5EF4-FFF2-40B4-BE49-F238E27FC236}">
                <a16:creationId xmlns:a16="http://schemas.microsoft.com/office/drawing/2014/main" id="{0C139E93-B55B-448B-9A4F-5045545F772C}"/>
              </a:ext>
            </a:extLst>
          </p:cNvPr>
          <p:cNvSpPr>
            <a:spLocks noGrp="1"/>
          </p:cNvSpPr>
          <p:nvPr>
            <p:ph sz="quarter" idx="14"/>
          </p:nvPr>
        </p:nvSpPr>
        <p:spPr>
          <a:xfrm>
            <a:off x="342900" y="3958988"/>
            <a:ext cx="8639352" cy="1388004"/>
          </a:xfrm>
        </p:spPr>
        <p:txBody>
          <a:bodyPr>
            <a:normAutofit/>
          </a:bodyPr>
          <a:lstStyle/>
          <a:p>
            <a:pPr marR="0" lvl="0" algn="l" defTabSz="914400" rtl="0" eaLnBrk="1" fontAlgn="auto" latinLnBrk="0" hangingPunct="1">
              <a:lnSpc>
                <a:spcPct val="100000"/>
              </a:lnSpc>
              <a:spcBef>
                <a:spcPts val="1000"/>
              </a:spcBef>
              <a:spcAft>
                <a:spcPts val="0"/>
              </a:spcAft>
              <a:buClrTx/>
              <a:buSzTx/>
              <a:tabLst/>
              <a:defRPr/>
            </a:pP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The journal entry to estimate future bad debts is </a:t>
            </a:r>
            <a:r>
              <a:rPr kumimoji="0" lang="en-US" sz="2600" b="0" i="1" u="none" strike="noStrike" kern="1200" cap="none" spc="0" normalizeH="0" baseline="0" noProof="0" dirty="0">
                <a:ln>
                  <a:noFill/>
                </a:ln>
                <a:solidFill>
                  <a:srgbClr val="000000"/>
                </a:solidFill>
                <a:effectLst/>
                <a:uLnTx/>
                <a:uFillTx/>
                <a:latin typeface="Arial" panose="020B0604020202020204"/>
                <a:ea typeface="+mn-ea"/>
                <a:cs typeface="+mn-cs"/>
              </a:rPr>
              <a:t>identical</a:t>
            </a: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 to the journal entry made using a single estimated percentage.</a:t>
            </a:r>
          </a:p>
        </p:txBody>
      </p:sp>
      <p:sp>
        <p:nvSpPr>
          <p:cNvPr id="6" name="Slide Number Placeholder 5">
            <a:extLst>
              <a:ext uri="{FF2B5EF4-FFF2-40B4-BE49-F238E27FC236}">
                <a16:creationId xmlns:a16="http://schemas.microsoft.com/office/drawing/2014/main" id="{BC04FBA6-9635-46AD-8A31-C21814E2DD67}"/>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2548818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8440A-D991-420A-8B07-23E09BFB9FD8}"/>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7</a:t>
            </a:r>
            <a:endParaRPr lang="en-US" sz="1000" b="0" dirty="0"/>
          </a:p>
        </p:txBody>
      </p:sp>
      <p:sp>
        <p:nvSpPr>
          <p:cNvPr id="3" name="Content Placeholder 2">
            <a:extLst>
              <a:ext uri="{FF2B5EF4-FFF2-40B4-BE49-F238E27FC236}">
                <a16:creationId xmlns:a16="http://schemas.microsoft.com/office/drawing/2014/main" id="{A067A8A5-A0A4-4D6E-8C57-7B61D024BA18}"/>
              </a:ext>
            </a:extLst>
          </p:cNvPr>
          <p:cNvSpPr>
            <a:spLocks noGrp="1"/>
          </p:cNvSpPr>
          <p:nvPr>
            <p:ph sz="quarter" idx="11"/>
          </p:nvPr>
        </p:nvSpPr>
        <p:spPr>
          <a:xfrm>
            <a:off x="342900" y="1276709"/>
            <a:ext cx="8458200" cy="2609491"/>
          </a:xfrm>
        </p:spPr>
        <p:txBody>
          <a:bodyPr>
            <a:normAutofit/>
          </a:bodyPr>
          <a:lstStyle/>
          <a:p>
            <a:pPr marL="291600" indent="-291600">
              <a:spcBef>
                <a:spcPts val="1000"/>
              </a:spcBef>
              <a:spcAft>
                <a:spcPts val="0"/>
              </a:spcAft>
              <a:buFont typeface="Arial" panose="020B0604020202020204" pitchFamily="34" charset="0"/>
              <a:buChar char="•"/>
            </a:pPr>
            <a:r>
              <a:rPr lang="en-US" sz="2600" dirty="0"/>
              <a:t>Using the aging method to estimate uncollectible accounts is more accurate than applying a single percentage to all accounts receivable. </a:t>
            </a:r>
          </a:p>
          <a:p>
            <a:pPr marL="291600" indent="-291600">
              <a:spcBef>
                <a:spcPts val="1000"/>
              </a:spcBef>
              <a:spcAft>
                <a:spcPts val="0"/>
              </a:spcAft>
              <a:buFont typeface="Arial" panose="020B0604020202020204" pitchFamily="34" charset="0"/>
              <a:buChar char="•"/>
            </a:pPr>
            <a:r>
              <a:rPr lang="en-US" sz="2600" dirty="0"/>
              <a:t>The aging method recognizes that the longer accounts are past due, the less likely they are to be collected.</a:t>
            </a:r>
          </a:p>
        </p:txBody>
      </p:sp>
      <p:sp>
        <p:nvSpPr>
          <p:cNvPr id="6" name="Slide Number Placeholder 5">
            <a:extLst>
              <a:ext uri="{FF2B5EF4-FFF2-40B4-BE49-F238E27FC236}">
                <a16:creationId xmlns:a16="http://schemas.microsoft.com/office/drawing/2014/main" id="{BA283A12-9A5B-419E-9007-E2DCE468A420}"/>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42559973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5-6 Kimzey’s Accounts Receivable Aging Schedule</a:t>
            </a:r>
          </a:p>
        </p:txBody>
      </p:sp>
      <p:pic>
        <p:nvPicPr>
          <p:cNvPr id="8" name="Picture 7" descr="The illustrations shows Kimzey’s accounts receivable aging schedule.">
            <a:extLst>
              <a:ext uri="{FF2B5EF4-FFF2-40B4-BE49-F238E27FC236}">
                <a16:creationId xmlns:a16="http://schemas.microsoft.com/office/drawing/2014/main" id="{2B48A14C-F7C4-453C-A742-6083D49BE8D8}"/>
              </a:ext>
            </a:extLst>
          </p:cNvPr>
          <p:cNvPicPr>
            <a:picLocks noChangeAspect="1"/>
          </p:cNvPicPr>
          <p:nvPr/>
        </p:nvPicPr>
        <p:blipFill>
          <a:blip r:embed="rId3"/>
          <a:stretch>
            <a:fillRect/>
          </a:stretch>
        </p:blipFill>
        <p:spPr>
          <a:xfrm>
            <a:off x="682413" y="1520855"/>
            <a:ext cx="7779170" cy="4621169"/>
          </a:xfrm>
          <a:prstGeom prst="rect">
            <a:avLst/>
          </a:prstGeom>
        </p:spPr>
      </p:pic>
      <p:sp>
        <p:nvSpPr>
          <p:cNvPr id="10" name="Text Placeholder 9">
            <a:extLst>
              <a:ext uri="{FF2B5EF4-FFF2-40B4-BE49-F238E27FC236}">
                <a16:creationId xmlns:a16="http://schemas.microsoft.com/office/drawing/2014/main" id="{203AA527-498B-41DD-BB8C-E341F1ED52AF}"/>
              </a:ext>
            </a:extLst>
          </p:cNvPr>
          <p:cNvSpPr>
            <a:spLocks noGrp="1"/>
          </p:cNvSpPr>
          <p:nvPr>
            <p:ph type="body" sz="quarter" idx="12"/>
          </p:nvPr>
        </p:nvSpPr>
        <p:spPr/>
        <p:txBody>
          <a:bodyPr/>
          <a:lstStyle/>
          <a:p>
            <a:r>
              <a:rPr lang="en-US" dirty="0">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1926124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58E5-6295-4A02-B849-66D76CF573F5}"/>
              </a:ext>
            </a:extLst>
          </p:cNvPr>
          <p:cNvSpPr>
            <a:spLocks noGrp="1"/>
          </p:cNvSpPr>
          <p:nvPr>
            <p:ph type="title"/>
          </p:nvPr>
        </p:nvSpPr>
        <p:spPr/>
        <p:txBody>
          <a:bodyPr>
            <a:noAutofit/>
          </a:bodyPr>
          <a:lstStyle/>
          <a:p>
            <a:r>
              <a:rPr lang="en-US" sz="3400" dirty="0"/>
              <a:t>Using the Aging Method to Adjust the Allowance in Subsequent Years</a:t>
            </a:r>
          </a:p>
        </p:txBody>
      </p:sp>
      <p:sp>
        <p:nvSpPr>
          <p:cNvPr id="3" name="Content Placeholder 2">
            <a:extLst>
              <a:ext uri="{FF2B5EF4-FFF2-40B4-BE49-F238E27FC236}">
                <a16:creationId xmlns:a16="http://schemas.microsoft.com/office/drawing/2014/main" id="{51B93869-7CC5-49D1-9451-18C52D7FA08B}"/>
              </a:ext>
            </a:extLst>
          </p:cNvPr>
          <p:cNvSpPr>
            <a:spLocks noGrp="1"/>
          </p:cNvSpPr>
          <p:nvPr>
            <p:ph sz="quarter" idx="11"/>
          </p:nvPr>
        </p:nvSpPr>
        <p:spPr>
          <a:xfrm>
            <a:off x="342900" y="1276709"/>
            <a:ext cx="8458200" cy="4609741"/>
          </a:xfrm>
        </p:spPr>
        <p:txBody>
          <a:bodyPr>
            <a:normAutofit/>
          </a:bodyPr>
          <a:lstStyle/>
          <a:p>
            <a:pPr marL="291600" indent="-291600">
              <a:spcBef>
                <a:spcPts val="1000"/>
              </a:spcBef>
              <a:spcAft>
                <a:spcPts val="0"/>
              </a:spcAft>
              <a:buFont typeface="Arial" panose="020B0604020202020204" pitchFamily="34" charset="0"/>
              <a:buChar char="•"/>
            </a:pPr>
            <a:r>
              <a:rPr lang="en-US" sz="2600" dirty="0"/>
              <a:t>If the estimated amount uncollectible is $7 million, then Allowance for Uncollectible Accounts needs to have an ending balance of $7 million. </a:t>
            </a:r>
          </a:p>
          <a:p>
            <a:pPr marL="291600" indent="-291600">
              <a:spcBef>
                <a:spcPts val="1000"/>
              </a:spcBef>
              <a:spcAft>
                <a:spcPts val="0"/>
              </a:spcAft>
              <a:buFont typeface="Arial" panose="020B0604020202020204" pitchFamily="34" charset="0"/>
              <a:buChar char="•"/>
            </a:pPr>
            <a:r>
              <a:rPr lang="en-US" sz="2600" dirty="0"/>
              <a:t>We need to:</a:t>
            </a:r>
          </a:p>
          <a:p>
            <a:pPr marL="518400" indent="-320400">
              <a:lnSpc>
                <a:spcPct val="90000"/>
              </a:lnSpc>
              <a:spcBef>
                <a:spcPts val="1000"/>
              </a:spcBef>
              <a:spcAft>
                <a:spcPts val="0"/>
              </a:spcAft>
              <a:buFont typeface="+mj-lt"/>
              <a:buAutoNum type="arabicPeriod"/>
            </a:pPr>
            <a:r>
              <a:rPr lang="en-US" sz="2400" dirty="0"/>
              <a:t>Know the current balance of Allowance for Uncollectible Accounts and then </a:t>
            </a:r>
          </a:p>
          <a:p>
            <a:pPr marL="518400" indent="-320400">
              <a:lnSpc>
                <a:spcPct val="90000"/>
              </a:lnSpc>
              <a:spcBef>
                <a:spcPts val="1000"/>
              </a:spcBef>
              <a:spcAft>
                <a:spcPts val="0"/>
              </a:spcAft>
              <a:buFont typeface="+mj-lt"/>
              <a:buAutoNum type="arabicPeriod"/>
            </a:pPr>
            <a:r>
              <a:rPr lang="en-US" sz="2400" dirty="0"/>
              <a:t>Determine the adjustment needed so that the ending balance will be $7 million. </a:t>
            </a:r>
            <a:endParaRPr lang="en-US" sz="2600" dirty="0"/>
          </a:p>
        </p:txBody>
      </p:sp>
      <p:sp>
        <p:nvSpPr>
          <p:cNvPr id="6" name="Slide Number Placeholder 5">
            <a:extLst>
              <a:ext uri="{FF2B5EF4-FFF2-40B4-BE49-F238E27FC236}">
                <a16:creationId xmlns:a16="http://schemas.microsoft.com/office/drawing/2014/main" id="{814D3399-ED7C-4617-A130-C4133323B4B8}"/>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41099920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dirty="0"/>
              <a:t>Illustration 5–7 Balance of Kimzey’s Allowance for Uncollectible Accounts </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2383632" y="1547066"/>
            <a:ext cx="4729162" cy="821119"/>
          </a:xfrm>
        </p:spPr>
        <p:txBody>
          <a:bodyPr>
            <a:noAutofit/>
          </a:bodyPr>
          <a:lstStyle/>
          <a:p>
            <a:pPr marL="0" lvl="1" indent="0" algn="ctr" defTabSz="1066800">
              <a:lnSpc>
                <a:spcPct val="90000"/>
              </a:lnSpc>
              <a:spcBef>
                <a:spcPts val="1000"/>
              </a:spcBef>
              <a:spcAft>
                <a:spcPts val="0"/>
              </a:spcAft>
              <a:buNone/>
              <a:defRPr/>
            </a:pPr>
            <a:r>
              <a:rPr lang="en-US" b="1" dirty="0"/>
              <a:t>Allowance for Uncollectible Accounts</a:t>
            </a:r>
          </a:p>
          <a:p>
            <a:pPr marL="0" lvl="1" indent="0" algn="ctr" defTabSz="1066800">
              <a:lnSpc>
                <a:spcPct val="90000"/>
              </a:lnSpc>
              <a:spcBef>
                <a:spcPts val="1000"/>
              </a:spcBef>
              <a:spcAft>
                <a:spcPts val="0"/>
              </a:spcAft>
              <a:buNone/>
              <a:defRPr/>
            </a:pPr>
            <a:r>
              <a:rPr lang="en-US" dirty="0"/>
              <a:t>($ in millions) 	</a:t>
            </a:r>
          </a:p>
        </p:txBody>
      </p:sp>
      <p:graphicFrame>
        <p:nvGraphicFramePr>
          <p:cNvPr id="4" name="Table 4">
            <a:extLst>
              <a:ext uri="{FF2B5EF4-FFF2-40B4-BE49-F238E27FC236}">
                <a16:creationId xmlns:a16="http://schemas.microsoft.com/office/drawing/2014/main" id="{19D12823-7C4B-47F1-B7E2-B3D490D92344}"/>
              </a:ext>
            </a:extLst>
          </p:cNvPr>
          <p:cNvGraphicFramePr>
            <a:graphicFrameLocks noGrp="1"/>
          </p:cNvGraphicFramePr>
          <p:nvPr>
            <p:extLst>
              <p:ext uri="{D42A27DB-BD31-4B8C-83A1-F6EECF244321}">
                <p14:modId xmlns:p14="http://schemas.microsoft.com/office/powerpoint/2010/main" val="573171043"/>
              </p:ext>
            </p:extLst>
          </p:nvPr>
        </p:nvGraphicFramePr>
        <p:xfrm>
          <a:off x="1310894" y="2453913"/>
          <a:ext cx="7286942" cy="1752600"/>
        </p:xfrm>
        <a:graphic>
          <a:graphicData uri="http://schemas.openxmlformats.org/drawingml/2006/table">
            <a:tbl>
              <a:tblPr firstRow="1" bandRow="1">
                <a:tableStyleId>{2D5ABB26-0587-4C30-8999-92F81FD0307C}</a:tableStyleId>
              </a:tblPr>
              <a:tblGrid>
                <a:gridCol w="1876425">
                  <a:extLst>
                    <a:ext uri="{9D8B030D-6E8A-4147-A177-3AD203B41FA5}">
                      <a16:colId xmlns:a16="http://schemas.microsoft.com/office/drawing/2014/main" val="801257967"/>
                    </a:ext>
                  </a:extLst>
                </a:gridCol>
                <a:gridCol w="1171575">
                  <a:extLst>
                    <a:ext uri="{9D8B030D-6E8A-4147-A177-3AD203B41FA5}">
                      <a16:colId xmlns:a16="http://schemas.microsoft.com/office/drawing/2014/main" val="4036436225"/>
                    </a:ext>
                  </a:extLst>
                </a:gridCol>
                <a:gridCol w="1300162">
                  <a:extLst>
                    <a:ext uri="{9D8B030D-6E8A-4147-A177-3AD203B41FA5}">
                      <a16:colId xmlns:a16="http://schemas.microsoft.com/office/drawing/2014/main" val="1223702371"/>
                    </a:ext>
                  </a:extLst>
                </a:gridCol>
                <a:gridCol w="2938780">
                  <a:extLst>
                    <a:ext uri="{9D8B030D-6E8A-4147-A177-3AD203B41FA5}">
                      <a16:colId xmlns:a16="http://schemas.microsoft.com/office/drawing/2014/main" val="485824721"/>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002060"/>
                          </a:solidFill>
                        </a:rPr>
                        <a:t>Write-offs in 2025 </a:t>
                      </a:r>
                    </a:p>
                  </a:txBody>
                  <a:tcPr/>
                </a:tc>
                <a:tc>
                  <a:txBody>
                    <a:bodyPr/>
                    <a:lstStyle/>
                    <a:p>
                      <a:pPr algn="ctr"/>
                      <a:r>
                        <a:rPr lang="en-US" dirty="0"/>
                        <a:t>4</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6</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solidFill>
                            <a:srgbClr val="002060"/>
                          </a:solidFill>
                        </a:rPr>
                        <a:t>Beg. balance for 2025 </a:t>
                      </a:r>
                    </a:p>
                  </a:txBody>
                  <a:tcPr/>
                </a:tc>
                <a:extLst>
                  <a:ext uri="{0D108BD9-81ED-4DB2-BD59-A6C34878D82A}">
                    <a16:rowId xmlns:a16="http://schemas.microsoft.com/office/drawing/2014/main" val="750966494"/>
                  </a:ext>
                </a:extLst>
              </a:tr>
              <a:tr h="370840">
                <a:tc>
                  <a:txBody>
                    <a:bodyPr/>
                    <a:lstStyle/>
                    <a:p>
                      <a:pPr algn="ct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a:t>2</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b="1" dirty="0">
                          <a:solidFill>
                            <a:srgbClr val="002060"/>
                          </a:solidFill>
                        </a:rPr>
                        <a:t>Bal. before adjustment</a:t>
                      </a:r>
                    </a:p>
                  </a:txBody>
                  <a:tcPr/>
                </a:tc>
                <a:extLst>
                  <a:ext uri="{0D108BD9-81ED-4DB2-BD59-A6C34878D82A}">
                    <a16:rowId xmlns:a16="http://schemas.microsoft.com/office/drawing/2014/main" val="1679872661"/>
                  </a:ext>
                </a:extLst>
              </a:tr>
              <a:tr h="370840">
                <a:tc>
                  <a:txBody>
                    <a:bodyPr/>
                    <a:lstStyle/>
                    <a:p>
                      <a:pPr algn="ctr"/>
                      <a:endParaRPr lang="en-US" b="1">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rgbClr val="AC0000"/>
                          </a:solidFill>
                        </a:rPr>
                        <a:t>?</a:t>
                      </a:r>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solidFill>
                            <a:srgbClr val="002060"/>
                          </a:solidFill>
                        </a:rPr>
                        <a:t>Year-end adjustment</a:t>
                      </a:r>
                    </a:p>
                  </a:txBody>
                  <a:tcPr/>
                </a:tc>
                <a:extLst>
                  <a:ext uri="{0D108BD9-81ED-4DB2-BD59-A6C34878D82A}">
                    <a16:rowId xmlns:a16="http://schemas.microsoft.com/office/drawing/2014/main" val="3684241567"/>
                  </a:ext>
                </a:extLst>
              </a:tr>
              <a:tr h="370840">
                <a:tc>
                  <a:txBody>
                    <a:bodyPr/>
                    <a:lstStyle/>
                    <a:p>
                      <a:pPr algn="ct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dirty="0"/>
                        <a:t>7</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b="1" dirty="0">
                          <a:solidFill>
                            <a:srgbClr val="002060"/>
                          </a:solidFill>
                        </a:rPr>
                        <a:t>Ending balance for 2025 </a:t>
                      </a:r>
                    </a:p>
                  </a:txBody>
                  <a:tcPr/>
                </a:tc>
                <a:extLst>
                  <a:ext uri="{0D108BD9-81ED-4DB2-BD59-A6C34878D82A}">
                    <a16:rowId xmlns:a16="http://schemas.microsoft.com/office/drawing/2014/main" val="2021063157"/>
                  </a:ext>
                </a:extLst>
              </a:tr>
            </a:tbl>
          </a:graphicData>
        </a:graphic>
      </p:graphicFrame>
      <p:sp>
        <p:nvSpPr>
          <p:cNvPr id="10" name="Freeform 22" descr="An arrow pointing to year-end adjustment.">
            <a:extLst>
              <a:ext uri="{FF2B5EF4-FFF2-40B4-BE49-F238E27FC236}">
                <a16:creationId xmlns:a16="http://schemas.microsoft.com/office/drawing/2014/main" id="{79DE9157-5C58-49D6-845B-5820608E8A1D}"/>
              </a:ext>
            </a:extLst>
          </p:cNvPr>
          <p:cNvSpPr/>
          <p:nvPr/>
        </p:nvSpPr>
        <p:spPr>
          <a:xfrm>
            <a:off x="8199588" y="3599320"/>
            <a:ext cx="601512" cy="2059033"/>
          </a:xfrm>
          <a:custGeom>
            <a:avLst/>
            <a:gdLst>
              <a:gd name="connsiteX0" fmla="*/ 0 w 601512"/>
              <a:gd name="connsiteY0" fmla="*/ 1703070 h 1703070"/>
              <a:gd name="connsiteX1" fmla="*/ 537210 w 601512"/>
              <a:gd name="connsiteY1" fmla="*/ 1097280 h 1703070"/>
              <a:gd name="connsiteX2" fmla="*/ 548640 w 601512"/>
              <a:gd name="connsiteY2" fmla="*/ 308610 h 1703070"/>
              <a:gd name="connsiteX3" fmla="*/ 148590 w 601512"/>
              <a:gd name="connsiteY3" fmla="*/ 0 h 1703070"/>
            </a:gdLst>
            <a:ahLst/>
            <a:cxnLst>
              <a:cxn ang="0">
                <a:pos x="connsiteX0" y="connsiteY0"/>
              </a:cxn>
              <a:cxn ang="0">
                <a:pos x="connsiteX1" y="connsiteY1"/>
              </a:cxn>
              <a:cxn ang="0">
                <a:pos x="connsiteX2" y="connsiteY2"/>
              </a:cxn>
              <a:cxn ang="0">
                <a:pos x="connsiteX3" y="connsiteY3"/>
              </a:cxn>
            </a:cxnLst>
            <a:rect l="l" t="t" r="r" b="b"/>
            <a:pathLst>
              <a:path w="601512" h="1703070">
                <a:moveTo>
                  <a:pt x="0" y="1703070"/>
                </a:moveTo>
                <a:cubicBezTo>
                  <a:pt x="222885" y="1516380"/>
                  <a:pt x="445770" y="1329690"/>
                  <a:pt x="537210" y="1097280"/>
                </a:cubicBezTo>
                <a:cubicBezTo>
                  <a:pt x="628650" y="864870"/>
                  <a:pt x="613410" y="491490"/>
                  <a:pt x="548640" y="308610"/>
                </a:cubicBezTo>
                <a:cubicBezTo>
                  <a:pt x="483870" y="125730"/>
                  <a:pt x="316230" y="62865"/>
                  <a:pt x="148590" y="0"/>
                </a:cubicBezTo>
              </a:path>
            </a:pathLst>
          </a:custGeom>
          <a:noFill/>
          <a:ln w="19050">
            <a:solidFill>
              <a:srgbClr val="AC0000"/>
            </a:solidFill>
            <a:tailEnd type="triangle" w="lg" len="lg"/>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1192408508"/>
              </p:ext>
            </p:extLst>
          </p:nvPr>
        </p:nvGraphicFramePr>
        <p:xfrm>
          <a:off x="342900" y="4651532"/>
          <a:ext cx="8329613" cy="1563528"/>
        </p:xfrm>
        <a:graphic>
          <a:graphicData uri="http://schemas.openxmlformats.org/drawingml/2006/table">
            <a:tbl>
              <a:tblPr firstRow="1" bandRow="1">
                <a:tableStyleId>{2D5ABB26-0587-4C30-8999-92F81FD0307C}</a:tableStyleId>
              </a:tblPr>
              <a:tblGrid>
                <a:gridCol w="5699554">
                  <a:extLst>
                    <a:ext uri="{9D8B030D-6E8A-4147-A177-3AD203B41FA5}">
                      <a16:colId xmlns:a16="http://schemas.microsoft.com/office/drawing/2014/main" val="1632921846"/>
                    </a:ext>
                  </a:extLst>
                </a:gridCol>
                <a:gridCol w="1144159">
                  <a:extLst>
                    <a:ext uri="{9D8B030D-6E8A-4147-A177-3AD203B41FA5}">
                      <a16:colId xmlns:a16="http://schemas.microsoft.com/office/drawing/2014/main" val="2020696265"/>
                    </a:ext>
                  </a:extLst>
                </a:gridCol>
                <a:gridCol w="1485900">
                  <a:extLst>
                    <a:ext uri="{9D8B030D-6E8A-4147-A177-3AD203B41FA5}">
                      <a16:colId xmlns:a16="http://schemas.microsoft.com/office/drawing/2014/main" val="4150412351"/>
                    </a:ext>
                  </a:extLst>
                </a:gridCol>
              </a:tblGrid>
              <a:tr h="393363">
                <a:tc>
                  <a:txBody>
                    <a:bodyPr/>
                    <a:lstStyle/>
                    <a:p>
                      <a:r>
                        <a:rPr lang="en-US" sz="2000" u="sng" baseline="0" dirty="0"/>
                        <a:t>December 31, 2025 ($ in millions)</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93363">
                <a:tc>
                  <a:txBody>
                    <a:bodyPr/>
                    <a:lstStyle/>
                    <a:p>
                      <a:r>
                        <a:rPr lang="en-US" sz="2000" b="1" dirty="0"/>
                        <a:t>Bad Debt Expense</a:t>
                      </a:r>
                    </a:p>
                  </a:txBody>
                  <a:tcPr/>
                </a:tc>
                <a:tc>
                  <a:txBody>
                    <a:bodyPr/>
                    <a:lstStyle/>
                    <a:p>
                      <a:pPr algn="ctr"/>
                      <a:r>
                        <a:rPr lang="en-US" sz="2000" b="1" dirty="0"/>
                        <a:t>5</a:t>
                      </a:r>
                    </a:p>
                  </a:txBody>
                  <a:tcPr/>
                </a:tc>
                <a:tc>
                  <a:txBody>
                    <a:bodyPr/>
                    <a:lstStyle/>
                    <a:p>
                      <a:pPr algn="ctr"/>
                      <a:endParaRPr lang="en-US" sz="2000" b="1"/>
                    </a:p>
                  </a:txBody>
                  <a:tcPr/>
                </a:tc>
                <a:extLst>
                  <a:ext uri="{0D108BD9-81ED-4DB2-BD59-A6C34878D82A}">
                    <a16:rowId xmlns:a16="http://schemas.microsoft.com/office/drawing/2014/main" val="1675887343"/>
                  </a:ext>
                </a:extLst>
              </a:tr>
              <a:tr h="771048">
                <a:tc>
                  <a:txBody>
                    <a:bodyPr/>
                    <a:lstStyle/>
                    <a:p>
                      <a:pPr marL="542925" indent="0"/>
                      <a:r>
                        <a:rPr lang="en-US" sz="2000" b="1" dirty="0"/>
                        <a:t>Allowance for Uncollectible Accounts </a:t>
                      </a:r>
                      <a:r>
                        <a:rPr lang="en-US" sz="2000" b="0" i="1" dirty="0"/>
                        <a:t>(Estimate future bad debts)</a:t>
                      </a:r>
                    </a:p>
                  </a:txBody>
                  <a:tcPr/>
                </a:tc>
                <a:tc>
                  <a:txBody>
                    <a:bodyPr/>
                    <a:lstStyle/>
                    <a:p>
                      <a:pPr algn="ctr"/>
                      <a:endParaRPr lang="en-US" sz="2000" b="1" dirty="0"/>
                    </a:p>
                  </a:txBody>
                  <a:tcPr/>
                </a:tc>
                <a:tc>
                  <a:txBody>
                    <a:bodyPr/>
                    <a:lstStyle/>
                    <a:p>
                      <a:pPr algn="ctr"/>
                      <a:r>
                        <a:rPr lang="en-US" sz="2000" b="1" dirty="0"/>
                        <a:t>5</a:t>
                      </a:r>
                    </a:p>
                  </a:txBody>
                  <a:tcPr/>
                </a:tc>
                <a:extLst>
                  <a:ext uri="{0D108BD9-81ED-4DB2-BD59-A6C34878D82A}">
                    <a16:rowId xmlns:a16="http://schemas.microsoft.com/office/drawing/2014/main" val="3923420618"/>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2218955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2DF7D-C9A2-4D73-9AD8-0BB73E510F30}"/>
              </a:ext>
            </a:extLst>
          </p:cNvPr>
          <p:cNvSpPr>
            <a:spLocks noGrp="1"/>
          </p:cNvSpPr>
          <p:nvPr>
            <p:ph type="title"/>
          </p:nvPr>
        </p:nvSpPr>
        <p:spPr/>
        <p:txBody>
          <a:bodyPr/>
          <a:lstStyle/>
          <a:p>
            <a:r>
              <a:rPr lang="en-US" dirty="0"/>
              <a:t>Recording the Subsequent Receipt</a:t>
            </a:r>
          </a:p>
        </p:txBody>
      </p:sp>
      <p:sp>
        <p:nvSpPr>
          <p:cNvPr id="3" name="Content Placeholder 2">
            <a:extLst>
              <a:ext uri="{FF2B5EF4-FFF2-40B4-BE49-F238E27FC236}">
                <a16:creationId xmlns:a16="http://schemas.microsoft.com/office/drawing/2014/main" id="{F3A4FF70-8E5C-490E-A35A-233EE521F0C6}"/>
              </a:ext>
            </a:extLst>
          </p:cNvPr>
          <p:cNvSpPr>
            <a:spLocks noGrp="1"/>
          </p:cNvSpPr>
          <p:nvPr>
            <p:ph sz="quarter" idx="11"/>
          </p:nvPr>
        </p:nvSpPr>
        <p:spPr>
          <a:xfrm>
            <a:off x="342900" y="1364184"/>
            <a:ext cx="8458200" cy="2064816"/>
          </a:xfrm>
        </p:spPr>
        <p:txBody>
          <a:bodyPr>
            <a:noAutofit/>
          </a:bodyPr>
          <a:lstStyle/>
          <a:p>
            <a:pPr>
              <a:spcBef>
                <a:spcPts val="1000"/>
              </a:spcBef>
            </a:pPr>
            <a:r>
              <a:rPr lang="en-US" sz="2400" dirty="0"/>
              <a:t>On March 1, a company provides services to a customer for $500. The customer later pays the $500 by March 31.</a:t>
            </a:r>
          </a:p>
          <a:p>
            <a:pPr>
              <a:spcBef>
                <a:spcPts val="1000"/>
              </a:spcBef>
            </a:pPr>
            <a:r>
              <a:rPr lang="en-US" sz="2400" dirty="0"/>
              <a:t>The company records the following at the time of the service:</a:t>
            </a:r>
          </a:p>
        </p:txBody>
      </p:sp>
      <p:graphicFrame>
        <p:nvGraphicFramePr>
          <p:cNvPr id="6" name="Table 9">
            <a:extLst>
              <a:ext uri="{FF2B5EF4-FFF2-40B4-BE49-F238E27FC236}">
                <a16:creationId xmlns:a16="http://schemas.microsoft.com/office/drawing/2014/main" id="{69C34361-F3D6-4090-A107-C913FF547145}"/>
              </a:ext>
            </a:extLst>
          </p:cNvPr>
          <p:cNvGraphicFramePr>
            <a:graphicFrameLocks noGrp="1"/>
          </p:cNvGraphicFramePr>
          <p:nvPr>
            <p:extLst>
              <p:ext uri="{D42A27DB-BD31-4B8C-83A1-F6EECF244321}">
                <p14:modId xmlns:p14="http://schemas.microsoft.com/office/powerpoint/2010/main" val="3551405282"/>
              </p:ext>
            </p:extLst>
          </p:nvPr>
        </p:nvGraphicFramePr>
        <p:xfrm>
          <a:off x="514077" y="4010456"/>
          <a:ext cx="8115846" cy="1584960"/>
        </p:xfrm>
        <a:graphic>
          <a:graphicData uri="http://schemas.openxmlformats.org/drawingml/2006/table">
            <a:tbl>
              <a:tblPr firstRow="1" bandRow="1">
                <a:tableStyleId>{2D5ABB26-0587-4C30-8999-92F81FD0307C}</a:tableStyleId>
              </a:tblPr>
              <a:tblGrid>
                <a:gridCol w="4138930">
                  <a:extLst>
                    <a:ext uri="{9D8B030D-6E8A-4147-A177-3AD203B41FA5}">
                      <a16:colId xmlns:a16="http://schemas.microsoft.com/office/drawing/2014/main" val="1632921846"/>
                    </a:ext>
                  </a:extLst>
                </a:gridCol>
                <a:gridCol w="1930452">
                  <a:extLst>
                    <a:ext uri="{9D8B030D-6E8A-4147-A177-3AD203B41FA5}">
                      <a16:colId xmlns:a16="http://schemas.microsoft.com/office/drawing/2014/main" val="2020696265"/>
                    </a:ext>
                  </a:extLst>
                </a:gridCol>
                <a:gridCol w="2046464">
                  <a:extLst>
                    <a:ext uri="{9D8B030D-6E8A-4147-A177-3AD203B41FA5}">
                      <a16:colId xmlns:a16="http://schemas.microsoft.com/office/drawing/2014/main" val="4150412351"/>
                    </a:ext>
                  </a:extLst>
                </a:gridCol>
              </a:tblGrid>
              <a:tr h="370840">
                <a:tc>
                  <a:txBody>
                    <a:bodyPr/>
                    <a:lstStyle/>
                    <a:p>
                      <a:r>
                        <a:rPr lang="en-US" sz="2000" u="sng" baseline="0" dirty="0"/>
                        <a:t>March 31</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70840">
                <a:tc>
                  <a:txBody>
                    <a:bodyPr/>
                    <a:lstStyle/>
                    <a:p>
                      <a:r>
                        <a:rPr lang="en-US" sz="2000" b="1" dirty="0"/>
                        <a:t>Cash</a:t>
                      </a:r>
                    </a:p>
                  </a:txBody>
                  <a:tcPr/>
                </a:tc>
                <a:tc>
                  <a:txBody>
                    <a:bodyPr/>
                    <a:lstStyle/>
                    <a:p>
                      <a:pPr algn="ctr"/>
                      <a:r>
                        <a:rPr lang="en-US" sz="2000" b="1" dirty="0"/>
                        <a:t>500</a:t>
                      </a:r>
                    </a:p>
                  </a:txBody>
                  <a:tcPr/>
                </a:tc>
                <a:tc>
                  <a:txBody>
                    <a:bodyPr/>
                    <a:lstStyle/>
                    <a:p>
                      <a:pPr algn="ctr"/>
                      <a:endParaRPr lang="en-US" sz="2000" b="1"/>
                    </a:p>
                  </a:txBody>
                  <a:tcPr/>
                </a:tc>
                <a:extLst>
                  <a:ext uri="{0D108BD9-81ED-4DB2-BD59-A6C34878D82A}">
                    <a16:rowId xmlns:a16="http://schemas.microsoft.com/office/drawing/2014/main" val="1675887343"/>
                  </a:ext>
                </a:extLst>
              </a:tr>
              <a:tr h="370840">
                <a:tc>
                  <a:txBody>
                    <a:bodyPr/>
                    <a:lstStyle/>
                    <a:p>
                      <a:pPr marL="347663" indent="195263"/>
                      <a:r>
                        <a:rPr lang="en-US" sz="2000" b="1" dirty="0"/>
                        <a:t>Accounts Receivable</a:t>
                      </a:r>
                    </a:p>
                  </a:txBody>
                  <a:tcPr/>
                </a:tc>
                <a:tc>
                  <a:txBody>
                    <a:bodyPr/>
                    <a:lstStyle/>
                    <a:p>
                      <a:pPr algn="ctr"/>
                      <a:endParaRPr lang="en-US" sz="2000" b="1"/>
                    </a:p>
                  </a:txBody>
                  <a:tcPr/>
                </a:tc>
                <a:tc>
                  <a:txBody>
                    <a:bodyPr/>
                    <a:lstStyle/>
                    <a:p>
                      <a:pPr algn="ctr"/>
                      <a:r>
                        <a:rPr lang="en-US" sz="2000" b="1" dirty="0"/>
                        <a:t>500</a:t>
                      </a:r>
                    </a:p>
                  </a:txBody>
                  <a:tcPr/>
                </a:tc>
                <a:extLst>
                  <a:ext uri="{0D108BD9-81ED-4DB2-BD59-A6C34878D82A}">
                    <a16:rowId xmlns:a16="http://schemas.microsoft.com/office/drawing/2014/main" val="3923420618"/>
                  </a:ext>
                </a:extLst>
              </a:tr>
              <a:tr h="370840">
                <a:tc>
                  <a:txBody>
                    <a:bodyPr/>
                    <a:lstStyle/>
                    <a:p>
                      <a:pPr marL="0" indent="542925"/>
                      <a:r>
                        <a:rPr lang="en-US" sz="2000" i="1" dirty="0"/>
                        <a:t>(Provide services on account)</a:t>
                      </a:r>
                    </a:p>
                  </a:txBody>
                  <a:tcPr/>
                </a:tc>
                <a:tc>
                  <a:txBody>
                    <a:bodyPr/>
                    <a:lstStyle/>
                    <a:p>
                      <a:pPr algn="ctr"/>
                      <a:endParaRPr lang="en-US" sz="2000"/>
                    </a:p>
                  </a:txBody>
                  <a:tcPr/>
                </a:tc>
                <a:tc>
                  <a:txBody>
                    <a:bodyPr/>
                    <a:lstStyle/>
                    <a:p>
                      <a:pPr algn="ctr"/>
                      <a:endParaRPr lang="en-US" sz="2000" dirty="0"/>
                    </a:p>
                  </a:txBody>
                  <a:tcPr/>
                </a:tc>
                <a:extLst>
                  <a:ext uri="{0D108BD9-81ED-4DB2-BD59-A6C34878D82A}">
                    <a16:rowId xmlns:a16="http://schemas.microsoft.com/office/drawing/2014/main" val="997402594"/>
                  </a:ext>
                </a:extLst>
              </a:tr>
            </a:tbl>
          </a:graphicData>
        </a:graphic>
      </p:graphicFrame>
      <p:sp>
        <p:nvSpPr>
          <p:cNvPr id="7" name="Slide Number Placeholder 6">
            <a:extLst>
              <a:ext uri="{FF2B5EF4-FFF2-40B4-BE49-F238E27FC236}">
                <a16:creationId xmlns:a16="http://schemas.microsoft.com/office/drawing/2014/main" id="{E85FC64B-2E88-4AAB-A524-90EAE603E7E4}"/>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9866715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5-8 Accounts Receivable Portion of the Balance Sheet </a:t>
            </a:r>
          </a:p>
        </p:txBody>
      </p:sp>
      <p:sp>
        <p:nvSpPr>
          <p:cNvPr id="3" name="Content Placeholder 2">
            <a:extLst>
              <a:ext uri="{FF2B5EF4-FFF2-40B4-BE49-F238E27FC236}">
                <a16:creationId xmlns:a16="http://schemas.microsoft.com/office/drawing/2014/main" id="{636162CC-0D5D-45F9-9783-3EE03433F30B}"/>
              </a:ext>
            </a:extLst>
          </p:cNvPr>
          <p:cNvSpPr>
            <a:spLocks noGrp="1"/>
          </p:cNvSpPr>
          <p:nvPr>
            <p:ph sz="quarter" idx="11"/>
          </p:nvPr>
        </p:nvSpPr>
        <p:spPr>
          <a:xfrm>
            <a:off x="2696601" y="1487953"/>
            <a:ext cx="3385038" cy="1941047"/>
          </a:xfrm>
        </p:spPr>
        <p:txBody>
          <a:bodyPr>
            <a:noAutofit/>
          </a:bodyPr>
          <a:lstStyle/>
          <a:p>
            <a:pPr algn="ctr"/>
            <a:r>
              <a:rPr lang="en-US" b="1" dirty="0"/>
              <a:t>KIMZEY MEDICAL CLINIC </a:t>
            </a:r>
          </a:p>
          <a:p>
            <a:pPr algn="ctr"/>
            <a:r>
              <a:rPr lang="en-US" b="1" dirty="0"/>
              <a:t>Balance Sheet (partial) </a:t>
            </a:r>
          </a:p>
          <a:p>
            <a:pPr algn="ctr"/>
            <a:r>
              <a:rPr lang="en-US" b="1" dirty="0"/>
              <a:t>December 31, 2025</a:t>
            </a:r>
          </a:p>
          <a:p>
            <a:pPr algn="ctr">
              <a:spcBef>
                <a:spcPts val="2000"/>
              </a:spcBef>
            </a:pPr>
            <a:r>
              <a:rPr lang="en-US" sz="2000" b="1" u="sng" dirty="0">
                <a:solidFill>
                  <a:srgbClr val="221E1F"/>
                </a:solidFill>
              </a:rPr>
              <a:t>Assets</a:t>
            </a:r>
            <a:endParaRPr lang="en-US" sz="2000" b="1" u="sng" dirty="0"/>
          </a:p>
        </p:txBody>
      </p:sp>
      <p:graphicFrame>
        <p:nvGraphicFramePr>
          <p:cNvPr id="8" name="Table 8">
            <a:extLst>
              <a:ext uri="{FF2B5EF4-FFF2-40B4-BE49-F238E27FC236}">
                <a16:creationId xmlns:a16="http://schemas.microsoft.com/office/drawing/2014/main" id="{5742F573-58B9-4AAC-9F2D-7ED2B4B9D0EC}"/>
              </a:ext>
            </a:extLst>
          </p:cNvPr>
          <p:cNvGraphicFramePr>
            <a:graphicFrameLocks noGrp="1"/>
          </p:cNvGraphicFramePr>
          <p:nvPr>
            <p:extLst>
              <p:ext uri="{D42A27DB-BD31-4B8C-83A1-F6EECF244321}">
                <p14:modId xmlns:p14="http://schemas.microsoft.com/office/powerpoint/2010/main" val="3038654448"/>
              </p:ext>
            </p:extLst>
          </p:nvPr>
        </p:nvGraphicFramePr>
        <p:xfrm>
          <a:off x="614362" y="3557592"/>
          <a:ext cx="7743826" cy="1981200"/>
        </p:xfrm>
        <a:graphic>
          <a:graphicData uri="http://schemas.openxmlformats.org/drawingml/2006/table">
            <a:tbl>
              <a:tblPr firstRow="1" bandRow="1">
                <a:tableStyleId>{2D5ABB26-0587-4C30-8999-92F81FD0307C}</a:tableStyleId>
              </a:tblPr>
              <a:tblGrid>
                <a:gridCol w="5715001">
                  <a:extLst>
                    <a:ext uri="{9D8B030D-6E8A-4147-A177-3AD203B41FA5}">
                      <a16:colId xmlns:a16="http://schemas.microsoft.com/office/drawing/2014/main" val="4113192481"/>
                    </a:ext>
                  </a:extLst>
                </a:gridCol>
                <a:gridCol w="1100137">
                  <a:extLst>
                    <a:ext uri="{9D8B030D-6E8A-4147-A177-3AD203B41FA5}">
                      <a16:colId xmlns:a16="http://schemas.microsoft.com/office/drawing/2014/main" val="2529963250"/>
                    </a:ext>
                  </a:extLst>
                </a:gridCol>
                <a:gridCol w="928688">
                  <a:extLst>
                    <a:ext uri="{9D8B030D-6E8A-4147-A177-3AD203B41FA5}">
                      <a16:colId xmlns:a16="http://schemas.microsoft.com/office/drawing/2014/main" val="645038490"/>
                    </a:ext>
                  </a:extLst>
                </a:gridCol>
              </a:tblGrid>
              <a:tr h="370840">
                <a:tc>
                  <a:txBody>
                    <a:bodyPr/>
                    <a:lstStyle/>
                    <a:p>
                      <a:r>
                        <a:rPr lang="en-US" sz="2000" b="0" dirty="0"/>
                        <a:t>($ in millions)</a:t>
                      </a:r>
                    </a:p>
                  </a:txBody>
                  <a:tcPr/>
                </a:tc>
                <a:tc>
                  <a:txBody>
                    <a:bodyPr/>
                    <a:lstStyle/>
                    <a:p>
                      <a:pPr algn="r"/>
                      <a:endParaRPr lang="en-US" sz="2000" b="0" dirty="0"/>
                    </a:p>
                  </a:txBody>
                  <a:tcPr/>
                </a:tc>
                <a:tc>
                  <a:txBody>
                    <a:bodyPr/>
                    <a:lstStyle/>
                    <a:p>
                      <a:pPr algn="r"/>
                      <a:endParaRPr lang="en-US" sz="2000" b="0"/>
                    </a:p>
                  </a:txBody>
                  <a:tcPr/>
                </a:tc>
                <a:extLst>
                  <a:ext uri="{0D108BD9-81ED-4DB2-BD59-A6C34878D82A}">
                    <a16:rowId xmlns:a16="http://schemas.microsoft.com/office/drawing/2014/main" val="3130294919"/>
                  </a:ext>
                </a:extLst>
              </a:tr>
              <a:tr h="370840">
                <a:tc>
                  <a:txBody>
                    <a:bodyPr/>
                    <a:lstStyle/>
                    <a:p>
                      <a:r>
                        <a:rPr lang="en-US" sz="2000" b="0" dirty="0">
                          <a:solidFill>
                            <a:schemeClr val="tx1"/>
                          </a:solidFill>
                        </a:rPr>
                        <a:t>Current assets:</a:t>
                      </a:r>
                    </a:p>
                  </a:txBody>
                  <a:tcPr/>
                </a:tc>
                <a:tc>
                  <a:txBody>
                    <a:bodyPr/>
                    <a:lstStyle/>
                    <a:p>
                      <a:pPr algn="r"/>
                      <a:endParaRPr lang="en-US" sz="2000" b="0"/>
                    </a:p>
                  </a:txBody>
                  <a:tcPr/>
                </a:tc>
                <a:tc>
                  <a:txBody>
                    <a:bodyPr/>
                    <a:lstStyle/>
                    <a:p>
                      <a:pPr algn="r"/>
                      <a:endParaRPr lang="en-US" sz="2000" b="0" dirty="0"/>
                    </a:p>
                  </a:txBody>
                  <a:tcPr/>
                </a:tc>
                <a:extLst>
                  <a:ext uri="{0D108BD9-81ED-4DB2-BD59-A6C34878D82A}">
                    <a16:rowId xmlns:a16="http://schemas.microsoft.com/office/drawing/2014/main" val="3637057757"/>
                  </a:ext>
                </a:extLst>
              </a:tr>
              <a:tr h="370840">
                <a:tc>
                  <a:txBody>
                    <a:bodyPr/>
                    <a:lstStyle/>
                    <a:p>
                      <a:pPr marL="266700" indent="0"/>
                      <a:r>
                        <a:rPr lang="en-US" sz="2000" b="0" dirty="0">
                          <a:solidFill>
                            <a:schemeClr val="tx1"/>
                          </a:solidFill>
                        </a:rPr>
                        <a:t>Accounts receivable </a:t>
                      </a:r>
                    </a:p>
                  </a:txBody>
                  <a:tcPr/>
                </a:tc>
                <a:tc>
                  <a:txBody>
                    <a:bodyPr/>
                    <a:lstStyle/>
                    <a:p>
                      <a:pPr algn="r"/>
                      <a:r>
                        <a:rPr lang="en-US" sz="2000" b="0" dirty="0"/>
                        <a:t>$30</a:t>
                      </a:r>
                    </a:p>
                  </a:txBody>
                  <a:tcPr/>
                </a:tc>
                <a:tc>
                  <a:txBody>
                    <a:bodyPr/>
                    <a:lstStyle/>
                    <a:p>
                      <a:pPr algn="r"/>
                      <a:endParaRPr lang="en-US" sz="2000" b="0" dirty="0"/>
                    </a:p>
                  </a:txBody>
                  <a:tcPr/>
                </a:tc>
                <a:extLst>
                  <a:ext uri="{0D108BD9-81ED-4DB2-BD59-A6C34878D82A}">
                    <a16:rowId xmlns:a16="http://schemas.microsoft.com/office/drawing/2014/main" val="710804568"/>
                  </a:ext>
                </a:extLst>
              </a:tr>
              <a:tr h="370840">
                <a:tc>
                  <a:txBody>
                    <a:bodyPr/>
                    <a:lstStyle/>
                    <a:p>
                      <a:pPr marL="266700" indent="0"/>
                      <a:r>
                        <a:rPr lang="en-US" sz="2000" b="0" dirty="0"/>
                        <a:t>Less: </a:t>
                      </a:r>
                      <a:r>
                        <a:rPr lang="en-US" sz="2000" b="1" dirty="0">
                          <a:solidFill>
                            <a:srgbClr val="007E39"/>
                          </a:solidFill>
                        </a:rPr>
                        <a:t>Allowance for uncollectible accounts</a:t>
                      </a:r>
                    </a:p>
                  </a:txBody>
                  <a:tcPr/>
                </a:tc>
                <a:tc>
                  <a:txBody>
                    <a:bodyPr/>
                    <a:lstStyle/>
                    <a:p>
                      <a:pPr algn="r"/>
                      <a:r>
                        <a:rPr lang="en-US" sz="2000" b="1" u="sng" baseline="0" dirty="0">
                          <a:solidFill>
                            <a:srgbClr val="007E39"/>
                          </a:solidFill>
                        </a:rPr>
                        <a:t>(7)</a:t>
                      </a:r>
                    </a:p>
                  </a:txBody>
                  <a:tcPr/>
                </a:tc>
                <a:tc>
                  <a:txBody>
                    <a:bodyPr/>
                    <a:lstStyle/>
                    <a:p>
                      <a:pPr algn="r"/>
                      <a:endParaRPr lang="en-US" sz="2000" b="0" u="sng" baseline="0" dirty="0"/>
                    </a:p>
                  </a:txBody>
                  <a:tcPr/>
                </a:tc>
                <a:extLst>
                  <a:ext uri="{0D108BD9-81ED-4DB2-BD59-A6C34878D82A}">
                    <a16:rowId xmlns:a16="http://schemas.microsoft.com/office/drawing/2014/main" val="737758747"/>
                  </a:ext>
                </a:extLst>
              </a:tr>
              <a:tr h="370840">
                <a:tc>
                  <a:txBody>
                    <a:bodyPr/>
                    <a:lstStyle/>
                    <a:p>
                      <a:pPr marL="628650" indent="0"/>
                      <a:r>
                        <a:rPr lang="en-US" sz="2000" b="0" dirty="0"/>
                        <a:t>Net accounts receivable </a:t>
                      </a:r>
                    </a:p>
                  </a:txBody>
                  <a:tcPr/>
                </a:tc>
                <a:tc>
                  <a:txBody>
                    <a:bodyPr/>
                    <a:lstStyle/>
                    <a:p>
                      <a:pPr algn="r"/>
                      <a:endParaRPr lang="en-US" sz="2000" b="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0" dirty="0"/>
                        <a:t>$23</a:t>
                      </a:r>
                      <a:endParaRPr lang="en-US" sz="2000" b="0" u="dbl" baseline="0" dirty="0"/>
                    </a:p>
                  </a:txBody>
                  <a:tcPr/>
                </a:tc>
                <a:extLst>
                  <a:ext uri="{0D108BD9-81ED-4DB2-BD59-A6C34878D82A}">
                    <a16:rowId xmlns:a16="http://schemas.microsoft.com/office/drawing/2014/main" val="641620451"/>
                  </a:ext>
                </a:extLst>
              </a:tr>
            </a:tbl>
          </a:graphicData>
        </a:graphic>
      </p:graphicFrame>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2689415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5-9 Accounts Receivable Portion of the Balance Sheet </a:t>
            </a:r>
          </a:p>
        </p:txBody>
      </p:sp>
      <p:sp>
        <p:nvSpPr>
          <p:cNvPr id="3" name="Content Placeholder 2">
            <a:extLst>
              <a:ext uri="{FF2B5EF4-FFF2-40B4-BE49-F238E27FC236}">
                <a16:creationId xmlns:a16="http://schemas.microsoft.com/office/drawing/2014/main" id="{636162CC-0D5D-45F9-9783-3EE03433F30B}"/>
              </a:ext>
            </a:extLst>
          </p:cNvPr>
          <p:cNvSpPr>
            <a:spLocks noGrp="1"/>
          </p:cNvSpPr>
          <p:nvPr>
            <p:ph sz="quarter" idx="11"/>
          </p:nvPr>
        </p:nvSpPr>
        <p:spPr>
          <a:xfrm>
            <a:off x="2696601" y="1487954"/>
            <a:ext cx="3385038" cy="1226672"/>
          </a:xfrm>
        </p:spPr>
        <p:txBody>
          <a:bodyPr>
            <a:noAutofit/>
          </a:bodyPr>
          <a:lstStyle/>
          <a:p>
            <a:pPr algn="ctr"/>
            <a:r>
              <a:rPr lang="en-US" b="1" dirty="0"/>
              <a:t>KIMZEY MEDICAL CLINIC </a:t>
            </a:r>
          </a:p>
          <a:p>
            <a:pPr algn="ctr"/>
            <a:r>
              <a:rPr lang="en-US" b="1" dirty="0"/>
              <a:t>Income Statement</a:t>
            </a:r>
          </a:p>
          <a:p>
            <a:pPr algn="ctr"/>
            <a:r>
              <a:rPr lang="en-US" b="1" dirty="0"/>
              <a:t>For the year ended 2025</a:t>
            </a:r>
            <a:endParaRPr lang="en-US" sz="2000" b="1" u="sng" dirty="0"/>
          </a:p>
        </p:txBody>
      </p:sp>
      <p:graphicFrame>
        <p:nvGraphicFramePr>
          <p:cNvPr id="6" name="Table 8">
            <a:extLst>
              <a:ext uri="{FF2B5EF4-FFF2-40B4-BE49-F238E27FC236}">
                <a16:creationId xmlns:a16="http://schemas.microsoft.com/office/drawing/2014/main" id="{E81F92BA-6C7B-4554-9B06-03DF26023ADB}"/>
              </a:ext>
            </a:extLst>
          </p:cNvPr>
          <p:cNvGraphicFramePr>
            <a:graphicFrameLocks noGrp="1"/>
          </p:cNvGraphicFramePr>
          <p:nvPr>
            <p:extLst>
              <p:ext uri="{D42A27DB-BD31-4B8C-83A1-F6EECF244321}">
                <p14:modId xmlns:p14="http://schemas.microsoft.com/office/powerpoint/2010/main" val="1109008938"/>
              </p:ext>
            </p:extLst>
          </p:nvPr>
        </p:nvGraphicFramePr>
        <p:xfrm>
          <a:off x="1209822" y="2751194"/>
          <a:ext cx="6358596" cy="2377440"/>
        </p:xfrm>
        <a:graphic>
          <a:graphicData uri="http://schemas.openxmlformats.org/drawingml/2006/table">
            <a:tbl>
              <a:tblPr firstRow="1" bandRow="1">
                <a:tableStyleId>{2D5ABB26-0587-4C30-8999-92F81FD0307C}</a:tableStyleId>
              </a:tblPr>
              <a:tblGrid>
                <a:gridCol w="3798277">
                  <a:extLst>
                    <a:ext uri="{9D8B030D-6E8A-4147-A177-3AD203B41FA5}">
                      <a16:colId xmlns:a16="http://schemas.microsoft.com/office/drawing/2014/main" val="4113192481"/>
                    </a:ext>
                  </a:extLst>
                </a:gridCol>
                <a:gridCol w="1209821">
                  <a:extLst>
                    <a:ext uri="{9D8B030D-6E8A-4147-A177-3AD203B41FA5}">
                      <a16:colId xmlns:a16="http://schemas.microsoft.com/office/drawing/2014/main" val="2529963250"/>
                    </a:ext>
                  </a:extLst>
                </a:gridCol>
                <a:gridCol w="1350498">
                  <a:extLst>
                    <a:ext uri="{9D8B030D-6E8A-4147-A177-3AD203B41FA5}">
                      <a16:colId xmlns:a16="http://schemas.microsoft.com/office/drawing/2014/main" val="645038490"/>
                    </a:ext>
                  </a:extLst>
                </a:gridCol>
              </a:tblGrid>
              <a:tr h="370840">
                <a:tc>
                  <a:txBody>
                    <a:bodyPr/>
                    <a:lstStyle/>
                    <a:p>
                      <a:r>
                        <a:rPr lang="en-US" sz="2000" b="0" dirty="0"/>
                        <a:t>($ in millions)</a:t>
                      </a:r>
                    </a:p>
                  </a:txBody>
                  <a:tcPr/>
                </a:tc>
                <a:tc>
                  <a:txBody>
                    <a:bodyPr/>
                    <a:lstStyle/>
                    <a:p>
                      <a:pPr algn="r"/>
                      <a:endParaRPr lang="en-US" sz="2000" b="0" dirty="0"/>
                    </a:p>
                  </a:txBody>
                  <a:tcPr/>
                </a:tc>
                <a:tc>
                  <a:txBody>
                    <a:bodyPr/>
                    <a:lstStyle/>
                    <a:p>
                      <a:pPr algn="r"/>
                      <a:endParaRPr lang="en-US" sz="2000" b="0"/>
                    </a:p>
                  </a:txBody>
                  <a:tcPr/>
                </a:tc>
                <a:extLst>
                  <a:ext uri="{0D108BD9-81ED-4DB2-BD59-A6C34878D82A}">
                    <a16:rowId xmlns:a16="http://schemas.microsoft.com/office/drawing/2014/main" val="3130294919"/>
                  </a:ext>
                </a:extLst>
              </a:tr>
              <a:tr h="370840">
                <a:tc>
                  <a:txBody>
                    <a:bodyPr/>
                    <a:lstStyle/>
                    <a:p>
                      <a:r>
                        <a:rPr lang="en-US" sz="2000" b="1" dirty="0">
                          <a:solidFill>
                            <a:srgbClr val="002060"/>
                          </a:solidFill>
                        </a:rPr>
                        <a:t>Revenue from credit sales</a:t>
                      </a:r>
                    </a:p>
                  </a:txBody>
                  <a:tcPr/>
                </a:tc>
                <a:tc>
                  <a:txBody>
                    <a:bodyPr/>
                    <a:lstStyle/>
                    <a:p>
                      <a:pPr algn="r"/>
                      <a:endParaRPr lang="en-US" sz="2000" b="0" dirty="0">
                        <a:solidFill>
                          <a:srgbClr val="002060"/>
                        </a:solidFill>
                      </a:endParaRPr>
                    </a:p>
                  </a:txBody>
                  <a:tcPr/>
                </a:tc>
                <a:tc>
                  <a:txBody>
                    <a:bodyPr/>
                    <a:lstStyle/>
                    <a:p>
                      <a:pPr algn="r"/>
                      <a:r>
                        <a:rPr lang="en-US" sz="2000" b="1" dirty="0">
                          <a:solidFill>
                            <a:srgbClr val="002060"/>
                          </a:solidFill>
                        </a:rPr>
                        <a:t>$80</a:t>
                      </a:r>
                    </a:p>
                  </a:txBody>
                  <a:tcPr/>
                </a:tc>
                <a:extLst>
                  <a:ext uri="{0D108BD9-81ED-4DB2-BD59-A6C34878D82A}">
                    <a16:rowId xmlns:a16="http://schemas.microsoft.com/office/drawing/2014/main" val="3637057757"/>
                  </a:ext>
                </a:extLst>
              </a:tr>
              <a:tr h="370840">
                <a:tc>
                  <a:txBody>
                    <a:bodyPr/>
                    <a:lstStyle/>
                    <a:p>
                      <a:r>
                        <a:rPr lang="en-US" sz="2000" b="0" dirty="0"/>
                        <a:t>Expenses:</a:t>
                      </a:r>
                    </a:p>
                  </a:txBody>
                  <a:tcPr/>
                </a:tc>
                <a:tc>
                  <a:txBody>
                    <a:bodyPr/>
                    <a:lstStyle/>
                    <a:p>
                      <a:pPr algn="r"/>
                      <a:endParaRPr lang="en-US" sz="2000" b="0"/>
                    </a:p>
                  </a:txBody>
                  <a:tcPr/>
                </a:tc>
                <a:tc>
                  <a:txBody>
                    <a:bodyPr/>
                    <a:lstStyle/>
                    <a:p>
                      <a:pPr algn="r"/>
                      <a:endParaRPr lang="en-US" sz="2000" b="0" dirty="0"/>
                    </a:p>
                  </a:txBody>
                  <a:tcPr/>
                </a:tc>
                <a:extLst>
                  <a:ext uri="{0D108BD9-81ED-4DB2-BD59-A6C34878D82A}">
                    <a16:rowId xmlns:a16="http://schemas.microsoft.com/office/drawing/2014/main" val="2144579135"/>
                  </a:ext>
                </a:extLst>
              </a:tr>
              <a:tr h="370840">
                <a:tc>
                  <a:txBody>
                    <a:bodyPr/>
                    <a:lstStyle/>
                    <a:p>
                      <a:pPr marL="266700" indent="0"/>
                      <a:r>
                        <a:rPr lang="en-US" sz="2000" b="1" dirty="0">
                          <a:solidFill>
                            <a:srgbClr val="002060"/>
                          </a:solidFill>
                        </a:rPr>
                        <a:t>Bad debt expense</a:t>
                      </a:r>
                    </a:p>
                  </a:txBody>
                  <a:tcPr/>
                </a:tc>
                <a:tc>
                  <a:txBody>
                    <a:bodyPr/>
                    <a:lstStyle/>
                    <a:p>
                      <a:pPr algn="r"/>
                      <a:r>
                        <a:rPr lang="en-US" sz="2000" b="1" dirty="0">
                          <a:solidFill>
                            <a:srgbClr val="002060"/>
                          </a:solidFill>
                        </a:rPr>
                        <a:t>$5</a:t>
                      </a:r>
                    </a:p>
                  </a:txBody>
                  <a:tcPr/>
                </a:tc>
                <a:tc>
                  <a:txBody>
                    <a:bodyPr/>
                    <a:lstStyle/>
                    <a:p>
                      <a:pPr algn="r"/>
                      <a:endParaRPr lang="en-US" sz="2000" b="0" dirty="0">
                        <a:solidFill>
                          <a:srgbClr val="002060"/>
                        </a:solidFill>
                      </a:endParaRPr>
                    </a:p>
                  </a:txBody>
                  <a:tcPr/>
                </a:tc>
                <a:extLst>
                  <a:ext uri="{0D108BD9-81ED-4DB2-BD59-A6C34878D82A}">
                    <a16:rowId xmlns:a16="http://schemas.microsoft.com/office/drawing/2014/main" val="710804568"/>
                  </a:ext>
                </a:extLst>
              </a:tr>
              <a:tr h="370840">
                <a:tc>
                  <a:txBody>
                    <a:bodyPr/>
                    <a:lstStyle/>
                    <a:p>
                      <a:pPr marL="266700" indent="0"/>
                      <a:r>
                        <a:rPr lang="en-US" sz="2000" b="0" dirty="0"/>
                        <a:t>Other operating expenses</a:t>
                      </a:r>
                    </a:p>
                  </a:txBody>
                  <a:tcPr/>
                </a:tc>
                <a:tc>
                  <a:txBody>
                    <a:bodyPr/>
                    <a:lstStyle/>
                    <a:p>
                      <a:pPr algn="r"/>
                      <a:r>
                        <a:rPr lang="en-US" sz="2000" b="0" u="sng" baseline="0" dirty="0"/>
                        <a:t> 50</a:t>
                      </a:r>
                    </a:p>
                  </a:txBody>
                  <a:tcPr/>
                </a:tc>
                <a:tc>
                  <a:txBody>
                    <a:bodyPr/>
                    <a:lstStyle/>
                    <a:p>
                      <a:pPr algn="r"/>
                      <a:r>
                        <a:rPr lang="en-US" sz="2000" b="0" u="sng" baseline="0" dirty="0"/>
                        <a:t>  55</a:t>
                      </a:r>
                    </a:p>
                  </a:txBody>
                  <a:tcPr/>
                </a:tc>
                <a:extLst>
                  <a:ext uri="{0D108BD9-81ED-4DB2-BD59-A6C34878D82A}">
                    <a16:rowId xmlns:a16="http://schemas.microsoft.com/office/drawing/2014/main" val="737758747"/>
                  </a:ext>
                </a:extLst>
              </a:tr>
              <a:tr h="370840">
                <a:tc>
                  <a:txBody>
                    <a:bodyPr/>
                    <a:lstStyle/>
                    <a:p>
                      <a:r>
                        <a:rPr lang="en-US" sz="2000" b="0" dirty="0"/>
                        <a:t>Net Income</a:t>
                      </a:r>
                    </a:p>
                  </a:txBody>
                  <a:tcPr/>
                </a:tc>
                <a:tc>
                  <a:txBody>
                    <a:bodyPr/>
                    <a:lstStyle/>
                    <a:p>
                      <a:pPr algn="r"/>
                      <a:endParaRPr lang="en-US" sz="2000" b="0" dirty="0"/>
                    </a:p>
                  </a:txBody>
                  <a:tcPr/>
                </a:tc>
                <a:tc>
                  <a:txBody>
                    <a:bodyPr/>
                    <a:lstStyle/>
                    <a:p>
                      <a:pPr algn="r"/>
                      <a:r>
                        <a:rPr lang="en-US" sz="2000" b="0" u="dbl" baseline="0" dirty="0"/>
                        <a:t> $25</a:t>
                      </a:r>
                    </a:p>
                  </a:txBody>
                  <a:tcPr/>
                </a:tc>
                <a:extLst>
                  <a:ext uri="{0D108BD9-81ED-4DB2-BD59-A6C34878D82A}">
                    <a16:rowId xmlns:a16="http://schemas.microsoft.com/office/drawing/2014/main" val="641620451"/>
                  </a:ext>
                </a:extLst>
              </a:tr>
            </a:tbl>
          </a:graphicData>
        </a:graphic>
      </p:graphicFrame>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39340627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8440A-D991-420A-8B07-23E09BFB9FD8}"/>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8</a:t>
            </a:r>
            <a:endParaRPr lang="en-US" sz="1000" b="0" dirty="0"/>
          </a:p>
        </p:txBody>
      </p:sp>
      <p:sp>
        <p:nvSpPr>
          <p:cNvPr id="3" name="Content Placeholder 2">
            <a:extLst>
              <a:ext uri="{FF2B5EF4-FFF2-40B4-BE49-F238E27FC236}">
                <a16:creationId xmlns:a16="http://schemas.microsoft.com/office/drawing/2014/main" id="{A067A8A5-A0A4-4D6E-8C57-7B61D024BA18}"/>
              </a:ext>
            </a:extLst>
          </p:cNvPr>
          <p:cNvSpPr>
            <a:spLocks noGrp="1"/>
          </p:cNvSpPr>
          <p:nvPr>
            <p:ph sz="quarter" idx="11"/>
          </p:nvPr>
        </p:nvSpPr>
        <p:spPr>
          <a:xfrm>
            <a:off x="342900" y="1276709"/>
            <a:ext cx="8458200" cy="3823929"/>
          </a:xfrm>
        </p:spPr>
        <p:txBody>
          <a:bodyPr>
            <a:normAutofit/>
          </a:bodyPr>
          <a:lstStyle/>
          <a:p>
            <a:pPr marL="291600" indent="-291600">
              <a:spcBef>
                <a:spcPts val="1000"/>
              </a:spcBef>
              <a:spcAft>
                <a:spcPts val="0"/>
              </a:spcAft>
              <a:buFont typeface="Arial" panose="020B0604020202020204" pitchFamily="34" charset="0"/>
              <a:buChar char="•"/>
            </a:pPr>
            <a:r>
              <a:rPr lang="en-US" sz="2600" dirty="0"/>
              <a:t>The year-end adjusting entry for future uncollectible accounts is affected by the current balance of Allowance for Uncollectible Accounts before adjustment. </a:t>
            </a:r>
          </a:p>
          <a:p>
            <a:pPr marL="291600" indent="-291600">
              <a:spcBef>
                <a:spcPts val="1000"/>
              </a:spcBef>
              <a:spcAft>
                <a:spcPts val="0"/>
              </a:spcAft>
              <a:buFont typeface="Arial" panose="020B0604020202020204" pitchFamily="34" charset="0"/>
              <a:buChar char="•"/>
            </a:pPr>
            <a:r>
              <a:rPr lang="en-US" sz="2600" dirty="0"/>
              <a:t>The current balance before adjustment equals the balance of the allowance account at the beginning of the current year (or end of last year) less actual write-offs in the current year.</a:t>
            </a:r>
          </a:p>
        </p:txBody>
      </p:sp>
      <p:sp>
        <p:nvSpPr>
          <p:cNvPr id="6" name="Slide Number Placeholder 5">
            <a:extLst>
              <a:ext uri="{FF2B5EF4-FFF2-40B4-BE49-F238E27FC236}">
                <a16:creationId xmlns:a16="http://schemas.microsoft.com/office/drawing/2014/main" id="{BA283A12-9A5B-419E-9007-E2DCE468A420}"/>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34995354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5–7</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2452329"/>
          </a:xfrm>
        </p:spPr>
        <p:txBody>
          <a:bodyPr>
            <a:normAutofit/>
          </a:bodyPr>
          <a:lstStyle/>
          <a:p>
            <a:r>
              <a:rPr lang="en-US" sz="2400" dirty="0"/>
              <a:t>Which of the following is true about the aging method?</a:t>
            </a:r>
          </a:p>
          <a:p>
            <a:pPr marL="365125" indent="-365125"/>
            <a:r>
              <a:rPr lang="en-US" sz="2400" b="1" dirty="0"/>
              <a:t>a. </a:t>
            </a:r>
            <a:r>
              <a:rPr lang="en-US" sz="2400" dirty="0"/>
              <a:t>No estimate for uncollectible accounts needs to be made.</a:t>
            </a:r>
          </a:p>
          <a:p>
            <a:pPr marL="365125" indent="-365125"/>
            <a:r>
              <a:rPr lang="en-US" sz="2400" b="1" dirty="0"/>
              <a:t>b. </a:t>
            </a:r>
            <a:r>
              <a:rPr lang="en-US" sz="2400" dirty="0"/>
              <a:t>Older accounts are more likely to be collected.</a:t>
            </a:r>
          </a:p>
          <a:p>
            <a:pPr marL="1519238" indent="-1519238"/>
            <a:r>
              <a:rPr lang="en-US" sz="2400" b="1" dirty="0"/>
              <a:t>c. </a:t>
            </a:r>
            <a:r>
              <a:rPr lang="en-US" sz="2400" dirty="0"/>
              <a:t>It is not acceptable for G</a:t>
            </a:r>
            <a:r>
              <a:rPr lang="en-US" sz="100" dirty="0"/>
              <a:t> </a:t>
            </a:r>
            <a:r>
              <a:rPr lang="en-US" sz="2400" dirty="0"/>
              <a:t>A</a:t>
            </a:r>
            <a:r>
              <a:rPr lang="en-US" sz="100" dirty="0"/>
              <a:t> </a:t>
            </a:r>
            <a:r>
              <a:rPr lang="en-US" sz="2400" dirty="0" err="1"/>
              <a:t>A</a:t>
            </a:r>
            <a:r>
              <a:rPr lang="en-US" sz="100" dirty="0"/>
              <a:t> </a:t>
            </a:r>
            <a:r>
              <a:rPr lang="en-US" sz="2400" dirty="0"/>
              <a:t>P.</a:t>
            </a:r>
          </a:p>
          <a:p>
            <a:r>
              <a:rPr lang="en-US" sz="2400" b="1" dirty="0"/>
              <a:t>d. </a:t>
            </a:r>
            <a:r>
              <a:rPr lang="en-US" sz="2400" dirty="0"/>
              <a:t>Older accounts are less likely to be collected.</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38352320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5–7</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2</a:t>
            </a:r>
            <a:endParaRPr lang="en-US" sz="1000" b="0" dirty="0"/>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2452329"/>
          </a:xfrm>
        </p:spPr>
        <p:txBody>
          <a:bodyPr>
            <a:normAutofit/>
          </a:bodyPr>
          <a:lstStyle/>
          <a:p>
            <a:r>
              <a:rPr lang="en-US" sz="2400" dirty="0"/>
              <a:t>Which of the following is true about the aging method?</a:t>
            </a:r>
          </a:p>
          <a:p>
            <a:pPr marL="365125" indent="-365125"/>
            <a:r>
              <a:rPr lang="en-US" sz="2400" b="1" dirty="0"/>
              <a:t>a. </a:t>
            </a:r>
            <a:r>
              <a:rPr lang="en-US" sz="2400" dirty="0"/>
              <a:t>No estimate for uncollectible accounts needs to be made.</a:t>
            </a:r>
          </a:p>
          <a:p>
            <a:pPr marL="365125" indent="-365125"/>
            <a:r>
              <a:rPr lang="en-US" sz="2400" b="1" dirty="0"/>
              <a:t>b. </a:t>
            </a:r>
            <a:r>
              <a:rPr lang="en-US" sz="2400" dirty="0"/>
              <a:t>Older accounts are more likely to be collected.</a:t>
            </a:r>
          </a:p>
          <a:p>
            <a:pPr marL="1519238" indent="-1519238"/>
            <a:r>
              <a:rPr lang="en-US" sz="2400" b="1" dirty="0"/>
              <a:t>c. </a:t>
            </a:r>
            <a:r>
              <a:rPr lang="en-US" sz="2400" dirty="0"/>
              <a:t>It is not acceptable for G</a:t>
            </a:r>
            <a:r>
              <a:rPr lang="en-US" sz="100" dirty="0"/>
              <a:t> </a:t>
            </a:r>
            <a:r>
              <a:rPr lang="en-US" sz="2400" dirty="0"/>
              <a:t>A</a:t>
            </a:r>
            <a:r>
              <a:rPr lang="en-US" sz="100" dirty="0"/>
              <a:t> </a:t>
            </a:r>
            <a:r>
              <a:rPr lang="en-US" sz="2400" dirty="0" err="1"/>
              <a:t>A</a:t>
            </a:r>
            <a:r>
              <a:rPr lang="en-US" sz="100" dirty="0"/>
              <a:t> </a:t>
            </a:r>
            <a:r>
              <a:rPr lang="en-US" sz="2400" dirty="0"/>
              <a:t>P.</a:t>
            </a:r>
          </a:p>
          <a:p>
            <a:r>
              <a:rPr kumimoji="0" lang="en-US" sz="2400" b="1" i="0" u="none" strike="noStrike" kern="1200" cap="none" spc="0" normalizeH="0" baseline="0" noProof="0" dirty="0">
                <a:ln>
                  <a:noFill/>
                </a:ln>
                <a:solidFill>
                  <a:srgbClr val="000000"/>
                </a:solidFill>
                <a:effectLst/>
                <a:uLnTx/>
                <a:uFillTx/>
                <a:ea typeface="+mn-ea"/>
                <a:cs typeface="+mn-cs"/>
              </a:rPr>
              <a:t>Answer: </a:t>
            </a:r>
            <a:r>
              <a:rPr lang="en-US" sz="2400" b="1" dirty="0"/>
              <a:t>d. </a:t>
            </a:r>
            <a:r>
              <a:rPr lang="en-US" sz="2400" dirty="0"/>
              <a:t>Older accounts are less likely to be collected.</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414838"/>
            <a:ext cx="8283512" cy="2057399"/>
          </a:xfrm>
        </p:spPr>
        <p:txBody>
          <a:bodyPr>
            <a:noAutofit/>
          </a:bodyPr>
          <a:lstStyle/>
          <a:p>
            <a:r>
              <a:rPr lang="en-US" sz="2400" dirty="0"/>
              <a:t>The aging method recognizes that the longer accounts are past due, the less likely they are to be collected. The aging method should provide a more accurate estimate of total uncollectible accounts compared to using a single percentage.</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5944808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458200" cy="1257443"/>
          </a:xfrm>
        </p:spPr>
        <p:txBody>
          <a:bodyPr>
            <a:noAutofit/>
          </a:bodyPr>
          <a:lstStyle/>
          <a:p>
            <a:r>
              <a:rPr lang="en-US" sz="3000" dirty="0"/>
              <a:t>Understanding the Balance of Allowance for Uncollectible Accounts–Credit Balance Before Adjustment</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791063"/>
            <a:ext cx="8458200" cy="2838091"/>
          </a:xfrm>
        </p:spPr>
        <p:txBody>
          <a:bodyPr>
            <a:noAutofit/>
          </a:bodyPr>
          <a:lstStyle/>
          <a:p>
            <a:pPr marL="0" lvl="1" indent="0" algn="ctr" defTabSz="1066800">
              <a:lnSpc>
                <a:spcPct val="90000"/>
              </a:lnSpc>
              <a:spcBef>
                <a:spcPts val="1000"/>
              </a:spcBef>
              <a:spcAft>
                <a:spcPts val="0"/>
              </a:spcAft>
              <a:buNone/>
              <a:defRPr/>
            </a:pPr>
            <a:r>
              <a:rPr lang="en-US" b="1" dirty="0"/>
              <a:t>Allowance for Uncollectible Accounts</a:t>
            </a:r>
          </a:p>
          <a:p>
            <a:pPr marL="0" lvl="1" indent="0" algn="ctr" defTabSz="1066800">
              <a:lnSpc>
                <a:spcPct val="90000"/>
              </a:lnSpc>
              <a:spcBef>
                <a:spcPts val="1000"/>
              </a:spcBef>
              <a:spcAft>
                <a:spcPts val="0"/>
              </a:spcAft>
              <a:buNone/>
              <a:defRPr/>
            </a:pPr>
            <a:r>
              <a:rPr lang="en-US" dirty="0"/>
              <a:t>($ in millions) 	</a:t>
            </a:r>
          </a:p>
        </p:txBody>
      </p:sp>
      <p:graphicFrame>
        <p:nvGraphicFramePr>
          <p:cNvPr id="4" name="Table 4">
            <a:extLst>
              <a:ext uri="{FF2B5EF4-FFF2-40B4-BE49-F238E27FC236}">
                <a16:creationId xmlns:a16="http://schemas.microsoft.com/office/drawing/2014/main" id="{19D12823-7C4B-47F1-B7E2-B3D490D92344}"/>
              </a:ext>
            </a:extLst>
          </p:cNvPr>
          <p:cNvGraphicFramePr>
            <a:graphicFrameLocks noGrp="1"/>
          </p:cNvGraphicFramePr>
          <p:nvPr>
            <p:extLst>
              <p:ext uri="{D42A27DB-BD31-4B8C-83A1-F6EECF244321}">
                <p14:modId xmlns:p14="http://schemas.microsoft.com/office/powerpoint/2010/main" val="2911479402"/>
              </p:ext>
            </p:extLst>
          </p:nvPr>
        </p:nvGraphicFramePr>
        <p:xfrm>
          <a:off x="1310894" y="2968267"/>
          <a:ext cx="7286942" cy="1752600"/>
        </p:xfrm>
        <a:graphic>
          <a:graphicData uri="http://schemas.openxmlformats.org/drawingml/2006/table">
            <a:tbl>
              <a:tblPr firstRow="1" bandRow="1">
                <a:tableStyleId>{2D5ABB26-0587-4C30-8999-92F81FD0307C}</a:tableStyleId>
              </a:tblPr>
              <a:tblGrid>
                <a:gridCol w="1876425">
                  <a:extLst>
                    <a:ext uri="{9D8B030D-6E8A-4147-A177-3AD203B41FA5}">
                      <a16:colId xmlns:a16="http://schemas.microsoft.com/office/drawing/2014/main" val="801257967"/>
                    </a:ext>
                  </a:extLst>
                </a:gridCol>
                <a:gridCol w="1171575">
                  <a:extLst>
                    <a:ext uri="{9D8B030D-6E8A-4147-A177-3AD203B41FA5}">
                      <a16:colId xmlns:a16="http://schemas.microsoft.com/office/drawing/2014/main" val="4036436225"/>
                    </a:ext>
                  </a:extLst>
                </a:gridCol>
                <a:gridCol w="1300162">
                  <a:extLst>
                    <a:ext uri="{9D8B030D-6E8A-4147-A177-3AD203B41FA5}">
                      <a16:colId xmlns:a16="http://schemas.microsoft.com/office/drawing/2014/main" val="1223702371"/>
                    </a:ext>
                  </a:extLst>
                </a:gridCol>
                <a:gridCol w="2938780">
                  <a:extLst>
                    <a:ext uri="{9D8B030D-6E8A-4147-A177-3AD203B41FA5}">
                      <a16:colId xmlns:a16="http://schemas.microsoft.com/office/drawing/2014/main" val="485824721"/>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002060"/>
                          </a:solidFill>
                        </a:rPr>
                        <a:t>Write-offs in 2025 </a:t>
                      </a:r>
                    </a:p>
                  </a:txBody>
                  <a:tcPr/>
                </a:tc>
                <a:tc>
                  <a:txBody>
                    <a:bodyPr/>
                    <a:lstStyle/>
                    <a:p>
                      <a:pPr algn="ctr"/>
                      <a:r>
                        <a:rPr lang="en-US" dirty="0"/>
                        <a:t>4</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6</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solidFill>
                            <a:srgbClr val="002060"/>
                          </a:solidFill>
                        </a:rPr>
                        <a:t>Beg. balance for 2025 </a:t>
                      </a:r>
                    </a:p>
                  </a:txBody>
                  <a:tcPr/>
                </a:tc>
                <a:extLst>
                  <a:ext uri="{0D108BD9-81ED-4DB2-BD59-A6C34878D82A}">
                    <a16:rowId xmlns:a16="http://schemas.microsoft.com/office/drawing/2014/main" val="750966494"/>
                  </a:ext>
                </a:extLst>
              </a:tr>
              <a:tr h="370840">
                <a:tc>
                  <a:txBody>
                    <a:bodyPr/>
                    <a:lstStyle/>
                    <a:p>
                      <a:pPr algn="ct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a:t>2</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b="1" dirty="0">
                          <a:solidFill>
                            <a:srgbClr val="002060"/>
                          </a:solidFill>
                        </a:rPr>
                        <a:t>Bal. before adjustment</a:t>
                      </a:r>
                    </a:p>
                  </a:txBody>
                  <a:tcPr/>
                </a:tc>
                <a:extLst>
                  <a:ext uri="{0D108BD9-81ED-4DB2-BD59-A6C34878D82A}">
                    <a16:rowId xmlns:a16="http://schemas.microsoft.com/office/drawing/2014/main" val="1679872661"/>
                  </a:ext>
                </a:extLst>
              </a:tr>
              <a:tr h="370840">
                <a:tc>
                  <a:txBody>
                    <a:bodyPr/>
                    <a:lstStyle/>
                    <a:p>
                      <a:pPr algn="ctr"/>
                      <a:endParaRPr lang="en-US" b="1">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rgbClr val="AC0000"/>
                          </a:solidFill>
                        </a:rPr>
                        <a:t>?</a:t>
                      </a:r>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solidFill>
                            <a:srgbClr val="002060"/>
                          </a:solidFill>
                        </a:rPr>
                        <a:t>Year-end adjustment</a:t>
                      </a:r>
                    </a:p>
                  </a:txBody>
                  <a:tcPr/>
                </a:tc>
                <a:extLst>
                  <a:ext uri="{0D108BD9-81ED-4DB2-BD59-A6C34878D82A}">
                    <a16:rowId xmlns:a16="http://schemas.microsoft.com/office/drawing/2014/main" val="3684241567"/>
                  </a:ext>
                </a:extLst>
              </a:tr>
              <a:tr h="370840">
                <a:tc>
                  <a:txBody>
                    <a:bodyPr/>
                    <a:lstStyle/>
                    <a:p>
                      <a:pPr algn="ct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dirty="0"/>
                        <a:t>7</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b="1" dirty="0">
                          <a:solidFill>
                            <a:srgbClr val="002060"/>
                          </a:solidFill>
                        </a:rPr>
                        <a:t>Ending balance for 2025 </a:t>
                      </a:r>
                    </a:p>
                  </a:txBody>
                  <a:tcPr/>
                </a:tc>
                <a:extLst>
                  <a:ext uri="{0D108BD9-81ED-4DB2-BD59-A6C34878D82A}">
                    <a16:rowId xmlns:a16="http://schemas.microsoft.com/office/drawing/2014/main" val="2021063157"/>
                  </a:ext>
                </a:extLst>
              </a:tr>
            </a:tbl>
          </a:graphicData>
        </a:graphic>
      </p:graphicFrame>
      <p:sp>
        <p:nvSpPr>
          <p:cNvPr id="13" name="Oval 12" descr="2">
            <a:extLst>
              <a:ext uri="{FF2B5EF4-FFF2-40B4-BE49-F238E27FC236}">
                <a16:creationId xmlns:a16="http://schemas.microsoft.com/office/drawing/2014/main" id="{283B6352-C05B-453D-A2B0-E999345F7514}"/>
              </a:ext>
            </a:extLst>
          </p:cNvPr>
          <p:cNvSpPr/>
          <p:nvPr/>
        </p:nvSpPr>
        <p:spPr>
          <a:xfrm>
            <a:off x="4800601" y="3614411"/>
            <a:ext cx="365760" cy="377789"/>
          </a:xfrm>
          <a:prstGeom prst="ellipse">
            <a:avLst/>
          </a:prstGeom>
          <a:noFill/>
          <a:ln w="19050">
            <a:solidFill>
              <a:srgbClr val="AC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Arrow Connector 13" descr="An arrow pointing to 2">
            <a:extLst>
              <a:ext uri="{FF2B5EF4-FFF2-40B4-BE49-F238E27FC236}">
                <a16:creationId xmlns:a16="http://schemas.microsoft.com/office/drawing/2014/main" id="{C7516F3D-B869-4BC6-A983-D4F7973CCB63}"/>
              </a:ext>
            </a:extLst>
          </p:cNvPr>
          <p:cNvCxnSpPr>
            <a:cxnSpLocks/>
            <a:endCxn id="13" idx="3"/>
          </p:cNvCxnSpPr>
          <p:nvPr/>
        </p:nvCxnSpPr>
        <p:spPr>
          <a:xfrm flipV="1">
            <a:off x="4129088" y="3936874"/>
            <a:ext cx="725077" cy="1430137"/>
          </a:xfrm>
          <a:prstGeom prst="straightConnector1">
            <a:avLst/>
          </a:prstGeom>
          <a:ln>
            <a:solidFill>
              <a:srgbClr val="AC0000"/>
            </a:solidFill>
            <a:tailEnd type="triangle"/>
          </a:ln>
        </p:spPr>
        <p:style>
          <a:lnRef idx="2">
            <a:schemeClr val="accent2"/>
          </a:lnRef>
          <a:fillRef idx="0">
            <a:schemeClr val="accent2"/>
          </a:fillRef>
          <a:effectRef idx="1">
            <a:schemeClr val="accent2"/>
          </a:effectRef>
          <a:fontRef idx="minor">
            <a:schemeClr val="tx1"/>
          </a:fontRef>
        </p:style>
      </p:cxnSp>
      <p:sp>
        <p:nvSpPr>
          <p:cNvPr id="12" name="Content Placeholder 11">
            <a:extLst>
              <a:ext uri="{FF2B5EF4-FFF2-40B4-BE49-F238E27FC236}">
                <a16:creationId xmlns:a16="http://schemas.microsoft.com/office/drawing/2014/main" id="{753FE58C-DD25-4A07-86E3-70E4DE1ED312}"/>
              </a:ext>
            </a:extLst>
          </p:cNvPr>
          <p:cNvSpPr>
            <a:spLocks noGrp="1"/>
          </p:cNvSpPr>
          <p:nvPr>
            <p:ph sz="quarter" idx="14"/>
          </p:nvPr>
        </p:nvSpPr>
        <p:spPr>
          <a:xfrm>
            <a:off x="971550" y="5445941"/>
            <a:ext cx="7429500" cy="988193"/>
          </a:xfrm>
        </p:spPr>
        <p:txBody>
          <a:bodyPr>
            <a:normAutofit lnSpcReduction="10000"/>
          </a:bodyPr>
          <a:lstStyle/>
          <a:p>
            <a:pPr algn="ctr"/>
            <a:r>
              <a:rPr lang="en-US" b="1" dirty="0">
                <a:solidFill>
                  <a:srgbClr val="AC0000"/>
                </a:solidFill>
              </a:rPr>
              <a:t>Credit</a:t>
            </a:r>
            <a:r>
              <a:rPr lang="en-US" dirty="0">
                <a:solidFill>
                  <a:srgbClr val="AC0000"/>
                </a:solidFill>
              </a:rPr>
              <a:t> here indicates that the balance of the allowance account at the beginning of the year (or end of last year) may have been </a:t>
            </a:r>
            <a:r>
              <a:rPr lang="en-US" b="1" dirty="0">
                <a:solidFill>
                  <a:srgbClr val="AC0000"/>
                </a:solidFill>
              </a:rPr>
              <a:t>too high.</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a:xfrm>
            <a:off x="8626412" y="6682536"/>
            <a:ext cx="355840" cy="161396"/>
          </a:xfrm>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34457400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458200" cy="1257443"/>
          </a:xfrm>
        </p:spPr>
        <p:txBody>
          <a:bodyPr>
            <a:noAutofit/>
          </a:bodyPr>
          <a:lstStyle/>
          <a:p>
            <a:r>
              <a:rPr lang="en-US" sz="3000" dirty="0"/>
              <a:t>Understanding the Balance of Allowance for Uncollectible Accounts–Debit Balance Before Adjustment</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791063"/>
            <a:ext cx="8458200" cy="2838091"/>
          </a:xfrm>
        </p:spPr>
        <p:txBody>
          <a:bodyPr>
            <a:noAutofit/>
          </a:bodyPr>
          <a:lstStyle/>
          <a:p>
            <a:pPr marL="0" lvl="1" indent="0" algn="ctr" defTabSz="1066800">
              <a:lnSpc>
                <a:spcPct val="90000"/>
              </a:lnSpc>
              <a:spcBef>
                <a:spcPts val="1000"/>
              </a:spcBef>
              <a:spcAft>
                <a:spcPts val="0"/>
              </a:spcAft>
              <a:buNone/>
              <a:defRPr/>
            </a:pPr>
            <a:r>
              <a:rPr lang="en-US" b="1" dirty="0"/>
              <a:t>Allowance for Uncollectible Accounts</a:t>
            </a:r>
          </a:p>
          <a:p>
            <a:pPr marL="0" lvl="1" indent="0" algn="ctr" defTabSz="1066800">
              <a:lnSpc>
                <a:spcPct val="90000"/>
              </a:lnSpc>
              <a:spcBef>
                <a:spcPts val="1000"/>
              </a:spcBef>
              <a:spcAft>
                <a:spcPts val="0"/>
              </a:spcAft>
              <a:buNone/>
              <a:defRPr/>
            </a:pPr>
            <a:r>
              <a:rPr lang="en-US" dirty="0"/>
              <a:t>($ in millions) 	</a:t>
            </a:r>
          </a:p>
        </p:txBody>
      </p:sp>
      <p:graphicFrame>
        <p:nvGraphicFramePr>
          <p:cNvPr id="4" name="Table 4">
            <a:extLst>
              <a:ext uri="{FF2B5EF4-FFF2-40B4-BE49-F238E27FC236}">
                <a16:creationId xmlns:a16="http://schemas.microsoft.com/office/drawing/2014/main" id="{19D12823-7C4B-47F1-B7E2-B3D490D92344}"/>
              </a:ext>
            </a:extLst>
          </p:cNvPr>
          <p:cNvGraphicFramePr>
            <a:graphicFrameLocks noGrp="1"/>
          </p:cNvGraphicFramePr>
          <p:nvPr>
            <p:extLst>
              <p:ext uri="{D42A27DB-BD31-4B8C-83A1-F6EECF244321}">
                <p14:modId xmlns:p14="http://schemas.microsoft.com/office/powerpoint/2010/main" val="1744682380"/>
              </p:ext>
            </p:extLst>
          </p:nvPr>
        </p:nvGraphicFramePr>
        <p:xfrm>
          <a:off x="1310894" y="2968267"/>
          <a:ext cx="7286942" cy="1854200"/>
        </p:xfrm>
        <a:graphic>
          <a:graphicData uri="http://schemas.openxmlformats.org/drawingml/2006/table">
            <a:tbl>
              <a:tblPr firstRow="1" bandRow="1">
                <a:tableStyleId>{2D5ABB26-0587-4C30-8999-92F81FD0307C}</a:tableStyleId>
              </a:tblPr>
              <a:tblGrid>
                <a:gridCol w="1703769">
                  <a:extLst>
                    <a:ext uri="{9D8B030D-6E8A-4147-A177-3AD203B41FA5}">
                      <a16:colId xmlns:a16="http://schemas.microsoft.com/office/drawing/2014/main" val="801257967"/>
                    </a:ext>
                  </a:extLst>
                </a:gridCol>
                <a:gridCol w="1344231">
                  <a:extLst>
                    <a:ext uri="{9D8B030D-6E8A-4147-A177-3AD203B41FA5}">
                      <a16:colId xmlns:a16="http://schemas.microsoft.com/office/drawing/2014/main" val="4036436225"/>
                    </a:ext>
                  </a:extLst>
                </a:gridCol>
                <a:gridCol w="1300162">
                  <a:extLst>
                    <a:ext uri="{9D8B030D-6E8A-4147-A177-3AD203B41FA5}">
                      <a16:colId xmlns:a16="http://schemas.microsoft.com/office/drawing/2014/main" val="1223702371"/>
                    </a:ext>
                  </a:extLst>
                </a:gridCol>
                <a:gridCol w="2938780">
                  <a:extLst>
                    <a:ext uri="{9D8B030D-6E8A-4147-A177-3AD203B41FA5}">
                      <a16:colId xmlns:a16="http://schemas.microsoft.com/office/drawing/2014/main" val="485824721"/>
                    </a:ext>
                  </a:extLst>
                </a:gridCol>
              </a:tblGrid>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US" dirty="0"/>
                        <a:t>6</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US" b="1" dirty="0">
                          <a:solidFill>
                            <a:srgbClr val="002060"/>
                          </a:solidFill>
                        </a:rPr>
                        <a:t>Beg. balance</a:t>
                      </a:r>
                    </a:p>
                  </a:txBody>
                  <a:tcPr/>
                </a:tc>
                <a:extLst>
                  <a:ext uri="{0D108BD9-81ED-4DB2-BD59-A6C34878D82A}">
                    <a16:rowId xmlns:a16="http://schemas.microsoft.com/office/drawing/2014/main" val="750966494"/>
                  </a:ext>
                </a:extLst>
              </a:tr>
              <a:tr h="37084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b="1" dirty="0">
                          <a:solidFill>
                            <a:srgbClr val="002060"/>
                          </a:solidFill>
                        </a:rPr>
                        <a:t>Write-offs</a:t>
                      </a:r>
                    </a:p>
                  </a:txBody>
                  <a:tcPr/>
                </a:tc>
                <a:tc>
                  <a:txBody>
                    <a:bodyPr/>
                    <a:lstStyle/>
                    <a:p>
                      <a:pPr algn="ctr"/>
                      <a:r>
                        <a:rPr lang="en-US" dirty="0"/>
                        <a:t>8</a:t>
                      </a:r>
                    </a:p>
                  </a:txBody>
                  <a:tcPr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US" b="1" dirty="0">
                        <a:solidFill>
                          <a:srgbClr val="002060"/>
                        </a:solidFill>
                      </a:endParaRPr>
                    </a:p>
                  </a:txBody>
                  <a:tcPr/>
                </a:tc>
                <a:extLst>
                  <a:ext uri="{0D108BD9-81ED-4DB2-BD59-A6C34878D82A}">
                    <a16:rowId xmlns:a16="http://schemas.microsoft.com/office/drawing/2014/main" val="241387320"/>
                  </a:ext>
                </a:extLst>
              </a:tr>
              <a:tr h="370840">
                <a:tc>
                  <a:txBody>
                    <a:bodyPr/>
                    <a:lstStyle/>
                    <a:p>
                      <a:pPr algn="ctr"/>
                      <a:endParaRPr lang="en-US" b="1" dirty="0">
                        <a:solidFill>
                          <a:srgbClr val="002060"/>
                        </a:solidFill>
                      </a:endParaRPr>
                    </a:p>
                  </a:txBody>
                  <a:tcPr/>
                </a:tc>
                <a:tc>
                  <a:txBody>
                    <a:bodyPr/>
                    <a:lstStyle/>
                    <a:p>
                      <a:pPr algn="ctr"/>
                      <a:r>
                        <a:rPr lang="en-US" dirty="0"/>
                        <a:t>2</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endParaRPr lang="en-US" dirty="0"/>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a:r>
                        <a:rPr lang="en-US" b="1" dirty="0">
                          <a:solidFill>
                            <a:srgbClr val="002060"/>
                          </a:solidFill>
                        </a:rPr>
                        <a:t>Bal. before adjustment</a:t>
                      </a:r>
                    </a:p>
                  </a:txBody>
                  <a:tcPr/>
                </a:tc>
                <a:extLst>
                  <a:ext uri="{0D108BD9-81ED-4DB2-BD59-A6C34878D82A}">
                    <a16:rowId xmlns:a16="http://schemas.microsoft.com/office/drawing/2014/main" val="1679872661"/>
                  </a:ext>
                </a:extLst>
              </a:tr>
              <a:tr h="370840">
                <a:tc>
                  <a:txBody>
                    <a:bodyPr/>
                    <a:lstStyle/>
                    <a:p>
                      <a:pPr algn="ctr"/>
                      <a:endParaRPr lang="en-US" b="1" dirty="0">
                        <a:solidFill>
                          <a:srgbClr val="002060"/>
                        </a:solidFill>
                      </a:endParaRPr>
                    </a:p>
                  </a:txBody>
                  <a:tcPr/>
                </a:tc>
                <a:tc>
                  <a:txBody>
                    <a:bodyPr/>
                    <a:lstStyle/>
                    <a:p>
                      <a:pPr algn="ctr"/>
                      <a:r>
                        <a:rPr lang="en-US" dirty="0">
                          <a:solidFill>
                            <a:srgbClr val="AC0000"/>
                          </a:solidFill>
                        </a:rPr>
                        <a:t>?</a:t>
                      </a:r>
                      <a:endParaRPr lang="en-US" dirty="0"/>
                    </a:p>
                  </a:txBody>
                  <a:tcPr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rgbClr val="AC0000"/>
                        </a:solidFill>
                      </a:endParaRPr>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b="1" dirty="0">
                          <a:solidFill>
                            <a:srgbClr val="002060"/>
                          </a:solidFill>
                        </a:rPr>
                        <a:t>Year-end adjustment</a:t>
                      </a:r>
                    </a:p>
                  </a:txBody>
                  <a:tcPr/>
                </a:tc>
                <a:extLst>
                  <a:ext uri="{0D108BD9-81ED-4DB2-BD59-A6C34878D82A}">
                    <a16:rowId xmlns:a16="http://schemas.microsoft.com/office/drawing/2014/main" val="3684241567"/>
                  </a:ext>
                </a:extLst>
              </a:tr>
              <a:tr h="370840">
                <a:tc>
                  <a:txBody>
                    <a:bodyPr/>
                    <a:lstStyle/>
                    <a:p>
                      <a:pPr algn="ctr"/>
                      <a:endParaRPr lang="en-US" b="1" dirty="0">
                        <a:solidFill>
                          <a:srgbClr val="002060"/>
                        </a:solidFill>
                      </a:endParaRPr>
                    </a:p>
                  </a:txBody>
                  <a:tcPr/>
                </a:tc>
                <a:tc>
                  <a:txBody>
                    <a:bodyPr/>
                    <a:lstStyle/>
                    <a:p>
                      <a:pPr algn="ctr"/>
                      <a:endParaRPr lang="en-US" dirty="0"/>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en-US" dirty="0"/>
                        <a:t>7</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a:r>
                        <a:rPr lang="en-US" b="1" dirty="0">
                          <a:solidFill>
                            <a:srgbClr val="002060"/>
                          </a:solidFill>
                        </a:rPr>
                        <a:t>Ending balance</a:t>
                      </a:r>
                    </a:p>
                  </a:txBody>
                  <a:tcPr/>
                </a:tc>
                <a:extLst>
                  <a:ext uri="{0D108BD9-81ED-4DB2-BD59-A6C34878D82A}">
                    <a16:rowId xmlns:a16="http://schemas.microsoft.com/office/drawing/2014/main" val="2021063157"/>
                  </a:ext>
                </a:extLst>
              </a:tr>
            </a:tbl>
          </a:graphicData>
        </a:graphic>
      </p:graphicFrame>
      <p:sp>
        <p:nvSpPr>
          <p:cNvPr id="13" name="Oval 12" descr="2">
            <a:extLst>
              <a:ext uri="{FF2B5EF4-FFF2-40B4-BE49-F238E27FC236}">
                <a16:creationId xmlns:a16="http://schemas.microsoft.com/office/drawing/2014/main" id="{283B6352-C05B-453D-A2B0-E999345F7514}"/>
              </a:ext>
            </a:extLst>
          </p:cNvPr>
          <p:cNvSpPr/>
          <p:nvPr/>
        </p:nvSpPr>
        <p:spPr>
          <a:xfrm>
            <a:off x="3500439" y="3712019"/>
            <a:ext cx="365760" cy="377789"/>
          </a:xfrm>
          <a:prstGeom prst="ellipse">
            <a:avLst/>
          </a:prstGeom>
          <a:noFill/>
          <a:ln w="19050">
            <a:solidFill>
              <a:srgbClr val="AC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4" name="Straight Arrow Connector 13" descr="An arrow pointing to 2">
            <a:extLst>
              <a:ext uri="{FF2B5EF4-FFF2-40B4-BE49-F238E27FC236}">
                <a16:creationId xmlns:a16="http://schemas.microsoft.com/office/drawing/2014/main" id="{C7516F3D-B869-4BC6-A983-D4F7973CCB63}"/>
              </a:ext>
            </a:extLst>
          </p:cNvPr>
          <p:cNvCxnSpPr>
            <a:cxnSpLocks/>
          </p:cNvCxnSpPr>
          <p:nvPr/>
        </p:nvCxnSpPr>
        <p:spPr>
          <a:xfrm flipH="1" flipV="1">
            <a:off x="3780471" y="4064653"/>
            <a:ext cx="1017997" cy="1338424"/>
          </a:xfrm>
          <a:prstGeom prst="straightConnector1">
            <a:avLst/>
          </a:prstGeom>
          <a:ln>
            <a:solidFill>
              <a:srgbClr val="AC0000"/>
            </a:solidFill>
            <a:tailEnd type="triangle"/>
          </a:ln>
        </p:spPr>
        <p:style>
          <a:lnRef idx="2">
            <a:schemeClr val="accent2"/>
          </a:lnRef>
          <a:fillRef idx="0">
            <a:schemeClr val="accent2"/>
          </a:fillRef>
          <a:effectRef idx="1">
            <a:schemeClr val="accent2"/>
          </a:effectRef>
          <a:fontRef idx="minor">
            <a:schemeClr val="tx1"/>
          </a:fontRef>
        </p:style>
      </p:cxnSp>
      <p:sp>
        <p:nvSpPr>
          <p:cNvPr id="12" name="Content Placeholder 11">
            <a:extLst>
              <a:ext uri="{FF2B5EF4-FFF2-40B4-BE49-F238E27FC236}">
                <a16:creationId xmlns:a16="http://schemas.microsoft.com/office/drawing/2014/main" id="{753FE58C-DD25-4A07-86E3-70E4DE1ED312}"/>
              </a:ext>
            </a:extLst>
          </p:cNvPr>
          <p:cNvSpPr>
            <a:spLocks noGrp="1"/>
          </p:cNvSpPr>
          <p:nvPr>
            <p:ph sz="quarter" idx="14"/>
          </p:nvPr>
        </p:nvSpPr>
        <p:spPr>
          <a:xfrm>
            <a:off x="971550" y="5445941"/>
            <a:ext cx="7286942" cy="988193"/>
          </a:xfrm>
          <a:prstGeom prst="rect">
            <a:avLst/>
          </a:prstGeom>
          <a:ln>
            <a:solidFill>
              <a:srgbClr val="AC0000"/>
            </a:solidFill>
          </a:ln>
        </p:spPr>
        <p:txBody>
          <a:bodyPr>
            <a:normAutofit lnSpcReduction="10000"/>
          </a:bodyPr>
          <a:lstStyle/>
          <a:p>
            <a:pPr algn="ctr"/>
            <a:r>
              <a:rPr lang="en-US" b="1" dirty="0">
                <a:solidFill>
                  <a:srgbClr val="AC0000"/>
                </a:solidFill>
              </a:rPr>
              <a:t>Debit </a:t>
            </a:r>
            <a:r>
              <a:rPr lang="en-US" dirty="0">
                <a:solidFill>
                  <a:srgbClr val="AC0000"/>
                </a:solidFill>
              </a:rPr>
              <a:t>here indicates that the balance of the allowance account at the beginning of the year (or end of last year) may have been</a:t>
            </a:r>
            <a:r>
              <a:rPr lang="en-US" b="1" dirty="0">
                <a:solidFill>
                  <a:srgbClr val="AC0000"/>
                </a:solidFill>
              </a:rPr>
              <a:t> too low.</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a:xfrm>
            <a:off x="8623180" y="6682536"/>
            <a:ext cx="355840" cy="161396"/>
          </a:xfrm>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21751603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5-10 Excerpt from Tenet Healthcare Corporation’s Annual Report</a:t>
            </a:r>
          </a:p>
        </p:txBody>
      </p:sp>
      <p:sp>
        <p:nvSpPr>
          <p:cNvPr id="3" name="Content Placeholder 2">
            <a:extLst>
              <a:ext uri="{FF2B5EF4-FFF2-40B4-BE49-F238E27FC236}">
                <a16:creationId xmlns:a16="http://schemas.microsoft.com/office/drawing/2014/main" id="{636162CC-0D5D-45F9-9783-3EE03433F30B}"/>
              </a:ext>
            </a:extLst>
          </p:cNvPr>
          <p:cNvSpPr>
            <a:spLocks noGrp="1"/>
          </p:cNvSpPr>
          <p:nvPr>
            <p:ph sz="quarter" idx="11"/>
          </p:nvPr>
        </p:nvSpPr>
        <p:spPr>
          <a:xfrm>
            <a:off x="342900" y="1361117"/>
            <a:ext cx="8458200" cy="960053"/>
          </a:xfrm>
        </p:spPr>
        <p:txBody>
          <a:bodyPr>
            <a:noAutofit/>
          </a:bodyPr>
          <a:lstStyle/>
          <a:p>
            <a:pPr algn="ctr"/>
            <a:r>
              <a:rPr lang="en-US" sz="2400" b="1" dirty="0"/>
              <a:t>TENET HEALTHCARE CORPORATION</a:t>
            </a:r>
          </a:p>
          <a:p>
            <a:pPr algn="ctr"/>
            <a:r>
              <a:rPr lang="en-US" sz="2200" b="1" dirty="0"/>
              <a:t>Notes to the Financial Statements (excerpt)</a:t>
            </a:r>
          </a:p>
        </p:txBody>
      </p:sp>
      <p:sp>
        <p:nvSpPr>
          <p:cNvPr id="8" name="Content Placeholder 7">
            <a:extLst>
              <a:ext uri="{FF2B5EF4-FFF2-40B4-BE49-F238E27FC236}">
                <a16:creationId xmlns:a16="http://schemas.microsoft.com/office/drawing/2014/main" id="{A8382BA1-E083-4FA6-8D69-D56252286192}"/>
              </a:ext>
            </a:extLst>
          </p:cNvPr>
          <p:cNvSpPr>
            <a:spLocks noGrp="1"/>
          </p:cNvSpPr>
          <p:nvPr>
            <p:ph sz="quarter" idx="14"/>
          </p:nvPr>
        </p:nvSpPr>
        <p:spPr>
          <a:xfrm>
            <a:off x="342900" y="2532185"/>
            <a:ext cx="8458200" cy="3716215"/>
          </a:xfrm>
        </p:spPr>
        <p:txBody>
          <a:bodyPr>
            <a:noAutofit/>
          </a:bodyPr>
          <a:lstStyle/>
          <a:p>
            <a:r>
              <a:rPr lang="en-US" dirty="0"/>
              <a:t>The preparation of financial statements, in conformity with accounting principles generally accepted in the United States of America (“GAAP”), requires us to make estimates and assumptions that affect the amounts reported in our Consolidated Financial Statements and these accompanying notes. We regularly evaluate the accounting policies and estimates we use. In general, we base the estimates on historical experience and on assumptions that we believe to be reasonable given the particular circumstances in which we operate. Although we believe all adjustments considered necessary for a fair presentation have been included, actual results may vary from those estimates.</a:t>
            </a:r>
          </a:p>
        </p:txBody>
      </p:sp>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6358356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CA1E1-E98F-4555-8C04-BDE60F2EB9B1}"/>
              </a:ext>
            </a:extLst>
          </p:cNvPr>
          <p:cNvSpPr>
            <a:spLocks noGrp="1"/>
          </p:cNvSpPr>
          <p:nvPr>
            <p:ph type="title"/>
          </p:nvPr>
        </p:nvSpPr>
        <p:spPr/>
        <p:txBody>
          <a:bodyPr>
            <a:noAutofit/>
          </a:bodyPr>
          <a:lstStyle/>
          <a:p>
            <a:r>
              <a:rPr lang="en-US" sz="3200" dirty="0"/>
              <a:t>Illustration 5-11 Excerpt from Tenet Healthcare Corporation’s Annual Report</a:t>
            </a:r>
          </a:p>
        </p:txBody>
      </p:sp>
      <p:sp>
        <p:nvSpPr>
          <p:cNvPr id="3" name="Content Placeholder 2">
            <a:extLst>
              <a:ext uri="{FF2B5EF4-FFF2-40B4-BE49-F238E27FC236}">
                <a16:creationId xmlns:a16="http://schemas.microsoft.com/office/drawing/2014/main" id="{636162CC-0D5D-45F9-9783-3EE03433F30B}"/>
              </a:ext>
            </a:extLst>
          </p:cNvPr>
          <p:cNvSpPr>
            <a:spLocks noGrp="1"/>
          </p:cNvSpPr>
          <p:nvPr>
            <p:ph sz="quarter" idx="11"/>
          </p:nvPr>
        </p:nvSpPr>
        <p:spPr>
          <a:xfrm>
            <a:off x="342900" y="1361117"/>
            <a:ext cx="8458200" cy="960053"/>
          </a:xfrm>
        </p:spPr>
        <p:txBody>
          <a:bodyPr>
            <a:noAutofit/>
          </a:bodyPr>
          <a:lstStyle/>
          <a:p>
            <a:pPr algn="ctr"/>
            <a:r>
              <a:rPr lang="en-US" sz="2400" b="1" dirty="0"/>
              <a:t>TENET HEALTHCARE CORPORATION</a:t>
            </a:r>
          </a:p>
          <a:p>
            <a:pPr algn="ctr"/>
            <a:r>
              <a:rPr lang="en-US" sz="2200" b="1" dirty="0"/>
              <a:t>Notes to the Financial Statements (excerpt)</a:t>
            </a:r>
          </a:p>
        </p:txBody>
      </p:sp>
      <p:graphicFrame>
        <p:nvGraphicFramePr>
          <p:cNvPr id="6" name="Table 8">
            <a:extLst>
              <a:ext uri="{FF2B5EF4-FFF2-40B4-BE49-F238E27FC236}">
                <a16:creationId xmlns:a16="http://schemas.microsoft.com/office/drawing/2014/main" id="{7036B0BE-0221-4518-A01F-A7F809485148}"/>
              </a:ext>
            </a:extLst>
          </p:cNvPr>
          <p:cNvGraphicFramePr>
            <a:graphicFrameLocks noGrp="1"/>
          </p:cNvGraphicFramePr>
          <p:nvPr>
            <p:extLst>
              <p:ext uri="{D42A27DB-BD31-4B8C-83A1-F6EECF244321}">
                <p14:modId xmlns:p14="http://schemas.microsoft.com/office/powerpoint/2010/main" val="2949025068"/>
              </p:ext>
            </p:extLst>
          </p:nvPr>
        </p:nvGraphicFramePr>
        <p:xfrm>
          <a:off x="462852" y="2498840"/>
          <a:ext cx="8163560" cy="2743200"/>
        </p:xfrm>
        <a:graphic>
          <a:graphicData uri="http://schemas.openxmlformats.org/drawingml/2006/table">
            <a:tbl>
              <a:tblPr firstRow="1" bandRow="1">
                <a:tableStyleId>{5C22544A-7EE6-4342-B048-85BDC9FD1C3A}</a:tableStyleId>
              </a:tblPr>
              <a:tblGrid>
                <a:gridCol w="1732280">
                  <a:extLst>
                    <a:ext uri="{9D8B030D-6E8A-4147-A177-3AD203B41FA5}">
                      <a16:colId xmlns:a16="http://schemas.microsoft.com/office/drawing/2014/main" val="1499550218"/>
                    </a:ext>
                  </a:extLst>
                </a:gridCol>
                <a:gridCol w="1244790">
                  <a:extLst>
                    <a:ext uri="{9D8B030D-6E8A-4147-A177-3AD203B41FA5}">
                      <a16:colId xmlns:a16="http://schemas.microsoft.com/office/drawing/2014/main" val="1710639327"/>
                    </a:ext>
                  </a:extLst>
                </a:gridCol>
                <a:gridCol w="1224280">
                  <a:extLst>
                    <a:ext uri="{9D8B030D-6E8A-4147-A177-3AD203B41FA5}">
                      <a16:colId xmlns:a16="http://schemas.microsoft.com/office/drawing/2014/main" val="3228538789"/>
                    </a:ext>
                  </a:extLst>
                </a:gridCol>
                <a:gridCol w="1234250">
                  <a:extLst>
                    <a:ext uri="{9D8B030D-6E8A-4147-A177-3AD203B41FA5}">
                      <a16:colId xmlns:a16="http://schemas.microsoft.com/office/drawing/2014/main" val="759843322"/>
                    </a:ext>
                  </a:extLst>
                </a:gridCol>
                <a:gridCol w="1493520">
                  <a:extLst>
                    <a:ext uri="{9D8B030D-6E8A-4147-A177-3AD203B41FA5}">
                      <a16:colId xmlns:a16="http://schemas.microsoft.com/office/drawing/2014/main" val="241176142"/>
                    </a:ext>
                  </a:extLst>
                </a:gridCol>
                <a:gridCol w="1234440">
                  <a:extLst>
                    <a:ext uri="{9D8B030D-6E8A-4147-A177-3AD203B41FA5}">
                      <a16:colId xmlns:a16="http://schemas.microsoft.com/office/drawing/2014/main" val="1694254590"/>
                    </a:ext>
                  </a:extLst>
                </a:gridCol>
              </a:tblGrid>
              <a:tr h="685562">
                <a:tc>
                  <a:txBody>
                    <a:bodyPr/>
                    <a:lstStyle/>
                    <a:p>
                      <a:pPr algn="ctr"/>
                      <a:r>
                        <a:rPr lang="en-US" dirty="0"/>
                        <a:t>Age</a:t>
                      </a:r>
                    </a:p>
                  </a:txBody>
                  <a:tcPr anchor="b"/>
                </a:tc>
                <a:tc>
                  <a:txBody>
                    <a:bodyPr/>
                    <a:lstStyle/>
                    <a:p>
                      <a:pPr algn="ctr"/>
                      <a:r>
                        <a:rPr lang="en-US" dirty="0"/>
                        <a:t>Medicare</a:t>
                      </a:r>
                    </a:p>
                  </a:txBody>
                  <a:tcPr anchor="b"/>
                </a:tc>
                <a:tc>
                  <a:txBody>
                    <a:bodyPr/>
                    <a:lstStyle/>
                    <a:p>
                      <a:pPr algn="ctr"/>
                      <a:r>
                        <a:rPr lang="en-US" dirty="0"/>
                        <a:t>Medicaid</a:t>
                      </a:r>
                    </a:p>
                  </a:txBody>
                  <a:tcPr anchor="b"/>
                </a:tc>
                <a:tc>
                  <a:txBody>
                    <a:bodyPr/>
                    <a:lstStyle/>
                    <a:p>
                      <a:pPr algn="ctr"/>
                      <a:r>
                        <a:rPr lang="en-US" dirty="0"/>
                        <a:t>Managed Care</a:t>
                      </a:r>
                    </a:p>
                  </a:txBody>
                  <a:tcPr anchor="b"/>
                </a:tc>
                <a:tc>
                  <a:txBody>
                    <a:bodyPr/>
                    <a:lstStyle/>
                    <a:p>
                      <a:pPr algn="ctr"/>
                      <a:r>
                        <a:rPr lang="en-US" dirty="0"/>
                        <a:t>Indemnity, Self-Pay, and Other</a:t>
                      </a:r>
                    </a:p>
                  </a:txBody>
                  <a:tcPr anchor="b"/>
                </a:tc>
                <a:tc>
                  <a:txBody>
                    <a:bodyPr/>
                    <a:lstStyle/>
                    <a:p>
                      <a:pPr algn="ctr"/>
                      <a:r>
                        <a:rPr lang="en-US" dirty="0"/>
                        <a:t>Total</a:t>
                      </a:r>
                    </a:p>
                  </a:txBody>
                  <a:tcPr anchor="b"/>
                </a:tc>
                <a:extLst>
                  <a:ext uri="{0D108BD9-81ED-4DB2-BD59-A6C34878D82A}">
                    <a16:rowId xmlns:a16="http://schemas.microsoft.com/office/drawing/2014/main" val="847389197"/>
                  </a:ext>
                </a:extLst>
              </a:tr>
              <a:tr h="356624">
                <a:tc>
                  <a:txBody>
                    <a:bodyPr/>
                    <a:lstStyle/>
                    <a:p>
                      <a:r>
                        <a:rPr lang="en-US" dirty="0"/>
                        <a:t>0–60 days</a:t>
                      </a:r>
                    </a:p>
                  </a:txBody>
                  <a:tcPr/>
                </a:tc>
                <a:tc>
                  <a:txBody>
                    <a:bodyPr/>
                    <a:lstStyle/>
                    <a:p>
                      <a:pPr algn="r"/>
                      <a:r>
                        <a:rPr lang="en-US" dirty="0"/>
                        <a:t>$172</a:t>
                      </a:r>
                    </a:p>
                  </a:txBody>
                  <a:tcPr/>
                </a:tc>
                <a:tc>
                  <a:txBody>
                    <a:bodyPr/>
                    <a:lstStyle/>
                    <a:p>
                      <a:pPr algn="r"/>
                      <a:r>
                        <a:rPr lang="en-US" dirty="0"/>
                        <a:t>$34</a:t>
                      </a:r>
                    </a:p>
                  </a:txBody>
                  <a:tcPr/>
                </a:tc>
                <a:tc>
                  <a:txBody>
                    <a:bodyPr/>
                    <a:lstStyle/>
                    <a:p>
                      <a:pPr algn="r"/>
                      <a:r>
                        <a:rPr lang="en-US" dirty="0"/>
                        <a:t>$906</a:t>
                      </a:r>
                    </a:p>
                  </a:txBody>
                  <a:tcPr/>
                </a:tc>
                <a:tc>
                  <a:txBody>
                    <a:bodyPr/>
                    <a:lstStyle/>
                    <a:p>
                      <a:pPr algn="r"/>
                      <a:r>
                        <a:rPr lang="en-US" dirty="0"/>
                        <a:t>$126</a:t>
                      </a:r>
                    </a:p>
                  </a:txBody>
                  <a:tcPr/>
                </a:tc>
                <a:tc>
                  <a:txBody>
                    <a:bodyPr/>
                    <a:lstStyle/>
                    <a:p>
                      <a:pPr algn="r"/>
                      <a:r>
                        <a:rPr lang="en-US" dirty="0"/>
                        <a:t>$1,238</a:t>
                      </a:r>
                    </a:p>
                  </a:txBody>
                  <a:tcPr/>
                </a:tc>
                <a:extLst>
                  <a:ext uri="{0D108BD9-81ED-4DB2-BD59-A6C34878D82A}">
                    <a16:rowId xmlns:a16="http://schemas.microsoft.com/office/drawing/2014/main" val="2516628530"/>
                  </a:ext>
                </a:extLst>
              </a:tr>
              <a:tr h="356624">
                <a:tc>
                  <a:txBody>
                    <a:bodyPr/>
                    <a:lstStyle/>
                    <a:p>
                      <a:r>
                        <a:rPr lang="en-US" dirty="0"/>
                        <a:t>61–120 days</a:t>
                      </a:r>
                    </a:p>
                  </a:txBody>
                  <a:tcPr/>
                </a:tc>
                <a:tc>
                  <a:txBody>
                    <a:bodyPr/>
                    <a:lstStyle/>
                    <a:p>
                      <a:pPr algn="r"/>
                      <a:r>
                        <a:rPr lang="en-US" dirty="0"/>
                        <a:t>9</a:t>
                      </a:r>
                    </a:p>
                  </a:txBody>
                  <a:tcPr/>
                </a:tc>
                <a:tc>
                  <a:txBody>
                    <a:bodyPr/>
                    <a:lstStyle/>
                    <a:p>
                      <a:pPr algn="r"/>
                      <a:r>
                        <a:rPr lang="en-US" dirty="0"/>
                        <a:t>14</a:t>
                      </a:r>
                    </a:p>
                  </a:txBody>
                  <a:tcPr/>
                </a:tc>
                <a:tc>
                  <a:txBody>
                    <a:bodyPr/>
                    <a:lstStyle/>
                    <a:p>
                      <a:pPr algn="r"/>
                      <a:r>
                        <a:rPr lang="en-US" dirty="0"/>
                        <a:t>259</a:t>
                      </a:r>
                    </a:p>
                  </a:txBody>
                  <a:tcPr/>
                </a:tc>
                <a:tc>
                  <a:txBody>
                    <a:bodyPr/>
                    <a:lstStyle/>
                    <a:p>
                      <a:pPr algn="r"/>
                      <a:r>
                        <a:rPr lang="en-US" dirty="0"/>
                        <a:t>84</a:t>
                      </a:r>
                    </a:p>
                  </a:txBody>
                  <a:tcPr/>
                </a:tc>
                <a:tc>
                  <a:txBody>
                    <a:bodyPr/>
                    <a:lstStyle/>
                    <a:p>
                      <a:pPr algn="r"/>
                      <a:r>
                        <a:rPr lang="en-US" dirty="0"/>
                        <a:t>366</a:t>
                      </a:r>
                    </a:p>
                  </a:txBody>
                  <a:tcPr/>
                </a:tc>
                <a:extLst>
                  <a:ext uri="{0D108BD9-81ED-4DB2-BD59-A6C34878D82A}">
                    <a16:rowId xmlns:a16="http://schemas.microsoft.com/office/drawing/2014/main" val="926360580"/>
                  </a:ext>
                </a:extLst>
              </a:tr>
              <a:tr h="356624">
                <a:tc>
                  <a:txBody>
                    <a:bodyPr/>
                    <a:lstStyle/>
                    <a:p>
                      <a:r>
                        <a:rPr lang="en-US" dirty="0"/>
                        <a:t>120–180 days</a:t>
                      </a:r>
                    </a:p>
                  </a:txBody>
                  <a:tcPr/>
                </a:tc>
                <a:tc>
                  <a:txBody>
                    <a:bodyPr/>
                    <a:lstStyle/>
                    <a:p>
                      <a:pPr algn="r"/>
                      <a:r>
                        <a:rPr lang="en-US" dirty="0"/>
                        <a:t>4</a:t>
                      </a:r>
                    </a:p>
                  </a:txBody>
                  <a:tcPr/>
                </a:tc>
                <a:tc>
                  <a:txBody>
                    <a:bodyPr/>
                    <a:lstStyle/>
                    <a:p>
                      <a:pPr algn="r"/>
                      <a:r>
                        <a:rPr lang="en-US" dirty="0"/>
                        <a:t>7</a:t>
                      </a:r>
                    </a:p>
                  </a:txBody>
                  <a:tcPr/>
                </a:tc>
                <a:tc>
                  <a:txBody>
                    <a:bodyPr/>
                    <a:lstStyle/>
                    <a:p>
                      <a:pPr algn="r"/>
                      <a:r>
                        <a:rPr lang="en-US" dirty="0"/>
                        <a:t>162</a:t>
                      </a:r>
                    </a:p>
                  </a:txBody>
                  <a:tcPr/>
                </a:tc>
                <a:tc>
                  <a:txBody>
                    <a:bodyPr/>
                    <a:lstStyle/>
                    <a:p>
                      <a:pPr algn="r"/>
                      <a:r>
                        <a:rPr lang="en-US" dirty="0"/>
                        <a:t>60</a:t>
                      </a:r>
                    </a:p>
                  </a:txBody>
                  <a:tcPr/>
                </a:tc>
                <a:tc>
                  <a:txBody>
                    <a:bodyPr/>
                    <a:lstStyle/>
                    <a:p>
                      <a:pPr algn="r"/>
                      <a:r>
                        <a:rPr lang="en-US" dirty="0"/>
                        <a:t>233</a:t>
                      </a:r>
                    </a:p>
                  </a:txBody>
                  <a:tcPr/>
                </a:tc>
                <a:extLst>
                  <a:ext uri="{0D108BD9-81ED-4DB2-BD59-A6C34878D82A}">
                    <a16:rowId xmlns:a16="http://schemas.microsoft.com/office/drawing/2014/main" val="3486815517"/>
                  </a:ext>
                </a:extLst>
              </a:tr>
              <a:tr h="356624">
                <a:tc>
                  <a:txBody>
                    <a:bodyPr/>
                    <a:lstStyle/>
                    <a:p>
                      <a:r>
                        <a:rPr lang="en-US" dirty="0"/>
                        <a:t>Over 181 days</a:t>
                      </a:r>
                    </a:p>
                  </a:txBody>
                  <a:tcPr/>
                </a:tc>
                <a:tc>
                  <a:txBody>
                    <a:bodyPr/>
                    <a:lstStyle/>
                    <a:p>
                      <a:pPr algn="r"/>
                      <a:r>
                        <a:rPr lang="en-US" u="sng" dirty="0"/>
                        <a:t>      4</a:t>
                      </a:r>
                    </a:p>
                  </a:txBody>
                  <a:tcPr/>
                </a:tc>
                <a:tc>
                  <a:txBody>
                    <a:bodyPr/>
                    <a:lstStyle/>
                    <a:p>
                      <a:pPr algn="r"/>
                      <a:r>
                        <a:rPr lang="en-US" u="sng" dirty="0"/>
                        <a:t>  14</a:t>
                      </a:r>
                    </a:p>
                  </a:txBody>
                  <a:tcPr/>
                </a:tc>
                <a:tc>
                  <a:txBody>
                    <a:bodyPr/>
                    <a:lstStyle/>
                    <a:p>
                      <a:pPr algn="r"/>
                      <a:r>
                        <a:rPr lang="en-US" u="sng" dirty="0"/>
                        <a:t>     291</a:t>
                      </a:r>
                    </a:p>
                  </a:txBody>
                  <a:tcPr/>
                </a:tc>
                <a:tc>
                  <a:txBody>
                    <a:bodyPr/>
                    <a:lstStyle/>
                    <a:p>
                      <a:pPr algn="r"/>
                      <a:r>
                        <a:rPr lang="en-US" u="sng" dirty="0"/>
                        <a:t>  330</a:t>
                      </a:r>
                    </a:p>
                  </a:txBody>
                  <a:tcPr/>
                </a:tc>
                <a:tc>
                  <a:txBody>
                    <a:bodyPr/>
                    <a:lstStyle/>
                    <a:p>
                      <a:pPr algn="r"/>
                      <a:r>
                        <a:rPr lang="en-US" u="sng" dirty="0"/>
                        <a:t>     639</a:t>
                      </a:r>
                    </a:p>
                  </a:txBody>
                  <a:tcPr/>
                </a:tc>
                <a:extLst>
                  <a:ext uri="{0D108BD9-81ED-4DB2-BD59-A6C34878D82A}">
                    <a16:rowId xmlns:a16="http://schemas.microsoft.com/office/drawing/2014/main" val="2210346906"/>
                  </a:ext>
                </a:extLst>
              </a:tr>
              <a:tr h="356624">
                <a:tc>
                  <a:txBody>
                    <a:bodyPr/>
                    <a:lstStyle/>
                    <a:p>
                      <a:r>
                        <a:rPr lang="en-US" dirty="0"/>
                        <a:t>Total</a:t>
                      </a:r>
                    </a:p>
                  </a:txBody>
                  <a:tcPr/>
                </a:tc>
                <a:tc>
                  <a:txBody>
                    <a:bodyPr/>
                    <a:lstStyle/>
                    <a:p>
                      <a:pPr algn="r"/>
                      <a:r>
                        <a:rPr lang="en-US" u="dbl" baseline="0" dirty="0"/>
                        <a:t>$189</a:t>
                      </a:r>
                    </a:p>
                  </a:txBody>
                  <a:tcPr/>
                </a:tc>
                <a:tc>
                  <a:txBody>
                    <a:bodyPr/>
                    <a:lstStyle/>
                    <a:p>
                      <a:pPr algn="r"/>
                      <a:r>
                        <a:rPr lang="en-US" u="dbl" baseline="0" dirty="0"/>
                        <a:t>$69</a:t>
                      </a:r>
                    </a:p>
                  </a:txBody>
                  <a:tcPr/>
                </a:tc>
                <a:tc>
                  <a:txBody>
                    <a:bodyPr/>
                    <a:lstStyle/>
                    <a:p>
                      <a:pPr algn="r"/>
                      <a:r>
                        <a:rPr lang="en-US" u="dbl" baseline="0" dirty="0"/>
                        <a:t>$1,618</a:t>
                      </a:r>
                    </a:p>
                  </a:txBody>
                  <a:tcPr/>
                </a:tc>
                <a:tc>
                  <a:txBody>
                    <a:bodyPr/>
                    <a:lstStyle/>
                    <a:p>
                      <a:pPr algn="r"/>
                      <a:r>
                        <a:rPr lang="en-US" u="dbl" baseline="0" dirty="0"/>
                        <a:t>$600</a:t>
                      </a:r>
                    </a:p>
                  </a:txBody>
                  <a:tcPr/>
                </a:tc>
                <a:tc>
                  <a:txBody>
                    <a:bodyPr/>
                    <a:lstStyle/>
                    <a:p>
                      <a:pPr algn="r"/>
                      <a:r>
                        <a:rPr lang="en-US" u="dbl" baseline="0" dirty="0"/>
                        <a:t>$2,476</a:t>
                      </a:r>
                    </a:p>
                  </a:txBody>
                  <a:tcPr/>
                </a:tc>
                <a:extLst>
                  <a:ext uri="{0D108BD9-81ED-4DB2-BD59-A6C34878D82A}">
                    <a16:rowId xmlns:a16="http://schemas.microsoft.com/office/drawing/2014/main" val="52809539"/>
                  </a:ext>
                </a:extLst>
              </a:tr>
            </a:tbl>
          </a:graphicData>
        </a:graphic>
      </p:graphicFrame>
      <p:sp>
        <p:nvSpPr>
          <p:cNvPr id="7" name="Slide Number Placeholder 6">
            <a:extLst>
              <a:ext uri="{FF2B5EF4-FFF2-40B4-BE49-F238E27FC236}">
                <a16:creationId xmlns:a16="http://schemas.microsoft.com/office/drawing/2014/main" id="{535A7BB3-B64F-4CF8-8473-B2CF608946AC}"/>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10922161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8440A-D991-420A-8B07-23E09BFB9FD8}"/>
              </a:ext>
            </a:extLst>
          </p:cNvPr>
          <p:cNvSpPr>
            <a:spLocks noGrp="1"/>
          </p:cNvSpPr>
          <p:nvPr>
            <p:ph type="title"/>
          </p:nvPr>
        </p:nvSpPr>
        <p:spPr/>
        <p:txBody>
          <a:bodyPr/>
          <a:lstStyle/>
          <a:p>
            <a:r>
              <a:rPr lang="en-US" dirty="0"/>
              <a:t>Subsidiary Ledgers</a:t>
            </a:r>
            <a:endParaRPr lang="en-US" sz="1000" b="0" dirty="0"/>
          </a:p>
        </p:txBody>
      </p:sp>
      <p:sp>
        <p:nvSpPr>
          <p:cNvPr id="3" name="Content Placeholder 2">
            <a:extLst>
              <a:ext uri="{FF2B5EF4-FFF2-40B4-BE49-F238E27FC236}">
                <a16:creationId xmlns:a16="http://schemas.microsoft.com/office/drawing/2014/main" id="{A067A8A5-A0A4-4D6E-8C57-7B61D024BA18}"/>
              </a:ext>
            </a:extLst>
          </p:cNvPr>
          <p:cNvSpPr>
            <a:spLocks noGrp="1"/>
          </p:cNvSpPr>
          <p:nvPr>
            <p:ph sz="quarter" idx="11"/>
          </p:nvPr>
        </p:nvSpPr>
        <p:spPr>
          <a:xfrm>
            <a:off x="342900" y="1276710"/>
            <a:ext cx="8458200" cy="2518050"/>
          </a:xfrm>
        </p:spPr>
        <p:txBody>
          <a:bodyPr>
            <a:normAutofit/>
          </a:bodyPr>
          <a:lstStyle/>
          <a:p>
            <a:pPr>
              <a:spcBef>
                <a:spcPts val="1000"/>
              </a:spcBef>
              <a:spcAft>
                <a:spcPts val="0"/>
              </a:spcAft>
            </a:pPr>
            <a:r>
              <a:rPr lang="en-US" sz="2600" dirty="0"/>
              <a:t>A subsidiary ledger contains a group of individual accounts associated with a particular general ledger control account. </a:t>
            </a:r>
          </a:p>
          <a:p>
            <a:pPr marL="291600" indent="-291600">
              <a:spcBef>
                <a:spcPts val="1000"/>
              </a:spcBef>
              <a:spcAft>
                <a:spcPts val="0"/>
              </a:spcAft>
              <a:buFont typeface="Arial" panose="020B0604020202020204" pitchFamily="34" charset="0"/>
              <a:buChar char="•"/>
            </a:pPr>
            <a:r>
              <a:rPr lang="en-US" sz="2400" dirty="0"/>
              <a:t>For example, the subsidiary ledger for accounts receivable keeps track of all increases and decreases to individual customers’ accounts. </a:t>
            </a:r>
          </a:p>
        </p:txBody>
      </p:sp>
      <p:sp>
        <p:nvSpPr>
          <p:cNvPr id="7" name="Content Placeholder 6">
            <a:extLst>
              <a:ext uri="{FF2B5EF4-FFF2-40B4-BE49-F238E27FC236}">
                <a16:creationId xmlns:a16="http://schemas.microsoft.com/office/drawing/2014/main" id="{039C0570-7056-40FA-8972-495F44146E65}"/>
              </a:ext>
            </a:extLst>
          </p:cNvPr>
          <p:cNvSpPr>
            <a:spLocks noGrp="1"/>
          </p:cNvSpPr>
          <p:nvPr>
            <p:ph sz="quarter" idx="14"/>
          </p:nvPr>
        </p:nvSpPr>
        <p:spPr>
          <a:xfrm>
            <a:off x="342900" y="3947160"/>
            <a:ext cx="8458200" cy="1386840"/>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The balances of all individual accounts then sum to the balance of total accounts receivable in the general ledger and reported in the balance sheet. </a:t>
            </a:r>
          </a:p>
        </p:txBody>
      </p:sp>
      <p:sp>
        <p:nvSpPr>
          <p:cNvPr id="6" name="Slide Number Placeholder 5">
            <a:extLst>
              <a:ext uri="{FF2B5EF4-FFF2-40B4-BE49-F238E27FC236}">
                <a16:creationId xmlns:a16="http://schemas.microsoft.com/office/drawing/2014/main" id="{BA283A12-9A5B-419E-9007-E2DCE468A420}"/>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2730869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66B1-D734-4177-BC07-F6CF2F94C095}"/>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a:t>
            </a:r>
            <a:endParaRPr lang="en-US" dirty="0"/>
          </a:p>
        </p:txBody>
      </p:sp>
      <p:sp>
        <p:nvSpPr>
          <p:cNvPr id="3" name="Content Placeholder 2">
            <a:extLst>
              <a:ext uri="{FF2B5EF4-FFF2-40B4-BE49-F238E27FC236}">
                <a16:creationId xmlns:a16="http://schemas.microsoft.com/office/drawing/2014/main" id="{A424F59D-1D7B-4E42-8544-7DCD9D952A6F}"/>
              </a:ext>
            </a:extLst>
          </p:cNvPr>
          <p:cNvSpPr>
            <a:spLocks noGrp="1"/>
          </p:cNvSpPr>
          <p:nvPr>
            <p:ph sz="quarter" idx="11"/>
          </p:nvPr>
        </p:nvSpPr>
        <p:spPr/>
        <p:txBody>
          <a:bodyPr>
            <a:normAutofit/>
          </a:bodyPr>
          <a:lstStyle/>
          <a:p>
            <a:pPr marL="291600" lvl="1" indent="-291600">
              <a:spcBef>
                <a:spcPts val="1000"/>
              </a:spcBef>
              <a:spcAft>
                <a:spcPts val="0"/>
              </a:spcAft>
            </a:pPr>
            <a:r>
              <a:rPr lang="en-US" sz="2600" dirty="0"/>
              <a:t>Companies record an asset (accounts receivable) and revenue when they sell goods or services to their customers on account, expecting collection in the future. </a:t>
            </a:r>
          </a:p>
          <a:p>
            <a:pPr marL="291600" lvl="1" indent="-291600">
              <a:spcBef>
                <a:spcPts val="1000"/>
              </a:spcBef>
              <a:spcAft>
                <a:spcPts val="0"/>
              </a:spcAft>
            </a:pPr>
            <a:r>
              <a:rPr lang="en-US" sz="2600" dirty="0"/>
              <a:t>Once the receivable is collected, the balance of accounts receivable is reduced.</a:t>
            </a:r>
          </a:p>
        </p:txBody>
      </p:sp>
      <p:sp>
        <p:nvSpPr>
          <p:cNvPr id="6" name="Slide Number Placeholder 5">
            <a:extLst>
              <a:ext uri="{FF2B5EF4-FFF2-40B4-BE49-F238E27FC236}">
                <a16:creationId xmlns:a16="http://schemas.microsoft.com/office/drawing/2014/main" id="{270AA888-4442-42EB-8FCB-4718C18063BD}"/>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8306933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5–8 </a:t>
            </a:r>
            <a:r>
              <a:rPr lang="en-US" sz="1000" b="0" dirty="0"/>
              <a:t>1</a:t>
            </a:r>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368317"/>
          </a:xfrm>
        </p:spPr>
        <p:txBody>
          <a:bodyPr>
            <a:normAutofit/>
          </a:bodyPr>
          <a:lstStyle/>
          <a:p>
            <a:pPr>
              <a:lnSpc>
                <a:spcPct val="110000"/>
              </a:lnSpc>
              <a:spcAft>
                <a:spcPts val="0"/>
              </a:spcAft>
            </a:pPr>
            <a:r>
              <a:rPr lang="en-US" sz="2400" dirty="0"/>
              <a:t>On December 31 before adjusting entries, a company’s balance of Allowance for Uncollectible Accounts is a credit of $2,000. What does a “credit” balance prior to adjusting entries indicate?</a:t>
            </a:r>
          </a:p>
          <a:p>
            <a:pPr marL="365125" indent="-365125">
              <a:lnSpc>
                <a:spcPct val="110000"/>
              </a:lnSpc>
              <a:spcAft>
                <a:spcPts val="0"/>
              </a:spcAft>
            </a:pPr>
            <a:r>
              <a:rPr lang="en-US" sz="2400" b="1" dirty="0"/>
              <a:t>a. </a:t>
            </a:r>
            <a:r>
              <a:rPr lang="en-US" sz="2400" dirty="0"/>
              <a:t>The company did not estimate bad debts last year.</a:t>
            </a:r>
          </a:p>
          <a:p>
            <a:pPr marL="365125" indent="-365125">
              <a:lnSpc>
                <a:spcPct val="110000"/>
              </a:lnSpc>
              <a:spcAft>
                <a:spcPts val="0"/>
              </a:spcAft>
            </a:pPr>
            <a:r>
              <a:rPr lang="en-US" sz="2400" b="1" dirty="0"/>
              <a:t>b. </a:t>
            </a:r>
            <a:r>
              <a:rPr lang="en-US" sz="2400" dirty="0"/>
              <a:t>Last year’s estimate of bad debts was too low.</a:t>
            </a:r>
          </a:p>
          <a:p>
            <a:pPr marL="1519238" indent="-1519238">
              <a:lnSpc>
                <a:spcPct val="110000"/>
              </a:lnSpc>
              <a:spcAft>
                <a:spcPts val="0"/>
              </a:spcAft>
            </a:pPr>
            <a:r>
              <a:rPr lang="en-US" sz="2400" b="1" dirty="0"/>
              <a:t>c. </a:t>
            </a:r>
            <a:r>
              <a:rPr lang="en-US" sz="2400" dirty="0"/>
              <a:t>The company’s estimate equals actual bad debts.</a:t>
            </a:r>
          </a:p>
          <a:p>
            <a:pPr>
              <a:lnSpc>
                <a:spcPct val="110000"/>
              </a:lnSpc>
              <a:spcAft>
                <a:spcPts val="0"/>
              </a:spcAft>
            </a:pPr>
            <a:r>
              <a:rPr lang="en-US" sz="2400" b="1" dirty="0"/>
              <a:t>d. </a:t>
            </a:r>
            <a:r>
              <a:rPr lang="en-US" sz="2400" dirty="0"/>
              <a:t>Last year’s estimate of bad debts was too high.</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3833412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5–8 </a:t>
            </a:r>
            <a:r>
              <a:rPr lang="en-US" sz="1000" b="0" dirty="0"/>
              <a:t>2</a:t>
            </a:r>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3368317"/>
          </a:xfrm>
        </p:spPr>
        <p:txBody>
          <a:bodyPr>
            <a:normAutofit/>
          </a:bodyPr>
          <a:lstStyle/>
          <a:p>
            <a:pPr>
              <a:lnSpc>
                <a:spcPct val="110000"/>
              </a:lnSpc>
              <a:spcAft>
                <a:spcPts val="0"/>
              </a:spcAft>
            </a:pPr>
            <a:r>
              <a:rPr lang="en-US" sz="2400" dirty="0"/>
              <a:t>On December 31 before adjusting entries, a company’s balance of Allowance for Uncollectible Accounts is a credit of $2,000. What does a “credit” balance prior to adjusting entries indicate?</a:t>
            </a:r>
          </a:p>
          <a:p>
            <a:pPr marL="365125" indent="-365125">
              <a:lnSpc>
                <a:spcPct val="110000"/>
              </a:lnSpc>
              <a:spcAft>
                <a:spcPts val="0"/>
              </a:spcAft>
            </a:pPr>
            <a:r>
              <a:rPr lang="en-US" sz="2400" b="1" dirty="0"/>
              <a:t>a. </a:t>
            </a:r>
            <a:r>
              <a:rPr lang="en-US" sz="2400" dirty="0"/>
              <a:t>The company did not estimate bad debts last year.</a:t>
            </a:r>
          </a:p>
          <a:p>
            <a:pPr marL="365125" indent="-365125">
              <a:lnSpc>
                <a:spcPct val="110000"/>
              </a:lnSpc>
              <a:spcAft>
                <a:spcPts val="0"/>
              </a:spcAft>
            </a:pPr>
            <a:r>
              <a:rPr lang="en-US" sz="2400" b="1" dirty="0"/>
              <a:t>b. </a:t>
            </a:r>
            <a:r>
              <a:rPr lang="en-US" sz="2400" dirty="0"/>
              <a:t>Last year’s estimate of bad debts was too low.</a:t>
            </a:r>
          </a:p>
          <a:p>
            <a:pPr marL="1519238" indent="-1519238">
              <a:lnSpc>
                <a:spcPct val="110000"/>
              </a:lnSpc>
              <a:spcAft>
                <a:spcPts val="0"/>
              </a:spcAft>
            </a:pPr>
            <a:r>
              <a:rPr lang="en-US" sz="2400" b="1" dirty="0"/>
              <a:t>c. </a:t>
            </a:r>
            <a:r>
              <a:rPr lang="en-US" sz="2400" dirty="0"/>
              <a:t>The company’s estimate equals actual bad debts.</a:t>
            </a:r>
          </a:p>
          <a:p>
            <a:pPr>
              <a:lnSpc>
                <a:spcPct val="110000"/>
              </a:lnSpc>
              <a:spcAft>
                <a:spcPts val="0"/>
              </a:spcAft>
            </a:pPr>
            <a:r>
              <a:rPr kumimoji="0" lang="en-US" sz="2400" b="1" i="0" u="none" strike="noStrike" kern="1200" cap="none" spc="0" normalizeH="0" baseline="0" noProof="0" dirty="0">
                <a:ln>
                  <a:noFill/>
                </a:ln>
                <a:solidFill>
                  <a:srgbClr val="000000"/>
                </a:solidFill>
                <a:effectLst/>
                <a:uLnTx/>
                <a:uFillTx/>
                <a:ea typeface="+mn-ea"/>
                <a:cs typeface="+mn-cs"/>
              </a:rPr>
              <a:t>Answer: </a:t>
            </a:r>
            <a:r>
              <a:rPr lang="en-US" sz="2400" b="1" dirty="0"/>
              <a:t>d. </a:t>
            </a:r>
            <a:r>
              <a:rPr lang="en-US" sz="2400" dirty="0"/>
              <a:t>Last year’s estimate of bad debts was too high.</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900" y="4770120"/>
            <a:ext cx="8283512" cy="1778317"/>
          </a:xfrm>
        </p:spPr>
        <p:txBody>
          <a:bodyPr>
            <a:noAutofit/>
          </a:bodyPr>
          <a:lstStyle/>
          <a:p>
            <a:r>
              <a:rPr lang="en-US" sz="2200" dirty="0"/>
              <a:t>The Allowance for Uncollectible Accounts is a contra account with a credit balance. The balance is reduced (debited) for actual bad debts. If the account balance at the end of the year is a credit, then estimated bad debts for this year are greater than this year’s actual bad debts.</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36730910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5–9 </a:t>
            </a:r>
            <a:r>
              <a:rPr lang="en-US" sz="1000" b="0" dirty="0"/>
              <a:t>1</a:t>
            </a:r>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1588411"/>
          </a:xfrm>
        </p:spPr>
        <p:txBody>
          <a:bodyPr>
            <a:normAutofit/>
          </a:bodyPr>
          <a:lstStyle/>
          <a:p>
            <a:pPr>
              <a:lnSpc>
                <a:spcPct val="110000"/>
              </a:lnSpc>
              <a:spcAft>
                <a:spcPts val="0"/>
              </a:spcAft>
            </a:pPr>
            <a:r>
              <a:rPr lang="en-US" dirty="0"/>
              <a:t>On December 31 before adjusting entries, a company reports the following balances:</a:t>
            </a:r>
          </a:p>
          <a:p>
            <a:pPr marL="291600" indent="-291600">
              <a:lnSpc>
                <a:spcPct val="90000"/>
              </a:lnSpc>
              <a:spcBef>
                <a:spcPts val="1000"/>
              </a:spcBef>
              <a:spcAft>
                <a:spcPts val="0"/>
              </a:spcAft>
              <a:buFont typeface="Arial" panose="020B0604020202020204" pitchFamily="34" charset="0"/>
              <a:buChar char="•"/>
            </a:pPr>
            <a:r>
              <a:rPr lang="en-US" dirty="0"/>
              <a:t>Accounts Receivable $100,000</a:t>
            </a:r>
          </a:p>
          <a:p>
            <a:pPr marL="291600" indent="-291600">
              <a:lnSpc>
                <a:spcPct val="90000"/>
              </a:lnSpc>
              <a:spcBef>
                <a:spcPts val="1000"/>
              </a:spcBef>
              <a:spcAft>
                <a:spcPts val="0"/>
              </a:spcAft>
              <a:buFont typeface="Arial" panose="020B0604020202020204" pitchFamily="34" charset="0"/>
              <a:buChar char="•"/>
            </a:pPr>
            <a:r>
              <a:rPr lang="en-US" dirty="0"/>
              <a:t>Allowance for Uncollectible Accounts $2,000 (debit)</a:t>
            </a:r>
          </a:p>
        </p:txBody>
      </p:sp>
      <p:sp>
        <p:nvSpPr>
          <p:cNvPr id="10" name="Content Placeholder 9">
            <a:extLst>
              <a:ext uri="{FF2B5EF4-FFF2-40B4-BE49-F238E27FC236}">
                <a16:creationId xmlns:a16="http://schemas.microsoft.com/office/drawing/2014/main" id="{904D14A4-697D-4ED7-872F-43EEB4E2DCAF}"/>
              </a:ext>
            </a:extLst>
          </p:cNvPr>
          <p:cNvSpPr>
            <a:spLocks noGrp="1"/>
          </p:cNvSpPr>
          <p:nvPr>
            <p:ph sz="quarter" idx="15"/>
          </p:nvPr>
        </p:nvSpPr>
        <p:spPr>
          <a:xfrm>
            <a:off x="342900" y="2910840"/>
            <a:ext cx="8283512" cy="2148840"/>
          </a:xfrm>
        </p:spPr>
        <p:txBody>
          <a:bodyPr>
            <a:normAutofit/>
          </a:body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The company estimates bad debts to be 20% of accounts receivable. The adjusting entry would include:</a:t>
            </a: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a.</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 A debit to Bad Debt Expense for $22,000</a:t>
            </a:r>
          </a:p>
          <a:p>
            <a:pPr marL="365125" marR="0" lvl="0" indent="-365125"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b.</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 A credit to Allow. for Uncollectible Accts for $18,000</a:t>
            </a:r>
          </a:p>
          <a:p>
            <a:pPr marL="1519238" marR="0" lvl="0" indent="-1519238"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c.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credit to Allow. for Uncollectible Accts. for $20,000</a:t>
            </a: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d.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debit to Bad Debt Expense for $20,000</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19883590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5–9 </a:t>
            </a:r>
            <a:r>
              <a:rPr lang="en-US" sz="1000" b="0" dirty="0"/>
              <a:t>2</a:t>
            </a:r>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09"/>
            <a:ext cx="8458200" cy="1588411"/>
          </a:xfrm>
        </p:spPr>
        <p:txBody>
          <a:bodyPr>
            <a:normAutofit/>
          </a:bodyPr>
          <a:lstStyle/>
          <a:p>
            <a:pPr>
              <a:lnSpc>
                <a:spcPct val="110000"/>
              </a:lnSpc>
              <a:spcAft>
                <a:spcPts val="0"/>
              </a:spcAft>
            </a:pPr>
            <a:r>
              <a:rPr lang="en-US" dirty="0"/>
              <a:t>On December 31 before adjusting entries, a company reports the following balances:</a:t>
            </a:r>
          </a:p>
          <a:p>
            <a:pPr marL="291600" indent="-291600">
              <a:lnSpc>
                <a:spcPct val="90000"/>
              </a:lnSpc>
              <a:spcBef>
                <a:spcPts val="1000"/>
              </a:spcBef>
              <a:spcAft>
                <a:spcPts val="0"/>
              </a:spcAft>
              <a:buFont typeface="Arial" panose="020B0604020202020204" pitchFamily="34" charset="0"/>
              <a:buChar char="•"/>
            </a:pPr>
            <a:r>
              <a:rPr lang="en-US" dirty="0"/>
              <a:t>Accounts Receivable $100,000</a:t>
            </a:r>
          </a:p>
          <a:p>
            <a:pPr marL="291600" indent="-291600">
              <a:lnSpc>
                <a:spcPct val="90000"/>
              </a:lnSpc>
              <a:spcBef>
                <a:spcPts val="1000"/>
              </a:spcBef>
              <a:spcAft>
                <a:spcPts val="0"/>
              </a:spcAft>
              <a:buFont typeface="Arial" panose="020B0604020202020204" pitchFamily="34" charset="0"/>
              <a:buChar char="•"/>
            </a:pPr>
            <a:r>
              <a:rPr lang="en-US" dirty="0"/>
              <a:t>Allowance for Uncollectible Accounts $2,000 (debit)</a:t>
            </a:r>
          </a:p>
        </p:txBody>
      </p:sp>
      <p:sp>
        <p:nvSpPr>
          <p:cNvPr id="10" name="Content Placeholder 9">
            <a:extLst>
              <a:ext uri="{FF2B5EF4-FFF2-40B4-BE49-F238E27FC236}">
                <a16:creationId xmlns:a16="http://schemas.microsoft.com/office/drawing/2014/main" id="{904D14A4-697D-4ED7-872F-43EEB4E2DCAF}"/>
              </a:ext>
            </a:extLst>
          </p:cNvPr>
          <p:cNvSpPr>
            <a:spLocks noGrp="1"/>
          </p:cNvSpPr>
          <p:nvPr>
            <p:ph sz="quarter" idx="15"/>
          </p:nvPr>
        </p:nvSpPr>
        <p:spPr>
          <a:xfrm>
            <a:off x="342900" y="2910840"/>
            <a:ext cx="8283512" cy="2148840"/>
          </a:xfrm>
        </p:spPr>
        <p:txBody>
          <a:bodyPr>
            <a:normAutofit/>
          </a:body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The company estimates bad debts to be 20% of accounts receivable. The adjusting entry would include:</a:t>
            </a: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Answer: a.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debit to Bad Debt Expense for $22,000</a:t>
            </a:r>
          </a:p>
          <a:p>
            <a:pPr marL="365125" marR="0" lvl="0" indent="-365125"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b.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credit to Allow. for Uncollectible Accts for $18,000</a:t>
            </a:r>
          </a:p>
          <a:p>
            <a:pPr marL="1519238" marR="0" lvl="0" indent="-1519238"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c.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credit to Allow. for Uncollectible Accts. for $20,000</a:t>
            </a:r>
          </a:p>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US" b="1" i="0" u="none" strike="noStrike" kern="1200" cap="none" spc="0" normalizeH="0" baseline="0" noProof="0" dirty="0">
                <a:ln>
                  <a:noFill/>
                </a:ln>
                <a:solidFill>
                  <a:srgbClr val="000000"/>
                </a:solidFill>
                <a:effectLst/>
                <a:uLnTx/>
                <a:uFillTx/>
                <a:latin typeface="Arial" panose="020B0604020202020204"/>
                <a:ea typeface="+mn-ea"/>
                <a:cs typeface="+mn-cs"/>
              </a:rPr>
              <a:t>d. </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A debit to Bad Debt Expense for $20,000</a:t>
            </a:r>
          </a:p>
        </p:txBody>
      </p:sp>
      <p:sp>
        <p:nvSpPr>
          <p:cNvPr id="4" name="Content Placeholder 3">
            <a:extLst>
              <a:ext uri="{FF2B5EF4-FFF2-40B4-BE49-F238E27FC236}">
                <a16:creationId xmlns:a16="http://schemas.microsoft.com/office/drawing/2014/main" id="{C9639474-6C4A-4ABC-B4A5-08B2CAE2A0B9}"/>
              </a:ext>
            </a:extLst>
          </p:cNvPr>
          <p:cNvSpPr>
            <a:spLocks noGrp="1"/>
          </p:cNvSpPr>
          <p:nvPr>
            <p:ph sz="quarter" idx="14"/>
          </p:nvPr>
        </p:nvSpPr>
        <p:spPr>
          <a:xfrm>
            <a:off x="342899" y="5105400"/>
            <a:ext cx="8458199" cy="1449098"/>
          </a:xfrm>
        </p:spPr>
        <p:txBody>
          <a:bodyPr>
            <a:noAutofit/>
          </a:bodyPr>
          <a:lstStyle/>
          <a:p>
            <a:r>
              <a:rPr lang="en-US" sz="1800" dirty="0"/>
              <a:t>Bad debts are estimated to be $20,000 (= $100,000 × 20%). The current $2,000 debit balance of the Allowance needs a credit adjustment of $22,000 to be equal to $20,000 credit. (Debit balance of $2,000 + Credit of $22,000 = Credit balance of $20,000.) The adjustment of $122,000 is recorded as a debit to Bad Debt Expense and a credit to Allowance for Uncollectible Accounts.</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27366405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9BE4-207F-4B31-9CCD-BD7496D5D976}"/>
              </a:ext>
            </a:extLst>
          </p:cNvPr>
          <p:cNvSpPr>
            <a:spLocks noGrp="1"/>
          </p:cNvSpPr>
          <p:nvPr>
            <p:ph type="title"/>
          </p:nvPr>
        </p:nvSpPr>
        <p:spPr/>
        <p:txBody>
          <a:bodyPr>
            <a:normAutofit/>
          </a:bodyPr>
          <a:lstStyle/>
          <a:p>
            <a:r>
              <a:rPr lang="en-US" sz="3600" dirty="0">
                <a:solidFill>
                  <a:schemeClr val="tx1"/>
                </a:solidFill>
                <a:ea typeface="+mj-ea"/>
              </a:rPr>
              <a:t>Learning Objective 6</a:t>
            </a:r>
            <a:endParaRPr lang="en-US" dirty="0">
              <a:solidFill>
                <a:schemeClr val="tx1"/>
              </a:solidFill>
            </a:endParaRPr>
          </a:p>
        </p:txBody>
      </p:sp>
      <p:sp>
        <p:nvSpPr>
          <p:cNvPr id="3" name="Content Placeholder 2">
            <a:extLst>
              <a:ext uri="{FF2B5EF4-FFF2-40B4-BE49-F238E27FC236}">
                <a16:creationId xmlns:a16="http://schemas.microsoft.com/office/drawing/2014/main" id="{2EB7CE73-32DA-43E2-BED9-259D867A0D7B}"/>
              </a:ext>
            </a:extLst>
          </p:cNvPr>
          <p:cNvSpPr>
            <a:spLocks noGrp="1"/>
          </p:cNvSpPr>
          <p:nvPr>
            <p:ph sz="quarter" idx="11"/>
          </p:nvPr>
        </p:nvSpPr>
        <p:spPr>
          <a:xfrm>
            <a:off x="342900" y="1276710"/>
            <a:ext cx="8458200" cy="1727748"/>
          </a:xfrm>
        </p:spPr>
        <p:txBody>
          <a:bodyPr>
            <a:normAutofit/>
          </a:bodyPr>
          <a:lstStyle/>
          <a:p>
            <a:pPr marL="987425" indent="-987425">
              <a:spcBef>
                <a:spcPts val="1000"/>
              </a:spcBef>
              <a:spcAft>
                <a:spcPts val="0"/>
              </a:spcAft>
            </a:pPr>
            <a:r>
              <a:rPr lang="en-US" sz="2400" b="1" dirty="0"/>
              <a:t>LO5–6</a:t>
            </a:r>
            <a:r>
              <a:rPr lang="en-US" sz="2400" dirty="0"/>
              <a:t> Contrast the allowance method and direct write-off method when accounting for uncollectible accounts.</a:t>
            </a:r>
          </a:p>
        </p:txBody>
      </p:sp>
      <p:sp>
        <p:nvSpPr>
          <p:cNvPr id="6" name="Slide Number Placeholder 5">
            <a:extLst>
              <a:ext uri="{FF2B5EF4-FFF2-40B4-BE49-F238E27FC236}">
                <a16:creationId xmlns:a16="http://schemas.microsoft.com/office/drawing/2014/main" id="{88669B99-5BEE-4060-AFBD-00C86F427A53}"/>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9052028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8440A-D991-420A-8B07-23E09BFB9FD8}"/>
              </a:ext>
            </a:extLst>
          </p:cNvPr>
          <p:cNvSpPr>
            <a:spLocks noGrp="1"/>
          </p:cNvSpPr>
          <p:nvPr>
            <p:ph type="title"/>
          </p:nvPr>
        </p:nvSpPr>
        <p:spPr/>
        <p:txBody>
          <a:bodyPr/>
          <a:lstStyle/>
          <a:p>
            <a:r>
              <a:rPr lang="en-US" dirty="0"/>
              <a:t>Direct Write-Off Method (Not G</a:t>
            </a:r>
            <a:r>
              <a:rPr lang="en-US" sz="100" dirty="0"/>
              <a:t> </a:t>
            </a:r>
            <a:r>
              <a:rPr lang="en-US" dirty="0"/>
              <a:t>A</a:t>
            </a:r>
            <a:r>
              <a:rPr lang="en-US" sz="100" dirty="0"/>
              <a:t> </a:t>
            </a:r>
            <a:r>
              <a:rPr lang="en-US" dirty="0" err="1"/>
              <a:t>A</a:t>
            </a:r>
            <a:r>
              <a:rPr lang="en-US" sz="100" dirty="0"/>
              <a:t> </a:t>
            </a:r>
            <a:r>
              <a:rPr lang="en-US" dirty="0"/>
              <a:t>P)</a:t>
            </a:r>
            <a:endParaRPr lang="en-US" sz="1000" b="0" dirty="0"/>
          </a:p>
        </p:txBody>
      </p:sp>
      <p:sp>
        <p:nvSpPr>
          <p:cNvPr id="3" name="Content Placeholder 2">
            <a:extLst>
              <a:ext uri="{FF2B5EF4-FFF2-40B4-BE49-F238E27FC236}">
                <a16:creationId xmlns:a16="http://schemas.microsoft.com/office/drawing/2014/main" id="{A067A8A5-A0A4-4D6E-8C57-7B61D024BA18}"/>
              </a:ext>
            </a:extLst>
          </p:cNvPr>
          <p:cNvSpPr>
            <a:spLocks noGrp="1"/>
          </p:cNvSpPr>
          <p:nvPr>
            <p:ph sz="quarter" idx="11"/>
          </p:nvPr>
        </p:nvSpPr>
        <p:spPr>
          <a:xfrm>
            <a:off x="342900" y="1276710"/>
            <a:ext cx="8458200" cy="2472330"/>
          </a:xfrm>
        </p:spPr>
        <p:txBody>
          <a:bodyPr>
            <a:normAutofit/>
          </a:bodyPr>
          <a:lstStyle/>
          <a:p>
            <a:pPr>
              <a:spcBef>
                <a:spcPts val="1000"/>
              </a:spcBef>
              <a:spcAft>
                <a:spcPts val="0"/>
              </a:spcAft>
            </a:pPr>
            <a:r>
              <a:rPr lang="en-US" sz="2400" dirty="0"/>
              <a:t>For tax reporting, companies use an alternative method commonly referred to as the direct write-off method. </a:t>
            </a:r>
          </a:p>
          <a:p>
            <a:pPr>
              <a:spcBef>
                <a:spcPts val="1000"/>
              </a:spcBef>
              <a:spcAft>
                <a:spcPts val="0"/>
              </a:spcAft>
            </a:pPr>
            <a:r>
              <a:rPr lang="en-US" sz="2400" dirty="0"/>
              <a:t>Under this method, bad debts are written off only at the time they actually become uncollectible.</a:t>
            </a:r>
          </a:p>
          <a:p>
            <a:pPr marL="291600" indent="-291600">
              <a:lnSpc>
                <a:spcPct val="90000"/>
              </a:lnSpc>
              <a:spcBef>
                <a:spcPts val="1000"/>
              </a:spcBef>
              <a:spcAft>
                <a:spcPts val="0"/>
              </a:spcAft>
              <a:buFont typeface="Arial" panose="020B0604020202020204" pitchFamily="34" charset="0"/>
              <a:buChar char="•"/>
            </a:pPr>
            <a:r>
              <a:rPr lang="en-US" sz="2400" dirty="0"/>
              <a:t>Unlike the allowance method, which requires estimation of uncollectible accounts before they even occur.</a:t>
            </a:r>
          </a:p>
        </p:txBody>
      </p:sp>
      <p:sp>
        <p:nvSpPr>
          <p:cNvPr id="5" name="Content Placeholder 4">
            <a:extLst>
              <a:ext uri="{FF2B5EF4-FFF2-40B4-BE49-F238E27FC236}">
                <a16:creationId xmlns:a16="http://schemas.microsoft.com/office/drawing/2014/main" id="{E2B3FFF7-1FB6-4F0F-A821-C3163EA6DFE5}"/>
              </a:ext>
            </a:extLst>
          </p:cNvPr>
          <p:cNvSpPr>
            <a:spLocks noGrp="1"/>
          </p:cNvSpPr>
          <p:nvPr>
            <p:ph sz="quarter" idx="14"/>
          </p:nvPr>
        </p:nvSpPr>
        <p:spPr>
          <a:xfrm>
            <a:off x="342900" y="3810000"/>
            <a:ext cx="8458200" cy="2101605"/>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the direct write-off method is generally not allowed for financial reporting under G</a:t>
            </a:r>
            <a:r>
              <a:rPr kumimoji="0" lang="en-US" sz="1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A</a:t>
            </a:r>
            <a:r>
              <a:rPr kumimoji="0" lang="en-US" sz="1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2400" b="0" i="0" u="none" strike="noStrike" kern="1200" cap="none" spc="0" normalizeH="0" baseline="0" noProof="0" dirty="0" err="1">
                <a:ln>
                  <a:noFill/>
                </a:ln>
                <a:solidFill>
                  <a:srgbClr val="000000"/>
                </a:solidFill>
                <a:effectLst/>
                <a:uLnTx/>
                <a:uFillTx/>
                <a:latin typeface="Arial" panose="020B0604020202020204"/>
                <a:ea typeface="+mn-ea"/>
                <a:cs typeface="+mn-cs"/>
              </a:rPr>
              <a:t>A</a:t>
            </a:r>
            <a:r>
              <a:rPr kumimoji="0" lang="en-US" sz="100" b="0" i="0" u="none" strike="noStrike" kern="1200" cap="none" spc="0" normalizeH="0" baseline="0" noProof="0" dirty="0">
                <a:ln>
                  <a:noFill/>
                </a:ln>
                <a:solidFill>
                  <a:srgbClr val="000000"/>
                </a:solidFill>
                <a:effectLst/>
                <a:uLnTx/>
                <a:uFillTx/>
                <a:latin typeface="Arial" panose="020B0604020202020204"/>
                <a:ea typeface="+mn-ea"/>
                <a:cs typeface="+mn-cs"/>
              </a:rPr>
              <a:t> </a:t>
            </a: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P.</a:t>
            </a:r>
          </a:p>
          <a:p>
            <a:pPr marL="291600" marR="0" lvl="0" indent="-291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a:ea typeface="+mn-ea"/>
                <a:cs typeface="+mn-cs"/>
              </a:rPr>
              <a:t>The direct write off method is only used in financial reporting if uncollectible accounts are not anticipated or are expected to be very small.</a:t>
            </a:r>
          </a:p>
        </p:txBody>
      </p:sp>
      <p:sp>
        <p:nvSpPr>
          <p:cNvPr id="6" name="Slide Number Placeholder 5">
            <a:extLst>
              <a:ext uri="{FF2B5EF4-FFF2-40B4-BE49-F238E27FC236}">
                <a16:creationId xmlns:a16="http://schemas.microsoft.com/office/drawing/2014/main" id="{BA283A12-9A5B-419E-9007-E2DCE468A420}"/>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24948980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639352" cy="821119"/>
          </a:xfrm>
        </p:spPr>
        <p:txBody>
          <a:bodyPr>
            <a:noAutofit/>
          </a:bodyPr>
          <a:lstStyle/>
          <a:p>
            <a:r>
              <a:rPr lang="en-US" sz="3100" dirty="0"/>
              <a:t>Example of Writing Off Accounts Receivable Using the Direct Write Off Method</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2396130"/>
          </a:xfrm>
        </p:spPr>
        <p:txBody>
          <a:bodyPr>
            <a:noAutofit/>
          </a:bodyPr>
          <a:lstStyle/>
          <a:p>
            <a:pPr marL="291600" lvl="1" indent="-291600" defTabSz="1066800">
              <a:lnSpc>
                <a:spcPct val="90000"/>
              </a:lnSpc>
              <a:spcBef>
                <a:spcPts val="1000"/>
              </a:spcBef>
              <a:spcAft>
                <a:spcPts val="0"/>
              </a:spcAft>
              <a:buFontTx/>
              <a:buChar char="••"/>
              <a:defRPr/>
            </a:pPr>
            <a:r>
              <a:rPr lang="en-US" sz="2600" dirty="0"/>
              <a:t>A company provides services on account for $100,000 in 2024, but makes no allowance for uncollectible accounts at the end of the year. Then, in the following year on September 17, 2025, an account of $2,000 becomes uncollectible. </a:t>
            </a:r>
          </a:p>
          <a:p>
            <a:pPr marL="291600" lvl="1" indent="-291600" defTabSz="1066800">
              <a:lnSpc>
                <a:spcPct val="90000"/>
              </a:lnSpc>
              <a:spcBef>
                <a:spcPts val="1000"/>
              </a:spcBef>
              <a:spcAft>
                <a:spcPts val="0"/>
              </a:spcAft>
              <a:buFontTx/>
              <a:buChar char="••"/>
              <a:defRPr/>
            </a:pPr>
            <a:r>
              <a:rPr lang="en-US" sz="2600" dirty="0"/>
              <a:t>The company records the actual write-off as follows.</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3157156127"/>
              </p:ext>
            </p:extLst>
          </p:nvPr>
        </p:nvGraphicFramePr>
        <p:xfrm>
          <a:off x="523806" y="4482076"/>
          <a:ext cx="8096389" cy="1791017"/>
        </p:xfrm>
        <a:graphic>
          <a:graphicData uri="http://schemas.openxmlformats.org/drawingml/2006/table">
            <a:tbl>
              <a:tblPr firstRow="1" bandRow="1">
                <a:tableStyleId>{2D5ABB26-0587-4C30-8999-92F81FD0307C}</a:tableStyleId>
              </a:tblPr>
              <a:tblGrid>
                <a:gridCol w="5243894">
                  <a:extLst>
                    <a:ext uri="{9D8B030D-6E8A-4147-A177-3AD203B41FA5}">
                      <a16:colId xmlns:a16="http://schemas.microsoft.com/office/drawing/2014/main" val="1632921846"/>
                    </a:ext>
                  </a:extLst>
                </a:gridCol>
                <a:gridCol w="1264995">
                  <a:extLst>
                    <a:ext uri="{9D8B030D-6E8A-4147-A177-3AD203B41FA5}">
                      <a16:colId xmlns:a16="http://schemas.microsoft.com/office/drawing/2014/main" val="2020696265"/>
                    </a:ext>
                  </a:extLst>
                </a:gridCol>
                <a:gridCol w="1587500">
                  <a:extLst>
                    <a:ext uri="{9D8B030D-6E8A-4147-A177-3AD203B41FA5}">
                      <a16:colId xmlns:a16="http://schemas.microsoft.com/office/drawing/2014/main" val="4150412351"/>
                    </a:ext>
                  </a:extLst>
                </a:gridCol>
              </a:tblGrid>
              <a:tr h="393363">
                <a:tc>
                  <a:txBody>
                    <a:bodyPr/>
                    <a:lstStyle/>
                    <a:p>
                      <a:r>
                        <a:rPr lang="en-US" sz="2000" u="sng" baseline="0" dirty="0">
                          <a:latin typeface="+mn-lt"/>
                        </a:rPr>
                        <a:t>September 17, 2025</a:t>
                      </a:r>
                    </a:p>
                  </a:txBody>
                  <a:tcPr/>
                </a:tc>
                <a:tc>
                  <a:txBody>
                    <a:bodyPr/>
                    <a:lstStyle/>
                    <a:p>
                      <a:pPr algn="ctr"/>
                      <a:r>
                        <a:rPr lang="en-US" sz="2000" u="sng" baseline="0" dirty="0">
                          <a:latin typeface="+mn-lt"/>
                        </a:rPr>
                        <a:t>Debit</a:t>
                      </a:r>
                    </a:p>
                  </a:txBody>
                  <a:tcPr/>
                </a:tc>
                <a:tc>
                  <a:txBody>
                    <a:bodyPr/>
                    <a:lstStyle/>
                    <a:p>
                      <a:pPr algn="ctr"/>
                      <a:r>
                        <a:rPr lang="en-US" sz="2000" u="sng" baseline="0" dirty="0">
                          <a:latin typeface="+mn-lt"/>
                        </a:rPr>
                        <a:t>Credit</a:t>
                      </a:r>
                    </a:p>
                  </a:txBody>
                  <a:tcPr/>
                </a:tc>
                <a:extLst>
                  <a:ext uri="{0D108BD9-81ED-4DB2-BD59-A6C34878D82A}">
                    <a16:rowId xmlns:a16="http://schemas.microsoft.com/office/drawing/2014/main" val="4174901633"/>
                  </a:ext>
                </a:extLst>
              </a:tr>
              <a:tr h="393363">
                <a:tc>
                  <a:txBody>
                    <a:bodyPr/>
                    <a:lstStyle/>
                    <a:p>
                      <a:r>
                        <a:rPr lang="en-US" sz="2000" b="1" dirty="0">
                          <a:latin typeface="+mn-lt"/>
                        </a:rPr>
                        <a:t>Allowance for Uncollectible Accounts</a:t>
                      </a:r>
                    </a:p>
                  </a:txBody>
                  <a:tcPr/>
                </a:tc>
                <a:tc>
                  <a:txBody>
                    <a:bodyPr/>
                    <a:lstStyle/>
                    <a:p>
                      <a:pPr algn="ctr"/>
                      <a:r>
                        <a:rPr lang="en-US" sz="2000" b="1" dirty="0">
                          <a:latin typeface="+mn-lt"/>
                        </a:rPr>
                        <a:t>2,000</a:t>
                      </a:r>
                    </a:p>
                  </a:txBody>
                  <a:tcPr/>
                </a:tc>
                <a:tc>
                  <a:txBody>
                    <a:bodyPr/>
                    <a:lstStyle/>
                    <a:p>
                      <a:pPr algn="ctr"/>
                      <a:endParaRPr lang="en-US" sz="2000" b="1">
                        <a:latin typeface="+mn-lt"/>
                      </a:endParaRPr>
                    </a:p>
                  </a:txBody>
                  <a:tcPr/>
                </a:tc>
                <a:extLst>
                  <a:ext uri="{0D108BD9-81ED-4DB2-BD59-A6C34878D82A}">
                    <a16:rowId xmlns:a16="http://schemas.microsoft.com/office/drawing/2014/main" val="1675887343"/>
                  </a:ext>
                </a:extLst>
              </a:tr>
              <a:tr h="998537">
                <a:tc>
                  <a:txBody>
                    <a:bodyPr/>
                    <a:lstStyle/>
                    <a:p>
                      <a:pPr marL="347663" indent="185738"/>
                      <a:r>
                        <a:rPr lang="en-US" sz="2000" b="1" dirty="0">
                          <a:latin typeface="+mn-lt"/>
                        </a:rPr>
                        <a:t>Allowance for Receivable </a:t>
                      </a:r>
                    </a:p>
                    <a:p>
                      <a:pPr marL="347663" indent="185738"/>
                      <a:r>
                        <a:rPr lang="en-US" sz="2000" b="0" i="1" dirty="0">
                          <a:latin typeface="+mn-lt"/>
                        </a:rPr>
                        <a:t>(Write off a customer’s account directly)</a:t>
                      </a:r>
                    </a:p>
                  </a:txBody>
                  <a:tcPr/>
                </a:tc>
                <a:tc>
                  <a:txBody>
                    <a:bodyPr/>
                    <a:lstStyle/>
                    <a:p>
                      <a:pPr algn="ctr"/>
                      <a:endParaRPr lang="en-US" sz="2000" b="1">
                        <a:latin typeface="+mn-lt"/>
                      </a:endParaRPr>
                    </a:p>
                  </a:txBody>
                  <a:tcPr/>
                </a:tc>
                <a:tc>
                  <a:txBody>
                    <a:bodyPr/>
                    <a:lstStyle/>
                    <a:p>
                      <a:pPr algn="ctr"/>
                      <a:r>
                        <a:rPr lang="en-US" sz="2000" b="1" dirty="0">
                          <a:latin typeface="+mn-lt"/>
                        </a:rPr>
                        <a:t>2,000</a:t>
                      </a:r>
                    </a:p>
                  </a:txBody>
                  <a:tcPr/>
                </a:tc>
                <a:extLst>
                  <a:ext uri="{0D108BD9-81ED-4DB2-BD59-A6C34878D82A}">
                    <a16:rowId xmlns:a16="http://schemas.microsoft.com/office/drawing/2014/main" val="3923420618"/>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14378760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458200" cy="1241400"/>
          </a:xfrm>
        </p:spPr>
        <p:txBody>
          <a:bodyPr>
            <a:noAutofit/>
          </a:bodyPr>
          <a:lstStyle/>
          <a:p>
            <a:r>
              <a:rPr lang="en-US" sz="3200" dirty="0"/>
              <a:t>Illustration 5-12 Comparing the Allowance Method and the Direct Write-off Method for Recording Uncollectible Accounts </a:t>
            </a:r>
          </a:p>
        </p:txBody>
      </p:sp>
      <p:sp>
        <p:nvSpPr>
          <p:cNvPr id="10" name="Content Placeholder 9">
            <a:extLst>
              <a:ext uri="{FF2B5EF4-FFF2-40B4-BE49-F238E27FC236}">
                <a16:creationId xmlns:a16="http://schemas.microsoft.com/office/drawing/2014/main" id="{BAFC649E-1FA6-412F-9498-2FD28AA7776E}"/>
              </a:ext>
            </a:extLst>
          </p:cNvPr>
          <p:cNvSpPr>
            <a:spLocks noGrp="1"/>
          </p:cNvSpPr>
          <p:nvPr>
            <p:ph sz="quarter" idx="14"/>
          </p:nvPr>
        </p:nvSpPr>
        <p:spPr>
          <a:xfrm>
            <a:off x="3181351" y="1588037"/>
            <a:ext cx="2274570" cy="365000"/>
          </a:xfrm>
        </p:spPr>
        <p:txBody>
          <a:bodyPr>
            <a:noAutofit/>
          </a:bodyPr>
          <a:lstStyle/>
          <a:p>
            <a:r>
              <a:rPr lang="en-US" sz="1800" b="1" dirty="0">
                <a:solidFill>
                  <a:srgbClr val="AC0000"/>
                </a:solidFill>
              </a:rPr>
              <a:t>Allowance Method</a:t>
            </a:r>
          </a:p>
        </p:txBody>
      </p:sp>
      <p:sp>
        <p:nvSpPr>
          <p:cNvPr id="11" name="Content Placeholder 10">
            <a:extLst>
              <a:ext uri="{FF2B5EF4-FFF2-40B4-BE49-F238E27FC236}">
                <a16:creationId xmlns:a16="http://schemas.microsoft.com/office/drawing/2014/main" id="{AA56700C-7487-4D79-B59E-E0D9C386A664}"/>
              </a:ext>
            </a:extLst>
          </p:cNvPr>
          <p:cNvSpPr>
            <a:spLocks noGrp="1"/>
          </p:cNvSpPr>
          <p:nvPr>
            <p:ph sz="quarter" idx="15"/>
          </p:nvPr>
        </p:nvSpPr>
        <p:spPr>
          <a:xfrm>
            <a:off x="6065520" y="1564797"/>
            <a:ext cx="2735580" cy="381000"/>
          </a:xfrm>
        </p:spPr>
        <p:txBody>
          <a:bodyPr>
            <a:normAutofit/>
          </a:bodyPr>
          <a:lstStyle/>
          <a:p>
            <a:r>
              <a:rPr lang="en-US" sz="1800" b="1" dirty="0">
                <a:solidFill>
                  <a:srgbClr val="AC0000"/>
                </a:solidFill>
              </a:rPr>
              <a:t>Direct Write-off Method</a:t>
            </a:r>
          </a:p>
        </p:txBody>
      </p:sp>
      <p:graphicFrame>
        <p:nvGraphicFramePr>
          <p:cNvPr id="12" name="Table 12">
            <a:extLst>
              <a:ext uri="{FF2B5EF4-FFF2-40B4-BE49-F238E27FC236}">
                <a16:creationId xmlns:a16="http://schemas.microsoft.com/office/drawing/2014/main" id="{3FC159AB-6103-4337-AD5E-B1FC22A6A267}"/>
              </a:ext>
            </a:extLst>
          </p:cNvPr>
          <p:cNvGraphicFramePr>
            <a:graphicFrameLocks noGrp="1"/>
          </p:cNvGraphicFramePr>
          <p:nvPr>
            <p:extLst>
              <p:ext uri="{D42A27DB-BD31-4B8C-83A1-F6EECF244321}">
                <p14:modId xmlns:p14="http://schemas.microsoft.com/office/powerpoint/2010/main" val="1338285851"/>
              </p:ext>
            </p:extLst>
          </p:nvPr>
        </p:nvGraphicFramePr>
        <p:xfrm>
          <a:off x="424182" y="2027648"/>
          <a:ext cx="8267637" cy="2987040"/>
        </p:xfrm>
        <a:graphic>
          <a:graphicData uri="http://schemas.openxmlformats.org/drawingml/2006/table">
            <a:tbl>
              <a:tblPr firstRow="1" bandRow="1">
                <a:tableStyleId>{5C22544A-7EE6-4342-B048-85BDC9FD1C3A}</a:tableStyleId>
              </a:tblPr>
              <a:tblGrid>
                <a:gridCol w="2118297">
                  <a:extLst>
                    <a:ext uri="{9D8B030D-6E8A-4147-A177-3AD203B41FA5}">
                      <a16:colId xmlns:a16="http://schemas.microsoft.com/office/drawing/2014/main" val="3899075722"/>
                    </a:ext>
                  </a:extLst>
                </a:gridCol>
                <a:gridCol w="2618740">
                  <a:extLst>
                    <a:ext uri="{9D8B030D-6E8A-4147-A177-3AD203B41FA5}">
                      <a16:colId xmlns:a16="http://schemas.microsoft.com/office/drawing/2014/main" val="40008228"/>
                    </a:ext>
                  </a:extLst>
                </a:gridCol>
                <a:gridCol w="817880">
                  <a:extLst>
                    <a:ext uri="{9D8B030D-6E8A-4147-A177-3AD203B41FA5}">
                      <a16:colId xmlns:a16="http://schemas.microsoft.com/office/drawing/2014/main" val="4176808795"/>
                    </a:ext>
                  </a:extLst>
                </a:gridCol>
                <a:gridCol w="1402080">
                  <a:extLst>
                    <a:ext uri="{9D8B030D-6E8A-4147-A177-3AD203B41FA5}">
                      <a16:colId xmlns:a16="http://schemas.microsoft.com/office/drawing/2014/main" val="4106961281"/>
                    </a:ext>
                  </a:extLst>
                </a:gridCol>
                <a:gridCol w="1310640">
                  <a:extLst>
                    <a:ext uri="{9D8B030D-6E8A-4147-A177-3AD203B41FA5}">
                      <a16:colId xmlns:a16="http://schemas.microsoft.com/office/drawing/2014/main" val="1050329606"/>
                    </a:ext>
                  </a:extLst>
                </a:gridCol>
              </a:tblGrid>
              <a:tr h="0">
                <a:tc>
                  <a:txBody>
                    <a:bodyPr/>
                    <a:lstStyle/>
                    <a:p>
                      <a:pPr algn="ctr"/>
                      <a:r>
                        <a:rPr lang="en-US" sz="1600" dirty="0"/>
                        <a:t>2024</a:t>
                      </a:r>
                    </a:p>
                  </a:txBody>
                  <a:tcPr>
                    <a:solidFill>
                      <a:srgbClr val="AC0000"/>
                    </a:solidFill>
                  </a:tcPr>
                </a:tc>
                <a:tc>
                  <a:txBody>
                    <a:bodyPr/>
                    <a:lstStyle/>
                    <a:p>
                      <a:pPr algn="ctr"/>
                      <a:endParaRPr lang="en-US" sz="1600"/>
                    </a:p>
                  </a:txBody>
                  <a:tcPr>
                    <a:solidFill>
                      <a:srgbClr val="AC0000"/>
                    </a:solidFill>
                  </a:tcPr>
                </a:tc>
                <a:tc>
                  <a:txBody>
                    <a:bodyPr/>
                    <a:lstStyle/>
                    <a:p>
                      <a:pPr algn="ctr"/>
                      <a:endParaRPr lang="en-US" sz="1600"/>
                    </a:p>
                  </a:txBody>
                  <a:tcPr>
                    <a:solidFill>
                      <a:srgbClr val="AC0000"/>
                    </a:solidFill>
                  </a:tcPr>
                </a:tc>
                <a:tc>
                  <a:txBody>
                    <a:bodyPr/>
                    <a:lstStyle/>
                    <a:p>
                      <a:pPr algn="ctr"/>
                      <a:endParaRPr lang="en-US" sz="1600"/>
                    </a:p>
                  </a:txBody>
                  <a:tcPr>
                    <a:solidFill>
                      <a:srgbClr val="AC0000"/>
                    </a:solidFill>
                  </a:tcPr>
                </a:tc>
                <a:tc>
                  <a:txBody>
                    <a:bodyPr/>
                    <a:lstStyle/>
                    <a:p>
                      <a:pPr algn="ctr"/>
                      <a:endParaRPr lang="en-US" sz="1600" dirty="0"/>
                    </a:p>
                  </a:txBody>
                  <a:tcPr>
                    <a:solidFill>
                      <a:srgbClr val="AC0000"/>
                    </a:solidFill>
                  </a:tcPr>
                </a:tc>
                <a:extLst>
                  <a:ext uri="{0D108BD9-81ED-4DB2-BD59-A6C34878D82A}">
                    <a16:rowId xmlns:a16="http://schemas.microsoft.com/office/drawing/2014/main" val="784598310"/>
                  </a:ext>
                </a:extLst>
              </a:tr>
              <a:tr h="0">
                <a:tc>
                  <a:txBody>
                    <a:bodyPr/>
                    <a:lstStyle/>
                    <a:p>
                      <a:pPr algn="ctr"/>
                      <a:r>
                        <a:rPr lang="en-US" sz="1600" dirty="0"/>
                        <a:t>Year-end Adjustment</a:t>
                      </a:r>
                    </a:p>
                  </a:txBody>
                  <a:tcPr/>
                </a:tc>
                <a:tc>
                  <a:txBody>
                    <a:bodyPr/>
                    <a:lstStyle/>
                    <a:p>
                      <a:pPr algn="l"/>
                      <a:r>
                        <a:rPr lang="en-US" sz="1600" b="1" dirty="0"/>
                        <a:t>Bad Debt Expense </a:t>
                      </a:r>
                    </a:p>
                  </a:txBody>
                  <a:tcPr/>
                </a:tc>
                <a:tc>
                  <a:txBody>
                    <a:bodyPr/>
                    <a:lstStyle/>
                    <a:p>
                      <a:pPr algn="ctr"/>
                      <a:r>
                        <a:rPr lang="en-US" sz="1600" b="1" dirty="0"/>
                        <a:t>2,000</a:t>
                      </a:r>
                    </a:p>
                  </a:txBody>
                  <a:tcPr/>
                </a:tc>
                <a:tc>
                  <a:txBody>
                    <a:bodyPr/>
                    <a:lstStyle/>
                    <a:p>
                      <a:pPr algn="ctr"/>
                      <a:r>
                        <a:rPr lang="en-US" sz="1600" dirty="0"/>
                        <a:t>No adjustment</a:t>
                      </a:r>
                    </a:p>
                  </a:txBody>
                  <a:tcPr/>
                </a:tc>
                <a:tc>
                  <a:txBody>
                    <a:bodyPr/>
                    <a:lstStyle/>
                    <a:p>
                      <a:pPr algn="ctr"/>
                      <a:endParaRPr lang="en-US" sz="1600"/>
                    </a:p>
                  </a:txBody>
                  <a:tcPr/>
                </a:tc>
                <a:extLst>
                  <a:ext uri="{0D108BD9-81ED-4DB2-BD59-A6C34878D82A}">
                    <a16:rowId xmlns:a16="http://schemas.microsoft.com/office/drawing/2014/main" val="3593278694"/>
                  </a:ext>
                </a:extLst>
              </a:tr>
              <a:tr h="0">
                <a:tc>
                  <a:txBody>
                    <a:bodyPr/>
                    <a:lstStyle/>
                    <a:p>
                      <a:pPr algn="ctr"/>
                      <a:r>
                        <a:rPr lang="en-US" sz="1600" dirty="0"/>
                        <a:t>(</a:t>
                      </a:r>
                      <a:r>
                        <a:rPr lang="en-US" sz="1600" b="1" dirty="0"/>
                        <a:t>Estimate</a:t>
                      </a:r>
                      <a:r>
                        <a:rPr lang="en-US" sz="1600" dirty="0"/>
                        <a:t> = $2,000)</a:t>
                      </a:r>
                    </a:p>
                  </a:txBody>
                  <a:tcPr/>
                </a:tc>
                <a:tc>
                  <a:txBody>
                    <a:bodyPr/>
                    <a:lstStyle/>
                    <a:p>
                      <a:pPr marL="365125" indent="0" algn="l"/>
                      <a:r>
                        <a:rPr lang="en-US" sz="1600" dirty="0"/>
                        <a:t>Allowance for Uncollectible Accounts</a:t>
                      </a:r>
                    </a:p>
                  </a:txBody>
                  <a:tcPr/>
                </a:tc>
                <a:tc>
                  <a:txBody>
                    <a:bodyPr/>
                    <a:lstStyle/>
                    <a:p>
                      <a:pPr algn="ctr"/>
                      <a:r>
                        <a:rPr lang="en-US" sz="1600" dirty="0"/>
                        <a:t>2,000</a:t>
                      </a:r>
                    </a:p>
                  </a:txBody>
                  <a:tcPr/>
                </a:tc>
                <a:tc>
                  <a:txBody>
                    <a:bodyPr/>
                    <a:lstStyle/>
                    <a:p>
                      <a:pPr algn="ctr"/>
                      <a:endParaRPr lang="en-US" sz="1600" dirty="0"/>
                    </a:p>
                  </a:txBody>
                  <a:tcPr/>
                </a:tc>
                <a:tc>
                  <a:txBody>
                    <a:bodyPr/>
                    <a:lstStyle/>
                    <a:p>
                      <a:pPr algn="ctr"/>
                      <a:endParaRPr lang="en-US" sz="1600" dirty="0"/>
                    </a:p>
                  </a:txBody>
                  <a:tcPr/>
                </a:tc>
                <a:extLst>
                  <a:ext uri="{0D108BD9-81ED-4DB2-BD59-A6C34878D82A}">
                    <a16:rowId xmlns:a16="http://schemas.microsoft.com/office/drawing/2014/main" val="3036607714"/>
                  </a:ext>
                </a:extLst>
              </a:tr>
              <a:tr h="0">
                <a:tc>
                  <a:txBody>
                    <a:bodyPr/>
                    <a:lstStyle/>
                    <a:p>
                      <a:pPr algn="ctr"/>
                      <a:r>
                        <a:rPr lang="en-US" sz="1600" dirty="0"/>
                        <a:t>2025</a:t>
                      </a:r>
                    </a:p>
                  </a:txBody>
                  <a:tcPr/>
                </a:tc>
                <a:tc>
                  <a:txBody>
                    <a:bodyPr/>
                    <a:lstStyle/>
                    <a:p>
                      <a:pPr algn="l"/>
                      <a:endParaRPr lang="en-US" sz="1600" dirty="0"/>
                    </a:p>
                  </a:txBody>
                  <a:tcPr/>
                </a:tc>
                <a:tc>
                  <a:txBody>
                    <a:bodyPr/>
                    <a:lstStyle/>
                    <a:p>
                      <a:pPr algn="ctr"/>
                      <a:endParaRPr lang="en-US" sz="1600"/>
                    </a:p>
                  </a:txBody>
                  <a:tcPr/>
                </a:tc>
                <a:tc>
                  <a:txBody>
                    <a:bodyPr/>
                    <a:lstStyle/>
                    <a:p>
                      <a:pPr algn="ctr"/>
                      <a:endParaRPr lang="en-US" sz="1600"/>
                    </a:p>
                  </a:txBody>
                  <a:tcPr/>
                </a:tc>
                <a:tc>
                  <a:txBody>
                    <a:bodyPr/>
                    <a:lstStyle/>
                    <a:p>
                      <a:pPr algn="ctr"/>
                      <a:endParaRPr lang="en-US" sz="1600"/>
                    </a:p>
                  </a:txBody>
                  <a:tcPr/>
                </a:tc>
                <a:extLst>
                  <a:ext uri="{0D108BD9-81ED-4DB2-BD59-A6C34878D82A}">
                    <a16:rowId xmlns:a16="http://schemas.microsoft.com/office/drawing/2014/main" val="3194658006"/>
                  </a:ext>
                </a:extLst>
              </a:tr>
              <a:tr h="0">
                <a:tc>
                  <a:txBody>
                    <a:bodyPr/>
                    <a:lstStyle/>
                    <a:p>
                      <a:pPr algn="ctr"/>
                      <a:r>
                        <a:rPr lang="en-US" sz="1600" dirty="0"/>
                        <a:t>Actual Write-offs</a:t>
                      </a:r>
                    </a:p>
                  </a:txBody>
                  <a:tcPr/>
                </a:tc>
                <a:tc>
                  <a:txBody>
                    <a:bodyPr/>
                    <a:lstStyle/>
                    <a:p>
                      <a:pPr algn="l"/>
                      <a:r>
                        <a:rPr lang="en-US" sz="1600" dirty="0"/>
                        <a:t>Allowance for Uncollectible Accounts</a:t>
                      </a:r>
                    </a:p>
                  </a:txBody>
                  <a:tcPr/>
                </a:tc>
                <a:tc>
                  <a:txBody>
                    <a:bodyPr/>
                    <a:lstStyle/>
                    <a:p>
                      <a:pPr algn="ctr"/>
                      <a:r>
                        <a:rPr lang="en-US" sz="1600" dirty="0"/>
                        <a:t>2,000</a:t>
                      </a:r>
                    </a:p>
                  </a:txBody>
                  <a:tcPr/>
                </a:tc>
                <a:tc>
                  <a:txBody>
                    <a:bodyPr/>
                    <a:lstStyle/>
                    <a:p>
                      <a:pPr algn="ctr"/>
                      <a:r>
                        <a:rPr lang="en-US" sz="1600" b="1" dirty="0"/>
                        <a:t>Bad Debt Expense</a:t>
                      </a:r>
                    </a:p>
                  </a:txBody>
                  <a:tcPr/>
                </a:tc>
                <a:tc>
                  <a:txBody>
                    <a:bodyPr/>
                    <a:lstStyle/>
                    <a:p>
                      <a:pPr algn="ctr"/>
                      <a:r>
                        <a:rPr lang="en-US" sz="1600" b="1" dirty="0"/>
                        <a:t>2,000</a:t>
                      </a:r>
                    </a:p>
                  </a:txBody>
                  <a:tcPr/>
                </a:tc>
                <a:extLst>
                  <a:ext uri="{0D108BD9-81ED-4DB2-BD59-A6C34878D82A}">
                    <a16:rowId xmlns:a16="http://schemas.microsoft.com/office/drawing/2014/main" val="2204328342"/>
                  </a:ext>
                </a:extLst>
              </a:tr>
              <a:tr h="0">
                <a:tc>
                  <a:txBody>
                    <a:bodyPr/>
                    <a:lstStyle/>
                    <a:p>
                      <a:pPr algn="ctr"/>
                      <a:r>
                        <a:rPr lang="en-US" sz="1600" dirty="0"/>
                        <a:t>(</a:t>
                      </a:r>
                      <a:r>
                        <a:rPr lang="en-US" sz="1600" b="1" dirty="0"/>
                        <a:t>Actual </a:t>
                      </a:r>
                      <a:r>
                        <a:rPr lang="en-US" sz="1600" dirty="0"/>
                        <a:t>= $2,000)</a:t>
                      </a:r>
                    </a:p>
                  </a:txBody>
                  <a:tcPr/>
                </a:tc>
                <a:tc>
                  <a:txBody>
                    <a:bodyPr/>
                    <a:lstStyle/>
                    <a:p>
                      <a:pPr marL="365125" indent="0" algn="l"/>
                      <a:r>
                        <a:rPr lang="en-US" sz="1600" b="1" dirty="0"/>
                        <a:t>Accounts Receivable</a:t>
                      </a:r>
                    </a:p>
                  </a:txBody>
                  <a:tcPr/>
                </a:tc>
                <a:tc>
                  <a:txBody>
                    <a:bodyPr/>
                    <a:lstStyle/>
                    <a:p>
                      <a:pPr algn="ctr"/>
                      <a:r>
                        <a:rPr lang="en-US" sz="1600" b="1" dirty="0"/>
                        <a:t>2,000</a:t>
                      </a:r>
                    </a:p>
                  </a:txBody>
                  <a:tcPr/>
                </a:tc>
                <a:tc>
                  <a:txBody>
                    <a:bodyPr/>
                    <a:lstStyle/>
                    <a:p>
                      <a:pPr algn="ctr"/>
                      <a:r>
                        <a:rPr lang="en-US" sz="1600" b="1" dirty="0"/>
                        <a:t>Accounts Receivable</a:t>
                      </a:r>
                    </a:p>
                  </a:txBody>
                  <a:tcPr/>
                </a:tc>
                <a:tc>
                  <a:txBody>
                    <a:bodyPr/>
                    <a:lstStyle/>
                    <a:p>
                      <a:pPr algn="ctr"/>
                      <a:r>
                        <a:rPr lang="en-US" sz="1600" b="1" dirty="0"/>
                        <a:t>2,000</a:t>
                      </a:r>
                    </a:p>
                  </a:txBody>
                  <a:tcPr/>
                </a:tc>
                <a:extLst>
                  <a:ext uri="{0D108BD9-81ED-4DB2-BD59-A6C34878D82A}">
                    <a16:rowId xmlns:a16="http://schemas.microsoft.com/office/drawing/2014/main" val="249523639"/>
                  </a:ext>
                </a:extLst>
              </a:tr>
            </a:tbl>
          </a:graphicData>
        </a:graphic>
      </p:graphicFrame>
      <p:sp>
        <p:nvSpPr>
          <p:cNvPr id="4" name="Content Placeholder 3">
            <a:extLst>
              <a:ext uri="{FF2B5EF4-FFF2-40B4-BE49-F238E27FC236}">
                <a16:creationId xmlns:a16="http://schemas.microsoft.com/office/drawing/2014/main" id="{92600BB6-B533-4D12-8D9E-A992F6DE7D14}"/>
              </a:ext>
            </a:extLst>
          </p:cNvPr>
          <p:cNvSpPr>
            <a:spLocks noGrp="1"/>
          </p:cNvSpPr>
          <p:nvPr>
            <p:ph sz="quarter" idx="11"/>
          </p:nvPr>
        </p:nvSpPr>
        <p:spPr>
          <a:xfrm>
            <a:off x="342900" y="5599982"/>
            <a:ext cx="8458200" cy="983698"/>
          </a:xfrm>
        </p:spPr>
        <p:txBody>
          <a:bodyPr>
            <a:noAutofit/>
          </a:bodyPr>
          <a:lstStyle/>
          <a:p>
            <a:pPr algn="ctr"/>
            <a:r>
              <a:rPr lang="en-US" sz="2800" dirty="0">
                <a:solidFill>
                  <a:srgbClr val="002060"/>
                </a:solidFill>
              </a:rPr>
              <a:t>The difference between the two methods is in the timing. </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41736626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639352" cy="821119"/>
          </a:xfrm>
        </p:spPr>
        <p:txBody>
          <a:bodyPr>
            <a:noAutofit/>
          </a:bodyPr>
          <a:lstStyle/>
          <a:p>
            <a:r>
              <a:rPr lang="en-US" sz="4000" dirty="0"/>
              <a:t>Common Mistake</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4</a:t>
            </a:r>
            <a:endParaRPr lang="en-US" sz="4000" dirty="0"/>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3173370"/>
          </a:xfrm>
        </p:spPr>
        <p:txBody>
          <a:bodyPr>
            <a:noAutofit/>
          </a:bodyPr>
          <a:lstStyle/>
          <a:p>
            <a:pPr marL="291600" lvl="1" indent="-291600" defTabSz="1066800">
              <a:lnSpc>
                <a:spcPct val="90000"/>
              </a:lnSpc>
              <a:spcBef>
                <a:spcPts val="1000"/>
              </a:spcBef>
              <a:spcAft>
                <a:spcPts val="0"/>
              </a:spcAft>
              <a:buFontTx/>
              <a:buChar char="••"/>
              <a:defRPr/>
            </a:pPr>
            <a:r>
              <a:rPr lang="en-US" sz="2800" dirty="0"/>
              <a:t>Some students erroneously think firms should reduce total assets and record bad debt expense at the time the bad debt actually occurs. </a:t>
            </a:r>
          </a:p>
          <a:p>
            <a:pPr marL="291600" lvl="1" indent="-291600" defTabSz="1066800">
              <a:lnSpc>
                <a:spcPct val="90000"/>
              </a:lnSpc>
              <a:spcBef>
                <a:spcPts val="1000"/>
              </a:spcBef>
              <a:spcAft>
                <a:spcPts val="0"/>
              </a:spcAft>
              <a:buFontTx/>
              <a:buChar char="••"/>
              <a:defRPr/>
            </a:pPr>
            <a:r>
              <a:rPr lang="en-US" sz="2800" dirty="0"/>
              <a:t>However, companies </a:t>
            </a:r>
            <a:r>
              <a:rPr lang="en-US" sz="2800" b="1" i="1" dirty="0"/>
              <a:t>anticipate</a:t>
            </a:r>
            <a:r>
              <a:rPr lang="en-US" sz="2800" dirty="0"/>
              <a:t> future bad debts and establish an allowance for those estimates.</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14499645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a:xfrm>
            <a:off x="342900" y="233546"/>
            <a:ext cx="8639352" cy="821119"/>
          </a:xfrm>
        </p:spPr>
        <p:txBody>
          <a:bodyPr>
            <a:noAutofit/>
          </a:bodyPr>
          <a:lstStyle/>
          <a:p>
            <a:r>
              <a:rPr lang="en-US" sz="4000"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9</a:t>
            </a:r>
            <a:endParaRPr lang="en-US" sz="4000" dirty="0"/>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10"/>
            <a:ext cx="8458200" cy="3584850"/>
          </a:xfrm>
        </p:spPr>
        <p:txBody>
          <a:bodyPr>
            <a:noAutofit/>
          </a:bodyPr>
          <a:lstStyle/>
          <a:p>
            <a:pPr marL="291600" lvl="1" indent="-291600" defTabSz="1066800">
              <a:lnSpc>
                <a:spcPct val="90000"/>
              </a:lnSpc>
              <a:spcBef>
                <a:spcPts val="1000"/>
              </a:spcBef>
              <a:spcAft>
                <a:spcPts val="0"/>
              </a:spcAft>
              <a:buFontTx/>
              <a:buChar char="••"/>
              <a:defRPr/>
            </a:pPr>
            <a:r>
              <a:rPr lang="en-US" sz="2800" dirty="0"/>
              <a:t>The direct write-off method waits to reduce accounts receivable and record bad debt expense until accounts receivable prove uncollectible in the future. </a:t>
            </a:r>
          </a:p>
          <a:p>
            <a:pPr marL="291600" lvl="1" indent="-291600" defTabSz="1066800">
              <a:lnSpc>
                <a:spcPct val="90000"/>
              </a:lnSpc>
              <a:spcBef>
                <a:spcPts val="1000"/>
              </a:spcBef>
              <a:spcAft>
                <a:spcPts val="0"/>
              </a:spcAft>
              <a:buFontTx/>
              <a:buChar char="••"/>
              <a:defRPr/>
            </a:pPr>
            <a:r>
              <a:rPr lang="en-US" sz="2800" dirty="0"/>
              <a:t>This leads to accounts receivable being overstated in the current year. </a:t>
            </a:r>
          </a:p>
          <a:p>
            <a:pPr marL="291600" lvl="1" indent="-291600" defTabSz="1066800">
              <a:lnSpc>
                <a:spcPct val="90000"/>
              </a:lnSpc>
              <a:spcBef>
                <a:spcPts val="1000"/>
              </a:spcBef>
              <a:spcAft>
                <a:spcPts val="0"/>
              </a:spcAft>
              <a:buFontTx/>
              <a:buChar char="••"/>
              <a:defRPr/>
            </a:pPr>
            <a:r>
              <a:rPr lang="en-US" sz="2800" dirty="0"/>
              <a:t>The direct write-off method generally is not acceptable for financial reporting.</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1887842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66B1-D734-4177-BC07-F6CF2F94C095}"/>
              </a:ext>
            </a:extLst>
          </p:cNvPr>
          <p:cNvSpPr>
            <a:spLocks noGrp="1"/>
          </p:cNvSpPr>
          <p:nvPr>
            <p:ph type="title"/>
          </p:nvPr>
        </p:nvSpPr>
        <p:spPr/>
        <p:txBody>
          <a:bodyPr/>
          <a:lstStyle/>
          <a:p>
            <a:r>
              <a:rPr lang="en-US" dirty="0"/>
              <a:t>Other Types of Receivables</a:t>
            </a:r>
          </a:p>
        </p:txBody>
      </p:sp>
      <p:sp>
        <p:nvSpPr>
          <p:cNvPr id="3" name="Content Placeholder 2">
            <a:extLst>
              <a:ext uri="{FF2B5EF4-FFF2-40B4-BE49-F238E27FC236}">
                <a16:creationId xmlns:a16="http://schemas.microsoft.com/office/drawing/2014/main" id="{A424F59D-1D7B-4E42-8544-7DCD9D952A6F}"/>
              </a:ext>
            </a:extLst>
          </p:cNvPr>
          <p:cNvSpPr>
            <a:spLocks noGrp="1"/>
          </p:cNvSpPr>
          <p:nvPr>
            <p:ph sz="quarter" idx="11"/>
          </p:nvPr>
        </p:nvSpPr>
        <p:spPr>
          <a:xfrm>
            <a:off x="342900" y="1276709"/>
            <a:ext cx="8458200" cy="2152291"/>
          </a:xfrm>
        </p:spPr>
        <p:txBody>
          <a:bodyPr>
            <a:normAutofit/>
          </a:bodyPr>
          <a:lstStyle/>
          <a:p>
            <a:pPr marL="0" lvl="1" indent="0">
              <a:spcBef>
                <a:spcPts val="1000"/>
              </a:spcBef>
              <a:spcAft>
                <a:spcPts val="0"/>
              </a:spcAft>
              <a:buNone/>
            </a:pPr>
            <a:r>
              <a:rPr lang="en-US" sz="2600" b="1" dirty="0"/>
              <a:t>Nontrade receivables:</a:t>
            </a:r>
            <a:r>
              <a:rPr lang="en-US" sz="2600" dirty="0"/>
              <a:t> receivables that originate from sources other than customers.</a:t>
            </a:r>
          </a:p>
          <a:p>
            <a:pPr marL="291600" lvl="1" indent="-291600">
              <a:spcBef>
                <a:spcPts val="1000"/>
              </a:spcBef>
              <a:spcAft>
                <a:spcPts val="0"/>
              </a:spcAft>
            </a:pPr>
            <a:r>
              <a:rPr lang="en-US" sz="2400" dirty="0"/>
              <a:t>Tax refund claims, interest receivable, and loans by the company to other entities, including stockholders and employees.</a:t>
            </a:r>
          </a:p>
        </p:txBody>
      </p:sp>
      <p:sp>
        <p:nvSpPr>
          <p:cNvPr id="7" name="Content Placeholder 6">
            <a:extLst>
              <a:ext uri="{FF2B5EF4-FFF2-40B4-BE49-F238E27FC236}">
                <a16:creationId xmlns:a16="http://schemas.microsoft.com/office/drawing/2014/main" id="{EDE2C4E6-2031-438F-BC7D-6F78A8FAD573}"/>
              </a:ext>
            </a:extLst>
          </p:cNvPr>
          <p:cNvSpPr>
            <a:spLocks noGrp="1"/>
          </p:cNvSpPr>
          <p:nvPr>
            <p:ph sz="quarter" idx="14"/>
          </p:nvPr>
        </p:nvSpPr>
        <p:spPr>
          <a:xfrm>
            <a:off x="342900" y="3579604"/>
            <a:ext cx="8458200" cy="942975"/>
          </a:xfrm>
        </p:spPr>
        <p:txBody>
          <a:bodyPr/>
          <a:lstStyle/>
          <a:p>
            <a:pPr marL="0" marR="0" lvl="1"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600" b="1" i="0" u="none" strike="noStrike" kern="1200" cap="none" spc="0" normalizeH="0" baseline="0" noProof="0" dirty="0">
                <a:ln>
                  <a:noFill/>
                </a:ln>
                <a:solidFill>
                  <a:srgbClr val="000000"/>
                </a:solidFill>
                <a:effectLst/>
                <a:uLnTx/>
                <a:uFillTx/>
                <a:latin typeface="Arial" panose="020B0604020202020204"/>
                <a:ea typeface="+mn-ea"/>
                <a:cs typeface="+mn-cs"/>
              </a:rPr>
              <a:t>Notes receivable:</a:t>
            </a: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 formal credit arrangements evidenced by written debt instruments (or “notes”).</a:t>
            </a:r>
          </a:p>
        </p:txBody>
      </p:sp>
      <p:sp>
        <p:nvSpPr>
          <p:cNvPr id="6" name="Slide Number Placeholder 5">
            <a:extLst>
              <a:ext uri="{FF2B5EF4-FFF2-40B4-BE49-F238E27FC236}">
                <a16:creationId xmlns:a16="http://schemas.microsoft.com/office/drawing/2014/main" id="{270AA888-4442-42EB-8FCB-4718C18063BD}"/>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669771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C</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2400" dirty="0"/>
              <a:t>NOTES RECEIVABLE AND INTEREST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23659158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29BE4-207F-4B31-9CCD-BD7496D5D976}"/>
              </a:ext>
            </a:extLst>
          </p:cNvPr>
          <p:cNvSpPr>
            <a:spLocks noGrp="1"/>
          </p:cNvSpPr>
          <p:nvPr>
            <p:ph type="title"/>
          </p:nvPr>
        </p:nvSpPr>
        <p:spPr/>
        <p:txBody>
          <a:bodyPr>
            <a:normAutofit/>
          </a:bodyPr>
          <a:lstStyle/>
          <a:p>
            <a:r>
              <a:rPr lang="en-US" sz="3600" dirty="0">
                <a:solidFill>
                  <a:schemeClr val="tx1"/>
                </a:solidFill>
                <a:ea typeface="+mj-ea"/>
              </a:rPr>
              <a:t>Learning Objective 7</a:t>
            </a:r>
            <a:endParaRPr lang="en-US" dirty="0">
              <a:solidFill>
                <a:schemeClr val="tx1"/>
              </a:solidFill>
            </a:endParaRPr>
          </a:p>
        </p:txBody>
      </p:sp>
      <p:sp>
        <p:nvSpPr>
          <p:cNvPr id="3" name="Content Placeholder 2">
            <a:extLst>
              <a:ext uri="{FF2B5EF4-FFF2-40B4-BE49-F238E27FC236}">
                <a16:creationId xmlns:a16="http://schemas.microsoft.com/office/drawing/2014/main" id="{2EB7CE73-32DA-43E2-BED9-259D867A0D7B}"/>
              </a:ext>
            </a:extLst>
          </p:cNvPr>
          <p:cNvSpPr>
            <a:spLocks noGrp="1"/>
          </p:cNvSpPr>
          <p:nvPr>
            <p:ph sz="quarter" idx="11"/>
          </p:nvPr>
        </p:nvSpPr>
        <p:spPr>
          <a:xfrm>
            <a:off x="342900" y="1276710"/>
            <a:ext cx="8458200" cy="1727748"/>
          </a:xfrm>
        </p:spPr>
        <p:txBody>
          <a:bodyPr>
            <a:normAutofit/>
          </a:bodyPr>
          <a:lstStyle/>
          <a:p>
            <a:pPr marL="987425" indent="-987425">
              <a:spcBef>
                <a:spcPts val="1000"/>
              </a:spcBef>
              <a:spcAft>
                <a:spcPts val="0"/>
              </a:spcAft>
            </a:pPr>
            <a:r>
              <a:rPr lang="en-US" sz="2400" b="1" dirty="0"/>
              <a:t>LO5–7</a:t>
            </a:r>
            <a:r>
              <a:rPr lang="en-US" sz="2400" dirty="0"/>
              <a:t> Account for notes receivable and interest revenue.</a:t>
            </a:r>
          </a:p>
        </p:txBody>
      </p:sp>
      <p:sp>
        <p:nvSpPr>
          <p:cNvPr id="6" name="Slide Number Placeholder 5">
            <a:extLst>
              <a:ext uri="{FF2B5EF4-FFF2-40B4-BE49-F238E27FC236}">
                <a16:creationId xmlns:a16="http://schemas.microsoft.com/office/drawing/2014/main" id="{88669B99-5BEE-4060-AFBD-00C86F427A53}"/>
              </a:ext>
            </a:extLst>
          </p:cNvPr>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5047928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sz="4000" dirty="0"/>
              <a:t>Illustration 5-13 Note Receivable </a:t>
            </a:r>
          </a:p>
        </p:txBody>
      </p:sp>
      <p:sp>
        <p:nvSpPr>
          <p:cNvPr id="16" name="Content Placeholder 15">
            <a:extLst>
              <a:ext uri="{FF2B5EF4-FFF2-40B4-BE49-F238E27FC236}">
                <a16:creationId xmlns:a16="http://schemas.microsoft.com/office/drawing/2014/main" id="{49A52F43-C537-42B1-AE64-101F65BAF835}"/>
              </a:ext>
            </a:extLst>
          </p:cNvPr>
          <p:cNvSpPr>
            <a:spLocks noGrp="1"/>
          </p:cNvSpPr>
          <p:nvPr>
            <p:ph sz="quarter" idx="11"/>
          </p:nvPr>
        </p:nvSpPr>
        <p:spPr>
          <a:xfrm>
            <a:off x="342900" y="1276709"/>
            <a:ext cx="8458200" cy="2048361"/>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sz="2400" dirty="0"/>
              <a:t>Notes receivable are assets. </a:t>
            </a:r>
          </a:p>
          <a:p>
            <a:pPr marL="291600" indent="-291600">
              <a:lnSpc>
                <a:spcPct val="90000"/>
              </a:lnSpc>
              <a:spcBef>
                <a:spcPts val="1000"/>
              </a:spcBef>
              <a:spcAft>
                <a:spcPts val="0"/>
              </a:spcAft>
              <a:buFont typeface="Arial" panose="020B0604020202020204" pitchFamily="34" charset="0"/>
              <a:buChar char="•"/>
            </a:pPr>
            <a:r>
              <a:rPr lang="en-US" sz="2400" dirty="0"/>
              <a:t>We classify notes receivable as either current or noncurrent, depending on the expected collection date. </a:t>
            </a:r>
          </a:p>
          <a:p>
            <a:pPr marL="291600" indent="-291600">
              <a:lnSpc>
                <a:spcPct val="90000"/>
              </a:lnSpc>
              <a:spcBef>
                <a:spcPts val="1000"/>
              </a:spcBef>
              <a:spcAft>
                <a:spcPts val="0"/>
              </a:spcAft>
              <a:buFont typeface="Arial" panose="020B0604020202020204" pitchFamily="34" charset="0"/>
              <a:buChar char="•"/>
            </a:pPr>
            <a:r>
              <a:rPr lang="en-US" sz="2400" dirty="0"/>
              <a:t>If the time to maturity is longer than one year, the note receivable is a long-term asset.</a:t>
            </a:r>
          </a:p>
        </p:txBody>
      </p:sp>
      <p:pic>
        <p:nvPicPr>
          <p:cNvPr id="21" name="Picture 20" descr="The illustration shows a note receivable.">
            <a:extLst>
              <a:ext uri="{FF2B5EF4-FFF2-40B4-BE49-F238E27FC236}">
                <a16:creationId xmlns:a16="http://schemas.microsoft.com/office/drawing/2014/main" id="{D0BDCCCF-1663-42B2-A73A-18BEE8D84D82}"/>
              </a:ext>
            </a:extLst>
          </p:cNvPr>
          <p:cNvPicPr>
            <a:picLocks noChangeAspect="1"/>
          </p:cNvPicPr>
          <p:nvPr/>
        </p:nvPicPr>
        <p:blipFill>
          <a:blip r:embed="rId3"/>
          <a:stretch>
            <a:fillRect/>
          </a:stretch>
        </p:blipFill>
        <p:spPr>
          <a:xfrm>
            <a:off x="415637" y="3548912"/>
            <a:ext cx="8312727" cy="2551846"/>
          </a:xfrm>
          <a:prstGeom prst="rect">
            <a:avLst/>
          </a:prstGeom>
        </p:spPr>
      </p:pic>
      <p:sp>
        <p:nvSpPr>
          <p:cNvPr id="5" name="Text Placeholder 4">
            <a:extLst>
              <a:ext uri="{FF2B5EF4-FFF2-40B4-BE49-F238E27FC236}">
                <a16:creationId xmlns:a16="http://schemas.microsoft.com/office/drawing/2014/main" id="{98B6042E-37A1-46AD-ABD9-0BD84E91DD58}"/>
              </a:ext>
            </a:extLst>
          </p:cNvPr>
          <p:cNvSpPr>
            <a:spLocks noGrp="1"/>
          </p:cNvSpPr>
          <p:nvPr>
            <p:ph type="body" sz="quarter" idx="15"/>
          </p:nvPr>
        </p:nvSpPr>
        <p:spPr/>
        <p:txBody>
          <a:bodyPr/>
          <a:lstStyle/>
          <a:p>
            <a:r>
              <a:rPr lang="en-US" dirty="0">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26134167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sz="4000" dirty="0"/>
              <a:t>Recording Notes Receivable</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09"/>
            <a:ext cx="8458200" cy="1725571"/>
          </a:xfrm>
        </p:spPr>
        <p:txBody>
          <a:bodyPr>
            <a:noAutofit/>
          </a:bodyPr>
          <a:lstStyle/>
          <a:p>
            <a:pPr marL="291600" lvl="1" indent="-291600" defTabSz="1066800">
              <a:lnSpc>
                <a:spcPct val="90000"/>
              </a:lnSpc>
              <a:spcBef>
                <a:spcPts val="1000"/>
              </a:spcBef>
              <a:spcAft>
                <a:spcPts val="0"/>
              </a:spcAft>
              <a:buFontTx/>
              <a:buChar char="••"/>
              <a:defRPr/>
            </a:pPr>
            <a:r>
              <a:rPr lang="en-US" sz="2600" dirty="0"/>
              <a:t>Kimzey provided $10,000 of services to Justin Payne, who is not able to pay immediately</a:t>
            </a:r>
          </a:p>
          <a:p>
            <a:pPr marL="291600" lvl="1" indent="-291600" defTabSz="1066800">
              <a:lnSpc>
                <a:spcPct val="90000"/>
              </a:lnSpc>
              <a:spcBef>
                <a:spcPts val="1000"/>
              </a:spcBef>
              <a:spcAft>
                <a:spcPts val="0"/>
              </a:spcAft>
              <a:buFontTx/>
              <a:buChar char="••"/>
              <a:defRPr/>
            </a:pPr>
            <a:r>
              <a:rPr lang="en-US" sz="2600" dirty="0"/>
              <a:t>Justin Payne signs a promissory note, offering to pay $10,000 plus 12% interest in six months (August 1)</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1602572468"/>
              </p:ext>
            </p:extLst>
          </p:nvPr>
        </p:nvGraphicFramePr>
        <p:xfrm>
          <a:off x="567690" y="3677533"/>
          <a:ext cx="8008620" cy="1798320"/>
        </p:xfrm>
        <a:graphic>
          <a:graphicData uri="http://schemas.openxmlformats.org/drawingml/2006/table">
            <a:tbl>
              <a:tblPr firstRow="1" bandRow="1">
                <a:tableStyleId>{2D5ABB26-0587-4C30-8999-92F81FD0307C}</a:tableStyleId>
              </a:tblPr>
              <a:tblGrid>
                <a:gridCol w="4457700">
                  <a:extLst>
                    <a:ext uri="{9D8B030D-6E8A-4147-A177-3AD203B41FA5}">
                      <a16:colId xmlns:a16="http://schemas.microsoft.com/office/drawing/2014/main" val="1632921846"/>
                    </a:ext>
                  </a:extLst>
                </a:gridCol>
                <a:gridCol w="1889760">
                  <a:extLst>
                    <a:ext uri="{9D8B030D-6E8A-4147-A177-3AD203B41FA5}">
                      <a16:colId xmlns:a16="http://schemas.microsoft.com/office/drawing/2014/main" val="2020696265"/>
                    </a:ext>
                  </a:extLst>
                </a:gridCol>
                <a:gridCol w="1661160">
                  <a:extLst>
                    <a:ext uri="{9D8B030D-6E8A-4147-A177-3AD203B41FA5}">
                      <a16:colId xmlns:a16="http://schemas.microsoft.com/office/drawing/2014/main" val="4150412351"/>
                    </a:ext>
                  </a:extLst>
                </a:gridCol>
              </a:tblGrid>
              <a:tr h="393363">
                <a:tc>
                  <a:txBody>
                    <a:bodyPr/>
                    <a:lstStyle/>
                    <a:p>
                      <a:r>
                        <a:rPr lang="en-US" sz="2000" u="sng" baseline="0" dirty="0"/>
                        <a:t>February 1, 2024</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93363">
                <a:tc>
                  <a:txBody>
                    <a:bodyPr/>
                    <a:lstStyle/>
                    <a:p>
                      <a:r>
                        <a:rPr lang="en-US" sz="2000" b="1" dirty="0"/>
                        <a:t>Notes Receivable</a:t>
                      </a:r>
                    </a:p>
                  </a:txBody>
                  <a:tcPr/>
                </a:tc>
                <a:tc>
                  <a:txBody>
                    <a:bodyPr/>
                    <a:lstStyle/>
                    <a:p>
                      <a:pPr algn="ctr"/>
                      <a:r>
                        <a:rPr lang="en-US" sz="2000" b="1" dirty="0"/>
                        <a:t>10,000</a:t>
                      </a:r>
                    </a:p>
                  </a:txBody>
                  <a:tcPr/>
                </a:tc>
                <a:tc>
                  <a:txBody>
                    <a:bodyPr/>
                    <a:lstStyle/>
                    <a:p>
                      <a:pPr algn="ctr"/>
                      <a:endParaRPr lang="en-US" sz="2000" b="1"/>
                    </a:p>
                  </a:txBody>
                  <a:tcPr/>
                </a:tc>
                <a:extLst>
                  <a:ext uri="{0D108BD9-81ED-4DB2-BD59-A6C34878D82A}">
                    <a16:rowId xmlns:a16="http://schemas.microsoft.com/office/drawing/2014/main" val="1675887343"/>
                  </a:ext>
                </a:extLst>
              </a:tr>
              <a:tr h="998537">
                <a:tc>
                  <a:txBody>
                    <a:bodyPr/>
                    <a:lstStyle/>
                    <a:p>
                      <a:pPr marL="347663" indent="96838"/>
                      <a:r>
                        <a:rPr lang="en-US" sz="2000" b="1" dirty="0"/>
                        <a:t>Service Revenue </a:t>
                      </a:r>
                    </a:p>
                    <a:p>
                      <a:pPr marL="444500" indent="0"/>
                      <a:r>
                        <a:rPr lang="en-US" sz="2000" b="0" i="1" dirty="0"/>
                        <a:t>(Accept a six-month, 12% note receivable for services provided)</a:t>
                      </a:r>
                    </a:p>
                  </a:txBody>
                  <a:tcPr/>
                </a:tc>
                <a:tc>
                  <a:txBody>
                    <a:bodyPr/>
                    <a:lstStyle/>
                    <a:p>
                      <a:pPr algn="ctr"/>
                      <a:endParaRPr lang="en-US" sz="2000" b="1"/>
                    </a:p>
                  </a:txBody>
                  <a:tcPr/>
                </a:tc>
                <a:tc>
                  <a:txBody>
                    <a:bodyPr/>
                    <a:lstStyle/>
                    <a:p>
                      <a:pPr algn="ctr"/>
                      <a:r>
                        <a:rPr lang="en-US" sz="2000" b="1" dirty="0"/>
                        <a:t>10,000</a:t>
                      </a:r>
                    </a:p>
                  </a:txBody>
                  <a:tcPr/>
                </a:tc>
                <a:extLst>
                  <a:ext uri="{0D108BD9-81ED-4DB2-BD59-A6C34878D82A}">
                    <a16:rowId xmlns:a16="http://schemas.microsoft.com/office/drawing/2014/main" val="3923420618"/>
                  </a:ext>
                </a:extLst>
              </a:tr>
            </a:tbl>
          </a:graphicData>
        </a:graphic>
      </p:graphicFrame>
      <p:sp>
        <p:nvSpPr>
          <p:cNvPr id="5" name="Content Placeholder 4">
            <a:extLst>
              <a:ext uri="{FF2B5EF4-FFF2-40B4-BE49-F238E27FC236}">
                <a16:creationId xmlns:a16="http://schemas.microsoft.com/office/drawing/2014/main" id="{80F24DDF-53EB-41CF-9911-72AFDA7A6581}"/>
              </a:ext>
            </a:extLst>
          </p:cNvPr>
          <p:cNvSpPr>
            <a:spLocks noGrp="1"/>
          </p:cNvSpPr>
          <p:nvPr>
            <p:ph sz="quarter" idx="14"/>
          </p:nvPr>
        </p:nvSpPr>
        <p:spPr>
          <a:xfrm>
            <a:off x="342900" y="5730240"/>
            <a:ext cx="8458200" cy="518159"/>
          </a:xfrm>
        </p:spPr>
        <p:txBody>
          <a:bodyPr/>
          <a:lstStyle/>
          <a:p>
            <a:pPr marL="291600" marR="0" lvl="1" indent="-291600" algn="l" defTabSz="1066800" rtl="0" eaLnBrk="1" fontAlgn="auto" latinLnBrk="0" hangingPunct="1">
              <a:lnSpc>
                <a:spcPct val="90000"/>
              </a:lnSpc>
              <a:spcBef>
                <a:spcPts val="1000"/>
              </a:spcBef>
              <a:spcAft>
                <a:spcPts val="0"/>
              </a:spcAft>
              <a:buClrTx/>
              <a:buSzTx/>
              <a:buFontTx/>
              <a:buChar char="••"/>
              <a:tabLst/>
              <a:defRPr/>
            </a:pPr>
            <a:r>
              <a:rPr kumimoji="0" lang="en-US" sz="2600" b="0" i="0" u="none" strike="noStrike" kern="1200" cap="none" spc="0" normalizeH="0" baseline="0" noProof="0" dirty="0">
                <a:ln>
                  <a:noFill/>
                </a:ln>
                <a:solidFill>
                  <a:srgbClr val="000000"/>
                </a:solidFill>
                <a:effectLst/>
                <a:uLnTx/>
                <a:uFillTx/>
                <a:latin typeface="Arial" panose="020B0604020202020204"/>
                <a:ea typeface="+mn-ea"/>
                <a:cs typeface="+mn-cs"/>
              </a:rPr>
              <a:t>No interest is recorded on February 1</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203314620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sz="3200" dirty="0"/>
              <a:t>Accepting a Note Receivable to Replace an Existing Accounts Receivable</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09"/>
            <a:ext cx="8458200" cy="2746651"/>
          </a:xfrm>
        </p:spPr>
        <p:txBody>
          <a:bodyPr>
            <a:noAutofit/>
          </a:bodyPr>
          <a:lstStyle/>
          <a:p>
            <a:pPr marL="291600" lvl="1" indent="-291600" defTabSz="1066800">
              <a:lnSpc>
                <a:spcPct val="90000"/>
              </a:lnSpc>
              <a:spcBef>
                <a:spcPts val="1000"/>
              </a:spcBef>
              <a:spcAft>
                <a:spcPts val="0"/>
              </a:spcAft>
              <a:buFontTx/>
              <a:buChar char="••"/>
              <a:defRPr/>
            </a:pPr>
            <a:r>
              <a:rPr lang="en-US" sz="2600" dirty="0"/>
              <a:t>Over time, it became apparent that Justin would not be able to pay quickly, so Kimzey required Justin to sign a six-month, 12% promissory note on February 1, 2024. </a:t>
            </a:r>
          </a:p>
          <a:p>
            <a:pPr marL="291600" lvl="1" indent="-291600" defTabSz="1066800">
              <a:lnSpc>
                <a:spcPct val="90000"/>
              </a:lnSpc>
              <a:spcBef>
                <a:spcPts val="1000"/>
              </a:spcBef>
              <a:spcAft>
                <a:spcPts val="0"/>
              </a:spcAft>
              <a:buFontTx/>
              <a:buChar char="••"/>
              <a:defRPr/>
            </a:pPr>
            <a:r>
              <a:rPr lang="en-US" sz="2600" dirty="0"/>
              <a:t>When Justin signs the note, Kimzey records the following transaction to reclassify the existing account receivable as a note receivable.</a:t>
            </a:r>
          </a:p>
        </p:txBody>
      </p:sp>
      <p:graphicFrame>
        <p:nvGraphicFramePr>
          <p:cNvPr id="9" name="Table 9">
            <a:extLst>
              <a:ext uri="{FF2B5EF4-FFF2-40B4-BE49-F238E27FC236}">
                <a16:creationId xmlns:a16="http://schemas.microsoft.com/office/drawing/2014/main" id="{97A3C015-CD8B-4990-B538-4BB9F88527B6}"/>
              </a:ext>
            </a:extLst>
          </p:cNvPr>
          <p:cNvGraphicFramePr>
            <a:graphicFrameLocks noGrp="1"/>
          </p:cNvGraphicFramePr>
          <p:nvPr>
            <p:extLst>
              <p:ext uri="{D42A27DB-BD31-4B8C-83A1-F6EECF244321}">
                <p14:modId xmlns:p14="http://schemas.microsoft.com/office/powerpoint/2010/main" val="2655265904"/>
              </p:ext>
            </p:extLst>
          </p:nvPr>
        </p:nvGraphicFramePr>
        <p:xfrm>
          <a:off x="567690" y="4297680"/>
          <a:ext cx="8008620" cy="1798320"/>
        </p:xfrm>
        <a:graphic>
          <a:graphicData uri="http://schemas.openxmlformats.org/drawingml/2006/table">
            <a:tbl>
              <a:tblPr firstRow="1" bandRow="1">
                <a:tableStyleId>{2D5ABB26-0587-4C30-8999-92F81FD0307C}</a:tableStyleId>
              </a:tblPr>
              <a:tblGrid>
                <a:gridCol w="4457700">
                  <a:extLst>
                    <a:ext uri="{9D8B030D-6E8A-4147-A177-3AD203B41FA5}">
                      <a16:colId xmlns:a16="http://schemas.microsoft.com/office/drawing/2014/main" val="1632921846"/>
                    </a:ext>
                  </a:extLst>
                </a:gridCol>
                <a:gridCol w="1889760">
                  <a:extLst>
                    <a:ext uri="{9D8B030D-6E8A-4147-A177-3AD203B41FA5}">
                      <a16:colId xmlns:a16="http://schemas.microsoft.com/office/drawing/2014/main" val="2020696265"/>
                    </a:ext>
                  </a:extLst>
                </a:gridCol>
                <a:gridCol w="1661160">
                  <a:extLst>
                    <a:ext uri="{9D8B030D-6E8A-4147-A177-3AD203B41FA5}">
                      <a16:colId xmlns:a16="http://schemas.microsoft.com/office/drawing/2014/main" val="4150412351"/>
                    </a:ext>
                  </a:extLst>
                </a:gridCol>
              </a:tblGrid>
              <a:tr h="393363">
                <a:tc>
                  <a:txBody>
                    <a:bodyPr/>
                    <a:lstStyle/>
                    <a:p>
                      <a:r>
                        <a:rPr lang="en-US" sz="2000" u="sng" baseline="0" dirty="0"/>
                        <a:t>February 1, 2024</a:t>
                      </a:r>
                    </a:p>
                  </a:txBody>
                  <a:tcPr/>
                </a:tc>
                <a:tc>
                  <a:txBody>
                    <a:bodyPr/>
                    <a:lstStyle/>
                    <a:p>
                      <a:pPr algn="ctr"/>
                      <a:r>
                        <a:rPr lang="en-US" sz="2000" u="sng" baseline="0" dirty="0"/>
                        <a:t>Debit</a:t>
                      </a:r>
                    </a:p>
                  </a:txBody>
                  <a:tcPr/>
                </a:tc>
                <a:tc>
                  <a:txBody>
                    <a:bodyPr/>
                    <a:lstStyle/>
                    <a:p>
                      <a:pPr algn="ctr"/>
                      <a:r>
                        <a:rPr lang="en-US" sz="2000" u="sng" baseline="0" dirty="0"/>
                        <a:t>Credit</a:t>
                      </a:r>
                    </a:p>
                  </a:txBody>
                  <a:tcPr/>
                </a:tc>
                <a:extLst>
                  <a:ext uri="{0D108BD9-81ED-4DB2-BD59-A6C34878D82A}">
                    <a16:rowId xmlns:a16="http://schemas.microsoft.com/office/drawing/2014/main" val="4174901633"/>
                  </a:ext>
                </a:extLst>
              </a:tr>
              <a:tr h="393363">
                <a:tc>
                  <a:txBody>
                    <a:bodyPr/>
                    <a:lstStyle/>
                    <a:p>
                      <a:r>
                        <a:rPr lang="en-US" sz="2000" b="1" dirty="0"/>
                        <a:t>Notes Receivable</a:t>
                      </a:r>
                    </a:p>
                  </a:txBody>
                  <a:tcPr/>
                </a:tc>
                <a:tc>
                  <a:txBody>
                    <a:bodyPr/>
                    <a:lstStyle/>
                    <a:p>
                      <a:pPr algn="ctr"/>
                      <a:r>
                        <a:rPr lang="en-US" sz="2000" b="1" dirty="0"/>
                        <a:t>10,000</a:t>
                      </a:r>
                    </a:p>
                  </a:txBody>
                  <a:tcPr/>
                </a:tc>
                <a:tc>
                  <a:txBody>
                    <a:bodyPr/>
                    <a:lstStyle/>
                    <a:p>
                      <a:pPr algn="ctr"/>
                      <a:endParaRPr lang="en-US" sz="2000" b="1"/>
                    </a:p>
                  </a:txBody>
                  <a:tcPr/>
                </a:tc>
                <a:extLst>
                  <a:ext uri="{0D108BD9-81ED-4DB2-BD59-A6C34878D82A}">
                    <a16:rowId xmlns:a16="http://schemas.microsoft.com/office/drawing/2014/main" val="1675887343"/>
                  </a:ext>
                </a:extLst>
              </a:tr>
              <a:tr h="998537">
                <a:tc>
                  <a:txBody>
                    <a:bodyPr/>
                    <a:lstStyle/>
                    <a:p>
                      <a:pPr marL="347663" indent="96838"/>
                      <a:r>
                        <a:rPr lang="en-US" sz="2000" b="1" dirty="0"/>
                        <a:t>Accounts Receivable </a:t>
                      </a:r>
                    </a:p>
                    <a:p>
                      <a:pPr marL="444500" indent="0"/>
                      <a:r>
                        <a:rPr lang="en-US" sz="2000" b="0" i="1" dirty="0"/>
                        <a:t>(Reclassify accounts receivable as notes receivable)</a:t>
                      </a:r>
                    </a:p>
                  </a:txBody>
                  <a:tcPr/>
                </a:tc>
                <a:tc>
                  <a:txBody>
                    <a:bodyPr/>
                    <a:lstStyle/>
                    <a:p>
                      <a:pPr algn="ctr"/>
                      <a:endParaRPr lang="en-US" sz="2000" b="1"/>
                    </a:p>
                  </a:txBody>
                  <a:tcPr/>
                </a:tc>
                <a:tc>
                  <a:txBody>
                    <a:bodyPr/>
                    <a:lstStyle/>
                    <a:p>
                      <a:pPr algn="ctr"/>
                      <a:r>
                        <a:rPr lang="en-US" sz="2000" b="1" dirty="0"/>
                        <a:t>10,000</a:t>
                      </a:r>
                    </a:p>
                  </a:txBody>
                  <a:tcPr/>
                </a:tc>
                <a:extLst>
                  <a:ext uri="{0D108BD9-81ED-4DB2-BD59-A6C34878D82A}">
                    <a16:rowId xmlns:a16="http://schemas.microsoft.com/office/drawing/2014/main" val="3923420618"/>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221026704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sz="4000"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10</a:t>
            </a:r>
            <a:endParaRPr lang="en-US" sz="4000" dirty="0"/>
          </a:p>
        </p:txBody>
      </p:sp>
      <p:sp>
        <p:nvSpPr>
          <p:cNvPr id="4" name="Content Placeholder 3">
            <a:extLst>
              <a:ext uri="{FF2B5EF4-FFF2-40B4-BE49-F238E27FC236}">
                <a16:creationId xmlns:a16="http://schemas.microsoft.com/office/drawing/2014/main" id="{246B31AC-F93E-4195-8CE4-23321B47106A}"/>
              </a:ext>
            </a:extLst>
          </p:cNvPr>
          <p:cNvSpPr>
            <a:spLocks noGrp="1"/>
          </p:cNvSpPr>
          <p:nvPr>
            <p:ph sz="quarter" idx="11"/>
          </p:nvPr>
        </p:nvSpPr>
        <p:spPr/>
        <p:txBody>
          <a:bodyPr>
            <a:normAutofit/>
          </a:bodyPr>
          <a:lstStyle/>
          <a:p>
            <a:r>
              <a:rPr lang="en-US" sz="2800" dirty="0"/>
              <a:t>Notes receivable are similar to accounts receivable except that notes receivable are formal credit arrangements made with a written debt instrument, or </a:t>
            </a:r>
            <a:r>
              <a:rPr lang="en-US" sz="2800" b="1" i="1" dirty="0"/>
              <a:t>note</a:t>
            </a:r>
            <a:r>
              <a:rPr lang="en-US" sz="2800" dirty="0"/>
              <a:t>.</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2224835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dirty="0"/>
              <a:t>Interest Calculation and Collection of Notes Receivable</a:t>
            </a:r>
          </a:p>
        </p:txBody>
      </p:sp>
      <p:sp>
        <p:nvSpPr>
          <p:cNvPr id="8" name="Content Placeholder 7">
            <a:extLst>
              <a:ext uri="{FF2B5EF4-FFF2-40B4-BE49-F238E27FC236}">
                <a16:creationId xmlns:a16="http://schemas.microsoft.com/office/drawing/2014/main" id="{04FA1AA8-918D-4465-B17A-8D9F9295B7CF}"/>
              </a:ext>
            </a:extLst>
          </p:cNvPr>
          <p:cNvSpPr>
            <a:spLocks noGrp="1"/>
          </p:cNvSpPr>
          <p:nvPr>
            <p:ph sz="quarter" idx="11"/>
          </p:nvPr>
        </p:nvSpPr>
        <p:spPr>
          <a:xfrm>
            <a:off x="342900" y="1276709"/>
            <a:ext cx="8458200" cy="2746651"/>
          </a:xfrm>
        </p:spPr>
        <p:txBody>
          <a:bodyPr>
            <a:noAutofit/>
          </a:bodyPr>
          <a:lstStyle/>
          <a:p>
            <a:pPr marL="291600" lvl="1" indent="-291600" defTabSz="1066800">
              <a:lnSpc>
                <a:spcPct val="90000"/>
              </a:lnSpc>
              <a:spcBef>
                <a:spcPts val="1000"/>
              </a:spcBef>
              <a:spcAft>
                <a:spcPts val="0"/>
              </a:spcAft>
              <a:buFontTx/>
              <a:buChar char="••"/>
              <a:defRPr/>
            </a:pPr>
            <a:r>
              <a:rPr lang="en-US" sz="2600" dirty="0"/>
              <a:t>Kimzey accepted a six-month, 12% promissory note. </a:t>
            </a:r>
          </a:p>
          <a:p>
            <a:pPr marL="291600" lvl="1" indent="-291600" defTabSz="1066800">
              <a:lnSpc>
                <a:spcPct val="90000"/>
              </a:lnSpc>
              <a:spcBef>
                <a:spcPts val="1000"/>
              </a:spcBef>
              <a:spcAft>
                <a:spcPts val="0"/>
              </a:spcAft>
              <a:buFontTx/>
              <a:buChar char="••"/>
              <a:defRPr/>
            </a:pPr>
            <a:r>
              <a:rPr lang="en-US" sz="2600" dirty="0"/>
              <a:t>The terms of the six-month note mean that Kimzey will charge Justin Payne one-half year of interest, or 6%, on the face value. </a:t>
            </a:r>
          </a:p>
          <a:p>
            <a:pPr marL="291600" lvl="1" indent="-291600" defTabSz="1066800">
              <a:lnSpc>
                <a:spcPct val="90000"/>
              </a:lnSpc>
              <a:spcBef>
                <a:spcPts val="1000"/>
              </a:spcBef>
              <a:spcAft>
                <a:spcPts val="0"/>
              </a:spcAft>
              <a:buFontTx/>
              <a:buChar char="••"/>
              <a:defRPr/>
            </a:pPr>
            <a:r>
              <a:rPr lang="en-US" sz="2600" dirty="0"/>
              <a:t>Interest on Kimzey’s note receivable is calculated as follows.</a:t>
            </a:r>
          </a:p>
        </p:txBody>
      </p:sp>
      <p:graphicFrame>
        <p:nvGraphicFramePr>
          <p:cNvPr id="3" name="Table 3">
            <a:extLst>
              <a:ext uri="{FF2B5EF4-FFF2-40B4-BE49-F238E27FC236}">
                <a16:creationId xmlns:a16="http://schemas.microsoft.com/office/drawing/2014/main" id="{94410094-09E4-4E3A-90E3-2BFFCEB440AC}"/>
              </a:ext>
            </a:extLst>
          </p:cNvPr>
          <p:cNvGraphicFramePr>
            <a:graphicFrameLocks noGrp="1"/>
          </p:cNvGraphicFramePr>
          <p:nvPr>
            <p:extLst>
              <p:ext uri="{D42A27DB-BD31-4B8C-83A1-F6EECF244321}">
                <p14:modId xmlns:p14="http://schemas.microsoft.com/office/powerpoint/2010/main" val="59265510"/>
              </p:ext>
            </p:extLst>
          </p:nvPr>
        </p:nvGraphicFramePr>
        <p:xfrm>
          <a:off x="624840" y="4023359"/>
          <a:ext cx="8001574" cy="1557930"/>
        </p:xfrm>
        <a:graphic>
          <a:graphicData uri="http://schemas.openxmlformats.org/drawingml/2006/table">
            <a:tbl>
              <a:tblPr firstRow="1" bandRow="1">
                <a:tableStyleId>{2D5ABB26-0587-4C30-8999-92F81FD0307C}</a:tableStyleId>
              </a:tblPr>
              <a:tblGrid>
                <a:gridCol w="1143082">
                  <a:extLst>
                    <a:ext uri="{9D8B030D-6E8A-4147-A177-3AD203B41FA5}">
                      <a16:colId xmlns:a16="http://schemas.microsoft.com/office/drawing/2014/main" val="2035226632"/>
                    </a:ext>
                  </a:extLst>
                </a:gridCol>
                <a:gridCol w="731438">
                  <a:extLst>
                    <a:ext uri="{9D8B030D-6E8A-4147-A177-3AD203B41FA5}">
                      <a16:colId xmlns:a16="http://schemas.microsoft.com/office/drawing/2014/main" val="2202856451"/>
                    </a:ext>
                  </a:extLst>
                </a:gridCol>
                <a:gridCol w="1417320">
                  <a:extLst>
                    <a:ext uri="{9D8B030D-6E8A-4147-A177-3AD203B41FA5}">
                      <a16:colId xmlns:a16="http://schemas.microsoft.com/office/drawing/2014/main" val="2958725575"/>
                    </a:ext>
                  </a:extLst>
                </a:gridCol>
                <a:gridCol w="807720">
                  <a:extLst>
                    <a:ext uri="{9D8B030D-6E8A-4147-A177-3AD203B41FA5}">
                      <a16:colId xmlns:a16="http://schemas.microsoft.com/office/drawing/2014/main" val="2853637122"/>
                    </a:ext>
                  </a:extLst>
                </a:gridCol>
                <a:gridCol w="1630680">
                  <a:extLst>
                    <a:ext uri="{9D8B030D-6E8A-4147-A177-3AD203B41FA5}">
                      <a16:colId xmlns:a16="http://schemas.microsoft.com/office/drawing/2014/main" val="3133380309"/>
                    </a:ext>
                  </a:extLst>
                </a:gridCol>
                <a:gridCol w="807720">
                  <a:extLst>
                    <a:ext uri="{9D8B030D-6E8A-4147-A177-3AD203B41FA5}">
                      <a16:colId xmlns:a16="http://schemas.microsoft.com/office/drawing/2014/main" val="868461224"/>
                    </a:ext>
                  </a:extLst>
                </a:gridCol>
                <a:gridCol w="1463614">
                  <a:extLst>
                    <a:ext uri="{9D8B030D-6E8A-4147-A177-3AD203B41FA5}">
                      <a16:colId xmlns:a16="http://schemas.microsoft.com/office/drawing/2014/main" val="2238652745"/>
                    </a:ext>
                  </a:extLst>
                </a:gridCol>
              </a:tblGrid>
              <a:tr h="778965">
                <a:tc>
                  <a:txBody>
                    <a:bodyPr/>
                    <a:lstStyle/>
                    <a:p>
                      <a:pPr algn="ctr"/>
                      <a:r>
                        <a:rPr lang="en-US" b="1" dirty="0"/>
                        <a:t>Interest</a:t>
                      </a:r>
                    </a:p>
                  </a:txBody>
                  <a:tcPr anchor="ctr"/>
                </a:tc>
                <a:tc>
                  <a:txBody>
                    <a:bodyPr/>
                    <a:lstStyle/>
                    <a:p>
                      <a:pPr algn="ctr"/>
                      <a:r>
                        <a:rPr lang="en-US" b="1" dirty="0"/>
                        <a:t>=</a:t>
                      </a:r>
                    </a:p>
                  </a:txBody>
                  <a:tcPr anchor="ctr"/>
                </a:tc>
                <a:tc>
                  <a:txBody>
                    <a:bodyPr/>
                    <a:lstStyle/>
                    <a:p>
                      <a:pPr algn="ctr"/>
                      <a:r>
                        <a:rPr lang="en-US" b="1" dirty="0"/>
                        <a:t>Face value</a:t>
                      </a:r>
                    </a:p>
                  </a:txBody>
                  <a:tcPr anchor="ctr"/>
                </a:tc>
                <a:tc>
                  <a:txBody>
                    <a:bodyPr/>
                    <a:lstStyle/>
                    <a:p>
                      <a:pPr algn="ctr"/>
                      <a:r>
                        <a:rPr lang="en-US" b="1" dirty="0"/>
                        <a:t>×</a:t>
                      </a:r>
                    </a:p>
                  </a:txBody>
                  <a:tcPr anchor="ctr"/>
                </a:tc>
                <a:tc>
                  <a:txBody>
                    <a:bodyPr/>
                    <a:lstStyle/>
                    <a:p>
                      <a:pPr algn="ctr"/>
                      <a:r>
                        <a:rPr lang="en-US" b="1" dirty="0"/>
                        <a:t>Annual </a:t>
                      </a:r>
                    </a:p>
                    <a:p>
                      <a:pPr algn="ctr"/>
                      <a:r>
                        <a:rPr lang="en-US" b="1" dirty="0"/>
                        <a:t>interest rate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a:t>
                      </a:r>
                    </a:p>
                    <a:p>
                      <a:pPr algn="ctr"/>
                      <a:endParaRPr lang="en-US" b="1" dirty="0"/>
                    </a:p>
                  </a:txBody>
                  <a:tcPr anchor="ctr"/>
                </a:tc>
                <a:tc>
                  <a:txBody>
                    <a:bodyPr/>
                    <a:lstStyle/>
                    <a:p>
                      <a:pPr algn="ctr"/>
                      <a:r>
                        <a:rPr lang="en-US" b="1" dirty="0"/>
                        <a:t>Fraction</a:t>
                      </a:r>
                    </a:p>
                    <a:p>
                      <a:pPr algn="ctr"/>
                      <a:r>
                        <a:rPr lang="en-US" b="1" dirty="0"/>
                        <a:t>of the year</a:t>
                      </a:r>
                    </a:p>
                  </a:txBody>
                  <a:tcPr anchor="ctr"/>
                </a:tc>
                <a:extLst>
                  <a:ext uri="{0D108BD9-81ED-4DB2-BD59-A6C34878D82A}">
                    <a16:rowId xmlns:a16="http://schemas.microsoft.com/office/drawing/2014/main" val="2757576756"/>
                  </a:ext>
                </a:extLst>
              </a:tr>
              <a:tr h="778965">
                <a:tc>
                  <a:txBody>
                    <a:bodyPr/>
                    <a:lstStyle/>
                    <a:p>
                      <a:pPr algn="ctr"/>
                      <a:r>
                        <a:rPr lang="en-US" dirty="0"/>
                        <a:t>$600</a:t>
                      </a:r>
                    </a:p>
                  </a:txBody>
                  <a:tcPr anchor="ctr"/>
                </a:tc>
                <a:tc>
                  <a:txBody>
                    <a:bodyPr/>
                    <a:lstStyle/>
                    <a:p>
                      <a:pPr algn="ctr"/>
                      <a:r>
                        <a:rPr lang="en-US" dirty="0"/>
                        <a:t>=</a:t>
                      </a:r>
                    </a:p>
                  </a:txBody>
                  <a:tcPr anchor="ctr"/>
                </a:tc>
                <a:tc>
                  <a:txBody>
                    <a:bodyPr/>
                    <a:lstStyle/>
                    <a:p>
                      <a:pPr algn="ctr"/>
                      <a:r>
                        <a:rPr lang="en-US" dirty="0"/>
                        <a:t>$10,000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a:t>
                      </a:r>
                    </a:p>
                  </a:txBody>
                  <a:tcPr anchor="ctr"/>
                </a:tc>
                <a:tc>
                  <a:txBody>
                    <a:bodyPr/>
                    <a:lstStyle/>
                    <a:p>
                      <a:pPr algn="ctr"/>
                      <a:r>
                        <a:rPr lang="en-US" dirty="0"/>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a:t>
                      </a:r>
                    </a:p>
                  </a:txBody>
                  <a:tcPr anchor="ctr"/>
                </a:tc>
                <a:tc>
                  <a:txBody>
                    <a:bodyPr/>
                    <a:lstStyle/>
                    <a:p>
                      <a:pPr algn="ctr"/>
                      <a:r>
                        <a:rPr lang="en-US" dirty="0"/>
                        <a:t>6/12</a:t>
                      </a:r>
                    </a:p>
                  </a:txBody>
                  <a:tcPr anchor="ctr"/>
                </a:tc>
                <a:extLst>
                  <a:ext uri="{0D108BD9-81ED-4DB2-BD59-A6C34878D82A}">
                    <a16:rowId xmlns:a16="http://schemas.microsoft.com/office/drawing/2014/main" val="2132956093"/>
                  </a:ext>
                </a:extLst>
              </a:tr>
            </a:tbl>
          </a:graphicData>
        </a:graphic>
      </p:graphicFrame>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23885630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F0BB4-45C2-4745-825B-DE0FDF5103DD}"/>
              </a:ext>
            </a:extLst>
          </p:cNvPr>
          <p:cNvSpPr>
            <a:spLocks noGrp="1"/>
          </p:cNvSpPr>
          <p:nvPr>
            <p:ph type="title"/>
          </p:nvPr>
        </p:nvSpPr>
        <p:spPr/>
        <p:txBody>
          <a:bodyPr>
            <a:noAutofit/>
          </a:bodyPr>
          <a:lstStyle/>
          <a:p>
            <a:r>
              <a:rPr lang="en-US" sz="4000"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11</a:t>
            </a:r>
            <a:endParaRPr lang="en-US" sz="4000" dirty="0"/>
          </a:p>
        </p:txBody>
      </p:sp>
      <p:sp>
        <p:nvSpPr>
          <p:cNvPr id="4" name="Content Placeholder 3">
            <a:extLst>
              <a:ext uri="{FF2B5EF4-FFF2-40B4-BE49-F238E27FC236}">
                <a16:creationId xmlns:a16="http://schemas.microsoft.com/office/drawing/2014/main" id="{246B31AC-F93E-4195-8CE4-23321B47106A}"/>
              </a:ext>
            </a:extLst>
          </p:cNvPr>
          <p:cNvSpPr>
            <a:spLocks noGrp="1"/>
          </p:cNvSpPr>
          <p:nvPr>
            <p:ph sz="quarter" idx="11"/>
          </p:nvPr>
        </p:nvSpPr>
        <p:spPr/>
        <p:txBody>
          <a:bodyPr>
            <a:normAutofit/>
          </a:bodyPr>
          <a:lstStyle/>
          <a:p>
            <a:r>
              <a:rPr lang="en-US" sz="2800" dirty="0"/>
              <a:t>We calculate interest as the face value of the note multiplied by the stated annual interest rate multiplied by the appropriate fraction of the year that the note is outstanding.</a:t>
            </a:r>
          </a:p>
        </p:txBody>
      </p:sp>
      <p:sp>
        <p:nvSpPr>
          <p:cNvPr id="7" name="Slide Number Placeholder 6">
            <a:extLst>
              <a:ext uri="{FF2B5EF4-FFF2-40B4-BE49-F238E27FC236}">
                <a16:creationId xmlns:a16="http://schemas.microsoft.com/office/drawing/2014/main" id="{6D7DAF56-B56F-4490-AC90-1D3EEBFFCD46}"/>
              </a:ext>
            </a:extLst>
          </p:cNvPr>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233731114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513EB-302F-48AB-854C-877C8E5249F2}"/>
              </a:ext>
            </a:extLst>
          </p:cNvPr>
          <p:cNvSpPr>
            <a:spLocks noGrp="1"/>
          </p:cNvSpPr>
          <p:nvPr>
            <p:ph type="title"/>
          </p:nvPr>
        </p:nvSpPr>
        <p:spPr/>
        <p:txBody>
          <a:bodyPr/>
          <a:lstStyle/>
          <a:p>
            <a:r>
              <a:rPr lang="en-US" dirty="0"/>
              <a:t>Collection of Notes Receivable</a:t>
            </a:r>
          </a:p>
        </p:txBody>
      </p:sp>
      <p:sp>
        <p:nvSpPr>
          <p:cNvPr id="3" name="Content Placeholder 2">
            <a:extLst>
              <a:ext uri="{FF2B5EF4-FFF2-40B4-BE49-F238E27FC236}">
                <a16:creationId xmlns:a16="http://schemas.microsoft.com/office/drawing/2014/main" id="{2D81AC16-EFCD-4854-931C-9133D31D2FA7}"/>
              </a:ext>
            </a:extLst>
          </p:cNvPr>
          <p:cNvSpPr>
            <a:spLocks noGrp="1"/>
          </p:cNvSpPr>
          <p:nvPr>
            <p:ph sz="quarter" idx="11"/>
          </p:nvPr>
        </p:nvSpPr>
        <p:spPr>
          <a:xfrm>
            <a:off x="342900" y="1276709"/>
            <a:ext cx="8458200" cy="1501659"/>
          </a:xfrm>
        </p:spPr>
        <p:txBody>
          <a:bodyPr>
            <a:noAutofit/>
          </a:bodyPr>
          <a:lstStyle/>
          <a:p>
            <a:pPr marL="291600" indent="-291600">
              <a:spcBef>
                <a:spcPts val="1000"/>
              </a:spcBef>
              <a:spcAft>
                <a:spcPts val="0"/>
              </a:spcAft>
              <a:buFont typeface="Arial" panose="020B0604020202020204" pitchFamily="34" charset="0"/>
              <a:buChar char="•"/>
            </a:pPr>
            <a:r>
              <a:rPr lang="en-US" sz="2800" dirty="0"/>
              <a:t>After six months, Kimzey collects the full amount owed by Justin, </a:t>
            </a:r>
            <a:r>
              <a:rPr lang="en-US" sz="2800" b="1" dirty="0"/>
              <a:t>including interest.</a:t>
            </a:r>
          </a:p>
          <a:p>
            <a:pPr marL="291600" indent="-291600">
              <a:spcBef>
                <a:spcPts val="1000"/>
              </a:spcBef>
              <a:spcAft>
                <a:spcPts val="0"/>
              </a:spcAft>
              <a:buFont typeface="Arial" panose="020B0604020202020204" pitchFamily="34" charset="0"/>
              <a:buChar char="•"/>
            </a:pPr>
            <a:r>
              <a:rPr lang="en-US" sz="2800" dirty="0"/>
              <a:t>Kimsey records the following entry:</a:t>
            </a:r>
          </a:p>
        </p:txBody>
      </p:sp>
      <p:graphicFrame>
        <p:nvGraphicFramePr>
          <p:cNvPr id="12" name="Table 9">
            <a:extLst>
              <a:ext uri="{FF2B5EF4-FFF2-40B4-BE49-F238E27FC236}">
                <a16:creationId xmlns:a16="http://schemas.microsoft.com/office/drawing/2014/main" id="{C011F44B-16CE-4F54-B08C-7B0F47EB9FAC}"/>
              </a:ext>
            </a:extLst>
          </p:cNvPr>
          <p:cNvGraphicFramePr>
            <a:graphicFrameLocks noGrp="1"/>
          </p:cNvGraphicFramePr>
          <p:nvPr/>
        </p:nvGraphicFramePr>
        <p:xfrm>
          <a:off x="510840" y="3217867"/>
          <a:ext cx="8122321" cy="2415221"/>
        </p:xfrm>
        <a:graphic>
          <a:graphicData uri="http://schemas.openxmlformats.org/drawingml/2006/table">
            <a:tbl>
              <a:tblPr firstRow="1" bandRow="1">
                <a:tableStyleId>{2D5ABB26-0587-4C30-8999-92F81FD0307C}</a:tableStyleId>
              </a:tblPr>
              <a:tblGrid>
                <a:gridCol w="5942996">
                  <a:extLst>
                    <a:ext uri="{9D8B030D-6E8A-4147-A177-3AD203B41FA5}">
                      <a16:colId xmlns:a16="http://schemas.microsoft.com/office/drawing/2014/main" val="1632921846"/>
                    </a:ext>
                  </a:extLst>
                </a:gridCol>
                <a:gridCol w="1094895">
                  <a:extLst>
                    <a:ext uri="{9D8B030D-6E8A-4147-A177-3AD203B41FA5}">
                      <a16:colId xmlns:a16="http://schemas.microsoft.com/office/drawing/2014/main" val="2020696265"/>
                    </a:ext>
                  </a:extLst>
                </a:gridCol>
                <a:gridCol w="1084430">
                  <a:extLst>
                    <a:ext uri="{9D8B030D-6E8A-4147-A177-3AD203B41FA5}">
                      <a16:colId xmlns:a16="http://schemas.microsoft.com/office/drawing/2014/main" val="4150412351"/>
                    </a:ext>
                  </a:extLst>
                </a:gridCol>
              </a:tblGrid>
              <a:tr h="434021">
                <a:tc>
                  <a:txBody>
                    <a:bodyPr/>
                    <a:lstStyle/>
                    <a:p>
                      <a:r>
                        <a:rPr lang="en-US" sz="2000" u="sng" dirty="0">
                          <a:latin typeface="+mn-lt"/>
                        </a:rPr>
                        <a:t>August 1, 2024</a:t>
                      </a:r>
                      <a:endParaRPr lang="en-US" sz="2000" u="sng" baseline="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u="sng" baseline="0" dirty="0">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u="sng" baseline="0" dirty="0">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74901633"/>
                  </a:ext>
                </a:extLst>
              </a:tr>
              <a:tr h="395448">
                <a:tc>
                  <a:txBody>
                    <a:bodyPr/>
                    <a:lstStyle/>
                    <a:p>
                      <a:pPr marL="0" indent="0"/>
                      <a:r>
                        <a:rPr lang="en-GB" sz="2000" b="1" i="0" dirty="0">
                          <a:latin typeface="+mn-lt"/>
                        </a:rPr>
                        <a:t>Cash</a:t>
                      </a:r>
                      <a:endParaRPr lang="en-US" sz="2000" b="1" i="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latin typeface="+mn-lt"/>
                        </a:rPr>
                        <a:t>10,600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3182782"/>
                  </a:ext>
                </a:extLst>
              </a:tr>
              <a:tr h="395448">
                <a:tc>
                  <a:txBody>
                    <a:bodyPr/>
                    <a:lstStyle/>
                    <a:p>
                      <a:pPr marL="446088" indent="0"/>
                      <a:r>
                        <a:rPr lang="en-US" sz="2000" b="1" dirty="0">
                          <a:latin typeface="+mn-lt"/>
                        </a:rPr>
                        <a:t>Notes Receivable</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latin typeface="+mn-lt"/>
                        </a:rPr>
                        <a:t>10,000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7810329"/>
                  </a:ext>
                </a:extLst>
              </a:tr>
              <a:tr h="395448">
                <a:tc>
                  <a:txBody>
                    <a:bodyPr/>
                    <a:lstStyle/>
                    <a:p>
                      <a:pPr marL="0" indent="446088"/>
                      <a:r>
                        <a:rPr lang="en-US" sz="2000" b="1" dirty="0">
                          <a:latin typeface="+mn-lt"/>
                        </a:rPr>
                        <a:t>Interest Revenue</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chemeClr val="tx1"/>
                          </a:solidFill>
                          <a:latin typeface="+mn-lt"/>
                        </a:rPr>
                        <a:t>    200</a:t>
                      </a:r>
                      <a:r>
                        <a:rPr lang="en-US" sz="2000" b="1" dirty="0">
                          <a:solidFill>
                            <a:srgbClr val="FF0000"/>
                          </a:solidFill>
                          <a:latin typeface="+mn-lt"/>
                        </a:rPr>
                        <a:t>   </a:t>
                      </a: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3602440"/>
                  </a:ext>
                </a:extLst>
              </a:tr>
              <a:tr h="395448">
                <a:tc>
                  <a:txBody>
                    <a:bodyPr/>
                    <a:lstStyle/>
                    <a:p>
                      <a:pPr marL="0" indent="446088"/>
                      <a:r>
                        <a:rPr lang="en-US" sz="2000" i="1" dirty="0">
                          <a:latin typeface="+mn-lt"/>
                        </a:rPr>
                        <a:t>(Collect note receivable and interest)</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01696195"/>
                  </a:ext>
                </a:extLst>
              </a:tr>
              <a:tr h="395448">
                <a:tc>
                  <a:txBody>
                    <a:bodyPr/>
                    <a:lstStyle/>
                    <a:p>
                      <a:pPr marL="0" indent="446088"/>
                      <a:r>
                        <a:rPr kumimoji="0" lang="en-US" sz="2000" b="0" i="1" u="none" strike="noStrike" kern="1200" cap="none" spc="0" normalizeH="0" baseline="0" noProof="0" dirty="0">
                          <a:ln>
                            <a:noFill/>
                          </a:ln>
                          <a:solidFill>
                            <a:prstClr val="black"/>
                          </a:solidFill>
                          <a:effectLst/>
                          <a:uLnTx/>
                          <a:uFillTx/>
                          <a:latin typeface="+mn-lt"/>
                          <a:ea typeface="+mn-ea"/>
                          <a:cs typeface="+mn-cs"/>
                        </a:rPr>
                        <a:t>(Interest revenue = $10,000 </a:t>
                      </a:r>
                      <a:r>
                        <a:rPr kumimoji="0" lang="en-US" sz="2000" b="0" i="0" u="none" strike="noStrike" kern="1200" cap="none" spc="0" normalizeH="0" baseline="0" noProof="0" dirty="0">
                          <a:ln>
                            <a:noFill/>
                          </a:ln>
                          <a:solidFill>
                            <a:prstClr val="black"/>
                          </a:solidFill>
                          <a:effectLst/>
                          <a:uLnTx/>
                          <a:uFillTx/>
                          <a:latin typeface="+mn-lt"/>
                          <a:ea typeface="+mn-ea"/>
                          <a:cs typeface="+mn-cs"/>
                        </a:rPr>
                        <a:t>×</a:t>
                      </a:r>
                      <a:r>
                        <a:rPr kumimoji="0" lang="en-US" sz="2000" b="0" i="1" u="none" strike="noStrike" kern="1200" cap="none" spc="0" normalizeH="0" baseline="0" noProof="0" dirty="0">
                          <a:ln>
                            <a:noFill/>
                          </a:ln>
                          <a:solidFill>
                            <a:prstClr val="black"/>
                          </a:solidFill>
                          <a:effectLst/>
                          <a:uLnTx/>
                          <a:uFillTx/>
                          <a:latin typeface="+mn-lt"/>
                          <a:ea typeface="+mn-ea"/>
                          <a:cs typeface="+mn-cs"/>
                        </a:rPr>
                        <a:t> 12% </a:t>
                      </a:r>
                      <a:r>
                        <a:rPr kumimoji="0" lang="en-US" sz="2000" b="0" i="0" u="none" strike="noStrike" kern="1200" cap="none" spc="0" normalizeH="0" baseline="0" noProof="0" dirty="0">
                          <a:ln>
                            <a:noFill/>
                          </a:ln>
                          <a:solidFill>
                            <a:prstClr val="black"/>
                          </a:solidFill>
                          <a:effectLst/>
                          <a:uLnTx/>
                          <a:uFillTx/>
                          <a:latin typeface="+mn-lt"/>
                          <a:ea typeface="+mn-ea"/>
                          <a:cs typeface="+mn-cs"/>
                        </a:rPr>
                        <a:t>×</a:t>
                      </a:r>
                      <a:r>
                        <a:rPr kumimoji="0" lang="en-US" sz="2000" b="0" i="1" u="none" strike="noStrike" kern="1200" cap="none" spc="0" normalizeH="0" baseline="0" noProof="0" dirty="0">
                          <a:ln>
                            <a:noFill/>
                          </a:ln>
                          <a:solidFill>
                            <a:prstClr val="black"/>
                          </a:solidFill>
                          <a:effectLst/>
                          <a:uLnTx/>
                          <a:uFillTx/>
                          <a:latin typeface="+mn-lt"/>
                          <a:ea typeface="+mn-ea"/>
                          <a:cs typeface="+mn-cs"/>
                        </a:rPr>
                        <a:t> 6/12)</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73145319"/>
                  </a:ext>
                </a:extLst>
              </a:tr>
            </a:tbl>
          </a:graphicData>
        </a:graphic>
      </p:graphicFrame>
      <p:sp>
        <p:nvSpPr>
          <p:cNvPr id="11" name="Slide Number Placeholder 10">
            <a:extLst>
              <a:ext uri="{FF2B5EF4-FFF2-40B4-BE49-F238E27FC236}">
                <a16:creationId xmlns:a16="http://schemas.microsoft.com/office/drawing/2014/main" id="{667E134F-CCF5-4608-9A8A-C60F008229AF}"/>
              </a:ext>
            </a:extLst>
          </p:cNvPr>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10205326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513EB-302F-48AB-854C-877C8E5249F2}"/>
              </a:ext>
            </a:extLst>
          </p:cNvPr>
          <p:cNvSpPr>
            <a:spLocks noGrp="1"/>
          </p:cNvSpPr>
          <p:nvPr>
            <p:ph type="title"/>
          </p:nvPr>
        </p:nvSpPr>
        <p:spPr/>
        <p:txBody>
          <a:bodyPr>
            <a:noAutofit/>
          </a:bodyPr>
          <a:lstStyle/>
          <a:p>
            <a:r>
              <a:rPr lang="en-US" sz="3000" dirty="0"/>
              <a:t>Illustration 5–14 Calculating Interest Revenue over Time for Kimzey Medical Clinic</a:t>
            </a:r>
          </a:p>
        </p:txBody>
      </p:sp>
      <p:sp>
        <p:nvSpPr>
          <p:cNvPr id="3" name="Content Placeholder 2">
            <a:extLst>
              <a:ext uri="{FF2B5EF4-FFF2-40B4-BE49-F238E27FC236}">
                <a16:creationId xmlns:a16="http://schemas.microsoft.com/office/drawing/2014/main" id="{2D81AC16-EFCD-4854-931C-9133D31D2FA7}"/>
              </a:ext>
            </a:extLst>
          </p:cNvPr>
          <p:cNvSpPr>
            <a:spLocks noGrp="1"/>
          </p:cNvSpPr>
          <p:nvPr>
            <p:ph sz="quarter" idx="11"/>
          </p:nvPr>
        </p:nvSpPr>
        <p:spPr>
          <a:xfrm>
            <a:off x="342900" y="1276710"/>
            <a:ext cx="8458200" cy="1366478"/>
          </a:xfrm>
        </p:spPr>
        <p:txBody>
          <a:bodyPr>
            <a:noAutofit/>
          </a:bodyPr>
          <a:lstStyle/>
          <a:p>
            <a:r>
              <a:rPr lang="en-US" sz="2800" dirty="0"/>
              <a:t>Let’s assume Justin Payne issued the previous six-month note to Kimzey on November 1, 2024, instead of February 1, 2024.</a:t>
            </a:r>
          </a:p>
        </p:txBody>
      </p:sp>
      <p:pic>
        <p:nvPicPr>
          <p:cNvPr id="12" name="Picture 11" descr="The illustration shows how to calculate the interest revenue over time for Kimzey Medical Clinic.">
            <a:extLst>
              <a:ext uri="{FF2B5EF4-FFF2-40B4-BE49-F238E27FC236}">
                <a16:creationId xmlns:a16="http://schemas.microsoft.com/office/drawing/2014/main" id="{621CF078-7D1C-4C3E-8CC7-F9DCCFCEAE05}"/>
              </a:ext>
            </a:extLst>
          </p:cNvPr>
          <p:cNvPicPr>
            <a:picLocks noChangeAspect="1"/>
          </p:cNvPicPr>
          <p:nvPr/>
        </p:nvPicPr>
        <p:blipFill>
          <a:blip r:embed="rId3"/>
          <a:stretch>
            <a:fillRect/>
          </a:stretch>
        </p:blipFill>
        <p:spPr>
          <a:xfrm>
            <a:off x="1061082" y="2854426"/>
            <a:ext cx="7021835" cy="3142067"/>
          </a:xfrm>
          <a:prstGeom prst="rect">
            <a:avLst/>
          </a:prstGeom>
        </p:spPr>
      </p:pic>
      <p:sp>
        <p:nvSpPr>
          <p:cNvPr id="13" name="Text Placeholder 12">
            <a:extLst>
              <a:ext uri="{FF2B5EF4-FFF2-40B4-BE49-F238E27FC236}">
                <a16:creationId xmlns:a16="http://schemas.microsoft.com/office/drawing/2014/main" id="{C35810AD-13C2-4DE4-82B5-9CA5109C15C8}"/>
              </a:ext>
            </a:extLst>
          </p:cNvPr>
          <p:cNvSpPr>
            <a:spLocks noGrp="1"/>
          </p:cNvSpPr>
          <p:nvPr>
            <p:ph type="body" sz="quarter" idx="19"/>
          </p:nvPr>
        </p:nvSpPr>
        <p:spPr/>
        <p:txBody>
          <a:bodyPr/>
          <a:lstStyle/>
          <a:p>
            <a:r>
              <a:rPr lang="en-US" dirty="0">
                <a:hlinkClick r:id="rId4" action="ppaction://hlinksldjump"/>
              </a:rPr>
              <a:t>Access the text alternative for slide images.</a:t>
            </a:r>
          </a:p>
        </p:txBody>
      </p:sp>
      <p:sp>
        <p:nvSpPr>
          <p:cNvPr id="11" name="Slide Number Placeholder 10">
            <a:extLst>
              <a:ext uri="{FF2B5EF4-FFF2-40B4-BE49-F238E27FC236}">
                <a16:creationId xmlns:a16="http://schemas.microsoft.com/office/drawing/2014/main" id="{667E134F-CCF5-4608-9A8A-C60F008229AF}"/>
              </a:ext>
            </a:extLst>
          </p:cNvPr>
          <p:cNvSpPr>
            <a:spLocks noGrp="1"/>
          </p:cNvSpPr>
          <p:nvPr>
            <p:ph type="sldNum" sz="quarter" idx="10"/>
          </p:nvPr>
        </p:nvSpPr>
        <p:spPr/>
        <p:txBody>
          <a:bodyPr/>
          <a:lstStyle/>
          <a:p>
            <a:fld id="{68151E55-6873-49E2-B8D5-2F265E6F1973}" type="slidenum">
              <a:rPr lang="en-US" smtClean="0"/>
              <a:t>89</a:t>
            </a:fld>
            <a:endParaRPr lang="en-US" dirty="0"/>
          </a:p>
        </p:txBody>
      </p:sp>
    </p:spTree>
    <p:extLst>
      <p:ext uri="{BB962C8B-B14F-4D97-AF65-F5344CB8AC3E}">
        <p14:creationId xmlns:p14="http://schemas.microsoft.com/office/powerpoint/2010/main" val="3436154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419D8-61FA-4195-B2E3-4ACFF6992D28}"/>
              </a:ext>
            </a:extLst>
          </p:cNvPr>
          <p:cNvSpPr>
            <a:spLocks noGrp="1"/>
          </p:cNvSpPr>
          <p:nvPr>
            <p:ph type="title"/>
          </p:nvPr>
        </p:nvSpPr>
        <p:spPr/>
        <p:txBody>
          <a:bodyPr/>
          <a:lstStyle/>
          <a:p>
            <a:r>
              <a:rPr lang="en-US" dirty="0"/>
              <a:t>Concept Check 5–1 </a:t>
            </a:r>
            <a:r>
              <a:rPr lang="en-US" sz="1000" b="0" dirty="0"/>
              <a:t>1</a:t>
            </a:r>
          </a:p>
        </p:txBody>
      </p:sp>
      <p:sp>
        <p:nvSpPr>
          <p:cNvPr id="3" name="Content Placeholder 2">
            <a:extLst>
              <a:ext uri="{FF2B5EF4-FFF2-40B4-BE49-F238E27FC236}">
                <a16:creationId xmlns:a16="http://schemas.microsoft.com/office/drawing/2014/main" id="{D349F171-8716-40CF-975C-2D64715959D0}"/>
              </a:ext>
            </a:extLst>
          </p:cNvPr>
          <p:cNvSpPr>
            <a:spLocks noGrp="1"/>
          </p:cNvSpPr>
          <p:nvPr>
            <p:ph sz="quarter" idx="11"/>
          </p:nvPr>
        </p:nvSpPr>
        <p:spPr>
          <a:xfrm>
            <a:off x="342900" y="1276710"/>
            <a:ext cx="8458200" cy="2738078"/>
          </a:xfrm>
        </p:spPr>
        <p:txBody>
          <a:bodyPr>
            <a:normAutofit/>
          </a:bodyPr>
          <a:lstStyle/>
          <a:p>
            <a:r>
              <a:rPr lang="en-US" sz="2400" dirty="0"/>
              <a:t>Which of the following generally is recorded at the time a company provides services to customers on account?</a:t>
            </a:r>
          </a:p>
          <a:p>
            <a:r>
              <a:rPr lang="en-US" sz="2400" b="1" dirty="0"/>
              <a:t>a. </a:t>
            </a:r>
            <a:r>
              <a:rPr lang="en-US" sz="2400" dirty="0"/>
              <a:t>Accounts receivable.</a:t>
            </a:r>
          </a:p>
          <a:p>
            <a:pPr marL="271463" indent="-271463"/>
            <a:r>
              <a:rPr lang="en-US" sz="2400" b="1" dirty="0"/>
              <a:t>b. </a:t>
            </a:r>
            <a:r>
              <a:rPr lang="en-US" sz="2400" dirty="0"/>
              <a:t>Interest receivable.</a:t>
            </a:r>
          </a:p>
          <a:p>
            <a:r>
              <a:rPr lang="en-US" sz="2400" b="1" dirty="0"/>
              <a:t>c. </a:t>
            </a:r>
            <a:r>
              <a:rPr lang="en-US" sz="2400" dirty="0"/>
              <a:t>Notes receivable.</a:t>
            </a:r>
          </a:p>
          <a:p>
            <a:r>
              <a:rPr lang="en-US" sz="2400" b="1" dirty="0"/>
              <a:t>d. </a:t>
            </a:r>
            <a:r>
              <a:rPr lang="en-US" sz="2400" dirty="0"/>
              <a:t>Tax refund claims.</a:t>
            </a:r>
          </a:p>
        </p:txBody>
      </p:sp>
      <p:sp>
        <p:nvSpPr>
          <p:cNvPr id="8" name="Slide Number Placeholder 7">
            <a:extLst>
              <a:ext uri="{FF2B5EF4-FFF2-40B4-BE49-F238E27FC236}">
                <a16:creationId xmlns:a16="http://schemas.microsoft.com/office/drawing/2014/main" id="{22ED92A3-DA6F-4CF1-BBCA-913B3DA7D32E}"/>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92216325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513EB-302F-48AB-854C-877C8E5249F2}"/>
              </a:ext>
            </a:extLst>
          </p:cNvPr>
          <p:cNvSpPr>
            <a:spLocks noGrp="1"/>
          </p:cNvSpPr>
          <p:nvPr>
            <p:ph type="title"/>
          </p:nvPr>
        </p:nvSpPr>
        <p:spPr/>
        <p:txBody>
          <a:bodyPr/>
          <a:lstStyle/>
          <a:p>
            <a:r>
              <a:rPr lang="en-US" dirty="0"/>
              <a:t>Accrue Interest</a:t>
            </a:r>
          </a:p>
        </p:txBody>
      </p:sp>
      <p:sp>
        <p:nvSpPr>
          <p:cNvPr id="3" name="Content Placeholder 2">
            <a:extLst>
              <a:ext uri="{FF2B5EF4-FFF2-40B4-BE49-F238E27FC236}">
                <a16:creationId xmlns:a16="http://schemas.microsoft.com/office/drawing/2014/main" id="{2D81AC16-EFCD-4854-931C-9133D31D2FA7}"/>
              </a:ext>
            </a:extLst>
          </p:cNvPr>
          <p:cNvSpPr>
            <a:spLocks noGrp="1"/>
          </p:cNvSpPr>
          <p:nvPr>
            <p:ph sz="quarter" idx="11"/>
          </p:nvPr>
        </p:nvSpPr>
        <p:spPr>
          <a:xfrm>
            <a:off x="342900" y="1276709"/>
            <a:ext cx="8458200" cy="2119131"/>
          </a:xfrm>
        </p:spPr>
        <p:txBody>
          <a:bodyPr>
            <a:noAutofit/>
          </a:bodyPr>
          <a:lstStyle/>
          <a:p>
            <a:r>
              <a:rPr lang="en-US" dirty="0"/>
              <a:t>Payne issued the a six-month note to Kimzey on November 1, 2024. The $10,000 face value (principal) and $600 interest on the six-month note are not due until May 1, 2025. </a:t>
            </a:r>
          </a:p>
          <a:p>
            <a:pPr marL="291600" lvl="1" indent="-291600">
              <a:spcBef>
                <a:spcPts val="1000"/>
              </a:spcBef>
              <a:spcAft>
                <a:spcPts val="0"/>
              </a:spcAft>
            </a:pPr>
            <a:r>
              <a:rPr lang="en-US" dirty="0"/>
              <a:t>Because Kimzey earns two months of interest in 2024, it must accrue that interest of $200 on December 31, 2024 (even though no cash has been collected).</a:t>
            </a:r>
          </a:p>
        </p:txBody>
      </p:sp>
      <p:sp>
        <p:nvSpPr>
          <p:cNvPr id="5" name="Content Placeholder 4">
            <a:extLst>
              <a:ext uri="{FF2B5EF4-FFF2-40B4-BE49-F238E27FC236}">
                <a16:creationId xmlns:a16="http://schemas.microsoft.com/office/drawing/2014/main" id="{215C72B2-B74F-44E1-BA02-CE1AD559C222}"/>
              </a:ext>
            </a:extLst>
          </p:cNvPr>
          <p:cNvSpPr>
            <a:spLocks noGrp="1"/>
          </p:cNvSpPr>
          <p:nvPr>
            <p:ph sz="quarter" idx="15"/>
          </p:nvPr>
        </p:nvSpPr>
        <p:spPr>
          <a:xfrm>
            <a:off x="342900" y="3565704"/>
            <a:ext cx="8458200" cy="478758"/>
          </a:xfrm>
        </p:spPr>
        <p:txBody>
          <a:bodyPr>
            <a:normAutofit/>
          </a:bodyPr>
          <a:lstStyle/>
          <a:p>
            <a:r>
              <a:rPr lang="en-US" dirty="0"/>
              <a:t>The adjusting entry to accrue interest revenue follows:</a:t>
            </a:r>
          </a:p>
        </p:txBody>
      </p:sp>
      <p:graphicFrame>
        <p:nvGraphicFramePr>
          <p:cNvPr id="12" name="Table 9">
            <a:extLst>
              <a:ext uri="{FF2B5EF4-FFF2-40B4-BE49-F238E27FC236}">
                <a16:creationId xmlns:a16="http://schemas.microsoft.com/office/drawing/2014/main" id="{CA87B633-1421-4CA8-9AA5-0DC72E9048E1}"/>
              </a:ext>
            </a:extLst>
          </p:cNvPr>
          <p:cNvGraphicFramePr>
            <a:graphicFrameLocks noGrp="1"/>
          </p:cNvGraphicFramePr>
          <p:nvPr>
            <p:extLst>
              <p:ext uri="{D42A27DB-BD31-4B8C-83A1-F6EECF244321}">
                <p14:modId xmlns:p14="http://schemas.microsoft.com/office/powerpoint/2010/main" val="4018442035"/>
              </p:ext>
            </p:extLst>
          </p:nvPr>
        </p:nvGraphicFramePr>
        <p:xfrm>
          <a:off x="423207" y="4214326"/>
          <a:ext cx="8297586" cy="1620365"/>
        </p:xfrm>
        <a:graphic>
          <a:graphicData uri="http://schemas.openxmlformats.org/drawingml/2006/table">
            <a:tbl>
              <a:tblPr firstRow="1" bandRow="1">
                <a:tableStyleId>{2D5ABB26-0587-4C30-8999-92F81FD0307C}</a:tableStyleId>
              </a:tblPr>
              <a:tblGrid>
                <a:gridCol w="6071235">
                  <a:extLst>
                    <a:ext uri="{9D8B030D-6E8A-4147-A177-3AD203B41FA5}">
                      <a16:colId xmlns:a16="http://schemas.microsoft.com/office/drawing/2014/main" val="1632921846"/>
                    </a:ext>
                  </a:extLst>
                </a:gridCol>
                <a:gridCol w="1118521">
                  <a:extLst>
                    <a:ext uri="{9D8B030D-6E8A-4147-A177-3AD203B41FA5}">
                      <a16:colId xmlns:a16="http://schemas.microsoft.com/office/drawing/2014/main" val="2020696265"/>
                    </a:ext>
                  </a:extLst>
                </a:gridCol>
                <a:gridCol w="1107830">
                  <a:extLst>
                    <a:ext uri="{9D8B030D-6E8A-4147-A177-3AD203B41FA5}">
                      <a16:colId xmlns:a16="http://schemas.microsoft.com/office/drawing/2014/main" val="4150412351"/>
                    </a:ext>
                  </a:extLst>
                </a:gridCol>
              </a:tblGrid>
              <a:tr h="434021">
                <a:tc>
                  <a:txBody>
                    <a:bodyPr/>
                    <a:lstStyle/>
                    <a:p>
                      <a:r>
                        <a:rPr lang="en-US" sz="1800" u="sng" dirty="0">
                          <a:latin typeface="+mn-lt"/>
                        </a:rPr>
                        <a:t>December 31, 2024</a:t>
                      </a:r>
                      <a:endParaRPr lang="en-US" sz="1800" u="sng" baseline="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u="sng" baseline="0" dirty="0">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u="sng" baseline="0" dirty="0">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74901633"/>
                  </a:ext>
                </a:extLst>
              </a:tr>
              <a:tr h="395448">
                <a:tc>
                  <a:txBody>
                    <a:bodyPr/>
                    <a:lstStyle/>
                    <a:p>
                      <a:pPr marL="0" indent="0"/>
                      <a:r>
                        <a:rPr lang="en-US" sz="1800" b="1" dirty="0">
                          <a:latin typeface="+mn-lt"/>
                        </a:rPr>
                        <a:t>Interest Receivable</a:t>
                      </a:r>
                      <a:endParaRPr lang="en-US" sz="18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rgbClr val="AC0000"/>
                          </a:solidFill>
                          <a:latin typeface="+mn-lt"/>
                        </a:rPr>
                        <a:t>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solidFill>
                            <a:srgbClr val="FF0000"/>
                          </a:solidFill>
                          <a:latin typeface="+mn-lt"/>
                        </a:rPr>
                        <a:t>     </a:t>
                      </a:r>
                      <a:endParaRPr lang="en-US" sz="18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7810329"/>
                  </a:ext>
                </a:extLst>
              </a:tr>
              <a:tr h="395448">
                <a:tc>
                  <a:txBody>
                    <a:bodyPr/>
                    <a:lstStyle/>
                    <a:p>
                      <a:pPr marL="0" indent="446088"/>
                      <a:r>
                        <a:rPr lang="en-US" sz="1800" b="1" dirty="0">
                          <a:latin typeface="+mn-lt"/>
                        </a:rPr>
                        <a:t>Interest Revenue</a:t>
                      </a:r>
                      <a:endParaRPr lang="en-US" sz="18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800" b="1" dirty="0">
                          <a:latin typeface="+mn-lt"/>
                        </a:rPr>
                        <a:t>      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3602440"/>
                  </a:ext>
                </a:extLst>
              </a:tr>
              <a:tr h="395448">
                <a:tc>
                  <a:txBody>
                    <a:bodyPr/>
                    <a:lstStyle/>
                    <a:p>
                      <a:pPr marL="0" indent="446088"/>
                      <a:r>
                        <a:rPr lang="en-US" sz="1800" i="1" dirty="0">
                          <a:latin typeface="+mn-lt"/>
                        </a:rPr>
                        <a:t>(Accrual of interest revenue = $10,000 </a:t>
                      </a:r>
                      <a:r>
                        <a:rPr lang="en-US" sz="1800" dirty="0">
                          <a:latin typeface="+mn-lt"/>
                        </a:rPr>
                        <a:t>×</a:t>
                      </a:r>
                      <a:r>
                        <a:rPr lang="en-US" sz="1800" i="1" dirty="0">
                          <a:latin typeface="+mn-lt"/>
                        </a:rPr>
                        <a:t> 12% </a:t>
                      </a:r>
                      <a:r>
                        <a:rPr lang="en-US" sz="1800" dirty="0">
                          <a:latin typeface="+mn-lt"/>
                        </a:rPr>
                        <a:t>×</a:t>
                      </a:r>
                      <a:r>
                        <a:rPr lang="en-US" sz="1800" i="1" dirty="0">
                          <a:latin typeface="+mn-lt"/>
                        </a:rPr>
                        <a:t> 2/12)</a:t>
                      </a:r>
                      <a:endParaRPr lang="en-US" sz="18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01696195"/>
                  </a:ext>
                </a:extLst>
              </a:tr>
            </a:tbl>
          </a:graphicData>
        </a:graphic>
      </p:graphicFrame>
      <p:sp>
        <p:nvSpPr>
          <p:cNvPr id="11" name="Slide Number Placeholder 10">
            <a:extLst>
              <a:ext uri="{FF2B5EF4-FFF2-40B4-BE49-F238E27FC236}">
                <a16:creationId xmlns:a16="http://schemas.microsoft.com/office/drawing/2014/main" id="{667E134F-CCF5-4608-9A8A-C60F008229AF}"/>
              </a:ext>
            </a:extLst>
          </p:cNvPr>
          <p:cNvSpPr>
            <a:spLocks noGrp="1"/>
          </p:cNvSpPr>
          <p:nvPr>
            <p:ph type="sldNum" sz="quarter" idx="10"/>
          </p:nvPr>
        </p:nvSpPr>
        <p:spPr/>
        <p:txBody>
          <a:bodyPr/>
          <a:lstStyle/>
          <a:p>
            <a:fld id="{68151E55-6873-49E2-B8D5-2F265E6F1973}" type="slidenum">
              <a:rPr lang="en-US" smtClean="0"/>
              <a:t>90</a:t>
            </a:fld>
            <a:endParaRPr lang="en-US" dirty="0"/>
          </a:p>
        </p:txBody>
      </p:sp>
    </p:spTree>
    <p:extLst>
      <p:ext uri="{BB962C8B-B14F-4D97-AF65-F5344CB8AC3E}">
        <p14:creationId xmlns:p14="http://schemas.microsoft.com/office/powerpoint/2010/main" val="28021670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513EB-302F-48AB-854C-877C8E5249F2}"/>
              </a:ext>
            </a:extLst>
          </p:cNvPr>
          <p:cNvSpPr>
            <a:spLocks noGrp="1"/>
          </p:cNvSpPr>
          <p:nvPr>
            <p:ph type="title"/>
          </p:nvPr>
        </p:nvSpPr>
        <p:spPr/>
        <p:txBody>
          <a:bodyPr/>
          <a:lstStyle/>
          <a:p>
            <a:r>
              <a:rPr lang="en-US" dirty="0"/>
              <a:t>Collect Note Receivable and Interest</a:t>
            </a:r>
          </a:p>
        </p:txBody>
      </p:sp>
      <p:sp>
        <p:nvSpPr>
          <p:cNvPr id="3" name="Content Placeholder 2">
            <a:extLst>
              <a:ext uri="{FF2B5EF4-FFF2-40B4-BE49-F238E27FC236}">
                <a16:creationId xmlns:a16="http://schemas.microsoft.com/office/drawing/2014/main" id="{2D81AC16-EFCD-4854-931C-9133D31D2FA7}"/>
              </a:ext>
            </a:extLst>
          </p:cNvPr>
          <p:cNvSpPr>
            <a:spLocks noGrp="1"/>
          </p:cNvSpPr>
          <p:nvPr>
            <p:ph sz="quarter" idx="11"/>
          </p:nvPr>
        </p:nvSpPr>
        <p:spPr>
          <a:xfrm>
            <a:off x="342900" y="1276710"/>
            <a:ext cx="8458200" cy="1665782"/>
          </a:xfrm>
        </p:spPr>
        <p:txBody>
          <a:bodyPr>
            <a:normAutofit lnSpcReduction="10000"/>
          </a:bodyPr>
          <a:lstStyle/>
          <a:p>
            <a:pPr marL="291600" indent="-291600">
              <a:spcBef>
                <a:spcPts val="1000"/>
              </a:spcBef>
              <a:spcAft>
                <a:spcPts val="0"/>
              </a:spcAft>
              <a:buFont typeface="Arial" panose="020B0604020202020204" pitchFamily="34" charset="0"/>
              <a:buChar char="•"/>
            </a:pPr>
            <a:r>
              <a:rPr lang="en-US" sz="2400" dirty="0"/>
              <a:t>On December 31, 2024, Kimzey accrues interest for note receivable accepted on November 1, 2024.</a:t>
            </a:r>
          </a:p>
          <a:p>
            <a:pPr marL="291600" indent="-291600">
              <a:spcBef>
                <a:spcPts val="1000"/>
              </a:spcBef>
              <a:spcAft>
                <a:spcPts val="0"/>
              </a:spcAft>
              <a:buFont typeface="Arial" panose="020B0604020202020204" pitchFamily="34" charset="0"/>
              <a:buChar char="•"/>
            </a:pPr>
            <a:r>
              <a:rPr lang="en-US" sz="2400" dirty="0"/>
              <a:t>On May 1, 2025, the maturity date, Kimzey collects the note of $10,000 and the interest of $600.</a:t>
            </a:r>
          </a:p>
        </p:txBody>
      </p:sp>
      <p:graphicFrame>
        <p:nvGraphicFramePr>
          <p:cNvPr id="12" name="Table 9">
            <a:extLst>
              <a:ext uri="{FF2B5EF4-FFF2-40B4-BE49-F238E27FC236}">
                <a16:creationId xmlns:a16="http://schemas.microsoft.com/office/drawing/2014/main" id="{85C4F266-EA5A-4FD6-958B-37BCD348160D}"/>
              </a:ext>
            </a:extLst>
          </p:cNvPr>
          <p:cNvGraphicFramePr>
            <a:graphicFrameLocks noGrp="1"/>
          </p:cNvGraphicFramePr>
          <p:nvPr>
            <p:extLst>
              <p:ext uri="{D42A27DB-BD31-4B8C-83A1-F6EECF244321}">
                <p14:modId xmlns:p14="http://schemas.microsoft.com/office/powerpoint/2010/main" val="3081709981"/>
              </p:ext>
            </p:extLst>
          </p:nvPr>
        </p:nvGraphicFramePr>
        <p:xfrm>
          <a:off x="462582" y="3238172"/>
          <a:ext cx="8218837" cy="2849242"/>
        </p:xfrm>
        <a:graphic>
          <a:graphicData uri="http://schemas.openxmlformats.org/drawingml/2006/table">
            <a:tbl>
              <a:tblPr firstRow="1" bandRow="1">
                <a:tableStyleId>{2D5ABB26-0587-4C30-8999-92F81FD0307C}</a:tableStyleId>
              </a:tblPr>
              <a:tblGrid>
                <a:gridCol w="5480685">
                  <a:extLst>
                    <a:ext uri="{9D8B030D-6E8A-4147-A177-3AD203B41FA5}">
                      <a16:colId xmlns:a16="http://schemas.microsoft.com/office/drawing/2014/main" val="1632921846"/>
                    </a:ext>
                  </a:extLst>
                </a:gridCol>
                <a:gridCol w="1284491">
                  <a:extLst>
                    <a:ext uri="{9D8B030D-6E8A-4147-A177-3AD203B41FA5}">
                      <a16:colId xmlns:a16="http://schemas.microsoft.com/office/drawing/2014/main" val="2020696265"/>
                    </a:ext>
                  </a:extLst>
                </a:gridCol>
                <a:gridCol w="1453661">
                  <a:extLst>
                    <a:ext uri="{9D8B030D-6E8A-4147-A177-3AD203B41FA5}">
                      <a16:colId xmlns:a16="http://schemas.microsoft.com/office/drawing/2014/main" val="4150412351"/>
                    </a:ext>
                  </a:extLst>
                </a:gridCol>
              </a:tblGrid>
              <a:tr h="434021">
                <a:tc>
                  <a:txBody>
                    <a:bodyPr/>
                    <a:lstStyle/>
                    <a:p>
                      <a:r>
                        <a:rPr lang="en-GB" sz="2000" u="sng" baseline="0" dirty="0">
                          <a:latin typeface="+mn-lt"/>
                        </a:rPr>
                        <a:t>May 1, 2025</a:t>
                      </a:r>
                      <a:endParaRPr lang="en-US" sz="2000" u="sng" baseline="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u="sng" baseline="0" dirty="0">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u="sng" baseline="0" dirty="0">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74901633"/>
                  </a:ext>
                </a:extLst>
              </a:tr>
              <a:tr h="434021">
                <a:tc>
                  <a:txBody>
                    <a:bodyPr/>
                    <a:lstStyle/>
                    <a:p>
                      <a:r>
                        <a:rPr lang="en-US" sz="2000" b="1" dirty="0">
                          <a:latin typeface="+mn-lt"/>
                        </a:rPr>
                        <a:t>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latin typeface="+mn-lt"/>
                        </a:rPr>
                        <a:t>10,600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75887343"/>
                  </a:ext>
                </a:extLst>
              </a:tr>
              <a:tr h="395448">
                <a:tc>
                  <a:txBody>
                    <a:bodyPr/>
                    <a:lstStyle/>
                    <a:p>
                      <a:pPr marL="0" indent="446088"/>
                      <a:r>
                        <a:rPr lang="en-US" sz="2000" b="1" dirty="0">
                          <a:latin typeface="+mn-lt"/>
                        </a:rPr>
                        <a:t>Notes Receivable</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latin typeface="+mn-lt"/>
                        </a:rPr>
                        <a:t>10,000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23420618"/>
                  </a:ext>
                </a:extLst>
              </a:tr>
              <a:tr h="395448">
                <a:tc>
                  <a:txBody>
                    <a:bodyPr/>
                    <a:lstStyle/>
                    <a:p>
                      <a:pPr marL="0" indent="446088"/>
                      <a:r>
                        <a:rPr lang="en-US" sz="2000" b="1" dirty="0">
                          <a:latin typeface="+mn-lt"/>
                        </a:rPr>
                        <a:t>Interest Receivable</a:t>
                      </a:r>
                      <a:r>
                        <a:rPr lang="en-US" sz="2000" dirty="0">
                          <a:latin typeface="+mn-lt"/>
                        </a:rPr>
                        <a:t> (from 2024)</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solidFill>
                            <a:srgbClr val="FF0000"/>
                          </a:solidFill>
                          <a:latin typeface="+mn-lt"/>
                        </a:rPr>
                        <a:t>     </a:t>
                      </a:r>
                      <a:r>
                        <a:rPr lang="en-US" sz="2000" b="1" dirty="0">
                          <a:solidFill>
                            <a:srgbClr val="AC0000"/>
                          </a:solidFill>
                          <a:latin typeface="+mn-lt"/>
                        </a:rPr>
                        <a:t>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7810329"/>
                  </a:ext>
                </a:extLst>
              </a:tr>
              <a:tr h="395448">
                <a:tc>
                  <a:txBody>
                    <a:bodyPr/>
                    <a:lstStyle/>
                    <a:p>
                      <a:pPr marL="0" indent="446088"/>
                      <a:r>
                        <a:rPr lang="en-US" sz="2000" b="1" dirty="0">
                          <a:latin typeface="+mn-lt"/>
                        </a:rPr>
                        <a:t>Interest Revenue</a:t>
                      </a:r>
                      <a:r>
                        <a:rPr lang="en-US" sz="2000" dirty="0">
                          <a:latin typeface="+mn-lt"/>
                        </a:rPr>
                        <a:t> (from 2025)</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b="1" dirty="0">
                          <a:latin typeface="+mn-lt"/>
                        </a:rPr>
                        <a:t>      400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3602440"/>
                  </a:ext>
                </a:extLst>
              </a:tr>
              <a:tr h="395448">
                <a:tc>
                  <a:txBody>
                    <a:bodyPr/>
                    <a:lstStyle/>
                    <a:p>
                      <a:pPr marL="0" indent="446088"/>
                      <a:r>
                        <a:rPr lang="en-US" sz="2000" i="1" dirty="0">
                          <a:latin typeface="+mn-lt"/>
                        </a:rPr>
                        <a:t>(Collect note receivable and interest)</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01696195"/>
                  </a:ext>
                </a:extLst>
              </a:tr>
              <a:tr h="395448">
                <a:tc>
                  <a:txBody>
                    <a:bodyPr/>
                    <a:lstStyle/>
                    <a:p>
                      <a:pPr marL="0" indent="446088"/>
                      <a:r>
                        <a:rPr lang="en-US" sz="2000" i="1" dirty="0">
                          <a:latin typeface="+mn-lt"/>
                        </a:rPr>
                        <a:t>(Interest revenue = $10,000 </a:t>
                      </a:r>
                      <a:r>
                        <a:rPr lang="en-US" sz="2000" dirty="0">
                          <a:latin typeface="+mn-lt"/>
                        </a:rPr>
                        <a:t>×</a:t>
                      </a:r>
                      <a:r>
                        <a:rPr lang="en-US" sz="2000" i="1" dirty="0">
                          <a:latin typeface="+mn-lt"/>
                        </a:rPr>
                        <a:t> 12% </a:t>
                      </a:r>
                      <a:r>
                        <a:rPr lang="en-US" sz="2000" dirty="0">
                          <a:latin typeface="+mn-lt"/>
                        </a:rPr>
                        <a:t>×</a:t>
                      </a:r>
                      <a:r>
                        <a:rPr lang="en-US" sz="2000" i="1" dirty="0">
                          <a:latin typeface="+mn-lt"/>
                        </a:rPr>
                        <a:t> 4/12)</a:t>
                      </a:r>
                      <a:endParaRPr lang="en-US" sz="2000" b="0" i="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3825525"/>
                  </a:ext>
                </a:extLst>
              </a:tr>
            </a:tbl>
          </a:graphicData>
        </a:graphic>
      </p:graphicFrame>
      <p:sp>
        <p:nvSpPr>
          <p:cNvPr id="11" name="Slide Number Placeholder 10">
            <a:extLst>
              <a:ext uri="{FF2B5EF4-FFF2-40B4-BE49-F238E27FC236}">
                <a16:creationId xmlns:a16="http://schemas.microsoft.com/office/drawing/2014/main" id="{667E134F-CCF5-4608-9A8A-C60F008229AF}"/>
              </a:ext>
            </a:extLst>
          </p:cNvPr>
          <p:cNvSpPr>
            <a:spLocks noGrp="1"/>
          </p:cNvSpPr>
          <p:nvPr>
            <p:ph type="sldNum" sz="quarter" idx="10"/>
          </p:nvPr>
        </p:nvSpPr>
        <p:spPr/>
        <p:txBody>
          <a:bodyPr/>
          <a:lstStyle/>
          <a:p>
            <a:fld id="{68151E55-6873-49E2-B8D5-2F265E6F1973}" type="slidenum">
              <a:rPr lang="en-US" smtClean="0"/>
              <a:t>91</a:t>
            </a:fld>
            <a:endParaRPr lang="en-US" dirty="0"/>
          </a:p>
        </p:txBody>
      </p:sp>
    </p:spTree>
    <p:extLst>
      <p:ext uri="{BB962C8B-B14F-4D97-AF65-F5344CB8AC3E}">
        <p14:creationId xmlns:p14="http://schemas.microsoft.com/office/powerpoint/2010/main" val="181494822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513EB-302F-48AB-854C-877C8E5249F2}"/>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12</a:t>
            </a:r>
            <a:endParaRPr lang="en-US" dirty="0"/>
          </a:p>
        </p:txBody>
      </p:sp>
      <p:sp>
        <p:nvSpPr>
          <p:cNvPr id="3" name="Content Placeholder 2">
            <a:extLst>
              <a:ext uri="{FF2B5EF4-FFF2-40B4-BE49-F238E27FC236}">
                <a16:creationId xmlns:a16="http://schemas.microsoft.com/office/drawing/2014/main" id="{2D81AC16-EFCD-4854-931C-9133D31D2FA7}"/>
              </a:ext>
            </a:extLst>
          </p:cNvPr>
          <p:cNvSpPr>
            <a:spLocks noGrp="1"/>
          </p:cNvSpPr>
          <p:nvPr>
            <p:ph sz="quarter" idx="11"/>
          </p:nvPr>
        </p:nvSpPr>
        <p:spPr>
          <a:xfrm>
            <a:off x="342900" y="1276710"/>
            <a:ext cx="8458200" cy="1970582"/>
          </a:xfrm>
        </p:spPr>
        <p:txBody>
          <a:bodyPr>
            <a:normAutofit/>
          </a:bodyPr>
          <a:lstStyle/>
          <a:p>
            <a:r>
              <a:rPr lang="en-US" sz="2800" dirty="0"/>
              <a:t>We record interest earned on notes receivable but not yet collected by the end of the year as interest receivable and interest revenue.</a:t>
            </a:r>
          </a:p>
        </p:txBody>
      </p:sp>
      <p:sp>
        <p:nvSpPr>
          <p:cNvPr id="11" name="Slide Number Placeholder 10">
            <a:extLst>
              <a:ext uri="{FF2B5EF4-FFF2-40B4-BE49-F238E27FC236}">
                <a16:creationId xmlns:a16="http://schemas.microsoft.com/office/drawing/2014/main" id="{667E134F-CCF5-4608-9A8A-C60F008229AF}"/>
              </a:ext>
            </a:extLst>
          </p:cNvPr>
          <p:cNvSpPr>
            <a:spLocks noGrp="1"/>
          </p:cNvSpPr>
          <p:nvPr>
            <p:ph type="sldNum" sz="quarter" idx="10"/>
          </p:nvPr>
        </p:nvSpPr>
        <p:spPr/>
        <p:txBody>
          <a:bodyPr/>
          <a:lstStyle/>
          <a:p>
            <a:fld id="{68151E55-6873-49E2-B8D5-2F265E6F1973}" type="slidenum">
              <a:rPr lang="en-US" smtClean="0"/>
              <a:t>92</a:t>
            </a:fld>
            <a:endParaRPr lang="en-US" dirty="0"/>
          </a:p>
        </p:txBody>
      </p:sp>
    </p:spTree>
    <p:extLst>
      <p:ext uri="{BB962C8B-B14F-4D97-AF65-F5344CB8AC3E}">
        <p14:creationId xmlns:p14="http://schemas.microsoft.com/office/powerpoint/2010/main" val="75093566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5–10 </a:t>
            </a:r>
            <a:r>
              <a:rPr lang="en-US" sz="1000" b="0" dirty="0"/>
              <a:t>1</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3424245"/>
          </a:xfrm>
        </p:spPr>
        <p:txBody>
          <a:bodyPr>
            <a:noAutofit/>
          </a:bodyPr>
          <a:lstStyle/>
          <a:p>
            <a:pPr marL="0" indent="0">
              <a:buNone/>
            </a:pPr>
            <a:r>
              <a:rPr lang="en-US" sz="2400" dirty="0"/>
              <a:t>A company accepts a note receivable of $5,000 on September 1, 2024, that matures in 10 months and has stated interest of 6%. What amount of interest revenue will the company record in 2024 and 2025?</a:t>
            </a:r>
          </a:p>
          <a:p>
            <a:r>
              <a:rPr lang="en-US" sz="2400" b="1" dirty="0"/>
              <a:t>a. </a:t>
            </a:r>
            <a:r>
              <a:rPr lang="en-US" sz="2400" dirty="0"/>
              <a:t>2024 = $100; 2025 = $150</a:t>
            </a:r>
          </a:p>
          <a:p>
            <a:r>
              <a:rPr lang="en-US" sz="2400" b="1" dirty="0"/>
              <a:t>b. </a:t>
            </a:r>
            <a:r>
              <a:rPr lang="en-US" sz="2400" dirty="0"/>
              <a:t>2024 = $125; 2025 = $125</a:t>
            </a:r>
          </a:p>
          <a:p>
            <a:r>
              <a:rPr lang="en-US" sz="2400" b="1" dirty="0"/>
              <a:t>c. </a:t>
            </a:r>
            <a:r>
              <a:rPr lang="en-US" sz="2400" dirty="0"/>
              <a:t>2024 = $150; 2025 = $100</a:t>
            </a:r>
          </a:p>
          <a:p>
            <a:r>
              <a:rPr lang="en-US" sz="2400" b="1" dirty="0"/>
              <a:t>d. </a:t>
            </a:r>
            <a:r>
              <a:rPr lang="en-US" sz="2400" dirty="0"/>
              <a:t>2024 = $0; 2025 = $250</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93</a:t>
            </a:fld>
            <a:endParaRPr lang="en-US" dirty="0"/>
          </a:p>
        </p:txBody>
      </p:sp>
    </p:spTree>
    <p:extLst>
      <p:ext uri="{BB962C8B-B14F-4D97-AF65-F5344CB8AC3E}">
        <p14:creationId xmlns:p14="http://schemas.microsoft.com/office/powerpoint/2010/main" val="19354278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Concept Check 5–10 </a:t>
            </a:r>
            <a:r>
              <a:rPr lang="en-US" sz="1000" b="0" dirty="0"/>
              <a:t>2</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09"/>
            <a:ext cx="8458200" cy="3424245"/>
          </a:xfrm>
        </p:spPr>
        <p:txBody>
          <a:bodyPr>
            <a:noAutofit/>
          </a:bodyPr>
          <a:lstStyle/>
          <a:p>
            <a:pPr marL="0" indent="0">
              <a:buNone/>
            </a:pPr>
            <a:r>
              <a:rPr lang="en-US" sz="2400" dirty="0"/>
              <a:t>A company accepts a note receivable of $5,000 on September 1, 2024, that matures in 10 months and has stated interest of 6%. What amount of interest revenue will the company record in 2024 and 2025?</a:t>
            </a:r>
          </a:p>
          <a:p>
            <a:r>
              <a:rPr lang="en-US" sz="2400" b="1" dirty="0"/>
              <a:t>Answer: a. </a:t>
            </a:r>
            <a:r>
              <a:rPr lang="en-US" sz="2400" dirty="0"/>
              <a:t>2024 = $100; 2025 = $150</a:t>
            </a:r>
          </a:p>
          <a:p>
            <a:r>
              <a:rPr lang="en-US" sz="2400" b="1" dirty="0"/>
              <a:t>b. </a:t>
            </a:r>
            <a:r>
              <a:rPr lang="en-US" sz="2400" dirty="0"/>
              <a:t>2024 = $125; 2025 = $125</a:t>
            </a:r>
          </a:p>
          <a:p>
            <a:r>
              <a:rPr lang="en-US" sz="2400" b="1" dirty="0"/>
              <a:t>c. </a:t>
            </a:r>
            <a:r>
              <a:rPr lang="en-US" sz="2400" dirty="0"/>
              <a:t>2024 = $150; 2025 = $100</a:t>
            </a:r>
          </a:p>
          <a:p>
            <a:r>
              <a:rPr lang="en-US" sz="2400" b="1" dirty="0"/>
              <a:t>d. </a:t>
            </a:r>
            <a:r>
              <a:rPr lang="en-US" sz="2400" dirty="0"/>
              <a:t>2024 = $0; 2025 = $250</a:t>
            </a:r>
          </a:p>
        </p:txBody>
      </p:sp>
      <p:graphicFrame>
        <p:nvGraphicFramePr>
          <p:cNvPr id="2" name="Table 2">
            <a:extLst>
              <a:ext uri="{FF2B5EF4-FFF2-40B4-BE49-F238E27FC236}">
                <a16:creationId xmlns:a16="http://schemas.microsoft.com/office/drawing/2014/main" id="{429E364C-CD6B-409A-A265-B17FF7110E1E}"/>
              </a:ext>
            </a:extLst>
          </p:cNvPr>
          <p:cNvGraphicFramePr>
            <a:graphicFrameLocks noGrp="1"/>
          </p:cNvGraphicFramePr>
          <p:nvPr>
            <p:extLst>
              <p:ext uri="{D42A27DB-BD31-4B8C-83A1-F6EECF244321}">
                <p14:modId xmlns:p14="http://schemas.microsoft.com/office/powerpoint/2010/main" val="2947238362"/>
              </p:ext>
            </p:extLst>
          </p:nvPr>
        </p:nvGraphicFramePr>
        <p:xfrm>
          <a:off x="342900" y="4922998"/>
          <a:ext cx="8639352" cy="1363503"/>
        </p:xfrm>
        <a:graphic>
          <a:graphicData uri="http://schemas.openxmlformats.org/drawingml/2006/table">
            <a:tbl>
              <a:tblPr firstRow="1" bandRow="1">
                <a:tableStyleId>{5C22544A-7EE6-4342-B048-85BDC9FD1C3A}</a:tableStyleId>
              </a:tblPr>
              <a:tblGrid>
                <a:gridCol w="8639352">
                  <a:extLst>
                    <a:ext uri="{9D8B030D-6E8A-4147-A177-3AD203B41FA5}">
                      <a16:colId xmlns:a16="http://schemas.microsoft.com/office/drawing/2014/main" val="271307890"/>
                    </a:ext>
                  </a:extLst>
                </a:gridCol>
              </a:tblGrid>
              <a:tr h="454501">
                <a:tc>
                  <a:txBody>
                    <a:bodyPr/>
                    <a:lstStyle/>
                    <a:p>
                      <a:r>
                        <a:rPr lang="en-US" sz="2000" b="0" dirty="0">
                          <a:solidFill>
                            <a:schemeClr val="tx1"/>
                          </a:solidFill>
                        </a:rPr>
                        <a:t>Interest Revenue = Face value × Annual interest rate × Fraction of the year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00296761"/>
                  </a:ext>
                </a:extLst>
              </a:tr>
              <a:tr h="454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2024:  Interest Revenue  =  $5,000 × 6% × 4/12 = $100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772593"/>
                  </a:ext>
                </a:extLst>
              </a:tr>
              <a:tr h="454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2025:  Interest Revenue  =  $5,000 × 6% × 6/12 = $150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14524949"/>
                  </a:ext>
                </a:extLst>
              </a:tr>
            </a:tbl>
          </a:graphicData>
        </a:graphic>
      </p:graphicFrame>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94</a:t>
            </a:fld>
            <a:endParaRPr lang="en-US" dirty="0"/>
          </a:p>
        </p:txBody>
      </p:sp>
    </p:spTree>
    <p:extLst>
      <p:ext uri="{BB962C8B-B14F-4D97-AF65-F5344CB8AC3E}">
        <p14:creationId xmlns:p14="http://schemas.microsoft.com/office/powerpoint/2010/main" val="11954982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a:xfrm>
            <a:off x="342900" y="1851323"/>
            <a:ext cx="4334608" cy="821119"/>
          </a:xfrm>
        </p:spPr>
        <p:txBody>
          <a:bodyPr/>
          <a:lstStyle/>
          <a:p>
            <a:r>
              <a:rPr lang="en-US" dirty="0"/>
              <a:t>ANALYSIS</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2894487"/>
            <a:ext cx="4334608" cy="1360982"/>
          </a:xfrm>
        </p:spPr>
        <p:txBody>
          <a:bodyPr>
            <a:normAutofit/>
          </a:bodyPr>
          <a:lstStyle/>
          <a:p>
            <a:r>
              <a:rPr lang="en-US" sz="2800" dirty="0"/>
              <a:t>Receivables analysis</a:t>
            </a:r>
          </a:p>
          <a:p>
            <a:r>
              <a:rPr lang="en-US" sz="2600" dirty="0">
                <a:solidFill>
                  <a:srgbClr val="AC0000"/>
                </a:solidFill>
              </a:rPr>
              <a:t>Tenet versus C</a:t>
            </a:r>
            <a:r>
              <a:rPr lang="en-US" sz="100" dirty="0">
                <a:solidFill>
                  <a:srgbClr val="AC0000"/>
                </a:solidFill>
              </a:rPr>
              <a:t> </a:t>
            </a:r>
            <a:r>
              <a:rPr lang="en-US" sz="2600" dirty="0">
                <a:solidFill>
                  <a:srgbClr val="AC0000"/>
                </a:solidFill>
              </a:rPr>
              <a:t>V</a:t>
            </a:r>
            <a:r>
              <a:rPr lang="en-US" sz="100" dirty="0">
                <a:solidFill>
                  <a:srgbClr val="AC0000"/>
                </a:solidFill>
              </a:rPr>
              <a:t> </a:t>
            </a:r>
            <a:r>
              <a:rPr lang="en-US" sz="2600" dirty="0">
                <a:solidFill>
                  <a:srgbClr val="AC0000"/>
                </a:solidFill>
              </a:rPr>
              <a:t>S Health</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95</a:t>
            </a:fld>
            <a:endParaRPr lang="en-US" dirty="0"/>
          </a:p>
        </p:txBody>
      </p:sp>
    </p:spTree>
    <p:extLst>
      <p:ext uri="{BB962C8B-B14F-4D97-AF65-F5344CB8AC3E}">
        <p14:creationId xmlns:p14="http://schemas.microsoft.com/office/powerpoint/2010/main" val="40385637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AEA2-DF3A-4346-9C2A-82546D027A59}"/>
              </a:ext>
            </a:extLst>
          </p:cNvPr>
          <p:cNvSpPr>
            <a:spLocks noGrp="1"/>
          </p:cNvSpPr>
          <p:nvPr>
            <p:ph type="title"/>
          </p:nvPr>
        </p:nvSpPr>
        <p:spPr/>
        <p:txBody>
          <a:bodyPr/>
          <a:lstStyle/>
          <a:p>
            <a:r>
              <a:rPr lang="en-US" dirty="0"/>
              <a:t>ANALYSIS - Learning Objective 8</a:t>
            </a:r>
          </a:p>
        </p:txBody>
      </p:sp>
      <p:sp>
        <p:nvSpPr>
          <p:cNvPr id="3" name="Content Placeholder 2">
            <a:extLst>
              <a:ext uri="{FF2B5EF4-FFF2-40B4-BE49-F238E27FC236}">
                <a16:creationId xmlns:a16="http://schemas.microsoft.com/office/drawing/2014/main" id="{C19CE6A5-C05B-40EC-9248-18610297CC39}"/>
              </a:ext>
            </a:extLst>
          </p:cNvPr>
          <p:cNvSpPr>
            <a:spLocks noGrp="1"/>
          </p:cNvSpPr>
          <p:nvPr>
            <p:ph sz="quarter" idx="11"/>
          </p:nvPr>
        </p:nvSpPr>
        <p:spPr>
          <a:xfrm>
            <a:off x="342900" y="1276709"/>
            <a:ext cx="8458200" cy="4971691"/>
          </a:xfrm>
        </p:spPr>
        <p:txBody>
          <a:bodyPr>
            <a:normAutofit/>
          </a:bodyPr>
          <a:lstStyle/>
          <a:p>
            <a:pPr marL="1347788" indent="-1347788"/>
            <a:r>
              <a:rPr lang="en-US" sz="2800" b="1" dirty="0">
                <a:solidFill>
                  <a:schemeClr val="tx1"/>
                </a:solidFill>
              </a:rPr>
              <a:t>L</a:t>
            </a:r>
            <a:r>
              <a:rPr lang="en-US" sz="100" b="1" dirty="0">
                <a:solidFill>
                  <a:schemeClr val="tx1"/>
                </a:solidFill>
              </a:rPr>
              <a:t> </a:t>
            </a:r>
            <a:r>
              <a:rPr lang="en-US" sz="2800" b="1" dirty="0">
                <a:solidFill>
                  <a:schemeClr val="tx1"/>
                </a:solidFill>
              </a:rPr>
              <a:t>O 5–8 </a:t>
            </a:r>
            <a:r>
              <a:rPr lang="en-US" sz="2800" dirty="0"/>
              <a:t>Calculate key ratios investors use to monitor a company’s effectiveness in managing receivables.</a:t>
            </a:r>
            <a:endParaRPr lang="en-US" sz="2800" dirty="0">
              <a:solidFill>
                <a:schemeClr val="tx1"/>
              </a:solidFill>
            </a:endParaRPr>
          </a:p>
        </p:txBody>
      </p:sp>
      <p:sp>
        <p:nvSpPr>
          <p:cNvPr id="6" name="Slide Number Placeholder 5">
            <a:extLst>
              <a:ext uri="{FF2B5EF4-FFF2-40B4-BE49-F238E27FC236}">
                <a16:creationId xmlns:a16="http://schemas.microsoft.com/office/drawing/2014/main" id="{9A79EF36-0BFF-4668-B403-7E0C7A6C5C4B}"/>
              </a:ext>
            </a:extLst>
          </p:cNvPr>
          <p:cNvSpPr>
            <a:spLocks noGrp="1"/>
          </p:cNvSpPr>
          <p:nvPr>
            <p:ph type="sldNum" sz="quarter" idx="10"/>
          </p:nvPr>
        </p:nvSpPr>
        <p:spPr/>
        <p:txBody>
          <a:bodyPr/>
          <a:lstStyle/>
          <a:p>
            <a:fld id="{68151E55-6873-49E2-B8D5-2F265E6F1973}" type="slidenum">
              <a:rPr lang="en-US" smtClean="0"/>
              <a:t>96</a:t>
            </a:fld>
            <a:endParaRPr lang="en-US" dirty="0"/>
          </a:p>
        </p:txBody>
      </p:sp>
    </p:spTree>
    <p:extLst>
      <p:ext uri="{BB962C8B-B14F-4D97-AF65-F5344CB8AC3E}">
        <p14:creationId xmlns:p14="http://schemas.microsoft.com/office/powerpoint/2010/main" val="387861594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Receivables Turnover Ratio</a:t>
            </a:r>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10"/>
            <a:ext cx="8458200" cy="851488"/>
          </a:xfrm>
        </p:spPr>
        <p:txBody>
          <a:bodyPr>
            <a:noAutofit/>
          </a:bodyPr>
          <a:lstStyle/>
          <a:p>
            <a:r>
              <a:rPr lang="en-US" sz="2600" dirty="0"/>
              <a:t>Number of times during a year the average accounts receivable balance is collected</a:t>
            </a:r>
          </a:p>
        </p:txBody>
      </p:sp>
      <p:graphicFrame>
        <p:nvGraphicFramePr>
          <p:cNvPr id="2" name="Object 1">
            <a:extLst>
              <a:ext uri="{FF2B5EF4-FFF2-40B4-BE49-F238E27FC236}">
                <a16:creationId xmlns:a16="http://schemas.microsoft.com/office/drawing/2014/main" id="{75B39BE7-5A22-41AE-BF57-BB083D768B7D}"/>
              </a:ext>
            </a:extLst>
          </p:cNvPr>
          <p:cNvGraphicFramePr>
            <a:graphicFrameLocks noChangeAspect="1"/>
          </p:cNvGraphicFramePr>
          <p:nvPr>
            <p:extLst>
              <p:ext uri="{D42A27DB-BD31-4B8C-83A1-F6EECF244321}">
                <p14:modId xmlns:p14="http://schemas.microsoft.com/office/powerpoint/2010/main" val="1412226206"/>
              </p:ext>
            </p:extLst>
          </p:nvPr>
        </p:nvGraphicFramePr>
        <p:xfrm>
          <a:off x="1106488" y="2346325"/>
          <a:ext cx="6931025" cy="815975"/>
        </p:xfrm>
        <a:graphic>
          <a:graphicData uri="http://schemas.openxmlformats.org/presentationml/2006/ole">
            <mc:AlternateContent xmlns:mc="http://schemas.openxmlformats.org/markup-compatibility/2006">
              <mc:Choice xmlns:v="urn:schemas-microsoft-com:vml" Requires="v">
                <p:oleObj name="Equation" r:id="rId3" imgW="3555720" imgH="419040" progId="Equation.DSMT4">
                  <p:embed/>
                </p:oleObj>
              </mc:Choice>
              <mc:Fallback>
                <p:oleObj name="Equation" r:id="rId3" imgW="3555720" imgH="419040" progId="Equation.DSMT4">
                  <p:embed/>
                  <p:pic>
                    <p:nvPicPr>
                      <p:cNvPr id="0" name=""/>
                      <p:cNvPicPr/>
                      <p:nvPr/>
                    </p:nvPicPr>
                    <p:blipFill>
                      <a:blip r:embed="rId4"/>
                      <a:stretch>
                        <a:fillRect/>
                      </a:stretch>
                    </p:blipFill>
                    <p:spPr>
                      <a:xfrm>
                        <a:off x="1106488" y="2346325"/>
                        <a:ext cx="6931025" cy="815975"/>
                      </a:xfrm>
                      <a:prstGeom prst="rect">
                        <a:avLst/>
                      </a:prstGeom>
                    </p:spPr>
                  </p:pic>
                </p:oleObj>
              </mc:Fallback>
            </mc:AlternateContent>
          </a:graphicData>
        </a:graphic>
      </p:graphicFrame>
      <p:sp>
        <p:nvSpPr>
          <p:cNvPr id="13" name="Content Placeholder 12">
            <a:extLst>
              <a:ext uri="{FF2B5EF4-FFF2-40B4-BE49-F238E27FC236}">
                <a16:creationId xmlns:a16="http://schemas.microsoft.com/office/drawing/2014/main" id="{9601DEFC-C80C-4FA5-A2CF-C9196E4772E3}"/>
              </a:ext>
            </a:extLst>
          </p:cNvPr>
          <p:cNvSpPr>
            <a:spLocks noGrp="1"/>
          </p:cNvSpPr>
          <p:nvPr>
            <p:ph sz="quarter" idx="15"/>
          </p:nvPr>
        </p:nvSpPr>
        <p:spPr>
          <a:xfrm>
            <a:off x="342900" y="3419809"/>
            <a:ext cx="8458200" cy="1389702"/>
          </a:xfrm>
        </p:spPr>
        <p:txBody>
          <a:bodyPr>
            <a:noAutofit/>
          </a:bodyPr>
          <a:lstStyle/>
          <a:p>
            <a:r>
              <a:rPr lang="en-US" sz="2600" dirty="0"/>
              <a:t>Average Collection Period</a:t>
            </a:r>
          </a:p>
          <a:p>
            <a:r>
              <a:rPr lang="en-US" sz="2600" dirty="0"/>
              <a:t>Number of days the average accounts receivable balance is outstanding</a:t>
            </a:r>
          </a:p>
        </p:txBody>
      </p:sp>
      <p:graphicFrame>
        <p:nvGraphicFramePr>
          <p:cNvPr id="3" name="Object 2">
            <a:extLst>
              <a:ext uri="{FF2B5EF4-FFF2-40B4-BE49-F238E27FC236}">
                <a16:creationId xmlns:a16="http://schemas.microsoft.com/office/drawing/2014/main" id="{594CF1B2-DD1B-4779-84F6-81690A734AE7}"/>
              </a:ext>
            </a:extLst>
          </p:cNvPr>
          <p:cNvGraphicFramePr>
            <a:graphicFrameLocks noChangeAspect="1"/>
          </p:cNvGraphicFramePr>
          <p:nvPr>
            <p:extLst>
              <p:ext uri="{D42A27DB-BD31-4B8C-83A1-F6EECF244321}">
                <p14:modId xmlns:p14="http://schemas.microsoft.com/office/powerpoint/2010/main" val="3603163865"/>
              </p:ext>
            </p:extLst>
          </p:nvPr>
        </p:nvGraphicFramePr>
        <p:xfrm>
          <a:off x="1266825" y="4973638"/>
          <a:ext cx="6608763" cy="768350"/>
        </p:xfrm>
        <a:graphic>
          <a:graphicData uri="http://schemas.openxmlformats.org/presentationml/2006/ole">
            <mc:AlternateContent xmlns:mc="http://schemas.openxmlformats.org/markup-compatibility/2006">
              <mc:Choice xmlns:v="urn:schemas-microsoft-com:vml" Requires="v">
                <p:oleObj name="Equation" r:id="rId5" imgW="3390840" imgH="393480" progId="Equation.DSMT4">
                  <p:embed/>
                </p:oleObj>
              </mc:Choice>
              <mc:Fallback>
                <p:oleObj name="Equation" r:id="rId5" imgW="3390840" imgH="393480" progId="Equation.DSMT4">
                  <p:embed/>
                  <p:pic>
                    <p:nvPicPr>
                      <p:cNvPr id="0" name=""/>
                      <p:cNvPicPr/>
                      <p:nvPr/>
                    </p:nvPicPr>
                    <p:blipFill>
                      <a:blip r:embed="rId6"/>
                      <a:stretch>
                        <a:fillRect/>
                      </a:stretch>
                    </p:blipFill>
                    <p:spPr>
                      <a:xfrm>
                        <a:off x="1266825" y="4973638"/>
                        <a:ext cx="6608763" cy="768350"/>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97</a:t>
            </a:fld>
            <a:endParaRPr lang="en-US" dirty="0"/>
          </a:p>
        </p:txBody>
      </p:sp>
    </p:spTree>
    <p:extLst>
      <p:ext uri="{BB962C8B-B14F-4D97-AF65-F5344CB8AC3E}">
        <p14:creationId xmlns:p14="http://schemas.microsoft.com/office/powerpoint/2010/main" val="25440234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a:xfrm>
            <a:off x="342900" y="173214"/>
            <a:ext cx="8458200" cy="1207717"/>
          </a:xfrm>
        </p:spPr>
        <p:txBody>
          <a:bodyPr>
            <a:noAutofit/>
          </a:bodyPr>
          <a:lstStyle/>
          <a:p>
            <a:r>
              <a:rPr lang="en-US" sz="3000" dirty="0"/>
              <a:t>Illustration 5–15 Comparison of Receivables Ratios between Tenet Healthcare and CVS Health</a:t>
            </a:r>
          </a:p>
        </p:txBody>
      </p:sp>
      <p:graphicFrame>
        <p:nvGraphicFramePr>
          <p:cNvPr id="17" name="Table 9">
            <a:extLst>
              <a:ext uri="{FF2B5EF4-FFF2-40B4-BE49-F238E27FC236}">
                <a16:creationId xmlns:a16="http://schemas.microsoft.com/office/drawing/2014/main" id="{8419A0F4-FB37-40B2-ACB8-82F98931528A}"/>
              </a:ext>
            </a:extLst>
          </p:cNvPr>
          <p:cNvGraphicFramePr>
            <a:graphicFrameLocks noGrp="1"/>
          </p:cNvGraphicFramePr>
          <p:nvPr/>
        </p:nvGraphicFramePr>
        <p:xfrm>
          <a:off x="677009" y="1692465"/>
          <a:ext cx="7789983" cy="1384845"/>
        </p:xfrm>
        <a:graphic>
          <a:graphicData uri="http://schemas.openxmlformats.org/drawingml/2006/table">
            <a:tbl>
              <a:tblPr firstRow="1" bandRow="1">
                <a:tableStyleId>{2D5ABB26-0587-4C30-8999-92F81FD0307C}</a:tableStyleId>
              </a:tblPr>
              <a:tblGrid>
                <a:gridCol w="1972097">
                  <a:extLst>
                    <a:ext uri="{9D8B030D-6E8A-4147-A177-3AD203B41FA5}">
                      <a16:colId xmlns:a16="http://schemas.microsoft.com/office/drawing/2014/main" val="1083700479"/>
                    </a:ext>
                  </a:extLst>
                </a:gridCol>
                <a:gridCol w="2957455">
                  <a:extLst>
                    <a:ext uri="{9D8B030D-6E8A-4147-A177-3AD203B41FA5}">
                      <a16:colId xmlns:a16="http://schemas.microsoft.com/office/drawing/2014/main" val="1632921846"/>
                    </a:ext>
                  </a:extLst>
                </a:gridCol>
                <a:gridCol w="2860431">
                  <a:extLst>
                    <a:ext uri="{9D8B030D-6E8A-4147-A177-3AD203B41FA5}">
                      <a16:colId xmlns:a16="http://schemas.microsoft.com/office/drawing/2014/main" val="2020696265"/>
                    </a:ext>
                  </a:extLst>
                </a:gridCol>
              </a:tblGrid>
              <a:tr h="416606">
                <a:tc>
                  <a:txBody>
                    <a:bodyPr/>
                    <a:lstStyle/>
                    <a:p>
                      <a:endParaRPr lang="en-US" sz="1600" u="sng" baseline="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b="1" u="sng" dirty="0"/>
                        <a:t>Receivables Turnover Ratio</a:t>
                      </a:r>
                      <a:endParaRPr lang="en-US" sz="1600" u="sng" baseline="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1600" b="1" u="sng" dirty="0"/>
                        <a:t>Average Collection Period</a:t>
                      </a:r>
                      <a:endParaRPr lang="en-US" sz="1600" u="sng" baseline="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74901633"/>
                  </a:ext>
                </a:extLst>
              </a:tr>
              <a:tr h="416606">
                <a:tc>
                  <a:txBody>
                    <a:bodyPr/>
                    <a:lstStyle/>
                    <a:p>
                      <a:r>
                        <a:rPr lang="en-US" sz="1600" b="1" dirty="0"/>
                        <a:t>Tenet Healthcare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r>
                        <a:rPr lang="en-US" sz="1600" dirty="0"/>
                        <a:t>$18,479 ÷ </a:t>
                      </a:r>
                      <a:r>
                        <a:rPr lang="en-US" sz="1600" b="1" dirty="0"/>
                        <a:t>$2,669</a:t>
                      </a:r>
                      <a:r>
                        <a:rPr lang="en-US" sz="1600" dirty="0"/>
                        <a:t> = 6.9</a:t>
                      </a:r>
                      <a:endParaRPr lang="en-US" sz="16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r>
                        <a:rPr lang="en-US" sz="1600" dirty="0"/>
                        <a:t>365 ÷ 6.9 = 52.9</a:t>
                      </a:r>
                      <a:endParaRPr lang="en-US" sz="16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75887343"/>
                  </a:ext>
                </a:extLst>
              </a:tr>
              <a:tr h="551633">
                <a:tc>
                  <a:txBody>
                    <a:bodyPr/>
                    <a:lstStyle/>
                    <a:p>
                      <a:pPr marL="347663" indent="-347663"/>
                      <a:r>
                        <a:rPr lang="en-US" sz="1600" b="1" dirty="0"/>
                        <a:t>CVS Health</a:t>
                      </a:r>
                      <a:endParaRPr lang="en-US" sz="1600" b="0" i="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347663" indent="-347663" algn="ctr"/>
                      <a:r>
                        <a:rPr lang="en-US" sz="1600" dirty="0"/>
                        <a:t>  $256,776 ÷ </a:t>
                      </a:r>
                      <a:r>
                        <a:rPr lang="en-US" sz="1600" b="1" dirty="0"/>
                        <a:t>$18,624</a:t>
                      </a:r>
                      <a:r>
                        <a:rPr lang="en-US" sz="1600" dirty="0"/>
                        <a:t> = 13.8</a:t>
                      </a:r>
                      <a:endParaRPr lang="en-US" sz="1600" b="0" i="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dirty="0"/>
                        <a:t>  365 ÷ 13.8 = 26.4</a:t>
                      </a:r>
                      <a:endParaRPr lang="en-US" sz="16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23420618"/>
                  </a:ext>
                </a:extLst>
              </a:tr>
            </a:tbl>
          </a:graphicData>
        </a:graphic>
      </p:graphicFrame>
      <p:sp>
        <p:nvSpPr>
          <p:cNvPr id="15" name="Content Placeholder 14">
            <a:extLst>
              <a:ext uri="{FF2B5EF4-FFF2-40B4-BE49-F238E27FC236}">
                <a16:creationId xmlns:a16="http://schemas.microsoft.com/office/drawing/2014/main" id="{0427B2D3-BFD3-4769-9FA0-C217770799CA}"/>
              </a:ext>
            </a:extLst>
          </p:cNvPr>
          <p:cNvSpPr>
            <a:spLocks noGrp="1"/>
          </p:cNvSpPr>
          <p:nvPr>
            <p:ph sz="quarter" idx="17"/>
          </p:nvPr>
        </p:nvSpPr>
        <p:spPr>
          <a:xfrm>
            <a:off x="342900" y="3232709"/>
            <a:ext cx="8458200" cy="2035266"/>
          </a:xfrm>
        </p:spPr>
        <p:txBody>
          <a:bodyPr>
            <a:noAutofit/>
          </a:bodyPr>
          <a:lstStyle/>
          <a:p>
            <a:pPr>
              <a:spcBef>
                <a:spcPts val="1000"/>
              </a:spcBef>
              <a:spcAft>
                <a:spcPts val="0"/>
              </a:spcAft>
            </a:pPr>
            <a:r>
              <a:rPr lang="en-US" sz="2400" dirty="0"/>
              <a:t>Tenet:</a:t>
            </a:r>
          </a:p>
          <a:p>
            <a:pPr marL="291600" lvl="1" indent="-291600">
              <a:spcBef>
                <a:spcPts val="1000"/>
              </a:spcBef>
              <a:spcAft>
                <a:spcPts val="0"/>
              </a:spcAft>
            </a:pPr>
            <a:r>
              <a:rPr lang="en-US" sz="2400" dirty="0"/>
              <a:t>Higher receivables turnover.</a:t>
            </a:r>
          </a:p>
          <a:p>
            <a:pPr marL="291600" lvl="1" indent="-291600">
              <a:spcBef>
                <a:spcPts val="1000"/>
              </a:spcBef>
              <a:spcAft>
                <a:spcPts val="0"/>
              </a:spcAft>
            </a:pPr>
            <a:r>
              <a:rPr lang="en-US" sz="2400" dirty="0"/>
              <a:t>Shorter collection period.</a:t>
            </a:r>
          </a:p>
          <a:p>
            <a:pPr marL="291600" lvl="1" indent="-291600">
              <a:spcBef>
                <a:spcPts val="1000"/>
              </a:spcBef>
              <a:spcAft>
                <a:spcPts val="0"/>
              </a:spcAft>
            </a:pPr>
            <a:r>
              <a:rPr lang="en-US" sz="2400" dirty="0"/>
              <a:t>More efficiently collects cash from patients.</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98</a:t>
            </a:fld>
            <a:endParaRPr lang="en-US" dirty="0"/>
          </a:p>
        </p:txBody>
      </p:sp>
    </p:spTree>
    <p:extLst>
      <p:ext uri="{BB962C8B-B14F-4D97-AF65-F5344CB8AC3E}">
        <p14:creationId xmlns:p14="http://schemas.microsoft.com/office/powerpoint/2010/main" val="35734318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A8F37B1-6784-4F48-85F7-0B62DF0C15BF}"/>
              </a:ext>
            </a:extLst>
          </p:cNvPr>
          <p:cNvSpPr>
            <a:spLocks noGrp="1"/>
          </p:cNvSpPr>
          <p:nvPr>
            <p:ph type="title"/>
          </p:nvPr>
        </p:nvSpPr>
        <p:spPr/>
        <p:txBody>
          <a:bodyPr/>
          <a:lstStyle/>
          <a:p>
            <a:r>
              <a:rPr lang="en-US" dirty="0"/>
              <a:t>Key Point</a:t>
            </a:r>
            <a:r>
              <a:rPr kumimoji="0" lang="en-US" sz="3600" b="1" i="0" u="none" strike="noStrike" kern="1200" cap="none" spc="0" normalizeH="0" baseline="0" noProof="0" dirty="0">
                <a:ln>
                  <a:noFill/>
                </a:ln>
                <a:solidFill>
                  <a:srgbClr val="000000"/>
                </a:solidFill>
                <a:effectLst/>
                <a:uLnTx/>
                <a:uFillTx/>
                <a:latin typeface="Arial" panose="020B0604020202020204"/>
                <a:ea typeface="+mj-ea"/>
                <a:cs typeface="+mj-cs"/>
              </a:rPr>
              <a:t> </a:t>
            </a:r>
            <a:r>
              <a:rPr kumimoji="0" lang="en-US" sz="1000" b="0" i="0" u="none" strike="noStrike" kern="1200" cap="none" spc="0" normalizeH="0" baseline="0" noProof="0" dirty="0">
                <a:ln>
                  <a:noFill/>
                </a:ln>
                <a:solidFill>
                  <a:srgbClr val="000000"/>
                </a:solidFill>
                <a:effectLst/>
                <a:uLnTx/>
                <a:uFillTx/>
                <a:latin typeface="Arial" panose="020B0604020202020204"/>
                <a:ea typeface="+mj-ea"/>
                <a:cs typeface="+mj-cs"/>
              </a:rPr>
              <a:t>13</a:t>
            </a:r>
            <a:endParaRPr lang="en-US" dirty="0"/>
          </a:p>
        </p:txBody>
      </p:sp>
      <p:sp>
        <p:nvSpPr>
          <p:cNvPr id="9" name="Content Placeholder 8">
            <a:extLst>
              <a:ext uri="{FF2B5EF4-FFF2-40B4-BE49-F238E27FC236}">
                <a16:creationId xmlns:a16="http://schemas.microsoft.com/office/drawing/2014/main" id="{E970D9EA-E14D-495B-BFE9-BD8C39DE9988}"/>
              </a:ext>
            </a:extLst>
          </p:cNvPr>
          <p:cNvSpPr>
            <a:spLocks noGrp="1"/>
          </p:cNvSpPr>
          <p:nvPr>
            <p:ph sz="quarter" idx="11"/>
          </p:nvPr>
        </p:nvSpPr>
        <p:spPr>
          <a:xfrm>
            <a:off x="342900" y="1276710"/>
            <a:ext cx="8458200" cy="4889628"/>
          </a:xfrm>
        </p:spPr>
        <p:txBody>
          <a:bodyPr>
            <a:normAutofit/>
          </a:bodyPr>
          <a:lstStyle/>
          <a:p>
            <a:r>
              <a:rPr lang="en-US" sz="2800" dirty="0"/>
              <a:t>The receivables turnover ratio and average collection period can provide an indication of management’s ability to collect cash from customers in a timely manner.</a:t>
            </a:r>
          </a:p>
        </p:txBody>
      </p:sp>
      <p:sp>
        <p:nvSpPr>
          <p:cNvPr id="7" name="Slide Number Placeholder 6">
            <a:extLst>
              <a:ext uri="{FF2B5EF4-FFF2-40B4-BE49-F238E27FC236}">
                <a16:creationId xmlns:a16="http://schemas.microsoft.com/office/drawing/2014/main" id="{DCFCD2E3-12B9-4E98-A674-7459C238003C}"/>
              </a:ext>
            </a:extLst>
          </p:cNvPr>
          <p:cNvSpPr>
            <a:spLocks noGrp="1"/>
          </p:cNvSpPr>
          <p:nvPr>
            <p:ph type="sldNum" sz="quarter" idx="10"/>
          </p:nvPr>
        </p:nvSpPr>
        <p:spPr/>
        <p:txBody>
          <a:bodyPr/>
          <a:lstStyle/>
          <a:p>
            <a:fld id="{68151E55-6873-49E2-B8D5-2F265E6F1973}" type="slidenum">
              <a:rPr lang="en-US" smtClean="0"/>
              <a:t>99</a:t>
            </a:fld>
            <a:endParaRPr lang="en-US" dirty="0"/>
          </a:p>
        </p:txBody>
      </p:sp>
    </p:spTree>
    <p:extLst>
      <p:ext uri="{BB962C8B-B14F-4D97-AF65-F5344CB8AC3E}">
        <p14:creationId xmlns:p14="http://schemas.microsoft.com/office/powerpoint/2010/main" val="4352292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6564</TotalTime>
  <Words>15443</Words>
  <Application>Microsoft Office PowerPoint</Application>
  <PresentationFormat>On-screen Show (4:3)</PresentationFormat>
  <Paragraphs>1348</Paragraphs>
  <Slides>115</Slides>
  <Notes>83</Notes>
  <HiddenSlides>5</HiddenSlides>
  <MMClips>0</MMClips>
  <ScaleCrop>false</ScaleCrop>
  <HeadingPairs>
    <vt:vector size="8" baseType="variant">
      <vt:variant>
        <vt:lpstr>Fonts Used</vt:lpstr>
      </vt:variant>
      <vt:variant>
        <vt:i4>4</vt:i4>
      </vt:variant>
      <vt:variant>
        <vt:lpstr>Theme</vt:lpstr>
      </vt:variant>
      <vt:variant>
        <vt:i4>5</vt:i4>
      </vt:variant>
      <vt:variant>
        <vt:lpstr>Embedded OLE Servers</vt:lpstr>
      </vt:variant>
      <vt:variant>
        <vt:i4>1</vt:i4>
      </vt:variant>
      <vt:variant>
        <vt:lpstr>Slide Titles</vt:lpstr>
      </vt:variant>
      <vt:variant>
        <vt:i4>115</vt:i4>
      </vt:variant>
    </vt:vector>
  </HeadingPairs>
  <TitlesOfParts>
    <vt:vector size="125" baseType="lpstr">
      <vt:lpstr>Arial</vt:lpstr>
      <vt:lpstr>Calibri</vt:lpstr>
      <vt:lpstr>UniMath2</vt:lpstr>
      <vt:lpstr>URWPalladioTOT</vt:lpstr>
      <vt:lpstr>Title Slides Master</vt:lpstr>
      <vt:lpstr>MainContentSlideMaster</vt:lpstr>
      <vt:lpstr>ClosingMaster</vt:lpstr>
      <vt:lpstr>DividerSlideMaster</vt:lpstr>
      <vt:lpstr>ImageDescriptionAppendixSlideMaster</vt:lpstr>
      <vt:lpstr>Equation</vt:lpstr>
      <vt:lpstr>Financial Accounting, Sixth Edition</vt:lpstr>
      <vt:lpstr>PART A</vt:lpstr>
      <vt:lpstr>Learning Objective 1</vt:lpstr>
      <vt:lpstr>Credit Sales and Accounts Receivable</vt:lpstr>
      <vt:lpstr>Recording a Credit Sale</vt:lpstr>
      <vt:lpstr>Recording the Subsequent Receipt</vt:lpstr>
      <vt:lpstr>Key Point 1</vt:lpstr>
      <vt:lpstr>Other Types of Receivables</vt:lpstr>
      <vt:lpstr>Concept Check 5–1 1</vt:lpstr>
      <vt:lpstr>Concept Check 5–1 2</vt:lpstr>
      <vt:lpstr>Learning Objective 2</vt:lpstr>
      <vt:lpstr>Net Revenues</vt:lpstr>
      <vt:lpstr>Trade Discounts</vt:lpstr>
      <vt:lpstr>Example of a Trade Discount</vt:lpstr>
      <vt:lpstr>Sales Returns and Allowances</vt:lpstr>
      <vt:lpstr>Sales Returns</vt:lpstr>
      <vt:lpstr>Sales Allowances</vt:lpstr>
      <vt:lpstr>Common Mistake 1</vt:lpstr>
      <vt:lpstr>Sales Discounts</vt:lpstr>
      <vt:lpstr>Collection During the Discount Period</vt:lpstr>
      <vt:lpstr>Illustration 5-1 Income Statement Reporting Revenues Net of Sales Returns, Allowances, and Discounts </vt:lpstr>
      <vt:lpstr>Illustration 5-2 Balance of Accounts Receivable after Credit Sales, Sales Return, Sales Allowance, and Collection on Account after Sales Discount</vt:lpstr>
      <vt:lpstr>Collection After the Discount Period</vt:lpstr>
      <vt:lpstr>Key Point 2</vt:lpstr>
      <vt:lpstr>End-of-Period Adjustment For Contra Revenues</vt:lpstr>
      <vt:lpstr>Concept Check 5–2 1</vt:lpstr>
      <vt:lpstr>Concept Check 5–2 2</vt:lpstr>
      <vt:lpstr>Concept Check 5–3 1</vt:lpstr>
      <vt:lpstr>Concept Check 5–3 2</vt:lpstr>
      <vt:lpstr>PART B</vt:lpstr>
      <vt:lpstr>Learning Objective 3</vt:lpstr>
      <vt:lpstr>Key Point 3</vt:lpstr>
      <vt:lpstr>Allowance Method (GAAP)</vt:lpstr>
      <vt:lpstr>Key Point 4</vt:lpstr>
      <vt:lpstr>Applying the Allowance Method</vt:lpstr>
      <vt:lpstr>Estimating Uncollectible Accounts</vt:lpstr>
      <vt:lpstr>Allowance for Uncollectible Accounts</vt:lpstr>
      <vt:lpstr>Illustration 5-4 Accounting for Uncollectible Accounts and the Accounts Receivable Portion of the Balance Sheet </vt:lpstr>
      <vt:lpstr>Common Mistake 2</vt:lpstr>
      <vt:lpstr>Illustration 5-5 Income Statement Showing Estimated Bad Debt Expense </vt:lpstr>
      <vt:lpstr>Key Point 5</vt:lpstr>
      <vt:lpstr>Concept Check 5–4 1</vt:lpstr>
      <vt:lpstr>Concept Check 5–4 2</vt:lpstr>
      <vt:lpstr>Learning Objective 4</vt:lpstr>
      <vt:lpstr>Example of Writing Off Accounts Receivable</vt:lpstr>
      <vt:lpstr>Writing Off Accounts Receivable</vt:lpstr>
      <vt:lpstr>Common Mistake 3</vt:lpstr>
      <vt:lpstr>Key Point 6</vt:lpstr>
      <vt:lpstr>Collecting on Accounts Previously Written Off</vt:lpstr>
      <vt:lpstr>Concept Check 5–6 1</vt:lpstr>
      <vt:lpstr>Concept Check 5–6 2</vt:lpstr>
      <vt:lpstr>Learning Objective 5</vt:lpstr>
      <vt:lpstr>Adjusting the Allowance in Subsequent Years</vt:lpstr>
      <vt:lpstr>Percentage-of-Receivables Method</vt:lpstr>
      <vt:lpstr>Aging Method</vt:lpstr>
      <vt:lpstr>Key Point 7</vt:lpstr>
      <vt:lpstr>Illustration 5-6 Kimzey’s Accounts Receivable Aging Schedule</vt:lpstr>
      <vt:lpstr>Using the Aging Method to Adjust the Allowance in Subsequent Years</vt:lpstr>
      <vt:lpstr>Illustration 5–7 Balance of Kimzey’s Allowance for Uncollectible Accounts </vt:lpstr>
      <vt:lpstr>Illustration 5-8 Accounts Receivable Portion of the Balance Sheet </vt:lpstr>
      <vt:lpstr>Illustration 5-9 Accounts Receivable Portion of the Balance Sheet </vt:lpstr>
      <vt:lpstr>Key Point 8</vt:lpstr>
      <vt:lpstr>Concept Check 5–7 1</vt:lpstr>
      <vt:lpstr>Concept Check 5–7 2</vt:lpstr>
      <vt:lpstr>Understanding the Balance of Allowance for Uncollectible Accounts–Credit Balance Before Adjustment</vt:lpstr>
      <vt:lpstr>Understanding the Balance of Allowance for Uncollectible Accounts–Debit Balance Before Adjustment</vt:lpstr>
      <vt:lpstr>Illustration 5-10 Excerpt from Tenet Healthcare Corporation’s Annual Report</vt:lpstr>
      <vt:lpstr>Illustration 5-11 Excerpt from Tenet Healthcare Corporation’s Annual Report</vt:lpstr>
      <vt:lpstr>Subsidiary Ledgers</vt:lpstr>
      <vt:lpstr>Concept Check 5–8 1</vt:lpstr>
      <vt:lpstr>Concept Check 5–8 2</vt:lpstr>
      <vt:lpstr>Concept Check 5–9 1</vt:lpstr>
      <vt:lpstr>Concept Check 5–9 2</vt:lpstr>
      <vt:lpstr>Learning Objective 6</vt:lpstr>
      <vt:lpstr>Direct Write-Off Method (Not G A A P)</vt:lpstr>
      <vt:lpstr>Example of Writing Off Accounts Receivable Using the Direct Write Off Method</vt:lpstr>
      <vt:lpstr>Illustration 5-12 Comparing the Allowance Method and the Direct Write-off Method for Recording Uncollectible Accounts </vt:lpstr>
      <vt:lpstr>Common Mistake 4</vt:lpstr>
      <vt:lpstr>Key Point 9</vt:lpstr>
      <vt:lpstr>PART C</vt:lpstr>
      <vt:lpstr>Learning Objective 7</vt:lpstr>
      <vt:lpstr>Illustration 5-13 Note Receivable </vt:lpstr>
      <vt:lpstr>Recording Notes Receivable</vt:lpstr>
      <vt:lpstr>Accepting a Note Receivable to Replace an Existing Accounts Receivable</vt:lpstr>
      <vt:lpstr>Key Point 10</vt:lpstr>
      <vt:lpstr>Interest Calculation and Collection of Notes Receivable</vt:lpstr>
      <vt:lpstr>Key Point 11</vt:lpstr>
      <vt:lpstr>Collection of Notes Receivable</vt:lpstr>
      <vt:lpstr>Illustration 5–14 Calculating Interest Revenue over Time for Kimzey Medical Clinic</vt:lpstr>
      <vt:lpstr>Accrue Interest</vt:lpstr>
      <vt:lpstr>Collect Note Receivable and Interest</vt:lpstr>
      <vt:lpstr>Key Point 12</vt:lpstr>
      <vt:lpstr>Concept Check 5–10 1</vt:lpstr>
      <vt:lpstr>Concept Check 5–10 2</vt:lpstr>
      <vt:lpstr>ANALYSIS</vt:lpstr>
      <vt:lpstr>ANALYSIS - Learning Objective 8</vt:lpstr>
      <vt:lpstr>Receivables Turnover Ratio</vt:lpstr>
      <vt:lpstr>Illustration 5–15 Comparison of Receivables Ratios between Tenet Healthcare and CVS Health</vt:lpstr>
      <vt:lpstr>Key Point 13</vt:lpstr>
      <vt:lpstr>Concept Check 5–11 1</vt:lpstr>
      <vt:lpstr>Concept Check 5–11 2</vt:lpstr>
      <vt:lpstr>APPENDIX</vt:lpstr>
      <vt:lpstr>APPENDIX - Learning Objective 1</vt:lpstr>
      <vt:lpstr>Percentage-of-Credit-Sales Method</vt:lpstr>
      <vt:lpstr>Illustration 5–16 Adjusting for Estimates of Uncollectible Accounts</vt:lpstr>
      <vt:lpstr>Illustration 5–17 Financial Statement Effects of Estimating Uncollectible Accounts</vt:lpstr>
      <vt:lpstr>Key Point 14</vt:lpstr>
      <vt:lpstr>Concept Check 5–12 1</vt:lpstr>
      <vt:lpstr>Concept Check 5–12 2</vt:lpstr>
      <vt:lpstr>End of Main Content</vt:lpstr>
      <vt:lpstr>Accessibility Content: Text Alternatives for Images</vt:lpstr>
      <vt:lpstr>Illustration 5-4 Accounting for Uncollectible Accounts and the Accounts Receivable Portion of the Balance Sheet – Text Alternative</vt:lpstr>
      <vt:lpstr>Illustration 5-6 Kimzey’s Accounts Receivable Aging Schedule – Text Alternative</vt:lpstr>
      <vt:lpstr>Illustration 5-13 Note Receivable – Text Alternative</vt:lpstr>
      <vt:lpstr>Illustration 5–14 Calculating Interest Revenue over Time for Kimzey Medical Clinic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
  <cp:keywords/>
  <cp:lastModifiedBy>Nithiyanadhan Rajagopal</cp:lastModifiedBy>
  <cp:revision>195</cp:revision>
  <dcterms:created xsi:type="dcterms:W3CDTF">2021-07-01T13:49:16Z</dcterms:created>
  <dcterms:modified xsi:type="dcterms:W3CDTF">2021-09-17T10:44:58Z</dcterms:modified>
</cp:coreProperties>
</file>