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4.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100"/>
  </p:notesMasterIdLst>
  <p:sldIdLst>
    <p:sldId id="304" r:id="rId6"/>
    <p:sldId id="265" r:id="rId7"/>
    <p:sldId id="305" r:id="rId8"/>
    <p:sldId id="306" r:id="rId9"/>
    <p:sldId id="307" r:id="rId10"/>
    <p:sldId id="308" r:id="rId11"/>
    <p:sldId id="309" r:id="rId12"/>
    <p:sldId id="310" r:id="rId13"/>
    <p:sldId id="311" r:id="rId14"/>
    <p:sldId id="312" r:id="rId15"/>
    <p:sldId id="313" r:id="rId16"/>
    <p:sldId id="314" r:id="rId17"/>
    <p:sldId id="315" r:id="rId18"/>
    <p:sldId id="316" r:id="rId19"/>
    <p:sldId id="317" r:id="rId20"/>
    <p:sldId id="318" r:id="rId21"/>
    <p:sldId id="319" r:id="rId22"/>
    <p:sldId id="320" r:id="rId23"/>
    <p:sldId id="321" r:id="rId24"/>
    <p:sldId id="323" r:id="rId25"/>
    <p:sldId id="324" r:id="rId26"/>
    <p:sldId id="325" r:id="rId27"/>
    <p:sldId id="326" r:id="rId28"/>
    <p:sldId id="327" r:id="rId29"/>
    <p:sldId id="328" r:id="rId30"/>
    <p:sldId id="329" r:id="rId31"/>
    <p:sldId id="330" r:id="rId32"/>
    <p:sldId id="331" r:id="rId33"/>
    <p:sldId id="332" r:id="rId34"/>
    <p:sldId id="333" r:id="rId35"/>
    <p:sldId id="334" r:id="rId36"/>
    <p:sldId id="335" r:id="rId37"/>
    <p:sldId id="336" r:id="rId38"/>
    <p:sldId id="337" r:id="rId39"/>
    <p:sldId id="338" r:id="rId40"/>
    <p:sldId id="339" r:id="rId41"/>
    <p:sldId id="340" r:id="rId42"/>
    <p:sldId id="341" r:id="rId43"/>
    <p:sldId id="342" r:id="rId44"/>
    <p:sldId id="343" r:id="rId45"/>
    <p:sldId id="344" r:id="rId46"/>
    <p:sldId id="345" r:id="rId47"/>
    <p:sldId id="346" r:id="rId48"/>
    <p:sldId id="347" r:id="rId49"/>
    <p:sldId id="348" r:id="rId50"/>
    <p:sldId id="349" r:id="rId51"/>
    <p:sldId id="350" r:id="rId52"/>
    <p:sldId id="351" r:id="rId53"/>
    <p:sldId id="352" r:id="rId54"/>
    <p:sldId id="353" r:id="rId55"/>
    <p:sldId id="354" r:id="rId56"/>
    <p:sldId id="355" r:id="rId57"/>
    <p:sldId id="356" r:id="rId58"/>
    <p:sldId id="394" r:id="rId59"/>
    <p:sldId id="358" r:id="rId60"/>
    <p:sldId id="359" r:id="rId61"/>
    <p:sldId id="360" r:id="rId62"/>
    <p:sldId id="361" r:id="rId63"/>
    <p:sldId id="362" r:id="rId64"/>
    <p:sldId id="363" r:id="rId65"/>
    <p:sldId id="397" r:id="rId66"/>
    <p:sldId id="365" r:id="rId67"/>
    <p:sldId id="366" r:id="rId68"/>
    <p:sldId id="367" r:id="rId69"/>
    <p:sldId id="368" r:id="rId70"/>
    <p:sldId id="369" r:id="rId71"/>
    <p:sldId id="370" r:id="rId72"/>
    <p:sldId id="396" r:id="rId73"/>
    <p:sldId id="383" r:id="rId74"/>
    <p:sldId id="372" r:id="rId75"/>
    <p:sldId id="373" r:id="rId76"/>
    <p:sldId id="374" r:id="rId77"/>
    <p:sldId id="375" r:id="rId78"/>
    <p:sldId id="376" r:id="rId79"/>
    <p:sldId id="377" r:id="rId80"/>
    <p:sldId id="378" r:id="rId81"/>
    <p:sldId id="379" r:id="rId82"/>
    <p:sldId id="380" r:id="rId83"/>
    <p:sldId id="260" r:id="rId84"/>
    <p:sldId id="258" r:id="rId85"/>
    <p:sldId id="264" r:id="rId86"/>
    <p:sldId id="398" r:id="rId87"/>
    <p:sldId id="399" r:id="rId88"/>
    <p:sldId id="384" r:id="rId89"/>
    <p:sldId id="385" r:id="rId90"/>
    <p:sldId id="386" r:id="rId91"/>
    <p:sldId id="387" r:id="rId92"/>
    <p:sldId id="388" r:id="rId93"/>
    <p:sldId id="389" r:id="rId94"/>
    <p:sldId id="390" r:id="rId95"/>
    <p:sldId id="391" r:id="rId96"/>
    <p:sldId id="392" r:id="rId97"/>
    <p:sldId id="393" r:id="rId98"/>
    <p:sldId id="395" r:id="rId9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304"/>
            <p14:sldId id="265"/>
            <p14:sldId id="305"/>
            <p14:sldId id="306"/>
            <p14:sldId id="307"/>
            <p14:sldId id="308"/>
            <p14:sldId id="309"/>
            <p14:sldId id="310"/>
            <p14:sldId id="311"/>
            <p14:sldId id="312"/>
            <p14:sldId id="313"/>
            <p14:sldId id="314"/>
            <p14:sldId id="315"/>
            <p14:sldId id="316"/>
            <p14:sldId id="317"/>
            <p14:sldId id="318"/>
            <p14:sldId id="319"/>
            <p14:sldId id="320"/>
            <p14:sldId id="321"/>
            <p14:sldId id="323"/>
            <p14:sldId id="324"/>
            <p14:sldId id="325"/>
            <p14:sldId id="326"/>
            <p14:sldId id="327"/>
            <p14:sldId id="328"/>
            <p14:sldId id="329"/>
            <p14:sldId id="330"/>
            <p14:sldId id="331"/>
            <p14:sldId id="332"/>
            <p14:sldId id="333"/>
            <p14:sldId id="334"/>
            <p14:sldId id="335"/>
            <p14:sldId id="336"/>
            <p14:sldId id="337"/>
            <p14:sldId id="338"/>
            <p14:sldId id="339"/>
            <p14:sldId id="340"/>
            <p14:sldId id="341"/>
            <p14:sldId id="342"/>
            <p14:sldId id="343"/>
            <p14:sldId id="344"/>
            <p14:sldId id="345"/>
            <p14:sldId id="346"/>
            <p14:sldId id="347"/>
            <p14:sldId id="348"/>
            <p14:sldId id="349"/>
            <p14:sldId id="350"/>
            <p14:sldId id="351"/>
            <p14:sldId id="352"/>
            <p14:sldId id="353"/>
            <p14:sldId id="354"/>
            <p14:sldId id="355"/>
            <p14:sldId id="356"/>
            <p14:sldId id="394"/>
            <p14:sldId id="358"/>
            <p14:sldId id="359"/>
            <p14:sldId id="360"/>
            <p14:sldId id="361"/>
            <p14:sldId id="362"/>
            <p14:sldId id="363"/>
            <p14:sldId id="397"/>
            <p14:sldId id="365"/>
            <p14:sldId id="366"/>
            <p14:sldId id="367"/>
            <p14:sldId id="368"/>
            <p14:sldId id="369"/>
            <p14:sldId id="370"/>
            <p14:sldId id="396"/>
            <p14:sldId id="383"/>
            <p14:sldId id="372"/>
            <p14:sldId id="373"/>
            <p14:sldId id="374"/>
            <p14:sldId id="375"/>
            <p14:sldId id="376"/>
            <p14:sldId id="377"/>
            <p14:sldId id="378"/>
            <p14:sldId id="379"/>
            <p14:sldId id="380"/>
            <p14:sldId id="260"/>
          </p14:sldIdLst>
        </p14:section>
        <p14:section name="Appendix: Image Descriptions for Unsighted Students" id="{9E859B0B-078E-463E-89A6-21C20DD280C4}">
          <p14:sldIdLst>
            <p14:sldId id="258"/>
            <p14:sldId id="264"/>
            <p14:sldId id="398"/>
            <p14:sldId id="399"/>
            <p14:sldId id="384"/>
            <p14:sldId id="385"/>
            <p14:sldId id="386"/>
            <p14:sldId id="387"/>
            <p14:sldId id="388"/>
            <p14:sldId id="389"/>
            <p14:sldId id="390"/>
            <p14:sldId id="391"/>
            <p14:sldId id="392"/>
            <p14:sldId id="393"/>
            <p14:sldId id="395"/>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A0000"/>
    <a:srgbClr val="543C00"/>
    <a:srgbClr val="004821"/>
    <a:srgbClr val="75757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584" autoAdjust="0"/>
    <p:restoredTop sz="94249" autoAdjust="0"/>
  </p:normalViewPr>
  <p:slideViewPr>
    <p:cSldViewPr snapToGrid="0" showGuides="1">
      <p:cViewPr varScale="1">
        <p:scale>
          <a:sx n="64" d="100"/>
          <a:sy n="64" d="100"/>
        </p:scale>
        <p:origin x="1644" y="72"/>
      </p:cViewPr>
      <p:guideLst>
        <p:guide pos="3264"/>
        <p:guide orient="horz" pos="2256"/>
        <p:guide pos="5640"/>
      </p:guideLst>
    </p:cSldViewPr>
  </p:slideViewPr>
  <p:outlineViewPr>
    <p:cViewPr>
      <p:scale>
        <a:sx n="33" d="100"/>
        <a:sy n="33" d="100"/>
      </p:scale>
      <p:origin x="0" y="-76272"/>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presProps" Target="presProps.xml"/><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viewProps" Target="viewProp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theme" Target="theme/theme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notesMaster" Target="notesMasters/notesMaster1.xml"/><Relationship Id="rId105"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3" Type="http://schemas.openxmlformats.org/officeDocument/2006/relationships/slideMaster" Target="slideMasters/slideMaster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C15294-8BCE-4B15-84C9-4E8D5074478D}" type="datetimeFigureOut">
              <a:rPr lang="en-US" smtClean="0"/>
              <a:t>9/30/2021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356329-1779-487C-B587-BBABA473AA7C}" type="slidenum">
              <a:rPr lang="en-US" smtClean="0"/>
              <a:t>‹#›</a:t>
            </a:fld>
            <a:endParaRPr lang="en-US"/>
          </a:p>
        </p:txBody>
      </p:sp>
    </p:spTree>
    <p:extLst>
      <p:ext uri="{BB962C8B-B14F-4D97-AF65-F5344CB8AC3E}">
        <p14:creationId xmlns:p14="http://schemas.microsoft.com/office/powerpoint/2010/main" val="19558058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1</a:t>
            </a:fld>
            <a:endParaRPr lang="en-US"/>
          </a:p>
        </p:txBody>
      </p:sp>
    </p:spTree>
    <p:extLst>
      <p:ext uri="{BB962C8B-B14F-4D97-AF65-F5344CB8AC3E}">
        <p14:creationId xmlns:p14="http://schemas.microsoft.com/office/powerpoint/2010/main" val="29806438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5783">
              <a:spcBef>
                <a:spcPct val="0"/>
              </a:spcBef>
              <a:defRPr/>
            </a:pPr>
            <a:r>
              <a:rPr lang="en-US" dirty="0">
                <a:solidFill>
                  <a:schemeClr val="tx2"/>
                </a:solidFill>
              </a:rPr>
              <a:t>Cash-basis accounting may seem appealing because it is essentially how we think about the inflow and outflow of cash from our bank accounts. Cash-basis accounting is not allowed for financial reporting purposes for most major companies. Instead,</a:t>
            </a:r>
            <a:r>
              <a:rPr lang="en-US" dirty="0">
                <a:solidFill>
                  <a:srgbClr val="1D5F76"/>
                </a:solidFill>
              </a:rPr>
              <a:t> all major companies use accrual-basis accounting to properly record revenues when goods and services are provided and to properly record expenses in the period those costs have been used in company operations. </a:t>
            </a:r>
          </a:p>
        </p:txBody>
      </p:sp>
      <p:sp>
        <p:nvSpPr>
          <p:cNvPr id="4" name="Slide Number Placeholder 3"/>
          <p:cNvSpPr>
            <a:spLocks noGrp="1"/>
          </p:cNvSpPr>
          <p:nvPr>
            <p:ph type="sldNum" sz="quarter" idx="5"/>
          </p:nvPr>
        </p:nvSpPr>
        <p:spPr/>
        <p:txBody>
          <a:bodyPr/>
          <a:lstStyle/>
          <a:p>
            <a:fld id="{35356329-1779-487C-B587-BBABA473AA7C}" type="slidenum">
              <a:rPr lang="en-US" smtClean="0"/>
              <a:t>14</a:t>
            </a:fld>
            <a:endParaRPr lang="en-US"/>
          </a:p>
        </p:txBody>
      </p:sp>
    </p:spTree>
    <p:extLst>
      <p:ext uri="{BB962C8B-B14F-4D97-AF65-F5344CB8AC3E}">
        <p14:creationId xmlns:p14="http://schemas.microsoft.com/office/powerpoint/2010/main" val="41373510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t>Under accrual-basis accounting, revenues can be recorded before, during, or after the company receives cash from customers. The critical event for determining when to recognize revenues under accrual-basis accounting is the period that goods and services are provided to customers. The critical event for determining when to recognize expenses is the period that costs are presumed to have been used in operations.</a:t>
            </a:r>
          </a:p>
          <a:p>
            <a:pPr>
              <a:spcBef>
                <a:spcPct val="0"/>
              </a:spcBef>
            </a:pPr>
            <a:endParaRPr lang="en-US" dirty="0"/>
          </a:p>
          <a:p>
            <a:r>
              <a:rPr lang="en-US" b="0" dirty="0"/>
              <a:t>Under cash-basis accounting, the revenues and expenses are recorded only at the time cash is exchanged.</a:t>
            </a:r>
          </a:p>
          <a:p>
            <a:endParaRPr lang="en-US" b="0" dirty="0"/>
          </a:p>
          <a:p>
            <a:r>
              <a:rPr lang="en-US" b="0" dirty="0"/>
              <a:t>Generally accepted accounting principles</a:t>
            </a:r>
            <a:r>
              <a:rPr lang="en-US" b="0" baseline="0" dirty="0"/>
              <a:t> (GAAP) require accrual-basis accounting.</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15</a:t>
            </a:fld>
            <a:endParaRPr lang="en-US"/>
          </a:p>
        </p:txBody>
      </p:sp>
    </p:spTree>
    <p:extLst>
      <p:ext uri="{BB962C8B-B14F-4D97-AF65-F5344CB8AC3E}">
        <p14:creationId xmlns:p14="http://schemas.microsoft.com/office/powerpoint/2010/main" val="31797567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35356329-1779-487C-B587-BBABA473AA7C}" type="slidenum">
              <a:rPr lang="en-US" smtClean="0"/>
              <a:t>21</a:t>
            </a:fld>
            <a:endParaRPr lang="en-US"/>
          </a:p>
        </p:txBody>
      </p:sp>
    </p:spTree>
    <p:extLst>
      <p:ext uri="{BB962C8B-B14F-4D97-AF65-F5344CB8AC3E}">
        <p14:creationId xmlns:p14="http://schemas.microsoft.com/office/powerpoint/2010/main" val="7420714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t>By the end of the end of the year, we need to make sure all assets and liabilities are stated at their proper amounts. We do this with adjusting entries. These updates are needed because transactions have occurred during the period but have not yet been recorded.</a:t>
            </a:r>
          </a:p>
          <a:p>
            <a:endParaRPr lang="en-US" b="0" i="0" dirty="0"/>
          </a:p>
          <a:p>
            <a:r>
              <a:rPr lang="en-US" dirty="0"/>
              <a:t>First, we’ll examine why adjusting entries are needed in the case of </a:t>
            </a:r>
            <a:r>
              <a:rPr lang="en-US" b="1" dirty="0"/>
              <a:t>cash flows occurring before the revenues and expenses are recognized</a:t>
            </a:r>
            <a:r>
              <a:rPr lang="en-US" dirty="0"/>
              <a:t>. These are referred to as Prepayments.</a:t>
            </a:r>
          </a:p>
          <a:p>
            <a:endParaRPr lang="en-US" dirty="0"/>
          </a:p>
          <a:p>
            <a:r>
              <a:rPr lang="en-US" dirty="0"/>
              <a:t>Then, </a:t>
            </a:r>
            <a:r>
              <a:rPr lang="en-US" sz="1800" dirty="0"/>
              <a:t>we’ll examine why adjusting </a:t>
            </a:r>
            <a:r>
              <a:rPr lang="en-US" sz="1800" dirty="0">
                <a:solidFill>
                  <a:srgbClr val="000000"/>
                </a:solidFill>
                <a:latin typeface="URWPalladioTOT"/>
              </a:rPr>
              <a:t>entries are needed in the case of </a:t>
            </a:r>
            <a:r>
              <a:rPr lang="en-US" sz="1800" b="1" dirty="0">
                <a:solidFill>
                  <a:srgbClr val="000000"/>
                </a:solidFill>
                <a:latin typeface="URWPalladioTOT"/>
              </a:rPr>
              <a:t>cash flows occurring after the revenues and expenses are recognized</a:t>
            </a:r>
            <a:r>
              <a:rPr lang="en-US" sz="1800" dirty="0">
                <a:solidFill>
                  <a:srgbClr val="000000"/>
                </a:solidFill>
                <a:latin typeface="URWPalladioTOT"/>
              </a:rPr>
              <a:t>. These are referred to as Accruals. </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22</a:t>
            </a:fld>
            <a:endParaRPr lang="en-US"/>
          </a:p>
        </p:txBody>
      </p:sp>
    </p:spTree>
    <p:extLst>
      <p:ext uri="{BB962C8B-B14F-4D97-AF65-F5344CB8AC3E}">
        <p14:creationId xmlns:p14="http://schemas.microsoft.com/office/powerpoint/2010/main" val="1506330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5783">
              <a:defRPr/>
            </a:pPr>
            <a:r>
              <a:rPr lang="en-US" b="1" dirty="0"/>
              <a:t>Prepayments involve cash flows occurring </a:t>
            </a:r>
            <a:r>
              <a:rPr lang="en-US" b="1" i="1" dirty="0"/>
              <a:t>before </a:t>
            </a:r>
            <a:r>
              <a:rPr lang="en-US" b="1" dirty="0"/>
              <a:t>the revenues and expenses are recognized.</a:t>
            </a:r>
            <a:r>
              <a:rPr lang="en-US" dirty="0"/>
              <a:t> As an example of a prepaid expense, when cash is paid for rent in advance of the rental period, we record prepaid rent (an asset). As that rent expires, we’ll need an adjusting entry to decrease prepaid rent to its remaining amount and recognize rent expense for the period. </a:t>
            </a:r>
          </a:p>
          <a:p>
            <a:endParaRPr lang="en-US" dirty="0"/>
          </a:p>
          <a:p>
            <a:r>
              <a:rPr lang="en-US" dirty="0"/>
              <a:t>Similarly, when cash is received from customers in advance of the services to be provided, we record deferred revenue (a liability).  When those services are provided, we need an adjusting entry to decrease deferred revenue to its remaining amount and recognize service revenue</a:t>
            </a:r>
          </a:p>
        </p:txBody>
      </p:sp>
      <p:sp>
        <p:nvSpPr>
          <p:cNvPr id="4" name="Slide Number Placeholder 3"/>
          <p:cNvSpPr>
            <a:spLocks noGrp="1"/>
          </p:cNvSpPr>
          <p:nvPr>
            <p:ph type="sldNum" sz="quarter" idx="5"/>
          </p:nvPr>
        </p:nvSpPr>
        <p:spPr/>
        <p:txBody>
          <a:bodyPr/>
          <a:lstStyle/>
          <a:p>
            <a:fld id="{35356329-1779-487C-B587-BBABA473AA7C}" type="slidenum">
              <a:rPr lang="en-US" smtClean="0"/>
              <a:t>23</a:t>
            </a:fld>
            <a:endParaRPr lang="en-US"/>
          </a:p>
        </p:txBody>
      </p:sp>
    </p:spTree>
    <p:extLst>
      <p:ext uri="{BB962C8B-B14F-4D97-AF65-F5344CB8AC3E}">
        <p14:creationId xmlns:p14="http://schemas.microsoft.com/office/powerpoint/2010/main" val="28112908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Accruals are the opposite of prepayments. </a:t>
            </a:r>
            <a:r>
              <a:rPr lang="en-US" b="1" dirty="0"/>
              <a:t>Accruals involve cash flows occurring </a:t>
            </a:r>
            <a:r>
              <a:rPr lang="en-US" b="1" i="1" dirty="0"/>
              <a:t>after </a:t>
            </a:r>
            <a:r>
              <a:rPr lang="en-US" b="1" dirty="0"/>
              <a:t>the revenues and expenses are recognized.</a:t>
            </a:r>
            <a:r>
              <a:rPr lang="en-US" dirty="0"/>
              <a:t> For example, an accrued expense is involved when a company owes salaries to employees at the end of the current period but will not pay those salaries until the following period. An adjusting entry is needed in the current period to record salaries payable (a liability) and to recognize salaries expense for the amount to be paid. </a:t>
            </a:r>
          </a:p>
          <a:p>
            <a:endParaRPr lang="en-US" dirty="0"/>
          </a:p>
          <a:p>
            <a:r>
              <a:rPr lang="en-US" dirty="0"/>
              <a:t>Similarly, if a company provides services and therefore generates the right to receive cash from a customer, an adjusting entry is needed in the current period to record the amount receivable (an asset) and to recognize revenue, even though that cash won’t be received until a future period.</a:t>
            </a:r>
          </a:p>
        </p:txBody>
      </p:sp>
      <p:sp>
        <p:nvSpPr>
          <p:cNvPr id="4" name="Slide Number Placeholder 3"/>
          <p:cNvSpPr>
            <a:spLocks noGrp="1"/>
          </p:cNvSpPr>
          <p:nvPr>
            <p:ph type="sldNum" sz="quarter" idx="5"/>
          </p:nvPr>
        </p:nvSpPr>
        <p:spPr/>
        <p:txBody>
          <a:bodyPr/>
          <a:lstStyle/>
          <a:p>
            <a:fld id="{35356329-1779-487C-B587-BBABA473AA7C}" type="slidenum">
              <a:rPr lang="en-US" smtClean="0"/>
              <a:t>24</a:t>
            </a:fld>
            <a:endParaRPr lang="en-US"/>
          </a:p>
        </p:txBody>
      </p:sp>
    </p:spTree>
    <p:extLst>
      <p:ext uri="{BB962C8B-B14F-4D97-AF65-F5344CB8AC3E}">
        <p14:creationId xmlns:p14="http://schemas.microsoft.com/office/powerpoint/2010/main" val="38134089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5783">
              <a:defRPr/>
            </a:pPr>
            <a:r>
              <a:rPr lang="en-US" dirty="0"/>
              <a:t>In the four sections to follow, we'll discuss each type of adjusting entry and work through several examples for Eagle Soccer Academy. It will help if we first look back to the external transactions of Eagle Soccer Academy from Chapter 2. For easy reference, we’ve restated these transactions in Illustration 3-5. These transactions have already been recorded in the month of December. In the next four sections, we’ll prepare all adjusting entries on December 31 to account for other transactions that have occurred in the month of December but have not yet been recorded.</a:t>
            </a:r>
            <a:endParaRPr lang="en-US" strike="sngStrike" dirty="0"/>
          </a:p>
        </p:txBody>
      </p:sp>
      <p:sp>
        <p:nvSpPr>
          <p:cNvPr id="4" name="Slide Number Placeholder 3"/>
          <p:cNvSpPr>
            <a:spLocks noGrp="1"/>
          </p:cNvSpPr>
          <p:nvPr>
            <p:ph type="sldNum" sz="quarter" idx="5"/>
          </p:nvPr>
        </p:nvSpPr>
        <p:spPr/>
        <p:txBody>
          <a:bodyPr/>
          <a:lstStyle/>
          <a:p>
            <a:fld id="{35356329-1779-487C-B587-BBABA473AA7C}" type="slidenum">
              <a:rPr lang="en-US" smtClean="0"/>
              <a:t>25</a:t>
            </a:fld>
            <a:endParaRPr lang="en-US"/>
          </a:p>
        </p:txBody>
      </p:sp>
    </p:spTree>
    <p:extLst>
      <p:ext uri="{BB962C8B-B14F-4D97-AF65-F5344CB8AC3E}">
        <p14:creationId xmlns:p14="http://schemas.microsoft.com/office/powerpoint/2010/main" val="12204464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t>Common examples include the purchase of buildings, equipment, or supplies or the payment of rent in advance. These payments are recorded as assets at the time of purchase. </a:t>
            </a:r>
            <a:r>
              <a:rPr lang="en-US" b="1" dirty="0"/>
              <a:t>In the period these assets are used, an adjusting entry is needed to (1) decrease the asset’s balance to its remaining (unused) amount and (2) recognize an expense for the cost of asset used.</a:t>
            </a:r>
            <a:r>
              <a:rPr lang="en-US" dirty="0"/>
              <a:t> </a:t>
            </a:r>
          </a:p>
        </p:txBody>
      </p:sp>
      <p:sp>
        <p:nvSpPr>
          <p:cNvPr id="4" name="Slide Number Placeholder 3"/>
          <p:cNvSpPr>
            <a:spLocks noGrp="1"/>
          </p:cNvSpPr>
          <p:nvPr>
            <p:ph type="sldNum" sz="quarter" idx="5"/>
          </p:nvPr>
        </p:nvSpPr>
        <p:spPr/>
        <p:txBody>
          <a:bodyPr/>
          <a:lstStyle/>
          <a:p>
            <a:fld id="{35356329-1779-487C-B587-BBABA473AA7C}" type="slidenum">
              <a:rPr lang="en-US" smtClean="0"/>
              <a:t>26</a:t>
            </a:fld>
            <a:endParaRPr lang="en-US"/>
          </a:p>
        </p:txBody>
      </p:sp>
    </p:spTree>
    <p:extLst>
      <p:ext uri="{BB962C8B-B14F-4D97-AF65-F5344CB8AC3E}">
        <p14:creationId xmlns:p14="http://schemas.microsoft.com/office/powerpoint/2010/main" val="20905535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4">
              <a:defRPr/>
            </a:pPr>
            <a:r>
              <a:rPr lang="en-US" dirty="0"/>
              <a:t>In transaction (4) of Illustration 3-5, on December 1, Eagle Soccer Academy purchased one year of rent in advance for $60,000 ($5,000 per month). The agreement allows Eagle to have rental space for one year, so we recorded the $60,000 cash payment on December 1 as an asset—Prepaid Rent. Eagle’s ability to use the rented space, however, will expire over time. By December 31, one month of rent has expired. An adjusting entry is needed to reduce the balance of Prepaid Rent to its remaining amount and to recognize an expense (Rent Expense) for the cost of rent for the month of December.</a:t>
            </a:r>
          </a:p>
          <a:p>
            <a:pPr defTabSz="469684">
              <a:defRPr/>
            </a:pPr>
            <a:endParaRPr lang="en-US" strike="sngStrike" dirty="0"/>
          </a:p>
          <a:p>
            <a:pPr defTabSz="469684">
              <a:defRPr/>
            </a:pPr>
            <a:r>
              <a:rPr lang="en-US" dirty="0"/>
              <a:t>Notice that this adjusting entry includes a $5,000 expense (+</a:t>
            </a:r>
            <a:r>
              <a:rPr lang="en-US" i="1" dirty="0"/>
              <a:t>E</a:t>
            </a:r>
            <a:r>
              <a:rPr lang="en-US" dirty="0"/>
              <a:t>), which reduces net income and stockholders’ equity (−</a:t>
            </a:r>
            <a:r>
              <a:rPr lang="en-US" i="1" dirty="0"/>
              <a:t>SE</a:t>
            </a:r>
            <a:r>
              <a:rPr lang="en-US" dirty="0"/>
              <a:t>). The entry also reduces the balance in the asset account, Prepaid Rent (−</a:t>
            </a:r>
            <a:r>
              <a:rPr lang="en-US" i="1" dirty="0"/>
              <a:t>A</a:t>
            </a:r>
            <a:r>
              <a:rPr lang="en-US" dirty="0"/>
              <a:t>), by $5,000. The Prepaid Rent account will now have a balance of $55,000 (= $60,000 − $5,000 adjustment), which equals the remaining amount of prepaid rent for the next 11 months. We adjust any other assets that expire over time (such as prepaid insurance) in a similar manner.</a:t>
            </a:r>
            <a:endParaRPr lang="en-US" strike="sngStrike" dirty="0"/>
          </a:p>
        </p:txBody>
      </p:sp>
      <p:sp>
        <p:nvSpPr>
          <p:cNvPr id="4" name="Slide Number Placeholder 3"/>
          <p:cNvSpPr>
            <a:spLocks noGrp="1"/>
          </p:cNvSpPr>
          <p:nvPr>
            <p:ph type="sldNum" sz="quarter" idx="5"/>
          </p:nvPr>
        </p:nvSpPr>
        <p:spPr/>
        <p:txBody>
          <a:bodyPr/>
          <a:lstStyle/>
          <a:p>
            <a:fld id="{35356329-1779-487C-B587-BBABA473AA7C}" type="slidenum">
              <a:rPr lang="en-US" smtClean="0"/>
              <a:t>27</a:t>
            </a:fld>
            <a:endParaRPr lang="en-US"/>
          </a:p>
        </p:txBody>
      </p:sp>
    </p:spTree>
    <p:extLst>
      <p:ext uri="{BB962C8B-B14F-4D97-AF65-F5344CB8AC3E}">
        <p14:creationId xmlns:p14="http://schemas.microsoft.com/office/powerpoint/2010/main" val="13669745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transaction (5) of Illustration 3-5, on December 6, Eagle purchased supplies for $23,000 on account. Those supplies were expected to be used at a later time and were recorded as an asset—Supplies. Assume that </a:t>
            </a:r>
            <a:r>
              <a:rPr lang="en-US" i="1" dirty="0"/>
              <a:t>at the end of December</a:t>
            </a:r>
            <a:r>
              <a:rPr lang="en-US" dirty="0"/>
              <a:t> a count of supplies reveals that only $13,000 of supplies remains. What happened to the other $10,000 of supplies? Apparently, this is the amount of supplies used throughout the month. Since it’s not cost-efficient to record the consumption of supplies every day, the Supplies account has not been updated each day. On December 31, an adjusting entry is needed to reduce the Supplies account to the remaining amount and to recognize the expense (Supplies Expense) for the cost of supplies used in December.</a:t>
            </a:r>
          </a:p>
          <a:p>
            <a:endParaRPr lang="en-US" dirty="0"/>
          </a:p>
          <a:p>
            <a:r>
              <a:rPr lang="en-US" dirty="0"/>
              <a:t>This adjusting entry includes a $10,000 expense, which reduces net income and stockholders’ equity. The entry also reduces the balance in the asset account, Supplies, by $10,000. The Supplies account will now have a balance of $13,000 (= $23,000 − $10,000 adjustment), which equals the remaining amount of supplies.</a:t>
            </a:r>
          </a:p>
        </p:txBody>
      </p:sp>
      <p:sp>
        <p:nvSpPr>
          <p:cNvPr id="4" name="Slide Number Placeholder 3"/>
          <p:cNvSpPr>
            <a:spLocks noGrp="1"/>
          </p:cNvSpPr>
          <p:nvPr>
            <p:ph type="sldNum" sz="quarter" idx="5"/>
          </p:nvPr>
        </p:nvSpPr>
        <p:spPr/>
        <p:txBody>
          <a:bodyPr/>
          <a:lstStyle/>
          <a:p>
            <a:fld id="{35356329-1779-487C-B587-BBABA473AA7C}" type="slidenum">
              <a:rPr lang="en-US" smtClean="0"/>
              <a:t>28</a:t>
            </a:fld>
            <a:endParaRPr lang="en-US"/>
          </a:p>
        </p:txBody>
      </p:sp>
    </p:spTree>
    <p:extLst>
      <p:ext uri="{BB962C8B-B14F-4D97-AF65-F5344CB8AC3E}">
        <p14:creationId xmlns:p14="http://schemas.microsoft.com/office/powerpoint/2010/main" val="13366643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start by taking a closer look at the measurement process. All major companies use accrual-basis accounting to measure business transactions. Under </a:t>
            </a:r>
            <a:r>
              <a:rPr lang="en-US" b="1" i="1" dirty="0"/>
              <a:t>accrual-basis accounting</a:t>
            </a:r>
            <a:r>
              <a:rPr lang="en-US" b="0" i="1" dirty="0"/>
              <a:t>:</a:t>
            </a:r>
            <a:r>
              <a:rPr lang="en-US" dirty="0"/>
              <a:t> </a:t>
            </a:r>
          </a:p>
          <a:p>
            <a:endParaRPr lang="en-US" dirty="0"/>
          </a:p>
          <a:p>
            <a:pPr marL="227891" indent="-227891">
              <a:buFont typeface="+mj-lt"/>
              <a:buAutoNum type="arabicPeriod"/>
            </a:pPr>
            <a:r>
              <a:rPr lang="en-US" dirty="0"/>
              <a:t>We record revenues in the period that goods and services are provided to customers.</a:t>
            </a:r>
          </a:p>
          <a:p>
            <a:pPr marL="227891" indent="-227891">
              <a:buFont typeface="+mj-lt"/>
              <a:buAutoNum type="arabicPeriod"/>
            </a:pPr>
            <a:r>
              <a:rPr lang="en-US" dirty="0"/>
              <a:t>We record expenses in the period that costs are used to provide those goods and services to customers.</a:t>
            </a:r>
          </a:p>
          <a:p>
            <a:pPr marL="227891" indent="-227891">
              <a:buFont typeface="+mj-lt"/>
              <a:buAutoNum type="arabicPeriod"/>
            </a:pPr>
            <a:endParaRPr lang="en-US" dirty="0"/>
          </a:p>
          <a:p>
            <a:r>
              <a:rPr lang="en-US" dirty="0"/>
              <a:t>The calculation of revenues minus expenses provides a measure—net income—that represents the success of the company in generating profits for its owners during the period. The better you understand revenue and expense recognition under accrual-basis accounting, the more you’ll understand why adjusting entries are a necessary part of the measurement process.</a:t>
            </a:r>
          </a:p>
        </p:txBody>
      </p:sp>
      <p:sp>
        <p:nvSpPr>
          <p:cNvPr id="4" name="Slide Number Placeholder 3"/>
          <p:cNvSpPr>
            <a:spLocks noGrp="1"/>
          </p:cNvSpPr>
          <p:nvPr>
            <p:ph type="sldNum" sz="quarter" idx="5"/>
          </p:nvPr>
        </p:nvSpPr>
        <p:spPr/>
        <p:txBody>
          <a:bodyPr/>
          <a:lstStyle/>
          <a:p>
            <a:fld id="{35356329-1779-487C-B587-BBABA473AA7C}" type="slidenum">
              <a:rPr lang="en-US" smtClean="0"/>
              <a:t>2</a:t>
            </a:fld>
            <a:endParaRPr lang="en-US"/>
          </a:p>
        </p:txBody>
      </p:sp>
    </p:spTree>
    <p:extLst>
      <p:ext uri="{BB962C8B-B14F-4D97-AF65-F5344CB8AC3E}">
        <p14:creationId xmlns:p14="http://schemas.microsoft.com/office/powerpoint/2010/main" val="16378223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t>In transaction (3) of Illustration 3-5, on December 1, Eagle purchased equipment for $120,000 cash on December 1. Let’s assume that Eagle estimates the equipment will be used for the next five years (60 months), so the purchase was recorded as an asset</a:t>
            </a:r>
            <a:r>
              <a:rPr lang="en-US" i="1" dirty="0"/>
              <a:t>—</a:t>
            </a:r>
            <a:r>
              <a:rPr lang="en-US" dirty="0"/>
              <a:t>Equipment. As each month passes, the equipment will be used and its benefits will expire. Therefore, by December 31, one month of the equipment’s use has expired. An adjusting entry is needed to reduce the asset to the remaining amount to be used in the future and to recognize an expense for the cost of equipment used in December. The cost of the equipment for one month’s use is $2,000 (= $120,000 × 1/60). </a:t>
            </a:r>
            <a:endParaRPr lang="en-US" strike="sngStrike" dirty="0"/>
          </a:p>
          <a:p>
            <a:pPr>
              <a:spcBef>
                <a:spcPct val="0"/>
              </a:spcBef>
            </a:pPr>
            <a:endParaRPr lang="en-US" dirty="0"/>
          </a:p>
          <a:p>
            <a:pPr>
              <a:spcBef>
                <a:spcPct val="0"/>
              </a:spcBef>
            </a:pPr>
            <a:r>
              <a:rPr lang="en-US" dirty="0"/>
              <a:t>Unlike prepayments for rent and supplies that typically expire within one year, equipment is an asset that typically expires in more than one year. We record the reduction in the cost of assets that have longer lives using a concept called </a:t>
            </a:r>
            <a:r>
              <a:rPr lang="en-US" i="1" dirty="0"/>
              <a:t>depreciation. </a:t>
            </a:r>
            <a:r>
              <a:rPr lang="en-US" b="1" i="1" dirty="0"/>
              <a:t>Depreciation</a:t>
            </a:r>
            <a:r>
              <a:rPr lang="en-US" i="1" dirty="0"/>
              <a:t> </a:t>
            </a:r>
            <a:r>
              <a:rPr lang="en-US" dirty="0"/>
              <a:t>is the process of allocating the cost of an asset, such as equipment, to expense over the asset’s useful life. We discuss this in detail in Chapter 7; here we will cover just the basics.</a:t>
            </a:r>
          </a:p>
          <a:p>
            <a:pPr>
              <a:spcBef>
                <a:spcPct val="0"/>
              </a:spcBef>
            </a:pPr>
            <a:endParaRPr lang="en-US" dirty="0"/>
          </a:p>
          <a:p>
            <a:pPr>
              <a:spcBef>
                <a:spcPct val="0"/>
              </a:spcBef>
            </a:pPr>
            <a:r>
              <a:rPr lang="en-US" dirty="0"/>
              <a:t>This adjusting entry includes a $2,000 expense, which reduces net income and stockholders’ equity. The entry also reduces assets by $2,000. Notice, however, that we didn’t reduce Equipment directly, by crediting the asset account itself. Instead, we reduce the asset </a:t>
            </a:r>
            <a:r>
              <a:rPr lang="en-US" i="1" dirty="0"/>
              <a:t>indirectly</a:t>
            </a:r>
            <a:r>
              <a:rPr lang="en-US" dirty="0"/>
              <a:t> by crediting an account called </a:t>
            </a:r>
            <a:r>
              <a:rPr lang="en-US" i="1" dirty="0"/>
              <a:t>Accumulated Depreciation.</a:t>
            </a:r>
            <a:r>
              <a:rPr lang="en-US" dirty="0"/>
              <a:t> The Accumulated Depreciation account is called a </a:t>
            </a:r>
            <a:r>
              <a:rPr lang="en-US" i="1" dirty="0"/>
              <a:t>contra account.</a:t>
            </a:r>
            <a:r>
              <a:rPr lang="en-US" dirty="0"/>
              <a:t> A </a:t>
            </a:r>
            <a:r>
              <a:rPr lang="en-US" b="1" i="1" dirty="0"/>
              <a:t>contra account</a:t>
            </a:r>
            <a:r>
              <a:rPr lang="en-US" dirty="0"/>
              <a:t> is an account with a balance that is opposite, or “contra,” to that of its related accounts.</a:t>
            </a:r>
          </a:p>
          <a:p>
            <a:pPr>
              <a:spcBef>
                <a:spcPct val="0"/>
              </a:spcBef>
            </a:pPr>
            <a:endParaRPr lang="en-US" dirty="0"/>
          </a:p>
          <a:p>
            <a:pPr>
              <a:spcBef>
                <a:spcPct val="0"/>
              </a:spcBef>
            </a:pPr>
            <a:r>
              <a:rPr lang="en-US" dirty="0"/>
              <a:t>The normal balance in the Accumulated Depreciation contra asset account is a </a:t>
            </a:r>
            <a:r>
              <a:rPr lang="en-US" i="1" dirty="0"/>
              <a:t>credit,</a:t>
            </a:r>
            <a:r>
              <a:rPr lang="en-US" dirty="0"/>
              <a:t> which is opposite to the normal </a:t>
            </a:r>
            <a:r>
              <a:rPr lang="en-US" i="1" dirty="0"/>
              <a:t>debit</a:t>
            </a:r>
            <a:r>
              <a:rPr lang="en-US" dirty="0"/>
              <a:t> balance in an asset account. The reason we use a contra account is to keep the original balance of the asset intact while reducing its current balance indirectly. In the balance sheet, we report equipment at its current </a:t>
            </a:r>
            <a:r>
              <a:rPr lang="en-US" b="1" i="1" dirty="0"/>
              <a:t>book value</a:t>
            </a:r>
            <a:r>
              <a:rPr lang="en-US" i="1" dirty="0"/>
              <a:t>,</a:t>
            </a:r>
            <a:r>
              <a:rPr lang="en-US" dirty="0"/>
              <a:t> which equals its original cost “net of” accumulated depreciation.</a:t>
            </a:r>
          </a:p>
        </p:txBody>
      </p:sp>
      <p:sp>
        <p:nvSpPr>
          <p:cNvPr id="4" name="Slide Number Placeholder 3"/>
          <p:cNvSpPr>
            <a:spLocks noGrp="1"/>
          </p:cNvSpPr>
          <p:nvPr>
            <p:ph type="sldNum" sz="quarter" idx="5"/>
          </p:nvPr>
        </p:nvSpPr>
        <p:spPr/>
        <p:txBody>
          <a:bodyPr/>
          <a:lstStyle/>
          <a:p>
            <a:fld id="{35356329-1779-487C-B587-BBABA473AA7C}" type="slidenum">
              <a:rPr lang="en-US" smtClean="0"/>
              <a:t>29</a:t>
            </a:fld>
            <a:endParaRPr lang="en-US"/>
          </a:p>
        </p:txBody>
      </p:sp>
    </p:spTree>
    <p:extLst>
      <p:ext uri="{BB962C8B-B14F-4D97-AF65-F5344CB8AC3E}">
        <p14:creationId xmlns:p14="http://schemas.microsoft.com/office/powerpoint/2010/main" val="32782138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lumMod val="95000"/>
                    <a:lumOff val="5000"/>
                  </a:schemeClr>
                </a:solidFill>
              </a:rPr>
              <a:t>Illustration 3-6 </a:t>
            </a:r>
            <a:r>
              <a:rPr lang="en-US" dirty="0">
                <a:solidFill>
                  <a:schemeClr val="tx1"/>
                </a:solidFill>
              </a:rPr>
              <a:t>shows how Federal Express records its property and equipment at original cost and then subtracts accumulated depreciation. As you will see in Chapter 7, </a:t>
            </a:r>
            <a:r>
              <a:rPr lang="en-US" dirty="0"/>
              <a:t>depreciation is an </a:t>
            </a:r>
            <a:r>
              <a:rPr lang="en-US" i="1" dirty="0"/>
              <a:t>estimate</a:t>
            </a:r>
            <a:r>
              <a:rPr lang="en-US" dirty="0"/>
              <a:t> based on expected useful life and is an attempt to </a:t>
            </a:r>
            <a:r>
              <a:rPr lang="en-US" i="1" dirty="0"/>
              <a:t>allocate the cost of the asset over its useful life.</a:t>
            </a:r>
            <a:r>
              <a:rPr lang="en-US" dirty="0"/>
              <a:t> Depreciation is a calculation internal to the company and the cost of the asset less accumulated depreciation does not necessarily represent market value (what the asset could be sold for in the market).</a:t>
            </a:r>
          </a:p>
        </p:txBody>
      </p:sp>
      <p:sp>
        <p:nvSpPr>
          <p:cNvPr id="4" name="Slide Number Placeholder 3"/>
          <p:cNvSpPr>
            <a:spLocks noGrp="1"/>
          </p:cNvSpPr>
          <p:nvPr>
            <p:ph type="sldNum" sz="quarter" idx="5"/>
          </p:nvPr>
        </p:nvSpPr>
        <p:spPr/>
        <p:txBody>
          <a:bodyPr/>
          <a:lstStyle/>
          <a:p>
            <a:fld id="{35356329-1779-487C-B587-BBABA473AA7C}" type="slidenum">
              <a:rPr lang="en-US" smtClean="0"/>
              <a:t>32</a:t>
            </a:fld>
            <a:endParaRPr lang="en-US"/>
          </a:p>
        </p:txBody>
      </p:sp>
    </p:spTree>
    <p:extLst>
      <p:ext uri="{BB962C8B-B14F-4D97-AF65-F5344CB8AC3E}">
        <p14:creationId xmlns:p14="http://schemas.microsoft.com/office/powerpoint/2010/main" val="31916662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b="1" i="1" dirty="0"/>
              <a:t>Deferred revenue </a:t>
            </a:r>
            <a:r>
              <a:rPr lang="en-US" dirty="0"/>
              <a:t>creates a timing difference between when the cash is received and when related revenue is recognized (refer back to Illustration 3-4). </a:t>
            </a:r>
          </a:p>
          <a:p>
            <a:pPr>
              <a:spcBef>
                <a:spcPct val="0"/>
              </a:spcBef>
            </a:pPr>
            <a:endParaRPr lang="en-US" dirty="0"/>
          </a:p>
          <a:p>
            <a:pPr>
              <a:spcBef>
                <a:spcPct val="0"/>
              </a:spcBef>
            </a:pPr>
            <a:r>
              <a:rPr lang="en-US" dirty="0"/>
              <a:t>Examples include receiving cash in advance from customers for subscriptions, memberships, and gift cards. </a:t>
            </a:r>
          </a:p>
        </p:txBody>
      </p:sp>
      <p:sp>
        <p:nvSpPr>
          <p:cNvPr id="4" name="Slide Number Placeholder 3"/>
          <p:cNvSpPr>
            <a:spLocks noGrp="1"/>
          </p:cNvSpPr>
          <p:nvPr>
            <p:ph type="sldNum" sz="quarter" idx="5"/>
          </p:nvPr>
        </p:nvSpPr>
        <p:spPr/>
        <p:txBody>
          <a:bodyPr/>
          <a:lstStyle/>
          <a:p>
            <a:fld id="{35356329-1779-487C-B587-BBABA473AA7C}" type="slidenum">
              <a:rPr lang="en-US" smtClean="0"/>
              <a:t>35</a:t>
            </a:fld>
            <a:endParaRPr lang="en-US"/>
          </a:p>
        </p:txBody>
      </p:sp>
    </p:spTree>
    <p:extLst>
      <p:ext uri="{BB962C8B-B14F-4D97-AF65-F5344CB8AC3E}">
        <p14:creationId xmlns:p14="http://schemas.microsoft.com/office/powerpoint/2010/main" val="28990004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4">
              <a:defRPr/>
            </a:pPr>
            <a:r>
              <a:rPr lang="en-US" dirty="0"/>
              <a:t>Eagle Soccer Academy had deferred revenue during December: In transaction (8) of Illustration 3-5, on December 23, Eagle received $6,000 from customers who were to be given 12 soccer lessons in the future. At the time these payments were received from customers, Eagle became obligated to provide lessons, so we recorded this transaction on December 23 as a liability—Deferred Revenue. </a:t>
            </a:r>
          </a:p>
          <a:p>
            <a:pPr defTabSz="469684">
              <a:defRPr/>
            </a:pPr>
            <a:endParaRPr lang="en-US" dirty="0"/>
          </a:p>
          <a:p>
            <a:pPr defTabSz="469684">
              <a:defRPr/>
            </a:pPr>
            <a:r>
              <a:rPr lang="en-US" dirty="0"/>
              <a:t>Assume that </a:t>
            </a:r>
            <a:r>
              <a:rPr lang="en-US" i="1" dirty="0"/>
              <a:t>by the end of December</a:t>
            </a:r>
            <a:r>
              <a:rPr lang="en-US" dirty="0"/>
              <a:t>,  Eagle has provided lessons worth $2,000. On December 31, an adjusting entry is needed to reduce the Deferred Revenue account to the remaining amount owed and to recognize the revenue (Service Revenue) for the services provided in December.</a:t>
            </a:r>
          </a:p>
          <a:p>
            <a:pPr defTabSz="469684">
              <a:defRPr/>
            </a:pPr>
            <a:endParaRPr lang="en-US" dirty="0"/>
          </a:p>
          <a:p>
            <a:pPr defTabSz="469684">
              <a:defRPr/>
            </a:pPr>
            <a:r>
              <a:rPr lang="en-US" dirty="0"/>
              <a:t>This adjusting entry includes a $2,000 revenue, which increases net income and stockholders’ equity. The entry also reduces the balance in the liability account, Deferred Revenue, by $2,000. The Deferred Revenue account will now have a balance of $4,000 (= $6,000 − $2,000 adjustment), which equals the remaining amount of services owed to customers.</a:t>
            </a:r>
          </a:p>
        </p:txBody>
      </p:sp>
      <p:sp>
        <p:nvSpPr>
          <p:cNvPr id="4" name="Slide Number Placeholder 3"/>
          <p:cNvSpPr>
            <a:spLocks noGrp="1"/>
          </p:cNvSpPr>
          <p:nvPr>
            <p:ph type="sldNum" sz="quarter" idx="5"/>
          </p:nvPr>
        </p:nvSpPr>
        <p:spPr/>
        <p:txBody>
          <a:bodyPr/>
          <a:lstStyle/>
          <a:p>
            <a:fld id="{35356329-1779-487C-B587-BBABA473AA7C}" type="slidenum">
              <a:rPr lang="en-US" smtClean="0"/>
              <a:t>36</a:t>
            </a:fld>
            <a:endParaRPr lang="en-US"/>
          </a:p>
        </p:txBody>
      </p:sp>
    </p:spTree>
    <p:extLst>
      <p:ext uri="{BB962C8B-B14F-4D97-AF65-F5344CB8AC3E}">
        <p14:creationId xmlns:p14="http://schemas.microsoft.com/office/powerpoint/2010/main" val="28384089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its annual report, Lowe’s discusses that deferred revenues consist of “amounts received for which customers have not yet taken possession of merchandise or for which installation has not yet been completed.” Deferred revenues also include “stored-value cards, which include gift cards and returned merchandise credits.” The deferred liability will be settled as merchandise and services are provided to those customers.</a:t>
            </a:r>
          </a:p>
        </p:txBody>
      </p:sp>
      <p:sp>
        <p:nvSpPr>
          <p:cNvPr id="4" name="Slide Number Placeholder 3"/>
          <p:cNvSpPr>
            <a:spLocks noGrp="1"/>
          </p:cNvSpPr>
          <p:nvPr>
            <p:ph type="sldNum" sz="quarter" idx="5"/>
          </p:nvPr>
        </p:nvSpPr>
        <p:spPr/>
        <p:txBody>
          <a:bodyPr/>
          <a:lstStyle/>
          <a:p>
            <a:fld id="{35356329-1779-487C-B587-BBABA473AA7C}" type="slidenum">
              <a:rPr lang="en-US" smtClean="0"/>
              <a:t>37</a:t>
            </a:fld>
            <a:endParaRPr lang="en-US"/>
          </a:p>
        </p:txBody>
      </p:sp>
    </p:spTree>
    <p:extLst>
      <p:ext uri="{BB962C8B-B14F-4D97-AF65-F5344CB8AC3E}">
        <p14:creationId xmlns:p14="http://schemas.microsoft.com/office/powerpoint/2010/main" val="107886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5783">
              <a:spcBef>
                <a:spcPct val="0"/>
              </a:spcBef>
              <a:defRPr/>
            </a:pPr>
            <a:r>
              <a:rPr lang="en-US" dirty="0"/>
              <a:t>Accrued</a:t>
            </a:r>
            <a:r>
              <a:rPr lang="en-US" baseline="0" dirty="0"/>
              <a:t> expenses</a:t>
            </a:r>
            <a:r>
              <a:rPr lang="en-US" dirty="0"/>
              <a:t> create timing differences between when an expense is recognized and when the related cash is paid. Common examples include the current cost of employee salaries, utilities, interest, and taxes that won’t be paid until the following period. </a:t>
            </a:r>
          </a:p>
        </p:txBody>
      </p:sp>
      <p:sp>
        <p:nvSpPr>
          <p:cNvPr id="4" name="Slide Number Placeholder 3"/>
          <p:cNvSpPr>
            <a:spLocks noGrp="1"/>
          </p:cNvSpPr>
          <p:nvPr>
            <p:ph type="sldNum" sz="quarter" idx="5"/>
          </p:nvPr>
        </p:nvSpPr>
        <p:spPr/>
        <p:txBody>
          <a:bodyPr/>
          <a:lstStyle/>
          <a:p>
            <a:fld id="{35356329-1779-487C-B587-BBABA473AA7C}" type="slidenum">
              <a:rPr lang="en-US" smtClean="0"/>
              <a:t>38</a:t>
            </a:fld>
            <a:endParaRPr lang="en-US"/>
          </a:p>
        </p:txBody>
      </p:sp>
    </p:spTree>
    <p:extLst>
      <p:ext uri="{BB962C8B-B14F-4D97-AF65-F5344CB8AC3E}">
        <p14:creationId xmlns:p14="http://schemas.microsoft.com/office/powerpoint/2010/main" val="40569272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transaction (9) of Illustration 3-5, on December 28, Eagle paid salaries of $28,000. These salaries were a cost used to operate the company during December, and therefore the company recorded the cash payment as an expense in December—Salaries Expense. </a:t>
            </a:r>
          </a:p>
          <a:p>
            <a:endParaRPr lang="en-US" dirty="0"/>
          </a:p>
          <a:p>
            <a:r>
              <a:rPr lang="en-US" i="1" dirty="0"/>
              <a:t>By the end of December</a:t>
            </a:r>
            <a:r>
              <a:rPr lang="en-US" dirty="0"/>
              <a:t>, employees have earned $3,000 in additional salaries for the final three days of the month. But what if Eagle doesn’t plan to pay the employees until the end of the week, January 4? Eagle still needs to record the obligation that exists as of December 31. Those salaries represent costs that have been used in December. On December 31, an adjusting entry is needed to record the liability (Salaries Payable) for the amount owed and to recognize the additional expense (Salaries Expense). In January, four more days of salaries expense ($4,000) will be recorded, and then workers will be paid for the entire week.</a:t>
            </a:r>
          </a:p>
          <a:p>
            <a:pPr defTabSz="469684">
              <a:defRPr/>
            </a:pPr>
            <a:endParaRPr lang="en-US" b="1" strike="sngStrike" dirty="0"/>
          </a:p>
          <a:p>
            <a:pPr defTabSz="469684">
              <a:defRPr/>
            </a:pPr>
            <a:r>
              <a:rPr lang="en-US" dirty="0"/>
              <a:t>This adjusting entry increases liabilities to the amount owed as of December 31. The entry also increases expenses, which decreases net income and stockholders’ equity. The Salaries Expense account will now have a balance of $31,000 (= $28,000 + $3,000 adjustment), which equals the cost of all salaries in December.</a:t>
            </a:r>
            <a:endParaRPr lang="en-US" b="1" strike="sngStrike" dirty="0"/>
          </a:p>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39</a:t>
            </a:fld>
            <a:endParaRPr lang="en-US"/>
          </a:p>
        </p:txBody>
      </p:sp>
    </p:spTree>
    <p:extLst>
      <p:ext uri="{BB962C8B-B14F-4D97-AF65-F5344CB8AC3E}">
        <p14:creationId xmlns:p14="http://schemas.microsoft.com/office/powerpoint/2010/main" val="35324631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t>Assume that </a:t>
            </a:r>
            <a:r>
              <a:rPr lang="en-US" i="1" dirty="0"/>
              <a:t>at the end of December</a:t>
            </a:r>
            <a:r>
              <a:rPr lang="en-US" dirty="0"/>
              <a:t>, Eagle receives a utility bill for $9,000 associated with operations in December. Eagle plans to pay the bill on January 6. Even though Eagle won’t pay the cash until January, those costs were used in December. On December 31, an adjusting entry is needed to record the liability (Utilities Payable) for the amount owed and to recognize the expense (Utilities Expense) for the cost of utilities used in December.</a:t>
            </a:r>
          </a:p>
        </p:txBody>
      </p:sp>
      <p:sp>
        <p:nvSpPr>
          <p:cNvPr id="4" name="Slide Number Placeholder 3"/>
          <p:cNvSpPr>
            <a:spLocks noGrp="1"/>
          </p:cNvSpPr>
          <p:nvPr>
            <p:ph type="sldNum" sz="quarter" idx="5"/>
          </p:nvPr>
        </p:nvSpPr>
        <p:spPr/>
        <p:txBody>
          <a:bodyPr/>
          <a:lstStyle/>
          <a:p>
            <a:fld id="{35356329-1779-487C-B587-BBABA473AA7C}" type="slidenum">
              <a:rPr lang="en-US" smtClean="0"/>
              <a:t>42</a:t>
            </a:fld>
            <a:endParaRPr lang="en-US"/>
          </a:p>
        </p:txBody>
      </p:sp>
    </p:spTree>
    <p:extLst>
      <p:ext uri="{BB962C8B-B14F-4D97-AF65-F5344CB8AC3E}">
        <p14:creationId xmlns:p14="http://schemas.microsoft.com/office/powerpoint/2010/main" val="1163978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transaction (2) of Illustration 3-5, Eagle borrowed $100,000 from the bank to begin operations. Assume the bank charges Eagle annual interest of 12% (or 1% per month) on the borrowed amount. Interest is due in one year, but repayment of the $100,000 borrowed is not due for three years. By the end of the first month, the loan has accrued interest of $1,000, calculated as follows:</a:t>
            </a:r>
          </a:p>
          <a:p>
            <a:endParaRPr lang="en-US" dirty="0"/>
          </a:p>
          <a:p>
            <a:pPr defTabSz="469684">
              <a:defRPr/>
            </a:pPr>
            <a:r>
              <a:rPr lang="en-US" b="1" dirty="0"/>
              <a:t>Amount of note payable × Annual interest rate × Fraction of the year = Interest </a:t>
            </a:r>
            <a:r>
              <a:rPr lang="en-US" dirty="0"/>
              <a:t> $100,000 × 12% x 1/12 =  $1,000 	</a:t>
            </a:r>
          </a:p>
          <a:p>
            <a:endParaRPr lang="en-US" dirty="0"/>
          </a:p>
          <a:p>
            <a:r>
              <a:rPr lang="en-US" dirty="0"/>
              <a:t>Notice that we multiplied by 1/12 to calculate the interest for one month. If we had calculated interest for a two-month period, we would have multiplied by 2/12; for three months we would have multiplied by 3/12; and so on.</a:t>
            </a:r>
          </a:p>
          <a:p>
            <a:endParaRPr lang="en-US" dirty="0"/>
          </a:p>
          <a:p>
            <a:r>
              <a:rPr lang="en-US" dirty="0"/>
              <a:t>Although Eagle won’t pay the interest until later, $1,000 is the cost of using the borrowed funds </a:t>
            </a:r>
            <a:r>
              <a:rPr lang="en-US" i="1" dirty="0"/>
              <a:t>by the end of December</a:t>
            </a:r>
            <a:r>
              <a:rPr lang="en-US" dirty="0"/>
              <a:t> and needs to be recorded. Eagle didn’t record the interest each day, because it is impractical to record interest on a daily basis. So, on December 31, an adjusting entry is needed to record this liability (Interest Payable) for the amount owed and to recognize the expense (Interest Expense) for the month of December. Additional interest expense of $11,000 will be recorded over the next 11 months, and then the full year’s interest will be paid.</a:t>
            </a:r>
          </a:p>
        </p:txBody>
      </p:sp>
      <p:sp>
        <p:nvSpPr>
          <p:cNvPr id="4" name="Slide Number Placeholder 3"/>
          <p:cNvSpPr>
            <a:spLocks noGrp="1"/>
          </p:cNvSpPr>
          <p:nvPr>
            <p:ph type="sldNum" sz="quarter" idx="5"/>
          </p:nvPr>
        </p:nvSpPr>
        <p:spPr/>
        <p:txBody>
          <a:bodyPr/>
          <a:lstStyle/>
          <a:p>
            <a:fld id="{35356329-1779-487C-B587-BBABA473AA7C}" type="slidenum">
              <a:rPr lang="en-US" smtClean="0"/>
              <a:t>43</a:t>
            </a:fld>
            <a:endParaRPr lang="en-US"/>
          </a:p>
        </p:txBody>
      </p:sp>
    </p:spTree>
    <p:extLst>
      <p:ext uri="{BB962C8B-B14F-4D97-AF65-F5344CB8AC3E}">
        <p14:creationId xmlns:p14="http://schemas.microsoft.com/office/powerpoint/2010/main" val="7726057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Accrued</a:t>
            </a:r>
            <a:r>
              <a:rPr lang="en-US" baseline="0" dirty="0"/>
              <a:t> revenues</a:t>
            </a:r>
            <a:r>
              <a:rPr lang="en-US" dirty="0"/>
              <a:t> create a timing difference between when revenue is recognized and when the related cash is received (refer back to Illustration 3-4B). Examples include selling products and services to customers on account or being owed interest on amounts lent to others. </a:t>
            </a:r>
          </a:p>
        </p:txBody>
      </p:sp>
      <p:sp>
        <p:nvSpPr>
          <p:cNvPr id="4" name="Slide Number Placeholder 3"/>
          <p:cNvSpPr>
            <a:spLocks noGrp="1"/>
          </p:cNvSpPr>
          <p:nvPr>
            <p:ph type="sldNum" sz="quarter" idx="5"/>
          </p:nvPr>
        </p:nvSpPr>
        <p:spPr/>
        <p:txBody>
          <a:bodyPr/>
          <a:lstStyle/>
          <a:p>
            <a:fld id="{35356329-1779-487C-B587-BBABA473AA7C}" type="slidenum">
              <a:rPr lang="en-US" smtClean="0"/>
              <a:t>47</a:t>
            </a:fld>
            <a:endParaRPr lang="en-US"/>
          </a:p>
        </p:txBody>
      </p:sp>
    </p:spTree>
    <p:extLst>
      <p:ext uri="{BB962C8B-B14F-4D97-AF65-F5344CB8AC3E}">
        <p14:creationId xmlns:p14="http://schemas.microsoft.com/office/powerpoint/2010/main" val="30709981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Chapter 2, we started the accounting cycle process by recording and posting external transactions that occurred </a:t>
            </a:r>
            <a:r>
              <a:rPr lang="en-US" i="1" dirty="0"/>
              <a:t>during the period</a:t>
            </a:r>
            <a:r>
              <a:rPr lang="en-US" dirty="0"/>
              <a:t>. In this chapter, we’ll complete the accounting cycle process at the</a:t>
            </a:r>
            <a:r>
              <a:rPr lang="en-US" i="1" dirty="0"/>
              <a:t> end of the period</a:t>
            </a:r>
            <a:r>
              <a:rPr lang="en-US" dirty="0"/>
              <a:t>. As summarized in Illustration 3-1, on the last day of the period we need to:</a:t>
            </a:r>
          </a:p>
          <a:p>
            <a:endParaRPr lang="en-US" dirty="0"/>
          </a:p>
          <a:p>
            <a:pPr marL="683674" lvl="1" indent="-227891">
              <a:buFont typeface="+mj-lt"/>
              <a:buAutoNum type="arabicPeriod"/>
            </a:pPr>
            <a:r>
              <a:rPr lang="en-US" dirty="0"/>
              <a:t>Record and post </a:t>
            </a:r>
            <a:r>
              <a:rPr lang="en-US" b="1" dirty="0"/>
              <a:t>adjusting entries</a:t>
            </a:r>
            <a:r>
              <a:rPr lang="en-US" dirty="0"/>
              <a:t> (complete the measurement process).</a:t>
            </a:r>
          </a:p>
          <a:p>
            <a:pPr marL="683674" lvl="1" indent="-227891">
              <a:buFont typeface="+mj-lt"/>
              <a:buAutoNum type="arabicPeriod"/>
            </a:pPr>
            <a:r>
              <a:rPr lang="en-US" dirty="0"/>
              <a:t>Prepare </a:t>
            </a:r>
            <a:r>
              <a:rPr lang="en-US" b="1" dirty="0"/>
              <a:t>financial statements</a:t>
            </a:r>
            <a:r>
              <a:rPr lang="en-US" dirty="0"/>
              <a:t> (the reporting process).</a:t>
            </a:r>
          </a:p>
          <a:p>
            <a:pPr marL="683674" lvl="1" indent="-227891">
              <a:buFont typeface="+mj-lt"/>
              <a:buAutoNum type="arabicPeriod"/>
            </a:pPr>
            <a:r>
              <a:rPr lang="en-US" dirty="0"/>
              <a:t>Record and post </a:t>
            </a:r>
            <a:r>
              <a:rPr lang="en-US" b="1" dirty="0"/>
              <a:t>closing entries</a:t>
            </a:r>
            <a:r>
              <a:rPr lang="en-US" dirty="0"/>
              <a:t> (the closing process).</a:t>
            </a:r>
          </a:p>
        </p:txBody>
      </p:sp>
      <p:sp>
        <p:nvSpPr>
          <p:cNvPr id="4" name="Slide Number Placeholder 3"/>
          <p:cNvSpPr>
            <a:spLocks noGrp="1"/>
          </p:cNvSpPr>
          <p:nvPr>
            <p:ph type="sldNum" sz="quarter" idx="5"/>
          </p:nvPr>
        </p:nvSpPr>
        <p:spPr/>
        <p:txBody>
          <a:bodyPr/>
          <a:lstStyle/>
          <a:p>
            <a:fld id="{35356329-1779-487C-B587-BBABA473AA7C}" type="slidenum">
              <a:rPr lang="en-US" smtClean="0"/>
              <a:t>3</a:t>
            </a:fld>
            <a:endParaRPr lang="en-US"/>
          </a:p>
        </p:txBody>
      </p:sp>
    </p:spTree>
    <p:extLst>
      <p:ext uri="{BB962C8B-B14F-4D97-AF65-F5344CB8AC3E}">
        <p14:creationId xmlns:p14="http://schemas.microsoft.com/office/powerpoint/2010/main" val="8396401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Eagle Soccer Academy has previously recorded Accounts Receivable of $20,000 for services provided to customers on account on December 17. Assume that </a:t>
            </a:r>
            <a:r>
              <a:rPr lang="en-US" i="1" dirty="0"/>
              <a:t>by the end of December</a:t>
            </a:r>
            <a:r>
              <a:rPr lang="en-US" dirty="0"/>
              <a:t>, Eagle has provided $7,000 of additional soccer training to customers from December 28 to December 31. The company has not yet collected cash or billed those customers. Eagle expects to receive all $27,000 from these customers in the future (January 8–14). On December 31, an adjusting entry is needed to update the Accounts Receivable balance for the amount expected to be received from customers and to recognize additional revenue (Service Revenue) for services already provided in December.</a:t>
            </a:r>
            <a:endParaRPr lang="en-US" strike="sngStrike" dirty="0"/>
          </a:p>
        </p:txBody>
      </p:sp>
      <p:sp>
        <p:nvSpPr>
          <p:cNvPr id="4" name="Slide Number Placeholder 3"/>
          <p:cNvSpPr>
            <a:spLocks noGrp="1"/>
          </p:cNvSpPr>
          <p:nvPr>
            <p:ph type="sldNum" sz="quarter" idx="5"/>
          </p:nvPr>
        </p:nvSpPr>
        <p:spPr/>
        <p:txBody>
          <a:bodyPr/>
          <a:lstStyle/>
          <a:p>
            <a:fld id="{35356329-1779-487C-B587-BBABA473AA7C}" type="slidenum">
              <a:rPr lang="en-US" smtClean="0"/>
              <a:t>48</a:t>
            </a:fld>
            <a:endParaRPr lang="en-US"/>
          </a:p>
        </p:txBody>
      </p:sp>
    </p:spTree>
    <p:extLst>
      <p:ext uri="{BB962C8B-B14F-4D97-AF65-F5344CB8AC3E}">
        <p14:creationId xmlns:p14="http://schemas.microsoft.com/office/powerpoint/2010/main" val="23684940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After we’ve posted the adjusting entries to the general ledger accounts, we’re ready to prepare an </a:t>
            </a:r>
            <a:r>
              <a:rPr lang="en-US" i="1" dirty="0"/>
              <a:t>adjusted</a:t>
            </a:r>
            <a:r>
              <a:rPr lang="en-US" dirty="0"/>
              <a:t> trial balance. An </a:t>
            </a:r>
            <a:r>
              <a:rPr lang="en-US" b="1" i="1" dirty="0"/>
              <a:t>adjusted trial balance</a:t>
            </a:r>
            <a:r>
              <a:rPr lang="en-US" dirty="0"/>
              <a:t> is a list of all accounts and their balances </a:t>
            </a:r>
            <a:r>
              <a:rPr lang="en-US" i="1" dirty="0"/>
              <a:t>after we have updated account balances for adjusting entries.</a:t>
            </a:r>
            <a:r>
              <a:rPr lang="en-US" dirty="0"/>
              <a:t> Illustration 3-10 shows the adjusted trial balance. Note that total debits equal total credits.</a:t>
            </a:r>
          </a:p>
        </p:txBody>
      </p:sp>
      <p:sp>
        <p:nvSpPr>
          <p:cNvPr id="4" name="Slide Number Placeholder 3"/>
          <p:cNvSpPr>
            <a:spLocks noGrp="1"/>
          </p:cNvSpPr>
          <p:nvPr>
            <p:ph type="sldNum" sz="quarter" idx="5"/>
          </p:nvPr>
        </p:nvSpPr>
        <p:spPr/>
        <p:txBody>
          <a:bodyPr/>
          <a:lstStyle/>
          <a:p>
            <a:fld id="{35356329-1779-487C-B587-BBABA473AA7C}" type="slidenum">
              <a:rPr lang="en-US" smtClean="0"/>
              <a:t>54</a:t>
            </a:fld>
            <a:endParaRPr lang="en-US"/>
          </a:p>
        </p:txBody>
      </p:sp>
    </p:spTree>
    <p:extLst>
      <p:ext uri="{BB962C8B-B14F-4D97-AF65-F5344CB8AC3E}">
        <p14:creationId xmlns:p14="http://schemas.microsoft.com/office/powerpoint/2010/main" val="8457741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dirty="0"/>
              <a:t>Once the adjusted trial balance is complete, we prepare financial statements. </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56</a:t>
            </a:fld>
            <a:endParaRPr lang="en-US"/>
          </a:p>
        </p:txBody>
      </p:sp>
    </p:spTree>
    <p:extLst>
      <p:ext uri="{BB962C8B-B14F-4D97-AF65-F5344CB8AC3E}">
        <p14:creationId xmlns:p14="http://schemas.microsoft.com/office/powerpoint/2010/main" val="193077329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t>Revenue and expense accounts are reported in the income statement. The difference between total revenues and total expenses equals net income. </a:t>
            </a:r>
          </a:p>
          <a:p>
            <a:pPr>
              <a:spcBef>
                <a:spcPct val="0"/>
              </a:spcBef>
            </a:pPr>
            <a:endParaRPr lang="en-US" dirty="0"/>
          </a:p>
          <a:p>
            <a:pPr>
              <a:spcBef>
                <a:spcPct val="0"/>
              </a:spcBef>
            </a:pPr>
            <a:r>
              <a:rPr lang="en-US" dirty="0"/>
              <a:t>The statement of stockholders’ equity reports the balance of common stock and retained earnings. Retained earnings includes net income from the income statement and dividends.</a:t>
            </a:r>
          </a:p>
          <a:p>
            <a:pPr>
              <a:spcBef>
                <a:spcPct val="0"/>
              </a:spcBef>
            </a:pPr>
            <a:endParaRPr lang="en-US" dirty="0"/>
          </a:p>
          <a:p>
            <a:pPr>
              <a:spcBef>
                <a:spcPct val="0"/>
              </a:spcBef>
            </a:pPr>
            <a:r>
              <a:rPr lang="en-US" dirty="0"/>
              <a:t>All asset, liability, and stockholders’ equity accounts are reported in the balance sheet. The balance sheet confirms the equality of the basic accounting equation. </a:t>
            </a:r>
          </a:p>
        </p:txBody>
      </p:sp>
      <p:sp>
        <p:nvSpPr>
          <p:cNvPr id="4" name="Slide Number Placeholder 3"/>
          <p:cNvSpPr>
            <a:spLocks noGrp="1"/>
          </p:cNvSpPr>
          <p:nvPr>
            <p:ph type="sldNum" sz="quarter" idx="5"/>
          </p:nvPr>
        </p:nvSpPr>
        <p:spPr/>
        <p:txBody>
          <a:bodyPr/>
          <a:lstStyle/>
          <a:p>
            <a:fld id="{35356329-1779-487C-B587-BBABA473AA7C}" type="slidenum">
              <a:rPr lang="en-US" smtClean="0"/>
              <a:t>58</a:t>
            </a:fld>
            <a:endParaRPr lang="en-US"/>
          </a:p>
        </p:txBody>
      </p:sp>
    </p:spTree>
    <p:extLst>
      <p:ext uri="{BB962C8B-B14F-4D97-AF65-F5344CB8AC3E}">
        <p14:creationId xmlns:p14="http://schemas.microsoft.com/office/powerpoint/2010/main" val="9340909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four items to note about the income statement.</a:t>
            </a:r>
          </a:p>
          <a:p>
            <a:endParaRPr lang="en-US" dirty="0"/>
          </a:p>
          <a:p>
            <a:r>
              <a:rPr lang="en-US" dirty="0"/>
              <a:t>1. </a:t>
            </a:r>
            <a:r>
              <a:rPr lang="en-US" b="1" dirty="0"/>
              <a:t>Total revenues</a:t>
            </a:r>
            <a:r>
              <a:rPr lang="en-US" dirty="0"/>
              <a:t> include products and services provided to customers during the reporting period.</a:t>
            </a:r>
          </a:p>
          <a:p>
            <a:r>
              <a:rPr lang="en-US" dirty="0"/>
              <a:t>2. </a:t>
            </a:r>
            <a:r>
              <a:rPr lang="en-US" b="1" dirty="0"/>
              <a:t>Total expenses</a:t>
            </a:r>
            <a:r>
              <a:rPr lang="en-US" dirty="0"/>
              <a:t> include costs used to operate the business during the reporting period.</a:t>
            </a:r>
          </a:p>
          <a:p>
            <a:r>
              <a:rPr lang="en-US" dirty="0"/>
              <a:t>3. </a:t>
            </a:r>
            <a:r>
              <a:rPr lang="en-US" b="1" dirty="0"/>
              <a:t>Net income</a:t>
            </a:r>
            <a:r>
              <a:rPr lang="en-US" dirty="0"/>
              <a:t> equals total revenues minus total expenses.</a:t>
            </a:r>
          </a:p>
          <a:p>
            <a:r>
              <a:rPr lang="en-US" dirty="0"/>
              <a:t>4. The income statement reports revenues and expenses </a:t>
            </a:r>
            <a:r>
              <a:rPr lang="en-US" b="1" dirty="0"/>
              <a:t>over an interval of time</a:t>
            </a:r>
            <a:r>
              <a:rPr lang="en-US" dirty="0"/>
              <a:t>. In this example, Eagle started operations on December 1, 2024, so the revenues and expenses reported in the income statement are those occurring from December 1 through December 31, 2024.</a:t>
            </a:r>
          </a:p>
        </p:txBody>
      </p:sp>
      <p:sp>
        <p:nvSpPr>
          <p:cNvPr id="4" name="Slide Number Placeholder 3"/>
          <p:cNvSpPr>
            <a:spLocks noGrp="1"/>
          </p:cNvSpPr>
          <p:nvPr>
            <p:ph type="sldNum" sz="quarter" idx="5"/>
          </p:nvPr>
        </p:nvSpPr>
        <p:spPr/>
        <p:txBody>
          <a:bodyPr/>
          <a:lstStyle/>
          <a:p>
            <a:fld id="{35356329-1779-487C-B587-BBABA473AA7C}" type="slidenum">
              <a:rPr lang="en-US" smtClean="0"/>
              <a:t>59</a:t>
            </a:fld>
            <a:endParaRPr lang="en-US"/>
          </a:p>
        </p:txBody>
      </p:sp>
    </p:spTree>
    <p:extLst>
      <p:ext uri="{BB962C8B-B14F-4D97-AF65-F5344CB8AC3E}">
        <p14:creationId xmlns:p14="http://schemas.microsoft.com/office/powerpoint/2010/main" val="427708961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t>The statement of stockholders’ equity summarizes the changes in each stockholders’ equity account.</a:t>
            </a:r>
          </a:p>
          <a:p>
            <a:pPr>
              <a:spcBef>
                <a:spcPct val="0"/>
              </a:spcBef>
            </a:pPr>
            <a:endParaRPr lang="en-US" strike="sngStrike" dirty="0"/>
          </a:p>
          <a:p>
            <a:pPr>
              <a:spcBef>
                <a:spcPct val="0"/>
              </a:spcBef>
            </a:pPr>
            <a:r>
              <a:rPr lang="en-US" dirty="0"/>
              <a:t>Total stockholders’ equity increases from </a:t>
            </a:r>
            <a:r>
              <a:rPr lang="en-US" b="1" dirty="0"/>
              <a:t>$0</a:t>
            </a:r>
            <a:r>
              <a:rPr lang="en-US" dirty="0"/>
              <a:t> at the beginning of December to </a:t>
            </a:r>
            <a:r>
              <a:rPr lang="en-US" b="1" dirty="0"/>
              <a:t>$210,000</a:t>
            </a:r>
            <a:r>
              <a:rPr lang="en-US" dirty="0"/>
              <a:t> by the end of December. The increase occurs as a result of a </a:t>
            </a:r>
            <a:r>
              <a:rPr lang="en-US" b="1" dirty="0"/>
              <a:t>$200,000</a:t>
            </a:r>
            <a:r>
              <a:rPr lang="en-US" dirty="0"/>
              <a:t> investment by the owners (stockholders) when they bought common stock plus an increase of </a:t>
            </a:r>
            <a:r>
              <a:rPr lang="en-US" b="1" dirty="0"/>
              <a:t>$10,000</a:t>
            </a:r>
            <a:r>
              <a:rPr lang="en-US" dirty="0"/>
              <a:t> when the company generated a profit of </a:t>
            </a:r>
            <a:r>
              <a:rPr lang="en-US" b="1" dirty="0"/>
              <a:t>$14,000</a:t>
            </a:r>
            <a:r>
              <a:rPr lang="en-US" dirty="0"/>
              <a:t> for its stockholders and distributed </a:t>
            </a:r>
            <a:r>
              <a:rPr lang="en-US" b="1" dirty="0"/>
              <a:t>$4,000</a:t>
            </a:r>
            <a:r>
              <a:rPr lang="en-US" dirty="0"/>
              <a:t> of dividends.</a:t>
            </a:r>
            <a:endParaRPr lang="en-US" strike="sngStrike" dirty="0"/>
          </a:p>
        </p:txBody>
      </p:sp>
      <p:sp>
        <p:nvSpPr>
          <p:cNvPr id="4" name="Slide Number Placeholder 3"/>
          <p:cNvSpPr>
            <a:spLocks noGrp="1"/>
          </p:cNvSpPr>
          <p:nvPr>
            <p:ph type="sldNum" sz="quarter" idx="5"/>
          </p:nvPr>
        </p:nvSpPr>
        <p:spPr/>
        <p:txBody>
          <a:bodyPr/>
          <a:lstStyle/>
          <a:p>
            <a:fld id="{35356329-1779-487C-B587-BBABA473AA7C}" type="slidenum">
              <a:rPr lang="en-US" smtClean="0"/>
              <a:t>60</a:t>
            </a:fld>
            <a:endParaRPr lang="en-US"/>
          </a:p>
        </p:txBody>
      </p:sp>
    </p:spTree>
    <p:extLst>
      <p:ext uri="{BB962C8B-B14F-4D97-AF65-F5344CB8AC3E}">
        <p14:creationId xmlns:p14="http://schemas.microsoft.com/office/powerpoint/2010/main" val="21605037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The balance sheet you saw in Chapter 1 contained the key asset, liability, and stockholders’ equity accounts, presented as a rather simple list. Here, we introduce a slightly more complex form, called the classified balance sheet. A </a:t>
            </a:r>
            <a:r>
              <a:rPr lang="en-US" b="1" i="1" dirty="0"/>
              <a:t>classified balance sheet</a:t>
            </a:r>
            <a:r>
              <a:rPr lang="en-US" dirty="0"/>
              <a:t> groups a company’s asset and liability accounts into current and long-term categories. We’ll use the numbers from the adjusted trial balance to present the classified balance sheet for Eagle Soccer Academy in Illustration 3-14.</a:t>
            </a:r>
          </a:p>
          <a:p>
            <a:pPr>
              <a:defRPr/>
            </a:pPr>
            <a:endParaRPr lang="en-US" i="1" dirty="0"/>
          </a:p>
          <a:p>
            <a:r>
              <a:rPr lang="en-US" dirty="0"/>
              <a:t>There are five items to note about the classified balance sheet.</a:t>
            </a:r>
          </a:p>
          <a:p>
            <a:endParaRPr lang="en-US" dirty="0"/>
          </a:p>
          <a:p>
            <a:pPr lvl="1"/>
            <a:r>
              <a:rPr lang="en-US" dirty="0"/>
              <a:t>1. </a:t>
            </a:r>
            <a:r>
              <a:rPr lang="en-US" b="1" dirty="0"/>
              <a:t>Total assets</a:t>
            </a:r>
            <a:r>
              <a:rPr lang="en-US" dirty="0"/>
              <a:t> are separated into current and long-term assets.</a:t>
            </a:r>
          </a:p>
          <a:p>
            <a:pPr lvl="1"/>
            <a:r>
              <a:rPr lang="en-US" dirty="0"/>
              <a:t>2. </a:t>
            </a:r>
            <a:r>
              <a:rPr lang="en-US" b="1" dirty="0"/>
              <a:t>Total liabilities</a:t>
            </a:r>
            <a:r>
              <a:rPr lang="en-US" dirty="0"/>
              <a:t> are separated into current and long-term liabilities.</a:t>
            </a:r>
          </a:p>
          <a:p>
            <a:pPr lvl="1"/>
            <a:r>
              <a:rPr lang="en-US" dirty="0"/>
              <a:t>3. </a:t>
            </a:r>
            <a:r>
              <a:rPr lang="en-US" b="1" dirty="0"/>
              <a:t>Total stockholders’ equity</a:t>
            </a:r>
            <a:r>
              <a:rPr lang="en-US" dirty="0"/>
              <a:t> includes common stock and retained earnings from the statement of stockholders’ equity.</a:t>
            </a:r>
          </a:p>
          <a:p>
            <a:pPr lvl="1"/>
            <a:r>
              <a:rPr lang="en-US" dirty="0"/>
              <a:t>4. Total assets must equal total liabilities plus stockholders' equity.</a:t>
            </a:r>
          </a:p>
          <a:p>
            <a:pPr lvl="1"/>
            <a:r>
              <a:rPr lang="en-US" dirty="0"/>
              <a:t>5. The balance sheet reports assets, liabilities, and stockholders' equity at a </a:t>
            </a:r>
            <a:r>
              <a:rPr lang="en-US" b="1" dirty="0"/>
              <a:t>point in time</a:t>
            </a:r>
            <a:r>
              <a:rPr lang="en-US" dirty="0"/>
              <a:t>.</a:t>
            </a:r>
          </a:p>
        </p:txBody>
      </p:sp>
      <p:sp>
        <p:nvSpPr>
          <p:cNvPr id="4" name="Slide Number Placeholder 3"/>
          <p:cNvSpPr>
            <a:spLocks noGrp="1"/>
          </p:cNvSpPr>
          <p:nvPr>
            <p:ph type="sldNum" sz="quarter" idx="5"/>
          </p:nvPr>
        </p:nvSpPr>
        <p:spPr/>
        <p:txBody>
          <a:bodyPr/>
          <a:lstStyle/>
          <a:p>
            <a:fld id="{35356329-1779-487C-B587-BBABA473AA7C}" type="slidenum">
              <a:rPr lang="en-US" smtClean="0"/>
              <a:t>61</a:t>
            </a:fld>
            <a:endParaRPr lang="en-US"/>
          </a:p>
        </p:txBody>
      </p:sp>
    </p:spTree>
    <p:extLst>
      <p:ext uri="{BB962C8B-B14F-4D97-AF65-F5344CB8AC3E}">
        <p14:creationId xmlns:p14="http://schemas.microsoft.com/office/powerpoint/2010/main" val="135300837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t>The final financial statement we need to prepare is the statement of cash flows. As discussed in Chapter 1 the statement of cash flows measures activities involving cash receipts and cash payments, reflecting a company’s operating, investing, and financing activities. </a:t>
            </a:r>
          </a:p>
          <a:p>
            <a:pPr>
              <a:spcBef>
                <a:spcPct val="0"/>
              </a:spcBef>
            </a:pPr>
            <a:endParaRPr lang="en-US" dirty="0"/>
          </a:p>
          <a:p>
            <a:pPr>
              <a:spcBef>
                <a:spcPct val="0"/>
              </a:spcBef>
            </a:pPr>
            <a:r>
              <a:rPr lang="en-US" dirty="0"/>
              <a:t>We’ll take another brief look at the statement of cash flows in </a:t>
            </a:r>
            <a:r>
              <a:rPr lang="en-US" u="none" dirty="0">
                <a:solidFill>
                  <a:schemeClr val="tx1"/>
                </a:solidFill>
              </a:rPr>
              <a:t>Chapter 4</a:t>
            </a:r>
            <a:r>
              <a:rPr lang="en-US" u="none" dirty="0"/>
              <a:t> </a:t>
            </a:r>
            <a:r>
              <a:rPr lang="en-US" dirty="0"/>
              <a:t>and then discuss it in detail in Chapter 11.</a:t>
            </a:r>
            <a:endParaRPr lang="en-US" strike="sngStrike" dirty="0"/>
          </a:p>
        </p:txBody>
      </p:sp>
      <p:sp>
        <p:nvSpPr>
          <p:cNvPr id="4" name="Slide Number Placeholder 3"/>
          <p:cNvSpPr>
            <a:spLocks noGrp="1"/>
          </p:cNvSpPr>
          <p:nvPr>
            <p:ph type="sldNum" sz="quarter" idx="5"/>
          </p:nvPr>
        </p:nvSpPr>
        <p:spPr/>
        <p:txBody>
          <a:bodyPr/>
          <a:lstStyle/>
          <a:p>
            <a:fld id="{35356329-1779-487C-B587-BBABA473AA7C}" type="slidenum">
              <a:rPr lang="en-US" smtClean="0"/>
              <a:t>62</a:t>
            </a:fld>
            <a:endParaRPr lang="en-US"/>
          </a:p>
        </p:txBody>
      </p:sp>
    </p:spTree>
    <p:extLst>
      <p:ext uri="{BB962C8B-B14F-4D97-AF65-F5344CB8AC3E}">
        <p14:creationId xmlns:p14="http://schemas.microsoft.com/office/powerpoint/2010/main" val="97716402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All accounts that appear in the balance sheet, including Retained Earnings, are </a:t>
            </a:r>
            <a:r>
              <a:rPr lang="en-US" b="1" i="1" dirty="0"/>
              <a:t>permanent accounts</a:t>
            </a:r>
            <a:r>
              <a:rPr lang="en-US" dirty="0"/>
              <a:t>. This means we carry forward their balances from one period to the next. For example, if Cash (an asset) or Accounts Payable (a liability) has a balance of $1,000 at the end of the year, then that’s also the balance at the beginning of next year. </a:t>
            </a:r>
          </a:p>
          <a:p>
            <a:pPr>
              <a:defRPr/>
            </a:pPr>
            <a:endParaRPr lang="en-US" strike="sngStrike" dirty="0"/>
          </a:p>
          <a:p>
            <a:pPr>
              <a:defRPr/>
            </a:pPr>
            <a:r>
              <a:rPr lang="en-US" dirty="0"/>
              <a:t>However, that’s not the case with </a:t>
            </a:r>
            <a:r>
              <a:rPr lang="en-US" b="1" i="1" dirty="0"/>
              <a:t>temporary accounts</a:t>
            </a:r>
            <a:r>
              <a:rPr lang="en-US" dirty="0"/>
              <a:t>—revenues, expenses, and dividends.</a:t>
            </a:r>
          </a:p>
          <a:p>
            <a:pPr>
              <a:defRPr/>
            </a:pPr>
            <a:endParaRPr lang="en-US" strike="sngStrike" dirty="0"/>
          </a:p>
          <a:p>
            <a:pPr>
              <a:defRPr/>
            </a:pPr>
            <a:r>
              <a:rPr lang="en-US" b="1" i="1" dirty="0"/>
              <a:t>Closing entries</a:t>
            </a:r>
            <a:r>
              <a:rPr lang="en-US" dirty="0"/>
              <a:t> </a:t>
            </a:r>
            <a:r>
              <a:rPr lang="en-US" b="1" dirty="0"/>
              <a:t>transfer the balances of all temporary accounts (revenues, expenses, and dividends) to the balance of the Retained Earnings account.</a:t>
            </a:r>
            <a:endParaRPr lang="en-IN" strike="sngStrike" dirty="0"/>
          </a:p>
        </p:txBody>
      </p:sp>
      <p:sp>
        <p:nvSpPr>
          <p:cNvPr id="4" name="Slide Number Placeholder 3"/>
          <p:cNvSpPr>
            <a:spLocks noGrp="1"/>
          </p:cNvSpPr>
          <p:nvPr>
            <p:ph type="sldNum" sz="quarter" idx="5"/>
          </p:nvPr>
        </p:nvSpPr>
        <p:spPr/>
        <p:txBody>
          <a:bodyPr/>
          <a:lstStyle/>
          <a:p>
            <a:fld id="{35356329-1779-487C-B587-BBABA473AA7C}" type="slidenum">
              <a:rPr lang="en-US" smtClean="0"/>
              <a:t>67</a:t>
            </a:fld>
            <a:endParaRPr lang="en-US"/>
          </a:p>
        </p:txBody>
      </p:sp>
    </p:spTree>
    <p:extLst>
      <p:ext uri="{BB962C8B-B14F-4D97-AF65-F5344CB8AC3E}">
        <p14:creationId xmlns:p14="http://schemas.microsoft.com/office/powerpoint/2010/main" val="358082672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Revenues</a:t>
            </a:r>
            <a:r>
              <a:rPr lang="en-US" dirty="0"/>
              <a:t>—All revenue accounts have credit balances. To transfer these balances to the Retained Earnings account, we debit each of these revenue accounts for its balance and credit Retained Earnings for the total. </a:t>
            </a:r>
          </a:p>
          <a:p>
            <a:endParaRPr lang="en-US" dirty="0"/>
          </a:p>
          <a:p>
            <a:r>
              <a:rPr lang="en-US" b="1" dirty="0"/>
              <a:t>Expenses</a:t>
            </a:r>
            <a:r>
              <a:rPr lang="en-US" dirty="0"/>
              <a:t>—All expense accounts have debit balances. To transfer these balances to the Retained Earnings account, we credit each of these accounts for its balance and debit Retained Earnings for the total. </a:t>
            </a:r>
          </a:p>
          <a:p>
            <a:endParaRPr lang="en-US" dirty="0"/>
          </a:p>
          <a:p>
            <a:r>
              <a:rPr lang="en-US" b="1" dirty="0"/>
              <a:t>Dividends</a:t>
            </a:r>
            <a:r>
              <a:rPr lang="en-US" dirty="0"/>
              <a:t>—The Dividends account has a debit balance. To transfer this balance to the Retained Earnings account, we credit Dividends for its balance and debit Retained Earnings for the same amount. </a:t>
            </a:r>
          </a:p>
        </p:txBody>
      </p:sp>
      <p:sp>
        <p:nvSpPr>
          <p:cNvPr id="4" name="Slide Number Placeholder 3"/>
          <p:cNvSpPr>
            <a:spLocks noGrp="1"/>
          </p:cNvSpPr>
          <p:nvPr>
            <p:ph type="sldNum" sz="quarter" idx="5"/>
          </p:nvPr>
        </p:nvSpPr>
        <p:spPr/>
        <p:txBody>
          <a:bodyPr/>
          <a:lstStyle/>
          <a:p>
            <a:fld id="{35356329-1779-487C-B587-BBABA473AA7C}" type="slidenum">
              <a:rPr lang="en-US" smtClean="0"/>
              <a:t>68</a:t>
            </a:fld>
            <a:endParaRPr lang="en-US"/>
          </a:p>
        </p:txBody>
      </p:sp>
    </p:spTree>
    <p:extLst>
      <p:ext uri="{BB962C8B-B14F-4D97-AF65-F5344CB8AC3E}">
        <p14:creationId xmlns:p14="http://schemas.microsoft.com/office/powerpoint/2010/main" val="28103665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35356329-1779-487C-B587-BBABA473AA7C}" type="slidenum">
              <a:rPr lang="en-US" smtClean="0"/>
              <a:t>4</a:t>
            </a:fld>
            <a:endParaRPr lang="en-US"/>
          </a:p>
        </p:txBody>
      </p:sp>
    </p:spTree>
    <p:extLst>
      <p:ext uri="{BB962C8B-B14F-4D97-AF65-F5344CB8AC3E}">
        <p14:creationId xmlns:p14="http://schemas.microsoft.com/office/powerpoint/2010/main" val="59020200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70</a:t>
            </a:fld>
            <a:endParaRPr lang="en-US"/>
          </a:p>
        </p:txBody>
      </p:sp>
    </p:spTree>
    <p:extLst>
      <p:ext uri="{BB962C8B-B14F-4D97-AF65-F5344CB8AC3E}">
        <p14:creationId xmlns:p14="http://schemas.microsoft.com/office/powerpoint/2010/main" val="50525511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73</a:t>
            </a:fld>
            <a:endParaRPr lang="en-US"/>
          </a:p>
        </p:txBody>
      </p:sp>
    </p:spTree>
    <p:extLst>
      <p:ext uri="{BB962C8B-B14F-4D97-AF65-F5344CB8AC3E}">
        <p14:creationId xmlns:p14="http://schemas.microsoft.com/office/powerpoint/2010/main" val="102958166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t>After we have prepared closing entries, we post amounts to the accounts in the general ledger after which the current balance of each account will reflect transactions during the period, adjusting entries, and closing entries.</a:t>
            </a:r>
          </a:p>
          <a:p>
            <a:r>
              <a:rPr lang="en-US" dirty="0"/>
              <a:t>We are now ready to prepare a post-closing trial balance.</a:t>
            </a:r>
          </a:p>
        </p:txBody>
      </p:sp>
      <p:sp>
        <p:nvSpPr>
          <p:cNvPr id="4" name="Slide Number Placeholder 3"/>
          <p:cNvSpPr>
            <a:spLocks noGrp="1"/>
          </p:cNvSpPr>
          <p:nvPr>
            <p:ph type="sldNum" sz="quarter" idx="5"/>
          </p:nvPr>
        </p:nvSpPr>
        <p:spPr/>
        <p:txBody>
          <a:bodyPr/>
          <a:lstStyle/>
          <a:p>
            <a:fld id="{35356329-1779-487C-B587-BBABA473AA7C}" type="slidenum">
              <a:rPr lang="en-US" smtClean="0"/>
              <a:t>74</a:t>
            </a:fld>
            <a:endParaRPr lang="en-US"/>
          </a:p>
        </p:txBody>
      </p:sp>
    </p:spTree>
    <p:extLst>
      <p:ext uri="{BB962C8B-B14F-4D97-AF65-F5344CB8AC3E}">
        <p14:creationId xmlns:p14="http://schemas.microsoft.com/office/powerpoint/2010/main" val="48972025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75</a:t>
            </a:fld>
            <a:endParaRPr lang="en-US"/>
          </a:p>
        </p:txBody>
      </p:sp>
    </p:spTree>
    <p:extLst>
      <p:ext uri="{BB962C8B-B14F-4D97-AF65-F5344CB8AC3E}">
        <p14:creationId xmlns:p14="http://schemas.microsoft.com/office/powerpoint/2010/main" val="137056300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5783">
              <a:spcBef>
                <a:spcPct val="0"/>
              </a:spcBef>
              <a:defRPr/>
            </a:pPr>
            <a:r>
              <a:rPr lang="en-US" dirty="0"/>
              <a:t>The </a:t>
            </a:r>
            <a:r>
              <a:rPr lang="en-US" b="1" i="1" dirty="0"/>
              <a:t>post-closing trial balance</a:t>
            </a:r>
            <a:r>
              <a:rPr lang="en-US" dirty="0"/>
              <a:t> is a list of all accounts and their balances at a particular date </a:t>
            </a:r>
            <a:r>
              <a:rPr lang="en-US" i="1" dirty="0"/>
              <a:t>after we have updated account balances for closing entries.</a:t>
            </a:r>
            <a:r>
              <a:rPr lang="en-US" dirty="0"/>
              <a:t> The post-closing trial balance helps to verify that we prepared and posted closing entries correctly and that the accounts are now ready for the next period’s transactions.</a:t>
            </a:r>
            <a:endParaRPr lang="en-US" strike="sngStrike" dirty="0"/>
          </a:p>
          <a:p>
            <a:pPr>
              <a:spcBef>
                <a:spcPct val="0"/>
              </a:spcBef>
            </a:pPr>
            <a:r>
              <a:rPr lang="en-US" dirty="0"/>
              <a:t>Notice that the post-closing trial balance does not include any revenues, expenses, or dividends, because these accounts all have zero balances after closing entries. The balance of Retained Earnings has been updated from the adjusted trial balance to include all revenues, expenses, and dividends for the period.</a:t>
            </a:r>
          </a:p>
        </p:txBody>
      </p:sp>
      <p:sp>
        <p:nvSpPr>
          <p:cNvPr id="4" name="Slide Number Placeholder 3"/>
          <p:cNvSpPr>
            <a:spLocks noGrp="1"/>
          </p:cNvSpPr>
          <p:nvPr>
            <p:ph type="sldNum" sz="quarter" idx="5"/>
          </p:nvPr>
        </p:nvSpPr>
        <p:spPr/>
        <p:txBody>
          <a:bodyPr/>
          <a:lstStyle/>
          <a:p>
            <a:fld id="{35356329-1779-487C-B587-BBABA473AA7C}" type="slidenum">
              <a:rPr lang="en-US" smtClean="0"/>
              <a:t>76</a:t>
            </a:fld>
            <a:endParaRPr lang="en-US"/>
          </a:p>
        </p:txBody>
      </p:sp>
    </p:spTree>
    <p:extLst>
      <p:ext uri="{BB962C8B-B14F-4D97-AF65-F5344CB8AC3E}">
        <p14:creationId xmlns:p14="http://schemas.microsoft.com/office/powerpoint/2010/main" val="15425571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URWPalladioTOT"/>
              </a:rPr>
              <a:t>If cash is not received or paid, no transaction is recorded.</a:t>
            </a:r>
            <a:endParaRPr lang="en-US" dirty="0">
              <a:solidFill>
                <a:schemeClr val="tx2"/>
              </a:solidFill>
            </a:endParaRPr>
          </a:p>
          <a:p>
            <a:endParaRPr lang="en-IN" dirty="0"/>
          </a:p>
        </p:txBody>
      </p:sp>
      <p:sp>
        <p:nvSpPr>
          <p:cNvPr id="4" name="Slide Number Placeholder 3"/>
          <p:cNvSpPr>
            <a:spLocks noGrp="1"/>
          </p:cNvSpPr>
          <p:nvPr>
            <p:ph type="sldNum" sz="quarter" idx="5"/>
          </p:nvPr>
        </p:nvSpPr>
        <p:spPr/>
        <p:txBody>
          <a:bodyPr/>
          <a:lstStyle/>
          <a:p>
            <a:fld id="{35356329-1779-487C-B587-BBABA473AA7C}" type="slidenum">
              <a:rPr lang="en-US" smtClean="0"/>
              <a:t>5</a:t>
            </a:fld>
            <a:endParaRPr lang="en-US"/>
          </a:p>
        </p:txBody>
      </p:sp>
    </p:spTree>
    <p:extLst>
      <p:ext uri="{BB962C8B-B14F-4D97-AF65-F5344CB8AC3E}">
        <p14:creationId xmlns:p14="http://schemas.microsoft.com/office/powerpoint/2010/main" val="3619019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sz="1800" dirty="0">
                <a:solidFill>
                  <a:srgbClr val="000000"/>
                </a:solidFill>
                <a:latin typeface="URWPalladioTOT"/>
              </a:rPr>
              <a:t>Under accrual-basis accounting, an attempt is made to record economic events as they occur. The intent is to provide accurate and timely information to financial statement users to make better decisions.</a:t>
            </a:r>
          </a:p>
          <a:p>
            <a:pPr>
              <a:spcBef>
                <a:spcPct val="0"/>
              </a:spcBef>
            </a:pPr>
            <a:endParaRPr lang="en-US" dirty="0">
              <a:solidFill>
                <a:schemeClr val="tx2"/>
              </a:solidFill>
            </a:endParaRPr>
          </a:p>
          <a:p>
            <a:pPr defTabSz="455783">
              <a:spcBef>
                <a:spcPct val="0"/>
              </a:spcBef>
              <a:defRPr/>
            </a:pPr>
            <a:r>
              <a:rPr lang="en-US" dirty="0"/>
              <a:t>For example, when </a:t>
            </a:r>
            <a:r>
              <a:rPr lang="en-US" b="1" dirty="0"/>
              <a:t>FedEx</a:t>
            </a:r>
            <a:r>
              <a:rPr lang="en-US" dirty="0"/>
              <a:t> delivers a package, </a:t>
            </a:r>
            <a:r>
              <a:rPr lang="en-US" b="1" dirty="0"/>
              <a:t>American Eagle </a:t>
            </a:r>
            <a:r>
              <a:rPr lang="en-US" dirty="0"/>
              <a:t>sells a shirt, or </a:t>
            </a:r>
            <a:r>
              <a:rPr lang="en-US" b="1" dirty="0"/>
              <a:t>GEICO </a:t>
            </a:r>
            <a:r>
              <a:rPr lang="en-US" dirty="0"/>
              <a:t>provides insurance coverage, the company records revenue at that time. If a company sells goods or services to a customer in 2024, the company should report the revenue in its 2024 income statement. If the company sells goods or services to a customer in 2025, it report the revenue in the 2025 income statement. This is the </a:t>
            </a:r>
            <a:r>
              <a:rPr lang="en-US" b="1" dirty="0"/>
              <a:t>revenue recognition principle </a:t>
            </a:r>
            <a:r>
              <a:rPr lang="en-US" dirty="0"/>
              <a:t>we discussed in Chapter 2.</a:t>
            </a:r>
          </a:p>
          <a:p>
            <a:pPr defTabSz="455783">
              <a:spcBef>
                <a:spcPct val="0"/>
              </a:spcBef>
              <a:defRPr/>
            </a:pPr>
            <a:endParaRPr lang="en-US" dirty="0"/>
          </a:p>
          <a:p>
            <a:pPr defTabSz="455783">
              <a:spcBef>
                <a:spcPct val="0"/>
              </a:spcBef>
              <a:defRPr/>
            </a:pPr>
            <a:r>
              <a:rPr lang="en-US" dirty="0"/>
              <a:t>Similarly, costs used in business operations to help generate revenues are reported as expenses in those periods. When </a:t>
            </a:r>
            <a:r>
              <a:rPr lang="en-US" b="1" dirty="0"/>
              <a:t>FedEx</a:t>
            </a:r>
            <a:r>
              <a:rPr lang="en-US" dirty="0"/>
              <a:t> delivers packages in 2024, the company will have costs of fuel for delivery trucks, salaries for delivery people, and supplies used in making deliveries. These costs will be reported as expenses in the 2024 income statement, along with the revenues they help to produce. Some costs (known as period costs) are more difficult to relate directly to a particular revenue activity, so we report those based on the period they occur (such as rent, advertising, or administrative salaries).</a:t>
            </a:r>
            <a:endParaRPr lang="en-US" dirty="0">
              <a:solidFill>
                <a:schemeClr val="tx2"/>
              </a:solidFill>
            </a:endParaRPr>
          </a:p>
        </p:txBody>
      </p:sp>
      <p:sp>
        <p:nvSpPr>
          <p:cNvPr id="4" name="Slide Number Placeholder 3"/>
          <p:cNvSpPr>
            <a:spLocks noGrp="1"/>
          </p:cNvSpPr>
          <p:nvPr>
            <p:ph type="sldNum" sz="quarter" idx="5"/>
          </p:nvPr>
        </p:nvSpPr>
        <p:spPr/>
        <p:txBody>
          <a:bodyPr/>
          <a:lstStyle/>
          <a:p>
            <a:fld id="{35356329-1779-487C-B587-BBABA473AA7C}" type="slidenum">
              <a:rPr lang="en-US" smtClean="0"/>
              <a:t>6</a:t>
            </a:fld>
            <a:endParaRPr lang="en-US"/>
          </a:p>
        </p:txBody>
      </p:sp>
    </p:spTree>
    <p:extLst>
      <p:ext uri="{BB962C8B-B14F-4D97-AF65-F5344CB8AC3E}">
        <p14:creationId xmlns:p14="http://schemas.microsoft.com/office/powerpoint/2010/main" val="38293402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4">
              <a:defRPr/>
            </a:pPr>
            <a:r>
              <a:rPr lang="en-US" dirty="0"/>
              <a:t>When we use accrual-basis accounting for revenue-related transactions, we ask, “Was a service provided to customers at the time of the transaction?” The answer is yes for transactions (6) and (7). Therefore, we recognize revenue on those dates for the amount the company is entitled to receive. The amount of the revenue on December 12 equals the cash received. The amount of the revenue on December 17 equals the cash the company is entitled to receive (accounts receivable). Both cash and accounts receivable represent an increase in assets from revenue activities. </a:t>
            </a:r>
          </a:p>
          <a:p>
            <a:pPr defTabSz="469684">
              <a:defRPr/>
            </a:pPr>
            <a:endParaRPr lang="en-US" dirty="0"/>
          </a:p>
          <a:p>
            <a:pPr defTabSz="469684">
              <a:defRPr/>
            </a:pPr>
            <a:r>
              <a:rPr lang="en-US" dirty="0"/>
              <a:t>For transaction (8), cash has been received but no service has been provided to those customers as of December 23, so no revenue is recognized at that time. Instead, we initially record Deferred Revenue (a liability account) for the cash received. Revenue is not recorded until those services are provided. </a:t>
            </a:r>
          </a:p>
          <a:p>
            <a:pPr defTabSz="469684">
              <a:defRPr/>
            </a:pPr>
            <a:endParaRPr lang="en-US" strike="sngStrike" dirty="0"/>
          </a:p>
          <a:p>
            <a:pPr defTabSz="469684">
              <a:defRPr/>
            </a:pPr>
            <a:r>
              <a:rPr lang="en-US" dirty="0"/>
              <a:t>For cash-basis accounting, we simply ask ourselves, “Was </a:t>
            </a:r>
            <a:r>
              <a:rPr lang="en-US" i="1" dirty="0"/>
              <a:t>cash received</a:t>
            </a:r>
            <a:r>
              <a:rPr lang="en-US" dirty="0"/>
              <a:t> from customers?” The answer is yes for transactions (6) and (8). Under cash-basis accounting, we recognize revenue on those dates for the amount of cash received. We record nothing on December 17 because no cash was received. </a:t>
            </a:r>
            <a:endParaRPr lang="en-US" strike="sngStrike" dirty="0"/>
          </a:p>
        </p:txBody>
      </p:sp>
      <p:sp>
        <p:nvSpPr>
          <p:cNvPr id="4" name="Slide Number Placeholder 3"/>
          <p:cNvSpPr>
            <a:spLocks noGrp="1"/>
          </p:cNvSpPr>
          <p:nvPr>
            <p:ph type="sldNum" sz="quarter" idx="5"/>
          </p:nvPr>
        </p:nvSpPr>
        <p:spPr/>
        <p:txBody>
          <a:bodyPr/>
          <a:lstStyle/>
          <a:p>
            <a:fld id="{35356329-1779-487C-B587-BBABA473AA7C}" type="slidenum">
              <a:rPr lang="en-US" smtClean="0"/>
              <a:t>11</a:t>
            </a:fld>
            <a:endParaRPr lang="en-US"/>
          </a:p>
        </p:txBody>
      </p:sp>
    </p:spTree>
    <p:extLst>
      <p:ext uri="{BB962C8B-B14F-4D97-AF65-F5344CB8AC3E}">
        <p14:creationId xmlns:p14="http://schemas.microsoft.com/office/powerpoint/2010/main" val="7304805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we use accrual-basis accounting for expense-related transactions, we ask, “For which of these transactions was a </a:t>
            </a:r>
            <a:r>
              <a:rPr lang="en-US" i="1" dirty="0"/>
              <a:t>cost used</a:t>
            </a:r>
            <a:r>
              <a:rPr lang="en-US" dirty="0"/>
              <a:t> in December?” Answer: Transaction (9). On December 28, employees are paid salaries for work they did in December. The cost of those salaries were used for activities of the company in December, so those costs should be expensed in December.</a:t>
            </a:r>
          </a:p>
          <a:p>
            <a:endParaRPr lang="en-US" dirty="0"/>
          </a:p>
          <a:p>
            <a:r>
              <a:rPr lang="en-US" dirty="0"/>
              <a:t>For transaction (4), Eagle paid 12 months of rent on December 1. At this time, none of the rental period has been used, so no expense was recorded. Similarly, in transaction (5), supplies were purchased on December 6, but those supplies have not been used as of December 6, so no expense was recorded.</a:t>
            </a:r>
          </a:p>
          <a:p>
            <a:endParaRPr lang="en-US" dirty="0"/>
          </a:p>
          <a:p>
            <a:r>
              <a:rPr lang="en-US" dirty="0"/>
              <a:t>For cash-basis accounting, we simply ask ourselves, “For which of these transactions was </a:t>
            </a:r>
            <a:r>
              <a:rPr lang="en-US" i="1" dirty="0"/>
              <a:t>cash paid</a:t>
            </a:r>
            <a:r>
              <a:rPr lang="en-US" dirty="0"/>
              <a:t> for activities related to business operations?” Answer: Transactions (4) and (9). Under cash-basis accounting, we recognize expenses on those dates for the amount of cash paid.</a:t>
            </a:r>
          </a:p>
        </p:txBody>
      </p:sp>
      <p:sp>
        <p:nvSpPr>
          <p:cNvPr id="4" name="Slide Number Placeholder 3"/>
          <p:cNvSpPr>
            <a:spLocks noGrp="1"/>
          </p:cNvSpPr>
          <p:nvPr>
            <p:ph type="sldNum" sz="quarter" idx="5"/>
          </p:nvPr>
        </p:nvSpPr>
        <p:spPr/>
        <p:txBody>
          <a:bodyPr/>
          <a:lstStyle/>
          <a:p>
            <a:fld id="{35356329-1779-487C-B587-BBABA473AA7C}" type="slidenum">
              <a:rPr lang="en-US" smtClean="0"/>
              <a:t>12</a:t>
            </a:fld>
            <a:endParaRPr lang="en-US"/>
          </a:p>
        </p:txBody>
      </p:sp>
    </p:spTree>
    <p:extLst>
      <p:ext uri="{BB962C8B-B14F-4D97-AF65-F5344CB8AC3E}">
        <p14:creationId xmlns:p14="http://schemas.microsoft.com/office/powerpoint/2010/main" val="14081384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sz="1200" dirty="0">
                <a:solidFill>
                  <a:srgbClr val="000000"/>
                </a:solidFill>
                <a:latin typeface="URWPalladioTOT"/>
              </a:rPr>
              <a:t>For example, the $6,000 received from customers in advance on December 23 eventually will be recognized as revenue under both accounting methods because the services will be provided at some point (accrual-basis) and cash has been received (cash-basis).</a:t>
            </a:r>
          </a:p>
          <a:p>
            <a:pPr>
              <a:spcBef>
                <a:spcPct val="0"/>
              </a:spcBef>
            </a:pPr>
            <a:endParaRPr lang="en-US" sz="1200" dirty="0">
              <a:solidFill>
                <a:srgbClr val="000000"/>
              </a:solidFill>
              <a:latin typeface="URWPalladioTOT"/>
            </a:endParaRPr>
          </a:p>
          <a:p>
            <a:pPr>
              <a:spcBef>
                <a:spcPct val="0"/>
              </a:spcBef>
            </a:pPr>
            <a:r>
              <a:rPr lang="en-US" sz="1200" dirty="0">
                <a:solidFill>
                  <a:srgbClr val="000000"/>
                </a:solidFill>
                <a:latin typeface="URWPalladioTOT"/>
              </a:rPr>
              <a:t>Similarly for expenses, the $60,000 of rent purchased on December 1 will be expensed fully in one year under both accounting methods because the rental space will have been used (accrual-basis) and cash has been paid (cash-basis). The $23,000 of supplies purchased on December 6 will be expensed fully once those supplies are used (accrual-basis) and cash has been paid (cash-basis).</a:t>
            </a:r>
            <a:endParaRPr lang="en-US" dirty="0">
              <a:solidFill>
                <a:schemeClr val="tx2"/>
              </a:solidFill>
            </a:endParaRPr>
          </a:p>
        </p:txBody>
      </p:sp>
      <p:sp>
        <p:nvSpPr>
          <p:cNvPr id="4" name="Slide Number Placeholder 3"/>
          <p:cNvSpPr>
            <a:spLocks noGrp="1"/>
          </p:cNvSpPr>
          <p:nvPr>
            <p:ph type="sldNum" sz="quarter" idx="5"/>
          </p:nvPr>
        </p:nvSpPr>
        <p:spPr/>
        <p:txBody>
          <a:bodyPr/>
          <a:lstStyle/>
          <a:p>
            <a:fld id="{35356329-1779-487C-B587-BBABA473AA7C}" type="slidenum">
              <a:rPr lang="en-US" smtClean="0"/>
              <a:t>13</a:t>
            </a:fld>
            <a:endParaRPr lang="en-US"/>
          </a:p>
        </p:txBody>
      </p:sp>
    </p:spTree>
    <p:extLst>
      <p:ext uri="{BB962C8B-B14F-4D97-AF65-F5344CB8AC3E}">
        <p14:creationId xmlns:p14="http://schemas.microsoft.com/office/powerpoint/2010/main" val="24044211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
        <p:nvSpPr>
          <p:cNvPr id="10" name="Content Placeholder 3">
            <a:extLst>
              <a:ext uri="{FF2B5EF4-FFF2-40B4-BE49-F238E27FC236}">
                <a16:creationId xmlns:a16="http://schemas.microsoft.com/office/drawing/2014/main" id="{F80CE987-EA5B-42E3-B81F-E6322FEF83FA}"/>
              </a:ext>
            </a:extLst>
          </p:cNvPr>
          <p:cNvSpPr>
            <a:spLocks noGrp="1"/>
          </p:cNvSpPr>
          <p:nvPr>
            <p:ph sz="quarter" idx="16" hasCustomPrompt="1"/>
          </p:nvPr>
        </p:nvSpPr>
        <p:spPr>
          <a:xfrm>
            <a:off x="6553200" y="44958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5" name="Content Placeholder 4">
            <a:extLst>
              <a:ext uri="{FF2B5EF4-FFF2-40B4-BE49-F238E27FC236}">
                <a16:creationId xmlns:a16="http://schemas.microsoft.com/office/drawing/2014/main" id="{BF25DC59-5AB2-417D-B46A-F09F380F8F67}"/>
              </a:ext>
            </a:extLst>
          </p:cNvPr>
          <p:cNvSpPr>
            <a:spLocks noGrp="1"/>
          </p:cNvSpPr>
          <p:nvPr>
            <p:ph sz="quarter" idx="10"/>
          </p:nvPr>
        </p:nvSpPr>
        <p:spPr>
          <a:xfrm>
            <a:off x="277813" y="6526213"/>
            <a:ext cx="8699500" cy="20478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833951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6925710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6" name="Content Placeholder 5">
            <a:extLst>
              <a:ext uri="{FF2B5EF4-FFF2-40B4-BE49-F238E27FC236}">
                <a16:creationId xmlns:a16="http://schemas.microsoft.com/office/drawing/2014/main" id="{95FB06C8-11A0-4E73-A5CE-7801EB091162}"/>
              </a:ext>
            </a:extLst>
          </p:cNvPr>
          <p:cNvSpPr>
            <a:spLocks noGrp="1"/>
          </p:cNvSpPr>
          <p:nvPr>
            <p:ph sz="quarter" idx="12"/>
          </p:nvPr>
        </p:nvSpPr>
        <p:spPr>
          <a:xfrm>
            <a:off x="166688" y="6426200"/>
            <a:ext cx="8505825" cy="3111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6515965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14" name="Content Placeholder 5">
            <a:extLst>
              <a:ext uri="{FF2B5EF4-FFF2-40B4-BE49-F238E27FC236}">
                <a16:creationId xmlns:a16="http://schemas.microsoft.com/office/drawing/2014/main" id="{693BA5A3-DAB5-45C2-AE6D-5271B0A7976C}"/>
              </a:ext>
            </a:extLst>
          </p:cNvPr>
          <p:cNvSpPr>
            <a:spLocks noGrp="1"/>
          </p:cNvSpPr>
          <p:nvPr>
            <p:ph sz="quarter" idx="12"/>
          </p:nvPr>
        </p:nvSpPr>
        <p:spPr>
          <a:xfrm>
            <a:off x="166688" y="6426200"/>
            <a:ext cx="8505825" cy="3111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704" r:id="rId3"/>
    <p:sldLayoutId id="2147483682" r:id="rId4"/>
    <p:sldLayoutId id="2147483683" r:id="rId5"/>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solidFill>
              </a:defRPr>
            </a:lvl1pPr>
          </a:lstStyle>
          <a:p>
            <a:fld id="{68151E55-6873-49E2-B8D5-2F265E6F1973}" type="slidenum">
              <a:rPr lang="en-US" smtClean="0"/>
              <a:pPr/>
              <a:t>‹#›</a:t>
            </a:fld>
            <a:endParaRPr lang="en-US" dirty="0"/>
          </a:p>
        </p:txBody>
      </p:sp>
      <p:sp>
        <p:nvSpPr>
          <p:cNvPr id="7" name="Short Copyright">
            <a:extLst>
              <a:ext uri="{FF2B5EF4-FFF2-40B4-BE49-F238E27FC236}">
                <a16:creationId xmlns:a16="http://schemas.microsoft.com/office/drawing/2014/main" id="{F7BFBE01-8512-49BF-81D6-10C5E13594C9}"/>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Lst>
  <p:hf hdr="0" dt="0"/>
  <p:txStyles>
    <p:titleStyle>
      <a:lvl1pPr algn="l" defTabSz="914400" rtl="0" eaLnBrk="1" latinLnBrk="0" hangingPunct="1">
        <a:lnSpc>
          <a:spcPct val="90000"/>
        </a:lnSpc>
        <a:spcBef>
          <a:spcPct val="0"/>
        </a:spcBef>
        <a:buNone/>
        <a:defRPr sz="36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a:t>Add long copyright line here</a:t>
            </a:r>
            <a:endParaRPr lang="en-US" dirty="0"/>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 id="2147483705" r:id="rId2"/>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solidFill>
              </a:defRPr>
            </a:lvl1pPr>
          </a:lstStyle>
          <a:p>
            <a:fld id="{68151E55-6873-49E2-B8D5-2F265E6F1973}" type="slidenum">
              <a:rPr lang="en-US" smtClean="0"/>
              <a:pPr/>
              <a:t>‹#›</a:t>
            </a:fld>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slide" Target="slide8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slide" Target="slide8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slide" Target="slide84.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6.xml"/><Relationship Id="rId4" Type="http://schemas.openxmlformats.org/officeDocument/2006/relationships/slide" Target="slide8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slide" Target="slide86.xm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slide" Target="slide87.xml"/></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slide" Target="slide88.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slide" Target="slide8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6.xml"/><Relationship Id="rId4" Type="http://schemas.openxmlformats.org/officeDocument/2006/relationships/slide" Target="slide8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6.xml"/><Relationship Id="rId4" Type="http://schemas.openxmlformats.org/officeDocument/2006/relationships/slide" Target="slide9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slide" Target="slide91.xml"/></Relationships>
</file>

<file path=ppt/slides/_rels/slide4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8.xml"/><Relationship Id="rId1" Type="http://schemas.openxmlformats.org/officeDocument/2006/relationships/slideLayout" Target="../slideLayouts/slideLayout6.xml"/><Relationship Id="rId4" Type="http://schemas.openxmlformats.org/officeDocument/2006/relationships/slide" Target="slide9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0.xml"/><Relationship Id="rId1" Type="http://schemas.openxmlformats.org/officeDocument/2006/relationships/slideLayout" Target="../slideLayouts/slideLayout6.xml"/><Relationship Id="rId4" Type="http://schemas.openxmlformats.org/officeDocument/2006/relationships/slide" Target="slide9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3.xml"/><Relationship Id="rId1" Type="http://schemas.openxmlformats.org/officeDocument/2006/relationships/slideLayout" Target="../slideLayouts/slideLayout6.xml"/><Relationship Id="rId4" Type="http://schemas.openxmlformats.org/officeDocument/2006/relationships/slide" Target="slide9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1.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1.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1.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1.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6.xml"/></Relationships>
</file>

<file path=ppt/slides/_rels/slide8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11.xml"/><Relationship Id="rId1" Type="http://schemas.openxmlformats.org/officeDocument/2006/relationships/slideLayout" Target="../slideLayouts/slideLayout16.xml"/></Relationships>
</file>

<file path=ppt/slides/_rels/slide8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12.xml"/><Relationship Id="rId1" Type="http://schemas.openxmlformats.org/officeDocument/2006/relationships/slideLayout" Target="../slideLayouts/slideLayout16.xml"/></Relationships>
</file>

<file path=ppt/slides/_rels/slide84.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16.xml"/></Relationships>
</file>

<file path=ppt/slides/_rels/slide85.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16.xml"/></Relationships>
</file>

<file path=ppt/slides/_rels/slide86.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16.xml"/></Relationships>
</file>

<file path=ppt/slides/_rels/slide87.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16.xml"/></Relationships>
</file>

<file path=ppt/slides/_rels/slide88.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16.xml"/></Relationships>
</file>

<file path=ppt/slides/_rels/slide89.xml.rels><?xml version="1.0" encoding="UTF-8" standalone="yes"?>
<Relationships xmlns="http://schemas.openxmlformats.org/package/2006/relationships"><Relationship Id="rId2" Type="http://schemas.openxmlformats.org/officeDocument/2006/relationships/slide" Target="slide36.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0.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16.xml"/></Relationships>
</file>

<file path=ppt/slides/_rels/slide91.xml.rels><?xml version="1.0" encoding="UTF-8" standalone="yes"?>
<Relationships xmlns="http://schemas.openxmlformats.org/package/2006/relationships"><Relationship Id="rId2" Type="http://schemas.openxmlformats.org/officeDocument/2006/relationships/slide" Target="slide42.xml"/><Relationship Id="rId1" Type="http://schemas.openxmlformats.org/officeDocument/2006/relationships/slideLayout" Target="../slideLayouts/slideLayout16.xml"/></Relationships>
</file>

<file path=ppt/slides/_rels/slide92.xml.rels><?xml version="1.0" encoding="UTF-8" standalone="yes"?>
<Relationships xmlns="http://schemas.openxmlformats.org/package/2006/relationships"><Relationship Id="rId2" Type="http://schemas.openxmlformats.org/officeDocument/2006/relationships/slide" Target="slide43.xml"/><Relationship Id="rId1" Type="http://schemas.openxmlformats.org/officeDocument/2006/relationships/slideLayout" Target="../slideLayouts/slideLayout16.xml"/></Relationships>
</file>

<file path=ppt/slides/_rels/slide93.xml.rels><?xml version="1.0" encoding="UTF-8" standalone="yes"?>
<Relationships xmlns="http://schemas.openxmlformats.org/package/2006/relationships"><Relationship Id="rId2" Type="http://schemas.openxmlformats.org/officeDocument/2006/relationships/slide" Target="slide48.xml"/><Relationship Id="rId1" Type="http://schemas.openxmlformats.org/officeDocument/2006/relationships/slideLayout" Target="../slideLayouts/slideLayout16.xml"/></Relationships>
</file>

<file path=ppt/slides/_rels/slide94.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slide" Target="slide58.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9F084F0-007F-4AB4-AE51-D099B444BF64}"/>
              </a:ext>
            </a:extLst>
          </p:cNvPr>
          <p:cNvSpPr>
            <a:spLocks noGrp="1"/>
          </p:cNvSpPr>
          <p:nvPr>
            <p:ph type="ctrTitle"/>
          </p:nvPr>
        </p:nvSpPr>
        <p:spPr/>
        <p:txBody>
          <a:bodyPr/>
          <a:lstStyle/>
          <a:p>
            <a:r>
              <a:rPr lang="en-US" sz="2800" dirty="0">
                <a:cs typeface="Myriad Pro"/>
              </a:rPr>
              <a:t>Financial Accounting, </a:t>
            </a:r>
            <a:r>
              <a:rPr lang="en-US" sz="1400" dirty="0">
                <a:cs typeface="Avenir LT Std 35 Light"/>
              </a:rPr>
              <a:t>Sixth Edition</a:t>
            </a:r>
            <a:endParaRPr lang="en-US" dirty="0"/>
          </a:p>
        </p:txBody>
      </p:sp>
      <p:sp>
        <p:nvSpPr>
          <p:cNvPr id="7" name="Subtitle 6">
            <a:extLst>
              <a:ext uri="{FF2B5EF4-FFF2-40B4-BE49-F238E27FC236}">
                <a16:creationId xmlns:a16="http://schemas.microsoft.com/office/drawing/2014/main" id="{3260BC05-B6F2-40EA-A31C-4F7F747CA546}"/>
              </a:ext>
            </a:extLst>
          </p:cNvPr>
          <p:cNvSpPr>
            <a:spLocks noGrp="1"/>
          </p:cNvSpPr>
          <p:nvPr>
            <p:ph type="subTitle" idx="1"/>
          </p:nvPr>
        </p:nvSpPr>
        <p:spPr>
          <a:xfrm>
            <a:off x="782057" y="3647781"/>
            <a:ext cx="5419237" cy="873214"/>
          </a:xfrm>
        </p:spPr>
        <p:txBody>
          <a:bodyPr/>
          <a:lstStyle/>
          <a:p>
            <a:r>
              <a:rPr lang="en-US" sz="2000" b="1" dirty="0"/>
              <a:t>Chapter 3</a:t>
            </a:r>
          </a:p>
          <a:p>
            <a:r>
              <a:rPr lang="en-US" dirty="0"/>
              <a:t>The Accounting Cycle: End of the Period</a:t>
            </a:r>
          </a:p>
        </p:txBody>
      </p:sp>
      <p:sp>
        <p:nvSpPr>
          <p:cNvPr id="8" name="Text Placeholder 7">
            <a:extLst>
              <a:ext uri="{FF2B5EF4-FFF2-40B4-BE49-F238E27FC236}">
                <a16:creationId xmlns:a16="http://schemas.microsoft.com/office/drawing/2014/main" id="{4A546A7B-DC8B-49C3-910D-F4B1078BC95F}"/>
              </a:ext>
            </a:extLst>
          </p:cNvPr>
          <p:cNvSpPr>
            <a:spLocks noGrp="1"/>
          </p:cNvSpPr>
          <p:nvPr>
            <p:ph type="body" sz="quarter" idx="10"/>
          </p:nvPr>
        </p:nvSpPr>
        <p:spPr/>
        <p:txBody>
          <a:bodyPr/>
          <a:lstStyle/>
          <a:p>
            <a:r>
              <a:rPr lang="en-US" dirty="0"/>
              <a:t>Spiceland  •  Thomas  •  Herrmann</a:t>
            </a:r>
          </a:p>
        </p:txBody>
      </p:sp>
      <p:sp>
        <p:nvSpPr>
          <p:cNvPr id="9" name="Content Placeholder 8">
            <a:extLst>
              <a:ext uri="{FF2B5EF4-FFF2-40B4-BE49-F238E27FC236}">
                <a16:creationId xmlns:a16="http://schemas.microsoft.com/office/drawing/2014/main" id="{FD11D79F-1234-44E4-B602-E73B16FA42BA}"/>
              </a:ext>
            </a:extLst>
          </p:cNvPr>
          <p:cNvSpPr>
            <a:spLocks noGrp="1"/>
          </p:cNvSpPr>
          <p:nvPr>
            <p:ph sz="quarter" idx="12"/>
          </p:nvPr>
        </p:nvSpPr>
        <p:spPr>
          <a:xfrm>
            <a:off x="-33249" y="6547511"/>
            <a:ext cx="9260378" cy="230735"/>
          </a:xfrm>
        </p:spPr>
        <p:txBody>
          <a:bodyPr/>
          <a:lstStyle/>
          <a:p>
            <a:r>
              <a:rPr lang="en-US" sz="800" dirty="0"/>
              <a:t>© 2022 McGraw Hill, LLC. All rights reserved. Authorized only for instructor use in the classroom. No reproduction or further distribution permitted without the prior written consent of McGraw Hill, LLC.</a:t>
            </a:r>
          </a:p>
        </p:txBody>
      </p:sp>
    </p:spTree>
    <p:extLst>
      <p:ext uri="{BB962C8B-B14F-4D97-AF65-F5344CB8AC3E}">
        <p14:creationId xmlns:p14="http://schemas.microsoft.com/office/powerpoint/2010/main" val="144259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9078B8-DFC6-4716-A9F4-EB42D49890AA}"/>
              </a:ext>
            </a:extLst>
          </p:cNvPr>
          <p:cNvSpPr>
            <a:spLocks noGrp="1"/>
          </p:cNvSpPr>
          <p:nvPr>
            <p:ph type="title"/>
          </p:nvPr>
        </p:nvSpPr>
        <p:spPr/>
        <p:txBody>
          <a:bodyPr/>
          <a:lstStyle/>
          <a:p>
            <a:r>
              <a:rPr lang="en-US" dirty="0"/>
              <a:t>Learning Objective 2</a:t>
            </a:r>
          </a:p>
        </p:txBody>
      </p:sp>
      <p:sp>
        <p:nvSpPr>
          <p:cNvPr id="3" name="Content Placeholder 2">
            <a:extLst>
              <a:ext uri="{FF2B5EF4-FFF2-40B4-BE49-F238E27FC236}">
                <a16:creationId xmlns:a16="http://schemas.microsoft.com/office/drawing/2014/main" id="{3C1BD20A-BDC2-4D92-BA88-A26F17B78063}"/>
              </a:ext>
            </a:extLst>
          </p:cNvPr>
          <p:cNvSpPr>
            <a:spLocks noGrp="1"/>
          </p:cNvSpPr>
          <p:nvPr>
            <p:ph sz="quarter" idx="11"/>
          </p:nvPr>
        </p:nvSpPr>
        <p:spPr/>
        <p:txBody>
          <a:bodyPr>
            <a:normAutofit/>
          </a:bodyPr>
          <a:lstStyle/>
          <a:p>
            <a:pPr marL="1081088" indent="-1081088"/>
            <a:r>
              <a:rPr lang="en-US" sz="2400" b="1" dirty="0">
                <a:solidFill>
                  <a:schemeClr val="tx1"/>
                </a:solidFill>
              </a:rPr>
              <a:t>L</a:t>
            </a:r>
            <a:r>
              <a:rPr lang="en-US" sz="100" b="1" dirty="0">
                <a:solidFill>
                  <a:schemeClr val="tx1"/>
                </a:solidFill>
              </a:rPr>
              <a:t> </a:t>
            </a:r>
            <a:r>
              <a:rPr lang="en-US" sz="2400" b="1" dirty="0">
                <a:solidFill>
                  <a:schemeClr val="tx1"/>
                </a:solidFill>
              </a:rPr>
              <a:t>O 3–2 </a:t>
            </a:r>
            <a:r>
              <a:rPr lang="en-US" sz="2400" dirty="0">
                <a:solidFill>
                  <a:schemeClr val="tx1"/>
                </a:solidFill>
              </a:rPr>
              <a:t>Distinguish between accrual-basis and cash-basis accounting.</a:t>
            </a:r>
          </a:p>
        </p:txBody>
      </p:sp>
      <p:sp>
        <p:nvSpPr>
          <p:cNvPr id="6" name="Slide Number Placeholder 5">
            <a:extLst>
              <a:ext uri="{FF2B5EF4-FFF2-40B4-BE49-F238E27FC236}">
                <a16:creationId xmlns:a16="http://schemas.microsoft.com/office/drawing/2014/main" id="{0AF21F20-7AA2-474D-BDF0-0702D7B8F711}"/>
              </a:ext>
            </a:extLst>
          </p:cNvPr>
          <p:cNvSpPr>
            <a:spLocks noGrp="1"/>
          </p:cNvSpPr>
          <p:nvPr>
            <p:ph type="sldNum" sz="quarter" idx="10"/>
          </p:nvPr>
        </p:nvSpPr>
        <p:spPr/>
        <p:txBody>
          <a:bodyPr/>
          <a:lstStyle/>
          <a:p>
            <a:fld id="{68151E55-6873-49E2-B8D5-2F265E6F1973}" type="slidenum">
              <a:rPr lang="en-US" smtClean="0"/>
              <a:t>10</a:t>
            </a:fld>
            <a:endParaRPr lang="en-US" dirty="0"/>
          </a:p>
        </p:txBody>
      </p:sp>
    </p:spTree>
    <p:extLst>
      <p:ext uri="{BB962C8B-B14F-4D97-AF65-F5344CB8AC3E}">
        <p14:creationId xmlns:p14="http://schemas.microsoft.com/office/powerpoint/2010/main" val="35465924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73CC33-8BFB-4958-917E-AA047ABC5072}"/>
              </a:ext>
            </a:extLst>
          </p:cNvPr>
          <p:cNvSpPr>
            <a:spLocks noGrp="1"/>
          </p:cNvSpPr>
          <p:nvPr>
            <p:ph type="title"/>
          </p:nvPr>
        </p:nvSpPr>
        <p:spPr>
          <a:xfrm>
            <a:off x="342900" y="124672"/>
            <a:ext cx="8639352" cy="1225156"/>
          </a:xfrm>
        </p:spPr>
        <p:txBody>
          <a:bodyPr>
            <a:normAutofit fontScale="90000"/>
          </a:bodyPr>
          <a:lstStyle/>
          <a:p>
            <a:r>
              <a:rPr lang="en-US" dirty="0">
                <a:solidFill>
                  <a:schemeClr val="tx1"/>
                </a:solidFill>
                <a:cs typeface="Avenir LT Std 65 Medium"/>
              </a:rPr>
              <a:t>Illustration 3–2 </a:t>
            </a:r>
            <a:r>
              <a:rPr lang="en-US" sz="3600" dirty="0">
                <a:solidFill>
                  <a:schemeClr val="tx1"/>
                </a:solidFill>
              </a:rPr>
              <a:t>Accrual-Basis versus Cash-Basis for Revenue-Related Transactions</a:t>
            </a:r>
            <a:endParaRPr lang="en-US" dirty="0">
              <a:solidFill>
                <a:schemeClr val="tx1"/>
              </a:solidFill>
            </a:endParaRPr>
          </a:p>
        </p:txBody>
      </p:sp>
      <p:pic>
        <p:nvPicPr>
          <p:cNvPr id="3" name="Picture 2" descr="A table shows has six columns for transactions, description, service provided under accrual basis, revenue recorded, cash received under cash basis and revenue recorded. ">
            <a:extLst>
              <a:ext uri="{FF2B5EF4-FFF2-40B4-BE49-F238E27FC236}">
                <a16:creationId xmlns:a16="http://schemas.microsoft.com/office/drawing/2014/main" id="{F2A67702-EA3C-49F2-BF6C-2CCE429D162D}"/>
              </a:ext>
            </a:extLst>
          </p:cNvPr>
          <p:cNvPicPr>
            <a:picLocks noChangeAspect="1"/>
          </p:cNvPicPr>
          <p:nvPr/>
        </p:nvPicPr>
        <p:blipFill>
          <a:blip r:embed="rId3"/>
          <a:stretch>
            <a:fillRect/>
          </a:stretch>
        </p:blipFill>
        <p:spPr>
          <a:xfrm>
            <a:off x="506730" y="1659682"/>
            <a:ext cx="8130540" cy="4264343"/>
          </a:xfrm>
          <a:prstGeom prst="rect">
            <a:avLst/>
          </a:prstGeom>
        </p:spPr>
      </p:pic>
      <p:sp>
        <p:nvSpPr>
          <p:cNvPr id="5" name="Text Placeholder 4">
            <a:extLst>
              <a:ext uri="{FF2B5EF4-FFF2-40B4-BE49-F238E27FC236}">
                <a16:creationId xmlns:a16="http://schemas.microsoft.com/office/drawing/2014/main" id="{DA4E94A3-CF6B-4A08-BD7F-2AD83D830484}"/>
              </a:ext>
            </a:extLst>
          </p:cNvPr>
          <p:cNvSpPr>
            <a:spLocks noGrp="1"/>
          </p:cNvSpPr>
          <p:nvPr>
            <p:ph type="body" sz="quarter" idx="12"/>
          </p:nvPr>
        </p:nvSpPr>
        <p:spPr>
          <a:xfrm>
            <a:off x="2949626" y="6324599"/>
            <a:ext cx="3241315" cy="211111"/>
          </a:xfrm>
        </p:spPr>
        <p:txBody>
          <a:bodyPr/>
          <a:lstStyle/>
          <a:p>
            <a:r>
              <a:rPr lang="en-US" sz="1200" dirty="0">
                <a:hlinkClick r:id="rId4" action="ppaction://hlinksldjump"/>
              </a:rPr>
              <a:t>Access the text alternative for slide images.</a:t>
            </a:r>
            <a:endParaRPr lang="en-US" sz="1200" dirty="0"/>
          </a:p>
        </p:txBody>
      </p:sp>
      <p:sp>
        <p:nvSpPr>
          <p:cNvPr id="6" name="Slide Number Placeholder 5">
            <a:extLst>
              <a:ext uri="{FF2B5EF4-FFF2-40B4-BE49-F238E27FC236}">
                <a16:creationId xmlns:a16="http://schemas.microsoft.com/office/drawing/2014/main" id="{4E62D29B-28F3-4B1F-88DB-6EE64036400E}"/>
              </a:ext>
            </a:extLst>
          </p:cNvPr>
          <p:cNvSpPr>
            <a:spLocks noGrp="1"/>
          </p:cNvSpPr>
          <p:nvPr>
            <p:ph type="sldNum" sz="quarter" idx="10"/>
          </p:nvPr>
        </p:nvSpPr>
        <p:spPr/>
        <p:txBody>
          <a:bodyPr/>
          <a:lstStyle/>
          <a:p>
            <a:fld id="{68151E55-6873-49E2-B8D5-2F265E6F1973}" type="slidenum">
              <a:rPr lang="en-US" smtClean="0"/>
              <a:t>11</a:t>
            </a:fld>
            <a:endParaRPr lang="en-US" dirty="0"/>
          </a:p>
        </p:txBody>
      </p:sp>
    </p:spTree>
    <p:extLst>
      <p:ext uri="{BB962C8B-B14F-4D97-AF65-F5344CB8AC3E}">
        <p14:creationId xmlns:p14="http://schemas.microsoft.com/office/powerpoint/2010/main" val="18246878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86B969-AC40-460B-978F-6E6574D1CE9F}"/>
              </a:ext>
            </a:extLst>
          </p:cNvPr>
          <p:cNvSpPr>
            <a:spLocks noGrp="1"/>
          </p:cNvSpPr>
          <p:nvPr>
            <p:ph type="title"/>
          </p:nvPr>
        </p:nvSpPr>
        <p:spPr>
          <a:xfrm>
            <a:off x="267950" y="263526"/>
            <a:ext cx="8639352" cy="821119"/>
          </a:xfrm>
        </p:spPr>
        <p:txBody>
          <a:bodyPr>
            <a:normAutofit fontScale="90000"/>
          </a:bodyPr>
          <a:lstStyle/>
          <a:p>
            <a:r>
              <a:rPr lang="en-US" dirty="0">
                <a:solidFill>
                  <a:schemeClr val="tx1"/>
                </a:solidFill>
                <a:cs typeface="Avenir LT Std 65 Medium"/>
              </a:rPr>
              <a:t>Illustration 3–3</a:t>
            </a:r>
            <a:r>
              <a:rPr lang="en-US" sz="2800" dirty="0">
                <a:solidFill>
                  <a:schemeClr val="tx1"/>
                </a:solidFill>
                <a:cs typeface="Avenir LT Std 65 Medium"/>
              </a:rPr>
              <a:t> </a:t>
            </a:r>
            <a:r>
              <a:rPr lang="en-US" sz="3600" dirty="0">
                <a:solidFill>
                  <a:schemeClr val="tx1"/>
                </a:solidFill>
                <a:cs typeface="Avenir LT Std 65 Medium"/>
              </a:rPr>
              <a:t>Accrual-Basis versus Cash-Basis for Expense-Related Transactions</a:t>
            </a:r>
            <a:endParaRPr lang="en-US" dirty="0">
              <a:solidFill>
                <a:schemeClr val="tx1"/>
              </a:solidFill>
            </a:endParaRPr>
          </a:p>
        </p:txBody>
      </p:sp>
      <p:pic>
        <p:nvPicPr>
          <p:cNvPr id="7" name="Picture 6" descr="A table shows has six columns for transactions, description, service provided under accrual basis, revenue recorded, cash received under cash basis and revenue recorded.">
            <a:extLst>
              <a:ext uri="{FF2B5EF4-FFF2-40B4-BE49-F238E27FC236}">
                <a16:creationId xmlns:a16="http://schemas.microsoft.com/office/drawing/2014/main" id="{6454E80B-6750-44E7-9B17-8D364228A460}"/>
              </a:ext>
            </a:extLst>
          </p:cNvPr>
          <p:cNvPicPr>
            <a:picLocks noChangeAspect="1"/>
          </p:cNvPicPr>
          <p:nvPr/>
        </p:nvPicPr>
        <p:blipFill>
          <a:blip r:embed="rId3"/>
          <a:stretch>
            <a:fillRect/>
          </a:stretch>
        </p:blipFill>
        <p:spPr>
          <a:xfrm>
            <a:off x="517117" y="1403225"/>
            <a:ext cx="8141018" cy="4253865"/>
          </a:xfrm>
          <a:prstGeom prst="rect">
            <a:avLst/>
          </a:prstGeom>
        </p:spPr>
      </p:pic>
      <p:sp>
        <p:nvSpPr>
          <p:cNvPr id="4" name="Text Placeholder 3">
            <a:extLst>
              <a:ext uri="{FF2B5EF4-FFF2-40B4-BE49-F238E27FC236}">
                <a16:creationId xmlns:a16="http://schemas.microsoft.com/office/drawing/2014/main" id="{352A21E5-BDA3-4C96-B615-9D68DA5979B3}"/>
              </a:ext>
            </a:extLst>
          </p:cNvPr>
          <p:cNvSpPr>
            <a:spLocks noGrp="1"/>
          </p:cNvSpPr>
          <p:nvPr>
            <p:ph type="body" sz="quarter" idx="12"/>
          </p:nvPr>
        </p:nvSpPr>
        <p:spPr>
          <a:xfrm>
            <a:off x="2889660" y="6235909"/>
            <a:ext cx="3226325" cy="279192"/>
          </a:xfrm>
        </p:spPr>
        <p:txBody>
          <a:bodyPr/>
          <a:lstStyle/>
          <a:p>
            <a:r>
              <a:rPr lang="en-US" sz="1200" dirty="0">
                <a:hlinkClick r:id="rId4" action="ppaction://hlinksldjump"/>
              </a:rPr>
              <a:t>Access the text alternative for slide images.</a:t>
            </a:r>
            <a:endParaRPr lang="en-US" sz="1200" dirty="0"/>
          </a:p>
        </p:txBody>
      </p:sp>
      <p:sp>
        <p:nvSpPr>
          <p:cNvPr id="6" name="Slide Number Placeholder 5">
            <a:extLst>
              <a:ext uri="{FF2B5EF4-FFF2-40B4-BE49-F238E27FC236}">
                <a16:creationId xmlns:a16="http://schemas.microsoft.com/office/drawing/2014/main" id="{2D99042E-B113-4DB2-9C13-3483F81147EE}"/>
              </a:ext>
            </a:extLst>
          </p:cNvPr>
          <p:cNvSpPr>
            <a:spLocks noGrp="1"/>
          </p:cNvSpPr>
          <p:nvPr>
            <p:ph type="sldNum" sz="quarter" idx="10"/>
          </p:nvPr>
        </p:nvSpPr>
        <p:spPr/>
        <p:txBody>
          <a:bodyPr/>
          <a:lstStyle/>
          <a:p>
            <a:fld id="{68151E55-6873-49E2-B8D5-2F265E6F1973}" type="slidenum">
              <a:rPr lang="en-US" smtClean="0"/>
              <a:t>12</a:t>
            </a:fld>
            <a:endParaRPr lang="en-US" dirty="0"/>
          </a:p>
        </p:txBody>
      </p:sp>
    </p:spTree>
    <p:extLst>
      <p:ext uri="{BB962C8B-B14F-4D97-AF65-F5344CB8AC3E}">
        <p14:creationId xmlns:p14="http://schemas.microsoft.com/office/powerpoint/2010/main" val="26015749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7D62C4-280F-45FA-AB8B-9BC7A04ABD89}"/>
              </a:ext>
            </a:extLst>
          </p:cNvPr>
          <p:cNvSpPr>
            <a:spLocks noGrp="1"/>
          </p:cNvSpPr>
          <p:nvPr>
            <p:ph type="title"/>
          </p:nvPr>
        </p:nvSpPr>
        <p:spPr/>
        <p:txBody>
          <a:bodyPr/>
          <a:lstStyle/>
          <a:p>
            <a:r>
              <a:rPr lang="en-US" sz="3600" dirty="0">
                <a:solidFill>
                  <a:schemeClr val="tx1"/>
                </a:solidFill>
              </a:rPr>
              <a:t>Timing Differences</a:t>
            </a:r>
            <a:endParaRPr lang="en-US" dirty="0">
              <a:solidFill>
                <a:schemeClr val="tx1"/>
              </a:solidFill>
            </a:endParaRPr>
          </a:p>
        </p:txBody>
      </p:sp>
      <p:sp>
        <p:nvSpPr>
          <p:cNvPr id="3" name="Content Placeholder 2">
            <a:extLst>
              <a:ext uri="{FF2B5EF4-FFF2-40B4-BE49-F238E27FC236}">
                <a16:creationId xmlns:a16="http://schemas.microsoft.com/office/drawing/2014/main" id="{F72DEB01-D6C1-4469-8282-7DE5FFACF2C3}"/>
              </a:ext>
            </a:extLst>
          </p:cNvPr>
          <p:cNvSpPr>
            <a:spLocks noGrp="1"/>
          </p:cNvSpPr>
          <p:nvPr>
            <p:ph sz="quarter" idx="11"/>
          </p:nvPr>
        </p:nvSpPr>
        <p:spPr/>
        <p:txBody>
          <a:bodyPr>
            <a:normAutofit/>
          </a:bodyPr>
          <a:lstStyle/>
          <a:p>
            <a:pPr marL="291600" indent="-291600">
              <a:spcBef>
                <a:spcPts val="1000"/>
              </a:spcBef>
              <a:spcAft>
                <a:spcPts val="0"/>
              </a:spcAft>
              <a:buFont typeface="Arial" panose="020B0604020202020204" pitchFamily="34" charset="0"/>
              <a:buChar char="•"/>
            </a:pPr>
            <a:r>
              <a:rPr lang="en-US" sz="2400" dirty="0">
                <a:solidFill>
                  <a:schemeClr val="tx1"/>
                </a:solidFill>
              </a:rPr>
              <a:t>Under both accrual-basis and cash-basis accounting, all revenues and expenses are eventually </a:t>
            </a:r>
            <a:r>
              <a:rPr lang="en-US" sz="2400" b="1" dirty="0">
                <a:solidFill>
                  <a:schemeClr val="tx1"/>
                </a:solidFill>
              </a:rPr>
              <a:t>recorded for the same amount</a:t>
            </a:r>
            <a:r>
              <a:rPr lang="en-US" sz="2400" dirty="0">
                <a:solidFill>
                  <a:schemeClr val="tx1"/>
                </a:solidFill>
              </a:rPr>
              <a:t>. </a:t>
            </a:r>
          </a:p>
          <a:p>
            <a:pPr marL="291600" indent="-291600">
              <a:spcBef>
                <a:spcPts val="1000"/>
              </a:spcBef>
              <a:spcAft>
                <a:spcPts val="0"/>
              </a:spcAft>
              <a:buFont typeface="Arial" panose="020B0604020202020204" pitchFamily="34" charset="0"/>
              <a:buChar char="•"/>
            </a:pPr>
            <a:r>
              <a:rPr lang="en-US" sz="2400" dirty="0">
                <a:solidFill>
                  <a:schemeClr val="tx1"/>
                </a:solidFill>
              </a:rPr>
              <a:t>The </a:t>
            </a:r>
            <a:r>
              <a:rPr lang="en-US" sz="2400" b="1" dirty="0">
                <a:solidFill>
                  <a:schemeClr val="tx1"/>
                </a:solidFill>
              </a:rPr>
              <a:t>difference</a:t>
            </a:r>
            <a:r>
              <a:rPr lang="en-US" sz="2400" dirty="0">
                <a:solidFill>
                  <a:schemeClr val="tx1"/>
                </a:solidFill>
              </a:rPr>
              <a:t> between accrual-basis accounting and cash-basis accounting is in the </a:t>
            </a:r>
            <a:r>
              <a:rPr lang="en-US" sz="2400" b="1" dirty="0">
                <a:solidFill>
                  <a:schemeClr val="tx1"/>
                </a:solidFill>
              </a:rPr>
              <a:t>timing</a:t>
            </a:r>
            <a:r>
              <a:rPr lang="en-US" sz="2400" dirty="0">
                <a:solidFill>
                  <a:schemeClr val="tx1"/>
                </a:solidFill>
              </a:rPr>
              <a:t> of when we record those revenues and expenses. </a:t>
            </a:r>
          </a:p>
        </p:txBody>
      </p:sp>
      <p:sp>
        <p:nvSpPr>
          <p:cNvPr id="6" name="Slide Number Placeholder 5">
            <a:extLst>
              <a:ext uri="{FF2B5EF4-FFF2-40B4-BE49-F238E27FC236}">
                <a16:creationId xmlns:a16="http://schemas.microsoft.com/office/drawing/2014/main" id="{35E67530-C452-42BE-8E30-D7F06987445D}"/>
              </a:ext>
            </a:extLst>
          </p:cNvPr>
          <p:cNvSpPr>
            <a:spLocks noGrp="1"/>
          </p:cNvSpPr>
          <p:nvPr>
            <p:ph type="sldNum" sz="quarter" idx="10"/>
          </p:nvPr>
        </p:nvSpPr>
        <p:spPr/>
        <p:txBody>
          <a:bodyPr/>
          <a:lstStyle/>
          <a:p>
            <a:fld id="{68151E55-6873-49E2-B8D5-2F265E6F1973}" type="slidenum">
              <a:rPr lang="en-US" smtClean="0"/>
              <a:t>13</a:t>
            </a:fld>
            <a:endParaRPr lang="en-US" dirty="0"/>
          </a:p>
        </p:txBody>
      </p:sp>
    </p:spTree>
    <p:extLst>
      <p:ext uri="{BB962C8B-B14F-4D97-AF65-F5344CB8AC3E}">
        <p14:creationId xmlns:p14="http://schemas.microsoft.com/office/powerpoint/2010/main" val="20470904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3A7D8-A14B-4064-93BE-96E5AF9BD350}"/>
              </a:ext>
            </a:extLst>
          </p:cNvPr>
          <p:cNvSpPr>
            <a:spLocks noGrp="1"/>
          </p:cNvSpPr>
          <p:nvPr>
            <p:ph type="title"/>
          </p:nvPr>
        </p:nvSpPr>
        <p:spPr/>
        <p:txBody>
          <a:bodyPr>
            <a:normAutofit fontScale="90000"/>
          </a:bodyPr>
          <a:lstStyle/>
          <a:p>
            <a:r>
              <a:rPr lang="en-US" sz="3600" dirty="0">
                <a:solidFill>
                  <a:schemeClr val="tx1"/>
                </a:solidFill>
              </a:rPr>
              <a:t>Generally Accepted Accounting Principles</a:t>
            </a:r>
            <a:endParaRPr lang="en-US" dirty="0">
              <a:solidFill>
                <a:schemeClr val="tx1"/>
              </a:solidFill>
            </a:endParaRPr>
          </a:p>
        </p:txBody>
      </p:sp>
      <p:sp>
        <p:nvSpPr>
          <p:cNvPr id="3" name="Content Placeholder 2">
            <a:extLst>
              <a:ext uri="{FF2B5EF4-FFF2-40B4-BE49-F238E27FC236}">
                <a16:creationId xmlns:a16="http://schemas.microsoft.com/office/drawing/2014/main" id="{2776589C-FAE8-49B7-AAF1-2D05CBD0D1BE}"/>
              </a:ext>
            </a:extLst>
          </p:cNvPr>
          <p:cNvSpPr>
            <a:spLocks noGrp="1"/>
          </p:cNvSpPr>
          <p:nvPr>
            <p:ph sz="quarter" idx="11"/>
          </p:nvPr>
        </p:nvSpPr>
        <p:spPr/>
        <p:txBody>
          <a:bodyPr>
            <a:normAutofit/>
          </a:bodyPr>
          <a:lstStyle/>
          <a:p>
            <a:pPr marL="291600" indent="-291600">
              <a:spcBef>
                <a:spcPts val="1000"/>
              </a:spcBef>
              <a:spcAft>
                <a:spcPts val="0"/>
              </a:spcAft>
              <a:buFont typeface="Arial" panose="020B0604020202020204" pitchFamily="34" charset="0"/>
              <a:buChar char="•"/>
            </a:pPr>
            <a:r>
              <a:rPr lang="en-US" sz="2600" dirty="0">
                <a:solidFill>
                  <a:schemeClr val="tx1"/>
                </a:solidFill>
              </a:rPr>
              <a:t>Cash-basis accounting </a:t>
            </a:r>
            <a:r>
              <a:rPr lang="en-US" sz="2600" b="1" i="1" dirty="0">
                <a:solidFill>
                  <a:schemeClr val="tx1"/>
                </a:solidFill>
              </a:rPr>
              <a:t>is not part</a:t>
            </a:r>
            <a:r>
              <a:rPr lang="en-US" sz="2600" dirty="0">
                <a:solidFill>
                  <a:schemeClr val="tx1"/>
                </a:solidFill>
              </a:rPr>
              <a:t> of generally accepted accounting principles (G</a:t>
            </a:r>
            <a:r>
              <a:rPr lang="en-US" sz="100" dirty="0">
                <a:solidFill>
                  <a:schemeClr val="tx1"/>
                </a:solidFill>
              </a:rPr>
              <a:t> </a:t>
            </a:r>
            <a:r>
              <a:rPr lang="en-US" sz="2600" dirty="0">
                <a:solidFill>
                  <a:schemeClr val="tx1"/>
                </a:solidFill>
              </a:rPr>
              <a:t>A</a:t>
            </a:r>
            <a:r>
              <a:rPr lang="en-US" sz="100" dirty="0">
                <a:solidFill>
                  <a:schemeClr val="tx1"/>
                </a:solidFill>
              </a:rPr>
              <a:t> </a:t>
            </a:r>
            <a:r>
              <a:rPr lang="en-US" sz="2600" dirty="0" err="1">
                <a:solidFill>
                  <a:schemeClr val="tx1"/>
                </a:solidFill>
              </a:rPr>
              <a:t>A</a:t>
            </a:r>
            <a:r>
              <a:rPr lang="en-US" sz="100" dirty="0">
                <a:solidFill>
                  <a:schemeClr val="tx1"/>
                </a:solidFill>
              </a:rPr>
              <a:t> </a:t>
            </a:r>
            <a:r>
              <a:rPr lang="en-US" sz="2600" dirty="0">
                <a:solidFill>
                  <a:schemeClr val="tx1"/>
                </a:solidFill>
              </a:rPr>
              <a:t>P). </a:t>
            </a:r>
          </a:p>
          <a:p>
            <a:pPr marL="291600" indent="-291600">
              <a:spcBef>
                <a:spcPts val="1000"/>
              </a:spcBef>
              <a:spcAft>
                <a:spcPts val="0"/>
              </a:spcAft>
              <a:buFont typeface="Arial" panose="020B0604020202020204" pitchFamily="34" charset="0"/>
              <a:buChar char="•"/>
            </a:pPr>
            <a:r>
              <a:rPr lang="en-US" sz="2600" dirty="0">
                <a:solidFill>
                  <a:schemeClr val="tx1"/>
                </a:solidFill>
              </a:rPr>
              <a:t>Accrual-basis accounting </a:t>
            </a:r>
            <a:r>
              <a:rPr lang="en-US" sz="2600" b="1" i="1" dirty="0">
                <a:solidFill>
                  <a:schemeClr val="tx1"/>
                </a:solidFill>
              </a:rPr>
              <a:t>is part </a:t>
            </a:r>
            <a:r>
              <a:rPr lang="en-US" sz="2600" i="1" dirty="0">
                <a:solidFill>
                  <a:schemeClr val="tx1"/>
                </a:solidFill>
              </a:rPr>
              <a:t>of </a:t>
            </a:r>
            <a:r>
              <a:rPr lang="en-US" sz="2600" dirty="0">
                <a:solidFill>
                  <a:schemeClr val="tx1"/>
                </a:solidFill>
              </a:rPr>
              <a:t>G</a:t>
            </a:r>
            <a:r>
              <a:rPr lang="en-US" sz="100" dirty="0">
                <a:solidFill>
                  <a:schemeClr val="tx1"/>
                </a:solidFill>
              </a:rPr>
              <a:t> </a:t>
            </a:r>
            <a:r>
              <a:rPr lang="en-US" sz="2600" dirty="0">
                <a:solidFill>
                  <a:schemeClr val="tx1"/>
                </a:solidFill>
              </a:rPr>
              <a:t>A</a:t>
            </a:r>
            <a:r>
              <a:rPr lang="en-US" sz="100" dirty="0">
                <a:solidFill>
                  <a:schemeClr val="tx1"/>
                </a:solidFill>
              </a:rPr>
              <a:t> </a:t>
            </a:r>
            <a:r>
              <a:rPr lang="en-US" sz="2600" dirty="0" err="1">
                <a:solidFill>
                  <a:schemeClr val="tx1"/>
                </a:solidFill>
              </a:rPr>
              <a:t>A</a:t>
            </a:r>
            <a:r>
              <a:rPr lang="en-US" sz="100" dirty="0">
                <a:solidFill>
                  <a:schemeClr val="tx1"/>
                </a:solidFill>
              </a:rPr>
              <a:t> </a:t>
            </a:r>
            <a:r>
              <a:rPr lang="en-US" sz="2600" dirty="0">
                <a:solidFill>
                  <a:schemeClr val="tx1"/>
                </a:solidFill>
              </a:rPr>
              <a:t>P.</a:t>
            </a:r>
          </a:p>
        </p:txBody>
      </p:sp>
      <p:sp>
        <p:nvSpPr>
          <p:cNvPr id="6" name="Slide Number Placeholder 5">
            <a:extLst>
              <a:ext uri="{FF2B5EF4-FFF2-40B4-BE49-F238E27FC236}">
                <a16:creationId xmlns:a16="http://schemas.microsoft.com/office/drawing/2014/main" id="{01E63979-2E0F-4E5F-AC8C-3E1EF242D22F}"/>
              </a:ext>
            </a:extLst>
          </p:cNvPr>
          <p:cNvSpPr>
            <a:spLocks noGrp="1"/>
          </p:cNvSpPr>
          <p:nvPr>
            <p:ph type="sldNum" sz="quarter" idx="10"/>
          </p:nvPr>
        </p:nvSpPr>
        <p:spPr/>
        <p:txBody>
          <a:bodyPr/>
          <a:lstStyle/>
          <a:p>
            <a:fld id="{68151E55-6873-49E2-B8D5-2F265E6F1973}" type="slidenum">
              <a:rPr lang="en-US" smtClean="0"/>
              <a:t>14</a:t>
            </a:fld>
            <a:endParaRPr lang="en-US" dirty="0"/>
          </a:p>
        </p:txBody>
      </p:sp>
    </p:spTree>
    <p:extLst>
      <p:ext uri="{BB962C8B-B14F-4D97-AF65-F5344CB8AC3E}">
        <p14:creationId xmlns:p14="http://schemas.microsoft.com/office/powerpoint/2010/main" val="15401622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55E9D1-BBEF-4B51-8E35-9589651178FE}"/>
              </a:ext>
            </a:extLst>
          </p:cNvPr>
          <p:cNvSpPr>
            <a:spLocks noGrp="1"/>
          </p:cNvSpPr>
          <p:nvPr>
            <p:ph type="title"/>
          </p:nvPr>
        </p:nvSpPr>
        <p:spPr/>
        <p:txBody>
          <a:bodyPr>
            <a:normAutofit fontScale="90000"/>
          </a:bodyPr>
          <a:lstStyle/>
          <a:p>
            <a:r>
              <a:rPr lang="en-US" dirty="0"/>
              <a:t>Accrual-Basis Compared with Cash-Basis Accounting</a:t>
            </a:r>
          </a:p>
        </p:txBody>
      </p:sp>
      <p:graphicFrame>
        <p:nvGraphicFramePr>
          <p:cNvPr id="7" name="Table 7">
            <a:extLst>
              <a:ext uri="{FF2B5EF4-FFF2-40B4-BE49-F238E27FC236}">
                <a16:creationId xmlns:a16="http://schemas.microsoft.com/office/drawing/2014/main" id="{392D1F08-2755-4D11-8028-598FD41AE811}"/>
              </a:ext>
            </a:extLst>
          </p:cNvPr>
          <p:cNvGraphicFramePr>
            <a:graphicFrameLocks noGrp="1"/>
          </p:cNvGraphicFramePr>
          <p:nvPr>
            <p:extLst>
              <p:ext uri="{D42A27DB-BD31-4B8C-83A1-F6EECF244321}">
                <p14:modId xmlns:p14="http://schemas.microsoft.com/office/powerpoint/2010/main" val="486211032"/>
              </p:ext>
            </p:extLst>
          </p:nvPr>
        </p:nvGraphicFramePr>
        <p:xfrm>
          <a:off x="432262" y="1871980"/>
          <a:ext cx="8179723" cy="2570480"/>
        </p:xfrm>
        <a:graphic>
          <a:graphicData uri="http://schemas.openxmlformats.org/drawingml/2006/table">
            <a:tbl>
              <a:tblPr firstRow="1" bandRow="1">
                <a:tableStyleId>{5C22544A-7EE6-4342-B048-85BDC9FD1C3A}</a:tableStyleId>
              </a:tblPr>
              <a:tblGrid>
                <a:gridCol w="2653140">
                  <a:extLst>
                    <a:ext uri="{9D8B030D-6E8A-4147-A177-3AD203B41FA5}">
                      <a16:colId xmlns:a16="http://schemas.microsoft.com/office/drawing/2014/main" val="1887192966"/>
                    </a:ext>
                  </a:extLst>
                </a:gridCol>
                <a:gridCol w="3049391">
                  <a:extLst>
                    <a:ext uri="{9D8B030D-6E8A-4147-A177-3AD203B41FA5}">
                      <a16:colId xmlns:a16="http://schemas.microsoft.com/office/drawing/2014/main" val="31717771"/>
                    </a:ext>
                  </a:extLst>
                </a:gridCol>
                <a:gridCol w="2477192">
                  <a:extLst>
                    <a:ext uri="{9D8B030D-6E8A-4147-A177-3AD203B41FA5}">
                      <a16:colId xmlns:a16="http://schemas.microsoft.com/office/drawing/2014/main" val="99771028"/>
                    </a:ext>
                  </a:extLst>
                </a:gridCol>
              </a:tblGrid>
              <a:tr h="370840">
                <a:tc>
                  <a:txBody>
                    <a:bodyPr/>
                    <a:lstStyle/>
                    <a:p>
                      <a:pPr algn="ctr"/>
                      <a:r>
                        <a:rPr lang="en-US" sz="1800" dirty="0">
                          <a:latin typeface="+mn-lt"/>
                        </a:rPr>
                        <a:t>Point of Difference</a:t>
                      </a:r>
                    </a:p>
                  </a:txBody>
                  <a:tcPr>
                    <a:solidFill>
                      <a:srgbClr val="C00000"/>
                    </a:solidFill>
                  </a:tcPr>
                </a:tc>
                <a:tc>
                  <a:txBody>
                    <a:bodyPr/>
                    <a:lstStyle/>
                    <a:p>
                      <a:pPr algn="ctr"/>
                      <a:r>
                        <a:rPr lang="en-US" sz="1800" dirty="0">
                          <a:latin typeface="+mn-lt"/>
                        </a:rPr>
                        <a:t>Accrual</a:t>
                      </a:r>
                      <a:r>
                        <a:rPr lang="en-US" sz="1800" baseline="0" dirty="0">
                          <a:latin typeface="+mn-lt"/>
                        </a:rPr>
                        <a:t>-Basis</a:t>
                      </a:r>
                      <a:endParaRPr lang="en-US" sz="1800" dirty="0">
                        <a:latin typeface="+mn-lt"/>
                      </a:endParaRPr>
                    </a:p>
                  </a:txBody>
                  <a:tcPr anchor="b">
                    <a:solidFill>
                      <a:srgbClr val="C00000"/>
                    </a:solidFill>
                  </a:tcPr>
                </a:tc>
                <a:tc>
                  <a:txBody>
                    <a:bodyPr/>
                    <a:lstStyle/>
                    <a:p>
                      <a:pPr algn="ctr"/>
                      <a:r>
                        <a:rPr lang="en-US" sz="1800" dirty="0">
                          <a:latin typeface="+mn-lt"/>
                        </a:rPr>
                        <a:t>Cash-Basis</a:t>
                      </a:r>
                    </a:p>
                  </a:txBody>
                  <a:tcPr anchor="b">
                    <a:solidFill>
                      <a:srgbClr val="C00000"/>
                    </a:solidFill>
                  </a:tcPr>
                </a:tc>
                <a:extLst>
                  <a:ext uri="{0D108BD9-81ED-4DB2-BD59-A6C34878D82A}">
                    <a16:rowId xmlns:a16="http://schemas.microsoft.com/office/drawing/2014/main" val="2778762898"/>
                  </a:ext>
                </a:extLst>
              </a:tr>
              <a:tr h="370840">
                <a:tc>
                  <a:txBody>
                    <a:bodyPr/>
                    <a:lstStyle/>
                    <a:p>
                      <a:pPr>
                        <a:spcBef>
                          <a:spcPts val="1800"/>
                        </a:spcBef>
                      </a:pPr>
                      <a:r>
                        <a:rPr lang="en-US" sz="1800" b="1" dirty="0">
                          <a:solidFill>
                            <a:schemeClr val="tx1"/>
                          </a:solidFill>
                          <a:latin typeface="+mn-lt"/>
                        </a:rPr>
                        <a:t>Revenue Recognition</a:t>
                      </a:r>
                    </a:p>
                  </a:txBody>
                  <a:tcPr/>
                </a:tc>
                <a:tc>
                  <a:txBody>
                    <a:bodyPr/>
                    <a:lstStyle/>
                    <a:p>
                      <a:pPr>
                        <a:spcBef>
                          <a:spcPts val="1800"/>
                        </a:spcBef>
                      </a:pPr>
                      <a:r>
                        <a:rPr lang="en-US" sz="1800" b="0" dirty="0">
                          <a:solidFill>
                            <a:schemeClr val="tx1">
                              <a:lumMod val="95000"/>
                              <a:lumOff val="5000"/>
                            </a:schemeClr>
                          </a:solidFill>
                          <a:latin typeface="+mn-lt"/>
                        </a:rPr>
                        <a:t>At the time goods and services are provided to customers</a:t>
                      </a:r>
                    </a:p>
                  </a:txBody>
                  <a:tcPr/>
                </a:tc>
                <a:tc>
                  <a:txBody>
                    <a:bodyPr/>
                    <a:lstStyle/>
                    <a:p>
                      <a:pPr>
                        <a:spcBef>
                          <a:spcPts val="1800"/>
                        </a:spcBef>
                      </a:pPr>
                      <a:r>
                        <a:rPr lang="en-US" sz="1800" b="0" dirty="0">
                          <a:solidFill>
                            <a:schemeClr val="tx1"/>
                          </a:solidFill>
                          <a:latin typeface="+mn-lt"/>
                        </a:rPr>
                        <a:t>At the time we receive cash</a:t>
                      </a:r>
                    </a:p>
                  </a:txBody>
                  <a:tcPr/>
                </a:tc>
                <a:extLst>
                  <a:ext uri="{0D108BD9-81ED-4DB2-BD59-A6C34878D82A}">
                    <a16:rowId xmlns:a16="http://schemas.microsoft.com/office/drawing/2014/main" val="3236916977"/>
                  </a:ext>
                </a:extLst>
              </a:tr>
              <a:tr h="370840">
                <a:tc>
                  <a:txBody>
                    <a:bodyPr/>
                    <a:lstStyle/>
                    <a:p>
                      <a:pPr>
                        <a:spcBef>
                          <a:spcPts val="1800"/>
                        </a:spcBef>
                      </a:pPr>
                      <a:r>
                        <a:rPr lang="en-US" sz="1800" b="1" dirty="0">
                          <a:solidFill>
                            <a:schemeClr val="tx1"/>
                          </a:solidFill>
                          <a:latin typeface="+mn-lt"/>
                        </a:rPr>
                        <a:t>Expense Recognition</a:t>
                      </a:r>
                    </a:p>
                  </a:txBody>
                  <a:tcPr/>
                </a:tc>
                <a:tc>
                  <a:txBody>
                    <a:bodyPr/>
                    <a:lstStyle/>
                    <a:p>
                      <a:pPr>
                        <a:spcBef>
                          <a:spcPts val="1800"/>
                        </a:spcBef>
                      </a:pPr>
                      <a:r>
                        <a:rPr lang="en-US" sz="1800" b="0" dirty="0">
                          <a:solidFill>
                            <a:schemeClr val="tx1"/>
                          </a:solidFill>
                          <a:latin typeface="+mn-lt"/>
                        </a:rPr>
                        <a:t>At the time costs are used in business operations to help generate revenues</a:t>
                      </a:r>
                    </a:p>
                  </a:txBody>
                  <a:tcPr/>
                </a:tc>
                <a:tc>
                  <a:txBody>
                    <a:bodyPr/>
                    <a:lstStyle/>
                    <a:p>
                      <a:pPr>
                        <a:spcBef>
                          <a:spcPts val="1800"/>
                        </a:spcBef>
                      </a:pPr>
                      <a:r>
                        <a:rPr lang="en-US" sz="1800" b="0" dirty="0">
                          <a:solidFill>
                            <a:schemeClr val="tx1"/>
                          </a:solidFill>
                          <a:latin typeface="+mn-lt"/>
                        </a:rPr>
                        <a:t>At the time we pay cash</a:t>
                      </a:r>
                    </a:p>
                  </a:txBody>
                  <a:tcPr/>
                </a:tc>
                <a:extLst>
                  <a:ext uri="{0D108BD9-81ED-4DB2-BD59-A6C34878D82A}">
                    <a16:rowId xmlns:a16="http://schemas.microsoft.com/office/drawing/2014/main" val="2134556666"/>
                  </a:ext>
                </a:extLst>
              </a:tr>
              <a:tr h="370840">
                <a:tc>
                  <a:txBody>
                    <a:bodyPr/>
                    <a:lstStyle/>
                    <a:p>
                      <a:pPr>
                        <a:spcBef>
                          <a:spcPts val="1800"/>
                        </a:spcBef>
                      </a:pPr>
                      <a:r>
                        <a:rPr lang="en-US" sz="1800" b="1" dirty="0">
                          <a:solidFill>
                            <a:schemeClr val="tx1"/>
                          </a:solidFill>
                          <a:latin typeface="+mn-lt"/>
                        </a:rPr>
                        <a:t>G</a:t>
                      </a:r>
                      <a:r>
                        <a:rPr lang="en-US" sz="100" b="1" dirty="0">
                          <a:solidFill>
                            <a:schemeClr val="tx1"/>
                          </a:solidFill>
                          <a:latin typeface="+mn-lt"/>
                        </a:rPr>
                        <a:t> </a:t>
                      </a:r>
                      <a:r>
                        <a:rPr lang="en-US" sz="1800" b="1" dirty="0">
                          <a:solidFill>
                            <a:schemeClr val="tx1"/>
                          </a:solidFill>
                          <a:latin typeface="+mn-lt"/>
                        </a:rPr>
                        <a:t>A</a:t>
                      </a:r>
                      <a:r>
                        <a:rPr lang="en-US" sz="100" b="1" dirty="0">
                          <a:solidFill>
                            <a:schemeClr val="tx1"/>
                          </a:solidFill>
                          <a:latin typeface="+mn-lt"/>
                        </a:rPr>
                        <a:t> </a:t>
                      </a:r>
                      <a:r>
                        <a:rPr lang="en-US" sz="1800" b="1" dirty="0" err="1">
                          <a:solidFill>
                            <a:schemeClr val="tx1"/>
                          </a:solidFill>
                          <a:latin typeface="+mn-lt"/>
                        </a:rPr>
                        <a:t>A</a:t>
                      </a:r>
                      <a:r>
                        <a:rPr lang="en-US" sz="100" b="1" dirty="0">
                          <a:solidFill>
                            <a:schemeClr val="tx1"/>
                          </a:solidFill>
                          <a:latin typeface="+mn-lt"/>
                        </a:rPr>
                        <a:t> </a:t>
                      </a:r>
                      <a:r>
                        <a:rPr lang="en-US" sz="1800" b="1" dirty="0">
                          <a:solidFill>
                            <a:schemeClr val="tx1"/>
                          </a:solidFill>
                          <a:latin typeface="+mn-lt"/>
                        </a:rPr>
                        <a:t>P</a:t>
                      </a:r>
                    </a:p>
                  </a:txBody>
                  <a:tcPr/>
                </a:tc>
                <a:tc>
                  <a:txBody>
                    <a:bodyPr/>
                    <a:lstStyle/>
                    <a:p>
                      <a:pPr>
                        <a:spcBef>
                          <a:spcPts val="1800"/>
                        </a:spcBef>
                      </a:pPr>
                      <a:r>
                        <a:rPr lang="en-US" sz="1800" b="0" dirty="0">
                          <a:solidFill>
                            <a:schemeClr val="tx1"/>
                          </a:solidFill>
                          <a:latin typeface="+mn-lt"/>
                        </a:rPr>
                        <a:t>Part of G</a:t>
                      </a:r>
                      <a:r>
                        <a:rPr lang="en-US" sz="100" b="0" dirty="0">
                          <a:solidFill>
                            <a:schemeClr val="tx1"/>
                          </a:solidFill>
                          <a:latin typeface="+mn-lt"/>
                        </a:rPr>
                        <a:t> </a:t>
                      </a:r>
                      <a:r>
                        <a:rPr lang="en-US" sz="1800" b="0" dirty="0">
                          <a:solidFill>
                            <a:schemeClr val="tx1"/>
                          </a:solidFill>
                          <a:latin typeface="+mn-lt"/>
                        </a:rPr>
                        <a:t>A</a:t>
                      </a:r>
                      <a:r>
                        <a:rPr lang="en-US" sz="100" b="0" dirty="0">
                          <a:solidFill>
                            <a:schemeClr val="tx1"/>
                          </a:solidFill>
                          <a:latin typeface="+mn-lt"/>
                        </a:rPr>
                        <a:t> </a:t>
                      </a:r>
                      <a:r>
                        <a:rPr lang="en-US" sz="1800" b="0" dirty="0" err="1">
                          <a:solidFill>
                            <a:schemeClr val="tx1"/>
                          </a:solidFill>
                          <a:latin typeface="+mn-lt"/>
                        </a:rPr>
                        <a:t>A</a:t>
                      </a:r>
                      <a:r>
                        <a:rPr lang="en-US" sz="100" b="0" dirty="0">
                          <a:solidFill>
                            <a:schemeClr val="tx1"/>
                          </a:solidFill>
                          <a:latin typeface="+mn-lt"/>
                        </a:rPr>
                        <a:t> </a:t>
                      </a:r>
                      <a:r>
                        <a:rPr lang="en-US" sz="1800" b="0" dirty="0">
                          <a:solidFill>
                            <a:schemeClr val="tx1"/>
                          </a:solidFill>
                          <a:latin typeface="+mn-lt"/>
                        </a:rPr>
                        <a:t>P</a:t>
                      </a:r>
                    </a:p>
                  </a:txBody>
                  <a:tcPr/>
                </a:tc>
                <a:tc>
                  <a:txBody>
                    <a:bodyPr/>
                    <a:lstStyle/>
                    <a:p>
                      <a:pPr>
                        <a:spcBef>
                          <a:spcPts val="1800"/>
                        </a:spcBef>
                      </a:pPr>
                      <a:r>
                        <a:rPr lang="en-US" sz="1800" b="0" dirty="0">
                          <a:solidFill>
                            <a:schemeClr val="tx1"/>
                          </a:solidFill>
                          <a:latin typeface="+mn-lt"/>
                        </a:rPr>
                        <a:t>Not part of G</a:t>
                      </a:r>
                      <a:r>
                        <a:rPr lang="en-US" sz="100" b="0" dirty="0">
                          <a:solidFill>
                            <a:schemeClr val="tx1"/>
                          </a:solidFill>
                          <a:latin typeface="+mn-lt"/>
                        </a:rPr>
                        <a:t> </a:t>
                      </a:r>
                      <a:r>
                        <a:rPr lang="en-US" sz="1800" b="0" dirty="0">
                          <a:solidFill>
                            <a:schemeClr val="tx1"/>
                          </a:solidFill>
                          <a:latin typeface="+mn-lt"/>
                        </a:rPr>
                        <a:t>A</a:t>
                      </a:r>
                      <a:r>
                        <a:rPr lang="en-US" sz="100" b="0" dirty="0">
                          <a:solidFill>
                            <a:schemeClr val="tx1"/>
                          </a:solidFill>
                          <a:latin typeface="+mn-lt"/>
                        </a:rPr>
                        <a:t> </a:t>
                      </a:r>
                      <a:r>
                        <a:rPr lang="en-US" sz="1800" b="0" dirty="0" err="1">
                          <a:solidFill>
                            <a:schemeClr val="tx1"/>
                          </a:solidFill>
                          <a:latin typeface="+mn-lt"/>
                        </a:rPr>
                        <a:t>A</a:t>
                      </a:r>
                      <a:r>
                        <a:rPr lang="en-US" sz="100" b="0" dirty="0">
                          <a:solidFill>
                            <a:schemeClr val="tx1"/>
                          </a:solidFill>
                          <a:latin typeface="+mn-lt"/>
                        </a:rPr>
                        <a:t> </a:t>
                      </a:r>
                      <a:r>
                        <a:rPr lang="en-US" sz="1800" b="0" dirty="0">
                          <a:solidFill>
                            <a:schemeClr val="tx1"/>
                          </a:solidFill>
                          <a:latin typeface="+mn-lt"/>
                        </a:rPr>
                        <a:t>P</a:t>
                      </a:r>
                    </a:p>
                  </a:txBody>
                  <a:tcPr/>
                </a:tc>
                <a:extLst>
                  <a:ext uri="{0D108BD9-81ED-4DB2-BD59-A6C34878D82A}">
                    <a16:rowId xmlns:a16="http://schemas.microsoft.com/office/drawing/2014/main" val="2702380894"/>
                  </a:ext>
                </a:extLst>
              </a:tr>
            </a:tbl>
          </a:graphicData>
        </a:graphic>
      </p:graphicFrame>
      <p:sp>
        <p:nvSpPr>
          <p:cNvPr id="6" name="Slide Number Placeholder 5">
            <a:extLst>
              <a:ext uri="{FF2B5EF4-FFF2-40B4-BE49-F238E27FC236}">
                <a16:creationId xmlns:a16="http://schemas.microsoft.com/office/drawing/2014/main" id="{D9D6BF6D-1B7B-411E-A287-FA54A43B4E65}"/>
              </a:ext>
            </a:extLst>
          </p:cNvPr>
          <p:cNvSpPr>
            <a:spLocks noGrp="1"/>
          </p:cNvSpPr>
          <p:nvPr>
            <p:ph type="sldNum" sz="quarter" idx="10"/>
          </p:nvPr>
        </p:nvSpPr>
        <p:spPr/>
        <p:txBody>
          <a:bodyPr/>
          <a:lstStyle/>
          <a:p>
            <a:fld id="{68151E55-6873-49E2-B8D5-2F265E6F1973}" type="slidenum">
              <a:rPr lang="en-US" smtClean="0"/>
              <a:t>15</a:t>
            </a:fld>
            <a:endParaRPr lang="en-US" dirty="0"/>
          </a:p>
        </p:txBody>
      </p:sp>
    </p:spTree>
    <p:extLst>
      <p:ext uri="{BB962C8B-B14F-4D97-AF65-F5344CB8AC3E}">
        <p14:creationId xmlns:p14="http://schemas.microsoft.com/office/powerpoint/2010/main" val="16589067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7AFA97-BAA3-4701-B4A4-DAA205A450CD}"/>
              </a:ext>
            </a:extLst>
          </p:cNvPr>
          <p:cNvSpPr>
            <a:spLocks noGrp="1"/>
          </p:cNvSpPr>
          <p:nvPr>
            <p:ph type="title"/>
          </p:nvPr>
        </p:nvSpPr>
        <p:spPr/>
        <p:txBody>
          <a:bodyPr/>
          <a:lstStyle/>
          <a:p>
            <a:r>
              <a:rPr lang="en-US" dirty="0"/>
              <a:t>Key Point </a:t>
            </a:r>
            <a:r>
              <a:rPr lang="en-US" sz="1000" b="0" dirty="0"/>
              <a:t>2</a:t>
            </a:r>
          </a:p>
        </p:txBody>
      </p:sp>
      <p:sp>
        <p:nvSpPr>
          <p:cNvPr id="3" name="Content Placeholder 2">
            <a:extLst>
              <a:ext uri="{FF2B5EF4-FFF2-40B4-BE49-F238E27FC236}">
                <a16:creationId xmlns:a16="http://schemas.microsoft.com/office/drawing/2014/main" id="{30E71DD5-9400-47CE-A1E2-36AB15A3A1E0}"/>
              </a:ext>
            </a:extLst>
          </p:cNvPr>
          <p:cNvSpPr>
            <a:spLocks noGrp="1"/>
          </p:cNvSpPr>
          <p:nvPr>
            <p:ph sz="quarter" idx="11"/>
          </p:nvPr>
        </p:nvSpPr>
        <p:spPr/>
        <p:txBody>
          <a:bodyPr>
            <a:normAutofit/>
          </a:bodyPr>
          <a:lstStyle/>
          <a:p>
            <a:pPr>
              <a:spcBef>
                <a:spcPts val="1000"/>
              </a:spcBef>
            </a:pPr>
            <a:r>
              <a:rPr lang="en-US" sz="2400" dirty="0"/>
              <a:t>The difference between accrual-basis accounting and cash-basis accounting is </a:t>
            </a:r>
            <a:r>
              <a:rPr lang="en-US" sz="2400" i="1" dirty="0"/>
              <a:t>timing</a:t>
            </a:r>
            <a:r>
              <a:rPr lang="en-US" sz="2400" dirty="0"/>
              <a:t>. </a:t>
            </a:r>
          </a:p>
          <a:p>
            <a:pPr>
              <a:spcBef>
                <a:spcPts val="1000"/>
              </a:spcBef>
            </a:pPr>
            <a:r>
              <a:rPr lang="en-US" sz="2400" dirty="0"/>
              <a:t>Under accrual-basis accounting, we record revenues when we provide goods and services to customers, and we record expenses when costs are used in company operations. </a:t>
            </a:r>
          </a:p>
          <a:p>
            <a:pPr>
              <a:spcBef>
                <a:spcPts val="1000"/>
              </a:spcBef>
            </a:pPr>
            <a:r>
              <a:rPr lang="en-US" sz="2400" dirty="0"/>
              <a:t>Under cash-basis accounting, we record revenues when we receive cash, and we record expenses when we pay cash. Cash-basis accounting is not allowed for financial reporting purposes for most major companies.</a:t>
            </a:r>
            <a:endParaRPr lang="en-US" sz="2400" dirty="0">
              <a:latin typeface="+mn-lt"/>
              <a:cs typeface="+mn-cs"/>
            </a:endParaRPr>
          </a:p>
        </p:txBody>
      </p:sp>
      <p:sp>
        <p:nvSpPr>
          <p:cNvPr id="6" name="Slide Number Placeholder 5">
            <a:extLst>
              <a:ext uri="{FF2B5EF4-FFF2-40B4-BE49-F238E27FC236}">
                <a16:creationId xmlns:a16="http://schemas.microsoft.com/office/drawing/2014/main" id="{F0DC0F55-0D3A-44C2-9A89-4DE19EBA7693}"/>
              </a:ext>
            </a:extLst>
          </p:cNvPr>
          <p:cNvSpPr>
            <a:spLocks noGrp="1"/>
          </p:cNvSpPr>
          <p:nvPr>
            <p:ph type="sldNum" sz="quarter" idx="10"/>
          </p:nvPr>
        </p:nvSpPr>
        <p:spPr/>
        <p:txBody>
          <a:bodyPr/>
          <a:lstStyle/>
          <a:p>
            <a:fld id="{68151E55-6873-49E2-B8D5-2F265E6F1973}" type="slidenum">
              <a:rPr lang="en-US" smtClean="0"/>
              <a:t>16</a:t>
            </a:fld>
            <a:endParaRPr lang="en-US" dirty="0"/>
          </a:p>
        </p:txBody>
      </p:sp>
    </p:spTree>
    <p:extLst>
      <p:ext uri="{BB962C8B-B14F-4D97-AF65-F5344CB8AC3E}">
        <p14:creationId xmlns:p14="http://schemas.microsoft.com/office/powerpoint/2010/main" val="13668244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AD0E5-386A-4464-A7E5-02D8B79894CA}"/>
              </a:ext>
            </a:extLst>
          </p:cNvPr>
          <p:cNvSpPr>
            <a:spLocks noGrp="1"/>
          </p:cNvSpPr>
          <p:nvPr>
            <p:ph type="title"/>
          </p:nvPr>
        </p:nvSpPr>
        <p:spPr/>
        <p:txBody>
          <a:bodyPr/>
          <a:lstStyle/>
          <a:p>
            <a:r>
              <a:rPr lang="en-US" dirty="0"/>
              <a:t>Concept Check 3–2 </a:t>
            </a:r>
            <a:r>
              <a:rPr lang="en-US" sz="1000" b="0" dirty="0"/>
              <a:t>1</a:t>
            </a:r>
          </a:p>
        </p:txBody>
      </p:sp>
      <p:sp>
        <p:nvSpPr>
          <p:cNvPr id="3" name="Content Placeholder 2">
            <a:extLst>
              <a:ext uri="{FF2B5EF4-FFF2-40B4-BE49-F238E27FC236}">
                <a16:creationId xmlns:a16="http://schemas.microsoft.com/office/drawing/2014/main" id="{4FFBC044-F005-4F8E-807E-AF844CE3876F}"/>
              </a:ext>
            </a:extLst>
          </p:cNvPr>
          <p:cNvSpPr>
            <a:spLocks noGrp="1"/>
          </p:cNvSpPr>
          <p:nvPr>
            <p:ph sz="quarter" idx="11"/>
          </p:nvPr>
        </p:nvSpPr>
        <p:spPr/>
        <p:txBody>
          <a:bodyPr/>
          <a:lstStyle/>
          <a:p>
            <a:pPr marL="0" indent="0">
              <a:buNone/>
            </a:pPr>
            <a:r>
              <a:rPr lang="en-US" dirty="0"/>
              <a:t>Which of the following would be recorded as an expense under </a:t>
            </a:r>
            <a:r>
              <a:rPr lang="en-US" b="1" dirty="0"/>
              <a:t>cash-basis accounting</a:t>
            </a:r>
            <a:r>
              <a:rPr lang="en-US" dirty="0"/>
              <a:t>?</a:t>
            </a:r>
          </a:p>
          <a:p>
            <a:pPr marL="271463" indent="-271463"/>
            <a:r>
              <a:rPr lang="en-US" b="1" dirty="0"/>
              <a:t>a. </a:t>
            </a:r>
            <a:r>
              <a:rPr lang="en-US" dirty="0"/>
              <a:t>The company purchases office supplies with cash and does not use the supplies.</a:t>
            </a:r>
          </a:p>
          <a:p>
            <a:r>
              <a:rPr lang="en-US" b="1" dirty="0"/>
              <a:t>b. </a:t>
            </a:r>
            <a:r>
              <a:rPr lang="en-US" dirty="0"/>
              <a:t>The company uses utilities in the current period but does not pay cash.</a:t>
            </a:r>
          </a:p>
          <a:p>
            <a:r>
              <a:rPr lang="en-US" b="1" dirty="0"/>
              <a:t>c. </a:t>
            </a:r>
            <a:r>
              <a:rPr lang="en-US" dirty="0"/>
              <a:t>The company provides services to customers for cash.</a:t>
            </a:r>
          </a:p>
          <a:p>
            <a:r>
              <a:rPr lang="en-US" b="1" dirty="0"/>
              <a:t>d. </a:t>
            </a:r>
            <a:r>
              <a:rPr lang="en-US" dirty="0"/>
              <a:t>The company purchases equipment by borrowing from the bank.</a:t>
            </a:r>
          </a:p>
        </p:txBody>
      </p:sp>
      <p:sp>
        <p:nvSpPr>
          <p:cNvPr id="8" name="Slide Number Placeholder 7">
            <a:extLst>
              <a:ext uri="{FF2B5EF4-FFF2-40B4-BE49-F238E27FC236}">
                <a16:creationId xmlns:a16="http://schemas.microsoft.com/office/drawing/2014/main" id="{82D473B7-77F6-4893-BED2-E1C79A448E39}"/>
              </a:ext>
            </a:extLst>
          </p:cNvPr>
          <p:cNvSpPr>
            <a:spLocks noGrp="1"/>
          </p:cNvSpPr>
          <p:nvPr>
            <p:ph type="sldNum" sz="quarter" idx="10"/>
          </p:nvPr>
        </p:nvSpPr>
        <p:spPr/>
        <p:txBody>
          <a:bodyPr/>
          <a:lstStyle/>
          <a:p>
            <a:fld id="{68151E55-6873-49E2-B8D5-2F265E6F1973}" type="slidenum">
              <a:rPr lang="en-US" smtClean="0"/>
              <a:t>17</a:t>
            </a:fld>
            <a:endParaRPr lang="en-US" dirty="0"/>
          </a:p>
        </p:txBody>
      </p:sp>
    </p:spTree>
    <p:extLst>
      <p:ext uri="{BB962C8B-B14F-4D97-AF65-F5344CB8AC3E}">
        <p14:creationId xmlns:p14="http://schemas.microsoft.com/office/powerpoint/2010/main" val="37999267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AD0E5-386A-4464-A7E5-02D8B79894CA}"/>
              </a:ext>
            </a:extLst>
          </p:cNvPr>
          <p:cNvSpPr>
            <a:spLocks noGrp="1"/>
          </p:cNvSpPr>
          <p:nvPr>
            <p:ph type="title"/>
          </p:nvPr>
        </p:nvSpPr>
        <p:spPr/>
        <p:txBody>
          <a:bodyPr/>
          <a:lstStyle/>
          <a:p>
            <a:r>
              <a:rPr lang="en-US" dirty="0"/>
              <a:t>Concept Check 3–2 </a:t>
            </a:r>
            <a:r>
              <a:rPr lang="en-US" sz="1000" b="0" dirty="0"/>
              <a:t>2</a:t>
            </a:r>
          </a:p>
        </p:txBody>
      </p:sp>
      <p:sp>
        <p:nvSpPr>
          <p:cNvPr id="3" name="Content Placeholder 2">
            <a:extLst>
              <a:ext uri="{FF2B5EF4-FFF2-40B4-BE49-F238E27FC236}">
                <a16:creationId xmlns:a16="http://schemas.microsoft.com/office/drawing/2014/main" id="{4FFBC044-F005-4F8E-807E-AF844CE3876F}"/>
              </a:ext>
            </a:extLst>
          </p:cNvPr>
          <p:cNvSpPr>
            <a:spLocks noGrp="1"/>
          </p:cNvSpPr>
          <p:nvPr>
            <p:ph sz="quarter" idx="11"/>
          </p:nvPr>
        </p:nvSpPr>
        <p:spPr/>
        <p:txBody>
          <a:bodyPr/>
          <a:lstStyle/>
          <a:p>
            <a:pPr marL="0" indent="0">
              <a:buNone/>
            </a:pPr>
            <a:r>
              <a:rPr lang="en-US" dirty="0"/>
              <a:t>Which of the following would be recorded as an expense under </a:t>
            </a:r>
            <a:r>
              <a:rPr lang="en-US" b="1" dirty="0"/>
              <a:t>cash-basis accounting</a:t>
            </a:r>
            <a:r>
              <a:rPr lang="en-US" dirty="0"/>
              <a:t>?</a:t>
            </a:r>
          </a:p>
          <a:p>
            <a:pPr marL="271463" indent="-271463"/>
            <a:r>
              <a:rPr lang="en-US" b="1" dirty="0"/>
              <a:t>Answer: a. </a:t>
            </a:r>
            <a:r>
              <a:rPr lang="en-US" dirty="0"/>
              <a:t>The company purchases office supplies with cash and does not use the supplies.</a:t>
            </a:r>
          </a:p>
          <a:p>
            <a:r>
              <a:rPr lang="en-US" b="1" dirty="0"/>
              <a:t>b. </a:t>
            </a:r>
            <a:r>
              <a:rPr lang="en-US" dirty="0"/>
              <a:t>The company uses utilities in the current period but does not pay cash.</a:t>
            </a:r>
          </a:p>
          <a:p>
            <a:r>
              <a:rPr lang="en-US" b="1" dirty="0"/>
              <a:t>c. </a:t>
            </a:r>
            <a:r>
              <a:rPr lang="en-US" dirty="0"/>
              <a:t>The company provides services to customers for cash.</a:t>
            </a:r>
          </a:p>
          <a:p>
            <a:r>
              <a:rPr lang="en-US" b="1" dirty="0"/>
              <a:t>d. </a:t>
            </a:r>
            <a:r>
              <a:rPr lang="en-US" dirty="0"/>
              <a:t>The company purchases equipment by borrowing from the bank.</a:t>
            </a:r>
          </a:p>
        </p:txBody>
      </p:sp>
      <p:sp>
        <p:nvSpPr>
          <p:cNvPr id="4" name="Content Placeholder 3">
            <a:extLst>
              <a:ext uri="{FF2B5EF4-FFF2-40B4-BE49-F238E27FC236}">
                <a16:creationId xmlns:a16="http://schemas.microsoft.com/office/drawing/2014/main" id="{32C5C00A-3437-43D0-917C-CCB2A1F4C4EC}"/>
              </a:ext>
            </a:extLst>
          </p:cNvPr>
          <p:cNvSpPr>
            <a:spLocks noGrp="1"/>
          </p:cNvSpPr>
          <p:nvPr>
            <p:ph sz="quarter" idx="14"/>
          </p:nvPr>
        </p:nvSpPr>
        <p:spPr>
          <a:xfrm>
            <a:off x="342900" y="4338465"/>
            <a:ext cx="8283511" cy="1402164"/>
          </a:xfrm>
        </p:spPr>
        <p:txBody>
          <a:bodyPr/>
          <a:lstStyle/>
          <a:p>
            <a:r>
              <a:rPr lang="en-US" dirty="0"/>
              <a:t>For cash-basis accounting, an expense is recorded when cash is paid for a cost of operating the business. The company paid cash for supplies and would therefore record Supplies Expense under cash-basis accounting.</a:t>
            </a:r>
          </a:p>
        </p:txBody>
      </p:sp>
      <p:sp>
        <p:nvSpPr>
          <p:cNvPr id="8" name="Slide Number Placeholder 7">
            <a:extLst>
              <a:ext uri="{FF2B5EF4-FFF2-40B4-BE49-F238E27FC236}">
                <a16:creationId xmlns:a16="http://schemas.microsoft.com/office/drawing/2014/main" id="{82D473B7-77F6-4893-BED2-E1C79A448E39}"/>
              </a:ext>
            </a:extLst>
          </p:cNvPr>
          <p:cNvSpPr>
            <a:spLocks noGrp="1"/>
          </p:cNvSpPr>
          <p:nvPr>
            <p:ph type="sldNum" sz="quarter" idx="10"/>
          </p:nvPr>
        </p:nvSpPr>
        <p:spPr/>
        <p:txBody>
          <a:bodyPr/>
          <a:lstStyle/>
          <a:p>
            <a:fld id="{68151E55-6873-49E2-B8D5-2F265E6F1973}" type="slidenum">
              <a:rPr lang="en-US" smtClean="0"/>
              <a:t>18</a:t>
            </a:fld>
            <a:endParaRPr lang="en-US" dirty="0"/>
          </a:p>
        </p:txBody>
      </p:sp>
    </p:spTree>
    <p:extLst>
      <p:ext uri="{BB962C8B-B14F-4D97-AF65-F5344CB8AC3E}">
        <p14:creationId xmlns:p14="http://schemas.microsoft.com/office/powerpoint/2010/main" val="29240774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AD0E5-386A-4464-A7E5-02D8B79894CA}"/>
              </a:ext>
            </a:extLst>
          </p:cNvPr>
          <p:cNvSpPr>
            <a:spLocks noGrp="1"/>
          </p:cNvSpPr>
          <p:nvPr>
            <p:ph type="title"/>
          </p:nvPr>
        </p:nvSpPr>
        <p:spPr/>
        <p:txBody>
          <a:bodyPr/>
          <a:lstStyle/>
          <a:p>
            <a:r>
              <a:rPr lang="en-US" dirty="0"/>
              <a:t>Concept Check 3–3 </a:t>
            </a:r>
            <a:r>
              <a:rPr lang="en-US" sz="1000" b="0" dirty="0"/>
              <a:t>1</a:t>
            </a:r>
          </a:p>
        </p:txBody>
      </p:sp>
      <p:sp>
        <p:nvSpPr>
          <p:cNvPr id="3" name="Content Placeholder 2">
            <a:extLst>
              <a:ext uri="{FF2B5EF4-FFF2-40B4-BE49-F238E27FC236}">
                <a16:creationId xmlns:a16="http://schemas.microsoft.com/office/drawing/2014/main" id="{4FFBC044-F005-4F8E-807E-AF844CE3876F}"/>
              </a:ext>
            </a:extLst>
          </p:cNvPr>
          <p:cNvSpPr>
            <a:spLocks noGrp="1"/>
          </p:cNvSpPr>
          <p:nvPr>
            <p:ph sz="quarter" idx="11"/>
          </p:nvPr>
        </p:nvSpPr>
        <p:spPr/>
        <p:txBody>
          <a:bodyPr/>
          <a:lstStyle/>
          <a:p>
            <a:pPr marL="0" indent="0">
              <a:buNone/>
            </a:pPr>
            <a:r>
              <a:rPr lang="en-US" dirty="0"/>
              <a:t>Which of the following would be recorded as an expense under </a:t>
            </a:r>
            <a:r>
              <a:rPr lang="en-US" b="1" dirty="0"/>
              <a:t>accrual-basis accounting</a:t>
            </a:r>
            <a:r>
              <a:rPr lang="en-US" dirty="0"/>
              <a:t>?</a:t>
            </a:r>
          </a:p>
          <a:p>
            <a:pPr marL="263525" indent="-263525"/>
            <a:r>
              <a:rPr lang="en-US" b="1" dirty="0"/>
              <a:t>a. </a:t>
            </a:r>
            <a:r>
              <a:rPr lang="en-US" dirty="0"/>
              <a:t>The company purchases office supplies with cash and does not use the supplies.</a:t>
            </a:r>
          </a:p>
          <a:p>
            <a:r>
              <a:rPr lang="en-US" b="1" dirty="0"/>
              <a:t>b. </a:t>
            </a:r>
            <a:r>
              <a:rPr lang="en-US" dirty="0"/>
              <a:t>The company uses utilities in the current period but does not pay cash.</a:t>
            </a:r>
          </a:p>
          <a:p>
            <a:r>
              <a:rPr lang="en-US" b="1" dirty="0"/>
              <a:t>c. </a:t>
            </a:r>
            <a:r>
              <a:rPr lang="en-US" dirty="0"/>
              <a:t>The company provides services to customers for cash.</a:t>
            </a:r>
          </a:p>
          <a:p>
            <a:r>
              <a:rPr lang="en-US" b="1" dirty="0"/>
              <a:t>d. </a:t>
            </a:r>
            <a:r>
              <a:rPr lang="en-US" dirty="0"/>
              <a:t>The company purchases equipment by borrowing from the bank.</a:t>
            </a:r>
          </a:p>
        </p:txBody>
      </p:sp>
      <p:sp>
        <p:nvSpPr>
          <p:cNvPr id="8" name="Slide Number Placeholder 7">
            <a:extLst>
              <a:ext uri="{FF2B5EF4-FFF2-40B4-BE49-F238E27FC236}">
                <a16:creationId xmlns:a16="http://schemas.microsoft.com/office/drawing/2014/main" id="{82D473B7-77F6-4893-BED2-E1C79A448E39}"/>
              </a:ext>
            </a:extLst>
          </p:cNvPr>
          <p:cNvSpPr>
            <a:spLocks noGrp="1"/>
          </p:cNvSpPr>
          <p:nvPr>
            <p:ph type="sldNum" sz="quarter" idx="10"/>
          </p:nvPr>
        </p:nvSpPr>
        <p:spPr/>
        <p:txBody>
          <a:bodyPr/>
          <a:lstStyle/>
          <a:p>
            <a:fld id="{68151E55-6873-49E2-B8D5-2F265E6F1973}" type="slidenum">
              <a:rPr lang="en-US" smtClean="0"/>
              <a:t>19</a:t>
            </a:fld>
            <a:endParaRPr lang="en-US" dirty="0"/>
          </a:p>
        </p:txBody>
      </p:sp>
    </p:spTree>
    <p:extLst>
      <p:ext uri="{BB962C8B-B14F-4D97-AF65-F5344CB8AC3E}">
        <p14:creationId xmlns:p14="http://schemas.microsoft.com/office/powerpoint/2010/main" val="1675567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dirty="0"/>
              <a:t>PART A</a:t>
            </a:r>
            <a:endParaRPr lang="en-US" sz="3600" dirty="0"/>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10"/>
            <a:ext cx="8458200" cy="659723"/>
          </a:xfrm>
        </p:spPr>
        <p:txBody>
          <a:bodyPr>
            <a:normAutofit/>
          </a:bodyPr>
          <a:lstStyle/>
          <a:p>
            <a:r>
              <a:rPr lang="en-US" sz="2400" dirty="0"/>
              <a:t>THE MEASUREMENT PROCESS</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2</a:t>
            </a:fld>
            <a:endParaRPr lang="en-US" dirty="0"/>
          </a:p>
        </p:txBody>
      </p:sp>
    </p:spTree>
    <p:extLst>
      <p:ext uri="{BB962C8B-B14F-4D97-AF65-F5344CB8AC3E}">
        <p14:creationId xmlns:p14="http://schemas.microsoft.com/office/powerpoint/2010/main" val="2869995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AD0E5-386A-4464-A7E5-02D8B79894CA}"/>
              </a:ext>
            </a:extLst>
          </p:cNvPr>
          <p:cNvSpPr>
            <a:spLocks noGrp="1"/>
          </p:cNvSpPr>
          <p:nvPr>
            <p:ph type="title"/>
          </p:nvPr>
        </p:nvSpPr>
        <p:spPr/>
        <p:txBody>
          <a:bodyPr/>
          <a:lstStyle/>
          <a:p>
            <a:r>
              <a:rPr lang="en-US" dirty="0"/>
              <a:t>Concept Check 3–3 </a:t>
            </a:r>
            <a:r>
              <a:rPr lang="en-US" sz="1000" b="0" dirty="0"/>
              <a:t>2</a:t>
            </a:r>
          </a:p>
        </p:txBody>
      </p:sp>
      <p:sp>
        <p:nvSpPr>
          <p:cNvPr id="3" name="Content Placeholder 2">
            <a:extLst>
              <a:ext uri="{FF2B5EF4-FFF2-40B4-BE49-F238E27FC236}">
                <a16:creationId xmlns:a16="http://schemas.microsoft.com/office/drawing/2014/main" id="{4FFBC044-F005-4F8E-807E-AF844CE3876F}"/>
              </a:ext>
            </a:extLst>
          </p:cNvPr>
          <p:cNvSpPr>
            <a:spLocks noGrp="1"/>
          </p:cNvSpPr>
          <p:nvPr>
            <p:ph sz="quarter" idx="11"/>
          </p:nvPr>
        </p:nvSpPr>
        <p:spPr/>
        <p:txBody>
          <a:bodyPr>
            <a:normAutofit lnSpcReduction="10000"/>
          </a:bodyPr>
          <a:lstStyle/>
          <a:p>
            <a:pPr marL="0" indent="0">
              <a:buNone/>
            </a:pPr>
            <a:r>
              <a:rPr lang="en-US" dirty="0"/>
              <a:t>Which of the following would be recorded as an expense under </a:t>
            </a:r>
            <a:r>
              <a:rPr lang="en-US" b="1" dirty="0"/>
              <a:t>accrual-basis accounting</a:t>
            </a:r>
            <a:r>
              <a:rPr lang="en-US" dirty="0"/>
              <a:t>?</a:t>
            </a:r>
          </a:p>
          <a:p>
            <a:pPr marL="266700" indent="-266700"/>
            <a:r>
              <a:rPr lang="en-US" b="1" dirty="0"/>
              <a:t>a. </a:t>
            </a:r>
            <a:r>
              <a:rPr lang="en-US" dirty="0"/>
              <a:t>The company purchases office supplies with cash and does not use the supplies.</a:t>
            </a:r>
          </a:p>
          <a:p>
            <a:r>
              <a:rPr lang="en-US" b="1" dirty="0"/>
              <a:t>Answer: b. </a:t>
            </a:r>
            <a:r>
              <a:rPr lang="en-US" dirty="0"/>
              <a:t>The company uses utilities in the current period but does not pay cash.</a:t>
            </a:r>
          </a:p>
          <a:p>
            <a:r>
              <a:rPr lang="en-US" b="1" dirty="0"/>
              <a:t>c. </a:t>
            </a:r>
            <a:r>
              <a:rPr lang="en-US" dirty="0"/>
              <a:t>The company provides services to customers for cash.</a:t>
            </a:r>
          </a:p>
          <a:p>
            <a:r>
              <a:rPr lang="en-US" b="1" dirty="0"/>
              <a:t>d. </a:t>
            </a:r>
            <a:r>
              <a:rPr lang="en-US" dirty="0"/>
              <a:t>The company purchases equipment by borrowing from the bank.</a:t>
            </a:r>
          </a:p>
        </p:txBody>
      </p:sp>
      <p:sp>
        <p:nvSpPr>
          <p:cNvPr id="4" name="Content Placeholder 3">
            <a:extLst>
              <a:ext uri="{FF2B5EF4-FFF2-40B4-BE49-F238E27FC236}">
                <a16:creationId xmlns:a16="http://schemas.microsoft.com/office/drawing/2014/main" id="{32C5C00A-3437-43D0-917C-CCB2A1F4C4EC}"/>
              </a:ext>
            </a:extLst>
          </p:cNvPr>
          <p:cNvSpPr>
            <a:spLocks noGrp="1"/>
          </p:cNvSpPr>
          <p:nvPr>
            <p:ph sz="quarter" idx="14"/>
          </p:nvPr>
        </p:nvSpPr>
        <p:spPr>
          <a:xfrm>
            <a:off x="342900" y="4238715"/>
            <a:ext cx="8639352" cy="1384158"/>
          </a:xfrm>
        </p:spPr>
        <p:txBody>
          <a:bodyPr>
            <a:normAutofit/>
          </a:bodyPr>
          <a:lstStyle/>
          <a:p>
            <a:r>
              <a:rPr lang="en-US" dirty="0"/>
              <a:t>For accrual-basis accounting, an expense is recorded when a cost is used to help generate revenues. A company that uses utilities has incurred a cost that helped to generate revenue in the current period and would therefore record Utilities Expense under accrual-basis accounting.</a:t>
            </a:r>
          </a:p>
        </p:txBody>
      </p:sp>
      <p:sp>
        <p:nvSpPr>
          <p:cNvPr id="8" name="Slide Number Placeholder 7">
            <a:extLst>
              <a:ext uri="{FF2B5EF4-FFF2-40B4-BE49-F238E27FC236}">
                <a16:creationId xmlns:a16="http://schemas.microsoft.com/office/drawing/2014/main" id="{82D473B7-77F6-4893-BED2-E1C79A448E39}"/>
              </a:ext>
            </a:extLst>
          </p:cNvPr>
          <p:cNvSpPr>
            <a:spLocks noGrp="1"/>
          </p:cNvSpPr>
          <p:nvPr>
            <p:ph type="sldNum" sz="quarter" idx="10"/>
          </p:nvPr>
        </p:nvSpPr>
        <p:spPr/>
        <p:txBody>
          <a:bodyPr/>
          <a:lstStyle/>
          <a:p>
            <a:fld id="{68151E55-6873-49E2-B8D5-2F265E6F1973}" type="slidenum">
              <a:rPr lang="en-US" smtClean="0"/>
              <a:t>20</a:t>
            </a:fld>
            <a:endParaRPr lang="en-US" dirty="0"/>
          </a:p>
        </p:txBody>
      </p:sp>
    </p:spTree>
    <p:extLst>
      <p:ext uri="{BB962C8B-B14F-4D97-AF65-F5344CB8AC3E}">
        <p14:creationId xmlns:p14="http://schemas.microsoft.com/office/powerpoint/2010/main" val="30421934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FF4F7A-F98B-48CB-B816-CDCDA4AF7819}"/>
              </a:ext>
            </a:extLst>
          </p:cNvPr>
          <p:cNvSpPr>
            <a:spLocks noGrp="1"/>
          </p:cNvSpPr>
          <p:nvPr>
            <p:ph type="title"/>
          </p:nvPr>
        </p:nvSpPr>
        <p:spPr/>
        <p:txBody>
          <a:bodyPr/>
          <a:lstStyle/>
          <a:p>
            <a:r>
              <a:rPr lang="en-US" dirty="0"/>
              <a:t>Learning Objective 3</a:t>
            </a:r>
          </a:p>
        </p:txBody>
      </p:sp>
      <p:sp>
        <p:nvSpPr>
          <p:cNvPr id="3" name="Content Placeholder 2">
            <a:extLst>
              <a:ext uri="{FF2B5EF4-FFF2-40B4-BE49-F238E27FC236}">
                <a16:creationId xmlns:a16="http://schemas.microsoft.com/office/drawing/2014/main" id="{6C043B07-2B24-46AB-8CD0-F9A0173EAFB0}"/>
              </a:ext>
            </a:extLst>
          </p:cNvPr>
          <p:cNvSpPr>
            <a:spLocks noGrp="1"/>
          </p:cNvSpPr>
          <p:nvPr>
            <p:ph sz="quarter" idx="11"/>
          </p:nvPr>
        </p:nvSpPr>
        <p:spPr/>
        <p:txBody>
          <a:bodyPr>
            <a:normAutofit/>
          </a:bodyPr>
          <a:lstStyle/>
          <a:p>
            <a:pPr marL="1081088" indent="-1081088"/>
            <a:r>
              <a:rPr lang="en-US" sz="2400" b="1" dirty="0">
                <a:solidFill>
                  <a:schemeClr val="tx1"/>
                </a:solidFill>
              </a:rPr>
              <a:t>L</a:t>
            </a:r>
            <a:r>
              <a:rPr lang="en-US" sz="100" b="1" dirty="0">
                <a:solidFill>
                  <a:schemeClr val="tx1"/>
                </a:solidFill>
              </a:rPr>
              <a:t> </a:t>
            </a:r>
            <a:r>
              <a:rPr lang="en-US" sz="2400" b="1" dirty="0">
                <a:solidFill>
                  <a:schemeClr val="tx1"/>
                </a:solidFill>
              </a:rPr>
              <a:t>O 3–3 </a:t>
            </a:r>
            <a:r>
              <a:rPr lang="en-US" sz="2400" dirty="0">
                <a:solidFill>
                  <a:schemeClr val="tx1"/>
                </a:solidFill>
              </a:rPr>
              <a:t>Demonstrate the purposes and recording of adjusting entries.</a:t>
            </a:r>
          </a:p>
        </p:txBody>
      </p:sp>
      <p:sp>
        <p:nvSpPr>
          <p:cNvPr id="6" name="Slide Number Placeholder 5">
            <a:extLst>
              <a:ext uri="{FF2B5EF4-FFF2-40B4-BE49-F238E27FC236}">
                <a16:creationId xmlns:a16="http://schemas.microsoft.com/office/drawing/2014/main" id="{394D42B4-C387-44CD-B39B-F59415EFAFEB}"/>
              </a:ext>
            </a:extLst>
          </p:cNvPr>
          <p:cNvSpPr>
            <a:spLocks noGrp="1"/>
          </p:cNvSpPr>
          <p:nvPr>
            <p:ph type="sldNum" sz="quarter" idx="10"/>
          </p:nvPr>
        </p:nvSpPr>
        <p:spPr/>
        <p:txBody>
          <a:bodyPr/>
          <a:lstStyle/>
          <a:p>
            <a:fld id="{68151E55-6873-49E2-B8D5-2F265E6F1973}" type="slidenum">
              <a:rPr lang="en-US" smtClean="0"/>
              <a:t>21</a:t>
            </a:fld>
            <a:endParaRPr lang="en-US" dirty="0"/>
          </a:p>
        </p:txBody>
      </p:sp>
    </p:spTree>
    <p:extLst>
      <p:ext uri="{BB962C8B-B14F-4D97-AF65-F5344CB8AC3E}">
        <p14:creationId xmlns:p14="http://schemas.microsoft.com/office/powerpoint/2010/main" val="10309977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FF309C-08F1-43EF-AE8F-E8E79090D99C}"/>
              </a:ext>
            </a:extLst>
          </p:cNvPr>
          <p:cNvSpPr>
            <a:spLocks noGrp="1"/>
          </p:cNvSpPr>
          <p:nvPr>
            <p:ph type="title"/>
          </p:nvPr>
        </p:nvSpPr>
        <p:spPr/>
        <p:txBody>
          <a:bodyPr>
            <a:normAutofit/>
          </a:bodyPr>
          <a:lstStyle/>
          <a:p>
            <a:r>
              <a:rPr lang="en-US" sz="3600" dirty="0">
                <a:solidFill>
                  <a:schemeClr val="tx1"/>
                </a:solidFill>
              </a:rPr>
              <a:t>Adjusting Entries</a:t>
            </a:r>
            <a:endParaRPr lang="en-US" dirty="0">
              <a:solidFill>
                <a:schemeClr val="tx1"/>
              </a:solidFill>
            </a:endParaRPr>
          </a:p>
        </p:txBody>
      </p:sp>
      <p:sp>
        <p:nvSpPr>
          <p:cNvPr id="3" name="Content Placeholder 2">
            <a:extLst>
              <a:ext uri="{FF2B5EF4-FFF2-40B4-BE49-F238E27FC236}">
                <a16:creationId xmlns:a16="http://schemas.microsoft.com/office/drawing/2014/main" id="{084F05DF-F235-46DB-AB01-DC051C3E2B4E}"/>
              </a:ext>
            </a:extLst>
          </p:cNvPr>
          <p:cNvSpPr>
            <a:spLocks noGrp="1"/>
          </p:cNvSpPr>
          <p:nvPr>
            <p:ph sz="quarter" idx="11"/>
          </p:nvPr>
        </p:nvSpPr>
        <p:spPr/>
        <p:txBody>
          <a:bodyPr>
            <a:normAutofit/>
          </a:bodyPr>
          <a:lstStyle/>
          <a:p>
            <a:pPr marL="291600" indent="-291600">
              <a:spcBef>
                <a:spcPts val="1000"/>
              </a:spcBef>
              <a:spcAft>
                <a:spcPts val="0"/>
              </a:spcAft>
              <a:buFont typeface="Arial" panose="020B0604020202020204" pitchFamily="34" charset="0"/>
              <a:buChar char="•"/>
            </a:pPr>
            <a:r>
              <a:rPr lang="en-US" sz="2400" dirty="0"/>
              <a:t>Accrual-basis accounting creates timing differences between cash inflows and their related revenues, and between cash outflows and their related expenses. </a:t>
            </a:r>
          </a:p>
          <a:p>
            <a:pPr marL="291600" indent="-291600">
              <a:spcBef>
                <a:spcPts val="1000"/>
              </a:spcBef>
              <a:spcAft>
                <a:spcPts val="0"/>
              </a:spcAft>
              <a:buFont typeface="Arial" panose="020B0604020202020204" pitchFamily="34" charset="0"/>
              <a:buChar char="•"/>
            </a:pPr>
            <a:r>
              <a:rPr lang="en-US" sz="2400" dirty="0"/>
              <a:t>These timing differences are reported as assets and liabilities under accrual-basis accounting. </a:t>
            </a:r>
          </a:p>
          <a:p>
            <a:pPr marL="291600" indent="-291600">
              <a:spcBef>
                <a:spcPts val="1000"/>
              </a:spcBef>
              <a:spcAft>
                <a:spcPts val="0"/>
              </a:spcAft>
              <a:buFont typeface="Arial" panose="020B0604020202020204" pitchFamily="34" charset="0"/>
              <a:buChar char="•"/>
            </a:pPr>
            <a:r>
              <a:rPr lang="en-US" sz="2400" dirty="0"/>
              <a:t>We use adjusting entries to update balances of assets and liabilities (and their related revenues and expenses).</a:t>
            </a:r>
          </a:p>
        </p:txBody>
      </p:sp>
      <p:sp>
        <p:nvSpPr>
          <p:cNvPr id="6" name="Slide Number Placeholder 5">
            <a:extLst>
              <a:ext uri="{FF2B5EF4-FFF2-40B4-BE49-F238E27FC236}">
                <a16:creationId xmlns:a16="http://schemas.microsoft.com/office/drawing/2014/main" id="{E21CE1E8-E252-492B-AB82-17241A74E160}"/>
              </a:ext>
            </a:extLst>
          </p:cNvPr>
          <p:cNvSpPr>
            <a:spLocks noGrp="1"/>
          </p:cNvSpPr>
          <p:nvPr>
            <p:ph type="sldNum" sz="quarter" idx="10"/>
          </p:nvPr>
        </p:nvSpPr>
        <p:spPr/>
        <p:txBody>
          <a:bodyPr/>
          <a:lstStyle/>
          <a:p>
            <a:fld id="{68151E55-6873-49E2-B8D5-2F265E6F1973}" type="slidenum">
              <a:rPr lang="en-US" smtClean="0"/>
              <a:t>22</a:t>
            </a:fld>
            <a:endParaRPr lang="en-US" dirty="0"/>
          </a:p>
        </p:txBody>
      </p:sp>
    </p:spTree>
    <p:extLst>
      <p:ext uri="{BB962C8B-B14F-4D97-AF65-F5344CB8AC3E}">
        <p14:creationId xmlns:p14="http://schemas.microsoft.com/office/powerpoint/2010/main" val="25987776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3E3E7D-9F9E-4ECB-8AC8-F1D84B7DB404}"/>
              </a:ext>
            </a:extLst>
          </p:cNvPr>
          <p:cNvSpPr>
            <a:spLocks noGrp="1"/>
          </p:cNvSpPr>
          <p:nvPr>
            <p:ph type="title"/>
          </p:nvPr>
        </p:nvSpPr>
        <p:spPr/>
        <p:txBody>
          <a:bodyPr>
            <a:noAutofit/>
          </a:bodyPr>
          <a:lstStyle/>
          <a:p>
            <a:r>
              <a:rPr lang="en-US" sz="3200" dirty="0">
                <a:solidFill>
                  <a:schemeClr val="tx1"/>
                </a:solidFill>
              </a:rPr>
              <a:t>Illustration 3–4A </a:t>
            </a:r>
            <a:r>
              <a:rPr lang="en-US" sz="3200" dirty="0">
                <a:solidFill>
                  <a:schemeClr val="tx1"/>
                </a:solidFill>
                <a:ea typeface="+mn-ea"/>
                <a:cs typeface="+mn-cs"/>
              </a:rPr>
              <a:t>Prepayments and Related Adjusting Entries</a:t>
            </a:r>
            <a:endParaRPr lang="en-US" sz="3200" dirty="0">
              <a:solidFill>
                <a:schemeClr val="tx1"/>
              </a:solidFill>
            </a:endParaRPr>
          </a:p>
        </p:txBody>
      </p:sp>
      <p:pic>
        <p:nvPicPr>
          <p:cNvPr id="7" name="Picture 6" descr="Concept of cash flows occurring before revenues and expenses are recognized.">
            <a:extLst>
              <a:ext uri="{FF2B5EF4-FFF2-40B4-BE49-F238E27FC236}">
                <a16:creationId xmlns:a16="http://schemas.microsoft.com/office/drawing/2014/main" id="{67DFC164-31B5-4857-A77B-147F2623E19B}"/>
              </a:ext>
            </a:extLst>
          </p:cNvPr>
          <p:cNvPicPr>
            <a:picLocks noChangeAspect="1"/>
          </p:cNvPicPr>
          <p:nvPr/>
        </p:nvPicPr>
        <p:blipFill>
          <a:blip r:embed="rId3"/>
          <a:stretch>
            <a:fillRect/>
          </a:stretch>
        </p:blipFill>
        <p:spPr>
          <a:xfrm>
            <a:off x="1410959" y="1577918"/>
            <a:ext cx="6864691" cy="4023709"/>
          </a:xfrm>
          <a:prstGeom prst="rect">
            <a:avLst/>
          </a:prstGeom>
        </p:spPr>
      </p:pic>
      <p:sp>
        <p:nvSpPr>
          <p:cNvPr id="4" name="Text Placeholder 3">
            <a:extLst>
              <a:ext uri="{FF2B5EF4-FFF2-40B4-BE49-F238E27FC236}">
                <a16:creationId xmlns:a16="http://schemas.microsoft.com/office/drawing/2014/main" id="{EEF47273-1973-443A-A372-144B67B86E01}"/>
              </a:ext>
            </a:extLst>
          </p:cNvPr>
          <p:cNvSpPr>
            <a:spLocks noGrp="1"/>
          </p:cNvSpPr>
          <p:nvPr>
            <p:ph type="body" sz="quarter" idx="12"/>
          </p:nvPr>
        </p:nvSpPr>
        <p:spPr>
          <a:xfrm>
            <a:off x="3369347" y="6267796"/>
            <a:ext cx="3164457" cy="247304"/>
          </a:xfrm>
        </p:spPr>
        <p:txBody>
          <a:bodyPr/>
          <a:lstStyle/>
          <a:p>
            <a:r>
              <a:rPr lang="en-US" sz="1200" dirty="0">
                <a:hlinkClick r:id="rId4" action="ppaction://hlinksldjump"/>
              </a:rPr>
              <a:t>Access the text alternative for slide images.</a:t>
            </a:r>
          </a:p>
        </p:txBody>
      </p:sp>
      <p:sp>
        <p:nvSpPr>
          <p:cNvPr id="6" name="Slide Number Placeholder 5">
            <a:extLst>
              <a:ext uri="{FF2B5EF4-FFF2-40B4-BE49-F238E27FC236}">
                <a16:creationId xmlns:a16="http://schemas.microsoft.com/office/drawing/2014/main" id="{BA6DFC01-50A1-4150-9274-12B8B494A34D}"/>
              </a:ext>
            </a:extLst>
          </p:cNvPr>
          <p:cNvSpPr>
            <a:spLocks noGrp="1"/>
          </p:cNvSpPr>
          <p:nvPr>
            <p:ph type="sldNum" sz="quarter" idx="10"/>
          </p:nvPr>
        </p:nvSpPr>
        <p:spPr/>
        <p:txBody>
          <a:bodyPr/>
          <a:lstStyle/>
          <a:p>
            <a:fld id="{68151E55-6873-49E2-B8D5-2F265E6F1973}" type="slidenum">
              <a:rPr lang="en-US" smtClean="0"/>
              <a:t>23</a:t>
            </a:fld>
            <a:endParaRPr lang="en-US" dirty="0"/>
          </a:p>
        </p:txBody>
      </p:sp>
    </p:spTree>
    <p:extLst>
      <p:ext uri="{BB962C8B-B14F-4D97-AF65-F5344CB8AC3E}">
        <p14:creationId xmlns:p14="http://schemas.microsoft.com/office/powerpoint/2010/main" val="28662701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D4A6A2-A44C-4FBE-B925-881AA8383BEF}"/>
              </a:ext>
            </a:extLst>
          </p:cNvPr>
          <p:cNvSpPr>
            <a:spLocks noGrp="1"/>
          </p:cNvSpPr>
          <p:nvPr>
            <p:ph type="title"/>
          </p:nvPr>
        </p:nvSpPr>
        <p:spPr/>
        <p:txBody>
          <a:bodyPr>
            <a:normAutofit fontScale="90000"/>
          </a:bodyPr>
          <a:lstStyle/>
          <a:p>
            <a:r>
              <a:rPr lang="en-US" dirty="0">
                <a:solidFill>
                  <a:schemeClr val="tx1"/>
                </a:solidFill>
              </a:rPr>
              <a:t>Illustration 3–4B </a:t>
            </a:r>
            <a:r>
              <a:rPr lang="en-US" dirty="0">
                <a:solidFill>
                  <a:schemeClr val="tx1"/>
                </a:solidFill>
                <a:ea typeface="+mn-ea"/>
                <a:cs typeface="+mn-cs"/>
              </a:rPr>
              <a:t>Accruals and Related Adjusting Entries</a:t>
            </a:r>
            <a:endParaRPr lang="en-US" dirty="0">
              <a:solidFill>
                <a:schemeClr val="tx1"/>
              </a:solidFill>
            </a:endParaRPr>
          </a:p>
        </p:txBody>
      </p:sp>
      <p:pic>
        <p:nvPicPr>
          <p:cNvPr id="7" name="Picture 6" descr="Concept of cash flows occurring after revenues and expenses are recognized.">
            <a:extLst>
              <a:ext uri="{FF2B5EF4-FFF2-40B4-BE49-F238E27FC236}">
                <a16:creationId xmlns:a16="http://schemas.microsoft.com/office/drawing/2014/main" id="{F5197F90-EC0E-4E9A-9E2A-2EDBF1442793}"/>
              </a:ext>
            </a:extLst>
          </p:cNvPr>
          <p:cNvPicPr>
            <a:picLocks noChangeAspect="1"/>
          </p:cNvPicPr>
          <p:nvPr/>
        </p:nvPicPr>
        <p:blipFill>
          <a:blip r:embed="rId3"/>
          <a:stretch>
            <a:fillRect/>
          </a:stretch>
        </p:blipFill>
        <p:spPr>
          <a:xfrm>
            <a:off x="485509" y="1513172"/>
            <a:ext cx="7590178" cy="4352921"/>
          </a:xfrm>
          <a:prstGeom prst="rect">
            <a:avLst/>
          </a:prstGeom>
        </p:spPr>
      </p:pic>
      <p:sp>
        <p:nvSpPr>
          <p:cNvPr id="4" name="Text Placeholder 3">
            <a:extLst>
              <a:ext uri="{FF2B5EF4-FFF2-40B4-BE49-F238E27FC236}">
                <a16:creationId xmlns:a16="http://schemas.microsoft.com/office/drawing/2014/main" id="{833E3524-FBC1-4396-8D62-9412116508C2}"/>
              </a:ext>
            </a:extLst>
          </p:cNvPr>
          <p:cNvSpPr>
            <a:spLocks noGrp="1"/>
          </p:cNvSpPr>
          <p:nvPr>
            <p:ph type="body" sz="quarter" idx="12"/>
          </p:nvPr>
        </p:nvSpPr>
        <p:spPr>
          <a:xfrm>
            <a:off x="3369347" y="6184669"/>
            <a:ext cx="3164457" cy="330431"/>
          </a:xfrm>
        </p:spPr>
        <p:txBody>
          <a:bodyPr/>
          <a:lstStyle/>
          <a:p>
            <a:r>
              <a:rPr lang="en-US" sz="1200" dirty="0">
                <a:hlinkClick r:id="rId4" action="ppaction://hlinksldjump"/>
              </a:rPr>
              <a:t>Access the text alternative for slide images.</a:t>
            </a:r>
          </a:p>
        </p:txBody>
      </p:sp>
      <p:sp>
        <p:nvSpPr>
          <p:cNvPr id="6" name="Slide Number Placeholder 5">
            <a:extLst>
              <a:ext uri="{FF2B5EF4-FFF2-40B4-BE49-F238E27FC236}">
                <a16:creationId xmlns:a16="http://schemas.microsoft.com/office/drawing/2014/main" id="{AB1B68C0-0598-49CA-9512-E22E59322BF3}"/>
              </a:ext>
            </a:extLst>
          </p:cNvPr>
          <p:cNvSpPr>
            <a:spLocks noGrp="1"/>
          </p:cNvSpPr>
          <p:nvPr>
            <p:ph type="sldNum" sz="quarter" idx="10"/>
          </p:nvPr>
        </p:nvSpPr>
        <p:spPr/>
        <p:txBody>
          <a:bodyPr/>
          <a:lstStyle/>
          <a:p>
            <a:fld id="{68151E55-6873-49E2-B8D5-2F265E6F1973}" type="slidenum">
              <a:rPr lang="en-US" smtClean="0"/>
              <a:t>24</a:t>
            </a:fld>
            <a:endParaRPr lang="en-US" dirty="0"/>
          </a:p>
        </p:txBody>
      </p:sp>
    </p:spTree>
    <p:extLst>
      <p:ext uri="{BB962C8B-B14F-4D97-AF65-F5344CB8AC3E}">
        <p14:creationId xmlns:p14="http://schemas.microsoft.com/office/powerpoint/2010/main" val="12980391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78FEA8-1F18-452D-9B94-F619F7AC488C}"/>
              </a:ext>
            </a:extLst>
          </p:cNvPr>
          <p:cNvSpPr>
            <a:spLocks noGrp="1"/>
          </p:cNvSpPr>
          <p:nvPr>
            <p:ph type="title"/>
          </p:nvPr>
        </p:nvSpPr>
        <p:spPr/>
        <p:txBody>
          <a:bodyPr>
            <a:normAutofit/>
          </a:bodyPr>
          <a:lstStyle/>
          <a:p>
            <a:r>
              <a:rPr lang="en-US" sz="3600" dirty="0">
                <a:solidFill>
                  <a:schemeClr val="tx1"/>
                </a:solidFill>
              </a:rPr>
              <a:t>Illustration 3–5 External Transactions</a:t>
            </a:r>
            <a:endParaRPr lang="en-US" dirty="0">
              <a:solidFill>
                <a:schemeClr val="tx1"/>
              </a:solidFill>
            </a:endParaRPr>
          </a:p>
        </p:txBody>
      </p:sp>
      <p:graphicFrame>
        <p:nvGraphicFramePr>
          <p:cNvPr id="7" name="Table 7">
            <a:extLst>
              <a:ext uri="{FF2B5EF4-FFF2-40B4-BE49-F238E27FC236}">
                <a16:creationId xmlns:a16="http://schemas.microsoft.com/office/drawing/2014/main" id="{C76149CF-E280-4993-B2AD-5579788B9F83}"/>
              </a:ext>
            </a:extLst>
          </p:cNvPr>
          <p:cNvGraphicFramePr>
            <a:graphicFrameLocks noGrp="1"/>
          </p:cNvGraphicFramePr>
          <p:nvPr>
            <p:extLst>
              <p:ext uri="{D42A27DB-BD31-4B8C-83A1-F6EECF244321}">
                <p14:modId xmlns:p14="http://schemas.microsoft.com/office/powerpoint/2010/main" val="3134448394"/>
              </p:ext>
            </p:extLst>
          </p:nvPr>
        </p:nvGraphicFramePr>
        <p:xfrm>
          <a:off x="731520" y="1727958"/>
          <a:ext cx="7516083" cy="4272280"/>
        </p:xfrm>
        <a:graphic>
          <a:graphicData uri="http://schemas.openxmlformats.org/drawingml/2006/table">
            <a:tbl>
              <a:tblPr firstRow="1" bandRow="1">
                <a:tableStyleId>{5C22544A-7EE6-4342-B048-85BDC9FD1C3A}</a:tableStyleId>
              </a:tblPr>
              <a:tblGrid>
                <a:gridCol w="1629295">
                  <a:extLst>
                    <a:ext uri="{9D8B030D-6E8A-4147-A177-3AD203B41FA5}">
                      <a16:colId xmlns:a16="http://schemas.microsoft.com/office/drawing/2014/main" val="400257888"/>
                    </a:ext>
                  </a:extLst>
                </a:gridCol>
                <a:gridCol w="5886788">
                  <a:extLst>
                    <a:ext uri="{9D8B030D-6E8A-4147-A177-3AD203B41FA5}">
                      <a16:colId xmlns:a16="http://schemas.microsoft.com/office/drawing/2014/main" val="776807834"/>
                    </a:ext>
                  </a:extLst>
                </a:gridCol>
              </a:tblGrid>
              <a:tr h="370840">
                <a:tc>
                  <a:txBody>
                    <a:bodyPr/>
                    <a:lstStyle/>
                    <a:p>
                      <a:r>
                        <a:rPr lang="en-US" sz="1400" b="1" dirty="0"/>
                        <a:t>Transaction</a:t>
                      </a:r>
                      <a:endParaRPr lang="en-US" sz="1400" dirty="0"/>
                    </a:p>
                  </a:txBody>
                  <a:tcPr>
                    <a:solidFill>
                      <a:srgbClr val="C00000"/>
                    </a:solidFill>
                  </a:tcPr>
                </a:tc>
                <a:tc>
                  <a:txBody>
                    <a:bodyPr/>
                    <a:lstStyle/>
                    <a:p>
                      <a:r>
                        <a:rPr lang="en-US" sz="1400" b="1" dirty="0"/>
                        <a:t>Description</a:t>
                      </a:r>
                      <a:endParaRPr lang="en-US" sz="1400" dirty="0"/>
                    </a:p>
                  </a:txBody>
                  <a:tcPr>
                    <a:solidFill>
                      <a:srgbClr val="C00000"/>
                    </a:solidFill>
                  </a:tcPr>
                </a:tc>
                <a:extLst>
                  <a:ext uri="{0D108BD9-81ED-4DB2-BD59-A6C34878D82A}">
                    <a16:rowId xmlns:a16="http://schemas.microsoft.com/office/drawing/2014/main" val="2873979061"/>
                  </a:ext>
                </a:extLst>
              </a:tr>
              <a:tr h="332265">
                <a:tc>
                  <a:txBody>
                    <a:bodyPr/>
                    <a:lstStyle/>
                    <a:p>
                      <a:pPr marL="0" indent="0">
                        <a:buNone/>
                      </a:pPr>
                      <a:r>
                        <a:rPr lang="fr-FR" sz="1400" dirty="0"/>
                        <a:t>(1) Dec. 1</a:t>
                      </a:r>
                    </a:p>
                  </a:txBody>
                  <a:tcPr/>
                </a:tc>
                <a:tc>
                  <a:txBody>
                    <a:bodyPr/>
                    <a:lstStyle/>
                    <a:p>
                      <a:r>
                        <a:rPr lang="en-US" sz="1400" dirty="0">
                          <a:solidFill>
                            <a:schemeClr val="tx1"/>
                          </a:solidFill>
                        </a:rPr>
                        <a:t>Sell shares of common stock for $200,000 to obtain the funds necessary to start the business.</a:t>
                      </a:r>
                      <a:endParaRPr lang="en-US" sz="1400" dirty="0"/>
                    </a:p>
                  </a:txBody>
                  <a:tcPr/>
                </a:tc>
                <a:extLst>
                  <a:ext uri="{0D108BD9-81ED-4DB2-BD59-A6C34878D82A}">
                    <a16:rowId xmlns:a16="http://schemas.microsoft.com/office/drawing/2014/main" val="754821937"/>
                  </a:ext>
                </a:extLst>
              </a:tr>
              <a:tr h="370840">
                <a:tc>
                  <a:txBody>
                    <a:bodyPr/>
                    <a:lstStyle/>
                    <a:p>
                      <a:pPr marL="0" indent="0">
                        <a:buNone/>
                      </a:pPr>
                      <a:r>
                        <a:rPr lang="fr-FR" sz="1400" dirty="0"/>
                        <a:t>(2) Dec. 1</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rPr>
                        <a:t>Borrow $100,000 from the local bank and sign a note promising to repay the full amount of the debt in three years.</a:t>
                      </a:r>
                    </a:p>
                  </a:txBody>
                  <a:tcPr/>
                </a:tc>
                <a:extLst>
                  <a:ext uri="{0D108BD9-81ED-4DB2-BD59-A6C34878D82A}">
                    <a16:rowId xmlns:a16="http://schemas.microsoft.com/office/drawing/2014/main" val="3177948285"/>
                  </a:ext>
                </a:extLst>
              </a:tr>
              <a:tr h="370840">
                <a:tc>
                  <a:txBody>
                    <a:bodyPr/>
                    <a:lstStyle/>
                    <a:p>
                      <a:pPr marL="0" indent="0">
                        <a:buNone/>
                      </a:pPr>
                      <a:r>
                        <a:rPr lang="fr-FR" sz="1400" dirty="0"/>
                        <a:t>(3) Dec. 1</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rPr>
                        <a:t>Purchase equipment necessary for giving soccer training, $120,000 cash.</a:t>
                      </a:r>
                    </a:p>
                  </a:txBody>
                  <a:tcPr/>
                </a:tc>
                <a:extLst>
                  <a:ext uri="{0D108BD9-81ED-4DB2-BD59-A6C34878D82A}">
                    <a16:rowId xmlns:a16="http://schemas.microsoft.com/office/drawing/2014/main" val="3048524458"/>
                  </a:ext>
                </a:extLst>
              </a:tr>
              <a:tr h="206301">
                <a:tc>
                  <a:txBody>
                    <a:bodyPr/>
                    <a:lstStyle/>
                    <a:p>
                      <a:pPr marL="0" indent="0">
                        <a:buNone/>
                      </a:pPr>
                      <a:r>
                        <a:rPr lang="fr-FR" sz="1400" dirty="0"/>
                        <a:t>(4) Dec. 1</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rPr>
                        <a:t>Pay one year of rent in advance, $60,000 ($5,000 per month).</a:t>
                      </a:r>
                    </a:p>
                  </a:txBody>
                  <a:tcPr/>
                </a:tc>
                <a:extLst>
                  <a:ext uri="{0D108BD9-81ED-4DB2-BD59-A6C34878D82A}">
                    <a16:rowId xmlns:a16="http://schemas.microsoft.com/office/drawing/2014/main" val="590946395"/>
                  </a:ext>
                </a:extLst>
              </a:tr>
              <a:tr h="273290">
                <a:tc>
                  <a:txBody>
                    <a:bodyPr/>
                    <a:lstStyle/>
                    <a:p>
                      <a:pPr marL="0" indent="0">
                        <a:buNone/>
                      </a:pPr>
                      <a:r>
                        <a:rPr lang="fr-FR" sz="1400" dirty="0"/>
                        <a:t>(5) Dec. 6</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rPr>
                        <a:t>Purchase supplies on account, $23,000.</a:t>
                      </a:r>
                    </a:p>
                  </a:txBody>
                  <a:tcPr/>
                </a:tc>
                <a:extLst>
                  <a:ext uri="{0D108BD9-81ED-4DB2-BD59-A6C34878D82A}">
                    <a16:rowId xmlns:a16="http://schemas.microsoft.com/office/drawing/2014/main" val="188486036"/>
                  </a:ext>
                </a:extLst>
              </a:tr>
              <a:tr h="279989">
                <a:tc>
                  <a:txBody>
                    <a:bodyPr/>
                    <a:lstStyle/>
                    <a:p>
                      <a:pPr marL="0" indent="0">
                        <a:buNone/>
                      </a:pPr>
                      <a:r>
                        <a:rPr lang="fr-FR" sz="1400" dirty="0"/>
                        <a:t>(6) Dec. 12</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rPr>
                        <a:t>Provide soccer training to customers for cash, $43,000.</a:t>
                      </a:r>
                    </a:p>
                  </a:txBody>
                  <a:tcPr/>
                </a:tc>
                <a:extLst>
                  <a:ext uri="{0D108BD9-81ED-4DB2-BD59-A6C34878D82A}">
                    <a16:rowId xmlns:a16="http://schemas.microsoft.com/office/drawing/2014/main" val="370929616"/>
                  </a:ext>
                </a:extLst>
              </a:tr>
              <a:tr h="226398">
                <a:tc>
                  <a:txBody>
                    <a:bodyPr/>
                    <a:lstStyle/>
                    <a:p>
                      <a:pPr marL="0" indent="0">
                        <a:buNone/>
                      </a:pPr>
                      <a:r>
                        <a:rPr lang="fr-FR" sz="1400" dirty="0"/>
                        <a:t>(7) Dec. 17</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rPr>
                        <a:t>Provide soccer training to customers on account, $20,000.</a:t>
                      </a:r>
                    </a:p>
                  </a:txBody>
                  <a:tcPr/>
                </a:tc>
                <a:extLst>
                  <a:ext uri="{0D108BD9-81ED-4DB2-BD59-A6C34878D82A}">
                    <a16:rowId xmlns:a16="http://schemas.microsoft.com/office/drawing/2014/main" val="360697042"/>
                  </a:ext>
                </a:extLst>
              </a:tr>
              <a:tr h="370840">
                <a:tc>
                  <a:txBody>
                    <a:bodyPr/>
                    <a:lstStyle/>
                    <a:p>
                      <a:pPr marL="0" indent="0">
                        <a:buNone/>
                      </a:pPr>
                      <a:r>
                        <a:rPr lang="fr-FR" sz="1400" dirty="0"/>
                        <a:t>(8) Dec. 23</a:t>
                      </a:r>
                    </a:p>
                  </a:txBody>
                  <a:tcPr/>
                </a:tc>
                <a:tc>
                  <a:txBody>
                    <a:bodyPr/>
                    <a:lstStyle/>
                    <a:p>
                      <a:r>
                        <a:rPr lang="en-US" sz="1400" dirty="0">
                          <a:solidFill>
                            <a:schemeClr val="tx1"/>
                          </a:solidFill>
                        </a:rPr>
                        <a:t>Receive cash in advance for soccer training sessions to be given in the future, $6,000</a:t>
                      </a:r>
                      <a:endParaRPr lang="en-US" sz="1400" dirty="0"/>
                    </a:p>
                  </a:txBody>
                  <a:tcPr/>
                </a:tc>
                <a:extLst>
                  <a:ext uri="{0D108BD9-81ED-4DB2-BD59-A6C34878D82A}">
                    <a16:rowId xmlns:a16="http://schemas.microsoft.com/office/drawing/2014/main" val="572645856"/>
                  </a:ext>
                </a:extLst>
              </a:tr>
              <a:tr h="267596">
                <a:tc>
                  <a:txBody>
                    <a:bodyPr/>
                    <a:lstStyle/>
                    <a:p>
                      <a:pPr marL="0" indent="0">
                        <a:buNone/>
                      </a:pPr>
                      <a:r>
                        <a:rPr lang="fr-FR" sz="1400" dirty="0"/>
                        <a:t>(9) Dec. 28</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rPr>
                        <a:t>Pay salaries to employees, $28,000.</a:t>
                      </a:r>
                    </a:p>
                  </a:txBody>
                  <a:tcPr/>
                </a:tc>
                <a:extLst>
                  <a:ext uri="{0D108BD9-81ED-4DB2-BD59-A6C34878D82A}">
                    <a16:rowId xmlns:a16="http://schemas.microsoft.com/office/drawing/2014/main" val="368441960"/>
                  </a:ext>
                </a:extLst>
              </a:tr>
              <a:tr h="2943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400" dirty="0"/>
                        <a:t>(10) Dec. 30</a:t>
                      </a:r>
                      <a:endParaRPr lang="en-U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rPr>
                        <a:t>Pay cash dividends of $4,000 to shareholders.</a:t>
                      </a:r>
                    </a:p>
                  </a:txBody>
                  <a:tcPr/>
                </a:tc>
                <a:extLst>
                  <a:ext uri="{0D108BD9-81ED-4DB2-BD59-A6C34878D82A}">
                    <a16:rowId xmlns:a16="http://schemas.microsoft.com/office/drawing/2014/main" val="3887933138"/>
                  </a:ext>
                </a:extLst>
              </a:tr>
            </a:tbl>
          </a:graphicData>
        </a:graphic>
      </p:graphicFrame>
      <p:sp>
        <p:nvSpPr>
          <p:cNvPr id="6" name="Slide Number Placeholder 5">
            <a:extLst>
              <a:ext uri="{FF2B5EF4-FFF2-40B4-BE49-F238E27FC236}">
                <a16:creationId xmlns:a16="http://schemas.microsoft.com/office/drawing/2014/main" id="{6933688B-0AAF-430C-B041-5D55D97D7E68}"/>
              </a:ext>
            </a:extLst>
          </p:cNvPr>
          <p:cNvSpPr>
            <a:spLocks noGrp="1"/>
          </p:cNvSpPr>
          <p:nvPr>
            <p:ph type="sldNum" sz="quarter" idx="10"/>
          </p:nvPr>
        </p:nvSpPr>
        <p:spPr/>
        <p:txBody>
          <a:bodyPr/>
          <a:lstStyle/>
          <a:p>
            <a:fld id="{68151E55-6873-49E2-B8D5-2F265E6F1973}" type="slidenum">
              <a:rPr lang="en-US" smtClean="0"/>
              <a:t>25</a:t>
            </a:fld>
            <a:endParaRPr lang="en-US" dirty="0"/>
          </a:p>
        </p:txBody>
      </p:sp>
    </p:spTree>
    <p:extLst>
      <p:ext uri="{BB962C8B-B14F-4D97-AF65-F5344CB8AC3E}">
        <p14:creationId xmlns:p14="http://schemas.microsoft.com/office/powerpoint/2010/main" val="10988602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55A3B8-6EEA-4FA8-ACAB-3A087698A9BE}"/>
              </a:ext>
            </a:extLst>
          </p:cNvPr>
          <p:cNvSpPr>
            <a:spLocks noGrp="1"/>
          </p:cNvSpPr>
          <p:nvPr>
            <p:ph type="title"/>
          </p:nvPr>
        </p:nvSpPr>
        <p:spPr/>
        <p:txBody>
          <a:bodyPr/>
          <a:lstStyle/>
          <a:p>
            <a:r>
              <a:rPr lang="en-US" dirty="0"/>
              <a:t>Prepaid Expenses</a:t>
            </a:r>
          </a:p>
        </p:txBody>
      </p:sp>
      <p:sp>
        <p:nvSpPr>
          <p:cNvPr id="3" name="Content Placeholder 2">
            <a:extLst>
              <a:ext uri="{FF2B5EF4-FFF2-40B4-BE49-F238E27FC236}">
                <a16:creationId xmlns:a16="http://schemas.microsoft.com/office/drawing/2014/main" id="{F59125C4-C9C7-4F8E-BFC7-B1D51A9F636F}"/>
              </a:ext>
            </a:extLst>
          </p:cNvPr>
          <p:cNvSpPr>
            <a:spLocks noGrp="1"/>
          </p:cNvSpPr>
          <p:nvPr>
            <p:ph sz="quarter" idx="11"/>
          </p:nvPr>
        </p:nvSpPr>
        <p:spPr/>
        <p:txBody>
          <a:bodyPr>
            <a:normAutofit/>
          </a:bodyPr>
          <a:lstStyle/>
          <a:p>
            <a:pPr marL="291600" indent="-291600">
              <a:spcBef>
                <a:spcPts val="1000"/>
              </a:spcBef>
              <a:spcAft>
                <a:spcPts val="0"/>
              </a:spcAft>
              <a:buFont typeface="Arial" panose="020B0604020202020204" pitchFamily="34" charset="0"/>
              <a:buChar char="•"/>
            </a:pPr>
            <a:r>
              <a:rPr lang="en-US" sz="2400" b="1" dirty="0"/>
              <a:t>Prepaid expenses </a:t>
            </a:r>
            <a:r>
              <a:rPr lang="en-US" sz="2400" dirty="0"/>
              <a:t>arise when a company pays cash (or has an obligation to pay cash) to acquire an asset that is not used until a later period. </a:t>
            </a:r>
          </a:p>
          <a:p>
            <a:pPr marL="291600" indent="-291600">
              <a:spcBef>
                <a:spcPts val="1000"/>
              </a:spcBef>
              <a:spcAft>
                <a:spcPts val="0"/>
              </a:spcAft>
              <a:buFont typeface="Arial" panose="020B0604020202020204" pitchFamily="34" charset="0"/>
              <a:buChar char="•"/>
            </a:pPr>
            <a:r>
              <a:rPr lang="en-US" sz="2400" dirty="0"/>
              <a:t>There is a </a:t>
            </a:r>
            <a:r>
              <a:rPr lang="en-US" sz="2400" b="1" dirty="0"/>
              <a:t>timing</a:t>
            </a:r>
            <a:r>
              <a:rPr lang="en-US" sz="2400" dirty="0"/>
              <a:t> difference—cash is paid now and then later the expense is recognized. </a:t>
            </a:r>
          </a:p>
          <a:p>
            <a:pPr marL="291600" indent="-291600">
              <a:spcBef>
                <a:spcPts val="1000"/>
              </a:spcBef>
              <a:spcAft>
                <a:spcPts val="0"/>
              </a:spcAft>
              <a:buFont typeface="Arial" panose="020B0604020202020204" pitchFamily="34" charset="0"/>
              <a:buChar char="•"/>
            </a:pPr>
            <a:r>
              <a:rPr lang="en-US" sz="2400" dirty="0"/>
              <a:t>These payments are recorded as </a:t>
            </a:r>
            <a:r>
              <a:rPr lang="en-US" sz="2400" b="1" dirty="0"/>
              <a:t>assets</a:t>
            </a:r>
            <a:r>
              <a:rPr lang="en-US" sz="2400" dirty="0"/>
              <a:t> at the time of purchase.</a:t>
            </a:r>
          </a:p>
          <a:p>
            <a:pPr marL="291600" indent="-291600">
              <a:spcBef>
                <a:spcPts val="1000"/>
              </a:spcBef>
              <a:spcAft>
                <a:spcPts val="0"/>
              </a:spcAft>
              <a:buFont typeface="Arial" panose="020B0604020202020204" pitchFamily="34" charset="0"/>
              <a:buChar char="•"/>
            </a:pPr>
            <a:r>
              <a:rPr lang="en-US" sz="2400" dirty="0"/>
              <a:t>In the period these assets are used, an adjusting entry is needed to (1) decrease the asset’s balance to its remaining (unused) amount and (2) recognize an </a:t>
            </a:r>
            <a:r>
              <a:rPr lang="en-US" sz="2400" b="1" dirty="0"/>
              <a:t>expense</a:t>
            </a:r>
            <a:r>
              <a:rPr lang="en-US" sz="2400" dirty="0"/>
              <a:t> for the cost of asset used.</a:t>
            </a:r>
          </a:p>
        </p:txBody>
      </p:sp>
      <p:sp>
        <p:nvSpPr>
          <p:cNvPr id="6" name="Slide Number Placeholder 5">
            <a:extLst>
              <a:ext uri="{FF2B5EF4-FFF2-40B4-BE49-F238E27FC236}">
                <a16:creationId xmlns:a16="http://schemas.microsoft.com/office/drawing/2014/main" id="{CBE6267A-194D-407D-9CE5-4CAD96EAAD1B}"/>
              </a:ext>
            </a:extLst>
          </p:cNvPr>
          <p:cNvSpPr>
            <a:spLocks noGrp="1"/>
          </p:cNvSpPr>
          <p:nvPr>
            <p:ph type="sldNum" sz="quarter" idx="10"/>
          </p:nvPr>
        </p:nvSpPr>
        <p:spPr/>
        <p:txBody>
          <a:bodyPr/>
          <a:lstStyle/>
          <a:p>
            <a:fld id="{68151E55-6873-49E2-B8D5-2F265E6F1973}" type="slidenum">
              <a:rPr lang="en-US" smtClean="0"/>
              <a:t>26</a:t>
            </a:fld>
            <a:endParaRPr lang="en-US" dirty="0"/>
          </a:p>
        </p:txBody>
      </p:sp>
    </p:spTree>
    <p:extLst>
      <p:ext uri="{BB962C8B-B14F-4D97-AF65-F5344CB8AC3E}">
        <p14:creationId xmlns:p14="http://schemas.microsoft.com/office/powerpoint/2010/main" val="25757538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DFFC21-7382-48E7-B0AC-419CC2B3186A}"/>
              </a:ext>
            </a:extLst>
          </p:cNvPr>
          <p:cNvSpPr>
            <a:spLocks noGrp="1"/>
          </p:cNvSpPr>
          <p:nvPr>
            <p:ph type="title"/>
          </p:nvPr>
        </p:nvSpPr>
        <p:spPr/>
        <p:txBody>
          <a:bodyPr/>
          <a:lstStyle/>
          <a:p>
            <a:r>
              <a:rPr lang="en-US" sz="3600" dirty="0">
                <a:solidFill>
                  <a:schemeClr val="tx1"/>
                </a:solidFill>
                <a:cs typeface="Avenir LT Std 65 Medium"/>
              </a:rPr>
              <a:t>Prepaid Expense—Rent</a:t>
            </a:r>
            <a:endParaRPr lang="en-US" dirty="0">
              <a:solidFill>
                <a:schemeClr val="tx1"/>
              </a:solidFill>
            </a:endParaRPr>
          </a:p>
        </p:txBody>
      </p:sp>
      <p:sp>
        <p:nvSpPr>
          <p:cNvPr id="3" name="Content Placeholder 2">
            <a:extLst>
              <a:ext uri="{FF2B5EF4-FFF2-40B4-BE49-F238E27FC236}">
                <a16:creationId xmlns:a16="http://schemas.microsoft.com/office/drawing/2014/main" id="{2411C312-6BFC-45B7-B272-E0233BCE2F23}"/>
              </a:ext>
            </a:extLst>
          </p:cNvPr>
          <p:cNvSpPr>
            <a:spLocks noGrp="1"/>
          </p:cNvSpPr>
          <p:nvPr>
            <p:ph sz="quarter" idx="11"/>
          </p:nvPr>
        </p:nvSpPr>
        <p:spPr>
          <a:xfrm>
            <a:off x="342900" y="1186769"/>
            <a:ext cx="8458200" cy="1235379"/>
          </a:xfrm>
        </p:spPr>
        <p:txBody>
          <a:bodyPr/>
          <a:lstStyle/>
          <a:p>
            <a:pPr marL="291600" indent="-291600">
              <a:spcBef>
                <a:spcPts val="1000"/>
              </a:spcBef>
              <a:spcAft>
                <a:spcPts val="0"/>
              </a:spcAft>
              <a:buFont typeface="Arial" panose="020B0604020202020204" pitchFamily="34" charset="0"/>
              <a:buChar char="•"/>
            </a:pPr>
            <a:r>
              <a:rPr lang="en-US" sz="2000" dirty="0"/>
              <a:t>On December 1, purchased one year of rent in advance for $60,000 ($5,000 per month). </a:t>
            </a:r>
          </a:p>
          <a:p>
            <a:pPr marL="291600" indent="-291600">
              <a:spcBef>
                <a:spcPts val="1000"/>
              </a:spcBef>
              <a:spcAft>
                <a:spcPts val="0"/>
              </a:spcAft>
              <a:buFont typeface="Arial" panose="020B0604020202020204" pitchFamily="34" charset="0"/>
              <a:buChar char="•"/>
            </a:pPr>
            <a:r>
              <a:rPr lang="en-US" sz="2000" dirty="0"/>
              <a:t>By December 31, one month of rent has expired.</a:t>
            </a:r>
          </a:p>
        </p:txBody>
      </p:sp>
      <p:pic>
        <p:nvPicPr>
          <p:cNvPr id="5" name="Picture 4" descr="Prepaid rent expense of Eagle soccer Academy.">
            <a:extLst>
              <a:ext uri="{FF2B5EF4-FFF2-40B4-BE49-F238E27FC236}">
                <a16:creationId xmlns:a16="http://schemas.microsoft.com/office/drawing/2014/main" id="{445B5209-B16A-4D48-AC84-83B8A99EE0F9}"/>
              </a:ext>
            </a:extLst>
          </p:cNvPr>
          <p:cNvPicPr>
            <a:picLocks noChangeAspect="1"/>
          </p:cNvPicPr>
          <p:nvPr/>
        </p:nvPicPr>
        <p:blipFill>
          <a:blip r:embed="rId3"/>
          <a:stretch>
            <a:fillRect/>
          </a:stretch>
        </p:blipFill>
        <p:spPr>
          <a:xfrm>
            <a:off x="1805624" y="2462867"/>
            <a:ext cx="5200244" cy="2393946"/>
          </a:xfrm>
          <a:prstGeom prst="rect">
            <a:avLst/>
          </a:prstGeom>
        </p:spPr>
      </p:pic>
      <p:graphicFrame>
        <p:nvGraphicFramePr>
          <p:cNvPr id="8" name="Table 8">
            <a:extLst>
              <a:ext uri="{FF2B5EF4-FFF2-40B4-BE49-F238E27FC236}">
                <a16:creationId xmlns:a16="http://schemas.microsoft.com/office/drawing/2014/main" id="{0BF5A40A-FBFB-4F99-BB11-36D284AA2977}"/>
              </a:ext>
            </a:extLst>
          </p:cNvPr>
          <p:cNvGraphicFramePr>
            <a:graphicFrameLocks noGrp="1"/>
          </p:cNvGraphicFramePr>
          <p:nvPr>
            <p:extLst>
              <p:ext uri="{D42A27DB-BD31-4B8C-83A1-F6EECF244321}">
                <p14:modId xmlns:p14="http://schemas.microsoft.com/office/powerpoint/2010/main" val="1100830979"/>
              </p:ext>
            </p:extLst>
          </p:nvPr>
        </p:nvGraphicFramePr>
        <p:xfrm>
          <a:off x="808892" y="5020469"/>
          <a:ext cx="6713973" cy="1219200"/>
        </p:xfrm>
        <a:graphic>
          <a:graphicData uri="http://schemas.openxmlformats.org/drawingml/2006/table">
            <a:tbl>
              <a:tblPr firstRow="1" bandRow="1">
                <a:tableStyleId>{5C22544A-7EE6-4342-B048-85BDC9FD1C3A}</a:tableStyleId>
              </a:tblPr>
              <a:tblGrid>
                <a:gridCol w="4855028">
                  <a:extLst>
                    <a:ext uri="{9D8B030D-6E8A-4147-A177-3AD203B41FA5}">
                      <a16:colId xmlns:a16="http://schemas.microsoft.com/office/drawing/2014/main" val="1779155620"/>
                    </a:ext>
                  </a:extLst>
                </a:gridCol>
                <a:gridCol w="753626">
                  <a:extLst>
                    <a:ext uri="{9D8B030D-6E8A-4147-A177-3AD203B41FA5}">
                      <a16:colId xmlns:a16="http://schemas.microsoft.com/office/drawing/2014/main" val="2857175478"/>
                    </a:ext>
                  </a:extLst>
                </a:gridCol>
                <a:gridCol w="1105319">
                  <a:extLst>
                    <a:ext uri="{9D8B030D-6E8A-4147-A177-3AD203B41FA5}">
                      <a16:colId xmlns:a16="http://schemas.microsoft.com/office/drawing/2014/main" val="1368421935"/>
                    </a:ext>
                  </a:extLst>
                </a:gridCol>
              </a:tblGrid>
              <a:tr h="283409">
                <a:tc>
                  <a:txBody>
                    <a:bodyPr/>
                    <a:lstStyle/>
                    <a:p>
                      <a:r>
                        <a:rPr lang="en-US" sz="1400" u="sng" dirty="0">
                          <a:solidFill>
                            <a:prstClr val="black"/>
                          </a:solidFill>
                        </a:rPr>
                        <a:t>December 31</a:t>
                      </a:r>
                      <a:endParaRPr lang="en-US" sz="1400"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US" sz="1400" u="sng" dirty="0">
                          <a:solidFill>
                            <a:prstClr val="black"/>
                          </a:solidFill>
                        </a:rPr>
                        <a:t>Debit</a:t>
                      </a:r>
                      <a:endParaRPr lang="en-US" sz="1400"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US" sz="1400" u="sng" dirty="0">
                          <a:solidFill>
                            <a:prstClr val="black"/>
                          </a:solidFill>
                        </a:rPr>
                        <a:t>Credit</a:t>
                      </a:r>
                      <a:endParaRPr lang="en-US" sz="1400"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07981710"/>
                  </a:ext>
                </a:extLst>
              </a:tr>
              <a:tr h="274310">
                <a:tc>
                  <a:txBody>
                    <a:bodyPr/>
                    <a:lstStyle/>
                    <a:p>
                      <a:r>
                        <a:rPr lang="en-US" sz="1400" b="1" dirty="0">
                          <a:solidFill>
                            <a:prstClr val="black"/>
                          </a:solidFill>
                        </a:rPr>
                        <a:t>Rent Expense </a:t>
                      </a:r>
                      <a:r>
                        <a:rPr lang="en-US" sz="1400" i="1" dirty="0">
                          <a:solidFill>
                            <a:prstClr val="black"/>
                          </a:solidFill>
                        </a:rPr>
                        <a:t>(</a:t>
                      </a:r>
                      <a:r>
                        <a:rPr lang="en-US" sz="1400" dirty="0">
                          <a:solidFill>
                            <a:prstClr val="black"/>
                          </a:solidFill>
                        </a:rPr>
                        <a:t>+</a:t>
                      </a:r>
                      <a:r>
                        <a:rPr lang="en-US" sz="1400" i="1" dirty="0">
                          <a:solidFill>
                            <a:prstClr val="black"/>
                          </a:solidFill>
                        </a:rPr>
                        <a:t>E, </a:t>
                      </a:r>
                      <a:r>
                        <a:rPr lang="en-US" sz="1400" dirty="0">
                          <a:solidFill>
                            <a:prstClr val="black"/>
                          </a:solidFill>
                        </a:rPr>
                        <a:t>−</a:t>
                      </a:r>
                      <a:r>
                        <a:rPr lang="en-US" sz="1400" i="1" dirty="0">
                          <a:solidFill>
                            <a:prstClr val="black"/>
                          </a:solidFill>
                        </a:rPr>
                        <a:t>SE) </a:t>
                      </a:r>
                      <a:endParaRPr lang="en-US" sz="14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b="1" dirty="0">
                          <a:solidFill>
                            <a:prstClr val="black"/>
                          </a:solidFill>
                        </a:rPr>
                        <a:t>5,000</a:t>
                      </a:r>
                      <a:endParaRPr lang="en-US" sz="14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00842812"/>
                  </a:ext>
                </a:extLst>
              </a:tr>
              <a:tr h="285307">
                <a:tc>
                  <a:txBody>
                    <a:bodyPr/>
                    <a:lstStyle/>
                    <a:p>
                      <a:r>
                        <a:rPr lang="en-US" sz="1400" b="1" dirty="0">
                          <a:solidFill>
                            <a:prstClr val="black"/>
                          </a:solidFill>
                        </a:rPr>
                        <a:t>   Prepaid Rent </a:t>
                      </a:r>
                      <a:r>
                        <a:rPr lang="en-US" sz="1400" i="1" dirty="0">
                          <a:solidFill>
                            <a:prstClr val="black"/>
                          </a:solidFill>
                        </a:rPr>
                        <a:t>(</a:t>
                      </a:r>
                      <a:r>
                        <a:rPr lang="en-US" sz="1400" dirty="0">
                          <a:solidFill>
                            <a:prstClr val="black"/>
                          </a:solidFill>
                        </a:rPr>
                        <a:t>−</a:t>
                      </a:r>
                      <a:r>
                        <a:rPr lang="en-US" sz="1400" i="1" dirty="0">
                          <a:solidFill>
                            <a:prstClr val="black"/>
                          </a:solidFill>
                        </a:rPr>
                        <a:t>A)</a:t>
                      </a: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b="1" dirty="0">
                          <a:solidFill>
                            <a:prstClr val="black"/>
                          </a:solidFill>
                        </a:rPr>
                        <a:t>5,000</a:t>
                      </a: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83573689"/>
                  </a:ext>
                </a:extLst>
              </a:tr>
              <a:tr h="285307">
                <a:tc>
                  <a:txBody>
                    <a:bodyPr/>
                    <a:lstStyle/>
                    <a:p>
                      <a:pPr marL="176213" indent="0"/>
                      <a:r>
                        <a:rPr lang="en-US" sz="1400" i="0" dirty="0">
                          <a:solidFill>
                            <a:prstClr val="black"/>
                          </a:solidFill>
                        </a:rPr>
                        <a:t>(Reduce prepaid rent due to the passage of time)</a:t>
                      </a:r>
                      <a:endParaRPr lang="en-US" sz="1400" i="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88415906"/>
                  </a:ext>
                </a:extLst>
              </a:tr>
            </a:tbl>
          </a:graphicData>
        </a:graphic>
      </p:graphicFrame>
      <p:sp>
        <p:nvSpPr>
          <p:cNvPr id="4" name="Text Placeholder 3">
            <a:extLst>
              <a:ext uri="{FF2B5EF4-FFF2-40B4-BE49-F238E27FC236}">
                <a16:creationId xmlns:a16="http://schemas.microsoft.com/office/drawing/2014/main" id="{5F01CDC3-9D06-4274-AE0A-65BEB20CD3C2}"/>
              </a:ext>
            </a:extLst>
          </p:cNvPr>
          <p:cNvSpPr>
            <a:spLocks noGrp="1"/>
          </p:cNvSpPr>
          <p:nvPr>
            <p:ph type="body" sz="quarter" idx="12"/>
          </p:nvPr>
        </p:nvSpPr>
        <p:spPr>
          <a:xfrm>
            <a:off x="3369347" y="6239669"/>
            <a:ext cx="3181082" cy="275431"/>
          </a:xfrm>
        </p:spPr>
        <p:txBody>
          <a:bodyPr/>
          <a:lstStyle/>
          <a:p>
            <a:r>
              <a:rPr lang="en-US" sz="1200" dirty="0">
                <a:hlinkClick r:id="rId4" action="ppaction://hlinksldjump"/>
              </a:rPr>
              <a:t>Access the text alternative for slide images.</a:t>
            </a:r>
          </a:p>
        </p:txBody>
      </p:sp>
      <p:sp>
        <p:nvSpPr>
          <p:cNvPr id="6" name="Slide Number Placeholder 5">
            <a:extLst>
              <a:ext uri="{FF2B5EF4-FFF2-40B4-BE49-F238E27FC236}">
                <a16:creationId xmlns:a16="http://schemas.microsoft.com/office/drawing/2014/main" id="{B5AF06CD-F3A6-4224-B42F-F8DCA02D6259}"/>
              </a:ext>
            </a:extLst>
          </p:cNvPr>
          <p:cNvSpPr>
            <a:spLocks noGrp="1"/>
          </p:cNvSpPr>
          <p:nvPr>
            <p:ph type="sldNum" sz="quarter" idx="10"/>
          </p:nvPr>
        </p:nvSpPr>
        <p:spPr/>
        <p:txBody>
          <a:bodyPr/>
          <a:lstStyle/>
          <a:p>
            <a:fld id="{68151E55-6873-49E2-B8D5-2F265E6F1973}" type="slidenum">
              <a:rPr lang="en-US" smtClean="0"/>
              <a:t>27</a:t>
            </a:fld>
            <a:endParaRPr lang="en-US" dirty="0"/>
          </a:p>
        </p:txBody>
      </p:sp>
    </p:spTree>
    <p:extLst>
      <p:ext uri="{BB962C8B-B14F-4D97-AF65-F5344CB8AC3E}">
        <p14:creationId xmlns:p14="http://schemas.microsoft.com/office/powerpoint/2010/main" val="38952280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28ED8-3F02-42AC-8173-A855B71F4FE4}"/>
              </a:ext>
            </a:extLst>
          </p:cNvPr>
          <p:cNvSpPr>
            <a:spLocks noGrp="1"/>
          </p:cNvSpPr>
          <p:nvPr>
            <p:ph type="title"/>
          </p:nvPr>
        </p:nvSpPr>
        <p:spPr/>
        <p:txBody>
          <a:bodyPr/>
          <a:lstStyle/>
          <a:p>
            <a:r>
              <a:rPr lang="en-US" sz="3600" dirty="0">
                <a:solidFill>
                  <a:schemeClr val="tx1"/>
                </a:solidFill>
                <a:cs typeface="Avenir LT Std 65 Medium"/>
              </a:rPr>
              <a:t>Prepaid Expense—Supplies</a:t>
            </a:r>
            <a:endParaRPr lang="en-US" dirty="0">
              <a:solidFill>
                <a:schemeClr val="tx1"/>
              </a:solidFill>
            </a:endParaRPr>
          </a:p>
        </p:txBody>
      </p:sp>
      <p:sp>
        <p:nvSpPr>
          <p:cNvPr id="3" name="Content Placeholder 2">
            <a:extLst>
              <a:ext uri="{FF2B5EF4-FFF2-40B4-BE49-F238E27FC236}">
                <a16:creationId xmlns:a16="http://schemas.microsoft.com/office/drawing/2014/main" id="{5849DAA3-3B04-4CE8-B860-63475EBFC05E}"/>
              </a:ext>
            </a:extLst>
          </p:cNvPr>
          <p:cNvSpPr>
            <a:spLocks noGrp="1"/>
          </p:cNvSpPr>
          <p:nvPr>
            <p:ph sz="quarter" idx="11"/>
          </p:nvPr>
        </p:nvSpPr>
        <p:spPr>
          <a:xfrm>
            <a:off x="342900" y="1201760"/>
            <a:ext cx="8458200" cy="1079979"/>
          </a:xfrm>
        </p:spPr>
        <p:txBody>
          <a:bodyPr>
            <a:normAutofit/>
          </a:bodyPr>
          <a:lstStyle/>
          <a:p>
            <a:pPr marL="291600" indent="-291600">
              <a:spcBef>
                <a:spcPts val="1000"/>
              </a:spcBef>
              <a:spcAft>
                <a:spcPts val="0"/>
              </a:spcAft>
              <a:buFont typeface="Arial" panose="020B0604020202020204" pitchFamily="34" charset="0"/>
              <a:buChar char="•"/>
            </a:pPr>
            <a:r>
              <a:rPr lang="en-US" sz="1800" dirty="0"/>
              <a:t>On December 6, purchased supplies for $23,00 on account on December 6. </a:t>
            </a:r>
          </a:p>
          <a:p>
            <a:pPr marL="291600" indent="-291600">
              <a:spcBef>
                <a:spcPts val="1000"/>
              </a:spcBef>
              <a:spcAft>
                <a:spcPts val="0"/>
              </a:spcAft>
              <a:buFont typeface="Arial" panose="020B0604020202020204" pitchFamily="34" charset="0"/>
              <a:buChar char="•"/>
            </a:pPr>
            <a:r>
              <a:rPr lang="en-US" sz="1800" dirty="0"/>
              <a:t>At the end of December a count of supplies reveals that only $13,000 of supplies remains.</a:t>
            </a:r>
          </a:p>
        </p:txBody>
      </p:sp>
      <p:pic>
        <p:nvPicPr>
          <p:cNvPr id="5" name="Picture 4" descr="Supplies expense of Eagle soccer Academy.">
            <a:extLst>
              <a:ext uri="{FF2B5EF4-FFF2-40B4-BE49-F238E27FC236}">
                <a16:creationId xmlns:a16="http://schemas.microsoft.com/office/drawing/2014/main" id="{F337F48E-E724-4720-AE67-F02D4D8A659E}"/>
              </a:ext>
            </a:extLst>
          </p:cNvPr>
          <p:cNvPicPr>
            <a:picLocks noChangeAspect="1"/>
          </p:cNvPicPr>
          <p:nvPr/>
        </p:nvPicPr>
        <p:blipFill>
          <a:blip r:embed="rId3"/>
          <a:stretch>
            <a:fillRect/>
          </a:stretch>
        </p:blipFill>
        <p:spPr>
          <a:xfrm>
            <a:off x="1599061" y="2356689"/>
            <a:ext cx="5945877" cy="2624300"/>
          </a:xfrm>
          <a:prstGeom prst="rect">
            <a:avLst/>
          </a:prstGeom>
        </p:spPr>
      </p:pic>
      <p:graphicFrame>
        <p:nvGraphicFramePr>
          <p:cNvPr id="8" name="Table 8">
            <a:extLst>
              <a:ext uri="{FF2B5EF4-FFF2-40B4-BE49-F238E27FC236}">
                <a16:creationId xmlns:a16="http://schemas.microsoft.com/office/drawing/2014/main" id="{9EDF850F-2398-44AA-B2AF-FC3048FE092F}"/>
              </a:ext>
            </a:extLst>
          </p:cNvPr>
          <p:cNvGraphicFramePr>
            <a:graphicFrameLocks noGrp="1"/>
          </p:cNvGraphicFramePr>
          <p:nvPr>
            <p:extLst>
              <p:ext uri="{D42A27DB-BD31-4B8C-83A1-F6EECF244321}">
                <p14:modId xmlns:p14="http://schemas.microsoft.com/office/powerpoint/2010/main" val="4176694832"/>
              </p:ext>
            </p:extLst>
          </p:nvPr>
        </p:nvGraphicFramePr>
        <p:xfrm>
          <a:off x="1420166" y="5020469"/>
          <a:ext cx="6102699" cy="1219200"/>
        </p:xfrm>
        <a:graphic>
          <a:graphicData uri="http://schemas.openxmlformats.org/drawingml/2006/table">
            <a:tbl>
              <a:tblPr firstRow="1" bandRow="1">
                <a:tableStyleId>{5C22544A-7EE6-4342-B048-85BDC9FD1C3A}</a:tableStyleId>
              </a:tblPr>
              <a:tblGrid>
                <a:gridCol w="4243754">
                  <a:extLst>
                    <a:ext uri="{9D8B030D-6E8A-4147-A177-3AD203B41FA5}">
                      <a16:colId xmlns:a16="http://schemas.microsoft.com/office/drawing/2014/main" val="1779155620"/>
                    </a:ext>
                  </a:extLst>
                </a:gridCol>
                <a:gridCol w="753626">
                  <a:extLst>
                    <a:ext uri="{9D8B030D-6E8A-4147-A177-3AD203B41FA5}">
                      <a16:colId xmlns:a16="http://schemas.microsoft.com/office/drawing/2014/main" val="2857175478"/>
                    </a:ext>
                  </a:extLst>
                </a:gridCol>
                <a:gridCol w="1105319">
                  <a:extLst>
                    <a:ext uri="{9D8B030D-6E8A-4147-A177-3AD203B41FA5}">
                      <a16:colId xmlns:a16="http://schemas.microsoft.com/office/drawing/2014/main" val="1368421935"/>
                    </a:ext>
                  </a:extLst>
                </a:gridCol>
              </a:tblGrid>
              <a:tr h="283409">
                <a:tc>
                  <a:txBody>
                    <a:bodyPr/>
                    <a:lstStyle/>
                    <a:p>
                      <a:r>
                        <a:rPr lang="en-US" sz="1400" u="sng" dirty="0">
                          <a:solidFill>
                            <a:prstClr val="black"/>
                          </a:solidFill>
                        </a:rPr>
                        <a:t>December 31</a:t>
                      </a:r>
                      <a:endParaRPr lang="en-US" sz="1400"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US" sz="1400" u="sng" dirty="0">
                          <a:solidFill>
                            <a:prstClr val="black"/>
                          </a:solidFill>
                        </a:rPr>
                        <a:t>Debit</a:t>
                      </a:r>
                      <a:endParaRPr lang="en-US" sz="1400"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US" sz="1400" u="sng" dirty="0">
                          <a:solidFill>
                            <a:prstClr val="black"/>
                          </a:solidFill>
                        </a:rPr>
                        <a:t>Credit</a:t>
                      </a:r>
                      <a:endParaRPr lang="en-US" sz="1400"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07981710"/>
                  </a:ext>
                </a:extLst>
              </a:tr>
              <a:tr h="274310">
                <a:tc>
                  <a:txBody>
                    <a:bodyPr/>
                    <a:lstStyle/>
                    <a:p>
                      <a:r>
                        <a:rPr lang="en-US" sz="1400" b="1" dirty="0">
                          <a:solidFill>
                            <a:prstClr val="black"/>
                          </a:solidFill>
                        </a:rPr>
                        <a:t>Supplies Expense </a:t>
                      </a:r>
                      <a:r>
                        <a:rPr lang="en-US" sz="1400" i="1" dirty="0">
                          <a:solidFill>
                            <a:prstClr val="black"/>
                          </a:solidFill>
                        </a:rPr>
                        <a:t>(</a:t>
                      </a:r>
                      <a:r>
                        <a:rPr lang="en-US" sz="1400" dirty="0">
                          <a:solidFill>
                            <a:prstClr val="black"/>
                          </a:solidFill>
                        </a:rPr>
                        <a:t>+</a:t>
                      </a:r>
                      <a:r>
                        <a:rPr lang="en-US" sz="1400" i="1" dirty="0">
                          <a:solidFill>
                            <a:prstClr val="black"/>
                          </a:solidFill>
                        </a:rPr>
                        <a:t>E, </a:t>
                      </a:r>
                      <a:r>
                        <a:rPr lang="en-US" sz="1400" dirty="0">
                          <a:solidFill>
                            <a:prstClr val="black"/>
                          </a:solidFill>
                        </a:rPr>
                        <a:t>−</a:t>
                      </a:r>
                      <a:r>
                        <a:rPr lang="en-US" sz="1400" i="1" dirty="0">
                          <a:solidFill>
                            <a:prstClr val="black"/>
                          </a:solidFill>
                        </a:rPr>
                        <a:t>SE) </a:t>
                      </a:r>
                      <a:endParaRPr lang="en-US" sz="14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b="1" dirty="0">
                          <a:solidFill>
                            <a:prstClr val="black"/>
                          </a:solidFill>
                        </a:rPr>
                        <a:t>10,000</a:t>
                      </a:r>
                      <a:endParaRPr lang="en-US" sz="14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00842812"/>
                  </a:ext>
                </a:extLst>
              </a:tr>
              <a:tr h="285307">
                <a:tc>
                  <a:txBody>
                    <a:bodyPr/>
                    <a:lstStyle/>
                    <a:p>
                      <a:r>
                        <a:rPr lang="en-US" sz="1400" b="1" dirty="0">
                          <a:solidFill>
                            <a:prstClr val="black"/>
                          </a:solidFill>
                        </a:rPr>
                        <a:t>   Supplies </a:t>
                      </a:r>
                      <a:r>
                        <a:rPr lang="en-US" sz="1400" i="1" dirty="0">
                          <a:solidFill>
                            <a:prstClr val="black"/>
                          </a:solidFill>
                        </a:rPr>
                        <a:t>(</a:t>
                      </a:r>
                      <a:r>
                        <a:rPr lang="en-US" sz="1400" dirty="0">
                          <a:solidFill>
                            <a:prstClr val="black"/>
                          </a:solidFill>
                        </a:rPr>
                        <a:t>−</a:t>
                      </a:r>
                      <a:r>
                        <a:rPr lang="en-US" sz="1400" i="1" dirty="0">
                          <a:solidFill>
                            <a:prstClr val="black"/>
                          </a:solidFill>
                        </a:rPr>
                        <a:t>A)</a:t>
                      </a: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b="1" dirty="0">
                          <a:solidFill>
                            <a:prstClr val="black"/>
                          </a:solidFill>
                        </a:rPr>
                        <a:t>10,000</a:t>
                      </a: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83573689"/>
                  </a:ext>
                </a:extLst>
              </a:tr>
              <a:tr h="285307">
                <a:tc>
                  <a:txBody>
                    <a:bodyPr/>
                    <a:lstStyle/>
                    <a:p>
                      <a:pPr marL="0" indent="176213"/>
                      <a:r>
                        <a:rPr lang="en-US" sz="1400" dirty="0">
                          <a:solidFill>
                            <a:prstClr val="black"/>
                          </a:solidFill>
                        </a:rPr>
                        <a:t> </a:t>
                      </a:r>
                      <a:r>
                        <a:rPr lang="en-US" sz="1400" i="0" dirty="0">
                          <a:solidFill>
                            <a:prstClr val="black"/>
                          </a:solidFill>
                        </a:rPr>
                        <a:t>(Consume supplies during the current period)</a:t>
                      </a:r>
                      <a:endParaRPr lang="en-US" sz="1400" i="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88415906"/>
                  </a:ext>
                </a:extLst>
              </a:tr>
            </a:tbl>
          </a:graphicData>
        </a:graphic>
      </p:graphicFrame>
      <p:sp>
        <p:nvSpPr>
          <p:cNvPr id="4" name="Text Placeholder 3">
            <a:extLst>
              <a:ext uri="{FF2B5EF4-FFF2-40B4-BE49-F238E27FC236}">
                <a16:creationId xmlns:a16="http://schemas.microsoft.com/office/drawing/2014/main" id="{5972E2B8-3197-4B7D-BD18-CE7DDE3E4BBC}"/>
              </a:ext>
            </a:extLst>
          </p:cNvPr>
          <p:cNvSpPr>
            <a:spLocks noGrp="1"/>
          </p:cNvSpPr>
          <p:nvPr>
            <p:ph type="body" sz="quarter" idx="12"/>
          </p:nvPr>
        </p:nvSpPr>
        <p:spPr>
          <a:xfrm>
            <a:off x="3369347" y="6239669"/>
            <a:ext cx="3164457" cy="275431"/>
          </a:xfrm>
        </p:spPr>
        <p:txBody>
          <a:bodyPr/>
          <a:lstStyle/>
          <a:p>
            <a:r>
              <a:rPr lang="en-US" sz="1200" dirty="0">
                <a:hlinkClick r:id="rId4" action="ppaction://hlinksldjump"/>
              </a:rPr>
              <a:t>Access the text alternative for slide images.</a:t>
            </a:r>
          </a:p>
        </p:txBody>
      </p:sp>
      <p:sp>
        <p:nvSpPr>
          <p:cNvPr id="6" name="Slide Number Placeholder 5">
            <a:extLst>
              <a:ext uri="{FF2B5EF4-FFF2-40B4-BE49-F238E27FC236}">
                <a16:creationId xmlns:a16="http://schemas.microsoft.com/office/drawing/2014/main" id="{8F03F90E-699D-4D25-A7DB-F2F207957FE0}"/>
              </a:ext>
            </a:extLst>
          </p:cNvPr>
          <p:cNvSpPr>
            <a:spLocks noGrp="1"/>
          </p:cNvSpPr>
          <p:nvPr>
            <p:ph type="sldNum" sz="quarter" idx="10"/>
          </p:nvPr>
        </p:nvSpPr>
        <p:spPr/>
        <p:txBody>
          <a:bodyPr/>
          <a:lstStyle/>
          <a:p>
            <a:fld id="{68151E55-6873-49E2-B8D5-2F265E6F1973}" type="slidenum">
              <a:rPr lang="en-US" smtClean="0"/>
              <a:t>28</a:t>
            </a:fld>
            <a:endParaRPr lang="en-US" dirty="0"/>
          </a:p>
        </p:txBody>
      </p:sp>
    </p:spTree>
    <p:extLst>
      <p:ext uri="{BB962C8B-B14F-4D97-AF65-F5344CB8AC3E}">
        <p14:creationId xmlns:p14="http://schemas.microsoft.com/office/powerpoint/2010/main" val="21148539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7BE2CC-8006-4455-AC21-A508F32C8AC8}"/>
              </a:ext>
            </a:extLst>
          </p:cNvPr>
          <p:cNvSpPr>
            <a:spLocks noGrp="1"/>
          </p:cNvSpPr>
          <p:nvPr>
            <p:ph type="title"/>
          </p:nvPr>
        </p:nvSpPr>
        <p:spPr/>
        <p:txBody>
          <a:bodyPr>
            <a:normAutofit fontScale="90000"/>
          </a:bodyPr>
          <a:lstStyle/>
          <a:p>
            <a:r>
              <a:rPr lang="en-US" dirty="0">
                <a:solidFill>
                  <a:schemeClr val="tx1"/>
                </a:solidFill>
                <a:cs typeface="Avenir LT Std 65 Medium"/>
              </a:rPr>
              <a:t>Prepaid Expense—Depreciable Assets</a:t>
            </a:r>
            <a:endParaRPr lang="en-US" dirty="0">
              <a:solidFill>
                <a:schemeClr val="tx1"/>
              </a:solidFill>
            </a:endParaRPr>
          </a:p>
        </p:txBody>
      </p:sp>
      <p:sp>
        <p:nvSpPr>
          <p:cNvPr id="3" name="Content Placeholder 2">
            <a:extLst>
              <a:ext uri="{FF2B5EF4-FFF2-40B4-BE49-F238E27FC236}">
                <a16:creationId xmlns:a16="http://schemas.microsoft.com/office/drawing/2014/main" id="{C5479CB0-B5A9-49A6-9725-F02AB7D6987F}"/>
              </a:ext>
            </a:extLst>
          </p:cNvPr>
          <p:cNvSpPr>
            <a:spLocks noGrp="1"/>
          </p:cNvSpPr>
          <p:nvPr>
            <p:ph sz="quarter" idx="11"/>
          </p:nvPr>
        </p:nvSpPr>
        <p:spPr>
          <a:xfrm>
            <a:off x="342900" y="1276709"/>
            <a:ext cx="8458200" cy="821119"/>
          </a:xfrm>
        </p:spPr>
        <p:txBody>
          <a:bodyPr>
            <a:normAutofit/>
          </a:bodyPr>
          <a:lstStyle/>
          <a:p>
            <a:pPr marL="291600" indent="-291600">
              <a:spcBef>
                <a:spcPts val="1000"/>
              </a:spcBef>
              <a:spcAft>
                <a:spcPts val="0"/>
              </a:spcAft>
              <a:buFont typeface="Arial" panose="020B0604020202020204" pitchFamily="34" charset="0"/>
              <a:buChar char="•"/>
            </a:pPr>
            <a:r>
              <a:rPr lang="en-US" sz="1800" dirty="0"/>
              <a:t>On December 1, purchased equipment for $120,000 cash on December 1. </a:t>
            </a:r>
          </a:p>
          <a:p>
            <a:pPr marL="291600" indent="-291600">
              <a:spcBef>
                <a:spcPts val="1000"/>
              </a:spcBef>
              <a:spcAft>
                <a:spcPts val="0"/>
              </a:spcAft>
              <a:buFont typeface="Arial" panose="020B0604020202020204" pitchFamily="34" charset="0"/>
              <a:buChar char="•"/>
            </a:pPr>
            <a:r>
              <a:rPr lang="en-US" sz="1800" dirty="0"/>
              <a:t>By December 31, one month of the equipment’s use has expired.</a:t>
            </a:r>
          </a:p>
        </p:txBody>
      </p:sp>
      <p:pic>
        <p:nvPicPr>
          <p:cNvPr id="5" name="Picture 4" descr="Equipment expense of Eagle soccer Academy.">
            <a:extLst>
              <a:ext uri="{FF2B5EF4-FFF2-40B4-BE49-F238E27FC236}">
                <a16:creationId xmlns:a16="http://schemas.microsoft.com/office/drawing/2014/main" id="{3C48054A-BC9C-492D-A4C8-1C41C436B889}"/>
              </a:ext>
            </a:extLst>
          </p:cNvPr>
          <p:cNvPicPr>
            <a:picLocks noChangeAspect="1"/>
          </p:cNvPicPr>
          <p:nvPr/>
        </p:nvPicPr>
        <p:blipFill>
          <a:blip r:embed="rId3"/>
          <a:stretch>
            <a:fillRect/>
          </a:stretch>
        </p:blipFill>
        <p:spPr>
          <a:xfrm>
            <a:off x="957643" y="2234279"/>
            <a:ext cx="6955434" cy="2664330"/>
          </a:xfrm>
          <a:prstGeom prst="rect">
            <a:avLst/>
          </a:prstGeom>
        </p:spPr>
      </p:pic>
      <p:graphicFrame>
        <p:nvGraphicFramePr>
          <p:cNvPr id="8" name="Table 8">
            <a:extLst>
              <a:ext uri="{FF2B5EF4-FFF2-40B4-BE49-F238E27FC236}">
                <a16:creationId xmlns:a16="http://schemas.microsoft.com/office/drawing/2014/main" id="{074DEA70-3170-4AF1-BC67-0130F598B9DB}"/>
              </a:ext>
            </a:extLst>
          </p:cNvPr>
          <p:cNvGraphicFramePr>
            <a:graphicFrameLocks noGrp="1"/>
          </p:cNvGraphicFramePr>
          <p:nvPr>
            <p:extLst>
              <p:ext uri="{D42A27DB-BD31-4B8C-83A1-F6EECF244321}">
                <p14:modId xmlns:p14="http://schemas.microsoft.com/office/powerpoint/2010/main" val="2581797449"/>
              </p:ext>
            </p:extLst>
          </p:nvPr>
        </p:nvGraphicFramePr>
        <p:xfrm>
          <a:off x="228600" y="5035060"/>
          <a:ext cx="7684477" cy="1219200"/>
        </p:xfrm>
        <a:graphic>
          <a:graphicData uri="http://schemas.openxmlformats.org/drawingml/2006/table">
            <a:tbl>
              <a:tblPr firstRow="1" bandRow="1">
                <a:tableStyleId>{5C22544A-7EE6-4342-B048-85BDC9FD1C3A}</a:tableStyleId>
              </a:tblPr>
              <a:tblGrid>
                <a:gridCol w="5974095">
                  <a:extLst>
                    <a:ext uri="{9D8B030D-6E8A-4147-A177-3AD203B41FA5}">
                      <a16:colId xmlns:a16="http://schemas.microsoft.com/office/drawing/2014/main" val="1779155620"/>
                    </a:ext>
                  </a:extLst>
                </a:gridCol>
                <a:gridCol w="944546">
                  <a:extLst>
                    <a:ext uri="{9D8B030D-6E8A-4147-A177-3AD203B41FA5}">
                      <a16:colId xmlns:a16="http://schemas.microsoft.com/office/drawing/2014/main" val="2857175478"/>
                    </a:ext>
                  </a:extLst>
                </a:gridCol>
                <a:gridCol w="765836">
                  <a:extLst>
                    <a:ext uri="{9D8B030D-6E8A-4147-A177-3AD203B41FA5}">
                      <a16:colId xmlns:a16="http://schemas.microsoft.com/office/drawing/2014/main" val="1368421935"/>
                    </a:ext>
                  </a:extLst>
                </a:gridCol>
              </a:tblGrid>
              <a:tr h="283409">
                <a:tc>
                  <a:txBody>
                    <a:bodyPr/>
                    <a:lstStyle/>
                    <a:p>
                      <a:r>
                        <a:rPr lang="en-US" sz="1400" u="sng" dirty="0">
                          <a:solidFill>
                            <a:prstClr val="black"/>
                          </a:solidFill>
                        </a:rPr>
                        <a:t>December 31</a:t>
                      </a:r>
                      <a:endParaRPr lang="en-US" sz="1400"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US" sz="1400" u="sng" dirty="0">
                          <a:solidFill>
                            <a:prstClr val="black"/>
                          </a:solidFill>
                        </a:rPr>
                        <a:t>Debit</a:t>
                      </a:r>
                      <a:endParaRPr lang="en-US" sz="1400"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US" sz="1400" u="sng" dirty="0">
                          <a:solidFill>
                            <a:prstClr val="black"/>
                          </a:solidFill>
                        </a:rPr>
                        <a:t>Credit</a:t>
                      </a:r>
                      <a:endParaRPr lang="en-US" sz="1400"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07981710"/>
                  </a:ext>
                </a:extLst>
              </a:tr>
              <a:tr h="274310">
                <a:tc>
                  <a:txBody>
                    <a:bodyPr/>
                    <a:lstStyle/>
                    <a:p>
                      <a:r>
                        <a:rPr lang="en-US" sz="1400" b="1" dirty="0">
                          <a:solidFill>
                            <a:prstClr val="black"/>
                          </a:solidFill>
                        </a:rPr>
                        <a:t>Depreciation Expense </a:t>
                      </a:r>
                      <a:r>
                        <a:rPr lang="en-US" sz="1400" i="1" dirty="0">
                          <a:solidFill>
                            <a:prstClr val="black"/>
                          </a:solidFill>
                        </a:rPr>
                        <a:t>(</a:t>
                      </a:r>
                      <a:r>
                        <a:rPr lang="en-US" sz="1400" dirty="0">
                          <a:solidFill>
                            <a:prstClr val="black"/>
                          </a:solidFill>
                        </a:rPr>
                        <a:t>+</a:t>
                      </a:r>
                      <a:r>
                        <a:rPr lang="en-US" sz="1400" i="1" dirty="0">
                          <a:solidFill>
                            <a:prstClr val="black"/>
                          </a:solidFill>
                        </a:rPr>
                        <a:t>E, </a:t>
                      </a:r>
                      <a:r>
                        <a:rPr lang="en-US" sz="1400" dirty="0">
                          <a:solidFill>
                            <a:prstClr val="black"/>
                          </a:solidFill>
                        </a:rPr>
                        <a:t>−</a:t>
                      </a:r>
                      <a:r>
                        <a:rPr lang="en-US" sz="1400" i="1" dirty="0">
                          <a:solidFill>
                            <a:prstClr val="black"/>
                          </a:solidFill>
                        </a:rPr>
                        <a:t>SE)</a:t>
                      </a:r>
                      <a:endParaRPr lang="en-US" sz="14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b="1" dirty="0">
                          <a:solidFill>
                            <a:prstClr val="black"/>
                          </a:solidFill>
                        </a:rPr>
                        <a:t>2,000</a:t>
                      </a:r>
                      <a:endParaRPr lang="en-US" sz="14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00842812"/>
                  </a:ext>
                </a:extLst>
              </a:tr>
              <a:tr h="285307">
                <a:tc>
                  <a:txBody>
                    <a:bodyPr/>
                    <a:lstStyle/>
                    <a:p>
                      <a:r>
                        <a:rPr lang="en-US" sz="1400" b="1" dirty="0">
                          <a:solidFill>
                            <a:prstClr val="black"/>
                          </a:solidFill>
                        </a:rPr>
                        <a:t>   Accumulated Depreciation </a:t>
                      </a:r>
                      <a:r>
                        <a:rPr lang="en-US" sz="1400" i="1" dirty="0">
                          <a:solidFill>
                            <a:prstClr val="black"/>
                          </a:solidFill>
                        </a:rPr>
                        <a:t>(</a:t>
                      </a:r>
                      <a:r>
                        <a:rPr lang="en-US" sz="1400" dirty="0">
                          <a:solidFill>
                            <a:prstClr val="black"/>
                          </a:solidFill>
                        </a:rPr>
                        <a:t>−</a:t>
                      </a:r>
                      <a:r>
                        <a:rPr lang="en-US" sz="1400" i="1" dirty="0">
                          <a:solidFill>
                            <a:prstClr val="black"/>
                          </a:solidFill>
                        </a:rPr>
                        <a:t>A) </a:t>
                      </a: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b="1" dirty="0">
                          <a:solidFill>
                            <a:prstClr val="black"/>
                          </a:solidFill>
                        </a:rPr>
                        <a:t>2,000</a:t>
                      </a: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83573689"/>
                  </a:ext>
                </a:extLst>
              </a:tr>
              <a:tr h="285307">
                <a:tc>
                  <a:txBody>
                    <a:bodyPr/>
                    <a:lstStyle/>
                    <a:p>
                      <a:pPr marL="0" marR="0" lvl="0" indent="87313" algn="l" defTabSz="914400" rtl="0" eaLnBrk="1" fontAlgn="auto" latinLnBrk="0" hangingPunct="1">
                        <a:lnSpc>
                          <a:spcPct val="100000"/>
                        </a:lnSpc>
                        <a:spcBef>
                          <a:spcPts val="0"/>
                        </a:spcBef>
                        <a:spcAft>
                          <a:spcPts val="0"/>
                        </a:spcAft>
                        <a:buClrTx/>
                        <a:buSzTx/>
                        <a:buFontTx/>
                        <a:buNone/>
                        <a:tabLst/>
                        <a:defRPr/>
                      </a:pPr>
                      <a:r>
                        <a:rPr lang="en-US" sz="1400" i="0" dirty="0">
                          <a:solidFill>
                            <a:prstClr val="black"/>
                          </a:solidFill>
                        </a:rPr>
                        <a:t> (Depreciation expense = $120,000 ÷ 60 months = $2,000 per month)</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88415906"/>
                  </a:ext>
                </a:extLst>
              </a:tr>
            </a:tbl>
          </a:graphicData>
        </a:graphic>
      </p:graphicFrame>
      <p:sp>
        <p:nvSpPr>
          <p:cNvPr id="4" name="Text Placeholder 3">
            <a:extLst>
              <a:ext uri="{FF2B5EF4-FFF2-40B4-BE49-F238E27FC236}">
                <a16:creationId xmlns:a16="http://schemas.microsoft.com/office/drawing/2014/main" id="{AA9DE7F3-035A-4D6D-B2B8-2D4A75C7AB96}"/>
              </a:ext>
            </a:extLst>
          </p:cNvPr>
          <p:cNvSpPr>
            <a:spLocks noGrp="1"/>
          </p:cNvSpPr>
          <p:nvPr>
            <p:ph type="body" sz="quarter" idx="12"/>
          </p:nvPr>
        </p:nvSpPr>
        <p:spPr>
          <a:xfrm>
            <a:off x="3369347" y="6254260"/>
            <a:ext cx="3164457" cy="278425"/>
          </a:xfrm>
        </p:spPr>
        <p:txBody>
          <a:bodyPr/>
          <a:lstStyle/>
          <a:p>
            <a:r>
              <a:rPr lang="en-US" sz="1200" dirty="0">
                <a:hlinkClick r:id="rId4" action="ppaction://hlinksldjump"/>
              </a:rPr>
              <a:t>Access the text alternative for slide images.</a:t>
            </a:r>
          </a:p>
        </p:txBody>
      </p:sp>
      <p:sp>
        <p:nvSpPr>
          <p:cNvPr id="6" name="Slide Number Placeholder 5">
            <a:extLst>
              <a:ext uri="{FF2B5EF4-FFF2-40B4-BE49-F238E27FC236}">
                <a16:creationId xmlns:a16="http://schemas.microsoft.com/office/drawing/2014/main" id="{749D8A08-BEEC-4AFD-BE14-170315E2173F}"/>
              </a:ext>
            </a:extLst>
          </p:cNvPr>
          <p:cNvSpPr>
            <a:spLocks noGrp="1"/>
          </p:cNvSpPr>
          <p:nvPr>
            <p:ph type="sldNum" sz="quarter" idx="10"/>
          </p:nvPr>
        </p:nvSpPr>
        <p:spPr/>
        <p:txBody>
          <a:bodyPr/>
          <a:lstStyle/>
          <a:p>
            <a:fld id="{68151E55-6873-49E2-B8D5-2F265E6F1973}" type="slidenum">
              <a:rPr lang="en-US" smtClean="0"/>
              <a:t>29</a:t>
            </a:fld>
            <a:endParaRPr lang="en-US" dirty="0"/>
          </a:p>
        </p:txBody>
      </p:sp>
    </p:spTree>
    <p:extLst>
      <p:ext uri="{BB962C8B-B14F-4D97-AF65-F5344CB8AC3E}">
        <p14:creationId xmlns:p14="http://schemas.microsoft.com/office/powerpoint/2010/main" val="9443264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CA0611-73E7-4A2E-87A8-2930C4E8BBFB}"/>
              </a:ext>
            </a:extLst>
          </p:cNvPr>
          <p:cNvSpPr>
            <a:spLocks noGrp="1"/>
          </p:cNvSpPr>
          <p:nvPr>
            <p:ph type="title"/>
          </p:nvPr>
        </p:nvSpPr>
        <p:spPr/>
        <p:txBody>
          <a:bodyPr>
            <a:normAutofit/>
          </a:bodyPr>
          <a:lstStyle/>
          <a:p>
            <a:r>
              <a:rPr lang="en-US" dirty="0">
                <a:solidFill>
                  <a:schemeClr val="tx1"/>
                </a:solidFill>
                <a:cs typeface="Avenir LT Std 65 Medium"/>
              </a:rPr>
              <a:t>Illustration 3–1 The Accounting Cycle</a:t>
            </a:r>
            <a:endParaRPr lang="en-US" dirty="0">
              <a:solidFill>
                <a:schemeClr val="tx1"/>
              </a:solidFill>
            </a:endParaRPr>
          </a:p>
        </p:txBody>
      </p:sp>
      <p:pic>
        <p:nvPicPr>
          <p:cNvPr id="8" name="Picture 7" descr="The accounting cycle includes steps to be taken during the year and at end of the year">
            <a:extLst>
              <a:ext uri="{FF2B5EF4-FFF2-40B4-BE49-F238E27FC236}">
                <a16:creationId xmlns:a16="http://schemas.microsoft.com/office/drawing/2014/main" id="{7E395DF5-39A1-4668-A048-9A19184DE4BE}"/>
              </a:ext>
            </a:extLst>
          </p:cNvPr>
          <p:cNvPicPr>
            <a:picLocks noChangeAspect="1"/>
          </p:cNvPicPr>
          <p:nvPr/>
        </p:nvPicPr>
        <p:blipFill>
          <a:blip r:embed="rId3"/>
          <a:stretch>
            <a:fillRect/>
          </a:stretch>
        </p:blipFill>
        <p:spPr>
          <a:xfrm>
            <a:off x="906843" y="1626222"/>
            <a:ext cx="7330314" cy="4126820"/>
          </a:xfrm>
          <a:prstGeom prst="rect">
            <a:avLst/>
          </a:prstGeom>
        </p:spPr>
      </p:pic>
      <p:sp>
        <p:nvSpPr>
          <p:cNvPr id="4" name="Text Placeholder 3">
            <a:extLst>
              <a:ext uri="{FF2B5EF4-FFF2-40B4-BE49-F238E27FC236}">
                <a16:creationId xmlns:a16="http://schemas.microsoft.com/office/drawing/2014/main" id="{9523F1B1-0F57-452C-B79B-8D603E43E8A3}"/>
              </a:ext>
            </a:extLst>
          </p:cNvPr>
          <p:cNvSpPr>
            <a:spLocks noGrp="1"/>
          </p:cNvSpPr>
          <p:nvPr>
            <p:ph type="body" sz="quarter" idx="12"/>
          </p:nvPr>
        </p:nvSpPr>
        <p:spPr>
          <a:xfrm>
            <a:off x="3286222" y="6324599"/>
            <a:ext cx="3264209" cy="190501"/>
          </a:xfrm>
        </p:spPr>
        <p:txBody>
          <a:bodyPr/>
          <a:lstStyle/>
          <a:p>
            <a:r>
              <a:rPr lang="en-US" sz="1200" dirty="0">
                <a:hlinkClick r:id="rId4" action="ppaction://hlinksldjump"/>
              </a:rPr>
              <a:t>Access the text alternative for slide images.</a:t>
            </a:r>
          </a:p>
        </p:txBody>
      </p:sp>
      <p:sp>
        <p:nvSpPr>
          <p:cNvPr id="6" name="Slide Number Placeholder 5">
            <a:extLst>
              <a:ext uri="{FF2B5EF4-FFF2-40B4-BE49-F238E27FC236}">
                <a16:creationId xmlns:a16="http://schemas.microsoft.com/office/drawing/2014/main" id="{F36C7E86-8CA3-4904-83BD-F8188D003F64}"/>
              </a:ext>
            </a:extLst>
          </p:cNvPr>
          <p:cNvSpPr>
            <a:spLocks noGrp="1"/>
          </p:cNvSpPr>
          <p:nvPr>
            <p:ph type="sldNum" sz="quarter" idx="10"/>
          </p:nvPr>
        </p:nvSpPr>
        <p:spPr/>
        <p:txBody>
          <a:bodyPr/>
          <a:lstStyle/>
          <a:p>
            <a:fld id="{68151E55-6873-49E2-B8D5-2F265E6F1973}" type="slidenum">
              <a:rPr lang="en-US" smtClean="0"/>
              <a:t>3</a:t>
            </a:fld>
            <a:endParaRPr lang="en-US" dirty="0"/>
          </a:p>
        </p:txBody>
      </p:sp>
    </p:spTree>
    <p:extLst>
      <p:ext uri="{BB962C8B-B14F-4D97-AF65-F5344CB8AC3E}">
        <p14:creationId xmlns:p14="http://schemas.microsoft.com/office/powerpoint/2010/main" val="258996081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7ABE8-7BEE-4278-8681-856BC474BAA2}"/>
              </a:ext>
            </a:extLst>
          </p:cNvPr>
          <p:cNvSpPr>
            <a:spLocks noGrp="1"/>
          </p:cNvSpPr>
          <p:nvPr>
            <p:ph type="title"/>
          </p:nvPr>
        </p:nvSpPr>
        <p:spPr/>
        <p:txBody>
          <a:bodyPr/>
          <a:lstStyle/>
          <a:p>
            <a:r>
              <a:rPr lang="en-US" dirty="0"/>
              <a:t>Concept Check 3–4 </a:t>
            </a:r>
            <a:r>
              <a:rPr lang="en-US" sz="1000" b="0" dirty="0"/>
              <a:t>1</a:t>
            </a:r>
          </a:p>
        </p:txBody>
      </p:sp>
      <p:sp>
        <p:nvSpPr>
          <p:cNvPr id="3" name="Content Placeholder 2">
            <a:extLst>
              <a:ext uri="{FF2B5EF4-FFF2-40B4-BE49-F238E27FC236}">
                <a16:creationId xmlns:a16="http://schemas.microsoft.com/office/drawing/2014/main" id="{F3192C61-28E6-4EAE-A91F-730A9653B0BD}"/>
              </a:ext>
            </a:extLst>
          </p:cNvPr>
          <p:cNvSpPr>
            <a:spLocks noGrp="1"/>
          </p:cNvSpPr>
          <p:nvPr>
            <p:ph sz="quarter" idx="11"/>
          </p:nvPr>
        </p:nvSpPr>
        <p:spPr/>
        <p:txBody>
          <a:bodyPr/>
          <a:lstStyle/>
          <a:p>
            <a:r>
              <a:rPr lang="en-US" dirty="0"/>
              <a:t>Which of the following is recorded with an adjusting entry associated with a prepaid expense?</a:t>
            </a:r>
          </a:p>
          <a:p>
            <a:r>
              <a:rPr lang="en-US" b="1" dirty="0"/>
              <a:t>a. </a:t>
            </a:r>
            <a:r>
              <a:rPr lang="en-US" dirty="0"/>
              <a:t>Credit an asset</a:t>
            </a:r>
          </a:p>
          <a:p>
            <a:r>
              <a:rPr lang="en-US" b="1" dirty="0"/>
              <a:t>b. </a:t>
            </a:r>
            <a:r>
              <a:rPr lang="en-US" dirty="0"/>
              <a:t>Debit a liability</a:t>
            </a:r>
          </a:p>
          <a:p>
            <a:r>
              <a:rPr lang="en-US" b="1" dirty="0"/>
              <a:t>c. </a:t>
            </a:r>
            <a:r>
              <a:rPr lang="en-US" dirty="0"/>
              <a:t>Credit an expense</a:t>
            </a:r>
          </a:p>
          <a:p>
            <a:r>
              <a:rPr lang="en-US" b="1" dirty="0"/>
              <a:t>d. </a:t>
            </a:r>
            <a:r>
              <a:rPr lang="en-US" dirty="0"/>
              <a:t>Debit an asset</a:t>
            </a:r>
          </a:p>
        </p:txBody>
      </p:sp>
      <p:sp>
        <p:nvSpPr>
          <p:cNvPr id="8" name="Slide Number Placeholder 7">
            <a:extLst>
              <a:ext uri="{FF2B5EF4-FFF2-40B4-BE49-F238E27FC236}">
                <a16:creationId xmlns:a16="http://schemas.microsoft.com/office/drawing/2014/main" id="{27EE13CF-16C7-4BBA-BCEE-919A4ECD077B}"/>
              </a:ext>
            </a:extLst>
          </p:cNvPr>
          <p:cNvSpPr>
            <a:spLocks noGrp="1"/>
          </p:cNvSpPr>
          <p:nvPr>
            <p:ph type="sldNum" sz="quarter" idx="10"/>
          </p:nvPr>
        </p:nvSpPr>
        <p:spPr/>
        <p:txBody>
          <a:bodyPr/>
          <a:lstStyle/>
          <a:p>
            <a:fld id="{68151E55-6873-49E2-B8D5-2F265E6F1973}" type="slidenum">
              <a:rPr lang="en-US" smtClean="0"/>
              <a:t>30</a:t>
            </a:fld>
            <a:endParaRPr lang="en-US" dirty="0"/>
          </a:p>
        </p:txBody>
      </p:sp>
    </p:spTree>
    <p:extLst>
      <p:ext uri="{BB962C8B-B14F-4D97-AF65-F5344CB8AC3E}">
        <p14:creationId xmlns:p14="http://schemas.microsoft.com/office/powerpoint/2010/main" val="384799666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7ABE8-7BEE-4278-8681-856BC474BAA2}"/>
              </a:ext>
            </a:extLst>
          </p:cNvPr>
          <p:cNvSpPr>
            <a:spLocks noGrp="1"/>
          </p:cNvSpPr>
          <p:nvPr>
            <p:ph type="title"/>
          </p:nvPr>
        </p:nvSpPr>
        <p:spPr/>
        <p:txBody>
          <a:bodyPr/>
          <a:lstStyle/>
          <a:p>
            <a:r>
              <a:rPr lang="en-US" dirty="0"/>
              <a:t>Concept Check 3–4 </a:t>
            </a:r>
            <a:r>
              <a:rPr lang="en-US" sz="1000" b="0" dirty="0"/>
              <a:t>2</a:t>
            </a:r>
          </a:p>
        </p:txBody>
      </p:sp>
      <p:sp>
        <p:nvSpPr>
          <p:cNvPr id="3" name="Content Placeholder 2">
            <a:extLst>
              <a:ext uri="{FF2B5EF4-FFF2-40B4-BE49-F238E27FC236}">
                <a16:creationId xmlns:a16="http://schemas.microsoft.com/office/drawing/2014/main" id="{F3192C61-28E6-4EAE-A91F-730A9653B0BD}"/>
              </a:ext>
            </a:extLst>
          </p:cNvPr>
          <p:cNvSpPr>
            <a:spLocks noGrp="1"/>
          </p:cNvSpPr>
          <p:nvPr>
            <p:ph sz="quarter" idx="11"/>
          </p:nvPr>
        </p:nvSpPr>
        <p:spPr>
          <a:xfrm>
            <a:off x="342900" y="1276709"/>
            <a:ext cx="8458200" cy="2503983"/>
          </a:xfrm>
        </p:spPr>
        <p:txBody>
          <a:bodyPr/>
          <a:lstStyle/>
          <a:p>
            <a:r>
              <a:rPr lang="en-US" dirty="0"/>
              <a:t>Which of the following is recorded with an adjusting entry associated with a prepaid expense?</a:t>
            </a:r>
          </a:p>
          <a:p>
            <a:r>
              <a:rPr lang="en-US" b="1" dirty="0"/>
              <a:t>Answer: a. </a:t>
            </a:r>
            <a:r>
              <a:rPr lang="en-US" dirty="0"/>
              <a:t>Credit an asset</a:t>
            </a:r>
          </a:p>
          <a:p>
            <a:r>
              <a:rPr lang="en-US" b="1" dirty="0"/>
              <a:t>b. </a:t>
            </a:r>
            <a:r>
              <a:rPr lang="en-US" dirty="0"/>
              <a:t>Debit a liability</a:t>
            </a:r>
          </a:p>
          <a:p>
            <a:r>
              <a:rPr lang="en-US" b="1" dirty="0"/>
              <a:t>c. </a:t>
            </a:r>
            <a:r>
              <a:rPr lang="en-US" dirty="0"/>
              <a:t>Credit an expense</a:t>
            </a:r>
          </a:p>
          <a:p>
            <a:r>
              <a:rPr lang="en-US" b="1" dirty="0"/>
              <a:t>d. </a:t>
            </a:r>
            <a:r>
              <a:rPr lang="en-US" dirty="0"/>
              <a:t>Debit an asset</a:t>
            </a:r>
          </a:p>
        </p:txBody>
      </p:sp>
      <p:sp>
        <p:nvSpPr>
          <p:cNvPr id="4" name="Content Placeholder 3">
            <a:extLst>
              <a:ext uri="{FF2B5EF4-FFF2-40B4-BE49-F238E27FC236}">
                <a16:creationId xmlns:a16="http://schemas.microsoft.com/office/drawing/2014/main" id="{29145326-B5D9-4022-9528-71B7EDA6F891}"/>
              </a:ext>
            </a:extLst>
          </p:cNvPr>
          <p:cNvSpPr>
            <a:spLocks noGrp="1"/>
          </p:cNvSpPr>
          <p:nvPr>
            <p:ph sz="quarter" idx="14"/>
          </p:nvPr>
        </p:nvSpPr>
        <p:spPr>
          <a:xfrm>
            <a:off x="342900" y="4343400"/>
            <a:ext cx="8283511" cy="921936"/>
          </a:xfrm>
        </p:spPr>
        <p:txBody>
          <a:bodyPr/>
          <a:lstStyle/>
          <a:p>
            <a:r>
              <a:rPr lang="en-US" dirty="0"/>
              <a:t>The adjusting entry involving a prepaid expense always involves a debit to an expense and a credit to an asset or a contra account.</a:t>
            </a:r>
          </a:p>
        </p:txBody>
      </p:sp>
      <p:sp>
        <p:nvSpPr>
          <p:cNvPr id="8" name="Slide Number Placeholder 7">
            <a:extLst>
              <a:ext uri="{FF2B5EF4-FFF2-40B4-BE49-F238E27FC236}">
                <a16:creationId xmlns:a16="http://schemas.microsoft.com/office/drawing/2014/main" id="{27EE13CF-16C7-4BBA-BCEE-919A4ECD077B}"/>
              </a:ext>
            </a:extLst>
          </p:cNvPr>
          <p:cNvSpPr>
            <a:spLocks noGrp="1"/>
          </p:cNvSpPr>
          <p:nvPr>
            <p:ph type="sldNum" sz="quarter" idx="10"/>
          </p:nvPr>
        </p:nvSpPr>
        <p:spPr/>
        <p:txBody>
          <a:bodyPr/>
          <a:lstStyle/>
          <a:p>
            <a:fld id="{68151E55-6873-49E2-B8D5-2F265E6F1973}" type="slidenum">
              <a:rPr lang="en-US" smtClean="0"/>
              <a:t>31</a:t>
            </a:fld>
            <a:endParaRPr lang="en-US" dirty="0"/>
          </a:p>
        </p:txBody>
      </p:sp>
    </p:spTree>
    <p:extLst>
      <p:ext uri="{BB962C8B-B14F-4D97-AF65-F5344CB8AC3E}">
        <p14:creationId xmlns:p14="http://schemas.microsoft.com/office/powerpoint/2010/main" val="260310061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AC2F7-79AE-4CEA-8D04-B15BA5C62787}"/>
              </a:ext>
            </a:extLst>
          </p:cNvPr>
          <p:cNvSpPr>
            <a:spLocks noGrp="1"/>
          </p:cNvSpPr>
          <p:nvPr>
            <p:ph type="title"/>
          </p:nvPr>
        </p:nvSpPr>
        <p:spPr/>
        <p:txBody>
          <a:bodyPr>
            <a:noAutofit/>
          </a:bodyPr>
          <a:lstStyle/>
          <a:p>
            <a:r>
              <a:rPr lang="en-US" sz="3000" dirty="0"/>
              <a:t>Illustration 3–6 </a:t>
            </a:r>
            <a:r>
              <a:rPr lang="en-US" sz="3000" dirty="0">
                <a:cs typeface="Calibri"/>
              </a:rPr>
              <a:t>Reporting Depreciation of Property and Equipment</a:t>
            </a:r>
            <a:endParaRPr lang="en-US" sz="3000" dirty="0"/>
          </a:p>
        </p:txBody>
      </p:sp>
      <p:sp>
        <p:nvSpPr>
          <p:cNvPr id="3" name="Content Placeholder 2">
            <a:extLst>
              <a:ext uri="{FF2B5EF4-FFF2-40B4-BE49-F238E27FC236}">
                <a16:creationId xmlns:a16="http://schemas.microsoft.com/office/drawing/2014/main" id="{FD2EEC86-D458-460A-9859-302AE6CF8BEF}"/>
              </a:ext>
            </a:extLst>
          </p:cNvPr>
          <p:cNvSpPr>
            <a:spLocks noGrp="1"/>
          </p:cNvSpPr>
          <p:nvPr>
            <p:ph sz="quarter" idx="11"/>
          </p:nvPr>
        </p:nvSpPr>
        <p:spPr>
          <a:xfrm>
            <a:off x="2941498" y="1492834"/>
            <a:ext cx="3261004" cy="1092601"/>
          </a:xfrm>
        </p:spPr>
        <p:txBody>
          <a:bodyPr>
            <a:normAutofit fontScale="92500" lnSpcReduction="10000"/>
          </a:bodyPr>
          <a:lstStyle/>
          <a:p>
            <a:pPr algn="ctr"/>
            <a:r>
              <a:rPr lang="en-US" b="1" dirty="0">
                <a:solidFill>
                  <a:schemeClr val="tx1"/>
                </a:solidFill>
              </a:rPr>
              <a:t>FEDERAL EXPRESS </a:t>
            </a:r>
          </a:p>
          <a:p>
            <a:pPr algn="ctr"/>
            <a:r>
              <a:rPr lang="en-US" dirty="0">
                <a:solidFill>
                  <a:schemeClr val="tx1"/>
                </a:solidFill>
              </a:rPr>
              <a:t>Balance Sheet (partial) </a:t>
            </a:r>
          </a:p>
          <a:p>
            <a:pPr algn="ctr"/>
            <a:r>
              <a:rPr lang="en-US" dirty="0">
                <a:solidFill>
                  <a:schemeClr val="tx1"/>
                </a:solidFill>
              </a:rPr>
              <a:t>($ in millions) </a:t>
            </a:r>
          </a:p>
        </p:txBody>
      </p:sp>
      <p:graphicFrame>
        <p:nvGraphicFramePr>
          <p:cNvPr id="7" name="Table 7">
            <a:extLst>
              <a:ext uri="{FF2B5EF4-FFF2-40B4-BE49-F238E27FC236}">
                <a16:creationId xmlns:a16="http://schemas.microsoft.com/office/drawing/2014/main" id="{38D92117-92A0-493F-A5C7-1A1824B368C7}"/>
              </a:ext>
            </a:extLst>
          </p:cNvPr>
          <p:cNvGraphicFramePr>
            <a:graphicFrameLocks noGrp="1"/>
          </p:cNvGraphicFramePr>
          <p:nvPr>
            <p:extLst>
              <p:ext uri="{D42A27DB-BD31-4B8C-83A1-F6EECF244321}">
                <p14:modId xmlns:p14="http://schemas.microsoft.com/office/powerpoint/2010/main" val="1833828986"/>
              </p:ext>
            </p:extLst>
          </p:nvPr>
        </p:nvGraphicFramePr>
        <p:xfrm>
          <a:off x="515389" y="2793840"/>
          <a:ext cx="7581207" cy="3296920"/>
        </p:xfrm>
        <a:graphic>
          <a:graphicData uri="http://schemas.openxmlformats.org/drawingml/2006/table">
            <a:tbl>
              <a:tblPr firstRow="1" bandRow="1">
                <a:tableStyleId>{5C22544A-7EE6-4342-B048-85BDC9FD1C3A}</a:tableStyleId>
              </a:tblPr>
              <a:tblGrid>
                <a:gridCol w="5769033">
                  <a:extLst>
                    <a:ext uri="{9D8B030D-6E8A-4147-A177-3AD203B41FA5}">
                      <a16:colId xmlns:a16="http://schemas.microsoft.com/office/drawing/2014/main" val="1656627022"/>
                    </a:ext>
                  </a:extLst>
                </a:gridCol>
                <a:gridCol w="1812174">
                  <a:extLst>
                    <a:ext uri="{9D8B030D-6E8A-4147-A177-3AD203B41FA5}">
                      <a16:colId xmlns:a16="http://schemas.microsoft.com/office/drawing/2014/main" val="1412087260"/>
                    </a:ext>
                  </a:extLst>
                </a:gridCol>
              </a:tblGrid>
              <a:tr h="0">
                <a:tc>
                  <a:txBody>
                    <a:bodyPr/>
                    <a:lstStyle/>
                    <a:p>
                      <a:r>
                        <a:rPr lang="en-US" sz="1800" b="0" i="0" dirty="0">
                          <a:solidFill>
                            <a:schemeClr val="tx1"/>
                          </a:solidFill>
                        </a:rPr>
                        <a:t>Property and Equipment, at Cost </a:t>
                      </a:r>
                      <a:endParaRPr lang="en-IN" sz="1800" b="0" i="0" dirty="0">
                        <a:solidFill>
                          <a:schemeClr val="tx1"/>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r"/>
                      <a:endParaRPr lang="en-IN" sz="1800" b="0" dirty="0">
                        <a:solidFill>
                          <a:schemeClr val="tx1"/>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99148871"/>
                  </a:ext>
                </a:extLst>
              </a:tr>
              <a:tr h="188821">
                <a:tc>
                  <a:txBody>
                    <a:bodyPr/>
                    <a:lstStyle/>
                    <a:p>
                      <a:r>
                        <a:rPr lang="en-US" sz="1800" b="0" dirty="0">
                          <a:solidFill>
                            <a:schemeClr val="tx1"/>
                          </a:solidFill>
                        </a:rPr>
                        <a:t>   Aircraft and related equipment</a:t>
                      </a:r>
                      <a:endParaRPr lang="en-IN" sz="18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r"/>
                      <a:r>
                        <a:rPr lang="en-US" sz="1800" b="0" dirty="0">
                          <a:solidFill>
                            <a:schemeClr val="tx1"/>
                          </a:solidFill>
                        </a:rPr>
                        <a:t>$24,518 </a:t>
                      </a:r>
                      <a:endParaRPr lang="en-IN" sz="18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393419"/>
                  </a:ext>
                </a:extLst>
              </a:tr>
              <a:tr h="215617">
                <a:tc>
                  <a:txBody>
                    <a:bodyPr/>
                    <a:lstStyle/>
                    <a:p>
                      <a:r>
                        <a:rPr lang="en-US" sz="1800" b="0" dirty="0">
                          <a:solidFill>
                            <a:schemeClr val="tx1"/>
                          </a:solidFill>
                        </a:rPr>
                        <a:t>   Package handling and ground support equipment</a:t>
                      </a:r>
                      <a:endParaRPr lang="en-IN" sz="18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r"/>
                      <a:r>
                        <a:rPr lang="en-US" sz="1800" b="0" dirty="0">
                          <a:solidFill>
                            <a:schemeClr val="tx1"/>
                          </a:solidFill>
                        </a:rPr>
                        <a:t>  11,382</a:t>
                      </a:r>
                      <a:endParaRPr lang="en-IN" sz="18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29225916"/>
                  </a:ext>
                </a:extLst>
              </a:tr>
              <a:tr h="202219">
                <a:tc>
                  <a:txBody>
                    <a:bodyPr/>
                    <a:lstStyle/>
                    <a:p>
                      <a:r>
                        <a:rPr lang="en-US" sz="1800" b="0" dirty="0">
                          <a:solidFill>
                            <a:schemeClr val="tx1"/>
                          </a:solidFill>
                        </a:rPr>
                        <a:t>   Information technology</a:t>
                      </a:r>
                      <a:endParaRPr lang="en-IN" sz="18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r"/>
                      <a:r>
                        <a:rPr lang="en-US" sz="1800" b="0" dirty="0">
                          <a:solidFill>
                            <a:schemeClr val="tx1"/>
                          </a:solidFill>
                        </a:rPr>
                        <a:t>    6,884</a:t>
                      </a:r>
                      <a:endParaRPr lang="en-IN" sz="18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76850775"/>
                  </a:ext>
                </a:extLst>
              </a:tr>
              <a:tr h="178773">
                <a:tc>
                  <a:txBody>
                    <a:bodyPr/>
                    <a:lstStyle/>
                    <a:p>
                      <a:r>
                        <a:rPr lang="en-US" sz="1800" b="0" dirty="0">
                          <a:solidFill>
                            <a:schemeClr val="tx1"/>
                          </a:solidFill>
                        </a:rPr>
                        <a:t>   Vehicles</a:t>
                      </a:r>
                      <a:endParaRPr lang="en-IN" sz="18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r"/>
                      <a:r>
                        <a:rPr lang="en-US" sz="1800" b="0" dirty="0">
                          <a:solidFill>
                            <a:schemeClr val="tx1"/>
                          </a:solidFill>
                        </a:rPr>
                        <a:t>    9,101</a:t>
                      </a:r>
                      <a:endParaRPr lang="en-IN" sz="18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89550968"/>
                  </a:ext>
                </a:extLst>
              </a:tr>
              <a:tr h="155326">
                <a:tc>
                  <a:txBody>
                    <a:bodyPr/>
                    <a:lstStyle/>
                    <a:p>
                      <a:r>
                        <a:rPr lang="en-US" sz="1800" b="0" dirty="0">
                          <a:solidFill>
                            <a:schemeClr val="tx1"/>
                          </a:solidFill>
                        </a:rPr>
                        <a:t>   Facilities and other </a:t>
                      </a:r>
                      <a:endParaRPr lang="en-IN" sz="18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r"/>
                      <a:r>
                        <a:rPr lang="en-US" sz="1800" b="0" u="sng" dirty="0">
                          <a:solidFill>
                            <a:schemeClr val="tx1"/>
                          </a:solidFill>
                        </a:rPr>
                        <a:t>  13,139</a:t>
                      </a:r>
                      <a:endParaRPr lang="en-IN" sz="1800" b="0" u="sng" dirty="0">
                        <a:solidFill>
                          <a:schemeClr val="tx1"/>
                        </a:solidFill>
                      </a:endParaRPr>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654876745"/>
                  </a:ext>
                </a:extLst>
              </a:tr>
              <a:tr h="370840">
                <a:tc>
                  <a:txBody>
                    <a:bodyPr/>
                    <a:lstStyle/>
                    <a:p>
                      <a:endParaRPr lang="en-IN" sz="18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800" b="0" dirty="0">
                          <a:solidFill>
                            <a:schemeClr val="tx1"/>
                          </a:solidFill>
                        </a:rPr>
                        <a:t>   65,024</a:t>
                      </a:r>
                    </a:p>
                  </a:txBody>
                  <a:tcP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84098579"/>
                  </a:ext>
                </a:extLst>
              </a:tr>
              <a:tr h="193119">
                <a:tc>
                  <a:txBody>
                    <a:bodyPr/>
                    <a:lstStyle/>
                    <a:p>
                      <a:r>
                        <a:rPr lang="en-US" sz="1800" b="0" dirty="0">
                          <a:solidFill>
                            <a:schemeClr val="tx1"/>
                          </a:solidFill>
                        </a:rPr>
                        <a:t>   Less accumulated depreciation </a:t>
                      </a:r>
                      <a:endParaRPr lang="en-IN" sz="18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r"/>
                      <a:r>
                        <a:rPr lang="en-US" sz="1800" b="0" u="sng" dirty="0">
                          <a:solidFill>
                            <a:schemeClr val="tx1"/>
                          </a:solidFill>
                        </a:rPr>
                        <a:t> (31,416)</a:t>
                      </a:r>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87824864"/>
                  </a:ext>
                </a:extLst>
              </a:tr>
              <a:tr h="280205">
                <a:tc>
                  <a:txBody>
                    <a:bodyPr/>
                    <a:lstStyle/>
                    <a:p>
                      <a:r>
                        <a:rPr lang="en-US" sz="1800" b="0" dirty="0">
                          <a:solidFill>
                            <a:schemeClr val="tx1"/>
                          </a:solidFill>
                        </a:rPr>
                        <a:t>   Net property and equipment </a:t>
                      </a:r>
                      <a:endParaRPr lang="en-IN" sz="18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r"/>
                      <a:r>
                        <a:rPr lang="en-US" sz="1800" b="0" dirty="0">
                          <a:solidFill>
                            <a:schemeClr val="tx1"/>
                          </a:solidFill>
                        </a:rPr>
                        <a:t> $33,608 </a:t>
                      </a:r>
                      <a:endParaRPr lang="en-IN" sz="1800" b="0" dirty="0">
                        <a:solidFill>
                          <a:schemeClr val="tx1"/>
                        </a:solidFill>
                      </a:endParaRPr>
                    </a:p>
                  </a:txBody>
                  <a:tcP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67990570"/>
                  </a:ext>
                </a:extLst>
              </a:tr>
            </a:tbl>
          </a:graphicData>
        </a:graphic>
      </p:graphicFrame>
      <p:sp>
        <p:nvSpPr>
          <p:cNvPr id="6" name="Slide Number Placeholder 5">
            <a:extLst>
              <a:ext uri="{FF2B5EF4-FFF2-40B4-BE49-F238E27FC236}">
                <a16:creationId xmlns:a16="http://schemas.microsoft.com/office/drawing/2014/main" id="{1777294A-4EFC-48A8-A9D9-F4D4FDBAD37F}"/>
              </a:ext>
            </a:extLst>
          </p:cNvPr>
          <p:cNvSpPr>
            <a:spLocks noGrp="1"/>
          </p:cNvSpPr>
          <p:nvPr>
            <p:ph type="sldNum" sz="quarter" idx="10"/>
          </p:nvPr>
        </p:nvSpPr>
        <p:spPr/>
        <p:txBody>
          <a:bodyPr/>
          <a:lstStyle/>
          <a:p>
            <a:fld id="{68151E55-6873-49E2-B8D5-2F265E6F1973}" type="slidenum">
              <a:rPr lang="en-US" smtClean="0"/>
              <a:t>32</a:t>
            </a:fld>
            <a:endParaRPr lang="en-US" dirty="0"/>
          </a:p>
        </p:txBody>
      </p:sp>
    </p:spTree>
    <p:extLst>
      <p:ext uri="{BB962C8B-B14F-4D97-AF65-F5344CB8AC3E}">
        <p14:creationId xmlns:p14="http://schemas.microsoft.com/office/powerpoint/2010/main" val="17146714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2AB4E9-5279-4179-A33D-6E0D311D8202}"/>
              </a:ext>
            </a:extLst>
          </p:cNvPr>
          <p:cNvSpPr>
            <a:spLocks noGrp="1"/>
          </p:cNvSpPr>
          <p:nvPr>
            <p:ph type="title"/>
          </p:nvPr>
        </p:nvSpPr>
        <p:spPr/>
        <p:txBody>
          <a:bodyPr/>
          <a:lstStyle/>
          <a:p>
            <a:r>
              <a:rPr lang="en-US" dirty="0"/>
              <a:t>Concept Check 3–5 </a:t>
            </a:r>
            <a:r>
              <a:rPr lang="en-US" sz="1000" b="0" dirty="0"/>
              <a:t>1</a:t>
            </a:r>
          </a:p>
        </p:txBody>
      </p:sp>
      <p:sp>
        <p:nvSpPr>
          <p:cNvPr id="3" name="Content Placeholder 2">
            <a:extLst>
              <a:ext uri="{FF2B5EF4-FFF2-40B4-BE49-F238E27FC236}">
                <a16:creationId xmlns:a16="http://schemas.microsoft.com/office/drawing/2014/main" id="{7936E276-4661-4F33-ACAF-CE8F2816E5F8}"/>
              </a:ext>
            </a:extLst>
          </p:cNvPr>
          <p:cNvSpPr>
            <a:spLocks noGrp="1"/>
          </p:cNvSpPr>
          <p:nvPr>
            <p:ph sz="quarter" idx="11"/>
          </p:nvPr>
        </p:nvSpPr>
        <p:spPr>
          <a:xfrm>
            <a:off x="342900" y="1276709"/>
            <a:ext cx="8458200" cy="2152291"/>
          </a:xfrm>
        </p:spPr>
        <p:txBody>
          <a:bodyPr/>
          <a:lstStyle/>
          <a:p>
            <a:r>
              <a:rPr lang="en-US" dirty="0"/>
              <a:t>Which of the following is equivalent to the book value of an asset?</a:t>
            </a:r>
          </a:p>
          <a:p>
            <a:r>
              <a:rPr lang="en-US" b="1" dirty="0"/>
              <a:t>a. </a:t>
            </a:r>
            <a:r>
              <a:rPr lang="en-US" dirty="0"/>
              <a:t>Cost of the asset plus the accumulated depreciation</a:t>
            </a:r>
          </a:p>
          <a:p>
            <a:r>
              <a:rPr lang="en-US" b="1" dirty="0"/>
              <a:t>b. </a:t>
            </a:r>
            <a:r>
              <a:rPr lang="en-US" dirty="0"/>
              <a:t>Cost of the asset “net of” the accumulated depreciation</a:t>
            </a:r>
          </a:p>
          <a:p>
            <a:r>
              <a:rPr lang="en-US" b="1" dirty="0"/>
              <a:t>c. </a:t>
            </a:r>
            <a:r>
              <a:rPr lang="en-US" dirty="0"/>
              <a:t>The estimate of time that the asset will last</a:t>
            </a:r>
          </a:p>
          <a:p>
            <a:r>
              <a:rPr lang="en-US" b="1" dirty="0"/>
              <a:t>d. </a:t>
            </a:r>
            <a:r>
              <a:rPr lang="en-US" dirty="0"/>
              <a:t>Cost of the asset divided by its useful life</a:t>
            </a:r>
          </a:p>
        </p:txBody>
      </p:sp>
      <p:sp>
        <p:nvSpPr>
          <p:cNvPr id="8" name="Slide Number Placeholder 7">
            <a:extLst>
              <a:ext uri="{FF2B5EF4-FFF2-40B4-BE49-F238E27FC236}">
                <a16:creationId xmlns:a16="http://schemas.microsoft.com/office/drawing/2014/main" id="{D58BCE86-674B-43D4-9BA9-BF689AD08BBA}"/>
              </a:ext>
            </a:extLst>
          </p:cNvPr>
          <p:cNvSpPr>
            <a:spLocks noGrp="1"/>
          </p:cNvSpPr>
          <p:nvPr>
            <p:ph type="sldNum" sz="quarter" idx="10"/>
          </p:nvPr>
        </p:nvSpPr>
        <p:spPr/>
        <p:txBody>
          <a:bodyPr/>
          <a:lstStyle/>
          <a:p>
            <a:fld id="{68151E55-6873-49E2-B8D5-2F265E6F1973}" type="slidenum">
              <a:rPr lang="en-US" smtClean="0"/>
              <a:t>33</a:t>
            </a:fld>
            <a:endParaRPr lang="en-US" dirty="0"/>
          </a:p>
        </p:txBody>
      </p:sp>
    </p:spTree>
    <p:extLst>
      <p:ext uri="{BB962C8B-B14F-4D97-AF65-F5344CB8AC3E}">
        <p14:creationId xmlns:p14="http://schemas.microsoft.com/office/powerpoint/2010/main" val="242557252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2AB4E9-5279-4179-A33D-6E0D311D8202}"/>
              </a:ext>
            </a:extLst>
          </p:cNvPr>
          <p:cNvSpPr>
            <a:spLocks noGrp="1"/>
          </p:cNvSpPr>
          <p:nvPr>
            <p:ph type="title"/>
          </p:nvPr>
        </p:nvSpPr>
        <p:spPr/>
        <p:txBody>
          <a:bodyPr/>
          <a:lstStyle/>
          <a:p>
            <a:r>
              <a:rPr lang="en-US" dirty="0"/>
              <a:t>Concept Check 3–5 </a:t>
            </a:r>
            <a:r>
              <a:rPr lang="en-US" sz="1000" b="0" dirty="0"/>
              <a:t>2</a:t>
            </a:r>
          </a:p>
        </p:txBody>
      </p:sp>
      <p:sp>
        <p:nvSpPr>
          <p:cNvPr id="3" name="Content Placeholder 2">
            <a:extLst>
              <a:ext uri="{FF2B5EF4-FFF2-40B4-BE49-F238E27FC236}">
                <a16:creationId xmlns:a16="http://schemas.microsoft.com/office/drawing/2014/main" id="{7936E276-4661-4F33-ACAF-CE8F2816E5F8}"/>
              </a:ext>
            </a:extLst>
          </p:cNvPr>
          <p:cNvSpPr>
            <a:spLocks noGrp="1"/>
          </p:cNvSpPr>
          <p:nvPr>
            <p:ph sz="quarter" idx="11"/>
          </p:nvPr>
        </p:nvSpPr>
        <p:spPr>
          <a:xfrm>
            <a:off x="342900" y="1276709"/>
            <a:ext cx="8458200" cy="2152291"/>
          </a:xfrm>
        </p:spPr>
        <p:txBody>
          <a:bodyPr/>
          <a:lstStyle/>
          <a:p>
            <a:r>
              <a:rPr lang="en-US" dirty="0"/>
              <a:t>Which of the following is equivalent to the book value of an asset?</a:t>
            </a:r>
          </a:p>
          <a:p>
            <a:r>
              <a:rPr lang="en-US" b="1" dirty="0"/>
              <a:t>a. </a:t>
            </a:r>
            <a:r>
              <a:rPr lang="en-US" dirty="0"/>
              <a:t>Cost of the asset plus the accumulated depreciation</a:t>
            </a:r>
          </a:p>
          <a:p>
            <a:r>
              <a:rPr lang="en-US" b="1" dirty="0"/>
              <a:t>Answer: b. </a:t>
            </a:r>
            <a:r>
              <a:rPr lang="en-US" dirty="0"/>
              <a:t>Cost of the asset “net of” the accumulated depreciation</a:t>
            </a:r>
          </a:p>
          <a:p>
            <a:r>
              <a:rPr lang="en-US" b="1" dirty="0"/>
              <a:t>c. </a:t>
            </a:r>
            <a:r>
              <a:rPr lang="en-US" dirty="0"/>
              <a:t>The estimate of time that the asset will last</a:t>
            </a:r>
          </a:p>
          <a:p>
            <a:r>
              <a:rPr lang="en-US" b="1" dirty="0"/>
              <a:t>d. </a:t>
            </a:r>
            <a:r>
              <a:rPr lang="en-US" dirty="0"/>
              <a:t>Cost of the asset divided by its useful life</a:t>
            </a:r>
          </a:p>
        </p:txBody>
      </p:sp>
      <p:sp>
        <p:nvSpPr>
          <p:cNvPr id="4" name="Content Placeholder 3">
            <a:extLst>
              <a:ext uri="{FF2B5EF4-FFF2-40B4-BE49-F238E27FC236}">
                <a16:creationId xmlns:a16="http://schemas.microsoft.com/office/drawing/2014/main" id="{55B9CB86-1022-4FD9-ADE0-7CC2E9148437}"/>
              </a:ext>
            </a:extLst>
          </p:cNvPr>
          <p:cNvSpPr>
            <a:spLocks noGrp="1"/>
          </p:cNvSpPr>
          <p:nvPr>
            <p:ph sz="quarter" idx="14"/>
          </p:nvPr>
        </p:nvSpPr>
        <p:spPr>
          <a:xfrm>
            <a:off x="342900" y="3666785"/>
            <a:ext cx="8007279" cy="1418613"/>
          </a:xfrm>
        </p:spPr>
        <p:txBody>
          <a:bodyPr/>
          <a:lstStyle/>
          <a:p>
            <a:r>
              <a:rPr lang="en-US" dirty="0"/>
              <a:t>The book value of the asset is the asset’s original cost net of its accumulated depreciation. Another common word that is synonymous with book value is carrying value because this is the amount the asset is “carried” in the books.</a:t>
            </a:r>
          </a:p>
        </p:txBody>
      </p:sp>
      <p:sp>
        <p:nvSpPr>
          <p:cNvPr id="8" name="Slide Number Placeholder 7">
            <a:extLst>
              <a:ext uri="{FF2B5EF4-FFF2-40B4-BE49-F238E27FC236}">
                <a16:creationId xmlns:a16="http://schemas.microsoft.com/office/drawing/2014/main" id="{D58BCE86-674B-43D4-9BA9-BF689AD08BBA}"/>
              </a:ext>
            </a:extLst>
          </p:cNvPr>
          <p:cNvSpPr>
            <a:spLocks noGrp="1"/>
          </p:cNvSpPr>
          <p:nvPr>
            <p:ph type="sldNum" sz="quarter" idx="10"/>
          </p:nvPr>
        </p:nvSpPr>
        <p:spPr/>
        <p:txBody>
          <a:bodyPr/>
          <a:lstStyle/>
          <a:p>
            <a:fld id="{68151E55-6873-49E2-B8D5-2F265E6F1973}" type="slidenum">
              <a:rPr lang="en-US" smtClean="0"/>
              <a:t>34</a:t>
            </a:fld>
            <a:endParaRPr lang="en-US" dirty="0"/>
          </a:p>
        </p:txBody>
      </p:sp>
    </p:spTree>
    <p:extLst>
      <p:ext uri="{BB962C8B-B14F-4D97-AF65-F5344CB8AC3E}">
        <p14:creationId xmlns:p14="http://schemas.microsoft.com/office/powerpoint/2010/main" val="6223065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BBD4D4-E614-4421-8A9F-942228428D0E}"/>
              </a:ext>
            </a:extLst>
          </p:cNvPr>
          <p:cNvSpPr>
            <a:spLocks noGrp="1"/>
          </p:cNvSpPr>
          <p:nvPr>
            <p:ph type="title"/>
          </p:nvPr>
        </p:nvSpPr>
        <p:spPr/>
        <p:txBody>
          <a:bodyPr/>
          <a:lstStyle/>
          <a:p>
            <a:r>
              <a:rPr lang="en-US" dirty="0"/>
              <a:t>Deferred Revenues </a:t>
            </a:r>
            <a:r>
              <a:rPr lang="en-US" sz="1000" b="0" dirty="0"/>
              <a:t>1</a:t>
            </a:r>
          </a:p>
        </p:txBody>
      </p:sp>
      <p:sp>
        <p:nvSpPr>
          <p:cNvPr id="3" name="Content Placeholder 2">
            <a:extLst>
              <a:ext uri="{FF2B5EF4-FFF2-40B4-BE49-F238E27FC236}">
                <a16:creationId xmlns:a16="http://schemas.microsoft.com/office/drawing/2014/main" id="{D34C6526-E2E1-4875-A98A-CAAFC5EFCF77}"/>
              </a:ext>
            </a:extLst>
          </p:cNvPr>
          <p:cNvSpPr>
            <a:spLocks noGrp="1"/>
          </p:cNvSpPr>
          <p:nvPr>
            <p:ph sz="quarter" idx="11"/>
          </p:nvPr>
        </p:nvSpPr>
        <p:spPr/>
        <p:txBody>
          <a:bodyPr>
            <a:normAutofit/>
          </a:bodyPr>
          <a:lstStyle/>
          <a:p>
            <a:pPr marL="291600" indent="-291600">
              <a:spcBef>
                <a:spcPts val="1000"/>
              </a:spcBef>
              <a:spcAft>
                <a:spcPts val="0"/>
              </a:spcAft>
              <a:buFont typeface="Arial" panose="020B0604020202020204" pitchFamily="34" charset="0"/>
              <a:buChar char="•"/>
            </a:pPr>
            <a:r>
              <a:rPr lang="en-US" sz="2400" dirty="0"/>
              <a:t>Deferred revenues arise when a company receives cash in advance from customers, but products and services won’t be provided until a later period. </a:t>
            </a:r>
          </a:p>
          <a:p>
            <a:pPr marL="291600" indent="-291600">
              <a:spcBef>
                <a:spcPts val="1000"/>
              </a:spcBef>
              <a:spcAft>
                <a:spcPts val="0"/>
              </a:spcAft>
              <a:buFont typeface="Arial" panose="020B0604020202020204" pitchFamily="34" charset="0"/>
              <a:buChar char="•"/>
            </a:pPr>
            <a:r>
              <a:rPr lang="en-US" sz="2400" dirty="0"/>
              <a:t>When a company receives cash before providing services to customers, it </a:t>
            </a:r>
            <a:r>
              <a:rPr lang="en-US" sz="2400" i="1" dirty="0"/>
              <a:t>owes </a:t>
            </a:r>
            <a:r>
              <a:rPr lang="en-US" sz="2400" dirty="0"/>
              <a:t>the customer a service in return. This creates a </a:t>
            </a:r>
            <a:r>
              <a:rPr lang="en-US" sz="2400" b="1" dirty="0"/>
              <a:t>liability</a:t>
            </a:r>
            <a:r>
              <a:rPr lang="en-US" sz="2400" dirty="0"/>
              <a:t>. </a:t>
            </a:r>
          </a:p>
          <a:p>
            <a:pPr marL="291600" indent="-291600">
              <a:spcBef>
                <a:spcPts val="1000"/>
              </a:spcBef>
              <a:spcAft>
                <a:spcPts val="0"/>
              </a:spcAft>
              <a:buFont typeface="Arial" panose="020B0604020202020204" pitchFamily="34" charset="0"/>
              <a:buChar char="•"/>
            </a:pPr>
            <a:r>
              <a:rPr lang="en-US" sz="2400" dirty="0"/>
              <a:t>In the period those services are provided, the liability is settled, and an adjusting entry is needed to (1) decrease the liability to its remaining amount owed and (2) recognize </a:t>
            </a:r>
            <a:r>
              <a:rPr lang="en-US" sz="2400" b="1" dirty="0"/>
              <a:t>revenue</a:t>
            </a:r>
            <a:r>
              <a:rPr lang="en-US" sz="2400" dirty="0"/>
              <a:t>.</a:t>
            </a:r>
          </a:p>
        </p:txBody>
      </p:sp>
      <p:sp>
        <p:nvSpPr>
          <p:cNvPr id="6" name="Slide Number Placeholder 5">
            <a:extLst>
              <a:ext uri="{FF2B5EF4-FFF2-40B4-BE49-F238E27FC236}">
                <a16:creationId xmlns:a16="http://schemas.microsoft.com/office/drawing/2014/main" id="{F9F7D2DE-D1B7-46C2-B854-CE88C0C4D56A}"/>
              </a:ext>
            </a:extLst>
          </p:cNvPr>
          <p:cNvSpPr>
            <a:spLocks noGrp="1"/>
          </p:cNvSpPr>
          <p:nvPr>
            <p:ph type="sldNum" sz="quarter" idx="10"/>
          </p:nvPr>
        </p:nvSpPr>
        <p:spPr/>
        <p:txBody>
          <a:bodyPr/>
          <a:lstStyle/>
          <a:p>
            <a:fld id="{68151E55-6873-49E2-B8D5-2F265E6F1973}" type="slidenum">
              <a:rPr lang="en-US" smtClean="0"/>
              <a:t>35</a:t>
            </a:fld>
            <a:endParaRPr lang="en-US" dirty="0"/>
          </a:p>
        </p:txBody>
      </p:sp>
    </p:spTree>
    <p:extLst>
      <p:ext uri="{BB962C8B-B14F-4D97-AF65-F5344CB8AC3E}">
        <p14:creationId xmlns:p14="http://schemas.microsoft.com/office/powerpoint/2010/main" val="3026025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DB4FD1-A999-41C0-8429-565F7F0B279F}"/>
              </a:ext>
            </a:extLst>
          </p:cNvPr>
          <p:cNvSpPr>
            <a:spLocks noGrp="1"/>
          </p:cNvSpPr>
          <p:nvPr>
            <p:ph type="title"/>
          </p:nvPr>
        </p:nvSpPr>
        <p:spPr/>
        <p:txBody>
          <a:bodyPr/>
          <a:lstStyle/>
          <a:p>
            <a:r>
              <a:rPr lang="en-US" dirty="0">
                <a:solidFill>
                  <a:schemeClr val="tx1"/>
                </a:solidFill>
                <a:cs typeface="Avenir LT Std 65 Medium"/>
              </a:rPr>
              <a:t>Deferred Revenues </a:t>
            </a:r>
            <a:r>
              <a:rPr lang="en-US" sz="1000" b="0" dirty="0">
                <a:solidFill>
                  <a:schemeClr val="tx1"/>
                </a:solidFill>
                <a:cs typeface="Avenir LT Std 65 Medium"/>
              </a:rPr>
              <a:t>2</a:t>
            </a:r>
            <a:endParaRPr lang="en-US" sz="1000" b="0" dirty="0">
              <a:solidFill>
                <a:schemeClr val="tx1"/>
              </a:solidFill>
            </a:endParaRPr>
          </a:p>
        </p:txBody>
      </p:sp>
      <p:sp>
        <p:nvSpPr>
          <p:cNvPr id="3" name="Content Placeholder 2">
            <a:extLst>
              <a:ext uri="{FF2B5EF4-FFF2-40B4-BE49-F238E27FC236}">
                <a16:creationId xmlns:a16="http://schemas.microsoft.com/office/drawing/2014/main" id="{A8CC79DE-04E5-4040-B191-93A6FE974AFF}"/>
              </a:ext>
            </a:extLst>
          </p:cNvPr>
          <p:cNvSpPr>
            <a:spLocks noGrp="1"/>
          </p:cNvSpPr>
          <p:nvPr>
            <p:ph sz="quarter" idx="11"/>
          </p:nvPr>
        </p:nvSpPr>
        <p:spPr>
          <a:xfrm>
            <a:off x="342900" y="1171780"/>
            <a:ext cx="8458200" cy="821119"/>
          </a:xfrm>
        </p:spPr>
        <p:txBody>
          <a:bodyPr>
            <a:normAutofit/>
          </a:bodyPr>
          <a:lstStyle/>
          <a:p>
            <a:pPr marL="291600" lvl="0" indent="-291600">
              <a:spcBef>
                <a:spcPts val="1000"/>
              </a:spcBef>
              <a:spcAft>
                <a:spcPts val="0"/>
              </a:spcAft>
              <a:buFont typeface="Arial" panose="020B0604020202020204" pitchFamily="34" charset="0"/>
              <a:buChar char="•"/>
            </a:pPr>
            <a:r>
              <a:rPr lang="en-US" sz="1800" dirty="0"/>
              <a:t>On December 23, company received $6,000 cash in advance from customers.</a:t>
            </a:r>
          </a:p>
          <a:p>
            <a:pPr marL="291600" lvl="0" indent="-291600">
              <a:spcBef>
                <a:spcPts val="1000"/>
              </a:spcBef>
              <a:spcAft>
                <a:spcPts val="0"/>
              </a:spcAft>
              <a:buFont typeface="Arial" panose="020B0604020202020204" pitchFamily="34" charset="0"/>
              <a:buChar char="•"/>
            </a:pPr>
            <a:r>
              <a:rPr lang="en-US" sz="1800" dirty="0"/>
              <a:t>By December 31, $2,000 of services have been provided. </a:t>
            </a:r>
          </a:p>
        </p:txBody>
      </p:sp>
      <p:pic>
        <p:nvPicPr>
          <p:cNvPr id="5" name="Picture 4" descr="Deferred revenue of Eagle soccer Academy.">
            <a:extLst>
              <a:ext uri="{FF2B5EF4-FFF2-40B4-BE49-F238E27FC236}">
                <a16:creationId xmlns:a16="http://schemas.microsoft.com/office/drawing/2014/main" id="{E6D9EF63-B34E-4595-835D-4E87D42B2458}"/>
              </a:ext>
            </a:extLst>
          </p:cNvPr>
          <p:cNvPicPr>
            <a:picLocks noChangeAspect="1"/>
          </p:cNvPicPr>
          <p:nvPr/>
        </p:nvPicPr>
        <p:blipFill>
          <a:blip r:embed="rId3"/>
          <a:stretch>
            <a:fillRect/>
          </a:stretch>
        </p:blipFill>
        <p:spPr>
          <a:xfrm>
            <a:off x="1168016" y="2140492"/>
            <a:ext cx="6807966" cy="2636977"/>
          </a:xfrm>
          <a:prstGeom prst="rect">
            <a:avLst/>
          </a:prstGeom>
        </p:spPr>
      </p:pic>
      <p:graphicFrame>
        <p:nvGraphicFramePr>
          <p:cNvPr id="8" name="Table 8">
            <a:extLst>
              <a:ext uri="{FF2B5EF4-FFF2-40B4-BE49-F238E27FC236}">
                <a16:creationId xmlns:a16="http://schemas.microsoft.com/office/drawing/2014/main" id="{F244E368-DDCE-4DCE-A307-4BA645670A06}"/>
              </a:ext>
            </a:extLst>
          </p:cNvPr>
          <p:cNvGraphicFramePr>
            <a:graphicFrameLocks noGrp="1"/>
          </p:cNvGraphicFramePr>
          <p:nvPr>
            <p:extLst>
              <p:ext uri="{D42A27DB-BD31-4B8C-83A1-F6EECF244321}">
                <p14:modId xmlns:p14="http://schemas.microsoft.com/office/powerpoint/2010/main" val="1610654352"/>
              </p:ext>
            </p:extLst>
          </p:nvPr>
        </p:nvGraphicFramePr>
        <p:xfrm>
          <a:off x="488965" y="4922017"/>
          <a:ext cx="7753253" cy="1219200"/>
        </p:xfrm>
        <a:graphic>
          <a:graphicData uri="http://schemas.openxmlformats.org/drawingml/2006/table">
            <a:tbl>
              <a:tblPr firstRow="1" bandRow="1">
                <a:tableStyleId>{5C22544A-7EE6-4342-B048-85BDC9FD1C3A}</a:tableStyleId>
              </a:tblPr>
              <a:tblGrid>
                <a:gridCol w="5713730">
                  <a:extLst>
                    <a:ext uri="{9D8B030D-6E8A-4147-A177-3AD203B41FA5}">
                      <a16:colId xmlns:a16="http://schemas.microsoft.com/office/drawing/2014/main" val="1779155620"/>
                    </a:ext>
                  </a:extLst>
                </a:gridCol>
                <a:gridCol w="944546">
                  <a:extLst>
                    <a:ext uri="{9D8B030D-6E8A-4147-A177-3AD203B41FA5}">
                      <a16:colId xmlns:a16="http://schemas.microsoft.com/office/drawing/2014/main" val="2857175478"/>
                    </a:ext>
                  </a:extLst>
                </a:gridCol>
                <a:gridCol w="1094977">
                  <a:extLst>
                    <a:ext uri="{9D8B030D-6E8A-4147-A177-3AD203B41FA5}">
                      <a16:colId xmlns:a16="http://schemas.microsoft.com/office/drawing/2014/main" val="1368421935"/>
                    </a:ext>
                  </a:extLst>
                </a:gridCol>
              </a:tblGrid>
              <a:tr h="283409">
                <a:tc>
                  <a:txBody>
                    <a:bodyPr/>
                    <a:lstStyle/>
                    <a:p>
                      <a:r>
                        <a:rPr lang="en-US" sz="1400" u="sng" dirty="0">
                          <a:solidFill>
                            <a:prstClr val="black"/>
                          </a:solidFill>
                        </a:rPr>
                        <a:t>December 31</a:t>
                      </a:r>
                      <a:endParaRPr lang="en-US" sz="1400"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US" sz="1400" u="sng" dirty="0">
                          <a:solidFill>
                            <a:prstClr val="black"/>
                          </a:solidFill>
                        </a:rPr>
                        <a:t>Debit</a:t>
                      </a:r>
                      <a:endParaRPr lang="en-US" sz="1400"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US" sz="1400" u="sng" dirty="0">
                          <a:solidFill>
                            <a:prstClr val="black"/>
                          </a:solidFill>
                        </a:rPr>
                        <a:t>Credit</a:t>
                      </a:r>
                      <a:endParaRPr lang="en-US" sz="1400"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07981710"/>
                  </a:ext>
                </a:extLst>
              </a:tr>
              <a:tr h="274310">
                <a:tc>
                  <a:txBody>
                    <a:bodyPr/>
                    <a:lstStyle/>
                    <a:p>
                      <a:r>
                        <a:rPr lang="en-US" sz="1400" b="1" dirty="0">
                          <a:solidFill>
                            <a:prstClr val="black"/>
                          </a:solidFill>
                        </a:rPr>
                        <a:t>Deferred Revenue </a:t>
                      </a:r>
                      <a:r>
                        <a:rPr lang="en-US" sz="1400" i="1" dirty="0">
                          <a:solidFill>
                            <a:prstClr val="black"/>
                          </a:solidFill>
                        </a:rPr>
                        <a:t>(</a:t>
                      </a:r>
                      <a:r>
                        <a:rPr lang="en-US" sz="1400" dirty="0">
                          <a:solidFill>
                            <a:prstClr val="black"/>
                          </a:solidFill>
                        </a:rPr>
                        <a:t>−</a:t>
                      </a:r>
                      <a:r>
                        <a:rPr lang="en-US" sz="1400" i="1" dirty="0">
                          <a:solidFill>
                            <a:prstClr val="black"/>
                          </a:solidFill>
                        </a:rPr>
                        <a:t>L) </a:t>
                      </a:r>
                      <a:endParaRPr lang="en-US" sz="14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b="1" dirty="0">
                          <a:solidFill>
                            <a:prstClr val="black"/>
                          </a:solidFill>
                        </a:rPr>
                        <a:t>2,000</a:t>
                      </a:r>
                      <a:endParaRPr lang="en-US" sz="14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00842812"/>
                  </a:ext>
                </a:extLst>
              </a:tr>
              <a:tr h="285307">
                <a:tc>
                  <a:txBody>
                    <a:bodyPr/>
                    <a:lstStyle/>
                    <a:p>
                      <a:r>
                        <a:rPr lang="en-US" sz="1400" dirty="0">
                          <a:solidFill>
                            <a:prstClr val="black"/>
                          </a:solidFill>
                        </a:rPr>
                        <a:t>  </a:t>
                      </a:r>
                      <a:r>
                        <a:rPr lang="en-US" sz="1400" b="1" dirty="0">
                          <a:solidFill>
                            <a:prstClr val="black"/>
                          </a:solidFill>
                        </a:rPr>
                        <a:t>Service Revenue </a:t>
                      </a:r>
                      <a:r>
                        <a:rPr lang="en-US" sz="1400" i="1" dirty="0">
                          <a:solidFill>
                            <a:prstClr val="black"/>
                          </a:solidFill>
                        </a:rPr>
                        <a:t>(</a:t>
                      </a:r>
                      <a:r>
                        <a:rPr lang="en-US" sz="1400" dirty="0">
                          <a:solidFill>
                            <a:prstClr val="black"/>
                          </a:solidFill>
                        </a:rPr>
                        <a:t>+</a:t>
                      </a:r>
                      <a:r>
                        <a:rPr lang="en-US" sz="1400" i="1" dirty="0">
                          <a:solidFill>
                            <a:prstClr val="black"/>
                          </a:solidFill>
                        </a:rPr>
                        <a:t>R, </a:t>
                      </a:r>
                      <a:r>
                        <a:rPr lang="en-US" sz="1400" dirty="0">
                          <a:solidFill>
                            <a:prstClr val="black"/>
                          </a:solidFill>
                        </a:rPr>
                        <a:t>+</a:t>
                      </a:r>
                      <a:r>
                        <a:rPr lang="en-US" sz="1400" i="1" dirty="0">
                          <a:solidFill>
                            <a:prstClr val="black"/>
                          </a:solidFill>
                        </a:rPr>
                        <a:t>SE) </a:t>
                      </a: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b="1" dirty="0">
                          <a:solidFill>
                            <a:prstClr val="black"/>
                          </a:solidFill>
                        </a:rPr>
                        <a:t>2,000</a:t>
                      </a: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83573689"/>
                  </a:ext>
                </a:extLst>
              </a:tr>
              <a:tr h="2853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solidFill>
                            <a:prstClr val="black"/>
                          </a:solidFill>
                        </a:rPr>
                        <a:t>  </a:t>
                      </a:r>
                      <a:r>
                        <a:rPr lang="en-US" sz="1400" i="0" dirty="0">
                          <a:solidFill>
                            <a:prstClr val="black"/>
                          </a:solidFill>
                        </a:rPr>
                        <a:t>(Provide services to customers who paid in advance)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88415906"/>
                  </a:ext>
                </a:extLst>
              </a:tr>
            </a:tbl>
          </a:graphicData>
        </a:graphic>
      </p:graphicFrame>
      <p:sp>
        <p:nvSpPr>
          <p:cNvPr id="4" name="Text Placeholder 3">
            <a:extLst>
              <a:ext uri="{FF2B5EF4-FFF2-40B4-BE49-F238E27FC236}">
                <a16:creationId xmlns:a16="http://schemas.microsoft.com/office/drawing/2014/main" id="{3E4E7817-DD68-42B3-A1AE-8CA85304CC48}"/>
              </a:ext>
            </a:extLst>
          </p:cNvPr>
          <p:cNvSpPr>
            <a:spLocks noGrp="1"/>
          </p:cNvSpPr>
          <p:nvPr>
            <p:ph type="body" sz="quarter" idx="12"/>
          </p:nvPr>
        </p:nvSpPr>
        <p:spPr>
          <a:xfrm>
            <a:off x="3369347" y="6294091"/>
            <a:ext cx="3280835" cy="221009"/>
          </a:xfrm>
        </p:spPr>
        <p:txBody>
          <a:bodyPr/>
          <a:lstStyle/>
          <a:p>
            <a:r>
              <a:rPr lang="en-US" sz="1200" dirty="0">
                <a:hlinkClick r:id="rId4" action="ppaction://hlinksldjump"/>
              </a:rPr>
              <a:t>Access the text alternative for slide images.</a:t>
            </a:r>
          </a:p>
        </p:txBody>
      </p:sp>
      <p:sp>
        <p:nvSpPr>
          <p:cNvPr id="6" name="Slide Number Placeholder 5">
            <a:extLst>
              <a:ext uri="{FF2B5EF4-FFF2-40B4-BE49-F238E27FC236}">
                <a16:creationId xmlns:a16="http://schemas.microsoft.com/office/drawing/2014/main" id="{8EB727AF-F5BC-4DA8-B758-14C46779674E}"/>
              </a:ext>
            </a:extLst>
          </p:cNvPr>
          <p:cNvSpPr>
            <a:spLocks noGrp="1"/>
          </p:cNvSpPr>
          <p:nvPr>
            <p:ph type="sldNum" sz="quarter" idx="10"/>
          </p:nvPr>
        </p:nvSpPr>
        <p:spPr/>
        <p:txBody>
          <a:bodyPr/>
          <a:lstStyle/>
          <a:p>
            <a:fld id="{68151E55-6873-49E2-B8D5-2F265E6F1973}" type="slidenum">
              <a:rPr lang="en-US" smtClean="0"/>
              <a:t>36</a:t>
            </a:fld>
            <a:endParaRPr lang="en-US" dirty="0"/>
          </a:p>
        </p:txBody>
      </p:sp>
    </p:spTree>
    <p:extLst>
      <p:ext uri="{BB962C8B-B14F-4D97-AF65-F5344CB8AC3E}">
        <p14:creationId xmlns:p14="http://schemas.microsoft.com/office/powerpoint/2010/main" val="264576976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D90D0C-5A6C-4952-A43B-5FA089AF23FD}"/>
              </a:ext>
            </a:extLst>
          </p:cNvPr>
          <p:cNvSpPr>
            <a:spLocks noGrp="1"/>
          </p:cNvSpPr>
          <p:nvPr>
            <p:ph type="title"/>
          </p:nvPr>
        </p:nvSpPr>
        <p:spPr/>
        <p:txBody>
          <a:bodyPr>
            <a:noAutofit/>
          </a:bodyPr>
          <a:lstStyle/>
          <a:p>
            <a:r>
              <a:rPr lang="en-US" sz="3000" dirty="0"/>
              <a:t>Illustration 3–7 Reporting Deferred Revenues and Other Current Liabilities</a:t>
            </a:r>
          </a:p>
        </p:txBody>
      </p:sp>
      <p:sp>
        <p:nvSpPr>
          <p:cNvPr id="3" name="Content Placeholder 2">
            <a:extLst>
              <a:ext uri="{FF2B5EF4-FFF2-40B4-BE49-F238E27FC236}">
                <a16:creationId xmlns:a16="http://schemas.microsoft.com/office/drawing/2014/main" id="{75F6F0E8-C703-45C9-B60E-053823301481}"/>
              </a:ext>
            </a:extLst>
          </p:cNvPr>
          <p:cNvSpPr>
            <a:spLocks noGrp="1"/>
          </p:cNvSpPr>
          <p:nvPr>
            <p:ph sz="quarter" idx="11"/>
          </p:nvPr>
        </p:nvSpPr>
        <p:spPr>
          <a:xfrm>
            <a:off x="2404332" y="1276709"/>
            <a:ext cx="4345725" cy="1233735"/>
          </a:xfrm>
        </p:spPr>
        <p:txBody>
          <a:bodyPr/>
          <a:lstStyle/>
          <a:p>
            <a:pPr algn="ctr"/>
            <a:r>
              <a:rPr lang="en-US" dirty="0">
                <a:solidFill>
                  <a:schemeClr val="tx1"/>
                </a:solidFill>
              </a:rPr>
              <a:t>LOWE’S COMPANIES, INC.</a:t>
            </a:r>
          </a:p>
          <a:p>
            <a:pPr algn="ctr"/>
            <a:r>
              <a:rPr lang="en-US" dirty="0">
                <a:solidFill>
                  <a:schemeClr val="tx1"/>
                </a:solidFill>
              </a:rPr>
              <a:t>Balance Sheet (partial) </a:t>
            </a:r>
          </a:p>
          <a:p>
            <a:pPr algn="ctr"/>
            <a:r>
              <a:rPr lang="en-US" dirty="0">
                <a:solidFill>
                  <a:schemeClr val="tx1"/>
                </a:solidFill>
              </a:rPr>
              <a:t>($ in millions)</a:t>
            </a:r>
          </a:p>
        </p:txBody>
      </p:sp>
      <p:graphicFrame>
        <p:nvGraphicFramePr>
          <p:cNvPr id="7" name="Table 7">
            <a:extLst>
              <a:ext uri="{FF2B5EF4-FFF2-40B4-BE49-F238E27FC236}">
                <a16:creationId xmlns:a16="http://schemas.microsoft.com/office/drawing/2014/main" id="{4EF2C917-432F-4E75-AFAC-2A88B771CA37}"/>
              </a:ext>
            </a:extLst>
          </p:cNvPr>
          <p:cNvGraphicFramePr>
            <a:graphicFrameLocks noGrp="1"/>
          </p:cNvGraphicFramePr>
          <p:nvPr>
            <p:extLst>
              <p:ext uri="{D42A27DB-BD31-4B8C-83A1-F6EECF244321}">
                <p14:modId xmlns:p14="http://schemas.microsoft.com/office/powerpoint/2010/main" val="1884256416"/>
              </p:ext>
            </p:extLst>
          </p:nvPr>
        </p:nvGraphicFramePr>
        <p:xfrm>
          <a:off x="731520" y="2727326"/>
          <a:ext cx="7315200" cy="3296920"/>
        </p:xfrm>
        <a:graphic>
          <a:graphicData uri="http://schemas.openxmlformats.org/drawingml/2006/table">
            <a:tbl>
              <a:tblPr firstRow="1" bandRow="1">
                <a:tableStyleId>{5C22544A-7EE6-4342-B048-85BDC9FD1C3A}</a:tableStyleId>
              </a:tblPr>
              <a:tblGrid>
                <a:gridCol w="5669280">
                  <a:extLst>
                    <a:ext uri="{9D8B030D-6E8A-4147-A177-3AD203B41FA5}">
                      <a16:colId xmlns:a16="http://schemas.microsoft.com/office/drawing/2014/main" val="1656627022"/>
                    </a:ext>
                  </a:extLst>
                </a:gridCol>
                <a:gridCol w="1645920">
                  <a:extLst>
                    <a:ext uri="{9D8B030D-6E8A-4147-A177-3AD203B41FA5}">
                      <a16:colId xmlns:a16="http://schemas.microsoft.com/office/drawing/2014/main" val="1412087260"/>
                    </a:ext>
                  </a:extLst>
                </a:gridCol>
              </a:tblGrid>
              <a:tr h="0">
                <a:tc>
                  <a:txBody>
                    <a:bodyPr/>
                    <a:lstStyle/>
                    <a:p>
                      <a:r>
                        <a:rPr lang="en-US" sz="1800" dirty="0">
                          <a:solidFill>
                            <a:schemeClr val="tx1"/>
                          </a:solidFill>
                        </a:rPr>
                        <a:t>Current liabilities: </a:t>
                      </a:r>
                      <a:endParaRPr lang="en-IN" sz="1800" b="0" dirty="0">
                        <a:solidFill>
                          <a:schemeClr val="tx1"/>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r"/>
                      <a:endParaRPr lang="en-IN" sz="1800" b="0" dirty="0">
                        <a:solidFill>
                          <a:schemeClr val="tx1"/>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99148871"/>
                  </a:ext>
                </a:extLst>
              </a:tr>
              <a:tr h="188821">
                <a:tc>
                  <a:txBody>
                    <a:bodyPr/>
                    <a:lstStyle/>
                    <a:p>
                      <a:r>
                        <a:rPr lang="en-US" sz="1800" b="0" dirty="0">
                          <a:solidFill>
                            <a:schemeClr val="tx1"/>
                          </a:solidFill>
                        </a:rPr>
                        <a:t>   </a:t>
                      </a:r>
                      <a:r>
                        <a:rPr lang="en-US" sz="1800" dirty="0">
                          <a:solidFill>
                            <a:schemeClr val="tx1"/>
                          </a:solidFill>
                        </a:rPr>
                        <a:t>Short-term borrowings</a:t>
                      </a:r>
                      <a:endParaRPr lang="en-IN" sz="18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indent="0" algn="r">
                        <a:tabLst>
                          <a:tab pos="1316038" algn="r"/>
                        </a:tabLst>
                      </a:pPr>
                      <a:r>
                        <a:rPr lang="en-US" sz="1800" dirty="0">
                          <a:solidFill>
                            <a:schemeClr val="tx1"/>
                          </a:solidFill>
                        </a:rPr>
                        <a:t>$   1,941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393419"/>
                  </a:ext>
                </a:extLst>
              </a:tr>
              <a:tr h="215617">
                <a:tc>
                  <a:txBody>
                    <a:bodyPr/>
                    <a:lstStyle/>
                    <a:p>
                      <a:r>
                        <a:rPr lang="en-US" sz="1800" b="0" dirty="0">
                          <a:solidFill>
                            <a:schemeClr val="tx1"/>
                          </a:solidFill>
                        </a:rPr>
                        <a:t>   </a:t>
                      </a:r>
                      <a:r>
                        <a:rPr lang="en-US" sz="1800" dirty="0">
                          <a:solidFill>
                            <a:schemeClr val="tx1"/>
                          </a:solidFill>
                        </a:rPr>
                        <a:t>Current maturities of long-term debt</a:t>
                      </a:r>
                      <a:endParaRPr lang="en-IN" sz="18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r"/>
                      <a:r>
                        <a:rPr lang="en-US" sz="1800" b="0" dirty="0">
                          <a:solidFill>
                            <a:schemeClr val="tx1"/>
                          </a:solidFill>
                        </a:rPr>
                        <a:t>        </a:t>
                      </a:r>
                      <a:r>
                        <a:rPr lang="en-US" sz="1800" dirty="0">
                          <a:solidFill>
                            <a:schemeClr val="tx1"/>
                          </a:solidFill>
                        </a:rPr>
                        <a:t>597</a:t>
                      </a:r>
                      <a:endParaRPr lang="en-IN" sz="18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29225916"/>
                  </a:ext>
                </a:extLst>
              </a:tr>
              <a:tr h="202219">
                <a:tc>
                  <a:txBody>
                    <a:bodyPr/>
                    <a:lstStyle/>
                    <a:p>
                      <a:r>
                        <a:rPr lang="en-US" sz="1800" b="0" dirty="0">
                          <a:solidFill>
                            <a:schemeClr val="tx1"/>
                          </a:solidFill>
                        </a:rPr>
                        <a:t>   </a:t>
                      </a:r>
                      <a:r>
                        <a:rPr lang="en-US" sz="1800" dirty="0">
                          <a:solidFill>
                            <a:schemeClr val="tx1"/>
                          </a:solidFill>
                        </a:rPr>
                        <a:t>Current operating lease liabilities</a:t>
                      </a:r>
                      <a:endParaRPr lang="en-IN" sz="18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r"/>
                      <a:r>
                        <a:rPr lang="en-US" sz="1800" b="0" dirty="0">
                          <a:solidFill>
                            <a:schemeClr val="tx1"/>
                          </a:solidFill>
                        </a:rPr>
                        <a:t>        </a:t>
                      </a:r>
                      <a:r>
                        <a:rPr lang="en-US" sz="1800" dirty="0">
                          <a:solidFill>
                            <a:schemeClr val="tx1"/>
                          </a:solidFill>
                        </a:rPr>
                        <a:t>501</a:t>
                      </a:r>
                      <a:endParaRPr lang="en-IN" sz="18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76850775"/>
                  </a:ext>
                </a:extLst>
              </a:tr>
              <a:tr h="178773">
                <a:tc>
                  <a:txBody>
                    <a:bodyPr/>
                    <a:lstStyle/>
                    <a:p>
                      <a:r>
                        <a:rPr lang="en-US" sz="1800" b="0" dirty="0">
                          <a:solidFill>
                            <a:schemeClr val="tx1"/>
                          </a:solidFill>
                        </a:rPr>
                        <a:t>   </a:t>
                      </a:r>
                      <a:r>
                        <a:rPr lang="en-US" sz="1800" dirty="0">
                          <a:solidFill>
                            <a:schemeClr val="tx1"/>
                          </a:solidFill>
                        </a:rPr>
                        <a:t>Accounts payable</a:t>
                      </a:r>
                      <a:endParaRPr lang="en-IN" sz="18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r"/>
                      <a:r>
                        <a:rPr lang="en-US" sz="1800" b="0" dirty="0">
                          <a:solidFill>
                            <a:schemeClr val="tx1"/>
                          </a:solidFill>
                        </a:rPr>
                        <a:t>    </a:t>
                      </a:r>
                      <a:r>
                        <a:rPr lang="en-US" sz="1800" dirty="0">
                          <a:solidFill>
                            <a:schemeClr val="tx1"/>
                          </a:solidFill>
                        </a:rPr>
                        <a:t>7,659</a:t>
                      </a:r>
                      <a:endParaRPr lang="en-IN" sz="18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89550968"/>
                  </a:ext>
                </a:extLst>
              </a:tr>
              <a:tr h="155326">
                <a:tc>
                  <a:txBody>
                    <a:bodyPr/>
                    <a:lstStyle/>
                    <a:p>
                      <a:r>
                        <a:rPr lang="en-US" sz="1800" b="0" dirty="0">
                          <a:solidFill>
                            <a:schemeClr val="tx1"/>
                          </a:solidFill>
                        </a:rPr>
                        <a:t>   </a:t>
                      </a:r>
                      <a:r>
                        <a:rPr lang="en-US" sz="1800" dirty="0">
                          <a:solidFill>
                            <a:schemeClr val="tx1"/>
                          </a:solidFill>
                        </a:rPr>
                        <a:t>Accrued compensation and employee benefits</a:t>
                      </a:r>
                      <a:endParaRPr lang="en-IN" sz="18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r"/>
                      <a:r>
                        <a:rPr lang="en-US" sz="1800" b="0" dirty="0">
                          <a:solidFill>
                            <a:schemeClr val="tx1"/>
                          </a:solidFill>
                        </a:rPr>
                        <a:t>       </a:t>
                      </a:r>
                      <a:r>
                        <a:rPr lang="en-US" sz="1800" dirty="0">
                          <a:solidFill>
                            <a:schemeClr val="tx1"/>
                          </a:solidFill>
                        </a:rPr>
                        <a:t>684</a:t>
                      </a:r>
                      <a:endParaRPr lang="en-IN" sz="1800" b="0" dirty="0">
                        <a:solidFill>
                          <a:schemeClr val="tx1"/>
                        </a:solidFill>
                      </a:endParaRPr>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654876745"/>
                  </a:ext>
                </a:extLst>
              </a:tr>
              <a:tr h="370840">
                <a:tc>
                  <a:txBody>
                    <a:bodyPr/>
                    <a:lstStyle/>
                    <a:p>
                      <a:r>
                        <a:rPr lang="en-US" sz="1800" b="0" dirty="0">
                          <a:solidFill>
                            <a:schemeClr val="tx1"/>
                          </a:solidFill>
                        </a:rPr>
                        <a:t>   </a:t>
                      </a:r>
                      <a:r>
                        <a:rPr lang="en-US" sz="1800" b="1" dirty="0">
                          <a:solidFill>
                            <a:schemeClr val="tx1"/>
                          </a:solidFill>
                        </a:rPr>
                        <a:t>Deferred revenue</a:t>
                      </a:r>
                      <a:endParaRPr lang="en-IN" sz="18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800" b="0" dirty="0">
                          <a:solidFill>
                            <a:schemeClr val="tx1"/>
                          </a:solidFill>
                        </a:rPr>
                        <a:t>    </a:t>
                      </a:r>
                      <a:r>
                        <a:rPr lang="en-US" sz="1800" b="1" dirty="0">
                          <a:solidFill>
                            <a:schemeClr val="tx1"/>
                          </a:solidFill>
                        </a:rPr>
                        <a:t>1,219</a:t>
                      </a:r>
                      <a:endParaRPr lang="en-US" sz="1800" b="0" dirty="0">
                        <a:solidFill>
                          <a:schemeClr val="tx1"/>
                        </a:solidFill>
                      </a:endParaRPr>
                    </a:p>
                  </a:txBody>
                  <a:tcP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84098579"/>
                  </a:ext>
                </a:extLst>
              </a:tr>
              <a:tr h="1931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solidFill>
                            <a:schemeClr val="tx1"/>
                          </a:solidFill>
                        </a:rPr>
                        <a:t>   </a:t>
                      </a:r>
                      <a:r>
                        <a:rPr lang="en-US" sz="1800" dirty="0">
                          <a:solidFill>
                            <a:schemeClr val="tx1"/>
                          </a:solidFill>
                        </a:rPr>
                        <a:t>Other current liabilities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r"/>
                      <a:r>
                        <a:rPr lang="en-US" sz="1800" b="0" dirty="0">
                          <a:solidFill>
                            <a:schemeClr val="tx1"/>
                          </a:solidFill>
                        </a:rPr>
                        <a:t>  </a:t>
                      </a:r>
                      <a:r>
                        <a:rPr lang="en-US" sz="1800" b="0" u="sng" dirty="0">
                          <a:solidFill>
                            <a:schemeClr val="tx1"/>
                          </a:solidFill>
                        </a:rPr>
                        <a:t>    </a:t>
                      </a:r>
                      <a:r>
                        <a:rPr lang="en-US" sz="1800" u="sng" dirty="0">
                          <a:solidFill>
                            <a:schemeClr val="tx1"/>
                          </a:solidFill>
                        </a:rPr>
                        <a:t>2,581</a:t>
                      </a:r>
                      <a:endParaRPr lang="en-US" sz="1800" b="0" dirty="0">
                        <a:solidFill>
                          <a:schemeClr val="tx1"/>
                        </a:solidFill>
                      </a:endParaRPr>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87824864"/>
                  </a:ext>
                </a:extLst>
              </a:tr>
              <a:tr h="280205">
                <a:tc>
                  <a:txBody>
                    <a:bodyPr/>
                    <a:lstStyle/>
                    <a:p>
                      <a:r>
                        <a:rPr lang="en-US" sz="1800" b="0" dirty="0">
                          <a:solidFill>
                            <a:schemeClr val="tx1"/>
                          </a:solidFill>
                        </a:rPr>
                        <a:t>   </a:t>
                      </a:r>
                      <a:r>
                        <a:rPr lang="en-US" sz="1800" dirty="0">
                          <a:solidFill>
                            <a:schemeClr val="tx1"/>
                          </a:solidFill>
                        </a:rPr>
                        <a:t>Total current liabilities </a:t>
                      </a:r>
                      <a:endParaRPr lang="en-IN" sz="18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800" dirty="0">
                          <a:solidFill>
                            <a:schemeClr val="tx1"/>
                          </a:solidFill>
                        </a:rPr>
                        <a:t>$15,182</a:t>
                      </a:r>
                    </a:p>
                  </a:txBody>
                  <a:tcP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67990570"/>
                  </a:ext>
                </a:extLst>
              </a:tr>
            </a:tbl>
          </a:graphicData>
        </a:graphic>
      </p:graphicFrame>
      <p:sp>
        <p:nvSpPr>
          <p:cNvPr id="6" name="Slide Number Placeholder 5">
            <a:extLst>
              <a:ext uri="{FF2B5EF4-FFF2-40B4-BE49-F238E27FC236}">
                <a16:creationId xmlns:a16="http://schemas.microsoft.com/office/drawing/2014/main" id="{D58AFDDF-C405-4264-9E7A-8D1850C9A4CB}"/>
              </a:ext>
            </a:extLst>
          </p:cNvPr>
          <p:cNvSpPr>
            <a:spLocks noGrp="1"/>
          </p:cNvSpPr>
          <p:nvPr>
            <p:ph type="sldNum" sz="quarter" idx="10"/>
          </p:nvPr>
        </p:nvSpPr>
        <p:spPr/>
        <p:txBody>
          <a:bodyPr/>
          <a:lstStyle/>
          <a:p>
            <a:fld id="{68151E55-6873-49E2-B8D5-2F265E6F1973}" type="slidenum">
              <a:rPr lang="en-US" smtClean="0"/>
              <a:t>37</a:t>
            </a:fld>
            <a:endParaRPr lang="en-US" dirty="0"/>
          </a:p>
        </p:txBody>
      </p:sp>
    </p:spTree>
    <p:extLst>
      <p:ext uri="{BB962C8B-B14F-4D97-AF65-F5344CB8AC3E}">
        <p14:creationId xmlns:p14="http://schemas.microsoft.com/office/powerpoint/2010/main" val="271179608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1215C5-48E7-4EEC-9035-3B75909DECB3}"/>
              </a:ext>
            </a:extLst>
          </p:cNvPr>
          <p:cNvSpPr>
            <a:spLocks noGrp="1"/>
          </p:cNvSpPr>
          <p:nvPr>
            <p:ph type="title"/>
          </p:nvPr>
        </p:nvSpPr>
        <p:spPr/>
        <p:txBody>
          <a:bodyPr/>
          <a:lstStyle/>
          <a:p>
            <a:r>
              <a:rPr lang="en-US" dirty="0"/>
              <a:t>Accrued Expenses</a:t>
            </a:r>
          </a:p>
        </p:txBody>
      </p:sp>
      <p:sp>
        <p:nvSpPr>
          <p:cNvPr id="3" name="Content Placeholder 2">
            <a:extLst>
              <a:ext uri="{FF2B5EF4-FFF2-40B4-BE49-F238E27FC236}">
                <a16:creationId xmlns:a16="http://schemas.microsoft.com/office/drawing/2014/main" id="{305896C2-007B-4895-A816-BCFC5EDAFB06}"/>
              </a:ext>
            </a:extLst>
          </p:cNvPr>
          <p:cNvSpPr>
            <a:spLocks noGrp="1"/>
          </p:cNvSpPr>
          <p:nvPr>
            <p:ph sz="quarter" idx="11"/>
          </p:nvPr>
        </p:nvSpPr>
        <p:spPr/>
        <p:txBody>
          <a:bodyPr>
            <a:normAutofit/>
          </a:bodyPr>
          <a:lstStyle/>
          <a:p>
            <a:pPr marL="291600" indent="-291600">
              <a:spcBef>
                <a:spcPts val="1000"/>
              </a:spcBef>
              <a:spcAft>
                <a:spcPts val="0"/>
              </a:spcAft>
              <a:buFont typeface="Arial" panose="020B0604020202020204" pitchFamily="34" charset="0"/>
              <a:buChar char="•"/>
            </a:pPr>
            <a:r>
              <a:rPr lang="en-US" sz="2400" b="1" dirty="0"/>
              <a:t>Accrued expenses</a:t>
            </a:r>
            <a:r>
              <a:rPr lang="en-US" sz="2400" dirty="0"/>
              <a:t> occur when a company has used costs in the current period, but the company hasn’t yet paid cash for those costs. </a:t>
            </a:r>
          </a:p>
          <a:p>
            <a:pPr marL="291600" indent="-291600">
              <a:spcBef>
                <a:spcPts val="1000"/>
              </a:spcBef>
              <a:spcAft>
                <a:spcPts val="0"/>
              </a:spcAft>
              <a:buFont typeface="Arial" panose="020B0604020202020204" pitchFamily="34" charset="0"/>
              <a:buChar char="•"/>
            </a:pPr>
            <a:r>
              <a:rPr lang="en-US" sz="2400" dirty="0"/>
              <a:t>The company has used these costs to operate the company in the current period and is obligated to pay them.</a:t>
            </a:r>
          </a:p>
          <a:p>
            <a:pPr marL="291600" indent="-291600">
              <a:spcBef>
                <a:spcPts val="1000"/>
              </a:spcBef>
              <a:spcAft>
                <a:spcPts val="0"/>
              </a:spcAft>
              <a:buFont typeface="Arial" panose="020B0604020202020204" pitchFamily="34" charset="0"/>
              <a:buChar char="•"/>
            </a:pPr>
            <a:r>
              <a:rPr lang="en-US" sz="2400" dirty="0"/>
              <a:t>An adjusting entry is needed to (1) record the </a:t>
            </a:r>
            <a:r>
              <a:rPr lang="en-US" sz="2400" b="1" dirty="0"/>
              <a:t>liability</a:t>
            </a:r>
            <a:r>
              <a:rPr lang="en-US" sz="2400" dirty="0"/>
              <a:t> to be paid and (2) recognize the cost as an </a:t>
            </a:r>
            <a:r>
              <a:rPr lang="en-US" sz="2400" b="1" dirty="0"/>
              <a:t>expense</a:t>
            </a:r>
            <a:r>
              <a:rPr lang="en-US" sz="2400" dirty="0"/>
              <a:t>.</a:t>
            </a:r>
          </a:p>
        </p:txBody>
      </p:sp>
      <p:sp>
        <p:nvSpPr>
          <p:cNvPr id="6" name="Slide Number Placeholder 5">
            <a:extLst>
              <a:ext uri="{FF2B5EF4-FFF2-40B4-BE49-F238E27FC236}">
                <a16:creationId xmlns:a16="http://schemas.microsoft.com/office/drawing/2014/main" id="{0ADA0524-3488-4C05-AE41-1F305C82E310}"/>
              </a:ext>
            </a:extLst>
          </p:cNvPr>
          <p:cNvSpPr>
            <a:spLocks noGrp="1"/>
          </p:cNvSpPr>
          <p:nvPr>
            <p:ph type="sldNum" sz="quarter" idx="10"/>
          </p:nvPr>
        </p:nvSpPr>
        <p:spPr/>
        <p:txBody>
          <a:bodyPr/>
          <a:lstStyle/>
          <a:p>
            <a:fld id="{68151E55-6873-49E2-B8D5-2F265E6F1973}" type="slidenum">
              <a:rPr lang="en-US" smtClean="0"/>
              <a:t>38</a:t>
            </a:fld>
            <a:endParaRPr lang="en-US" dirty="0"/>
          </a:p>
        </p:txBody>
      </p:sp>
    </p:spTree>
    <p:extLst>
      <p:ext uri="{BB962C8B-B14F-4D97-AF65-F5344CB8AC3E}">
        <p14:creationId xmlns:p14="http://schemas.microsoft.com/office/powerpoint/2010/main" val="37176685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5ABD7D-ACB1-450E-B860-D5FC9278FAAA}"/>
              </a:ext>
            </a:extLst>
          </p:cNvPr>
          <p:cNvSpPr>
            <a:spLocks noGrp="1"/>
          </p:cNvSpPr>
          <p:nvPr>
            <p:ph type="title"/>
          </p:nvPr>
        </p:nvSpPr>
        <p:spPr/>
        <p:txBody>
          <a:bodyPr/>
          <a:lstStyle/>
          <a:p>
            <a:r>
              <a:rPr lang="en-US" dirty="0"/>
              <a:t>Accrued Expenses—Salaries</a:t>
            </a:r>
          </a:p>
        </p:txBody>
      </p:sp>
      <p:sp>
        <p:nvSpPr>
          <p:cNvPr id="3" name="Content Placeholder 2">
            <a:extLst>
              <a:ext uri="{FF2B5EF4-FFF2-40B4-BE49-F238E27FC236}">
                <a16:creationId xmlns:a16="http://schemas.microsoft.com/office/drawing/2014/main" id="{3BB05A11-11D0-4BB3-83C5-10871CD9CE51}"/>
              </a:ext>
            </a:extLst>
          </p:cNvPr>
          <p:cNvSpPr>
            <a:spLocks noGrp="1"/>
          </p:cNvSpPr>
          <p:nvPr>
            <p:ph sz="quarter" idx="11"/>
          </p:nvPr>
        </p:nvSpPr>
        <p:spPr>
          <a:xfrm>
            <a:off x="342900" y="1276710"/>
            <a:ext cx="8458200" cy="1077608"/>
          </a:xfrm>
        </p:spPr>
        <p:txBody>
          <a:bodyPr>
            <a:normAutofit/>
          </a:bodyPr>
          <a:lstStyle/>
          <a:p>
            <a:pPr marL="291600" lvl="0" indent="-291600">
              <a:spcBef>
                <a:spcPts val="1000"/>
              </a:spcBef>
              <a:spcAft>
                <a:spcPts val="0"/>
              </a:spcAft>
              <a:buFont typeface="Arial" panose="020B0604020202020204" pitchFamily="34" charset="0"/>
              <a:buChar char="•"/>
            </a:pPr>
            <a:r>
              <a:rPr lang="en-US" sz="1800" dirty="0"/>
              <a:t>By December 31, $3,000 in salaries have been earned by employees for the final three days of the month.</a:t>
            </a:r>
          </a:p>
          <a:p>
            <a:pPr marL="291600" lvl="0" indent="-291600">
              <a:spcBef>
                <a:spcPts val="1000"/>
              </a:spcBef>
              <a:spcAft>
                <a:spcPts val="0"/>
              </a:spcAft>
              <a:buFont typeface="Arial" panose="020B0604020202020204" pitchFamily="34" charset="0"/>
              <a:buChar char="•"/>
            </a:pPr>
            <a:r>
              <a:rPr lang="en-US" sz="1800" dirty="0"/>
              <a:t>These salaries are not paid by December 31.</a:t>
            </a:r>
          </a:p>
        </p:txBody>
      </p:sp>
      <p:pic>
        <p:nvPicPr>
          <p:cNvPr id="5" name="Picture 4" descr="Accrued salaries of Eagle soccer Academy.">
            <a:extLst>
              <a:ext uri="{FF2B5EF4-FFF2-40B4-BE49-F238E27FC236}">
                <a16:creationId xmlns:a16="http://schemas.microsoft.com/office/drawing/2014/main" id="{9B28C96D-CBFD-4A5F-A5E9-EB1D67476B34}"/>
              </a:ext>
            </a:extLst>
          </p:cNvPr>
          <p:cNvPicPr>
            <a:picLocks noChangeAspect="1"/>
          </p:cNvPicPr>
          <p:nvPr/>
        </p:nvPicPr>
        <p:blipFill>
          <a:blip r:embed="rId3"/>
          <a:stretch>
            <a:fillRect/>
          </a:stretch>
        </p:blipFill>
        <p:spPr>
          <a:xfrm>
            <a:off x="1494758" y="2354318"/>
            <a:ext cx="6154484" cy="2570131"/>
          </a:xfrm>
          <a:prstGeom prst="rect">
            <a:avLst/>
          </a:prstGeom>
        </p:spPr>
      </p:pic>
      <p:graphicFrame>
        <p:nvGraphicFramePr>
          <p:cNvPr id="8" name="Table 8">
            <a:extLst>
              <a:ext uri="{FF2B5EF4-FFF2-40B4-BE49-F238E27FC236}">
                <a16:creationId xmlns:a16="http://schemas.microsoft.com/office/drawing/2014/main" id="{5410CF42-044F-48AD-B062-13954BF8D6E9}"/>
              </a:ext>
            </a:extLst>
          </p:cNvPr>
          <p:cNvGraphicFramePr>
            <a:graphicFrameLocks noGrp="1"/>
          </p:cNvGraphicFramePr>
          <p:nvPr>
            <p:extLst>
              <p:ext uri="{D42A27DB-BD31-4B8C-83A1-F6EECF244321}">
                <p14:modId xmlns:p14="http://schemas.microsoft.com/office/powerpoint/2010/main" val="161982812"/>
              </p:ext>
            </p:extLst>
          </p:nvPr>
        </p:nvGraphicFramePr>
        <p:xfrm>
          <a:off x="488965" y="5045112"/>
          <a:ext cx="7582373" cy="1219200"/>
        </p:xfrm>
        <a:graphic>
          <a:graphicData uri="http://schemas.openxmlformats.org/drawingml/2006/table">
            <a:tbl>
              <a:tblPr firstRow="1" bandRow="1">
                <a:tableStyleId>{5C22544A-7EE6-4342-B048-85BDC9FD1C3A}</a:tableStyleId>
              </a:tblPr>
              <a:tblGrid>
                <a:gridCol w="5713730">
                  <a:extLst>
                    <a:ext uri="{9D8B030D-6E8A-4147-A177-3AD203B41FA5}">
                      <a16:colId xmlns:a16="http://schemas.microsoft.com/office/drawing/2014/main" val="1779155620"/>
                    </a:ext>
                  </a:extLst>
                </a:gridCol>
                <a:gridCol w="944546">
                  <a:extLst>
                    <a:ext uri="{9D8B030D-6E8A-4147-A177-3AD203B41FA5}">
                      <a16:colId xmlns:a16="http://schemas.microsoft.com/office/drawing/2014/main" val="2857175478"/>
                    </a:ext>
                  </a:extLst>
                </a:gridCol>
                <a:gridCol w="924097">
                  <a:extLst>
                    <a:ext uri="{9D8B030D-6E8A-4147-A177-3AD203B41FA5}">
                      <a16:colId xmlns:a16="http://schemas.microsoft.com/office/drawing/2014/main" val="1368421935"/>
                    </a:ext>
                  </a:extLst>
                </a:gridCol>
              </a:tblGrid>
              <a:tr h="283409">
                <a:tc>
                  <a:txBody>
                    <a:bodyPr/>
                    <a:lstStyle/>
                    <a:p>
                      <a:r>
                        <a:rPr lang="en-US" sz="1400" u="sng" dirty="0">
                          <a:solidFill>
                            <a:prstClr val="black"/>
                          </a:solidFill>
                        </a:rPr>
                        <a:t>December 31</a:t>
                      </a:r>
                      <a:endParaRPr lang="en-US" sz="1400"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US" sz="1400" u="sng" dirty="0">
                          <a:solidFill>
                            <a:prstClr val="black"/>
                          </a:solidFill>
                        </a:rPr>
                        <a:t>Debit</a:t>
                      </a:r>
                      <a:endParaRPr lang="en-US" sz="1400"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US" sz="1400" u="sng" dirty="0">
                          <a:solidFill>
                            <a:prstClr val="black"/>
                          </a:solidFill>
                        </a:rPr>
                        <a:t>Credit</a:t>
                      </a:r>
                      <a:endParaRPr lang="en-US" sz="1400"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07981710"/>
                  </a:ext>
                </a:extLst>
              </a:tr>
              <a:tr h="274310">
                <a:tc>
                  <a:txBody>
                    <a:bodyPr/>
                    <a:lstStyle/>
                    <a:p>
                      <a:r>
                        <a:rPr lang="en-US" sz="1400" b="1" dirty="0">
                          <a:solidFill>
                            <a:prstClr val="black"/>
                          </a:solidFill>
                        </a:rPr>
                        <a:t>Salaries Expense </a:t>
                      </a:r>
                      <a:r>
                        <a:rPr lang="en-US" sz="1400" i="1" dirty="0">
                          <a:solidFill>
                            <a:prstClr val="black"/>
                          </a:solidFill>
                        </a:rPr>
                        <a:t>(</a:t>
                      </a:r>
                      <a:r>
                        <a:rPr lang="en-US" sz="1400" dirty="0">
                          <a:solidFill>
                            <a:prstClr val="black"/>
                          </a:solidFill>
                        </a:rPr>
                        <a:t>+</a:t>
                      </a:r>
                      <a:r>
                        <a:rPr lang="en-US" sz="1400" i="1" dirty="0">
                          <a:solidFill>
                            <a:prstClr val="black"/>
                          </a:solidFill>
                        </a:rPr>
                        <a:t>E, </a:t>
                      </a:r>
                      <a:r>
                        <a:rPr lang="en-US" sz="1400" dirty="0">
                          <a:solidFill>
                            <a:prstClr val="black"/>
                          </a:solidFill>
                        </a:rPr>
                        <a:t>−</a:t>
                      </a:r>
                      <a:r>
                        <a:rPr lang="en-US" sz="1400" i="1" dirty="0">
                          <a:solidFill>
                            <a:prstClr val="black"/>
                          </a:solidFill>
                        </a:rPr>
                        <a:t>SE) </a:t>
                      </a:r>
                      <a:endParaRPr lang="en-US" sz="14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b="1" dirty="0">
                          <a:solidFill>
                            <a:prstClr val="black"/>
                          </a:solidFill>
                        </a:rPr>
                        <a:t>3,000</a:t>
                      </a:r>
                      <a:endParaRPr lang="en-US" sz="14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00842812"/>
                  </a:ext>
                </a:extLst>
              </a:tr>
              <a:tr h="285307">
                <a:tc>
                  <a:txBody>
                    <a:bodyPr/>
                    <a:lstStyle/>
                    <a:p>
                      <a:r>
                        <a:rPr lang="en-US" sz="1400" dirty="0">
                          <a:solidFill>
                            <a:prstClr val="black"/>
                          </a:solidFill>
                        </a:rPr>
                        <a:t>  </a:t>
                      </a:r>
                      <a:r>
                        <a:rPr lang="en-US" sz="1400" b="1" dirty="0">
                          <a:solidFill>
                            <a:prstClr val="black"/>
                          </a:solidFill>
                        </a:rPr>
                        <a:t>Salaries Payable </a:t>
                      </a:r>
                      <a:r>
                        <a:rPr lang="en-US" sz="1400" i="1" dirty="0">
                          <a:solidFill>
                            <a:prstClr val="black"/>
                          </a:solidFill>
                        </a:rPr>
                        <a:t>(</a:t>
                      </a:r>
                      <a:r>
                        <a:rPr lang="en-US" sz="1400" dirty="0">
                          <a:solidFill>
                            <a:prstClr val="black"/>
                          </a:solidFill>
                        </a:rPr>
                        <a:t>+</a:t>
                      </a:r>
                      <a:r>
                        <a:rPr lang="en-US" sz="1400" i="1" dirty="0">
                          <a:solidFill>
                            <a:prstClr val="black"/>
                          </a:solidFill>
                        </a:rPr>
                        <a:t>L) </a:t>
                      </a: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b="1" dirty="0">
                          <a:solidFill>
                            <a:prstClr val="black"/>
                          </a:solidFill>
                        </a:rPr>
                        <a:t>3,000</a:t>
                      </a: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83573689"/>
                  </a:ext>
                </a:extLst>
              </a:tr>
              <a:tr h="2853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i="0" dirty="0">
                          <a:solidFill>
                            <a:prstClr val="black"/>
                          </a:solidFill>
                        </a:rPr>
                        <a:t>  (Salaries incurred, but not paid, in the current period)</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88415906"/>
                  </a:ext>
                </a:extLst>
              </a:tr>
            </a:tbl>
          </a:graphicData>
        </a:graphic>
      </p:graphicFrame>
      <p:sp>
        <p:nvSpPr>
          <p:cNvPr id="4" name="Text Placeholder 3">
            <a:extLst>
              <a:ext uri="{FF2B5EF4-FFF2-40B4-BE49-F238E27FC236}">
                <a16:creationId xmlns:a16="http://schemas.microsoft.com/office/drawing/2014/main" id="{D1F37C45-6B01-48D9-9FA6-EBD4AD31A273}"/>
              </a:ext>
            </a:extLst>
          </p:cNvPr>
          <p:cNvSpPr>
            <a:spLocks noGrp="1"/>
          </p:cNvSpPr>
          <p:nvPr>
            <p:ph type="body" sz="quarter" idx="12"/>
          </p:nvPr>
        </p:nvSpPr>
        <p:spPr>
          <a:xfrm>
            <a:off x="3369347" y="6264312"/>
            <a:ext cx="3314086" cy="250788"/>
          </a:xfrm>
        </p:spPr>
        <p:txBody>
          <a:bodyPr/>
          <a:lstStyle/>
          <a:p>
            <a:r>
              <a:rPr lang="en-US" sz="1200" dirty="0">
                <a:hlinkClick r:id="rId4" action="ppaction://hlinksldjump"/>
              </a:rPr>
              <a:t>Access the text alternative for slide images.</a:t>
            </a:r>
          </a:p>
        </p:txBody>
      </p:sp>
      <p:sp>
        <p:nvSpPr>
          <p:cNvPr id="6" name="Slide Number Placeholder 5">
            <a:extLst>
              <a:ext uri="{FF2B5EF4-FFF2-40B4-BE49-F238E27FC236}">
                <a16:creationId xmlns:a16="http://schemas.microsoft.com/office/drawing/2014/main" id="{3DF0E93A-8115-4E41-9A68-74F2FDFC1DF4}"/>
              </a:ext>
            </a:extLst>
          </p:cNvPr>
          <p:cNvSpPr>
            <a:spLocks noGrp="1"/>
          </p:cNvSpPr>
          <p:nvPr>
            <p:ph type="sldNum" sz="quarter" idx="10"/>
          </p:nvPr>
        </p:nvSpPr>
        <p:spPr/>
        <p:txBody>
          <a:bodyPr/>
          <a:lstStyle/>
          <a:p>
            <a:fld id="{68151E55-6873-49E2-B8D5-2F265E6F1973}" type="slidenum">
              <a:rPr lang="en-US" smtClean="0"/>
              <a:t>39</a:t>
            </a:fld>
            <a:endParaRPr lang="en-US" dirty="0"/>
          </a:p>
        </p:txBody>
      </p:sp>
    </p:spTree>
    <p:extLst>
      <p:ext uri="{BB962C8B-B14F-4D97-AF65-F5344CB8AC3E}">
        <p14:creationId xmlns:p14="http://schemas.microsoft.com/office/powerpoint/2010/main" val="36860651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B3AE19-F7DE-4BFD-853F-9AA21B1405A5}"/>
              </a:ext>
            </a:extLst>
          </p:cNvPr>
          <p:cNvSpPr>
            <a:spLocks noGrp="1"/>
          </p:cNvSpPr>
          <p:nvPr>
            <p:ph type="title"/>
          </p:nvPr>
        </p:nvSpPr>
        <p:spPr/>
        <p:txBody>
          <a:bodyPr/>
          <a:lstStyle/>
          <a:p>
            <a:r>
              <a:rPr lang="en-US" dirty="0"/>
              <a:t>Learning Objective 1</a:t>
            </a:r>
          </a:p>
        </p:txBody>
      </p:sp>
      <p:sp>
        <p:nvSpPr>
          <p:cNvPr id="3" name="Content Placeholder 2">
            <a:extLst>
              <a:ext uri="{FF2B5EF4-FFF2-40B4-BE49-F238E27FC236}">
                <a16:creationId xmlns:a16="http://schemas.microsoft.com/office/drawing/2014/main" id="{77642946-5FA0-4F48-976C-23176C2F4FAD}"/>
              </a:ext>
            </a:extLst>
          </p:cNvPr>
          <p:cNvSpPr>
            <a:spLocks noGrp="1"/>
          </p:cNvSpPr>
          <p:nvPr>
            <p:ph sz="quarter" idx="11"/>
          </p:nvPr>
        </p:nvSpPr>
        <p:spPr>
          <a:xfrm>
            <a:off x="342900" y="1276709"/>
            <a:ext cx="8458200" cy="4963317"/>
          </a:xfrm>
        </p:spPr>
        <p:txBody>
          <a:bodyPr>
            <a:normAutofit/>
          </a:bodyPr>
          <a:lstStyle/>
          <a:p>
            <a:pPr marL="1081088" indent="-1081088"/>
            <a:r>
              <a:rPr lang="en-US" sz="2400" b="1" dirty="0">
                <a:solidFill>
                  <a:schemeClr val="tx1"/>
                </a:solidFill>
              </a:rPr>
              <a:t>L</a:t>
            </a:r>
            <a:r>
              <a:rPr lang="en-US" sz="100" b="1" dirty="0">
                <a:solidFill>
                  <a:schemeClr val="tx1"/>
                </a:solidFill>
              </a:rPr>
              <a:t> </a:t>
            </a:r>
            <a:r>
              <a:rPr lang="en-US" sz="2400" b="1" dirty="0">
                <a:solidFill>
                  <a:schemeClr val="tx1"/>
                </a:solidFill>
              </a:rPr>
              <a:t>O 3–1 </a:t>
            </a:r>
            <a:r>
              <a:rPr lang="en-US" sz="2400" dirty="0">
                <a:solidFill>
                  <a:schemeClr val="tx1"/>
                </a:solidFill>
              </a:rPr>
              <a:t>Understand when asset, liabilities, revenues, and expenses are recorded.</a:t>
            </a:r>
          </a:p>
        </p:txBody>
      </p:sp>
      <p:sp>
        <p:nvSpPr>
          <p:cNvPr id="6" name="Slide Number Placeholder 5">
            <a:extLst>
              <a:ext uri="{FF2B5EF4-FFF2-40B4-BE49-F238E27FC236}">
                <a16:creationId xmlns:a16="http://schemas.microsoft.com/office/drawing/2014/main" id="{1544C148-87C7-4D0C-A081-74C79AE5089F}"/>
              </a:ext>
            </a:extLst>
          </p:cNvPr>
          <p:cNvSpPr>
            <a:spLocks noGrp="1"/>
          </p:cNvSpPr>
          <p:nvPr>
            <p:ph type="sldNum" sz="quarter" idx="10"/>
          </p:nvPr>
        </p:nvSpPr>
        <p:spPr/>
        <p:txBody>
          <a:bodyPr/>
          <a:lstStyle/>
          <a:p>
            <a:fld id="{68151E55-6873-49E2-B8D5-2F265E6F1973}" type="slidenum">
              <a:rPr lang="en-US" smtClean="0"/>
              <a:t>4</a:t>
            </a:fld>
            <a:endParaRPr lang="en-US" dirty="0"/>
          </a:p>
        </p:txBody>
      </p:sp>
    </p:spTree>
    <p:extLst>
      <p:ext uri="{BB962C8B-B14F-4D97-AF65-F5344CB8AC3E}">
        <p14:creationId xmlns:p14="http://schemas.microsoft.com/office/powerpoint/2010/main" val="324290135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03A38F-222A-4B17-BD54-5B7B693B27BF}"/>
              </a:ext>
            </a:extLst>
          </p:cNvPr>
          <p:cNvSpPr>
            <a:spLocks noGrp="1"/>
          </p:cNvSpPr>
          <p:nvPr>
            <p:ph type="title"/>
          </p:nvPr>
        </p:nvSpPr>
        <p:spPr/>
        <p:txBody>
          <a:bodyPr/>
          <a:lstStyle/>
          <a:p>
            <a:r>
              <a:rPr lang="en-US" dirty="0"/>
              <a:t>Concept Check 3–6 </a:t>
            </a:r>
            <a:r>
              <a:rPr lang="en-US" sz="1000" b="0" dirty="0"/>
              <a:t>1</a:t>
            </a:r>
          </a:p>
        </p:txBody>
      </p:sp>
      <p:sp>
        <p:nvSpPr>
          <p:cNvPr id="3" name="Content Placeholder 2">
            <a:extLst>
              <a:ext uri="{FF2B5EF4-FFF2-40B4-BE49-F238E27FC236}">
                <a16:creationId xmlns:a16="http://schemas.microsoft.com/office/drawing/2014/main" id="{26600836-5ED8-463A-AE0B-28E9651162FE}"/>
              </a:ext>
            </a:extLst>
          </p:cNvPr>
          <p:cNvSpPr>
            <a:spLocks noGrp="1"/>
          </p:cNvSpPr>
          <p:nvPr>
            <p:ph sz="quarter" idx="11"/>
          </p:nvPr>
        </p:nvSpPr>
        <p:spPr>
          <a:xfrm>
            <a:off x="342900" y="1276710"/>
            <a:ext cx="8458200" cy="2705100"/>
          </a:xfrm>
        </p:spPr>
        <p:txBody>
          <a:bodyPr/>
          <a:lstStyle/>
          <a:p>
            <a:r>
              <a:rPr lang="en-US" dirty="0"/>
              <a:t>If a company pays an employee $100 per day for a five-day work week that runs from Monday to Friday, and December 31 is a Tuesday, what is the amount of the salaries adjustment, assuming that Friday is payday?</a:t>
            </a:r>
          </a:p>
          <a:p>
            <a:r>
              <a:rPr lang="en-US" b="1" dirty="0"/>
              <a:t>a. </a:t>
            </a:r>
            <a:r>
              <a:rPr lang="en-US" dirty="0"/>
              <a:t>$500</a:t>
            </a:r>
          </a:p>
          <a:p>
            <a:r>
              <a:rPr lang="en-US" b="1" dirty="0"/>
              <a:t>b. </a:t>
            </a:r>
            <a:r>
              <a:rPr lang="en-US" dirty="0"/>
              <a:t>$400</a:t>
            </a:r>
          </a:p>
          <a:p>
            <a:r>
              <a:rPr lang="en-US" b="1" dirty="0"/>
              <a:t>c. </a:t>
            </a:r>
            <a:r>
              <a:rPr lang="en-US" dirty="0"/>
              <a:t>$300</a:t>
            </a:r>
          </a:p>
          <a:p>
            <a:r>
              <a:rPr lang="en-US" b="1" dirty="0"/>
              <a:t>d. </a:t>
            </a:r>
            <a:r>
              <a:rPr lang="en-US" dirty="0"/>
              <a:t>$200</a:t>
            </a:r>
          </a:p>
        </p:txBody>
      </p:sp>
      <p:sp>
        <p:nvSpPr>
          <p:cNvPr id="8" name="Slide Number Placeholder 7">
            <a:extLst>
              <a:ext uri="{FF2B5EF4-FFF2-40B4-BE49-F238E27FC236}">
                <a16:creationId xmlns:a16="http://schemas.microsoft.com/office/drawing/2014/main" id="{BA786D87-97B2-40FF-8165-C13801E315D9}"/>
              </a:ext>
            </a:extLst>
          </p:cNvPr>
          <p:cNvSpPr>
            <a:spLocks noGrp="1"/>
          </p:cNvSpPr>
          <p:nvPr>
            <p:ph type="sldNum" sz="quarter" idx="10"/>
          </p:nvPr>
        </p:nvSpPr>
        <p:spPr/>
        <p:txBody>
          <a:bodyPr/>
          <a:lstStyle/>
          <a:p>
            <a:fld id="{68151E55-6873-49E2-B8D5-2F265E6F1973}" type="slidenum">
              <a:rPr lang="en-US" smtClean="0"/>
              <a:t>40</a:t>
            </a:fld>
            <a:endParaRPr lang="en-US" dirty="0"/>
          </a:p>
        </p:txBody>
      </p:sp>
    </p:spTree>
    <p:extLst>
      <p:ext uri="{BB962C8B-B14F-4D97-AF65-F5344CB8AC3E}">
        <p14:creationId xmlns:p14="http://schemas.microsoft.com/office/powerpoint/2010/main" val="28771526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03A38F-222A-4B17-BD54-5B7B693B27BF}"/>
              </a:ext>
            </a:extLst>
          </p:cNvPr>
          <p:cNvSpPr>
            <a:spLocks noGrp="1"/>
          </p:cNvSpPr>
          <p:nvPr>
            <p:ph type="title"/>
          </p:nvPr>
        </p:nvSpPr>
        <p:spPr/>
        <p:txBody>
          <a:bodyPr/>
          <a:lstStyle/>
          <a:p>
            <a:r>
              <a:rPr lang="en-US" dirty="0"/>
              <a:t>Concept Check 3–6 </a:t>
            </a:r>
            <a:r>
              <a:rPr lang="en-US" sz="1000" b="0" dirty="0"/>
              <a:t>2</a:t>
            </a:r>
          </a:p>
        </p:txBody>
      </p:sp>
      <p:sp>
        <p:nvSpPr>
          <p:cNvPr id="3" name="Content Placeholder 2">
            <a:extLst>
              <a:ext uri="{FF2B5EF4-FFF2-40B4-BE49-F238E27FC236}">
                <a16:creationId xmlns:a16="http://schemas.microsoft.com/office/drawing/2014/main" id="{26600836-5ED8-463A-AE0B-28E9651162FE}"/>
              </a:ext>
            </a:extLst>
          </p:cNvPr>
          <p:cNvSpPr>
            <a:spLocks noGrp="1"/>
          </p:cNvSpPr>
          <p:nvPr>
            <p:ph sz="quarter" idx="11"/>
          </p:nvPr>
        </p:nvSpPr>
        <p:spPr>
          <a:xfrm>
            <a:off x="342900" y="1276710"/>
            <a:ext cx="8458200" cy="2705100"/>
          </a:xfrm>
        </p:spPr>
        <p:txBody>
          <a:bodyPr/>
          <a:lstStyle/>
          <a:p>
            <a:r>
              <a:rPr lang="en-US" dirty="0"/>
              <a:t>If a company pays an employee $100 per day for a five-day work week that runs from Monday to Friday, and December 31 is a Tuesday, what is the amount of the salaries adjustment, assuming that Friday is payday?</a:t>
            </a:r>
          </a:p>
          <a:p>
            <a:r>
              <a:rPr lang="en-US" b="1" dirty="0"/>
              <a:t>a. </a:t>
            </a:r>
            <a:r>
              <a:rPr lang="en-US" dirty="0"/>
              <a:t>$500</a:t>
            </a:r>
          </a:p>
          <a:p>
            <a:r>
              <a:rPr lang="en-US" b="1" dirty="0"/>
              <a:t>b. </a:t>
            </a:r>
            <a:r>
              <a:rPr lang="en-US" dirty="0"/>
              <a:t>$400</a:t>
            </a:r>
          </a:p>
          <a:p>
            <a:r>
              <a:rPr lang="en-US" b="1" dirty="0"/>
              <a:t>c. </a:t>
            </a:r>
            <a:r>
              <a:rPr lang="en-US" dirty="0"/>
              <a:t>$300</a:t>
            </a:r>
          </a:p>
          <a:p>
            <a:r>
              <a:rPr lang="en-US" b="1" dirty="0"/>
              <a:t>Answer: d. </a:t>
            </a:r>
            <a:r>
              <a:rPr lang="en-US" dirty="0"/>
              <a:t>$200</a:t>
            </a:r>
          </a:p>
        </p:txBody>
      </p:sp>
      <p:sp>
        <p:nvSpPr>
          <p:cNvPr id="4" name="Content Placeholder 3">
            <a:extLst>
              <a:ext uri="{FF2B5EF4-FFF2-40B4-BE49-F238E27FC236}">
                <a16:creationId xmlns:a16="http://schemas.microsoft.com/office/drawing/2014/main" id="{98492ED5-4DBC-4464-A077-66ED82310AA0}"/>
              </a:ext>
            </a:extLst>
          </p:cNvPr>
          <p:cNvSpPr>
            <a:spLocks noGrp="1"/>
          </p:cNvSpPr>
          <p:nvPr>
            <p:ph sz="quarter" idx="14"/>
          </p:nvPr>
        </p:nvSpPr>
        <p:spPr>
          <a:xfrm>
            <a:off x="342899" y="4164685"/>
            <a:ext cx="8485156" cy="971192"/>
          </a:xfrm>
        </p:spPr>
        <p:txBody>
          <a:bodyPr>
            <a:normAutofit/>
          </a:bodyPr>
          <a:lstStyle/>
          <a:p>
            <a:r>
              <a:rPr lang="en-US" sz="1800" dirty="0"/>
              <a:t>Since the employee worked two days in the last week of December (Monday and Tuesday), the amount of the accrual should be for $200 (= $100 per day × 2 days). The adjusting entry on December 31 would be:</a:t>
            </a:r>
          </a:p>
        </p:txBody>
      </p:sp>
      <p:graphicFrame>
        <p:nvGraphicFramePr>
          <p:cNvPr id="9" name="Table 9">
            <a:extLst>
              <a:ext uri="{FF2B5EF4-FFF2-40B4-BE49-F238E27FC236}">
                <a16:creationId xmlns:a16="http://schemas.microsoft.com/office/drawing/2014/main" id="{8E007B5C-7CD0-4C3A-8E4F-87C026EC7B85}"/>
              </a:ext>
            </a:extLst>
          </p:cNvPr>
          <p:cNvGraphicFramePr>
            <a:graphicFrameLocks noGrp="1"/>
          </p:cNvGraphicFramePr>
          <p:nvPr>
            <p:extLst>
              <p:ext uri="{D42A27DB-BD31-4B8C-83A1-F6EECF244321}">
                <p14:modId xmlns:p14="http://schemas.microsoft.com/office/powerpoint/2010/main" val="4233718803"/>
              </p:ext>
            </p:extLst>
          </p:nvPr>
        </p:nvGraphicFramePr>
        <p:xfrm>
          <a:off x="994947" y="5206217"/>
          <a:ext cx="4025462" cy="741680"/>
        </p:xfrm>
        <a:graphic>
          <a:graphicData uri="http://schemas.openxmlformats.org/drawingml/2006/table">
            <a:tbl>
              <a:tblPr firstRow="1" bandRow="1">
                <a:tableStyleId>{5C22544A-7EE6-4342-B048-85BDC9FD1C3A}</a:tableStyleId>
              </a:tblPr>
              <a:tblGrid>
                <a:gridCol w="2217683">
                  <a:extLst>
                    <a:ext uri="{9D8B030D-6E8A-4147-A177-3AD203B41FA5}">
                      <a16:colId xmlns:a16="http://schemas.microsoft.com/office/drawing/2014/main" val="1890684504"/>
                    </a:ext>
                  </a:extLst>
                </a:gridCol>
                <a:gridCol w="1807779">
                  <a:extLst>
                    <a:ext uri="{9D8B030D-6E8A-4147-A177-3AD203B41FA5}">
                      <a16:colId xmlns:a16="http://schemas.microsoft.com/office/drawing/2014/main" val="4073852735"/>
                    </a:ext>
                  </a:extLst>
                </a:gridCol>
              </a:tblGrid>
              <a:tr h="370840">
                <a:tc>
                  <a:txBody>
                    <a:bodyPr/>
                    <a:lstStyle/>
                    <a:p>
                      <a:r>
                        <a:rPr lang="en-US" b="0" dirty="0">
                          <a:solidFill>
                            <a:schemeClr val="tx1"/>
                          </a:solidFill>
                        </a:rPr>
                        <a:t>Salaries Expense</a:t>
                      </a:r>
                      <a:endParaRPr lang="en-IN" b="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US" b="0" dirty="0">
                          <a:solidFill>
                            <a:schemeClr val="tx1"/>
                          </a:solidFill>
                        </a:rPr>
                        <a:t>200</a:t>
                      </a:r>
                      <a:endParaRPr lang="en-IN" b="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66441570"/>
                  </a:ext>
                </a:extLst>
              </a:tr>
              <a:tr h="370840">
                <a:tc>
                  <a:txBody>
                    <a:bodyPr/>
                    <a:lstStyle/>
                    <a:p>
                      <a:r>
                        <a:rPr lang="en-US" b="0" dirty="0">
                          <a:solidFill>
                            <a:schemeClr val="tx1"/>
                          </a:solidFill>
                        </a:rPr>
                        <a:t>   Salaries Payable</a:t>
                      </a:r>
                      <a:endParaRPr lang="en-IN" b="0" dirty="0">
                        <a:solidFill>
                          <a:schemeClr val="tx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b="0" dirty="0">
                          <a:solidFill>
                            <a:schemeClr val="tx1"/>
                          </a:solidFill>
                        </a:rPr>
                        <a:t>       200</a:t>
                      </a:r>
                      <a:endParaRPr lang="en-IN" b="0" dirty="0">
                        <a:solidFill>
                          <a:schemeClr val="tx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22300945"/>
                  </a:ext>
                </a:extLst>
              </a:tr>
            </a:tbl>
          </a:graphicData>
        </a:graphic>
      </p:graphicFrame>
      <p:sp>
        <p:nvSpPr>
          <p:cNvPr id="8" name="Slide Number Placeholder 7">
            <a:extLst>
              <a:ext uri="{FF2B5EF4-FFF2-40B4-BE49-F238E27FC236}">
                <a16:creationId xmlns:a16="http://schemas.microsoft.com/office/drawing/2014/main" id="{BA786D87-97B2-40FF-8165-C13801E315D9}"/>
              </a:ext>
            </a:extLst>
          </p:cNvPr>
          <p:cNvSpPr>
            <a:spLocks noGrp="1"/>
          </p:cNvSpPr>
          <p:nvPr>
            <p:ph type="sldNum" sz="quarter" idx="10"/>
          </p:nvPr>
        </p:nvSpPr>
        <p:spPr/>
        <p:txBody>
          <a:bodyPr/>
          <a:lstStyle/>
          <a:p>
            <a:fld id="{68151E55-6873-49E2-B8D5-2F265E6F1973}" type="slidenum">
              <a:rPr lang="en-US" smtClean="0"/>
              <a:t>41</a:t>
            </a:fld>
            <a:endParaRPr lang="en-US" dirty="0"/>
          </a:p>
        </p:txBody>
      </p:sp>
    </p:spTree>
    <p:extLst>
      <p:ext uri="{BB962C8B-B14F-4D97-AF65-F5344CB8AC3E}">
        <p14:creationId xmlns:p14="http://schemas.microsoft.com/office/powerpoint/2010/main" val="321422118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AE0C95-9AF0-43FF-89C3-4B8DA547AD8E}"/>
              </a:ext>
            </a:extLst>
          </p:cNvPr>
          <p:cNvSpPr>
            <a:spLocks noGrp="1"/>
          </p:cNvSpPr>
          <p:nvPr>
            <p:ph type="title"/>
          </p:nvPr>
        </p:nvSpPr>
        <p:spPr/>
        <p:txBody>
          <a:bodyPr/>
          <a:lstStyle/>
          <a:p>
            <a:r>
              <a:rPr lang="en-US" dirty="0"/>
              <a:t>Accrued Expenses—Utilities</a:t>
            </a:r>
          </a:p>
        </p:txBody>
      </p:sp>
      <p:sp>
        <p:nvSpPr>
          <p:cNvPr id="3" name="Content Placeholder 2">
            <a:extLst>
              <a:ext uri="{FF2B5EF4-FFF2-40B4-BE49-F238E27FC236}">
                <a16:creationId xmlns:a16="http://schemas.microsoft.com/office/drawing/2014/main" id="{023839A9-4601-4383-9D00-D14255E50BD3}"/>
              </a:ext>
            </a:extLst>
          </p:cNvPr>
          <p:cNvSpPr>
            <a:spLocks noGrp="1"/>
          </p:cNvSpPr>
          <p:nvPr>
            <p:ph sz="quarter" idx="11"/>
          </p:nvPr>
        </p:nvSpPr>
        <p:spPr>
          <a:xfrm>
            <a:off x="342900" y="1276710"/>
            <a:ext cx="8458200" cy="821120"/>
          </a:xfrm>
        </p:spPr>
        <p:txBody>
          <a:bodyPr/>
          <a:lstStyle/>
          <a:p>
            <a:pPr marL="291600" indent="-291600">
              <a:spcBef>
                <a:spcPts val="1000"/>
              </a:spcBef>
              <a:spcAft>
                <a:spcPts val="0"/>
              </a:spcAft>
              <a:buFont typeface="Arial" panose="020B0604020202020204" pitchFamily="34" charset="0"/>
              <a:buChar char="•"/>
            </a:pPr>
            <a:r>
              <a:rPr lang="en-US" dirty="0"/>
              <a:t>By December 31, utilities costs of $9,000 have been incurred but have not been paid.</a:t>
            </a:r>
          </a:p>
        </p:txBody>
      </p:sp>
      <p:pic>
        <p:nvPicPr>
          <p:cNvPr id="4" name="Picture 3" descr="Accrued utility cost of Eagle soccer Academy.">
            <a:extLst>
              <a:ext uri="{FF2B5EF4-FFF2-40B4-BE49-F238E27FC236}">
                <a16:creationId xmlns:a16="http://schemas.microsoft.com/office/drawing/2014/main" id="{C4076166-1C92-443F-AA95-BD6AFBF89B59}"/>
              </a:ext>
            </a:extLst>
          </p:cNvPr>
          <p:cNvPicPr>
            <a:picLocks noChangeAspect="1"/>
          </p:cNvPicPr>
          <p:nvPr/>
        </p:nvPicPr>
        <p:blipFill>
          <a:blip r:embed="rId3"/>
          <a:stretch>
            <a:fillRect/>
          </a:stretch>
        </p:blipFill>
        <p:spPr>
          <a:xfrm>
            <a:off x="1060256" y="2077699"/>
            <a:ext cx="7023488" cy="2852500"/>
          </a:xfrm>
          <a:prstGeom prst="rect">
            <a:avLst/>
          </a:prstGeom>
        </p:spPr>
      </p:pic>
      <p:graphicFrame>
        <p:nvGraphicFramePr>
          <p:cNvPr id="9" name="Table 8">
            <a:extLst>
              <a:ext uri="{FF2B5EF4-FFF2-40B4-BE49-F238E27FC236}">
                <a16:creationId xmlns:a16="http://schemas.microsoft.com/office/drawing/2014/main" id="{BA987DB7-DE1A-4756-BC02-9821ECDAFFEC}"/>
              </a:ext>
            </a:extLst>
          </p:cNvPr>
          <p:cNvGraphicFramePr>
            <a:graphicFrameLocks noGrp="1"/>
          </p:cNvGraphicFramePr>
          <p:nvPr>
            <p:extLst>
              <p:ext uri="{D42A27DB-BD31-4B8C-83A1-F6EECF244321}">
                <p14:modId xmlns:p14="http://schemas.microsoft.com/office/powerpoint/2010/main" val="3012815423"/>
              </p:ext>
            </p:extLst>
          </p:nvPr>
        </p:nvGraphicFramePr>
        <p:xfrm>
          <a:off x="488965" y="5045112"/>
          <a:ext cx="7617543" cy="1219200"/>
        </p:xfrm>
        <a:graphic>
          <a:graphicData uri="http://schemas.openxmlformats.org/drawingml/2006/table">
            <a:tbl>
              <a:tblPr firstRow="1" bandRow="1">
                <a:tableStyleId>{5C22544A-7EE6-4342-B048-85BDC9FD1C3A}</a:tableStyleId>
              </a:tblPr>
              <a:tblGrid>
                <a:gridCol w="5713730">
                  <a:extLst>
                    <a:ext uri="{9D8B030D-6E8A-4147-A177-3AD203B41FA5}">
                      <a16:colId xmlns:a16="http://schemas.microsoft.com/office/drawing/2014/main" val="1779155620"/>
                    </a:ext>
                  </a:extLst>
                </a:gridCol>
                <a:gridCol w="944546">
                  <a:extLst>
                    <a:ext uri="{9D8B030D-6E8A-4147-A177-3AD203B41FA5}">
                      <a16:colId xmlns:a16="http://schemas.microsoft.com/office/drawing/2014/main" val="2857175478"/>
                    </a:ext>
                  </a:extLst>
                </a:gridCol>
                <a:gridCol w="959267">
                  <a:extLst>
                    <a:ext uri="{9D8B030D-6E8A-4147-A177-3AD203B41FA5}">
                      <a16:colId xmlns:a16="http://schemas.microsoft.com/office/drawing/2014/main" val="1368421935"/>
                    </a:ext>
                  </a:extLst>
                </a:gridCol>
              </a:tblGrid>
              <a:tr h="283409">
                <a:tc>
                  <a:txBody>
                    <a:bodyPr/>
                    <a:lstStyle/>
                    <a:p>
                      <a:r>
                        <a:rPr lang="en-US" sz="1400" u="sng" dirty="0">
                          <a:solidFill>
                            <a:prstClr val="black"/>
                          </a:solidFill>
                        </a:rPr>
                        <a:t>December 31</a:t>
                      </a:r>
                      <a:endParaRPr lang="en-US" sz="1400"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US" sz="1400" u="sng" dirty="0">
                          <a:solidFill>
                            <a:prstClr val="black"/>
                          </a:solidFill>
                        </a:rPr>
                        <a:t>Debit</a:t>
                      </a:r>
                      <a:endParaRPr lang="en-US" sz="1400"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US" sz="1400" u="sng" dirty="0">
                          <a:solidFill>
                            <a:prstClr val="black"/>
                          </a:solidFill>
                        </a:rPr>
                        <a:t>Credit</a:t>
                      </a:r>
                      <a:endParaRPr lang="en-US" sz="1400"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07981710"/>
                  </a:ext>
                </a:extLst>
              </a:tr>
              <a:tr h="274310">
                <a:tc>
                  <a:txBody>
                    <a:bodyPr/>
                    <a:lstStyle/>
                    <a:p>
                      <a:r>
                        <a:rPr lang="en-US" sz="1400" b="1" dirty="0">
                          <a:solidFill>
                            <a:prstClr val="black"/>
                          </a:solidFill>
                        </a:rPr>
                        <a:t>Utilities Expense </a:t>
                      </a:r>
                      <a:r>
                        <a:rPr lang="en-US" sz="1400" i="1" dirty="0">
                          <a:solidFill>
                            <a:prstClr val="black"/>
                          </a:solidFill>
                        </a:rPr>
                        <a:t>(</a:t>
                      </a:r>
                      <a:r>
                        <a:rPr lang="en-US" sz="1400" dirty="0">
                          <a:solidFill>
                            <a:prstClr val="black"/>
                          </a:solidFill>
                        </a:rPr>
                        <a:t>+</a:t>
                      </a:r>
                      <a:r>
                        <a:rPr lang="en-US" sz="1400" i="1" dirty="0">
                          <a:solidFill>
                            <a:prstClr val="black"/>
                          </a:solidFill>
                        </a:rPr>
                        <a:t>E, </a:t>
                      </a:r>
                      <a:r>
                        <a:rPr lang="en-US" sz="1400" dirty="0">
                          <a:solidFill>
                            <a:prstClr val="black"/>
                          </a:solidFill>
                        </a:rPr>
                        <a:t>−</a:t>
                      </a:r>
                      <a:r>
                        <a:rPr lang="en-US" sz="1400" i="1" dirty="0">
                          <a:solidFill>
                            <a:prstClr val="black"/>
                          </a:solidFill>
                        </a:rPr>
                        <a:t>SE) </a:t>
                      </a:r>
                      <a:endParaRPr lang="en-US" sz="14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b="1" dirty="0">
                          <a:solidFill>
                            <a:prstClr val="black"/>
                          </a:solidFill>
                        </a:rPr>
                        <a:t>9,000</a:t>
                      </a:r>
                      <a:endParaRPr lang="en-US" sz="14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00842812"/>
                  </a:ext>
                </a:extLst>
              </a:tr>
              <a:tr h="285307">
                <a:tc>
                  <a:txBody>
                    <a:bodyPr/>
                    <a:lstStyle/>
                    <a:p>
                      <a:r>
                        <a:rPr lang="en-US" sz="1400" dirty="0">
                          <a:solidFill>
                            <a:prstClr val="black"/>
                          </a:solidFill>
                        </a:rPr>
                        <a:t>  </a:t>
                      </a:r>
                      <a:r>
                        <a:rPr lang="en-US" sz="1400" b="1" dirty="0">
                          <a:solidFill>
                            <a:prstClr val="black"/>
                          </a:solidFill>
                        </a:rPr>
                        <a:t>Utilities Payable </a:t>
                      </a:r>
                      <a:r>
                        <a:rPr lang="en-US" sz="1400" i="1" dirty="0">
                          <a:solidFill>
                            <a:prstClr val="black"/>
                          </a:solidFill>
                        </a:rPr>
                        <a:t>(</a:t>
                      </a:r>
                      <a:r>
                        <a:rPr lang="en-US" sz="1400" dirty="0">
                          <a:solidFill>
                            <a:prstClr val="black"/>
                          </a:solidFill>
                        </a:rPr>
                        <a:t>+</a:t>
                      </a:r>
                      <a:r>
                        <a:rPr lang="en-US" sz="1400" i="1" dirty="0">
                          <a:solidFill>
                            <a:prstClr val="black"/>
                          </a:solidFill>
                        </a:rPr>
                        <a:t>L) </a:t>
                      </a: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b="1" dirty="0">
                          <a:solidFill>
                            <a:prstClr val="black"/>
                          </a:solidFill>
                        </a:rPr>
                        <a:t>9,000</a:t>
                      </a: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83573689"/>
                  </a:ext>
                </a:extLst>
              </a:tr>
              <a:tr h="2853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solidFill>
                            <a:prstClr val="black"/>
                          </a:solidFill>
                        </a:rPr>
                        <a:t>  </a:t>
                      </a:r>
                      <a:r>
                        <a:rPr lang="en-US" sz="1400" i="0" dirty="0">
                          <a:solidFill>
                            <a:prstClr val="black"/>
                          </a:solidFill>
                        </a:rPr>
                        <a:t>(Utilities used, but not paid, in the current period)</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88415906"/>
                  </a:ext>
                </a:extLst>
              </a:tr>
            </a:tbl>
          </a:graphicData>
        </a:graphic>
      </p:graphicFrame>
      <p:sp>
        <p:nvSpPr>
          <p:cNvPr id="5" name="Text Placeholder 4">
            <a:extLst>
              <a:ext uri="{FF2B5EF4-FFF2-40B4-BE49-F238E27FC236}">
                <a16:creationId xmlns:a16="http://schemas.microsoft.com/office/drawing/2014/main" id="{776C2452-05C6-4CF7-BEA5-0BDF3594CCF8}"/>
              </a:ext>
            </a:extLst>
          </p:cNvPr>
          <p:cNvSpPr>
            <a:spLocks noGrp="1"/>
          </p:cNvSpPr>
          <p:nvPr>
            <p:ph type="body" sz="quarter" idx="12"/>
          </p:nvPr>
        </p:nvSpPr>
        <p:spPr>
          <a:xfrm>
            <a:off x="3369564" y="6264312"/>
            <a:ext cx="3164240" cy="250787"/>
          </a:xfrm>
        </p:spPr>
        <p:txBody>
          <a:bodyPr/>
          <a:lstStyle/>
          <a:p>
            <a:r>
              <a:rPr lang="en-US" sz="1200" dirty="0">
                <a:hlinkClick r:id="rId4" action="ppaction://hlinksldjump"/>
              </a:rPr>
              <a:t>Access the text alternative for slide images.</a:t>
            </a:r>
          </a:p>
        </p:txBody>
      </p:sp>
      <p:sp>
        <p:nvSpPr>
          <p:cNvPr id="7" name="Slide Number Placeholder 6">
            <a:extLst>
              <a:ext uri="{FF2B5EF4-FFF2-40B4-BE49-F238E27FC236}">
                <a16:creationId xmlns:a16="http://schemas.microsoft.com/office/drawing/2014/main" id="{AF91C1AC-F181-4D02-A80A-730D3B81A0FC}"/>
              </a:ext>
            </a:extLst>
          </p:cNvPr>
          <p:cNvSpPr>
            <a:spLocks noGrp="1"/>
          </p:cNvSpPr>
          <p:nvPr>
            <p:ph type="sldNum" sz="quarter" idx="10"/>
          </p:nvPr>
        </p:nvSpPr>
        <p:spPr/>
        <p:txBody>
          <a:bodyPr/>
          <a:lstStyle/>
          <a:p>
            <a:fld id="{68151E55-6873-49E2-B8D5-2F265E6F1973}" type="slidenum">
              <a:rPr lang="en-US" smtClean="0"/>
              <a:t>42</a:t>
            </a:fld>
            <a:endParaRPr lang="en-US" dirty="0"/>
          </a:p>
        </p:txBody>
      </p:sp>
    </p:spTree>
    <p:extLst>
      <p:ext uri="{BB962C8B-B14F-4D97-AF65-F5344CB8AC3E}">
        <p14:creationId xmlns:p14="http://schemas.microsoft.com/office/powerpoint/2010/main" val="220179908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8EBD4F-D8E0-4ABB-BC12-3317E00BEE56}"/>
              </a:ext>
            </a:extLst>
          </p:cNvPr>
          <p:cNvSpPr>
            <a:spLocks noGrp="1"/>
          </p:cNvSpPr>
          <p:nvPr>
            <p:ph type="title"/>
          </p:nvPr>
        </p:nvSpPr>
        <p:spPr/>
        <p:txBody>
          <a:bodyPr/>
          <a:lstStyle/>
          <a:p>
            <a:r>
              <a:rPr lang="en-US" dirty="0"/>
              <a:t>Accrued Expenses—Interest</a:t>
            </a:r>
          </a:p>
        </p:txBody>
      </p:sp>
      <p:sp>
        <p:nvSpPr>
          <p:cNvPr id="3" name="Content Placeholder 2">
            <a:extLst>
              <a:ext uri="{FF2B5EF4-FFF2-40B4-BE49-F238E27FC236}">
                <a16:creationId xmlns:a16="http://schemas.microsoft.com/office/drawing/2014/main" id="{B3554FFF-3C04-4714-A40A-21D4F6A333F3}"/>
              </a:ext>
            </a:extLst>
          </p:cNvPr>
          <p:cNvSpPr>
            <a:spLocks noGrp="1"/>
          </p:cNvSpPr>
          <p:nvPr>
            <p:ph sz="quarter" idx="11"/>
          </p:nvPr>
        </p:nvSpPr>
        <p:spPr>
          <a:xfrm>
            <a:off x="342900" y="1216750"/>
            <a:ext cx="8458200" cy="680016"/>
          </a:xfrm>
        </p:spPr>
        <p:txBody>
          <a:bodyPr>
            <a:normAutofit lnSpcReduction="10000"/>
          </a:bodyPr>
          <a:lstStyle/>
          <a:p>
            <a:pPr marL="291600" indent="-291600">
              <a:spcBef>
                <a:spcPts val="1000"/>
              </a:spcBef>
              <a:spcAft>
                <a:spcPts val="0"/>
              </a:spcAft>
              <a:buFont typeface="Arial" panose="020B0604020202020204" pitchFamily="34" charset="0"/>
              <a:buChar char="•"/>
            </a:pPr>
            <a:r>
              <a:rPr lang="en-US" dirty="0"/>
              <a:t>By December 31, one month of interest has been charged for borrowing $100,000 at 12% interest (= $100,000 × 12% × 1/12)</a:t>
            </a:r>
          </a:p>
        </p:txBody>
      </p:sp>
      <p:pic>
        <p:nvPicPr>
          <p:cNvPr id="5" name="Picture 4" descr="Accrued interest of Eagle soccer Academy.">
            <a:extLst>
              <a:ext uri="{FF2B5EF4-FFF2-40B4-BE49-F238E27FC236}">
                <a16:creationId xmlns:a16="http://schemas.microsoft.com/office/drawing/2014/main" id="{9A2975B3-1C9E-4CAA-869E-B40734ABB5E0}"/>
              </a:ext>
            </a:extLst>
          </p:cNvPr>
          <p:cNvPicPr>
            <a:picLocks noChangeAspect="1"/>
          </p:cNvPicPr>
          <p:nvPr/>
        </p:nvPicPr>
        <p:blipFill>
          <a:blip r:embed="rId3"/>
          <a:stretch>
            <a:fillRect/>
          </a:stretch>
        </p:blipFill>
        <p:spPr>
          <a:xfrm>
            <a:off x="1396793" y="2045970"/>
            <a:ext cx="6350413" cy="2766060"/>
          </a:xfrm>
          <a:prstGeom prst="rect">
            <a:avLst/>
          </a:prstGeom>
        </p:spPr>
      </p:pic>
      <p:graphicFrame>
        <p:nvGraphicFramePr>
          <p:cNvPr id="8" name="Table 7">
            <a:extLst>
              <a:ext uri="{FF2B5EF4-FFF2-40B4-BE49-F238E27FC236}">
                <a16:creationId xmlns:a16="http://schemas.microsoft.com/office/drawing/2014/main" id="{BAF5029F-AB11-4B2A-83BE-F5A96F5F500A}"/>
              </a:ext>
            </a:extLst>
          </p:cNvPr>
          <p:cNvGraphicFramePr>
            <a:graphicFrameLocks noGrp="1"/>
          </p:cNvGraphicFramePr>
          <p:nvPr>
            <p:extLst>
              <p:ext uri="{D42A27DB-BD31-4B8C-83A1-F6EECF244321}">
                <p14:modId xmlns:p14="http://schemas.microsoft.com/office/powerpoint/2010/main" val="3656769236"/>
              </p:ext>
            </p:extLst>
          </p:nvPr>
        </p:nvGraphicFramePr>
        <p:xfrm>
          <a:off x="488965" y="4960827"/>
          <a:ext cx="7617543" cy="1219200"/>
        </p:xfrm>
        <a:graphic>
          <a:graphicData uri="http://schemas.openxmlformats.org/drawingml/2006/table">
            <a:tbl>
              <a:tblPr firstRow="1" bandRow="1">
                <a:tableStyleId>{5C22544A-7EE6-4342-B048-85BDC9FD1C3A}</a:tableStyleId>
              </a:tblPr>
              <a:tblGrid>
                <a:gridCol w="5713730">
                  <a:extLst>
                    <a:ext uri="{9D8B030D-6E8A-4147-A177-3AD203B41FA5}">
                      <a16:colId xmlns:a16="http://schemas.microsoft.com/office/drawing/2014/main" val="1779155620"/>
                    </a:ext>
                  </a:extLst>
                </a:gridCol>
                <a:gridCol w="944546">
                  <a:extLst>
                    <a:ext uri="{9D8B030D-6E8A-4147-A177-3AD203B41FA5}">
                      <a16:colId xmlns:a16="http://schemas.microsoft.com/office/drawing/2014/main" val="2857175478"/>
                    </a:ext>
                  </a:extLst>
                </a:gridCol>
                <a:gridCol w="959267">
                  <a:extLst>
                    <a:ext uri="{9D8B030D-6E8A-4147-A177-3AD203B41FA5}">
                      <a16:colId xmlns:a16="http://schemas.microsoft.com/office/drawing/2014/main" val="1368421935"/>
                    </a:ext>
                  </a:extLst>
                </a:gridCol>
              </a:tblGrid>
              <a:tr h="283409">
                <a:tc>
                  <a:txBody>
                    <a:bodyPr/>
                    <a:lstStyle/>
                    <a:p>
                      <a:r>
                        <a:rPr lang="en-US" sz="1400" u="sng" dirty="0">
                          <a:solidFill>
                            <a:prstClr val="black"/>
                          </a:solidFill>
                        </a:rPr>
                        <a:t>December 31</a:t>
                      </a:r>
                      <a:endParaRPr lang="en-US" sz="1400"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US" sz="1400" u="sng" dirty="0">
                          <a:solidFill>
                            <a:prstClr val="black"/>
                          </a:solidFill>
                        </a:rPr>
                        <a:t>Debit</a:t>
                      </a:r>
                      <a:endParaRPr lang="en-US" sz="1400"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US" sz="1400" u="sng" dirty="0">
                          <a:solidFill>
                            <a:prstClr val="black"/>
                          </a:solidFill>
                        </a:rPr>
                        <a:t>Credit</a:t>
                      </a:r>
                      <a:endParaRPr lang="en-US" sz="1400"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07981710"/>
                  </a:ext>
                </a:extLst>
              </a:tr>
              <a:tr h="274310">
                <a:tc>
                  <a:txBody>
                    <a:bodyPr/>
                    <a:lstStyle/>
                    <a:p>
                      <a:r>
                        <a:rPr lang="en-US" sz="1400" b="1" dirty="0">
                          <a:solidFill>
                            <a:prstClr val="black"/>
                          </a:solidFill>
                        </a:rPr>
                        <a:t>Interest Expense </a:t>
                      </a:r>
                      <a:r>
                        <a:rPr lang="en-US" sz="1400" i="1" dirty="0">
                          <a:solidFill>
                            <a:prstClr val="black"/>
                          </a:solidFill>
                        </a:rPr>
                        <a:t>(</a:t>
                      </a:r>
                      <a:r>
                        <a:rPr lang="en-US" sz="1400" dirty="0">
                          <a:solidFill>
                            <a:prstClr val="black"/>
                          </a:solidFill>
                        </a:rPr>
                        <a:t>+</a:t>
                      </a:r>
                      <a:r>
                        <a:rPr lang="en-US" sz="1400" i="1" dirty="0">
                          <a:solidFill>
                            <a:prstClr val="black"/>
                          </a:solidFill>
                        </a:rPr>
                        <a:t>E, </a:t>
                      </a:r>
                      <a:r>
                        <a:rPr lang="en-US" sz="1400" dirty="0">
                          <a:solidFill>
                            <a:prstClr val="black"/>
                          </a:solidFill>
                        </a:rPr>
                        <a:t>−</a:t>
                      </a:r>
                      <a:r>
                        <a:rPr lang="en-US" sz="1400" i="1" dirty="0">
                          <a:solidFill>
                            <a:prstClr val="black"/>
                          </a:solidFill>
                        </a:rPr>
                        <a:t>SE) </a:t>
                      </a:r>
                      <a:endParaRPr lang="en-US" sz="14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b="1" dirty="0">
                          <a:solidFill>
                            <a:prstClr val="black"/>
                          </a:solidFill>
                        </a:rPr>
                        <a:t>1,000</a:t>
                      </a:r>
                      <a:endParaRPr lang="en-US" sz="14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00842812"/>
                  </a:ext>
                </a:extLst>
              </a:tr>
              <a:tr h="285307">
                <a:tc>
                  <a:txBody>
                    <a:bodyPr/>
                    <a:lstStyle/>
                    <a:p>
                      <a:r>
                        <a:rPr lang="en-US" sz="1400" dirty="0">
                          <a:solidFill>
                            <a:prstClr val="black"/>
                          </a:solidFill>
                        </a:rPr>
                        <a:t>  </a:t>
                      </a:r>
                      <a:r>
                        <a:rPr lang="en-US" sz="1400" b="1" dirty="0">
                          <a:solidFill>
                            <a:prstClr val="black"/>
                          </a:solidFill>
                        </a:rPr>
                        <a:t>Interest Payable </a:t>
                      </a:r>
                      <a:r>
                        <a:rPr lang="en-US" sz="1400" i="1" dirty="0">
                          <a:solidFill>
                            <a:prstClr val="black"/>
                          </a:solidFill>
                        </a:rPr>
                        <a:t>(</a:t>
                      </a:r>
                      <a:r>
                        <a:rPr lang="en-US" sz="1400" dirty="0">
                          <a:solidFill>
                            <a:prstClr val="black"/>
                          </a:solidFill>
                        </a:rPr>
                        <a:t>+</a:t>
                      </a:r>
                      <a:r>
                        <a:rPr lang="en-US" sz="1400" i="1" dirty="0">
                          <a:solidFill>
                            <a:prstClr val="black"/>
                          </a:solidFill>
                        </a:rPr>
                        <a:t>L) </a:t>
                      </a: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b="1" dirty="0">
                          <a:solidFill>
                            <a:prstClr val="black"/>
                          </a:solidFill>
                        </a:rPr>
                        <a:t>1,000</a:t>
                      </a: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83573689"/>
                  </a:ext>
                </a:extLst>
              </a:tr>
              <a:tr h="2853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i="0" dirty="0">
                          <a:solidFill>
                            <a:prstClr val="black"/>
                          </a:solidFill>
                        </a:rPr>
                        <a:t>  (Interest incurred, but not paid, in the current period)</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88415906"/>
                  </a:ext>
                </a:extLst>
              </a:tr>
            </a:tbl>
          </a:graphicData>
        </a:graphic>
      </p:graphicFrame>
      <p:sp>
        <p:nvSpPr>
          <p:cNvPr id="4" name="Text Placeholder 3">
            <a:extLst>
              <a:ext uri="{FF2B5EF4-FFF2-40B4-BE49-F238E27FC236}">
                <a16:creationId xmlns:a16="http://schemas.microsoft.com/office/drawing/2014/main" id="{938B7E2A-18F4-4C2C-899A-1D84DEB894CE}"/>
              </a:ext>
            </a:extLst>
          </p:cNvPr>
          <p:cNvSpPr>
            <a:spLocks noGrp="1"/>
          </p:cNvSpPr>
          <p:nvPr>
            <p:ph type="body" sz="quarter" idx="12"/>
          </p:nvPr>
        </p:nvSpPr>
        <p:spPr>
          <a:xfrm>
            <a:off x="3369347" y="6196150"/>
            <a:ext cx="3447089" cy="318950"/>
          </a:xfrm>
        </p:spPr>
        <p:txBody>
          <a:bodyPr/>
          <a:lstStyle/>
          <a:p>
            <a:r>
              <a:rPr lang="en-US" sz="1200" dirty="0">
                <a:hlinkClick r:id="rId4" action="ppaction://hlinksldjump"/>
              </a:rPr>
              <a:t>Access the text alternative for slide images.</a:t>
            </a:r>
          </a:p>
        </p:txBody>
      </p:sp>
      <p:sp>
        <p:nvSpPr>
          <p:cNvPr id="6" name="Slide Number Placeholder 5">
            <a:extLst>
              <a:ext uri="{FF2B5EF4-FFF2-40B4-BE49-F238E27FC236}">
                <a16:creationId xmlns:a16="http://schemas.microsoft.com/office/drawing/2014/main" id="{E0E4EB1E-B7E3-417A-9759-68679889D095}"/>
              </a:ext>
            </a:extLst>
          </p:cNvPr>
          <p:cNvSpPr>
            <a:spLocks noGrp="1"/>
          </p:cNvSpPr>
          <p:nvPr>
            <p:ph type="sldNum" sz="quarter" idx="10"/>
          </p:nvPr>
        </p:nvSpPr>
        <p:spPr/>
        <p:txBody>
          <a:bodyPr/>
          <a:lstStyle/>
          <a:p>
            <a:fld id="{68151E55-6873-49E2-B8D5-2F265E6F1973}" type="slidenum">
              <a:rPr lang="en-US" smtClean="0"/>
              <a:t>43</a:t>
            </a:fld>
            <a:endParaRPr lang="en-US" dirty="0"/>
          </a:p>
        </p:txBody>
      </p:sp>
    </p:spTree>
    <p:extLst>
      <p:ext uri="{BB962C8B-B14F-4D97-AF65-F5344CB8AC3E}">
        <p14:creationId xmlns:p14="http://schemas.microsoft.com/office/powerpoint/2010/main" val="11223227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0B5CA5-D17E-4A6D-8D20-A89E7EDF4421}"/>
              </a:ext>
            </a:extLst>
          </p:cNvPr>
          <p:cNvSpPr>
            <a:spLocks noGrp="1"/>
          </p:cNvSpPr>
          <p:nvPr>
            <p:ph type="title"/>
          </p:nvPr>
        </p:nvSpPr>
        <p:spPr/>
        <p:txBody>
          <a:bodyPr/>
          <a:lstStyle/>
          <a:p>
            <a:r>
              <a:rPr lang="en-US" dirty="0"/>
              <a:t>Common Mistake </a:t>
            </a:r>
            <a:r>
              <a:rPr lang="en-US" sz="1000" b="0" dirty="0"/>
              <a:t>1</a:t>
            </a:r>
          </a:p>
        </p:txBody>
      </p:sp>
      <p:sp>
        <p:nvSpPr>
          <p:cNvPr id="3" name="Content Placeholder 2">
            <a:extLst>
              <a:ext uri="{FF2B5EF4-FFF2-40B4-BE49-F238E27FC236}">
                <a16:creationId xmlns:a16="http://schemas.microsoft.com/office/drawing/2014/main" id="{FB2B8FDA-4438-4ECC-A968-A710B8613B8F}"/>
              </a:ext>
            </a:extLst>
          </p:cNvPr>
          <p:cNvSpPr>
            <a:spLocks noGrp="1"/>
          </p:cNvSpPr>
          <p:nvPr>
            <p:ph sz="quarter" idx="11"/>
          </p:nvPr>
        </p:nvSpPr>
        <p:spPr/>
        <p:txBody>
          <a:bodyPr>
            <a:normAutofit/>
          </a:bodyPr>
          <a:lstStyle/>
          <a:p>
            <a:r>
              <a:rPr lang="en-US" sz="2600" dirty="0">
                <a:cs typeface="Calibri"/>
              </a:rPr>
              <a:t>When recording the interest payable on a borrowed amount, students sometimes mistakenly credit the liability associated with the principal amount (Notes Payable). We record interest payable in a </a:t>
            </a:r>
            <a:r>
              <a:rPr lang="en-US" sz="2600" b="1" i="1" dirty="0">
                <a:cs typeface="Calibri"/>
              </a:rPr>
              <a:t>separate</a:t>
            </a:r>
            <a:r>
              <a:rPr lang="en-US" sz="2600" dirty="0">
                <a:cs typeface="Calibri"/>
              </a:rPr>
              <a:t> </a:t>
            </a:r>
            <a:r>
              <a:rPr lang="en-US" sz="2600" b="1" i="1" dirty="0">
                <a:cs typeface="Calibri"/>
              </a:rPr>
              <a:t>account</a:t>
            </a:r>
            <a:r>
              <a:rPr lang="en-US" sz="2600" dirty="0">
                <a:cs typeface="Calibri"/>
              </a:rPr>
              <a:t> (Interest Payable) to keep the balance owed for principal separate from the balance owed for interest.</a:t>
            </a:r>
          </a:p>
        </p:txBody>
      </p:sp>
      <p:sp>
        <p:nvSpPr>
          <p:cNvPr id="6" name="Slide Number Placeholder 5">
            <a:extLst>
              <a:ext uri="{FF2B5EF4-FFF2-40B4-BE49-F238E27FC236}">
                <a16:creationId xmlns:a16="http://schemas.microsoft.com/office/drawing/2014/main" id="{A065D33D-2614-4338-AC4E-ECC8620E4277}"/>
              </a:ext>
            </a:extLst>
          </p:cNvPr>
          <p:cNvSpPr>
            <a:spLocks noGrp="1"/>
          </p:cNvSpPr>
          <p:nvPr>
            <p:ph type="sldNum" sz="quarter" idx="10"/>
          </p:nvPr>
        </p:nvSpPr>
        <p:spPr/>
        <p:txBody>
          <a:bodyPr/>
          <a:lstStyle/>
          <a:p>
            <a:fld id="{68151E55-6873-49E2-B8D5-2F265E6F1973}" type="slidenum">
              <a:rPr lang="en-US" smtClean="0"/>
              <a:t>44</a:t>
            </a:fld>
            <a:endParaRPr lang="en-US" dirty="0"/>
          </a:p>
        </p:txBody>
      </p:sp>
    </p:spTree>
    <p:extLst>
      <p:ext uri="{BB962C8B-B14F-4D97-AF65-F5344CB8AC3E}">
        <p14:creationId xmlns:p14="http://schemas.microsoft.com/office/powerpoint/2010/main" val="53621241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DC2D36-C088-4F05-86B4-ED659233D825}"/>
              </a:ext>
            </a:extLst>
          </p:cNvPr>
          <p:cNvSpPr>
            <a:spLocks noGrp="1"/>
          </p:cNvSpPr>
          <p:nvPr>
            <p:ph type="title"/>
          </p:nvPr>
        </p:nvSpPr>
        <p:spPr/>
        <p:txBody>
          <a:bodyPr/>
          <a:lstStyle/>
          <a:p>
            <a:r>
              <a:rPr lang="en-US" dirty="0"/>
              <a:t>Concept Check 3–7 </a:t>
            </a:r>
            <a:r>
              <a:rPr lang="en-US" sz="1000" b="0" dirty="0"/>
              <a:t>1</a:t>
            </a:r>
          </a:p>
        </p:txBody>
      </p:sp>
      <p:sp>
        <p:nvSpPr>
          <p:cNvPr id="3" name="Content Placeholder 2">
            <a:extLst>
              <a:ext uri="{FF2B5EF4-FFF2-40B4-BE49-F238E27FC236}">
                <a16:creationId xmlns:a16="http://schemas.microsoft.com/office/drawing/2014/main" id="{F871B7D2-54B2-459F-8218-F5ECF19C9E5E}"/>
              </a:ext>
            </a:extLst>
          </p:cNvPr>
          <p:cNvSpPr>
            <a:spLocks noGrp="1"/>
          </p:cNvSpPr>
          <p:nvPr>
            <p:ph sz="quarter" idx="11"/>
          </p:nvPr>
        </p:nvSpPr>
        <p:spPr>
          <a:xfrm>
            <a:off x="342900" y="1276709"/>
            <a:ext cx="8458200" cy="2686367"/>
          </a:xfrm>
        </p:spPr>
        <p:txBody>
          <a:bodyPr/>
          <a:lstStyle/>
          <a:p>
            <a:r>
              <a:rPr lang="en-US" dirty="0"/>
              <a:t>If a company borrowed $20,000 on November 1 at the rate of 6% annually, how much interest expense should be accrued at the year-end date of December 31, assuming no accrual has yet been made this year?</a:t>
            </a:r>
          </a:p>
          <a:p>
            <a:r>
              <a:rPr lang="en-US" b="1" dirty="0"/>
              <a:t>a. </a:t>
            </a:r>
            <a:r>
              <a:rPr lang="en-US" dirty="0"/>
              <a:t>$1,200</a:t>
            </a:r>
          </a:p>
          <a:p>
            <a:r>
              <a:rPr lang="en-US" b="1" dirty="0"/>
              <a:t>b. </a:t>
            </a:r>
            <a:r>
              <a:rPr lang="en-US" dirty="0"/>
              <a:t>$200</a:t>
            </a:r>
          </a:p>
          <a:p>
            <a:r>
              <a:rPr lang="en-US" b="1" dirty="0"/>
              <a:t>c. </a:t>
            </a:r>
            <a:r>
              <a:rPr lang="en-US" dirty="0"/>
              <a:t>$600</a:t>
            </a:r>
          </a:p>
          <a:p>
            <a:r>
              <a:rPr lang="en-US" b="1" dirty="0"/>
              <a:t>d. </a:t>
            </a:r>
            <a:r>
              <a:rPr lang="en-US" dirty="0"/>
              <a:t>$400</a:t>
            </a:r>
          </a:p>
        </p:txBody>
      </p:sp>
      <p:sp>
        <p:nvSpPr>
          <p:cNvPr id="8" name="Slide Number Placeholder 7">
            <a:extLst>
              <a:ext uri="{FF2B5EF4-FFF2-40B4-BE49-F238E27FC236}">
                <a16:creationId xmlns:a16="http://schemas.microsoft.com/office/drawing/2014/main" id="{139372FB-D823-46C2-984D-07F8A5F7BC44}"/>
              </a:ext>
            </a:extLst>
          </p:cNvPr>
          <p:cNvSpPr>
            <a:spLocks noGrp="1"/>
          </p:cNvSpPr>
          <p:nvPr>
            <p:ph type="sldNum" sz="quarter" idx="10"/>
          </p:nvPr>
        </p:nvSpPr>
        <p:spPr/>
        <p:txBody>
          <a:bodyPr/>
          <a:lstStyle/>
          <a:p>
            <a:fld id="{68151E55-6873-49E2-B8D5-2F265E6F1973}" type="slidenum">
              <a:rPr lang="en-US" smtClean="0"/>
              <a:t>45</a:t>
            </a:fld>
            <a:endParaRPr lang="en-US" dirty="0"/>
          </a:p>
        </p:txBody>
      </p:sp>
    </p:spTree>
    <p:extLst>
      <p:ext uri="{BB962C8B-B14F-4D97-AF65-F5344CB8AC3E}">
        <p14:creationId xmlns:p14="http://schemas.microsoft.com/office/powerpoint/2010/main" val="6833842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DC2D36-C088-4F05-86B4-ED659233D825}"/>
              </a:ext>
            </a:extLst>
          </p:cNvPr>
          <p:cNvSpPr>
            <a:spLocks noGrp="1"/>
          </p:cNvSpPr>
          <p:nvPr>
            <p:ph type="title"/>
          </p:nvPr>
        </p:nvSpPr>
        <p:spPr/>
        <p:txBody>
          <a:bodyPr/>
          <a:lstStyle/>
          <a:p>
            <a:r>
              <a:rPr lang="en-US" dirty="0"/>
              <a:t>Concept Check 3–7 </a:t>
            </a:r>
            <a:r>
              <a:rPr lang="en-US" sz="1000" b="0" dirty="0"/>
              <a:t>2</a:t>
            </a:r>
          </a:p>
        </p:txBody>
      </p:sp>
      <p:sp>
        <p:nvSpPr>
          <p:cNvPr id="3" name="Content Placeholder 2">
            <a:extLst>
              <a:ext uri="{FF2B5EF4-FFF2-40B4-BE49-F238E27FC236}">
                <a16:creationId xmlns:a16="http://schemas.microsoft.com/office/drawing/2014/main" id="{F871B7D2-54B2-459F-8218-F5ECF19C9E5E}"/>
              </a:ext>
            </a:extLst>
          </p:cNvPr>
          <p:cNvSpPr>
            <a:spLocks noGrp="1"/>
          </p:cNvSpPr>
          <p:nvPr>
            <p:ph sz="quarter" idx="11"/>
          </p:nvPr>
        </p:nvSpPr>
        <p:spPr>
          <a:xfrm>
            <a:off x="342900" y="1276709"/>
            <a:ext cx="8458200" cy="2686367"/>
          </a:xfrm>
        </p:spPr>
        <p:txBody>
          <a:bodyPr/>
          <a:lstStyle/>
          <a:p>
            <a:r>
              <a:rPr lang="en-US" dirty="0"/>
              <a:t>If a company borrowed $20,000 on November 1 at the rate of 6% annually, how much interest expense should be accrued at the year-end date of December 31, assuming no accrual has yet been made this year?</a:t>
            </a:r>
          </a:p>
          <a:p>
            <a:r>
              <a:rPr lang="en-US" b="1" dirty="0"/>
              <a:t>a. </a:t>
            </a:r>
            <a:r>
              <a:rPr lang="en-US" dirty="0"/>
              <a:t>$1,200</a:t>
            </a:r>
          </a:p>
          <a:p>
            <a:r>
              <a:rPr lang="en-US" b="1" dirty="0"/>
              <a:t>Answer: b. </a:t>
            </a:r>
            <a:r>
              <a:rPr lang="en-US" dirty="0"/>
              <a:t>$200</a:t>
            </a:r>
          </a:p>
          <a:p>
            <a:r>
              <a:rPr lang="en-US" b="1" dirty="0"/>
              <a:t>c. </a:t>
            </a:r>
            <a:r>
              <a:rPr lang="en-US" dirty="0"/>
              <a:t>$600</a:t>
            </a:r>
          </a:p>
          <a:p>
            <a:r>
              <a:rPr lang="en-US" b="1" dirty="0"/>
              <a:t>d. </a:t>
            </a:r>
            <a:r>
              <a:rPr lang="en-US" dirty="0"/>
              <a:t>$400</a:t>
            </a:r>
          </a:p>
        </p:txBody>
      </p:sp>
      <p:sp>
        <p:nvSpPr>
          <p:cNvPr id="11" name="Content Placeholder 10">
            <a:extLst>
              <a:ext uri="{FF2B5EF4-FFF2-40B4-BE49-F238E27FC236}">
                <a16:creationId xmlns:a16="http://schemas.microsoft.com/office/drawing/2014/main" id="{DCCF8E14-2824-4037-B969-E222DF1D13D9}"/>
              </a:ext>
            </a:extLst>
          </p:cNvPr>
          <p:cNvSpPr>
            <a:spLocks noGrp="1"/>
          </p:cNvSpPr>
          <p:nvPr>
            <p:ph sz="quarter" idx="14"/>
          </p:nvPr>
        </p:nvSpPr>
        <p:spPr>
          <a:xfrm>
            <a:off x="342900" y="4033417"/>
            <a:ext cx="8458200" cy="1167800"/>
          </a:xfrm>
        </p:spPr>
        <p:txBody>
          <a:bodyPr>
            <a:normAutofit/>
          </a:bodyPr>
          <a:lstStyle/>
          <a:p>
            <a:pPr>
              <a:spcBef>
                <a:spcPts val="1000"/>
              </a:spcBef>
              <a:spcAft>
                <a:spcPts val="0"/>
              </a:spcAft>
            </a:pPr>
            <a:r>
              <a:rPr lang="en-US" sz="1800" dirty="0"/>
              <a:t>The formula to calculate interest for November and December (two months) is:</a:t>
            </a:r>
          </a:p>
          <a:p>
            <a:pPr>
              <a:spcBef>
                <a:spcPts val="1000"/>
              </a:spcBef>
              <a:spcAft>
                <a:spcPts val="0"/>
              </a:spcAft>
            </a:pPr>
            <a:r>
              <a:rPr lang="en-US" sz="1800" dirty="0"/>
              <a:t>Note Payable × Annual Interest Rate × Fraction of the Year</a:t>
            </a:r>
          </a:p>
          <a:p>
            <a:pPr algn="ctr">
              <a:spcBef>
                <a:spcPts val="600"/>
              </a:spcBef>
              <a:spcAft>
                <a:spcPts val="0"/>
              </a:spcAft>
            </a:pPr>
            <a:r>
              <a:rPr lang="en-US" sz="1800" dirty="0"/>
              <a:t>$200 = $20,000 × 6% × 2/12</a:t>
            </a:r>
          </a:p>
        </p:txBody>
      </p:sp>
      <p:sp>
        <p:nvSpPr>
          <p:cNvPr id="13" name="Content Placeholder 12">
            <a:extLst>
              <a:ext uri="{FF2B5EF4-FFF2-40B4-BE49-F238E27FC236}">
                <a16:creationId xmlns:a16="http://schemas.microsoft.com/office/drawing/2014/main" id="{BE2B8435-59D4-4F93-832E-3E2791E4DEC8}"/>
              </a:ext>
            </a:extLst>
          </p:cNvPr>
          <p:cNvSpPr>
            <a:spLocks noGrp="1"/>
          </p:cNvSpPr>
          <p:nvPr>
            <p:ph sz="quarter" idx="16"/>
          </p:nvPr>
        </p:nvSpPr>
        <p:spPr>
          <a:xfrm>
            <a:off x="342901" y="5324273"/>
            <a:ext cx="5046278" cy="438510"/>
          </a:xfrm>
        </p:spPr>
        <p:txBody>
          <a:bodyPr>
            <a:normAutofit/>
          </a:bodyPr>
          <a:lstStyle/>
          <a:p>
            <a:r>
              <a:rPr lang="en-US" sz="1800" dirty="0"/>
              <a:t>The adjusting entry on December 31 would be:</a:t>
            </a:r>
          </a:p>
        </p:txBody>
      </p:sp>
      <p:graphicFrame>
        <p:nvGraphicFramePr>
          <p:cNvPr id="14" name="Table 9">
            <a:extLst>
              <a:ext uri="{FF2B5EF4-FFF2-40B4-BE49-F238E27FC236}">
                <a16:creationId xmlns:a16="http://schemas.microsoft.com/office/drawing/2014/main" id="{243C4857-23D8-4EFF-A427-E7CBE687147C}"/>
              </a:ext>
            </a:extLst>
          </p:cNvPr>
          <p:cNvGraphicFramePr>
            <a:graphicFrameLocks noGrp="1"/>
          </p:cNvGraphicFramePr>
          <p:nvPr>
            <p:extLst>
              <p:ext uri="{D42A27DB-BD31-4B8C-83A1-F6EECF244321}">
                <p14:modId xmlns:p14="http://schemas.microsoft.com/office/powerpoint/2010/main" val="919847220"/>
              </p:ext>
            </p:extLst>
          </p:nvPr>
        </p:nvGraphicFramePr>
        <p:xfrm>
          <a:off x="1520564" y="5794784"/>
          <a:ext cx="3411921" cy="741680"/>
        </p:xfrm>
        <a:graphic>
          <a:graphicData uri="http://schemas.openxmlformats.org/drawingml/2006/table">
            <a:tbl>
              <a:tblPr firstRow="1" bandRow="1">
                <a:tableStyleId>{5C22544A-7EE6-4342-B048-85BDC9FD1C3A}</a:tableStyleId>
              </a:tblPr>
              <a:tblGrid>
                <a:gridCol w="2217683">
                  <a:extLst>
                    <a:ext uri="{9D8B030D-6E8A-4147-A177-3AD203B41FA5}">
                      <a16:colId xmlns:a16="http://schemas.microsoft.com/office/drawing/2014/main" val="1890684504"/>
                    </a:ext>
                  </a:extLst>
                </a:gridCol>
                <a:gridCol w="1194238">
                  <a:extLst>
                    <a:ext uri="{9D8B030D-6E8A-4147-A177-3AD203B41FA5}">
                      <a16:colId xmlns:a16="http://schemas.microsoft.com/office/drawing/2014/main" val="4073852735"/>
                    </a:ext>
                  </a:extLst>
                </a:gridCol>
              </a:tblGrid>
              <a:tr h="370840">
                <a:tc>
                  <a:txBody>
                    <a:bodyPr/>
                    <a:lstStyle/>
                    <a:p>
                      <a:r>
                        <a:rPr lang="en-US" b="0" dirty="0">
                          <a:solidFill>
                            <a:schemeClr val="tx1"/>
                          </a:solidFill>
                        </a:rPr>
                        <a:t>Interest Expense</a:t>
                      </a:r>
                      <a:endParaRPr lang="en-IN" b="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US" b="0" dirty="0">
                          <a:solidFill>
                            <a:schemeClr val="tx1"/>
                          </a:solidFill>
                        </a:rPr>
                        <a:t>200</a:t>
                      </a:r>
                      <a:endParaRPr lang="en-IN" b="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66441570"/>
                  </a:ext>
                </a:extLst>
              </a:tr>
              <a:tr h="370840">
                <a:tc>
                  <a:txBody>
                    <a:bodyPr/>
                    <a:lstStyle/>
                    <a:p>
                      <a:r>
                        <a:rPr lang="en-US" b="0" dirty="0">
                          <a:solidFill>
                            <a:schemeClr val="tx1"/>
                          </a:solidFill>
                        </a:rPr>
                        <a:t>   Interest Payable</a:t>
                      </a:r>
                      <a:endParaRPr lang="en-IN" b="0" dirty="0">
                        <a:solidFill>
                          <a:schemeClr val="tx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b="0" dirty="0">
                          <a:solidFill>
                            <a:schemeClr val="tx1"/>
                          </a:solidFill>
                        </a:rPr>
                        <a:t>       200</a:t>
                      </a:r>
                      <a:endParaRPr lang="en-IN" b="0" dirty="0">
                        <a:solidFill>
                          <a:schemeClr val="tx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22300945"/>
                  </a:ext>
                </a:extLst>
              </a:tr>
            </a:tbl>
          </a:graphicData>
        </a:graphic>
      </p:graphicFrame>
      <p:sp>
        <p:nvSpPr>
          <p:cNvPr id="8" name="Slide Number Placeholder 7">
            <a:extLst>
              <a:ext uri="{FF2B5EF4-FFF2-40B4-BE49-F238E27FC236}">
                <a16:creationId xmlns:a16="http://schemas.microsoft.com/office/drawing/2014/main" id="{139372FB-D823-46C2-984D-07F8A5F7BC44}"/>
              </a:ext>
            </a:extLst>
          </p:cNvPr>
          <p:cNvSpPr>
            <a:spLocks noGrp="1"/>
          </p:cNvSpPr>
          <p:nvPr>
            <p:ph type="sldNum" sz="quarter" idx="10"/>
          </p:nvPr>
        </p:nvSpPr>
        <p:spPr/>
        <p:txBody>
          <a:bodyPr/>
          <a:lstStyle/>
          <a:p>
            <a:fld id="{68151E55-6873-49E2-B8D5-2F265E6F1973}" type="slidenum">
              <a:rPr lang="en-US" smtClean="0"/>
              <a:t>46</a:t>
            </a:fld>
            <a:endParaRPr lang="en-US" dirty="0"/>
          </a:p>
        </p:txBody>
      </p:sp>
    </p:spTree>
    <p:extLst>
      <p:ext uri="{BB962C8B-B14F-4D97-AF65-F5344CB8AC3E}">
        <p14:creationId xmlns:p14="http://schemas.microsoft.com/office/powerpoint/2010/main" val="179690537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43340D-1AE7-4643-AD92-412B0E879EE9}"/>
              </a:ext>
            </a:extLst>
          </p:cNvPr>
          <p:cNvSpPr>
            <a:spLocks noGrp="1"/>
          </p:cNvSpPr>
          <p:nvPr>
            <p:ph type="title"/>
          </p:nvPr>
        </p:nvSpPr>
        <p:spPr/>
        <p:txBody>
          <a:bodyPr/>
          <a:lstStyle/>
          <a:p>
            <a:r>
              <a:rPr lang="en-US" dirty="0"/>
              <a:t>Accrued Revenues</a:t>
            </a:r>
          </a:p>
        </p:txBody>
      </p:sp>
      <p:sp>
        <p:nvSpPr>
          <p:cNvPr id="3" name="Content Placeholder 2">
            <a:extLst>
              <a:ext uri="{FF2B5EF4-FFF2-40B4-BE49-F238E27FC236}">
                <a16:creationId xmlns:a16="http://schemas.microsoft.com/office/drawing/2014/main" id="{E4E0CE40-C5FB-42B6-B55B-AEA91642BBBC}"/>
              </a:ext>
            </a:extLst>
          </p:cNvPr>
          <p:cNvSpPr>
            <a:spLocks noGrp="1"/>
          </p:cNvSpPr>
          <p:nvPr>
            <p:ph sz="quarter" idx="11"/>
          </p:nvPr>
        </p:nvSpPr>
        <p:spPr/>
        <p:txBody>
          <a:bodyPr>
            <a:normAutofit/>
          </a:bodyPr>
          <a:lstStyle/>
          <a:p>
            <a:pPr marL="291600" indent="-291600">
              <a:spcBef>
                <a:spcPts val="1000"/>
              </a:spcBef>
              <a:spcAft>
                <a:spcPts val="0"/>
              </a:spcAft>
              <a:buFont typeface="Arial" panose="020B0604020202020204" pitchFamily="34" charset="0"/>
              <a:buChar char="•"/>
            </a:pPr>
            <a:r>
              <a:rPr lang="en-US" sz="2400" b="1" dirty="0"/>
              <a:t>Accrued revenues</a:t>
            </a:r>
            <a:r>
              <a:rPr lang="en-US" sz="2400" dirty="0"/>
              <a:t> occur when a company provides products or services but hasn’t yet received cash. </a:t>
            </a:r>
          </a:p>
          <a:p>
            <a:pPr marL="291600" indent="-291600">
              <a:spcBef>
                <a:spcPts val="1000"/>
              </a:spcBef>
              <a:spcAft>
                <a:spcPts val="0"/>
              </a:spcAft>
              <a:buFont typeface="Arial" panose="020B0604020202020204" pitchFamily="34" charset="0"/>
              <a:buChar char="•"/>
            </a:pPr>
            <a:r>
              <a:rPr lang="en-US" sz="2400" dirty="0"/>
              <a:t>Because the company has provided products and services in the current period and has the right to receive payment, an adjusting entry is needed to (1) record an </a:t>
            </a:r>
            <a:r>
              <a:rPr lang="en-US" sz="2400" b="1" dirty="0"/>
              <a:t>asset</a:t>
            </a:r>
            <a:r>
              <a:rPr lang="en-US" sz="2400" dirty="0"/>
              <a:t> for the amount expected to be received and (2) recognize </a:t>
            </a:r>
            <a:r>
              <a:rPr lang="en-US" sz="2400" b="1" dirty="0"/>
              <a:t>revenue</a:t>
            </a:r>
            <a:r>
              <a:rPr lang="en-US" sz="2400" dirty="0"/>
              <a:t>.</a:t>
            </a:r>
          </a:p>
        </p:txBody>
      </p:sp>
      <p:sp>
        <p:nvSpPr>
          <p:cNvPr id="6" name="Slide Number Placeholder 5">
            <a:extLst>
              <a:ext uri="{FF2B5EF4-FFF2-40B4-BE49-F238E27FC236}">
                <a16:creationId xmlns:a16="http://schemas.microsoft.com/office/drawing/2014/main" id="{9FC1945D-5727-461D-A646-5E9C22B11EEB}"/>
              </a:ext>
            </a:extLst>
          </p:cNvPr>
          <p:cNvSpPr>
            <a:spLocks noGrp="1"/>
          </p:cNvSpPr>
          <p:nvPr>
            <p:ph type="sldNum" sz="quarter" idx="10"/>
          </p:nvPr>
        </p:nvSpPr>
        <p:spPr/>
        <p:txBody>
          <a:bodyPr/>
          <a:lstStyle/>
          <a:p>
            <a:fld id="{68151E55-6873-49E2-B8D5-2F265E6F1973}" type="slidenum">
              <a:rPr lang="en-US" smtClean="0"/>
              <a:t>47</a:t>
            </a:fld>
            <a:endParaRPr lang="en-US" dirty="0"/>
          </a:p>
        </p:txBody>
      </p:sp>
    </p:spTree>
    <p:extLst>
      <p:ext uri="{BB962C8B-B14F-4D97-AF65-F5344CB8AC3E}">
        <p14:creationId xmlns:p14="http://schemas.microsoft.com/office/powerpoint/2010/main" val="138834417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3A0C3B-5743-494D-AB06-38533F8DBA61}"/>
              </a:ext>
            </a:extLst>
          </p:cNvPr>
          <p:cNvSpPr>
            <a:spLocks noGrp="1"/>
          </p:cNvSpPr>
          <p:nvPr>
            <p:ph type="title"/>
          </p:nvPr>
        </p:nvSpPr>
        <p:spPr/>
        <p:txBody>
          <a:bodyPr/>
          <a:lstStyle/>
          <a:p>
            <a:r>
              <a:rPr lang="en-US" dirty="0"/>
              <a:t>Accrued Revenues—Services</a:t>
            </a:r>
          </a:p>
        </p:txBody>
      </p:sp>
      <p:sp>
        <p:nvSpPr>
          <p:cNvPr id="3" name="Content Placeholder 2">
            <a:extLst>
              <a:ext uri="{FF2B5EF4-FFF2-40B4-BE49-F238E27FC236}">
                <a16:creationId xmlns:a16="http://schemas.microsoft.com/office/drawing/2014/main" id="{47C19BD9-16AF-4D04-B941-BDE4731E7B74}"/>
              </a:ext>
            </a:extLst>
          </p:cNvPr>
          <p:cNvSpPr>
            <a:spLocks noGrp="1"/>
          </p:cNvSpPr>
          <p:nvPr>
            <p:ph sz="quarter" idx="11"/>
          </p:nvPr>
        </p:nvSpPr>
        <p:spPr>
          <a:xfrm>
            <a:off x="342900" y="1216750"/>
            <a:ext cx="8458200" cy="646684"/>
          </a:xfrm>
        </p:spPr>
        <p:txBody>
          <a:bodyPr>
            <a:normAutofit/>
          </a:bodyPr>
          <a:lstStyle/>
          <a:p>
            <a:pPr marL="285750" lvl="0" indent="-285750">
              <a:buFont typeface="Arial" panose="020B0604020202020204" pitchFamily="34" charset="0"/>
              <a:buChar char="•"/>
            </a:pPr>
            <a:r>
              <a:rPr lang="en-US" sz="1800" dirty="0"/>
              <a:t>By December 31, services of $7,000 have been provided to customers but have not yet been billed.</a:t>
            </a:r>
          </a:p>
        </p:txBody>
      </p:sp>
      <p:pic>
        <p:nvPicPr>
          <p:cNvPr id="5" name="Picture 4" descr="Accrued revenue of Eagle soccer Academy.">
            <a:extLst>
              <a:ext uri="{FF2B5EF4-FFF2-40B4-BE49-F238E27FC236}">
                <a16:creationId xmlns:a16="http://schemas.microsoft.com/office/drawing/2014/main" id="{22D48620-DFC3-40CA-B4FF-7CB2358F76F9}"/>
              </a:ext>
            </a:extLst>
          </p:cNvPr>
          <p:cNvPicPr>
            <a:picLocks noChangeAspect="1"/>
          </p:cNvPicPr>
          <p:nvPr/>
        </p:nvPicPr>
        <p:blipFill>
          <a:blip r:embed="rId3"/>
          <a:stretch>
            <a:fillRect/>
          </a:stretch>
        </p:blipFill>
        <p:spPr>
          <a:xfrm>
            <a:off x="1009545" y="1956662"/>
            <a:ext cx="7124910" cy="3004634"/>
          </a:xfrm>
          <a:prstGeom prst="rect">
            <a:avLst/>
          </a:prstGeom>
        </p:spPr>
      </p:pic>
      <p:graphicFrame>
        <p:nvGraphicFramePr>
          <p:cNvPr id="8" name="Table 7">
            <a:extLst>
              <a:ext uri="{FF2B5EF4-FFF2-40B4-BE49-F238E27FC236}">
                <a16:creationId xmlns:a16="http://schemas.microsoft.com/office/drawing/2014/main" id="{D721B6A8-8B59-46FF-8EA3-49C0F1B5E914}"/>
              </a:ext>
            </a:extLst>
          </p:cNvPr>
          <p:cNvGraphicFramePr>
            <a:graphicFrameLocks noGrp="1"/>
          </p:cNvGraphicFramePr>
          <p:nvPr>
            <p:extLst>
              <p:ext uri="{D42A27DB-BD31-4B8C-83A1-F6EECF244321}">
                <p14:modId xmlns:p14="http://schemas.microsoft.com/office/powerpoint/2010/main" val="1648234750"/>
              </p:ext>
            </p:extLst>
          </p:nvPr>
        </p:nvGraphicFramePr>
        <p:xfrm>
          <a:off x="488965" y="5013582"/>
          <a:ext cx="7547204" cy="1219200"/>
        </p:xfrm>
        <a:graphic>
          <a:graphicData uri="http://schemas.openxmlformats.org/drawingml/2006/table">
            <a:tbl>
              <a:tblPr firstRow="1" bandRow="1">
                <a:tableStyleId>{5C22544A-7EE6-4342-B048-85BDC9FD1C3A}</a:tableStyleId>
              </a:tblPr>
              <a:tblGrid>
                <a:gridCol w="5713730">
                  <a:extLst>
                    <a:ext uri="{9D8B030D-6E8A-4147-A177-3AD203B41FA5}">
                      <a16:colId xmlns:a16="http://schemas.microsoft.com/office/drawing/2014/main" val="1779155620"/>
                    </a:ext>
                  </a:extLst>
                </a:gridCol>
                <a:gridCol w="944546">
                  <a:extLst>
                    <a:ext uri="{9D8B030D-6E8A-4147-A177-3AD203B41FA5}">
                      <a16:colId xmlns:a16="http://schemas.microsoft.com/office/drawing/2014/main" val="2857175478"/>
                    </a:ext>
                  </a:extLst>
                </a:gridCol>
                <a:gridCol w="888928">
                  <a:extLst>
                    <a:ext uri="{9D8B030D-6E8A-4147-A177-3AD203B41FA5}">
                      <a16:colId xmlns:a16="http://schemas.microsoft.com/office/drawing/2014/main" val="1368421935"/>
                    </a:ext>
                  </a:extLst>
                </a:gridCol>
              </a:tblGrid>
              <a:tr h="283409">
                <a:tc>
                  <a:txBody>
                    <a:bodyPr/>
                    <a:lstStyle/>
                    <a:p>
                      <a:r>
                        <a:rPr lang="en-US" sz="1400" u="sng" dirty="0">
                          <a:solidFill>
                            <a:prstClr val="black"/>
                          </a:solidFill>
                        </a:rPr>
                        <a:t>December 31</a:t>
                      </a:r>
                      <a:endParaRPr lang="en-US" sz="1400"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US" sz="1400" u="sng" dirty="0">
                          <a:solidFill>
                            <a:prstClr val="black"/>
                          </a:solidFill>
                        </a:rPr>
                        <a:t>Debit</a:t>
                      </a:r>
                      <a:endParaRPr lang="en-US" sz="1400"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US" sz="1400" u="sng" dirty="0">
                          <a:solidFill>
                            <a:prstClr val="black"/>
                          </a:solidFill>
                        </a:rPr>
                        <a:t>Credit</a:t>
                      </a:r>
                      <a:endParaRPr lang="en-US" sz="1400"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07981710"/>
                  </a:ext>
                </a:extLst>
              </a:tr>
              <a:tr h="274310">
                <a:tc>
                  <a:txBody>
                    <a:bodyPr/>
                    <a:lstStyle/>
                    <a:p>
                      <a:r>
                        <a:rPr lang="en-US" sz="1400" b="1" dirty="0">
                          <a:solidFill>
                            <a:prstClr val="black"/>
                          </a:solidFill>
                        </a:rPr>
                        <a:t>Accounts Receivable </a:t>
                      </a:r>
                      <a:r>
                        <a:rPr lang="en-US" sz="1400" i="1" dirty="0">
                          <a:solidFill>
                            <a:prstClr val="black"/>
                          </a:solidFill>
                        </a:rPr>
                        <a:t>(</a:t>
                      </a:r>
                      <a:r>
                        <a:rPr lang="en-US" sz="1400" dirty="0">
                          <a:solidFill>
                            <a:prstClr val="black"/>
                          </a:solidFill>
                        </a:rPr>
                        <a:t>+</a:t>
                      </a:r>
                      <a:r>
                        <a:rPr lang="en-US" sz="1400" i="1" dirty="0">
                          <a:solidFill>
                            <a:prstClr val="black"/>
                          </a:solidFill>
                        </a:rPr>
                        <a:t>A) </a:t>
                      </a:r>
                      <a:endParaRPr lang="en-US" sz="14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b="1" dirty="0">
                          <a:solidFill>
                            <a:prstClr val="black"/>
                          </a:solidFill>
                        </a:rPr>
                        <a:t>7,000</a:t>
                      </a:r>
                      <a:endParaRPr lang="en-US" sz="14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00842812"/>
                  </a:ext>
                </a:extLst>
              </a:tr>
              <a:tr h="285307">
                <a:tc>
                  <a:txBody>
                    <a:bodyPr/>
                    <a:lstStyle/>
                    <a:p>
                      <a:r>
                        <a:rPr lang="en-US" sz="1400" dirty="0">
                          <a:solidFill>
                            <a:prstClr val="black"/>
                          </a:solidFill>
                        </a:rPr>
                        <a:t>  </a:t>
                      </a:r>
                      <a:r>
                        <a:rPr lang="en-US" sz="1400" b="1" dirty="0">
                          <a:solidFill>
                            <a:prstClr val="black"/>
                          </a:solidFill>
                        </a:rPr>
                        <a:t>Service Revenue </a:t>
                      </a:r>
                      <a:r>
                        <a:rPr lang="en-US" sz="1400" i="1" dirty="0">
                          <a:solidFill>
                            <a:prstClr val="black"/>
                          </a:solidFill>
                        </a:rPr>
                        <a:t>(</a:t>
                      </a:r>
                      <a:r>
                        <a:rPr lang="en-US" sz="1400" dirty="0">
                          <a:solidFill>
                            <a:prstClr val="black"/>
                          </a:solidFill>
                        </a:rPr>
                        <a:t>+</a:t>
                      </a:r>
                      <a:r>
                        <a:rPr lang="en-US" sz="1400" i="1" dirty="0">
                          <a:solidFill>
                            <a:prstClr val="black"/>
                          </a:solidFill>
                        </a:rPr>
                        <a:t>R, </a:t>
                      </a:r>
                      <a:r>
                        <a:rPr lang="en-US" sz="1400" dirty="0">
                          <a:solidFill>
                            <a:prstClr val="black"/>
                          </a:solidFill>
                        </a:rPr>
                        <a:t>+</a:t>
                      </a:r>
                      <a:r>
                        <a:rPr lang="en-US" sz="1400" i="1" dirty="0">
                          <a:solidFill>
                            <a:prstClr val="black"/>
                          </a:solidFill>
                        </a:rPr>
                        <a:t>SE)</a:t>
                      </a: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b="1" dirty="0">
                          <a:solidFill>
                            <a:prstClr val="black"/>
                          </a:solidFill>
                        </a:rPr>
                        <a:t>7,000</a:t>
                      </a: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83573689"/>
                  </a:ext>
                </a:extLst>
              </a:tr>
              <a:tr h="2853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i="0" dirty="0">
                          <a:solidFill>
                            <a:prstClr val="black"/>
                          </a:solidFill>
                        </a:rPr>
                        <a:t>  (Bill customers for services provided during the current period)</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88415906"/>
                  </a:ext>
                </a:extLst>
              </a:tr>
            </a:tbl>
          </a:graphicData>
        </a:graphic>
      </p:graphicFrame>
      <p:sp>
        <p:nvSpPr>
          <p:cNvPr id="4" name="Text Placeholder 3">
            <a:extLst>
              <a:ext uri="{FF2B5EF4-FFF2-40B4-BE49-F238E27FC236}">
                <a16:creationId xmlns:a16="http://schemas.microsoft.com/office/drawing/2014/main" id="{88954AD9-365B-469D-A108-C66634E12F9E}"/>
              </a:ext>
            </a:extLst>
          </p:cNvPr>
          <p:cNvSpPr>
            <a:spLocks noGrp="1"/>
          </p:cNvSpPr>
          <p:nvPr>
            <p:ph type="body" sz="quarter" idx="12"/>
          </p:nvPr>
        </p:nvSpPr>
        <p:spPr>
          <a:xfrm>
            <a:off x="3286222" y="6300745"/>
            <a:ext cx="3363962" cy="216434"/>
          </a:xfrm>
        </p:spPr>
        <p:txBody>
          <a:bodyPr/>
          <a:lstStyle/>
          <a:p>
            <a:r>
              <a:rPr lang="en-US" sz="1200" dirty="0">
                <a:hlinkClick r:id="rId4" action="ppaction://hlinksldjump"/>
              </a:rPr>
              <a:t>Access the text alternative for slide images.</a:t>
            </a:r>
          </a:p>
        </p:txBody>
      </p:sp>
      <p:sp>
        <p:nvSpPr>
          <p:cNvPr id="6" name="Slide Number Placeholder 5">
            <a:extLst>
              <a:ext uri="{FF2B5EF4-FFF2-40B4-BE49-F238E27FC236}">
                <a16:creationId xmlns:a16="http://schemas.microsoft.com/office/drawing/2014/main" id="{7185B5EF-A9C2-48BD-8BC1-96D092C37D3A}"/>
              </a:ext>
            </a:extLst>
          </p:cNvPr>
          <p:cNvSpPr>
            <a:spLocks noGrp="1"/>
          </p:cNvSpPr>
          <p:nvPr>
            <p:ph type="sldNum" sz="quarter" idx="10"/>
          </p:nvPr>
        </p:nvSpPr>
        <p:spPr/>
        <p:txBody>
          <a:bodyPr/>
          <a:lstStyle/>
          <a:p>
            <a:fld id="{68151E55-6873-49E2-B8D5-2F265E6F1973}" type="slidenum">
              <a:rPr lang="en-US" smtClean="0"/>
              <a:t>48</a:t>
            </a:fld>
            <a:endParaRPr lang="en-US" dirty="0"/>
          </a:p>
        </p:txBody>
      </p:sp>
    </p:spTree>
    <p:extLst>
      <p:ext uri="{BB962C8B-B14F-4D97-AF65-F5344CB8AC3E}">
        <p14:creationId xmlns:p14="http://schemas.microsoft.com/office/powerpoint/2010/main" val="138163642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F53C82-568A-4580-ADF1-06F47AAC2F9E}"/>
              </a:ext>
            </a:extLst>
          </p:cNvPr>
          <p:cNvSpPr>
            <a:spLocks noGrp="1"/>
          </p:cNvSpPr>
          <p:nvPr>
            <p:ph type="title"/>
          </p:nvPr>
        </p:nvSpPr>
        <p:spPr/>
        <p:txBody>
          <a:bodyPr/>
          <a:lstStyle/>
          <a:p>
            <a:r>
              <a:rPr lang="en-US" dirty="0"/>
              <a:t>Concept Check 3–8 </a:t>
            </a:r>
            <a:r>
              <a:rPr lang="en-US" sz="1000" b="0" dirty="0"/>
              <a:t>1</a:t>
            </a:r>
          </a:p>
        </p:txBody>
      </p:sp>
      <p:sp>
        <p:nvSpPr>
          <p:cNvPr id="3" name="Content Placeholder 2">
            <a:extLst>
              <a:ext uri="{FF2B5EF4-FFF2-40B4-BE49-F238E27FC236}">
                <a16:creationId xmlns:a16="http://schemas.microsoft.com/office/drawing/2014/main" id="{44862292-F552-42DC-B7C9-1EF381F599FE}"/>
              </a:ext>
            </a:extLst>
          </p:cNvPr>
          <p:cNvSpPr>
            <a:spLocks noGrp="1"/>
          </p:cNvSpPr>
          <p:nvPr>
            <p:ph sz="quarter" idx="11"/>
          </p:nvPr>
        </p:nvSpPr>
        <p:spPr/>
        <p:txBody>
          <a:bodyPr/>
          <a:lstStyle/>
          <a:p>
            <a:r>
              <a:rPr lang="en-US" dirty="0"/>
              <a:t>An adjusting entry would be needed for which of the following transactions?</a:t>
            </a:r>
          </a:p>
          <a:p>
            <a:r>
              <a:rPr lang="en-US" b="1" dirty="0"/>
              <a:t>a. </a:t>
            </a:r>
            <a:r>
              <a:rPr lang="en-US" dirty="0"/>
              <a:t>Accrued salaries</a:t>
            </a:r>
          </a:p>
          <a:p>
            <a:r>
              <a:rPr lang="en-US" b="1" dirty="0"/>
              <a:t>b. </a:t>
            </a:r>
            <a:r>
              <a:rPr lang="en-US" dirty="0"/>
              <a:t>Services provided but unbilled</a:t>
            </a:r>
          </a:p>
          <a:p>
            <a:r>
              <a:rPr lang="en-US" b="1" dirty="0"/>
              <a:t>c. </a:t>
            </a:r>
            <a:r>
              <a:rPr lang="en-US" dirty="0"/>
              <a:t>Interest accrued on a loan payable</a:t>
            </a:r>
          </a:p>
          <a:p>
            <a:r>
              <a:rPr lang="en-US" b="1" dirty="0"/>
              <a:t>d. </a:t>
            </a:r>
            <a:r>
              <a:rPr lang="en-US" dirty="0"/>
              <a:t>All of the above </a:t>
            </a:r>
          </a:p>
        </p:txBody>
      </p:sp>
      <p:sp>
        <p:nvSpPr>
          <p:cNvPr id="8" name="Slide Number Placeholder 7">
            <a:extLst>
              <a:ext uri="{FF2B5EF4-FFF2-40B4-BE49-F238E27FC236}">
                <a16:creationId xmlns:a16="http://schemas.microsoft.com/office/drawing/2014/main" id="{A35811EE-44B0-4ED0-822B-F0CDF74D91B2}"/>
              </a:ext>
            </a:extLst>
          </p:cNvPr>
          <p:cNvSpPr>
            <a:spLocks noGrp="1"/>
          </p:cNvSpPr>
          <p:nvPr>
            <p:ph type="sldNum" sz="quarter" idx="10"/>
          </p:nvPr>
        </p:nvSpPr>
        <p:spPr/>
        <p:txBody>
          <a:bodyPr/>
          <a:lstStyle/>
          <a:p>
            <a:fld id="{68151E55-6873-49E2-B8D5-2F265E6F1973}" type="slidenum">
              <a:rPr lang="en-US" smtClean="0"/>
              <a:t>49</a:t>
            </a:fld>
            <a:endParaRPr lang="en-US" dirty="0"/>
          </a:p>
        </p:txBody>
      </p:sp>
    </p:spTree>
    <p:extLst>
      <p:ext uri="{BB962C8B-B14F-4D97-AF65-F5344CB8AC3E}">
        <p14:creationId xmlns:p14="http://schemas.microsoft.com/office/powerpoint/2010/main" val="22372875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9A90DB-ACFC-45B5-B53F-DE3085F6D27A}"/>
              </a:ext>
            </a:extLst>
          </p:cNvPr>
          <p:cNvSpPr>
            <a:spLocks noGrp="1"/>
          </p:cNvSpPr>
          <p:nvPr>
            <p:ph type="title"/>
          </p:nvPr>
        </p:nvSpPr>
        <p:spPr/>
        <p:txBody>
          <a:bodyPr/>
          <a:lstStyle/>
          <a:p>
            <a:r>
              <a:rPr lang="en-US" sz="3600" dirty="0"/>
              <a:t>Cash-Basis Accounting</a:t>
            </a:r>
            <a:endParaRPr lang="en-US" dirty="0"/>
          </a:p>
        </p:txBody>
      </p:sp>
      <p:sp>
        <p:nvSpPr>
          <p:cNvPr id="3" name="Content Placeholder 2">
            <a:extLst>
              <a:ext uri="{FF2B5EF4-FFF2-40B4-BE49-F238E27FC236}">
                <a16:creationId xmlns:a16="http://schemas.microsoft.com/office/drawing/2014/main" id="{04FFBA62-8A3F-4A64-8675-2144143AE172}"/>
              </a:ext>
            </a:extLst>
          </p:cNvPr>
          <p:cNvSpPr>
            <a:spLocks noGrp="1"/>
          </p:cNvSpPr>
          <p:nvPr>
            <p:ph sz="quarter" idx="11"/>
          </p:nvPr>
        </p:nvSpPr>
        <p:spPr/>
        <p:txBody>
          <a:bodyPr>
            <a:normAutofit/>
          </a:bodyPr>
          <a:lstStyle/>
          <a:p>
            <a:pPr marL="0" indent="0">
              <a:buNone/>
            </a:pPr>
            <a:r>
              <a:rPr lang="en-US" sz="2400" dirty="0"/>
              <a:t>Under cash-basis accounting, we record transactions </a:t>
            </a:r>
            <a:r>
              <a:rPr lang="en-US" sz="2400" b="1" dirty="0"/>
              <a:t>only at the time </a:t>
            </a:r>
            <a:r>
              <a:rPr lang="en-US" sz="2400" b="1" i="1" dirty="0"/>
              <a:t>cash</a:t>
            </a:r>
            <a:r>
              <a:rPr lang="en-US" sz="2400" b="1" dirty="0"/>
              <a:t> is received or paid</a:t>
            </a:r>
            <a:r>
              <a:rPr lang="en-US" sz="2400" dirty="0"/>
              <a:t>.</a:t>
            </a:r>
          </a:p>
        </p:txBody>
      </p:sp>
      <p:sp>
        <p:nvSpPr>
          <p:cNvPr id="6" name="Slide Number Placeholder 5">
            <a:extLst>
              <a:ext uri="{FF2B5EF4-FFF2-40B4-BE49-F238E27FC236}">
                <a16:creationId xmlns:a16="http://schemas.microsoft.com/office/drawing/2014/main" id="{C2770B46-7EA1-450A-9DDA-05296D66F4AD}"/>
              </a:ext>
            </a:extLst>
          </p:cNvPr>
          <p:cNvSpPr>
            <a:spLocks noGrp="1"/>
          </p:cNvSpPr>
          <p:nvPr>
            <p:ph type="sldNum" sz="quarter" idx="10"/>
          </p:nvPr>
        </p:nvSpPr>
        <p:spPr/>
        <p:txBody>
          <a:bodyPr/>
          <a:lstStyle/>
          <a:p>
            <a:fld id="{68151E55-6873-49E2-B8D5-2F265E6F1973}" type="slidenum">
              <a:rPr lang="en-US" smtClean="0"/>
              <a:t>5</a:t>
            </a:fld>
            <a:endParaRPr lang="en-US" dirty="0"/>
          </a:p>
        </p:txBody>
      </p:sp>
    </p:spTree>
    <p:extLst>
      <p:ext uri="{BB962C8B-B14F-4D97-AF65-F5344CB8AC3E}">
        <p14:creationId xmlns:p14="http://schemas.microsoft.com/office/powerpoint/2010/main" val="195329710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F53C82-568A-4580-ADF1-06F47AAC2F9E}"/>
              </a:ext>
            </a:extLst>
          </p:cNvPr>
          <p:cNvSpPr>
            <a:spLocks noGrp="1"/>
          </p:cNvSpPr>
          <p:nvPr>
            <p:ph type="title"/>
          </p:nvPr>
        </p:nvSpPr>
        <p:spPr/>
        <p:txBody>
          <a:bodyPr/>
          <a:lstStyle/>
          <a:p>
            <a:r>
              <a:rPr lang="en-US" dirty="0"/>
              <a:t>Concept Check 3–8 </a:t>
            </a:r>
            <a:r>
              <a:rPr lang="en-US" sz="1000" b="0" dirty="0"/>
              <a:t>2</a:t>
            </a:r>
          </a:p>
        </p:txBody>
      </p:sp>
      <p:sp>
        <p:nvSpPr>
          <p:cNvPr id="3" name="Content Placeholder 2">
            <a:extLst>
              <a:ext uri="{FF2B5EF4-FFF2-40B4-BE49-F238E27FC236}">
                <a16:creationId xmlns:a16="http://schemas.microsoft.com/office/drawing/2014/main" id="{44862292-F552-42DC-B7C9-1EF381F599FE}"/>
              </a:ext>
            </a:extLst>
          </p:cNvPr>
          <p:cNvSpPr>
            <a:spLocks noGrp="1"/>
          </p:cNvSpPr>
          <p:nvPr>
            <p:ph sz="quarter" idx="11"/>
          </p:nvPr>
        </p:nvSpPr>
        <p:spPr>
          <a:xfrm>
            <a:off x="342900" y="1276709"/>
            <a:ext cx="8458200" cy="2357243"/>
          </a:xfrm>
        </p:spPr>
        <p:txBody>
          <a:bodyPr/>
          <a:lstStyle/>
          <a:p>
            <a:r>
              <a:rPr lang="en-US" dirty="0"/>
              <a:t>An adjusting entry would be needed for which of the following transactions?</a:t>
            </a:r>
          </a:p>
          <a:p>
            <a:r>
              <a:rPr lang="en-US" b="1" dirty="0"/>
              <a:t>a. </a:t>
            </a:r>
            <a:r>
              <a:rPr lang="en-US" dirty="0"/>
              <a:t>Accrued salaries</a:t>
            </a:r>
          </a:p>
          <a:p>
            <a:r>
              <a:rPr lang="en-US" b="1" dirty="0"/>
              <a:t>b. </a:t>
            </a:r>
            <a:r>
              <a:rPr lang="en-US" dirty="0"/>
              <a:t>Services provided but unbilled</a:t>
            </a:r>
          </a:p>
          <a:p>
            <a:r>
              <a:rPr lang="en-US" b="1" dirty="0"/>
              <a:t>c. </a:t>
            </a:r>
            <a:r>
              <a:rPr lang="en-US" dirty="0"/>
              <a:t>Interest accrued on a loan payable</a:t>
            </a:r>
          </a:p>
          <a:p>
            <a:r>
              <a:rPr lang="en-US" b="1" dirty="0"/>
              <a:t>Answer: d. </a:t>
            </a:r>
            <a:r>
              <a:rPr lang="en-US" dirty="0"/>
              <a:t>All of the above </a:t>
            </a:r>
          </a:p>
        </p:txBody>
      </p:sp>
      <p:sp>
        <p:nvSpPr>
          <p:cNvPr id="4" name="Content Placeholder 3">
            <a:extLst>
              <a:ext uri="{FF2B5EF4-FFF2-40B4-BE49-F238E27FC236}">
                <a16:creationId xmlns:a16="http://schemas.microsoft.com/office/drawing/2014/main" id="{CDBBB632-74F6-4774-9C08-882025E88DF2}"/>
              </a:ext>
            </a:extLst>
          </p:cNvPr>
          <p:cNvSpPr>
            <a:spLocks noGrp="1"/>
          </p:cNvSpPr>
          <p:nvPr>
            <p:ph sz="quarter" idx="14"/>
          </p:nvPr>
        </p:nvSpPr>
        <p:spPr>
          <a:xfrm>
            <a:off x="342901" y="4043857"/>
            <a:ext cx="8458199" cy="480848"/>
          </a:xfrm>
        </p:spPr>
        <p:txBody>
          <a:bodyPr/>
          <a:lstStyle/>
          <a:p>
            <a:r>
              <a:rPr lang="en-US" dirty="0"/>
              <a:t>All of the transactions listed would necessitate an adjusting entry.</a:t>
            </a:r>
          </a:p>
        </p:txBody>
      </p:sp>
      <p:sp>
        <p:nvSpPr>
          <p:cNvPr id="8" name="Slide Number Placeholder 7">
            <a:extLst>
              <a:ext uri="{FF2B5EF4-FFF2-40B4-BE49-F238E27FC236}">
                <a16:creationId xmlns:a16="http://schemas.microsoft.com/office/drawing/2014/main" id="{A35811EE-44B0-4ED0-822B-F0CDF74D91B2}"/>
              </a:ext>
            </a:extLst>
          </p:cNvPr>
          <p:cNvSpPr>
            <a:spLocks noGrp="1"/>
          </p:cNvSpPr>
          <p:nvPr>
            <p:ph type="sldNum" sz="quarter" idx="10"/>
          </p:nvPr>
        </p:nvSpPr>
        <p:spPr/>
        <p:txBody>
          <a:bodyPr/>
          <a:lstStyle/>
          <a:p>
            <a:fld id="{68151E55-6873-49E2-B8D5-2F265E6F1973}" type="slidenum">
              <a:rPr lang="en-US" smtClean="0"/>
              <a:t>50</a:t>
            </a:fld>
            <a:endParaRPr lang="en-US" dirty="0"/>
          </a:p>
        </p:txBody>
      </p:sp>
    </p:spTree>
    <p:extLst>
      <p:ext uri="{BB962C8B-B14F-4D97-AF65-F5344CB8AC3E}">
        <p14:creationId xmlns:p14="http://schemas.microsoft.com/office/powerpoint/2010/main" val="397993854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A458E0-4406-4B8D-8157-5E666E5FAFDF}"/>
              </a:ext>
            </a:extLst>
          </p:cNvPr>
          <p:cNvSpPr>
            <a:spLocks noGrp="1"/>
          </p:cNvSpPr>
          <p:nvPr>
            <p:ph type="title"/>
          </p:nvPr>
        </p:nvSpPr>
        <p:spPr/>
        <p:txBody>
          <a:bodyPr/>
          <a:lstStyle/>
          <a:p>
            <a:r>
              <a:rPr lang="en-US" dirty="0"/>
              <a:t>Key Point Adjusting entries </a:t>
            </a:r>
            <a:r>
              <a:rPr lang="en-US" sz="1000" b="0" dirty="0"/>
              <a:t>1</a:t>
            </a:r>
          </a:p>
        </p:txBody>
      </p:sp>
      <p:sp>
        <p:nvSpPr>
          <p:cNvPr id="3" name="Content Placeholder 2">
            <a:extLst>
              <a:ext uri="{FF2B5EF4-FFF2-40B4-BE49-F238E27FC236}">
                <a16:creationId xmlns:a16="http://schemas.microsoft.com/office/drawing/2014/main" id="{D3DF5AAC-00E7-47F5-90EF-A444266BC752}"/>
              </a:ext>
            </a:extLst>
          </p:cNvPr>
          <p:cNvSpPr>
            <a:spLocks noGrp="1"/>
          </p:cNvSpPr>
          <p:nvPr>
            <p:ph sz="quarter" idx="11"/>
          </p:nvPr>
        </p:nvSpPr>
        <p:spPr/>
        <p:txBody>
          <a:bodyPr>
            <a:normAutofit/>
          </a:bodyPr>
          <a:lstStyle/>
          <a:p>
            <a:pPr marL="854075" indent="-854075"/>
            <a:r>
              <a:rPr lang="en-US" sz="2400" dirty="0"/>
              <a:t>Adjusting entries are needed:</a:t>
            </a:r>
          </a:p>
          <a:p>
            <a:pPr marL="457200" lvl="1" indent="-457200">
              <a:spcBef>
                <a:spcPts val="1000"/>
              </a:spcBef>
              <a:spcAft>
                <a:spcPts val="0"/>
              </a:spcAft>
              <a:buFont typeface="+mj-lt"/>
              <a:buAutoNum type="arabicPeriod"/>
            </a:pPr>
            <a:r>
              <a:rPr lang="en-US" sz="2400" dirty="0"/>
              <a:t>When cash flows or obligations occur </a:t>
            </a:r>
            <a:r>
              <a:rPr lang="en-US" sz="2400" i="1" dirty="0"/>
              <a:t>before</a:t>
            </a:r>
            <a:r>
              <a:rPr lang="en-US" sz="2400" dirty="0"/>
              <a:t> the revenue- or expense-related activity (prepayment), or</a:t>
            </a:r>
          </a:p>
          <a:p>
            <a:pPr marL="457200" lvl="1" indent="-457200">
              <a:spcBef>
                <a:spcPts val="1000"/>
              </a:spcBef>
              <a:spcAft>
                <a:spcPts val="0"/>
              </a:spcAft>
              <a:buFont typeface="+mj-lt"/>
              <a:buAutoNum type="arabicPeriod"/>
            </a:pPr>
            <a:r>
              <a:rPr lang="en-US" sz="2400" dirty="0"/>
              <a:t>When cash flows occur </a:t>
            </a:r>
            <a:r>
              <a:rPr lang="en-US" sz="2400" i="1" dirty="0"/>
              <a:t>after</a:t>
            </a:r>
            <a:r>
              <a:rPr lang="en-US" sz="2400" dirty="0"/>
              <a:t> the revenue- or expense-related activity (accrual).</a:t>
            </a:r>
          </a:p>
        </p:txBody>
      </p:sp>
      <p:sp>
        <p:nvSpPr>
          <p:cNvPr id="6" name="Slide Number Placeholder 5">
            <a:extLst>
              <a:ext uri="{FF2B5EF4-FFF2-40B4-BE49-F238E27FC236}">
                <a16:creationId xmlns:a16="http://schemas.microsoft.com/office/drawing/2014/main" id="{D595A313-0BBA-4CBF-BCC8-09A870AC37CB}"/>
              </a:ext>
            </a:extLst>
          </p:cNvPr>
          <p:cNvSpPr>
            <a:spLocks noGrp="1"/>
          </p:cNvSpPr>
          <p:nvPr>
            <p:ph type="sldNum" sz="quarter" idx="10"/>
          </p:nvPr>
        </p:nvSpPr>
        <p:spPr/>
        <p:txBody>
          <a:bodyPr/>
          <a:lstStyle/>
          <a:p>
            <a:fld id="{68151E55-6873-49E2-B8D5-2F265E6F1973}" type="slidenum">
              <a:rPr lang="en-US" smtClean="0"/>
              <a:t>51</a:t>
            </a:fld>
            <a:endParaRPr lang="en-US" dirty="0"/>
          </a:p>
        </p:txBody>
      </p:sp>
    </p:spTree>
    <p:extLst>
      <p:ext uri="{BB962C8B-B14F-4D97-AF65-F5344CB8AC3E}">
        <p14:creationId xmlns:p14="http://schemas.microsoft.com/office/powerpoint/2010/main" val="258124334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A458E0-4406-4B8D-8157-5E666E5FAFDF}"/>
              </a:ext>
            </a:extLst>
          </p:cNvPr>
          <p:cNvSpPr>
            <a:spLocks noGrp="1"/>
          </p:cNvSpPr>
          <p:nvPr>
            <p:ph type="title"/>
          </p:nvPr>
        </p:nvSpPr>
        <p:spPr/>
        <p:txBody>
          <a:bodyPr/>
          <a:lstStyle/>
          <a:p>
            <a:r>
              <a:rPr lang="en-US" dirty="0"/>
              <a:t>Key Point Adjusting entries </a:t>
            </a:r>
            <a:r>
              <a:rPr lang="en-US" sz="1000" b="0" dirty="0"/>
              <a:t>2</a:t>
            </a:r>
          </a:p>
        </p:txBody>
      </p:sp>
      <p:sp>
        <p:nvSpPr>
          <p:cNvPr id="3" name="Content Placeholder 2">
            <a:extLst>
              <a:ext uri="{FF2B5EF4-FFF2-40B4-BE49-F238E27FC236}">
                <a16:creationId xmlns:a16="http://schemas.microsoft.com/office/drawing/2014/main" id="{D3DF5AAC-00E7-47F5-90EF-A444266BC752}"/>
              </a:ext>
            </a:extLst>
          </p:cNvPr>
          <p:cNvSpPr>
            <a:spLocks noGrp="1"/>
          </p:cNvSpPr>
          <p:nvPr>
            <p:ph sz="quarter" idx="11"/>
          </p:nvPr>
        </p:nvSpPr>
        <p:spPr/>
        <p:txBody>
          <a:bodyPr>
            <a:normAutofit/>
          </a:bodyPr>
          <a:lstStyle/>
          <a:p>
            <a:r>
              <a:rPr lang="en-US" sz="2400" dirty="0"/>
              <a:t>Adjusting entries are </a:t>
            </a:r>
            <a:r>
              <a:rPr lang="en-US" sz="2400" b="1" dirty="0"/>
              <a:t>unnecessary</a:t>
            </a:r>
            <a:r>
              <a:rPr lang="en-US" sz="2400" dirty="0"/>
              <a:t> in two cases:</a:t>
            </a:r>
          </a:p>
          <a:p>
            <a:pPr marL="457200" lvl="1" indent="-457200">
              <a:spcBef>
                <a:spcPts val="1000"/>
              </a:spcBef>
              <a:spcAft>
                <a:spcPts val="0"/>
              </a:spcAft>
              <a:buFont typeface="+mj-lt"/>
              <a:buAutoNum type="arabicPeriod"/>
            </a:pPr>
            <a:r>
              <a:rPr lang="en-US" sz="2400" dirty="0"/>
              <a:t>For transactions that do not involve revenue or expense activities, and</a:t>
            </a:r>
          </a:p>
          <a:p>
            <a:pPr marL="457200" lvl="1" indent="-457200">
              <a:spcBef>
                <a:spcPts val="1000"/>
              </a:spcBef>
              <a:spcAft>
                <a:spcPts val="0"/>
              </a:spcAft>
              <a:buFont typeface="+mj-lt"/>
              <a:buAutoNum type="arabicPeriod"/>
              <a:tabLst>
                <a:tab pos="536575" algn="l"/>
              </a:tabLst>
            </a:pPr>
            <a:r>
              <a:rPr lang="en-US" sz="2400" dirty="0"/>
              <a:t>For transactions that result in revenues or expenses being recorded at the same time as the cash flow.</a:t>
            </a:r>
          </a:p>
        </p:txBody>
      </p:sp>
      <p:sp>
        <p:nvSpPr>
          <p:cNvPr id="6" name="Slide Number Placeholder 5">
            <a:extLst>
              <a:ext uri="{FF2B5EF4-FFF2-40B4-BE49-F238E27FC236}">
                <a16:creationId xmlns:a16="http://schemas.microsoft.com/office/drawing/2014/main" id="{D595A313-0BBA-4CBF-BCC8-09A870AC37CB}"/>
              </a:ext>
            </a:extLst>
          </p:cNvPr>
          <p:cNvSpPr>
            <a:spLocks noGrp="1"/>
          </p:cNvSpPr>
          <p:nvPr>
            <p:ph type="sldNum" sz="quarter" idx="10"/>
          </p:nvPr>
        </p:nvSpPr>
        <p:spPr/>
        <p:txBody>
          <a:bodyPr/>
          <a:lstStyle/>
          <a:p>
            <a:fld id="{68151E55-6873-49E2-B8D5-2F265E6F1973}" type="slidenum">
              <a:rPr lang="en-US" smtClean="0"/>
              <a:t>52</a:t>
            </a:fld>
            <a:endParaRPr lang="en-US" dirty="0"/>
          </a:p>
        </p:txBody>
      </p:sp>
    </p:spTree>
    <p:extLst>
      <p:ext uri="{BB962C8B-B14F-4D97-AF65-F5344CB8AC3E}">
        <p14:creationId xmlns:p14="http://schemas.microsoft.com/office/powerpoint/2010/main" val="364994895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2A0705-4BA4-4BBD-A9B1-84F442B0A7B8}"/>
              </a:ext>
            </a:extLst>
          </p:cNvPr>
          <p:cNvSpPr>
            <a:spLocks noGrp="1"/>
          </p:cNvSpPr>
          <p:nvPr>
            <p:ph type="title"/>
          </p:nvPr>
        </p:nvSpPr>
        <p:spPr/>
        <p:txBody>
          <a:bodyPr/>
          <a:lstStyle/>
          <a:p>
            <a:r>
              <a:rPr lang="en-US" dirty="0"/>
              <a:t>Learning Objective 4</a:t>
            </a:r>
          </a:p>
        </p:txBody>
      </p:sp>
      <p:sp>
        <p:nvSpPr>
          <p:cNvPr id="3" name="Content Placeholder 2">
            <a:extLst>
              <a:ext uri="{FF2B5EF4-FFF2-40B4-BE49-F238E27FC236}">
                <a16:creationId xmlns:a16="http://schemas.microsoft.com/office/drawing/2014/main" id="{3AE92BD4-6DCB-4E6D-A628-4072ADB9D6D7}"/>
              </a:ext>
            </a:extLst>
          </p:cNvPr>
          <p:cNvSpPr>
            <a:spLocks noGrp="1"/>
          </p:cNvSpPr>
          <p:nvPr>
            <p:ph sz="quarter" idx="11"/>
          </p:nvPr>
        </p:nvSpPr>
        <p:spPr/>
        <p:txBody>
          <a:bodyPr>
            <a:normAutofit/>
          </a:bodyPr>
          <a:lstStyle/>
          <a:p>
            <a:pPr marL="1081088" indent="-1081088"/>
            <a:r>
              <a:rPr lang="en-US" sz="2400" b="1" dirty="0">
                <a:solidFill>
                  <a:schemeClr val="tx1"/>
                </a:solidFill>
              </a:rPr>
              <a:t>L</a:t>
            </a:r>
            <a:r>
              <a:rPr lang="en-US" sz="100" b="1" dirty="0">
                <a:solidFill>
                  <a:schemeClr val="tx1"/>
                </a:solidFill>
              </a:rPr>
              <a:t> </a:t>
            </a:r>
            <a:r>
              <a:rPr lang="en-US" sz="2400" b="1" dirty="0">
                <a:solidFill>
                  <a:schemeClr val="tx1"/>
                </a:solidFill>
              </a:rPr>
              <a:t>O 3–4 </a:t>
            </a:r>
            <a:r>
              <a:rPr lang="en-US" sz="2400" dirty="0">
                <a:solidFill>
                  <a:schemeClr val="tx1"/>
                </a:solidFill>
              </a:rPr>
              <a:t>Post adjusting entries and prepare an adjusted trial balance.</a:t>
            </a:r>
          </a:p>
        </p:txBody>
      </p:sp>
      <p:sp>
        <p:nvSpPr>
          <p:cNvPr id="6" name="Slide Number Placeholder 5">
            <a:extLst>
              <a:ext uri="{FF2B5EF4-FFF2-40B4-BE49-F238E27FC236}">
                <a16:creationId xmlns:a16="http://schemas.microsoft.com/office/drawing/2014/main" id="{EAF2B8D7-7671-4B49-9E4E-0C53CFE9A66C}"/>
              </a:ext>
            </a:extLst>
          </p:cNvPr>
          <p:cNvSpPr>
            <a:spLocks noGrp="1"/>
          </p:cNvSpPr>
          <p:nvPr>
            <p:ph type="sldNum" sz="quarter" idx="10"/>
          </p:nvPr>
        </p:nvSpPr>
        <p:spPr/>
        <p:txBody>
          <a:bodyPr/>
          <a:lstStyle/>
          <a:p>
            <a:fld id="{68151E55-6873-49E2-B8D5-2F265E6F1973}" type="slidenum">
              <a:rPr lang="en-US" smtClean="0"/>
              <a:t>53</a:t>
            </a:fld>
            <a:endParaRPr lang="en-US" dirty="0"/>
          </a:p>
        </p:txBody>
      </p:sp>
    </p:spTree>
    <p:extLst>
      <p:ext uri="{BB962C8B-B14F-4D97-AF65-F5344CB8AC3E}">
        <p14:creationId xmlns:p14="http://schemas.microsoft.com/office/powerpoint/2010/main" val="229811378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27AD56-5DFA-43BF-ACC3-8028E4B1847B}"/>
              </a:ext>
            </a:extLst>
          </p:cNvPr>
          <p:cNvSpPr>
            <a:spLocks noGrp="1"/>
          </p:cNvSpPr>
          <p:nvPr>
            <p:ph type="title"/>
          </p:nvPr>
        </p:nvSpPr>
        <p:spPr>
          <a:xfrm>
            <a:off x="342900" y="252521"/>
            <a:ext cx="8458200" cy="616919"/>
          </a:xfrm>
        </p:spPr>
        <p:txBody>
          <a:bodyPr>
            <a:normAutofit fontScale="90000"/>
          </a:bodyPr>
          <a:lstStyle/>
          <a:p>
            <a:r>
              <a:rPr lang="en-US" dirty="0">
                <a:solidFill>
                  <a:schemeClr val="tx1"/>
                </a:solidFill>
                <a:cs typeface="Avenir LT Std 65 Medium"/>
              </a:rPr>
              <a:t>Illustration 3–10 Adjusted Trial Balance</a:t>
            </a:r>
            <a:endParaRPr lang="en-US" dirty="0">
              <a:solidFill>
                <a:schemeClr val="tx1"/>
              </a:solidFill>
            </a:endParaRPr>
          </a:p>
        </p:txBody>
      </p:sp>
      <p:sp>
        <p:nvSpPr>
          <p:cNvPr id="3" name="Content Placeholder 2">
            <a:extLst>
              <a:ext uri="{FF2B5EF4-FFF2-40B4-BE49-F238E27FC236}">
                <a16:creationId xmlns:a16="http://schemas.microsoft.com/office/drawing/2014/main" id="{A44BAE1A-8CD8-48E9-89A3-64CE91D29745}"/>
              </a:ext>
            </a:extLst>
          </p:cNvPr>
          <p:cNvSpPr>
            <a:spLocks noGrp="1"/>
          </p:cNvSpPr>
          <p:nvPr>
            <p:ph sz="quarter" idx="11"/>
          </p:nvPr>
        </p:nvSpPr>
        <p:spPr>
          <a:xfrm>
            <a:off x="342901" y="1276709"/>
            <a:ext cx="3248198" cy="2912905"/>
          </a:xfrm>
        </p:spPr>
        <p:txBody>
          <a:bodyPr>
            <a:normAutofit/>
          </a:bodyPr>
          <a:lstStyle/>
          <a:p>
            <a:pPr marL="291600" indent="-291600">
              <a:spcBef>
                <a:spcPts val="1000"/>
              </a:spcBef>
              <a:spcAft>
                <a:spcPts val="0"/>
              </a:spcAft>
              <a:buFont typeface="Arial" panose="020B0604020202020204" pitchFamily="34" charset="0"/>
              <a:buChar char="•"/>
            </a:pPr>
            <a:r>
              <a:rPr lang="en-US" dirty="0">
                <a:solidFill>
                  <a:schemeClr val="tx1"/>
                </a:solidFill>
              </a:rPr>
              <a:t>Lists all account balances after updating them for adjusting entries.</a:t>
            </a:r>
          </a:p>
          <a:p>
            <a:pPr marL="291600" indent="-291600">
              <a:spcBef>
                <a:spcPts val="1000"/>
              </a:spcBef>
              <a:spcAft>
                <a:spcPts val="0"/>
              </a:spcAft>
              <a:buFont typeface="Arial" panose="020B0604020202020204" pitchFamily="34" charset="0"/>
              <a:buChar char="•"/>
            </a:pPr>
            <a:r>
              <a:rPr lang="en-US" dirty="0">
                <a:solidFill>
                  <a:schemeClr val="tx1"/>
                </a:solidFill>
              </a:rPr>
              <a:t>Prepared after posting the adjusting entries to the general ledger.</a:t>
            </a:r>
          </a:p>
        </p:txBody>
      </p:sp>
      <p:sp>
        <p:nvSpPr>
          <p:cNvPr id="4" name="Content Placeholder 3">
            <a:extLst>
              <a:ext uri="{FF2B5EF4-FFF2-40B4-BE49-F238E27FC236}">
                <a16:creationId xmlns:a16="http://schemas.microsoft.com/office/drawing/2014/main" id="{78AEBC1A-A12B-457F-AB40-2812F23BD950}"/>
              </a:ext>
            </a:extLst>
          </p:cNvPr>
          <p:cNvSpPr>
            <a:spLocks noGrp="1"/>
          </p:cNvSpPr>
          <p:nvPr>
            <p:ph sz="quarter" idx="14"/>
          </p:nvPr>
        </p:nvSpPr>
        <p:spPr>
          <a:xfrm>
            <a:off x="342900" y="5752409"/>
            <a:ext cx="3547456" cy="392070"/>
          </a:xfrm>
        </p:spPr>
        <p:txBody>
          <a:bodyPr>
            <a:normAutofit lnSpcReduction="10000"/>
          </a:bodyPr>
          <a:lstStyle/>
          <a:p>
            <a:r>
              <a:rPr lang="en-US" b="1" dirty="0">
                <a:solidFill>
                  <a:srgbClr val="C00000"/>
                </a:solidFill>
              </a:rPr>
              <a:t>Total Debits = Total Credits</a:t>
            </a:r>
          </a:p>
        </p:txBody>
      </p:sp>
      <p:sp>
        <p:nvSpPr>
          <p:cNvPr id="5" name="Content Placeholder 4">
            <a:extLst>
              <a:ext uri="{FF2B5EF4-FFF2-40B4-BE49-F238E27FC236}">
                <a16:creationId xmlns:a16="http://schemas.microsoft.com/office/drawing/2014/main" id="{6C112FE1-9037-4210-A069-875EA37F9A46}"/>
              </a:ext>
            </a:extLst>
          </p:cNvPr>
          <p:cNvSpPr>
            <a:spLocks noGrp="1"/>
          </p:cNvSpPr>
          <p:nvPr>
            <p:ph sz="quarter" idx="15"/>
          </p:nvPr>
        </p:nvSpPr>
        <p:spPr>
          <a:xfrm>
            <a:off x="5438149" y="975906"/>
            <a:ext cx="2729556" cy="546170"/>
          </a:xfrm>
        </p:spPr>
        <p:txBody>
          <a:bodyPr>
            <a:normAutofit fontScale="92500" lnSpcReduction="20000"/>
          </a:bodyPr>
          <a:lstStyle/>
          <a:p>
            <a:pPr algn="ctr">
              <a:lnSpc>
                <a:spcPct val="90000"/>
              </a:lnSpc>
              <a:spcAft>
                <a:spcPts val="0"/>
              </a:spcAft>
            </a:pPr>
            <a:r>
              <a:rPr lang="en-US" sz="1400" b="1" dirty="0">
                <a:solidFill>
                  <a:schemeClr val="tx1"/>
                </a:solidFill>
              </a:rPr>
              <a:t>EAGLE SOCCER ACADEMY</a:t>
            </a:r>
          </a:p>
          <a:p>
            <a:pPr algn="ctr">
              <a:lnSpc>
                <a:spcPct val="90000"/>
              </a:lnSpc>
              <a:spcAft>
                <a:spcPts val="0"/>
              </a:spcAft>
            </a:pPr>
            <a:r>
              <a:rPr lang="en-US" sz="1400" b="1" dirty="0">
                <a:solidFill>
                  <a:schemeClr val="tx1"/>
                </a:solidFill>
              </a:rPr>
              <a:t>Adjusted Trial Balance</a:t>
            </a:r>
          </a:p>
          <a:p>
            <a:pPr algn="ctr">
              <a:lnSpc>
                <a:spcPct val="90000"/>
              </a:lnSpc>
              <a:spcAft>
                <a:spcPts val="0"/>
              </a:spcAft>
            </a:pPr>
            <a:r>
              <a:rPr lang="en-US" sz="1400" b="1" dirty="0">
                <a:solidFill>
                  <a:schemeClr val="tx1"/>
                </a:solidFill>
              </a:rPr>
              <a:t>December 31, 2024</a:t>
            </a:r>
          </a:p>
        </p:txBody>
      </p:sp>
      <p:graphicFrame>
        <p:nvGraphicFramePr>
          <p:cNvPr id="12" name="Table 11">
            <a:extLst>
              <a:ext uri="{FF2B5EF4-FFF2-40B4-BE49-F238E27FC236}">
                <a16:creationId xmlns:a16="http://schemas.microsoft.com/office/drawing/2014/main" id="{A640394D-C699-419A-8997-1672AB30F209}"/>
              </a:ext>
            </a:extLst>
          </p:cNvPr>
          <p:cNvGraphicFramePr>
            <a:graphicFrameLocks noGrp="1"/>
          </p:cNvGraphicFramePr>
          <p:nvPr>
            <p:extLst>
              <p:ext uri="{D42A27DB-BD31-4B8C-83A1-F6EECF244321}">
                <p14:modId xmlns:p14="http://schemas.microsoft.com/office/powerpoint/2010/main" val="3576577702"/>
              </p:ext>
            </p:extLst>
          </p:nvPr>
        </p:nvGraphicFramePr>
        <p:xfrm>
          <a:off x="4202890" y="1619931"/>
          <a:ext cx="4779362" cy="4924620"/>
        </p:xfrm>
        <a:graphic>
          <a:graphicData uri="http://schemas.openxmlformats.org/drawingml/2006/table">
            <a:tbl>
              <a:tblPr firstRow="1" bandRow="1">
                <a:tableStyleId>{2D5ABB26-0587-4C30-8999-92F81FD0307C}</a:tableStyleId>
              </a:tblPr>
              <a:tblGrid>
                <a:gridCol w="2572190">
                  <a:extLst>
                    <a:ext uri="{9D8B030D-6E8A-4147-A177-3AD203B41FA5}">
                      <a16:colId xmlns:a16="http://schemas.microsoft.com/office/drawing/2014/main" val="3017243373"/>
                    </a:ext>
                  </a:extLst>
                </a:gridCol>
                <a:gridCol w="1124607">
                  <a:extLst>
                    <a:ext uri="{9D8B030D-6E8A-4147-A177-3AD203B41FA5}">
                      <a16:colId xmlns:a16="http://schemas.microsoft.com/office/drawing/2014/main" val="2062512104"/>
                    </a:ext>
                  </a:extLst>
                </a:gridCol>
                <a:gridCol w="1082565">
                  <a:extLst>
                    <a:ext uri="{9D8B030D-6E8A-4147-A177-3AD203B41FA5}">
                      <a16:colId xmlns:a16="http://schemas.microsoft.com/office/drawing/2014/main" val="2576653617"/>
                    </a:ext>
                  </a:extLst>
                </a:gridCol>
              </a:tblGrid>
              <a:tr h="211455">
                <a:tc>
                  <a:txBody>
                    <a:bodyPr/>
                    <a:lstStyle/>
                    <a:p>
                      <a:pPr algn="l">
                        <a:lnSpc>
                          <a:spcPct val="50000"/>
                        </a:lnSpc>
                      </a:pPr>
                      <a:r>
                        <a:rPr lang="en-US" sz="1200" b="1" u="sng" dirty="0">
                          <a:solidFill>
                            <a:schemeClr val="tx1"/>
                          </a:solidFill>
                        </a:rPr>
                        <a:t>Account                                     </a:t>
                      </a:r>
                      <a:r>
                        <a:rPr lang="en-US" sz="1200" b="0" u="sng" dirty="0">
                          <a:solidFill>
                            <a:schemeClr val="tx1"/>
                          </a:solidFill>
                        </a:rPr>
                        <a:t>               </a:t>
                      </a:r>
                      <a:r>
                        <a:rPr lang="en-US" sz="1200" b="1" u="sng" dirty="0">
                          <a:solidFill>
                            <a:schemeClr val="tx1"/>
                          </a:solidFill>
                        </a:rPr>
                        <a:t>                                                 </a:t>
                      </a:r>
                      <a:r>
                        <a:rPr lang="en-US" sz="1200" b="1" u="sng" baseline="0" dirty="0">
                          <a:solidFill>
                            <a:schemeClr val="tx1"/>
                          </a:solidFill>
                        </a:rPr>
                        <a:t>  </a:t>
                      </a:r>
                      <a:endParaRPr lang="en-US" sz="1200" b="1" u="sng" dirty="0">
                        <a:solidFill>
                          <a:schemeClr val="tx1"/>
                        </a:solidFill>
                      </a:endParaRPr>
                    </a:p>
                  </a:txBody>
                  <a:tcPr anchor="ctr">
                    <a:lnL>
                      <a:noFill/>
                    </a:lnL>
                    <a:lnR>
                      <a:noFill/>
                    </a:lnR>
                    <a:lnT>
                      <a:noFill/>
                    </a:lnT>
                    <a:lnB>
                      <a:noFill/>
                    </a:lnB>
                    <a:lnTlToBr w="12700" cmpd="sng">
                      <a:noFill/>
                      <a:prstDash val="solid"/>
                    </a:lnTlToBr>
                    <a:lnBlToTr w="12700" cmpd="sng">
                      <a:noFill/>
                      <a:prstDash val="solid"/>
                    </a:lnBlToTr>
                  </a:tcPr>
                </a:tc>
                <a:tc>
                  <a:txBody>
                    <a:bodyPr/>
                    <a:lstStyle/>
                    <a:p>
                      <a:pPr algn="ctr">
                        <a:lnSpc>
                          <a:spcPct val="50000"/>
                        </a:lnSpc>
                      </a:pPr>
                      <a:r>
                        <a:rPr lang="en-US" sz="1200" b="1" u="sng" dirty="0">
                          <a:solidFill>
                            <a:schemeClr val="tx1"/>
                          </a:solidFill>
                        </a:rPr>
                        <a:t>Debit</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ctr">
                        <a:lnSpc>
                          <a:spcPct val="50000"/>
                        </a:lnSpc>
                      </a:pPr>
                      <a:r>
                        <a:rPr lang="en-US" sz="1200" b="1" u="sng" dirty="0">
                          <a:solidFill>
                            <a:schemeClr val="tx1"/>
                          </a:solidFill>
                        </a:rPr>
                        <a:t>Credit</a:t>
                      </a:r>
                    </a:p>
                  </a:txBody>
                  <a:tcPr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061026556"/>
                  </a:ext>
                </a:extLst>
              </a:tr>
              <a:tr h="0">
                <a:tc>
                  <a:txBody>
                    <a:bodyPr/>
                    <a:lstStyle/>
                    <a:p>
                      <a:pPr>
                        <a:lnSpc>
                          <a:spcPct val="50000"/>
                        </a:lnSpc>
                      </a:pPr>
                      <a:r>
                        <a:rPr lang="en-US" sz="1200" dirty="0">
                          <a:solidFill>
                            <a:schemeClr val="tx1"/>
                          </a:solidFill>
                        </a:rPr>
                        <a:t>Cash</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r>
                        <a:rPr lang="en-US" sz="1200" dirty="0">
                          <a:solidFill>
                            <a:schemeClr val="tx1"/>
                          </a:solidFill>
                        </a:rPr>
                        <a:t>   $137,000</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00" dirty="0">
                        <a:solidFill>
                          <a:schemeClr val="tx1"/>
                        </a:solidFill>
                      </a:endParaRPr>
                    </a:p>
                  </a:txBody>
                  <a:tcPr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8895744"/>
                  </a:ext>
                </a:extLst>
              </a:tr>
              <a:tr h="211455">
                <a:tc>
                  <a:txBody>
                    <a:bodyPr/>
                    <a:lstStyle/>
                    <a:p>
                      <a:pPr>
                        <a:lnSpc>
                          <a:spcPct val="50000"/>
                        </a:lnSpc>
                      </a:pPr>
                      <a:r>
                        <a:rPr lang="en-US" sz="1200" dirty="0">
                          <a:solidFill>
                            <a:schemeClr val="tx1"/>
                          </a:solidFill>
                        </a:rPr>
                        <a:t>Accounts Receivable</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r>
                        <a:rPr lang="en-US" sz="1200" dirty="0">
                          <a:solidFill>
                            <a:schemeClr val="tx1"/>
                          </a:solidFill>
                        </a:rPr>
                        <a:t>27,000</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00" dirty="0">
                        <a:solidFill>
                          <a:schemeClr val="tx1"/>
                        </a:solidFill>
                      </a:endParaRPr>
                    </a:p>
                  </a:txBody>
                  <a:tcPr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793015233"/>
                  </a:ext>
                </a:extLst>
              </a:tr>
              <a:tr h="211455">
                <a:tc>
                  <a:txBody>
                    <a:bodyPr/>
                    <a:lstStyle/>
                    <a:p>
                      <a:pPr>
                        <a:lnSpc>
                          <a:spcPct val="50000"/>
                        </a:lnSpc>
                      </a:pPr>
                      <a:r>
                        <a:rPr lang="en-US" sz="1200" dirty="0">
                          <a:solidFill>
                            <a:schemeClr val="tx1"/>
                          </a:solidFill>
                        </a:rPr>
                        <a:t>Supplies</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r>
                        <a:rPr lang="en-US" sz="1200" dirty="0">
                          <a:solidFill>
                            <a:schemeClr val="tx1"/>
                          </a:solidFill>
                        </a:rPr>
                        <a:t>13,000</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00" dirty="0">
                        <a:solidFill>
                          <a:schemeClr val="tx1"/>
                        </a:solidFill>
                      </a:endParaRPr>
                    </a:p>
                  </a:txBody>
                  <a:tcPr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7377241"/>
                  </a:ext>
                </a:extLst>
              </a:tr>
              <a:tr h="211455">
                <a:tc>
                  <a:txBody>
                    <a:bodyPr/>
                    <a:lstStyle/>
                    <a:p>
                      <a:pPr>
                        <a:lnSpc>
                          <a:spcPct val="50000"/>
                        </a:lnSpc>
                      </a:pPr>
                      <a:r>
                        <a:rPr lang="en-US" sz="1200" dirty="0">
                          <a:solidFill>
                            <a:schemeClr val="tx1"/>
                          </a:solidFill>
                        </a:rPr>
                        <a:t>Prepaid Rent</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r>
                        <a:rPr lang="en-US" sz="1200" dirty="0">
                          <a:solidFill>
                            <a:schemeClr val="tx1"/>
                          </a:solidFill>
                        </a:rPr>
                        <a:t>55,000</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00" dirty="0">
                        <a:solidFill>
                          <a:schemeClr val="tx1"/>
                        </a:solidFill>
                      </a:endParaRPr>
                    </a:p>
                  </a:txBody>
                  <a:tcPr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4188356247"/>
                  </a:ext>
                </a:extLst>
              </a:tr>
              <a:tr h="211455">
                <a:tc>
                  <a:txBody>
                    <a:bodyPr/>
                    <a:lstStyle/>
                    <a:p>
                      <a:pPr>
                        <a:lnSpc>
                          <a:spcPct val="50000"/>
                        </a:lnSpc>
                      </a:pPr>
                      <a:r>
                        <a:rPr lang="en-US" sz="1200" dirty="0">
                          <a:solidFill>
                            <a:schemeClr val="tx1"/>
                          </a:solidFill>
                        </a:rPr>
                        <a:t>Equipment</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r>
                        <a:rPr lang="en-US" sz="1200" dirty="0">
                          <a:solidFill>
                            <a:schemeClr val="tx1"/>
                          </a:solidFill>
                        </a:rPr>
                        <a:t>120,000</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00" dirty="0">
                        <a:solidFill>
                          <a:schemeClr val="tx1"/>
                        </a:solidFill>
                      </a:endParaRPr>
                    </a:p>
                  </a:txBody>
                  <a:tcPr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132476396"/>
                  </a:ext>
                </a:extLst>
              </a:tr>
              <a:tr h="211455">
                <a:tc>
                  <a:txBody>
                    <a:bodyPr/>
                    <a:lstStyle/>
                    <a:p>
                      <a:pPr>
                        <a:lnSpc>
                          <a:spcPct val="50000"/>
                        </a:lnSpc>
                      </a:pPr>
                      <a:r>
                        <a:rPr lang="en-US" sz="1200" dirty="0">
                          <a:solidFill>
                            <a:schemeClr val="tx1"/>
                          </a:solidFill>
                        </a:rPr>
                        <a:t>Accumulated Depreciation</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00" dirty="0">
                        <a:solidFill>
                          <a:schemeClr val="tx1"/>
                        </a:solidFill>
                      </a:endParaRP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r>
                        <a:rPr lang="en-US" sz="1200" dirty="0">
                          <a:solidFill>
                            <a:schemeClr val="tx1"/>
                          </a:solidFill>
                        </a:rPr>
                        <a:t>$    2,000</a:t>
                      </a:r>
                    </a:p>
                  </a:txBody>
                  <a:tcPr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742921605"/>
                  </a:ext>
                </a:extLst>
              </a:tr>
              <a:tr h="211455">
                <a:tc>
                  <a:txBody>
                    <a:bodyPr/>
                    <a:lstStyle/>
                    <a:p>
                      <a:pPr>
                        <a:lnSpc>
                          <a:spcPct val="50000"/>
                        </a:lnSpc>
                      </a:pPr>
                      <a:r>
                        <a:rPr lang="en-US" sz="1200" dirty="0">
                          <a:solidFill>
                            <a:schemeClr val="tx1"/>
                          </a:solidFill>
                        </a:rPr>
                        <a:t>Accounts Payable</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00" dirty="0">
                        <a:solidFill>
                          <a:schemeClr val="tx1"/>
                        </a:solidFill>
                      </a:endParaRP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r>
                        <a:rPr lang="en-US" sz="1200" dirty="0">
                          <a:solidFill>
                            <a:schemeClr val="tx1"/>
                          </a:solidFill>
                        </a:rPr>
                        <a:t>23,000</a:t>
                      </a:r>
                    </a:p>
                  </a:txBody>
                  <a:tcPr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109107030"/>
                  </a:ext>
                </a:extLst>
              </a:tr>
              <a:tr h="211455">
                <a:tc>
                  <a:txBody>
                    <a:bodyPr/>
                    <a:lstStyle/>
                    <a:p>
                      <a:pPr>
                        <a:lnSpc>
                          <a:spcPct val="50000"/>
                        </a:lnSpc>
                      </a:pPr>
                      <a:r>
                        <a:rPr lang="en-US" sz="1200" dirty="0">
                          <a:solidFill>
                            <a:schemeClr val="tx1"/>
                          </a:solidFill>
                        </a:rPr>
                        <a:t>Deferred Revenue</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00" dirty="0">
                        <a:solidFill>
                          <a:schemeClr val="tx1"/>
                        </a:solidFill>
                      </a:endParaRP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r>
                        <a:rPr lang="en-US" sz="1200" dirty="0">
                          <a:solidFill>
                            <a:schemeClr val="tx1"/>
                          </a:solidFill>
                        </a:rPr>
                        <a:t>4,000</a:t>
                      </a:r>
                    </a:p>
                  </a:txBody>
                  <a:tcPr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828511335"/>
                  </a:ext>
                </a:extLst>
              </a:tr>
              <a:tr h="211455">
                <a:tc>
                  <a:txBody>
                    <a:bodyPr/>
                    <a:lstStyle/>
                    <a:p>
                      <a:pPr>
                        <a:lnSpc>
                          <a:spcPct val="50000"/>
                        </a:lnSpc>
                      </a:pPr>
                      <a:r>
                        <a:rPr lang="en-US" sz="1200" dirty="0">
                          <a:solidFill>
                            <a:schemeClr val="tx1"/>
                          </a:solidFill>
                        </a:rPr>
                        <a:t>Salaries Payable</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00" dirty="0">
                        <a:solidFill>
                          <a:schemeClr val="tx1"/>
                        </a:solidFill>
                      </a:endParaRP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r>
                        <a:rPr lang="en-US" sz="1200" dirty="0">
                          <a:solidFill>
                            <a:schemeClr val="tx1"/>
                          </a:solidFill>
                        </a:rPr>
                        <a:t>3,000</a:t>
                      </a:r>
                    </a:p>
                  </a:txBody>
                  <a:tcPr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679020186"/>
                  </a:ext>
                </a:extLst>
              </a:tr>
              <a:tr h="211455">
                <a:tc>
                  <a:txBody>
                    <a:bodyPr/>
                    <a:lstStyle/>
                    <a:p>
                      <a:pPr>
                        <a:lnSpc>
                          <a:spcPct val="50000"/>
                        </a:lnSpc>
                      </a:pPr>
                      <a:r>
                        <a:rPr lang="en-US" sz="1200" dirty="0">
                          <a:solidFill>
                            <a:schemeClr val="tx1"/>
                          </a:solidFill>
                        </a:rPr>
                        <a:t>Utilities Payable</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00" dirty="0">
                        <a:solidFill>
                          <a:schemeClr val="tx1"/>
                        </a:solidFill>
                      </a:endParaRP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r>
                        <a:rPr lang="en-US" sz="1200" dirty="0">
                          <a:solidFill>
                            <a:schemeClr val="tx1"/>
                          </a:solidFill>
                        </a:rPr>
                        <a:t>9,000</a:t>
                      </a:r>
                    </a:p>
                  </a:txBody>
                  <a:tcPr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663561880"/>
                  </a:ext>
                </a:extLst>
              </a:tr>
              <a:tr h="133833">
                <a:tc>
                  <a:txBody>
                    <a:bodyPr/>
                    <a:lstStyle/>
                    <a:p>
                      <a:pPr>
                        <a:lnSpc>
                          <a:spcPct val="50000"/>
                        </a:lnSpc>
                      </a:pPr>
                      <a:r>
                        <a:rPr lang="en-US" sz="1200" dirty="0">
                          <a:solidFill>
                            <a:schemeClr val="tx1"/>
                          </a:solidFill>
                        </a:rPr>
                        <a:t>Interest Payable</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00" dirty="0">
                        <a:solidFill>
                          <a:schemeClr val="tx1"/>
                        </a:solidFill>
                      </a:endParaRP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r>
                        <a:rPr lang="en-US" sz="1200" dirty="0">
                          <a:solidFill>
                            <a:schemeClr val="tx1"/>
                          </a:solidFill>
                        </a:rPr>
                        <a:t>1,000</a:t>
                      </a:r>
                    </a:p>
                  </a:txBody>
                  <a:tcPr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991757608"/>
                  </a:ext>
                </a:extLst>
              </a:tr>
              <a:tr h="170306">
                <a:tc>
                  <a:txBody>
                    <a:bodyPr/>
                    <a:lstStyle/>
                    <a:p>
                      <a:pPr>
                        <a:lnSpc>
                          <a:spcPct val="50000"/>
                        </a:lnSpc>
                      </a:pPr>
                      <a:r>
                        <a:rPr lang="en-US" sz="1200" dirty="0">
                          <a:solidFill>
                            <a:schemeClr val="tx1"/>
                          </a:solidFill>
                        </a:rPr>
                        <a:t>Notes Payable</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00" dirty="0">
                        <a:solidFill>
                          <a:schemeClr val="tx1"/>
                        </a:solidFill>
                      </a:endParaRP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r>
                        <a:rPr lang="en-US" sz="1200" dirty="0">
                          <a:solidFill>
                            <a:schemeClr val="tx1"/>
                          </a:solidFill>
                        </a:rPr>
                        <a:t>100,000</a:t>
                      </a:r>
                    </a:p>
                  </a:txBody>
                  <a:tcPr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469074904"/>
                  </a:ext>
                </a:extLst>
              </a:tr>
              <a:tr h="211455">
                <a:tc>
                  <a:txBody>
                    <a:bodyPr/>
                    <a:lstStyle/>
                    <a:p>
                      <a:pPr>
                        <a:lnSpc>
                          <a:spcPct val="50000"/>
                        </a:lnSpc>
                      </a:pPr>
                      <a:r>
                        <a:rPr lang="en-US" sz="1200" dirty="0">
                          <a:solidFill>
                            <a:schemeClr val="tx1"/>
                          </a:solidFill>
                        </a:rPr>
                        <a:t>Common Stock</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00" dirty="0">
                        <a:solidFill>
                          <a:schemeClr val="tx1"/>
                        </a:solidFill>
                      </a:endParaRP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r>
                        <a:rPr lang="en-US" sz="1200" dirty="0">
                          <a:solidFill>
                            <a:schemeClr val="tx1"/>
                          </a:solidFill>
                        </a:rPr>
                        <a:t>200,000</a:t>
                      </a:r>
                    </a:p>
                  </a:txBody>
                  <a:tcPr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208650133"/>
                  </a:ext>
                </a:extLst>
              </a:tr>
              <a:tr h="211455">
                <a:tc>
                  <a:txBody>
                    <a:bodyPr/>
                    <a:lstStyle/>
                    <a:p>
                      <a:pPr>
                        <a:lnSpc>
                          <a:spcPct val="50000"/>
                        </a:lnSpc>
                      </a:pPr>
                      <a:r>
                        <a:rPr lang="en-US" sz="1200" dirty="0">
                          <a:solidFill>
                            <a:schemeClr val="tx1"/>
                          </a:solidFill>
                        </a:rPr>
                        <a:t>Retained Earnings</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00" dirty="0">
                        <a:solidFill>
                          <a:schemeClr val="tx1"/>
                        </a:solidFill>
                      </a:endParaRP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r>
                        <a:rPr lang="en-US" sz="1200" dirty="0">
                          <a:solidFill>
                            <a:schemeClr val="tx1"/>
                          </a:solidFill>
                        </a:rPr>
                        <a:t>0</a:t>
                      </a:r>
                    </a:p>
                  </a:txBody>
                  <a:tcPr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232623574"/>
                  </a:ext>
                </a:extLst>
              </a:tr>
              <a:tr h="211455">
                <a:tc>
                  <a:txBody>
                    <a:bodyPr/>
                    <a:lstStyle/>
                    <a:p>
                      <a:pPr>
                        <a:lnSpc>
                          <a:spcPct val="50000"/>
                        </a:lnSpc>
                      </a:pPr>
                      <a:r>
                        <a:rPr lang="en-US" sz="1200" dirty="0">
                          <a:solidFill>
                            <a:schemeClr val="tx1"/>
                          </a:solidFill>
                        </a:rPr>
                        <a:t>Dividends</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r>
                        <a:rPr lang="en-US" sz="1200" dirty="0">
                          <a:solidFill>
                            <a:schemeClr val="tx1"/>
                          </a:solidFill>
                        </a:rPr>
                        <a:t>4,000</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00" dirty="0">
                        <a:solidFill>
                          <a:schemeClr val="tx1"/>
                        </a:solidFill>
                      </a:endParaRPr>
                    </a:p>
                  </a:txBody>
                  <a:tcPr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64172635"/>
                  </a:ext>
                </a:extLst>
              </a:tr>
              <a:tr h="0">
                <a:tc>
                  <a:txBody>
                    <a:bodyPr/>
                    <a:lstStyle/>
                    <a:p>
                      <a:pPr>
                        <a:lnSpc>
                          <a:spcPct val="50000"/>
                        </a:lnSpc>
                      </a:pPr>
                      <a:r>
                        <a:rPr lang="en-US" sz="1200" dirty="0">
                          <a:solidFill>
                            <a:schemeClr val="tx1"/>
                          </a:solidFill>
                        </a:rPr>
                        <a:t>Service Revenue</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00" dirty="0">
                        <a:solidFill>
                          <a:schemeClr val="tx1"/>
                        </a:solidFill>
                      </a:endParaRP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r>
                        <a:rPr lang="en-US" sz="1200" dirty="0">
                          <a:solidFill>
                            <a:schemeClr val="tx1"/>
                          </a:solidFill>
                        </a:rPr>
                        <a:t>72,000</a:t>
                      </a:r>
                    </a:p>
                  </a:txBody>
                  <a:tcPr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63440941"/>
                  </a:ext>
                </a:extLst>
              </a:tr>
              <a:tr h="211455">
                <a:tc>
                  <a:txBody>
                    <a:bodyPr/>
                    <a:lstStyle/>
                    <a:p>
                      <a:pPr>
                        <a:lnSpc>
                          <a:spcPct val="50000"/>
                        </a:lnSpc>
                      </a:pPr>
                      <a:r>
                        <a:rPr lang="en-US" sz="1200" dirty="0">
                          <a:solidFill>
                            <a:schemeClr val="tx1"/>
                          </a:solidFill>
                        </a:rPr>
                        <a:t>Rent Expense</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r>
                        <a:rPr lang="en-US" sz="1200" dirty="0">
                          <a:solidFill>
                            <a:schemeClr val="tx1"/>
                          </a:solidFill>
                        </a:rPr>
                        <a:t>5,000</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00" dirty="0">
                        <a:solidFill>
                          <a:schemeClr val="tx1"/>
                        </a:solidFill>
                      </a:endParaRPr>
                    </a:p>
                  </a:txBody>
                  <a:tcPr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773825478"/>
                  </a:ext>
                </a:extLst>
              </a:tr>
              <a:tr h="0">
                <a:tc>
                  <a:txBody>
                    <a:bodyPr/>
                    <a:lstStyle/>
                    <a:p>
                      <a:pPr>
                        <a:lnSpc>
                          <a:spcPct val="50000"/>
                        </a:lnSpc>
                      </a:pPr>
                      <a:r>
                        <a:rPr lang="en-US" sz="1200" dirty="0">
                          <a:solidFill>
                            <a:schemeClr val="tx1"/>
                          </a:solidFill>
                        </a:rPr>
                        <a:t>Supplies Expense</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r>
                        <a:rPr lang="en-US" sz="1200" dirty="0">
                          <a:solidFill>
                            <a:schemeClr val="tx1"/>
                          </a:solidFill>
                        </a:rPr>
                        <a:t>10,000</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00" dirty="0">
                        <a:solidFill>
                          <a:schemeClr val="tx1"/>
                        </a:solidFill>
                      </a:endParaRPr>
                    </a:p>
                  </a:txBody>
                  <a:tcPr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985853989"/>
                  </a:ext>
                </a:extLst>
              </a:tr>
              <a:tr h="0">
                <a:tc>
                  <a:txBody>
                    <a:bodyPr/>
                    <a:lstStyle/>
                    <a:p>
                      <a:pPr>
                        <a:lnSpc>
                          <a:spcPct val="50000"/>
                        </a:lnSpc>
                      </a:pPr>
                      <a:r>
                        <a:rPr lang="en-US" sz="1200" dirty="0">
                          <a:solidFill>
                            <a:schemeClr val="tx1"/>
                          </a:solidFill>
                        </a:rPr>
                        <a:t>Depreciation Expense</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r>
                        <a:rPr lang="en-US" sz="1200" dirty="0">
                          <a:solidFill>
                            <a:schemeClr val="tx1"/>
                          </a:solidFill>
                        </a:rPr>
                        <a:t>2,000</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00" dirty="0">
                        <a:solidFill>
                          <a:schemeClr val="tx1"/>
                        </a:solidFill>
                      </a:endParaRPr>
                    </a:p>
                  </a:txBody>
                  <a:tcPr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846136078"/>
                  </a:ext>
                </a:extLst>
              </a:tr>
              <a:tr h="153548">
                <a:tc>
                  <a:txBody>
                    <a:bodyPr/>
                    <a:lstStyle/>
                    <a:p>
                      <a:pPr>
                        <a:lnSpc>
                          <a:spcPct val="50000"/>
                        </a:lnSpc>
                      </a:pPr>
                      <a:r>
                        <a:rPr lang="en-US" sz="1200" dirty="0">
                          <a:solidFill>
                            <a:schemeClr val="tx1"/>
                          </a:solidFill>
                        </a:rPr>
                        <a:t>Salaries Expense</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r>
                        <a:rPr lang="en-US" sz="1200" dirty="0">
                          <a:solidFill>
                            <a:schemeClr val="tx1"/>
                          </a:solidFill>
                        </a:rPr>
                        <a:t>31,000</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00" dirty="0">
                        <a:solidFill>
                          <a:schemeClr val="tx1"/>
                        </a:solidFill>
                      </a:endParaRPr>
                    </a:p>
                  </a:txBody>
                  <a:tcPr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915849891"/>
                  </a:ext>
                </a:extLst>
              </a:tr>
              <a:tr h="0">
                <a:tc>
                  <a:txBody>
                    <a:bodyPr/>
                    <a:lstStyle/>
                    <a:p>
                      <a:pPr>
                        <a:lnSpc>
                          <a:spcPct val="50000"/>
                        </a:lnSpc>
                      </a:pPr>
                      <a:r>
                        <a:rPr lang="en-US" sz="1200" dirty="0">
                          <a:solidFill>
                            <a:schemeClr val="tx1"/>
                          </a:solidFill>
                        </a:rPr>
                        <a:t>Utilities</a:t>
                      </a:r>
                      <a:r>
                        <a:rPr lang="en-US" sz="1200" baseline="0" dirty="0">
                          <a:solidFill>
                            <a:schemeClr val="tx1"/>
                          </a:solidFill>
                        </a:rPr>
                        <a:t> Expense</a:t>
                      </a:r>
                      <a:endParaRPr lang="en-US" sz="1200" dirty="0">
                        <a:solidFill>
                          <a:schemeClr val="tx1"/>
                        </a:solidFill>
                      </a:endParaRP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r>
                        <a:rPr lang="en-US" sz="1200" dirty="0">
                          <a:solidFill>
                            <a:schemeClr val="tx1"/>
                          </a:solidFill>
                        </a:rPr>
                        <a:t>9,000</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endParaRPr lang="en-US" sz="1200" dirty="0">
                        <a:solidFill>
                          <a:schemeClr val="tx1"/>
                        </a:solidFill>
                      </a:endParaRPr>
                    </a:p>
                  </a:txBody>
                  <a:tcPr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609098238"/>
                  </a:ext>
                </a:extLst>
              </a:tr>
              <a:tr h="0">
                <a:tc>
                  <a:txBody>
                    <a:bodyPr/>
                    <a:lstStyle/>
                    <a:p>
                      <a:pPr>
                        <a:lnSpc>
                          <a:spcPct val="50000"/>
                        </a:lnSpc>
                      </a:pPr>
                      <a:r>
                        <a:rPr lang="en-US" sz="1200" dirty="0">
                          <a:solidFill>
                            <a:schemeClr val="tx1"/>
                          </a:solidFill>
                        </a:rPr>
                        <a:t>Interest</a:t>
                      </a:r>
                      <a:r>
                        <a:rPr lang="en-US" sz="1200" baseline="0" dirty="0">
                          <a:solidFill>
                            <a:schemeClr val="tx1"/>
                          </a:solidFill>
                        </a:rPr>
                        <a:t> Expense</a:t>
                      </a:r>
                      <a:endParaRPr lang="en-US" sz="1200" dirty="0">
                        <a:solidFill>
                          <a:schemeClr val="tx1"/>
                        </a:solidFill>
                      </a:endParaRP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r>
                        <a:rPr lang="en-US" sz="1200" u="sng" dirty="0">
                          <a:solidFill>
                            <a:schemeClr val="tx1"/>
                          </a:solidFill>
                        </a:rPr>
                        <a:t>        1,000</a:t>
                      </a:r>
                    </a:p>
                  </a:txBody>
                  <a:tcPr anchor="ctr">
                    <a:lnL>
                      <a:noFill/>
                    </a:lnL>
                    <a:lnR>
                      <a:noFill/>
                    </a:lnR>
                    <a:lnT>
                      <a:noFill/>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117475" indent="0" algn="l">
                        <a:lnSpc>
                          <a:spcPct val="50000"/>
                        </a:lnSpc>
                      </a:pPr>
                      <a:r>
                        <a:rPr lang="en-US" sz="1200" u="sng" dirty="0">
                          <a:solidFill>
                            <a:schemeClr val="tx1"/>
                          </a:solidFill>
                        </a:rPr>
                        <a:t>               </a:t>
                      </a:r>
                      <a:r>
                        <a:rPr lang="en-US" sz="1200" u="none" dirty="0">
                          <a:solidFill>
                            <a:schemeClr val="tx1"/>
                          </a:solidFill>
                        </a:rPr>
                        <a:t>            </a:t>
                      </a:r>
                    </a:p>
                  </a:txBody>
                  <a:tcPr anchor="ctr">
                    <a:lnL>
                      <a:noFill/>
                    </a:lnL>
                    <a:lnR>
                      <a:noFill/>
                    </a:lnR>
                    <a:lnT>
                      <a:noFill/>
                    </a:lnT>
                    <a:lnB w="317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9645054"/>
                  </a:ext>
                </a:extLst>
              </a:tr>
              <a:tr h="211455">
                <a:tc>
                  <a:txBody>
                    <a:bodyPr/>
                    <a:lstStyle/>
                    <a:p>
                      <a:pPr lvl="1">
                        <a:lnSpc>
                          <a:spcPct val="50000"/>
                        </a:lnSpc>
                      </a:pPr>
                      <a:r>
                        <a:rPr lang="en-US" sz="1200" dirty="0">
                          <a:solidFill>
                            <a:schemeClr val="tx1"/>
                          </a:solidFill>
                        </a:rPr>
                        <a:t>Totals</a:t>
                      </a:r>
                    </a:p>
                  </a:txBody>
                  <a:tcPr anchor="ctr">
                    <a:lnL>
                      <a:noFill/>
                    </a:lnL>
                    <a:lnR>
                      <a:noFill/>
                    </a:lnR>
                    <a:lnT>
                      <a:noFill/>
                    </a:lnT>
                    <a:lnB>
                      <a:noFill/>
                    </a:lnB>
                    <a:lnTlToBr w="12700" cmpd="sng">
                      <a:noFill/>
                      <a:prstDash val="solid"/>
                    </a:lnTlToBr>
                    <a:lnBlToTr w="12700" cmpd="sng">
                      <a:noFill/>
                      <a:prstDash val="solid"/>
                    </a:lnBlToTr>
                  </a:tcPr>
                </a:tc>
                <a:tc>
                  <a:txBody>
                    <a:bodyPr/>
                    <a:lstStyle/>
                    <a:p>
                      <a:pPr algn="r">
                        <a:lnSpc>
                          <a:spcPct val="50000"/>
                        </a:lnSpc>
                      </a:pPr>
                      <a:r>
                        <a:rPr lang="en-US" sz="1200" u="dbl" dirty="0">
                          <a:solidFill>
                            <a:schemeClr val="tx1"/>
                          </a:solidFill>
                        </a:rPr>
                        <a:t>$414,000</a:t>
                      </a:r>
                    </a:p>
                  </a:txBody>
                  <a:tcPr anchor="ctr">
                    <a:lnL>
                      <a:noFill/>
                    </a:lnL>
                    <a:lnR>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lnSpc>
                          <a:spcPct val="50000"/>
                        </a:lnSpc>
                      </a:pPr>
                      <a:r>
                        <a:rPr lang="en-US" sz="1200" u="dbl" dirty="0">
                          <a:solidFill>
                            <a:schemeClr val="tx1"/>
                          </a:solidFill>
                        </a:rPr>
                        <a:t>$414,000</a:t>
                      </a:r>
                    </a:p>
                  </a:txBody>
                  <a:tcPr anchor="ctr">
                    <a:lnL>
                      <a:noFill/>
                    </a:lnL>
                    <a:lnR>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31688041"/>
                  </a:ext>
                </a:extLst>
              </a:tr>
            </a:tbl>
          </a:graphicData>
        </a:graphic>
      </p:graphicFrame>
      <p:sp>
        <p:nvSpPr>
          <p:cNvPr id="11" name="Slide Number Placeholder 10">
            <a:extLst>
              <a:ext uri="{FF2B5EF4-FFF2-40B4-BE49-F238E27FC236}">
                <a16:creationId xmlns:a16="http://schemas.microsoft.com/office/drawing/2014/main" id="{5EA057C2-51F2-4D96-9D95-DB0DB1FE178C}"/>
              </a:ext>
            </a:extLst>
          </p:cNvPr>
          <p:cNvSpPr>
            <a:spLocks noGrp="1"/>
          </p:cNvSpPr>
          <p:nvPr>
            <p:ph type="sldNum" sz="quarter" idx="10"/>
          </p:nvPr>
        </p:nvSpPr>
        <p:spPr/>
        <p:txBody>
          <a:bodyPr/>
          <a:lstStyle/>
          <a:p>
            <a:fld id="{68151E55-6873-49E2-B8D5-2F265E6F1973}" type="slidenum">
              <a:rPr lang="en-US" smtClean="0"/>
              <a:t>54</a:t>
            </a:fld>
            <a:endParaRPr lang="en-US" dirty="0"/>
          </a:p>
        </p:txBody>
      </p:sp>
    </p:spTree>
    <p:extLst>
      <p:ext uri="{BB962C8B-B14F-4D97-AF65-F5344CB8AC3E}">
        <p14:creationId xmlns:p14="http://schemas.microsoft.com/office/powerpoint/2010/main" val="80048546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BAA3AB-8623-45E5-8175-B46DC4DE1173}"/>
              </a:ext>
            </a:extLst>
          </p:cNvPr>
          <p:cNvSpPr>
            <a:spLocks noGrp="1"/>
          </p:cNvSpPr>
          <p:nvPr>
            <p:ph type="title"/>
          </p:nvPr>
        </p:nvSpPr>
        <p:spPr/>
        <p:txBody>
          <a:bodyPr/>
          <a:lstStyle/>
          <a:p>
            <a:r>
              <a:rPr lang="en-US" dirty="0">
                <a:solidFill>
                  <a:schemeClr val="tx1"/>
                </a:solidFill>
              </a:rPr>
              <a:t>Key Point </a:t>
            </a:r>
            <a:r>
              <a:rPr lang="en-US" sz="1000" b="0" dirty="0">
                <a:solidFill>
                  <a:schemeClr val="tx1"/>
                </a:solidFill>
              </a:rPr>
              <a:t>3</a:t>
            </a:r>
          </a:p>
        </p:txBody>
      </p:sp>
      <p:sp>
        <p:nvSpPr>
          <p:cNvPr id="3" name="Content Placeholder 2">
            <a:extLst>
              <a:ext uri="{FF2B5EF4-FFF2-40B4-BE49-F238E27FC236}">
                <a16:creationId xmlns:a16="http://schemas.microsoft.com/office/drawing/2014/main" id="{A03F1927-6862-499F-BF45-EE7F6D2F773C}"/>
              </a:ext>
            </a:extLst>
          </p:cNvPr>
          <p:cNvSpPr>
            <a:spLocks noGrp="1"/>
          </p:cNvSpPr>
          <p:nvPr>
            <p:ph sz="quarter" idx="11"/>
          </p:nvPr>
        </p:nvSpPr>
        <p:spPr/>
        <p:txBody>
          <a:bodyPr>
            <a:normAutofit/>
          </a:bodyPr>
          <a:lstStyle/>
          <a:p>
            <a:r>
              <a:rPr lang="en-US" sz="2400" dirty="0">
                <a:cs typeface="Calibri"/>
              </a:rPr>
              <a:t>An adjusted trial balance is a list of all accounts and their balances at a particular date, after we have updated account balances for adjusting entries.</a:t>
            </a:r>
          </a:p>
        </p:txBody>
      </p:sp>
      <p:sp>
        <p:nvSpPr>
          <p:cNvPr id="6" name="Slide Number Placeholder 5">
            <a:extLst>
              <a:ext uri="{FF2B5EF4-FFF2-40B4-BE49-F238E27FC236}">
                <a16:creationId xmlns:a16="http://schemas.microsoft.com/office/drawing/2014/main" id="{24F964DA-9BB3-46EF-B357-DBE927CF98E1}"/>
              </a:ext>
            </a:extLst>
          </p:cNvPr>
          <p:cNvSpPr>
            <a:spLocks noGrp="1"/>
          </p:cNvSpPr>
          <p:nvPr>
            <p:ph type="sldNum" sz="quarter" idx="10"/>
          </p:nvPr>
        </p:nvSpPr>
        <p:spPr/>
        <p:txBody>
          <a:bodyPr/>
          <a:lstStyle/>
          <a:p>
            <a:fld id="{68151E55-6873-49E2-B8D5-2F265E6F1973}" type="slidenum">
              <a:rPr lang="en-US" smtClean="0"/>
              <a:t>55</a:t>
            </a:fld>
            <a:endParaRPr lang="en-US" dirty="0"/>
          </a:p>
        </p:txBody>
      </p:sp>
    </p:spTree>
    <p:extLst>
      <p:ext uri="{BB962C8B-B14F-4D97-AF65-F5344CB8AC3E}">
        <p14:creationId xmlns:p14="http://schemas.microsoft.com/office/powerpoint/2010/main" val="174427431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40C859-6A36-4D36-A2A2-F95860622FBB}"/>
              </a:ext>
            </a:extLst>
          </p:cNvPr>
          <p:cNvSpPr>
            <a:spLocks noGrp="1"/>
          </p:cNvSpPr>
          <p:nvPr>
            <p:ph type="title"/>
          </p:nvPr>
        </p:nvSpPr>
        <p:spPr/>
        <p:txBody>
          <a:bodyPr/>
          <a:lstStyle/>
          <a:p>
            <a:r>
              <a:rPr lang="en-US" dirty="0"/>
              <a:t>PART B</a:t>
            </a:r>
          </a:p>
        </p:txBody>
      </p:sp>
      <p:sp>
        <p:nvSpPr>
          <p:cNvPr id="3" name="Content Placeholder 2">
            <a:extLst>
              <a:ext uri="{FF2B5EF4-FFF2-40B4-BE49-F238E27FC236}">
                <a16:creationId xmlns:a16="http://schemas.microsoft.com/office/drawing/2014/main" id="{3E8069C6-251B-4EC1-A090-A8588FB0E201}"/>
              </a:ext>
            </a:extLst>
          </p:cNvPr>
          <p:cNvSpPr>
            <a:spLocks noGrp="1"/>
          </p:cNvSpPr>
          <p:nvPr>
            <p:ph sz="quarter" idx="11"/>
          </p:nvPr>
        </p:nvSpPr>
        <p:spPr/>
        <p:txBody>
          <a:bodyPr/>
          <a:lstStyle/>
          <a:p>
            <a:r>
              <a:rPr lang="en-US" dirty="0"/>
              <a:t>THE REPORTING PROCESS: FINANCIAL STATEMENTS</a:t>
            </a:r>
          </a:p>
        </p:txBody>
      </p:sp>
      <p:sp>
        <p:nvSpPr>
          <p:cNvPr id="6" name="Slide Number Placeholder 5">
            <a:extLst>
              <a:ext uri="{FF2B5EF4-FFF2-40B4-BE49-F238E27FC236}">
                <a16:creationId xmlns:a16="http://schemas.microsoft.com/office/drawing/2014/main" id="{943942CD-C7F6-4D94-AB4A-F0033B4A391D}"/>
              </a:ext>
            </a:extLst>
          </p:cNvPr>
          <p:cNvSpPr>
            <a:spLocks noGrp="1"/>
          </p:cNvSpPr>
          <p:nvPr>
            <p:ph type="sldNum" sz="quarter" idx="10"/>
          </p:nvPr>
        </p:nvSpPr>
        <p:spPr/>
        <p:txBody>
          <a:bodyPr/>
          <a:lstStyle/>
          <a:p>
            <a:fld id="{68151E55-6873-49E2-B8D5-2F265E6F1973}" type="slidenum">
              <a:rPr lang="en-US" smtClean="0"/>
              <a:t>56</a:t>
            </a:fld>
            <a:endParaRPr lang="en-US" dirty="0"/>
          </a:p>
        </p:txBody>
      </p:sp>
    </p:spTree>
    <p:extLst>
      <p:ext uri="{BB962C8B-B14F-4D97-AF65-F5344CB8AC3E}">
        <p14:creationId xmlns:p14="http://schemas.microsoft.com/office/powerpoint/2010/main" val="189308665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A980CC-75D4-4A42-BC25-ADC3D4F8428E}"/>
              </a:ext>
            </a:extLst>
          </p:cNvPr>
          <p:cNvSpPr>
            <a:spLocks noGrp="1"/>
          </p:cNvSpPr>
          <p:nvPr>
            <p:ph type="title"/>
          </p:nvPr>
        </p:nvSpPr>
        <p:spPr/>
        <p:txBody>
          <a:bodyPr/>
          <a:lstStyle/>
          <a:p>
            <a:r>
              <a:rPr lang="en-US" dirty="0"/>
              <a:t>Learning Objective 5</a:t>
            </a:r>
          </a:p>
        </p:txBody>
      </p:sp>
      <p:sp>
        <p:nvSpPr>
          <p:cNvPr id="3" name="Content Placeholder 2">
            <a:extLst>
              <a:ext uri="{FF2B5EF4-FFF2-40B4-BE49-F238E27FC236}">
                <a16:creationId xmlns:a16="http://schemas.microsoft.com/office/drawing/2014/main" id="{FF1E195F-C631-44A2-8500-5D56E61DF1B7}"/>
              </a:ext>
            </a:extLst>
          </p:cNvPr>
          <p:cNvSpPr>
            <a:spLocks noGrp="1"/>
          </p:cNvSpPr>
          <p:nvPr>
            <p:ph sz="quarter" idx="11"/>
          </p:nvPr>
        </p:nvSpPr>
        <p:spPr/>
        <p:txBody>
          <a:bodyPr>
            <a:normAutofit/>
          </a:bodyPr>
          <a:lstStyle/>
          <a:p>
            <a:pPr marL="1081088" indent="-1081088"/>
            <a:r>
              <a:rPr lang="en-US" sz="2400" b="1" dirty="0">
                <a:solidFill>
                  <a:schemeClr val="tx1"/>
                </a:solidFill>
              </a:rPr>
              <a:t>L</a:t>
            </a:r>
            <a:r>
              <a:rPr lang="en-US" sz="100" b="1" dirty="0">
                <a:solidFill>
                  <a:schemeClr val="tx1"/>
                </a:solidFill>
              </a:rPr>
              <a:t> </a:t>
            </a:r>
            <a:r>
              <a:rPr lang="en-US" sz="2400" b="1" dirty="0">
                <a:solidFill>
                  <a:schemeClr val="tx1"/>
                </a:solidFill>
              </a:rPr>
              <a:t>O 3–5 </a:t>
            </a:r>
            <a:r>
              <a:rPr lang="en-US" sz="2400" dirty="0">
                <a:solidFill>
                  <a:schemeClr val="tx1"/>
                </a:solidFill>
              </a:rPr>
              <a:t>Prepare financial statements using the adjusted trial balance.</a:t>
            </a:r>
          </a:p>
        </p:txBody>
      </p:sp>
      <p:sp>
        <p:nvSpPr>
          <p:cNvPr id="6" name="Slide Number Placeholder 5">
            <a:extLst>
              <a:ext uri="{FF2B5EF4-FFF2-40B4-BE49-F238E27FC236}">
                <a16:creationId xmlns:a16="http://schemas.microsoft.com/office/drawing/2014/main" id="{1780DD5A-030A-49DA-AFC8-8053D8ED6951}"/>
              </a:ext>
            </a:extLst>
          </p:cNvPr>
          <p:cNvSpPr>
            <a:spLocks noGrp="1"/>
          </p:cNvSpPr>
          <p:nvPr>
            <p:ph type="sldNum" sz="quarter" idx="10"/>
          </p:nvPr>
        </p:nvSpPr>
        <p:spPr/>
        <p:txBody>
          <a:bodyPr/>
          <a:lstStyle/>
          <a:p>
            <a:fld id="{68151E55-6873-49E2-B8D5-2F265E6F1973}" type="slidenum">
              <a:rPr lang="en-US" smtClean="0"/>
              <a:t>57</a:t>
            </a:fld>
            <a:endParaRPr lang="en-US" dirty="0"/>
          </a:p>
        </p:txBody>
      </p:sp>
    </p:spTree>
    <p:extLst>
      <p:ext uri="{BB962C8B-B14F-4D97-AF65-F5344CB8AC3E}">
        <p14:creationId xmlns:p14="http://schemas.microsoft.com/office/powerpoint/2010/main" val="21979924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25A138-4605-449A-AFC3-E0F12F9263F5}"/>
              </a:ext>
            </a:extLst>
          </p:cNvPr>
          <p:cNvSpPr>
            <a:spLocks noGrp="1"/>
          </p:cNvSpPr>
          <p:nvPr>
            <p:ph type="title"/>
          </p:nvPr>
        </p:nvSpPr>
        <p:spPr/>
        <p:txBody>
          <a:bodyPr>
            <a:noAutofit/>
          </a:bodyPr>
          <a:lstStyle/>
          <a:p>
            <a:r>
              <a:rPr lang="en-US" sz="2600" dirty="0">
                <a:solidFill>
                  <a:schemeClr val="tx1"/>
                </a:solidFill>
                <a:cs typeface="Avenir LT Std 65 Medium"/>
              </a:rPr>
              <a:t>Illustration 3–11 (Partial) Relationship between Adjusted Trial Balance and Financial Statements</a:t>
            </a:r>
            <a:endParaRPr lang="en-US" sz="2600" dirty="0">
              <a:solidFill>
                <a:schemeClr val="tx1"/>
              </a:solidFill>
            </a:endParaRPr>
          </a:p>
        </p:txBody>
      </p:sp>
      <p:pic>
        <p:nvPicPr>
          <p:cNvPr id="8" name="Picture 7" descr="A an adjusted trial balance and financial statement for eagle soccer academy.">
            <a:extLst>
              <a:ext uri="{FF2B5EF4-FFF2-40B4-BE49-F238E27FC236}">
                <a16:creationId xmlns:a16="http://schemas.microsoft.com/office/drawing/2014/main" id="{3A5E7D5D-0D20-4A99-A61E-8DB74F1C3830}"/>
              </a:ext>
            </a:extLst>
          </p:cNvPr>
          <p:cNvPicPr>
            <a:picLocks noChangeAspect="1"/>
          </p:cNvPicPr>
          <p:nvPr/>
        </p:nvPicPr>
        <p:blipFill>
          <a:blip r:embed="rId3"/>
          <a:stretch>
            <a:fillRect/>
          </a:stretch>
        </p:blipFill>
        <p:spPr>
          <a:xfrm>
            <a:off x="559483" y="1092940"/>
            <a:ext cx="8025032" cy="5121821"/>
          </a:xfrm>
          <a:prstGeom prst="rect">
            <a:avLst/>
          </a:prstGeom>
        </p:spPr>
      </p:pic>
      <p:sp>
        <p:nvSpPr>
          <p:cNvPr id="4" name="Text Placeholder 3">
            <a:extLst>
              <a:ext uri="{FF2B5EF4-FFF2-40B4-BE49-F238E27FC236}">
                <a16:creationId xmlns:a16="http://schemas.microsoft.com/office/drawing/2014/main" id="{3ADB3BEB-DCF3-4867-A537-0A963B293261}"/>
              </a:ext>
            </a:extLst>
          </p:cNvPr>
          <p:cNvSpPr>
            <a:spLocks noGrp="1"/>
          </p:cNvSpPr>
          <p:nvPr>
            <p:ph type="body" sz="quarter" idx="12"/>
          </p:nvPr>
        </p:nvSpPr>
        <p:spPr>
          <a:xfrm>
            <a:off x="3023907" y="6289660"/>
            <a:ext cx="3413838" cy="247814"/>
          </a:xfrm>
        </p:spPr>
        <p:txBody>
          <a:bodyPr/>
          <a:lstStyle/>
          <a:p>
            <a:r>
              <a:rPr lang="en-US" sz="1200" dirty="0">
                <a:hlinkClick r:id="rId4" action="ppaction://hlinksldjump"/>
              </a:rPr>
              <a:t>Access the text alternative for slide images.</a:t>
            </a:r>
            <a:endParaRPr lang="en-US" sz="1200" dirty="0"/>
          </a:p>
        </p:txBody>
      </p:sp>
      <p:sp>
        <p:nvSpPr>
          <p:cNvPr id="6" name="Slide Number Placeholder 5">
            <a:extLst>
              <a:ext uri="{FF2B5EF4-FFF2-40B4-BE49-F238E27FC236}">
                <a16:creationId xmlns:a16="http://schemas.microsoft.com/office/drawing/2014/main" id="{A24C3949-EA11-4510-82CE-89613C9BBA55}"/>
              </a:ext>
            </a:extLst>
          </p:cNvPr>
          <p:cNvSpPr>
            <a:spLocks noGrp="1"/>
          </p:cNvSpPr>
          <p:nvPr>
            <p:ph type="sldNum" sz="quarter" idx="10"/>
          </p:nvPr>
        </p:nvSpPr>
        <p:spPr/>
        <p:txBody>
          <a:bodyPr/>
          <a:lstStyle/>
          <a:p>
            <a:fld id="{68151E55-6873-49E2-B8D5-2F265E6F1973}" type="slidenum">
              <a:rPr lang="en-US" smtClean="0"/>
              <a:t>58</a:t>
            </a:fld>
            <a:endParaRPr lang="en-US" dirty="0"/>
          </a:p>
        </p:txBody>
      </p:sp>
    </p:spTree>
    <p:extLst>
      <p:ext uri="{BB962C8B-B14F-4D97-AF65-F5344CB8AC3E}">
        <p14:creationId xmlns:p14="http://schemas.microsoft.com/office/powerpoint/2010/main" val="17303309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4343A4-F73C-4CCA-90E0-7765B878EA3A}"/>
              </a:ext>
            </a:extLst>
          </p:cNvPr>
          <p:cNvSpPr>
            <a:spLocks noGrp="1"/>
          </p:cNvSpPr>
          <p:nvPr>
            <p:ph type="title"/>
          </p:nvPr>
        </p:nvSpPr>
        <p:spPr/>
        <p:txBody>
          <a:bodyPr>
            <a:noAutofit/>
          </a:bodyPr>
          <a:lstStyle/>
          <a:p>
            <a:r>
              <a:rPr lang="en-US" dirty="0">
                <a:solidFill>
                  <a:schemeClr val="tx1"/>
                </a:solidFill>
                <a:cs typeface="Avenir LT Std 65 Medium"/>
              </a:rPr>
              <a:t>Illustration 3–12 Income Statement</a:t>
            </a:r>
            <a:endParaRPr lang="en-US" dirty="0">
              <a:solidFill>
                <a:schemeClr val="tx1"/>
              </a:solidFill>
            </a:endParaRPr>
          </a:p>
        </p:txBody>
      </p:sp>
      <p:sp>
        <p:nvSpPr>
          <p:cNvPr id="3" name="Content Placeholder 2">
            <a:extLst>
              <a:ext uri="{FF2B5EF4-FFF2-40B4-BE49-F238E27FC236}">
                <a16:creationId xmlns:a16="http://schemas.microsoft.com/office/drawing/2014/main" id="{04DE0400-BB16-4A0E-9EC3-FC51502D7581}"/>
              </a:ext>
            </a:extLst>
          </p:cNvPr>
          <p:cNvSpPr>
            <a:spLocks noGrp="1"/>
          </p:cNvSpPr>
          <p:nvPr>
            <p:ph sz="quarter" idx="11"/>
          </p:nvPr>
        </p:nvSpPr>
        <p:spPr>
          <a:xfrm>
            <a:off x="1946062" y="1160334"/>
            <a:ext cx="5251877" cy="1191588"/>
          </a:xfrm>
        </p:spPr>
        <p:txBody>
          <a:bodyPr/>
          <a:lstStyle/>
          <a:p>
            <a:pPr algn="ctr">
              <a:lnSpc>
                <a:spcPct val="90000"/>
              </a:lnSpc>
            </a:pPr>
            <a:r>
              <a:rPr lang="en-US" b="1" dirty="0">
                <a:solidFill>
                  <a:schemeClr val="tx1"/>
                </a:solidFill>
              </a:rPr>
              <a:t>EAGLE SOCCER ACADEMY</a:t>
            </a:r>
          </a:p>
          <a:p>
            <a:pPr algn="ctr">
              <a:lnSpc>
                <a:spcPct val="90000"/>
              </a:lnSpc>
            </a:pPr>
            <a:r>
              <a:rPr lang="en-US" b="1" dirty="0">
                <a:solidFill>
                  <a:schemeClr val="tx1"/>
                </a:solidFill>
              </a:rPr>
              <a:t>Income Statement</a:t>
            </a:r>
          </a:p>
          <a:p>
            <a:pPr algn="ctr">
              <a:lnSpc>
                <a:spcPct val="90000"/>
              </a:lnSpc>
            </a:pPr>
            <a:r>
              <a:rPr lang="en-US" b="1" dirty="0">
                <a:solidFill>
                  <a:schemeClr val="tx1"/>
                </a:solidFill>
              </a:rPr>
              <a:t>For the period ended December 31, 2024</a:t>
            </a:r>
          </a:p>
        </p:txBody>
      </p:sp>
      <p:graphicFrame>
        <p:nvGraphicFramePr>
          <p:cNvPr id="7" name="Table 7">
            <a:extLst>
              <a:ext uri="{FF2B5EF4-FFF2-40B4-BE49-F238E27FC236}">
                <a16:creationId xmlns:a16="http://schemas.microsoft.com/office/drawing/2014/main" id="{A6BDA8A3-7DC5-4D4E-A43D-56EDA02B747A}"/>
              </a:ext>
            </a:extLst>
          </p:cNvPr>
          <p:cNvGraphicFramePr>
            <a:graphicFrameLocks noGrp="1"/>
          </p:cNvGraphicFramePr>
          <p:nvPr>
            <p:extLst>
              <p:ext uri="{D42A27DB-BD31-4B8C-83A1-F6EECF244321}">
                <p14:modId xmlns:p14="http://schemas.microsoft.com/office/powerpoint/2010/main" val="85556918"/>
              </p:ext>
            </p:extLst>
          </p:nvPr>
        </p:nvGraphicFramePr>
        <p:xfrm>
          <a:off x="2078179" y="2468297"/>
          <a:ext cx="4838007" cy="4023360"/>
        </p:xfrm>
        <a:graphic>
          <a:graphicData uri="http://schemas.openxmlformats.org/drawingml/2006/table">
            <a:tbl>
              <a:tblPr firstRow="1" bandRow="1">
                <a:tableStyleId>{5C22544A-7EE6-4342-B048-85BDC9FD1C3A}</a:tableStyleId>
              </a:tblPr>
              <a:tblGrid>
                <a:gridCol w="3441469">
                  <a:extLst>
                    <a:ext uri="{9D8B030D-6E8A-4147-A177-3AD203B41FA5}">
                      <a16:colId xmlns:a16="http://schemas.microsoft.com/office/drawing/2014/main" val="3867367544"/>
                    </a:ext>
                  </a:extLst>
                </a:gridCol>
                <a:gridCol w="1396538">
                  <a:extLst>
                    <a:ext uri="{9D8B030D-6E8A-4147-A177-3AD203B41FA5}">
                      <a16:colId xmlns:a16="http://schemas.microsoft.com/office/drawing/2014/main" val="3755806103"/>
                    </a:ext>
                  </a:extLst>
                </a:gridCol>
              </a:tblGrid>
              <a:tr h="1713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solidFill>
                            <a:schemeClr val="tx1"/>
                          </a:solidFill>
                        </a:rPr>
                        <a:t>Revenues</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endParaRPr lang="en-IN" sz="1800" b="0" dirty="0">
                        <a:solidFill>
                          <a:schemeClr val="tx1"/>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32179373"/>
                  </a:ext>
                </a:extLst>
              </a:tr>
              <a:tr h="199907">
                <a:tc>
                  <a:txBody>
                    <a:bodyPr/>
                    <a:lstStyle/>
                    <a:p>
                      <a:r>
                        <a:rPr lang="en-US" sz="1800" dirty="0">
                          <a:solidFill>
                            <a:schemeClr val="tx1"/>
                          </a:solidFill>
                        </a:rPr>
                        <a:t>   Service revenue</a:t>
                      </a:r>
                      <a:endParaRPr lang="en-IN" sz="18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800" u="sng" dirty="0">
                          <a:solidFill>
                            <a:schemeClr val="tx1"/>
                          </a:solidFill>
                          <a:uFill>
                            <a:solidFill>
                              <a:schemeClr val="tx1"/>
                            </a:solidFill>
                          </a:uFill>
                        </a:rPr>
                        <a:t>$72,000 </a:t>
                      </a:r>
                      <a:endParaRPr lang="en-IN" sz="18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21312481"/>
                  </a:ext>
                </a:extLst>
              </a:tr>
              <a:tr h="1398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chemeClr val="tx1"/>
                          </a:solidFill>
                        </a:rPr>
                        <a:t>Expenses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IN" sz="18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86746931"/>
                  </a:ext>
                </a:extLst>
              </a:tr>
              <a:tr h="171354">
                <a:tc>
                  <a:txBody>
                    <a:bodyPr/>
                    <a:lstStyle/>
                    <a:p>
                      <a:r>
                        <a:rPr lang="en-US" sz="1800" dirty="0">
                          <a:solidFill>
                            <a:schemeClr val="tx1"/>
                          </a:solidFill>
                        </a:rPr>
                        <a:t>   Rent expense</a:t>
                      </a:r>
                      <a:endParaRPr lang="en-IN" sz="18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800" dirty="0">
                          <a:solidFill>
                            <a:schemeClr val="tx1"/>
                          </a:solidFill>
                        </a:rPr>
                        <a:t>   5,000</a:t>
                      </a:r>
                      <a:endParaRPr lang="en-IN" sz="18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17269409"/>
                  </a:ext>
                </a:extLst>
              </a:tr>
              <a:tr h="0">
                <a:tc>
                  <a:txBody>
                    <a:bodyPr/>
                    <a:lstStyle/>
                    <a:p>
                      <a:r>
                        <a:rPr lang="en-US" sz="1800" dirty="0">
                          <a:solidFill>
                            <a:schemeClr val="tx1"/>
                          </a:solidFill>
                        </a:rPr>
                        <a:t>   Supplies expense</a:t>
                      </a:r>
                      <a:endParaRPr lang="en-IN" sz="18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800" dirty="0">
                          <a:solidFill>
                            <a:schemeClr val="tx1"/>
                          </a:solidFill>
                        </a:rPr>
                        <a:t> 10,000</a:t>
                      </a:r>
                      <a:endParaRPr lang="en-IN" sz="18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411177716"/>
                  </a:ext>
                </a:extLst>
              </a:tr>
              <a:tr h="223905">
                <a:tc>
                  <a:txBody>
                    <a:bodyPr/>
                    <a:lstStyle/>
                    <a:p>
                      <a:r>
                        <a:rPr lang="en-US" sz="1800" dirty="0">
                          <a:solidFill>
                            <a:schemeClr val="tx1"/>
                          </a:solidFill>
                        </a:rPr>
                        <a:t>   Depreciation expense</a:t>
                      </a:r>
                      <a:endParaRPr lang="en-IN" sz="18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chemeClr val="tx1"/>
                          </a:solidFill>
                        </a:rPr>
                        <a:t>   2,000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40879489"/>
                  </a:ext>
                </a:extLst>
              </a:tr>
              <a:tr h="181864">
                <a:tc>
                  <a:txBody>
                    <a:bodyPr/>
                    <a:lstStyle/>
                    <a:p>
                      <a:r>
                        <a:rPr lang="en-US" sz="1800" dirty="0">
                          <a:solidFill>
                            <a:schemeClr val="tx1"/>
                          </a:solidFill>
                        </a:rPr>
                        <a:t>   Salaries expense</a:t>
                      </a:r>
                      <a:endParaRPr lang="en-IN" sz="18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800" dirty="0">
                          <a:solidFill>
                            <a:schemeClr val="tx1"/>
                          </a:solidFill>
                        </a:rPr>
                        <a:t> 31,000</a:t>
                      </a:r>
                      <a:endParaRPr lang="en-IN" sz="18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86130546"/>
                  </a:ext>
                </a:extLst>
              </a:tr>
              <a:tr h="139823">
                <a:tc>
                  <a:txBody>
                    <a:bodyPr/>
                    <a:lstStyle/>
                    <a:p>
                      <a:r>
                        <a:rPr lang="en-US" sz="1800" dirty="0">
                          <a:solidFill>
                            <a:schemeClr val="tx1"/>
                          </a:solidFill>
                        </a:rPr>
                        <a:t>   Utilities expense</a:t>
                      </a:r>
                      <a:endParaRPr lang="en-IN" sz="18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800" dirty="0">
                          <a:solidFill>
                            <a:schemeClr val="tx1"/>
                          </a:solidFill>
                        </a:rPr>
                        <a:t>   9,000</a:t>
                      </a:r>
                      <a:endParaRPr lang="en-IN" sz="18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19686674"/>
                  </a:ext>
                </a:extLst>
              </a:tr>
              <a:tr h="192374">
                <a:tc>
                  <a:txBody>
                    <a:bodyPr/>
                    <a:lstStyle/>
                    <a:p>
                      <a:r>
                        <a:rPr lang="en-US" sz="1800" dirty="0">
                          <a:solidFill>
                            <a:schemeClr val="tx1"/>
                          </a:solidFill>
                        </a:rPr>
                        <a:t>   Interest expense</a:t>
                      </a:r>
                      <a:endParaRPr lang="en-IN" sz="18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800" dirty="0">
                          <a:solidFill>
                            <a:schemeClr val="tx1"/>
                          </a:solidFill>
                        </a:rPr>
                        <a:t> </a:t>
                      </a:r>
                      <a:r>
                        <a:rPr lang="en-US" sz="1800" u="sng" dirty="0">
                          <a:solidFill>
                            <a:schemeClr val="tx1"/>
                          </a:solidFill>
                        </a:rPr>
                        <a:t>  1,000</a:t>
                      </a:r>
                      <a:endParaRPr lang="en-IN" sz="18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63417664"/>
                  </a:ext>
                </a:extLst>
              </a:tr>
              <a:tr h="0">
                <a:tc>
                  <a:txBody>
                    <a:bodyPr/>
                    <a:lstStyle/>
                    <a:p>
                      <a:r>
                        <a:rPr lang="en-US" sz="1800" dirty="0">
                          <a:solidFill>
                            <a:schemeClr val="tx1"/>
                          </a:solidFill>
                        </a:rPr>
                        <a:t>     Total expenses</a:t>
                      </a:r>
                      <a:endParaRPr lang="en-IN" sz="18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800" dirty="0">
                          <a:solidFill>
                            <a:schemeClr val="tx1"/>
                          </a:solidFill>
                        </a:rPr>
                        <a:t> </a:t>
                      </a:r>
                      <a:r>
                        <a:rPr lang="en-US" sz="1800" u="sng" dirty="0">
                          <a:solidFill>
                            <a:schemeClr val="tx1"/>
                          </a:solidFill>
                        </a:rPr>
                        <a:t>58,000</a:t>
                      </a:r>
                      <a:endParaRPr lang="en-IN" sz="18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15317374"/>
                  </a:ext>
                </a:extLst>
              </a:tr>
              <a:tr h="192374">
                <a:tc>
                  <a:txBody>
                    <a:bodyPr/>
                    <a:lstStyle/>
                    <a:p>
                      <a:r>
                        <a:rPr lang="en-US" sz="1800" dirty="0">
                          <a:solidFill>
                            <a:schemeClr val="tx1"/>
                          </a:solidFill>
                        </a:rPr>
                        <a:t>Net income</a:t>
                      </a:r>
                      <a:endParaRPr lang="en-IN" sz="18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800" u="dbl" dirty="0">
                          <a:solidFill>
                            <a:schemeClr val="tx1"/>
                          </a:solidFill>
                        </a:rPr>
                        <a:t>$14,000</a:t>
                      </a:r>
                      <a:endParaRPr lang="en-IN" sz="18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8772743"/>
                  </a:ext>
                </a:extLst>
              </a:tr>
            </a:tbl>
          </a:graphicData>
        </a:graphic>
      </p:graphicFrame>
      <p:sp>
        <p:nvSpPr>
          <p:cNvPr id="6" name="Slide Number Placeholder 5">
            <a:extLst>
              <a:ext uri="{FF2B5EF4-FFF2-40B4-BE49-F238E27FC236}">
                <a16:creationId xmlns:a16="http://schemas.microsoft.com/office/drawing/2014/main" id="{F307AE17-5935-4A87-BCFC-DEE26117CD6A}"/>
              </a:ext>
            </a:extLst>
          </p:cNvPr>
          <p:cNvSpPr>
            <a:spLocks noGrp="1"/>
          </p:cNvSpPr>
          <p:nvPr>
            <p:ph type="sldNum" sz="quarter" idx="10"/>
          </p:nvPr>
        </p:nvSpPr>
        <p:spPr/>
        <p:txBody>
          <a:bodyPr/>
          <a:lstStyle/>
          <a:p>
            <a:fld id="{68151E55-6873-49E2-B8D5-2F265E6F1973}" type="slidenum">
              <a:rPr lang="en-US" smtClean="0"/>
              <a:t>59</a:t>
            </a:fld>
            <a:endParaRPr lang="en-US" dirty="0"/>
          </a:p>
        </p:txBody>
      </p:sp>
    </p:spTree>
    <p:extLst>
      <p:ext uri="{BB962C8B-B14F-4D97-AF65-F5344CB8AC3E}">
        <p14:creationId xmlns:p14="http://schemas.microsoft.com/office/powerpoint/2010/main" val="27146765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F3AC11-10F5-44C5-A2EC-D197E909108F}"/>
              </a:ext>
            </a:extLst>
          </p:cNvPr>
          <p:cNvSpPr>
            <a:spLocks noGrp="1"/>
          </p:cNvSpPr>
          <p:nvPr>
            <p:ph type="title"/>
          </p:nvPr>
        </p:nvSpPr>
        <p:spPr/>
        <p:txBody>
          <a:bodyPr/>
          <a:lstStyle/>
          <a:p>
            <a:r>
              <a:rPr lang="en-US" sz="3600" dirty="0"/>
              <a:t>Accrual-Basis Accounting</a:t>
            </a:r>
            <a:endParaRPr lang="en-US" dirty="0"/>
          </a:p>
        </p:txBody>
      </p:sp>
      <p:sp>
        <p:nvSpPr>
          <p:cNvPr id="3" name="Content Placeholder 2">
            <a:extLst>
              <a:ext uri="{FF2B5EF4-FFF2-40B4-BE49-F238E27FC236}">
                <a16:creationId xmlns:a16="http://schemas.microsoft.com/office/drawing/2014/main" id="{75588BC7-CC73-4702-9AE0-85B09BAEDCB0}"/>
              </a:ext>
            </a:extLst>
          </p:cNvPr>
          <p:cNvSpPr>
            <a:spLocks noGrp="1"/>
          </p:cNvSpPr>
          <p:nvPr>
            <p:ph sz="quarter" idx="11"/>
          </p:nvPr>
        </p:nvSpPr>
        <p:spPr/>
        <p:txBody>
          <a:bodyPr>
            <a:normAutofit/>
          </a:bodyPr>
          <a:lstStyle/>
          <a:p>
            <a:pPr marL="0" indent="0">
              <a:spcBef>
                <a:spcPts val="1000"/>
              </a:spcBef>
              <a:spcAft>
                <a:spcPts val="0"/>
              </a:spcAft>
              <a:buNone/>
            </a:pPr>
            <a:r>
              <a:rPr lang="en-US" sz="2400" dirty="0"/>
              <a:t>Under accrual-basis accounting, we record:</a:t>
            </a:r>
          </a:p>
          <a:p>
            <a:pPr marL="291600" indent="-291600">
              <a:spcBef>
                <a:spcPts val="1000"/>
              </a:spcBef>
              <a:spcAft>
                <a:spcPts val="0"/>
              </a:spcAft>
              <a:buFont typeface="Arial" panose="020B0604020202020204" pitchFamily="34" charset="0"/>
              <a:buChar char="•"/>
            </a:pPr>
            <a:r>
              <a:rPr lang="en-US" sz="2400" dirty="0"/>
              <a:t>Assets – at the time those resources are obtained.</a:t>
            </a:r>
          </a:p>
          <a:p>
            <a:pPr marL="291600" indent="-291600">
              <a:spcBef>
                <a:spcPts val="1000"/>
              </a:spcBef>
              <a:spcAft>
                <a:spcPts val="0"/>
              </a:spcAft>
              <a:buFont typeface="Arial" panose="020B0604020202020204" pitchFamily="34" charset="0"/>
              <a:buChar char="•"/>
            </a:pPr>
            <a:r>
              <a:rPr lang="en-US" sz="2400" dirty="0"/>
              <a:t>Liabilities – at the time those obligations occur.</a:t>
            </a:r>
          </a:p>
          <a:p>
            <a:pPr marL="291600" indent="-291600">
              <a:spcBef>
                <a:spcPts val="1000"/>
              </a:spcBef>
              <a:spcAft>
                <a:spcPts val="0"/>
              </a:spcAft>
              <a:buFont typeface="Arial" panose="020B0604020202020204" pitchFamily="34" charset="0"/>
              <a:buChar char="•"/>
            </a:pPr>
            <a:r>
              <a:rPr lang="en-US" sz="2400" dirty="0"/>
              <a:t>Revenues – at the time goods and services are provided to customers.</a:t>
            </a:r>
          </a:p>
          <a:p>
            <a:pPr marL="291600" indent="-291600">
              <a:spcBef>
                <a:spcPts val="1000"/>
              </a:spcBef>
              <a:spcAft>
                <a:spcPts val="0"/>
              </a:spcAft>
              <a:buFont typeface="Arial" panose="020B0604020202020204" pitchFamily="34" charset="0"/>
              <a:buChar char="•"/>
            </a:pPr>
            <a:r>
              <a:rPr lang="en-US" sz="2400" dirty="0"/>
              <a:t>Expenses – at the time costs are used in running the company.</a:t>
            </a:r>
          </a:p>
        </p:txBody>
      </p:sp>
      <p:sp>
        <p:nvSpPr>
          <p:cNvPr id="6" name="Slide Number Placeholder 5">
            <a:extLst>
              <a:ext uri="{FF2B5EF4-FFF2-40B4-BE49-F238E27FC236}">
                <a16:creationId xmlns:a16="http://schemas.microsoft.com/office/drawing/2014/main" id="{0C6682E3-BB2E-42EC-8149-1502655AAF27}"/>
              </a:ext>
            </a:extLst>
          </p:cNvPr>
          <p:cNvSpPr>
            <a:spLocks noGrp="1"/>
          </p:cNvSpPr>
          <p:nvPr>
            <p:ph type="sldNum" sz="quarter" idx="10"/>
          </p:nvPr>
        </p:nvSpPr>
        <p:spPr/>
        <p:txBody>
          <a:bodyPr/>
          <a:lstStyle/>
          <a:p>
            <a:fld id="{68151E55-6873-49E2-B8D5-2F265E6F1973}" type="slidenum">
              <a:rPr lang="en-US" smtClean="0"/>
              <a:t>6</a:t>
            </a:fld>
            <a:endParaRPr lang="en-US" dirty="0"/>
          </a:p>
        </p:txBody>
      </p:sp>
    </p:spTree>
    <p:extLst>
      <p:ext uri="{BB962C8B-B14F-4D97-AF65-F5344CB8AC3E}">
        <p14:creationId xmlns:p14="http://schemas.microsoft.com/office/powerpoint/2010/main" val="18695211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B8774B-83D5-4B3D-BA34-2A34B5644E28}"/>
              </a:ext>
            </a:extLst>
          </p:cNvPr>
          <p:cNvSpPr>
            <a:spLocks noGrp="1"/>
          </p:cNvSpPr>
          <p:nvPr>
            <p:ph type="title"/>
          </p:nvPr>
        </p:nvSpPr>
        <p:spPr/>
        <p:txBody>
          <a:bodyPr>
            <a:noAutofit/>
          </a:bodyPr>
          <a:lstStyle/>
          <a:p>
            <a:r>
              <a:rPr lang="en-US" sz="3200" dirty="0">
                <a:solidFill>
                  <a:schemeClr val="tx1"/>
                </a:solidFill>
                <a:cs typeface="Avenir LT Std 65 Medium"/>
              </a:rPr>
              <a:t>Illustration 3–13 Statement of Stockholders’ Equity</a:t>
            </a:r>
            <a:endParaRPr lang="en-US" sz="3200" dirty="0">
              <a:solidFill>
                <a:schemeClr val="tx1"/>
              </a:solidFill>
            </a:endParaRPr>
          </a:p>
        </p:txBody>
      </p:sp>
      <p:sp>
        <p:nvSpPr>
          <p:cNvPr id="3" name="Content Placeholder 2">
            <a:extLst>
              <a:ext uri="{FF2B5EF4-FFF2-40B4-BE49-F238E27FC236}">
                <a16:creationId xmlns:a16="http://schemas.microsoft.com/office/drawing/2014/main" id="{8E3A1B78-2F2E-44E9-B797-B84120A35454}"/>
              </a:ext>
            </a:extLst>
          </p:cNvPr>
          <p:cNvSpPr>
            <a:spLocks noGrp="1"/>
          </p:cNvSpPr>
          <p:nvPr>
            <p:ph sz="quarter" idx="11"/>
          </p:nvPr>
        </p:nvSpPr>
        <p:spPr>
          <a:xfrm>
            <a:off x="342900" y="1276709"/>
            <a:ext cx="8458200" cy="1167553"/>
          </a:xfrm>
        </p:spPr>
        <p:txBody>
          <a:bodyPr>
            <a:normAutofit/>
          </a:bodyPr>
          <a:lstStyle/>
          <a:p>
            <a:pPr algn="ctr">
              <a:lnSpc>
                <a:spcPct val="90000"/>
              </a:lnSpc>
            </a:pPr>
            <a:r>
              <a:rPr lang="en-US" b="1" dirty="0">
                <a:solidFill>
                  <a:schemeClr val="tx1"/>
                </a:solidFill>
              </a:rPr>
              <a:t>EAGLE SOCCER ACADEMY</a:t>
            </a:r>
          </a:p>
          <a:p>
            <a:pPr algn="ctr">
              <a:lnSpc>
                <a:spcPct val="90000"/>
              </a:lnSpc>
            </a:pPr>
            <a:r>
              <a:rPr lang="en-US" b="1" dirty="0">
                <a:solidFill>
                  <a:schemeClr val="tx1"/>
                </a:solidFill>
              </a:rPr>
              <a:t>Statement of Stockholders’ Equity</a:t>
            </a:r>
          </a:p>
          <a:p>
            <a:pPr algn="ctr">
              <a:lnSpc>
                <a:spcPct val="90000"/>
              </a:lnSpc>
            </a:pPr>
            <a:r>
              <a:rPr lang="en-US" b="1" dirty="0">
                <a:solidFill>
                  <a:schemeClr val="tx1"/>
                </a:solidFill>
              </a:rPr>
              <a:t>For the period ended December 31, 2024</a:t>
            </a:r>
          </a:p>
        </p:txBody>
      </p:sp>
      <p:graphicFrame>
        <p:nvGraphicFramePr>
          <p:cNvPr id="7" name="Table 7">
            <a:extLst>
              <a:ext uri="{FF2B5EF4-FFF2-40B4-BE49-F238E27FC236}">
                <a16:creationId xmlns:a16="http://schemas.microsoft.com/office/drawing/2014/main" id="{52B9C728-298B-48AA-A07F-6C16A2F8F9CC}"/>
              </a:ext>
            </a:extLst>
          </p:cNvPr>
          <p:cNvGraphicFramePr>
            <a:graphicFrameLocks noGrp="1"/>
          </p:cNvGraphicFramePr>
          <p:nvPr>
            <p:extLst>
              <p:ext uri="{D42A27DB-BD31-4B8C-83A1-F6EECF244321}">
                <p14:modId xmlns:p14="http://schemas.microsoft.com/office/powerpoint/2010/main" val="1665834288"/>
              </p:ext>
            </p:extLst>
          </p:nvPr>
        </p:nvGraphicFramePr>
        <p:xfrm>
          <a:off x="474785" y="2600626"/>
          <a:ext cx="7639201" cy="2677160"/>
        </p:xfrm>
        <a:graphic>
          <a:graphicData uri="http://schemas.openxmlformats.org/drawingml/2006/table">
            <a:tbl>
              <a:tblPr firstRow="1" bandRow="1">
                <a:tableStyleId>{5C22544A-7EE6-4342-B048-85BDC9FD1C3A}</a:tableStyleId>
              </a:tblPr>
              <a:tblGrid>
                <a:gridCol w="3098731">
                  <a:extLst>
                    <a:ext uri="{9D8B030D-6E8A-4147-A177-3AD203B41FA5}">
                      <a16:colId xmlns:a16="http://schemas.microsoft.com/office/drawing/2014/main" val="3207898865"/>
                    </a:ext>
                  </a:extLst>
                </a:gridCol>
                <a:gridCol w="1219200">
                  <a:extLst>
                    <a:ext uri="{9D8B030D-6E8A-4147-A177-3AD203B41FA5}">
                      <a16:colId xmlns:a16="http://schemas.microsoft.com/office/drawing/2014/main" val="2760399845"/>
                    </a:ext>
                  </a:extLst>
                </a:gridCol>
                <a:gridCol w="1387366">
                  <a:extLst>
                    <a:ext uri="{9D8B030D-6E8A-4147-A177-3AD203B41FA5}">
                      <a16:colId xmlns:a16="http://schemas.microsoft.com/office/drawing/2014/main" val="4062818343"/>
                    </a:ext>
                  </a:extLst>
                </a:gridCol>
                <a:gridCol w="1933904">
                  <a:extLst>
                    <a:ext uri="{9D8B030D-6E8A-4147-A177-3AD203B41FA5}">
                      <a16:colId xmlns:a16="http://schemas.microsoft.com/office/drawing/2014/main" val="1746104919"/>
                    </a:ext>
                  </a:extLst>
                </a:gridCol>
              </a:tblGrid>
              <a:tr h="370840">
                <a:tc>
                  <a:txBody>
                    <a:bodyPr/>
                    <a:lstStyle/>
                    <a:p>
                      <a:endParaRPr lang="en-IN" sz="1600" dirty="0">
                        <a:solidFill>
                          <a:schemeClr val="tx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sz="1600" b="1" dirty="0">
                          <a:solidFill>
                            <a:schemeClr val="tx1"/>
                          </a:solidFill>
                        </a:rPr>
                        <a:t>Common</a:t>
                      </a:r>
                    </a:p>
                    <a:p>
                      <a:pPr algn="ctr"/>
                      <a:r>
                        <a:rPr lang="en-US" sz="1600" b="1" dirty="0">
                          <a:solidFill>
                            <a:schemeClr val="tx1"/>
                          </a:solidFill>
                        </a:rPr>
                        <a:t>Stock</a:t>
                      </a:r>
                    </a:p>
                  </a:txBody>
                  <a:tcPr>
                    <a:lnL w="12700" cmpd="sng">
                      <a:noFill/>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b="1" dirty="0">
                          <a:solidFill>
                            <a:schemeClr val="tx1"/>
                          </a:solidFill>
                        </a:rPr>
                        <a:t>Retained</a:t>
                      </a:r>
                      <a:br>
                        <a:rPr lang="en-US" sz="1600" b="1" dirty="0">
                          <a:solidFill>
                            <a:schemeClr val="tx1"/>
                          </a:solidFill>
                        </a:rPr>
                      </a:br>
                      <a:r>
                        <a:rPr lang="en-US" sz="1600" b="1" dirty="0">
                          <a:solidFill>
                            <a:schemeClr val="tx1"/>
                          </a:solidFill>
                        </a:rPr>
                        <a:t>Earnings</a:t>
                      </a:r>
                    </a:p>
                  </a:txBody>
                  <a:tcPr>
                    <a:lnL w="12700" cmpd="sng">
                      <a:noFill/>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600" b="1" dirty="0">
                          <a:solidFill>
                            <a:schemeClr val="tx1"/>
                          </a:solidFill>
                        </a:rPr>
                        <a:t>Total </a:t>
                      </a:r>
                    </a:p>
                    <a:p>
                      <a:pPr algn="ctr"/>
                      <a:r>
                        <a:rPr lang="en-US" sz="1600" b="1" dirty="0">
                          <a:solidFill>
                            <a:schemeClr val="tx1"/>
                          </a:solidFill>
                        </a:rPr>
                        <a:t>Stockholders’ </a:t>
                      </a:r>
                    </a:p>
                    <a:p>
                      <a:pPr algn="ctr"/>
                      <a:r>
                        <a:rPr lang="en-US" sz="1600" b="1" dirty="0">
                          <a:solidFill>
                            <a:schemeClr val="tx1"/>
                          </a:solidFill>
                        </a:rPr>
                        <a:t>Equity</a:t>
                      </a:r>
                    </a:p>
                  </a:txBody>
                  <a:tcPr>
                    <a:lnL w="12700" cmpd="sng">
                      <a:noFill/>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215854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rPr>
                        <a:t>Beginning balance (Dec. 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rPr>
                        <a:t>$         </a:t>
                      </a:r>
                      <a:r>
                        <a:rPr lang="en-US" sz="1600" b="1" dirty="0">
                          <a:sym typeface="Symbol" panose="05050102010706020507" pitchFamily="18" charset="2"/>
                        </a:rPr>
                        <a:t></a:t>
                      </a:r>
                      <a:r>
                        <a:rPr lang="en-US" sz="1600" dirty="0">
                          <a:solidFill>
                            <a:schemeClr val="tx1"/>
                          </a:solidFill>
                        </a:rPr>
                        <a:t>0</a:t>
                      </a:r>
                      <a:r>
                        <a:rPr lang="en-US" sz="1600" b="1" dirty="0">
                          <a:sym typeface="Symbol" panose="05050102010706020507" pitchFamily="18" charset="2"/>
                        </a:rPr>
                        <a:t></a:t>
                      </a:r>
                      <a:endParaRPr lang="en-US" sz="1600" dirty="0">
                        <a:solidFill>
                          <a:schemeClr val="tx1"/>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rPr>
                        <a:t>$         </a:t>
                      </a:r>
                      <a:r>
                        <a:rPr lang="en-US" sz="1600" b="1" dirty="0">
                          <a:sym typeface="Symbol" panose="05050102010706020507" pitchFamily="18" charset="2"/>
                        </a:rPr>
                        <a:t></a:t>
                      </a:r>
                      <a:r>
                        <a:rPr lang="en-US" sz="1600" dirty="0">
                          <a:solidFill>
                            <a:schemeClr val="tx1"/>
                          </a:solidFill>
                        </a:rPr>
                        <a:t>0</a:t>
                      </a:r>
                      <a:r>
                        <a:rPr lang="en-US" sz="1600" b="1" dirty="0">
                          <a:sym typeface="Symbol" panose="05050102010706020507" pitchFamily="18" charset="2"/>
                        </a:rPr>
                        <a:t></a:t>
                      </a:r>
                      <a:endParaRPr lang="en-US" sz="1600" dirty="0">
                        <a:solidFill>
                          <a:schemeClr val="tx1"/>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rPr>
                        <a:t>$         </a:t>
                      </a:r>
                      <a:r>
                        <a:rPr lang="en-US" sz="1600" b="1" dirty="0">
                          <a:sym typeface="Symbol" panose="05050102010706020507" pitchFamily="18" charset="2"/>
                        </a:rPr>
                        <a:t></a:t>
                      </a:r>
                      <a:r>
                        <a:rPr lang="en-US" sz="1600" dirty="0">
                          <a:solidFill>
                            <a:schemeClr val="tx1"/>
                          </a:solidFill>
                        </a:rPr>
                        <a:t>0</a:t>
                      </a:r>
                      <a:r>
                        <a:rPr lang="en-US" sz="1600" b="1" dirty="0">
                          <a:sym typeface="Symbol" panose="05050102010706020507" pitchFamily="18" charset="2"/>
                        </a:rPr>
                        <a:t></a:t>
                      </a:r>
                      <a:endParaRPr lang="en-US" sz="1600" dirty="0">
                        <a:solidFill>
                          <a:schemeClr val="tx1"/>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4234224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rPr>
                        <a:t>Issuance of common stock</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r"/>
                      <a:r>
                        <a:rPr lang="en-US" sz="1600" dirty="0">
                          <a:solidFill>
                            <a:schemeClr val="tx1"/>
                          </a:solidFill>
                        </a:rPr>
                        <a:t> 200,000</a:t>
                      </a:r>
                      <a:endParaRPr lang="en-IN" sz="16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r"/>
                      <a:endParaRPr lang="en-IN" sz="16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sz="1600" dirty="0">
                          <a:solidFill>
                            <a:schemeClr val="tx1"/>
                          </a:solidFill>
                        </a:rPr>
                        <a:t> 200,000</a:t>
                      </a:r>
                      <a:endParaRPr lang="en-IN" sz="16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417049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rgbClr val="002060"/>
                          </a:solidFill>
                        </a:rPr>
                        <a:t>Add: Net income for the period</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r"/>
                      <a:endParaRPr lang="en-IN" sz="1600" dirty="0">
                        <a:solidFill>
                          <a:srgbClr val="002060"/>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r"/>
                      <a:r>
                        <a:rPr lang="en-US" sz="1600" dirty="0">
                          <a:solidFill>
                            <a:srgbClr val="002060"/>
                          </a:solidFill>
                        </a:rPr>
                        <a:t>  14,000</a:t>
                      </a:r>
                      <a:endParaRPr lang="en-IN" sz="1600" dirty="0">
                        <a:solidFill>
                          <a:srgbClr val="002060"/>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a:solidFill>
                            <a:srgbClr val="002060"/>
                          </a:solidFill>
                        </a:rPr>
                        <a:t>   14,000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7141656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rPr>
                        <a:t>Less: Dividends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r"/>
                      <a:r>
                        <a:rPr lang="en-IN" sz="1600" u="sng" dirty="0">
                          <a:solidFill>
                            <a:schemeClr val="tx1"/>
                          </a:solidFill>
                        </a:rPr>
                        <a:t>               </a:t>
                      </a:r>
                      <a:r>
                        <a:rPr lang="en-IN" sz="100" u="sng" dirty="0">
                          <a:solidFill>
                            <a:schemeClr val="tx1"/>
                          </a:solidFill>
                        </a:rPr>
                        <a: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r"/>
                      <a:r>
                        <a:rPr lang="en-US" sz="1600" u="sng" dirty="0">
                          <a:solidFill>
                            <a:schemeClr val="tx1"/>
                          </a:solidFill>
                        </a:rPr>
                        <a:t>  (4,000)</a:t>
                      </a:r>
                      <a:endParaRPr lang="en-IN" sz="1600" u="sng"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sz="1600" u="sng" dirty="0">
                          <a:solidFill>
                            <a:schemeClr val="tx1"/>
                          </a:solidFill>
                        </a:rPr>
                        <a:t>    (4,000)</a:t>
                      </a:r>
                      <a:endParaRPr lang="en-IN" sz="1600" u="sng"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89437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rPr>
                        <a:t>Ending balance (Dec. 31)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r"/>
                      <a:r>
                        <a:rPr lang="en-US" sz="1600" u="dbl" baseline="0" dirty="0">
                          <a:solidFill>
                            <a:srgbClr val="C00000"/>
                          </a:solidFill>
                          <a:uFill>
                            <a:solidFill>
                              <a:schemeClr val="tx1"/>
                            </a:solidFill>
                          </a:uFill>
                        </a:rPr>
                        <a:t>$ 200,000</a:t>
                      </a:r>
                      <a:endParaRPr lang="en-IN" sz="1600" u="dbl" baseline="0" dirty="0">
                        <a:solidFill>
                          <a:srgbClr val="C00000"/>
                        </a:solidFill>
                        <a:uFill>
                          <a:solidFill>
                            <a:schemeClr val="tx1"/>
                          </a:solidFill>
                        </a:u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r"/>
                      <a:r>
                        <a:rPr lang="en-IN" sz="1600" u="dbl" baseline="0" dirty="0">
                          <a:solidFill>
                            <a:srgbClr val="C00000"/>
                          </a:solidFill>
                          <a:uFill>
                            <a:solidFill>
                              <a:schemeClr val="tx1"/>
                            </a:solidFill>
                          </a:uFill>
                        </a:rPr>
                        <a:t>$  10,000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u="dbl" baseline="0" dirty="0">
                          <a:solidFill>
                            <a:srgbClr val="C00000"/>
                          </a:solidFill>
                          <a:uFill>
                            <a:solidFill>
                              <a:schemeClr val="tx1"/>
                            </a:solidFill>
                          </a:uFill>
                        </a:rPr>
                        <a:t> $210,000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05755281"/>
                  </a:ext>
                </a:extLst>
              </a:tr>
            </a:tbl>
          </a:graphicData>
        </a:graphic>
      </p:graphicFrame>
      <p:sp>
        <p:nvSpPr>
          <p:cNvPr id="6" name="Slide Number Placeholder 5">
            <a:extLst>
              <a:ext uri="{FF2B5EF4-FFF2-40B4-BE49-F238E27FC236}">
                <a16:creationId xmlns:a16="http://schemas.microsoft.com/office/drawing/2014/main" id="{85393EE1-75F3-4E07-8E6F-E007814B1188}"/>
              </a:ext>
            </a:extLst>
          </p:cNvPr>
          <p:cNvSpPr>
            <a:spLocks noGrp="1"/>
          </p:cNvSpPr>
          <p:nvPr>
            <p:ph type="sldNum" sz="quarter" idx="10"/>
          </p:nvPr>
        </p:nvSpPr>
        <p:spPr/>
        <p:txBody>
          <a:bodyPr/>
          <a:lstStyle/>
          <a:p>
            <a:fld id="{68151E55-6873-49E2-B8D5-2F265E6F1973}" type="slidenum">
              <a:rPr lang="en-US" smtClean="0"/>
              <a:t>60</a:t>
            </a:fld>
            <a:endParaRPr lang="en-US" dirty="0"/>
          </a:p>
        </p:txBody>
      </p:sp>
    </p:spTree>
    <p:extLst>
      <p:ext uri="{BB962C8B-B14F-4D97-AF65-F5344CB8AC3E}">
        <p14:creationId xmlns:p14="http://schemas.microsoft.com/office/powerpoint/2010/main" val="89810263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262BE-1B39-4514-B19B-1443E4F0AF3E}"/>
              </a:ext>
            </a:extLst>
          </p:cNvPr>
          <p:cNvSpPr>
            <a:spLocks noGrp="1"/>
          </p:cNvSpPr>
          <p:nvPr>
            <p:ph type="title"/>
          </p:nvPr>
        </p:nvSpPr>
        <p:spPr/>
        <p:txBody>
          <a:bodyPr>
            <a:normAutofit/>
          </a:bodyPr>
          <a:lstStyle/>
          <a:p>
            <a:r>
              <a:rPr lang="en-US" sz="3200" dirty="0">
                <a:solidFill>
                  <a:schemeClr val="tx1"/>
                </a:solidFill>
                <a:cs typeface="Avenir LT Std 65 Medium"/>
              </a:rPr>
              <a:t>Illustration 3–14 Classified Balance Sheet</a:t>
            </a:r>
            <a:endParaRPr lang="en-US" sz="3200" dirty="0">
              <a:solidFill>
                <a:schemeClr val="tx1"/>
              </a:solidFill>
            </a:endParaRPr>
          </a:p>
        </p:txBody>
      </p:sp>
      <p:sp>
        <p:nvSpPr>
          <p:cNvPr id="3" name="Content Placeholder 2">
            <a:extLst>
              <a:ext uri="{FF2B5EF4-FFF2-40B4-BE49-F238E27FC236}">
                <a16:creationId xmlns:a16="http://schemas.microsoft.com/office/drawing/2014/main" id="{A72ACD84-B952-4D6F-A1A4-0F0A3ABB666D}"/>
              </a:ext>
            </a:extLst>
          </p:cNvPr>
          <p:cNvSpPr>
            <a:spLocks noGrp="1"/>
          </p:cNvSpPr>
          <p:nvPr>
            <p:ph sz="quarter" idx="11"/>
          </p:nvPr>
        </p:nvSpPr>
        <p:spPr>
          <a:xfrm>
            <a:off x="342900" y="1208927"/>
            <a:ext cx="8458200" cy="821119"/>
          </a:xfrm>
        </p:spPr>
        <p:txBody>
          <a:bodyPr>
            <a:normAutofit lnSpcReduction="10000"/>
          </a:bodyPr>
          <a:lstStyle/>
          <a:p>
            <a:pPr algn="ctr">
              <a:lnSpc>
                <a:spcPct val="90000"/>
              </a:lnSpc>
            </a:pPr>
            <a:r>
              <a:rPr lang="en-US" sz="1400" b="1" dirty="0">
                <a:solidFill>
                  <a:schemeClr val="tx1"/>
                </a:solidFill>
              </a:rPr>
              <a:t>EAGLE SOCCER ACADEMY</a:t>
            </a:r>
          </a:p>
          <a:p>
            <a:pPr algn="ctr">
              <a:lnSpc>
                <a:spcPct val="90000"/>
              </a:lnSpc>
            </a:pPr>
            <a:r>
              <a:rPr lang="en-US" sz="1400" b="1" dirty="0">
                <a:solidFill>
                  <a:schemeClr val="tx1"/>
                </a:solidFill>
              </a:rPr>
              <a:t>Balance Sheet</a:t>
            </a:r>
          </a:p>
          <a:p>
            <a:pPr algn="ctr">
              <a:lnSpc>
                <a:spcPct val="90000"/>
              </a:lnSpc>
            </a:pPr>
            <a:r>
              <a:rPr lang="en-US" sz="1400" b="1" dirty="0">
                <a:solidFill>
                  <a:schemeClr val="tx1"/>
                </a:solidFill>
              </a:rPr>
              <a:t>December 31, 2024</a:t>
            </a:r>
          </a:p>
        </p:txBody>
      </p:sp>
      <p:graphicFrame>
        <p:nvGraphicFramePr>
          <p:cNvPr id="7" name="Table 7">
            <a:extLst>
              <a:ext uri="{FF2B5EF4-FFF2-40B4-BE49-F238E27FC236}">
                <a16:creationId xmlns:a16="http://schemas.microsoft.com/office/drawing/2014/main" id="{F5E23F1E-B193-425F-976F-62B9E8BDD646}"/>
              </a:ext>
            </a:extLst>
          </p:cNvPr>
          <p:cNvGraphicFramePr>
            <a:graphicFrameLocks noGrp="1"/>
          </p:cNvGraphicFramePr>
          <p:nvPr>
            <p:extLst>
              <p:ext uri="{D42A27DB-BD31-4B8C-83A1-F6EECF244321}">
                <p14:modId xmlns:p14="http://schemas.microsoft.com/office/powerpoint/2010/main" val="3482319991"/>
              </p:ext>
            </p:extLst>
          </p:nvPr>
        </p:nvGraphicFramePr>
        <p:xfrm>
          <a:off x="342900" y="2133362"/>
          <a:ext cx="8283512" cy="4389120"/>
        </p:xfrm>
        <a:graphic>
          <a:graphicData uri="http://schemas.openxmlformats.org/drawingml/2006/table">
            <a:tbl>
              <a:tblPr firstRow="1" bandRow="1">
                <a:tableStyleId>{5C22544A-7EE6-4342-B048-85BDC9FD1C3A}</a:tableStyleId>
              </a:tblPr>
              <a:tblGrid>
                <a:gridCol w="2644759">
                  <a:extLst>
                    <a:ext uri="{9D8B030D-6E8A-4147-A177-3AD203B41FA5}">
                      <a16:colId xmlns:a16="http://schemas.microsoft.com/office/drawing/2014/main" val="3773437375"/>
                    </a:ext>
                  </a:extLst>
                </a:gridCol>
                <a:gridCol w="1068952">
                  <a:extLst>
                    <a:ext uri="{9D8B030D-6E8A-4147-A177-3AD203B41FA5}">
                      <a16:colId xmlns:a16="http://schemas.microsoft.com/office/drawing/2014/main" val="2874705080"/>
                    </a:ext>
                  </a:extLst>
                </a:gridCol>
                <a:gridCol w="3468562">
                  <a:extLst>
                    <a:ext uri="{9D8B030D-6E8A-4147-A177-3AD203B41FA5}">
                      <a16:colId xmlns:a16="http://schemas.microsoft.com/office/drawing/2014/main" val="3466302283"/>
                    </a:ext>
                  </a:extLst>
                </a:gridCol>
                <a:gridCol w="1101239">
                  <a:extLst>
                    <a:ext uri="{9D8B030D-6E8A-4147-A177-3AD203B41FA5}">
                      <a16:colId xmlns:a16="http://schemas.microsoft.com/office/drawing/2014/main" val="2859272035"/>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u="sng" baseline="0" dirty="0">
                          <a:solidFill>
                            <a:prstClr val="black"/>
                          </a:solidFill>
                        </a:rPr>
                        <a:t>Assets</a:t>
                      </a:r>
                      <a:endParaRPr lang="en-IN" sz="1200" b="1" u="sng" baseline="0" dirty="0">
                        <a:solidFill>
                          <a:prstClr val="black"/>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endParaRPr lang="en-IN" sz="12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u="sng" baseline="0" dirty="0">
                          <a:solidFill>
                            <a:prstClr val="black"/>
                          </a:solidFill>
                        </a:rPr>
                        <a:t>Liabilities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endParaRPr lang="en-IN" sz="12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22440979"/>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Current assets: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en-US" sz="1200" dirty="0">
                        <a:solidFill>
                          <a:srgbClr val="00482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Current liabilities: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endParaRPr lang="en-US" sz="1200" dirty="0">
                        <a:solidFill>
                          <a:srgbClr val="00482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80344215"/>
                  </a:ext>
                </a:extLst>
              </a:tr>
              <a:tr h="0">
                <a:tc>
                  <a:txBody>
                    <a:bodyPr/>
                    <a:lstStyle/>
                    <a:p>
                      <a:pPr marL="84138"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Cash</a:t>
                      </a:r>
                      <a:endParaRPr lang="en-US" sz="1200" dirty="0">
                        <a:solidFill>
                          <a:srgbClr val="00482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$137,000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84138"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Accounts Payable</a:t>
                      </a:r>
                      <a:endParaRPr lang="en-US" sz="1200" dirty="0">
                        <a:solidFill>
                          <a:srgbClr val="00482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200" dirty="0">
                          <a:solidFill>
                            <a:prstClr val="black"/>
                          </a:solidFill>
                        </a:rPr>
                        <a:t>$ 23,000</a:t>
                      </a:r>
                      <a:endParaRPr lang="en-IN" sz="1200" dirty="0">
                        <a:solidFill>
                          <a:prstClr val="black"/>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13886204"/>
                  </a:ext>
                </a:extLst>
              </a:tr>
              <a:tr h="0">
                <a:tc>
                  <a:txBody>
                    <a:bodyPr/>
                    <a:lstStyle/>
                    <a:p>
                      <a:pPr marL="84138"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Accounts Receivable</a:t>
                      </a:r>
                      <a:endParaRPr lang="en-US" sz="1200" dirty="0">
                        <a:solidFill>
                          <a:srgbClr val="00482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27,000</a:t>
                      </a:r>
                      <a:endParaRPr lang="en-US" sz="1200" dirty="0">
                        <a:solidFill>
                          <a:srgbClr val="00482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84138"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Deferred Revenue</a:t>
                      </a:r>
                      <a:endParaRPr lang="en-US" sz="1200" dirty="0">
                        <a:solidFill>
                          <a:srgbClr val="00482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200" dirty="0">
                          <a:solidFill>
                            <a:prstClr val="black"/>
                          </a:solidFill>
                        </a:rPr>
                        <a:t>4,000</a:t>
                      </a:r>
                      <a:endParaRPr lang="en-US" sz="1200" dirty="0">
                        <a:solidFill>
                          <a:srgbClr val="00482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73591920"/>
                  </a:ext>
                </a:extLst>
              </a:tr>
              <a:tr h="0">
                <a:tc>
                  <a:txBody>
                    <a:bodyPr/>
                    <a:lstStyle/>
                    <a:p>
                      <a:pPr marL="84138"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Supplies</a:t>
                      </a:r>
                      <a:endParaRPr lang="en-US" sz="1200" dirty="0">
                        <a:solidFill>
                          <a:srgbClr val="00482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13,000</a:t>
                      </a:r>
                      <a:endParaRPr lang="en-US" sz="1200" dirty="0">
                        <a:solidFill>
                          <a:srgbClr val="00482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84138"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Salaries Payable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200" dirty="0">
                          <a:solidFill>
                            <a:prstClr val="black"/>
                          </a:solidFill>
                        </a:rPr>
                        <a:t>3,000</a:t>
                      </a:r>
                      <a:endParaRPr lang="en-US" sz="1200" dirty="0">
                        <a:solidFill>
                          <a:srgbClr val="00482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60621632"/>
                  </a:ext>
                </a:extLst>
              </a:tr>
              <a:tr h="0">
                <a:tc>
                  <a:txBody>
                    <a:bodyPr/>
                    <a:lstStyle/>
                    <a:p>
                      <a:pPr marL="84138"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Prepaid Rent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200" u="sng" dirty="0">
                          <a:solidFill>
                            <a:schemeClr val="tx1"/>
                          </a:solidFill>
                        </a:rPr>
                        <a:t>   55,000</a:t>
                      </a:r>
                      <a:endParaRPr lang="en-US" sz="1200" dirty="0">
                        <a:solidFill>
                          <a:srgbClr val="00482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84138"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Utilities Payable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200" dirty="0">
                          <a:solidFill>
                            <a:prstClr val="black"/>
                          </a:solidFill>
                        </a:rPr>
                        <a:t>9,000</a:t>
                      </a:r>
                      <a:endParaRPr lang="en-US" sz="1200" dirty="0">
                        <a:solidFill>
                          <a:srgbClr val="00482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84741136"/>
                  </a:ext>
                </a:extLst>
              </a:tr>
              <a:tr h="0">
                <a:tc>
                  <a:txBody>
                    <a:bodyPr/>
                    <a:lstStyle/>
                    <a:p>
                      <a:pPr marL="182563"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4821"/>
                          </a:solidFill>
                        </a:rPr>
                        <a:t>Total current assets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 </a:t>
                      </a:r>
                      <a:r>
                        <a:rPr lang="en-US" sz="1200" dirty="0">
                          <a:solidFill>
                            <a:srgbClr val="004821"/>
                          </a:solidFill>
                        </a:rPr>
                        <a:t>232,000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84138"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Interest Payable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200" u="sng" dirty="0">
                          <a:solidFill>
                            <a:prstClr val="black"/>
                          </a:solidFill>
                        </a:rPr>
                        <a:t>  1,000</a:t>
                      </a:r>
                      <a:endParaRPr lang="en-US" sz="1200" dirty="0">
                        <a:solidFill>
                          <a:srgbClr val="00482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67348538"/>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rgbClr val="00482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en-US" sz="1200" dirty="0">
                        <a:solidFill>
                          <a:srgbClr val="00482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2563"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4821"/>
                          </a:solidFill>
                        </a:rPr>
                        <a:t>Total current liabilities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200" dirty="0">
                          <a:solidFill>
                            <a:srgbClr val="004821"/>
                          </a:solidFill>
                        </a:rPr>
                        <a:t>40,000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8941047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prstClr val="black"/>
                          </a:solidFill>
                        </a:rPr>
                        <a:t>Long-term assets: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endParaRPr lang="en-US" sz="12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200" dirty="0">
                          <a:solidFill>
                            <a:prstClr val="black"/>
                          </a:solidFill>
                        </a:rPr>
                        <a:t>Long-term liabilities: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endParaRPr lang="en-IN" sz="1200" u="sng" dirty="0">
                        <a:solidFill>
                          <a:srgbClr val="00482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39436221"/>
                  </a:ext>
                </a:extLst>
              </a:tr>
              <a:tr h="0">
                <a:tc>
                  <a:txBody>
                    <a:bodyPr/>
                    <a:lstStyle/>
                    <a:p>
                      <a:pPr marL="84138"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prstClr val="black"/>
                          </a:solidFill>
                        </a:rPr>
                        <a:t>Equipment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200" dirty="0">
                          <a:solidFill>
                            <a:prstClr val="black"/>
                          </a:solidFill>
                        </a:rPr>
                        <a:t>120,000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84138" indent="0"/>
                      <a:r>
                        <a:rPr lang="en-US" sz="1200" dirty="0">
                          <a:solidFill>
                            <a:prstClr val="black"/>
                          </a:solidFill>
                        </a:rPr>
                        <a:t>Notes Payable</a:t>
                      </a:r>
                      <a:endParaRPr lang="en-US" sz="1200" dirty="0">
                        <a:solidFill>
                          <a:srgbClr val="00482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IN" sz="1200" u="sng" dirty="0"/>
                        <a:t>100,000</a:t>
                      </a:r>
                      <a:endParaRPr lang="en-IN" sz="1200" u="sng" dirty="0">
                        <a:solidFill>
                          <a:srgbClr val="00482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51227079"/>
                  </a:ext>
                </a:extLst>
              </a:tr>
              <a:tr h="0">
                <a:tc>
                  <a:txBody>
                    <a:bodyPr/>
                    <a:lstStyle/>
                    <a:p>
                      <a:pPr marL="84138"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prstClr val="black"/>
                          </a:solidFill>
                        </a:rPr>
                        <a:t>Less: </a:t>
                      </a:r>
                      <a:r>
                        <a:rPr lang="en-US" sz="1200" dirty="0" err="1">
                          <a:solidFill>
                            <a:prstClr val="black"/>
                          </a:solidFill>
                        </a:rPr>
                        <a:t>Accum</a:t>
                      </a:r>
                      <a:r>
                        <a:rPr lang="en-US" sz="1200" dirty="0">
                          <a:solidFill>
                            <a:prstClr val="black"/>
                          </a:solidFill>
                        </a:rPr>
                        <a:t>. </a:t>
                      </a:r>
                      <a:r>
                        <a:rPr lang="en-US" sz="1200" dirty="0" err="1">
                          <a:solidFill>
                            <a:prstClr val="black"/>
                          </a:solidFill>
                        </a:rPr>
                        <a:t>Depr</a:t>
                      </a:r>
                      <a:endParaRPr lang="en-US" sz="1200" dirty="0">
                        <a:solidFill>
                          <a:prstClr val="black"/>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200" dirty="0">
                          <a:solidFill>
                            <a:prstClr val="black"/>
                          </a:solidFill>
                        </a:rPr>
                        <a:t>(2,000)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2563" indent="0"/>
                      <a:r>
                        <a:rPr lang="en-US" sz="1200" dirty="0">
                          <a:solidFill>
                            <a:srgbClr val="004821"/>
                          </a:solidFill>
                        </a:rPr>
                        <a:t>Total liabilities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IN" sz="1200" u="sng" dirty="0">
                          <a:solidFill>
                            <a:srgbClr val="004821"/>
                          </a:solidFill>
                        </a:rPr>
                        <a:t>140,000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45598838"/>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rgbClr val="00482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en-US" sz="1200" u="dbl" baseline="0" dirty="0">
                        <a:solidFill>
                          <a:srgbClr val="00482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u="sng" baseline="0" dirty="0">
                          <a:solidFill>
                            <a:schemeClr val="tx1"/>
                          </a:solidFill>
                        </a:rPr>
                        <a:t>Stockholders’ Equity</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endParaRPr lang="en-US" sz="12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73048045"/>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rgbClr val="00482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en-US" sz="1200" u="dbl" baseline="0" dirty="0">
                        <a:solidFill>
                          <a:srgbClr val="00482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C00000"/>
                          </a:solidFill>
                        </a:rPr>
                        <a:t>Common Stock</a:t>
                      </a:r>
                      <a:endParaRPr lang="en-US" sz="1200" b="1" dirty="0">
                        <a:solidFill>
                          <a:srgbClr val="C0000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200" dirty="0">
                          <a:solidFill>
                            <a:srgbClr val="C00000"/>
                          </a:solidFill>
                        </a:rPr>
                        <a:t>200,000</a:t>
                      </a:r>
                      <a:endParaRPr lang="en-US" sz="1200" u="dbl" baseline="0" dirty="0">
                        <a:solidFill>
                          <a:srgbClr val="00482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94389343"/>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rgbClr val="00482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en-US" sz="1200" u="dbl" baseline="0" dirty="0">
                        <a:solidFill>
                          <a:srgbClr val="00482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C00000"/>
                          </a:solidFill>
                        </a:rPr>
                        <a:t>Retained Earnings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IN" sz="1200" u="sng" dirty="0">
                          <a:solidFill>
                            <a:srgbClr val="C00000"/>
                          </a:solidFill>
                        </a:rPr>
                        <a:t>  </a:t>
                      </a:r>
                      <a:r>
                        <a:rPr lang="en-US" sz="1200" u="sng" dirty="0">
                          <a:solidFill>
                            <a:srgbClr val="C00000"/>
                          </a:solidFill>
                        </a:rPr>
                        <a:t>10,000</a:t>
                      </a:r>
                      <a:endParaRPr lang="en-US" sz="1200" u="dbl" baseline="0" dirty="0">
                        <a:solidFill>
                          <a:srgbClr val="00482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05034505"/>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rgbClr val="00482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en-US" sz="1200" u="sng" baseline="0" dirty="0">
                        <a:solidFill>
                          <a:srgbClr val="00482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84138"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C00000"/>
                          </a:solidFill>
                        </a:rPr>
                        <a:t>Total stockholders’ equity</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200" u="sng" dirty="0">
                          <a:solidFill>
                            <a:srgbClr val="C00000"/>
                          </a:solidFill>
                        </a:rPr>
                        <a:t> 210,000</a:t>
                      </a:r>
                      <a:endParaRPr lang="en-US" sz="1200" u="dbl" baseline="0" dirty="0">
                        <a:solidFill>
                          <a:srgbClr val="00482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47236499"/>
                  </a:ext>
                </a:extLst>
              </a:tr>
              <a:tr h="0">
                <a:tc>
                  <a:txBody>
                    <a:bodyPr/>
                    <a:lstStyle/>
                    <a:p>
                      <a:pPr marL="182563"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4821"/>
                          </a:solidFill>
                        </a:rPr>
                        <a:t>Total assets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200" u="dbl" baseline="0" dirty="0">
                          <a:solidFill>
                            <a:srgbClr val="004821"/>
                          </a:solidFill>
                        </a:rPr>
                        <a:t>$350,000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2563"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4821"/>
                          </a:solidFill>
                        </a:rPr>
                        <a:t>Total liabilities and stockholders’ equity</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200" u="dbl" baseline="0" dirty="0">
                          <a:solidFill>
                            <a:srgbClr val="004821"/>
                          </a:solidFill>
                        </a:rPr>
                        <a:t>$350,000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91774495"/>
                  </a:ext>
                </a:extLst>
              </a:tr>
            </a:tbl>
          </a:graphicData>
        </a:graphic>
      </p:graphicFrame>
      <p:sp>
        <p:nvSpPr>
          <p:cNvPr id="6" name="Slide Number Placeholder 5">
            <a:extLst>
              <a:ext uri="{FF2B5EF4-FFF2-40B4-BE49-F238E27FC236}">
                <a16:creationId xmlns:a16="http://schemas.microsoft.com/office/drawing/2014/main" id="{485CA005-0606-4441-9AC3-5B869136E6CF}"/>
              </a:ext>
            </a:extLst>
          </p:cNvPr>
          <p:cNvSpPr>
            <a:spLocks noGrp="1"/>
          </p:cNvSpPr>
          <p:nvPr>
            <p:ph type="sldNum" sz="quarter" idx="10"/>
          </p:nvPr>
        </p:nvSpPr>
        <p:spPr/>
        <p:txBody>
          <a:bodyPr/>
          <a:lstStyle/>
          <a:p>
            <a:fld id="{68151E55-6873-49E2-B8D5-2F265E6F1973}" type="slidenum">
              <a:rPr lang="en-US" smtClean="0"/>
              <a:t>61</a:t>
            </a:fld>
            <a:endParaRPr lang="en-US" dirty="0"/>
          </a:p>
        </p:txBody>
      </p:sp>
    </p:spTree>
    <p:extLst>
      <p:ext uri="{BB962C8B-B14F-4D97-AF65-F5344CB8AC3E}">
        <p14:creationId xmlns:p14="http://schemas.microsoft.com/office/powerpoint/2010/main" val="204844801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43CAE6-090C-42FF-AC2F-B6D4E0678FB5}"/>
              </a:ext>
            </a:extLst>
          </p:cNvPr>
          <p:cNvSpPr>
            <a:spLocks noGrp="1"/>
          </p:cNvSpPr>
          <p:nvPr>
            <p:ph type="title"/>
          </p:nvPr>
        </p:nvSpPr>
        <p:spPr/>
        <p:txBody>
          <a:bodyPr/>
          <a:lstStyle/>
          <a:p>
            <a:r>
              <a:rPr lang="en-US" dirty="0"/>
              <a:t>Statement of Cash Flows</a:t>
            </a:r>
          </a:p>
        </p:txBody>
      </p:sp>
      <p:sp>
        <p:nvSpPr>
          <p:cNvPr id="3" name="Content Placeholder 2">
            <a:extLst>
              <a:ext uri="{FF2B5EF4-FFF2-40B4-BE49-F238E27FC236}">
                <a16:creationId xmlns:a16="http://schemas.microsoft.com/office/drawing/2014/main" id="{DC24BCBF-44CB-46CF-AD19-576C8E2D87A6}"/>
              </a:ext>
            </a:extLst>
          </p:cNvPr>
          <p:cNvSpPr>
            <a:spLocks noGrp="1"/>
          </p:cNvSpPr>
          <p:nvPr>
            <p:ph sz="quarter" idx="11"/>
          </p:nvPr>
        </p:nvSpPr>
        <p:spPr>
          <a:xfrm>
            <a:off x="342900" y="1276710"/>
            <a:ext cx="8458200" cy="4482960"/>
          </a:xfrm>
        </p:spPr>
        <p:txBody>
          <a:bodyPr>
            <a:normAutofit/>
          </a:bodyPr>
          <a:lstStyle/>
          <a:p>
            <a:pPr marL="291600" indent="-291600">
              <a:spcBef>
                <a:spcPts val="1000"/>
              </a:spcBef>
              <a:spcAft>
                <a:spcPts val="0"/>
              </a:spcAft>
              <a:buFont typeface="Arial" panose="020B0604020202020204" pitchFamily="34" charset="0"/>
              <a:buChar char="•"/>
            </a:pPr>
            <a:r>
              <a:rPr lang="en-US" sz="2400" dirty="0"/>
              <a:t>Measures activities involving cash receipts and cash payments.</a:t>
            </a:r>
          </a:p>
          <a:p>
            <a:pPr marL="291600" indent="-291600">
              <a:spcBef>
                <a:spcPts val="1000"/>
              </a:spcBef>
              <a:spcAft>
                <a:spcPts val="0"/>
              </a:spcAft>
              <a:buFont typeface="Arial" panose="020B0604020202020204" pitchFamily="34" charset="0"/>
              <a:buChar char="•"/>
            </a:pPr>
            <a:r>
              <a:rPr lang="en-US" sz="2400" dirty="0"/>
              <a:t>Reflects a company’s operating, investing, and financing activities.</a:t>
            </a:r>
          </a:p>
        </p:txBody>
      </p:sp>
      <p:sp>
        <p:nvSpPr>
          <p:cNvPr id="6" name="Slide Number Placeholder 5">
            <a:extLst>
              <a:ext uri="{FF2B5EF4-FFF2-40B4-BE49-F238E27FC236}">
                <a16:creationId xmlns:a16="http://schemas.microsoft.com/office/drawing/2014/main" id="{20C30562-5A5B-4CDB-820F-2E5C56FE402B}"/>
              </a:ext>
            </a:extLst>
          </p:cNvPr>
          <p:cNvSpPr>
            <a:spLocks noGrp="1"/>
          </p:cNvSpPr>
          <p:nvPr>
            <p:ph type="sldNum" sz="quarter" idx="10"/>
          </p:nvPr>
        </p:nvSpPr>
        <p:spPr/>
        <p:txBody>
          <a:bodyPr/>
          <a:lstStyle/>
          <a:p>
            <a:fld id="{68151E55-6873-49E2-B8D5-2F265E6F1973}" type="slidenum">
              <a:rPr lang="en-US" smtClean="0"/>
              <a:t>62</a:t>
            </a:fld>
            <a:endParaRPr lang="en-US" dirty="0"/>
          </a:p>
        </p:txBody>
      </p:sp>
    </p:spTree>
    <p:extLst>
      <p:ext uri="{BB962C8B-B14F-4D97-AF65-F5344CB8AC3E}">
        <p14:creationId xmlns:p14="http://schemas.microsoft.com/office/powerpoint/2010/main" val="193122212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B763E2B-DCFF-4F49-AD31-B7DACF13B43A}"/>
              </a:ext>
            </a:extLst>
          </p:cNvPr>
          <p:cNvSpPr>
            <a:spLocks noGrp="1"/>
          </p:cNvSpPr>
          <p:nvPr>
            <p:ph type="title"/>
          </p:nvPr>
        </p:nvSpPr>
        <p:spPr/>
        <p:txBody>
          <a:bodyPr/>
          <a:lstStyle/>
          <a:p>
            <a:r>
              <a:rPr lang="en-US" dirty="0"/>
              <a:t>Concept Check 3–9 </a:t>
            </a:r>
            <a:r>
              <a:rPr lang="en-US" sz="1000" b="0" dirty="0"/>
              <a:t>1</a:t>
            </a:r>
          </a:p>
        </p:txBody>
      </p:sp>
      <p:sp>
        <p:nvSpPr>
          <p:cNvPr id="8" name="Content Placeholder 7">
            <a:extLst>
              <a:ext uri="{FF2B5EF4-FFF2-40B4-BE49-F238E27FC236}">
                <a16:creationId xmlns:a16="http://schemas.microsoft.com/office/drawing/2014/main" id="{22AF331B-7DC6-4D5B-8965-53A7E2A2A582}"/>
              </a:ext>
            </a:extLst>
          </p:cNvPr>
          <p:cNvSpPr>
            <a:spLocks noGrp="1"/>
          </p:cNvSpPr>
          <p:nvPr>
            <p:ph sz="quarter" idx="11"/>
          </p:nvPr>
        </p:nvSpPr>
        <p:spPr>
          <a:xfrm>
            <a:off x="342900" y="1276709"/>
            <a:ext cx="8458200" cy="2244257"/>
          </a:xfrm>
        </p:spPr>
        <p:txBody>
          <a:bodyPr/>
          <a:lstStyle/>
          <a:p>
            <a:r>
              <a:rPr lang="en-US" dirty="0"/>
              <a:t>Which financial statement would include a line for net income?</a:t>
            </a:r>
          </a:p>
          <a:p>
            <a:r>
              <a:rPr lang="en-US" b="1" dirty="0"/>
              <a:t>a. </a:t>
            </a:r>
            <a:r>
              <a:rPr lang="en-US" dirty="0"/>
              <a:t>Income statement</a:t>
            </a:r>
          </a:p>
          <a:p>
            <a:r>
              <a:rPr lang="en-US" b="1" dirty="0"/>
              <a:t>b. </a:t>
            </a:r>
            <a:r>
              <a:rPr lang="en-US" dirty="0"/>
              <a:t>Statement of stockholders’ equity</a:t>
            </a:r>
          </a:p>
          <a:p>
            <a:r>
              <a:rPr lang="en-US" b="1" dirty="0"/>
              <a:t>c. </a:t>
            </a:r>
            <a:r>
              <a:rPr lang="en-US" dirty="0"/>
              <a:t>Balance sheet</a:t>
            </a:r>
          </a:p>
          <a:p>
            <a:r>
              <a:rPr lang="en-US" b="1" dirty="0"/>
              <a:t>d. </a:t>
            </a:r>
            <a:r>
              <a:rPr lang="en-US" dirty="0"/>
              <a:t>Both a and b</a:t>
            </a:r>
          </a:p>
        </p:txBody>
      </p:sp>
      <p:sp>
        <p:nvSpPr>
          <p:cNvPr id="6" name="Slide Number Placeholder 5">
            <a:extLst>
              <a:ext uri="{FF2B5EF4-FFF2-40B4-BE49-F238E27FC236}">
                <a16:creationId xmlns:a16="http://schemas.microsoft.com/office/drawing/2014/main" id="{4B1D24D2-02E4-452E-BDD8-D009D084079F}"/>
              </a:ext>
            </a:extLst>
          </p:cNvPr>
          <p:cNvSpPr>
            <a:spLocks noGrp="1"/>
          </p:cNvSpPr>
          <p:nvPr>
            <p:ph type="sldNum" sz="quarter" idx="10"/>
          </p:nvPr>
        </p:nvSpPr>
        <p:spPr/>
        <p:txBody>
          <a:bodyPr/>
          <a:lstStyle/>
          <a:p>
            <a:fld id="{68151E55-6873-49E2-B8D5-2F265E6F1973}" type="slidenum">
              <a:rPr lang="en-US" smtClean="0"/>
              <a:t>63</a:t>
            </a:fld>
            <a:endParaRPr lang="en-US" dirty="0"/>
          </a:p>
        </p:txBody>
      </p:sp>
    </p:spTree>
    <p:extLst>
      <p:ext uri="{BB962C8B-B14F-4D97-AF65-F5344CB8AC3E}">
        <p14:creationId xmlns:p14="http://schemas.microsoft.com/office/powerpoint/2010/main" val="56975029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B763E2B-DCFF-4F49-AD31-B7DACF13B43A}"/>
              </a:ext>
            </a:extLst>
          </p:cNvPr>
          <p:cNvSpPr>
            <a:spLocks noGrp="1"/>
          </p:cNvSpPr>
          <p:nvPr>
            <p:ph type="title"/>
          </p:nvPr>
        </p:nvSpPr>
        <p:spPr/>
        <p:txBody>
          <a:bodyPr/>
          <a:lstStyle/>
          <a:p>
            <a:r>
              <a:rPr lang="en-US" dirty="0"/>
              <a:t>Concept Check 3–9 </a:t>
            </a:r>
            <a:r>
              <a:rPr lang="en-US" sz="1000" b="0" dirty="0"/>
              <a:t>2</a:t>
            </a:r>
          </a:p>
        </p:txBody>
      </p:sp>
      <p:sp>
        <p:nvSpPr>
          <p:cNvPr id="8" name="Content Placeholder 7">
            <a:extLst>
              <a:ext uri="{FF2B5EF4-FFF2-40B4-BE49-F238E27FC236}">
                <a16:creationId xmlns:a16="http://schemas.microsoft.com/office/drawing/2014/main" id="{22AF331B-7DC6-4D5B-8965-53A7E2A2A582}"/>
              </a:ext>
            </a:extLst>
          </p:cNvPr>
          <p:cNvSpPr>
            <a:spLocks noGrp="1"/>
          </p:cNvSpPr>
          <p:nvPr>
            <p:ph sz="quarter" idx="11"/>
          </p:nvPr>
        </p:nvSpPr>
        <p:spPr>
          <a:xfrm>
            <a:off x="342900" y="1276709"/>
            <a:ext cx="8458200" cy="2244257"/>
          </a:xfrm>
        </p:spPr>
        <p:txBody>
          <a:bodyPr/>
          <a:lstStyle/>
          <a:p>
            <a:r>
              <a:rPr lang="en-US" dirty="0"/>
              <a:t>Which financial statement would include a line for net income?</a:t>
            </a:r>
          </a:p>
          <a:p>
            <a:r>
              <a:rPr lang="en-US" b="1" dirty="0"/>
              <a:t>a. </a:t>
            </a:r>
            <a:r>
              <a:rPr lang="en-US" dirty="0"/>
              <a:t>Income statement</a:t>
            </a:r>
          </a:p>
          <a:p>
            <a:r>
              <a:rPr lang="en-US" b="1" dirty="0"/>
              <a:t>b. </a:t>
            </a:r>
            <a:r>
              <a:rPr lang="en-US" dirty="0"/>
              <a:t>Statement of stockholders’ equity</a:t>
            </a:r>
          </a:p>
          <a:p>
            <a:r>
              <a:rPr lang="en-US" b="1" dirty="0"/>
              <a:t>c. </a:t>
            </a:r>
            <a:r>
              <a:rPr lang="en-US" dirty="0"/>
              <a:t>Balance sheet</a:t>
            </a:r>
          </a:p>
          <a:p>
            <a:r>
              <a:rPr lang="en-US" b="1" dirty="0"/>
              <a:t>Answer: d. </a:t>
            </a:r>
            <a:r>
              <a:rPr lang="en-US" dirty="0"/>
              <a:t>Both a and b</a:t>
            </a:r>
          </a:p>
        </p:txBody>
      </p:sp>
      <p:sp>
        <p:nvSpPr>
          <p:cNvPr id="11" name="Content Placeholder 10">
            <a:extLst>
              <a:ext uri="{FF2B5EF4-FFF2-40B4-BE49-F238E27FC236}">
                <a16:creationId xmlns:a16="http://schemas.microsoft.com/office/drawing/2014/main" id="{B41894B0-3013-4B3B-9A57-DA4BBB3FE49A}"/>
              </a:ext>
            </a:extLst>
          </p:cNvPr>
          <p:cNvSpPr>
            <a:spLocks noGrp="1"/>
          </p:cNvSpPr>
          <p:nvPr>
            <p:ph sz="quarter" idx="14"/>
          </p:nvPr>
        </p:nvSpPr>
        <p:spPr>
          <a:xfrm>
            <a:off x="342900" y="3690829"/>
            <a:ext cx="8053551" cy="1374228"/>
          </a:xfrm>
        </p:spPr>
        <p:txBody>
          <a:bodyPr/>
          <a:lstStyle/>
          <a:p>
            <a:r>
              <a:rPr lang="en-US" dirty="0"/>
              <a:t>Net income is the final result in the income statement. This amount is also transferred from the income statement to the statement of stockholders’ equity. So, the line item for net income  would appear in both the income statement and the statement of stockholders’ equity. </a:t>
            </a:r>
          </a:p>
        </p:txBody>
      </p:sp>
      <p:sp>
        <p:nvSpPr>
          <p:cNvPr id="6" name="Slide Number Placeholder 5">
            <a:extLst>
              <a:ext uri="{FF2B5EF4-FFF2-40B4-BE49-F238E27FC236}">
                <a16:creationId xmlns:a16="http://schemas.microsoft.com/office/drawing/2014/main" id="{4B1D24D2-02E4-452E-BDD8-D009D084079F}"/>
              </a:ext>
            </a:extLst>
          </p:cNvPr>
          <p:cNvSpPr>
            <a:spLocks noGrp="1"/>
          </p:cNvSpPr>
          <p:nvPr>
            <p:ph type="sldNum" sz="quarter" idx="10"/>
          </p:nvPr>
        </p:nvSpPr>
        <p:spPr/>
        <p:txBody>
          <a:bodyPr/>
          <a:lstStyle/>
          <a:p>
            <a:fld id="{68151E55-6873-49E2-B8D5-2F265E6F1973}" type="slidenum">
              <a:rPr lang="en-US" smtClean="0"/>
              <a:t>64</a:t>
            </a:fld>
            <a:endParaRPr lang="en-US" dirty="0"/>
          </a:p>
        </p:txBody>
      </p:sp>
    </p:spTree>
    <p:extLst>
      <p:ext uri="{BB962C8B-B14F-4D97-AF65-F5344CB8AC3E}">
        <p14:creationId xmlns:p14="http://schemas.microsoft.com/office/powerpoint/2010/main" val="189803694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C549FD-9BCF-4E46-8C65-8B31CD334C61}"/>
              </a:ext>
            </a:extLst>
          </p:cNvPr>
          <p:cNvSpPr>
            <a:spLocks noGrp="1"/>
          </p:cNvSpPr>
          <p:nvPr>
            <p:ph type="title"/>
          </p:nvPr>
        </p:nvSpPr>
        <p:spPr/>
        <p:txBody>
          <a:bodyPr/>
          <a:lstStyle/>
          <a:p>
            <a:r>
              <a:rPr lang="en-US" dirty="0"/>
              <a:t>PART C</a:t>
            </a:r>
          </a:p>
        </p:txBody>
      </p:sp>
      <p:sp>
        <p:nvSpPr>
          <p:cNvPr id="3" name="Content Placeholder 2">
            <a:extLst>
              <a:ext uri="{FF2B5EF4-FFF2-40B4-BE49-F238E27FC236}">
                <a16:creationId xmlns:a16="http://schemas.microsoft.com/office/drawing/2014/main" id="{B3EE68FD-5608-45C5-A040-9B3BD2BA1715}"/>
              </a:ext>
            </a:extLst>
          </p:cNvPr>
          <p:cNvSpPr>
            <a:spLocks noGrp="1"/>
          </p:cNvSpPr>
          <p:nvPr>
            <p:ph sz="quarter" idx="11"/>
          </p:nvPr>
        </p:nvSpPr>
        <p:spPr/>
        <p:txBody>
          <a:bodyPr>
            <a:normAutofit/>
          </a:bodyPr>
          <a:lstStyle/>
          <a:p>
            <a:r>
              <a:rPr lang="en-US" sz="2400" dirty="0"/>
              <a:t>THE CLOSING PROCESS</a:t>
            </a:r>
          </a:p>
        </p:txBody>
      </p:sp>
      <p:sp>
        <p:nvSpPr>
          <p:cNvPr id="6" name="Slide Number Placeholder 5">
            <a:extLst>
              <a:ext uri="{FF2B5EF4-FFF2-40B4-BE49-F238E27FC236}">
                <a16:creationId xmlns:a16="http://schemas.microsoft.com/office/drawing/2014/main" id="{6B0F2B40-4A9E-4092-AF37-8768C0002978}"/>
              </a:ext>
            </a:extLst>
          </p:cNvPr>
          <p:cNvSpPr>
            <a:spLocks noGrp="1"/>
          </p:cNvSpPr>
          <p:nvPr>
            <p:ph type="sldNum" sz="quarter" idx="10"/>
          </p:nvPr>
        </p:nvSpPr>
        <p:spPr/>
        <p:txBody>
          <a:bodyPr/>
          <a:lstStyle/>
          <a:p>
            <a:fld id="{68151E55-6873-49E2-B8D5-2F265E6F1973}" type="slidenum">
              <a:rPr lang="en-US" smtClean="0"/>
              <a:t>65</a:t>
            </a:fld>
            <a:endParaRPr lang="en-US" dirty="0"/>
          </a:p>
        </p:txBody>
      </p:sp>
    </p:spTree>
    <p:extLst>
      <p:ext uri="{BB962C8B-B14F-4D97-AF65-F5344CB8AC3E}">
        <p14:creationId xmlns:p14="http://schemas.microsoft.com/office/powerpoint/2010/main" val="83251842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DEB98A-9278-4A61-A182-690B2EAB6F0F}"/>
              </a:ext>
            </a:extLst>
          </p:cNvPr>
          <p:cNvSpPr>
            <a:spLocks noGrp="1"/>
          </p:cNvSpPr>
          <p:nvPr>
            <p:ph type="title"/>
          </p:nvPr>
        </p:nvSpPr>
        <p:spPr/>
        <p:txBody>
          <a:bodyPr/>
          <a:lstStyle/>
          <a:p>
            <a:r>
              <a:rPr lang="en-US" dirty="0"/>
              <a:t>Learning Objective 6</a:t>
            </a:r>
          </a:p>
        </p:txBody>
      </p:sp>
      <p:sp>
        <p:nvSpPr>
          <p:cNvPr id="3" name="Content Placeholder 2">
            <a:extLst>
              <a:ext uri="{FF2B5EF4-FFF2-40B4-BE49-F238E27FC236}">
                <a16:creationId xmlns:a16="http://schemas.microsoft.com/office/drawing/2014/main" id="{CC9CF7DE-679A-434F-A566-C4FBFE21EE7C}"/>
              </a:ext>
            </a:extLst>
          </p:cNvPr>
          <p:cNvSpPr>
            <a:spLocks noGrp="1"/>
          </p:cNvSpPr>
          <p:nvPr>
            <p:ph sz="quarter" idx="11"/>
          </p:nvPr>
        </p:nvSpPr>
        <p:spPr/>
        <p:txBody>
          <a:bodyPr>
            <a:normAutofit/>
          </a:bodyPr>
          <a:lstStyle/>
          <a:p>
            <a:pPr marL="1081088" indent="-1081088"/>
            <a:r>
              <a:rPr lang="en-US" sz="2400" b="1" dirty="0">
                <a:solidFill>
                  <a:schemeClr val="tx1"/>
                </a:solidFill>
              </a:rPr>
              <a:t>L</a:t>
            </a:r>
            <a:r>
              <a:rPr lang="en-US" sz="100" b="1" dirty="0">
                <a:solidFill>
                  <a:schemeClr val="tx1"/>
                </a:solidFill>
              </a:rPr>
              <a:t> </a:t>
            </a:r>
            <a:r>
              <a:rPr lang="en-US" sz="2400" b="1" dirty="0">
                <a:solidFill>
                  <a:schemeClr val="tx1"/>
                </a:solidFill>
              </a:rPr>
              <a:t>O 3–6 </a:t>
            </a:r>
            <a:r>
              <a:rPr lang="en-US" sz="2400" dirty="0">
                <a:solidFill>
                  <a:schemeClr val="tx1"/>
                </a:solidFill>
              </a:rPr>
              <a:t>Demonstrate the purposes and recording of closing entries.</a:t>
            </a:r>
          </a:p>
        </p:txBody>
      </p:sp>
      <p:sp>
        <p:nvSpPr>
          <p:cNvPr id="6" name="Slide Number Placeholder 5">
            <a:extLst>
              <a:ext uri="{FF2B5EF4-FFF2-40B4-BE49-F238E27FC236}">
                <a16:creationId xmlns:a16="http://schemas.microsoft.com/office/drawing/2014/main" id="{EE5B4163-A2D0-46A5-9AD1-368F63F78FE5}"/>
              </a:ext>
            </a:extLst>
          </p:cNvPr>
          <p:cNvSpPr>
            <a:spLocks noGrp="1"/>
          </p:cNvSpPr>
          <p:nvPr>
            <p:ph type="sldNum" sz="quarter" idx="10"/>
          </p:nvPr>
        </p:nvSpPr>
        <p:spPr/>
        <p:txBody>
          <a:bodyPr/>
          <a:lstStyle/>
          <a:p>
            <a:fld id="{68151E55-6873-49E2-B8D5-2F265E6F1973}" type="slidenum">
              <a:rPr lang="en-US" smtClean="0"/>
              <a:t>66</a:t>
            </a:fld>
            <a:endParaRPr lang="en-US" dirty="0"/>
          </a:p>
        </p:txBody>
      </p:sp>
    </p:spTree>
    <p:extLst>
      <p:ext uri="{BB962C8B-B14F-4D97-AF65-F5344CB8AC3E}">
        <p14:creationId xmlns:p14="http://schemas.microsoft.com/office/powerpoint/2010/main" val="201210514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5FF8BC-6D8F-4CEB-917D-ADE2293C238E}"/>
              </a:ext>
            </a:extLst>
          </p:cNvPr>
          <p:cNvSpPr>
            <a:spLocks noGrp="1"/>
          </p:cNvSpPr>
          <p:nvPr>
            <p:ph type="title"/>
          </p:nvPr>
        </p:nvSpPr>
        <p:spPr/>
        <p:txBody>
          <a:bodyPr/>
          <a:lstStyle/>
          <a:p>
            <a:r>
              <a:rPr lang="en-US" dirty="0"/>
              <a:t>Closing Entries</a:t>
            </a:r>
          </a:p>
        </p:txBody>
      </p:sp>
      <p:sp>
        <p:nvSpPr>
          <p:cNvPr id="3" name="Content Placeholder 2">
            <a:extLst>
              <a:ext uri="{FF2B5EF4-FFF2-40B4-BE49-F238E27FC236}">
                <a16:creationId xmlns:a16="http://schemas.microsoft.com/office/drawing/2014/main" id="{C008CD25-84EB-48F4-B496-961C6D776028}"/>
              </a:ext>
            </a:extLst>
          </p:cNvPr>
          <p:cNvSpPr>
            <a:spLocks noGrp="1"/>
          </p:cNvSpPr>
          <p:nvPr>
            <p:ph sz="quarter" idx="11"/>
          </p:nvPr>
        </p:nvSpPr>
        <p:spPr/>
        <p:txBody>
          <a:bodyPr>
            <a:normAutofit/>
          </a:bodyPr>
          <a:lstStyle/>
          <a:p>
            <a:pPr marL="291600" indent="-291600">
              <a:spcBef>
                <a:spcPts val="1000"/>
              </a:spcBef>
              <a:spcAft>
                <a:spcPts val="0"/>
              </a:spcAft>
              <a:buFont typeface="Arial" panose="020B0604020202020204" pitchFamily="34" charset="0"/>
              <a:buChar char="•"/>
            </a:pPr>
            <a:r>
              <a:rPr lang="en-US" sz="2400" dirty="0"/>
              <a:t>Closing entries transfer the balances of all temporary accounts (revenues, expenses, and dividends) to the balance of the Retained Earnings account.</a:t>
            </a:r>
          </a:p>
          <a:p>
            <a:pPr marL="291600" indent="-291600">
              <a:spcBef>
                <a:spcPts val="1000"/>
              </a:spcBef>
              <a:spcAft>
                <a:spcPts val="0"/>
              </a:spcAft>
              <a:buFont typeface="Arial" panose="020B0604020202020204" pitchFamily="34" charset="0"/>
              <a:buChar char="•"/>
            </a:pPr>
            <a:r>
              <a:rPr lang="en-US" sz="2400" dirty="0"/>
              <a:t>Closing entries reduce the balances of these temporary accounts to zero to prepare them for the next period.</a:t>
            </a:r>
          </a:p>
        </p:txBody>
      </p:sp>
      <p:sp>
        <p:nvSpPr>
          <p:cNvPr id="6" name="Slide Number Placeholder 5">
            <a:extLst>
              <a:ext uri="{FF2B5EF4-FFF2-40B4-BE49-F238E27FC236}">
                <a16:creationId xmlns:a16="http://schemas.microsoft.com/office/drawing/2014/main" id="{8AC04F6B-1CA2-47FC-B4EA-1BE73D6FA578}"/>
              </a:ext>
            </a:extLst>
          </p:cNvPr>
          <p:cNvSpPr>
            <a:spLocks noGrp="1"/>
          </p:cNvSpPr>
          <p:nvPr>
            <p:ph type="sldNum" sz="quarter" idx="10"/>
          </p:nvPr>
        </p:nvSpPr>
        <p:spPr/>
        <p:txBody>
          <a:bodyPr/>
          <a:lstStyle/>
          <a:p>
            <a:fld id="{68151E55-6873-49E2-B8D5-2F265E6F1973}" type="slidenum">
              <a:rPr lang="en-US" smtClean="0"/>
              <a:t>67</a:t>
            </a:fld>
            <a:endParaRPr lang="en-US" dirty="0"/>
          </a:p>
        </p:txBody>
      </p:sp>
    </p:spTree>
    <p:extLst>
      <p:ext uri="{BB962C8B-B14F-4D97-AF65-F5344CB8AC3E}">
        <p14:creationId xmlns:p14="http://schemas.microsoft.com/office/powerpoint/2010/main" val="215184346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0E8D15-5EF9-4A4D-901C-F5D6F130D2D9}"/>
              </a:ext>
            </a:extLst>
          </p:cNvPr>
          <p:cNvSpPr>
            <a:spLocks noGrp="1"/>
          </p:cNvSpPr>
          <p:nvPr>
            <p:ph type="title"/>
          </p:nvPr>
        </p:nvSpPr>
        <p:spPr/>
        <p:txBody>
          <a:bodyPr>
            <a:normAutofit/>
          </a:bodyPr>
          <a:lstStyle/>
          <a:p>
            <a:r>
              <a:rPr lang="en-US" sz="3200" dirty="0">
                <a:solidFill>
                  <a:schemeClr val="tx1"/>
                </a:solidFill>
                <a:cs typeface="Avenir LT Std 65 Medium"/>
              </a:rPr>
              <a:t>Illustration 3–15 Closing Entries</a:t>
            </a:r>
            <a:endParaRPr lang="en-US" sz="3200" dirty="0">
              <a:solidFill>
                <a:schemeClr val="tx1"/>
              </a:solidFill>
            </a:endParaRPr>
          </a:p>
        </p:txBody>
      </p:sp>
      <p:sp>
        <p:nvSpPr>
          <p:cNvPr id="4" name="Content Placeholder 3">
            <a:extLst>
              <a:ext uri="{FF2B5EF4-FFF2-40B4-BE49-F238E27FC236}">
                <a16:creationId xmlns:a16="http://schemas.microsoft.com/office/drawing/2014/main" id="{72F454DD-DEDD-40F3-AD73-33347F6E592F}"/>
              </a:ext>
            </a:extLst>
          </p:cNvPr>
          <p:cNvSpPr>
            <a:spLocks noGrp="1"/>
          </p:cNvSpPr>
          <p:nvPr>
            <p:ph sz="quarter" idx="14"/>
          </p:nvPr>
        </p:nvSpPr>
        <p:spPr>
          <a:xfrm>
            <a:off x="3148700" y="1134428"/>
            <a:ext cx="1743265" cy="293394"/>
          </a:xfrm>
        </p:spPr>
        <p:txBody>
          <a:bodyPr>
            <a:noAutofit/>
          </a:bodyPr>
          <a:lstStyle/>
          <a:p>
            <a:pPr marL="0" marR="0" lvl="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kumimoji="0" lang="en-US" sz="1400" b="1" i="0" strike="noStrike" kern="1200" cap="none" spc="0" normalizeH="0" noProof="0" dirty="0">
                <a:ln>
                  <a:noFill/>
                </a:ln>
                <a:solidFill>
                  <a:prstClr val="black"/>
                </a:solidFill>
                <a:effectLst/>
                <a:uLnTx/>
                <a:uFillTx/>
                <a:latin typeface="Arial" panose="020B0604020202020204"/>
                <a:ea typeface="+mn-ea"/>
                <a:cs typeface="+mn-cs"/>
              </a:rPr>
              <a:t>Retained Earnings</a:t>
            </a:r>
            <a:endParaRPr kumimoji="0" lang="en-US" sz="800" b="0" i="0" strike="noStrike" kern="1200" cap="none" spc="0" normalizeH="0" noProof="0" dirty="0">
              <a:ln>
                <a:noFill/>
              </a:ln>
              <a:solidFill>
                <a:srgbClr val="000000"/>
              </a:solidFill>
              <a:effectLst/>
              <a:uLnTx/>
              <a:uFillTx/>
              <a:latin typeface="Arial" panose="020B0604020202020204"/>
              <a:ea typeface="+mn-ea"/>
              <a:cs typeface="+mn-cs"/>
            </a:endParaRPr>
          </a:p>
        </p:txBody>
      </p:sp>
      <p:graphicFrame>
        <p:nvGraphicFramePr>
          <p:cNvPr id="8" name="Table 8">
            <a:extLst>
              <a:ext uri="{FF2B5EF4-FFF2-40B4-BE49-F238E27FC236}">
                <a16:creationId xmlns:a16="http://schemas.microsoft.com/office/drawing/2014/main" id="{AEDCF501-6E33-4E60-91D1-6DF2AB6A0D70}"/>
              </a:ext>
            </a:extLst>
          </p:cNvPr>
          <p:cNvGraphicFramePr>
            <a:graphicFrameLocks noGrp="1"/>
          </p:cNvGraphicFramePr>
          <p:nvPr>
            <p:extLst>
              <p:ext uri="{D42A27DB-BD31-4B8C-83A1-F6EECF244321}">
                <p14:modId xmlns:p14="http://schemas.microsoft.com/office/powerpoint/2010/main" val="485550190"/>
              </p:ext>
            </p:extLst>
          </p:nvPr>
        </p:nvGraphicFramePr>
        <p:xfrm>
          <a:off x="3065807" y="1455958"/>
          <a:ext cx="3399093" cy="1219200"/>
        </p:xfrm>
        <a:graphic>
          <a:graphicData uri="http://schemas.openxmlformats.org/drawingml/2006/table">
            <a:tbl>
              <a:tblPr firstRow="1" bandRow="1">
                <a:tableStyleId>{5C22544A-7EE6-4342-B048-85BDC9FD1C3A}</a:tableStyleId>
              </a:tblPr>
              <a:tblGrid>
                <a:gridCol w="845011">
                  <a:extLst>
                    <a:ext uri="{9D8B030D-6E8A-4147-A177-3AD203B41FA5}">
                      <a16:colId xmlns:a16="http://schemas.microsoft.com/office/drawing/2014/main" val="3474701839"/>
                    </a:ext>
                  </a:extLst>
                </a:gridCol>
                <a:gridCol w="956604">
                  <a:extLst>
                    <a:ext uri="{9D8B030D-6E8A-4147-A177-3AD203B41FA5}">
                      <a16:colId xmlns:a16="http://schemas.microsoft.com/office/drawing/2014/main" val="3613640711"/>
                    </a:ext>
                  </a:extLst>
                </a:gridCol>
                <a:gridCol w="1597478">
                  <a:extLst>
                    <a:ext uri="{9D8B030D-6E8A-4147-A177-3AD203B41FA5}">
                      <a16:colId xmlns:a16="http://schemas.microsoft.com/office/drawing/2014/main" val="3604568889"/>
                    </a:ext>
                  </a:extLst>
                </a:gridCol>
              </a:tblGrid>
              <a:tr h="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en-US" sz="1400" dirty="0">
                        <a:solidFill>
                          <a:prstClr val="black"/>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b="0" dirty="0">
                          <a:solidFill>
                            <a:prstClr val="black"/>
                          </a:solidFill>
                        </a:rPr>
                        <a:t> 0</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kumimoji="0" lang="en-US" sz="1400" b="0" i="0" u="none" strike="noStrike" kern="1200" cap="none" spc="0" normalizeH="0" baseline="0" noProof="0" dirty="0">
                          <a:ln>
                            <a:noFill/>
                          </a:ln>
                          <a:solidFill>
                            <a:srgbClr val="8A0000"/>
                          </a:solidFill>
                          <a:effectLst/>
                          <a:uLnTx/>
                          <a:uFillTx/>
                          <a:latin typeface="+mn-lt"/>
                          <a:ea typeface="+mn-ea"/>
                          <a:cs typeface="+mn-cs"/>
                        </a:rPr>
                        <a:t>Before closing</a:t>
                      </a:r>
                    </a:p>
                  </a:txBody>
                  <a:tcPr>
                    <a:lnL w="12700" cap="flat" cmpd="sng" algn="ctr">
                      <a:no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46771344"/>
                  </a:ext>
                </a:extLst>
              </a:tr>
              <a:tr h="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dirty="0">
                          <a:solidFill>
                            <a:prstClr val="black"/>
                          </a:solidFill>
                        </a:rPr>
                        <a:t>58,000</a:t>
                      </a:r>
                    </a:p>
                  </a:txBody>
                  <a:tcPr>
                    <a:lnL w="12700" cmpd="sng">
                      <a:noFill/>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r"/>
                      <a:r>
                        <a:rPr lang="en-US" sz="1400" dirty="0">
                          <a:solidFill>
                            <a:prstClr val="black"/>
                          </a:solidFill>
                        </a:rPr>
                        <a:t>72,000</a:t>
                      </a:r>
                    </a:p>
                  </a:txBody>
                  <a:tcPr>
                    <a:lnL w="12700" cap="flat" cmpd="sng" algn="ctr">
                      <a:solidFill>
                        <a:schemeClr val="tx1"/>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l"/>
                      <a:endParaRPr lang="en-US" sz="1400" dirty="0">
                        <a:solidFill>
                          <a:prstClr val="black"/>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60977701"/>
                  </a:ext>
                </a:extLst>
              </a:tr>
              <a:tr h="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dirty="0">
                          <a:solidFill>
                            <a:prstClr val="black"/>
                          </a:solidFill>
                        </a:rPr>
                        <a:t> 4,000</a:t>
                      </a:r>
                    </a:p>
                  </a:txBody>
                  <a:tcPr>
                    <a:lnL w="12700" cmpd="sng">
                      <a:noFill/>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lang="en-US" sz="1400" dirty="0">
                        <a:solidFill>
                          <a:prstClr val="black"/>
                        </a:solidFill>
                      </a:endParaRPr>
                    </a:p>
                  </a:txBody>
                  <a:tcPr>
                    <a:lnL w="12700" cap="flat" cmpd="sng" algn="ctr">
                      <a:solidFill>
                        <a:schemeClr val="tx1"/>
                      </a:solidFill>
                      <a:prstDash val="solid"/>
                      <a:round/>
                      <a:headEnd type="none" w="med" len="med"/>
                      <a:tailEnd type="none" w="med" len="med"/>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endParaRPr lang="en-US" sz="1400" dirty="0">
                        <a:solidFill>
                          <a:prstClr val="black"/>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27123094"/>
                  </a:ext>
                </a:extLst>
              </a:tr>
              <a:tr h="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en-US" sz="1400" dirty="0">
                        <a:solidFill>
                          <a:prstClr val="black"/>
                        </a:solidFill>
                      </a:endParaRPr>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b="1" u="dbl" baseline="0" dirty="0">
                          <a:solidFill>
                            <a:srgbClr val="543C00"/>
                          </a:solidFill>
                        </a:rPr>
                        <a:t>10,000</a:t>
                      </a:r>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kumimoji="0" lang="en-US" sz="1400" b="0" i="0" u="none" strike="noStrike" kern="1200" cap="none" spc="0" normalizeH="0" baseline="0" noProof="0" dirty="0">
                          <a:ln>
                            <a:noFill/>
                          </a:ln>
                          <a:solidFill>
                            <a:srgbClr val="8A0000"/>
                          </a:solidFill>
                          <a:effectLst/>
                          <a:uLnTx/>
                          <a:uFillTx/>
                          <a:latin typeface="+mn-lt"/>
                          <a:ea typeface="+mn-ea"/>
                          <a:cs typeface="+mn-cs"/>
                        </a:rPr>
                        <a:t>After closing</a:t>
                      </a:r>
                      <a:endParaRPr lang="en-US" sz="1400" b="1" u="dbl" baseline="0" dirty="0">
                        <a:solidFill>
                          <a:srgbClr val="8A0000"/>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26371455"/>
                  </a:ext>
                </a:extLst>
              </a:tr>
            </a:tbl>
          </a:graphicData>
        </a:graphic>
      </p:graphicFrame>
      <p:graphicFrame>
        <p:nvGraphicFramePr>
          <p:cNvPr id="5" name="Table 5">
            <a:extLst>
              <a:ext uri="{FF2B5EF4-FFF2-40B4-BE49-F238E27FC236}">
                <a16:creationId xmlns:a16="http://schemas.microsoft.com/office/drawing/2014/main" id="{62CDAED2-E796-496D-B0F7-D8514AC25F51}"/>
              </a:ext>
            </a:extLst>
          </p:cNvPr>
          <p:cNvGraphicFramePr>
            <a:graphicFrameLocks noGrp="1"/>
          </p:cNvGraphicFramePr>
          <p:nvPr>
            <p:extLst>
              <p:ext uri="{D42A27DB-BD31-4B8C-83A1-F6EECF244321}">
                <p14:modId xmlns:p14="http://schemas.microsoft.com/office/powerpoint/2010/main" val="3526976629"/>
              </p:ext>
            </p:extLst>
          </p:nvPr>
        </p:nvGraphicFramePr>
        <p:xfrm>
          <a:off x="1454247" y="2710422"/>
          <a:ext cx="6367389" cy="3840480"/>
        </p:xfrm>
        <a:graphic>
          <a:graphicData uri="http://schemas.openxmlformats.org/drawingml/2006/table">
            <a:tbl>
              <a:tblPr firstRow="1" bandRow="1">
                <a:tableStyleId>{5C22544A-7EE6-4342-B048-85BDC9FD1C3A}</a:tableStyleId>
              </a:tblPr>
              <a:tblGrid>
                <a:gridCol w="4032153">
                  <a:extLst>
                    <a:ext uri="{9D8B030D-6E8A-4147-A177-3AD203B41FA5}">
                      <a16:colId xmlns:a16="http://schemas.microsoft.com/office/drawing/2014/main" val="471383991"/>
                    </a:ext>
                  </a:extLst>
                </a:gridCol>
                <a:gridCol w="1097280">
                  <a:extLst>
                    <a:ext uri="{9D8B030D-6E8A-4147-A177-3AD203B41FA5}">
                      <a16:colId xmlns:a16="http://schemas.microsoft.com/office/drawing/2014/main" val="630570208"/>
                    </a:ext>
                  </a:extLst>
                </a:gridCol>
                <a:gridCol w="1237956">
                  <a:extLst>
                    <a:ext uri="{9D8B030D-6E8A-4147-A177-3AD203B41FA5}">
                      <a16:colId xmlns:a16="http://schemas.microsoft.com/office/drawing/2014/main" val="2808342625"/>
                    </a:ext>
                  </a:extLst>
                </a:gridCol>
              </a:tblGrid>
              <a:tr h="0">
                <a:tc>
                  <a:txBody>
                    <a:bodyPr/>
                    <a:lstStyle/>
                    <a:p>
                      <a:r>
                        <a:rPr lang="en-US" sz="1200" u="none" dirty="0">
                          <a:solidFill>
                            <a:schemeClr val="tx1"/>
                          </a:solidFill>
                        </a:rPr>
                        <a:t>December</a:t>
                      </a:r>
                      <a:r>
                        <a:rPr lang="en-US" sz="1200" u="none" baseline="0" dirty="0">
                          <a:solidFill>
                            <a:schemeClr val="tx1"/>
                          </a:solidFill>
                        </a:rPr>
                        <a:t> 31</a:t>
                      </a:r>
                      <a:endParaRPr lang="en-IN" sz="1200" u="none" dirty="0">
                        <a:solidFill>
                          <a:schemeClr val="tx1"/>
                        </a:solidFill>
                      </a:endParaRPr>
                    </a:p>
                  </a:txBody>
                  <a:tcPr>
                    <a:lnB w="12700" cap="flat" cmpd="sng" algn="ctr">
                      <a:solidFill>
                        <a:schemeClr val="tx1"/>
                      </a:solidFill>
                      <a:prstDash val="solid"/>
                      <a:round/>
                      <a:headEnd type="none" w="med" len="med"/>
                      <a:tailEnd type="none" w="med" len="med"/>
                    </a:lnB>
                    <a:noFill/>
                  </a:tcPr>
                </a:tc>
                <a:tc>
                  <a:txBody>
                    <a:bodyPr/>
                    <a:lstStyle/>
                    <a:p>
                      <a:r>
                        <a:rPr lang="en-US" sz="1200" u="none" dirty="0">
                          <a:solidFill>
                            <a:schemeClr val="tx1"/>
                          </a:solidFill>
                        </a:rPr>
                        <a:t>Debit</a:t>
                      </a:r>
                      <a:endParaRPr lang="en-IN" sz="1200" u="none" dirty="0">
                        <a:solidFill>
                          <a:schemeClr val="tx1"/>
                        </a:solidFill>
                      </a:endParaRPr>
                    </a:p>
                  </a:txBody>
                  <a:tcPr>
                    <a:lnB w="12700" cap="flat" cmpd="sng" algn="ctr">
                      <a:solidFill>
                        <a:schemeClr val="tx1"/>
                      </a:solidFill>
                      <a:prstDash val="solid"/>
                      <a:round/>
                      <a:headEnd type="none" w="med" len="med"/>
                      <a:tailEnd type="none" w="med" len="med"/>
                    </a:lnB>
                    <a:noFill/>
                  </a:tcPr>
                </a:tc>
                <a:tc>
                  <a:txBody>
                    <a:bodyPr/>
                    <a:lstStyle/>
                    <a:p>
                      <a:r>
                        <a:rPr lang="en-US" sz="1200" b="1" u="none" dirty="0">
                          <a:solidFill>
                            <a:schemeClr val="tx1"/>
                          </a:solidFill>
                        </a:rPr>
                        <a:t>Credit</a:t>
                      </a:r>
                      <a:endParaRPr lang="en-IN" sz="1200" b="1" u="none" dirty="0">
                        <a:solidFill>
                          <a:schemeClr val="tx1"/>
                        </a:solidFill>
                      </a:endParaRPr>
                    </a:p>
                  </a:txBody>
                  <a:tcP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10243257"/>
                  </a:ext>
                </a:extLst>
              </a:tr>
              <a:tr h="0">
                <a:tc>
                  <a:txBody>
                    <a:bodyPr/>
                    <a:lstStyle/>
                    <a:p>
                      <a:r>
                        <a:rPr lang="en-US" sz="1200" b="1" dirty="0"/>
                        <a:t>(a) Service   Revenue</a:t>
                      </a:r>
                    </a:p>
                  </a:txBody>
                  <a:tcPr>
                    <a:lnT w="12700" cap="flat" cmpd="sng" algn="ctr">
                      <a:solidFill>
                        <a:schemeClr val="tx1"/>
                      </a:solidFill>
                      <a:prstDash val="solid"/>
                      <a:round/>
                      <a:headEnd type="none" w="med" len="med"/>
                      <a:tailEnd type="none" w="med" len="med"/>
                    </a:lnT>
                    <a:noFill/>
                  </a:tcPr>
                </a:tc>
                <a:tc>
                  <a:txBody>
                    <a:bodyPr/>
                    <a:lstStyle/>
                    <a:p>
                      <a:r>
                        <a:rPr lang="en-US" sz="1200" b="1" dirty="0"/>
                        <a:t>72,000</a:t>
                      </a:r>
                    </a:p>
                  </a:txBody>
                  <a:tcPr>
                    <a:lnT w="12700" cap="flat" cmpd="sng" algn="ctr">
                      <a:solidFill>
                        <a:schemeClr val="tx1"/>
                      </a:solidFill>
                      <a:prstDash val="solid"/>
                      <a:round/>
                      <a:headEnd type="none" w="med" len="med"/>
                      <a:tailEnd type="none" w="med" len="med"/>
                    </a:lnT>
                    <a:noFill/>
                  </a:tcPr>
                </a:tc>
                <a:tc>
                  <a:txBody>
                    <a:bodyPr/>
                    <a:lstStyle/>
                    <a:p>
                      <a:endParaRPr lang="en-US" sz="1200" b="1" dirty="0"/>
                    </a:p>
                  </a:txBody>
                  <a:tcP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2903399223"/>
                  </a:ext>
                </a:extLst>
              </a:tr>
              <a:tr h="0">
                <a:tc>
                  <a:txBody>
                    <a:bodyPr/>
                    <a:lstStyle/>
                    <a:p>
                      <a:pPr marL="266700" indent="0"/>
                      <a:r>
                        <a:rPr lang="en-US" sz="1200" b="1" dirty="0"/>
                        <a:t>Retained Earnings</a:t>
                      </a:r>
                    </a:p>
                    <a:p>
                      <a:pPr marL="266700" indent="0"/>
                      <a:r>
                        <a:rPr lang="en-US" sz="1200" i="0" dirty="0"/>
                        <a:t>(Close</a:t>
                      </a:r>
                      <a:r>
                        <a:rPr lang="en-US" sz="1200" i="0" baseline="0" dirty="0"/>
                        <a:t> revenues to retained earnings)</a:t>
                      </a:r>
                      <a:endParaRPr lang="en-US" sz="1200" i="0" dirty="0"/>
                    </a:p>
                  </a:txBody>
                  <a:tcPr>
                    <a:noFill/>
                  </a:tcPr>
                </a:tc>
                <a:tc>
                  <a:txBody>
                    <a:bodyPr/>
                    <a:lstStyle/>
                    <a:p>
                      <a:endParaRPr lang="en-US" sz="1200"/>
                    </a:p>
                  </a:txBody>
                  <a:tcPr>
                    <a:noFill/>
                  </a:tcPr>
                </a:tc>
                <a:tc>
                  <a:txBody>
                    <a:bodyPr/>
                    <a:lstStyle/>
                    <a:p>
                      <a:r>
                        <a:rPr lang="en-US" sz="1200" b="1" dirty="0"/>
                        <a:t>72,000</a:t>
                      </a:r>
                      <a:endParaRPr lang="en-US" sz="1200" dirty="0"/>
                    </a:p>
                  </a:txBody>
                  <a:tcPr>
                    <a:noFill/>
                  </a:tcPr>
                </a:tc>
                <a:extLst>
                  <a:ext uri="{0D108BD9-81ED-4DB2-BD59-A6C34878D82A}">
                    <a16:rowId xmlns:a16="http://schemas.microsoft.com/office/drawing/2014/main" val="346549358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(b) Retained Earnings</a:t>
                      </a:r>
                    </a:p>
                  </a:txBody>
                  <a:tcPr>
                    <a:noFill/>
                  </a:tcPr>
                </a:tc>
                <a:tc>
                  <a:txBody>
                    <a:bodyPr/>
                    <a:lstStyle/>
                    <a:p>
                      <a:r>
                        <a:rPr lang="en-US" sz="1200" b="1" dirty="0"/>
                        <a:t>58,000</a:t>
                      </a:r>
                      <a:endParaRPr lang="en-US" sz="1200" dirty="0"/>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p>
                  </a:txBody>
                  <a:tcPr>
                    <a:noFill/>
                  </a:tcPr>
                </a:tc>
                <a:extLst>
                  <a:ext uri="{0D108BD9-81ED-4DB2-BD59-A6C34878D82A}">
                    <a16:rowId xmlns:a16="http://schemas.microsoft.com/office/drawing/2014/main" val="1893870844"/>
                  </a:ext>
                </a:extLst>
              </a:tr>
              <a:tr h="0">
                <a:tc>
                  <a:txBody>
                    <a:bodyPr/>
                    <a:lstStyle/>
                    <a:p>
                      <a:pPr marL="266700" indent="0"/>
                      <a:r>
                        <a:rPr lang="en-US" sz="1200" b="1" dirty="0"/>
                        <a:t>Rent Expense</a:t>
                      </a:r>
                    </a:p>
                  </a:txBody>
                  <a:tcPr>
                    <a:noFill/>
                  </a:tcPr>
                </a:tc>
                <a:tc>
                  <a:txBody>
                    <a:bodyPr/>
                    <a:lstStyle/>
                    <a:p>
                      <a:endParaRPr lang="en-US" sz="1200"/>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  5,000</a:t>
                      </a:r>
                    </a:p>
                  </a:txBody>
                  <a:tcPr>
                    <a:noFill/>
                  </a:tcPr>
                </a:tc>
                <a:extLst>
                  <a:ext uri="{0D108BD9-81ED-4DB2-BD59-A6C34878D82A}">
                    <a16:rowId xmlns:a16="http://schemas.microsoft.com/office/drawing/2014/main" val="3940005337"/>
                  </a:ext>
                </a:extLst>
              </a:tr>
              <a:tr h="0">
                <a:tc>
                  <a:txBody>
                    <a:bodyPr/>
                    <a:lstStyle/>
                    <a:p>
                      <a:pPr marL="266700" marR="0" lvl="0" indent="0" algn="l" defTabSz="914400" rtl="0" eaLnBrk="1" fontAlgn="auto" latinLnBrk="0" hangingPunct="1">
                        <a:lnSpc>
                          <a:spcPct val="100000"/>
                        </a:lnSpc>
                        <a:spcBef>
                          <a:spcPts val="0"/>
                        </a:spcBef>
                        <a:spcAft>
                          <a:spcPts val="0"/>
                        </a:spcAft>
                        <a:buClrTx/>
                        <a:buSzTx/>
                        <a:buFontTx/>
                        <a:buNone/>
                        <a:tabLst/>
                        <a:defRPr/>
                      </a:pPr>
                      <a:r>
                        <a:rPr lang="en-US" sz="1200" b="1" dirty="0"/>
                        <a:t>Supplies</a:t>
                      </a:r>
                      <a:r>
                        <a:rPr lang="en-US" sz="1200" b="1" baseline="0" dirty="0"/>
                        <a:t> E</a:t>
                      </a:r>
                      <a:r>
                        <a:rPr lang="en-US" sz="1200" b="1" dirty="0"/>
                        <a:t>xpense</a:t>
                      </a:r>
                    </a:p>
                  </a:txBody>
                  <a:tcPr>
                    <a:noFill/>
                  </a:tcPr>
                </a:tc>
                <a:tc>
                  <a:txBody>
                    <a:bodyPr/>
                    <a:lstStyle/>
                    <a:p>
                      <a:endParaRPr lang="en-US" sz="1200"/>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10,000</a:t>
                      </a:r>
                    </a:p>
                  </a:txBody>
                  <a:tcPr>
                    <a:noFill/>
                  </a:tcPr>
                </a:tc>
                <a:extLst>
                  <a:ext uri="{0D108BD9-81ED-4DB2-BD59-A6C34878D82A}">
                    <a16:rowId xmlns:a16="http://schemas.microsoft.com/office/drawing/2014/main" val="1300026349"/>
                  </a:ext>
                </a:extLst>
              </a:tr>
              <a:tr h="0">
                <a:tc>
                  <a:txBody>
                    <a:bodyPr/>
                    <a:lstStyle/>
                    <a:p>
                      <a:pPr marL="266700" marR="0" lvl="0" indent="0" algn="l" defTabSz="914400" rtl="0" eaLnBrk="1" fontAlgn="auto" latinLnBrk="0" hangingPunct="1">
                        <a:lnSpc>
                          <a:spcPct val="100000"/>
                        </a:lnSpc>
                        <a:spcBef>
                          <a:spcPts val="0"/>
                        </a:spcBef>
                        <a:spcAft>
                          <a:spcPts val="0"/>
                        </a:spcAft>
                        <a:buClrTx/>
                        <a:buSzTx/>
                        <a:buFontTx/>
                        <a:buNone/>
                        <a:tabLst/>
                        <a:defRPr/>
                      </a:pPr>
                      <a:r>
                        <a:rPr lang="en-US" sz="1200" b="1" dirty="0"/>
                        <a:t>Depreciation Expense</a:t>
                      </a:r>
                    </a:p>
                  </a:txBody>
                  <a:tcPr>
                    <a:noFill/>
                  </a:tcPr>
                </a:tc>
                <a:tc>
                  <a:txBody>
                    <a:bodyPr/>
                    <a:lstStyle/>
                    <a:p>
                      <a:endParaRPr lang="en-US" sz="1200" dirty="0"/>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  4,000</a:t>
                      </a:r>
                    </a:p>
                  </a:txBody>
                  <a:tcPr>
                    <a:noFill/>
                  </a:tcPr>
                </a:tc>
                <a:extLst>
                  <a:ext uri="{0D108BD9-81ED-4DB2-BD59-A6C34878D82A}">
                    <a16:rowId xmlns:a16="http://schemas.microsoft.com/office/drawing/2014/main" val="97934689"/>
                  </a:ext>
                </a:extLst>
              </a:tr>
              <a:tr h="0">
                <a:tc>
                  <a:txBody>
                    <a:bodyPr/>
                    <a:lstStyle/>
                    <a:p>
                      <a:pPr marL="266700" marR="0" lvl="0" indent="0" algn="l" defTabSz="914400" rtl="0" eaLnBrk="1" fontAlgn="auto" latinLnBrk="0" hangingPunct="1">
                        <a:lnSpc>
                          <a:spcPct val="100000"/>
                        </a:lnSpc>
                        <a:spcBef>
                          <a:spcPts val="0"/>
                        </a:spcBef>
                        <a:spcAft>
                          <a:spcPts val="0"/>
                        </a:spcAft>
                        <a:buClrTx/>
                        <a:buSzTx/>
                        <a:buFontTx/>
                        <a:buNone/>
                        <a:tabLst/>
                        <a:defRPr/>
                      </a:pPr>
                      <a:r>
                        <a:rPr lang="en-US" sz="1200" b="1" dirty="0"/>
                        <a:t>Salaries Expense</a:t>
                      </a:r>
                    </a:p>
                  </a:txBody>
                  <a:tcPr>
                    <a:noFill/>
                  </a:tcPr>
                </a:tc>
                <a:tc>
                  <a:txBody>
                    <a:bodyPr/>
                    <a:lstStyle/>
                    <a:p>
                      <a:endParaRPr lang="en-US" sz="1200" dirty="0"/>
                    </a:p>
                  </a:txBody>
                  <a:tcPr>
                    <a:noFill/>
                  </a:tcPr>
                </a:tc>
                <a:tc>
                  <a:txBody>
                    <a:bodyPr/>
                    <a:lstStyle/>
                    <a:p>
                      <a:r>
                        <a:rPr lang="en-US" sz="1200" b="1" dirty="0"/>
                        <a:t>31,000</a:t>
                      </a:r>
                      <a:endParaRPr lang="en-US" sz="1200" dirty="0"/>
                    </a:p>
                  </a:txBody>
                  <a:tcPr>
                    <a:noFill/>
                  </a:tcPr>
                </a:tc>
                <a:extLst>
                  <a:ext uri="{0D108BD9-81ED-4DB2-BD59-A6C34878D82A}">
                    <a16:rowId xmlns:a16="http://schemas.microsoft.com/office/drawing/2014/main" val="210841501"/>
                  </a:ext>
                </a:extLst>
              </a:tr>
              <a:tr h="0">
                <a:tc>
                  <a:txBody>
                    <a:bodyPr/>
                    <a:lstStyle/>
                    <a:p>
                      <a:pPr marL="266700" indent="0"/>
                      <a:r>
                        <a:rPr lang="en-US" sz="1200" b="1" dirty="0"/>
                        <a:t>Utilities Expense</a:t>
                      </a:r>
                      <a:endParaRPr lang="en-US" sz="1200" dirty="0"/>
                    </a:p>
                  </a:txBody>
                  <a:tcPr>
                    <a:noFill/>
                  </a:tcPr>
                </a:tc>
                <a:tc>
                  <a:txBody>
                    <a:bodyPr/>
                    <a:lstStyle/>
                    <a:p>
                      <a:endParaRPr lang="en-US" sz="1200" dirty="0"/>
                    </a:p>
                  </a:txBody>
                  <a:tcPr>
                    <a:noFill/>
                  </a:tcPr>
                </a:tc>
                <a:tc>
                  <a:txBody>
                    <a:bodyPr/>
                    <a:lstStyle/>
                    <a:p>
                      <a:r>
                        <a:rPr lang="en-US" sz="1200" b="1" dirty="0"/>
                        <a:t>  9,000</a:t>
                      </a:r>
                      <a:endParaRPr lang="en-US" sz="1200" dirty="0"/>
                    </a:p>
                  </a:txBody>
                  <a:tcPr>
                    <a:noFill/>
                  </a:tcPr>
                </a:tc>
                <a:extLst>
                  <a:ext uri="{0D108BD9-81ED-4DB2-BD59-A6C34878D82A}">
                    <a16:rowId xmlns:a16="http://schemas.microsoft.com/office/drawing/2014/main" val="1780095505"/>
                  </a:ext>
                </a:extLst>
              </a:tr>
              <a:tr h="0">
                <a:tc>
                  <a:txBody>
                    <a:bodyPr/>
                    <a:lstStyle/>
                    <a:p>
                      <a:pPr marL="266700" indent="0"/>
                      <a:r>
                        <a:rPr lang="en-US" sz="1200" b="1" dirty="0"/>
                        <a:t>Interest Expense</a:t>
                      </a:r>
                    </a:p>
                    <a:p>
                      <a:pPr marL="266700" indent="0"/>
                      <a:r>
                        <a:rPr lang="en-US" sz="1200" i="0" dirty="0"/>
                        <a:t>(Close</a:t>
                      </a:r>
                      <a:r>
                        <a:rPr lang="en-US" sz="1200" i="0" baseline="0" dirty="0"/>
                        <a:t> expenses to retained earnings)</a:t>
                      </a:r>
                      <a:endParaRPr lang="en-US" sz="1200" i="0" dirty="0"/>
                    </a:p>
                  </a:txBody>
                  <a:tcPr>
                    <a:noFill/>
                  </a:tcPr>
                </a:tc>
                <a:tc>
                  <a:txBody>
                    <a:bodyPr/>
                    <a:lstStyle/>
                    <a:p>
                      <a:endParaRPr lang="en-US" sz="1200" dirty="0"/>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  1,000</a:t>
                      </a:r>
                      <a:endParaRPr lang="en-US" sz="1200" dirty="0"/>
                    </a:p>
                  </a:txBody>
                  <a:tcPr>
                    <a:noFill/>
                  </a:tcPr>
                </a:tc>
                <a:extLst>
                  <a:ext uri="{0D108BD9-81ED-4DB2-BD59-A6C34878D82A}">
                    <a16:rowId xmlns:a16="http://schemas.microsoft.com/office/drawing/2014/main" val="1937575200"/>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(c) Retained Earnings</a:t>
                      </a:r>
                    </a:p>
                  </a:txBody>
                  <a:tcPr>
                    <a:noFill/>
                  </a:tcPr>
                </a:tc>
                <a:tc>
                  <a:txBody>
                    <a:bodyPr/>
                    <a:lstStyle/>
                    <a:p>
                      <a:r>
                        <a:rPr lang="en-US" sz="1200" b="1" dirty="0"/>
                        <a:t>4,000</a:t>
                      </a:r>
                      <a:endParaRPr lang="en-US" sz="1200" dirty="0"/>
                    </a:p>
                  </a:txBody>
                  <a:tcPr>
                    <a:noFill/>
                  </a:tcPr>
                </a:tc>
                <a:tc>
                  <a:txBody>
                    <a:bodyPr/>
                    <a:lstStyle/>
                    <a:p>
                      <a:endParaRPr lang="en-US" sz="1200" dirty="0"/>
                    </a:p>
                  </a:txBody>
                  <a:tcPr>
                    <a:noFill/>
                  </a:tcPr>
                </a:tc>
                <a:extLst>
                  <a:ext uri="{0D108BD9-81ED-4DB2-BD59-A6C34878D82A}">
                    <a16:rowId xmlns:a16="http://schemas.microsoft.com/office/drawing/2014/main" val="1522705983"/>
                  </a:ext>
                </a:extLst>
              </a:tr>
              <a:tr h="0">
                <a:tc>
                  <a:txBody>
                    <a:bodyPr/>
                    <a:lstStyle/>
                    <a:p>
                      <a:pPr marL="266700" indent="0"/>
                      <a:r>
                        <a:rPr lang="en-US" sz="1200" b="1" dirty="0"/>
                        <a:t>Dividends</a:t>
                      </a:r>
                    </a:p>
                    <a:p>
                      <a:pPr marL="266700" indent="0"/>
                      <a:r>
                        <a:rPr lang="en-US" sz="1200" i="0" dirty="0"/>
                        <a:t>(Close</a:t>
                      </a:r>
                      <a:r>
                        <a:rPr lang="en-US" sz="1200" i="0" baseline="0" dirty="0"/>
                        <a:t> dividends to retained earnings)</a:t>
                      </a:r>
                      <a:endParaRPr lang="en-US" sz="1200" i="0" dirty="0"/>
                    </a:p>
                  </a:txBody>
                  <a:tcPr>
                    <a:noFill/>
                  </a:tcPr>
                </a:tc>
                <a:tc>
                  <a:txBody>
                    <a:bodyPr/>
                    <a:lstStyle/>
                    <a:p>
                      <a:endParaRPr lang="en-US" sz="1200" dirty="0"/>
                    </a:p>
                  </a:txBody>
                  <a:tcPr>
                    <a:noFill/>
                  </a:tcPr>
                </a:tc>
                <a:tc>
                  <a:txBody>
                    <a:bodyPr/>
                    <a:lstStyle/>
                    <a:p>
                      <a:r>
                        <a:rPr lang="en-US" sz="1200" b="1" dirty="0"/>
                        <a:t>4,000</a:t>
                      </a:r>
                      <a:endParaRPr lang="en-US" sz="1200" dirty="0"/>
                    </a:p>
                  </a:txBody>
                  <a:tcPr>
                    <a:noFill/>
                  </a:tcPr>
                </a:tc>
                <a:extLst>
                  <a:ext uri="{0D108BD9-81ED-4DB2-BD59-A6C34878D82A}">
                    <a16:rowId xmlns:a16="http://schemas.microsoft.com/office/drawing/2014/main" val="3335604855"/>
                  </a:ext>
                </a:extLst>
              </a:tr>
            </a:tbl>
          </a:graphicData>
        </a:graphic>
      </p:graphicFrame>
      <p:sp>
        <p:nvSpPr>
          <p:cNvPr id="7" name="Slide Number Placeholder 6">
            <a:extLst>
              <a:ext uri="{FF2B5EF4-FFF2-40B4-BE49-F238E27FC236}">
                <a16:creationId xmlns:a16="http://schemas.microsoft.com/office/drawing/2014/main" id="{460F5989-11D9-4C54-877E-BA80C0F28D7D}"/>
              </a:ext>
            </a:extLst>
          </p:cNvPr>
          <p:cNvSpPr>
            <a:spLocks noGrp="1"/>
          </p:cNvSpPr>
          <p:nvPr>
            <p:ph type="sldNum" sz="quarter" idx="10"/>
          </p:nvPr>
        </p:nvSpPr>
        <p:spPr/>
        <p:txBody>
          <a:bodyPr/>
          <a:lstStyle/>
          <a:p>
            <a:fld id="{68151E55-6873-49E2-B8D5-2F265E6F1973}" type="slidenum">
              <a:rPr lang="en-US" smtClean="0"/>
              <a:t>68</a:t>
            </a:fld>
            <a:endParaRPr lang="en-US" dirty="0"/>
          </a:p>
        </p:txBody>
      </p:sp>
    </p:spTree>
    <p:extLst>
      <p:ext uri="{BB962C8B-B14F-4D97-AF65-F5344CB8AC3E}">
        <p14:creationId xmlns:p14="http://schemas.microsoft.com/office/powerpoint/2010/main" val="307417239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49E34A-F938-4608-9F7F-F473CB1D755E}"/>
              </a:ext>
            </a:extLst>
          </p:cNvPr>
          <p:cNvSpPr>
            <a:spLocks noGrp="1"/>
          </p:cNvSpPr>
          <p:nvPr>
            <p:ph type="title"/>
          </p:nvPr>
        </p:nvSpPr>
        <p:spPr/>
        <p:txBody>
          <a:bodyPr/>
          <a:lstStyle/>
          <a:p>
            <a:r>
              <a:rPr lang="en-US" dirty="0"/>
              <a:t>Key Point </a:t>
            </a:r>
            <a:r>
              <a:rPr lang="en-US" sz="1000" b="0" dirty="0"/>
              <a:t>4</a:t>
            </a:r>
          </a:p>
        </p:txBody>
      </p:sp>
      <p:sp>
        <p:nvSpPr>
          <p:cNvPr id="7" name="Content Placeholder 6">
            <a:extLst>
              <a:ext uri="{FF2B5EF4-FFF2-40B4-BE49-F238E27FC236}">
                <a16:creationId xmlns:a16="http://schemas.microsoft.com/office/drawing/2014/main" id="{27136B36-4EBE-4504-A87B-7D0BDC8B8FD5}"/>
              </a:ext>
            </a:extLst>
          </p:cNvPr>
          <p:cNvSpPr>
            <a:spLocks noGrp="1"/>
          </p:cNvSpPr>
          <p:nvPr>
            <p:ph sz="quarter" idx="11"/>
          </p:nvPr>
        </p:nvSpPr>
        <p:spPr>
          <a:xfrm>
            <a:off x="342900" y="1276710"/>
            <a:ext cx="8458200" cy="2152290"/>
          </a:xfrm>
        </p:spPr>
        <p:txBody>
          <a:bodyPr/>
          <a:lstStyle/>
          <a:p>
            <a:r>
              <a:rPr lang="en-US" dirty="0"/>
              <a:t>Closing entries serve two purposes: </a:t>
            </a:r>
          </a:p>
          <a:p>
            <a:pPr marL="457200" indent="-457200">
              <a:spcBef>
                <a:spcPts val="1000"/>
              </a:spcBef>
              <a:spcAft>
                <a:spcPts val="0"/>
              </a:spcAft>
              <a:buFont typeface="+mj-lt"/>
              <a:buAutoNum type="arabicPeriod"/>
            </a:pPr>
            <a:r>
              <a:rPr lang="en-US" dirty="0"/>
              <a:t>Transfer the balances of temporary accounts (revenues, expenses, and dividends) to the Retained Earnings account, and </a:t>
            </a:r>
          </a:p>
          <a:p>
            <a:pPr marL="457200" indent="-457200">
              <a:spcBef>
                <a:spcPts val="1000"/>
              </a:spcBef>
              <a:spcAft>
                <a:spcPts val="0"/>
              </a:spcAft>
              <a:buFont typeface="+mj-lt"/>
              <a:buAutoNum type="arabicPeriod"/>
            </a:pPr>
            <a:r>
              <a:rPr lang="en-US" dirty="0"/>
              <a:t>Reduce the balances of these temporary accounts to zero to prepare them for measuring activity in the next period. </a:t>
            </a:r>
          </a:p>
        </p:txBody>
      </p:sp>
      <p:sp>
        <p:nvSpPr>
          <p:cNvPr id="10" name="Content Placeholder 9">
            <a:extLst>
              <a:ext uri="{FF2B5EF4-FFF2-40B4-BE49-F238E27FC236}">
                <a16:creationId xmlns:a16="http://schemas.microsoft.com/office/drawing/2014/main" id="{E4768FD9-9909-49BE-A4CA-3C2111444114}"/>
              </a:ext>
            </a:extLst>
          </p:cNvPr>
          <p:cNvSpPr>
            <a:spLocks noGrp="1"/>
          </p:cNvSpPr>
          <p:nvPr>
            <p:ph sz="quarter" idx="14"/>
          </p:nvPr>
        </p:nvSpPr>
        <p:spPr>
          <a:xfrm>
            <a:off x="342900" y="3589667"/>
            <a:ext cx="8458200" cy="1991624"/>
          </a:xfrm>
        </p:spPr>
        <p:txBody>
          <a:bodyPr/>
          <a:lstStyle/>
          <a:p>
            <a:r>
              <a:rPr lang="en-US" dirty="0"/>
              <a:t>Closing entries:</a:t>
            </a:r>
          </a:p>
          <a:p>
            <a:pPr marL="457200" indent="-457200">
              <a:buFont typeface="Arial" panose="020B0604020202020204" pitchFamily="34" charset="0"/>
              <a:buChar char="•"/>
            </a:pPr>
            <a:r>
              <a:rPr lang="en-US" dirty="0"/>
              <a:t>Increase retained earnings by the amount of revenues for the period and </a:t>
            </a:r>
          </a:p>
          <a:p>
            <a:pPr marL="457200" indent="-457200">
              <a:buFont typeface="Arial" panose="020B0604020202020204" pitchFamily="34" charset="0"/>
              <a:buChar char="•"/>
            </a:pPr>
            <a:r>
              <a:rPr lang="en-US" dirty="0"/>
              <a:t>Decrease retained earnings by the amount of expenses and dividends for the period.</a:t>
            </a:r>
          </a:p>
        </p:txBody>
      </p:sp>
      <p:sp>
        <p:nvSpPr>
          <p:cNvPr id="6" name="Slide Number Placeholder 5">
            <a:extLst>
              <a:ext uri="{FF2B5EF4-FFF2-40B4-BE49-F238E27FC236}">
                <a16:creationId xmlns:a16="http://schemas.microsoft.com/office/drawing/2014/main" id="{D1AC0B19-34F0-4CE5-B906-5ABFDD80A1BF}"/>
              </a:ext>
            </a:extLst>
          </p:cNvPr>
          <p:cNvSpPr>
            <a:spLocks noGrp="1"/>
          </p:cNvSpPr>
          <p:nvPr>
            <p:ph type="sldNum" sz="quarter" idx="10"/>
          </p:nvPr>
        </p:nvSpPr>
        <p:spPr/>
        <p:txBody>
          <a:bodyPr/>
          <a:lstStyle/>
          <a:p>
            <a:fld id="{68151E55-6873-49E2-B8D5-2F265E6F1973}" type="slidenum">
              <a:rPr lang="en-US" smtClean="0"/>
              <a:t>69</a:t>
            </a:fld>
            <a:endParaRPr lang="en-US" dirty="0"/>
          </a:p>
        </p:txBody>
      </p:sp>
    </p:spTree>
    <p:extLst>
      <p:ext uri="{BB962C8B-B14F-4D97-AF65-F5344CB8AC3E}">
        <p14:creationId xmlns:p14="http://schemas.microsoft.com/office/powerpoint/2010/main" val="12658421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302B31-F665-4194-8F48-0E7F85F39C6B}"/>
              </a:ext>
            </a:extLst>
          </p:cNvPr>
          <p:cNvSpPr>
            <a:spLocks noGrp="1"/>
          </p:cNvSpPr>
          <p:nvPr>
            <p:ph type="title"/>
          </p:nvPr>
        </p:nvSpPr>
        <p:spPr/>
        <p:txBody>
          <a:bodyPr/>
          <a:lstStyle/>
          <a:p>
            <a:r>
              <a:rPr lang="en-US" sz="3600" dirty="0"/>
              <a:t>Key Point </a:t>
            </a:r>
            <a:r>
              <a:rPr lang="en-US" sz="1000" b="0" dirty="0"/>
              <a:t>1</a:t>
            </a:r>
          </a:p>
        </p:txBody>
      </p:sp>
      <p:sp>
        <p:nvSpPr>
          <p:cNvPr id="3" name="Content Placeholder 2">
            <a:extLst>
              <a:ext uri="{FF2B5EF4-FFF2-40B4-BE49-F238E27FC236}">
                <a16:creationId xmlns:a16="http://schemas.microsoft.com/office/drawing/2014/main" id="{6C7AD8BA-2A3B-4AF5-8550-E6E274BB142B}"/>
              </a:ext>
            </a:extLst>
          </p:cNvPr>
          <p:cNvSpPr>
            <a:spLocks noGrp="1"/>
          </p:cNvSpPr>
          <p:nvPr>
            <p:ph sz="quarter" idx="11"/>
          </p:nvPr>
        </p:nvSpPr>
        <p:spPr/>
        <p:txBody>
          <a:bodyPr>
            <a:normAutofit/>
          </a:bodyPr>
          <a:lstStyle/>
          <a:p>
            <a:r>
              <a:rPr lang="en-US" sz="2600" dirty="0"/>
              <a:t>Under accrual-based accounting, economic events that affect assets, liabilities, revenues, and expenses are recorded as they occur.</a:t>
            </a:r>
          </a:p>
        </p:txBody>
      </p:sp>
      <p:sp>
        <p:nvSpPr>
          <p:cNvPr id="6" name="Slide Number Placeholder 5">
            <a:extLst>
              <a:ext uri="{FF2B5EF4-FFF2-40B4-BE49-F238E27FC236}">
                <a16:creationId xmlns:a16="http://schemas.microsoft.com/office/drawing/2014/main" id="{93244325-5F40-4EB2-84C2-7EB2415BD82B}"/>
              </a:ext>
            </a:extLst>
          </p:cNvPr>
          <p:cNvSpPr>
            <a:spLocks noGrp="1"/>
          </p:cNvSpPr>
          <p:nvPr>
            <p:ph type="sldNum" sz="quarter" idx="10"/>
          </p:nvPr>
        </p:nvSpPr>
        <p:spPr/>
        <p:txBody>
          <a:bodyPr/>
          <a:lstStyle/>
          <a:p>
            <a:fld id="{68151E55-6873-49E2-B8D5-2F265E6F1973}" type="slidenum">
              <a:rPr lang="en-US" smtClean="0"/>
              <a:t>7</a:t>
            </a:fld>
            <a:endParaRPr lang="en-US" dirty="0"/>
          </a:p>
        </p:txBody>
      </p:sp>
    </p:spTree>
    <p:extLst>
      <p:ext uri="{BB962C8B-B14F-4D97-AF65-F5344CB8AC3E}">
        <p14:creationId xmlns:p14="http://schemas.microsoft.com/office/powerpoint/2010/main" val="404866135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dirty="0"/>
              <a:t>Common Mistake </a:t>
            </a:r>
            <a:r>
              <a:rPr lang="en-US" sz="1000" b="0" dirty="0"/>
              <a:t>2</a:t>
            </a:r>
            <a:endParaRPr lang="en-US" sz="1000" b="0" noProof="0" dirty="0"/>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9"/>
            <a:ext cx="8458200" cy="3220645"/>
          </a:xfrm>
        </p:spPr>
        <p:txBody>
          <a:bodyPr>
            <a:normAutofit/>
          </a:bodyPr>
          <a:lstStyle/>
          <a:p>
            <a:pPr>
              <a:spcBef>
                <a:spcPts val="800"/>
              </a:spcBef>
            </a:pPr>
            <a:r>
              <a:rPr lang="en-US" sz="2600" dirty="0"/>
              <a:t>Students sometimes believe that closing entries are meant to reduce the balance of Retained Earnings to zero. </a:t>
            </a:r>
          </a:p>
          <a:p>
            <a:pPr>
              <a:spcBef>
                <a:spcPts val="800"/>
              </a:spcBef>
            </a:pPr>
            <a:r>
              <a:rPr lang="en-US" sz="2600" dirty="0"/>
              <a:t>Retained Earnings is a permanent account, representing the accumulation of all revenues, expenses, and dividends over the life of the company.</a:t>
            </a:r>
            <a:endParaRPr lang="en-US" sz="2600" noProof="0" dirty="0"/>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70</a:t>
            </a:fld>
            <a:endParaRPr lang="en-US" dirty="0"/>
          </a:p>
        </p:txBody>
      </p:sp>
    </p:spTree>
    <p:extLst>
      <p:ext uri="{BB962C8B-B14F-4D97-AF65-F5344CB8AC3E}">
        <p14:creationId xmlns:p14="http://schemas.microsoft.com/office/powerpoint/2010/main" val="26274171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AA60A29F-FE55-41E1-8B10-F8B18B89D595}"/>
              </a:ext>
            </a:extLst>
          </p:cNvPr>
          <p:cNvSpPr>
            <a:spLocks noGrp="1"/>
          </p:cNvSpPr>
          <p:nvPr>
            <p:ph type="title"/>
          </p:nvPr>
        </p:nvSpPr>
        <p:spPr/>
        <p:txBody>
          <a:bodyPr/>
          <a:lstStyle/>
          <a:p>
            <a:r>
              <a:rPr lang="en-US" noProof="0" dirty="0"/>
              <a:t>Concept Check 3-10 </a:t>
            </a:r>
            <a:r>
              <a:rPr lang="en-US" sz="1000" b="0" noProof="0" dirty="0"/>
              <a:t>1</a:t>
            </a:r>
          </a:p>
        </p:txBody>
      </p:sp>
      <p:sp>
        <p:nvSpPr>
          <p:cNvPr id="8" name="Content Placeholder 7">
            <a:extLst>
              <a:ext uri="{FF2B5EF4-FFF2-40B4-BE49-F238E27FC236}">
                <a16:creationId xmlns:a16="http://schemas.microsoft.com/office/drawing/2014/main" id="{FCDCF2FF-27C7-46F2-9AB8-21AA7EA9AA47}"/>
              </a:ext>
            </a:extLst>
          </p:cNvPr>
          <p:cNvSpPr>
            <a:spLocks noGrp="1"/>
          </p:cNvSpPr>
          <p:nvPr>
            <p:ph sz="quarter" idx="11"/>
          </p:nvPr>
        </p:nvSpPr>
        <p:spPr>
          <a:xfrm>
            <a:off x="342900" y="1276709"/>
            <a:ext cx="8458200" cy="2866083"/>
          </a:xfrm>
        </p:spPr>
        <p:txBody>
          <a:bodyPr>
            <a:noAutofit/>
          </a:bodyPr>
          <a:lstStyle/>
          <a:p>
            <a:r>
              <a:rPr lang="en-US" sz="2400" dirty="0"/>
              <a:t>Which account would NOT be closed during the closing process?</a:t>
            </a:r>
          </a:p>
          <a:p>
            <a:r>
              <a:rPr lang="en-US" sz="2400" b="1" dirty="0"/>
              <a:t>a.</a:t>
            </a:r>
            <a:r>
              <a:rPr lang="en-US" sz="2400" dirty="0"/>
              <a:t> Retained Earnings</a:t>
            </a:r>
          </a:p>
          <a:p>
            <a:r>
              <a:rPr lang="en-US" sz="2400" b="1" dirty="0"/>
              <a:t>b.</a:t>
            </a:r>
            <a:r>
              <a:rPr lang="en-US" sz="2400" dirty="0"/>
              <a:t> Dividends</a:t>
            </a:r>
          </a:p>
          <a:p>
            <a:r>
              <a:rPr lang="en-US" sz="2400" b="1" dirty="0"/>
              <a:t>c.</a:t>
            </a:r>
            <a:r>
              <a:rPr lang="en-US" sz="2400" dirty="0"/>
              <a:t> Interest Expense</a:t>
            </a:r>
          </a:p>
          <a:p>
            <a:r>
              <a:rPr lang="en-US" sz="2400" b="1" dirty="0"/>
              <a:t>d.</a:t>
            </a:r>
            <a:r>
              <a:rPr lang="en-US" sz="2400" dirty="0"/>
              <a:t> Interest Revenue</a:t>
            </a:r>
            <a:endParaRPr lang="en-US" sz="2400" noProof="0" dirty="0"/>
          </a:p>
        </p:txBody>
      </p:sp>
      <p:sp>
        <p:nvSpPr>
          <p:cNvPr id="6" name="Slide Number Placeholder 5">
            <a:extLst>
              <a:ext uri="{FF2B5EF4-FFF2-40B4-BE49-F238E27FC236}">
                <a16:creationId xmlns:a16="http://schemas.microsoft.com/office/drawing/2014/main" id="{E17A68A6-6B28-4C03-9A4D-4E27B6E283D6}"/>
              </a:ext>
            </a:extLst>
          </p:cNvPr>
          <p:cNvSpPr>
            <a:spLocks noGrp="1"/>
          </p:cNvSpPr>
          <p:nvPr>
            <p:ph type="sldNum" sz="quarter" idx="10"/>
          </p:nvPr>
        </p:nvSpPr>
        <p:spPr/>
        <p:txBody>
          <a:bodyPr/>
          <a:lstStyle/>
          <a:p>
            <a:fld id="{68151E55-6873-49E2-B8D5-2F265E6F1973}" type="slidenum">
              <a:rPr lang="en-US" smtClean="0"/>
              <a:t>71</a:t>
            </a:fld>
            <a:endParaRPr lang="en-US" dirty="0"/>
          </a:p>
        </p:txBody>
      </p:sp>
    </p:spTree>
    <p:extLst>
      <p:ext uri="{BB962C8B-B14F-4D97-AF65-F5344CB8AC3E}">
        <p14:creationId xmlns:p14="http://schemas.microsoft.com/office/powerpoint/2010/main" val="26741038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AA60A29F-FE55-41E1-8B10-F8B18B89D595}"/>
              </a:ext>
            </a:extLst>
          </p:cNvPr>
          <p:cNvSpPr>
            <a:spLocks noGrp="1"/>
          </p:cNvSpPr>
          <p:nvPr>
            <p:ph type="title"/>
          </p:nvPr>
        </p:nvSpPr>
        <p:spPr/>
        <p:txBody>
          <a:bodyPr/>
          <a:lstStyle/>
          <a:p>
            <a:r>
              <a:rPr lang="en-US" noProof="0" dirty="0"/>
              <a:t>Concept Check 3-10 </a:t>
            </a:r>
            <a:r>
              <a:rPr lang="en-US" sz="1000" b="0" noProof="0" dirty="0"/>
              <a:t>2</a:t>
            </a:r>
          </a:p>
        </p:txBody>
      </p:sp>
      <p:sp>
        <p:nvSpPr>
          <p:cNvPr id="8" name="Content Placeholder 7">
            <a:extLst>
              <a:ext uri="{FF2B5EF4-FFF2-40B4-BE49-F238E27FC236}">
                <a16:creationId xmlns:a16="http://schemas.microsoft.com/office/drawing/2014/main" id="{FCDCF2FF-27C7-46F2-9AB8-21AA7EA9AA47}"/>
              </a:ext>
            </a:extLst>
          </p:cNvPr>
          <p:cNvSpPr>
            <a:spLocks noGrp="1"/>
          </p:cNvSpPr>
          <p:nvPr>
            <p:ph sz="quarter" idx="11"/>
          </p:nvPr>
        </p:nvSpPr>
        <p:spPr>
          <a:xfrm>
            <a:off x="342900" y="1276709"/>
            <a:ext cx="8458200" cy="2866083"/>
          </a:xfrm>
        </p:spPr>
        <p:txBody>
          <a:bodyPr>
            <a:noAutofit/>
          </a:bodyPr>
          <a:lstStyle/>
          <a:p>
            <a:r>
              <a:rPr lang="en-US" sz="2400" dirty="0"/>
              <a:t>Which account would NOT be closed during the closing process?</a:t>
            </a:r>
          </a:p>
          <a:p>
            <a:r>
              <a:rPr lang="en-US" sz="2400" b="1" dirty="0"/>
              <a:t>Answer: a.</a:t>
            </a:r>
            <a:r>
              <a:rPr lang="en-US" sz="2400" dirty="0"/>
              <a:t> Retained Earnings</a:t>
            </a:r>
          </a:p>
          <a:p>
            <a:r>
              <a:rPr lang="en-US" sz="2400" b="1" dirty="0"/>
              <a:t>b.</a:t>
            </a:r>
            <a:r>
              <a:rPr lang="en-US" sz="2400" dirty="0"/>
              <a:t> Dividends</a:t>
            </a:r>
          </a:p>
          <a:p>
            <a:r>
              <a:rPr lang="en-US" sz="2400" b="1" dirty="0"/>
              <a:t>c.</a:t>
            </a:r>
            <a:r>
              <a:rPr lang="en-US" sz="2400" dirty="0"/>
              <a:t> Interest Expense</a:t>
            </a:r>
          </a:p>
          <a:p>
            <a:r>
              <a:rPr lang="en-US" sz="2400" b="1" dirty="0"/>
              <a:t>d.</a:t>
            </a:r>
            <a:r>
              <a:rPr lang="en-US" sz="2400" dirty="0"/>
              <a:t> Interest Revenue</a:t>
            </a:r>
            <a:endParaRPr lang="en-US" sz="2400" noProof="0" dirty="0"/>
          </a:p>
        </p:txBody>
      </p:sp>
      <p:sp>
        <p:nvSpPr>
          <p:cNvPr id="15" name="Content Placeholder 14">
            <a:extLst>
              <a:ext uri="{FF2B5EF4-FFF2-40B4-BE49-F238E27FC236}">
                <a16:creationId xmlns:a16="http://schemas.microsoft.com/office/drawing/2014/main" id="{4021707A-9E18-4404-ADA0-4428534E2D27}"/>
              </a:ext>
            </a:extLst>
          </p:cNvPr>
          <p:cNvSpPr>
            <a:spLocks noGrp="1"/>
          </p:cNvSpPr>
          <p:nvPr>
            <p:ph sz="quarter" idx="18"/>
          </p:nvPr>
        </p:nvSpPr>
        <p:spPr>
          <a:xfrm>
            <a:off x="342900" y="4561490"/>
            <a:ext cx="8458200" cy="1847640"/>
          </a:xfrm>
        </p:spPr>
        <p:txBody>
          <a:bodyPr>
            <a:noAutofit/>
          </a:bodyPr>
          <a:lstStyle/>
          <a:p>
            <a:r>
              <a:rPr lang="en-US" sz="2400" dirty="0"/>
              <a:t>Only temporary accounts are closed. Temporary accounts include all revenues, expenses, and dividends. Balances of temporary accounts are transferred to the balance of Retained Earnings, which is a permanent account that is not closed.</a:t>
            </a:r>
            <a:endParaRPr lang="en-US" sz="2400" noProof="0" dirty="0"/>
          </a:p>
        </p:txBody>
      </p:sp>
      <p:sp>
        <p:nvSpPr>
          <p:cNvPr id="6" name="Slide Number Placeholder 5">
            <a:extLst>
              <a:ext uri="{FF2B5EF4-FFF2-40B4-BE49-F238E27FC236}">
                <a16:creationId xmlns:a16="http://schemas.microsoft.com/office/drawing/2014/main" id="{E17A68A6-6B28-4C03-9A4D-4E27B6E283D6}"/>
              </a:ext>
            </a:extLst>
          </p:cNvPr>
          <p:cNvSpPr>
            <a:spLocks noGrp="1"/>
          </p:cNvSpPr>
          <p:nvPr>
            <p:ph type="sldNum" sz="quarter" idx="10"/>
          </p:nvPr>
        </p:nvSpPr>
        <p:spPr/>
        <p:txBody>
          <a:bodyPr/>
          <a:lstStyle/>
          <a:p>
            <a:fld id="{68151E55-6873-49E2-B8D5-2F265E6F1973}" type="slidenum">
              <a:rPr lang="en-US" smtClean="0"/>
              <a:t>72</a:t>
            </a:fld>
            <a:endParaRPr lang="en-US" dirty="0"/>
          </a:p>
        </p:txBody>
      </p:sp>
    </p:spTree>
    <p:extLst>
      <p:ext uri="{BB962C8B-B14F-4D97-AF65-F5344CB8AC3E}">
        <p14:creationId xmlns:p14="http://schemas.microsoft.com/office/powerpoint/2010/main" val="182574371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noProof="0" dirty="0">
                <a:solidFill>
                  <a:schemeClr val="tx1"/>
                </a:solidFill>
              </a:rPr>
              <a:t>Learning Objective 7</a:t>
            </a:r>
            <a:endParaRPr lang="en-US" sz="1000" b="0" noProof="0" dirty="0">
              <a:solidFill>
                <a:schemeClr val="tx1"/>
              </a:solidFill>
            </a:endParaRPr>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9"/>
            <a:ext cx="8458200" cy="3220645"/>
          </a:xfrm>
        </p:spPr>
        <p:txBody>
          <a:bodyPr>
            <a:normAutofit/>
          </a:bodyPr>
          <a:lstStyle/>
          <a:p>
            <a:pPr marL="981075" indent="-981075"/>
            <a:r>
              <a:rPr lang="en-US" sz="2400" b="1" noProof="0" dirty="0">
                <a:solidFill>
                  <a:schemeClr val="tx1"/>
                </a:solidFill>
              </a:rPr>
              <a:t>LO 3-7 </a:t>
            </a:r>
            <a:r>
              <a:rPr lang="en-US" sz="2400" noProof="0" dirty="0">
                <a:solidFill>
                  <a:schemeClr val="tx1"/>
                </a:solidFill>
              </a:rPr>
              <a:t>Post </a:t>
            </a:r>
            <a:r>
              <a:rPr lang="en-US" sz="2400" dirty="0">
                <a:solidFill>
                  <a:schemeClr val="tx1"/>
                </a:solidFill>
              </a:rPr>
              <a:t>closing entries and prepare a</a:t>
            </a:r>
            <a:r>
              <a:rPr lang="en-US" sz="2400" noProof="0" dirty="0">
                <a:solidFill>
                  <a:schemeClr val="tx1"/>
                </a:solidFill>
              </a:rPr>
              <a:t> </a:t>
            </a:r>
            <a:r>
              <a:rPr lang="en-US" sz="2400" dirty="0">
                <a:solidFill>
                  <a:schemeClr val="tx1"/>
                </a:solidFill>
              </a:rPr>
              <a:t>post-closing trial balance.</a:t>
            </a:r>
            <a:endParaRPr lang="en-US" sz="2400" noProof="0" dirty="0">
              <a:solidFill>
                <a:schemeClr val="tx1"/>
              </a:solidFill>
            </a:endParaRP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73</a:t>
            </a:fld>
            <a:endParaRPr lang="en-US" dirty="0"/>
          </a:p>
        </p:txBody>
      </p:sp>
    </p:spTree>
    <p:extLst>
      <p:ext uri="{BB962C8B-B14F-4D97-AF65-F5344CB8AC3E}">
        <p14:creationId xmlns:p14="http://schemas.microsoft.com/office/powerpoint/2010/main" val="94611102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dirty="0"/>
              <a:t>Post-Closing Trial Balance</a:t>
            </a:r>
            <a:endParaRPr lang="en-US" sz="1000" b="0" noProof="0" dirty="0"/>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9"/>
            <a:ext cx="8458200" cy="3220645"/>
          </a:xfrm>
        </p:spPr>
        <p:txBody>
          <a:bodyPr>
            <a:normAutofit/>
          </a:bodyPr>
          <a:lstStyle/>
          <a:p>
            <a:pPr marL="291600" indent="-291600">
              <a:spcBef>
                <a:spcPts val="1000"/>
              </a:spcBef>
              <a:spcAft>
                <a:spcPts val="0"/>
              </a:spcAft>
              <a:buFont typeface="Arial" panose="020B0604020202020204" pitchFamily="34" charset="0"/>
              <a:buChar char="•"/>
            </a:pPr>
            <a:r>
              <a:rPr lang="en-US" sz="2400" dirty="0"/>
              <a:t>The post-closing trial balance is a list of all accounts and their balances at a particular date </a:t>
            </a:r>
            <a:r>
              <a:rPr lang="en-US" sz="2400" b="1" dirty="0"/>
              <a:t>after we have updated account balances for closing entries</a:t>
            </a:r>
            <a:r>
              <a:rPr lang="en-US" sz="2400" i="1" dirty="0"/>
              <a:t>.</a:t>
            </a:r>
            <a:r>
              <a:rPr lang="en-US" sz="2400" dirty="0"/>
              <a:t> </a:t>
            </a:r>
          </a:p>
          <a:p>
            <a:pPr marL="291600" indent="-291600">
              <a:spcBef>
                <a:spcPts val="1000"/>
              </a:spcBef>
              <a:spcAft>
                <a:spcPts val="0"/>
              </a:spcAft>
              <a:buFont typeface="Arial" panose="020B0604020202020204" pitchFamily="34" charset="0"/>
              <a:buChar char="•"/>
            </a:pPr>
            <a:r>
              <a:rPr lang="en-US" sz="2400" dirty="0"/>
              <a:t>The post-closing trial balance helps to verify that we prepared and posted closing entries correctly and that the accounts are now ready for the next period’s transactions.</a:t>
            </a:r>
            <a:endParaRPr lang="en-US" sz="2400" noProof="0" dirty="0">
              <a:solidFill>
                <a:schemeClr val="tx1"/>
              </a:solidFill>
            </a:endParaRP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74</a:t>
            </a:fld>
            <a:endParaRPr lang="en-US" dirty="0"/>
          </a:p>
        </p:txBody>
      </p:sp>
    </p:spTree>
    <p:extLst>
      <p:ext uri="{BB962C8B-B14F-4D97-AF65-F5344CB8AC3E}">
        <p14:creationId xmlns:p14="http://schemas.microsoft.com/office/powerpoint/2010/main" val="274616630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noProof="0" dirty="0"/>
              <a:t>Key Point </a:t>
            </a:r>
            <a:r>
              <a:rPr lang="en-US" sz="1000" b="0" noProof="0" dirty="0"/>
              <a:t>5</a:t>
            </a:r>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9"/>
            <a:ext cx="8458200" cy="3220645"/>
          </a:xfrm>
        </p:spPr>
        <p:txBody>
          <a:bodyPr>
            <a:normAutofit/>
          </a:bodyPr>
          <a:lstStyle/>
          <a:p>
            <a:r>
              <a:rPr lang="en-US" sz="2400" dirty="0"/>
              <a:t>After we post the closing entries to the general ledger, the balance of Retained Earnings equals the amount shown in the balance sheet. </a:t>
            </a:r>
          </a:p>
          <a:p>
            <a:r>
              <a:rPr lang="en-US" sz="2400" dirty="0"/>
              <a:t>The balances of all revenue, expense, and dividend accounts are zero at that point.</a:t>
            </a:r>
            <a:endParaRPr lang="en-US" sz="2400" noProof="0" dirty="0"/>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75</a:t>
            </a:fld>
            <a:endParaRPr lang="en-US" dirty="0"/>
          </a:p>
        </p:txBody>
      </p:sp>
    </p:spTree>
    <p:extLst>
      <p:ext uri="{BB962C8B-B14F-4D97-AF65-F5344CB8AC3E}">
        <p14:creationId xmlns:p14="http://schemas.microsoft.com/office/powerpoint/2010/main" val="299448194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Autofit/>
          </a:bodyPr>
          <a:lstStyle/>
          <a:p>
            <a:r>
              <a:rPr lang="en-US" dirty="0">
                <a:solidFill>
                  <a:schemeClr val="tx1"/>
                </a:solidFill>
                <a:cs typeface="Avenir LT Std 65 Medium"/>
              </a:rPr>
              <a:t>Illustration 3–17 Post-Closing Trial Balance</a:t>
            </a:r>
            <a:endParaRPr lang="en-US" noProof="0" dirty="0">
              <a:solidFill>
                <a:schemeClr val="tx1"/>
              </a:solidFill>
            </a:endParaRPr>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089726" y="1202066"/>
            <a:ext cx="2964549" cy="821119"/>
          </a:xfrm>
        </p:spPr>
        <p:txBody>
          <a:bodyPr>
            <a:normAutofit lnSpcReduction="10000"/>
          </a:bodyPr>
          <a:lstStyle/>
          <a:p>
            <a:pPr algn="ctr">
              <a:lnSpc>
                <a:spcPct val="90000"/>
              </a:lnSpc>
            </a:pPr>
            <a:r>
              <a:rPr lang="en-US" sz="1400" b="1" dirty="0">
                <a:solidFill>
                  <a:schemeClr val="tx1"/>
                </a:solidFill>
              </a:rPr>
              <a:t>EAGLE SOCCER ACADEMY</a:t>
            </a:r>
          </a:p>
          <a:p>
            <a:pPr algn="ctr">
              <a:lnSpc>
                <a:spcPct val="90000"/>
              </a:lnSpc>
            </a:pPr>
            <a:r>
              <a:rPr lang="en-US" sz="1400" b="1" dirty="0">
                <a:solidFill>
                  <a:schemeClr val="tx1"/>
                </a:solidFill>
              </a:rPr>
              <a:t>Post-Closing Trial Balance</a:t>
            </a:r>
          </a:p>
          <a:p>
            <a:pPr algn="ctr">
              <a:lnSpc>
                <a:spcPct val="90000"/>
              </a:lnSpc>
            </a:pPr>
            <a:r>
              <a:rPr lang="en-US" sz="1400" b="1" dirty="0">
                <a:solidFill>
                  <a:schemeClr val="tx1"/>
                </a:solidFill>
              </a:rPr>
              <a:t>December 31, 2024</a:t>
            </a:r>
            <a:endParaRPr lang="en-US" sz="1400" noProof="0" dirty="0">
              <a:solidFill>
                <a:schemeClr val="tx1"/>
              </a:solidFill>
            </a:endParaRPr>
          </a:p>
        </p:txBody>
      </p:sp>
      <p:graphicFrame>
        <p:nvGraphicFramePr>
          <p:cNvPr id="5" name="Table 4">
            <a:extLst>
              <a:ext uri="{FF2B5EF4-FFF2-40B4-BE49-F238E27FC236}">
                <a16:creationId xmlns:a16="http://schemas.microsoft.com/office/drawing/2014/main" id="{D7BE906C-113C-4844-9EA1-D4E2002617AC}"/>
              </a:ext>
            </a:extLst>
          </p:cNvPr>
          <p:cNvGraphicFramePr>
            <a:graphicFrameLocks/>
          </p:cNvGraphicFramePr>
          <p:nvPr>
            <p:extLst>
              <p:ext uri="{D42A27DB-BD31-4B8C-83A1-F6EECF244321}">
                <p14:modId xmlns:p14="http://schemas.microsoft.com/office/powerpoint/2010/main" val="2366849725"/>
              </p:ext>
            </p:extLst>
          </p:nvPr>
        </p:nvGraphicFramePr>
        <p:xfrm>
          <a:off x="2015411" y="2078769"/>
          <a:ext cx="5113177" cy="4485640"/>
        </p:xfrm>
        <a:graphic>
          <a:graphicData uri="http://schemas.openxmlformats.org/drawingml/2006/table">
            <a:tbl>
              <a:tblPr firstRow="1" bandRow="1">
                <a:tableStyleId>{5C22544A-7EE6-4342-B048-85BDC9FD1C3A}</a:tableStyleId>
              </a:tblPr>
              <a:tblGrid>
                <a:gridCol w="2649895">
                  <a:extLst>
                    <a:ext uri="{9D8B030D-6E8A-4147-A177-3AD203B41FA5}">
                      <a16:colId xmlns:a16="http://schemas.microsoft.com/office/drawing/2014/main" val="983207818"/>
                    </a:ext>
                  </a:extLst>
                </a:gridCol>
                <a:gridCol w="1194319">
                  <a:extLst>
                    <a:ext uri="{9D8B030D-6E8A-4147-A177-3AD203B41FA5}">
                      <a16:colId xmlns:a16="http://schemas.microsoft.com/office/drawing/2014/main" val="2587185694"/>
                    </a:ext>
                  </a:extLst>
                </a:gridCol>
                <a:gridCol w="1268963">
                  <a:extLst>
                    <a:ext uri="{9D8B030D-6E8A-4147-A177-3AD203B41FA5}">
                      <a16:colId xmlns:a16="http://schemas.microsoft.com/office/drawing/2014/main" val="3486463323"/>
                    </a:ext>
                  </a:extLst>
                </a:gridCol>
              </a:tblGrid>
              <a:tr h="370840">
                <a:tc>
                  <a:txBody>
                    <a:bodyPr/>
                    <a:lstStyle/>
                    <a:p>
                      <a:pPr algn="l"/>
                      <a:r>
                        <a:rPr lang="en-US" sz="1200" b="1" dirty="0">
                          <a:solidFill>
                            <a:schemeClr val="tx1"/>
                          </a:solidFill>
                        </a:rPr>
                        <a:t>Accounts</a:t>
                      </a:r>
                      <a:endParaRPr lang="en-US" sz="1200" dirty="0">
                        <a:solidFill>
                          <a:schemeClr val="tx1"/>
                        </a:solidFill>
                      </a:endParaRPr>
                    </a:p>
                  </a:txBody>
                  <a:tcPr>
                    <a:lnB w="12700" cap="flat" cmpd="sng" algn="ctr">
                      <a:solidFill>
                        <a:schemeClr val="tx1"/>
                      </a:solidFill>
                      <a:prstDash val="solid"/>
                      <a:round/>
                      <a:headEnd type="none" w="med" len="med"/>
                      <a:tailEnd type="none" w="med" len="med"/>
                    </a:lnB>
                    <a:noFill/>
                  </a:tcPr>
                </a:tc>
                <a:tc>
                  <a:txBody>
                    <a:bodyPr/>
                    <a:lstStyle/>
                    <a:p>
                      <a:pPr algn="ctr"/>
                      <a:r>
                        <a:rPr lang="en-US" sz="1200" dirty="0">
                          <a:solidFill>
                            <a:schemeClr val="tx1"/>
                          </a:solidFill>
                        </a:rPr>
                        <a:t>Debit</a:t>
                      </a:r>
                    </a:p>
                  </a:txBody>
                  <a:tcPr>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Credit</a:t>
                      </a:r>
                    </a:p>
                  </a:txBody>
                  <a:tcP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99747535"/>
                  </a:ext>
                </a:extLst>
              </a:tr>
              <a:tr h="162956">
                <a:tc>
                  <a:txBody>
                    <a:bodyPr/>
                    <a:lstStyle/>
                    <a:p>
                      <a:pPr algn="l"/>
                      <a:r>
                        <a:rPr lang="en-US" sz="1200" dirty="0">
                          <a:solidFill>
                            <a:prstClr val="black"/>
                          </a:solidFill>
                        </a:rPr>
                        <a:t>Cash</a:t>
                      </a:r>
                    </a:p>
                  </a:txBody>
                  <a:tcPr>
                    <a:lnT w="12700" cap="flat" cmpd="sng" algn="ctr">
                      <a:solidFill>
                        <a:schemeClr val="tx1"/>
                      </a:solidFill>
                      <a:prstDash val="solid"/>
                      <a:round/>
                      <a:headEnd type="none" w="med" len="med"/>
                      <a:tailEnd type="none" w="med" len="med"/>
                    </a:lnT>
                    <a:noFill/>
                  </a:tcPr>
                </a:tc>
                <a:tc>
                  <a:txBody>
                    <a:bodyPr/>
                    <a:lstStyle/>
                    <a:p>
                      <a:pPr algn="r"/>
                      <a:r>
                        <a:rPr lang="en-US" sz="1200" dirty="0">
                          <a:solidFill>
                            <a:prstClr val="black"/>
                          </a:solidFill>
                        </a:rPr>
                        <a:t>$137,000</a:t>
                      </a:r>
                    </a:p>
                  </a:txBody>
                  <a:tcPr>
                    <a:lnT w="12700" cap="flat" cmpd="sng" algn="ctr">
                      <a:solidFill>
                        <a:schemeClr val="tx1"/>
                      </a:solidFill>
                      <a:prstDash val="solid"/>
                      <a:round/>
                      <a:headEnd type="none" w="med" len="med"/>
                      <a:tailEnd type="none" w="med" len="med"/>
                    </a:lnT>
                    <a:noFill/>
                  </a:tcPr>
                </a:tc>
                <a:tc>
                  <a:txBody>
                    <a:bodyPr/>
                    <a:lstStyle/>
                    <a:p>
                      <a:endParaRPr lang="en-US" sz="1200" dirty="0"/>
                    </a:p>
                  </a:txBody>
                  <a:tcP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2431060340"/>
                  </a:ext>
                </a:extLst>
              </a:tr>
              <a:tr h="238223">
                <a:tc>
                  <a:txBody>
                    <a:bodyPr/>
                    <a:lstStyle/>
                    <a:p>
                      <a:pPr algn="l"/>
                      <a:r>
                        <a:rPr lang="en-US" sz="1200" dirty="0">
                          <a:solidFill>
                            <a:prstClr val="black"/>
                          </a:solidFill>
                        </a:rPr>
                        <a:t>Accounts Receivable</a:t>
                      </a:r>
                      <a:endParaRPr lang="en-US" sz="1200" dirty="0"/>
                    </a:p>
                  </a:txBody>
                  <a:tcPr>
                    <a:noFill/>
                  </a:tcPr>
                </a:tc>
                <a:tc>
                  <a:txBody>
                    <a:bodyPr/>
                    <a:lstStyle/>
                    <a:p>
                      <a:pPr algn="r"/>
                      <a:r>
                        <a:rPr lang="en-US" sz="1200" dirty="0">
                          <a:solidFill>
                            <a:prstClr val="black"/>
                          </a:solidFill>
                        </a:rPr>
                        <a:t>27,000</a:t>
                      </a:r>
                      <a:endParaRPr lang="en-US" sz="1200" dirty="0"/>
                    </a:p>
                  </a:txBody>
                  <a:tcPr>
                    <a:noFill/>
                  </a:tcPr>
                </a:tc>
                <a:tc>
                  <a:txBody>
                    <a:bodyPr/>
                    <a:lstStyle/>
                    <a:p>
                      <a:endParaRPr lang="en-US" sz="1200" dirty="0"/>
                    </a:p>
                  </a:txBody>
                  <a:tcPr>
                    <a:noFill/>
                  </a:tcPr>
                </a:tc>
                <a:extLst>
                  <a:ext uri="{0D108BD9-81ED-4DB2-BD59-A6C34878D82A}">
                    <a16:rowId xmlns:a16="http://schemas.microsoft.com/office/drawing/2014/main" val="1642562537"/>
                  </a:ext>
                </a:extLst>
              </a:tr>
              <a:tr h="182861">
                <a:tc>
                  <a:txBody>
                    <a:bodyPr/>
                    <a:lstStyle/>
                    <a:p>
                      <a:pPr algn="l"/>
                      <a:r>
                        <a:rPr lang="en-US" sz="1200" dirty="0">
                          <a:solidFill>
                            <a:prstClr val="black"/>
                          </a:solidFill>
                        </a:rPr>
                        <a:t>Supplies</a:t>
                      </a:r>
                      <a:endParaRPr lang="en-US" sz="1200" dirty="0"/>
                    </a:p>
                  </a:txBody>
                  <a:tcPr>
                    <a:noFill/>
                  </a:tcPr>
                </a:tc>
                <a:tc>
                  <a:txBody>
                    <a:bodyPr/>
                    <a:lstStyle/>
                    <a:p>
                      <a:pPr algn="r"/>
                      <a:r>
                        <a:rPr lang="en-US" sz="1200" dirty="0">
                          <a:solidFill>
                            <a:prstClr val="black"/>
                          </a:solidFill>
                        </a:rPr>
                        <a:t>13,000</a:t>
                      </a:r>
                      <a:endParaRPr lang="en-US" sz="1200" dirty="0"/>
                    </a:p>
                  </a:txBody>
                  <a:tcPr>
                    <a:noFill/>
                  </a:tcPr>
                </a:tc>
                <a:tc>
                  <a:txBody>
                    <a:bodyPr/>
                    <a:lstStyle/>
                    <a:p>
                      <a:endParaRPr lang="en-US" sz="1200" dirty="0"/>
                    </a:p>
                  </a:txBody>
                  <a:tcPr>
                    <a:noFill/>
                  </a:tcPr>
                </a:tc>
                <a:extLst>
                  <a:ext uri="{0D108BD9-81ED-4DB2-BD59-A6C34878D82A}">
                    <a16:rowId xmlns:a16="http://schemas.microsoft.com/office/drawing/2014/main" val="3719490286"/>
                  </a:ext>
                </a:extLst>
              </a:tr>
              <a:tr h="220806">
                <a:tc>
                  <a:txBody>
                    <a:bodyPr/>
                    <a:lstStyle/>
                    <a:p>
                      <a:pPr algn="l"/>
                      <a:r>
                        <a:rPr lang="en-US" sz="1200" dirty="0">
                          <a:solidFill>
                            <a:prstClr val="black"/>
                          </a:solidFill>
                        </a:rPr>
                        <a:t>Prepaid Rent</a:t>
                      </a:r>
                      <a:endParaRPr lang="en-US" sz="1200" dirty="0"/>
                    </a:p>
                  </a:txBody>
                  <a:tcPr>
                    <a:noFill/>
                  </a:tcPr>
                </a:tc>
                <a:tc>
                  <a:txBody>
                    <a:bodyPr/>
                    <a:lstStyle/>
                    <a:p>
                      <a:pPr algn="r"/>
                      <a:r>
                        <a:rPr lang="en-US" sz="1200" dirty="0">
                          <a:solidFill>
                            <a:prstClr val="black"/>
                          </a:solidFill>
                        </a:rPr>
                        <a:t>55,000</a:t>
                      </a:r>
                      <a:endParaRPr lang="en-US" sz="1200" dirty="0"/>
                    </a:p>
                  </a:txBody>
                  <a:tcPr>
                    <a:noFill/>
                  </a:tcPr>
                </a:tc>
                <a:tc>
                  <a:txBody>
                    <a:bodyPr/>
                    <a:lstStyle/>
                    <a:p>
                      <a:endParaRPr lang="en-US" sz="1200" dirty="0"/>
                    </a:p>
                  </a:txBody>
                  <a:tcPr>
                    <a:noFill/>
                  </a:tcPr>
                </a:tc>
                <a:extLst>
                  <a:ext uri="{0D108BD9-81ED-4DB2-BD59-A6C34878D82A}">
                    <a16:rowId xmlns:a16="http://schemas.microsoft.com/office/drawing/2014/main" val="892854999"/>
                  </a:ext>
                </a:extLst>
              </a:tr>
              <a:tr h="0">
                <a:tc>
                  <a:txBody>
                    <a:bodyPr/>
                    <a:lstStyle/>
                    <a:p>
                      <a:pPr algn="l"/>
                      <a:r>
                        <a:rPr lang="en-US" sz="1200" dirty="0">
                          <a:solidFill>
                            <a:prstClr val="black"/>
                          </a:solidFill>
                        </a:rPr>
                        <a:t>Equipment</a:t>
                      </a:r>
                      <a:endParaRPr lang="en-US" sz="1200" dirty="0"/>
                    </a:p>
                  </a:txBody>
                  <a:tcPr>
                    <a:noFill/>
                  </a:tcPr>
                </a:tc>
                <a:tc>
                  <a:txBody>
                    <a:bodyPr/>
                    <a:lstStyle/>
                    <a:p>
                      <a:pPr algn="r"/>
                      <a:r>
                        <a:rPr lang="en-US" sz="1200" dirty="0">
                          <a:solidFill>
                            <a:prstClr val="black"/>
                          </a:solidFill>
                        </a:rPr>
                        <a:t>120,000</a:t>
                      </a:r>
                      <a:endParaRPr lang="en-US" sz="1200" dirty="0"/>
                    </a:p>
                  </a:txBody>
                  <a:tcPr>
                    <a:noFill/>
                  </a:tcPr>
                </a:tc>
                <a:tc>
                  <a:txBody>
                    <a:bodyPr/>
                    <a:lstStyle/>
                    <a:p>
                      <a:endParaRPr lang="en-US" sz="1200" dirty="0"/>
                    </a:p>
                  </a:txBody>
                  <a:tcPr>
                    <a:noFill/>
                  </a:tcPr>
                </a:tc>
                <a:extLst>
                  <a:ext uri="{0D108BD9-81ED-4DB2-BD59-A6C34878D82A}">
                    <a16:rowId xmlns:a16="http://schemas.microsoft.com/office/drawing/2014/main" val="935993796"/>
                  </a:ext>
                </a:extLst>
              </a:tr>
              <a:tr h="0">
                <a:tc>
                  <a:txBody>
                    <a:bodyPr/>
                    <a:lstStyle/>
                    <a:p>
                      <a:pPr algn="l"/>
                      <a:r>
                        <a:rPr lang="en-US" sz="1200" dirty="0">
                          <a:solidFill>
                            <a:prstClr val="black"/>
                          </a:solidFill>
                        </a:rPr>
                        <a:t>Accumulated Depreciation</a:t>
                      </a:r>
                      <a:endParaRPr lang="en-US" sz="1200" dirty="0"/>
                    </a:p>
                  </a:txBody>
                  <a:tcPr>
                    <a:noFill/>
                  </a:tcPr>
                </a:tc>
                <a:tc>
                  <a:txBody>
                    <a:bodyPr/>
                    <a:lstStyle/>
                    <a:p>
                      <a:pPr algn="ctr"/>
                      <a:endParaRPr lang="en-US" sz="1200" dirty="0"/>
                    </a:p>
                  </a:txBody>
                  <a:tcPr>
                    <a:noFill/>
                  </a:tcPr>
                </a:tc>
                <a:tc>
                  <a:txBody>
                    <a:bodyPr/>
                    <a:lstStyle/>
                    <a:p>
                      <a:pPr algn="r"/>
                      <a:r>
                        <a:rPr lang="en-US" sz="1200" dirty="0">
                          <a:solidFill>
                            <a:prstClr val="black"/>
                          </a:solidFill>
                        </a:rPr>
                        <a:t>$    2,000</a:t>
                      </a:r>
                    </a:p>
                  </a:txBody>
                  <a:tcPr>
                    <a:noFill/>
                  </a:tcPr>
                </a:tc>
                <a:extLst>
                  <a:ext uri="{0D108BD9-81ED-4DB2-BD59-A6C34878D82A}">
                    <a16:rowId xmlns:a16="http://schemas.microsoft.com/office/drawing/2014/main" val="2538460647"/>
                  </a:ext>
                </a:extLst>
              </a:tr>
              <a:tr h="166688">
                <a:tc>
                  <a:txBody>
                    <a:bodyPr/>
                    <a:lstStyle/>
                    <a:p>
                      <a:pPr algn="l"/>
                      <a:r>
                        <a:rPr lang="en-US" sz="1200" dirty="0">
                          <a:solidFill>
                            <a:prstClr val="black"/>
                          </a:solidFill>
                        </a:rPr>
                        <a:t>Accounts Payable</a:t>
                      </a:r>
                      <a:endParaRPr lang="en-US" sz="1200" dirty="0"/>
                    </a:p>
                  </a:txBody>
                  <a:tcPr>
                    <a:noFill/>
                  </a:tcPr>
                </a:tc>
                <a:tc>
                  <a:txBody>
                    <a:bodyPr/>
                    <a:lstStyle/>
                    <a:p>
                      <a:pPr algn="ctr"/>
                      <a:endParaRPr lang="en-US" sz="1200" dirty="0"/>
                    </a:p>
                  </a:txBody>
                  <a:tcPr>
                    <a:noFill/>
                  </a:tcPr>
                </a:tc>
                <a:tc>
                  <a:txBody>
                    <a:bodyPr/>
                    <a:lstStyle/>
                    <a:p>
                      <a:pPr algn="r"/>
                      <a:r>
                        <a:rPr lang="en-US" sz="1200" dirty="0"/>
                        <a:t>23,000</a:t>
                      </a:r>
                    </a:p>
                  </a:txBody>
                  <a:tcPr>
                    <a:noFill/>
                  </a:tcPr>
                </a:tc>
                <a:extLst>
                  <a:ext uri="{0D108BD9-81ED-4DB2-BD59-A6C34878D82A}">
                    <a16:rowId xmlns:a16="http://schemas.microsoft.com/office/drawing/2014/main" val="4017203360"/>
                  </a:ext>
                </a:extLst>
              </a:tr>
              <a:tr h="0">
                <a:tc>
                  <a:txBody>
                    <a:bodyPr/>
                    <a:lstStyle/>
                    <a:p>
                      <a:pPr algn="l"/>
                      <a:r>
                        <a:rPr lang="en-US" sz="1200" dirty="0">
                          <a:solidFill>
                            <a:prstClr val="black"/>
                          </a:solidFill>
                        </a:rPr>
                        <a:t>Deferred Revenue</a:t>
                      </a:r>
                      <a:endParaRPr lang="en-US" sz="1200" dirty="0"/>
                    </a:p>
                  </a:txBody>
                  <a:tcPr>
                    <a:noFill/>
                  </a:tcPr>
                </a:tc>
                <a:tc>
                  <a:txBody>
                    <a:bodyPr/>
                    <a:lstStyle/>
                    <a:p>
                      <a:pPr algn="ctr"/>
                      <a:endParaRPr lang="en-US" sz="1200" dirty="0"/>
                    </a:p>
                  </a:txBody>
                  <a:tcPr>
                    <a:noFill/>
                  </a:tcPr>
                </a:tc>
                <a:tc>
                  <a:txBody>
                    <a:bodyPr/>
                    <a:lstStyle/>
                    <a:p>
                      <a:pPr algn="r"/>
                      <a:r>
                        <a:rPr lang="en-US" sz="1200" dirty="0"/>
                        <a:t>4,000</a:t>
                      </a:r>
                    </a:p>
                  </a:txBody>
                  <a:tcPr>
                    <a:noFill/>
                  </a:tcPr>
                </a:tc>
                <a:extLst>
                  <a:ext uri="{0D108BD9-81ED-4DB2-BD59-A6C34878D82A}">
                    <a16:rowId xmlns:a16="http://schemas.microsoft.com/office/drawing/2014/main" val="3032511664"/>
                  </a:ext>
                </a:extLst>
              </a:tr>
              <a:tr h="149271">
                <a:tc>
                  <a:txBody>
                    <a:bodyPr/>
                    <a:lstStyle/>
                    <a:p>
                      <a:pPr algn="l"/>
                      <a:r>
                        <a:rPr lang="en-US" sz="1200" dirty="0">
                          <a:solidFill>
                            <a:prstClr val="black"/>
                          </a:solidFill>
                        </a:rPr>
                        <a:t>Salaries Payable</a:t>
                      </a:r>
                      <a:endParaRPr lang="en-US" sz="1200" dirty="0"/>
                    </a:p>
                  </a:txBody>
                  <a:tcPr>
                    <a:noFill/>
                  </a:tcPr>
                </a:tc>
                <a:tc>
                  <a:txBody>
                    <a:bodyPr/>
                    <a:lstStyle/>
                    <a:p>
                      <a:pPr algn="ctr"/>
                      <a:endParaRPr lang="en-US" sz="1200" dirty="0"/>
                    </a:p>
                  </a:txBody>
                  <a:tcPr>
                    <a:noFill/>
                  </a:tcPr>
                </a:tc>
                <a:tc>
                  <a:txBody>
                    <a:bodyPr/>
                    <a:lstStyle/>
                    <a:p>
                      <a:pPr algn="r"/>
                      <a:r>
                        <a:rPr lang="en-US" sz="1200" dirty="0"/>
                        <a:t>3,000</a:t>
                      </a:r>
                    </a:p>
                  </a:txBody>
                  <a:tcPr>
                    <a:noFill/>
                  </a:tcPr>
                </a:tc>
                <a:extLst>
                  <a:ext uri="{0D108BD9-81ED-4DB2-BD59-A6C34878D82A}">
                    <a16:rowId xmlns:a16="http://schemas.microsoft.com/office/drawing/2014/main" val="3063259143"/>
                  </a:ext>
                </a:extLst>
              </a:tr>
              <a:tr h="0">
                <a:tc>
                  <a:txBody>
                    <a:bodyPr/>
                    <a:lstStyle/>
                    <a:p>
                      <a:pPr algn="l"/>
                      <a:r>
                        <a:rPr lang="en-US" sz="1200" dirty="0">
                          <a:solidFill>
                            <a:prstClr val="black"/>
                          </a:solidFill>
                        </a:rPr>
                        <a:t>Utilities Payable</a:t>
                      </a:r>
                      <a:endParaRPr lang="en-US" sz="1200" dirty="0"/>
                    </a:p>
                  </a:txBody>
                  <a:tcPr>
                    <a:noFill/>
                  </a:tcPr>
                </a:tc>
                <a:tc>
                  <a:txBody>
                    <a:bodyPr/>
                    <a:lstStyle/>
                    <a:p>
                      <a:pPr algn="ctr"/>
                      <a:endParaRPr lang="en-US" sz="1200" dirty="0"/>
                    </a:p>
                  </a:txBody>
                  <a:tcPr>
                    <a:noFill/>
                  </a:tcPr>
                </a:tc>
                <a:tc>
                  <a:txBody>
                    <a:bodyPr/>
                    <a:lstStyle/>
                    <a:p>
                      <a:pPr algn="r"/>
                      <a:r>
                        <a:rPr lang="en-US" sz="1200" dirty="0"/>
                        <a:t>9,000</a:t>
                      </a:r>
                    </a:p>
                  </a:txBody>
                  <a:tcPr>
                    <a:noFill/>
                  </a:tcPr>
                </a:tc>
                <a:extLst>
                  <a:ext uri="{0D108BD9-81ED-4DB2-BD59-A6C34878D82A}">
                    <a16:rowId xmlns:a16="http://schemas.microsoft.com/office/drawing/2014/main" val="2088242571"/>
                  </a:ext>
                </a:extLst>
              </a:tr>
              <a:tr h="0">
                <a:tc>
                  <a:txBody>
                    <a:bodyPr/>
                    <a:lstStyle/>
                    <a:p>
                      <a:pPr algn="l"/>
                      <a:r>
                        <a:rPr lang="en-US" sz="1200" dirty="0">
                          <a:solidFill>
                            <a:prstClr val="black"/>
                          </a:solidFill>
                        </a:rPr>
                        <a:t>Interest Payable</a:t>
                      </a:r>
                      <a:endParaRPr lang="en-US" sz="1200" dirty="0"/>
                    </a:p>
                  </a:txBody>
                  <a:tcPr>
                    <a:noFill/>
                  </a:tcPr>
                </a:tc>
                <a:tc>
                  <a:txBody>
                    <a:bodyPr/>
                    <a:lstStyle/>
                    <a:p>
                      <a:pPr algn="ctr"/>
                      <a:endParaRPr lang="en-US" sz="1200" dirty="0"/>
                    </a:p>
                  </a:txBody>
                  <a:tcPr>
                    <a:noFill/>
                  </a:tcPr>
                </a:tc>
                <a:tc>
                  <a:txBody>
                    <a:bodyPr/>
                    <a:lstStyle/>
                    <a:p>
                      <a:pPr algn="r"/>
                      <a:r>
                        <a:rPr lang="en-US" sz="1200" dirty="0"/>
                        <a:t>1,000</a:t>
                      </a:r>
                    </a:p>
                  </a:txBody>
                  <a:tcPr>
                    <a:noFill/>
                  </a:tcPr>
                </a:tc>
                <a:extLst>
                  <a:ext uri="{0D108BD9-81ED-4DB2-BD59-A6C34878D82A}">
                    <a16:rowId xmlns:a16="http://schemas.microsoft.com/office/drawing/2014/main" val="4008468178"/>
                  </a:ext>
                </a:extLst>
              </a:tr>
              <a:tr h="169798">
                <a:tc>
                  <a:txBody>
                    <a:bodyPr/>
                    <a:lstStyle/>
                    <a:p>
                      <a:pPr algn="l"/>
                      <a:r>
                        <a:rPr lang="en-US" sz="1200" dirty="0">
                          <a:solidFill>
                            <a:prstClr val="black"/>
                          </a:solidFill>
                        </a:rPr>
                        <a:t>Notes Payable</a:t>
                      </a:r>
                      <a:endParaRPr lang="en-US" sz="1200" dirty="0"/>
                    </a:p>
                  </a:txBody>
                  <a:tcPr>
                    <a:noFill/>
                  </a:tcPr>
                </a:tc>
                <a:tc>
                  <a:txBody>
                    <a:bodyPr/>
                    <a:lstStyle/>
                    <a:p>
                      <a:pPr algn="ctr"/>
                      <a:endParaRPr lang="en-US" sz="1200" dirty="0"/>
                    </a:p>
                  </a:txBody>
                  <a:tcPr>
                    <a:noFill/>
                  </a:tcPr>
                </a:tc>
                <a:tc>
                  <a:txBody>
                    <a:bodyPr/>
                    <a:lstStyle/>
                    <a:p>
                      <a:pPr algn="r"/>
                      <a:r>
                        <a:rPr lang="en-US" sz="1200" dirty="0"/>
                        <a:t>100,000</a:t>
                      </a:r>
                    </a:p>
                  </a:txBody>
                  <a:tcPr>
                    <a:noFill/>
                  </a:tcPr>
                </a:tc>
                <a:extLst>
                  <a:ext uri="{0D108BD9-81ED-4DB2-BD59-A6C34878D82A}">
                    <a16:rowId xmlns:a16="http://schemas.microsoft.com/office/drawing/2014/main" val="2200812622"/>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prstClr val="black"/>
                          </a:solidFill>
                        </a:rPr>
                        <a:t>Common Stock</a:t>
                      </a:r>
                      <a:endParaRPr lang="en-US" sz="1200" dirty="0"/>
                    </a:p>
                  </a:txBody>
                  <a:tcPr>
                    <a:noFill/>
                  </a:tcPr>
                </a:tc>
                <a:tc>
                  <a:txBody>
                    <a:bodyPr/>
                    <a:lstStyle/>
                    <a:p>
                      <a:pPr algn="ctr"/>
                      <a:endParaRPr lang="en-US" sz="1200" dirty="0"/>
                    </a:p>
                  </a:txBody>
                  <a:tcPr>
                    <a:noFill/>
                  </a:tcPr>
                </a:tc>
                <a:tc>
                  <a:txBody>
                    <a:bodyPr/>
                    <a:lstStyle/>
                    <a:p>
                      <a:pPr algn="r"/>
                      <a:r>
                        <a:rPr lang="en-US" sz="1200" dirty="0"/>
                        <a:t>200,000</a:t>
                      </a:r>
                    </a:p>
                  </a:txBody>
                  <a:tcPr>
                    <a:noFill/>
                  </a:tcPr>
                </a:tc>
                <a:extLst>
                  <a:ext uri="{0D108BD9-81ED-4DB2-BD59-A6C34878D82A}">
                    <a16:rowId xmlns:a16="http://schemas.microsoft.com/office/drawing/2014/main" val="3748705794"/>
                  </a:ext>
                </a:extLst>
              </a:tr>
              <a:tr h="0">
                <a:tc>
                  <a:txBody>
                    <a:bodyPr/>
                    <a:lstStyle/>
                    <a:p>
                      <a:pPr algn="l"/>
                      <a:r>
                        <a:rPr lang="en-US" sz="1200" dirty="0">
                          <a:solidFill>
                            <a:srgbClr val="A5062D"/>
                          </a:solidFill>
                        </a:rPr>
                        <a:t>Retained Earnings</a:t>
                      </a:r>
                      <a:endParaRPr lang="en-US" sz="1200" dirty="0"/>
                    </a:p>
                  </a:txBody>
                  <a:tcPr>
                    <a:noFill/>
                  </a:tcPr>
                </a:tc>
                <a:tc>
                  <a:txBody>
                    <a:bodyPr/>
                    <a:lstStyle/>
                    <a:p>
                      <a:pPr algn="r"/>
                      <a:r>
                        <a:rPr lang="en-US" sz="1200" u="sng" dirty="0"/>
                        <a:t>              </a:t>
                      </a:r>
                      <a:r>
                        <a:rPr lang="en-US" sz="100" u="sng" dirty="0"/>
                        <a:t>.</a:t>
                      </a:r>
                    </a:p>
                  </a:txBody>
                  <a:tcPr>
                    <a:noFill/>
                  </a:tcPr>
                </a:tc>
                <a:tc>
                  <a:txBody>
                    <a:bodyPr/>
                    <a:lstStyle/>
                    <a:p>
                      <a:pPr algn="r"/>
                      <a:r>
                        <a:rPr lang="en-US" sz="1200" u="sng" dirty="0">
                          <a:solidFill>
                            <a:srgbClr val="A5062D"/>
                          </a:solidFill>
                        </a:rPr>
                        <a:t>   10,000</a:t>
                      </a:r>
                      <a:endParaRPr lang="en-US" sz="1200" u="sng" dirty="0"/>
                    </a:p>
                  </a:txBody>
                  <a:tcPr>
                    <a:noFill/>
                  </a:tcPr>
                </a:tc>
                <a:extLst>
                  <a:ext uri="{0D108BD9-81ED-4DB2-BD59-A6C34878D82A}">
                    <a16:rowId xmlns:a16="http://schemas.microsoft.com/office/drawing/2014/main" val="388372258"/>
                  </a:ext>
                </a:extLst>
              </a:tr>
              <a:tr h="0">
                <a:tc>
                  <a:txBody>
                    <a:bodyPr/>
                    <a:lstStyle/>
                    <a:p>
                      <a:pPr marL="354013" indent="0" algn="l"/>
                      <a:r>
                        <a:rPr lang="en-US" sz="1200" dirty="0">
                          <a:solidFill>
                            <a:prstClr val="black"/>
                          </a:solidFill>
                        </a:rPr>
                        <a:t>Totals</a:t>
                      </a:r>
                      <a:endParaRPr lang="en-US" sz="1200" dirty="0"/>
                    </a:p>
                  </a:txBody>
                  <a:tcPr>
                    <a:noFill/>
                  </a:tcPr>
                </a:tc>
                <a:tc>
                  <a:txBody>
                    <a:bodyPr/>
                    <a:lstStyle/>
                    <a:p>
                      <a:pPr algn="r"/>
                      <a:r>
                        <a:rPr lang="en-US" sz="1200" u="dbl" baseline="0" dirty="0">
                          <a:solidFill>
                            <a:prstClr val="black"/>
                          </a:solidFill>
                        </a:rPr>
                        <a:t>$352,000</a:t>
                      </a:r>
                      <a:endParaRPr lang="en-US" sz="1200" u="dbl" baseline="0" dirty="0"/>
                    </a:p>
                  </a:txBody>
                  <a:tcPr>
                    <a:noFill/>
                  </a:tcPr>
                </a:tc>
                <a:tc>
                  <a:txBody>
                    <a:bodyPr/>
                    <a:lstStyle/>
                    <a:p>
                      <a:pPr algn="r"/>
                      <a:r>
                        <a:rPr lang="en-US" sz="1200" u="dbl" baseline="0" dirty="0">
                          <a:solidFill>
                            <a:prstClr val="black"/>
                          </a:solidFill>
                        </a:rPr>
                        <a:t>$352,000</a:t>
                      </a:r>
                      <a:endParaRPr lang="en-US" sz="1200" b="1" u="dbl" baseline="0" dirty="0">
                        <a:solidFill>
                          <a:prstClr val="black"/>
                        </a:solidFill>
                      </a:endParaRPr>
                    </a:p>
                  </a:txBody>
                  <a:tcPr>
                    <a:noFill/>
                  </a:tcPr>
                </a:tc>
                <a:extLst>
                  <a:ext uri="{0D108BD9-81ED-4DB2-BD59-A6C34878D82A}">
                    <a16:rowId xmlns:a16="http://schemas.microsoft.com/office/drawing/2014/main" val="571006370"/>
                  </a:ext>
                </a:extLst>
              </a:tr>
            </a:tbl>
          </a:graphicData>
        </a:graphic>
      </p:graphicFrame>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76</a:t>
            </a:fld>
            <a:endParaRPr lang="en-US" dirty="0"/>
          </a:p>
        </p:txBody>
      </p:sp>
    </p:spTree>
    <p:extLst>
      <p:ext uri="{BB962C8B-B14F-4D97-AF65-F5344CB8AC3E}">
        <p14:creationId xmlns:p14="http://schemas.microsoft.com/office/powerpoint/2010/main" val="227984079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AA60A29F-FE55-41E1-8B10-F8B18B89D595}"/>
              </a:ext>
            </a:extLst>
          </p:cNvPr>
          <p:cNvSpPr>
            <a:spLocks noGrp="1"/>
          </p:cNvSpPr>
          <p:nvPr>
            <p:ph type="title"/>
          </p:nvPr>
        </p:nvSpPr>
        <p:spPr/>
        <p:txBody>
          <a:bodyPr/>
          <a:lstStyle/>
          <a:p>
            <a:r>
              <a:rPr lang="en-US" noProof="0" dirty="0"/>
              <a:t>Concept Check 3-11 </a:t>
            </a:r>
            <a:r>
              <a:rPr lang="en-US" sz="1000" b="0" noProof="0" dirty="0"/>
              <a:t>1</a:t>
            </a:r>
          </a:p>
        </p:txBody>
      </p:sp>
      <p:sp>
        <p:nvSpPr>
          <p:cNvPr id="8" name="Content Placeholder 7">
            <a:extLst>
              <a:ext uri="{FF2B5EF4-FFF2-40B4-BE49-F238E27FC236}">
                <a16:creationId xmlns:a16="http://schemas.microsoft.com/office/drawing/2014/main" id="{FCDCF2FF-27C7-46F2-9AB8-21AA7EA9AA47}"/>
              </a:ext>
            </a:extLst>
          </p:cNvPr>
          <p:cNvSpPr>
            <a:spLocks noGrp="1"/>
          </p:cNvSpPr>
          <p:nvPr>
            <p:ph sz="quarter" idx="11"/>
          </p:nvPr>
        </p:nvSpPr>
        <p:spPr>
          <a:xfrm>
            <a:off x="342900" y="1276709"/>
            <a:ext cx="8458200" cy="2866083"/>
          </a:xfrm>
        </p:spPr>
        <p:txBody>
          <a:bodyPr>
            <a:noAutofit/>
          </a:bodyPr>
          <a:lstStyle/>
          <a:p>
            <a:r>
              <a:rPr lang="en-US" sz="2400" dirty="0"/>
              <a:t>Which of the following accounts would you find on a post-closing trial balance?</a:t>
            </a:r>
          </a:p>
          <a:p>
            <a:r>
              <a:rPr lang="en-US" sz="2400" b="1" dirty="0"/>
              <a:t>a.</a:t>
            </a:r>
            <a:r>
              <a:rPr lang="en-US" sz="2400" dirty="0"/>
              <a:t> Dividends</a:t>
            </a:r>
          </a:p>
          <a:p>
            <a:r>
              <a:rPr lang="en-US" sz="2400" b="1" dirty="0"/>
              <a:t>b.</a:t>
            </a:r>
            <a:r>
              <a:rPr lang="en-US" sz="2400" dirty="0"/>
              <a:t> Retained Earnings</a:t>
            </a:r>
          </a:p>
          <a:p>
            <a:r>
              <a:rPr lang="en-US" sz="2400" b="1" dirty="0"/>
              <a:t>c.</a:t>
            </a:r>
            <a:r>
              <a:rPr lang="en-US" sz="2400" dirty="0"/>
              <a:t> Rent Expense</a:t>
            </a:r>
          </a:p>
          <a:p>
            <a:r>
              <a:rPr lang="en-US" sz="2400" b="1" dirty="0"/>
              <a:t>d.</a:t>
            </a:r>
            <a:r>
              <a:rPr lang="en-US" sz="2400" dirty="0"/>
              <a:t> Service Revenue</a:t>
            </a:r>
            <a:endParaRPr lang="en-US" sz="2400" noProof="0" dirty="0"/>
          </a:p>
        </p:txBody>
      </p:sp>
      <p:sp>
        <p:nvSpPr>
          <p:cNvPr id="6" name="Slide Number Placeholder 5">
            <a:extLst>
              <a:ext uri="{FF2B5EF4-FFF2-40B4-BE49-F238E27FC236}">
                <a16:creationId xmlns:a16="http://schemas.microsoft.com/office/drawing/2014/main" id="{E17A68A6-6B28-4C03-9A4D-4E27B6E283D6}"/>
              </a:ext>
            </a:extLst>
          </p:cNvPr>
          <p:cNvSpPr>
            <a:spLocks noGrp="1"/>
          </p:cNvSpPr>
          <p:nvPr>
            <p:ph type="sldNum" sz="quarter" idx="10"/>
          </p:nvPr>
        </p:nvSpPr>
        <p:spPr/>
        <p:txBody>
          <a:bodyPr/>
          <a:lstStyle/>
          <a:p>
            <a:fld id="{68151E55-6873-49E2-B8D5-2F265E6F1973}" type="slidenum">
              <a:rPr lang="en-US" smtClean="0"/>
              <a:t>77</a:t>
            </a:fld>
            <a:endParaRPr lang="en-US" dirty="0"/>
          </a:p>
        </p:txBody>
      </p:sp>
    </p:spTree>
    <p:extLst>
      <p:ext uri="{BB962C8B-B14F-4D97-AF65-F5344CB8AC3E}">
        <p14:creationId xmlns:p14="http://schemas.microsoft.com/office/powerpoint/2010/main" val="105415877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AA60A29F-FE55-41E1-8B10-F8B18B89D595}"/>
              </a:ext>
            </a:extLst>
          </p:cNvPr>
          <p:cNvSpPr>
            <a:spLocks noGrp="1"/>
          </p:cNvSpPr>
          <p:nvPr>
            <p:ph type="title"/>
          </p:nvPr>
        </p:nvSpPr>
        <p:spPr/>
        <p:txBody>
          <a:bodyPr/>
          <a:lstStyle/>
          <a:p>
            <a:r>
              <a:rPr lang="en-US" noProof="0" dirty="0"/>
              <a:t>Concept Check 3-11 </a:t>
            </a:r>
            <a:r>
              <a:rPr lang="en-US" sz="1000" b="0" noProof="0" dirty="0"/>
              <a:t>2</a:t>
            </a:r>
          </a:p>
        </p:txBody>
      </p:sp>
      <p:sp>
        <p:nvSpPr>
          <p:cNvPr id="8" name="Content Placeholder 7">
            <a:extLst>
              <a:ext uri="{FF2B5EF4-FFF2-40B4-BE49-F238E27FC236}">
                <a16:creationId xmlns:a16="http://schemas.microsoft.com/office/drawing/2014/main" id="{FCDCF2FF-27C7-46F2-9AB8-21AA7EA9AA47}"/>
              </a:ext>
            </a:extLst>
          </p:cNvPr>
          <p:cNvSpPr>
            <a:spLocks noGrp="1"/>
          </p:cNvSpPr>
          <p:nvPr>
            <p:ph sz="quarter" idx="11"/>
          </p:nvPr>
        </p:nvSpPr>
        <p:spPr>
          <a:xfrm>
            <a:off x="342900" y="1276709"/>
            <a:ext cx="8458200" cy="2866083"/>
          </a:xfrm>
        </p:spPr>
        <p:txBody>
          <a:bodyPr>
            <a:noAutofit/>
          </a:bodyPr>
          <a:lstStyle/>
          <a:p>
            <a:r>
              <a:rPr lang="en-US" sz="2400" dirty="0"/>
              <a:t>Which of the following accounts would you find on a post-closing trial balance?</a:t>
            </a:r>
          </a:p>
          <a:p>
            <a:r>
              <a:rPr lang="en-US" sz="2400" b="1" dirty="0"/>
              <a:t>a.</a:t>
            </a:r>
            <a:r>
              <a:rPr lang="en-US" sz="2400" dirty="0"/>
              <a:t> Dividends</a:t>
            </a:r>
          </a:p>
          <a:p>
            <a:r>
              <a:rPr lang="en-US" sz="2400" b="1" dirty="0"/>
              <a:t>Answer: b.</a:t>
            </a:r>
            <a:r>
              <a:rPr lang="en-US" sz="2400" dirty="0"/>
              <a:t> Retained Earnings</a:t>
            </a:r>
          </a:p>
          <a:p>
            <a:r>
              <a:rPr lang="en-US" sz="2400" b="1" dirty="0"/>
              <a:t>c.</a:t>
            </a:r>
            <a:r>
              <a:rPr lang="en-US" sz="2400" dirty="0"/>
              <a:t> Rent Expense</a:t>
            </a:r>
          </a:p>
          <a:p>
            <a:r>
              <a:rPr lang="en-US" sz="2400" b="1" dirty="0"/>
              <a:t>d.</a:t>
            </a:r>
            <a:r>
              <a:rPr lang="en-US" sz="2400" dirty="0"/>
              <a:t> Service Revenue</a:t>
            </a:r>
            <a:endParaRPr lang="en-US" sz="2400" noProof="0" dirty="0"/>
          </a:p>
        </p:txBody>
      </p:sp>
      <p:sp>
        <p:nvSpPr>
          <p:cNvPr id="15" name="Content Placeholder 14">
            <a:extLst>
              <a:ext uri="{FF2B5EF4-FFF2-40B4-BE49-F238E27FC236}">
                <a16:creationId xmlns:a16="http://schemas.microsoft.com/office/drawing/2014/main" id="{4021707A-9E18-4404-ADA0-4428534E2D27}"/>
              </a:ext>
            </a:extLst>
          </p:cNvPr>
          <p:cNvSpPr>
            <a:spLocks noGrp="1"/>
          </p:cNvSpPr>
          <p:nvPr>
            <p:ph sz="quarter" idx="18"/>
          </p:nvPr>
        </p:nvSpPr>
        <p:spPr>
          <a:xfrm>
            <a:off x="342900" y="4579075"/>
            <a:ext cx="8639352" cy="1847640"/>
          </a:xfrm>
        </p:spPr>
        <p:txBody>
          <a:bodyPr>
            <a:noAutofit/>
          </a:bodyPr>
          <a:lstStyle/>
          <a:p>
            <a:r>
              <a:rPr lang="en-US" sz="2200" dirty="0"/>
              <a:t>The only one of these four accounts that would remain on a trial balance after all of the revenues, expenses, and dividends were closed would be Retained Earnings. Dividends, rent expense, and service revenue would have been closed during the closing process and therefore would not be on the post-closing trial balance.</a:t>
            </a:r>
            <a:endParaRPr lang="en-US" sz="2200" noProof="0" dirty="0"/>
          </a:p>
        </p:txBody>
      </p:sp>
      <p:sp>
        <p:nvSpPr>
          <p:cNvPr id="6" name="Slide Number Placeholder 5">
            <a:extLst>
              <a:ext uri="{FF2B5EF4-FFF2-40B4-BE49-F238E27FC236}">
                <a16:creationId xmlns:a16="http://schemas.microsoft.com/office/drawing/2014/main" id="{E17A68A6-6B28-4C03-9A4D-4E27B6E283D6}"/>
              </a:ext>
            </a:extLst>
          </p:cNvPr>
          <p:cNvSpPr>
            <a:spLocks noGrp="1"/>
          </p:cNvSpPr>
          <p:nvPr>
            <p:ph type="sldNum" sz="quarter" idx="10"/>
          </p:nvPr>
        </p:nvSpPr>
        <p:spPr/>
        <p:txBody>
          <a:bodyPr/>
          <a:lstStyle/>
          <a:p>
            <a:fld id="{68151E55-6873-49E2-B8D5-2F265E6F1973}" type="slidenum">
              <a:rPr lang="en-US" smtClean="0"/>
              <a:t>78</a:t>
            </a:fld>
            <a:endParaRPr lang="en-US" dirty="0"/>
          </a:p>
        </p:txBody>
      </p:sp>
    </p:spTree>
    <p:extLst>
      <p:ext uri="{BB962C8B-B14F-4D97-AF65-F5344CB8AC3E}">
        <p14:creationId xmlns:p14="http://schemas.microsoft.com/office/powerpoint/2010/main" val="318458195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dirty="0"/>
              <a:t>End of Main Content</a:t>
            </a:r>
          </a:p>
        </p:txBody>
      </p:sp>
      <p:sp>
        <p:nvSpPr>
          <p:cNvPr id="4" name="Content Placeholder 3">
            <a:extLst>
              <a:ext uri="{FF2B5EF4-FFF2-40B4-BE49-F238E27FC236}">
                <a16:creationId xmlns:a16="http://schemas.microsoft.com/office/drawing/2014/main" id="{2AAE7BB7-8AAC-4997-A2E0-E359554D7833}"/>
              </a:ext>
            </a:extLst>
          </p:cNvPr>
          <p:cNvSpPr>
            <a:spLocks noGrp="1"/>
          </p:cNvSpPr>
          <p:nvPr>
            <p:ph sz="quarter" idx="10"/>
          </p:nvPr>
        </p:nvSpPr>
        <p:spPr>
          <a:xfrm>
            <a:off x="-83129" y="6551618"/>
            <a:ext cx="9277005" cy="232133"/>
          </a:xfrm>
        </p:spPr>
        <p:txBody>
          <a:bodyPr/>
          <a:lstStyle/>
          <a:p>
            <a:r>
              <a:rPr lang="en-US" sz="800" dirty="0"/>
              <a:t>© 2022 McGraw Hill, LLC. All rights reserved. Authorized only for instructor use in the classroom. No reproduction or further distribution permitted without the prior written consent of McGraw Hill, LLC.</a:t>
            </a:r>
          </a:p>
        </p:txBody>
      </p:sp>
    </p:spTree>
    <p:extLst>
      <p:ext uri="{BB962C8B-B14F-4D97-AF65-F5344CB8AC3E}">
        <p14:creationId xmlns:p14="http://schemas.microsoft.com/office/powerpoint/2010/main" val="10804844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026D1D-6756-418F-ABF0-20EF886562FC}"/>
              </a:ext>
            </a:extLst>
          </p:cNvPr>
          <p:cNvSpPr>
            <a:spLocks noGrp="1"/>
          </p:cNvSpPr>
          <p:nvPr>
            <p:ph type="title"/>
          </p:nvPr>
        </p:nvSpPr>
        <p:spPr/>
        <p:txBody>
          <a:bodyPr/>
          <a:lstStyle/>
          <a:p>
            <a:r>
              <a:rPr lang="en-US" sz="3600" dirty="0"/>
              <a:t>Concept Check 3–1 </a:t>
            </a:r>
            <a:r>
              <a:rPr lang="en-US" sz="1000" b="0" dirty="0"/>
              <a:t>1</a:t>
            </a:r>
          </a:p>
        </p:txBody>
      </p:sp>
      <p:sp>
        <p:nvSpPr>
          <p:cNvPr id="3" name="Content Placeholder 2">
            <a:extLst>
              <a:ext uri="{FF2B5EF4-FFF2-40B4-BE49-F238E27FC236}">
                <a16:creationId xmlns:a16="http://schemas.microsoft.com/office/drawing/2014/main" id="{5EC8A576-11B7-41D9-9048-E5D10F39B4EE}"/>
              </a:ext>
            </a:extLst>
          </p:cNvPr>
          <p:cNvSpPr>
            <a:spLocks noGrp="1"/>
          </p:cNvSpPr>
          <p:nvPr>
            <p:ph sz="quarter" idx="11"/>
          </p:nvPr>
        </p:nvSpPr>
        <p:spPr>
          <a:xfrm>
            <a:off x="342900" y="1276710"/>
            <a:ext cx="8458200" cy="3444919"/>
          </a:xfrm>
        </p:spPr>
        <p:txBody>
          <a:bodyPr/>
          <a:lstStyle/>
          <a:p>
            <a:pPr marL="0" indent="0">
              <a:buNone/>
            </a:pPr>
            <a:r>
              <a:rPr lang="en-US" dirty="0"/>
              <a:t>Which statement best describes when expenses should be recorded when accrual-based accounting is used to record transactions?</a:t>
            </a:r>
          </a:p>
          <a:p>
            <a:pPr marL="0" indent="0">
              <a:buNone/>
            </a:pPr>
            <a:r>
              <a:rPr lang="en-US" b="1" dirty="0"/>
              <a:t>a. </a:t>
            </a:r>
            <a:r>
              <a:rPr lang="en-US" dirty="0"/>
              <a:t>Expenses are recorded when paid.</a:t>
            </a:r>
          </a:p>
          <a:p>
            <a:pPr marL="271463" indent="-271463"/>
            <a:r>
              <a:rPr lang="en-US" b="1" dirty="0"/>
              <a:t>b. </a:t>
            </a:r>
            <a:r>
              <a:rPr lang="en-US" dirty="0"/>
              <a:t>Expenses are recorded the day the company promises to pay its vendor or supplier.</a:t>
            </a:r>
          </a:p>
          <a:p>
            <a:r>
              <a:rPr lang="en-US" b="1" dirty="0"/>
              <a:t>c. </a:t>
            </a:r>
            <a:r>
              <a:rPr lang="en-US" dirty="0"/>
              <a:t>Expenses are recorded when the cost is used in running the business.</a:t>
            </a:r>
          </a:p>
          <a:p>
            <a:r>
              <a:rPr lang="en-US" b="1" dirty="0"/>
              <a:t>d. </a:t>
            </a:r>
            <a:r>
              <a:rPr lang="en-US" dirty="0"/>
              <a:t>None of the above statements are true.</a:t>
            </a:r>
          </a:p>
        </p:txBody>
      </p:sp>
      <p:sp>
        <p:nvSpPr>
          <p:cNvPr id="8" name="Slide Number Placeholder 7">
            <a:extLst>
              <a:ext uri="{FF2B5EF4-FFF2-40B4-BE49-F238E27FC236}">
                <a16:creationId xmlns:a16="http://schemas.microsoft.com/office/drawing/2014/main" id="{653B0A68-E6EA-4D0E-9CDC-C249A745F579}"/>
              </a:ext>
            </a:extLst>
          </p:cNvPr>
          <p:cNvSpPr>
            <a:spLocks noGrp="1"/>
          </p:cNvSpPr>
          <p:nvPr>
            <p:ph type="sldNum" sz="quarter" idx="10"/>
          </p:nvPr>
        </p:nvSpPr>
        <p:spPr/>
        <p:txBody>
          <a:bodyPr/>
          <a:lstStyle/>
          <a:p>
            <a:fld id="{68151E55-6873-49E2-B8D5-2F265E6F1973}" type="slidenum">
              <a:rPr lang="en-US" smtClean="0"/>
              <a:t>8</a:t>
            </a:fld>
            <a:endParaRPr lang="en-US" dirty="0"/>
          </a:p>
        </p:txBody>
      </p:sp>
    </p:spTree>
    <p:extLst>
      <p:ext uri="{BB962C8B-B14F-4D97-AF65-F5344CB8AC3E}">
        <p14:creationId xmlns:p14="http://schemas.microsoft.com/office/powerpoint/2010/main" val="49894922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B6140-A63B-4D20-A758-54BAF6E00ACE}"/>
              </a:ext>
            </a:extLst>
          </p:cNvPr>
          <p:cNvSpPr>
            <a:spLocks noGrp="1"/>
          </p:cNvSpPr>
          <p:nvPr>
            <p:ph type="title"/>
          </p:nvPr>
        </p:nvSpPr>
        <p:spPr/>
        <p:txBody>
          <a:bodyPr/>
          <a:lstStyle/>
          <a:p>
            <a:r>
              <a:rPr lang="en-US" dirty="0"/>
              <a:t>Accessibility Content: Text Alternatives for Images</a:t>
            </a:r>
          </a:p>
        </p:txBody>
      </p:sp>
      <p:sp>
        <p:nvSpPr>
          <p:cNvPr id="3" name="Slide Number Placeholder 2">
            <a:extLst>
              <a:ext uri="{FF2B5EF4-FFF2-40B4-BE49-F238E27FC236}">
                <a16:creationId xmlns:a16="http://schemas.microsoft.com/office/drawing/2014/main" id="{9665C4E0-2E36-443B-B4C4-06FC04FDC35C}"/>
              </a:ext>
            </a:extLst>
          </p:cNvPr>
          <p:cNvSpPr>
            <a:spLocks noGrp="1"/>
          </p:cNvSpPr>
          <p:nvPr>
            <p:ph type="sldNum" sz="quarter" idx="10"/>
          </p:nvPr>
        </p:nvSpPr>
        <p:spPr/>
        <p:txBody>
          <a:bodyPr/>
          <a:lstStyle/>
          <a:p>
            <a:fld id="{68151E55-6873-49E2-B8D5-2F265E6F1973}" type="slidenum">
              <a:rPr lang="en-US" smtClean="0"/>
              <a:pPr/>
              <a:t>80</a:t>
            </a:fld>
            <a:endParaRPr lang="en-US"/>
          </a:p>
        </p:txBody>
      </p:sp>
    </p:spTree>
    <p:extLst>
      <p:ext uri="{BB962C8B-B14F-4D97-AF65-F5344CB8AC3E}">
        <p14:creationId xmlns:p14="http://schemas.microsoft.com/office/powerpoint/2010/main" val="424501654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sz="3000" dirty="0">
                <a:solidFill>
                  <a:schemeClr val="tx1"/>
                </a:solidFill>
                <a:cs typeface="Avenir LT Std 65 Medium"/>
              </a:rPr>
              <a:t>Illustration 3–1 The Accounting Cycle </a:t>
            </a:r>
            <a:r>
              <a:rPr lang="en-US" sz="300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dirty="0"/>
              <a:t>Accounting cycle. During the year: record and post external transactions (chapter 2). End of the year: First, record and post adjusting entries (chapter 3, L O 3-3, 3-4). This process is measurement process. Next, prepare financial statements (chapter 3, L O 3-5). This process is reporting process. Finally, record and post closing entries (chapter 3, L O 3-6, 3-7). This process is closing process.</a:t>
            </a:r>
            <a:endParaRPr lang="en-US" sz="2400"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dirty="0">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81</a:t>
            </a:fld>
            <a:endParaRPr lang="en-US"/>
          </a:p>
        </p:txBody>
      </p:sp>
    </p:spTree>
    <p:extLst>
      <p:ext uri="{BB962C8B-B14F-4D97-AF65-F5344CB8AC3E}">
        <p14:creationId xmlns:p14="http://schemas.microsoft.com/office/powerpoint/2010/main" val="5725299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88070" y="259830"/>
            <a:ext cx="9010962" cy="678611"/>
          </a:xfrm>
        </p:spPr>
        <p:txBody>
          <a:bodyPr>
            <a:noAutofit/>
          </a:bodyPr>
          <a:lstStyle/>
          <a:p>
            <a:r>
              <a:rPr lang="en-US" sz="2800" dirty="0">
                <a:solidFill>
                  <a:schemeClr val="tx1"/>
                </a:solidFill>
                <a:cs typeface="Avenir LT Std 65 Medium"/>
              </a:rPr>
              <a:t>Illustration 3–2 </a:t>
            </a:r>
            <a:r>
              <a:rPr lang="en-US" sz="2800" dirty="0">
                <a:solidFill>
                  <a:schemeClr val="tx1"/>
                </a:solidFill>
              </a:rPr>
              <a:t>Accrual-Basis versus Cash-Basis for Revenue-Related Transactions</a:t>
            </a:r>
            <a:r>
              <a:rPr lang="en-US" sz="2800" dirty="0">
                <a:solidFill>
                  <a:schemeClr val="tx1"/>
                </a:solidFill>
                <a:cs typeface="Avenir LT Std 65 Medium"/>
              </a:rPr>
              <a:t> </a:t>
            </a:r>
            <a:r>
              <a:rPr lang="en-US" sz="280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dirty="0">
                <a:hlinkClick r:id="rId2" action="ppaction://hlinksldjump"/>
              </a:rPr>
              <a:t>Return to parent-slide containing images.</a:t>
            </a:r>
            <a:endParaRPr lang="en-US" dirty="0">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fontScale="92500"/>
          </a:bodyPr>
          <a:lstStyle/>
          <a:p>
            <a:r>
              <a:rPr lang="en-US" sz="2400" dirty="0"/>
              <a:t>A table of accrual basis versus cash basis for revenue related transactions has six columns. Column 1 has transactions. Column 2 has description. Column 3 contains service provided under accrual basis. Column 4 has revenue recorded. Column 5 contains cash received under cash basis. Column 6 has revenue recorded. The content of the table is as follows. Row 1: (6) December 12; Provide soccer training to customers for cash $43,000; tick symbol; $43,000; tick symbol; $43,000. Row 2: (7) December 17; provide soccer training to customers on account, $20,000; tick symbol; $20,000; cross symbol; $0 not recorded until cash received. Row 3: (8) December 23; receive cash in advance for soccer training sessions to be given in the future, $6,000; cross symbol; $0 recorded as deferred revenue (liability) until service provided); tick mark; $6,000.</a:t>
            </a:r>
            <a:endParaRPr lang="en-US" sz="2400"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dirty="0">
                <a:hlinkClick r:id="rId2" action="ppaction://hlinksldjump"/>
              </a:rPr>
              <a:t>Return to parent-slide containing images.</a:t>
            </a:r>
            <a:endParaRPr lang="en-US" dirty="0">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82</a:t>
            </a:fld>
            <a:endParaRPr lang="en-US"/>
          </a:p>
        </p:txBody>
      </p:sp>
    </p:spTree>
    <p:extLst>
      <p:ext uri="{BB962C8B-B14F-4D97-AF65-F5344CB8AC3E}">
        <p14:creationId xmlns:p14="http://schemas.microsoft.com/office/powerpoint/2010/main" val="283336533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88070" y="259830"/>
            <a:ext cx="9010962" cy="678611"/>
          </a:xfrm>
        </p:spPr>
        <p:txBody>
          <a:bodyPr>
            <a:noAutofit/>
          </a:bodyPr>
          <a:lstStyle/>
          <a:p>
            <a:r>
              <a:rPr lang="en-US" sz="2800" dirty="0">
                <a:solidFill>
                  <a:schemeClr val="tx1"/>
                </a:solidFill>
                <a:cs typeface="Avenir LT Std 65 Medium"/>
              </a:rPr>
              <a:t>Illustration 3–3</a:t>
            </a:r>
            <a:r>
              <a:rPr lang="en-US" sz="2000" dirty="0">
                <a:solidFill>
                  <a:schemeClr val="tx1"/>
                </a:solidFill>
                <a:cs typeface="Avenir LT Std 65 Medium"/>
              </a:rPr>
              <a:t> </a:t>
            </a:r>
            <a:r>
              <a:rPr lang="en-US" sz="2800" dirty="0">
                <a:solidFill>
                  <a:schemeClr val="tx1"/>
                </a:solidFill>
                <a:cs typeface="Avenir LT Std 65 Medium"/>
              </a:rPr>
              <a:t>Accrual-Basis versus Cash-Basis for Expense-Related Transactions </a:t>
            </a:r>
            <a:r>
              <a:rPr lang="en-US" sz="280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dirty="0">
                <a:hlinkClick r:id="rId2" action="ppaction://hlinksldjump"/>
              </a:rPr>
              <a:t>Return to parent-slide containing images.</a:t>
            </a:r>
            <a:endParaRPr lang="en-US" dirty="0">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fontScale="92500"/>
          </a:bodyPr>
          <a:lstStyle/>
          <a:p>
            <a:r>
              <a:rPr lang="en-US" sz="2400" dirty="0"/>
              <a:t>A table of accrual basis versus cash basis for revenue related transactions has six columns. Column 1 has transactions. Column 2 has description. Column 3 contains cost used under accrual basis. Column 4 has revenue recorded. Column 5 contains cash paid under cash basis. Column 6 has expense recorded. The content of the table is as follows. Row 1: (4) December 1; pay one year of rent in advance ($5,000 per month); cross symbol; $0 recorded as prepaid rent (asset) until rent expires ($5,000 per month); tick symbol; $60,000. Row 2: (5) December 6; purchase supplies on account, $23,000; cross symbol; $0 record as supplies (asset) until supplies used; cross symbol; $0 not recorded until cash paid. Row 3: (9) December 28; pay salaries to employees, $28,000; tick symbol; $28,000; tick symbol; $28,000.</a:t>
            </a:r>
            <a:endParaRPr lang="en-US" sz="2400"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dirty="0">
                <a:hlinkClick r:id="rId2" action="ppaction://hlinksldjump"/>
              </a:rPr>
              <a:t>Return to parent-slide containing images.</a:t>
            </a:r>
            <a:endParaRPr lang="en-US" dirty="0">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83</a:t>
            </a:fld>
            <a:endParaRPr lang="en-US"/>
          </a:p>
        </p:txBody>
      </p:sp>
    </p:spTree>
    <p:extLst>
      <p:ext uri="{BB962C8B-B14F-4D97-AF65-F5344CB8AC3E}">
        <p14:creationId xmlns:p14="http://schemas.microsoft.com/office/powerpoint/2010/main" val="159113076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sz="3000" dirty="0">
                <a:solidFill>
                  <a:schemeClr val="tx1"/>
                </a:solidFill>
              </a:rPr>
              <a:t>Illustration 3–4A Prepayments and Related Adjusting Entries </a:t>
            </a:r>
            <a:r>
              <a:rPr lang="en-US" sz="300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dirty="0"/>
              <a:t>Prepaid expense in advance: Pay cash (asset created) or have an obligation to pay cash. Deferred revenue in advance: Receive cash (liability created). Prepaid expense in the current period: Use cost (asset expired). Adjusting entry includes decrease asset to remaining amount and recognize expense. Deferred revenue in the current period: provide services (liability settled). Adjusting entry includes decrease liability to remaining amount and recognize revenue.</a:t>
            </a:r>
            <a:endParaRPr lang="en-US" sz="2400"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dirty="0">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84</a:t>
            </a:fld>
            <a:endParaRPr lang="en-US"/>
          </a:p>
        </p:txBody>
      </p:sp>
    </p:spTree>
    <p:extLst>
      <p:ext uri="{BB962C8B-B14F-4D97-AF65-F5344CB8AC3E}">
        <p14:creationId xmlns:p14="http://schemas.microsoft.com/office/powerpoint/2010/main" val="49342607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sz="3000" dirty="0">
                <a:solidFill>
                  <a:schemeClr val="tx1"/>
                </a:solidFill>
              </a:rPr>
              <a:t>Illustration 3–4B Accruals and Related Adjusting Entries </a:t>
            </a:r>
            <a:r>
              <a:rPr lang="en-US" sz="300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dirty="0"/>
              <a:t>Accrued expense in the current period: Use cost (liability created). Adjusting entry includes increase liability for amount to be paid and recognize expense. Accrued revenue in the current period: provide services (asset created). Adjusting entry includes increase asset for amount to be received and recognize revenue. Accrued expense in a future period: pay cash (liability settled). Accrued revenue in a future period: receive cash (asset reduced). Here, while cash increases, the asset created in the previous adjusting entry is reduced. </a:t>
            </a:r>
            <a:endParaRPr lang="en-US" sz="2400"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dirty="0">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85</a:t>
            </a:fld>
            <a:endParaRPr lang="en-US"/>
          </a:p>
        </p:txBody>
      </p:sp>
    </p:spTree>
    <p:extLst>
      <p:ext uri="{BB962C8B-B14F-4D97-AF65-F5344CB8AC3E}">
        <p14:creationId xmlns:p14="http://schemas.microsoft.com/office/powerpoint/2010/main" val="281192764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sz="3200" dirty="0">
                <a:solidFill>
                  <a:schemeClr val="tx1"/>
                </a:solidFill>
                <a:cs typeface="Avenir LT Std 65 Medium"/>
              </a:rPr>
              <a:t>Prepaid Expense—Rent </a:t>
            </a:r>
            <a:r>
              <a:rPr lang="en-US" sz="300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dirty="0"/>
              <a:t>The academy paid 60000 dollars cash for prepaid rent on 1st December. This is taken as related entry, that is, entered as prepaid rent 60000 and cash 60000. The remaining prepaid rent on December 31st is 55000 dollars as one month prepaid rent of 5000 dollars has expired. Adjusting entry is needed at the end of the month.</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dirty="0">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86</a:t>
            </a:fld>
            <a:endParaRPr lang="en-US"/>
          </a:p>
        </p:txBody>
      </p:sp>
    </p:spTree>
    <p:extLst>
      <p:ext uri="{BB962C8B-B14F-4D97-AF65-F5344CB8AC3E}">
        <p14:creationId xmlns:p14="http://schemas.microsoft.com/office/powerpoint/2010/main" val="397800465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sz="3200" dirty="0">
                <a:solidFill>
                  <a:schemeClr val="tx1"/>
                </a:solidFill>
                <a:cs typeface="Avenir LT Std 65 Medium"/>
              </a:rPr>
              <a:t>Prepaid Expense—Supplies </a:t>
            </a:r>
            <a:r>
              <a:rPr lang="en-US" sz="300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dirty="0"/>
              <a:t>The academy purchased supplies for 23000 dollars on account on 6th December. This is taken as related entry, that is, entered as supplies 23000 and accounts pay 23000. The remaining supplies on December 31st is 13000 dollars as supplies used from December 6 to 31 is 10000 dollars. Adjusting entry is needed at the end of the month. </a:t>
            </a:r>
            <a:endParaRPr lang="en-US" sz="2400"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dirty="0">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87</a:t>
            </a:fld>
            <a:endParaRPr lang="en-US"/>
          </a:p>
        </p:txBody>
      </p:sp>
    </p:spTree>
    <p:extLst>
      <p:ext uri="{BB962C8B-B14F-4D97-AF65-F5344CB8AC3E}">
        <p14:creationId xmlns:p14="http://schemas.microsoft.com/office/powerpoint/2010/main" val="327846015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sz="3200" dirty="0">
                <a:solidFill>
                  <a:schemeClr val="tx1"/>
                </a:solidFill>
                <a:cs typeface="Avenir LT Std 65 Medium"/>
              </a:rPr>
              <a:t>Prepaid Expense—Depreciable Assets </a:t>
            </a:r>
            <a:r>
              <a:rPr lang="en-US" sz="320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dirty="0"/>
              <a:t>The academy paid 120000 dollars cash to purchase equipment on 1st December. This is taken as related entry, that is, entered as equipment 120000 and cash 120000. The remaining equipment cost to be allocated on December 31st is 118000 dollars as equipment cost allocated for one month is 2000 dollars. Adjusting entry is needed at the end of the month. </a:t>
            </a:r>
            <a:endParaRPr lang="en-US" sz="2400"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dirty="0">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88</a:t>
            </a:fld>
            <a:endParaRPr lang="en-US"/>
          </a:p>
        </p:txBody>
      </p:sp>
    </p:spTree>
    <p:extLst>
      <p:ext uri="{BB962C8B-B14F-4D97-AF65-F5344CB8AC3E}">
        <p14:creationId xmlns:p14="http://schemas.microsoft.com/office/powerpoint/2010/main" val="269586542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sz="3200" dirty="0">
                <a:solidFill>
                  <a:schemeClr val="tx1"/>
                </a:solidFill>
                <a:cs typeface="Avenir LT Std 65 Medium"/>
              </a:rPr>
              <a:t>Deferred Revenues </a:t>
            </a:r>
            <a:r>
              <a:rPr lang="en-US" sz="900" b="0" dirty="0">
                <a:solidFill>
                  <a:schemeClr val="tx1"/>
                </a:solidFill>
                <a:cs typeface="Avenir LT Std 65 Medium"/>
              </a:rPr>
              <a:t>2</a:t>
            </a:r>
            <a:r>
              <a:rPr lang="en-US" sz="3200" b="0" dirty="0">
                <a:solidFill>
                  <a:schemeClr val="tx1"/>
                </a:solidFill>
                <a:cs typeface="Avenir LT Std 65 Medium"/>
              </a:rPr>
              <a:t> </a:t>
            </a:r>
            <a:r>
              <a:rPr lang="en-US" sz="320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dirty="0"/>
              <a:t>The academy received 6000 dollars cash in advance from customers on 23rd December. This is taken as related entry, that is, entered as cash 6000 and  deferred revenue 6000. The remaining deferred revenue on December 31st is 4000 dollars as service provided for 2000 dollars. Adjusting entry is needed at the end of the month. </a:t>
            </a:r>
            <a:endParaRPr lang="en-US" sz="2400"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dirty="0">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89</a:t>
            </a:fld>
            <a:endParaRPr lang="en-US"/>
          </a:p>
        </p:txBody>
      </p:sp>
    </p:spTree>
    <p:extLst>
      <p:ext uri="{BB962C8B-B14F-4D97-AF65-F5344CB8AC3E}">
        <p14:creationId xmlns:p14="http://schemas.microsoft.com/office/powerpoint/2010/main" val="34760420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026D1D-6756-418F-ABF0-20EF886562FC}"/>
              </a:ext>
            </a:extLst>
          </p:cNvPr>
          <p:cNvSpPr>
            <a:spLocks noGrp="1"/>
          </p:cNvSpPr>
          <p:nvPr>
            <p:ph type="title"/>
          </p:nvPr>
        </p:nvSpPr>
        <p:spPr/>
        <p:txBody>
          <a:bodyPr/>
          <a:lstStyle/>
          <a:p>
            <a:r>
              <a:rPr lang="en-US" sz="3600" dirty="0"/>
              <a:t>Concept Check 3–1 </a:t>
            </a:r>
            <a:r>
              <a:rPr lang="en-US" sz="1000" b="0" dirty="0"/>
              <a:t>2</a:t>
            </a:r>
          </a:p>
        </p:txBody>
      </p:sp>
      <p:sp>
        <p:nvSpPr>
          <p:cNvPr id="3" name="Content Placeholder 2">
            <a:extLst>
              <a:ext uri="{FF2B5EF4-FFF2-40B4-BE49-F238E27FC236}">
                <a16:creationId xmlns:a16="http://schemas.microsoft.com/office/drawing/2014/main" id="{5EC8A576-11B7-41D9-9048-E5D10F39B4EE}"/>
              </a:ext>
            </a:extLst>
          </p:cNvPr>
          <p:cNvSpPr>
            <a:spLocks noGrp="1"/>
          </p:cNvSpPr>
          <p:nvPr>
            <p:ph sz="quarter" idx="11"/>
          </p:nvPr>
        </p:nvSpPr>
        <p:spPr>
          <a:xfrm>
            <a:off x="342900" y="1293335"/>
            <a:ext cx="8458200" cy="3145661"/>
          </a:xfrm>
        </p:spPr>
        <p:txBody>
          <a:bodyPr>
            <a:normAutofit/>
          </a:bodyPr>
          <a:lstStyle/>
          <a:p>
            <a:pPr marL="0" indent="0">
              <a:buNone/>
            </a:pPr>
            <a:r>
              <a:rPr lang="en-US" dirty="0"/>
              <a:t>Which statement best describes when expenses should be recorded when accrual-based accounting is used to record transactions?</a:t>
            </a:r>
          </a:p>
          <a:p>
            <a:pPr marL="0" indent="0">
              <a:buNone/>
            </a:pPr>
            <a:r>
              <a:rPr lang="en-US" b="1" dirty="0"/>
              <a:t>a. </a:t>
            </a:r>
            <a:r>
              <a:rPr lang="en-US" dirty="0"/>
              <a:t>Expenses are recorded when paid.</a:t>
            </a:r>
          </a:p>
          <a:p>
            <a:pPr marL="271463" indent="-271463"/>
            <a:r>
              <a:rPr lang="en-US" b="1" dirty="0"/>
              <a:t>b. </a:t>
            </a:r>
            <a:r>
              <a:rPr lang="en-US" dirty="0"/>
              <a:t>Expenses are recorded the day the company promises to pay its vendor or supplier.</a:t>
            </a:r>
          </a:p>
          <a:p>
            <a:r>
              <a:rPr lang="en-US" b="1" dirty="0"/>
              <a:t>Answer: c. </a:t>
            </a:r>
            <a:r>
              <a:rPr lang="en-US" dirty="0"/>
              <a:t>Expenses are recorded when the cost is used in running the business.</a:t>
            </a:r>
          </a:p>
          <a:p>
            <a:r>
              <a:rPr lang="en-US" b="1" dirty="0"/>
              <a:t>d. </a:t>
            </a:r>
            <a:r>
              <a:rPr lang="en-US" dirty="0"/>
              <a:t>None of the above statements are true.</a:t>
            </a:r>
          </a:p>
        </p:txBody>
      </p:sp>
      <p:sp>
        <p:nvSpPr>
          <p:cNvPr id="4" name="Content Placeholder 3">
            <a:extLst>
              <a:ext uri="{FF2B5EF4-FFF2-40B4-BE49-F238E27FC236}">
                <a16:creationId xmlns:a16="http://schemas.microsoft.com/office/drawing/2014/main" id="{F9935C98-0B96-4AC8-8008-967F15410C27}"/>
              </a:ext>
            </a:extLst>
          </p:cNvPr>
          <p:cNvSpPr>
            <a:spLocks noGrp="1"/>
          </p:cNvSpPr>
          <p:nvPr>
            <p:ph sz="quarter" idx="14"/>
          </p:nvPr>
        </p:nvSpPr>
        <p:spPr>
          <a:xfrm>
            <a:off x="342900" y="4764885"/>
            <a:ext cx="8458199" cy="851598"/>
          </a:xfrm>
        </p:spPr>
        <p:txBody>
          <a:bodyPr/>
          <a:lstStyle/>
          <a:p>
            <a:r>
              <a:rPr lang="en-US" dirty="0"/>
              <a:t>Under accrual-basis accounting, economic events that affect assets, liabilities, revenues, and expenses are recorded </a:t>
            </a:r>
            <a:r>
              <a:rPr lang="en-US" i="1" dirty="0"/>
              <a:t>as they occur</a:t>
            </a:r>
            <a:r>
              <a:rPr lang="en-US" dirty="0"/>
              <a:t>.</a:t>
            </a:r>
          </a:p>
        </p:txBody>
      </p:sp>
      <p:sp>
        <p:nvSpPr>
          <p:cNvPr id="8" name="Slide Number Placeholder 7">
            <a:extLst>
              <a:ext uri="{FF2B5EF4-FFF2-40B4-BE49-F238E27FC236}">
                <a16:creationId xmlns:a16="http://schemas.microsoft.com/office/drawing/2014/main" id="{653B0A68-E6EA-4D0E-9CDC-C249A745F579}"/>
              </a:ext>
            </a:extLst>
          </p:cNvPr>
          <p:cNvSpPr>
            <a:spLocks noGrp="1"/>
          </p:cNvSpPr>
          <p:nvPr>
            <p:ph type="sldNum" sz="quarter" idx="10"/>
          </p:nvPr>
        </p:nvSpPr>
        <p:spPr/>
        <p:txBody>
          <a:bodyPr/>
          <a:lstStyle/>
          <a:p>
            <a:fld id="{68151E55-6873-49E2-B8D5-2F265E6F1973}" type="slidenum">
              <a:rPr lang="en-US" smtClean="0"/>
              <a:t>9</a:t>
            </a:fld>
            <a:endParaRPr lang="en-US" dirty="0"/>
          </a:p>
        </p:txBody>
      </p:sp>
    </p:spTree>
    <p:extLst>
      <p:ext uri="{BB962C8B-B14F-4D97-AF65-F5344CB8AC3E}">
        <p14:creationId xmlns:p14="http://schemas.microsoft.com/office/powerpoint/2010/main" val="270430237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sz="3200" dirty="0"/>
              <a:t>Accrued Expenses—Salaries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dirty="0"/>
              <a:t>The academy paid salaries to employees and owed 0 dollars salaries on 28th December. Employees earn additional salaries of 3000 dollars between 28th and 31st December. On 31st December, 3000 dollar salaries owed by academy and adjusting entry is needed. Employees earn additional salaries of 4000 dollars between 31st December and 4th January. The academy paid 7000 dollars cash for salaries on 4th January. This is taken as related entry, that is, entered as salaries expenses 4000, salaries pay 3000, and cash 7000. </a:t>
            </a:r>
            <a:endParaRPr lang="en-US" sz="2400"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dirty="0">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90</a:t>
            </a:fld>
            <a:endParaRPr lang="en-US"/>
          </a:p>
        </p:txBody>
      </p:sp>
    </p:spTree>
    <p:extLst>
      <p:ext uri="{BB962C8B-B14F-4D97-AF65-F5344CB8AC3E}">
        <p14:creationId xmlns:p14="http://schemas.microsoft.com/office/powerpoint/2010/main" val="25811215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sz="3200" dirty="0"/>
              <a:t>Accrued Expenses—Utilities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dirty="0"/>
              <a:t>The academy owed 0 dollars utilities on 1st December. Utilities used for 9000 dollars between 1st and 31st December. On 31st December, 9000 dollar utilities owed by academy and adjusting entry is needed. The academy paid 9000 dollars cash for utilities on 6th January. This is taken as related entry, that is, entered as utilities payable 9000, and cash 9000. </a:t>
            </a:r>
            <a:endParaRPr lang="en-US" sz="2400"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dirty="0">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91</a:t>
            </a:fld>
            <a:endParaRPr lang="en-US"/>
          </a:p>
        </p:txBody>
      </p:sp>
    </p:spTree>
    <p:extLst>
      <p:ext uri="{BB962C8B-B14F-4D97-AF65-F5344CB8AC3E}">
        <p14:creationId xmlns:p14="http://schemas.microsoft.com/office/powerpoint/2010/main" val="12765142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sz="3200" dirty="0"/>
              <a:t>Accrued Expenses—Interest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dirty="0"/>
              <a:t>The academy owed 0 dollars interest on 1st December. An interest of 1000 dollars is incurred between 1st and 31st December. On 31st December, 1000 dollar interest owed by academy and adjusting entry is needed. Additional interest of 11000 dollars is incurred between 31st December and 1st December (one year later). The academy paid 12000 dollars cash for interest (one year later) on 1st December. This is taken as related entry, that is, entered as interest expenses 11000, interest pay 1000, and cash 12000. </a:t>
            </a:r>
            <a:endParaRPr lang="en-US" sz="2400"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dirty="0">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92</a:t>
            </a:fld>
            <a:endParaRPr lang="en-US"/>
          </a:p>
        </p:txBody>
      </p:sp>
    </p:spTree>
    <p:extLst>
      <p:ext uri="{BB962C8B-B14F-4D97-AF65-F5344CB8AC3E}">
        <p14:creationId xmlns:p14="http://schemas.microsoft.com/office/powerpoint/2010/main" val="3138598180"/>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sz="3200" dirty="0"/>
              <a:t>Accrued Revenues—Services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dirty="0"/>
              <a:t>The academy has 20000 dollars receivable from customers on 31st December. An additional services of 7000 dollars provided to account. On 31st December, 27000 dollars receivable from customers and adjusting entry is needed. Between 8th and 14th January, 27000 dollars cash received from customers. This is taken as related entry, that is, entered as cash 27000, and accounts received 27000.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dirty="0">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93</a:t>
            </a:fld>
            <a:endParaRPr lang="en-US"/>
          </a:p>
        </p:txBody>
      </p:sp>
    </p:spTree>
    <p:extLst>
      <p:ext uri="{BB962C8B-B14F-4D97-AF65-F5344CB8AC3E}">
        <p14:creationId xmlns:p14="http://schemas.microsoft.com/office/powerpoint/2010/main" val="185803719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sz="2800" dirty="0">
                <a:solidFill>
                  <a:schemeClr val="tx1"/>
                </a:solidFill>
                <a:cs typeface="Avenir LT Std 65 Medium"/>
              </a:rPr>
              <a:t>Illustration 3–11 (Partial) Relationship between Adjusted Trial Balance and Financial Statements</a:t>
            </a:r>
            <a:r>
              <a:rPr lang="en-US" sz="2800" dirty="0"/>
              <a:t>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291754"/>
            <a:ext cx="2980826" cy="225425"/>
          </a:xfrm>
        </p:spPr>
        <p:txBody>
          <a:bodyPr/>
          <a:lstStyle/>
          <a:p>
            <a:r>
              <a:rPr lang="en-US" dirty="0">
                <a:hlinkClick r:id="rId2" action="ppaction://hlinksldjump"/>
              </a:rPr>
              <a:t>Return to parent-slide containing images.</a:t>
            </a:r>
            <a:endParaRPr lang="en-US" dirty="0">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595121"/>
            <a:ext cx="8458200" cy="4521199"/>
          </a:xfrm>
        </p:spPr>
        <p:txBody>
          <a:bodyPr>
            <a:noAutofit/>
          </a:bodyPr>
          <a:lstStyle/>
          <a:p>
            <a:r>
              <a:rPr lang="en-US" sz="1700" dirty="0"/>
              <a:t>The entries in the statement are as follow:</a:t>
            </a:r>
          </a:p>
          <a:p>
            <a:r>
              <a:rPr lang="en-US" sz="1700" dirty="0"/>
              <a:t>Cash debit of $137,00; Accounts Receivable debit of 27,000; Supplies debit of 13,000; Prepaid Rent debit of 55,000; Equipment debit of 120,000; Accumulated Depreciation credit of $2,000; Accounts Payable credit of 23,000; Deferred Revenue credit of 4,000; Salaries Payable credit of 3,000; Utilities Payable credit of 9,000; Interest Payable credit of 1,000; Notes Payable credit of 100,000; Common Stock credit of 200,000; Retained Earnings 0; Dividends debit of 4,000; Service Revenue credit of 72,000; Rent Expense debit of 5,000; Supplies Expense debit of 10,000; Depreciation Expense debit of 2,000; Salaries Expense debit of 31,000; Utilities Expense debit of 9,000; Interest Expense debit of 1,000; Totals debit $414,000; credit $414,000.</a:t>
            </a:r>
          </a:p>
          <a:p>
            <a:r>
              <a:rPr lang="en-US" sz="1700" dirty="0"/>
              <a:t>In the statement the account names from cash till dividends are for the balance sheet, cash to notes payable are asset accounts. Assets = liabilities + stockholder’s equity. Common stock till dividends are stockholder’s equity accounts: common stock + retained earnings (R</a:t>
            </a:r>
            <a:r>
              <a:rPr lang="en-US" sz="100" dirty="0"/>
              <a:t> </a:t>
            </a:r>
            <a:r>
              <a:rPr lang="en-US" sz="1700" dirty="0"/>
              <a:t>E + N</a:t>
            </a:r>
            <a:r>
              <a:rPr lang="en-US" sz="100" dirty="0"/>
              <a:t> </a:t>
            </a:r>
            <a:r>
              <a:rPr lang="en-US" sz="1700" dirty="0"/>
              <a:t>I minus </a:t>
            </a:r>
            <a:r>
              <a:rPr lang="en-US" sz="1700" dirty="0" err="1"/>
              <a:t>Div</a:t>
            </a:r>
            <a:r>
              <a:rPr lang="en-US" sz="1700" dirty="0"/>
              <a:t>) = stockholder’s equity. Accounts from service revenue to interest expense are part of the income statement. Revenues minus expense = net income.</a:t>
            </a:r>
            <a:endParaRPr lang="en-US" sz="1700"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dirty="0">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94</a:t>
            </a:fld>
            <a:endParaRPr lang="en-US"/>
          </a:p>
        </p:txBody>
      </p:sp>
    </p:spTree>
    <p:extLst>
      <p:ext uri="{BB962C8B-B14F-4D97-AF65-F5344CB8AC3E}">
        <p14:creationId xmlns:p14="http://schemas.microsoft.com/office/powerpoint/2010/main" val="1363267834"/>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E7BC6287-1E57-46F8-B46D-CC0ECE7CEE8E}"/>
    </a:ext>
  </a:extLst>
</a:theme>
</file>

<file path=ppt/theme/theme2.xml><?xml version="1.0" encoding="utf-8"?>
<a:theme xmlns:a="http://schemas.openxmlformats.org/drawingml/2006/main" name="MainContentSlideMaster">
  <a:themeElements>
    <a:clrScheme name="Custom 10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B9FDA032-B3B1-4FDF-8A44-9303BC60C76A}"/>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AD8FA8EE-38E3-45B4-B8A8-91E7376F22D2}"/>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59A53402-BF8D-4356-9B02-35501F8B049D}"/>
    </a:ext>
  </a:extLst>
</a:theme>
</file>

<file path=ppt/theme/theme5.xml><?xml version="1.0" encoding="utf-8"?>
<a:theme xmlns:a="http://schemas.openxmlformats.org/drawingml/2006/main" name="ImageDescriptionAppendixSlideMaster">
  <a:themeElements>
    <a:clrScheme name="Custom 109">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002D0E3A-676D-4160-97AC-45FBF1A959AE}"/>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Template_Editorial_v11_2020</Template>
  <TotalTime>1097</TotalTime>
  <Words>11124</Words>
  <Application>Microsoft Office PowerPoint</Application>
  <PresentationFormat>On-screen Show (4:3)</PresentationFormat>
  <Paragraphs>999</Paragraphs>
  <Slides>94</Slides>
  <Notes>44</Notes>
  <HiddenSlides>15</HiddenSlides>
  <MMClips>0</MMClips>
  <ScaleCrop>false</ScaleCrop>
  <HeadingPairs>
    <vt:vector size="6" baseType="variant">
      <vt:variant>
        <vt:lpstr>Fonts Used</vt:lpstr>
      </vt:variant>
      <vt:variant>
        <vt:i4>3</vt:i4>
      </vt:variant>
      <vt:variant>
        <vt:lpstr>Theme</vt:lpstr>
      </vt:variant>
      <vt:variant>
        <vt:i4>5</vt:i4>
      </vt:variant>
      <vt:variant>
        <vt:lpstr>Slide Titles</vt:lpstr>
      </vt:variant>
      <vt:variant>
        <vt:i4>94</vt:i4>
      </vt:variant>
    </vt:vector>
  </HeadingPairs>
  <TitlesOfParts>
    <vt:vector size="102" baseType="lpstr">
      <vt:lpstr>Arial</vt:lpstr>
      <vt:lpstr>Calibri</vt:lpstr>
      <vt:lpstr>URWPalladioTOT</vt:lpstr>
      <vt:lpstr>Title Slides Master</vt:lpstr>
      <vt:lpstr>MainContentSlideMaster</vt:lpstr>
      <vt:lpstr>ClosingMaster</vt:lpstr>
      <vt:lpstr>DividerSlideMaster</vt:lpstr>
      <vt:lpstr>ImageDescriptionAppendixSlideMaster</vt:lpstr>
      <vt:lpstr>Financial Accounting, Sixth Edition</vt:lpstr>
      <vt:lpstr>PART A</vt:lpstr>
      <vt:lpstr>Illustration 3–1 The Accounting Cycle</vt:lpstr>
      <vt:lpstr>Learning Objective 1</vt:lpstr>
      <vt:lpstr>Cash-Basis Accounting</vt:lpstr>
      <vt:lpstr>Accrual-Basis Accounting</vt:lpstr>
      <vt:lpstr>Key Point 1</vt:lpstr>
      <vt:lpstr>Concept Check 3–1 1</vt:lpstr>
      <vt:lpstr>Concept Check 3–1 2</vt:lpstr>
      <vt:lpstr>Learning Objective 2</vt:lpstr>
      <vt:lpstr>Illustration 3–2 Accrual-Basis versus Cash-Basis for Revenue-Related Transactions</vt:lpstr>
      <vt:lpstr>Illustration 3–3 Accrual-Basis versus Cash-Basis for Expense-Related Transactions</vt:lpstr>
      <vt:lpstr>Timing Differences</vt:lpstr>
      <vt:lpstr>Generally Accepted Accounting Principles</vt:lpstr>
      <vt:lpstr>Accrual-Basis Compared with Cash-Basis Accounting</vt:lpstr>
      <vt:lpstr>Key Point 2</vt:lpstr>
      <vt:lpstr>Concept Check 3–2 1</vt:lpstr>
      <vt:lpstr>Concept Check 3–2 2</vt:lpstr>
      <vt:lpstr>Concept Check 3–3 1</vt:lpstr>
      <vt:lpstr>Concept Check 3–3 2</vt:lpstr>
      <vt:lpstr>Learning Objective 3</vt:lpstr>
      <vt:lpstr>Adjusting Entries</vt:lpstr>
      <vt:lpstr>Illustration 3–4A Prepayments and Related Adjusting Entries</vt:lpstr>
      <vt:lpstr>Illustration 3–4B Accruals and Related Adjusting Entries</vt:lpstr>
      <vt:lpstr>Illustration 3–5 External Transactions</vt:lpstr>
      <vt:lpstr>Prepaid Expenses</vt:lpstr>
      <vt:lpstr>Prepaid Expense—Rent</vt:lpstr>
      <vt:lpstr>Prepaid Expense—Supplies</vt:lpstr>
      <vt:lpstr>Prepaid Expense—Depreciable Assets</vt:lpstr>
      <vt:lpstr>Concept Check 3–4 1</vt:lpstr>
      <vt:lpstr>Concept Check 3–4 2</vt:lpstr>
      <vt:lpstr>Illustration 3–6 Reporting Depreciation of Property and Equipment</vt:lpstr>
      <vt:lpstr>Concept Check 3–5 1</vt:lpstr>
      <vt:lpstr>Concept Check 3–5 2</vt:lpstr>
      <vt:lpstr>Deferred Revenues 1</vt:lpstr>
      <vt:lpstr>Deferred Revenues 2</vt:lpstr>
      <vt:lpstr>Illustration 3–7 Reporting Deferred Revenues and Other Current Liabilities</vt:lpstr>
      <vt:lpstr>Accrued Expenses</vt:lpstr>
      <vt:lpstr>Accrued Expenses—Salaries</vt:lpstr>
      <vt:lpstr>Concept Check 3–6 1</vt:lpstr>
      <vt:lpstr>Concept Check 3–6 2</vt:lpstr>
      <vt:lpstr>Accrued Expenses—Utilities</vt:lpstr>
      <vt:lpstr>Accrued Expenses—Interest</vt:lpstr>
      <vt:lpstr>Common Mistake 1</vt:lpstr>
      <vt:lpstr>Concept Check 3–7 1</vt:lpstr>
      <vt:lpstr>Concept Check 3–7 2</vt:lpstr>
      <vt:lpstr>Accrued Revenues</vt:lpstr>
      <vt:lpstr>Accrued Revenues—Services</vt:lpstr>
      <vt:lpstr>Concept Check 3–8 1</vt:lpstr>
      <vt:lpstr>Concept Check 3–8 2</vt:lpstr>
      <vt:lpstr>Key Point Adjusting entries 1</vt:lpstr>
      <vt:lpstr>Key Point Adjusting entries 2</vt:lpstr>
      <vt:lpstr>Learning Objective 4</vt:lpstr>
      <vt:lpstr>Illustration 3–10 Adjusted Trial Balance</vt:lpstr>
      <vt:lpstr>Key Point 3</vt:lpstr>
      <vt:lpstr>PART B</vt:lpstr>
      <vt:lpstr>Learning Objective 5</vt:lpstr>
      <vt:lpstr>Illustration 3–11 (Partial) Relationship between Adjusted Trial Balance and Financial Statements</vt:lpstr>
      <vt:lpstr>Illustration 3–12 Income Statement</vt:lpstr>
      <vt:lpstr>Illustration 3–13 Statement of Stockholders’ Equity</vt:lpstr>
      <vt:lpstr>Illustration 3–14 Classified Balance Sheet</vt:lpstr>
      <vt:lpstr>Statement of Cash Flows</vt:lpstr>
      <vt:lpstr>Concept Check 3–9 1</vt:lpstr>
      <vt:lpstr>Concept Check 3–9 2</vt:lpstr>
      <vt:lpstr>PART C</vt:lpstr>
      <vt:lpstr>Learning Objective 6</vt:lpstr>
      <vt:lpstr>Closing Entries</vt:lpstr>
      <vt:lpstr>Illustration 3–15 Closing Entries</vt:lpstr>
      <vt:lpstr>Key Point 4</vt:lpstr>
      <vt:lpstr>Common Mistake 2</vt:lpstr>
      <vt:lpstr>Concept Check 3-10 1</vt:lpstr>
      <vt:lpstr>Concept Check 3-10 2</vt:lpstr>
      <vt:lpstr>Learning Objective 7</vt:lpstr>
      <vt:lpstr>Post-Closing Trial Balance</vt:lpstr>
      <vt:lpstr>Key Point 5</vt:lpstr>
      <vt:lpstr>Illustration 3–17 Post-Closing Trial Balance</vt:lpstr>
      <vt:lpstr>Concept Check 3-11 1</vt:lpstr>
      <vt:lpstr>Concept Check 3-11 2</vt:lpstr>
      <vt:lpstr>End of Main Content</vt:lpstr>
      <vt:lpstr>Accessibility Content: Text Alternatives for Images</vt:lpstr>
      <vt:lpstr>Illustration 3–1 The Accounting Cycle – Text Alternative</vt:lpstr>
      <vt:lpstr>Illustration 3–2 Accrual-Basis versus Cash-Basis for Revenue-Related Transactions – Text Alternative</vt:lpstr>
      <vt:lpstr>Illustration 3–3 Accrual-Basis versus Cash-Basis for Expense-Related Transactions – Text Alternative</vt:lpstr>
      <vt:lpstr>Illustration 3–4A Prepayments and Related Adjusting Entries – Text Alternative</vt:lpstr>
      <vt:lpstr>Illustration 3–4B Accruals and Related Adjusting Entries – Text Alternative</vt:lpstr>
      <vt:lpstr>Prepaid Expense—Rent – Text Alternative</vt:lpstr>
      <vt:lpstr>Prepaid Expense—Supplies – Text Alternative</vt:lpstr>
      <vt:lpstr>Prepaid Expense—Depreciable Assets – Text Alternative</vt:lpstr>
      <vt:lpstr>Deferred Revenues 2 – Text Alternative</vt:lpstr>
      <vt:lpstr>Accrued Expenses—Salaries – Text Alternative</vt:lpstr>
      <vt:lpstr>Accrued Expenses—Utilities – Text Alternative</vt:lpstr>
      <vt:lpstr>Accrued Expenses—Interest – Text Alternative</vt:lpstr>
      <vt:lpstr>Accrued Revenues—Services – Text Alternative</vt:lpstr>
      <vt:lpstr>Illustration 3–11 (Partial) Relationship between Adjusted Trial Balance and Financial Statements – Text Alternative</vt:lpstr>
    </vt:vector>
  </TitlesOfParts>
  <Company>McGraw Hill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3</dc:title>
  <dc:creator/>
  <cp:keywords/>
  <cp:lastModifiedBy>Nithiyanadhan Rajagopal</cp:lastModifiedBy>
  <cp:revision>133</cp:revision>
  <dcterms:created xsi:type="dcterms:W3CDTF">2021-07-01T13:49:16Z</dcterms:created>
  <dcterms:modified xsi:type="dcterms:W3CDTF">2021-09-30T15:44:05Z</dcterms:modified>
</cp:coreProperties>
</file>