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7"/>
  </p:notesMasterIdLst>
  <p:sldIdLst>
    <p:sldId id="304" r:id="rId6"/>
    <p:sldId id="265" r:id="rId7"/>
    <p:sldId id="305" r:id="rId8"/>
    <p:sldId id="306" r:id="rId9"/>
    <p:sldId id="307" r:id="rId10"/>
    <p:sldId id="308" r:id="rId11"/>
    <p:sldId id="309" r:id="rId12"/>
    <p:sldId id="310" r:id="rId13"/>
    <p:sldId id="311" r:id="rId14"/>
    <p:sldId id="312" r:id="rId15"/>
    <p:sldId id="313" r:id="rId16"/>
    <p:sldId id="402" r:id="rId17"/>
    <p:sldId id="315" r:id="rId18"/>
    <p:sldId id="316" r:id="rId19"/>
    <p:sldId id="317" r:id="rId20"/>
    <p:sldId id="321" r:id="rId21"/>
    <p:sldId id="318" r:id="rId22"/>
    <p:sldId id="319" r:id="rId23"/>
    <p:sldId id="322" r:id="rId24"/>
    <p:sldId id="324" r:id="rId25"/>
    <p:sldId id="329" r:id="rId26"/>
    <p:sldId id="323" r:id="rId27"/>
    <p:sldId id="325" r:id="rId28"/>
    <p:sldId id="326" r:id="rId29"/>
    <p:sldId id="327" r:id="rId30"/>
    <p:sldId id="328"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65" r:id="rId67"/>
    <p:sldId id="366" r:id="rId68"/>
    <p:sldId id="367" r:id="rId69"/>
    <p:sldId id="368" r:id="rId70"/>
    <p:sldId id="369" r:id="rId71"/>
    <p:sldId id="370" r:id="rId72"/>
    <p:sldId id="371" r:id="rId73"/>
    <p:sldId id="372" r:id="rId74"/>
    <p:sldId id="373" r:id="rId75"/>
    <p:sldId id="374" r:id="rId76"/>
    <p:sldId id="375" r:id="rId77"/>
    <p:sldId id="376" r:id="rId78"/>
    <p:sldId id="377" r:id="rId79"/>
    <p:sldId id="378" r:id="rId80"/>
    <p:sldId id="379" r:id="rId81"/>
    <p:sldId id="380" r:id="rId82"/>
    <p:sldId id="381" r:id="rId83"/>
    <p:sldId id="382" r:id="rId84"/>
    <p:sldId id="383" r:id="rId85"/>
    <p:sldId id="260" r:id="rId86"/>
    <p:sldId id="258" r:id="rId87"/>
    <p:sldId id="264" r:id="rId88"/>
    <p:sldId id="394" r:id="rId89"/>
    <p:sldId id="395" r:id="rId90"/>
    <p:sldId id="393" r:id="rId91"/>
    <p:sldId id="396" r:id="rId92"/>
    <p:sldId id="397" r:id="rId93"/>
    <p:sldId id="398" r:id="rId94"/>
    <p:sldId id="399" r:id="rId95"/>
    <p:sldId id="400" r:id="rId96"/>
    <p:sldId id="384" r:id="rId97"/>
    <p:sldId id="385" r:id="rId98"/>
    <p:sldId id="386" r:id="rId99"/>
    <p:sldId id="387" r:id="rId100"/>
    <p:sldId id="388" r:id="rId101"/>
    <p:sldId id="389" r:id="rId102"/>
    <p:sldId id="390" r:id="rId103"/>
    <p:sldId id="391" r:id="rId104"/>
    <p:sldId id="392" r:id="rId105"/>
    <p:sldId id="401" r:id="rId10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08"/>
            <p14:sldId id="309"/>
            <p14:sldId id="310"/>
            <p14:sldId id="311"/>
            <p14:sldId id="312"/>
            <p14:sldId id="313"/>
            <p14:sldId id="402"/>
            <p14:sldId id="315"/>
            <p14:sldId id="316"/>
            <p14:sldId id="317"/>
            <p14:sldId id="321"/>
            <p14:sldId id="318"/>
            <p14:sldId id="319"/>
            <p14:sldId id="322"/>
            <p14:sldId id="324"/>
            <p14:sldId id="329"/>
            <p14:sldId id="323"/>
            <p14:sldId id="325"/>
            <p14:sldId id="326"/>
            <p14:sldId id="327"/>
            <p14:sldId id="328"/>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260"/>
          </p14:sldIdLst>
        </p14:section>
        <p14:section name="Appendix: Image Descriptions for Unsighted Students" id="{9E859B0B-078E-463E-89A6-21C20DD280C4}">
          <p14:sldIdLst>
            <p14:sldId id="258"/>
            <p14:sldId id="264"/>
            <p14:sldId id="394"/>
            <p14:sldId id="395"/>
            <p14:sldId id="393"/>
            <p14:sldId id="396"/>
            <p14:sldId id="397"/>
            <p14:sldId id="398"/>
            <p14:sldId id="399"/>
            <p14:sldId id="400"/>
            <p14:sldId id="384"/>
            <p14:sldId id="385"/>
            <p14:sldId id="386"/>
            <p14:sldId id="387"/>
            <p14:sldId id="388"/>
            <p14:sldId id="389"/>
            <p14:sldId id="390"/>
            <p14:sldId id="391"/>
            <p14:sldId id="392"/>
            <p14:sldId id="40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CCC"/>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22" autoAdjust="0"/>
    <p:restoredTop sz="86481" autoAdjust="0"/>
  </p:normalViewPr>
  <p:slideViewPr>
    <p:cSldViewPr snapToGrid="0" showGuides="1">
      <p:cViewPr varScale="1">
        <p:scale>
          <a:sx n="59" d="100"/>
          <a:sy n="59" d="100"/>
        </p:scale>
        <p:origin x="948" y="60"/>
      </p:cViewPr>
      <p:guideLst>
        <p:guide pos="3264"/>
        <p:guide orient="horz" pos="2256"/>
        <p:guide pos="5640"/>
      </p:guideLst>
    </p:cSldViewPr>
  </p:slideViewPr>
  <p:outlineViewPr>
    <p:cViewPr>
      <p:scale>
        <a:sx n="33" d="100"/>
        <a:sy n="33" d="100"/>
      </p:scale>
      <p:origin x="0" y="-4530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tableStyles" Target="tableStyles.xml"/><Relationship Id="rId16" Type="http://schemas.openxmlformats.org/officeDocument/2006/relationships/slide" Target="slides/slide11.xml"/><Relationship Id="rId107" Type="http://schemas.openxmlformats.org/officeDocument/2006/relationships/notesMaster" Target="notesMasters/notesMaster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commentAuthors" Target="commentAuthor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presProps" Target="presProp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viewProps" Target="view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9/20/2021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activities we want to record are those that affect the financial position of the company. That means they affect the accounting equation.</a:t>
            </a:r>
          </a:p>
          <a:p>
            <a:pPr>
              <a:spcBef>
                <a:spcPct val="0"/>
              </a:spcBef>
            </a:pPr>
            <a:r>
              <a:rPr lang="en-US" dirty="0"/>
              <a:t>When </a:t>
            </a:r>
            <a:r>
              <a:rPr lang="en-US" b="0" dirty="0"/>
              <a:t>a company </a:t>
            </a:r>
            <a:r>
              <a:rPr lang="en-US" dirty="0"/>
              <a:t>borrows cash from a bank, its financial position is affected because assets (cash) increase and liabilities (the loan payable to the bank) increase. The company records that event in its accounting records. </a:t>
            </a:r>
          </a:p>
          <a:p>
            <a:pPr>
              <a:spcBef>
                <a:spcPct val="0"/>
              </a:spcBef>
            </a:pPr>
            <a:r>
              <a:rPr lang="en-US" dirty="0"/>
              <a:t>On the other hand, when the company hires Ralph as a front-door greeter, that action doesn’t change the company’s assets, liabilities, or stockholders’ equity; the company’s financial position is unaffected the day Ralph is hired, and until he begins work. </a:t>
            </a:r>
          </a:p>
          <a:p>
            <a:pPr>
              <a:spcBef>
                <a:spcPct val="0"/>
              </a:spcBef>
            </a:pPr>
            <a:r>
              <a:rPr lang="en-US" dirty="0"/>
              <a:t>The basic accounting equation must always remain in balance: The left side (assets) equals the right side (liabilities plus stockholders’ equity). </a:t>
            </a:r>
            <a:r>
              <a:rPr lang="en-US" b="1" dirty="0"/>
              <a:t>Each transaction will have a dual effect.</a:t>
            </a:r>
            <a:r>
              <a:rPr lang="en-US" dirty="0"/>
              <a:t> If one side of the equation increases, then the other side of the equation increases by the same amount.</a:t>
            </a: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a:p>
        </p:txBody>
      </p:sp>
    </p:spTree>
    <p:extLst>
      <p:ext uri="{BB962C8B-B14F-4D97-AF65-F5344CB8AC3E}">
        <p14:creationId xmlns:p14="http://schemas.microsoft.com/office/powerpoint/2010/main" val="2738482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see the effect of each transaction, ask yourself these questions:</a:t>
            </a:r>
          </a:p>
          <a:p>
            <a:r>
              <a:rPr lang="en-US" b="1" dirty="0"/>
              <a:t>“What is one account in the accounting equation affected by the transaction? Does that account increase or decrease?”</a:t>
            </a:r>
            <a:endParaRPr lang="en-US" dirty="0"/>
          </a:p>
          <a:p>
            <a:r>
              <a:rPr lang="en-US" b="1" dirty="0"/>
              <a:t>“What is a second account in the accounting equation affected by the transaction? Does that account increase or decrease?”</a:t>
            </a:r>
          </a:p>
          <a:p>
            <a:r>
              <a:rPr lang="en-US" dirty="0"/>
              <a:t>After noting the effects of the transaction on the accounting equation, ask yourself this:</a:t>
            </a:r>
          </a:p>
          <a:p>
            <a:r>
              <a:rPr lang="en-US" b="1" dirty="0"/>
              <a:t>“Do assets equal liabilities plus stockholders’ equity?”</a:t>
            </a:r>
          </a:p>
          <a:p>
            <a:r>
              <a:rPr lang="en-US" dirty="0"/>
              <a:t>The answer to the third question must be “yes.”</a:t>
            </a:r>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1292582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The best way to understand the impact of a transaction on the accounting equation is to see it demonstrated by a few examples. Let’s return to the Eagle Soccer Academy from Chapter 1.</a:t>
            </a:r>
          </a:p>
          <a:p>
            <a:pPr>
              <a:spcBef>
                <a:spcPct val="0"/>
              </a:spcBef>
            </a:pPr>
            <a:r>
              <a:rPr lang="en-GB" dirty="0"/>
              <a:t>The illustration in this slide </a:t>
            </a:r>
            <a:r>
              <a:rPr lang="en-US" dirty="0"/>
              <a:t>summarizes ten external transactions for </a:t>
            </a:r>
            <a:r>
              <a:rPr lang="en-GB" dirty="0"/>
              <a:t>Eagle</a:t>
            </a:r>
            <a:r>
              <a:rPr lang="en-US" dirty="0"/>
              <a:t> in December, the first month of its operations</a:t>
            </a:r>
            <a:r>
              <a:rPr lang="en-GB" dirty="0"/>
              <a: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3697576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To begin operations, Eagle Soccer Academy needs cash. To generate cash from external sources, Eagle sells shares of common stock for $200,000. </a:t>
            </a:r>
          </a:p>
          <a:p>
            <a:pPr>
              <a:spcBef>
                <a:spcPct val="0"/>
              </a:spcBef>
            </a:pPr>
            <a:r>
              <a:rPr lang="en-IN" dirty="0"/>
              <a:t>It’s time to ask the three questions we asked earlier:</a:t>
            </a:r>
          </a:p>
          <a:p>
            <a:pPr marL="234841" indent="-234841">
              <a:spcBef>
                <a:spcPct val="0"/>
              </a:spcBef>
              <a:buFont typeface="+mj-lt"/>
              <a:buAutoNum type="arabicPeriod"/>
            </a:pPr>
            <a:r>
              <a:rPr lang="en-IN" dirty="0"/>
              <a:t>What is one account in the accounting equation affected by the transaction? Does that account increase or decrease?</a:t>
            </a:r>
          </a:p>
          <a:p>
            <a:pPr>
              <a:spcBef>
                <a:spcPct val="0"/>
              </a:spcBef>
            </a:pPr>
            <a:r>
              <a:rPr lang="en-IN" dirty="0"/>
              <a:t>Answer: </a:t>
            </a:r>
            <a:r>
              <a:rPr lang="en-IN" b="1" dirty="0"/>
              <a:t>Cash</a:t>
            </a:r>
            <a:r>
              <a:rPr lang="en-IN" dirty="0"/>
              <a:t>. Cash is a resource owned by the company, which makes it an asset. The company receives cash from investors, so cash and total assets increase by $200,000.</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784655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2. What is a second account in the accounting equation affected by the transaction? Does that account increase or decrease?</a:t>
            </a:r>
          </a:p>
          <a:p>
            <a:pPr>
              <a:spcBef>
                <a:spcPct val="0"/>
              </a:spcBef>
            </a:pPr>
            <a:r>
              <a:rPr lang="en-GB" dirty="0"/>
              <a:t>Answer: </a:t>
            </a:r>
            <a:r>
              <a:rPr lang="en-GB" b="1" dirty="0"/>
              <a:t>Common stock</a:t>
            </a:r>
            <a:r>
              <a:rPr lang="en-GB" dirty="0"/>
              <a:t>. Common stock is a stockholders’ equity account. Issuing common stock in exchange for $200,000 increases the amount of common stock owned by the company’s stockholders, so common stock and total stockholders’ equity both increase.</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3208658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3. Do assets equal liabilities plus stockholders’ equity?</a:t>
            </a:r>
          </a:p>
          <a:p>
            <a:pPr>
              <a:spcBef>
                <a:spcPct val="0"/>
              </a:spcBef>
            </a:pPr>
            <a:r>
              <a:rPr lang="en-GB" dirty="0"/>
              <a:t>Answer: Yes.</a:t>
            </a:r>
          </a:p>
          <a:p>
            <a:pPr>
              <a:spcBef>
                <a:spcPct val="0"/>
              </a:spcBef>
            </a:pPr>
            <a:r>
              <a:rPr lang="en-GB" dirty="0"/>
              <a:t>Note: The accounting equation balances. If one side of the equation increases, so does the other side. We can use this same series of questions to understand the effect of any business transaction.</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1468628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a:p>
        </p:txBody>
      </p:sp>
    </p:spTree>
    <p:extLst>
      <p:ext uri="{BB962C8B-B14F-4D97-AF65-F5344CB8AC3E}">
        <p14:creationId xmlns:p14="http://schemas.microsoft.com/office/powerpoint/2010/main" val="3751687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In our next transaction,</a:t>
            </a:r>
            <a:r>
              <a:rPr lang="en-IN" baseline="0" dirty="0"/>
              <a:t> Eagle borrows $100,000 from the bank and signs a note for it. Consider the same questions:</a:t>
            </a:r>
            <a:endParaRPr lang="en-IN" dirty="0"/>
          </a:p>
          <a:p>
            <a:pPr>
              <a:spcBef>
                <a:spcPct val="0"/>
              </a:spcBef>
            </a:pPr>
            <a:r>
              <a:rPr lang="en-IN" dirty="0"/>
              <a:t>1. What is one account in the accounting equation affected by the transaction? Does that account increase or decrease?</a:t>
            </a:r>
          </a:p>
          <a:p>
            <a:pPr>
              <a:spcBef>
                <a:spcPct val="0"/>
              </a:spcBef>
            </a:pPr>
            <a:r>
              <a:rPr lang="en-IN" dirty="0"/>
              <a:t>Answer: </a:t>
            </a:r>
            <a:r>
              <a:rPr lang="en-IN" b="1" dirty="0"/>
              <a:t>Cash</a:t>
            </a:r>
            <a:r>
              <a:rPr lang="en-IN" dirty="0"/>
              <a:t>. Cash is a resource owned by the company, which makes it an asset. The company receives cash, so cash and total assets increase.</a:t>
            </a:r>
          </a:p>
          <a:p>
            <a:pPr>
              <a:spcBef>
                <a:spcPct val="0"/>
              </a:spcBef>
            </a:pPr>
            <a:r>
              <a:rPr lang="en-IN" dirty="0"/>
              <a:t>2. What is a second account in the accounting equation affected by the transaction? Does that account increase or decrease?</a:t>
            </a:r>
          </a:p>
          <a:p>
            <a:pPr>
              <a:spcBef>
                <a:spcPct val="0"/>
              </a:spcBef>
            </a:pPr>
            <a:r>
              <a:rPr lang="en-IN" dirty="0"/>
              <a:t>Answer: </a:t>
            </a:r>
            <a:r>
              <a:rPr lang="en-IN" b="1" dirty="0"/>
              <a:t>Notes payable</a:t>
            </a:r>
            <a:r>
              <a:rPr lang="en-IN" dirty="0"/>
              <a:t>. Notes payable represents amounts owed to creditors (the bank in this case), which makes them a liability. The company incurs debt when signing the note, so notes payable and total liabilities increase.</a:t>
            </a:r>
          </a:p>
          <a:p>
            <a:pPr>
              <a:spcBef>
                <a:spcPct val="0"/>
              </a:spcBef>
            </a:pPr>
            <a:r>
              <a:rPr lang="en-IN" dirty="0"/>
              <a:t>3. Do assets equal liabilities plus stockholders’ equity?</a:t>
            </a:r>
          </a:p>
          <a:p>
            <a:pPr>
              <a:spcBef>
                <a:spcPct val="0"/>
              </a:spcBef>
            </a:pPr>
            <a:r>
              <a:rPr lang="en-IN" dirty="0"/>
              <a:t>Answer: </a:t>
            </a:r>
            <a:r>
              <a:rPr lang="en-IN" b="1" dirty="0"/>
              <a:t>Yes</a:t>
            </a:r>
            <a:r>
              <a:rPr lang="en-IN" dirty="0"/>
              <a:t>.</a:t>
            </a:r>
          </a:p>
          <a:p>
            <a:pPr>
              <a:spcBef>
                <a:spcPct val="0"/>
              </a:spcBef>
            </a:pPr>
            <a:r>
              <a:rPr lang="en-GB" dirty="0"/>
              <a:t>After two transactions, the accounting equation remains in balance. The total resources of the company equal $300,000. Creditors’ claims to those resources total $100,000 and the remaining resources of $200,000 were provided by stockholders.</a:t>
            </a:r>
          </a:p>
          <a:p>
            <a:pPr>
              <a:spcBef>
                <a:spcPct val="0"/>
              </a:spcBef>
            </a:pPr>
            <a:r>
              <a:rPr lang="en-US" dirty="0"/>
              <a:t>Regardless of the number of transactions occurring during the period, the accounting equation always must remain in balance</a:t>
            </a:r>
            <a:r>
              <a:rPr lang="en-GB" dirty="0"/>
              <a:t>. For brevity, we do not address the three-question process for the remaining transactions, but you should ask yourself those questions until you feel comfortable with the process.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2334017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23664470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IN" dirty="0"/>
              <a:t>In our next transaction,</a:t>
            </a:r>
            <a:r>
              <a:rPr lang="en-IN" baseline="0" dirty="0"/>
              <a:t> Eagle borrows $100,000 from the bank and signs a note for it. Consider the same questions:</a:t>
            </a:r>
            <a:endParaRPr lang="en-IN" dirty="0"/>
          </a:p>
          <a:p>
            <a:pPr>
              <a:spcBef>
                <a:spcPct val="0"/>
              </a:spcBef>
            </a:pPr>
            <a:r>
              <a:rPr lang="en-IN" dirty="0"/>
              <a:t>1. What is one account in the accounting equation affected by the transaction? Does that account increase or decrease?</a:t>
            </a:r>
          </a:p>
          <a:p>
            <a:pPr>
              <a:spcBef>
                <a:spcPct val="0"/>
              </a:spcBef>
            </a:pPr>
            <a:r>
              <a:rPr lang="en-IN" dirty="0"/>
              <a:t>Answer: </a:t>
            </a:r>
            <a:r>
              <a:rPr lang="en-IN" b="1" dirty="0"/>
              <a:t>Cash</a:t>
            </a:r>
            <a:r>
              <a:rPr lang="en-IN" dirty="0"/>
              <a:t>. Cash is a resource owned by the company, which makes it an asset. The company receives cash, so cash and total assets increase.</a:t>
            </a:r>
          </a:p>
          <a:p>
            <a:pPr>
              <a:spcBef>
                <a:spcPct val="0"/>
              </a:spcBef>
            </a:pPr>
            <a:r>
              <a:rPr lang="en-IN" dirty="0"/>
              <a:t>2. What is a second account in the accounting equation affected by the transaction? Does that account increase or decrease?</a:t>
            </a:r>
          </a:p>
          <a:p>
            <a:pPr>
              <a:spcBef>
                <a:spcPct val="0"/>
              </a:spcBef>
            </a:pPr>
            <a:r>
              <a:rPr lang="en-IN" dirty="0"/>
              <a:t>Answer: </a:t>
            </a:r>
            <a:r>
              <a:rPr lang="en-IN" b="1" dirty="0"/>
              <a:t>Notes payable</a:t>
            </a:r>
            <a:r>
              <a:rPr lang="en-IN" dirty="0"/>
              <a:t>. Notes payable represents amounts owed to creditors (the bank in this case), which makes them a liability. The company incurs debt when signing the note, so notes payable and total liabilities increase.</a:t>
            </a:r>
          </a:p>
          <a:p>
            <a:pPr>
              <a:spcBef>
                <a:spcPct val="0"/>
              </a:spcBef>
            </a:pPr>
            <a:r>
              <a:rPr lang="en-IN" dirty="0"/>
              <a:t>3. Do assets equal liabilities plus stockholders’ equity?</a:t>
            </a:r>
          </a:p>
          <a:p>
            <a:pPr>
              <a:spcBef>
                <a:spcPct val="0"/>
              </a:spcBef>
            </a:pPr>
            <a:r>
              <a:rPr lang="en-IN" dirty="0"/>
              <a:t>Answer: </a:t>
            </a:r>
            <a:r>
              <a:rPr lang="en-IN" b="1" dirty="0"/>
              <a:t>Yes</a:t>
            </a:r>
            <a:r>
              <a:rPr lang="en-IN" dirty="0"/>
              <a:t>.</a:t>
            </a:r>
          </a:p>
          <a:p>
            <a:pPr>
              <a:spcBef>
                <a:spcPct val="0"/>
              </a:spcBef>
            </a:pPr>
            <a:r>
              <a:rPr lang="en-GB" dirty="0"/>
              <a:t>After two transactions, the accounting equation remains in balance. The total resources of the company equal $300,000. Creditors’ claims to those resources total $100,000 and the remaining resources of $200,000 were provided by stockholders.</a:t>
            </a:r>
          </a:p>
          <a:p>
            <a:pPr>
              <a:spcBef>
                <a:spcPct val="0"/>
              </a:spcBef>
            </a:pPr>
            <a:r>
              <a:rPr lang="en-US" dirty="0"/>
              <a:t>Regardless of the number of transactions occurring during the period, the accounting equation always must remain in balance</a:t>
            </a:r>
            <a:r>
              <a:rPr lang="en-GB" dirty="0"/>
              <a:t>. For brevity, we do not address the three-question process for the remaining transactions, but you should ask yourself those questions until you feel comfortable with the process.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377130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Recall from Chapter 1 that the two functions of financial accounting are to: </a:t>
            </a:r>
          </a:p>
          <a:p>
            <a:pPr marL="234841" indent="-234841">
              <a:spcBef>
                <a:spcPct val="0"/>
              </a:spcBef>
              <a:buAutoNum type="arabicParenBoth"/>
            </a:pPr>
            <a:r>
              <a:rPr lang="en-GB" dirty="0"/>
              <a:t>Measure business activities of the company, and </a:t>
            </a:r>
          </a:p>
          <a:p>
            <a:pPr>
              <a:spcBef>
                <a:spcPct val="0"/>
              </a:spcBef>
            </a:pPr>
            <a:r>
              <a:rPr lang="en-GB" dirty="0"/>
              <a:t>(2) Communicate those measurements to external parties for decision-making purposes.</a:t>
            </a:r>
          </a:p>
          <a:p>
            <a:pPr>
              <a:spcBef>
                <a:spcPct val="0"/>
              </a:spcBef>
            </a:pPr>
            <a:r>
              <a:rPr lang="en-US" dirty="0"/>
              <a:t>The full set of procedures used to accomplish this two-step measurement/communication process is referred to as the </a:t>
            </a:r>
            <a:r>
              <a:rPr lang="en-US" b="1" i="1" dirty="0"/>
              <a:t>accounting cycle</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Let’s demonstrate another transaction.</a:t>
            </a:r>
            <a:r>
              <a:rPr lang="en-GB" baseline="0" dirty="0"/>
              <a:t> </a:t>
            </a:r>
            <a:r>
              <a:rPr lang="en-GB" dirty="0"/>
              <a:t>Eagle pays</a:t>
            </a:r>
            <a:r>
              <a:rPr lang="en-US" dirty="0"/>
              <a:t> one year of rent in advance, $60,000. </a:t>
            </a:r>
            <a:endParaRPr lang="en-GB" dirty="0"/>
          </a:p>
          <a:p>
            <a:pPr>
              <a:spcBef>
                <a:spcPct val="0"/>
              </a:spcBef>
            </a:pPr>
            <a:r>
              <a:rPr lang="en-US" dirty="0"/>
              <a:t>On December 1, Eagle signs an agreement with a local soccer club to rent a field to provide soccer training to its customers. At the time the agreement is signed, Eagle pays one year of rent in advance, $60,000. Because the rent paid is for occupying space in the future, we record it as an asset representing a resource of the company. We call the asset </a:t>
            </a:r>
            <a:r>
              <a:rPr lang="en-US" i="1" dirty="0"/>
              <a:t>prepaid rent</a:t>
            </a:r>
            <a:r>
              <a:rPr lang="en-US" i="0" dirty="0"/>
              <a:t>.</a:t>
            </a:r>
            <a:r>
              <a:rPr lang="en-US" dirty="0"/>
              <a:t> Other common examples of prepaid assets include prepaid insurance, prepaid advertising, and other prepaid services. These items often are purchased prior to their use.</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2033425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GB" dirty="0"/>
              <a:t>Let’s move on to another transaction. </a:t>
            </a:r>
            <a:r>
              <a:rPr lang="en-US" dirty="0"/>
              <a:t>On December 6, Eagle purchases supplies on account, $23,000.</a:t>
            </a:r>
            <a:r>
              <a:rPr lang="en-US" baseline="0" dirty="0"/>
              <a:t> </a:t>
            </a:r>
            <a:r>
              <a:rPr lang="en-US" dirty="0"/>
              <a:t>The phrase </a:t>
            </a:r>
            <a:r>
              <a:rPr lang="en-US" i="1" dirty="0"/>
              <a:t>on account</a:t>
            </a:r>
            <a:r>
              <a:rPr lang="en-US" dirty="0"/>
              <a:t> indicates that the company does not pay cash immediately but promises to pay cash in the future. </a:t>
            </a:r>
          </a:p>
          <a:p>
            <a:pPr>
              <a:spcBef>
                <a:spcPct val="0"/>
              </a:spcBef>
            </a:pPr>
            <a:r>
              <a:rPr lang="en-US" dirty="0"/>
              <a:t>While supplies represent a resource of the company (an asset), the promise to pay the supplier (vendor) later is an obligation. We refer to a liability of this type, in which we purchase something on account, as an </a:t>
            </a:r>
            <a:r>
              <a:rPr lang="en-US" i="1" dirty="0"/>
              <a:t>account payable</a:t>
            </a:r>
            <a:r>
              <a:rPr lang="en-US" i="0" dirty="0"/>
              <a:t>.</a:t>
            </a:r>
            <a:r>
              <a:rPr lang="en-US" dirty="0"/>
              <a:t> The term </a:t>
            </a:r>
            <a:r>
              <a:rPr lang="en-US" i="1" dirty="0"/>
              <a:t>payable</a:t>
            </a:r>
            <a:r>
              <a:rPr lang="en-US" dirty="0"/>
              <a:t> means “to be paid in the future.” Thus, the Accounts Payable account is a record of specific people and companies to whom we expect to pay cash in the future.</a:t>
            </a:r>
          </a:p>
          <a:p>
            <a:pPr>
              <a:spcBef>
                <a:spcPct val="0"/>
              </a:spcBef>
            </a:pPr>
            <a:r>
              <a:rPr lang="en-US" dirty="0"/>
              <a:t>Purchasing supplies with the promise to pay cash in the future causes an asset (supplies) to increase and also causes a liability (accounts payable) to increase. </a:t>
            </a:r>
          </a:p>
          <a:p>
            <a:pPr>
              <a:spcBef>
                <a:spcPct val="0"/>
              </a:spcBef>
            </a:pPr>
            <a:r>
              <a:rPr lang="en-US" dirty="0"/>
              <a:t>Later, when the company pays cash to those suppliers, an asset decreases (cash) and a liability decreases (accounts payable). Accounts payable decrease because those amounts are no longer owed to suppliers once the cash has been paid.</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3273123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divide stockholders’ equity into its two components—common stock and retained earnings.</a:t>
            </a:r>
          </a:p>
          <a:p>
            <a:r>
              <a:rPr lang="en-US" dirty="0"/>
              <a:t>Common stock represents investments by stockholders. Retained earnings represents net income reported over the life of the company that has </a:t>
            </a:r>
            <a:r>
              <a:rPr lang="en-US" i="1" dirty="0"/>
              <a:t>not</a:t>
            </a:r>
            <a:r>
              <a:rPr lang="en-US" dirty="0"/>
              <a:t> been distributed to stockholders as dividends. Both common stock and retained earnings represent stockholders’ claims to the company’s resources. </a:t>
            </a:r>
          </a:p>
          <a:p>
            <a:r>
              <a:rPr lang="en-US" dirty="0"/>
              <a:t>Next, we can split retained earnings into its three components—revenues, expenses, and dividends—where revenues and expenses will ultimately be represented as net income. This illustration presents the expanded accounting equation, which shows these components.</a:t>
            </a:r>
          </a:p>
          <a:p>
            <a:r>
              <a:rPr lang="en-US" dirty="0"/>
              <a:t>Be sure to notice the effects of revenues, expenses, and dividends on retained earnings (and therefore on total stockholders’ equity) in the </a:t>
            </a:r>
            <a:r>
              <a:rPr lang="en-US" b="1" dirty="0"/>
              <a:t>expanded accounting equation</a:t>
            </a:r>
            <a:r>
              <a:rPr lang="en-US" dirty="0"/>
              <a:t>.</a:t>
            </a:r>
          </a:p>
          <a:p>
            <a:pPr marL="176131" indent="-176131">
              <a:buFont typeface="Arial" panose="020B0604020202020204" pitchFamily="34" charset="0"/>
              <a:buChar char="•"/>
            </a:pPr>
            <a:r>
              <a:rPr lang="en-US" dirty="0"/>
              <a:t>We </a:t>
            </a:r>
            <a:r>
              <a:rPr lang="en-US" b="1" i="1" dirty="0"/>
              <a:t>add</a:t>
            </a:r>
            <a:r>
              <a:rPr lang="en-US" dirty="0"/>
              <a:t> revenues to calculate retained earnings.</a:t>
            </a:r>
            <a:r>
              <a:rPr lang="en-US" baseline="0" dirty="0"/>
              <a:t> </a:t>
            </a:r>
            <a:r>
              <a:rPr lang="en-US" dirty="0"/>
              <a:t>That’s because revenues increase net income, and net income increases stockholders’ claims to resources. </a:t>
            </a:r>
            <a:r>
              <a:rPr lang="en-US" b="1" dirty="0"/>
              <a:t>Therefore, an</a:t>
            </a:r>
            <a:r>
              <a:rPr lang="en-US" dirty="0"/>
              <a:t> </a:t>
            </a:r>
            <a:r>
              <a:rPr lang="en-US" b="1" i="1" dirty="0"/>
              <a:t>increase</a:t>
            </a:r>
            <a:r>
              <a:rPr lang="en-US" b="1" dirty="0"/>
              <a:t> in revenues has the effect of</a:t>
            </a:r>
            <a:r>
              <a:rPr lang="en-US" dirty="0"/>
              <a:t> </a:t>
            </a:r>
            <a:r>
              <a:rPr lang="en-US" b="1" i="1" dirty="0"/>
              <a:t>increasing</a:t>
            </a:r>
            <a:r>
              <a:rPr lang="en-US" dirty="0"/>
              <a:t> </a:t>
            </a:r>
            <a:r>
              <a:rPr lang="en-US" b="1" dirty="0"/>
              <a:t>stockholders’ equity in the basic accounting equation.</a:t>
            </a:r>
            <a:endParaRPr lang="en-US" dirty="0"/>
          </a:p>
          <a:p>
            <a:pPr marL="176131" indent="-176131">
              <a:buFont typeface="Arial" panose="020B0604020202020204" pitchFamily="34" charset="0"/>
              <a:buChar char="•"/>
            </a:pPr>
            <a:r>
              <a:rPr lang="en-US" dirty="0"/>
              <a:t>We </a:t>
            </a:r>
            <a:r>
              <a:rPr lang="en-US" b="1" i="1" dirty="0"/>
              <a:t>subtract</a:t>
            </a:r>
            <a:r>
              <a:rPr lang="en-US" dirty="0"/>
              <a:t> expenses and dividends to calculate retained earnings. Expenses reduce net income, and dividends represent a distribution of net income to stockholders. Both expenses and dividends reduce stockholders’ claims to the company’s resources. </a:t>
            </a:r>
            <a:r>
              <a:rPr lang="en-US" b="1" dirty="0"/>
              <a:t>Therefore, an</a:t>
            </a:r>
            <a:r>
              <a:rPr lang="en-US" dirty="0"/>
              <a:t> </a:t>
            </a:r>
            <a:r>
              <a:rPr lang="en-US" b="1" i="1" dirty="0"/>
              <a:t>increase</a:t>
            </a:r>
            <a:r>
              <a:rPr lang="en-US" dirty="0"/>
              <a:t> </a:t>
            </a:r>
            <a:r>
              <a:rPr lang="en-US" b="1" dirty="0"/>
              <a:t>in expenses or dividends has the effect of</a:t>
            </a:r>
            <a:r>
              <a:rPr lang="en-US" dirty="0"/>
              <a:t> </a:t>
            </a:r>
            <a:r>
              <a:rPr lang="en-US" b="1" i="1" dirty="0"/>
              <a:t>decreasing</a:t>
            </a:r>
            <a:r>
              <a:rPr lang="en-US" dirty="0"/>
              <a:t> </a:t>
            </a:r>
            <a:r>
              <a:rPr lang="en-US" b="1" dirty="0"/>
              <a:t>stockholders’ equity in the basic accounting equation.</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350152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1341545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To see an example of how revenue affects the expanded accounting equation, let’s first consider the </a:t>
            </a:r>
            <a:r>
              <a:rPr lang="en-US" b="1" i="1" dirty="0"/>
              <a:t>revenue recognition principle</a:t>
            </a:r>
            <a:r>
              <a:rPr lang="en-US" dirty="0"/>
              <a:t>, which states that companies recognize revenue </a:t>
            </a:r>
            <a:r>
              <a:rPr lang="en-US" i="1" dirty="0"/>
              <a:t>at the time they provide goods and services to customers</a:t>
            </a:r>
            <a:r>
              <a:rPr lang="en-US" i="0" dirty="0"/>
              <a:t>.</a:t>
            </a:r>
            <a:endParaRPr lang="en-US" i="1" dirty="0"/>
          </a:p>
          <a:p>
            <a:pPr>
              <a:spcBef>
                <a:spcPct val="0"/>
              </a:spcBef>
            </a:pPr>
            <a:r>
              <a:rPr lang="en-US" dirty="0"/>
              <a:t>The amount of revenue to recognize equals the amount the company is </a:t>
            </a:r>
            <a:r>
              <a:rPr lang="en-US" i="1" dirty="0"/>
              <a:t>entitled to receive</a:t>
            </a:r>
            <a:r>
              <a:rPr lang="en-US" dirty="0"/>
              <a:t> from customers. In transaction 6, Eagle provides soccer training to customers who pay cash at the time of the service, $43,000. Because Eagle has provided services, it is entitled to the cash of $43,000 and has revenues for that amount.</a:t>
            </a:r>
          </a:p>
          <a:p>
            <a:pPr>
              <a:spcBef>
                <a:spcPct val="0"/>
              </a:spcBef>
            </a:pPr>
            <a:r>
              <a:rPr lang="en-US" dirty="0"/>
              <a:t>Providing services to customers for cash causes an asset (cash) and stockholders’ equity (service revenue) to increase.</a:t>
            </a:r>
          </a:p>
          <a:p>
            <a:r>
              <a:rPr lang="en-US" dirty="0"/>
              <a:t>Notice that an increase in Service Revenue increases stockholders’ equity by increasing the Retained Earnings account (+$43,000). Therefore, the </a:t>
            </a:r>
            <a:r>
              <a:rPr lang="en-US" i="1" dirty="0"/>
              <a:t>basic accounting equation remains in balance </a:t>
            </a:r>
            <a:r>
              <a:rPr lang="en-US" dirty="0"/>
              <a:t>(Assets = Liabilities + Stockholders’ Equity). </a:t>
            </a:r>
          </a:p>
          <a:p>
            <a:r>
              <a:rPr lang="en-US" dirty="0"/>
              <a:t>Revenues are a component of retained earnings. When a company recognizes revenue, the amount of retained earnings (or net income) in the business increases. Stated another way, an increase in revenues increases net income, which increases retained earnings, which increases total stockholders’ equity:</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1222988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transaction, other customers receive soccer training but do not pay cash at the time of the service. Instead, these customers promise to pay $20,000 cash at some time in the future. </a:t>
            </a:r>
          </a:p>
          <a:p>
            <a:endParaRPr lang="en-US" dirty="0"/>
          </a:p>
          <a:p>
            <a:r>
              <a:rPr lang="en-US" dirty="0"/>
              <a:t>Does failure to receive cash at the time of the service prevent Eagle from recognizing revenue? No. According to the revenue recognition principle, Eagle has provided those services to customers and therefore has revenue for the amount it is entitled to receive. </a:t>
            </a:r>
          </a:p>
          <a:p>
            <a:endParaRPr lang="en-US" dirty="0"/>
          </a:p>
          <a:p>
            <a:r>
              <a:rPr lang="en-US" dirty="0"/>
              <a:t>In addition, the </a:t>
            </a:r>
            <a:r>
              <a:rPr lang="en-US" i="1" dirty="0"/>
              <a:t>right</a:t>
            </a:r>
            <a:r>
              <a:rPr lang="en-US" dirty="0"/>
              <a:t> to receive cash from a customer is something of value the company owns, and therefore represents an asset. When a customer does not immediately pay for services with cash, we traditionally say the services are performed “on account,” and we recognize an asset called </a:t>
            </a:r>
            <a:r>
              <a:rPr lang="en-US" i="1" dirty="0"/>
              <a:t>accounts receivable</a:t>
            </a:r>
            <a:r>
              <a:rPr lang="en-US" i="0" dirty="0"/>
              <a:t>.</a:t>
            </a:r>
            <a:r>
              <a:rPr lang="en-US" dirty="0"/>
              <a:t> The term </a:t>
            </a:r>
            <a:r>
              <a:rPr lang="en-US" i="1" dirty="0"/>
              <a:t>receivable</a:t>
            </a:r>
            <a:r>
              <a:rPr lang="en-US" dirty="0"/>
              <a:t> means “to be received in the future.” Thus, the Accounts Receivable account is a record of specific people and companies from whom we expect to receive cash in the future.</a:t>
            </a:r>
          </a:p>
          <a:p>
            <a:endParaRPr lang="en-US" dirty="0"/>
          </a:p>
          <a:p>
            <a:r>
              <a:rPr lang="en-US" dirty="0"/>
              <a:t>Providing services to customers on account causes an asset (accounts receivable) and stockholders’ equity (service revenue) to increase.</a:t>
            </a:r>
          </a:p>
          <a:p>
            <a:endParaRPr lang="en-US" dirty="0"/>
          </a:p>
          <a:p>
            <a:r>
              <a:rPr lang="en-US" dirty="0"/>
              <a:t>Later, when the company receives cash from those customers, one asset increases (cash) and another asset decreases (accounts receivable). Accounts receivable decrease because those amounts are no longer receivable from customers once the cash has been collected.</a:t>
            </a:r>
          </a:p>
          <a:p>
            <a:pPr>
              <a:spcBef>
                <a:spcPct val="0"/>
              </a:spcBef>
            </a:pP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1811798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Rather than providing services before receiving cash, companies sometimes receive cash in advance from customers. Here, Eagle receives $6,000 from customers for soccer training to be provided later. In this case, Eagle cannot report revenue from training at the time it receives this cash because it has yet to provide services to those customers. </a:t>
            </a:r>
          </a:p>
          <a:p>
            <a:pPr>
              <a:spcBef>
                <a:spcPct val="0"/>
              </a:spcBef>
            </a:pPr>
            <a:endParaRPr lang="en-US" dirty="0"/>
          </a:p>
          <a:p>
            <a:pPr>
              <a:spcBef>
                <a:spcPct val="0"/>
              </a:spcBef>
            </a:pPr>
            <a:r>
              <a:rPr lang="en-US" dirty="0"/>
              <a:t>Recall that the </a:t>
            </a:r>
            <a:r>
              <a:rPr lang="en-US" i="1" dirty="0"/>
              <a:t>revenue recognition principle</a:t>
            </a:r>
            <a:r>
              <a:rPr lang="en-US" dirty="0"/>
              <a:t> states that revenue is recognized when goods and services are provided to customers. Receiving cash in advance from customers creates an obligation for the company to perform services in the future. This future obligation is a liability (or debt), most commonly referred to as </a:t>
            </a:r>
            <a:r>
              <a:rPr lang="en-US" i="1" dirty="0"/>
              <a:t>deferred revenue</a:t>
            </a:r>
            <a:r>
              <a:rPr lang="en-US" i="0" dirty="0"/>
              <a:t>.</a:t>
            </a:r>
            <a:r>
              <a:rPr lang="en-US" baseline="30000" dirty="0"/>
              <a:t> </a:t>
            </a:r>
          </a:p>
          <a:p>
            <a:pPr>
              <a:spcBef>
                <a:spcPct val="0"/>
              </a:spcBef>
            </a:pPr>
            <a:endParaRPr lang="en-US" baseline="30000" dirty="0"/>
          </a:p>
          <a:p>
            <a:pPr>
              <a:spcBef>
                <a:spcPct val="0"/>
              </a:spcBef>
            </a:pPr>
            <a:r>
              <a:rPr lang="en-US" dirty="0"/>
              <a:t>Receiving cash in advance causes an asset (cash) and a liability (deferred revenue) to increase.</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3697028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Companies incur a variety of costs in running the business. Eagle pays salaries to employees for work in the current month. Because these salaries represent a cost of operations during the current period, Eagle records them in the current month as salaries expense of $28,000.</a:t>
            </a:r>
          </a:p>
          <a:p>
            <a:pPr>
              <a:spcBef>
                <a:spcPct val="0"/>
              </a:spcBef>
            </a:pPr>
            <a:endParaRPr lang="en-US" dirty="0"/>
          </a:p>
          <a:p>
            <a:pPr>
              <a:spcBef>
                <a:spcPct val="0"/>
              </a:spcBef>
            </a:pPr>
            <a:r>
              <a:rPr lang="en-US" dirty="0"/>
              <a:t>Paying salaries for the current period causes an asset (cash) to decrease and stockholders’ equity to decrease (and salaries expense to increase).</a:t>
            </a:r>
          </a:p>
          <a:p>
            <a:pPr>
              <a:spcBef>
                <a:spcPct val="0"/>
              </a:spcBef>
            </a:pPr>
            <a:endParaRPr lang="en-US" dirty="0"/>
          </a:p>
          <a:p>
            <a:r>
              <a:rPr lang="en-US" dirty="0"/>
              <a:t>Notice that an </a:t>
            </a:r>
            <a:r>
              <a:rPr lang="en-US" i="1" dirty="0"/>
              <a:t>increase</a:t>
            </a:r>
            <a:r>
              <a:rPr lang="en-US" dirty="0"/>
              <a:t> in Salaries Expense results in a </a:t>
            </a:r>
            <a:r>
              <a:rPr lang="en-US" i="1" dirty="0"/>
              <a:t>decrease</a:t>
            </a:r>
            <a:r>
              <a:rPr lang="en-US" dirty="0"/>
              <a:t> in Retained Earnings (−$28,000). As a result, the accounting equation remains in balance, with both sides decreasing by $28,000. </a:t>
            </a:r>
          </a:p>
          <a:p>
            <a:endParaRPr lang="en-US" dirty="0"/>
          </a:p>
          <a:p>
            <a:r>
              <a:rPr lang="en-US" b="1" dirty="0"/>
              <a:t>Expenses</a:t>
            </a:r>
            <a:r>
              <a:rPr lang="en-US" dirty="0"/>
              <a:t> </a:t>
            </a:r>
            <a:r>
              <a:rPr lang="en-US" b="1" i="1" dirty="0"/>
              <a:t>reduce</a:t>
            </a:r>
            <a:r>
              <a:rPr lang="en-US" dirty="0"/>
              <a:t> </a:t>
            </a:r>
            <a:r>
              <a:rPr lang="en-US" b="1" dirty="0"/>
              <a:t>net income and therefore</a:t>
            </a:r>
            <a:r>
              <a:rPr lang="en-US" dirty="0"/>
              <a:t> </a:t>
            </a:r>
            <a:r>
              <a:rPr lang="en-US" b="1" i="1" dirty="0"/>
              <a:t>reduce</a:t>
            </a:r>
            <a:r>
              <a:rPr lang="en-US" dirty="0"/>
              <a:t> </a:t>
            </a:r>
            <a:r>
              <a:rPr lang="en-US" b="1" dirty="0"/>
              <a:t>the amount of retained earnings,</a:t>
            </a:r>
            <a:r>
              <a:rPr lang="en-US" dirty="0"/>
              <a:t> a stockholders’ equity account. Stated another way, an increase in expenses decreases net income, which decreases retained earnings, which decreases total stockholders’ equity:</a:t>
            </a:r>
          </a:p>
          <a:p>
            <a:pPr>
              <a:spcBef>
                <a:spcPct val="0"/>
              </a:spcBef>
            </a:pPr>
            <a:endParaRPr lang="en-IN" dirty="0"/>
          </a:p>
          <a:p>
            <a:r>
              <a:rPr lang="en-US" dirty="0"/>
              <a:t>Beyond salaries expense, companies have a number of other expenses. Most expense accounts are labeled with the word </a:t>
            </a:r>
            <a:r>
              <a:rPr lang="en-US" i="1" dirty="0"/>
              <a:t>expense</a:t>
            </a:r>
            <a:r>
              <a:rPr lang="en-US" dirty="0"/>
              <a:t> in the title. For instance, common expense accounts include Supplies Expense, Utilities Expense, Rent Expense, Advertising Expense, Interest Expense, and Insurance Expense.</a:t>
            </a:r>
          </a:p>
          <a:p>
            <a:endParaRPr lang="en-US" dirty="0"/>
          </a:p>
          <a:p>
            <a:r>
              <a:rPr lang="en-US" b="1" dirty="0"/>
              <a:t>When a company has a cost that benefits future periods, then we typically record an asset rather than an expense.</a:t>
            </a:r>
            <a:r>
              <a:rPr lang="en-US" dirty="0"/>
              <a:t> For example, in previous transactions we had the cost of equipment, the cost of rent, and the cost of supplies. In each of these transactions, the cost represented the purchase of a resource that will provide a benefit to the company beyond the date of the transaction, so we recorded each of these as assets.</a:t>
            </a:r>
          </a:p>
          <a:p>
            <a:pPr>
              <a:spcBef>
                <a:spcPct val="0"/>
              </a:spcBef>
            </a:pPr>
            <a:endParaRPr lang="en-IN"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13786008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The final transaction of Eagle Soccer Academy for the month is the payment of a $4,000 </a:t>
            </a:r>
            <a:r>
              <a:rPr lang="en-US" b="1" dirty="0"/>
              <a:t>cash dividend </a:t>
            </a:r>
            <a:r>
              <a:rPr lang="en-US" dirty="0"/>
              <a:t>to stockholders. Recall from the previous chapter that a dividend represents a distribution to the owners (stockholders) of the company. </a:t>
            </a:r>
          </a:p>
          <a:p>
            <a:pPr defTabSz="469682">
              <a:spcBef>
                <a:spcPct val="0"/>
              </a:spcBef>
              <a:defRPr/>
            </a:pPr>
            <a:endParaRPr lang="en-US" dirty="0"/>
          </a:p>
          <a:p>
            <a:pPr defTabSz="469682">
              <a:spcBef>
                <a:spcPct val="0"/>
              </a:spcBef>
              <a:defRPr/>
            </a:pPr>
            <a:r>
              <a:rPr lang="en-US" dirty="0"/>
              <a:t>Normally a company wouldn’t pay dividends after only a month in business, but we make this assumption here for purposes of illustration.</a:t>
            </a:r>
          </a:p>
          <a:p>
            <a:pPr defTabSz="469682">
              <a:spcBef>
                <a:spcPct val="0"/>
              </a:spcBef>
              <a:defRPr/>
            </a:pPr>
            <a:endParaRPr lang="en-US" dirty="0"/>
          </a:p>
          <a:p>
            <a:pPr>
              <a:spcBef>
                <a:spcPct val="0"/>
              </a:spcBef>
            </a:pPr>
            <a:r>
              <a:rPr lang="en-US" dirty="0"/>
              <a:t>Paying dividends causes an asset (cash) to decrease and stockholders’ equity to decrease (and dividends to increase):</a:t>
            </a:r>
          </a:p>
          <a:p>
            <a:pPr>
              <a:spcBef>
                <a:spcPct val="0"/>
              </a:spcBef>
            </a:pPr>
            <a:endParaRPr lang="en-US" dirty="0"/>
          </a:p>
          <a:p>
            <a:pPr>
              <a:spcBef>
                <a:spcPct val="0"/>
              </a:spcBef>
            </a:pPr>
            <a:r>
              <a:rPr lang="en-US" b="1" dirty="0"/>
              <a:t>Like expenses, dividends</a:t>
            </a:r>
            <a:r>
              <a:rPr lang="en-US" dirty="0"/>
              <a:t> </a:t>
            </a:r>
            <a:r>
              <a:rPr lang="en-US" b="1" dirty="0"/>
              <a:t>reduce</a:t>
            </a:r>
            <a:r>
              <a:rPr lang="en-US" dirty="0"/>
              <a:t> </a:t>
            </a:r>
            <a:r>
              <a:rPr lang="en-US" b="1" dirty="0"/>
              <a:t>retained earnings, but dividends are</a:t>
            </a:r>
            <a:r>
              <a:rPr lang="en-US" dirty="0"/>
              <a:t> </a:t>
            </a:r>
            <a:r>
              <a:rPr lang="en-US" b="1" i="1" dirty="0"/>
              <a:t>not</a:t>
            </a:r>
            <a:r>
              <a:rPr lang="en-US" dirty="0"/>
              <a:t> </a:t>
            </a:r>
            <a:r>
              <a:rPr lang="en-US" b="1" dirty="0"/>
              <a:t>expenses.</a:t>
            </a:r>
            <a:r>
              <a:rPr lang="en-US" dirty="0"/>
              <a:t> </a:t>
            </a:r>
          </a:p>
          <a:p>
            <a:pPr>
              <a:spcBef>
                <a:spcPct val="0"/>
              </a:spcBef>
            </a:pPr>
            <a:endParaRPr lang="en-US" dirty="0"/>
          </a:p>
          <a:p>
            <a:pPr>
              <a:spcBef>
                <a:spcPct val="0"/>
              </a:spcBef>
            </a:pPr>
            <a:r>
              <a:rPr lang="en-US" dirty="0"/>
              <a:t>Instead, dividends are distributions of part of the company’s net income to the owners, reducing the amount of earnings that have been retained in the business. Therefore, an </a:t>
            </a:r>
            <a:r>
              <a:rPr lang="en-US" i="1" dirty="0"/>
              <a:t>increase</a:t>
            </a:r>
            <a:r>
              <a:rPr lang="en-US" dirty="0"/>
              <a:t> in Dividends results in a </a:t>
            </a:r>
            <a:r>
              <a:rPr lang="en-US" i="1" dirty="0"/>
              <a:t>decrease</a:t>
            </a:r>
            <a:r>
              <a:rPr lang="en-US" dirty="0"/>
              <a:t> in Retained Earnings (−$4,000). </a:t>
            </a:r>
          </a:p>
          <a:p>
            <a:pPr>
              <a:spcBef>
                <a:spcPct val="0"/>
              </a:spcBef>
            </a:pPr>
            <a:endParaRPr lang="en-US" dirty="0"/>
          </a:p>
          <a:p>
            <a:pPr>
              <a:spcBef>
                <a:spcPct val="0"/>
              </a:spcBef>
            </a:pPr>
            <a:r>
              <a:rPr lang="en-US" dirty="0"/>
              <a:t>The accounting equation remains in balance, with both sides decreasing by $4,000. Because Retained Earnings is a stockholders’ equity account, when retained earnings decreases, so does stockholders’ equity.</a:t>
            </a:r>
            <a:endParaRPr lang="en-IN"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27583612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summary of all ten transactions – and the resulting</a:t>
            </a:r>
            <a:r>
              <a:rPr lang="en-US" baseline="0" dirty="0"/>
              <a:t> totals of all accounts.  </a:t>
            </a:r>
          </a:p>
          <a:p>
            <a:endParaRPr lang="en-US" baseline="0" dirty="0"/>
          </a:p>
          <a:p>
            <a:r>
              <a:rPr lang="en-US" baseline="0" dirty="0"/>
              <a:t>Take a moment to go back and review each one.  It is imperative that you understand how the accounting equation works before we move on to the next section which will use the accounting terms of debits and credits.</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3189473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In this chapter, we’ll focus on the procedures related to </a:t>
            </a:r>
            <a:r>
              <a:rPr lang="en-US" i="1" dirty="0"/>
              <a:t>measuring</a:t>
            </a:r>
            <a:r>
              <a:rPr lang="en-US" dirty="0"/>
              <a:t> business activities </a:t>
            </a:r>
            <a:r>
              <a:rPr lang="en-US" i="1" dirty="0"/>
              <a:t>during the accounting period</a:t>
            </a:r>
            <a:r>
              <a:rPr lang="en-US" i="0" dirty="0"/>
              <a:t>.</a:t>
            </a:r>
            <a:r>
              <a:rPr lang="en-US" dirty="0"/>
              <a:t> </a:t>
            </a:r>
          </a:p>
          <a:p>
            <a:pPr>
              <a:spcBef>
                <a:spcPct val="0"/>
              </a:spcBef>
            </a:pPr>
            <a:r>
              <a:rPr lang="en-US" dirty="0"/>
              <a:t>In Chapter 3, we’ll complete the accounting cycle by examining the remaining procedures that occur at the </a:t>
            </a:r>
            <a:r>
              <a:rPr lang="en-US" i="1" dirty="0"/>
              <a:t>end of the accounting period</a:t>
            </a:r>
            <a:r>
              <a:rPr lang="en-US" i="0" dirty="0"/>
              <a:t>.</a:t>
            </a:r>
            <a:r>
              <a:rPr lang="en-US" dirty="0"/>
              <a:t> </a:t>
            </a:r>
          </a:p>
          <a:p>
            <a:pPr>
              <a:spcBef>
                <a:spcPct val="0"/>
              </a:spcBef>
            </a:pPr>
            <a:r>
              <a:rPr lang="en-US" dirty="0"/>
              <a:t>Although nearly every company accomplishes the accounting cycle using a computerized accounting system, this chapter shows a manual system to help you better understand the basic model underlying computerized programs.</a:t>
            </a: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2749226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As we saw in the previous section, transactions have the effect of increasing or decreasing account balances. While the terms </a:t>
            </a:r>
            <a:r>
              <a:rPr lang="en-US" i="1" dirty="0"/>
              <a:t>increase</a:t>
            </a:r>
            <a:r>
              <a:rPr lang="en-US" dirty="0"/>
              <a:t> and </a:t>
            </a:r>
            <a:r>
              <a:rPr lang="en-US" i="1" dirty="0"/>
              <a:t>decrease</a:t>
            </a:r>
            <a:r>
              <a:rPr lang="en-US" dirty="0"/>
              <a:t> are well understood, accountants more often use the terms </a:t>
            </a:r>
            <a:r>
              <a:rPr lang="en-US" i="1" dirty="0"/>
              <a:t>debit</a:t>
            </a:r>
            <a:r>
              <a:rPr lang="en-US" dirty="0"/>
              <a:t> and </a:t>
            </a:r>
            <a:r>
              <a:rPr lang="en-US" i="1" dirty="0"/>
              <a:t>credit</a:t>
            </a:r>
            <a:r>
              <a:rPr lang="en-US" dirty="0"/>
              <a:t> to indicate whether an account balance has increased or decreased. </a:t>
            </a:r>
          </a:p>
          <a:p>
            <a:pPr>
              <a:spcBef>
                <a:spcPct val="0"/>
              </a:spcBef>
            </a:pPr>
            <a:endParaRPr lang="en-US" dirty="0"/>
          </a:p>
          <a:p>
            <a:pPr>
              <a:spcBef>
                <a:spcPct val="0"/>
              </a:spcBef>
            </a:pPr>
            <a:r>
              <a:rPr lang="en-US" dirty="0"/>
              <a:t>Here, we introduce those terms, discuss their effect on account balances, and show how we record transactions using debits and credits.</a:t>
            </a:r>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7496773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28668614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will need to learn how to increase and decrease account balances using the terms </a:t>
            </a:r>
            <a:r>
              <a:rPr lang="en-US" i="1" dirty="0"/>
              <a:t>debit</a:t>
            </a:r>
            <a:r>
              <a:rPr lang="en-US" dirty="0"/>
              <a:t> and </a:t>
            </a:r>
            <a:r>
              <a:rPr lang="en-US" i="1" dirty="0"/>
              <a:t>credit </a:t>
            </a:r>
            <a:r>
              <a:rPr lang="en-US" dirty="0"/>
              <a:t>because that’s the </a:t>
            </a:r>
            <a:r>
              <a:rPr lang="en-US" i="1" dirty="0"/>
              <a:t>language of accounting</a:t>
            </a:r>
            <a:r>
              <a:rPr lang="en-US" dirty="0"/>
              <a:t>. </a:t>
            </a:r>
          </a:p>
          <a:p>
            <a:endParaRPr lang="en-US" b="1" i="1" dirty="0"/>
          </a:p>
          <a:p>
            <a:r>
              <a:rPr lang="en-US" b="1" i="1" dirty="0"/>
              <a:t>Debit</a:t>
            </a:r>
            <a:r>
              <a:rPr lang="en-US" dirty="0"/>
              <a:t> simply means “left” and </a:t>
            </a:r>
            <a:r>
              <a:rPr lang="en-US" b="1" i="1" dirty="0"/>
              <a:t>credit</a:t>
            </a:r>
            <a:r>
              <a:rPr lang="en-US" dirty="0"/>
              <a:t> means “right.”</a:t>
            </a:r>
          </a:p>
          <a:p>
            <a:endParaRPr lang="en-US" dirty="0"/>
          </a:p>
          <a:p>
            <a:r>
              <a:rPr lang="en-US" dirty="0"/>
              <a:t>Look at the accounting equation in Illustration 2-5. Like every equation, there is a left-hand side and a right-hand side. Assets are on the left-hand side of the equal sign, while liabilities and stockholders’ equity are on the right-hand side. </a:t>
            </a:r>
          </a:p>
          <a:p>
            <a:endParaRPr lang="en-US" dirty="0"/>
          </a:p>
          <a:p>
            <a:r>
              <a:rPr lang="en-US" dirty="0"/>
              <a:t>In accounting terminology, </a:t>
            </a:r>
            <a:r>
              <a:rPr lang="en-US" b="1" dirty="0"/>
              <a:t>we refer to increases in assets (left-hand side accounts) as debits, and we refer to decreases in assets as credits.</a:t>
            </a:r>
            <a:r>
              <a:rPr lang="en-US" dirty="0"/>
              <a:t> For example, if a company receives cash (an asset), the balance of the Cash account increases, so we refer to the increase as a “debit to cash.” We would refer to a decrease in cash as a “credit to cash.”</a:t>
            </a:r>
          </a:p>
          <a:p>
            <a:endParaRPr lang="en-US" dirty="0"/>
          </a:p>
          <a:p>
            <a:r>
              <a:rPr lang="en-US" dirty="0"/>
              <a:t>Just the opposite is true for liabilities and stockholders' equity. These accounts are on the right-hand side of the accounting equation. </a:t>
            </a:r>
            <a:r>
              <a:rPr lang="en-US" b="1" dirty="0"/>
              <a:t>We refer to increases in liabilities and stockholders’ equity (right-hand side accounts) as credits, and decreases in those accounts as debits.</a:t>
            </a:r>
            <a:endParaRPr lang="en-US" dirty="0"/>
          </a:p>
          <a:p>
            <a:pPr>
              <a:spcBef>
                <a:spcPct val="0"/>
              </a:spcBef>
            </a:pP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31893351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discussed previously, we can expand the basic accounting equation to include the components of stockholders’ equity (common stock and retained earnings) and the components of retained earnings (revenues, expenses, and dividends). </a:t>
            </a:r>
          </a:p>
          <a:p>
            <a:endParaRPr lang="en-US" dirty="0"/>
          </a:p>
          <a:p>
            <a:r>
              <a:rPr lang="en-US" dirty="0"/>
              <a:t>Because common stock and retained earnings are part of stockholders’ equity (right-hand side), it follows directly that we increase both with a credit, and decrease both with a debit.</a:t>
            </a:r>
          </a:p>
          <a:p>
            <a:endParaRPr lang="en-US" dirty="0"/>
          </a:p>
          <a:p>
            <a:r>
              <a:rPr lang="en-US" dirty="0"/>
              <a:t>For the components of Retained Earnings:</a:t>
            </a:r>
          </a:p>
          <a:p>
            <a:pPr marL="176131" indent="-176131">
              <a:buFont typeface="Arial" panose="020B0604020202020204" pitchFamily="34" charset="0"/>
              <a:buChar char="•"/>
            </a:pPr>
            <a:r>
              <a:rPr lang="en-US" dirty="0"/>
              <a:t>Revenues increase retained earnings (“there’s more to keep”). Retained Earnings is a credit account, so we </a:t>
            </a:r>
            <a:r>
              <a:rPr lang="en-US" b="1" dirty="0"/>
              <a:t>increase revenues with a credit</a:t>
            </a:r>
            <a:r>
              <a:rPr lang="en-US" dirty="0"/>
              <a:t>.</a:t>
            </a:r>
          </a:p>
          <a:p>
            <a:pPr marL="176131" indent="-176131">
              <a:buFont typeface="Arial" panose="020B0604020202020204" pitchFamily="34" charset="0"/>
              <a:buChar char="•"/>
            </a:pPr>
            <a:r>
              <a:rPr lang="en-US" dirty="0"/>
              <a:t>Expenses, on the other hand, decrease retained earnings (“there’s less to keep”). Thus, we do the opposite of what we do with revenues; we </a:t>
            </a:r>
            <a:r>
              <a:rPr lang="en-US" b="1" dirty="0"/>
              <a:t>increase expenses with a debit</a:t>
            </a:r>
            <a:r>
              <a:rPr lang="en-US" dirty="0"/>
              <a:t>.</a:t>
            </a:r>
          </a:p>
          <a:p>
            <a:pPr marL="176131" indent="-176131">
              <a:buFont typeface="Arial" panose="020B0604020202020204" pitchFamily="34" charset="0"/>
              <a:buChar char="•"/>
            </a:pPr>
            <a:r>
              <a:rPr lang="en-US" dirty="0"/>
              <a:t>Dividends, similar to expenses, decrease retained earnings, so we </a:t>
            </a:r>
            <a:r>
              <a:rPr lang="en-US" b="1" dirty="0"/>
              <a:t>increase dividends with a debit</a:t>
            </a:r>
            <a:r>
              <a:rPr lang="en-US" dirty="0"/>
              <a:t>.</a:t>
            </a:r>
          </a:p>
          <a:p>
            <a:pPr marL="176131" indent="-176131">
              <a:buFont typeface="Arial" panose="020B0604020202020204" pitchFamily="34" charset="0"/>
              <a:buChar char="•"/>
            </a:pPr>
            <a:r>
              <a:rPr lang="en-US" dirty="0"/>
              <a:t>For each of these components, </a:t>
            </a:r>
            <a:r>
              <a:rPr lang="en-US" b="1" dirty="0"/>
              <a:t>we do the opposite to decrease the balance</a:t>
            </a:r>
            <a:r>
              <a:rPr lang="en-US" dirty="0"/>
              <a:t>.</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a:p>
        </p:txBody>
      </p:sp>
    </p:spTree>
    <p:extLst>
      <p:ext uri="{BB962C8B-B14F-4D97-AF65-F5344CB8AC3E}">
        <p14:creationId xmlns:p14="http://schemas.microsoft.com/office/powerpoint/2010/main" val="1209350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Here’s a simple way to remember which accounts increase with debits and which with credits. </a:t>
            </a:r>
          </a:p>
          <a:p>
            <a:pPr>
              <a:spcBef>
                <a:spcPct val="0"/>
              </a:spcBef>
            </a:pPr>
            <a:endParaRPr lang="en-US" dirty="0"/>
          </a:p>
          <a:p>
            <a:pPr>
              <a:spcBef>
                <a:spcPct val="0"/>
              </a:spcBef>
            </a:pPr>
            <a:r>
              <a:rPr lang="en-IN" dirty="0"/>
              <a:t>The three accounts on the left, or debit, side of </a:t>
            </a:r>
            <a:r>
              <a:rPr lang="en-IN" b="1" dirty="0"/>
              <a:t>DEALOR</a:t>
            </a:r>
            <a:r>
              <a:rPr lang="en-IN" dirty="0"/>
              <a:t>—</a:t>
            </a:r>
            <a:r>
              <a:rPr lang="en-IN" b="1" dirty="0"/>
              <a:t>D</a:t>
            </a:r>
            <a:r>
              <a:rPr lang="en-IN" dirty="0"/>
              <a:t>ividends, </a:t>
            </a:r>
            <a:r>
              <a:rPr lang="en-IN" b="1" dirty="0"/>
              <a:t>E</a:t>
            </a:r>
            <a:r>
              <a:rPr lang="en-IN" dirty="0"/>
              <a:t>xpenses, and </a:t>
            </a:r>
            <a:r>
              <a:rPr lang="en-IN" b="1" dirty="0"/>
              <a:t>A</a:t>
            </a:r>
            <a:r>
              <a:rPr lang="en-IN" dirty="0"/>
              <a:t>ssets—increase with a debit and decrease with a credit. The three accounts on the right, or credit, side—</a:t>
            </a:r>
            <a:r>
              <a:rPr lang="en-IN" b="1" dirty="0"/>
              <a:t>L</a:t>
            </a:r>
            <a:r>
              <a:rPr lang="en-IN" dirty="0"/>
              <a:t>iabilities, </a:t>
            </a:r>
            <a:r>
              <a:rPr lang="en-IN" b="1" dirty="0"/>
              <a:t>O</a:t>
            </a:r>
            <a:r>
              <a:rPr lang="en-IN" dirty="0"/>
              <a:t>wners’ (stockholders’) equity, and </a:t>
            </a:r>
            <a:r>
              <a:rPr lang="en-IN" b="1" dirty="0"/>
              <a:t>R</a:t>
            </a:r>
            <a:r>
              <a:rPr lang="en-IN" dirty="0"/>
              <a:t>evenues—increase with a </a:t>
            </a:r>
            <a:r>
              <a:rPr lang="en-US" dirty="0"/>
              <a:t>credit and decrease with a debit.</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15473029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33304310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a:t>
            </a:r>
            <a:r>
              <a:rPr lang="en-US" b="1" dirty="0"/>
              <a:t>journal entry </a:t>
            </a:r>
            <a:r>
              <a:rPr lang="en-US" dirty="0"/>
              <a:t>that records a transaction has a place for the date of the transaction, the relevant account names, debit amounts, credit amounts, and a description of the transaction. A </a:t>
            </a:r>
            <a:r>
              <a:rPr lang="en-US" b="1" i="1" dirty="0"/>
              <a:t>journal</a:t>
            </a:r>
            <a:r>
              <a:rPr lang="en-US" dirty="0"/>
              <a:t> provides a </a:t>
            </a:r>
            <a:r>
              <a:rPr lang="en-US" i="1" dirty="0"/>
              <a:t>chronological </a:t>
            </a:r>
            <a:r>
              <a:rPr lang="en-US" dirty="0"/>
              <a:t>record of all transactions affecting a firm. </a:t>
            </a:r>
          </a:p>
          <a:p>
            <a:pPr>
              <a:spcBef>
                <a:spcPct val="0"/>
              </a:spcBef>
            </a:pPr>
            <a:endParaRPr lang="en-US" dirty="0"/>
          </a:p>
          <a:p>
            <a:pPr>
              <a:spcBef>
                <a:spcPct val="0"/>
              </a:spcBef>
            </a:pPr>
            <a:r>
              <a:rPr lang="en-US" dirty="0"/>
              <a:t>We first list the account to be debited; below that, and indented to the right, we list the account to be credited. The entry has two amount columns—one for debits, one for credits. Because the amounts always represent dollar amounts (not number of units, for example), the dollar sign ($) is not used. </a:t>
            </a:r>
          </a:p>
          <a:p>
            <a:pPr>
              <a:spcBef>
                <a:spcPct val="0"/>
              </a:spcBef>
            </a:pPr>
            <a:endParaRPr lang="en-US" dirty="0"/>
          </a:p>
          <a:p>
            <a:pPr>
              <a:spcBef>
                <a:spcPct val="0"/>
              </a:spcBef>
            </a:pPr>
            <a:r>
              <a:rPr lang="en-US" dirty="0"/>
              <a:t>As you might expect, the left-hand column is for debits, and the right-hand column is for credits. A brief description of the transaction is customarily included at the bottom to leave an information trail for later reference if necessary.</a:t>
            </a:r>
          </a:p>
          <a:p>
            <a:pPr>
              <a:spcBef>
                <a:spcPct val="0"/>
              </a:spcBef>
            </a:pPr>
            <a:endParaRPr lang="en-US" dirty="0"/>
          </a:p>
          <a:p>
            <a:pPr>
              <a:spcBef>
                <a:spcPct val="0"/>
              </a:spcBef>
            </a:pPr>
            <a:r>
              <a:rPr lang="en-US" dirty="0"/>
              <a:t>If you wanted to know all the company’s transactions for March 2, you would access the </a:t>
            </a:r>
            <a:r>
              <a:rPr lang="en-US" b="1" dirty="0"/>
              <a:t>journal</a:t>
            </a:r>
            <a:r>
              <a:rPr lang="en-US" dirty="0"/>
              <a:t>.</a:t>
            </a:r>
          </a:p>
          <a:p>
            <a:pPr>
              <a:spcBef>
                <a:spcPct val="0"/>
              </a:spcBef>
            </a:pPr>
            <a:r>
              <a:rPr lang="en-IN" dirty="0"/>
              <a:t>If you wanted to know all the company’s transactions for cash, you would access the cash </a:t>
            </a:r>
            <a:r>
              <a:rPr lang="en-IN" b="1" dirty="0"/>
              <a:t>account</a:t>
            </a:r>
            <a:r>
              <a:rPr lang="en-IN" dirty="0"/>
              <a: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343193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To record the transaction between Eagle and its investors in the books of Eagle, Cash is debited and Common Stock is credited for $200,000. </a:t>
            </a:r>
          </a:p>
          <a:p>
            <a:pPr>
              <a:spcBef>
                <a:spcPct val="0"/>
              </a:spcBef>
            </a:pPr>
            <a:endParaRPr lang="en-US" dirty="0"/>
          </a:p>
          <a:p>
            <a:pPr>
              <a:spcBef>
                <a:spcPct val="0"/>
              </a:spcBef>
            </a:pPr>
            <a:r>
              <a:rPr lang="en-US" b="1" dirty="0"/>
              <a:t>For each transaction, total debits must equal total credits</a:t>
            </a:r>
            <a:r>
              <a:rPr lang="en-US" dirty="0"/>
              <a:t>.</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a:p>
        </p:txBody>
      </p:sp>
    </p:spTree>
    <p:extLst>
      <p:ext uri="{BB962C8B-B14F-4D97-AF65-F5344CB8AC3E}">
        <p14:creationId xmlns:p14="http://schemas.microsoft.com/office/powerpoint/2010/main" val="17828948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39243040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A general ledger account includes an account title, transaction date, transaction description, and columns for debits, credits, and the cumulative account balance. </a:t>
            </a:r>
          </a:p>
          <a:p>
            <a:pPr defTabSz="469682">
              <a:spcBef>
                <a:spcPct val="0"/>
              </a:spcBef>
              <a:defRPr/>
            </a:pPr>
            <a:endParaRPr lang="en-US" dirty="0"/>
          </a:p>
          <a:p>
            <a:r>
              <a:rPr lang="en-US" dirty="0"/>
              <a:t>After all individual transactions for the period are posted to a general ledger account, we </a:t>
            </a:r>
            <a:r>
              <a:rPr lang="en-US" b="1" dirty="0"/>
              <a:t>aggregate</a:t>
            </a:r>
            <a:r>
              <a:rPr lang="en-US" dirty="0"/>
              <a:t> these individual amounts to compute a single ending account balance. It is this process of measuring each transaction and then aggregating those measurements that allows efficient communication of accounting information to financial statements users.</a:t>
            </a:r>
            <a:br>
              <a:rPr lang="en-US" dirty="0"/>
            </a:br>
            <a:endParaRPr lang="en-US" dirty="0"/>
          </a:p>
          <a:p>
            <a:r>
              <a:rPr lang="en-US" dirty="0"/>
              <a:t>Of course, computerized systems automatically and instantly post information from the journal to the general ledger accounts and calculate account balances.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3460472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102958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Posting involves simply moving the debit to Cash from the journal entry to a debit (or left side) in the Cash general ledger account, increasing its balance by $200,000. The credit to Common Stock from the journal entry becomes a credit (or right side) in the Common Stock general ledger account, increasing its balance by $200,000.</a:t>
            </a:r>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7242550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We see that the balance in both accounts increases by $100,000. The balance of the Cash account is now $300,000, which includes $200,000 cash received from stockholders plus $100,000 cash received from the bank. The balance of the Notes Payable account increases from $0 to $100,000.</a:t>
            </a:r>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a:p>
        </p:txBody>
      </p:sp>
    </p:spTree>
    <p:extLst>
      <p:ext uri="{BB962C8B-B14F-4D97-AF65-F5344CB8AC3E}">
        <p14:creationId xmlns:p14="http://schemas.microsoft.com/office/powerpoint/2010/main" val="20450136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this point forward we’ll use a simplified version of the general ledger account, commonly referred to as a T-account.</a:t>
            </a:r>
          </a:p>
          <a:p>
            <a:endParaRPr lang="en-US" dirty="0"/>
          </a:p>
          <a:p>
            <a:r>
              <a:rPr lang="en-US" sz="1200" dirty="0">
                <a:solidFill>
                  <a:srgbClr val="000000"/>
                </a:solidFill>
                <a:latin typeface="URWPalladioTOT"/>
              </a:rPr>
              <a:t>You can see that the name T-account comes from the natural T shape formed in the general ledger by the debit and credit columns.</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20988160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When Eagle</a:t>
            </a:r>
            <a:r>
              <a:rPr lang="en-US" baseline="0" dirty="0"/>
              <a:t> purchases equipment with cash, we debit Equipment and post the debit to the Equipment account to show the balance of equipment has increased. We also credit Cash and post the credit to the Cash account to show that the balance of cash has decreased.</a:t>
            </a:r>
          </a:p>
          <a:p>
            <a:pPr>
              <a:spcBef>
                <a:spcPct val="0"/>
              </a:spcBef>
            </a:pPr>
            <a:endParaRPr lang="en-US" baseline="0" dirty="0"/>
          </a:p>
          <a:p>
            <a:r>
              <a:rPr lang="en-US" dirty="0"/>
              <a:t>As we go through the remaining transactions, </a:t>
            </a:r>
            <a:r>
              <a:rPr lang="en-US" b="1" dirty="0"/>
              <a:t>notice how each individual transaction is recorded in the journal but then adds to or subtracts from the account’s total balance in the general ledger. </a:t>
            </a:r>
          </a:p>
        </p:txBody>
      </p:sp>
      <p:sp>
        <p:nvSpPr>
          <p:cNvPr id="4" name="Slide Number Placeholder 3"/>
          <p:cNvSpPr>
            <a:spLocks noGrp="1"/>
          </p:cNvSpPr>
          <p:nvPr>
            <p:ph type="sldNum" sz="quarter" idx="10"/>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36002425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pays one year of rent in advance, we debit Prepaid Rent and post the debit to the Prepaid Rent account to show the balance of prepaid rent has increased. We also credit Cash and post the credit to the Cash account to show that the balance of cash has decreased.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32487065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purchases supplies on account, we debit Supplies and post the debit to the Supplies account to show the balance of supplies has increased. We also credit Accounts Payable and post the credit to the Accounts Payable account to show that the balance of accounts payable has increased.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21256482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solidFill>
                  <a:prstClr val="black"/>
                </a:solidFill>
                <a:latin typeface="+mn-lt"/>
              </a:rPr>
              <a:t>When Eagle provides soccer training to customers for cash, we debit Cash and post the debit to the Cash account to show the balance of cash has increased. We also credit Service Revenue and post the credit to the Service Revenue account to show that the balance of service revenue has increased.</a:t>
            </a:r>
          </a:p>
        </p:txBody>
      </p:sp>
      <p:sp>
        <p:nvSpPr>
          <p:cNvPr id="4" name="Slide Number Placeholder 3"/>
          <p:cNvSpPr>
            <a:spLocks noGrp="1"/>
          </p:cNvSpPr>
          <p:nvPr>
            <p:ph type="sldNum" sz="quarter" idx="10"/>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22433431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provides soccer training to customers on account, we debit Accounts Receivable and post the debit to the Accounts Receivable account to show the balance of accounts receivable has increased. We also credit Service Revenue and post the credit to the Service Revenue account to show that the balance of service revenue has increased.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13346340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receives cash in advance from customers, we debit Cash and post the debit to the Cash account to show the balance of cash has increased. We also credit Deferred Revenue and post the credit to the Deferred Revenue account to show that the balance of deferred revenue has increased.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4865180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pays salaries to employees, we debit Salaries Expense and post the debit to the Salaries Expense account to show the balance of salaries expense has increased. We also credit Cash and post the credit to the Cash account to show that the balance of cash has decreased.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3922214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 company has business transactions with many different individuals and other companies. Examples are selling products to a customer, purchasing supplies from a vendor, paying salaries to an employee, and borrowing money from a bank. These transactions are often referred to as </a:t>
            </a:r>
            <a:r>
              <a:rPr lang="en-US" b="1" i="1" dirty="0"/>
              <a:t>external transactions </a:t>
            </a:r>
            <a:r>
              <a:rPr lang="en-US" dirty="0"/>
              <a:t>because they are conducted between the company and a separate economic entity. In this chapter, we focus on the measurement of external transactions occurring during the period.</a:t>
            </a:r>
          </a:p>
          <a:p>
            <a:pPr>
              <a:spcBef>
                <a:spcPct val="0"/>
              </a:spcBef>
            </a:pPr>
            <a:r>
              <a:rPr lang="en-US" dirty="0"/>
              <a:t>In Chapter 3, we’ll discuss internal transactions measured at the end of the period. These include events that affect the financial position of the company, but do not include an exchange with a separate company or individual.</a:t>
            </a: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13705630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Eagle</a:t>
            </a:r>
            <a:r>
              <a:rPr lang="en-US" baseline="0" dirty="0"/>
              <a:t> pays cash dividends to shareholders, we debit Dividends and post the debit to the Dividends account to show the balance of dividends has increased. We also credit Cash and post the credit to the Cash account to show that the balance of cash has decreased.</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26491118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first four external transactions recorded for Eagle Soccer Academy in the month of December are provided in this slide.</a:t>
            </a:r>
            <a:endParaRPr lang="en-GB" dirty="0"/>
          </a:p>
        </p:txBody>
      </p:sp>
      <p:sp>
        <p:nvSpPr>
          <p:cNvPr id="4" name="Slide Number Placeholder 3"/>
          <p:cNvSpPr>
            <a:spLocks noGrp="1"/>
          </p:cNvSpPr>
          <p:nvPr>
            <p:ph type="sldNum" sz="quarter" idx="10"/>
          </p:nvPr>
        </p:nvSpPr>
        <p:spPr/>
        <p:txBody>
          <a:bodyPr/>
          <a:lstStyle/>
          <a:p>
            <a:fld id="{35356329-1779-487C-B587-BBABA473AA7C}" type="slidenum">
              <a:rPr lang="en-US" smtClean="0"/>
              <a:t>66</a:t>
            </a:fld>
            <a:endParaRPr lang="en-US"/>
          </a:p>
        </p:txBody>
      </p:sp>
    </p:spTree>
    <p:extLst>
      <p:ext uri="{BB962C8B-B14F-4D97-AF65-F5344CB8AC3E}">
        <p14:creationId xmlns:p14="http://schemas.microsoft.com/office/powerpoint/2010/main" val="36712987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second four external transactions recorded for Eagle Soccer Academy in the month of December are provided in this slide.</a:t>
            </a:r>
            <a:endParaRPr lang="en-GB" dirty="0"/>
          </a:p>
        </p:txBody>
      </p:sp>
      <p:sp>
        <p:nvSpPr>
          <p:cNvPr id="4" name="Slide Number Placeholder 3"/>
          <p:cNvSpPr>
            <a:spLocks noGrp="1"/>
          </p:cNvSpPr>
          <p:nvPr>
            <p:ph type="sldNum" sz="quarter" idx="10"/>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16482061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r>
              <a:rPr lang="en-US" dirty="0"/>
              <a:t>A summary of the final two external transactions recorded for Eagle Soccer Academy in the month of December are provided in this slide.</a:t>
            </a:r>
            <a:endParaRPr lang="en-GB" dirty="0"/>
          </a:p>
        </p:txBody>
      </p:sp>
      <p:sp>
        <p:nvSpPr>
          <p:cNvPr id="4" name="Slide Number Placeholder 3"/>
          <p:cNvSpPr>
            <a:spLocks noGrp="1"/>
          </p:cNvSpPr>
          <p:nvPr>
            <p:ph type="sldNum" sz="quarter" idx="10"/>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9897172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general ledger shows the balances of all accounts.</a:t>
            </a:r>
          </a:p>
        </p:txBody>
      </p:sp>
      <p:sp>
        <p:nvSpPr>
          <p:cNvPr id="4" name="Slide Number Placeholder 3"/>
          <p:cNvSpPr>
            <a:spLocks noGrp="1"/>
          </p:cNvSpPr>
          <p:nvPr>
            <p:ph type="sldNum" sz="quarter" idx="10"/>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27868771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we’ve posted journal entries to the general ledger accounts, </a:t>
            </a:r>
            <a:r>
              <a:rPr lang="en-US" b="1" dirty="0"/>
              <a:t>the sum of the accounts with debit balances should equal the sum of the accounts with credit balances.</a:t>
            </a:r>
            <a:r>
              <a:rPr lang="en-US" dirty="0"/>
              <a:t> This is expected because debits were equal to credits for every journal entry posted to those ledger accounts. </a:t>
            </a:r>
          </a:p>
          <a:p>
            <a:endParaRPr lang="en-US" dirty="0"/>
          </a:p>
          <a:p>
            <a:r>
              <a:rPr lang="en-US" dirty="0"/>
              <a:t>To prove this and to check for any errors in posting, we prepare a trial balance. A </a:t>
            </a:r>
            <a:r>
              <a:rPr lang="en-US" b="1" i="1" dirty="0"/>
              <a:t>trial balance</a:t>
            </a:r>
            <a:r>
              <a:rPr lang="en-US" dirty="0"/>
              <a:t> is a list of all accounts and their balances at a particular date, showing that total debits equal total credits. Another purpose of the trial balance is to assist us in preparing adjusting entries (for </a:t>
            </a:r>
            <a:r>
              <a:rPr lang="en-US" i="1" dirty="0"/>
              <a:t>internal</a:t>
            </a:r>
            <a:r>
              <a:rPr lang="en-US" dirty="0"/>
              <a:t> transactions). We discuss adjusting entries in Chapter 3.</a:t>
            </a:r>
          </a:p>
        </p:txBody>
      </p:sp>
      <p:sp>
        <p:nvSpPr>
          <p:cNvPr id="4" name="Slide Number Placeholder 3"/>
          <p:cNvSpPr>
            <a:spLocks noGrp="1"/>
          </p:cNvSpPr>
          <p:nvPr>
            <p:ph type="sldNum" sz="quarter" idx="10"/>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1077547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5803158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Using the account balances we can now prepare the trial balance of Eagle Soccer Academy. Notice that accounts are listed with the debit balances in one column and the credit balances in another column. Asset, expense, and dividend accounts normally have debit balances. Liability, stockholders’ equity, and revenue accounts normally have credit balances. As expected, total debits ($392,000) equal total credits ($392,000).</a:t>
            </a:r>
          </a:p>
        </p:txBody>
      </p:sp>
      <p:sp>
        <p:nvSpPr>
          <p:cNvPr id="4" name="Slide Number Placeholder 3"/>
          <p:cNvSpPr>
            <a:spLocks noGrp="1"/>
          </p:cNvSpPr>
          <p:nvPr>
            <p:ph type="sldNum" sz="quarter" idx="10"/>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2051684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Because the trial balance is not a published financial statement to be used by external parties, there is no required order for listing accounts in the trial balance. However, most companies list accounts in the following order: assets, liabilities, stockholders’ equity, dividends, revenues, and expenses. </a:t>
            </a:r>
          </a:p>
          <a:p>
            <a:pPr>
              <a:spcBef>
                <a:spcPct val="0"/>
              </a:spcBef>
            </a:pPr>
            <a:endParaRPr lang="en-US" dirty="0"/>
          </a:p>
          <a:p>
            <a:pPr>
              <a:spcBef>
                <a:spcPct val="0"/>
              </a:spcBef>
            </a:pPr>
            <a:r>
              <a:rPr lang="en-US" dirty="0"/>
              <a:t>Having the accounts listed in order of those classifications in the trial balance makes it easier to prepare the financial statements.</a:t>
            </a:r>
          </a:p>
          <a:p>
            <a:pPr marL="176131" indent="-176131">
              <a:buFont typeface="Arial" panose="020B0604020202020204" pitchFamily="34" charset="0"/>
              <a:buChar char="•"/>
            </a:pPr>
            <a:r>
              <a:rPr lang="en-US" dirty="0"/>
              <a:t>Asset, liability, and stockholders’ equity accounts are reported in the balance sheet. </a:t>
            </a:r>
          </a:p>
          <a:p>
            <a:pPr marL="176131" indent="-176131">
              <a:buFont typeface="Arial" panose="020B0604020202020204" pitchFamily="34" charset="0"/>
              <a:buChar char="•"/>
            </a:pPr>
            <a:r>
              <a:rPr lang="en-US" dirty="0"/>
              <a:t>Dividends are reported in the statement of stockholders’ equity. </a:t>
            </a:r>
          </a:p>
          <a:p>
            <a:pPr marL="176131" indent="-176131">
              <a:buFont typeface="Arial" panose="020B0604020202020204" pitchFamily="34" charset="0"/>
              <a:buChar char="•"/>
            </a:pPr>
            <a:r>
              <a:rPr lang="en-US" dirty="0"/>
              <a:t>Revenue and expense accounts are reported in the income statement.</a:t>
            </a:r>
          </a:p>
        </p:txBody>
      </p:sp>
      <p:sp>
        <p:nvSpPr>
          <p:cNvPr id="4" name="Slide Number Placeholder 3"/>
          <p:cNvSpPr>
            <a:spLocks noGrp="1"/>
          </p:cNvSpPr>
          <p:nvPr>
            <p:ph type="sldNum" sz="quarter" idx="10"/>
          </p:nvPr>
        </p:nvSpPr>
        <p:spPr/>
        <p:txBody>
          <a:bodyPr/>
          <a:lstStyle/>
          <a:p>
            <a:fld id="{35356329-1779-487C-B587-BBABA473AA7C}" type="slidenum">
              <a:rPr lang="en-US" smtClean="0"/>
              <a:t>80</a:t>
            </a:fld>
            <a:endParaRPr lang="en-US"/>
          </a:p>
        </p:txBody>
      </p:sp>
    </p:spTree>
    <p:extLst>
      <p:ext uri="{BB962C8B-B14F-4D97-AF65-F5344CB8AC3E}">
        <p14:creationId xmlns:p14="http://schemas.microsoft.com/office/powerpoint/2010/main" val="40807444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101</a:t>
            </a:fld>
            <a:endParaRPr lang="en-US"/>
          </a:p>
        </p:txBody>
      </p:sp>
    </p:spTree>
    <p:extLst>
      <p:ext uri="{BB962C8B-B14F-4D97-AF65-F5344CB8AC3E}">
        <p14:creationId xmlns:p14="http://schemas.microsoft.com/office/powerpoint/2010/main" val="206619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Measuring external transactions is a six-step process, as outlined as outlined</a:t>
            </a:r>
            <a:r>
              <a:rPr lang="en-US" baseline="0" dirty="0"/>
              <a:t> in Illustration 2-1</a:t>
            </a:r>
            <a:r>
              <a:rPr lang="en-US" dirty="0"/>
              <a:t>.  These steps are the foundation for the remaining chapters in this book.  Make sure you understand them before</a:t>
            </a:r>
            <a:r>
              <a:rPr lang="en-US" baseline="0" dirty="0"/>
              <a:t> you proceed.</a:t>
            </a:r>
          </a:p>
          <a:p>
            <a:r>
              <a:rPr lang="en-US" dirty="0"/>
              <a:t>A company has business transactions with many different individuals and other companies. Examples are selling products to a customer, purchasing supplies from a vendor, paying salaries to an employee, and borrowing money from a bank. These transactions are often referred to as </a:t>
            </a:r>
            <a:r>
              <a:rPr lang="en-US" b="1" i="1" dirty="0"/>
              <a:t>external transactions</a:t>
            </a:r>
            <a:r>
              <a:rPr lang="en-US" dirty="0"/>
              <a:t> because they are conducted between the company and a separate economic entity.  We need to measure these business transactions, so they can be communicated to investors, creditors, and other financial statement users. In this chapter, we focus on the measurement of external transactions occurring during the period. In Chapter 3, we'll discuss </a:t>
            </a:r>
            <a:r>
              <a:rPr lang="en-US" i="1" dirty="0"/>
              <a:t>internal transactions</a:t>
            </a:r>
            <a:r>
              <a:rPr lang="en-US" dirty="0"/>
              <a:t> measured at the end of the period. These include events that affect the financial position of the company but do not include an exchange with a separate company or individual.</a:t>
            </a:r>
          </a:p>
          <a:p>
            <a:r>
              <a:rPr lang="en-US" dirty="0"/>
              <a:t>The first step in the measurement process involves gathering information about a transaction. Source documents such as sales invoices, bills from suppliers, and signed contracts provide information related to external transactions. These source documents usually identify the date and nature of each transaction, the participating parties, and the monetary terms. For example, a sales invoice might identify the date of sale, the customer, the specific items sold, the dollar amount of the sale, and the payment terms.</a:t>
            </a:r>
          </a:p>
          <a:p>
            <a:r>
              <a:rPr lang="en-US" dirty="0"/>
              <a:t>Steps 2–6 involve conventions used by accountants to capture the effects of transactions in accounts. An </a:t>
            </a:r>
            <a:r>
              <a:rPr lang="en-US" b="1" i="1" dirty="0"/>
              <a:t>account</a:t>
            </a:r>
            <a:r>
              <a:rPr lang="en-US" dirty="0"/>
              <a:t> provides a record of the business activities related to a particular item. </a:t>
            </a:r>
          </a:p>
          <a:p>
            <a:pPr>
              <a:spcBef>
                <a:spcPct val="0"/>
              </a:spcBef>
            </a:pPr>
            <a:r>
              <a:rPr lang="en-US" dirty="0"/>
              <a:t>To review:</a:t>
            </a:r>
          </a:p>
          <a:p>
            <a:pPr>
              <a:spcBef>
                <a:spcPct val="0"/>
              </a:spcBef>
            </a:pPr>
            <a:r>
              <a:rPr lang="en-US" b="1" dirty="0"/>
              <a:t>Step 1:</a:t>
            </a:r>
            <a:r>
              <a:rPr lang="en-US" dirty="0"/>
              <a:t> Gathering information about a transaction. Source documents</a:t>
            </a:r>
            <a:r>
              <a:rPr lang="en-US" b="1" dirty="0"/>
              <a:t> </a:t>
            </a:r>
            <a:r>
              <a:rPr lang="en-US" dirty="0"/>
              <a:t>such as sales invoices, bills from suppliers, and signed contracts provide information related to external transactions. These source documents are used to determine the accounts that will be affected. </a:t>
            </a:r>
          </a:p>
          <a:p>
            <a:pPr>
              <a:spcBef>
                <a:spcPct val="0"/>
              </a:spcBef>
            </a:pPr>
            <a:r>
              <a:rPr lang="en-US" b="1" dirty="0"/>
              <a:t>Step 2:</a:t>
            </a:r>
            <a:r>
              <a:rPr lang="en-US" dirty="0"/>
              <a:t> Next, the effect of the transaction on elements of the accounting equation must be analyzed. After each transaction, assets must always equal liabilities plus stockholders’ equity. </a:t>
            </a:r>
          </a:p>
          <a:p>
            <a:pPr>
              <a:spcBef>
                <a:spcPct val="0"/>
              </a:spcBef>
            </a:pPr>
            <a:r>
              <a:rPr lang="en-US" b="1" dirty="0"/>
              <a:t>Step 3: </a:t>
            </a:r>
            <a:r>
              <a:rPr lang="en-US" dirty="0"/>
              <a:t>In the basic accounting equation (Assets = Liabilities + Stockholders’ Equity), accounts on the left side are increased with debits. Accounts on the right side are increased with credits. The opposite is true to decrease any of these accounts. After identifying the accounts affected, we must determine if it must be debited or credited.</a:t>
            </a:r>
          </a:p>
          <a:p>
            <a:pPr>
              <a:spcBef>
                <a:spcPct val="0"/>
              </a:spcBef>
            </a:pPr>
            <a:r>
              <a:rPr lang="en-US" b="1" dirty="0"/>
              <a:t>Step 4: </a:t>
            </a:r>
            <a:r>
              <a:rPr lang="en-US" dirty="0"/>
              <a:t>Recording the transaction in a journal with debits and credits.</a:t>
            </a:r>
          </a:p>
          <a:p>
            <a:pPr>
              <a:spcBef>
                <a:spcPct val="0"/>
              </a:spcBef>
            </a:pPr>
            <a:r>
              <a:rPr lang="en-US" b="1" dirty="0"/>
              <a:t>Step 5: </a:t>
            </a:r>
            <a:r>
              <a:rPr lang="en-US" dirty="0"/>
              <a:t>Posting is the process of transferring the debit and credit information from transactions recorded in the journal to the T-accounts in the general ledger.</a:t>
            </a:r>
          </a:p>
          <a:p>
            <a:pPr>
              <a:spcBef>
                <a:spcPct val="0"/>
              </a:spcBef>
            </a:pPr>
            <a:r>
              <a:rPr lang="en-US" b="1" dirty="0"/>
              <a:t>Step 6:</a:t>
            </a:r>
            <a:r>
              <a:rPr lang="en-US" dirty="0"/>
              <a:t> Preparing a trial balance. A trial balance is a list of all accounts and their balances at a particular date.</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1542557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t>
            </a:r>
            <a:r>
              <a:rPr lang="en-US" b="1" i="1" dirty="0"/>
              <a:t>account</a:t>
            </a:r>
            <a:r>
              <a:rPr lang="en-US" dirty="0"/>
              <a:t> provides a record of the business activities related to a particular item. </a:t>
            </a:r>
          </a:p>
          <a:p>
            <a:r>
              <a:rPr lang="en-US" dirty="0"/>
              <a:t>For instance, </a:t>
            </a:r>
            <a:r>
              <a:rPr lang="en-US" b="1" i="1" dirty="0"/>
              <a:t>asset</a:t>
            </a:r>
            <a:r>
              <a:rPr lang="en-US" i="1" dirty="0"/>
              <a:t> </a:t>
            </a:r>
            <a:r>
              <a:rPr lang="en-US" b="1" i="1" dirty="0"/>
              <a:t>accounts</a:t>
            </a:r>
            <a:r>
              <a:rPr lang="en-US" dirty="0"/>
              <a:t> include Cash, Supplies, and Equipment. All transactions affecting cash are recorded in the Cash account. When a company receives cash, an increase is recorded in the Cash account. When the company pays cash, a decrease is recorded in the Cash account. The balance of the account equals all increases minus all decreases. This is the way that all accounts work.</a:t>
            </a:r>
          </a:p>
          <a:p>
            <a:r>
              <a:rPr lang="en-US" dirty="0"/>
              <a:t>Examples of </a:t>
            </a:r>
            <a:r>
              <a:rPr lang="en-US" b="1" i="1" dirty="0"/>
              <a:t>liability accounts</a:t>
            </a:r>
            <a:r>
              <a:rPr lang="en-US" b="1" dirty="0"/>
              <a:t> </a:t>
            </a:r>
            <a:r>
              <a:rPr lang="en-US" dirty="0"/>
              <a:t>include Accounts Payable, Salaries Payable, Utilities Payable, and Taxes Payable. Each of these accounts keeps a record of amounts owed as a result of the related transactions. </a:t>
            </a:r>
            <a:endParaRPr lang="en-US" i="1" dirty="0"/>
          </a:p>
          <a:p>
            <a:r>
              <a:rPr lang="en-US" b="1" i="1" dirty="0"/>
              <a:t>Stockholders’ equity accounts</a:t>
            </a:r>
            <a:r>
              <a:rPr lang="en-US" dirty="0"/>
              <a:t> include Common Stock and Retained Earnings. </a:t>
            </a:r>
          </a:p>
          <a:p>
            <a:r>
              <a:rPr lang="en-US" dirty="0"/>
              <a:t>A list of all account names used to record transactions of a company is referred to as the </a:t>
            </a:r>
            <a:r>
              <a:rPr lang="en-US" b="1" i="1" dirty="0"/>
              <a:t>chart of accounts</a:t>
            </a:r>
            <a:r>
              <a:rPr lang="en-US" b="0" i="0" dirty="0"/>
              <a: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2443433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505255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3938276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3527642"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3527642"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3527642"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3527642"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3527642"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3527642"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1">
            <a:extLst>
              <a:ext uri="{FF2B5EF4-FFF2-40B4-BE49-F238E27FC236}">
                <a16:creationId xmlns:a16="http://schemas.microsoft.com/office/drawing/2014/main" id="{D13536C2-DC17-4031-9948-17E37EF99112}"/>
              </a:ext>
            </a:extLst>
          </p:cNvPr>
          <p:cNvSpPr>
            <a:spLocks noGrp="1"/>
          </p:cNvSpPr>
          <p:nvPr>
            <p:ph sz="quarter" idx="19" hasCustomPrompt="1"/>
          </p:nvPr>
        </p:nvSpPr>
        <p:spPr>
          <a:xfrm>
            <a:off x="3977528" y="1278798"/>
            <a:ext cx="3527642"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0B2D170F-7AF9-40BB-A11B-08474DF5C3AA}"/>
              </a:ext>
            </a:extLst>
          </p:cNvPr>
          <p:cNvSpPr>
            <a:spLocks noGrp="1"/>
          </p:cNvSpPr>
          <p:nvPr>
            <p:ph sz="quarter" idx="20" hasCustomPrompt="1"/>
          </p:nvPr>
        </p:nvSpPr>
        <p:spPr>
          <a:xfrm>
            <a:off x="3977528" y="2072584"/>
            <a:ext cx="3527642"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16" name="Content Placeholder 3">
            <a:extLst>
              <a:ext uri="{FF2B5EF4-FFF2-40B4-BE49-F238E27FC236}">
                <a16:creationId xmlns:a16="http://schemas.microsoft.com/office/drawing/2014/main" id="{3356A590-66B5-4770-8441-82DC031F56EA}"/>
              </a:ext>
            </a:extLst>
          </p:cNvPr>
          <p:cNvSpPr>
            <a:spLocks noGrp="1"/>
          </p:cNvSpPr>
          <p:nvPr>
            <p:ph sz="quarter" idx="21" hasCustomPrompt="1"/>
          </p:nvPr>
        </p:nvSpPr>
        <p:spPr>
          <a:xfrm>
            <a:off x="3977528" y="2903032"/>
            <a:ext cx="3527642"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7" name="Content Placeholder 4">
            <a:extLst>
              <a:ext uri="{FF2B5EF4-FFF2-40B4-BE49-F238E27FC236}">
                <a16:creationId xmlns:a16="http://schemas.microsoft.com/office/drawing/2014/main" id="{30BD29E5-BD7B-4CD0-9B09-8F8B24F89FBE}"/>
              </a:ext>
            </a:extLst>
          </p:cNvPr>
          <p:cNvSpPr>
            <a:spLocks noGrp="1"/>
          </p:cNvSpPr>
          <p:nvPr>
            <p:ph sz="quarter" idx="22" hasCustomPrompt="1"/>
          </p:nvPr>
        </p:nvSpPr>
        <p:spPr>
          <a:xfrm>
            <a:off x="3977528" y="3757442"/>
            <a:ext cx="3527642"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8" name="Content Placeholder 5">
            <a:extLst>
              <a:ext uri="{FF2B5EF4-FFF2-40B4-BE49-F238E27FC236}">
                <a16:creationId xmlns:a16="http://schemas.microsoft.com/office/drawing/2014/main" id="{E908CA92-5DB2-4DC0-937B-1B178AA91781}"/>
              </a:ext>
            </a:extLst>
          </p:cNvPr>
          <p:cNvSpPr>
            <a:spLocks noGrp="1"/>
          </p:cNvSpPr>
          <p:nvPr>
            <p:ph sz="quarter" idx="23" hasCustomPrompt="1"/>
          </p:nvPr>
        </p:nvSpPr>
        <p:spPr>
          <a:xfrm>
            <a:off x="3977528" y="4637252"/>
            <a:ext cx="3527642"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9" name="Content Placeholder 6">
            <a:extLst>
              <a:ext uri="{FF2B5EF4-FFF2-40B4-BE49-F238E27FC236}">
                <a16:creationId xmlns:a16="http://schemas.microsoft.com/office/drawing/2014/main" id="{8B728CCD-2639-461B-9841-57505AC13467}"/>
              </a:ext>
            </a:extLst>
          </p:cNvPr>
          <p:cNvSpPr>
            <a:spLocks noGrp="1"/>
          </p:cNvSpPr>
          <p:nvPr>
            <p:ph sz="quarter" idx="24" hasCustomPrompt="1"/>
          </p:nvPr>
        </p:nvSpPr>
        <p:spPr>
          <a:xfrm>
            <a:off x="3977528" y="5517063"/>
            <a:ext cx="3527642"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20" name="Content Placeholder 1">
            <a:extLst>
              <a:ext uri="{FF2B5EF4-FFF2-40B4-BE49-F238E27FC236}">
                <a16:creationId xmlns:a16="http://schemas.microsoft.com/office/drawing/2014/main" id="{D13536C2-DC17-4031-9948-17E37EF99112}"/>
              </a:ext>
            </a:extLst>
          </p:cNvPr>
          <p:cNvSpPr>
            <a:spLocks noGrp="1"/>
          </p:cNvSpPr>
          <p:nvPr>
            <p:ph sz="quarter" idx="25" hasCustomPrompt="1"/>
          </p:nvPr>
        </p:nvSpPr>
        <p:spPr>
          <a:xfrm>
            <a:off x="6144526" y="1278798"/>
            <a:ext cx="2656574"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21" name="Content Placeholder 2">
            <a:extLst>
              <a:ext uri="{FF2B5EF4-FFF2-40B4-BE49-F238E27FC236}">
                <a16:creationId xmlns:a16="http://schemas.microsoft.com/office/drawing/2014/main" id="{0B2D170F-7AF9-40BB-A11B-08474DF5C3AA}"/>
              </a:ext>
            </a:extLst>
          </p:cNvPr>
          <p:cNvSpPr>
            <a:spLocks noGrp="1"/>
          </p:cNvSpPr>
          <p:nvPr>
            <p:ph sz="quarter" idx="26" hasCustomPrompt="1"/>
          </p:nvPr>
        </p:nvSpPr>
        <p:spPr>
          <a:xfrm>
            <a:off x="6144526" y="2072584"/>
            <a:ext cx="2656574"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22" name="Content Placeholder 3">
            <a:extLst>
              <a:ext uri="{FF2B5EF4-FFF2-40B4-BE49-F238E27FC236}">
                <a16:creationId xmlns:a16="http://schemas.microsoft.com/office/drawing/2014/main" id="{3356A590-66B5-4770-8441-82DC031F56EA}"/>
              </a:ext>
            </a:extLst>
          </p:cNvPr>
          <p:cNvSpPr>
            <a:spLocks noGrp="1"/>
          </p:cNvSpPr>
          <p:nvPr>
            <p:ph sz="quarter" idx="27" hasCustomPrompt="1"/>
          </p:nvPr>
        </p:nvSpPr>
        <p:spPr>
          <a:xfrm>
            <a:off x="6144526" y="2903032"/>
            <a:ext cx="2656574"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30BD29E5-BD7B-4CD0-9B09-8F8B24F89FBE}"/>
              </a:ext>
            </a:extLst>
          </p:cNvPr>
          <p:cNvSpPr>
            <a:spLocks noGrp="1"/>
          </p:cNvSpPr>
          <p:nvPr>
            <p:ph sz="quarter" idx="28" hasCustomPrompt="1"/>
          </p:nvPr>
        </p:nvSpPr>
        <p:spPr>
          <a:xfrm>
            <a:off x="6144526" y="3757442"/>
            <a:ext cx="2656574"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24" name="Content Placeholder 5">
            <a:extLst>
              <a:ext uri="{FF2B5EF4-FFF2-40B4-BE49-F238E27FC236}">
                <a16:creationId xmlns:a16="http://schemas.microsoft.com/office/drawing/2014/main" id="{E908CA92-5DB2-4DC0-937B-1B178AA91781}"/>
              </a:ext>
            </a:extLst>
          </p:cNvPr>
          <p:cNvSpPr>
            <a:spLocks noGrp="1"/>
          </p:cNvSpPr>
          <p:nvPr>
            <p:ph sz="quarter" idx="29" hasCustomPrompt="1"/>
          </p:nvPr>
        </p:nvSpPr>
        <p:spPr>
          <a:xfrm>
            <a:off x="6144526" y="4637252"/>
            <a:ext cx="2656574"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25" name="Content Placeholder 6">
            <a:extLst>
              <a:ext uri="{FF2B5EF4-FFF2-40B4-BE49-F238E27FC236}">
                <a16:creationId xmlns:a16="http://schemas.microsoft.com/office/drawing/2014/main" id="{8B728CCD-2639-461B-9841-57505AC13467}"/>
              </a:ext>
            </a:extLst>
          </p:cNvPr>
          <p:cNvSpPr>
            <a:spLocks noGrp="1"/>
          </p:cNvSpPr>
          <p:nvPr>
            <p:ph sz="quarter" idx="30" hasCustomPrompt="1"/>
          </p:nvPr>
        </p:nvSpPr>
        <p:spPr>
          <a:xfrm>
            <a:off x="6144526" y="5517063"/>
            <a:ext cx="2656574"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2074127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6"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slide" Target="slide84.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slide" Target="slide85.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slide" Target="slide83.xml"/><Relationship Id="rId4" Type="http://schemas.openxmlformats.org/officeDocument/2006/relationships/slide" Target="slide8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slide" Target="slide87.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slide" Target="slide88.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slide" Target="slide89.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1.xml"/><Relationship Id="rId5" Type="http://schemas.openxmlformats.org/officeDocument/2006/relationships/slide" Target="slide90.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1.xml"/><Relationship Id="rId5" Type="http://schemas.openxmlformats.org/officeDocument/2006/relationships/slide" Target="slide91.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slide" Target="slide9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1.xml"/><Relationship Id="rId4" Type="http://schemas.openxmlformats.org/officeDocument/2006/relationships/slide" Target="slide9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1.xml"/><Relationship Id="rId4" Type="http://schemas.openxmlformats.org/officeDocument/2006/relationships/slide" Target="slide9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slide" Target="slide9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slide" Target="slide96.xml"/></Relationships>
</file>

<file path=ppt/slides/_rels/slide5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slide" Target="slide97.xml"/></Relationships>
</file>

<file path=ppt/slides/_rels/slide5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slide" Target="slide9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slide" Target="slide9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slide" Target="slide10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slide" Target="slide10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6.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8.xml"/><Relationship Id="rId1" Type="http://schemas.openxmlformats.org/officeDocument/2006/relationships/slideLayout" Target="../slideLayouts/slideLayout17.xml"/><Relationship Id="rId4" Type="http://schemas.openxmlformats.org/officeDocument/2006/relationships/slide" Target="slide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0.xml"/><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1.xml"/><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8.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41.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43.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53.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2</a:t>
            </a:r>
          </a:p>
          <a:p>
            <a:r>
              <a:rPr lang="en-US" noProof="0" dirty="0"/>
              <a:t>The Accounting Cycle: During the Period</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fontScale="90000"/>
          </a:bodyPr>
          <a:lstStyle/>
          <a:p>
            <a:r>
              <a:rPr lang="en-US" noProof="0" dirty="0"/>
              <a:t>Effects of Transactions on the Basic Accounting Equation</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000840"/>
          </a:xfrm>
        </p:spPr>
        <p:txBody>
          <a:bodyPr>
            <a:normAutofit/>
          </a:bodyPr>
          <a:lstStyle/>
          <a:p>
            <a:pPr marL="291600" indent="-291600">
              <a:spcBef>
                <a:spcPts val="500"/>
              </a:spcBef>
              <a:spcAft>
                <a:spcPts val="500"/>
              </a:spcAft>
              <a:buFont typeface="Arial" panose="020B0604020202020204" pitchFamily="34" charset="0"/>
              <a:buChar char="•"/>
            </a:pPr>
            <a:r>
              <a:rPr lang="en-US" sz="2600" noProof="0" dirty="0"/>
              <a:t>Each transaction will have a dual effect on the basic accounting equation.</a:t>
            </a:r>
          </a:p>
        </p:txBody>
      </p:sp>
      <p:pic>
        <p:nvPicPr>
          <p:cNvPr id="7" name="Picture 6" descr="Assets labeled resources = liabilities or creditors claims + stockholders’ equity or owner’s claims both are indicated as claim to resources.">
            <a:extLst>
              <a:ext uri="{FF2B5EF4-FFF2-40B4-BE49-F238E27FC236}">
                <a16:creationId xmlns:a16="http://schemas.microsoft.com/office/drawing/2014/main" id="{B89CEF78-E493-4B10-A67B-6D342533B9DE}"/>
              </a:ext>
            </a:extLst>
          </p:cNvPr>
          <p:cNvPicPr>
            <a:picLocks noChangeAspect="1"/>
          </p:cNvPicPr>
          <p:nvPr/>
        </p:nvPicPr>
        <p:blipFill>
          <a:blip r:embed="rId3"/>
          <a:stretch>
            <a:fillRect/>
          </a:stretch>
        </p:blipFill>
        <p:spPr>
          <a:xfrm>
            <a:off x="342900" y="2415498"/>
            <a:ext cx="8283659" cy="1580031"/>
          </a:xfrm>
          <a:prstGeom prst="rect">
            <a:avLst/>
          </a:prstGeom>
        </p:spPr>
      </p:pic>
      <p:sp>
        <p:nvSpPr>
          <p:cNvPr id="12" name="Content Placeholder 11">
            <a:extLst>
              <a:ext uri="{FF2B5EF4-FFF2-40B4-BE49-F238E27FC236}">
                <a16:creationId xmlns:a16="http://schemas.microsoft.com/office/drawing/2014/main" id="{3B644B92-02E3-4C19-AEF6-2E360B27A49F}"/>
              </a:ext>
            </a:extLst>
          </p:cNvPr>
          <p:cNvSpPr>
            <a:spLocks noGrp="1"/>
          </p:cNvSpPr>
          <p:nvPr>
            <p:ph sz="quarter" idx="15"/>
          </p:nvPr>
        </p:nvSpPr>
        <p:spPr>
          <a:xfrm>
            <a:off x="342900" y="4248983"/>
            <a:ext cx="8458200" cy="1917641"/>
          </a:xfrm>
        </p:spPr>
        <p:txBody>
          <a:bodyPr>
            <a:noAutofit/>
          </a:bodyPr>
          <a:lstStyle/>
          <a:p>
            <a:pPr marL="291600" indent="-291600">
              <a:lnSpc>
                <a:spcPct val="110000"/>
              </a:lnSpc>
              <a:spcBef>
                <a:spcPts val="500"/>
              </a:spcBef>
              <a:spcAft>
                <a:spcPts val="500"/>
              </a:spcAft>
              <a:buFont typeface="Arial" panose="020B0604020202020204" pitchFamily="34" charset="0"/>
              <a:buChar char="•"/>
            </a:pPr>
            <a:r>
              <a:rPr lang="en-US" sz="2600" noProof="0" dirty="0"/>
              <a:t>If total assets </a:t>
            </a:r>
            <a:r>
              <a:rPr lang="en-US" sz="2600" b="1" noProof="0" dirty="0"/>
              <a:t>increase</a:t>
            </a:r>
            <a:r>
              <a:rPr lang="en-US" sz="2600" noProof="0" dirty="0"/>
              <a:t>, then liabilities or stockholders’ equity </a:t>
            </a:r>
            <a:r>
              <a:rPr lang="en-US" sz="2600" b="1" noProof="0" dirty="0"/>
              <a:t>increases</a:t>
            </a:r>
            <a:r>
              <a:rPr lang="en-US" sz="2600" noProof="0" dirty="0"/>
              <a:t> by the same amount.</a:t>
            </a:r>
          </a:p>
          <a:p>
            <a:pPr marL="291600" indent="-291600">
              <a:lnSpc>
                <a:spcPct val="110000"/>
              </a:lnSpc>
              <a:spcBef>
                <a:spcPts val="500"/>
              </a:spcBef>
              <a:spcAft>
                <a:spcPts val="500"/>
              </a:spcAft>
              <a:buFont typeface="Arial" panose="020B0604020202020204" pitchFamily="34" charset="0"/>
              <a:buChar char="•"/>
            </a:pPr>
            <a:r>
              <a:rPr lang="en-US" sz="2600" noProof="0" dirty="0"/>
              <a:t>If total assets </a:t>
            </a:r>
            <a:r>
              <a:rPr lang="en-US" sz="2600" b="1" noProof="0" dirty="0"/>
              <a:t>decrease</a:t>
            </a:r>
            <a:r>
              <a:rPr lang="en-US" sz="2600" noProof="0" dirty="0"/>
              <a:t>, then liabilities or stockholders’ equity </a:t>
            </a:r>
            <a:r>
              <a:rPr lang="en-US" sz="2600" b="1" noProof="0" dirty="0"/>
              <a:t>decreases</a:t>
            </a:r>
            <a:r>
              <a:rPr lang="en-US" sz="2600" noProof="0" dirty="0"/>
              <a:t> by the same amount.</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4435014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2000" dirty="0">
                <a:solidFill>
                  <a:schemeClr val="tx1"/>
                </a:solidFill>
                <a:cs typeface="Avenir LT Std 65 Medium"/>
              </a:rPr>
              <a:t>Illustration 2-12 Posting of External Transactions of Eagle Soccer Academy from Journal Entries to General Ledger Accounts</a:t>
            </a:r>
            <a:r>
              <a:rPr lang="en-US" sz="2000" b="0" dirty="0"/>
              <a:t> </a:t>
            </a:r>
            <a:r>
              <a:rPr lang="en-US" sz="2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1200" dirty="0"/>
              <a:t>T accounts under Assets.</a:t>
            </a:r>
          </a:p>
          <a:p>
            <a:r>
              <a:rPr lang="en-US" sz="1200" dirty="0"/>
              <a:t>T account for Cash. Debit entries. 1, 200,000; 2, 100,000; 6, 43,000; 8, 6,000; ending balance of 137,000. Credit entries: 1, 120,000; 4, 60,000; 9, 28,000; 10, 4,000. </a:t>
            </a:r>
          </a:p>
          <a:p>
            <a:r>
              <a:rPr lang="en-US" sz="1200" dirty="0"/>
              <a:t>T account for Accounts receivable. Debit entries. 7, 20,000; ending balance of 20,000. </a:t>
            </a:r>
          </a:p>
          <a:p>
            <a:r>
              <a:rPr lang="en-US" sz="1200" dirty="0"/>
              <a:t>T account for Supplies. Debit entries. 5, 23,000; ending balance of 23,000. </a:t>
            </a:r>
          </a:p>
          <a:p>
            <a:r>
              <a:rPr lang="en-US" sz="1200" dirty="0"/>
              <a:t>T account for prepaid rent. Debit entries. 4, 60,000; ending balance of 60,000. </a:t>
            </a:r>
          </a:p>
          <a:p>
            <a:r>
              <a:rPr lang="en-US" sz="1200" dirty="0"/>
              <a:t>T account for equipment. Debit entries. 3, 120,000; ending balance of 120,000. </a:t>
            </a:r>
          </a:p>
          <a:p>
            <a:r>
              <a:rPr lang="en-US" sz="1200" dirty="0"/>
              <a:t>T accounts under Liabilities.</a:t>
            </a:r>
          </a:p>
          <a:p>
            <a:r>
              <a:rPr lang="en-US" sz="1200" dirty="0"/>
              <a:t>T account for Accounts payable. Credit entries. 5, 23,000; ending balance of 23,000. </a:t>
            </a:r>
          </a:p>
          <a:p>
            <a:r>
              <a:rPr lang="en-US" sz="1200" dirty="0"/>
              <a:t>T account for deferred revenue. Credit entries. 8, 6,000; ending balance of 6,000. </a:t>
            </a:r>
          </a:p>
          <a:p>
            <a:r>
              <a:rPr lang="en-US" sz="1200" dirty="0"/>
              <a:t>T account for notes payable. Credit entries. 2, 100,000; ending balance of 100,000. </a:t>
            </a:r>
          </a:p>
          <a:p>
            <a:r>
              <a:rPr lang="en-US" sz="1200" dirty="0"/>
              <a:t>T account for equipment. Debit entries. 3, 120,000; ending balance of 120,000. </a:t>
            </a:r>
          </a:p>
          <a:p>
            <a:r>
              <a:rPr lang="en-US" sz="1200" dirty="0"/>
              <a:t>T accounts under Stockholder’s equity.</a:t>
            </a:r>
          </a:p>
          <a:p>
            <a:r>
              <a:rPr lang="en-US" sz="1200" dirty="0"/>
              <a:t>T account for common stock. Credit entries. 1, 200,000; ending balance of 200,000. </a:t>
            </a:r>
          </a:p>
          <a:p>
            <a:r>
              <a:rPr lang="en-US" sz="1200" dirty="0"/>
              <a:t>Retained earnings beginning and ending balance of 0</a:t>
            </a:r>
          </a:p>
          <a:p>
            <a:r>
              <a:rPr lang="en-US" sz="1200" dirty="0"/>
              <a:t>T account for service revenue. Credit entries. 6, 43,000; 7, 20,000; ending balance of 63,000. </a:t>
            </a:r>
          </a:p>
          <a:p>
            <a:r>
              <a:rPr lang="en-US" sz="1200" dirty="0"/>
              <a:t>T account for salaries payable. Debit entries. 9, 28,000; ending balance of 28,000. </a:t>
            </a:r>
          </a:p>
          <a:p>
            <a:r>
              <a:rPr lang="en-US" sz="1200" dirty="0"/>
              <a:t>T account for dividends. Debit entries. 4, 4,000; ending balance of 4,000.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100</a:t>
            </a:fld>
            <a:endParaRPr lang="en-US"/>
          </a:p>
        </p:txBody>
      </p:sp>
    </p:spTree>
    <p:extLst>
      <p:ext uri="{BB962C8B-B14F-4D97-AF65-F5344CB8AC3E}">
        <p14:creationId xmlns:p14="http://schemas.microsoft.com/office/powerpoint/2010/main" val="9974077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dirty="0">
                <a:solidFill>
                  <a:schemeClr val="tx1"/>
                </a:solidFill>
                <a:cs typeface="Avenir LT Std 65 Medium"/>
              </a:rPr>
              <a:t>Illustration 2-13 Trial Balance of Eagle Soccer Academy</a:t>
            </a:r>
            <a:r>
              <a:rPr lang="en-US" b="0" dirty="0"/>
              <a:t> </a:t>
            </a:r>
            <a:r>
              <a:rPr lang="en-US"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3" action="ppaction://hlinksldjump"/>
              </a:rPr>
              <a:t>Return to parent-slide containing images.</a:t>
            </a:r>
            <a:endParaRPr lang="en-US"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A trial balance has a three-line heading with company name, type of statement, and date has three columns for accounts, debit and credit. The entries are as follows. Cash of $137,000, accounts receivable of 20,000, supplies of 23,000, prepaid rent of 60,000, and equipment of 120,000 are displayed under debit. Accounts payable of $23,000, deferred revenue of 6,000, notes payable of 100,000, common stock of 200,000, and retained earnings of 0 are displayed under credit. Dividends shows 4,000 under debit. Service revenue shows 63,000 under credit. Salaries expense shows 28,000 under debit. Totals displays $392,000 of debit and $392,000 of credit and are double underlined and highlighted in red circle and reads must equal.</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3" action="ppaction://hlinksldjump"/>
              </a:rPr>
              <a:t>Return to parent-slide containing images.</a:t>
            </a:r>
            <a:endParaRPr lang="en-US"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101</a:t>
            </a:fld>
            <a:endParaRPr lang="en-US"/>
          </a:p>
        </p:txBody>
      </p:sp>
    </p:spTree>
    <p:extLst>
      <p:ext uri="{BB962C8B-B14F-4D97-AF65-F5344CB8AC3E}">
        <p14:creationId xmlns:p14="http://schemas.microsoft.com/office/powerpoint/2010/main" val="1170320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lstStyle/>
          <a:p>
            <a:r>
              <a:rPr lang="en-US" noProof="0" dirty="0"/>
              <a:t>Understanding Effects of Transaction</a:t>
            </a:r>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a:xfrm>
            <a:off x="342900" y="1276710"/>
            <a:ext cx="8458200" cy="1566852"/>
          </a:xfrm>
        </p:spPr>
        <p:txBody>
          <a:bodyPr>
            <a:noAutofit/>
          </a:bodyPr>
          <a:lstStyle/>
          <a:p>
            <a:pPr>
              <a:spcBef>
                <a:spcPts val="500"/>
              </a:spcBef>
              <a:spcAft>
                <a:spcPts val="500"/>
              </a:spcAft>
            </a:pPr>
            <a:r>
              <a:rPr lang="en-US" sz="2800" noProof="0" dirty="0"/>
              <a:t>For each transaction, ask these three questions:</a:t>
            </a:r>
          </a:p>
          <a:p>
            <a:pPr marL="457200" lvl="1" indent="-457200">
              <a:spcBef>
                <a:spcPts val="500"/>
              </a:spcBef>
              <a:spcAft>
                <a:spcPts val="500"/>
              </a:spcAft>
              <a:buAutoNum type="arabicPeriod"/>
            </a:pPr>
            <a:r>
              <a:rPr lang="en-US" sz="2600" b="1" noProof="0" dirty="0"/>
              <a:t>What is one account affected by the transaction?</a:t>
            </a:r>
          </a:p>
          <a:p>
            <a:pPr marL="518400" lvl="1" indent="-320400">
              <a:spcBef>
                <a:spcPts val="500"/>
              </a:spcBef>
              <a:spcAft>
                <a:spcPts val="500"/>
              </a:spcAft>
            </a:pPr>
            <a:r>
              <a:rPr lang="en-US" sz="2400" dirty="0"/>
              <a:t>Does this account increase or decrease?</a:t>
            </a:r>
          </a:p>
        </p:txBody>
      </p:sp>
      <p:sp>
        <p:nvSpPr>
          <p:cNvPr id="4" name="Content Placeholder 3">
            <a:extLst>
              <a:ext uri="{FF2B5EF4-FFF2-40B4-BE49-F238E27FC236}">
                <a16:creationId xmlns:a16="http://schemas.microsoft.com/office/drawing/2014/main" id="{26FBD170-3933-425D-8DB5-C219EE84FE2F}"/>
              </a:ext>
            </a:extLst>
          </p:cNvPr>
          <p:cNvSpPr>
            <a:spLocks noGrp="1"/>
          </p:cNvSpPr>
          <p:nvPr>
            <p:ph sz="quarter" idx="14"/>
          </p:nvPr>
        </p:nvSpPr>
        <p:spPr>
          <a:xfrm>
            <a:off x="342900" y="2921622"/>
            <a:ext cx="8458200" cy="1326993"/>
          </a:xfrm>
        </p:spPr>
        <p:txBody>
          <a:bodyPr>
            <a:noAutofit/>
          </a:bodyPr>
          <a:lstStyle/>
          <a:p>
            <a:pPr marL="357188" lvl="1" indent="-357188">
              <a:spcBef>
                <a:spcPts val="500"/>
              </a:spcBef>
              <a:spcAft>
                <a:spcPts val="500"/>
              </a:spcAft>
              <a:buNone/>
            </a:pPr>
            <a:r>
              <a:rPr lang="en-US" sz="2400" b="1" noProof="0" dirty="0"/>
              <a:t>2. </a:t>
            </a:r>
            <a:r>
              <a:rPr lang="en-US" sz="2600" b="1" noProof="0" dirty="0"/>
              <a:t>What is a second account affected by the transaction?</a:t>
            </a:r>
          </a:p>
          <a:p>
            <a:pPr marL="518400" lvl="1" indent="-320400">
              <a:spcBef>
                <a:spcPts val="500"/>
              </a:spcBef>
              <a:spcAft>
                <a:spcPts val="500"/>
              </a:spcAft>
            </a:pPr>
            <a:r>
              <a:rPr lang="en-US" sz="2400" dirty="0"/>
              <a:t>Does this account increase or decrease?</a:t>
            </a:r>
          </a:p>
        </p:txBody>
      </p:sp>
      <p:sp>
        <p:nvSpPr>
          <p:cNvPr id="5" name="Content Placeholder 4">
            <a:extLst>
              <a:ext uri="{FF2B5EF4-FFF2-40B4-BE49-F238E27FC236}">
                <a16:creationId xmlns:a16="http://schemas.microsoft.com/office/drawing/2014/main" id="{32647735-CEC0-4DC6-B7BD-5F0BC1D602CE}"/>
              </a:ext>
            </a:extLst>
          </p:cNvPr>
          <p:cNvSpPr>
            <a:spLocks noGrp="1"/>
          </p:cNvSpPr>
          <p:nvPr>
            <p:ph sz="quarter" idx="15"/>
          </p:nvPr>
        </p:nvSpPr>
        <p:spPr>
          <a:xfrm>
            <a:off x="342900" y="4337826"/>
            <a:ext cx="8458200" cy="1427354"/>
          </a:xfrm>
        </p:spPr>
        <p:txBody>
          <a:bodyPr>
            <a:noAutofit/>
          </a:bodyPr>
          <a:lstStyle/>
          <a:p>
            <a:pPr marL="357188" lvl="1" indent="-357188">
              <a:spcBef>
                <a:spcPts val="500"/>
              </a:spcBef>
              <a:spcAft>
                <a:spcPts val="500"/>
              </a:spcAft>
              <a:buNone/>
            </a:pPr>
            <a:r>
              <a:rPr lang="en-US" sz="2600" b="1" noProof="0" dirty="0"/>
              <a:t>3. Do assets equal liabilities plus stockholders’ equity?</a:t>
            </a:r>
          </a:p>
          <a:p>
            <a:pPr marL="518400" lvl="1" indent="-320400">
              <a:spcBef>
                <a:spcPts val="500"/>
              </a:spcBef>
              <a:spcAft>
                <a:spcPts val="500"/>
              </a:spcAft>
            </a:pPr>
            <a:r>
              <a:rPr lang="en-US" sz="2400" dirty="0">
                <a:solidFill>
                  <a:schemeClr val="tx1"/>
                </a:solidFill>
              </a:rPr>
              <a:t>THEY MUST!! EVERY TIME!!</a:t>
            </a:r>
          </a:p>
        </p:txBody>
      </p:sp>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203474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noProof="0" dirty="0">
                <a:solidFill>
                  <a:schemeClr val="tx1"/>
                </a:solidFill>
                <a:cs typeface="Avenir LT Std 65 Medium"/>
              </a:rPr>
              <a:t>Illustration 2-2 External Transactions of Eagle Soccer Academy</a:t>
            </a:r>
            <a:endParaRPr lang="en-US" noProof="0" dirty="0">
              <a:solidFill>
                <a:schemeClr val="tx1"/>
              </a:solidFill>
            </a:endParaRPr>
          </a:p>
        </p:txBody>
      </p:sp>
      <p:graphicFrame>
        <p:nvGraphicFramePr>
          <p:cNvPr id="6" name="Table 6">
            <a:extLst>
              <a:ext uri="{FF2B5EF4-FFF2-40B4-BE49-F238E27FC236}">
                <a16:creationId xmlns:a16="http://schemas.microsoft.com/office/drawing/2014/main" id="{982F8C3E-805E-4149-9CE2-C0120EE6D14E}"/>
              </a:ext>
            </a:extLst>
          </p:cNvPr>
          <p:cNvGraphicFramePr>
            <a:graphicFrameLocks noGrp="1"/>
          </p:cNvGraphicFramePr>
          <p:nvPr>
            <p:extLst>
              <p:ext uri="{D42A27DB-BD31-4B8C-83A1-F6EECF244321}">
                <p14:modId xmlns:p14="http://schemas.microsoft.com/office/powerpoint/2010/main" val="3443123487"/>
              </p:ext>
            </p:extLst>
          </p:nvPr>
        </p:nvGraphicFramePr>
        <p:xfrm>
          <a:off x="391887" y="1378339"/>
          <a:ext cx="8453535" cy="5120640"/>
        </p:xfrm>
        <a:graphic>
          <a:graphicData uri="http://schemas.openxmlformats.org/drawingml/2006/table">
            <a:tbl>
              <a:tblPr firstRow="1" bandRow="1">
                <a:tableStyleId>{5C22544A-7EE6-4342-B048-85BDC9FD1C3A}</a:tableStyleId>
              </a:tblPr>
              <a:tblGrid>
                <a:gridCol w="1324947">
                  <a:extLst>
                    <a:ext uri="{9D8B030D-6E8A-4147-A177-3AD203B41FA5}">
                      <a16:colId xmlns:a16="http://schemas.microsoft.com/office/drawing/2014/main" val="3904373120"/>
                    </a:ext>
                  </a:extLst>
                </a:gridCol>
                <a:gridCol w="1418253">
                  <a:extLst>
                    <a:ext uri="{9D8B030D-6E8A-4147-A177-3AD203B41FA5}">
                      <a16:colId xmlns:a16="http://schemas.microsoft.com/office/drawing/2014/main" val="1621321442"/>
                    </a:ext>
                  </a:extLst>
                </a:gridCol>
                <a:gridCol w="5710335">
                  <a:extLst>
                    <a:ext uri="{9D8B030D-6E8A-4147-A177-3AD203B41FA5}">
                      <a16:colId xmlns:a16="http://schemas.microsoft.com/office/drawing/2014/main" val="2655556917"/>
                    </a:ext>
                  </a:extLst>
                </a:gridCol>
              </a:tblGrid>
              <a:tr h="370840">
                <a:tc>
                  <a:txBody>
                    <a:bodyPr/>
                    <a:lstStyle/>
                    <a:p>
                      <a:pPr algn="ctr"/>
                      <a:r>
                        <a:rPr lang="en-US" sz="1600" dirty="0"/>
                        <a:t>Transaction</a:t>
                      </a:r>
                    </a:p>
                  </a:txBody>
                  <a:tcPr>
                    <a:solidFill>
                      <a:srgbClr val="C00000"/>
                    </a:solidFill>
                  </a:tcPr>
                </a:tc>
                <a:tc>
                  <a:txBody>
                    <a:bodyPr/>
                    <a:lstStyle/>
                    <a:p>
                      <a:pPr algn="ctr"/>
                      <a:r>
                        <a:rPr lang="en-US" sz="1600" dirty="0"/>
                        <a:t>Date</a:t>
                      </a:r>
                    </a:p>
                  </a:txBody>
                  <a:tcPr>
                    <a:solidFill>
                      <a:srgbClr val="C00000"/>
                    </a:solidFill>
                  </a:tcPr>
                </a:tc>
                <a:tc>
                  <a:txBody>
                    <a:bodyPr/>
                    <a:lstStyle/>
                    <a:p>
                      <a:r>
                        <a:rPr lang="en-US" sz="1600" dirty="0"/>
                        <a:t>Description</a:t>
                      </a:r>
                    </a:p>
                  </a:txBody>
                  <a:tcPr>
                    <a:solidFill>
                      <a:srgbClr val="C00000"/>
                    </a:solidFill>
                  </a:tcPr>
                </a:tc>
                <a:extLst>
                  <a:ext uri="{0D108BD9-81ED-4DB2-BD59-A6C34878D82A}">
                    <a16:rowId xmlns:a16="http://schemas.microsoft.com/office/drawing/2014/main" val="2800300318"/>
                  </a:ext>
                </a:extLst>
              </a:tr>
              <a:tr h="370840">
                <a:tc>
                  <a:txBody>
                    <a:bodyPr/>
                    <a:lstStyle/>
                    <a:p>
                      <a:pPr algn="ctr"/>
                      <a:r>
                        <a:rPr lang="en-US" sz="1600" dirty="0"/>
                        <a:t>(1)</a:t>
                      </a:r>
                    </a:p>
                  </a:txBody>
                  <a:tcPr anchor="ctr"/>
                </a:tc>
                <a:tc>
                  <a:txBody>
                    <a:bodyPr/>
                    <a:lstStyle/>
                    <a:p>
                      <a:pPr algn="ctr"/>
                      <a:r>
                        <a:rPr lang="en-US" sz="1600" dirty="0"/>
                        <a:t>Dec. 1</a:t>
                      </a:r>
                    </a:p>
                  </a:txBody>
                  <a:tcPr anchor="ctr"/>
                </a:tc>
                <a:tc>
                  <a:txBody>
                    <a:bodyPr/>
                    <a:lstStyle/>
                    <a:p>
                      <a:r>
                        <a:rPr lang="en-US" sz="1600" dirty="0"/>
                        <a:t>Sell shares of common stock for $200,000 to obtain the funds necessary to start the business.</a:t>
                      </a:r>
                    </a:p>
                  </a:txBody>
                  <a:tcPr/>
                </a:tc>
                <a:extLst>
                  <a:ext uri="{0D108BD9-81ED-4DB2-BD59-A6C34878D82A}">
                    <a16:rowId xmlns:a16="http://schemas.microsoft.com/office/drawing/2014/main" val="1270694031"/>
                  </a:ext>
                </a:extLst>
              </a:tr>
              <a:tr h="370840">
                <a:tc>
                  <a:txBody>
                    <a:bodyPr/>
                    <a:lstStyle/>
                    <a:p>
                      <a:pPr algn="ctr"/>
                      <a:r>
                        <a:rPr lang="en-US" sz="1600" dirty="0"/>
                        <a:t>(2)</a:t>
                      </a:r>
                    </a:p>
                  </a:txBody>
                  <a:tcPr anchor="ctr"/>
                </a:tc>
                <a:tc>
                  <a:txBody>
                    <a:bodyPr/>
                    <a:lstStyle/>
                    <a:p>
                      <a:pPr algn="ctr"/>
                      <a:r>
                        <a:rPr lang="en-US" sz="1600" dirty="0"/>
                        <a:t>Dec. 1</a:t>
                      </a:r>
                    </a:p>
                  </a:txBody>
                  <a:tcPr anchor="ctr"/>
                </a:tc>
                <a:tc>
                  <a:txBody>
                    <a:bodyPr/>
                    <a:lstStyle/>
                    <a:p>
                      <a:r>
                        <a:rPr lang="en-US" sz="1600" dirty="0"/>
                        <a:t>Borrow $100,000 from the local bank and sign a note promising to repay the full amount of the debt in three years.</a:t>
                      </a:r>
                    </a:p>
                  </a:txBody>
                  <a:tcPr/>
                </a:tc>
                <a:extLst>
                  <a:ext uri="{0D108BD9-81ED-4DB2-BD59-A6C34878D82A}">
                    <a16:rowId xmlns:a16="http://schemas.microsoft.com/office/drawing/2014/main" val="2824832728"/>
                  </a:ext>
                </a:extLst>
              </a:tr>
              <a:tr h="370840">
                <a:tc>
                  <a:txBody>
                    <a:bodyPr/>
                    <a:lstStyle/>
                    <a:p>
                      <a:pPr algn="ctr"/>
                      <a:r>
                        <a:rPr lang="en-US" sz="1600" dirty="0"/>
                        <a:t>(3)</a:t>
                      </a:r>
                    </a:p>
                  </a:txBody>
                  <a:tcPr anchor="ctr"/>
                </a:tc>
                <a:tc>
                  <a:txBody>
                    <a:bodyPr/>
                    <a:lstStyle/>
                    <a:p>
                      <a:pPr algn="ctr"/>
                      <a:r>
                        <a:rPr lang="en-US" sz="1600"/>
                        <a:t>Dec. 1</a:t>
                      </a:r>
                      <a:endParaRPr lang="en-US" sz="1600" dirty="0"/>
                    </a:p>
                  </a:txBody>
                  <a:tcPr anchor="ctr"/>
                </a:tc>
                <a:tc>
                  <a:txBody>
                    <a:bodyPr/>
                    <a:lstStyle/>
                    <a:p>
                      <a:r>
                        <a:rPr lang="en-US" sz="1600" dirty="0"/>
                        <a:t>Purchase equipment necessary for giving soccer training. $120,000 cash</a:t>
                      </a:r>
                    </a:p>
                  </a:txBody>
                  <a:tcPr/>
                </a:tc>
                <a:extLst>
                  <a:ext uri="{0D108BD9-81ED-4DB2-BD59-A6C34878D82A}">
                    <a16:rowId xmlns:a16="http://schemas.microsoft.com/office/drawing/2014/main" val="1089718185"/>
                  </a:ext>
                </a:extLst>
              </a:tr>
              <a:tr h="370840">
                <a:tc>
                  <a:txBody>
                    <a:bodyPr/>
                    <a:lstStyle/>
                    <a:p>
                      <a:pPr algn="ctr"/>
                      <a:r>
                        <a:rPr lang="en-US" sz="1600" dirty="0"/>
                        <a:t>(4)</a:t>
                      </a:r>
                    </a:p>
                  </a:txBody>
                  <a:tcPr anchor="ctr"/>
                </a:tc>
                <a:tc>
                  <a:txBody>
                    <a:bodyPr/>
                    <a:lstStyle/>
                    <a:p>
                      <a:pPr algn="ctr"/>
                      <a:r>
                        <a:rPr lang="en-US" sz="1600" dirty="0"/>
                        <a:t>Dec. 1</a:t>
                      </a:r>
                    </a:p>
                  </a:txBody>
                  <a:tcPr anchor="ctr"/>
                </a:tc>
                <a:tc>
                  <a:txBody>
                    <a:bodyPr/>
                    <a:lstStyle/>
                    <a:p>
                      <a:r>
                        <a:rPr lang="en-US" sz="1600" dirty="0"/>
                        <a:t>Pay one year of rent in advance, $60,000 ($5,000 per month).</a:t>
                      </a:r>
                    </a:p>
                  </a:txBody>
                  <a:tcPr/>
                </a:tc>
                <a:extLst>
                  <a:ext uri="{0D108BD9-81ED-4DB2-BD59-A6C34878D82A}">
                    <a16:rowId xmlns:a16="http://schemas.microsoft.com/office/drawing/2014/main" val="2865365987"/>
                  </a:ext>
                </a:extLst>
              </a:tr>
              <a:tr h="370840">
                <a:tc>
                  <a:txBody>
                    <a:bodyPr/>
                    <a:lstStyle/>
                    <a:p>
                      <a:pPr algn="ctr"/>
                      <a:r>
                        <a:rPr lang="en-US" sz="1600" dirty="0"/>
                        <a:t>(5)</a:t>
                      </a:r>
                    </a:p>
                  </a:txBody>
                  <a:tcPr anchor="ctr"/>
                </a:tc>
                <a:tc>
                  <a:txBody>
                    <a:bodyPr/>
                    <a:lstStyle/>
                    <a:p>
                      <a:pPr algn="ctr"/>
                      <a:r>
                        <a:rPr lang="en-US" sz="1600" dirty="0"/>
                        <a:t>Dec. 6</a:t>
                      </a:r>
                    </a:p>
                  </a:txBody>
                  <a:tcPr anchor="ctr"/>
                </a:tc>
                <a:tc>
                  <a:txBody>
                    <a:bodyPr/>
                    <a:lstStyle/>
                    <a:p>
                      <a:r>
                        <a:rPr lang="en-US" sz="1600" dirty="0"/>
                        <a:t>Purchase supplies on account, $23,000.</a:t>
                      </a:r>
                    </a:p>
                  </a:txBody>
                  <a:tcPr/>
                </a:tc>
                <a:extLst>
                  <a:ext uri="{0D108BD9-81ED-4DB2-BD59-A6C34878D82A}">
                    <a16:rowId xmlns:a16="http://schemas.microsoft.com/office/drawing/2014/main" val="1655448897"/>
                  </a:ext>
                </a:extLst>
              </a:tr>
              <a:tr h="370840">
                <a:tc>
                  <a:txBody>
                    <a:bodyPr/>
                    <a:lstStyle/>
                    <a:p>
                      <a:pPr algn="ctr"/>
                      <a:r>
                        <a:rPr lang="en-US" sz="1600" dirty="0"/>
                        <a:t>(6)</a:t>
                      </a:r>
                    </a:p>
                  </a:txBody>
                  <a:tcPr anchor="ctr"/>
                </a:tc>
                <a:tc>
                  <a:txBody>
                    <a:bodyPr/>
                    <a:lstStyle/>
                    <a:p>
                      <a:pPr algn="ctr"/>
                      <a:r>
                        <a:rPr lang="en-US" sz="1600" dirty="0"/>
                        <a:t>Dec. 12</a:t>
                      </a:r>
                    </a:p>
                  </a:txBody>
                  <a:tcPr anchor="ctr"/>
                </a:tc>
                <a:tc>
                  <a:txBody>
                    <a:bodyPr/>
                    <a:lstStyle/>
                    <a:p>
                      <a:r>
                        <a:rPr lang="en-US" sz="1600" dirty="0"/>
                        <a:t>Provide soccer training to customers for cash, $43,000.</a:t>
                      </a:r>
                    </a:p>
                  </a:txBody>
                  <a:tcPr/>
                </a:tc>
                <a:extLst>
                  <a:ext uri="{0D108BD9-81ED-4DB2-BD59-A6C34878D82A}">
                    <a16:rowId xmlns:a16="http://schemas.microsoft.com/office/drawing/2014/main" val="1823163811"/>
                  </a:ext>
                </a:extLst>
              </a:tr>
              <a:tr h="370840">
                <a:tc>
                  <a:txBody>
                    <a:bodyPr/>
                    <a:lstStyle/>
                    <a:p>
                      <a:pPr algn="ctr"/>
                      <a:r>
                        <a:rPr lang="en-US" sz="1600" dirty="0"/>
                        <a:t>(7)</a:t>
                      </a:r>
                    </a:p>
                  </a:txBody>
                  <a:tcPr anchor="ctr"/>
                </a:tc>
                <a:tc>
                  <a:txBody>
                    <a:bodyPr/>
                    <a:lstStyle/>
                    <a:p>
                      <a:pPr algn="ctr"/>
                      <a:r>
                        <a:rPr lang="en-US" sz="1600" dirty="0"/>
                        <a:t>Dec. 17</a:t>
                      </a:r>
                    </a:p>
                  </a:txBody>
                  <a:tcPr anchor="ctr"/>
                </a:tc>
                <a:tc>
                  <a:txBody>
                    <a:bodyPr/>
                    <a:lstStyle/>
                    <a:p>
                      <a:r>
                        <a:rPr lang="en-US" sz="1600" dirty="0"/>
                        <a:t>Provide soccer training to customers on account, $20,000.</a:t>
                      </a:r>
                    </a:p>
                  </a:txBody>
                  <a:tcPr/>
                </a:tc>
                <a:extLst>
                  <a:ext uri="{0D108BD9-81ED-4DB2-BD59-A6C34878D82A}">
                    <a16:rowId xmlns:a16="http://schemas.microsoft.com/office/drawing/2014/main" val="846342423"/>
                  </a:ext>
                </a:extLst>
              </a:tr>
              <a:tr h="370840">
                <a:tc>
                  <a:txBody>
                    <a:bodyPr/>
                    <a:lstStyle/>
                    <a:p>
                      <a:pPr algn="ctr"/>
                      <a:r>
                        <a:rPr lang="en-US" sz="1600" dirty="0"/>
                        <a:t>(8)</a:t>
                      </a:r>
                    </a:p>
                  </a:txBody>
                  <a:tcPr anchor="ctr"/>
                </a:tc>
                <a:tc>
                  <a:txBody>
                    <a:bodyPr/>
                    <a:lstStyle/>
                    <a:p>
                      <a:pPr algn="ctr"/>
                      <a:r>
                        <a:rPr lang="en-US" sz="1600" dirty="0"/>
                        <a:t>Dec. 23</a:t>
                      </a:r>
                    </a:p>
                  </a:txBody>
                  <a:tcPr anchor="ctr"/>
                </a:tc>
                <a:tc>
                  <a:txBody>
                    <a:bodyPr/>
                    <a:lstStyle/>
                    <a:p>
                      <a:r>
                        <a:rPr lang="en-US" sz="1600" dirty="0"/>
                        <a:t>Receive cash in advance for 12 soccer training sessions to be given in the future, $6,000.</a:t>
                      </a:r>
                    </a:p>
                  </a:txBody>
                  <a:tcPr/>
                </a:tc>
                <a:extLst>
                  <a:ext uri="{0D108BD9-81ED-4DB2-BD59-A6C34878D82A}">
                    <a16:rowId xmlns:a16="http://schemas.microsoft.com/office/drawing/2014/main" val="1090552426"/>
                  </a:ext>
                </a:extLst>
              </a:tr>
              <a:tr h="370840">
                <a:tc>
                  <a:txBody>
                    <a:bodyPr/>
                    <a:lstStyle/>
                    <a:p>
                      <a:pPr algn="ctr"/>
                      <a:r>
                        <a:rPr lang="en-US" sz="1600" dirty="0"/>
                        <a:t>(9)</a:t>
                      </a:r>
                    </a:p>
                  </a:txBody>
                  <a:tcPr anchor="ctr"/>
                </a:tc>
                <a:tc>
                  <a:txBody>
                    <a:bodyPr/>
                    <a:lstStyle/>
                    <a:p>
                      <a:pPr algn="ctr"/>
                      <a:r>
                        <a:rPr lang="en-US" sz="1600" dirty="0"/>
                        <a:t>Dec. 28</a:t>
                      </a:r>
                    </a:p>
                  </a:txBody>
                  <a:tcPr anchor="ctr"/>
                </a:tc>
                <a:tc>
                  <a:txBody>
                    <a:bodyPr/>
                    <a:lstStyle/>
                    <a:p>
                      <a:r>
                        <a:rPr lang="en-US" sz="1600" dirty="0"/>
                        <a:t>Pay salaries to employees, $28,000.</a:t>
                      </a:r>
                    </a:p>
                  </a:txBody>
                  <a:tcPr/>
                </a:tc>
                <a:extLst>
                  <a:ext uri="{0D108BD9-81ED-4DB2-BD59-A6C34878D82A}">
                    <a16:rowId xmlns:a16="http://schemas.microsoft.com/office/drawing/2014/main" val="3977763459"/>
                  </a:ext>
                </a:extLst>
              </a:tr>
              <a:tr h="370840">
                <a:tc>
                  <a:txBody>
                    <a:bodyPr/>
                    <a:lstStyle/>
                    <a:p>
                      <a:pPr algn="ctr"/>
                      <a:r>
                        <a:rPr lang="en-US" sz="1600" dirty="0"/>
                        <a:t>(10)</a:t>
                      </a:r>
                    </a:p>
                  </a:txBody>
                  <a:tcPr anchor="ctr"/>
                </a:tc>
                <a:tc>
                  <a:txBody>
                    <a:bodyPr/>
                    <a:lstStyle/>
                    <a:p>
                      <a:pPr algn="ctr"/>
                      <a:r>
                        <a:rPr lang="en-US" sz="1600" dirty="0"/>
                        <a:t>Dec. 30</a:t>
                      </a:r>
                    </a:p>
                  </a:txBody>
                  <a:tcPr anchor="ctr"/>
                </a:tc>
                <a:tc>
                  <a:txBody>
                    <a:bodyPr/>
                    <a:lstStyle/>
                    <a:p>
                      <a:r>
                        <a:rPr lang="en-US" sz="1600" dirty="0"/>
                        <a:t>Pay cash dividends of $4,000 to shareholders.</a:t>
                      </a:r>
                    </a:p>
                  </a:txBody>
                  <a:tcPr/>
                </a:tc>
                <a:extLst>
                  <a:ext uri="{0D108BD9-81ED-4DB2-BD59-A6C34878D82A}">
                    <a16:rowId xmlns:a16="http://schemas.microsoft.com/office/drawing/2014/main" val="792754492"/>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3180078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sz="3400" noProof="0" dirty="0"/>
              <a:t>Transaction (1): Issue Common Stock </a:t>
            </a:r>
            <a:r>
              <a:rPr lang="en-US" sz="1000" b="0" noProof="0" dirty="0"/>
              <a:t>1</a:t>
            </a:r>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10"/>
            <a:ext cx="8458200" cy="723340"/>
          </a:xfrm>
        </p:spPr>
        <p:txBody>
          <a:bodyPr>
            <a:noAutofit/>
          </a:bodyPr>
          <a:lstStyle/>
          <a:p>
            <a:pPr>
              <a:spcBef>
                <a:spcPts val="500"/>
              </a:spcBef>
              <a:spcAft>
                <a:spcPts val="500"/>
              </a:spcAft>
            </a:pPr>
            <a:r>
              <a:rPr lang="en-US" sz="2200" noProof="0" dirty="0"/>
              <a:t>Sell shares of common stock for $200,000 to obtain the funds necessary to start the business.</a:t>
            </a:r>
          </a:p>
        </p:txBody>
      </p:sp>
      <p:pic>
        <p:nvPicPr>
          <p:cNvPr id="12" name="Picture 11" descr="Eagle Soccer Academy sells shares to investors and gets cash from them.">
            <a:extLst>
              <a:ext uri="{FF2B5EF4-FFF2-40B4-BE49-F238E27FC236}">
                <a16:creationId xmlns:a16="http://schemas.microsoft.com/office/drawing/2014/main" id="{0432EE85-395C-4CDF-951A-F0492961092E}"/>
              </a:ext>
            </a:extLst>
          </p:cNvPr>
          <p:cNvPicPr>
            <a:picLocks noChangeAspect="1"/>
          </p:cNvPicPr>
          <p:nvPr/>
        </p:nvPicPr>
        <p:blipFill>
          <a:blip r:embed="rId3"/>
          <a:stretch>
            <a:fillRect/>
          </a:stretch>
        </p:blipFill>
        <p:spPr>
          <a:xfrm>
            <a:off x="1146670" y="2181361"/>
            <a:ext cx="6842551" cy="1983418"/>
          </a:xfrm>
          <a:prstGeom prst="rect">
            <a:avLst/>
          </a:prstGeom>
        </p:spPr>
      </p:pic>
      <p:sp>
        <p:nvSpPr>
          <p:cNvPr id="7" name="Content Placeholder 6">
            <a:extLst>
              <a:ext uri="{FF2B5EF4-FFF2-40B4-BE49-F238E27FC236}">
                <a16:creationId xmlns:a16="http://schemas.microsoft.com/office/drawing/2014/main" id="{B092ACD8-7289-4E94-BC42-246FDA32CDC3}"/>
              </a:ext>
            </a:extLst>
          </p:cNvPr>
          <p:cNvSpPr>
            <a:spLocks noGrp="1"/>
          </p:cNvSpPr>
          <p:nvPr>
            <p:ph sz="quarter" idx="17"/>
          </p:nvPr>
        </p:nvSpPr>
        <p:spPr>
          <a:xfrm>
            <a:off x="342900" y="4279184"/>
            <a:ext cx="8458200" cy="926291"/>
          </a:xfrm>
        </p:spPr>
        <p:txBody>
          <a:bodyPr>
            <a:noAutofit/>
          </a:bodyPr>
          <a:lstStyle/>
          <a:p>
            <a:pPr>
              <a:spcBef>
                <a:spcPts val="500"/>
              </a:spcBef>
              <a:spcAft>
                <a:spcPts val="500"/>
              </a:spcAft>
            </a:pPr>
            <a:r>
              <a:rPr lang="en-US" b="1" noProof="0" dirty="0"/>
              <a:t>What is one account affected by the transaction? </a:t>
            </a:r>
          </a:p>
          <a:p>
            <a:pPr marL="291600" lvl="1" indent="-291600">
              <a:spcBef>
                <a:spcPts val="500"/>
              </a:spcBef>
              <a:spcAft>
                <a:spcPts val="500"/>
              </a:spcAft>
            </a:pPr>
            <a:r>
              <a:rPr lang="en-US" noProof="0" dirty="0"/>
              <a:t>Cash.</a:t>
            </a:r>
          </a:p>
        </p:txBody>
      </p:sp>
      <p:sp>
        <p:nvSpPr>
          <p:cNvPr id="8" name="Content Placeholder 7">
            <a:extLst>
              <a:ext uri="{FF2B5EF4-FFF2-40B4-BE49-F238E27FC236}">
                <a16:creationId xmlns:a16="http://schemas.microsoft.com/office/drawing/2014/main" id="{DA815D0A-9AA9-423A-9B7E-AC012F4D08C7}"/>
              </a:ext>
            </a:extLst>
          </p:cNvPr>
          <p:cNvSpPr>
            <a:spLocks noGrp="1"/>
          </p:cNvSpPr>
          <p:nvPr>
            <p:ph sz="quarter" idx="18"/>
          </p:nvPr>
        </p:nvSpPr>
        <p:spPr>
          <a:xfrm>
            <a:off x="342900" y="5272382"/>
            <a:ext cx="8458200" cy="905394"/>
          </a:xfrm>
        </p:spPr>
        <p:txBody>
          <a:bodyPr>
            <a:noAutofit/>
          </a:bodyPr>
          <a:lstStyle/>
          <a:p>
            <a:pPr>
              <a:spcBef>
                <a:spcPts val="500"/>
              </a:spcBef>
              <a:spcAft>
                <a:spcPts val="500"/>
              </a:spcAft>
            </a:pPr>
            <a:r>
              <a:rPr lang="en-US" b="1" noProof="0" dirty="0"/>
              <a:t>Does that account increase or decrease?</a:t>
            </a:r>
          </a:p>
          <a:p>
            <a:pPr marL="291600" lvl="1" indent="-291600">
              <a:spcBef>
                <a:spcPts val="500"/>
              </a:spcBef>
              <a:spcAft>
                <a:spcPts val="500"/>
              </a:spcAft>
            </a:pPr>
            <a:r>
              <a:rPr lang="en-US" noProof="0" dirty="0"/>
              <a:t>Increase by $200,000.</a:t>
            </a: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903100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sz="3400" noProof="0" dirty="0"/>
              <a:t>Transaction (1): Issue Common Stock </a:t>
            </a:r>
            <a:r>
              <a:rPr lang="en-US" sz="1000" b="0" noProof="0" dirty="0"/>
              <a:t>2</a:t>
            </a:r>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10"/>
            <a:ext cx="8458200" cy="703534"/>
          </a:xfrm>
        </p:spPr>
        <p:txBody>
          <a:bodyPr>
            <a:noAutofit/>
          </a:bodyPr>
          <a:lstStyle/>
          <a:p>
            <a:pPr>
              <a:spcBef>
                <a:spcPts val="500"/>
              </a:spcBef>
              <a:spcAft>
                <a:spcPts val="500"/>
              </a:spcAft>
            </a:pPr>
            <a:r>
              <a:rPr lang="en-US" noProof="0" dirty="0"/>
              <a:t>Sell shares of common stock for $200,000 to obtain the funds necessary to start the business.</a:t>
            </a:r>
          </a:p>
        </p:txBody>
      </p:sp>
      <p:pic>
        <p:nvPicPr>
          <p:cNvPr id="4" name="Picture 3" descr="Eagle Soccer Academy sells shares to investors and gets cash from them.">
            <a:extLst>
              <a:ext uri="{FF2B5EF4-FFF2-40B4-BE49-F238E27FC236}">
                <a16:creationId xmlns:a16="http://schemas.microsoft.com/office/drawing/2014/main" id="{E05B1967-9CE4-414C-9C64-5F0A2846C82D}"/>
              </a:ext>
            </a:extLst>
          </p:cNvPr>
          <p:cNvPicPr>
            <a:picLocks noChangeAspect="1"/>
          </p:cNvPicPr>
          <p:nvPr/>
        </p:nvPicPr>
        <p:blipFill>
          <a:blip r:embed="rId3"/>
          <a:stretch>
            <a:fillRect/>
          </a:stretch>
        </p:blipFill>
        <p:spPr>
          <a:xfrm>
            <a:off x="1349004" y="2252173"/>
            <a:ext cx="6445992" cy="1868469"/>
          </a:xfrm>
          <a:prstGeom prst="rect">
            <a:avLst/>
          </a:prstGeom>
        </p:spPr>
      </p:pic>
      <p:sp>
        <p:nvSpPr>
          <p:cNvPr id="7" name="Content Placeholder 6">
            <a:extLst>
              <a:ext uri="{FF2B5EF4-FFF2-40B4-BE49-F238E27FC236}">
                <a16:creationId xmlns:a16="http://schemas.microsoft.com/office/drawing/2014/main" id="{B092ACD8-7289-4E94-BC42-246FDA32CDC3}"/>
              </a:ext>
            </a:extLst>
          </p:cNvPr>
          <p:cNvSpPr>
            <a:spLocks noGrp="1"/>
          </p:cNvSpPr>
          <p:nvPr>
            <p:ph sz="quarter" idx="17"/>
          </p:nvPr>
        </p:nvSpPr>
        <p:spPr>
          <a:xfrm>
            <a:off x="342900" y="4259766"/>
            <a:ext cx="8458200" cy="869795"/>
          </a:xfrm>
        </p:spPr>
        <p:txBody>
          <a:bodyPr>
            <a:noAutofit/>
          </a:bodyPr>
          <a:lstStyle/>
          <a:p>
            <a:pPr>
              <a:spcBef>
                <a:spcPts val="500"/>
              </a:spcBef>
              <a:spcAft>
                <a:spcPts val="500"/>
              </a:spcAft>
            </a:pPr>
            <a:r>
              <a:rPr lang="en-US" b="1" noProof="0" dirty="0"/>
              <a:t>What is a </a:t>
            </a:r>
            <a:r>
              <a:rPr lang="en-US" b="1" u="sng" noProof="0" dirty="0"/>
              <a:t>second</a:t>
            </a:r>
            <a:r>
              <a:rPr lang="en-US" b="1" noProof="0" dirty="0"/>
              <a:t> account affected by the transaction? </a:t>
            </a:r>
          </a:p>
          <a:p>
            <a:pPr marL="291600" lvl="1" indent="-291600">
              <a:spcBef>
                <a:spcPts val="500"/>
              </a:spcBef>
              <a:spcAft>
                <a:spcPts val="500"/>
              </a:spcAft>
            </a:pPr>
            <a:r>
              <a:rPr lang="en-US" sz="1800" noProof="0" dirty="0"/>
              <a:t>Common Stock.</a:t>
            </a:r>
          </a:p>
        </p:txBody>
      </p:sp>
      <p:sp>
        <p:nvSpPr>
          <p:cNvPr id="8" name="Content Placeholder 7">
            <a:extLst>
              <a:ext uri="{FF2B5EF4-FFF2-40B4-BE49-F238E27FC236}">
                <a16:creationId xmlns:a16="http://schemas.microsoft.com/office/drawing/2014/main" id="{DA815D0A-9AA9-423A-9B7E-AC012F4D08C7}"/>
              </a:ext>
            </a:extLst>
          </p:cNvPr>
          <p:cNvSpPr>
            <a:spLocks noGrp="1"/>
          </p:cNvSpPr>
          <p:nvPr>
            <p:ph sz="quarter" idx="18"/>
          </p:nvPr>
        </p:nvSpPr>
        <p:spPr>
          <a:xfrm>
            <a:off x="342900" y="5272382"/>
            <a:ext cx="8458200" cy="905394"/>
          </a:xfrm>
        </p:spPr>
        <p:txBody>
          <a:bodyPr>
            <a:noAutofit/>
          </a:bodyPr>
          <a:lstStyle/>
          <a:p>
            <a:pPr>
              <a:spcBef>
                <a:spcPts val="500"/>
              </a:spcBef>
              <a:spcAft>
                <a:spcPts val="500"/>
              </a:spcAft>
            </a:pPr>
            <a:r>
              <a:rPr lang="en-US" b="1" noProof="0" dirty="0"/>
              <a:t>Does that account increase or decrease?</a:t>
            </a:r>
          </a:p>
          <a:p>
            <a:pPr marL="291600" lvl="1" indent="-291600">
              <a:spcBef>
                <a:spcPts val="500"/>
              </a:spcBef>
              <a:spcAft>
                <a:spcPts val="500"/>
              </a:spcAft>
            </a:pPr>
            <a:r>
              <a:rPr lang="en-US" sz="1800" noProof="0" dirty="0"/>
              <a:t>Increase by $200,000.</a:t>
            </a: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399978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sz="3400" noProof="0" dirty="0"/>
              <a:t>Transaction (1): Issue Common Stock </a:t>
            </a:r>
            <a:r>
              <a:rPr lang="en-US" sz="1000" b="0" noProof="0" dirty="0"/>
              <a:t>3</a:t>
            </a:r>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09"/>
            <a:ext cx="8458200" cy="717861"/>
          </a:xfrm>
        </p:spPr>
        <p:txBody>
          <a:bodyPr>
            <a:noAutofit/>
          </a:bodyPr>
          <a:lstStyle/>
          <a:p>
            <a:pPr>
              <a:spcBef>
                <a:spcPts val="500"/>
              </a:spcBef>
              <a:spcAft>
                <a:spcPts val="500"/>
              </a:spcAft>
            </a:pPr>
            <a:r>
              <a:rPr lang="en-US" noProof="0" dirty="0"/>
              <a:t>Sell shares of common stock for $200,000 to obtain the funds necessary to start the business.</a:t>
            </a:r>
          </a:p>
        </p:txBody>
      </p:sp>
      <p:graphicFrame>
        <p:nvGraphicFramePr>
          <p:cNvPr id="10" name="Table 11">
            <a:extLst>
              <a:ext uri="{FF2B5EF4-FFF2-40B4-BE49-F238E27FC236}">
                <a16:creationId xmlns:a16="http://schemas.microsoft.com/office/drawing/2014/main" id="{DD944D31-6A5B-48A5-8395-4A9F41AEF41E}"/>
              </a:ext>
            </a:extLst>
          </p:cNvPr>
          <p:cNvGraphicFramePr>
            <a:graphicFrameLocks noGrp="1"/>
          </p:cNvGraphicFramePr>
          <p:nvPr>
            <p:extLst>
              <p:ext uri="{D42A27DB-BD31-4B8C-83A1-F6EECF244321}">
                <p14:modId xmlns:p14="http://schemas.microsoft.com/office/powerpoint/2010/main" val="4076891860"/>
              </p:ext>
            </p:extLst>
          </p:nvPr>
        </p:nvGraphicFramePr>
        <p:xfrm>
          <a:off x="835700" y="2316480"/>
          <a:ext cx="7464490" cy="1112520"/>
        </p:xfrm>
        <a:graphic>
          <a:graphicData uri="http://schemas.openxmlformats.org/drawingml/2006/table">
            <a:tbl>
              <a:tblPr firstRow="1" bandRow="1">
                <a:tableStyleId>{2D5ABB26-0587-4C30-8999-92F81FD0307C}</a:tableStyleId>
              </a:tblPr>
              <a:tblGrid>
                <a:gridCol w="1862068">
                  <a:extLst>
                    <a:ext uri="{9D8B030D-6E8A-4147-A177-3AD203B41FA5}">
                      <a16:colId xmlns:a16="http://schemas.microsoft.com/office/drawing/2014/main" val="2378908313"/>
                    </a:ext>
                  </a:extLst>
                </a:gridCol>
                <a:gridCol w="470586">
                  <a:extLst>
                    <a:ext uri="{9D8B030D-6E8A-4147-A177-3AD203B41FA5}">
                      <a16:colId xmlns:a16="http://schemas.microsoft.com/office/drawing/2014/main" val="3928635749"/>
                    </a:ext>
                  </a:extLst>
                </a:gridCol>
                <a:gridCol w="1492897">
                  <a:extLst>
                    <a:ext uri="{9D8B030D-6E8A-4147-A177-3AD203B41FA5}">
                      <a16:colId xmlns:a16="http://schemas.microsoft.com/office/drawing/2014/main" val="3001365827"/>
                    </a:ext>
                  </a:extLst>
                </a:gridCol>
                <a:gridCol w="933062">
                  <a:extLst>
                    <a:ext uri="{9D8B030D-6E8A-4147-A177-3AD203B41FA5}">
                      <a16:colId xmlns:a16="http://schemas.microsoft.com/office/drawing/2014/main" val="2439400053"/>
                    </a:ext>
                  </a:extLst>
                </a:gridCol>
                <a:gridCol w="2705877">
                  <a:extLst>
                    <a:ext uri="{9D8B030D-6E8A-4147-A177-3AD203B41FA5}">
                      <a16:colId xmlns:a16="http://schemas.microsoft.com/office/drawing/2014/main" val="3913047703"/>
                    </a:ext>
                  </a:extLst>
                </a:gridCol>
              </a:tblGrid>
              <a:tr h="370840">
                <a:tc>
                  <a:txBody>
                    <a:bodyPr/>
                    <a:lstStyle/>
                    <a:p>
                      <a:pPr algn="ctr"/>
                      <a:r>
                        <a:rPr lang="en-US" dirty="0"/>
                        <a:t>Assets</a:t>
                      </a:r>
                    </a:p>
                  </a:txBody>
                  <a:tcPr/>
                </a:tc>
                <a:tc>
                  <a:txBody>
                    <a:bodyPr/>
                    <a:lstStyle/>
                    <a:p>
                      <a:pPr algn="ctr"/>
                      <a:r>
                        <a:rPr lang="en-US" dirty="0"/>
                        <a:t>=</a:t>
                      </a:r>
                    </a:p>
                  </a:txBody>
                  <a:tcPr/>
                </a:tc>
                <a:tc>
                  <a:txBody>
                    <a:bodyPr/>
                    <a:lstStyle/>
                    <a:p>
                      <a:pPr algn="ctr"/>
                      <a:r>
                        <a:rPr lang="en-US" sz="1800" dirty="0"/>
                        <a:t>Liabilities</a:t>
                      </a:r>
                      <a:endParaRPr lang="en-US" dirty="0"/>
                    </a:p>
                  </a:txBody>
                  <a:tcPr/>
                </a:tc>
                <a:tc>
                  <a:txBody>
                    <a:bodyPr/>
                    <a:lstStyle/>
                    <a:p>
                      <a:pPr algn="ctr"/>
                      <a:r>
                        <a:rPr lang="en-US" dirty="0"/>
                        <a:t>+</a:t>
                      </a:r>
                    </a:p>
                  </a:txBody>
                  <a:tcPr/>
                </a:tc>
                <a:tc>
                  <a:txBody>
                    <a:bodyPr/>
                    <a:lstStyle/>
                    <a:p>
                      <a:pPr algn="ctr"/>
                      <a:r>
                        <a:rPr lang="en-US" sz="1800" dirty="0"/>
                        <a:t>Stockholders’ Equity</a:t>
                      </a:r>
                      <a:endParaRPr lang="en-US" dirty="0"/>
                    </a:p>
                  </a:txBody>
                  <a:tcPr/>
                </a:tc>
                <a:extLst>
                  <a:ext uri="{0D108BD9-81ED-4DB2-BD59-A6C34878D82A}">
                    <a16:rowId xmlns:a16="http://schemas.microsoft.com/office/drawing/2014/main" val="207686336"/>
                  </a:ext>
                </a:extLst>
              </a:tr>
              <a:tr h="370840">
                <a:tc>
                  <a:txBody>
                    <a:bodyPr/>
                    <a:lstStyle/>
                    <a:p>
                      <a:pPr algn="ctr"/>
                      <a:r>
                        <a:rPr lang="en-US" dirty="0"/>
                        <a:t>Cash</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Common Stock</a:t>
                      </a:r>
                    </a:p>
                  </a:txBody>
                  <a:tcPr/>
                </a:tc>
                <a:extLst>
                  <a:ext uri="{0D108BD9-81ED-4DB2-BD59-A6C34878D82A}">
                    <a16:rowId xmlns:a16="http://schemas.microsoft.com/office/drawing/2014/main" val="4081088064"/>
                  </a:ext>
                </a:extLst>
              </a:tr>
              <a:tr h="370840">
                <a:tc>
                  <a:txBody>
                    <a:bodyPr/>
                    <a:lstStyle/>
                    <a:p>
                      <a:pPr algn="ctr"/>
                      <a:r>
                        <a:rPr lang="en-US" dirty="0"/>
                        <a:t>(1) +$200,000</a:t>
                      </a:r>
                      <a:endParaRPr lang="en-US" b="1" dirty="0">
                        <a:solidFill>
                          <a:schemeClr val="tx1"/>
                        </a:solidFill>
                      </a:endParaRPr>
                    </a:p>
                  </a:txBody>
                  <a:tcPr/>
                </a:tc>
                <a:tc>
                  <a:txBody>
                    <a:bodyPr/>
                    <a:lstStyle/>
                    <a:p>
                      <a:pPr algn="ctr"/>
                      <a:r>
                        <a:rPr lang="en-US" dirty="0"/>
                        <a:t>=</a:t>
                      </a:r>
                      <a:endParaRPr lang="en-US" dirty="0">
                        <a:solidFill>
                          <a:schemeClr val="tx1"/>
                        </a:solidFill>
                      </a:endParaRPr>
                    </a:p>
                  </a:txBody>
                  <a:tcPr/>
                </a:tc>
                <a:tc>
                  <a:txBody>
                    <a:bodyPr/>
                    <a:lstStyle/>
                    <a:p>
                      <a:pPr algn="ctr"/>
                      <a:endParaRPr lang="en-US" dirty="0">
                        <a:solidFill>
                          <a:schemeClr val="tx1"/>
                        </a:solidFill>
                      </a:endParaRPr>
                    </a:p>
                  </a:txBody>
                  <a:tcPr/>
                </a:tc>
                <a:tc>
                  <a:txBody>
                    <a:bodyPr/>
                    <a:lstStyle/>
                    <a:p>
                      <a:pPr algn="ctr"/>
                      <a:endParaRPr lang="en-US" dirty="0">
                        <a:solidFill>
                          <a:schemeClr val="tx1"/>
                        </a:solidFill>
                      </a:endParaRPr>
                    </a:p>
                  </a:txBody>
                  <a:tcPr/>
                </a:tc>
                <a:tc>
                  <a:txBody>
                    <a:bodyPr/>
                    <a:lstStyle/>
                    <a:p>
                      <a:pPr algn="ctr"/>
                      <a:r>
                        <a:rPr lang="en-US" dirty="0"/>
                        <a:t>+$200,000</a:t>
                      </a:r>
                      <a:endParaRPr lang="en-US" b="1" dirty="0">
                        <a:solidFill>
                          <a:schemeClr val="tx1"/>
                        </a:solidFill>
                      </a:endParaRPr>
                    </a:p>
                  </a:txBody>
                  <a:tcPr/>
                </a:tc>
                <a:extLst>
                  <a:ext uri="{0D108BD9-81ED-4DB2-BD59-A6C34878D82A}">
                    <a16:rowId xmlns:a16="http://schemas.microsoft.com/office/drawing/2014/main" val="2392124063"/>
                  </a:ext>
                </a:extLst>
              </a:tr>
            </a:tbl>
          </a:graphicData>
        </a:graphic>
      </p:graphicFrame>
      <p:sp>
        <p:nvSpPr>
          <p:cNvPr id="7" name="Content Placeholder 6">
            <a:extLst>
              <a:ext uri="{FF2B5EF4-FFF2-40B4-BE49-F238E27FC236}">
                <a16:creationId xmlns:a16="http://schemas.microsoft.com/office/drawing/2014/main" id="{B092ACD8-7289-4E94-BC42-246FDA32CDC3}"/>
              </a:ext>
            </a:extLst>
          </p:cNvPr>
          <p:cNvSpPr>
            <a:spLocks noGrp="1"/>
          </p:cNvSpPr>
          <p:nvPr>
            <p:ph sz="quarter" idx="17"/>
          </p:nvPr>
        </p:nvSpPr>
        <p:spPr>
          <a:xfrm>
            <a:off x="342900" y="3750909"/>
            <a:ext cx="8458200" cy="1212978"/>
          </a:xfrm>
        </p:spPr>
        <p:txBody>
          <a:bodyPr>
            <a:noAutofit/>
          </a:bodyPr>
          <a:lstStyle/>
          <a:p>
            <a:pPr>
              <a:spcBef>
                <a:spcPts val="500"/>
              </a:spcBef>
              <a:spcAft>
                <a:spcPts val="500"/>
              </a:spcAft>
            </a:pPr>
            <a:r>
              <a:rPr lang="en-US" b="1" noProof="0" dirty="0"/>
              <a:t>Do assets equal liabilities plus stockholders’ equity?</a:t>
            </a:r>
          </a:p>
          <a:p>
            <a:pPr marL="291600" lvl="1" indent="-291600">
              <a:spcBef>
                <a:spcPts val="500"/>
              </a:spcBef>
              <a:spcAft>
                <a:spcPts val="500"/>
              </a:spcAft>
            </a:pPr>
            <a:r>
              <a:rPr lang="en-US" sz="1800" noProof="0" dirty="0"/>
              <a:t>Yes, assets increase by $200,000 and stockholders’ equity increases by $200,000.</a:t>
            </a: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57829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Common Mistake </a:t>
            </a:r>
            <a:r>
              <a:rPr lang="en-US" sz="1000" b="0" noProof="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r>
              <a:rPr lang="en-US" sz="2800" noProof="0" dirty="0">
                <a:solidFill>
                  <a:schemeClr val="tx1"/>
                </a:solidFill>
              </a:rPr>
              <a:t>It’s sometimes tempting to </a:t>
            </a:r>
            <a:r>
              <a:rPr lang="en-US" sz="2800" i="1" noProof="0" dirty="0">
                <a:solidFill>
                  <a:schemeClr val="tx1"/>
                </a:solidFill>
              </a:rPr>
              <a:t>decrease</a:t>
            </a:r>
            <a:r>
              <a:rPr lang="en-US" sz="2800" noProof="0" dirty="0">
                <a:solidFill>
                  <a:schemeClr val="tx1"/>
                </a:solidFill>
              </a:rPr>
              <a:t> cash as a way of recording an investor’s initial investment.</a:t>
            </a:r>
          </a:p>
          <a:p>
            <a:r>
              <a:rPr lang="en-US" sz="2800" noProof="0" dirty="0">
                <a:solidFill>
                  <a:schemeClr val="tx1"/>
                </a:solidFill>
              </a:rPr>
              <a:t>However, remember we account for the transactions </a:t>
            </a:r>
            <a:r>
              <a:rPr lang="en-US" sz="2800" i="1" noProof="0" dirty="0">
                <a:solidFill>
                  <a:schemeClr val="tx1"/>
                </a:solidFill>
              </a:rPr>
              <a:t>from the company’s perspective</a:t>
            </a:r>
            <a:r>
              <a:rPr lang="en-US" sz="2800" noProof="0" dirty="0">
                <a:solidFill>
                  <a:schemeClr val="tx1"/>
                </a:solidFill>
              </a:rPr>
              <a:t>, and the company </a:t>
            </a:r>
            <a:r>
              <a:rPr lang="en-US" sz="2800" i="1" noProof="0" dirty="0">
                <a:solidFill>
                  <a:schemeClr val="tx1"/>
                </a:solidFill>
              </a:rPr>
              <a:t>received</a:t>
            </a:r>
            <a:r>
              <a:rPr lang="en-US" sz="2800" noProof="0" dirty="0">
                <a:solidFill>
                  <a:schemeClr val="tx1"/>
                </a:solidFill>
              </a:rPr>
              <a:t> cash from the stockholder—an increase in cash.</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308211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noProof="0" dirty="0"/>
              <a:t>Transaction (2): Borrow Cash from the Bank</a:t>
            </a:r>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821120"/>
          </a:xfrm>
        </p:spPr>
        <p:txBody>
          <a:bodyPr/>
          <a:lstStyle/>
          <a:p>
            <a:r>
              <a:rPr lang="en-US" noProof="0" dirty="0"/>
              <a:t>Borrow $100,000 from the local bank and sign a note promising to repay the full amount of the debt in three years.</a:t>
            </a:r>
          </a:p>
        </p:txBody>
      </p:sp>
      <p:pic>
        <p:nvPicPr>
          <p:cNvPr id="7" name="Picture 6" descr="Eagle Soccer Academy borrows cash from the bank by signing an I O U.">
            <a:extLst>
              <a:ext uri="{FF2B5EF4-FFF2-40B4-BE49-F238E27FC236}">
                <a16:creationId xmlns:a16="http://schemas.microsoft.com/office/drawing/2014/main" id="{53D9798B-027F-4ECB-B3C1-29717BF9A489}"/>
              </a:ext>
            </a:extLst>
          </p:cNvPr>
          <p:cNvPicPr>
            <a:picLocks noChangeAspect="1"/>
          </p:cNvPicPr>
          <p:nvPr/>
        </p:nvPicPr>
        <p:blipFill>
          <a:blip r:embed="rId3"/>
          <a:stretch>
            <a:fillRect/>
          </a:stretch>
        </p:blipFill>
        <p:spPr>
          <a:xfrm>
            <a:off x="1279689" y="2085618"/>
            <a:ext cx="6584623" cy="1716390"/>
          </a:xfrm>
          <a:prstGeom prst="rect">
            <a:avLst/>
          </a:prstGeom>
        </p:spPr>
      </p:pic>
      <p:graphicFrame>
        <p:nvGraphicFramePr>
          <p:cNvPr id="8" name="Table 11">
            <a:extLst>
              <a:ext uri="{FF2B5EF4-FFF2-40B4-BE49-F238E27FC236}">
                <a16:creationId xmlns:a16="http://schemas.microsoft.com/office/drawing/2014/main" id="{E99A1299-2561-44AA-AF9E-F9E4672A84B4}"/>
              </a:ext>
            </a:extLst>
          </p:cNvPr>
          <p:cNvGraphicFramePr>
            <a:graphicFrameLocks noGrp="1"/>
          </p:cNvGraphicFramePr>
          <p:nvPr>
            <p:extLst>
              <p:ext uri="{D42A27DB-BD31-4B8C-83A1-F6EECF244321}">
                <p14:modId xmlns:p14="http://schemas.microsoft.com/office/powerpoint/2010/main" val="3263672423"/>
              </p:ext>
            </p:extLst>
          </p:nvPr>
        </p:nvGraphicFramePr>
        <p:xfrm>
          <a:off x="186612" y="4051971"/>
          <a:ext cx="8845421" cy="2225040"/>
        </p:xfrm>
        <a:graphic>
          <a:graphicData uri="http://schemas.openxmlformats.org/drawingml/2006/table">
            <a:tbl>
              <a:tblPr firstRow="1" bandRow="1">
                <a:tableStyleId>{5C22544A-7EE6-4342-B048-85BDC9FD1C3A}</a:tableStyleId>
              </a:tblPr>
              <a:tblGrid>
                <a:gridCol w="2071396">
                  <a:extLst>
                    <a:ext uri="{9D8B030D-6E8A-4147-A177-3AD203B41FA5}">
                      <a16:colId xmlns:a16="http://schemas.microsoft.com/office/drawing/2014/main" val="2378908313"/>
                    </a:ext>
                  </a:extLst>
                </a:gridCol>
                <a:gridCol w="317241">
                  <a:extLst>
                    <a:ext uri="{9D8B030D-6E8A-4147-A177-3AD203B41FA5}">
                      <a16:colId xmlns:a16="http://schemas.microsoft.com/office/drawing/2014/main" val="3928635749"/>
                    </a:ext>
                  </a:extLst>
                </a:gridCol>
                <a:gridCol w="1959429">
                  <a:extLst>
                    <a:ext uri="{9D8B030D-6E8A-4147-A177-3AD203B41FA5}">
                      <a16:colId xmlns:a16="http://schemas.microsoft.com/office/drawing/2014/main" val="3001365827"/>
                    </a:ext>
                  </a:extLst>
                </a:gridCol>
                <a:gridCol w="1530220">
                  <a:extLst>
                    <a:ext uri="{9D8B030D-6E8A-4147-A177-3AD203B41FA5}">
                      <a16:colId xmlns:a16="http://schemas.microsoft.com/office/drawing/2014/main" val="2439400053"/>
                    </a:ext>
                  </a:extLst>
                </a:gridCol>
                <a:gridCol w="2967135">
                  <a:extLst>
                    <a:ext uri="{9D8B030D-6E8A-4147-A177-3AD203B41FA5}">
                      <a16:colId xmlns:a16="http://schemas.microsoft.com/office/drawing/2014/main" val="3913047703"/>
                    </a:ext>
                  </a:extLst>
                </a:gridCol>
              </a:tblGrid>
              <a:tr h="370840">
                <a:tc>
                  <a:txBody>
                    <a:bodyPr/>
                    <a:lstStyle/>
                    <a:p>
                      <a:pPr algn="ctr"/>
                      <a:r>
                        <a:rPr lang="en-US" dirty="0"/>
                        <a:t>Assets</a:t>
                      </a:r>
                    </a:p>
                  </a:txBody>
                  <a:tcPr>
                    <a:solidFill>
                      <a:srgbClr val="C00000"/>
                    </a:solidFill>
                  </a:tcPr>
                </a:tc>
                <a:tc>
                  <a:txBody>
                    <a:bodyPr/>
                    <a:lstStyle/>
                    <a:p>
                      <a:pPr algn="ctr"/>
                      <a:r>
                        <a:rPr lang="en-US" dirty="0"/>
                        <a:t>=</a:t>
                      </a:r>
                    </a:p>
                  </a:txBody>
                  <a:tcPr>
                    <a:solidFill>
                      <a:srgbClr val="C00000"/>
                    </a:solidFill>
                  </a:tcPr>
                </a:tc>
                <a:tc>
                  <a:txBody>
                    <a:bodyPr/>
                    <a:lstStyle/>
                    <a:p>
                      <a:pPr algn="ctr"/>
                      <a:r>
                        <a:rPr lang="en-US" sz="1800" dirty="0"/>
                        <a:t>Liabilities</a:t>
                      </a:r>
                      <a:endParaRPr lang="en-US" dirty="0"/>
                    </a:p>
                  </a:txBody>
                  <a:tcPr>
                    <a:solidFill>
                      <a:srgbClr val="C00000"/>
                    </a:solidFill>
                  </a:tcPr>
                </a:tc>
                <a:tc>
                  <a:txBody>
                    <a:bodyPr/>
                    <a:lstStyle/>
                    <a:p>
                      <a:pPr algn="ctr"/>
                      <a:r>
                        <a:rPr lang="en-US" dirty="0"/>
                        <a:t>+</a:t>
                      </a:r>
                    </a:p>
                  </a:txBody>
                  <a:tcPr>
                    <a:solidFill>
                      <a:srgbClr val="C00000"/>
                    </a:solidFill>
                  </a:tcPr>
                </a:tc>
                <a:tc>
                  <a:txBody>
                    <a:bodyPr/>
                    <a:lstStyle/>
                    <a:p>
                      <a:pPr algn="ctr"/>
                      <a:r>
                        <a:rPr lang="en-US" sz="1800" dirty="0"/>
                        <a:t>Stockholders’ Equity</a:t>
                      </a:r>
                      <a:endParaRPr lang="en-US" dirty="0"/>
                    </a:p>
                  </a:txBody>
                  <a:tcPr>
                    <a:solidFill>
                      <a:srgbClr val="C00000"/>
                    </a:solidFill>
                  </a:tcPr>
                </a:tc>
                <a:extLst>
                  <a:ext uri="{0D108BD9-81ED-4DB2-BD59-A6C34878D82A}">
                    <a16:rowId xmlns:a16="http://schemas.microsoft.com/office/drawing/2014/main" val="207686336"/>
                  </a:ext>
                </a:extLst>
              </a:tr>
              <a:tr h="370840">
                <a:tc>
                  <a:txBody>
                    <a:bodyPr/>
                    <a:lstStyle/>
                    <a:p>
                      <a:pPr algn="ctr"/>
                      <a:r>
                        <a:rPr lang="en-US" dirty="0"/>
                        <a:t>Cash</a:t>
                      </a:r>
                    </a:p>
                  </a:txBody>
                  <a:tcPr/>
                </a:tc>
                <a:tc>
                  <a:txBody>
                    <a:bodyPr/>
                    <a:lstStyle/>
                    <a:p>
                      <a:pPr algn="ctr"/>
                      <a:endParaRPr lang="en-US" dirty="0"/>
                    </a:p>
                  </a:txBody>
                  <a:tcPr/>
                </a:tc>
                <a:tc>
                  <a:txBody>
                    <a:bodyPr/>
                    <a:lstStyle/>
                    <a:p>
                      <a:pPr algn="ctr"/>
                      <a:r>
                        <a:rPr lang="en-US" dirty="0"/>
                        <a:t>Notes Payable</a:t>
                      </a:r>
                    </a:p>
                  </a:txBody>
                  <a:tcPr/>
                </a:tc>
                <a:tc>
                  <a:txBody>
                    <a:bodyPr/>
                    <a:lstStyle/>
                    <a:p>
                      <a:pPr algn="ctr"/>
                      <a:endParaRPr lang="en-US" dirty="0"/>
                    </a:p>
                  </a:txBody>
                  <a:tcPr/>
                </a:tc>
                <a:tc>
                  <a:txBody>
                    <a:bodyPr/>
                    <a:lstStyle/>
                    <a:p>
                      <a:pPr algn="ctr"/>
                      <a:r>
                        <a:rPr lang="en-US" dirty="0"/>
                        <a:t>Common Stock</a:t>
                      </a:r>
                    </a:p>
                  </a:txBody>
                  <a:tcPr/>
                </a:tc>
                <a:extLst>
                  <a:ext uri="{0D108BD9-81ED-4DB2-BD59-A6C34878D82A}">
                    <a16:rowId xmlns:a16="http://schemas.microsoft.com/office/drawing/2014/main" val="4081088064"/>
                  </a:ext>
                </a:extLst>
              </a:tr>
              <a:tr h="370840">
                <a:tc>
                  <a:txBody>
                    <a:bodyPr/>
                    <a:lstStyle/>
                    <a:p>
                      <a:pPr algn="ctr"/>
                      <a:r>
                        <a:rPr lang="en-US" dirty="0"/>
                        <a:t>Bal. $200,000</a:t>
                      </a:r>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t>$200,000</a:t>
                      </a:r>
                    </a:p>
                  </a:txBody>
                  <a:tcPr/>
                </a:tc>
                <a:extLst>
                  <a:ext uri="{0D108BD9-81ED-4DB2-BD59-A6C34878D82A}">
                    <a16:rowId xmlns:a16="http://schemas.microsoft.com/office/drawing/2014/main" val="2405164205"/>
                  </a:ext>
                </a:extLst>
              </a:tr>
              <a:tr h="370840">
                <a:tc>
                  <a:txBody>
                    <a:bodyPr/>
                    <a:lstStyle/>
                    <a:p>
                      <a:pPr algn="ctr"/>
                      <a:r>
                        <a:rPr lang="en-US" b="1" dirty="0"/>
                        <a:t>(2) +</a:t>
                      </a:r>
                      <a:r>
                        <a:rPr lang="en-US" b="1" u="sng" dirty="0"/>
                        <a:t>$100,000</a:t>
                      </a:r>
                      <a:endParaRPr lang="en-US" b="1" u="sng" dirty="0">
                        <a:solidFill>
                          <a:schemeClr val="tx1"/>
                        </a:solidFill>
                      </a:endParaRPr>
                    </a:p>
                  </a:txBody>
                  <a:tcPr/>
                </a:tc>
                <a:tc>
                  <a:txBody>
                    <a:bodyPr/>
                    <a:lstStyle/>
                    <a:p>
                      <a:pPr algn="ctr"/>
                      <a:endParaRPr lang="en-US" dirty="0">
                        <a:solidFill>
                          <a:schemeClr val="tx1"/>
                        </a:solidFill>
                      </a:endParaRPr>
                    </a:p>
                  </a:txBody>
                  <a:tcPr/>
                </a:tc>
                <a:tc>
                  <a:txBody>
                    <a:bodyPr/>
                    <a:lstStyle/>
                    <a:p>
                      <a:pPr algn="ctr"/>
                      <a:r>
                        <a:rPr lang="en-US" b="0" u="sng" dirty="0"/>
                        <a:t>$100,000</a:t>
                      </a:r>
                      <a:endParaRPr lang="en-US" b="0" u="sng" dirty="0">
                        <a:solidFill>
                          <a:schemeClr val="tx1"/>
                        </a:solidFill>
                      </a:endParaRPr>
                    </a:p>
                  </a:txBody>
                  <a:tcPr/>
                </a:tc>
                <a:tc>
                  <a:txBody>
                    <a:bodyPr/>
                    <a:lstStyle/>
                    <a:p>
                      <a:pPr algn="ctr"/>
                      <a:endParaRPr lang="en-US" sz="1800" dirty="0">
                        <a:solidFill>
                          <a:schemeClr val="tx1"/>
                        </a:solidFill>
                      </a:endParaRPr>
                    </a:p>
                  </a:txBody>
                  <a:tcPr/>
                </a:tc>
                <a:tc>
                  <a:txBody>
                    <a:bodyPr/>
                    <a:lstStyle/>
                    <a:p>
                      <a:pPr algn="ctr"/>
                      <a:r>
                        <a:rPr lang="en-US" sz="1800" b="1" u="sng" dirty="0">
                          <a:solidFill>
                            <a:schemeClr val="tx1"/>
                          </a:solidFill>
                        </a:rPr>
                        <a:t>              </a:t>
                      </a:r>
                      <a:r>
                        <a:rPr lang="en-US" sz="100" b="1" u="sng" dirty="0">
                          <a:solidFill>
                            <a:schemeClr val="tx1"/>
                          </a:solidFill>
                        </a:rPr>
                        <a:t>.</a:t>
                      </a:r>
                    </a:p>
                  </a:txBody>
                  <a:tcPr anchor="b"/>
                </a:tc>
                <a:extLst>
                  <a:ext uri="{0D108BD9-81ED-4DB2-BD59-A6C34878D82A}">
                    <a16:rowId xmlns:a16="http://schemas.microsoft.com/office/drawing/2014/main" val="2392124063"/>
                  </a:ext>
                </a:extLst>
              </a:tr>
              <a:tr h="370840">
                <a:tc>
                  <a:txBody>
                    <a:bodyPr/>
                    <a:lstStyle/>
                    <a:p>
                      <a:pPr algn="ctr"/>
                      <a:r>
                        <a:rPr lang="en-US" dirty="0"/>
                        <a:t>Bal. </a:t>
                      </a:r>
                      <a:r>
                        <a:rPr lang="en-US" u="sng" dirty="0"/>
                        <a:t>$300,000</a:t>
                      </a:r>
                      <a:endParaRPr lang="en-US" b="0" u="sng" dirty="0">
                        <a:solidFill>
                          <a:schemeClr val="tx1"/>
                        </a:solidFill>
                      </a:endParaRPr>
                    </a:p>
                  </a:txBody>
                  <a:tcPr/>
                </a:tc>
                <a:tc>
                  <a:txBody>
                    <a:bodyPr/>
                    <a:lstStyle/>
                    <a:p>
                      <a:pPr algn="ctr"/>
                      <a:endParaRPr lang="en-US" b="0" dirty="0">
                        <a:solidFill>
                          <a:schemeClr val="tx1"/>
                        </a:solidFill>
                      </a:endParaRPr>
                    </a:p>
                  </a:txBody>
                  <a:tcPr/>
                </a:tc>
                <a:tc>
                  <a:txBody>
                    <a:bodyPr/>
                    <a:lstStyle/>
                    <a:p>
                      <a:pPr algn="ctr"/>
                      <a:r>
                        <a:rPr lang="en-US" b="0" u="sng" dirty="0"/>
                        <a:t>$100,000</a:t>
                      </a:r>
                      <a:endParaRPr lang="en-US" b="0" u="sng" dirty="0">
                        <a:solidFill>
                          <a:schemeClr val="tx1"/>
                        </a:solidFill>
                      </a:endParaRPr>
                    </a:p>
                  </a:txBody>
                  <a:tcPr/>
                </a:tc>
                <a:tc>
                  <a:txBody>
                    <a:bodyPr/>
                    <a:lstStyle/>
                    <a:p>
                      <a:pPr algn="ctr"/>
                      <a:endParaRPr lang="en-US" b="0" dirty="0">
                        <a:solidFill>
                          <a:schemeClr val="tx1"/>
                        </a:solidFill>
                      </a:endParaRPr>
                    </a:p>
                  </a:txBody>
                  <a:tcPr/>
                </a:tc>
                <a:tc>
                  <a:txBody>
                    <a:bodyPr/>
                    <a:lstStyle/>
                    <a:p>
                      <a:pPr algn="ctr"/>
                      <a:r>
                        <a:rPr lang="en-US" b="0" u="sng" dirty="0"/>
                        <a:t>$200,000</a:t>
                      </a:r>
                      <a:endParaRPr lang="en-US" b="0" u="sng" dirty="0">
                        <a:solidFill>
                          <a:schemeClr val="tx1"/>
                        </a:solidFill>
                      </a:endParaRPr>
                    </a:p>
                  </a:txBody>
                  <a:tcPr/>
                </a:tc>
                <a:extLst>
                  <a:ext uri="{0D108BD9-81ED-4DB2-BD59-A6C34878D82A}">
                    <a16:rowId xmlns:a16="http://schemas.microsoft.com/office/drawing/2014/main" val="1310999933"/>
                  </a:ext>
                </a:extLst>
              </a:tr>
              <a:tr h="370840">
                <a:tc>
                  <a:txBody>
                    <a:bodyPr/>
                    <a:lstStyle/>
                    <a:p>
                      <a:pPr algn="ctr"/>
                      <a:r>
                        <a:rPr lang="en-US" dirty="0"/>
                        <a:t>        $300,000</a:t>
                      </a:r>
                      <a:endParaRPr lang="en-US" b="0" dirty="0">
                        <a:solidFill>
                          <a:schemeClr val="tx1"/>
                        </a:solidFill>
                      </a:endParaRPr>
                    </a:p>
                  </a:txBody>
                  <a:tcPr/>
                </a:tc>
                <a:tc>
                  <a:txBody>
                    <a:bodyPr/>
                    <a:lstStyle/>
                    <a:p>
                      <a:pPr algn="ctr"/>
                      <a:r>
                        <a:rPr lang="en-US" b="0" dirty="0">
                          <a:solidFill>
                            <a:schemeClr val="tx1"/>
                          </a:solidFill>
                        </a:rPr>
                        <a:t>=</a:t>
                      </a:r>
                    </a:p>
                  </a:txBody>
                  <a:tcPr/>
                </a:tc>
                <a:tc>
                  <a:txBody>
                    <a:bodyPr/>
                    <a:lstStyle/>
                    <a:p>
                      <a:pPr algn="ctr"/>
                      <a:endParaRPr lang="en-US" b="0" dirty="0">
                        <a:solidFill>
                          <a:schemeClr val="tx1"/>
                        </a:solidFill>
                      </a:endParaRPr>
                    </a:p>
                  </a:txBody>
                  <a:tcPr/>
                </a:tc>
                <a:tc>
                  <a:txBody>
                    <a:bodyPr/>
                    <a:lstStyle/>
                    <a:p>
                      <a:pPr algn="ctr"/>
                      <a:r>
                        <a:rPr lang="en-US" dirty="0"/>
                        <a:t>$300,000</a:t>
                      </a:r>
                      <a:endParaRPr lang="en-US" b="0" dirty="0">
                        <a:solidFill>
                          <a:schemeClr val="tx1"/>
                        </a:solidFill>
                      </a:endParaRPr>
                    </a:p>
                  </a:txBody>
                  <a:tcPr/>
                </a:tc>
                <a:tc>
                  <a:txBody>
                    <a:bodyPr/>
                    <a:lstStyle/>
                    <a:p>
                      <a:pPr algn="ctr"/>
                      <a:endParaRPr lang="en-US" b="0" dirty="0">
                        <a:solidFill>
                          <a:schemeClr val="tx1"/>
                        </a:solidFill>
                      </a:endParaRPr>
                    </a:p>
                  </a:txBody>
                  <a:tcPr/>
                </a:tc>
                <a:extLst>
                  <a:ext uri="{0D108BD9-81ED-4DB2-BD59-A6C34878D82A}">
                    <a16:rowId xmlns:a16="http://schemas.microsoft.com/office/drawing/2014/main" val="2232532459"/>
                  </a:ext>
                </a:extLst>
              </a:tr>
            </a:tbl>
          </a:graphicData>
        </a:graphic>
      </p:graphicFrame>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452682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3</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r>
              <a:rPr lang="en-US" sz="2400" noProof="0" dirty="0">
                <a:solidFill>
                  <a:schemeClr val="tx1"/>
                </a:solidFill>
              </a:rPr>
              <a:t>After each transaction, </a:t>
            </a:r>
            <a:r>
              <a:rPr lang="en-US" sz="2400" i="1" noProof="0" dirty="0">
                <a:solidFill>
                  <a:schemeClr val="tx1"/>
                </a:solidFill>
              </a:rPr>
              <a:t>the accounting equation must always remain in balance</a:t>
            </a:r>
            <a:r>
              <a:rPr lang="en-US" sz="2400" noProof="0" dirty="0">
                <a:solidFill>
                  <a:schemeClr val="tx1"/>
                </a:solidFill>
              </a:rPr>
              <a:t>.</a:t>
            </a:r>
          </a:p>
          <a:p>
            <a:r>
              <a:rPr lang="en-US" sz="2400" noProof="0" dirty="0">
                <a:solidFill>
                  <a:schemeClr val="tx1"/>
                </a:solidFill>
              </a:rPr>
              <a:t>In other words, assets must always equal liabilities plus stockholders’ equity.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540958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noProof="0" dirty="0"/>
              <a:t>Transaction (3): Purchase Equipment</a:t>
            </a:r>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412388"/>
          </a:xfrm>
        </p:spPr>
        <p:txBody>
          <a:bodyPr/>
          <a:lstStyle/>
          <a:p>
            <a:r>
              <a:rPr lang="en-US" noProof="0" dirty="0"/>
              <a:t>Purchase equipment necessary for giving soccer training, $120,000 cash.</a:t>
            </a:r>
          </a:p>
        </p:txBody>
      </p:sp>
      <p:pic>
        <p:nvPicPr>
          <p:cNvPr id="5" name="Picture 4" descr="Eagle Soccer Academy buys equipment from a supplier. The equipment is an asset.">
            <a:extLst>
              <a:ext uri="{FF2B5EF4-FFF2-40B4-BE49-F238E27FC236}">
                <a16:creationId xmlns:a16="http://schemas.microsoft.com/office/drawing/2014/main" id="{A1F4EEC8-709B-49E9-AAA2-DAC11195146B}"/>
              </a:ext>
            </a:extLst>
          </p:cNvPr>
          <p:cNvPicPr>
            <a:picLocks noChangeAspect="1"/>
          </p:cNvPicPr>
          <p:nvPr/>
        </p:nvPicPr>
        <p:blipFill>
          <a:blip r:embed="rId3"/>
          <a:stretch>
            <a:fillRect/>
          </a:stretch>
        </p:blipFill>
        <p:spPr>
          <a:xfrm>
            <a:off x="1347572" y="1861529"/>
            <a:ext cx="6448855" cy="1903307"/>
          </a:xfrm>
          <a:prstGeom prst="rect">
            <a:avLst/>
          </a:prstGeom>
        </p:spPr>
      </p:pic>
      <p:pic>
        <p:nvPicPr>
          <p:cNvPr id="9" name="Picture 8" descr="Assets = liabilities + stockholders’ equity">
            <a:extLst>
              <a:ext uri="{FF2B5EF4-FFF2-40B4-BE49-F238E27FC236}">
                <a16:creationId xmlns:a16="http://schemas.microsoft.com/office/drawing/2014/main" id="{57004193-523A-4C95-BFD2-67A300F2309B}"/>
              </a:ext>
            </a:extLst>
          </p:cNvPr>
          <p:cNvPicPr>
            <a:picLocks noChangeAspect="1"/>
          </p:cNvPicPr>
          <p:nvPr/>
        </p:nvPicPr>
        <p:blipFill>
          <a:blip r:embed="rId4"/>
          <a:stretch>
            <a:fillRect/>
          </a:stretch>
        </p:blipFill>
        <p:spPr>
          <a:xfrm>
            <a:off x="674428" y="4006002"/>
            <a:ext cx="8126672" cy="2152075"/>
          </a:xfrm>
          <a:prstGeom prst="rect">
            <a:avLst/>
          </a:prstGeom>
        </p:spPr>
      </p:pic>
      <p:sp>
        <p:nvSpPr>
          <p:cNvPr id="4" name="Text Placeholder 3">
            <a:extLst>
              <a:ext uri="{FF2B5EF4-FFF2-40B4-BE49-F238E27FC236}">
                <a16:creationId xmlns:a16="http://schemas.microsoft.com/office/drawing/2014/main" id="{55134785-CA57-422E-8D41-94EDDE2A313E}"/>
              </a:ext>
            </a:extLst>
          </p:cNvPr>
          <p:cNvSpPr>
            <a:spLocks noGrp="1"/>
          </p:cNvSpPr>
          <p:nvPr>
            <p:ph type="body" sz="quarter" idx="12"/>
          </p:nvPr>
        </p:nvSpPr>
        <p:spPr>
          <a:xfrm>
            <a:off x="3052110" y="6399244"/>
            <a:ext cx="3367355" cy="173037"/>
          </a:xfrm>
        </p:spPr>
        <p:txBody>
          <a:bodyPr/>
          <a:lstStyle/>
          <a:p>
            <a:r>
              <a:rPr lang="en-US" sz="1200" noProof="0" dirty="0">
                <a:hlinkClick r:id="rId5" action="ppaction://hlinksldjump"/>
              </a:rPr>
              <a:t>Access the text alternative for slide images.</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075278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Functions of Financial Accounting</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009290"/>
          </a:xfrm>
        </p:spPr>
        <p:txBody>
          <a:bodyPr>
            <a:normAutofit lnSpcReduction="10000"/>
          </a:bodyPr>
          <a:lstStyle/>
          <a:p>
            <a:pPr>
              <a:spcBef>
                <a:spcPts val="500"/>
              </a:spcBef>
              <a:spcAft>
                <a:spcPts val="500"/>
              </a:spcAft>
            </a:pPr>
            <a:r>
              <a:rPr lang="en-US" sz="2800" b="1" noProof="0" dirty="0"/>
              <a:t>(1) Measure</a:t>
            </a:r>
            <a:r>
              <a:rPr lang="en-US" sz="2800" noProof="0" dirty="0"/>
              <a:t> business activities of the company.</a:t>
            </a:r>
          </a:p>
          <a:p>
            <a:pPr marL="457200" indent="-230400">
              <a:spcBef>
                <a:spcPts val="500"/>
              </a:spcBef>
              <a:spcAft>
                <a:spcPts val="500"/>
              </a:spcAft>
              <a:buFont typeface="Arial" panose="020B0604020202020204" pitchFamily="34" charset="0"/>
              <a:buChar char="•"/>
            </a:pPr>
            <a:r>
              <a:rPr lang="en-US" sz="2600" dirty="0"/>
              <a:t>Record transactions.</a:t>
            </a:r>
          </a:p>
        </p:txBody>
      </p:sp>
      <p:sp>
        <p:nvSpPr>
          <p:cNvPr id="10" name="Content Placeholder 9">
            <a:extLst>
              <a:ext uri="{FF2B5EF4-FFF2-40B4-BE49-F238E27FC236}">
                <a16:creationId xmlns:a16="http://schemas.microsoft.com/office/drawing/2014/main" id="{D1EA9133-2B25-4593-95C8-EE770B776ABB}"/>
              </a:ext>
            </a:extLst>
          </p:cNvPr>
          <p:cNvSpPr>
            <a:spLocks noGrp="1"/>
          </p:cNvSpPr>
          <p:nvPr>
            <p:ph sz="quarter" idx="14"/>
          </p:nvPr>
        </p:nvSpPr>
        <p:spPr>
          <a:xfrm>
            <a:off x="342900" y="2398937"/>
            <a:ext cx="8458200" cy="1481688"/>
          </a:xfrm>
        </p:spPr>
        <p:txBody>
          <a:bodyPr>
            <a:normAutofit/>
          </a:bodyPr>
          <a:lstStyle/>
          <a:p>
            <a:pPr marL="482600" indent="-482600">
              <a:spcBef>
                <a:spcPts val="500"/>
              </a:spcBef>
              <a:spcAft>
                <a:spcPts val="500"/>
              </a:spcAft>
            </a:pPr>
            <a:r>
              <a:rPr lang="en-US" sz="2800" b="1" noProof="0" dirty="0"/>
              <a:t>(2) Communicate</a:t>
            </a:r>
            <a:r>
              <a:rPr lang="en-US" sz="2800" noProof="0" dirty="0"/>
              <a:t> measurements to external parties for decision making.</a:t>
            </a:r>
          </a:p>
          <a:p>
            <a:pPr marL="457200" indent="-230400">
              <a:spcBef>
                <a:spcPts val="500"/>
              </a:spcBef>
              <a:spcAft>
                <a:spcPts val="500"/>
              </a:spcAft>
              <a:buFont typeface="Arial" panose="020B0604020202020204" pitchFamily="34" charset="0"/>
              <a:buChar char="•"/>
            </a:pPr>
            <a:r>
              <a:rPr lang="en-US" sz="2600" dirty="0"/>
              <a:t>Prepare financial statements.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2-1 </a:t>
            </a:r>
            <a:r>
              <a:rPr lang="en-US" sz="1000" b="0" noProof="0" dirty="0"/>
              <a:t>1</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324907"/>
          </a:xfrm>
        </p:spPr>
        <p:txBody>
          <a:bodyPr>
            <a:normAutofit/>
          </a:bodyPr>
          <a:lstStyle/>
          <a:p>
            <a:r>
              <a:rPr lang="en-US" sz="2400" noProof="0" dirty="0"/>
              <a:t>What would be the effect on total assets if a company purchased land for $200,000 cash?</a:t>
            </a:r>
          </a:p>
          <a:p>
            <a:r>
              <a:rPr lang="en-US" sz="2400" b="1" noProof="0" dirty="0"/>
              <a:t>a.</a:t>
            </a:r>
            <a:r>
              <a:rPr lang="en-US" sz="2400" noProof="0" dirty="0"/>
              <a:t> Total assets would go up by $200,000.</a:t>
            </a:r>
          </a:p>
          <a:p>
            <a:r>
              <a:rPr lang="en-US" sz="2400" b="1" noProof="0" dirty="0"/>
              <a:t>b.</a:t>
            </a:r>
            <a:r>
              <a:rPr lang="en-US" sz="2400" noProof="0" dirty="0"/>
              <a:t> Total assets would go down by $200,000.</a:t>
            </a:r>
          </a:p>
          <a:p>
            <a:r>
              <a:rPr lang="en-US" sz="2400" b="1" noProof="0" dirty="0"/>
              <a:t>c.</a:t>
            </a:r>
            <a:r>
              <a:rPr lang="en-US" sz="2400" noProof="0" dirty="0"/>
              <a:t> There would be zero effect on total assets.</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880918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2-1 </a:t>
            </a:r>
            <a:r>
              <a:rPr lang="en-US" sz="1000" b="0" noProof="0" dirty="0"/>
              <a:t>2</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324907"/>
          </a:xfrm>
        </p:spPr>
        <p:txBody>
          <a:bodyPr>
            <a:normAutofit/>
          </a:bodyPr>
          <a:lstStyle/>
          <a:p>
            <a:r>
              <a:rPr lang="en-US" sz="2400" noProof="0" dirty="0"/>
              <a:t>What would be the effect on total assets if a company purchased land for $200,000 cash?</a:t>
            </a:r>
          </a:p>
          <a:p>
            <a:r>
              <a:rPr lang="en-US" sz="2400" b="1" noProof="0" dirty="0"/>
              <a:t>a.</a:t>
            </a:r>
            <a:r>
              <a:rPr lang="en-US" sz="2400" noProof="0" dirty="0"/>
              <a:t> Total assets would go up by $200,000.</a:t>
            </a:r>
          </a:p>
          <a:p>
            <a:r>
              <a:rPr lang="en-US" sz="2400" b="1" noProof="0" dirty="0"/>
              <a:t>b.</a:t>
            </a:r>
            <a:r>
              <a:rPr lang="en-US" sz="2400" noProof="0" dirty="0"/>
              <a:t> Total assets would go down by $200,000.</a:t>
            </a:r>
          </a:p>
          <a:p>
            <a:r>
              <a:rPr lang="en-US" sz="2400" b="1" noProof="0" dirty="0"/>
              <a:t>Answer: c.</a:t>
            </a:r>
            <a:r>
              <a:rPr lang="en-US" sz="2400" noProof="0" dirty="0"/>
              <a:t> There would be zero effect on total assets.</a:t>
            </a:r>
          </a:p>
        </p:txBody>
      </p:sp>
      <p:sp>
        <p:nvSpPr>
          <p:cNvPr id="15" name="Content Placeholder 14">
            <a:extLst>
              <a:ext uri="{FF2B5EF4-FFF2-40B4-BE49-F238E27FC236}">
                <a16:creationId xmlns:a16="http://schemas.microsoft.com/office/drawing/2014/main" id="{4021707A-9E18-4404-ADA0-4428534E2D27}"/>
              </a:ext>
            </a:extLst>
          </p:cNvPr>
          <p:cNvSpPr>
            <a:spLocks noGrp="1"/>
          </p:cNvSpPr>
          <p:nvPr>
            <p:ph sz="quarter" idx="18"/>
          </p:nvPr>
        </p:nvSpPr>
        <p:spPr>
          <a:xfrm>
            <a:off x="342900" y="4478231"/>
            <a:ext cx="8458200" cy="1658204"/>
          </a:xfrm>
        </p:spPr>
        <p:txBody>
          <a:bodyPr>
            <a:noAutofit/>
          </a:bodyPr>
          <a:lstStyle/>
          <a:p>
            <a:r>
              <a:rPr lang="en-US" sz="2400" noProof="0" dirty="0"/>
              <a:t>One asset (land) would go up and another asset (cash) would go down. There would be zero effect on total assets.</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2584139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sz="3400" noProof="0" dirty="0"/>
              <a:t>Transaction (4): Pay for Rent in Advance</a:t>
            </a:r>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412388"/>
          </a:xfrm>
        </p:spPr>
        <p:txBody>
          <a:bodyPr/>
          <a:lstStyle/>
          <a:p>
            <a:r>
              <a:rPr lang="en-US" noProof="0" dirty="0"/>
              <a:t>Pay one year of rent in advance, $60,000 ($5,000 per month).</a:t>
            </a:r>
          </a:p>
        </p:txBody>
      </p:sp>
      <p:pic>
        <p:nvPicPr>
          <p:cNvPr id="7" name="Picture 6" descr="Eagle Soccer Academy rents a space by signing a lease with the landlord, and pays rent.">
            <a:extLst>
              <a:ext uri="{FF2B5EF4-FFF2-40B4-BE49-F238E27FC236}">
                <a16:creationId xmlns:a16="http://schemas.microsoft.com/office/drawing/2014/main" id="{2F5E15C2-E307-460C-8F6A-8DA3E44A93F2}"/>
              </a:ext>
            </a:extLst>
          </p:cNvPr>
          <p:cNvPicPr>
            <a:picLocks noChangeAspect="1"/>
          </p:cNvPicPr>
          <p:nvPr/>
        </p:nvPicPr>
        <p:blipFill>
          <a:blip r:embed="rId3"/>
          <a:stretch>
            <a:fillRect/>
          </a:stretch>
        </p:blipFill>
        <p:spPr>
          <a:xfrm>
            <a:off x="834551" y="2025740"/>
            <a:ext cx="6989710" cy="1686850"/>
          </a:xfrm>
          <a:prstGeom prst="rect">
            <a:avLst/>
          </a:prstGeom>
        </p:spPr>
      </p:pic>
      <p:pic>
        <p:nvPicPr>
          <p:cNvPr id="8" name="Picture 7" descr="Assets = liabilities + stockholders’ equity">
            <a:extLst>
              <a:ext uri="{FF2B5EF4-FFF2-40B4-BE49-F238E27FC236}">
                <a16:creationId xmlns:a16="http://schemas.microsoft.com/office/drawing/2014/main" id="{6089A2D5-9187-4C12-9BBA-B16F36AB9984}"/>
              </a:ext>
            </a:extLst>
          </p:cNvPr>
          <p:cNvPicPr>
            <a:picLocks noChangeAspect="1"/>
          </p:cNvPicPr>
          <p:nvPr/>
        </p:nvPicPr>
        <p:blipFill>
          <a:blip r:embed="rId4"/>
          <a:stretch>
            <a:fillRect/>
          </a:stretch>
        </p:blipFill>
        <p:spPr>
          <a:xfrm>
            <a:off x="505615" y="3741319"/>
            <a:ext cx="8132769" cy="2395936"/>
          </a:xfrm>
          <a:prstGeom prst="rect">
            <a:avLst/>
          </a:prstGeom>
        </p:spPr>
      </p:pic>
      <p:sp>
        <p:nvSpPr>
          <p:cNvPr id="4" name="Text Placeholder 3">
            <a:extLst>
              <a:ext uri="{FF2B5EF4-FFF2-40B4-BE49-F238E27FC236}">
                <a16:creationId xmlns:a16="http://schemas.microsoft.com/office/drawing/2014/main" id="{55134785-CA57-422E-8D41-94EDDE2A313E}"/>
              </a:ext>
            </a:extLst>
          </p:cNvPr>
          <p:cNvSpPr>
            <a:spLocks noGrp="1"/>
          </p:cNvSpPr>
          <p:nvPr>
            <p:ph type="body" sz="quarter" idx="12"/>
          </p:nvPr>
        </p:nvSpPr>
        <p:spPr>
          <a:xfrm>
            <a:off x="3052110" y="6399244"/>
            <a:ext cx="3367355" cy="173037"/>
          </a:xfrm>
        </p:spPr>
        <p:txBody>
          <a:bodyPr/>
          <a:lstStyle/>
          <a:p>
            <a:r>
              <a:rPr lang="en-US" sz="1200" noProof="0" dirty="0">
                <a:hlinkClick r:id="rId5" action="ppaction://hlinksldjump"/>
              </a:rPr>
              <a:t>Access the text alternative for slide images.</a:t>
            </a:r>
            <a:endParaRPr lang="en-US" sz="1200" noProof="0" dirty="0"/>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089392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sz="3200" noProof="0" dirty="0"/>
              <a:t>Transaction (5): Purchase Supplies on Account</a:t>
            </a:r>
            <a:endParaRPr lang="en-US" sz="3400" noProof="0" dirty="0"/>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412388"/>
          </a:xfrm>
        </p:spPr>
        <p:txBody>
          <a:bodyPr/>
          <a:lstStyle/>
          <a:p>
            <a:r>
              <a:rPr lang="en-US" noProof="0" dirty="0"/>
              <a:t>Purchase supplies on account, $23,000.</a:t>
            </a:r>
          </a:p>
        </p:txBody>
      </p:sp>
      <p:pic>
        <p:nvPicPr>
          <p:cNvPr id="5" name="Picture 4" descr="Eagle Soccer Academy purchases supplies from a supplier on account, that is, to be paid in the future, by signing an I O U.">
            <a:extLst>
              <a:ext uri="{FF2B5EF4-FFF2-40B4-BE49-F238E27FC236}">
                <a16:creationId xmlns:a16="http://schemas.microsoft.com/office/drawing/2014/main" id="{445B5099-0A17-466C-933E-4DFDC85EEC8D}"/>
              </a:ext>
            </a:extLst>
          </p:cNvPr>
          <p:cNvPicPr>
            <a:picLocks noChangeAspect="1"/>
          </p:cNvPicPr>
          <p:nvPr/>
        </p:nvPicPr>
        <p:blipFill>
          <a:blip r:embed="rId3"/>
          <a:stretch>
            <a:fillRect/>
          </a:stretch>
        </p:blipFill>
        <p:spPr>
          <a:xfrm>
            <a:off x="1189519" y="1874082"/>
            <a:ext cx="6764961" cy="1915526"/>
          </a:xfrm>
          <a:prstGeom prst="rect">
            <a:avLst/>
          </a:prstGeom>
        </p:spPr>
      </p:pic>
      <p:pic>
        <p:nvPicPr>
          <p:cNvPr id="9" name="Picture 8" descr="Assets = liabilities + stockholders’ equity">
            <a:extLst>
              <a:ext uri="{FF2B5EF4-FFF2-40B4-BE49-F238E27FC236}">
                <a16:creationId xmlns:a16="http://schemas.microsoft.com/office/drawing/2014/main" id="{13BF500C-EB5B-41F2-AE3F-1239BE1353A3}"/>
              </a:ext>
            </a:extLst>
          </p:cNvPr>
          <p:cNvPicPr>
            <a:picLocks noChangeAspect="1"/>
          </p:cNvPicPr>
          <p:nvPr/>
        </p:nvPicPr>
        <p:blipFill>
          <a:blip r:embed="rId4"/>
          <a:stretch>
            <a:fillRect/>
          </a:stretch>
        </p:blipFill>
        <p:spPr>
          <a:xfrm>
            <a:off x="419868" y="3957311"/>
            <a:ext cx="8724132" cy="2353260"/>
          </a:xfrm>
          <a:prstGeom prst="rect">
            <a:avLst/>
          </a:prstGeom>
        </p:spPr>
      </p:pic>
      <p:sp>
        <p:nvSpPr>
          <p:cNvPr id="4" name="Text Placeholder 3">
            <a:extLst>
              <a:ext uri="{FF2B5EF4-FFF2-40B4-BE49-F238E27FC236}">
                <a16:creationId xmlns:a16="http://schemas.microsoft.com/office/drawing/2014/main" id="{55134785-CA57-422E-8D41-94EDDE2A313E}"/>
              </a:ext>
            </a:extLst>
          </p:cNvPr>
          <p:cNvSpPr>
            <a:spLocks noGrp="1"/>
          </p:cNvSpPr>
          <p:nvPr>
            <p:ph type="body" sz="quarter" idx="12"/>
          </p:nvPr>
        </p:nvSpPr>
        <p:spPr>
          <a:xfrm>
            <a:off x="3052110" y="6399244"/>
            <a:ext cx="3367355" cy="173037"/>
          </a:xfrm>
        </p:spPr>
        <p:txBody>
          <a:bodyPr/>
          <a:lstStyle/>
          <a:p>
            <a:r>
              <a:rPr lang="en-US" sz="1200" noProof="0" dirty="0">
                <a:hlinkClick r:id="rId5" action="ppaction://hlinksldjump"/>
              </a:rPr>
              <a:t>Access the text alternative for slide images.</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182615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noProof="0" dirty="0">
                <a:solidFill>
                  <a:schemeClr val="tx1"/>
                </a:solidFill>
                <a:cs typeface="Avenir LT Std 65 Medium"/>
              </a:rPr>
              <a:t>Illustration 2-3 Expanded Accounting Equation</a:t>
            </a:r>
            <a:endParaRPr lang="en-US" noProof="0" dirty="0">
              <a:solidFill>
                <a:schemeClr val="tx1"/>
              </a:solidFill>
            </a:endParaRPr>
          </a:p>
        </p:txBody>
      </p:sp>
      <p:pic>
        <p:nvPicPr>
          <p:cNvPr id="3" name="Picture 2" descr="Basic accounting equation and the expanded accounting equation.">
            <a:extLst>
              <a:ext uri="{FF2B5EF4-FFF2-40B4-BE49-F238E27FC236}">
                <a16:creationId xmlns:a16="http://schemas.microsoft.com/office/drawing/2014/main" id="{BE966622-5F16-411A-858E-6AC9778D5309}"/>
              </a:ext>
            </a:extLst>
          </p:cNvPr>
          <p:cNvPicPr>
            <a:picLocks noChangeAspect="1"/>
          </p:cNvPicPr>
          <p:nvPr/>
        </p:nvPicPr>
        <p:blipFill>
          <a:blip r:embed="rId3"/>
          <a:stretch>
            <a:fillRect/>
          </a:stretch>
        </p:blipFill>
        <p:spPr>
          <a:xfrm>
            <a:off x="161718" y="1743324"/>
            <a:ext cx="8820562" cy="4080470"/>
          </a:xfrm>
          <a:prstGeom prst="rect">
            <a:avLst/>
          </a:prstGeom>
        </p:spPr>
      </p:pic>
      <p:sp>
        <p:nvSpPr>
          <p:cNvPr id="4" name="Text Placeholder 3">
            <a:extLst>
              <a:ext uri="{FF2B5EF4-FFF2-40B4-BE49-F238E27FC236}">
                <a16:creationId xmlns:a16="http://schemas.microsoft.com/office/drawing/2014/main" id="{55134785-CA57-422E-8D41-94EDDE2A313E}"/>
              </a:ext>
            </a:extLst>
          </p:cNvPr>
          <p:cNvSpPr>
            <a:spLocks noGrp="1"/>
          </p:cNvSpPr>
          <p:nvPr>
            <p:ph type="body" sz="quarter" idx="12"/>
          </p:nvPr>
        </p:nvSpPr>
        <p:spPr>
          <a:xfrm>
            <a:off x="3052110" y="6399244"/>
            <a:ext cx="3367355" cy="173037"/>
          </a:xfrm>
        </p:spPr>
        <p:txBody>
          <a:bodyPr/>
          <a:lstStyle/>
          <a:p>
            <a:r>
              <a:rPr lang="en-US" sz="1200" noProof="0" dirty="0">
                <a:hlinkClick r:id="rId4" action="ppaction://hlinksldjump"/>
              </a:rPr>
              <a:t>Access the text alternative for slide images.</a:t>
            </a:r>
            <a:endParaRPr lang="en-US" sz="1200" noProof="0" dirty="0">
              <a:hlinkClick r:id="rId5" action="ppaction://hlinksldjump"/>
            </a:endParaRP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688406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4</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r>
              <a:rPr lang="en-US" sz="2400" noProof="0" dirty="0">
                <a:solidFill>
                  <a:schemeClr val="tx1"/>
                </a:solidFill>
              </a:rPr>
              <a:t>The expanded accounting equation demonstrates that </a:t>
            </a:r>
            <a:r>
              <a:rPr lang="en-US" sz="2400" i="1" noProof="0" dirty="0">
                <a:solidFill>
                  <a:schemeClr val="tx1"/>
                </a:solidFill>
              </a:rPr>
              <a:t>revenues increase retained earnings</a:t>
            </a:r>
            <a:r>
              <a:rPr lang="en-US" sz="2400" noProof="0" dirty="0">
                <a:solidFill>
                  <a:schemeClr val="tx1"/>
                </a:solidFill>
              </a:rPr>
              <a:t> while </a:t>
            </a:r>
            <a:r>
              <a:rPr lang="en-US" sz="2400" i="1" noProof="0" dirty="0">
                <a:solidFill>
                  <a:schemeClr val="tx1"/>
                </a:solidFill>
              </a:rPr>
              <a:t>expenses and dividends decrease retained earnings</a:t>
            </a:r>
            <a:r>
              <a:rPr lang="en-US" sz="2400" noProof="0" dirty="0">
                <a:solidFill>
                  <a:schemeClr val="tx1"/>
                </a:solidFill>
              </a:rPr>
              <a:t>.</a:t>
            </a:r>
          </a:p>
          <a:p>
            <a:r>
              <a:rPr lang="en-US" sz="2400" noProof="0" dirty="0">
                <a:solidFill>
                  <a:schemeClr val="tx1"/>
                </a:solidFill>
              </a:rPr>
              <a:t>Retained earnings is a component of stockholders’ equity.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3590916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sz="3200" noProof="0" dirty="0"/>
              <a:t>Transaction (6): Provide Services for Cash</a:t>
            </a:r>
            <a:endParaRPr lang="en-US" sz="3400" noProof="0" dirty="0"/>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412388"/>
          </a:xfrm>
        </p:spPr>
        <p:txBody>
          <a:bodyPr/>
          <a:lstStyle/>
          <a:p>
            <a:r>
              <a:rPr lang="en-US" noProof="0" dirty="0"/>
              <a:t>Provide soccer training to customers for cash, $43,000.</a:t>
            </a:r>
          </a:p>
        </p:txBody>
      </p:sp>
      <p:pic>
        <p:nvPicPr>
          <p:cNvPr id="7" name="Picture 6" descr="Eagle Soccer Academy provides training to customers who pay cash for the service.">
            <a:extLst>
              <a:ext uri="{FF2B5EF4-FFF2-40B4-BE49-F238E27FC236}">
                <a16:creationId xmlns:a16="http://schemas.microsoft.com/office/drawing/2014/main" id="{9C8E8A8C-08AB-4FA9-B0C4-7043D13543AE}"/>
              </a:ext>
            </a:extLst>
          </p:cNvPr>
          <p:cNvPicPr>
            <a:picLocks noChangeAspect="1"/>
          </p:cNvPicPr>
          <p:nvPr/>
        </p:nvPicPr>
        <p:blipFill>
          <a:blip r:embed="rId3"/>
          <a:stretch>
            <a:fillRect/>
          </a:stretch>
        </p:blipFill>
        <p:spPr>
          <a:xfrm>
            <a:off x="1110177" y="1902545"/>
            <a:ext cx="6923647" cy="1709306"/>
          </a:xfrm>
          <a:prstGeom prst="rect">
            <a:avLst/>
          </a:prstGeom>
        </p:spPr>
      </p:pic>
      <p:pic>
        <p:nvPicPr>
          <p:cNvPr id="8" name="Picture 7" descr="Assets = liabilities + stockholders’ equity">
            <a:extLst>
              <a:ext uri="{FF2B5EF4-FFF2-40B4-BE49-F238E27FC236}">
                <a16:creationId xmlns:a16="http://schemas.microsoft.com/office/drawing/2014/main" id="{001EA2CE-16EA-4569-AB1A-716F7F348733}"/>
              </a:ext>
            </a:extLst>
          </p:cNvPr>
          <p:cNvPicPr>
            <a:picLocks noChangeAspect="1"/>
          </p:cNvPicPr>
          <p:nvPr/>
        </p:nvPicPr>
        <p:blipFill>
          <a:blip r:embed="rId4"/>
          <a:stretch>
            <a:fillRect/>
          </a:stretch>
        </p:blipFill>
        <p:spPr>
          <a:xfrm>
            <a:off x="66665" y="3951261"/>
            <a:ext cx="9010669" cy="2316681"/>
          </a:xfrm>
          <a:prstGeom prst="rect">
            <a:avLst/>
          </a:prstGeom>
        </p:spPr>
      </p:pic>
      <p:sp>
        <p:nvSpPr>
          <p:cNvPr id="4" name="Text Placeholder 3">
            <a:extLst>
              <a:ext uri="{FF2B5EF4-FFF2-40B4-BE49-F238E27FC236}">
                <a16:creationId xmlns:a16="http://schemas.microsoft.com/office/drawing/2014/main" id="{55134785-CA57-422E-8D41-94EDDE2A313E}"/>
              </a:ext>
            </a:extLst>
          </p:cNvPr>
          <p:cNvSpPr>
            <a:spLocks noGrp="1"/>
          </p:cNvSpPr>
          <p:nvPr>
            <p:ph type="body" sz="quarter" idx="12"/>
          </p:nvPr>
        </p:nvSpPr>
        <p:spPr>
          <a:xfrm>
            <a:off x="3052110" y="6399244"/>
            <a:ext cx="3367355" cy="173037"/>
          </a:xfrm>
        </p:spPr>
        <p:txBody>
          <a:bodyPr/>
          <a:lstStyle/>
          <a:p>
            <a:r>
              <a:rPr lang="en-US" sz="1200" noProof="0" dirty="0">
                <a:hlinkClick r:id="rId5" action="ppaction://hlinksldjump"/>
              </a:rPr>
              <a:t>Access the text alternative for slide images.</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3754031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000" dirty="0"/>
              <a:t>Transaction (7): Provide Services on Account</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735786" cy="430690"/>
          </a:xfrm>
        </p:spPr>
        <p:txBody>
          <a:bodyPr>
            <a:noAutofit/>
          </a:bodyPr>
          <a:lstStyle/>
          <a:p>
            <a:r>
              <a:rPr lang="en-US" sz="2600" dirty="0"/>
              <a:t>Provide soccer training to customers on account, $20,000.</a:t>
            </a:r>
          </a:p>
        </p:txBody>
      </p:sp>
      <p:pic>
        <p:nvPicPr>
          <p:cNvPr id="5" name="Picture 4" descr="Eagle Soccer Academy provides training to customers on account. The customers sign an I O U to pay cash for service in the future.">
            <a:extLst>
              <a:ext uri="{FF2B5EF4-FFF2-40B4-BE49-F238E27FC236}">
                <a16:creationId xmlns:a16="http://schemas.microsoft.com/office/drawing/2014/main" id="{35847379-E9F0-4814-A0C9-484B742E7090}"/>
              </a:ext>
            </a:extLst>
          </p:cNvPr>
          <p:cNvPicPr>
            <a:picLocks noChangeAspect="1"/>
          </p:cNvPicPr>
          <p:nvPr/>
        </p:nvPicPr>
        <p:blipFill>
          <a:blip r:embed="rId3"/>
          <a:stretch>
            <a:fillRect/>
          </a:stretch>
        </p:blipFill>
        <p:spPr>
          <a:xfrm>
            <a:off x="1840979" y="1811334"/>
            <a:ext cx="5462043" cy="2191944"/>
          </a:xfrm>
          <a:prstGeom prst="rect">
            <a:avLst/>
          </a:prstGeom>
        </p:spPr>
      </p:pic>
      <p:pic>
        <p:nvPicPr>
          <p:cNvPr id="34" name="Picture 33" descr="Assets = liabilities + stockholders’ equity">
            <a:extLst>
              <a:ext uri="{FF2B5EF4-FFF2-40B4-BE49-F238E27FC236}">
                <a16:creationId xmlns:a16="http://schemas.microsoft.com/office/drawing/2014/main" id="{3EAD86C3-8EC3-4F26-ADEB-FBD28BB7493D}"/>
              </a:ext>
            </a:extLst>
          </p:cNvPr>
          <p:cNvPicPr>
            <a:picLocks noChangeAspect="1"/>
          </p:cNvPicPr>
          <p:nvPr/>
        </p:nvPicPr>
        <p:blipFill>
          <a:blip r:embed="rId4"/>
          <a:stretch>
            <a:fillRect/>
          </a:stretch>
        </p:blipFill>
        <p:spPr>
          <a:xfrm>
            <a:off x="546805" y="3997961"/>
            <a:ext cx="8050391" cy="2222704"/>
          </a:xfrm>
          <a:prstGeom prst="rect">
            <a:avLst/>
          </a:prstGeom>
        </p:spPr>
      </p:pic>
      <p:sp>
        <p:nvSpPr>
          <p:cNvPr id="35" name="Text Placeholder 34">
            <a:extLst>
              <a:ext uri="{FF2B5EF4-FFF2-40B4-BE49-F238E27FC236}">
                <a16:creationId xmlns:a16="http://schemas.microsoft.com/office/drawing/2014/main" id="{3AB72B72-7DBB-4034-A5F8-36A9F00A5580}"/>
              </a:ext>
            </a:extLst>
          </p:cNvPr>
          <p:cNvSpPr>
            <a:spLocks noGrp="1"/>
          </p:cNvSpPr>
          <p:nvPr>
            <p:ph type="body" sz="quarter" idx="12"/>
          </p:nvPr>
        </p:nvSpPr>
        <p:spPr>
          <a:xfrm>
            <a:off x="3369563" y="6293839"/>
            <a:ext cx="3348477" cy="330615"/>
          </a:xfrm>
        </p:spPr>
        <p:txBody>
          <a:bodyPr/>
          <a:lstStyle/>
          <a:p>
            <a:r>
              <a:rPr lang="en-US" sz="1200" dirty="0">
                <a:hlinkClick r:id="rId5"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728413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000" dirty="0"/>
              <a:t>Transaction (8): Receive Cash in Advance from Customers</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821118"/>
          </a:xfrm>
        </p:spPr>
        <p:txBody>
          <a:bodyPr>
            <a:noAutofit/>
          </a:bodyPr>
          <a:lstStyle/>
          <a:p>
            <a:r>
              <a:rPr lang="en-US" sz="2600" dirty="0"/>
              <a:t>Receive cash in advance for 12 soccer training sessions to be given in the future, $6,000.</a:t>
            </a:r>
          </a:p>
        </p:txBody>
      </p:sp>
      <p:pic>
        <p:nvPicPr>
          <p:cNvPr id="6" name="Picture 2" descr="Eagle Soccer Academy receives cash in advance from customers for training, and signs an I O U with the customers to provide training later.">
            <a:extLst>
              <a:ext uri="{FF2B5EF4-FFF2-40B4-BE49-F238E27FC236}">
                <a16:creationId xmlns:a16="http://schemas.microsoft.com/office/drawing/2014/main" id="{94637A6C-47DA-4371-A1F0-81ECF6D4A7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909" y="2263350"/>
            <a:ext cx="7830182" cy="190117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Assets = liabilities + stockholders’ equity">
            <a:extLst>
              <a:ext uri="{FF2B5EF4-FFF2-40B4-BE49-F238E27FC236}">
                <a16:creationId xmlns:a16="http://schemas.microsoft.com/office/drawing/2014/main" id="{348F29BC-E4AC-45AC-99CF-EA1265C1EFBE}"/>
              </a:ext>
            </a:extLst>
          </p:cNvPr>
          <p:cNvPicPr>
            <a:picLocks noChangeAspect="1"/>
          </p:cNvPicPr>
          <p:nvPr/>
        </p:nvPicPr>
        <p:blipFill>
          <a:blip r:embed="rId4"/>
          <a:stretch>
            <a:fillRect/>
          </a:stretch>
        </p:blipFill>
        <p:spPr>
          <a:xfrm>
            <a:off x="850672" y="4244854"/>
            <a:ext cx="7467041" cy="2014568"/>
          </a:xfrm>
          <a:prstGeom prst="rect">
            <a:avLst/>
          </a:prstGeom>
        </p:spPr>
      </p:pic>
      <p:sp>
        <p:nvSpPr>
          <p:cNvPr id="8" name="Text Placeholder 7">
            <a:extLst>
              <a:ext uri="{FF2B5EF4-FFF2-40B4-BE49-F238E27FC236}">
                <a16:creationId xmlns:a16="http://schemas.microsoft.com/office/drawing/2014/main" id="{6102AB5C-5109-4D84-8E3C-EC39119017F1}"/>
              </a:ext>
            </a:extLst>
          </p:cNvPr>
          <p:cNvSpPr>
            <a:spLocks noGrp="1"/>
          </p:cNvSpPr>
          <p:nvPr>
            <p:ph type="body" sz="quarter" idx="12"/>
          </p:nvPr>
        </p:nvSpPr>
        <p:spPr>
          <a:xfrm>
            <a:off x="3108309" y="6324600"/>
            <a:ext cx="3385799" cy="299854"/>
          </a:xfrm>
        </p:spPr>
        <p:txBody>
          <a:bodyPr/>
          <a:lstStyle/>
          <a:p>
            <a:r>
              <a:rPr lang="en-US" sz="1200" dirty="0">
                <a:hlinkClick r:id="rId5"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235671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2</a:t>
            </a:r>
            <a:endParaRPr lang="en-US" sz="100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4438290"/>
          </a:xfrm>
        </p:spPr>
        <p:txBody>
          <a:bodyPr>
            <a:normAutofit/>
          </a:bodyPr>
          <a:lstStyle/>
          <a:p>
            <a:pPr>
              <a:spcBef>
                <a:spcPts val="1000"/>
              </a:spcBef>
              <a:spcAft>
                <a:spcPts val="0"/>
              </a:spcAft>
            </a:pPr>
            <a:r>
              <a:rPr lang="en-US" sz="2600" dirty="0">
                <a:solidFill>
                  <a:schemeClr val="tx1"/>
                </a:solidFill>
              </a:rPr>
              <a:t>Don’t let the account name fool you. </a:t>
            </a:r>
          </a:p>
          <a:p>
            <a:pPr>
              <a:spcBef>
                <a:spcPts val="1000"/>
              </a:spcBef>
              <a:spcAft>
                <a:spcPts val="0"/>
              </a:spcAft>
            </a:pPr>
            <a:r>
              <a:rPr lang="en-US" sz="2600" dirty="0">
                <a:solidFill>
                  <a:schemeClr val="tx1"/>
                </a:solidFill>
              </a:rPr>
              <a:t>Even though the term </a:t>
            </a:r>
            <a:r>
              <a:rPr lang="en-US" sz="2600" i="1" dirty="0">
                <a:solidFill>
                  <a:schemeClr val="tx1"/>
                </a:solidFill>
              </a:rPr>
              <a:t>revenue</a:t>
            </a:r>
            <a:r>
              <a:rPr lang="en-US" sz="2600" dirty="0">
                <a:solidFill>
                  <a:schemeClr val="tx1"/>
                </a:solidFill>
              </a:rPr>
              <a:t> appears in the account title for </a:t>
            </a:r>
            <a:r>
              <a:rPr lang="en-US" sz="2600" i="1" dirty="0">
                <a:solidFill>
                  <a:schemeClr val="tx1"/>
                </a:solidFill>
              </a:rPr>
              <a:t>deferred revenue</a:t>
            </a:r>
            <a:r>
              <a:rPr lang="en-US" sz="2600" dirty="0">
                <a:solidFill>
                  <a:schemeClr val="tx1"/>
                </a:solidFill>
              </a:rPr>
              <a:t>, this is NOT a revenue account. </a:t>
            </a:r>
          </a:p>
          <a:p>
            <a:pPr>
              <a:spcBef>
                <a:spcPts val="1000"/>
              </a:spcBef>
              <a:spcAft>
                <a:spcPts val="0"/>
              </a:spcAft>
            </a:pPr>
            <a:r>
              <a:rPr lang="en-US" sz="2600" i="1" dirty="0">
                <a:solidFill>
                  <a:schemeClr val="tx1"/>
                </a:solidFill>
              </a:rPr>
              <a:t>Deferred</a:t>
            </a:r>
            <a:r>
              <a:rPr lang="en-US" sz="2600" dirty="0">
                <a:solidFill>
                  <a:schemeClr val="tx1"/>
                </a:solidFill>
              </a:rPr>
              <a:t> indicates that the company has yet to provide services even though it has collected the customer’s cash. </a:t>
            </a:r>
          </a:p>
          <a:p>
            <a:pPr>
              <a:spcBef>
                <a:spcPts val="1000"/>
              </a:spcBef>
              <a:spcAft>
                <a:spcPts val="0"/>
              </a:spcAft>
            </a:pPr>
            <a:r>
              <a:rPr lang="en-US" sz="2600" dirty="0">
                <a:solidFill>
                  <a:schemeClr val="tx1"/>
                </a:solidFill>
              </a:rPr>
              <a:t>The company owes the customer a service, which creates a </a:t>
            </a:r>
            <a:r>
              <a:rPr lang="en-US" sz="2600" i="1" dirty="0">
                <a:solidFill>
                  <a:schemeClr val="tx1"/>
                </a:solidFill>
              </a:rPr>
              <a:t>liability</a:t>
            </a:r>
            <a:r>
              <a:rPr lang="en-US" sz="2600" dirty="0">
                <a:solidFill>
                  <a:schemeClr val="tx1"/>
                </a:solidFill>
              </a:rPr>
              <a: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1988799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noProof="0" dirty="0"/>
              <a:t>PART A</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821119"/>
          </a:xfrm>
        </p:spPr>
        <p:txBody>
          <a:bodyPr>
            <a:normAutofit/>
          </a:bodyPr>
          <a:lstStyle/>
          <a:p>
            <a:r>
              <a:rPr lang="en-US" sz="3200" noProof="0" dirty="0"/>
              <a:t>MEASURING BUSINESS ACTIVITIES</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075507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000" dirty="0"/>
              <a:t>Transaction (9): Pay Salaries to Employees</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453802"/>
          </a:xfrm>
        </p:spPr>
        <p:txBody>
          <a:bodyPr>
            <a:normAutofit lnSpcReduction="10000"/>
          </a:bodyPr>
          <a:lstStyle/>
          <a:p>
            <a:r>
              <a:rPr lang="en-US" sz="2600" dirty="0"/>
              <a:t>Pay salaries to employees, $28,000.</a:t>
            </a:r>
          </a:p>
        </p:txBody>
      </p:sp>
      <p:pic>
        <p:nvPicPr>
          <p:cNvPr id="12" name="Picture 2" descr="Eagle Soccer Academy pays salaries to employees for labor.">
            <a:extLst>
              <a:ext uri="{FF2B5EF4-FFF2-40B4-BE49-F238E27FC236}">
                <a16:creationId xmlns:a16="http://schemas.microsoft.com/office/drawing/2014/main" id="{2F13F9BD-CAAD-4218-907C-EA713316E6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582" y="1891908"/>
            <a:ext cx="8114836" cy="2024006"/>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descr="Assets = liabilities + stockholders’ equity">
            <a:extLst>
              <a:ext uri="{FF2B5EF4-FFF2-40B4-BE49-F238E27FC236}">
                <a16:creationId xmlns:a16="http://schemas.microsoft.com/office/drawing/2014/main" id="{8E5382D3-47D6-4BF8-BF16-904392EBDD40}"/>
              </a:ext>
            </a:extLst>
          </p:cNvPr>
          <p:cNvPicPr>
            <a:picLocks noChangeAspect="1"/>
          </p:cNvPicPr>
          <p:nvPr/>
        </p:nvPicPr>
        <p:blipFill>
          <a:blip r:embed="rId4"/>
          <a:stretch>
            <a:fillRect/>
          </a:stretch>
        </p:blipFill>
        <p:spPr>
          <a:xfrm>
            <a:off x="474008" y="4126293"/>
            <a:ext cx="8195984" cy="1994789"/>
          </a:xfrm>
          <a:prstGeom prst="rect">
            <a:avLst/>
          </a:prstGeom>
        </p:spPr>
      </p:pic>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921700" y="6324600"/>
            <a:ext cx="3311154" cy="299854"/>
          </a:xfrm>
        </p:spPr>
        <p:txBody>
          <a:bodyPr/>
          <a:lstStyle/>
          <a:p>
            <a:r>
              <a:rPr lang="en-US" sz="1200" dirty="0">
                <a:hlinkClick r:id="rId5"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860909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rmAutofit/>
          </a:bodyPr>
          <a:lstStyle/>
          <a:p>
            <a:r>
              <a:rPr lang="en-US" sz="3200" dirty="0"/>
              <a:t>Transaction (10): Pay Cash Dividends</a:t>
            </a:r>
            <a:endParaRPr lang="en-US" sz="300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545751"/>
          </a:xfrm>
        </p:spPr>
        <p:txBody>
          <a:bodyPr>
            <a:normAutofit/>
          </a:bodyPr>
          <a:lstStyle/>
          <a:p>
            <a:r>
              <a:rPr lang="en-US" sz="2800" dirty="0">
                <a:solidFill>
                  <a:schemeClr val="tx1"/>
                </a:solidFill>
              </a:rPr>
              <a:t>Pay cash dividends of $4,000 to stockholders.</a:t>
            </a:r>
            <a:endParaRPr lang="en-US" sz="2600" dirty="0">
              <a:solidFill>
                <a:schemeClr val="tx1"/>
              </a:solidFill>
            </a:endParaRPr>
          </a:p>
        </p:txBody>
      </p:sp>
      <p:pic>
        <p:nvPicPr>
          <p:cNvPr id="7" name="Picture 2" descr="Eagle Soccer Academy pays cash dividends to investors.">
            <a:extLst>
              <a:ext uri="{FF2B5EF4-FFF2-40B4-BE49-F238E27FC236}">
                <a16:creationId xmlns:a16="http://schemas.microsoft.com/office/drawing/2014/main" id="{656D6B15-3C28-420F-93D9-89FA1DB7D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43" y="1931392"/>
            <a:ext cx="7493915" cy="202205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Assets = liabilities + stockholders’ equity">
            <a:extLst>
              <a:ext uri="{FF2B5EF4-FFF2-40B4-BE49-F238E27FC236}">
                <a16:creationId xmlns:a16="http://schemas.microsoft.com/office/drawing/2014/main" id="{745B2651-72F1-43B8-9A24-588E3F62C3A6}"/>
              </a:ext>
            </a:extLst>
          </p:cNvPr>
          <p:cNvPicPr>
            <a:picLocks noChangeAspect="1"/>
          </p:cNvPicPr>
          <p:nvPr/>
        </p:nvPicPr>
        <p:blipFill>
          <a:blip r:embed="rId4"/>
          <a:stretch>
            <a:fillRect/>
          </a:stretch>
        </p:blipFill>
        <p:spPr>
          <a:xfrm>
            <a:off x="356541" y="4007323"/>
            <a:ext cx="8430916" cy="2208346"/>
          </a:xfrm>
          <a:prstGeom prst="rect">
            <a:avLst/>
          </a:prstGeom>
        </p:spPr>
      </p:pic>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548471" y="6324600"/>
            <a:ext cx="3553750" cy="299854"/>
          </a:xfrm>
        </p:spPr>
        <p:txBody>
          <a:bodyPr/>
          <a:lstStyle/>
          <a:p>
            <a:r>
              <a:rPr lang="en-US" sz="1200" dirty="0">
                <a:hlinkClick r:id="rId5"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944345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3</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09"/>
            <a:ext cx="8458200" cy="4967679"/>
          </a:xfrm>
        </p:spPr>
        <p:txBody>
          <a:bodyPr>
            <a:normAutofit/>
          </a:bodyPr>
          <a:lstStyle/>
          <a:p>
            <a:pPr marL="291600" indent="-291600">
              <a:spcBef>
                <a:spcPts val="1000"/>
              </a:spcBef>
              <a:spcAft>
                <a:spcPts val="0"/>
              </a:spcAft>
              <a:buFont typeface="Arial" panose="020B0604020202020204" pitchFamily="34" charset="0"/>
              <a:buChar char="•"/>
            </a:pPr>
            <a:r>
              <a:rPr lang="en-US" sz="2600" dirty="0"/>
              <a:t>Students often believe a payment of dividends to owners increases stockholders’ equity.</a:t>
            </a:r>
          </a:p>
          <a:p>
            <a:pPr marL="291600" indent="-291600">
              <a:spcBef>
                <a:spcPts val="1000"/>
              </a:spcBef>
              <a:spcAft>
                <a:spcPts val="0"/>
              </a:spcAft>
              <a:buFont typeface="Arial" panose="020B0604020202020204" pitchFamily="34" charset="0"/>
              <a:buChar char="•"/>
            </a:pPr>
            <a:r>
              <a:rPr lang="en-US" sz="2600" dirty="0"/>
              <a:t>Remember, you are accounting for the resources of the company. </a:t>
            </a:r>
          </a:p>
          <a:p>
            <a:pPr marL="291600" indent="-291600">
              <a:spcBef>
                <a:spcPts val="1000"/>
              </a:spcBef>
              <a:spcAft>
                <a:spcPts val="0"/>
              </a:spcAft>
              <a:buFont typeface="Arial" panose="020B0604020202020204" pitchFamily="34" charset="0"/>
              <a:buChar char="•"/>
            </a:pPr>
            <a:r>
              <a:rPr lang="en-US" sz="2600" dirty="0"/>
              <a:t>While stockholders have more personal cash after dividends have been paid, the company in which they own stock has fewer resources (less cash).</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36491304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a:xfrm>
            <a:off x="342900" y="97651"/>
            <a:ext cx="8458200" cy="1092909"/>
          </a:xfrm>
        </p:spPr>
        <p:txBody>
          <a:bodyPr>
            <a:noAutofit/>
          </a:bodyPr>
          <a:lstStyle/>
          <a:p>
            <a:r>
              <a:rPr lang="en-US" sz="2800" dirty="0">
                <a:solidFill>
                  <a:schemeClr val="tx1"/>
                </a:solidFill>
                <a:cs typeface="Avenir LT Std 65 Medium"/>
              </a:rPr>
              <a:t>Illustration 2-4 Summary of All 10 External Transactions of Eagle Soccer Academy</a:t>
            </a:r>
            <a:endParaRPr lang="en-US" sz="2800" dirty="0">
              <a:solidFill>
                <a:schemeClr val="tx1"/>
              </a:solidFill>
            </a:endParaRPr>
          </a:p>
        </p:txBody>
      </p:sp>
      <p:pic>
        <p:nvPicPr>
          <p:cNvPr id="12" name="Picture 11" descr="10 External Transactions of Eagle Soccer Academy for month December. ">
            <a:extLst>
              <a:ext uri="{FF2B5EF4-FFF2-40B4-BE49-F238E27FC236}">
                <a16:creationId xmlns:a16="http://schemas.microsoft.com/office/drawing/2014/main" id="{51F8FF58-817B-4899-8374-37C8D792C08F}"/>
              </a:ext>
            </a:extLst>
          </p:cNvPr>
          <p:cNvPicPr>
            <a:picLocks noChangeAspect="1"/>
          </p:cNvPicPr>
          <p:nvPr/>
        </p:nvPicPr>
        <p:blipFill>
          <a:blip r:embed="rId3"/>
          <a:stretch>
            <a:fillRect/>
          </a:stretch>
        </p:blipFill>
        <p:spPr>
          <a:xfrm>
            <a:off x="651411" y="1781643"/>
            <a:ext cx="7841177" cy="3896297"/>
          </a:xfrm>
          <a:prstGeom prst="rect">
            <a:avLst/>
          </a:prstGeom>
        </p:spPr>
      </p:pic>
      <p:sp>
        <p:nvSpPr>
          <p:cNvPr id="4" name="Text Placeholder 3"/>
          <p:cNvSpPr>
            <a:spLocks noGrp="1"/>
          </p:cNvSpPr>
          <p:nvPr>
            <p:ph type="body" sz="quarter" idx="12"/>
          </p:nvPr>
        </p:nvSpPr>
        <p:spPr>
          <a:xfrm>
            <a:off x="2971268" y="6324600"/>
            <a:ext cx="3201464"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2655368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2-2 </a:t>
            </a:r>
            <a:r>
              <a:rPr lang="en-US" sz="1000" b="0" dirty="0"/>
              <a:t>1</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2882695"/>
          </a:xfrm>
        </p:spPr>
        <p:txBody>
          <a:bodyPr>
            <a:normAutofit/>
          </a:bodyPr>
          <a:lstStyle/>
          <a:p>
            <a:pPr>
              <a:spcBef>
                <a:spcPts val="500"/>
              </a:spcBef>
              <a:spcAft>
                <a:spcPts val="500"/>
              </a:spcAft>
            </a:pPr>
            <a:r>
              <a:rPr lang="en-US" sz="2400" dirty="0"/>
              <a:t>What effect does the payment of dividends have on the accounting equation?</a:t>
            </a:r>
          </a:p>
          <a:p>
            <a:pPr>
              <a:spcBef>
                <a:spcPts val="500"/>
              </a:spcBef>
              <a:spcAft>
                <a:spcPts val="500"/>
              </a:spcAft>
            </a:pPr>
            <a:r>
              <a:rPr lang="en-US" sz="2400" b="1" dirty="0"/>
              <a:t>a. </a:t>
            </a:r>
            <a:r>
              <a:rPr lang="en-US" sz="2400" dirty="0"/>
              <a:t>Assets decrease and equity increases</a:t>
            </a:r>
          </a:p>
          <a:p>
            <a:pPr>
              <a:spcBef>
                <a:spcPts val="500"/>
              </a:spcBef>
              <a:spcAft>
                <a:spcPts val="500"/>
              </a:spcAft>
            </a:pPr>
            <a:r>
              <a:rPr lang="en-US" sz="2400" b="1" dirty="0"/>
              <a:t>b. </a:t>
            </a:r>
            <a:r>
              <a:rPr lang="en-US" sz="2400" dirty="0"/>
              <a:t>Assets decrease and equity decreases</a:t>
            </a:r>
          </a:p>
          <a:p>
            <a:pPr>
              <a:spcBef>
                <a:spcPts val="500"/>
              </a:spcBef>
              <a:spcAft>
                <a:spcPts val="500"/>
              </a:spcAft>
            </a:pPr>
            <a:r>
              <a:rPr lang="en-US" sz="2400" b="1" dirty="0"/>
              <a:t>c. </a:t>
            </a:r>
            <a:r>
              <a:rPr lang="en-US" sz="2400" dirty="0"/>
              <a:t>Assets decrease and liabilities increase</a:t>
            </a:r>
          </a:p>
          <a:p>
            <a:pPr>
              <a:spcBef>
                <a:spcPts val="500"/>
              </a:spcBef>
              <a:spcAft>
                <a:spcPts val="500"/>
              </a:spcAft>
            </a:pPr>
            <a:r>
              <a:rPr lang="en-US" sz="2400" b="1" dirty="0"/>
              <a:t>d. </a:t>
            </a:r>
            <a:r>
              <a:rPr lang="en-US" sz="2400" dirty="0"/>
              <a:t>Assets increase and equity increases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33558029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2-2 </a:t>
            </a:r>
            <a:r>
              <a:rPr lang="en-US" sz="1000" b="0" dirty="0"/>
              <a:t>2</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p:txBody>
          <a:bodyPr>
            <a:normAutofit/>
          </a:bodyPr>
          <a:lstStyle/>
          <a:p>
            <a:pPr>
              <a:spcBef>
                <a:spcPts val="500"/>
              </a:spcBef>
              <a:spcAft>
                <a:spcPts val="500"/>
              </a:spcAft>
            </a:pPr>
            <a:r>
              <a:rPr lang="en-US" sz="2400" dirty="0"/>
              <a:t>What effect does the payment of dividends have on the accounting equation?</a:t>
            </a:r>
          </a:p>
          <a:p>
            <a:pPr>
              <a:spcBef>
                <a:spcPts val="500"/>
              </a:spcBef>
              <a:spcAft>
                <a:spcPts val="500"/>
              </a:spcAft>
            </a:pPr>
            <a:r>
              <a:rPr lang="en-US" sz="2400" b="1" dirty="0"/>
              <a:t>a. </a:t>
            </a:r>
            <a:r>
              <a:rPr lang="en-US" sz="2400" dirty="0"/>
              <a:t>Assets decrease and equity increases</a:t>
            </a:r>
          </a:p>
          <a:p>
            <a:pPr>
              <a:spcBef>
                <a:spcPts val="500"/>
              </a:spcBef>
              <a:spcAft>
                <a:spcPts val="500"/>
              </a:spcAft>
            </a:pPr>
            <a:r>
              <a:rPr lang="en-US" sz="2400" b="1" dirty="0"/>
              <a:t>Answer: b. </a:t>
            </a:r>
            <a:r>
              <a:rPr lang="en-US" sz="2400" dirty="0"/>
              <a:t>Assets decrease and equity decreases</a:t>
            </a:r>
          </a:p>
          <a:p>
            <a:pPr>
              <a:spcBef>
                <a:spcPts val="500"/>
              </a:spcBef>
              <a:spcAft>
                <a:spcPts val="500"/>
              </a:spcAft>
            </a:pPr>
            <a:r>
              <a:rPr lang="en-US" sz="2400" b="1" dirty="0"/>
              <a:t>c. </a:t>
            </a:r>
            <a:r>
              <a:rPr lang="en-US" sz="2400" dirty="0"/>
              <a:t>Assets decrease and liabilities increase</a:t>
            </a:r>
          </a:p>
          <a:p>
            <a:pPr>
              <a:spcBef>
                <a:spcPts val="500"/>
              </a:spcBef>
              <a:spcAft>
                <a:spcPts val="500"/>
              </a:spcAft>
            </a:pPr>
            <a:r>
              <a:rPr lang="en-US" sz="2400" b="1" dirty="0"/>
              <a:t>d. </a:t>
            </a:r>
            <a:r>
              <a:rPr lang="en-US" sz="2400" dirty="0"/>
              <a:t>Assets increase and equity increases</a:t>
            </a:r>
          </a:p>
        </p:txBody>
      </p:sp>
      <p:sp>
        <p:nvSpPr>
          <p:cNvPr id="7" name="Content Placeholder 6"/>
          <p:cNvSpPr>
            <a:spLocks noGrp="1"/>
          </p:cNvSpPr>
          <p:nvPr>
            <p:ph sz="quarter" idx="15"/>
          </p:nvPr>
        </p:nvSpPr>
        <p:spPr>
          <a:xfrm>
            <a:off x="342900" y="4839629"/>
            <a:ext cx="8458200" cy="1419922"/>
          </a:xfrm>
        </p:spPr>
        <p:txBody>
          <a:bodyPr>
            <a:normAutofit/>
          </a:bodyPr>
          <a:lstStyle/>
          <a:p>
            <a:r>
              <a:rPr lang="en-US" dirty="0"/>
              <a:t>Payment of dividends causes the cash account (which is an asset) to decrease and also causes retained earnings (which is an equity account) to decrease. So the correct answer is the payment of dividends decreases both assets and equity.</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978658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dirty="0"/>
              <a:t>PART B</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821119"/>
          </a:xfrm>
        </p:spPr>
        <p:txBody>
          <a:bodyPr>
            <a:normAutofit/>
          </a:bodyPr>
          <a:lstStyle/>
          <a:p>
            <a:r>
              <a:rPr lang="en-US" sz="3200" dirty="0"/>
              <a:t>DEBITS AND CREDITS</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6800984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a:t>
            </a:r>
            <a:r>
              <a:rPr lang="en-US" sz="1000" b="0" dirty="0"/>
              <a:t>3</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r>
              <a:rPr lang="en-US" sz="2400" b="1" dirty="0">
                <a:solidFill>
                  <a:schemeClr val="tx1"/>
                </a:solidFill>
              </a:rPr>
              <a:t>LO2-3	</a:t>
            </a:r>
            <a:r>
              <a:rPr lang="en-US" sz="2400" dirty="0">
                <a:solidFill>
                  <a:schemeClr val="tx1"/>
                </a:solidFill>
              </a:rPr>
              <a:t>Assess whether the impact of external transactions results in a debit or credit to an account balance.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724527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a:xfrm>
            <a:off x="342900" y="148202"/>
            <a:ext cx="8458200" cy="1212423"/>
          </a:xfrm>
        </p:spPr>
        <p:txBody>
          <a:bodyPr>
            <a:noAutofit/>
          </a:bodyPr>
          <a:lstStyle/>
          <a:p>
            <a:r>
              <a:rPr lang="en-US" sz="2800" dirty="0">
                <a:solidFill>
                  <a:schemeClr val="tx1"/>
                </a:solidFill>
                <a:cs typeface="Avenir LT Std 65 Medium"/>
              </a:rPr>
              <a:t>Illustration 2-5 </a:t>
            </a:r>
            <a:r>
              <a:rPr lang="en-US" sz="2800" dirty="0"/>
              <a:t>Debit and Credit Effects on Accounts in the Basic Accounting Equation</a:t>
            </a:r>
          </a:p>
        </p:txBody>
      </p:sp>
      <p:pic>
        <p:nvPicPr>
          <p:cNvPr id="12" name="Picture 2" descr="T accounts display Debit and Credit Effects on Accounts in the Basic Accounting Equation.">
            <a:extLst>
              <a:ext uri="{FF2B5EF4-FFF2-40B4-BE49-F238E27FC236}">
                <a16:creationId xmlns:a16="http://schemas.microsoft.com/office/drawing/2014/main" id="{EA64CA82-9668-4E0F-913D-86C2DE5857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863" y="1559037"/>
            <a:ext cx="7818274" cy="18851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3628026"/>
            <a:ext cx="8458200" cy="1380535"/>
          </a:xfrm>
        </p:spPr>
        <p:txBody>
          <a:bodyPr>
            <a:noAutofit/>
          </a:bodyPr>
          <a:lstStyle/>
          <a:p>
            <a:pPr marL="403200" indent="-403200">
              <a:spcBef>
                <a:spcPts val="1000"/>
              </a:spcBef>
              <a:spcAft>
                <a:spcPts val="0"/>
              </a:spcAft>
              <a:buFont typeface="+mj-lt"/>
              <a:buAutoNum type="arabicPeriod"/>
              <a:tabLst>
                <a:tab pos="285750" algn="l"/>
              </a:tabLst>
            </a:pPr>
            <a:r>
              <a:rPr lang="en-US" sz="2600" dirty="0">
                <a:solidFill>
                  <a:schemeClr val="tx1"/>
                </a:solidFill>
              </a:rPr>
              <a:t>Left side—Assets increase with </a:t>
            </a:r>
            <a:r>
              <a:rPr lang="en-US" sz="2600" b="1" dirty="0">
                <a:solidFill>
                  <a:schemeClr val="tx1"/>
                </a:solidFill>
              </a:rPr>
              <a:t>debits</a:t>
            </a:r>
            <a:r>
              <a:rPr lang="en-US" sz="2600" i="1" dirty="0">
                <a:solidFill>
                  <a:schemeClr val="tx1"/>
                </a:solidFill>
              </a:rPr>
              <a:t>.</a:t>
            </a:r>
          </a:p>
          <a:p>
            <a:pPr marL="403200" indent="-403200">
              <a:spcBef>
                <a:spcPts val="1000"/>
              </a:spcBef>
              <a:spcAft>
                <a:spcPts val="0"/>
              </a:spcAft>
              <a:buFont typeface="+mj-lt"/>
              <a:buAutoNum type="arabicPeriod"/>
              <a:tabLst>
                <a:tab pos="285750" algn="l"/>
              </a:tabLst>
            </a:pPr>
            <a:r>
              <a:rPr lang="en-US" sz="2600" dirty="0">
                <a:solidFill>
                  <a:schemeClr val="tx1"/>
                </a:solidFill>
              </a:rPr>
              <a:t>Right side—Liabilities and stockholders’ equity increase with </a:t>
            </a:r>
            <a:r>
              <a:rPr lang="en-US" sz="2600" b="1" dirty="0">
                <a:solidFill>
                  <a:schemeClr val="tx1"/>
                </a:solidFill>
              </a:rPr>
              <a:t>credits</a:t>
            </a:r>
            <a:r>
              <a:rPr lang="en-US" sz="2600" dirty="0">
                <a:solidFill>
                  <a:schemeClr val="tx1"/>
                </a:solidFill>
              </a:rPr>
              <a:t>.</a:t>
            </a:r>
          </a:p>
        </p:txBody>
      </p:sp>
      <p:sp>
        <p:nvSpPr>
          <p:cNvPr id="5" name="Content Placeholder 4">
            <a:extLst>
              <a:ext uri="{FF2B5EF4-FFF2-40B4-BE49-F238E27FC236}">
                <a16:creationId xmlns:a16="http://schemas.microsoft.com/office/drawing/2014/main" id="{AAF2555F-0954-4B99-B973-6EBCCB285AA6}"/>
              </a:ext>
            </a:extLst>
          </p:cNvPr>
          <p:cNvSpPr>
            <a:spLocks noGrp="1"/>
          </p:cNvSpPr>
          <p:nvPr>
            <p:ph sz="quarter" idx="15"/>
          </p:nvPr>
        </p:nvSpPr>
        <p:spPr>
          <a:xfrm>
            <a:off x="342900" y="5121629"/>
            <a:ext cx="8458200" cy="919941"/>
          </a:xfrm>
        </p:spPr>
        <p:txBody>
          <a:bodyPr>
            <a:noAutofit/>
          </a:bodyPr>
          <a:lstStyle/>
          <a:p>
            <a:pPr marL="291600" indent="-291600">
              <a:spcBef>
                <a:spcPts val="1000"/>
              </a:spcBef>
              <a:spcAft>
                <a:spcPts val="0"/>
              </a:spcAft>
              <a:buFont typeface="Arial" panose="020B0604020202020204" pitchFamily="34" charset="0"/>
              <a:buChar char="•"/>
            </a:pPr>
            <a:r>
              <a:rPr lang="en-US" sz="2600" dirty="0">
                <a:solidFill>
                  <a:schemeClr val="tx1"/>
                </a:solidFill>
              </a:rPr>
              <a:t>The </a:t>
            </a:r>
            <a:r>
              <a:rPr lang="en-US" sz="2600" i="1" dirty="0">
                <a:solidFill>
                  <a:schemeClr val="tx1"/>
                </a:solidFill>
              </a:rPr>
              <a:t>opposite</a:t>
            </a:r>
            <a:r>
              <a:rPr lang="en-US" sz="2600" dirty="0">
                <a:solidFill>
                  <a:schemeClr val="tx1"/>
                </a:solidFill>
              </a:rPr>
              <a:t> is true to </a:t>
            </a:r>
            <a:r>
              <a:rPr lang="en-US" sz="2600" b="1" dirty="0">
                <a:solidFill>
                  <a:schemeClr val="tx1"/>
                </a:solidFill>
              </a:rPr>
              <a:t>decrease</a:t>
            </a:r>
            <a:r>
              <a:rPr lang="en-US" sz="2600" dirty="0">
                <a:solidFill>
                  <a:schemeClr val="tx1"/>
                </a:solidFill>
              </a:rPr>
              <a:t> the balance of any of these accounts.</a:t>
            </a:r>
          </a:p>
        </p:txBody>
      </p:sp>
      <p:sp>
        <p:nvSpPr>
          <p:cNvPr id="4" name="Text Placeholder 3">
            <a:extLst>
              <a:ext uri="{FF2B5EF4-FFF2-40B4-BE49-F238E27FC236}">
                <a16:creationId xmlns:a16="http://schemas.microsoft.com/office/drawing/2014/main" id="{6D0E6C97-A395-4DF5-B04B-3B8D9918E340}"/>
              </a:ext>
            </a:extLst>
          </p:cNvPr>
          <p:cNvSpPr>
            <a:spLocks noGrp="1"/>
          </p:cNvSpPr>
          <p:nvPr>
            <p:ph type="body" sz="quarter" idx="12"/>
          </p:nvPr>
        </p:nvSpPr>
        <p:spPr>
          <a:xfrm>
            <a:off x="2811513" y="6324600"/>
            <a:ext cx="3520974"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28790745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4</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4965594"/>
          </a:xfrm>
        </p:spPr>
        <p:txBody>
          <a:bodyPr>
            <a:normAutofit/>
          </a:bodyPr>
          <a:lstStyle/>
          <a:p>
            <a:pPr marL="291600" indent="-291600">
              <a:spcBef>
                <a:spcPts val="1000"/>
              </a:spcBef>
              <a:spcAft>
                <a:spcPts val="0"/>
              </a:spcAft>
              <a:buFont typeface="Arial" panose="020B0604020202020204" pitchFamily="34" charset="0"/>
              <a:buChar char="•"/>
            </a:pPr>
            <a:r>
              <a:rPr lang="en-US" sz="2600" dirty="0"/>
              <a:t>Some students think the term “debit” always means increase, and “credit” always means decrease. </a:t>
            </a:r>
          </a:p>
          <a:p>
            <a:pPr marL="291600" indent="-291600">
              <a:spcBef>
                <a:spcPts val="1000"/>
              </a:spcBef>
              <a:spcAft>
                <a:spcPts val="0"/>
              </a:spcAft>
              <a:buFont typeface="Arial" panose="020B0604020202020204" pitchFamily="34" charset="0"/>
              <a:buChar char="•"/>
            </a:pPr>
            <a:r>
              <a:rPr lang="en-US" sz="2600" dirty="0"/>
              <a:t>While this is true for assets, it is not true for liabilities and stockholders’ equity.</a:t>
            </a:r>
          </a:p>
          <a:p>
            <a:pPr marL="291600" indent="-291600">
              <a:spcBef>
                <a:spcPts val="1000"/>
              </a:spcBef>
              <a:spcAft>
                <a:spcPts val="0"/>
              </a:spcAft>
              <a:buFont typeface="Arial" panose="020B0604020202020204" pitchFamily="34" charset="0"/>
              <a:buChar char="•"/>
            </a:pPr>
            <a:r>
              <a:rPr lang="en-US" sz="2600" dirty="0"/>
              <a:t>Liabilities and stockholders’ equity increase with a credit and decrease with a debit.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1136176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1</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LO2-1	</a:t>
            </a:r>
            <a:r>
              <a:rPr lang="en-US" sz="2800" noProof="0" dirty="0">
                <a:solidFill>
                  <a:schemeClr val="tx1"/>
                </a:solidFill>
              </a:rPr>
              <a:t>Identify the basic steps in measuring external transactions.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946111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Key Point </a:t>
            </a:r>
            <a:r>
              <a:rPr lang="en-US" sz="1000" b="0" dirty="0"/>
              <a:t>5</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2478644"/>
          </a:xfrm>
        </p:spPr>
        <p:txBody>
          <a:bodyPr>
            <a:noAutofit/>
          </a:bodyPr>
          <a:lstStyle/>
          <a:p>
            <a:r>
              <a:rPr lang="en-US" sz="2600" dirty="0"/>
              <a:t>For the basic accounting equation:</a:t>
            </a:r>
          </a:p>
          <a:p>
            <a:pPr marL="291600" indent="-291600">
              <a:spcBef>
                <a:spcPts val="1000"/>
              </a:spcBef>
              <a:spcAft>
                <a:spcPts val="0"/>
              </a:spcAft>
              <a:buFont typeface="Arial" panose="020B0604020202020204" pitchFamily="34" charset="0"/>
              <a:buChar char="•"/>
            </a:pPr>
            <a:r>
              <a:rPr lang="en-US" sz="2600" dirty="0"/>
              <a:t>(Assets = Liabilities + Stockholders’ Equity), assets (left side) increase with debits. </a:t>
            </a:r>
          </a:p>
          <a:p>
            <a:pPr marL="291600" indent="-291600">
              <a:spcBef>
                <a:spcPts val="1000"/>
              </a:spcBef>
              <a:spcAft>
                <a:spcPts val="0"/>
              </a:spcAft>
              <a:buFont typeface="Arial" panose="020B0604020202020204" pitchFamily="34" charset="0"/>
              <a:buChar char="•"/>
            </a:pPr>
            <a:r>
              <a:rPr lang="en-US" sz="2600" dirty="0"/>
              <a:t>Liabilities and stockholders’ equity (right side) increase with credits.</a:t>
            </a:r>
          </a:p>
        </p:txBody>
      </p:sp>
      <p:sp>
        <p:nvSpPr>
          <p:cNvPr id="6" name="Content Placeholder 5">
            <a:extLst>
              <a:ext uri="{FF2B5EF4-FFF2-40B4-BE49-F238E27FC236}">
                <a16:creationId xmlns:a16="http://schemas.microsoft.com/office/drawing/2014/main" id="{412EA211-D24D-4009-859B-11655CACC7D6}"/>
              </a:ext>
            </a:extLst>
          </p:cNvPr>
          <p:cNvSpPr>
            <a:spLocks noGrp="1"/>
          </p:cNvSpPr>
          <p:nvPr>
            <p:ph sz="quarter" idx="16"/>
          </p:nvPr>
        </p:nvSpPr>
        <p:spPr>
          <a:xfrm>
            <a:off x="342900" y="3820670"/>
            <a:ext cx="8458200" cy="698500"/>
          </a:xfrm>
        </p:spPr>
        <p:txBody>
          <a:bodyPr>
            <a:normAutofit/>
          </a:bodyPr>
          <a:lstStyle/>
          <a:p>
            <a:r>
              <a:rPr lang="en-US" sz="2600" dirty="0"/>
              <a:t>The opposite is true to decrease any of these accounts.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33554203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a:xfrm>
            <a:off x="342900" y="233546"/>
            <a:ext cx="8458200" cy="1180726"/>
          </a:xfrm>
        </p:spPr>
        <p:txBody>
          <a:bodyPr>
            <a:noAutofit/>
          </a:bodyPr>
          <a:lstStyle/>
          <a:p>
            <a:r>
              <a:rPr lang="en-US" sz="2800" dirty="0">
                <a:solidFill>
                  <a:schemeClr val="tx1"/>
                </a:solidFill>
                <a:cs typeface="Avenir LT Std 65 Medium"/>
              </a:rPr>
              <a:t>Illustration 2-6 </a:t>
            </a:r>
            <a:r>
              <a:rPr lang="en-US" sz="2800" dirty="0">
                <a:solidFill>
                  <a:schemeClr val="tx1"/>
                </a:solidFill>
              </a:rPr>
              <a:t>Debit and Credit Effects on Accounts in the Expanded Accounting Equation</a:t>
            </a:r>
          </a:p>
        </p:txBody>
      </p:sp>
      <p:pic>
        <p:nvPicPr>
          <p:cNvPr id="12" name="Picture 2" descr="T accounts display Debit and Credit Effects on Accounts in the Basic Accounting Equation and the expanded accounting equation.">
            <a:extLst>
              <a:ext uri="{FF2B5EF4-FFF2-40B4-BE49-F238E27FC236}">
                <a16:creationId xmlns:a16="http://schemas.microsoft.com/office/drawing/2014/main" id="{CEE3AC1A-D80B-40A6-86A0-3333D8848F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1811" y="1667740"/>
            <a:ext cx="5060379" cy="435141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4066517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Key Point </a:t>
            </a:r>
            <a:r>
              <a:rPr lang="en-US" sz="1000" b="0" dirty="0"/>
              <a:t>6</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5063130"/>
          </a:xfrm>
        </p:spPr>
        <p:txBody>
          <a:bodyPr>
            <a:normAutofit/>
          </a:bodyPr>
          <a:lstStyle/>
          <a:p>
            <a:pPr marL="291600" indent="-291600">
              <a:spcBef>
                <a:spcPts val="1000"/>
              </a:spcBef>
              <a:spcAft>
                <a:spcPts val="0"/>
              </a:spcAft>
              <a:buFont typeface="Arial" panose="020B0604020202020204" pitchFamily="34" charset="0"/>
              <a:buChar char="•"/>
            </a:pPr>
            <a:r>
              <a:rPr lang="en-US" sz="2600" dirty="0">
                <a:solidFill>
                  <a:schemeClr val="tx1"/>
                </a:solidFill>
              </a:rPr>
              <a:t>The </a:t>
            </a:r>
            <a:r>
              <a:rPr lang="en-US" sz="2600" b="1" dirty="0">
                <a:solidFill>
                  <a:schemeClr val="tx1"/>
                </a:solidFill>
              </a:rPr>
              <a:t>Retained Earnings </a:t>
            </a:r>
            <a:r>
              <a:rPr lang="en-US" sz="2600" dirty="0">
                <a:solidFill>
                  <a:schemeClr val="tx1"/>
                </a:solidFill>
              </a:rPr>
              <a:t>account is a stockholders’ equity account that </a:t>
            </a:r>
            <a:r>
              <a:rPr lang="en-US" sz="2600" i="1" dirty="0">
                <a:solidFill>
                  <a:schemeClr val="tx1"/>
                </a:solidFill>
              </a:rPr>
              <a:t>normally has a credit balance</a:t>
            </a:r>
            <a:r>
              <a:rPr lang="en-US" sz="2600" dirty="0">
                <a:solidFill>
                  <a:schemeClr val="tx1"/>
                </a:solidFill>
              </a:rPr>
              <a:t>. </a:t>
            </a:r>
          </a:p>
          <a:p>
            <a:pPr marL="291600" indent="-291600">
              <a:spcBef>
                <a:spcPts val="1000"/>
              </a:spcBef>
              <a:spcAft>
                <a:spcPts val="0"/>
              </a:spcAft>
              <a:buFont typeface="Arial" panose="020B0604020202020204" pitchFamily="34" charset="0"/>
              <a:buChar char="•"/>
            </a:pPr>
            <a:r>
              <a:rPr lang="en-US" sz="2600" dirty="0">
                <a:solidFill>
                  <a:schemeClr val="tx1"/>
                </a:solidFill>
              </a:rPr>
              <a:t>The Retained Earnings account has three components—revenues, expenses, and dividends. </a:t>
            </a:r>
          </a:p>
          <a:p>
            <a:pPr marL="291600" indent="-291600">
              <a:spcBef>
                <a:spcPts val="1000"/>
              </a:spcBef>
              <a:spcAft>
                <a:spcPts val="0"/>
              </a:spcAft>
              <a:buFont typeface="Arial" panose="020B0604020202020204" pitchFamily="34" charset="0"/>
              <a:buChar char="•"/>
            </a:pPr>
            <a:r>
              <a:rPr lang="en-US" sz="2600" dirty="0">
                <a:solidFill>
                  <a:schemeClr val="tx1"/>
                </a:solidFill>
              </a:rPr>
              <a:t>The difference between revenues (increased by credits) and expenses (increased by debits) equals net income. </a:t>
            </a:r>
          </a:p>
          <a:p>
            <a:pPr marL="291600" indent="-291600">
              <a:spcBef>
                <a:spcPts val="1000"/>
              </a:spcBef>
              <a:spcAft>
                <a:spcPts val="0"/>
              </a:spcAft>
              <a:buFont typeface="Arial" panose="020B0604020202020204" pitchFamily="34" charset="0"/>
              <a:buChar char="•"/>
            </a:pPr>
            <a:r>
              <a:rPr lang="en-US" sz="2600" dirty="0">
                <a:solidFill>
                  <a:schemeClr val="tx1"/>
                </a:solidFill>
              </a:rPr>
              <a:t>Net income increases the balance of Retained Earnings. </a:t>
            </a:r>
          </a:p>
          <a:p>
            <a:pPr marL="291600" indent="-291600">
              <a:spcBef>
                <a:spcPts val="1000"/>
              </a:spcBef>
              <a:spcAft>
                <a:spcPts val="0"/>
              </a:spcAft>
              <a:buFont typeface="Arial" panose="020B0604020202020204" pitchFamily="34" charset="0"/>
              <a:buChar char="•"/>
            </a:pPr>
            <a:r>
              <a:rPr lang="en-US" sz="2600" dirty="0">
                <a:solidFill>
                  <a:schemeClr val="tx1"/>
                </a:solidFill>
              </a:rPr>
              <a:t>Dividends (increased by debits) decrease the balance of Retained Earnings.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13976563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2800" dirty="0">
                <a:solidFill>
                  <a:schemeClr val="tx1"/>
                </a:solidFill>
                <a:cs typeface="Avenir LT Std 65 Medium"/>
              </a:rPr>
              <a:t>Illustration 2-7 </a:t>
            </a:r>
            <a:r>
              <a:rPr lang="en-US" sz="2800" dirty="0"/>
              <a:t>Debit and Credit Effects on Each Account Type</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600" dirty="0"/>
              <a:t>A simple memory aid.</a:t>
            </a:r>
          </a:p>
        </p:txBody>
      </p:sp>
      <p:pic>
        <p:nvPicPr>
          <p:cNvPr id="12" name="Picture 11" descr="Debit and credit rules are displayed through a T account. ">
            <a:extLst>
              <a:ext uri="{FF2B5EF4-FFF2-40B4-BE49-F238E27FC236}">
                <a16:creationId xmlns:a16="http://schemas.microsoft.com/office/drawing/2014/main" id="{13E5CA98-87E9-40C2-B05A-AD9713081549}"/>
              </a:ext>
            </a:extLst>
          </p:cNvPr>
          <p:cNvPicPr>
            <a:picLocks noChangeAspect="1"/>
          </p:cNvPicPr>
          <p:nvPr/>
        </p:nvPicPr>
        <p:blipFill>
          <a:blip r:embed="rId3"/>
          <a:stretch>
            <a:fillRect/>
          </a:stretch>
        </p:blipFill>
        <p:spPr>
          <a:xfrm>
            <a:off x="902170" y="2063793"/>
            <a:ext cx="7339660" cy="3728495"/>
          </a:xfrm>
          <a:prstGeom prst="rect">
            <a:avLst/>
          </a:prstGeom>
        </p:spPr>
      </p:pic>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4045399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2-3 </a:t>
            </a:r>
            <a:r>
              <a:rPr lang="en-US" sz="1000" b="0" dirty="0"/>
              <a:t>1</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09"/>
            <a:ext cx="8458200" cy="2893847"/>
          </a:xfrm>
        </p:spPr>
        <p:txBody>
          <a:bodyPr>
            <a:noAutofit/>
          </a:bodyPr>
          <a:lstStyle/>
          <a:p>
            <a:pPr>
              <a:spcBef>
                <a:spcPts val="500"/>
              </a:spcBef>
              <a:spcAft>
                <a:spcPts val="500"/>
              </a:spcAft>
            </a:pPr>
            <a:r>
              <a:rPr lang="en-US" sz="2800" dirty="0"/>
              <a:t>What does the word debit mean?</a:t>
            </a:r>
          </a:p>
          <a:p>
            <a:pPr>
              <a:spcBef>
                <a:spcPts val="500"/>
              </a:spcBef>
              <a:spcAft>
                <a:spcPts val="500"/>
              </a:spcAft>
            </a:pPr>
            <a:r>
              <a:rPr lang="en-US" sz="2800" b="1" dirty="0"/>
              <a:t>a.</a:t>
            </a:r>
            <a:r>
              <a:rPr lang="en-US" sz="2800" dirty="0"/>
              <a:t> Left side</a:t>
            </a:r>
          </a:p>
          <a:p>
            <a:pPr>
              <a:spcBef>
                <a:spcPts val="500"/>
              </a:spcBef>
              <a:spcAft>
                <a:spcPts val="500"/>
              </a:spcAft>
            </a:pPr>
            <a:r>
              <a:rPr lang="en-US" sz="2800" b="1" dirty="0"/>
              <a:t>b.</a:t>
            </a:r>
            <a:r>
              <a:rPr lang="en-US" sz="2800" dirty="0"/>
              <a:t> Right side</a:t>
            </a:r>
          </a:p>
          <a:p>
            <a:pPr>
              <a:spcBef>
                <a:spcPts val="500"/>
              </a:spcBef>
              <a:spcAft>
                <a:spcPts val="500"/>
              </a:spcAft>
            </a:pPr>
            <a:r>
              <a:rPr lang="en-US" sz="2800" b="1" dirty="0"/>
              <a:t>c.</a:t>
            </a:r>
            <a:r>
              <a:rPr lang="en-US" sz="2800" dirty="0"/>
              <a:t> Increase</a:t>
            </a:r>
          </a:p>
          <a:p>
            <a:pPr>
              <a:spcBef>
                <a:spcPts val="500"/>
              </a:spcBef>
              <a:spcAft>
                <a:spcPts val="500"/>
              </a:spcAft>
            </a:pPr>
            <a:r>
              <a:rPr lang="en-US" sz="2800" b="1" dirty="0"/>
              <a:t>d.</a:t>
            </a:r>
            <a:r>
              <a:rPr lang="en-US" sz="2800" dirty="0"/>
              <a:t> Decrease</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808200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2-3 </a:t>
            </a:r>
            <a:r>
              <a:rPr lang="en-US" sz="1000" b="0" dirty="0"/>
              <a:t>2</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p:txBody>
          <a:bodyPr>
            <a:noAutofit/>
          </a:bodyPr>
          <a:lstStyle/>
          <a:p>
            <a:pPr>
              <a:spcBef>
                <a:spcPts val="500"/>
              </a:spcBef>
              <a:spcAft>
                <a:spcPts val="500"/>
              </a:spcAft>
            </a:pPr>
            <a:r>
              <a:rPr lang="en-US" sz="2800" dirty="0"/>
              <a:t>What does the word debit mean?</a:t>
            </a:r>
          </a:p>
          <a:p>
            <a:pPr>
              <a:spcBef>
                <a:spcPts val="500"/>
              </a:spcBef>
              <a:spcAft>
                <a:spcPts val="500"/>
              </a:spcAft>
            </a:pPr>
            <a:r>
              <a:rPr lang="en-US" sz="2800" b="1" dirty="0"/>
              <a:t>Answer: a. </a:t>
            </a:r>
            <a:r>
              <a:rPr lang="en-US" sz="2800" dirty="0"/>
              <a:t>Left side</a:t>
            </a:r>
          </a:p>
          <a:p>
            <a:pPr>
              <a:spcBef>
                <a:spcPts val="500"/>
              </a:spcBef>
              <a:spcAft>
                <a:spcPts val="500"/>
              </a:spcAft>
            </a:pPr>
            <a:r>
              <a:rPr lang="en-US" sz="2800" b="1" dirty="0"/>
              <a:t>b. </a:t>
            </a:r>
            <a:r>
              <a:rPr lang="en-US" sz="2800" dirty="0"/>
              <a:t>Right side</a:t>
            </a:r>
          </a:p>
          <a:p>
            <a:pPr>
              <a:spcBef>
                <a:spcPts val="500"/>
              </a:spcBef>
              <a:spcAft>
                <a:spcPts val="500"/>
              </a:spcAft>
            </a:pPr>
            <a:r>
              <a:rPr lang="en-US" sz="2800" b="1" dirty="0"/>
              <a:t>c. </a:t>
            </a:r>
            <a:r>
              <a:rPr lang="en-US" sz="2800" dirty="0"/>
              <a:t>Increase</a:t>
            </a:r>
          </a:p>
          <a:p>
            <a:pPr>
              <a:spcBef>
                <a:spcPts val="500"/>
              </a:spcBef>
              <a:spcAft>
                <a:spcPts val="500"/>
              </a:spcAft>
            </a:pPr>
            <a:r>
              <a:rPr lang="en-US" sz="2800" b="1" dirty="0"/>
              <a:t>d. </a:t>
            </a:r>
            <a:r>
              <a:rPr lang="en-US" sz="2800" dirty="0"/>
              <a:t>Decrease</a:t>
            </a:r>
          </a:p>
        </p:txBody>
      </p:sp>
      <p:sp>
        <p:nvSpPr>
          <p:cNvPr id="8" name="Content Placeholder 7"/>
          <p:cNvSpPr>
            <a:spLocks noGrp="1"/>
          </p:cNvSpPr>
          <p:nvPr>
            <p:ph sz="quarter" idx="15"/>
          </p:nvPr>
        </p:nvSpPr>
        <p:spPr>
          <a:xfrm>
            <a:off x="342900" y="4769842"/>
            <a:ext cx="8458200" cy="1431255"/>
          </a:xfrm>
        </p:spPr>
        <p:txBody>
          <a:bodyPr>
            <a:normAutofit/>
          </a:bodyPr>
          <a:lstStyle/>
          <a:p>
            <a:r>
              <a:rPr lang="en-US" dirty="0"/>
              <a:t>The word debit means left side and the word credit means right side. The effects of debits and credits on account balances are different depending on the type of account being used. Sometimes a debit increases an account balance and sometimes it decreases an account balance.</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9161180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a:t>
            </a:r>
            <a:r>
              <a:rPr lang="en-US" sz="1000" b="0" dirty="0"/>
              <a:t>4</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r>
              <a:rPr lang="en-US" sz="2400" b="1" dirty="0">
                <a:solidFill>
                  <a:schemeClr val="tx1"/>
                </a:solidFill>
              </a:rPr>
              <a:t>LO2-4	</a:t>
            </a:r>
            <a:r>
              <a:rPr lang="en-US" sz="2400" dirty="0">
                <a:solidFill>
                  <a:schemeClr val="tx1"/>
                </a:solidFill>
              </a:rPr>
              <a:t>Record transactions in a journal using debits and credits.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10561721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solidFill>
                  <a:schemeClr val="tx1"/>
                </a:solidFill>
                <a:cs typeface="Avenir LT Std 65 Medium"/>
              </a:rPr>
              <a:t>Illustration 2-8</a:t>
            </a:r>
            <a:endParaRPr lang="en-US" dirty="0">
              <a:solidFill>
                <a:schemeClr val="tx1"/>
              </a:solidFill>
            </a:endParaRP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946126"/>
          </a:xfrm>
        </p:spPr>
        <p:txBody>
          <a:bodyPr>
            <a:noAutofit/>
          </a:bodyPr>
          <a:lstStyle/>
          <a:p>
            <a:r>
              <a:rPr lang="en-US" sz="2600" dirty="0"/>
              <a:t>Format for Recording a Business Transaction, or Journal Entry</a:t>
            </a:r>
          </a:p>
        </p:txBody>
      </p:sp>
      <p:graphicFrame>
        <p:nvGraphicFramePr>
          <p:cNvPr id="12" name="Table 12">
            <a:extLst>
              <a:ext uri="{FF2B5EF4-FFF2-40B4-BE49-F238E27FC236}">
                <a16:creationId xmlns:a16="http://schemas.microsoft.com/office/drawing/2014/main" id="{FB1A2F82-E23B-4C05-A873-5C16A12088B3}"/>
              </a:ext>
            </a:extLst>
          </p:cNvPr>
          <p:cNvGraphicFramePr>
            <a:graphicFrameLocks noGrp="1"/>
          </p:cNvGraphicFramePr>
          <p:nvPr>
            <p:extLst>
              <p:ext uri="{D42A27DB-BD31-4B8C-83A1-F6EECF244321}">
                <p14:modId xmlns:p14="http://schemas.microsoft.com/office/powerpoint/2010/main" val="1145934474"/>
              </p:ext>
            </p:extLst>
          </p:nvPr>
        </p:nvGraphicFramePr>
        <p:xfrm>
          <a:off x="579120" y="2357848"/>
          <a:ext cx="7985760" cy="1897409"/>
        </p:xfrm>
        <a:graphic>
          <a:graphicData uri="http://schemas.openxmlformats.org/drawingml/2006/table">
            <a:tbl>
              <a:tblPr firstRow="1" bandRow="1">
                <a:tableStyleId>{5C22544A-7EE6-4342-B048-85BDC9FD1C3A}</a:tableStyleId>
              </a:tblPr>
              <a:tblGrid>
                <a:gridCol w="4712208">
                  <a:extLst>
                    <a:ext uri="{9D8B030D-6E8A-4147-A177-3AD203B41FA5}">
                      <a16:colId xmlns:a16="http://schemas.microsoft.com/office/drawing/2014/main" val="4288314828"/>
                    </a:ext>
                  </a:extLst>
                </a:gridCol>
                <a:gridCol w="1710308">
                  <a:extLst>
                    <a:ext uri="{9D8B030D-6E8A-4147-A177-3AD203B41FA5}">
                      <a16:colId xmlns:a16="http://schemas.microsoft.com/office/drawing/2014/main" val="2858886653"/>
                    </a:ext>
                  </a:extLst>
                </a:gridCol>
                <a:gridCol w="1563244">
                  <a:extLst>
                    <a:ext uri="{9D8B030D-6E8A-4147-A177-3AD203B41FA5}">
                      <a16:colId xmlns:a16="http://schemas.microsoft.com/office/drawing/2014/main" val="3181005331"/>
                    </a:ext>
                  </a:extLst>
                </a:gridCol>
              </a:tblGrid>
              <a:tr h="505736">
                <a:tc>
                  <a:txBody>
                    <a:bodyPr/>
                    <a:lstStyle/>
                    <a:p>
                      <a:r>
                        <a:rPr lang="en-IN" sz="2200" u="sng" dirty="0">
                          <a:solidFill>
                            <a:schemeClr val="tx1"/>
                          </a:solidFill>
                        </a:rPr>
                        <a:t>Date</a:t>
                      </a:r>
                      <a:endParaRPr lang="en-US" sz="2200" u="sng"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200" u="sng" dirty="0">
                          <a:solidFill>
                            <a:schemeClr val="tx1"/>
                          </a:solidFill>
                        </a:rPr>
                        <a:t>Debit</a:t>
                      </a:r>
                      <a:endParaRPr lang="en-US" sz="2200" u="sng"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200" u="sng" dirty="0">
                          <a:solidFill>
                            <a:schemeClr val="tx1"/>
                          </a:solidFill>
                        </a:rPr>
                        <a:t>Credit</a:t>
                      </a:r>
                      <a:endParaRPr lang="en-US" sz="2200" u="sng"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2097838"/>
                  </a:ext>
                </a:extLst>
              </a:tr>
              <a:tr h="505736">
                <a:tc>
                  <a:txBody>
                    <a:bodyPr/>
                    <a:lstStyle/>
                    <a:p>
                      <a:r>
                        <a:rPr lang="en-US" sz="2200" b="1" dirty="0"/>
                        <a:t>Account Name</a:t>
                      </a:r>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t>Amount</a:t>
                      </a:r>
                      <a:endParaRPr lang="en-US" sz="22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060982"/>
                  </a:ext>
                </a:extLst>
              </a:tr>
              <a:tr h="885937">
                <a:tc>
                  <a:txBody>
                    <a:bodyPr/>
                    <a:lstStyle/>
                    <a:p>
                      <a:pPr marL="0" indent="536575"/>
                      <a:r>
                        <a:rPr lang="en-US" sz="2200" b="1" dirty="0"/>
                        <a:t>Account Name</a:t>
                      </a:r>
                    </a:p>
                    <a:p>
                      <a:pPr marL="0" indent="536575"/>
                      <a:r>
                        <a:rPr lang="en-US" sz="2200" i="1" dirty="0"/>
                        <a:t>(Description of transaction)</a:t>
                      </a:r>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t>Amount</a:t>
                      </a:r>
                      <a:endParaRPr lang="en-US" sz="22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17756346"/>
                  </a:ext>
                </a:extLst>
              </a:tr>
            </a:tbl>
          </a:graphicData>
        </a:graphic>
      </p:graphicFrame>
      <p:sp>
        <p:nvSpPr>
          <p:cNvPr id="7" name="Content Placeholder 6">
            <a:extLst>
              <a:ext uri="{FF2B5EF4-FFF2-40B4-BE49-F238E27FC236}">
                <a16:creationId xmlns:a16="http://schemas.microsoft.com/office/drawing/2014/main" id="{95BF839E-0AEF-403E-B583-6AEB08E1B7A6}"/>
              </a:ext>
            </a:extLst>
          </p:cNvPr>
          <p:cNvSpPr>
            <a:spLocks noGrp="1"/>
          </p:cNvSpPr>
          <p:nvPr>
            <p:ph sz="quarter" idx="17"/>
          </p:nvPr>
        </p:nvSpPr>
        <p:spPr>
          <a:xfrm>
            <a:off x="342900" y="4464476"/>
            <a:ext cx="8458200" cy="1290148"/>
          </a:xfrm>
        </p:spPr>
        <p:txBody>
          <a:bodyPr>
            <a:noAutofit/>
          </a:bodyPr>
          <a:lstStyle/>
          <a:p>
            <a:pPr marL="291600" indent="-291600">
              <a:spcBef>
                <a:spcPts val="1000"/>
              </a:spcBef>
              <a:spcAft>
                <a:spcPts val="0"/>
              </a:spcAft>
              <a:buFont typeface="Arial" panose="020B0604020202020204" pitchFamily="34" charset="0"/>
              <a:buChar char="•"/>
            </a:pPr>
            <a:r>
              <a:rPr lang="en-US" sz="2600" dirty="0"/>
              <a:t>Prior to the widespread use of computers, companies recorded their transactions in paper-based journals. Thus, the term </a:t>
            </a:r>
            <a:r>
              <a:rPr lang="en-US" sz="2600" b="1" i="1" dirty="0"/>
              <a:t>journal entry.</a:t>
            </a:r>
            <a:endParaRPr lang="en-US" sz="26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33185918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5</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65760" y="1276710"/>
            <a:ext cx="8435340" cy="2856378"/>
          </a:xfrm>
        </p:spPr>
        <p:txBody>
          <a:bodyPr>
            <a:noAutofit/>
          </a:bodyPr>
          <a:lstStyle/>
          <a:p>
            <a:r>
              <a:rPr lang="en-US" sz="2800" dirty="0"/>
              <a:t>Many students forget to indent the credit account names. </a:t>
            </a:r>
          </a:p>
          <a:p>
            <a:pPr>
              <a:spcBef>
                <a:spcPts val="3500"/>
              </a:spcBef>
              <a:spcAft>
                <a:spcPts val="0"/>
              </a:spcAft>
            </a:pPr>
            <a:r>
              <a:rPr lang="en-US" sz="2800" dirty="0"/>
              <a:t>For the account credited, be sure to indent both the account name and the amount.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38646031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Recording Transactions—Example</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2258970"/>
          </a:xfrm>
        </p:spPr>
        <p:txBody>
          <a:bodyPr>
            <a:normAutofit/>
          </a:bodyPr>
          <a:lstStyle/>
          <a:p>
            <a:r>
              <a:rPr lang="en-US" sz="2600" dirty="0"/>
              <a:t>On December 1, Eagle Soccer Academy sells shares of common stock to investors for cash of $200,000.</a:t>
            </a:r>
          </a:p>
          <a:p>
            <a:pPr marL="291600" lvl="1" indent="-291600">
              <a:spcBef>
                <a:spcPts val="1000"/>
              </a:spcBef>
              <a:spcAft>
                <a:spcPts val="0"/>
              </a:spcAft>
            </a:pPr>
            <a:r>
              <a:rPr lang="en-US" sz="2600" dirty="0"/>
              <a:t>Debit to Cash for $200,000.</a:t>
            </a:r>
          </a:p>
          <a:p>
            <a:pPr marL="291600" lvl="1" indent="-291600">
              <a:spcBef>
                <a:spcPts val="1000"/>
              </a:spcBef>
              <a:spcAft>
                <a:spcPts val="0"/>
              </a:spcAft>
            </a:pPr>
            <a:r>
              <a:rPr lang="en-US" sz="2600" dirty="0"/>
              <a:t>Credit to Common Stock for $200,000.</a:t>
            </a:r>
          </a:p>
        </p:txBody>
      </p:sp>
      <p:graphicFrame>
        <p:nvGraphicFramePr>
          <p:cNvPr id="12" name="Table 12">
            <a:extLst>
              <a:ext uri="{FF2B5EF4-FFF2-40B4-BE49-F238E27FC236}">
                <a16:creationId xmlns:a16="http://schemas.microsoft.com/office/drawing/2014/main" id="{523253BB-56A7-4BD3-8C68-A9DDB3842B4D}"/>
              </a:ext>
            </a:extLst>
          </p:cNvPr>
          <p:cNvGraphicFramePr>
            <a:graphicFrameLocks noGrp="1"/>
          </p:cNvGraphicFramePr>
          <p:nvPr>
            <p:extLst>
              <p:ext uri="{D42A27DB-BD31-4B8C-83A1-F6EECF244321}">
                <p14:modId xmlns:p14="http://schemas.microsoft.com/office/powerpoint/2010/main" val="4120428826"/>
              </p:ext>
            </p:extLst>
          </p:nvPr>
        </p:nvGraphicFramePr>
        <p:xfrm>
          <a:off x="579120" y="3686776"/>
          <a:ext cx="7985760" cy="1897409"/>
        </p:xfrm>
        <a:graphic>
          <a:graphicData uri="http://schemas.openxmlformats.org/drawingml/2006/table">
            <a:tbl>
              <a:tblPr firstRow="1" bandRow="1">
                <a:tableStyleId>{5C22544A-7EE6-4342-B048-85BDC9FD1C3A}</a:tableStyleId>
              </a:tblPr>
              <a:tblGrid>
                <a:gridCol w="4712208">
                  <a:extLst>
                    <a:ext uri="{9D8B030D-6E8A-4147-A177-3AD203B41FA5}">
                      <a16:colId xmlns:a16="http://schemas.microsoft.com/office/drawing/2014/main" val="4288314828"/>
                    </a:ext>
                  </a:extLst>
                </a:gridCol>
                <a:gridCol w="1710308">
                  <a:extLst>
                    <a:ext uri="{9D8B030D-6E8A-4147-A177-3AD203B41FA5}">
                      <a16:colId xmlns:a16="http://schemas.microsoft.com/office/drawing/2014/main" val="2858886653"/>
                    </a:ext>
                  </a:extLst>
                </a:gridCol>
                <a:gridCol w="1563244">
                  <a:extLst>
                    <a:ext uri="{9D8B030D-6E8A-4147-A177-3AD203B41FA5}">
                      <a16:colId xmlns:a16="http://schemas.microsoft.com/office/drawing/2014/main" val="3181005331"/>
                    </a:ext>
                  </a:extLst>
                </a:gridCol>
              </a:tblGrid>
              <a:tr h="505736">
                <a:tc>
                  <a:txBody>
                    <a:bodyPr/>
                    <a:lstStyle/>
                    <a:p>
                      <a:r>
                        <a:rPr lang="en-IN" sz="2200" u="sng" dirty="0">
                          <a:solidFill>
                            <a:schemeClr val="tx1"/>
                          </a:solidFill>
                        </a:rPr>
                        <a:t>December 1</a:t>
                      </a:r>
                      <a:endParaRPr lang="en-US" sz="2200" u="sng"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200" u="sng" dirty="0">
                          <a:solidFill>
                            <a:schemeClr val="tx1"/>
                          </a:solidFill>
                        </a:rPr>
                        <a:t>Debit</a:t>
                      </a:r>
                      <a:endParaRPr lang="en-US" sz="2200" u="sng"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2200" u="sng" dirty="0">
                          <a:solidFill>
                            <a:schemeClr val="tx1"/>
                          </a:solidFill>
                        </a:rPr>
                        <a:t>Credit</a:t>
                      </a:r>
                      <a:endParaRPr lang="en-US" sz="2200" u="sng"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2097838"/>
                  </a:ext>
                </a:extLst>
              </a:tr>
              <a:tr h="505736">
                <a:tc>
                  <a:txBody>
                    <a:bodyPr/>
                    <a:lstStyle/>
                    <a:p>
                      <a:r>
                        <a:rPr lang="en-US" sz="2200" b="1" dirty="0"/>
                        <a:t>Cash </a:t>
                      </a:r>
                      <a:r>
                        <a:rPr lang="en-US" sz="2200" i="1" dirty="0"/>
                        <a:t>(+A)</a:t>
                      </a:r>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t>200,000</a:t>
                      </a:r>
                      <a:endParaRPr lang="en-US" sz="22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2060982"/>
                  </a:ext>
                </a:extLst>
              </a:tr>
              <a:tr h="885937">
                <a:tc>
                  <a:txBody>
                    <a:bodyPr/>
                    <a:lstStyle/>
                    <a:p>
                      <a:pPr marL="0" indent="536575"/>
                      <a:r>
                        <a:rPr lang="en-US" sz="2200" b="1" dirty="0"/>
                        <a:t>Common Stock </a:t>
                      </a:r>
                      <a:r>
                        <a:rPr lang="en-US" sz="2200" i="1" dirty="0"/>
                        <a:t>(+SE)</a:t>
                      </a:r>
                      <a:endParaRPr lang="en-US" sz="2200" b="1" dirty="0"/>
                    </a:p>
                    <a:p>
                      <a:pPr marL="0" indent="536575"/>
                      <a:r>
                        <a:rPr lang="en-US" sz="2200" i="1" dirty="0"/>
                        <a:t>(Issue common stock for cash)</a:t>
                      </a:r>
                      <a:endParaRPr lang="en-US" sz="2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2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200" b="1" dirty="0"/>
                        <a:t>200,000</a:t>
                      </a:r>
                      <a:endParaRPr lang="en-US" sz="220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17756346"/>
                  </a:ext>
                </a:extLst>
              </a:tr>
            </a:tbl>
          </a:graphicData>
        </a:graphic>
      </p:graphicFrame>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3303599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500"/>
              </a:spcBef>
              <a:spcAft>
                <a:spcPts val="500"/>
              </a:spcAft>
              <a:buFont typeface="Arial" panose="020B0604020202020204" pitchFamily="34" charset="0"/>
              <a:buChar char="•"/>
            </a:pPr>
            <a:r>
              <a:rPr lang="en-US" sz="2800" noProof="0" dirty="0"/>
              <a:t>External transactions are transactions between the company and a separate company or individual.</a:t>
            </a:r>
          </a:p>
          <a:p>
            <a:pPr marL="291600" indent="-291600">
              <a:spcBef>
                <a:spcPts val="500"/>
              </a:spcBef>
              <a:spcAft>
                <a:spcPts val="500"/>
              </a:spcAft>
              <a:buFont typeface="Arial" panose="020B0604020202020204" pitchFamily="34" charset="0"/>
              <a:buChar char="•"/>
            </a:pPr>
            <a:r>
              <a:rPr lang="en-US" sz="2800" noProof="0" dirty="0"/>
              <a:t>Internal transactions do not include an exchange with a separate economic entity.</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Key Point </a:t>
            </a:r>
            <a:r>
              <a:rPr lang="en-US" sz="1000" b="0" dirty="0"/>
              <a:t>7</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7789164" cy="991002"/>
          </a:xfrm>
        </p:spPr>
        <p:txBody>
          <a:bodyPr>
            <a:noAutofit/>
          </a:bodyPr>
          <a:lstStyle/>
          <a:p>
            <a:r>
              <a:rPr lang="en-US" sz="2800" dirty="0">
                <a:solidFill>
                  <a:schemeClr val="tx1"/>
                </a:solidFill>
              </a:rPr>
              <a:t>For each transaction, </a:t>
            </a:r>
            <a:r>
              <a:rPr lang="en-US" sz="2800" i="1" dirty="0">
                <a:solidFill>
                  <a:schemeClr val="tx1"/>
                </a:solidFill>
              </a:rPr>
              <a:t>total debits must equal total credits</a:t>
            </a:r>
            <a:r>
              <a:rPr lang="en-US" sz="2800" dirty="0">
                <a:solidFill>
                  <a:schemeClr val="tx1"/>
                </a:solidFill>
              </a:rPr>
              <a: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23097302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6</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4843674"/>
          </a:xfrm>
        </p:spPr>
        <p:txBody>
          <a:bodyPr>
            <a:normAutofit/>
          </a:bodyPr>
          <a:lstStyle/>
          <a:p>
            <a:pPr marL="291600" indent="-291600">
              <a:spcBef>
                <a:spcPts val="1000"/>
              </a:spcBef>
              <a:spcAft>
                <a:spcPts val="0"/>
              </a:spcAft>
              <a:buFont typeface="Arial" panose="020B0604020202020204" pitchFamily="34" charset="0"/>
              <a:buChar char="•"/>
            </a:pPr>
            <a:r>
              <a:rPr lang="en-US" sz="2200" dirty="0">
                <a:solidFill>
                  <a:schemeClr val="tx1"/>
                </a:solidFill>
              </a:rPr>
              <a:t>Students sometimes hear the phrase “assets are the debit accounts” and believe it indicates that assets can only be debited. This is incorrect! </a:t>
            </a:r>
            <a:r>
              <a:rPr lang="en-US" sz="2200" i="1" dirty="0">
                <a:solidFill>
                  <a:schemeClr val="tx1"/>
                </a:solidFill>
              </a:rPr>
              <a:t>Assets, or any account, can be either debited or credited</a:t>
            </a:r>
            <a:r>
              <a:rPr lang="en-US" sz="2200" dirty="0">
                <a:solidFill>
                  <a:schemeClr val="tx1"/>
                </a:solidFill>
              </a:rPr>
              <a:t>.</a:t>
            </a:r>
            <a:r>
              <a:rPr lang="en-US" sz="2200" b="1" dirty="0">
                <a:solidFill>
                  <a:schemeClr val="tx1"/>
                </a:solidFill>
              </a:rPr>
              <a:t> </a:t>
            </a:r>
            <a:r>
              <a:rPr lang="en-US" sz="2200" dirty="0">
                <a:solidFill>
                  <a:schemeClr val="tx1"/>
                </a:solidFill>
              </a:rPr>
              <a:t>Rather, this phrase indicates that debiting the asset account will increase the balance and that </a:t>
            </a:r>
            <a:r>
              <a:rPr lang="en-US" sz="2200" i="1" dirty="0">
                <a:solidFill>
                  <a:schemeClr val="tx1"/>
                </a:solidFill>
              </a:rPr>
              <a:t>an asset account normally will have a debit balance</a:t>
            </a:r>
            <a:r>
              <a:rPr lang="en-US" sz="2200" dirty="0">
                <a:solidFill>
                  <a:schemeClr val="tx1"/>
                </a:solidFill>
              </a:rPr>
              <a:t>. </a:t>
            </a:r>
          </a:p>
          <a:p>
            <a:pPr marL="291600" indent="-291600">
              <a:spcBef>
                <a:spcPts val="1000"/>
              </a:spcBef>
              <a:spcAft>
                <a:spcPts val="0"/>
              </a:spcAft>
              <a:buFont typeface="Arial" panose="020B0604020202020204" pitchFamily="34" charset="0"/>
              <a:buChar char="•"/>
            </a:pPr>
            <a:r>
              <a:rPr lang="en-US" sz="2200" dirty="0">
                <a:solidFill>
                  <a:schemeClr val="tx1"/>
                </a:solidFill>
              </a:rPr>
              <a:t>Similarly, the phrase “liabilities and stockholders’ equity are the credit accounts” does not mean that these accounts cannot be debited. They will be debited when their balances decrease. Rather, the phrase means that </a:t>
            </a:r>
            <a:r>
              <a:rPr lang="en-US" sz="2200" i="1" dirty="0">
                <a:solidFill>
                  <a:schemeClr val="tx1"/>
                </a:solidFill>
              </a:rPr>
              <a:t>crediting the liabilities and stockholders’ equity accounts increases their balances</a:t>
            </a:r>
            <a:r>
              <a:rPr lang="en-US" sz="2200" dirty="0">
                <a:solidFill>
                  <a:schemeClr val="tx1"/>
                </a:solidFill>
              </a:rPr>
              <a:t>, and they </a:t>
            </a:r>
            <a:r>
              <a:rPr lang="en-US" sz="2200" i="1" dirty="0">
                <a:solidFill>
                  <a:schemeClr val="tx1"/>
                </a:solidFill>
              </a:rPr>
              <a:t>normally will have a credit balance</a:t>
            </a:r>
            <a:r>
              <a:rPr lang="en-US" sz="2200" dirty="0">
                <a:solidFill>
                  <a:schemeClr val="tx1"/>
                </a:solidFill>
              </a:rPr>
              <a: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21981671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Learning Objective </a:t>
            </a:r>
            <a:r>
              <a:rPr lang="en-US" sz="1000" b="0" dirty="0"/>
              <a:t>5</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r>
              <a:rPr lang="en-US" sz="2400" b="1" dirty="0">
                <a:solidFill>
                  <a:schemeClr val="tx1"/>
                </a:solidFill>
              </a:rPr>
              <a:t>LO2-5	</a:t>
            </a:r>
            <a:r>
              <a:rPr lang="en-US" sz="2400" dirty="0">
                <a:solidFill>
                  <a:schemeClr val="tx1"/>
                </a:solidFill>
              </a:rPr>
              <a:t> Post transactions to the general ledger.</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5310163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000" dirty="0">
                <a:solidFill>
                  <a:schemeClr val="tx1"/>
                </a:solidFill>
                <a:cs typeface="Avenir LT Std 65 Medium"/>
              </a:rPr>
              <a:t>Illustration 2-10 </a:t>
            </a:r>
            <a:r>
              <a:rPr lang="en-US" sz="3000" dirty="0">
                <a:solidFill>
                  <a:schemeClr val="tx1"/>
                </a:solidFill>
              </a:rPr>
              <a:t>General Ledger Account</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2612538"/>
          </a:xfrm>
        </p:spPr>
        <p:txBody>
          <a:bodyPr>
            <a:normAutofit/>
          </a:bodyPr>
          <a:lstStyle/>
          <a:p>
            <a:pPr marL="291600" indent="-291600">
              <a:spcBef>
                <a:spcPts val="1000"/>
              </a:spcBef>
              <a:spcAft>
                <a:spcPts val="0"/>
              </a:spcAft>
              <a:buFont typeface="Arial" panose="020B0604020202020204" pitchFamily="34" charset="0"/>
              <a:buChar char="•"/>
            </a:pPr>
            <a:r>
              <a:rPr lang="en-US" sz="2600" b="1" i="1" dirty="0"/>
              <a:t>Posting</a:t>
            </a:r>
            <a:r>
              <a:rPr lang="en-US" sz="2600" dirty="0"/>
              <a:t> is the process of transferring the debit and credit information from the journal to individual general ledger accounts.</a:t>
            </a:r>
          </a:p>
          <a:p>
            <a:pPr marL="291600" indent="-291600">
              <a:spcBef>
                <a:spcPts val="1000"/>
              </a:spcBef>
              <a:spcAft>
                <a:spcPts val="0"/>
              </a:spcAft>
              <a:buFont typeface="Arial" panose="020B0604020202020204" pitchFamily="34" charset="0"/>
              <a:buChar char="•"/>
            </a:pPr>
            <a:r>
              <a:rPr lang="en-US" sz="2600" dirty="0"/>
              <a:t>The </a:t>
            </a:r>
            <a:r>
              <a:rPr lang="en-US" sz="2600" b="1" i="1" dirty="0"/>
              <a:t>general ledger</a:t>
            </a:r>
            <a:r>
              <a:rPr lang="en-US" sz="2600" dirty="0"/>
              <a:t> provides, in a single collection, each account with its individual transactions and resulting account balance.</a:t>
            </a:r>
          </a:p>
        </p:txBody>
      </p:sp>
      <p:pic>
        <p:nvPicPr>
          <p:cNvPr id="12" name="Picture 2" descr="Format of a general ledger account.">
            <a:extLst>
              <a:ext uri="{FF2B5EF4-FFF2-40B4-BE49-F238E27FC236}">
                <a16:creationId xmlns:a16="http://schemas.microsoft.com/office/drawing/2014/main" id="{14D20EC0-8FE6-4145-9FF1-6C7127F372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3997768"/>
            <a:ext cx="7200900" cy="2057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27488983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Posting Transaction to Accounts </a:t>
            </a:r>
            <a:r>
              <a:rPr lang="en-US" sz="1000" b="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1"/>
            <a:ext cx="8458200" cy="825466"/>
          </a:xfrm>
        </p:spPr>
        <p:txBody>
          <a:bodyPr>
            <a:noAutofit/>
          </a:bodyPr>
          <a:lstStyle/>
          <a:p>
            <a:pPr marL="291600" indent="-291600">
              <a:spcBef>
                <a:spcPts val="500"/>
              </a:spcBef>
              <a:spcAft>
                <a:spcPts val="500"/>
              </a:spcAft>
              <a:buFont typeface="Arial" panose="020B0604020202020204" pitchFamily="34" charset="0"/>
              <a:buChar char="•"/>
            </a:pPr>
            <a:r>
              <a:rPr lang="en-US" sz="2400" dirty="0"/>
              <a:t>On December 1, Eagle Soccer Academy sells shares of common stock to investors for cash of $200,000.</a:t>
            </a:r>
          </a:p>
        </p:txBody>
      </p:sp>
      <p:graphicFrame>
        <p:nvGraphicFramePr>
          <p:cNvPr id="4" name="Table 3"/>
          <p:cNvGraphicFramePr>
            <a:graphicFrameLocks noGrp="1"/>
          </p:cNvGraphicFramePr>
          <p:nvPr/>
        </p:nvGraphicFramePr>
        <p:xfrm>
          <a:off x="713983" y="2267899"/>
          <a:ext cx="7214163" cy="1381760"/>
        </p:xfrm>
        <a:graphic>
          <a:graphicData uri="http://schemas.openxmlformats.org/drawingml/2006/table">
            <a:tbl>
              <a:tblPr firstRow="1" bandRow="1">
                <a:tableStyleId>{2D5ABB26-0587-4C30-8999-92F81FD0307C}</a:tableStyleId>
              </a:tblPr>
              <a:tblGrid>
                <a:gridCol w="4932673">
                  <a:extLst>
                    <a:ext uri="{9D8B030D-6E8A-4147-A177-3AD203B41FA5}">
                      <a16:colId xmlns:a16="http://schemas.microsoft.com/office/drawing/2014/main" val="3531711541"/>
                    </a:ext>
                  </a:extLst>
                </a:gridCol>
                <a:gridCol w="1115881">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dirty="0"/>
                        <a:t>(1) </a:t>
                      </a:r>
                      <a:r>
                        <a:rPr lang="en-US" u="sng" dirty="0"/>
                        <a:t>December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Cash</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200,000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Common</a:t>
                      </a:r>
                      <a:r>
                        <a:rPr lang="en-US" b="1" baseline="0" dirty="0"/>
                        <a:t> Stock </a:t>
                      </a:r>
                      <a:r>
                        <a:rPr lang="en-US" i="1" baseline="0" dirty="0"/>
                        <a:t>(+SE)</a:t>
                      </a:r>
                      <a:r>
                        <a:rPr lang="en-US" baseline="0" dirty="0"/>
                        <a:t>…………..</a:t>
                      </a:r>
                    </a:p>
                    <a:p>
                      <a:pPr marL="631825" indent="0"/>
                      <a:r>
                        <a:rPr lang="en-US" i="1" baseline="0" dirty="0"/>
                        <a:t>(Issue common stock for cash)</a:t>
                      </a:r>
                      <a:endParaRPr lang="en-US" i="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200,000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pic>
        <p:nvPicPr>
          <p:cNvPr id="5" name="Picture 4" descr="The images explain how to post transactions to accounts for common stoc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7457" y="3744916"/>
            <a:ext cx="5210746" cy="2462498"/>
          </a:xfrm>
          <a:prstGeom prst="rect">
            <a:avLst/>
          </a:prstGeom>
        </p:spPr>
      </p:pic>
      <p:sp>
        <p:nvSpPr>
          <p:cNvPr id="6" name="Text Placeholder 5"/>
          <p:cNvSpPr>
            <a:spLocks noGrp="1"/>
          </p:cNvSpPr>
          <p:nvPr>
            <p:ph type="body" sz="quarter" idx="12"/>
          </p:nvPr>
        </p:nvSpPr>
        <p:spPr>
          <a:xfrm>
            <a:off x="2971268" y="6315075"/>
            <a:ext cx="3201464" cy="209550"/>
          </a:xfrm>
        </p:spPr>
        <p:txBody>
          <a:bodyPr anchor="ct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27180481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Posting Transaction to Accounts </a:t>
            </a:r>
            <a:r>
              <a:rPr lang="en-US" sz="1000" b="0" dirty="0"/>
              <a:t>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1"/>
            <a:ext cx="8458200" cy="773154"/>
          </a:xfrm>
        </p:spPr>
        <p:txBody>
          <a:bodyPr>
            <a:noAutofit/>
          </a:bodyPr>
          <a:lstStyle/>
          <a:p>
            <a:pPr marL="291600" indent="-291600">
              <a:spcBef>
                <a:spcPts val="500"/>
              </a:spcBef>
              <a:spcAft>
                <a:spcPts val="500"/>
              </a:spcAft>
              <a:buFont typeface="Arial" panose="020B0604020202020204" pitchFamily="34" charset="0"/>
              <a:buChar char="•"/>
            </a:pPr>
            <a:r>
              <a:rPr lang="en-US" sz="2400" dirty="0"/>
              <a:t>On December 1, Eagle borrows cash from a bank, $100,000.</a:t>
            </a:r>
          </a:p>
        </p:txBody>
      </p:sp>
      <p:graphicFrame>
        <p:nvGraphicFramePr>
          <p:cNvPr id="4" name="Table 3"/>
          <p:cNvGraphicFramePr>
            <a:graphicFrameLocks noGrp="1"/>
          </p:cNvGraphicFramePr>
          <p:nvPr/>
        </p:nvGraphicFramePr>
        <p:xfrm>
          <a:off x="726509" y="2252274"/>
          <a:ext cx="7201636" cy="1381760"/>
        </p:xfrm>
        <a:graphic>
          <a:graphicData uri="http://schemas.openxmlformats.org/drawingml/2006/table">
            <a:tbl>
              <a:tblPr firstRow="1" bandRow="1">
                <a:tableStyleId>{2D5ABB26-0587-4C30-8999-92F81FD0307C}</a:tableStyleId>
              </a:tblPr>
              <a:tblGrid>
                <a:gridCol w="4948427">
                  <a:extLst>
                    <a:ext uri="{9D8B030D-6E8A-4147-A177-3AD203B41FA5}">
                      <a16:colId xmlns:a16="http://schemas.microsoft.com/office/drawing/2014/main" val="3531711541"/>
                    </a:ext>
                  </a:extLst>
                </a:gridCol>
                <a:gridCol w="1087600">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dirty="0"/>
                        <a:t>(2) </a:t>
                      </a:r>
                      <a:r>
                        <a:rPr lang="en-US" u="sng" dirty="0"/>
                        <a:t>December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Cash</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100,000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536575" indent="0"/>
                      <a:r>
                        <a:rPr lang="en-US" b="1" dirty="0"/>
                        <a:t>Notes Payable </a:t>
                      </a:r>
                      <a:r>
                        <a:rPr lang="en-US" i="1" baseline="0" dirty="0"/>
                        <a:t>(+L)</a:t>
                      </a:r>
                      <a:r>
                        <a:rPr lang="en-US" baseline="0" dirty="0"/>
                        <a:t>…………..</a:t>
                      </a:r>
                    </a:p>
                    <a:p>
                      <a:pPr marL="536575" indent="0"/>
                      <a:r>
                        <a:rPr lang="en-US" i="1" baseline="0" dirty="0"/>
                        <a:t>(</a:t>
                      </a:r>
                      <a:r>
                        <a:rPr lang="en-US" i="1" dirty="0"/>
                        <a:t>Borrow cash by signing three-year note</a:t>
                      </a:r>
                      <a:r>
                        <a:rPr lang="en-US" i="1" baseline="0" dirty="0"/>
                        <a:t>)</a:t>
                      </a:r>
                      <a:endParaRPr lang="en-US" i="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100,000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pic>
        <p:nvPicPr>
          <p:cNvPr id="7" name="Picture 6" descr="The images explain how to post transactions to accounts for notes payable.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7756" y="3734419"/>
            <a:ext cx="5203434" cy="2495611"/>
          </a:xfrm>
          <a:prstGeom prst="rect">
            <a:avLst/>
          </a:prstGeom>
        </p:spPr>
      </p:pic>
      <p:sp>
        <p:nvSpPr>
          <p:cNvPr id="6" name="Text Placeholder 5"/>
          <p:cNvSpPr>
            <a:spLocks noGrp="1"/>
          </p:cNvSpPr>
          <p:nvPr>
            <p:ph type="body" sz="quarter" idx="12"/>
          </p:nvPr>
        </p:nvSpPr>
        <p:spPr>
          <a:xfrm>
            <a:off x="2971268" y="6315075"/>
            <a:ext cx="3201464" cy="209550"/>
          </a:xfrm>
        </p:spPr>
        <p:txBody>
          <a:bodyPr anchor="ct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5733719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T-account</a:t>
            </a:r>
          </a:p>
        </p:txBody>
      </p:sp>
      <p:sp>
        <p:nvSpPr>
          <p:cNvPr id="3" name="Content Placeholder 2"/>
          <p:cNvSpPr>
            <a:spLocks noGrp="1"/>
          </p:cNvSpPr>
          <p:nvPr>
            <p:ph sz="quarter" idx="11"/>
          </p:nvPr>
        </p:nvSpPr>
        <p:spPr>
          <a:xfrm>
            <a:off x="342900" y="1276710"/>
            <a:ext cx="8458200" cy="1754590"/>
          </a:xfrm>
        </p:spPr>
        <p:txBody>
          <a:bodyPr>
            <a:normAutofit/>
          </a:bodyPr>
          <a:lstStyle/>
          <a:p>
            <a:pPr lvl="0">
              <a:spcBef>
                <a:spcPts val="500"/>
              </a:spcBef>
              <a:spcAft>
                <a:spcPts val="500"/>
              </a:spcAft>
            </a:pPr>
            <a:r>
              <a:rPr lang="en-US" sz="2400" dirty="0"/>
              <a:t>A T-account includes the account title at the top, one side for recording debits, and one side for recording credits.</a:t>
            </a:r>
          </a:p>
          <a:p>
            <a:pPr marL="291600" indent="-291600">
              <a:spcBef>
                <a:spcPts val="500"/>
              </a:spcBef>
              <a:spcAft>
                <a:spcPts val="500"/>
              </a:spcAft>
              <a:buFont typeface="Arial" panose="020B0604020202020204" pitchFamily="34" charset="0"/>
              <a:buChar char="•"/>
            </a:pPr>
            <a:r>
              <a:rPr lang="en-US" sz="2200" dirty="0"/>
              <a:t>The </a:t>
            </a:r>
            <a:r>
              <a:rPr lang="en-US" sz="2200" b="1" dirty="0"/>
              <a:t>left side</a:t>
            </a:r>
            <a:r>
              <a:rPr lang="en-US" sz="2200" dirty="0"/>
              <a:t> of the T-account is the </a:t>
            </a:r>
            <a:r>
              <a:rPr lang="en-US" sz="2200" b="1" dirty="0"/>
              <a:t>debit column</a:t>
            </a:r>
            <a:r>
              <a:rPr lang="en-US" sz="2200" dirty="0"/>
              <a:t>.</a:t>
            </a:r>
          </a:p>
          <a:p>
            <a:pPr marL="291600" indent="-291600">
              <a:spcBef>
                <a:spcPts val="500"/>
              </a:spcBef>
              <a:spcAft>
                <a:spcPts val="500"/>
              </a:spcAft>
              <a:buFont typeface="Arial" panose="020B0604020202020204" pitchFamily="34" charset="0"/>
              <a:buChar char="•"/>
            </a:pPr>
            <a:r>
              <a:rPr lang="en-US" sz="2200" dirty="0"/>
              <a:t>The </a:t>
            </a:r>
            <a:r>
              <a:rPr lang="en-US" sz="2200" b="1" dirty="0"/>
              <a:t>right side </a:t>
            </a:r>
            <a:r>
              <a:rPr lang="en-US" sz="2200" dirty="0"/>
              <a:t>is the </a:t>
            </a:r>
            <a:r>
              <a:rPr lang="en-US" sz="2200" b="1" dirty="0"/>
              <a:t>credit column</a:t>
            </a:r>
            <a:r>
              <a:rPr lang="en-US" sz="2200" dirty="0"/>
              <a:t>.</a:t>
            </a:r>
          </a:p>
        </p:txBody>
      </p:sp>
      <p:sp>
        <p:nvSpPr>
          <p:cNvPr id="4" name="Content Placeholder 3"/>
          <p:cNvSpPr>
            <a:spLocks noGrp="1"/>
          </p:cNvSpPr>
          <p:nvPr>
            <p:ph sz="quarter" idx="14"/>
          </p:nvPr>
        </p:nvSpPr>
        <p:spPr>
          <a:xfrm>
            <a:off x="342900" y="3106454"/>
            <a:ext cx="8458200" cy="839246"/>
          </a:xfrm>
        </p:spPr>
        <p:txBody>
          <a:bodyPr>
            <a:normAutofit/>
          </a:bodyPr>
          <a:lstStyle/>
          <a:p>
            <a:r>
              <a:rPr lang="en-US" sz="2400" dirty="0"/>
              <a:t>Here are the T-accounts for Cash and Notes Payable after posting transaction (2).</a:t>
            </a:r>
          </a:p>
        </p:txBody>
      </p:sp>
      <p:sp>
        <p:nvSpPr>
          <p:cNvPr id="10" name="Content Placeholder 9"/>
          <p:cNvSpPr>
            <a:spLocks noGrp="1"/>
          </p:cNvSpPr>
          <p:nvPr>
            <p:ph sz="quarter" idx="15"/>
          </p:nvPr>
        </p:nvSpPr>
        <p:spPr>
          <a:xfrm>
            <a:off x="2234327" y="4268770"/>
            <a:ext cx="997385" cy="441017"/>
          </a:xfrm>
        </p:spPr>
        <p:txBody>
          <a:bodyPr anchor="ctr">
            <a:normAutofit lnSpcReduction="10000"/>
          </a:bodyPr>
          <a:lstStyle/>
          <a:p>
            <a:r>
              <a:rPr lang="en-US" sz="2400" b="1" dirty="0"/>
              <a:t>Cash</a:t>
            </a:r>
          </a:p>
        </p:txBody>
      </p:sp>
      <p:graphicFrame>
        <p:nvGraphicFramePr>
          <p:cNvPr id="14" name="Table 13"/>
          <p:cNvGraphicFramePr>
            <a:graphicFrameLocks noGrp="1"/>
          </p:cNvGraphicFramePr>
          <p:nvPr/>
        </p:nvGraphicFramePr>
        <p:xfrm>
          <a:off x="538620" y="4787967"/>
          <a:ext cx="3720229" cy="1280160"/>
        </p:xfrm>
        <a:graphic>
          <a:graphicData uri="http://schemas.openxmlformats.org/drawingml/2006/table">
            <a:tbl>
              <a:tblPr firstRow="1" bandRow="1">
                <a:tableStyleId>{2D5ABB26-0587-4C30-8999-92F81FD0307C}</a:tableStyleId>
              </a:tblPr>
              <a:tblGrid>
                <a:gridCol w="2217106">
                  <a:extLst>
                    <a:ext uri="{9D8B030D-6E8A-4147-A177-3AD203B41FA5}">
                      <a16:colId xmlns:a16="http://schemas.microsoft.com/office/drawing/2014/main" val="768373545"/>
                    </a:ext>
                  </a:extLst>
                </a:gridCol>
                <a:gridCol w="1503123">
                  <a:extLst>
                    <a:ext uri="{9D8B030D-6E8A-4147-A177-3AD203B41FA5}">
                      <a16:colId xmlns:a16="http://schemas.microsoft.com/office/drawing/2014/main" val="634506560"/>
                    </a:ext>
                  </a:extLst>
                </a:gridCol>
              </a:tblGrid>
              <a:tr h="370840">
                <a:tc>
                  <a:txBody>
                    <a:bodyPr/>
                    <a:lstStyle/>
                    <a:p>
                      <a:r>
                        <a:rPr lang="en-US" sz="220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r>
                        <a:rPr lang="en-US" sz="2200" b="1" dirty="0"/>
                        <a:t>(2) 100,000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Bal. 300,000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5290670" y="4268770"/>
            <a:ext cx="2337670" cy="441017"/>
          </a:xfrm>
        </p:spPr>
        <p:txBody>
          <a:bodyPr anchor="ctr">
            <a:normAutofit lnSpcReduction="10000"/>
          </a:bodyPr>
          <a:lstStyle/>
          <a:p>
            <a:r>
              <a:rPr lang="en-US" sz="2400" b="1" dirty="0"/>
              <a:t>Notes Payable</a:t>
            </a:r>
          </a:p>
        </p:txBody>
      </p:sp>
      <p:graphicFrame>
        <p:nvGraphicFramePr>
          <p:cNvPr id="15" name="Table 14"/>
          <p:cNvGraphicFramePr>
            <a:graphicFrameLocks noGrp="1"/>
          </p:cNvGraphicFramePr>
          <p:nvPr/>
        </p:nvGraphicFramePr>
        <p:xfrm>
          <a:off x="4486398" y="4790055"/>
          <a:ext cx="4118983" cy="1280160"/>
        </p:xfrm>
        <a:graphic>
          <a:graphicData uri="http://schemas.openxmlformats.org/drawingml/2006/table">
            <a:tbl>
              <a:tblPr firstRow="1" bandRow="1">
                <a:tableStyleId>{2D5ABB26-0587-4C30-8999-92F81FD0307C}</a:tableStyleId>
              </a:tblPr>
              <a:tblGrid>
                <a:gridCol w="1939454">
                  <a:extLst>
                    <a:ext uri="{9D8B030D-6E8A-4147-A177-3AD203B41FA5}">
                      <a16:colId xmlns:a16="http://schemas.microsoft.com/office/drawing/2014/main" val="768373545"/>
                    </a:ext>
                  </a:extLst>
                </a:gridCol>
                <a:gridCol w="2179529">
                  <a:extLst>
                    <a:ext uri="{9D8B030D-6E8A-4147-A177-3AD203B41FA5}">
                      <a16:colId xmlns:a16="http://schemas.microsoft.com/office/drawing/2014/main" val="634506560"/>
                    </a:ext>
                  </a:extLst>
                </a:gridCol>
              </a:tblGrid>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200" b="1" dirty="0"/>
                        <a:t>(2) 100,000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100,000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6996240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3</a:t>
            </a:r>
            <a:endParaRPr lang="en-US" dirty="0"/>
          </a:p>
        </p:txBody>
      </p:sp>
      <p:sp>
        <p:nvSpPr>
          <p:cNvPr id="3" name="Content Placeholder 2"/>
          <p:cNvSpPr>
            <a:spLocks noGrp="1"/>
          </p:cNvSpPr>
          <p:nvPr>
            <p:ph sz="quarter" idx="11"/>
          </p:nvPr>
        </p:nvSpPr>
        <p:spPr>
          <a:xfrm>
            <a:off x="342900" y="1276710"/>
            <a:ext cx="8458200" cy="827664"/>
          </a:xfrm>
        </p:spPr>
        <p:txBody>
          <a:bodyPr/>
          <a:lstStyle/>
          <a:p>
            <a:pPr marL="291600" indent="-291600">
              <a:spcBef>
                <a:spcPts val="500"/>
              </a:spcBef>
              <a:spcAft>
                <a:spcPts val="500"/>
              </a:spcAft>
              <a:buFont typeface="Arial" panose="020B0604020202020204" pitchFamily="34" charset="0"/>
              <a:buChar char="•"/>
            </a:pPr>
            <a:r>
              <a:rPr lang="en-US" sz="2400" dirty="0"/>
              <a:t>On December 1, Eagle purchases equipment with cash,  $120,000.</a:t>
            </a:r>
          </a:p>
        </p:txBody>
      </p:sp>
      <p:graphicFrame>
        <p:nvGraphicFramePr>
          <p:cNvPr id="9" name="Table 8"/>
          <p:cNvGraphicFramePr>
            <a:graphicFrameLocks noGrp="1"/>
          </p:cNvGraphicFramePr>
          <p:nvPr>
            <p:extLst>
              <p:ext uri="{D42A27DB-BD31-4B8C-83A1-F6EECF244321}">
                <p14:modId xmlns:p14="http://schemas.microsoft.com/office/powerpoint/2010/main" val="2430323242"/>
              </p:ext>
            </p:extLst>
          </p:nvPr>
        </p:nvGraphicFramePr>
        <p:xfrm>
          <a:off x="707011" y="2271129"/>
          <a:ext cx="7475659" cy="1381760"/>
        </p:xfrm>
        <a:graphic>
          <a:graphicData uri="http://schemas.openxmlformats.org/drawingml/2006/table">
            <a:tbl>
              <a:tblPr firstRow="1" bandRow="1">
                <a:tableStyleId>{2D5ABB26-0587-4C30-8999-92F81FD0307C}</a:tableStyleId>
              </a:tblPr>
              <a:tblGrid>
                <a:gridCol w="5109327">
                  <a:extLst>
                    <a:ext uri="{9D8B030D-6E8A-4147-A177-3AD203B41FA5}">
                      <a16:colId xmlns:a16="http://schemas.microsoft.com/office/drawing/2014/main" val="3531711541"/>
                    </a:ext>
                  </a:extLst>
                </a:gridCol>
                <a:gridCol w="1200723">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sz="1800" dirty="0">
                          <a:solidFill>
                            <a:schemeClr val="tx1"/>
                          </a:solidFill>
                        </a:rPr>
                        <a:t>(3) </a:t>
                      </a:r>
                      <a:r>
                        <a:rPr lang="en-US" sz="1800" u="sng" dirty="0">
                          <a:solidFill>
                            <a:schemeClr val="tx1"/>
                          </a:solidFill>
                        </a:rPr>
                        <a:t>December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800" u="sng" dirty="0">
                          <a:solidFill>
                            <a:schemeClr val="tx1"/>
                          </a:solidFill>
                        </a:rPr>
                        <a:t>Debit</a:t>
                      </a:r>
                    </a:p>
                  </a:txBody>
                  <a:tcPr>
                    <a:lnT w="12700" cap="flat" cmpd="sng" algn="ctr">
                      <a:solidFill>
                        <a:schemeClr val="tx1"/>
                      </a:solidFill>
                      <a:prstDash val="solid"/>
                      <a:round/>
                      <a:headEnd type="none" w="med" len="med"/>
                      <a:tailEnd type="none" w="med" len="med"/>
                    </a:lnT>
                  </a:tcPr>
                </a:tc>
                <a:tc>
                  <a:txBody>
                    <a:bodyPr/>
                    <a:lstStyle/>
                    <a:p>
                      <a:pPr algn="ctr"/>
                      <a:r>
                        <a:rPr lang="en-US" sz="1800" u="sng" dirty="0">
                          <a:solidFill>
                            <a:schemeClr val="tx1"/>
                          </a:solidFill>
                        </a:rPr>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sz="1800" b="1" dirty="0">
                          <a:solidFill>
                            <a:schemeClr val="tx1"/>
                          </a:solidFill>
                        </a:rPr>
                        <a:t>Equipment</a:t>
                      </a:r>
                      <a:r>
                        <a:rPr lang="en-US" sz="1800" dirty="0">
                          <a:solidFill>
                            <a:schemeClr val="tx1"/>
                          </a:solidFill>
                        </a:rPr>
                        <a:t> </a:t>
                      </a:r>
                      <a:r>
                        <a:rPr lang="en-US" sz="1800" i="1" dirty="0">
                          <a:solidFill>
                            <a:schemeClr val="tx1"/>
                          </a:solidFill>
                        </a:rPr>
                        <a:t>(+A)</a:t>
                      </a:r>
                      <a:r>
                        <a:rPr lang="en-US" sz="1800" dirty="0">
                          <a:solidFill>
                            <a:schemeClr val="tx1"/>
                          </a:solidFill>
                        </a:rPr>
                        <a:t>…………..</a:t>
                      </a:r>
                    </a:p>
                  </a:txBody>
                  <a:tcPr>
                    <a:lnL w="12700" cap="flat" cmpd="sng" algn="ctr">
                      <a:solidFill>
                        <a:schemeClr val="tx1"/>
                      </a:solidFill>
                      <a:prstDash val="solid"/>
                      <a:round/>
                      <a:headEnd type="none" w="med" len="med"/>
                      <a:tailEnd type="none" w="med" len="med"/>
                    </a:lnL>
                  </a:tcPr>
                </a:tc>
                <a:tc>
                  <a:txBody>
                    <a:bodyPr/>
                    <a:lstStyle/>
                    <a:p>
                      <a:pPr algn="r"/>
                      <a:r>
                        <a:rPr lang="en-US" sz="1800" b="1" dirty="0">
                          <a:solidFill>
                            <a:schemeClr val="tx1"/>
                          </a:solidFill>
                        </a:rPr>
                        <a:t>120,000</a:t>
                      </a:r>
                    </a:p>
                  </a:txBody>
                  <a:tcPr/>
                </a:tc>
                <a:tc>
                  <a:txBody>
                    <a:bodyPr/>
                    <a:lstStyle/>
                    <a:p>
                      <a:pPr algn="r"/>
                      <a:endParaRPr lang="en-US" sz="1800" dirty="0">
                        <a:solidFill>
                          <a:schemeClr val="tx1"/>
                        </a:solidFill>
                      </a:endParaRP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sz="1800" b="1" dirty="0">
                          <a:solidFill>
                            <a:schemeClr val="tx1"/>
                          </a:solidFill>
                        </a:rPr>
                        <a:t>Cash</a:t>
                      </a:r>
                      <a:r>
                        <a:rPr lang="en-US" sz="1800" i="1" baseline="0" dirty="0">
                          <a:solidFill>
                            <a:schemeClr val="tx1"/>
                          </a:solidFill>
                        </a:rPr>
                        <a:t>(</a:t>
                      </a:r>
                      <a:r>
                        <a:rPr lang="en-US" sz="1800" i="1" dirty="0">
                          <a:solidFill>
                            <a:schemeClr val="tx1"/>
                          </a:solidFill>
                        </a:rPr>
                        <a:t>−</a:t>
                      </a:r>
                      <a:r>
                        <a:rPr lang="en-US" sz="1800" i="1" baseline="0" dirty="0">
                          <a:solidFill>
                            <a:schemeClr val="tx1"/>
                          </a:solidFill>
                        </a:rPr>
                        <a:t>A)</a:t>
                      </a:r>
                      <a:r>
                        <a:rPr lang="en-US" sz="1800" baseline="0" dirty="0">
                          <a:solidFill>
                            <a:schemeClr val="tx1"/>
                          </a:solidFill>
                        </a:rPr>
                        <a:t>…………..</a:t>
                      </a:r>
                    </a:p>
                    <a:p>
                      <a:pPr marL="631825" indent="0"/>
                      <a:r>
                        <a:rPr lang="en-US" sz="1800" i="1" baseline="0" dirty="0">
                          <a:solidFill>
                            <a:schemeClr val="tx1"/>
                          </a:solidFill>
                        </a:rPr>
                        <a:t>(</a:t>
                      </a:r>
                      <a:r>
                        <a:rPr lang="en-US" sz="1800" i="1" dirty="0">
                          <a:solidFill>
                            <a:schemeClr val="tx1"/>
                          </a:solidFill>
                        </a:rPr>
                        <a:t>Purchase equipment with cash</a:t>
                      </a:r>
                      <a:r>
                        <a:rPr lang="en-US" sz="1800" i="1" baseline="0" dirty="0">
                          <a:solidFill>
                            <a:schemeClr val="tx1"/>
                          </a:solidFill>
                        </a:rPr>
                        <a:t>)</a:t>
                      </a:r>
                      <a:endParaRPr lang="en-US" sz="1800" i="1"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1800" dirty="0">
                          <a:solidFill>
                            <a:schemeClr val="tx1"/>
                          </a:solidFill>
                        </a:rPr>
                        <a:t>Post to accounts</a:t>
                      </a:r>
                    </a:p>
                  </a:txBody>
                  <a:tcPr>
                    <a:lnB w="12700" cap="flat" cmpd="sng" algn="ctr">
                      <a:solidFill>
                        <a:schemeClr val="tx1"/>
                      </a:solidFill>
                      <a:prstDash val="solid"/>
                      <a:round/>
                      <a:headEnd type="none" w="med" len="med"/>
                      <a:tailEnd type="none" w="med" len="med"/>
                    </a:lnB>
                  </a:tcPr>
                </a:tc>
                <a:tc>
                  <a:txBody>
                    <a:bodyPr/>
                    <a:lstStyle/>
                    <a:p>
                      <a:pPr algn="r"/>
                      <a:r>
                        <a:rPr lang="en-US" sz="1800" b="1" dirty="0">
                          <a:solidFill>
                            <a:schemeClr val="tx1"/>
                          </a:solidFill>
                        </a:rPr>
                        <a:t>120,000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6" name="Oval 5" descr="120,000"/>
          <p:cNvSpPr/>
          <p:nvPr/>
        </p:nvSpPr>
        <p:spPr>
          <a:xfrm>
            <a:off x="6023727" y="2678769"/>
            <a:ext cx="1018095" cy="3079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descr="An arrow pointing to 120,000"/>
          <p:cNvCxnSpPr/>
          <p:nvPr/>
        </p:nvCxnSpPr>
        <p:spPr>
          <a:xfrm flipH="1">
            <a:off x="2903456" y="2996170"/>
            <a:ext cx="3268988" cy="211681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Oval 9" descr="120,000"/>
          <p:cNvSpPr/>
          <p:nvPr/>
        </p:nvSpPr>
        <p:spPr>
          <a:xfrm>
            <a:off x="7165945" y="3029132"/>
            <a:ext cx="1018095" cy="3079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descr="An arrow pointing to 120,000"/>
          <p:cNvCxnSpPr/>
          <p:nvPr/>
        </p:nvCxnSpPr>
        <p:spPr>
          <a:xfrm flipH="1">
            <a:off x="5608948" y="3365390"/>
            <a:ext cx="1997942" cy="173816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quarter" idx="14"/>
          </p:nvPr>
        </p:nvSpPr>
        <p:spPr>
          <a:xfrm>
            <a:off x="342900" y="3704734"/>
            <a:ext cx="8458200" cy="1331296"/>
          </a:xfrm>
        </p:spPr>
        <p:txBody>
          <a:bodyPr>
            <a:normAutofit/>
          </a:bodyPr>
          <a:lstStyle/>
          <a:p>
            <a:pPr marL="291600" lvl="0" indent="-291600">
              <a:spcBef>
                <a:spcPts val="500"/>
              </a:spcBef>
              <a:spcAft>
                <a:spcPts val="500"/>
              </a:spcAft>
              <a:buFont typeface="Arial" panose="020B0604020202020204" pitchFamily="34" charset="0"/>
              <a:buChar char="•"/>
            </a:pPr>
            <a:r>
              <a:rPr lang="en-US" sz="2400" b="1" dirty="0"/>
              <a:t>T-account</a:t>
            </a:r>
            <a:r>
              <a:rPr lang="en-US" sz="2400" dirty="0"/>
              <a:t>: Simplified version of general ledger account.</a:t>
            </a:r>
          </a:p>
          <a:p>
            <a:pPr marL="291600" lvl="0" indent="-291600">
              <a:spcBef>
                <a:spcPts val="500"/>
              </a:spcBef>
              <a:spcAft>
                <a:spcPts val="500"/>
              </a:spcAft>
              <a:buFont typeface="Arial" panose="020B0604020202020204" pitchFamily="34" charset="0"/>
              <a:buChar char="•"/>
            </a:pPr>
            <a:r>
              <a:rPr lang="en-US" sz="2400" dirty="0"/>
              <a:t>Includes the account title at the top, left side for recording debits, and right side for recording credits.</a:t>
            </a:r>
          </a:p>
        </p:txBody>
      </p:sp>
      <p:pic>
        <p:nvPicPr>
          <p:cNvPr id="20" name="Picture 19" descr="The figure shows how to post transaction to T account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390" y="5103558"/>
            <a:ext cx="4887735" cy="1173629"/>
          </a:xfrm>
          <a:prstGeom prst="rect">
            <a:avLst/>
          </a:prstGeom>
        </p:spPr>
      </p:pic>
      <p:sp>
        <p:nvSpPr>
          <p:cNvPr id="5" name="Text Placeholder 4"/>
          <p:cNvSpPr>
            <a:spLocks noGrp="1"/>
          </p:cNvSpPr>
          <p:nvPr>
            <p:ph type="body" sz="quarter" idx="12"/>
          </p:nvPr>
        </p:nvSpPr>
        <p:spPr>
          <a:xfrm>
            <a:off x="2971558" y="6324600"/>
            <a:ext cx="3200885" cy="190500"/>
          </a:xfrm>
        </p:spPr>
        <p:txBody>
          <a:bodyPr anchor="ctr"/>
          <a:lstStyle/>
          <a:p>
            <a:r>
              <a:rPr lang="en-US" sz="1200" dirty="0">
                <a:hlinkClick r:id="rId4" action="ppaction://hlinksldjump"/>
              </a:rPr>
              <a:t>Access the text alternative for slide images.</a:t>
            </a:r>
          </a:p>
        </p:txBody>
      </p:sp>
      <p:sp>
        <p:nvSpPr>
          <p:cNvPr id="7" name="Slide Number Placeholder 6"/>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3544692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4</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1, Eagle pays one year of rent in advance, $60,000 ($5,000 per month).</a:t>
            </a:r>
          </a:p>
        </p:txBody>
      </p:sp>
      <p:graphicFrame>
        <p:nvGraphicFramePr>
          <p:cNvPr id="12" name="Table 11"/>
          <p:cNvGraphicFramePr>
            <a:graphicFrameLocks noGrp="1"/>
          </p:cNvGraphicFramePr>
          <p:nvPr/>
        </p:nvGraphicFramePr>
        <p:xfrm>
          <a:off x="701458" y="2270609"/>
          <a:ext cx="7546996" cy="1381760"/>
        </p:xfrm>
        <a:graphic>
          <a:graphicData uri="http://schemas.openxmlformats.org/drawingml/2006/table">
            <a:tbl>
              <a:tblPr firstRow="1" bandRow="1">
                <a:tableStyleId>{2D5ABB26-0587-4C30-8999-92F81FD0307C}</a:tableStyleId>
              </a:tblPr>
              <a:tblGrid>
                <a:gridCol w="5162014">
                  <a:extLst>
                    <a:ext uri="{9D8B030D-6E8A-4147-A177-3AD203B41FA5}">
                      <a16:colId xmlns:a16="http://schemas.microsoft.com/office/drawing/2014/main" val="3531711541"/>
                    </a:ext>
                  </a:extLst>
                </a:gridCol>
                <a:gridCol w="1150070">
                  <a:extLst>
                    <a:ext uri="{9D8B030D-6E8A-4147-A177-3AD203B41FA5}">
                      <a16:colId xmlns:a16="http://schemas.microsoft.com/office/drawing/2014/main" val="3160170233"/>
                    </a:ext>
                  </a:extLst>
                </a:gridCol>
                <a:gridCol w="1234912">
                  <a:extLst>
                    <a:ext uri="{9D8B030D-6E8A-4147-A177-3AD203B41FA5}">
                      <a16:colId xmlns:a16="http://schemas.microsoft.com/office/drawing/2014/main" val="3512492935"/>
                    </a:ext>
                  </a:extLst>
                </a:gridCol>
              </a:tblGrid>
              <a:tr h="370840">
                <a:tc>
                  <a:txBody>
                    <a:bodyPr/>
                    <a:lstStyle/>
                    <a:p>
                      <a:r>
                        <a:rPr lang="en-US" dirty="0"/>
                        <a:t>(4) </a:t>
                      </a:r>
                      <a:r>
                        <a:rPr lang="en-US" u="sng" dirty="0"/>
                        <a:t>December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Prepaid</a:t>
                      </a:r>
                      <a:r>
                        <a:rPr lang="en-US" b="1" baseline="0" dirty="0"/>
                        <a:t> Rent</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60,000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Cash </a:t>
                      </a:r>
                      <a:r>
                        <a:rPr lang="en-US" i="1" baseline="0" dirty="0"/>
                        <a:t>(−A)</a:t>
                      </a:r>
                      <a:r>
                        <a:rPr lang="en-US" baseline="0" dirty="0"/>
                        <a:t>…………..</a:t>
                      </a:r>
                    </a:p>
                    <a:p>
                      <a:pPr marL="631825" indent="0"/>
                      <a:r>
                        <a:rPr lang="en-US" i="1" baseline="0" dirty="0"/>
                        <a:t>(</a:t>
                      </a:r>
                      <a:r>
                        <a:rPr lang="en-US" i="1" dirty="0">
                          <a:latin typeface="+mn-lt"/>
                        </a:rPr>
                        <a:t>Prepay one year of rent with cash</a:t>
                      </a:r>
                      <a:r>
                        <a:rPr lang="en-US" i="1" baseline="0" dirty="0"/>
                        <a:t>)</a:t>
                      </a:r>
                      <a:endParaRPr lang="en-US" i="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60,000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377863" y="4231192"/>
            <a:ext cx="2379945" cy="441017"/>
          </a:xfrm>
        </p:spPr>
        <p:txBody>
          <a:bodyPr anchor="ctr">
            <a:normAutofit lnSpcReduction="10000"/>
          </a:bodyPr>
          <a:lstStyle/>
          <a:p>
            <a:r>
              <a:rPr lang="en-US" sz="2400" b="1" dirty="0"/>
              <a:t>Prepaid Rent</a:t>
            </a:r>
          </a:p>
        </p:txBody>
      </p:sp>
      <p:graphicFrame>
        <p:nvGraphicFramePr>
          <p:cNvPr id="14" name="Table 13"/>
          <p:cNvGraphicFramePr>
            <a:graphicFrameLocks noGrp="1"/>
          </p:cNvGraphicFramePr>
          <p:nvPr/>
        </p:nvGraphicFramePr>
        <p:xfrm>
          <a:off x="538620" y="4750389"/>
          <a:ext cx="3720229" cy="128016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(4) 60,000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b="1"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Bal. 60,000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6112701" y="4231192"/>
            <a:ext cx="1014610" cy="441017"/>
          </a:xfrm>
        </p:spPr>
        <p:txBody>
          <a:bodyPr anchor="ctr">
            <a:normAutofit lnSpcReduction="10000"/>
          </a:bodyPr>
          <a:lstStyle/>
          <a:p>
            <a:pPr algn="ctr"/>
            <a:r>
              <a:rPr lang="en-US" sz="2400" b="1" dirty="0"/>
              <a:t>Cash</a:t>
            </a:r>
          </a:p>
        </p:txBody>
      </p:sp>
      <p:graphicFrame>
        <p:nvGraphicFramePr>
          <p:cNvPr id="15" name="Table 14"/>
          <p:cNvGraphicFramePr>
            <a:graphicFrameLocks noGrp="1"/>
          </p:cNvGraphicFramePr>
          <p:nvPr/>
        </p:nvGraphicFramePr>
        <p:xfrm>
          <a:off x="4486398" y="4752477"/>
          <a:ext cx="4118983" cy="128016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r>
                        <a:rPr lang="en-US" sz="220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200" b="0" dirty="0"/>
                        <a:t>(3) 120,000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r>
                        <a:rPr lang="en-US" sz="2200" dirty="0"/>
                        <a:t>(2) 100,000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(4) 60,000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Bal. 120,000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11327424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5</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6, Eagle purchases supplies on account, $23,000.</a:t>
            </a:r>
          </a:p>
        </p:txBody>
      </p:sp>
      <p:graphicFrame>
        <p:nvGraphicFramePr>
          <p:cNvPr id="12" name="Table 11"/>
          <p:cNvGraphicFramePr>
            <a:graphicFrameLocks noGrp="1"/>
          </p:cNvGraphicFramePr>
          <p:nvPr/>
        </p:nvGraphicFramePr>
        <p:xfrm>
          <a:off x="701458" y="2261183"/>
          <a:ext cx="7565849" cy="1381760"/>
        </p:xfrm>
        <a:graphic>
          <a:graphicData uri="http://schemas.openxmlformats.org/drawingml/2006/table">
            <a:tbl>
              <a:tblPr firstRow="1" bandRow="1">
                <a:tableStyleId>{2D5ABB26-0587-4C30-8999-92F81FD0307C}</a:tableStyleId>
              </a:tblPr>
              <a:tblGrid>
                <a:gridCol w="5086600">
                  <a:extLst>
                    <a:ext uri="{9D8B030D-6E8A-4147-A177-3AD203B41FA5}">
                      <a16:colId xmlns:a16="http://schemas.microsoft.com/office/drawing/2014/main" val="3531711541"/>
                    </a:ext>
                  </a:extLst>
                </a:gridCol>
                <a:gridCol w="1206631">
                  <a:extLst>
                    <a:ext uri="{9D8B030D-6E8A-4147-A177-3AD203B41FA5}">
                      <a16:colId xmlns:a16="http://schemas.microsoft.com/office/drawing/2014/main" val="3160170233"/>
                    </a:ext>
                  </a:extLst>
                </a:gridCol>
                <a:gridCol w="1272618">
                  <a:extLst>
                    <a:ext uri="{9D8B030D-6E8A-4147-A177-3AD203B41FA5}">
                      <a16:colId xmlns:a16="http://schemas.microsoft.com/office/drawing/2014/main" val="3512492935"/>
                    </a:ext>
                  </a:extLst>
                </a:gridCol>
              </a:tblGrid>
              <a:tr h="370840">
                <a:tc>
                  <a:txBody>
                    <a:bodyPr/>
                    <a:lstStyle/>
                    <a:p>
                      <a:r>
                        <a:rPr lang="en-US" dirty="0"/>
                        <a:t>(5) </a:t>
                      </a:r>
                      <a:r>
                        <a:rPr lang="en-US" u="sng" dirty="0"/>
                        <a:t>December 6</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Supplies</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23,000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715963" indent="0"/>
                      <a:r>
                        <a:rPr lang="en-US" b="1" dirty="0"/>
                        <a:t>Accounts Payable </a:t>
                      </a:r>
                      <a:r>
                        <a:rPr lang="en-US" i="1" baseline="0" dirty="0"/>
                        <a:t>(+L)</a:t>
                      </a:r>
                      <a:r>
                        <a:rPr lang="en-US" baseline="0" dirty="0"/>
                        <a:t>…………..</a:t>
                      </a:r>
                    </a:p>
                    <a:p>
                      <a:pPr marL="715963" indent="0"/>
                      <a:r>
                        <a:rPr lang="en-US" i="1" baseline="0" dirty="0"/>
                        <a:t>(</a:t>
                      </a:r>
                      <a:r>
                        <a:rPr lang="en-US" i="1" dirty="0">
                          <a:latin typeface="+mn-lt"/>
                        </a:rPr>
                        <a:t>Purchase supplies on account</a:t>
                      </a:r>
                      <a:r>
                        <a:rPr lang="en-US" i="1" baseline="0" dirty="0"/>
                        <a:t>)</a:t>
                      </a:r>
                      <a:endParaRPr lang="en-US" i="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23,000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665961" y="4231192"/>
            <a:ext cx="1528175" cy="441017"/>
          </a:xfrm>
        </p:spPr>
        <p:txBody>
          <a:bodyPr anchor="ctr">
            <a:normAutofit lnSpcReduction="10000"/>
          </a:bodyPr>
          <a:lstStyle/>
          <a:p>
            <a:r>
              <a:rPr lang="en-US" sz="2400" b="1" dirty="0"/>
              <a:t>Supplies</a:t>
            </a:r>
          </a:p>
        </p:txBody>
      </p:sp>
      <p:graphicFrame>
        <p:nvGraphicFramePr>
          <p:cNvPr id="14" name="Table 13"/>
          <p:cNvGraphicFramePr>
            <a:graphicFrameLocks noGrp="1"/>
          </p:cNvGraphicFramePr>
          <p:nvPr/>
        </p:nvGraphicFramePr>
        <p:xfrm>
          <a:off x="538620" y="4750389"/>
          <a:ext cx="3720229" cy="128016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(5) 23,000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b="1"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Bal. 23,000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5073041" y="4231192"/>
            <a:ext cx="2893512" cy="441017"/>
          </a:xfrm>
        </p:spPr>
        <p:txBody>
          <a:bodyPr anchor="ctr">
            <a:normAutofit lnSpcReduction="10000"/>
          </a:bodyPr>
          <a:lstStyle/>
          <a:p>
            <a:pPr algn="ctr"/>
            <a:r>
              <a:rPr lang="en-US" sz="2400" b="1" dirty="0"/>
              <a:t>Accounts Payable</a:t>
            </a:r>
          </a:p>
        </p:txBody>
      </p:sp>
      <p:graphicFrame>
        <p:nvGraphicFramePr>
          <p:cNvPr id="15" name="Table 14"/>
          <p:cNvGraphicFramePr>
            <a:graphicFrameLocks noGrp="1"/>
          </p:cNvGraphicFramePr>
          <p:nvPr/>
        </p:nvGraphicFramePr>
        <p:xfrm>
          <a:off x="4486398" y="4752477"/>
          <a:ext cx="4118983" cy="128016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(5) 23,000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23,000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365327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fontScale="90000"/>
          </a:bodyPr>
          <a:lstStyle/>
          <a:p>
            <a:r>
              <a:rPr lang="en-US" noProof="0" dirty="0">
                <a:solidFill>
                  <a:schemeClr val="tx1"/>
                </a:solidFill>
                <a:cs typeface="Avenir LT Std 65 Medium"/>
              </a:rPr>
              <a:t>Illustration 2-1 Six Steps in Measuring External Transactions</a:t>
            </a:r>
            <a:endParaRPr lang="en-US" sz="3600"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5124090"/>
          </a:xfrm>
        </p:spPr>
        <p:txBody>
          <a:bodyPr>
            <a:noAutofit/>
          </a:bodyPr>
          <a:lstStyle/>
          <a:p>
            <a:pPr marL="1376363" indent="-1376363">
              <a:spcBef>
                <a:spcPts val="500"/>
              </a:spcBef>
              <a:spcAft>
                <a:spcPts val="500"/>
              </a:spcAft>
              <a:tabLst>
                <a:tab pos="1139825" algn="l"/>
              </a:tabLst>
            </a:pPr>
            <a:r>
              <a:rPr lang="en-US" sz="2600" b="1" noProof="0" dirty="0"/>
              <a:t>Step 1	</a:t>
            </a:r>
            <a:r>
              <a:rPr lang="en-US" sz="2600" noProof="0" dirty="0"/>
              <a:t>• Use source documents</a:t>
            </a:r>
            <a:r>
              <a:rPr lang="en-US" sz="2600" b="1" noProof="0" dirty="0"/>
              <a:t> </a:t>
            </a:r>
            <a:r>
              <a:rPr lang="en-US" sz="2600" noProof="0" dirty="0"/>
              <a:t>to identify </a:t>
            </a:r>
            <a:r>
              <a:rPr lang="en-US" sz="2600" b="1" noProof="0" dirty="0"/>
              <a:t>accounts</a:t>
            </a:r>
            <a:r>
              <a:rPr lang="en-US" sz="2600" noProof="0" dirty="0"/>
              <a:t> affected by an external transaction.</a:t>
            </a:r>
          </a:p>
          <a:p>
            <a:pPr marL="1376363" indent="-1376363">
              <a:spcBef>
                <a:spcPts val="500"/>
              </a:spcBef>
              <a:spcAft>
                <a:spcPts val="500"/>
              </a:spcAft>
              <a:tabLst>
                <a:tab pos="1139825" algn="l"/>
              </a:tabLst>
            </a:pPr>
            <a:r>
              <a:rPr lang="en-US" sz="2600" b="1" noProof="0" dirty="0"/>
              <a:t>Step 2	</a:t>
            </a:r>
            <a:r>
              <a:rPr lang="en-US" sz="2600" noProof="0" dirty="0"/>
              <a:t>• Analyze the impact of the transaction on the </a:t>
            </a:r>
            <a:r>
              <a:rPr lang="en-US" sz="2600" b="1" noProof="0" dirty="0"/>
              <a:t>accounting equation</a:t>
            </a:r>
            <a:r>
              <a:rPr lang="en-US" sz="2600" noProof="0" dirty="0"/>
              <a:t>.</a:t>
            </a:r>
          </a:p>
          <a:p>
            <a:pPr marL="1376363" indent="-1376363">
              <a:spcBef>
                <a:spcPts val="500"/>
              </a:spcBef>
              <a:spcAft>
                <a:spcPts val="500"/>
              </a:spcAft>
              <a:tabLst>
                <a:tab pos="1139825" algn="l"/>
              </a:tabLst>
            </a:pPr>
            <a:r>
              <a:rPr lang="en-US" sz="2600" b="1" noProof="0" dirty="0"/>
              <a:t>Step 3	</a:t>
            </a:r>
            <a:r>
              <a:rPr lang="en-US" sz="2600" noProof="0" dirty="0"/>
              <a:t>• Assess whether the transaction results in a </a:t>
            </a:r>
            <a:r>
              <a:rPr lang="en-US" sz="2600" b="1" noProof="0" dirty="0"/>
              <a:t>debit</a:t>
            </a:r>
            <a:r>
              <a:rPr lang="en-US" sz="2600" noProof="0" dirty="0"/>
              <a:t> or </a:t>
            </a:r>
            <a:r>
              <a:rPr lang="en-US" sz="2600" b="1" noProof="0" dirty="0"/>
              <a:t>credit </a:t>
            </a:r>
            <a:r>
              <a:rPr lang="en-US" sz="2600" noProof="0" dirty="0"/>
              <a:t>to account balances.</a:t>
            </a:r>
          </a:p>
          <a:p>
            <a:pPr marL="1376363" indent="-1376363">
              <a:spcBef>
                <a:spcPts val="500"/>
              </a:spcBef>
              <a:spcAft>
                <a:spcPts val="500"/>
              </a:spcAft>
              <a:tabLst>
                <a:tab pos="1139825" algn="l"/>
              </a:tabLst>
            </a:pPr>
            <a:r>
              <a:rPr lang="en-US" sz="2600" b="1" noProof="0" dirty="0"/>
              <a:t>Step 4	</a:t>
            </a:r>
            <a:r>
              <a:rPr lang="en-US" sz="2600" noProof="0" dirty="0"/>
              <a:t>• Record the transaction in a </a:t>
            </a:r>
            <a:r>
              <a:rPr lang="en-US" sz="2600" b="1" noProof="0" dirty="0"/>
              <a:t>journal</a:t>
            </a:r>
            <a:r>
              <a:rPr lang="en-US" sz="2600" noProof="0" dirty="0"/>
              <a:t> using debits and credits.</a:t>
            </a:r>
          </a:p>
          <a:p>
            <a:pPr marL="1376363" indent="-1376363">
              <a:spcBef>
                <a:spcPts val="500"/>
              </a:spcBef>
              <a:spcAft>
                <a:spcPts val="500"/>
              </a:spcAft>
              <a:tabLst>
                <a:tab pos="1139825" algn="l"/>
              </a:tabLst>
            </a:pPr>
            <a:r>
              <a:rPr lang="en-US" sz="2600" b="1" noProof="0" dirty="0"/>
              <a:t>Step 5	</a:t>
            </a:r>
            <a:r>
              <a:rPr lang="en-US" sz="2600" noProof="0" dirty="0"/>
              <a:t>• Post the transaction to the </a:t>
            </a:r>
            <a:r>
              <a:rPr lang="en-US" sz="2600" b="1" noProof="0" dirty="0"/>
              <a:t>general ledger</a:t>
            </a:r>
            <a:r>
              <a:rPr lang="en-US" sz="2600" noProof="0" dirty="0"/>
              <a:t>.</a:t>
            </a:r>
          </a:p>
          <a:p>
            <a:pPr marL="1376363" indent="-1376363">
              <a:spcBef>
                <a:spcPts val="500"/>
              </a:spcBef>
              <a:spcAft>
                <a:spcPts val="500"/>
              </a:spcAft>
              <a:tabLst>
                <a:tab pos="1139825" algn="l"/>
              </a:tabLst>
            </a:pPr>
            <a:r>
              <a:rPr lang="en-US" sz="2600" b="1" noProof="0" dirty="0"/>
              <a:t>Step 6	</a:t>
            </a:r>
            <a:r>
              <a:rPr lang="en-US" sz="2600" noProof="0" dirty="0"/>
              <a:t>• Prepare a </a:t>
            </a:r>
            <a:r>
              <a:rPr lang="en-US" sz="2600" b="1" noProof="0" dirty="0"/>
              <a:t>trial balance</a:t>
            </a:r>
            <a:r>
              <a:rPr lang="en-US" sz="2600" noProof="0" dirty="0"/>
              <a:t>.</a:t>
            </a:r>
            <a:endParaRPr lang="en-US" sz="26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6</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12, Eagle provides soccer training to customers for cash, $43,000.</a:t>
            </a:r>
          </a:p>
        </p:txBody>
      </p:sp>
      <p:graphicFrame>
        <p:nvGraphicFramePr>
          <p:cNvPr id="12" name="Table 11"/>
          <p:cNvGraphicFramePr>
            <a:graphicFrameLocks noGrp="1"/>
          </p:cNvGraphicFramePr>
          <p:nvPr/>
        </p:nvGraphicFramePr>
        <p:xfrm>
          <a:off x="701458" y="2270609"/>
          <a:ext cx="7612983" cy="1381760"/>
        </p:xfrm>
        <a:graphic>
          <a:graphicData uri="http://schemas.openxmlformats.org/drawingml/2006/table">
            <a:tbl>
              <a:tblPr firstRow="1" bandRow="1">
                <a:tableStyleId>{2D5ABB26-0587-4C30-8999-92F81FD0307C}</a:tableStyleId>
              </a:tblPr>
              <a:tblGrid>
                <a:gridCol w="5030039">
                  <a:extLst>
                    <a:ext uri="{9D8B030D-6E8A-4147-A177-3AD203B41FA5}">
                      <a16:colId xmlns:a16="http://schemas.microsoft.com/office/drawing/2014/main" val="3531711541"/>
                    </a:ext>
                  </a:extLst>
                </a:gridCol>
                <a:gridCol w="1319752">
                  <a:extLst>
                    <a:ext uri="{9D8B030D-6E8A-4147-A177-3AD203B41FA5}">
                      <a16:colId xmlns:a16="http://schemas.microsoft.com/office/drawing/2014/main" val="3160170233"/>
                    </a:ext>
                  </a:extLst>
                </a:gridCol>
                <a:gridCol w="1263192">
                  <a:extLst>
                    <a:ext uri="{9D8B030D-6E8A-4147-A177-3AD203B41FA5}">
                      <a16:colId xmlns:a16="http://schemas.microsoft.com/office/drawing/2014/main" val="3512492935"/>
                    </a:ext>
                  </a:extLst>
                </a:gridCol>
              </a:tblGrid>
              <a:tr h="370840">
                <a:tc>
                  <a:txBody>
                    <a:bodyPr/>
                    <a:lstStyle/>
                    <a:p>
                      <a:r>
                        <a:rPr lang="en-US" dirty="0"/>
                        <a:t>(6) </a:t>
                      </a:r>
                      <a:r>
                        <a:rPr lang="en-US" u="sng" dirty="0"/>
                        <a:t>December 12</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Cash</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43,000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Service Revenue </a:t>
                      </a:r>
                      <a:r>
                        <a:rPr lang="en-US" i="1" baseline="0" dirty="0"/>
                        <a:t>(+R, +SE)</a:t>
                      </a:r>
                      <a:r>
                        <a:rPr lang="en-US" baseline="0" dirty="0"/>
                        <a:t>…………..</a:t>
                      </a:r>
                    </a:p>
                    <a:p>
                      <a:pPr marL="631825" indent="0"/>
                      <a:r>
                        <a:rPr lang="en-US" sz="1800" i="1" dirty="0">
                          <a:latin typeface="+mn-lt"/>
                        </a:rPr>
                        <a:t>(Provide training to customers for cash)</a:t>
                      </a:r>
                      <a:endParaRPr lang="en-US" sz="18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43,000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929007" y="4231192"/>
            <a:ext cx="989557" cy="441017"/>
          </a:xfrm>
        </p:spPr>
        <p:txBody>
          <a:bodyPr anchor="ctr">
            <a:normAutofit lnSpcReduction="10000"/>
          </a:bodyPr>
          <a:lstStyle/>
          <a:p>
            <a:r>
              <a:rPr lang="en-US" sz="2400" b="1" dirty="0"/>
              <a:t>Cash</a:t>
            </a:r>
          </a:p>
        </p:txBody>
      </p:sp>
      <p:graphicFrame>
        <p:nvGraphicFramePr>
          <p:cNvPr id="14" name="Table 13"/>
          <p:cNvGraphicFramePr>
            <a:graphicFrameLocks noGrp="1"/>
          </p:cNvGraphicFramePr>
          <p:nvPr/>
        </p:nvGraphicFramePr>
        <p:xfrm>
          <a:off x="538620" y="4750389"/>
          <a:ext cx="3720229" cy="170688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(3) 120,000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r>
                        <a:rPr lang="en-US" sz="2200" b="0" dirty="0"/>
                        <a:t>(2) 100,000</a:t>
                      </a: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2200" dirty="0"/>
                        <a:t>(4)   60,000</a:t>
                      </a:r>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(6)   43,000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4051737"/>
                  </a:ext>
                </a:extLst>
              </a:tr>
              <a:tr h="370840">
                <a:tc>
                  <a:txBody>
                    <a:bodyPr/>
                    <a:lstStyle/>
                    <a:p>
                      <a:r>
                        <a:rPr lang="en-US" sz="2200" dirty="0"/>
                        <a:t>Bal. 163,000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5073041" y="4231192"/>
            <a:ext cx="2893512" cy="441017"/>
          </a:xfrm>
        </p:spPr>
        <p:txBody>
          <a:bodyPr anchor="ctr">
            <a:normAutofit lnSpcReduction="10000"/>
          </a:bodyPr>
          <a:lstStyle/>
          <a:p>
            <a:pPr algn="ctr"/>
            <a:r>
              <a:rPr lang="en-US" sz="2400" b="1" dirty="0"/>
              <a:t>Service Revenue</a:t>
            </a:r>
          </a:p>
        </p:txBody>
      </p:sp>
      <p:graphicFrame>
        <p:nvGraphicFramePr>
          <p:cNvPr id="15" name="Table 14"/>
          <p:cNvGraphicFramePr>
            <a:graphicFrameLocks noGrp="1"/>
          </p:cNvGraphicFramePr>
          <p:nvPr/>
        </p:nvGraphicFramePr>
        <p:xfrm>
          <a:off x="4486398" y="4752477"/>
          <a:ext cx="4118983" cy="170688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(6) 43,000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1" dirty="0"/>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1" dirty="0"/>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99849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43,000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7801465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7</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17, Eagle provides soccer training to customers on account, $20,000.</a:t>
            </a:r>
          </a:p>
        </p:txBody>
      </p:sp>
      <p:graphicFrame>
        <p:nvGraphicFramePr>
          <p:cNvPr id="12" name="Table 11"/>
          <p:cNvGraphicFramePr>
            <a:graphicFrameLocks noGrp="1"/>
          </p:cNvGraphicFramePr>
          <p:nvPr/>
        </p:nvGraphicFramePr>
        <p:xfrm>
          <a:off x="701458" y="2270609"/>
          <a:ext cx="7546996" cy="1381760"/>
        </p:xfrm>
        <a:graphic>
          <a:graphicData uri="http://schemas.openxmlformats.org/drawingml/2006/table">
            <a:tbl>
              <a:tblPr firstRow="1" bandRow="1">
                <a:tableStyleId>{2D5ABB26-0587-4C30-8999-92F81FD0307C}</a:tableStyleId>
              </a:tblPr>
              <a:tblGrid>
                <a:gridCol w="5135671">
                  <a:extLst>
                    <a:ext uri="{9D8B030D-6E8A-4147-A177-3AD203B41FA5}">
                      <a16:colId xmlns:a16="http://schemas.microsoft.com/office/drawing/2014/main" val="3531711541"/>
                    </a:ext>
                  </a:extLst>
                </a:gridCol>
                <a:gridCol w="1214120">
                  <a:extLst>
                    <a:ext uri="{9D8B030D-6E8A-4147-A177-3AD203B41FA5}">
                      <a16:colId xmlns:a16="http://schemas.microsoft.com/office/drawing/2014/main" val="3160170233"/>
                    </a:ext>
                  </a:extLst>
                </a:gridCol>
                <a:gridCol w="1197205">
                  <a:extLst>
                    <a:ext uri="{9D8B030D-6E8A-4147-A177-3AD203B41FA5}">
                      <a16:colId xmlns:a16="http://schemas.microsoft.com/office/drawing/2014/main" val="3512492935"/>
                    </a:ext>
                  </a:extLst>
                </a:gridCol>
              </a:tblGrid>
              <a:tr h="370840">
                <a:tc>
                  <a:txBody>
                    <a:bodyPr/>
                    <a:lstStyle/>
                    <a:p>
                      <a:r>
                        <a:rPr lang="en-US" dirty="0"/>
                        <a:t>(7) </a:t>
                      </a:r>
                      <a:r>
                        <a:rPr lang="en-US" u="sng" dirty="0"/>
                        <a:t>December 17</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Accounts Receivable</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20,000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Service Revenue </a:t>
                      </a:r>
                      <a:r>
                        <a:rPr lang="en-US" i="1" baseline="0" dirty="0"/>
                        <a:t>(+R, +SE)</a:t>
                      </a:r>
                      <a:r>
                        <a:rPr lang="en-US" baseline="0" dirty="0"/>
                        <a:t>…………..</a:t>
                      </a:r>
                    </a:p>
                    <a:p>
                      <a:pPr marL="631825" indent="0"/>
                      <a:r>
                        <a:rPr lang="en-US" sz="1800" i="1" dirty="0">
                          <a:latin typeface="+mn-lt"/>
                        </a:rPr>
                        <a:t>(Provide training to customers on account)</a:t>
                      </a:r>
                      <a:endParaRPr lang="en-US" sz="18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20,000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701458" y="4231192"/>
            <a:ext cx="3382027" cy="441017"/>
          </a:xfrm>
        </p:spPr>
        <p:txBody>
          <a:bodyPr anchor="ctr">
            <a:noAutofit/>
          </a:bodyPr>
          <a:lstStyle/>
          <a:p>
            <a:r>
              <a:rPr lang="en-US" sz="2400" b="1" dirty="0"/>
              <a:t>Accounts Receivable</a:t>
            </a:r>
          </a:p>
        </p:txBody>
      </p:sp>
      <p:graphicFrame>
        <p:nvGraphicFramePr>
          <p:cNvPr id="14" name="Table 13"/>
          <p:cNvGraphicFramePr>
            <a:graphicFrameLocks noGrp="1"/>
          </p:cNvGraphicFramePr>
          <p:nvPr/>
        </p:nvGraphicFramePr>
        <p:xfrm>
          <a:off x="538620" y="4750389"/>
          <a:ext cx="3720229" cy="1262939"/>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(7) 20,000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409499">
                <a:tc>
                  <a:txBody>
                    <a:bodyPr/>
                    <a:lstStyle/>
                    <a:p>
                      <a:endParaRPr lang="en-US"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Bal. 20,000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5073041" y="4231192"/>
            <a:ext cx="2893512" cy="441017"/>
          </a:xfrm>
        </p:spPr>
        <p:txBody>
          <a:bodyPr anchor="ctr">
            <a:normAutofit lnSpcReduction="10000"/>
          </a:bodyPr>
          <a:lstStyle/>
          <a:p>
            <a:pPr algn="ctr"/>
            <a:r>
              <a:rPr lang="en-US" sz="2400" b="1" dirty="0"/>
              <a:t>Service Revenue</a:t>
            </a:r>
          </a:p>
        </p:txBody>
      </p:sp>
      <p:graphicFrame>
        <p:nvGraphicFramePr>
          <p:cNvPr id="15" name="Table 14"/>
          <p:cNvGraphicFramePr>
            <a:graphicFrameLocks noGrp="1"/>
          </p:cNvGraphicFramePr>
          <p:nvPr/>
        </p:nvGraphicFramePr>
        <p:xfrm>
          <a:off x="4486398" y="4752477"/>
          <a:ext cx="4118983" cy="128016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(6) 43,000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(7) 20,000</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63,000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25661164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8</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23, Eagle receives cash in advance for 12 soccer training sessions to be given in the future, $6,000.</a:t>
            </a:r>
          </a:p>
        </p:txBody>
      </p:sp>
      <p:graphicFrame>
        <p:nvGraphicFramePr>
          <p:cNvPr id="12" name="Table 11"/>
          <p:cNvGraphicFramePr>
            <a:graphicFrameLocks noGrp="1"/>
          </p:cNvGraphicFramePr>
          <p:nvPr/>
        </p:nvGraphicFramePr>
        <p:xfrm>
          <a:off x="701458" y="2270608"/>
          <a:ext cx="7556422" cy="1381760"/>
        </p:xfrm>
        <a:graphic>
          <a:graphicData uri="http://schemas.openxmlformats.org/drawingml/2006/table">
            <a:tbl>
              <a:tblPr firstRow="1" bandRow="1">
                <a:tableStyleId>{2D5ABB26-0587-4C30-8999-92F81FD0307C}</a:tableStyleId>
              </a:tblPr>
              <a:tblGrid>
                <a:gridCol w="5237429">
                  <a:extLst>
                    <a:ext uri="{9D8B030D-6E8A-4147-A177-3AD203B41FA5}">
                      <a16:colId xmlns:a16="http://schemas.microsoft.com/office/drawing/2014/main" val="3531711541"/>
                    </a:ext>
                  </a:extLst>
                </a:gridCol>
                <a:gridCol w="1112362">
                  <a:extLst>
                    <a:ext uri="{9D8B030D-6E8A-4147-A177-3AD203B41FA5}">
                      <a16:colId xmlns:a16="http://schemas.microsoft.com/office/drawing/2014/main" val="3160170233"/>
                    </a:ext>
                  </a:extLst>
                </a:gridCol>
                <a:gridCol w="1206631">
                  <a:extLst>
                    <a:ext uri="{9D8B030D-6E8A-4147-A177-3AD203B41FA5}">
                      <a16:colId xmlns:a16="http://schemas.microsoft.com/office/drawing/2014/main" val="3512492935"/>
                    </a:ext>
                  </a:extLst>
                </a:gridCol>
              </a:tblGrid>
              <a:tr h="370840">
                <a:tc>
                  <a:txBody>
                    <a:bodyPr/>
                    <a:lstStyle/>
                    <a:p>
                      <a:r>
                        <a:rPr lang="en-US" dirty="0"/>
                        <a:t>(8) </a:t>
                      </a:r>
                      <a:r>
                        <a:rPr lang="en-US" u="sng" dirty="0"/>
                        <a:t>December 23</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Cash</a:t>
                      </a:r>
                      <a:r>
                        <a:rPr lang="en-US" dirty="0"/>
                        <a:t> </a:t>
                      </a:r>
                      <a:r>
                        <a:rPr lang="en-US" i="1" dirty="0"/>
                        <a:t>(+A)</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6,000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Deferred Revenue </a:t>
                      </a:r>
                      <a:r>
                        <a:rPr lang="en-US" i="1" baseline="0" dirty="0"/>
                        <a:t>(+L)</a:t>
                      </a:r>
                      <a:r>
                        <a:rPr lang="en-US" baseline="0" dirty="0"/>
                        <a:t>…………..</a:t>
                      </a:r>
                    </a:p>
                    <a:p>
                      <a:pPr marL="631825" indent="0"/>
                      <a:r>
                        <a:rPr lang="en-US" sz="1800" i="1" dirty="0">
                          <a:latin typeface="+mn-lt"/>
                        </a:rPr>
                        <a:t>(</a:t>
                      </a:r>
                      <a:r>
                        <a:rPr lang="en-US" i="1" dirty="0">
                          <a:latin typeface="+mn-lt"/>
                        </a:rPr>
                        <a:t>Receive cash in advance from customers</a:t>
                      </a:r>
                      <a:r>
                        <a:rPr lang="en-US" sz="1800" i="1" dirty="0">
                          <a:latin typeface="+mn-lt"/>
                        </a:rPr>
                        <a:t>)</a:t>
                      </a:r>
                      <a:endParaRPr lang="en-US" sz="18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6,000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929007" y="3930568"/>
            <a:ext cx="1052186" cy="441017"/>
          </a:xfrm>
        </p:spPr>
        <p:txBody>
          <a:bodyPr anchor="ctr">
            <a:noAutofit/>
          </a:bodyPr>
          <a:lstStyle/>
          <a:p>
            <a:pPr algn="ctr"/>
            <a:r>
              <a:rPr lang="en-US" sz="2400" b="1" dirty="0"/>
              <a:t>Cash</a:t>
            </a:r>
          </a:p>
        </p:txBody>
      </p:sp>
      <p:graphicFrame>
        <p:nvGraphicFramePr>
          <p:cNvPr id="14" name="Table 13"/>
          <p:cNvGraphicFramePr>
            <a:graphicFrameLocks noGrp="1"/>
          </p:cNvGraphicFramePr>
          <p:nvPr/>
        </p:nvGraphicFramePr>
        <p:xfrm>
          <a:off x="538620" y="4449765"/>
          <a:ext cx="3720229" cy="213360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200" dirty="0"/>
                        <a:t>(3) 120,000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(2) 100,000</a:t>
                      </a: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2200" dirty="0"/>
                        <a:t>(4)   60,000</a:t>
                      </a:r>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(6)   43,000</a:t>
                      </a:r>
                    </a:p>
                  </a:txBody>
                  <a:tcPr>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noFill/>
                      <a:prstDash val="solid"/>
                      <a:round/>
                      <a:headEnd type="none" w="med" len="med"/>
                      <a:tailEnd type="none" w="med" len="med"/>
                    </a:lnB>
                  </a:tcPr>
                </a:tc>
                <a:extLst>
                  <a:ext uri="{0D108BD9-81ED-4DB2-BD59-A6C34878D82A}">
                    <a16:rowId xmlns:a16="http://schemas.microsoft.com/office/drawing/2014/main" val="3035164316"/>
                  </a:ext>
                </a:extLst>
              </a:tr>
              <a:tr h="370840">
                <a:tc>
                  <a:txBody>
                    <a:bodyPr/>
                    <a:lstStyle/>
                    <a:p>
                      <a:r>
                        <a:rPr lang="en-US" sz="2200" b="1" dirty="0"/>
                        <a:t>(8)     6,000</a:t>
                      </a:r>
                    </a:p>
                  </a:txBody>
                  <a:tcPr>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1853136"/>
                  </a:ext>
                </a:extLst>
              </a:tr>
              <a:tr h="370840">
                <a:tc>
                  <a:txBody>
                    <a:bodyPr/>
                    <a:lstStyle/>
                    <a:p>
                      <a:r>
                        <a:rPr lang="en-US" sz="2200" dirty="0"/>
                        <a:t>Bal. 169,000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5073041" y="3930568"/>
            <a:ext cx="2893512" cy="441017"/>
          </a:xfrm>
        </p:spPr>
        <p:txBody>
          <a:bodyPr anchor="ctr">
            <a:normAutofit lnSpcReduction="10000"/>
          </a:bodyPr>
          <a:lstStyle/>
          <a:p>
            <a:pPr algn="ctr"/>
            <a:r>
              <a:rPr lang="en-US" sz="2400" b="1" dirty="0"/>
              <a:t>Deferred Revenue</a:t>
            </a:r>
          </a:p>
        </p:txBody>
      </p:sp>
      <p:graphicFrame>
        <p:nvGraphicFramePr>
          <p:cNvPr id="15" name="Table 14"/>
          <p:cNvGraphicFramePr>
            <a:graphicFrameLocks noGrp="1"/>
          </p:cNvGraphicFramePr>
          <p:nvPr/>
        </p:nvGraphicFramePr>
        <p:xfrm>
          <a:off x="4486398" y="4451853"/>
          <a:ext cx="4118983" cy="213360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(8) 6,000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1" dirty="0"/>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a:noFill/>
                    </a:lnB>
                  </a:tcPr>
                </a:tc>
                <a:extLst>
                  <a:ext uri="{0D108BD9-81ED-4DB2-BD59-A6C34878D82A}">
                    <a16:rowId xmlns:a16="http://schemas.microsoft.com/office/drawing/2014/main" val="2758448771"/>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385418"/>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6,000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00901019"/>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37880437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9</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28, Eagle pays salaries to employees, $28,000.</a:t>
            </a:r>
          </a:p>
        </p:txBody>
      </p:sp>
      <p:graphicFrame>
        <p:nvGraphicFramePr>
          <p:cNvPr id="12" name="Table 11"/>
          <p:cNvGraphicFramePr>
            <a:graphicFrameLocks noGrp="1"/>
          </p:cNvGraphicFramePr>
          <p:nvPr/>
        </p:nvGraphicFramePr>
        <p:xfrm>
          <a:off x="701458" y="2261183"/>
          <a:ext cx="7716678" cy="1381760"/>
        </p:xfrm>
        <a:graphic>
          <a:graphicData uri="http://schemas.openxmlformats.org/drawingml/2006/table">
            <a:tbl>
              <a:tblPr firstRow="1" bandRow="1">
                <a:tableStyleId>{2D5ABB26-0587-4C30-8999-92F81FD0307C}</a:tableStyleId>
              </a:tblPr>
              <a:tblGrid>
                <a:gridCol w="5135671">
                  <a:extLst>
                    <a:ext uri="{9D8B030D-6E8A-4147-A177-3AD203B41FA5}">
                      <a16:colId xmlns:a16="http://schemas.microsoft.com/office/drawing/2014/main" val="3531711541"/>
                    </a:ext>
                  </a:extLst>
                </a:gridCol>
                <a:gridCol w="1223547">
                  <a:extLst>
                    <a:ext uri="{9D8B030D-6E8A-4147-A177-3AD203B41FA5}">
                      <a16:colId xmlns:a16="http://schemas.microsoft.com/office/drawing/2014/main" val="3160170233"/>
                    </a:ext>
                  </a:extLst>
                </a:gridCol>
                <a:gridCol w="1357460">
                  <a:extLst>
                    <a:ext uri="{9D8B030D-6E8A-4147-A177-3AD203B41FA5}">
                      <a16:colId xmlns:a16="http://schemas.microsoft.com/office/drawing/2014/main" val="3512492935"/>
                    </a:ext>
                  </a:extLst>
                </a:gridCol>
              </a:tblGrid>
              <a:tr h="370840">
                <a:tc>
                  <a:txBody>
                    <a:bodyPr/>
                    <a:lstStyle/>
                    <a:p>
                      <a:r>
                        <a:rPr lang="en-US" dirty="0"/>
                        <a:t>(9) </a:t>
                      </a:r>
                      <a:r>
                        <a:rPr lang="en-US" u="sng" dirty="0"/>
                        <a:t>December 28</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358775" indent="0"/>
                      <a:r>
                        <a:rPr lang="en-US" b="1" dirty="0"/>
                        <a:t>Salaries Expense</a:t>
                      </a:r>
                      <a:r>
                        <a:rPr lang="en-US" dirty="0"/>
                        <a:t> </a:t>
                      </a:r>
                      <a:r>
                        <a:rPr lang="en-US" i="1" dirty="0"/>
                        <a:t>(+E,−SE)</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28,000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631825" indent="0"/>
                      <a:r>
                        <a:rPr lang="en-US" b="1" dirty="0"/>
                        <a:t>Cash </a:t>
                      </a:r>
                      <a:r>
                        <a:rPr lang="en-US" i="1" baseline="0" dirty="0"/>
                        <a:t>(</a:t>
                      </a:r>
                      <a:r>
                        <a:rPr lang="en-US" i="1" dirty="0"/>
                        <a:t>−</a:t>
                      </a:r>
                      <a:r>
                        <a:rPr lang="en-US" i="1" baseline="0" dirty="0"/>
                        <a:t>A)</a:t>
                      </a:r>
                      <a:r>
                        <a:rPr lang="en-US" baseline="0" dirty="0"/>
                        <a:t>…………..</a:t>
                      </a:r>
                    </a:p>
                    <a:p>
                      <a:pPr marL="631825" indent="0"/>
                      <a:r>
                        <a:rPr lang="en-US" sz="1800" i="1" dirty="0">
                          <a:latin typeface="+mn-lt"/>
                        </a:rPr>
                        <a:t>(</a:t>
                      </a:r>
                      <a:r>
                        <a:rPr lang="en-US" i="1" dirty="0">
                          <a:latin typeface="+mn-lt"/>
                        </a:rPr>
                        <a:t>Pay salaries to employees</a:t>
                      </a:r>
                      <a:r>
                        <a:rPr lang="en-US" sz="1800" i="1" dirty="0">
                          <a:latin typeface="+mn-lt"/>
                        </a:rPr>
                        <a:t>)</a:t>
                      </a:r>
                      <a:endParaRPr lang="en-US" sz="18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28,000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052185" y="3930568"/>
            <a:ext cx="2793305" cy="441017"/>
          </a:xfrm>
        </p:spPr>
        <p:txBody>
          <a:bodyPr anchor="ctr">
            <a:noAutofit/>
          </a:bodyPr>
          <a:lstStyle/>
          <a:p>
            <a:pPr algn="ctr"/>
            <a:r>
              <a:rPr lang="en-US" sz="2400" b="1" dirty="0"/>
              <a:t>Salaries Expense</a:t>
            </a:r>
          </a:p>
        </p:txBody>
      </p:sp>
      <p:graphicFrame>
        <p:nvGraphicFramePr>
          <p:cNvPr id="14" name="Table 13"/>
          <p:cNvGraphicFramePr>
            <a:graphicFrameLocks noGrp="1"/>
          </p:cNvGraphicFramePr>
          <p:nvPr/>
        </p:nvGraphicFramePr>
        <p:xfrm>
          <a:off x="538620" y="4449765"/>
          <a:ext cx="3720229" cy="213360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(9)     28,000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0" dirty="0"/>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noFill/>
                      <a:prstDash val="solid"/>
                      <a:round/>
                      <a:headEnd type="none" w="med" len="med"/>
                      <a:tailEnd type="none" w="med" len="med"/>
                    </a:lnB>
                  </a:tcPr>
                </a:tc>
                <a:extLst>
                  <a:ext uri="{0D108BD9-81ED-4DB2-BD59-A6C34878D82A}">
                    <a16:rowId xmlns:a16="http://schemas.microsoft.com/office/drawing/2014/main" val="3035164316"/>
                  </a:ext>
                </a:extLst>
              </a:tr>
              <a:tr h="370840">
                <a:tc>
                  <a:txBody>
                    <a:bodyPr/>
                    <a:lstStyle/>
                    <a:p>
                      <a:endParaRPr lang="en-US" sz="2200" b="1" dirty="0"/>
                    </a:p>
                  </a:txBody>
                  <a:tcPr>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1853136"/>
                  </a:ext>
                </a:extLst>
              </a:tr>
              <a:tr h="370840">
                <a:tc>
                  <a:txBody>
                    <a:bodyPr/>
                    <a:lstStyle/>
                    <a:p>
                      <a:r>
                        <a:rPr lang="en-US" sz="2200" dirty="0"/>
                        <a:t>Bal. 28,000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6025019" y="3930568"/>
            <a:ext cx="977030" cy="441017"/>
          </a:xfrm>
        </p:spPr>
        <p:txBody>
          <a:bodyPr anchor="ctr">
            <a:normAutofit lnSpcReduction="10000"/>
          </a:bodyPr>
          <a:lstStyle/>
          <a:p>
            <a:pPr algn="ctr"/>
            <a:r>
              <a:rPr lang="en-US" sz="2400" b="1" dirty="0"/>
              <a:t>Cash</a:t>
            </a:r>
          </a:p>
        </p:txBody>
      </p:sp>
      <p:graphicFrame>
        <p:nvGraphicFramePr>
          <p:cNvPr id="15" name="Table 14"/>
          <p:cNvGraphicFramePr>
            <a:graphicFrameLocks noGrp="1"/>
          </p:cNvGraphicFramePr>
          <p:nvPr>
            <p:extLst>
              <p:ext uri="{D42A27DB-BD31-4B8C-83A1-F6EECF244321}">
                <p14:modId xmlns:p14="http://schemas.microsoft.com/office/powerpoint/2010/main" val="851621524"/>
              </p:ext>
            </p:extLst>
          </p:nvPr>
        </p:nvGraphicFramePr>
        <p:xfrm>
          <a:off x="4486398" y="4451853"/>
          <a:ext cx="4118983" cy="213360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200" dirty="0"/>
                        <a:t>(3) 120,000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(2) 100,000</a:t>
                      </a: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2200" dirty="0"/>
                        <a:t>(4)   60,000</a:t>
                      </a:r>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(6)   43,000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(9)   28,000</a:t>
                      </a:r>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a:noFill/>
                    </a:lnB>
                  </a:tcPr>
                </a:tc>
                <a:extLst>
                  <a:ext uri="{0D108BD9-81ED-4DB2-BD59-A6C34878D82A}">
                    <a16:rowId xmlns:a16="http://schemas.microsoft.com/office/drawing/2014/main" val="2758448771"/>
                  </a:ext>
                </a:extLst>
              </a:tr>
              <a:tr h="370840">
                <a:tc>
                  <a:txBody>
                    <a:bodyPr/>
                    <a:lstStyle/>
                    <a:p>
                      <a:r>
                        <a:rPr lang="en-US" sz="2200" b="0" dirty="0"/>
                        <a:t>(8)     6,000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385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141,000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00901019"/>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807038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Transaction to Accounts </a:t>
            </a:r>
            <a:r>
              <a:rPr lang="en-US" sz="1000" b="0" dirty="0"/>
              <a:t>10</a:t>
            </a:r>
            <a:endParaRPr lang="en-US" dirty="0"/>
          </a:p>
        </p:txBody>
      </p:sp>
      <p:sp>
        <p:nvSpPr>
          <p:cNvPr id="3" name="Content Placeholder 2"/>
          <p:cNvSpPr>
            <a:spLocks noGrp="1"/>
          </p:cNvSpPr>
          <p:nvPr>
            <p:ph sz="quarter" idx="11"/>
          </p:nvPr>
        </p:nvSpPr>
        <p:spPr>
          <a:xfrm>
            <a:off x="342900" y="1276710"/>
            <a:ext cx="8458200" cy="877767"/>
          </a:xfrm>
        </p:spPr>
        <p:txBody>
          <a:bodyPr>
            <a:normAutofit/>
          </a:bodyPr>
          <a:lstStyle/>
          <a:p>
            <a:pPr marL="291600" lvl="0" indent="-291600">
              <a:spcBef>
                <a:spcPts val="500"/>
              </a:spcBef>
              <a:spcAft>
                <a:spcPts val="500"/>
              </a:spcAft>
              <a:buFont typeface="Arial" panose="020B0604020202020204" pitchFamily="34" charset="0"/>
              <a:buChar char="•"/>
            </a:pPr>
            <a:r>
              <a:rPr lang="en-US" sz="2400" dirty="0"/>
              <a:t>On December 30, Eagle pays cash dividends to shareholders, $4,000.</a:t>
            </a:r>
          </a:p>
        </p:txBody>
      </p:sp>
      <p:graphicFrame>
        <p:nvGraphicFramePr>
          <p:cNvPr id="12" name="Table 11"/>
          <p:cNvGraphicFramePr>
            <a:graphicFrameLocks noGrp="1"/>
          </p:cNvGraphicFramePr>
          <p:nvPr/>
        </p:nvGraphicFramePr>
        <p:xfrm>
          <a:off x="701458" y="2261181"/>
          <a:ext cx="7688398" cy="1381760"/>
        </p:xfrm>
        <a:graphic>
          <a:graphicData uri="http://schemas.openxmlformats.org/drawingml/2006/table">
            <a:tbl>
              <a:tblPr firstRow="1" bandRow="1">
                <a:tableStyleId>{2D5ABB26-0587-4C30-8999-92F81FD0307C}</a:tableStyleId>
              </a:tblPr>
              <a:tblGrid>
                <a:gridCol w="5135671">
                  <a:extLst>
                    <a:ext uri="{9D8B030D-6E8A-4147-A177-3AD203B41FA5}">
                      <a16:colId xmlns:a16="http://schemas.microsoft.com/office/drawing/2014/main" val="3531711541"/>
                    </a:ext>
                  </a:extLst>
                </a:gridCol>
                <a:gridCol w="1195267">
                  <a:extLst>
                    <a:ext uri="{9D8B030D-6E8A-4147-A177-3AD203B41FA5}">
                      <a16:colId xmlns:a16="http://schemas.microsoft.com/office/drawing/2014/main" val="3160170233"/>
                    </a:ext>
                  </a:extLst>
                </a:gridCol>
                <a:gridCol w="1357460">
                  <a:extLst>
                    <a:ext uri="{9D8B030D-6E8A-4147-A177-3AD203B41FA5}">
                      <a16:colId xmlns:a16="http://schemas.microsoft.com/office/drawing/2014/main" val="3512492935"/>
                    </a:ext>
                  </a:extLst>
                </a:gridCol>
              </a:tblGrid>
              <a:tr h="370840">
                <a:tc>
                  <a:txBody>
                    <a:bodyPr/>
                    <a:lstStyle/>
                    <a:p>
                      <a:r>
                        <a:rPr lang="en-US" dirty="0"/>
                        <a:t>(10) </a:t>
                      </a:r>
                      <a:r>
                        <a:rPr lang="en-US" u="sng" dirty="0"/>
                        <a:t>December 30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442913" indent="0"/>
                      <a:r>
                        <a:rPr lang="en-US" b="1" dirty="0"/>
                        <a:t>Dividends</a:t>
                      </a:r>
                      <a:r>
                        <a:rPr lang="en-US" dirty="0"/>
                        <a:t> </a:t>
                      </a:r>
                      <a:r>
                        <a:rPr lang="en-US" i="1" dirty="0"/>
                        <a:t>(+D,−SE)</a:t>
                      </a:r>
                      <a:r>
                        <a:rPr lang="en-US" dirty="0"/>
                        <a:t>…………..</a:t>
                      </a:r>
                    </a:p>
                  </a:txBody>
                  <a:tcPr>
                    <a:lnL w="12700" cap="flat" cmpd="sng" algn="ctr">
                      <a:solidFill>
                        <a:schemeClr val="tx1"/>
                      </a:solidFill>
                      <a:prstDash val="solid"/>
                      <a:round/>
                      <a:headEnd type="none" w="med" len="med"/>
                      <a:tailEnd type="none" w="med" len="med"/>
                    </a:lnL>
                  </a:tcPr>
                </a:tc>
                <a:tc>
                  <a:txBody>
                    <a:bodyPr/>
                    <a:lstStyle/>
                    <a:p>
                      <a:pPr algn="r"/>
                      <a:r>
                        <a:rPr lang="en-US" b="1" dirty="0"/>
                        <a:t>4,000</a:t>
                      </a:r>
                    </a:p>
                  </a:txBody>
                  <a:tcPr/>
                </a:tc>
                <a:tc>
                  <a:txBody>
                    <a:bodyPr/>
                    <a:lstStyle/>
                    <a:p>
                      <a:pPr algn="r"/>
                      <a:endParaRPr lang="en-US"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715963" indent="0"/>
                      <a:r>
                        <a:rPr lang="en-US" b="1" dirty="0"/>
                        <a:t>Cash </a:t>
                      </a:r>
                      <a:r>
                        <a:rPr lang="en-US" i="1" baseline="0" dirty="0"/>
                        <a:t>(</a:t>
                      </a:r>
                      <a:r>
                        <a:rPr lang="en-US" i="1" dirty="0"/>
                        <a:t>−</a:t>
                      </a:r>
                      <a:r>
                        <a:rPr lang="en-US" i="1" baseline="0" dirty="0"/>
                        <a:t>A)</a:t>
                      </a:r>
                      <a:r>
                        <a:rPr lang="en-US" baseline="0" dirty="0"/>
                        <a:t>…………..</a:t>
                      </a:r>
                    </a:p>
                    <a:p>
                      <a:pPr marL="811213" indent="0"/>
                      <a:r>
                        <a:rPr lang="en-US" sz="1800" i="1" dirty="0">
                          <a:latin typeface="+mn-lt"/>
                        </a:rPr>
                        <a:t>(</a:t>
                      </a:r>
                      <a:r>
                        <a:rPr lang="en-US" i="1" dirty="0">
                          <a:latin typeface="+mn-lt"/>
                        </a:rPr>
                        <a:t>Pay cash dividends</a:t>
                      </a:r>
                      <a:r>
                        <a:rPr lang="en-US" sz="1800" i="1" dirty="0">
                          <a:latin typeface="+mn-lt"/>
                        </a:rPr>
                        <a:t>)</a:t>
                      </a:r>
                      <a:endParaRPr lang="en-US" sz="18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dirty="0"/>
                    </a:p>
                  </a:txBody>
                  <a:tcPr>
                    <a:lnB w="12700" cap="flat" cmpd="sng" algn="ctr">
                      <a:solidFill>
                        <a:schemeClr val="tx1"/>
                      </a:solidFill>
                      <a:prstDash val="solid"/>
                      <a:round/>
                      <a:headEnd type="none" w="med" len="med"/>
                      <a:tailEnd type="none" w="med" len="med"/>
                    </a:lnB>
                  </a:tcPr>
                </a:tc>
                <a:tc>
                  <a:txBody>
                    <a:bodyPr/>
                    <a:lstStyle/>
                    <a:p>
                      <a:pPr algn="r"/>
                      <a:r>
                        <a:rPr lang="en-US" b="1" dirty="0"/>
                        <a:t>4,000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1974719"/>
                  </a:ext>
                </a:extLst>
              </a:tr>
            </a:tbl>
          </a:graphicData>
        </a:graphic>
      </p:graphicFrame>
      <p:sp>
        <p:nvSpPr>
          <p:cNvPr id="10" name="Content Placeholder 9"/>
          <p:cNvSpPr>
            <a:spLocks noGrp="1"/>
          </p:cNvSpPr>
          <p:nvPr>
            <p:ph sz="quarter" idx="15"/>
          </p:nvPr>
        </p:nvSpPr>
        <p:spPr>
          <a:xfrm>
            <a:off x="1553228" y="3930568"/>
            <a:ext cx="1753644" cy="441017"/>
          </a:xfrm>
        </p:spPr>
        <p:txBody>
          <a:bodyPr anchor="ctr">
            <a:noAutofit/>
          </a:bodyPr>
          <a:lstStyle/>
          <a:p>
            <a:pPr algn="ctr"/>
            <a:r>
              <a:rPr lang="en-US" sz="2400" b="1" dirty="0"/>
              <a:t>Dividends</a:t>
            </a:r>
          </a:p>
        </p:txBody>
      </p:sp>
      <p:graphicFrame>
        <p:nvGraphicFramePr>
          <p:cNvPr id="14" name="Table 13"/>
          <p:cNvGraphicFramePr>
            <a:graphicFrameLocks noGrp="1"/>
          </p:cNvGraphicFramePr>
          <p:nvPr/>
        </p:nvGraphicFramePr>
        <p:xfrm>
          <a:off x="538620" y="4449765"/>
          <a:ext cx="3720229" cy="2133600"/>
        </p:xfrm>
        <a:graphic>
          <a:graphicData uri="http://schemas.openxmlformats.org/drawingml/2006/table">
            <a:tbl>
              <a:tblPr firstRow="1" bandRow="1">
                <a:tableStyleId>{2D5ABB26-0587-4C30-8999-92F81FD0307C}</a:tableStyleId>
              </a:tblPr>
              <a:tblGrid>
                <a:gridCol w="1891429">
                  <a:extLst>
                    <a:ext uri="{9D8B030D-6E8A-4147-A177-3AD203B41FA5}">
                      <a16:colId xmlns:a16="http://schemas.microsoft.com/office/drawing/2014/main" val="768373545"/>
                    </a:ext>
                  </a:extLst>
                </a:gridCol>
                <a:gridCol w="1828800">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(10)  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b="0" dirty="0"/>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endParaRPr lang="en-US" sz="2200" dirty="0"/>
                    </a:p>
                  </a:txBody>
                  <a:tcPr>
                    <a:lnR w="12700" cap="flat" cmpd="sng" algn="ctr">
                      <a:solidFill>
                        <a:schemeClr val="tx1"/>
                      </a:solidFill>
                      <a:prstDash val="solid"/>
                      <a:round/>
                      <a:headEnd type="none" w="med" len="med"/>
                      <a:tailEnd type="none" w="med" len="med"/>
                    </a:lnR>
                    <a:lnT>
                      <a:noFill/>
                    </a:lnT>
                    <a:lnB w="12700" cap="flat" cmpd="sng" algn="ctr">
                      <a:no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noFill/>
                      <a:prstDash val="solid"/>
                      <a:round/>
                      <a:headEnd type="none" w="med" len="med"/>
                      <a:tailEnd type="none" w="med" len="med"/>
                    </a:lnB>
                  </a:tcPr>
                </a:tc>
                <a:extLst>
                  <a:ext uri="{0D108BD9-81ED-4DB2-BD59-A6C34878D82A}">
                    <a16:rowId xmlns:a16="http://schemas.microsoft.com/office/drawing/2014/main" val="3035164316"/>
                  </a:ext>
                </a:extLst>
              </a:tr>
              <a:tr h="370840">
                <a:tc>
                  <a:txBody>
                    <a:bodyPr/>
                    <a:lstStyle/>
                    <a:p>
                      <a:endParaRPr lang="en-US" sz="2200" b="1" dirty="0"/>
                    </a:p>
                  </a:txBody>
                  <a:tcPr>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endParaRPr lang="en-US" sz="2200" dirty="0"/>
                    </a:p>
                  </a:txBody>
                  <a:tcPr>
                    <a:lnL w="12700" cap="flat" cmpd="sng" algn="ctr">
                      <a:solidFill>
                        <a:schemeClr val="tx1"/>
                      </a:solidFill>
                      <a:prstDash val="solid"/>
                      <a:round/>
                      <a:headEnd type="none" w="med" len="med"/>
                      <a:tailEnd type="none" w="med" len="med"/>
                    </a:lnL>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1853136"/>
                  </a:ext>
                </a:extLst>
              </a:tr>
              <a:tr h="370840">
                <a:tc>
                  <a:txBody>
                    <a:bodyPr/>
                    <a:lstStyle/>
                    <a:p>
                      <a:r>
                        <a:rPr lang="en-US" sz="2200" dirty="0"/>
                        <a:t>Bal.  4,000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8448771"/>
                  </a:ext>
                </a:extLst>
              </a:tr>
            </a:tbl>
          </a:graphicData>
        </a:graphic>
      </p:graphicFrame>
      <p:sp>
        <p:nvSpPr>
          <p:cNvPr id="11" name="Content Placeholder 10"/>
          <p:cNvSpPr>
            <a:spLocks noGrp="1"/>
          </p:cNvSpPr>
          <p:nvPr>
            <p:ph sz="quarter" idx="16"/>
          </p:nvPr>
        </p:nvSpPr>
        <p:spPr>
          <a:xfrm>
            <a:off x="6225435" y="3930568"/>
            <a:ext cx="1039661" cy="441017"/>
          </a:xfrm>
        </p:spPr>
        <p:txBody>
          <a:bodyPr anchor="ctr">
            <a:normAutofit lnSpcReduction="10000"/>
          </a:bodyPr>
          <a:lstStyle/>
          <a:p>
            <a:pPr algn="ctr"/>
            <a:r>
              <a:rPr lang="en-US" sz="2400" b="1" dirty="0"/>
              <a:t>Cash</a:t>
            </a:r>
          </a:p>
        </p:txBody>
      </p:sp>
      <p:graphicFrame>
        <p:nvGraphicFramePr>
          <p:cNvPr id="15" name="Table 14"/>
          <p:cNvGraphicFramePr>
            <a:graphicFrameLocks noGrp="1"/>
          </p:cNvGraphicFramePr>
          <p:nvPr>
            <p:extLst>
              <p:ext uri="{D42A27DB-BD31-4B8C-83A1-F6EECF244321}">
                <p14:modId xmlns:p14="http://schemas.microsoft.com/office/powerpoint/2010/main" val="3990926931"/>
              </p:ext>
            </p:extLst>
          </p:nvPr>
        </p:nvGraphicFramePr>
        <p:xfrm>
          <a:off x="4486398" y="4451853"/>
          <a:ext cx="4118983" cy="2133600"/>
        </p:xfrm>
        <a:graphic>
          <a:graphicData uri="http://schemas.openxmlformats.org/drawingml/2006/table">
            <a:tbl>
              <a:tblPr firstRow="1" bandRow="1">
                <a:tableStyleId>{2D5ABB26-0587-4C30-8999-92F81FD0307C}</a:tableStyleId>
              </a:tblPr>
              <a:tblGrid>
                <a:gridCol w="2089766">
                  <a:extLst>
                    <a:ext uri="{9D8B030D-6E8A-4147-A177-3AD203B41FA5}">
                      <a16:colId xmlns:a16="http://schemas.microsoft.com/office/drawing/2014/main" val="768373545"/>
                    </a:ext>
                  </a:extLst>
                </a:gridCol>
                <a:gridCol w="2029217">
                  <a:extLst>
                    <a:ext uri="{9D8B030D-6E8A-4147-A177-3AD203B41FA5}">
                      <a16:colId xmlns:a16="http://schemas.microsoft.com/office/drawing/2014/main" val="63450656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(1) 200,000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r>
                        <a:rPr lang="en-US" sz="2200" dirty="0"/>
                        <a:t>(3) 120,000</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424615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(2) 100,000</a:t>
                      </a:r>
                    </a:p>
                  </a:txBody>
                  <a:tcP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tcPr>
                </a:tc>
                <a:tc>
                  <a:txBody>
                    <a:bodyPr/>
                    <a:lstStyle/>
                    <a:p>
                      <a:r>
                        <a:rPr lang="en-US" sz="2200" dirty="0"/>
                        <a:t>(4)   60,000</a:t>
                      </a:r>
                    </a:p>
                  </a:txBody>
                  <a:tcP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tcPr>
                </a:tc>
                <a:extLst>
                  <a:ext uri="{0D108BD9-81ED-4DB2-BD59-A6C34878D82A}">
                    <a16:rowId xmlns:a16="http://schemas.microsoft.com/office/drawing/2014/main" val="2427202419"/>
                  </a:ext>
                </a:extLst>
              </a:tr>
              <a:tr h="370840">
                <a:tc>
                  <a:txBody>
                    <a:bodyPr/>
                    <a:lstStyle/>
                    <a:p>
                      <a:r>
                        <a:rPr lang="en-US" sz="2200" dirty="0"/>
                        <a:t>(6)   43,000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0" dirty="0"/>
                        <a:t>(9)   28,000</a:t>
                      </a:r>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a:noFill/>
                    </a:lnB>
                  </a:tcPr>
                </a:tc>
                <a:extLst>
                  <a:ext uri="{0D108BD9-81ED-4DB2-BD59-A6C34878D82A}">
                    <a16:rowId xmlns:a16="http://schemas.microsoft.com/office/drawing/2014/main" val="2758448771"/>
                  </a:ext>
                </a:extLst>
              </a:tr>
              <a:tr h="370840">
                <a:tc>
                  <a:txBody>
                    <a:bodyPr/>
                    <a:lstStyle/>
                    <a:p>
                      <a:r>
                        <a:rPr lang="en-US" sz="2200" b="0" dirty="0"/>
                        <a:t>(8)     6,000</a:t>
                      </a:r>
                    </a:p>
                  </a:txBody>
                  <a:tcP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b="1" dirty="0"/>
                        <a:t>(10)   4,000</a:t>
                      </a:r>
                    </a:p>
                  </a:txBody>
                  <a:tcP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385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Bal. 137,000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00901019"/>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3666420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sz="quarter" idx="11"/>
          </p:nvPr>
        </p:nvSpPr>
        <p:spPr>
          <a:xfrm>
            <a:off x="342900" y="1276709"/>
            <a:ext cx="8458200" cy="1416387"/>
          </a:xfrm>
        </p:spPr>
        <p:txBody>
          <a:bodyPr>
            <a:normAutofit/>
          </a:bodyPr>
          <a:lstStyle/>
          <a:p>
            <a:pPr>
              <a:spcBef>
                <a:spcPts val="500"/>
              </a:spcBef>
              <a:spcAft>
                <a:spcPts val="500"/>
              </a:spcAft>
            </a:pPr>
            <a:r>
              <a:rPr lang="en-US" sz="2800" b="1" dirty="0"/>
              <a:t>Posting</a:t>
            </a:r>
            <a:r>
              <a:rPr lang="en-US" sz="2800" dirty="0"/>
              <a:t> is the process of transferring the debit and credit information from transactions recorded in the journal to individual accounts in the general ledger.</a:t>
            </a:r>
          </a:p>
        </p:txBody>
      </p:sp>
      <p:sp>
        <p:nvSpPr>
          <p:cNvPr id="6" name="Slide Number Placeholder 5"/>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31587131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600" dirty="0">
                <a:solidFill>
                  <a:schemeClr val="tx1"/>
                </a:solidFill>
                <a:cs typeface="Avenir LT Std 65 Medium"/>
              </a:rPr>
              <a:t>Illustration 2-11 Summary of Journal Entries Recorded for Transactions of Eagle Soccer Academy </a:t>
            </a:r>
            <a:r>
              <a:rPr lang="en-US" sz="1000" b="0" dirty="0">
                <a:solidFill>
                  <a:schemeClr val="tx1"/>
                </a:solidFill>
                <a:cs typeface="Avenir LT Std 65 Medium"/>
              </a:rPr>
              <a:t>1</a:t>
            </a:r>
            <a:endParaRPr lang="en-US" sz="1000" b="0" dirty="0">
              <a:solidFill>
                <a:schemeClr val="tx1"/>
              </a:solidFill>
            </a:endParaRPr>
          </a:p>
        </p:txBody>
      </p:sp>
      <p:graphicFrame>
        <p:nvGraphicFramePr>
          <p:cNvPr id="7" name="Table 6"/>
          <p:cNvGraphicFramePr>
            <a:graphicFrameLocks noGrp="1"/>
          </p:cNvGraphicFramePr>
          <p:nvPr/>
        </p:nvGraphicFramePr>
        <p:xfrm>
          <a:off x="1027133" y="1303397"/>
          <a:ext cx="7214163" cy="5283200"/>
        </p:xfrm>
        <a:graphic>
          <a:graphicData uri="http://schemas.openxmlformats.org/drawingml/2006/table">
            <a:tbl>
              <a:tblPr firstRow="1" bandRow="1">
                <a:tableStyleId>{2D5ABB26-0587-4C30-8999-92F81FD0307C}</a:tableStyleId>
              </a:tblPr>
              <a:tblGrid>
                <a:gridCol w="4772414">
                  <a:extLst>
                    <a:ext uri="{9D8B030D-6E8A-4147-A177-3AD203B41FA5}">
                      <a16:colId xmlns:a16="http://schemas.microsoft.com/office/drawing/2014/main" val="3531711541"/>
                    </a:ext>
                  </a:extLst>
                </a:gridCol>
                <a:gridCol w="1276140">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sz="1600" dirty="0"/>
                        <a:t>(1) </a:t>
                      </a:r>
                      <a:r>
                        <a:rPr lang="en-US" sz="1600" u="sng" dirty="0"/>
                        <a:t>December 1</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600"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263525" indent="0"/>
                      <a:r>
                        <a:rPr lang="en-US" sz="1600" b="1" dirty="0"/>
                        <a:t>Cash</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200,000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450850" indent="0"/>
                      <a:r>
                        <a:rPr lang="en-US" sz="1600" b="1" dirty="0"/>
                        <a:t>Common</a:t>
                      </a:r>
                      <a:r>
                        <a:rPr lang="en-US" sz="1600" b="1" baseline="0" dirty="0"/>
                        <a:t> Stock </a:t>
                      </a:r>
                      <a:r>
                        <a:rPr lang="en-US" sz="1600" i="1" baseline="0" dirty="0"/>
                        <a:t>(+SE)</a:t>
                      </a:r>
                      <a:r>
                        <a:rPr lang="en-US" sz="1600" baseline="0" dirty="0"/>
                        <a:t>…………..</a:t>
                      </a:r>
                    </a:p>
                    <a:p>
                      <a:pPr marL="450850" indent="0"/>
                      <a:r>
                        <a:rPr lang="en-US" sz="1600" i="1" baseline="0" dirty="0"/>
                        <a:t>(Issue common stock for cash)</a:t>
                      </a:r>
                      <a:endParaRPr lang="en-US" sz="1600" i="1" dirty="0"/>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200,000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41974719"/>
                  </a:ext>
                </a:extLst>
              </a:tr>
              <a:tr h="370840">
                <a:tc>
                  <a:txBody>
                    <a:bodyPr/>
                    <a:lstStyle/>
                    <a:p>
                      <a:r>
                        <a:rPr lang="en-US" sz="1600" dirty="0"/>
                        <a:t>(2) </a:t>
                      </a:r>
                      <a:r>
                        <a:rPr lang="en-US" sz="1600" u="sng" dirty="0"/>
                        <a:t>December 1</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67196613"/>
                  </a:ext>
                </a:extLst>
              </a:tr>
              <a:tr h="370840">
                <a:tc>
                  <a:txBody>
                    <a:bodyPr/>
                    <a:lstStyle/>
                    <a:p>
                      <a:pPr marL="263525" indent="0"/>
                      <a:r>
                        <a:rPr lang="en-US" sz="1600" b="1" dirty="0"/>
                        <a:t>Cash</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100,000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8430595"/>
                  </a:ext>
                </a:extLst>
              </a:tr>
              <a:tr h="370840">
                <a:tc>
                  <a:txBody>
                    <a:bodyPr/>
                    <a:lstStyle/>
                    <a:p>
                      <a:pPr marL="450850" indent="0"/>
                      <a:r>
                        <a:rPr lang="en-US" sz="1600" b="1" dirty="0"/>
                        <a:t>Notes Payable </a:t>
                      </a:r>
                      <a:r>
                        <a:rPr lang="en-US" sz="1600" i="1" baseline="0" dirty="0"/>
                        <a:t>(+L)</a:t>
                      </a:r>
                      <a:r>
                        <a:rPr lang="en-US" sz="1600" baseline="0" dirty="0"/>
                        <a:t>…………..</a:t>
                      </a:r>
                    </a:p>
                    <a:p>
                      <a:pPr marL="450850" indent="0"/>
                      <a:r>
                        <a:rPr lang="en-US" sz="1600" i="1" baseline="0" dirty="0"/>
                        <a:t>(</a:t>
                      </a:r>
                      <a:r>
                        <a:rPr lang="en-US" sz="1600" i="1" dirty="0"/>
                        <a:t>Borrow cash by signing three-year note</a:t>
                      </a:r>
                      <a:r>
                        <a:rPr lang="en-US" sz="1600" i="1" baseline="0" dirty="0"/>
                        <a:t>)</a:t>
                      </a:r>
                      <a:endParaRPr lang="en-US" sz="1600" i="1" dirty="0"/>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100,000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35150068"/>
                  </a:ext>
                </a:extLst>
              </a:tr>
              <a:tr h="370840">
                <a:tc>
                  <a:txBody>
                    <a:bodyPr/>
                    <a:lstStyle/>
                    <a:p>
                      <a:r>
                        <a:rPr lang="en-US" sz="1600" dirty="0"/>
                        <a:t>(3) </a:t>
                      </a:r>
                      <a:r>
                        <a:rPr lang="en-US" sz="1600" u="sng" dirty="0"/>
                        <a:t>December 1</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58100407"/>
                  </a:ext>
                </a:extLst>
              </a:tr>
              <a:tr h="370840">
                <a:tc>
                  <a:txBody>
                    <a:bodyPr/>
                    <a:lstStyle/>
                    <a:p>
                      <a:pPr marL="263525" indent="0"/>
                      <a:r>
                        <a:rPr lang="en-US" sz="1600" b="1" dirty="0"/>
                        <a:t>Equipment</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120,000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19811036"/>
                  </a:ext>
                </a:extLst>
              </a:tr>
              <a:tr h="370840">
                <a:tc>
                  <a:txBody>
                    <a:bodyPr/>
                    <a:lstStyle/>
                    <a:p>
                      <a:pPr marL="450850" indent="0"/>
                      <a:r>
                        <a:rPr lang="en-US" sz="1600" b="1" dirty="0"/>
                        <a:t>Cash</a:t>
                      </a:r>
                      <a:r>
                        <a:rPr lang="en-US" sz="1600" i="1" baseline="0" dirty="0"/>
                        <a:t>(</a:t>
                      </a:r>
                      <a:r>
                        <a:rPr lang="en-US" sz="1600" i="1" dirty="0"/>
                        <a:t>−</a:t>
                      </a:r>
                      <a:r>
                        <a:rPr lang="en-US" sz="1600" i="1" baseline="0" dirty="0"/>
                        <a:t>A)</a:t>
                      </a:r>
                      <a:r>
                        <a:rPr lang="en-US" sz="1600" baseline="0" dirty="0"/>
                        <a:t>…………..</a:t>
                      </a:r>
                    </a:p>
                    <a:p>
                      <a:pPr marL="450850" indent="0"/>
                      <a:r>
                        <a:rPr lang="en-US" sz="1600" i="1" baseline="0" dirty="0"/>
                        <a:t>(</a:t>
                      </a:r>
                      <a:r>
                        <a:rPr lang="en-US" sz="1600" i="1" dirty="0"/>
                        <a:t>Purchase equipment with cash</a:t>
                      </a:r>
                      <a:r>
                        <a:rPr lang="en-US" sz="1600" i="1" baseline="0" dirty="0"/>
                        <a:t>)</a:t>
                      </a:r>
                      <a:endParaRPr lang="en-US" sz="1600" i="1" dirty="0"/>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120,000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93307358"/>
                  </a:ext>
                </a:extLst>
              </a:tr>
              <a:tr h="370840">
                <a:tc>
                  <a:txBody>
                    <a:bodyPr/>
                    <a:lstStyle/>
                    <a:p>
                      <a:r>
                        <a:rPr lang="en-US" sz="1600" dirty="0"/>
                        <a:t>(4) </a:t>
                      </a:r>
                      <a:r>
                        <a:rPr lang="en-US" sz="1600" u="sng" dirty="0"/>
                        <a:t>December 1</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00504205"/>
                  </a:ext>
                </a:extLst>
              </a:tr>
              <a:tr h="370840">
                <a:tc>
                  <a:txBody>
                    <a:bodyPr/>
                    <a:lstStyle/>
                    <a:p>
                      <a:pPr marL="263525" indent="0"/>
                      <a:r>
                        <a:rPr lang="en-US" sz="1600" b="1" dirty="0"/>
                        <a:t>Prepaid</a:t>
                      </a:r>
                      <a:r>
                        <a:rPr lang="en-US" sz="1600" b="1" baseline="0" dirty="0"/>
                        <a:t> Rent</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60,000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134889256"/>
                  </a:ext>
                </a:extLst>
              </a:tr>
              <a:tr h="370840">
                <a:tc>
                  <a:txBody>
                    <a:bodyPr/>
                    <a:lstStyle/>
                    <a:p>
                      <a:pPr marL="450850" indent="0"/>
                      <a:r>
                        <a:rPr lang="en-US" sz="1600" b="1" dirty="0"/>
                        <a:t>Cash</a:t>
                      </a:r>
                      <a:r>
                        <a:rPr lang="en-US" sz="1600" i="1" baseline="0" dirty="0"/>
                        <a:t>(</a:t>
                      </a:r>
                      <a:r>
                        <a:rPr lang="en-US" sz="1600" i="1" dirty="0"/>
                        <a:t>−</a:t>
                      </a:r>
                      <a:r>
                        <a:rPr lang="en-US" sz="1600" i="1" baseline="0" dirty="0"/>
                        <a:t>A)</a:t>
                      </a:r>
                      <a:r>
                        <a:rPr lang="en-US" sz="1600" baseline="0" dirty="0"/>
                        <a:t>…………..</a:t>
                      </a:r>
                    </a:p>
                    <a:p>
                      <a:pPr marL="450850" indent="0"/>
                      <a:r>
                        <a:rPr lang="en-US" sz="1600" i="1" baseline="0" dirty="0"/>
                        <a:t>(</a:t>
                      </a:r>
                      <a:r>
                        <a:rPr lang="en-US" sz="1600" i="1" dirty="0"/>
                        <a:t>Prepay rent with cash</a:t>
                      </a:r>
                      <a:r>
                        <a:rPr lang="en-US" sz="1600" i="1" baseline="0" dirty="0"/>
                        <a:t>)</a:t>
                      </a:r>
                      <a:endParaRPr lang="en-US" sz="1600" i="1"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sz="1600" dirty="0"/>
                    </a:p>
                  </a:txBody>
                  <a:tcPr>
                    <a:lnB w="12700" cap="flat" cmpd="sng" algn="ctr">
                      <a:solidFill>
                        <a:schemeClr val="tx1"/>
                      </a:solidFill>
                      <a:prstDash val="solid"/>
                      <a:round/>
                      <a:headEnd type="none" w="med" len="med"/>
                      <a:tailEnd type="none" w="med" len="med"/>
                    </a:lnB>
                  </a:tcPr>
                </a:tc>
                <a:tc>
                  <a:txBody>
                    <a:bodyPr/>
                    <a:lstStyle/>
                    <a:p>
                      <a:pPr algn="r"/>
                      <a:r>
                        <a:rPr lang="en-US" sz="1600" b="1" dirty="0"/>
                        <a:t>600,000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856720"/>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22365929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600" dirty="0">
                <a:solidFill>
                  <a:schemeClr val="tx1"/>
                </a:solidFill>
                <a:cs typeface="Avenir LT Std 65 Medium"/>
              </a:rPr>
              <a:t>Illustration 2-11 Summary of Journal Entries Recorded for Transactions of Eagle Soccer Academy </a:t>
            </a:r>
            <a:r>
              <a:rPr lang="en-US" sz="1000" b="0" dirty="0">
                <a:solidFill>
                  <a:schemeClr val="tx1"/>
                </a:solidFill>
                <a:cs typeface="Avenir LT Std 65 Medium"/>
              </a:rPr>
              <a:t>2</a:t>
            </a:r>
            <a:endParaRPr lang="en-US" sz="1000" b="0" dirty="0">
              <a:solidFill>
                <a:schemeClr val="tx1"/>
              </a:solidFill>
            </a:endParaRPr>
          </a:p>
        </p:txBody>
      </p:sp>
      <p:graphicFrame>
        <p:nvGraphicFramePr>
          <p:cNvPr id="7" name="Table 6"/>
          <p:cNvGraphicFramePr>
            <a:graphicFrameLocks noGrp="1"/>
          </p:cNvGraphicFramePr>
          <p:nvPr/>
        </p:nvGraphicFramePr>
        <p:xfrm>
          <a:off x="1027133" y="1303397"/>
          <a:ext cx="7214163" cy="5283200"/>
        </p:xfrm>
        <a:graphic>
          <a:graphicData uri="http://schemas.openxmlformats.org/drawingml/2006/table">
            <a:tbl>
              <a:tblPr firstRow="1" bandRow="1">
                <a:tableStyleId>{2D5ABB26-0587-4C30-8999-92F81FD0307C}</a:tableStyleId>
              </a:tblPr>
              <a:tblGrid>
                <a:gridCol w="4772414">
                  <a:extLst>
                    <a:ext uri="{9D8B030D-6E8A-4147-A177-3AD203B41FA5}">
                      <a16:colId xmlns:a16="http://schemas.microsoft.com/office/drawing/2014/main" val="3531711541"/>
                    </a:ext>
                  </a:extLst>
                </a:gridCol>
                <a:gridCol w="1276140">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sz="1600" dirty="0"/>
                        <a:t>(5) </a:t>
                      </a:r>
                      <a:r>
                        <a:rPr lang="en-US" sz="1600" u="sng" dirty="0"/>
                        <a:t>December 6</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600"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263525" indent="0"/>
                      <a:r>
                        <a:rPr lang="en-US" sz="1600" b="1" dirty="0"/>
                        <a:t>Supplies</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23,000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450850" indent="0"/>
                      <a:r>
                        <a:rPr lang="en-US" sz="1600" b="1" dirty="0"/>
                        <a:t>Accounts Payable </a:t>
                      </a:r>
                      <a:r>
                        <a:rPr lang="en-US" sz="1600" i="1" baseline="0" dirty="0"/>
                        <a:t>(+L)</a:t>
                      </a:r>
                      <a:r>
                        <a:rPr lang="en-US" sz="1600" baseline="0" dirty="0"/>
                        <a:t>…………..</a:t>
                      </a:r>
                    </a:p>
                    <a:p>
                      <a:pPr marL="450850" indent="0"/>
                      <a:r>
                        <a:rPr lang="en-US" sz="1600" i="1" baseline="0" dirty="0"/>
                        <a:t>(</a:t>
                      </a:r>
                      <a:r>
                        <a:rPr lang="en-US" sz="1600" i="1" dirty="0">
                          <a:latin typeface="+mn-lt"/>
                        </a:rPr>
                        <a:t>Purchase supplies on account</a:t>
                      </a:r>
                      <a:r>
                        <a:rPr lang="en-US" sz="1600" i="1" baseline="0" dirty="0"/>
                        <a:t>)</a:t>
                      </a:r>
                      <a:endParaRPr lang="en-US" sz="1600" i="1" dirty="0"/>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23,000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41974719"/>
                  </a:ext>
                </a:extLst>
              </a:tr>
              <a:tr h="370840">
                <a:tc>
                  <a:txBody>
                    <a:bodyPr/>
                    <a:lstStyle/>
                    <a:p>
                      <a:r>
                        <a:rPr lang="en-US" sz="1600" dirty="0"/>
                        <a:t>(6) </a:t>
                      </a:r>
                      <a:r>
                        <a:rPr lang="en-US" sz="1600" u="sng" dirty="0"/>
                        <a:t>December 12</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67196613"/>
                  </a:ext>
                </a:extLst>
              </a:tr>
              <a:tr h="370840">
                <a:tc>
                  <a:txBody>
                    <a:bodyPr/>
                    <a:lstStyle/>
                    <a:p>
                      <a:pPr marL="263525" indent="0"/>
                      <a:r>
                        <a:rPr lang="en-US" sz="1600" b="1" dirty="0"/>
                        <a:t>Cash</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43,000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8430595"/>
                  </a:ext>
                </a:extLst>
              </a:tr>
              <a:tr h="370840">
                <a:tc>
                  <a:txBody>
                    <a:bodyPr/>
                    <a:lstStyle/>
                    <a:p>
                      <a:pPr marL="450850" indent="0"/>
                      <a:r>
                        <a:rPr lang="en-US" sz="1600" b="1" dirty="0"/>
                        <a:t>Service Revenue </a:t>
                      </a:r>
                      <a:r>
                        <a:rPr lang="en-US" sz="1600" i="1" baseline="0" dirty="0"/>
                        <a:t>(+R, +SE)</a:t>
                      </a:r>
                      <a:r>
                        <a:rPr lang="en-US" sz="1600" baseline="0" dirty="0"/>
                        <a:t>…………..</a:t>
                      </a:r>
                    </a:p>
                    <a:p>
                      <a:pPr marL="450850" indent="0"/>
                      <a:r>
                        <a:rPr lang="en-US" sz="1600" i="1" dirty="0">
                          <a:latin typeface="+mn-lt"/>
                        </a:rPr>
                        <a:t>(Provide training to customers for cash)</a:t>
                      </a:r>
                      <a:endParaRPr lang="en-US" sz="1600" b="1" u="sng" dirty="0">
                        <a:latin typeface="+mn-lt"/>
                      </a:endParaRPr>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43,000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35150068"/>
                  </a:ext>
                </a:extLst>
              </a:tr>
              <a:tr h="370840">
                <a:tc>
                  <a:txBody>
                    <a:bodyPr/>
                    <a:lstStyle/>
                    <a:p>
                      <a:r>
                        <a:rPr lang="en-US" sz="1600" dirty="0"/>
                        <a:t>(7) </a:t>
                      </a:r>
                      <a:r>
                        <a:rPr lang="en-US" sz="1600" u="sng" dirty="0"/>
                        <a:t>December 17</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58100407"/>
                  </a:ext>
                </a:extLst>
              </a:tr>
              <a:tr h="370840">
                <a:tc>
                  <a:txBody>
                    <a:bodyPr/>
                    <a:lstStyle/>
                    <a:p>
                      <a:pPr marL="263525" indent="0"/>
                      <a:r>
                        <a:rPr lang="en-US" sz="1600" b="1" dirty="0"/>
                        <a:t>Accounts Receivable</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20,000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19811036"/>
                  </a:ext>
                </a:extLst>
              </a:tr>
              <a:tr h="370840">
                <a:tc>
                  <a:txBody>
                    <a:bodyPr/>
                    <a:lstStyle/>
                    <a:p>
                      <a:pPr marL="450850" indent="0"/>
                      <a:r>
                        <a:rPr lang="en-US" sz="1600" b="1" dirty="0"/>
                        <a:t>Service Revenue </a:t>
                      </a:r>
                      <a:r>
                        <a:rPr lang="en-US" sz="1600" i="1" baseline="0" dirty="0"/>
                        <a:t>(+R, +SE)</a:t>
                      </a:r>
                      <a:r>
                        <a:rPr lang="en-US" sz="1600" baseline="0" dirty="0"/>
                        <a:t>…………..</a:t>
                      </a:r>
                    </a:p>
                    <a:p>
                      <a:pPr marL="450850" indent="0"/>
                      <a:r>
                        <a:rPr lang="en-US" sz="1600" i="1" dirty="0">
                          <a:latin typeface="+mn-lt"/>
                        </a:rPr>
                        <a:t>(Provide training to customers on account)</a:t>
                      </a:r>
                      <a:endParaRPr lang="en-US" sz="1600" b="1" u="sng" dirty="0">
                        <a:latin typeface="+mn-lt"/>
                      </a:endParaRPr>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20,000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93307358"/>
                  </a:ext>
                </a:extLst>
              </a:tr>
              <a:tr h="370840">
                <a:tc>
                  <a:txBody>
                    <a:bodyPr/>
                    <a:lstStyle/>
                    <a:p>
                      <a:r>
                        <a:rPr lang="en-US" sz="1600" dirty="0"/>
                        <a:t>(8) </a:t>
                      </a:r>
                      <a:r>
                        <a:rPr lang="en-US" sz="1600" u="sng" dirty="0"/>
                        <a:t>December 23</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00504205"/>
                  </a:ext>
                </a:extLst>
              </a:tr>
              <a:tr h="370840">
                <a:tc>
                  <a:txBody>
                    <a:bodyPr/>
                    <a:lstStyle/>
                    <a:p>
                      <a:pPr marL="263525" indent="0"/>
                      <a:r>
                        <a:rPr lang="en-US" sz="1600" b="1" dirty="0"/>
                        <a:t>Cash</a:t>
                      </a:r>
                      <a:r>
                        <a:rPr lang="en-US" sz="1600" dirty="0"/>
                        <a:t> </a:t>
                      </a:r>
                      <a:r>
                        <a:rPr lang="en-US" sz="1600" i="1" dirty="0"/>
                        <a:t>(+A)</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6,000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134889256"/>
                  </a:ext>
                </a:extLst>
              </a:tr>
              <a:tr h="370840">
                <a:tc>
                  <a:txBody>
                    <a:bodyPr/>
                    <a:lstStyle/>
                    <a:p>
                      <a:pPr marL="450850" indent="0"/>
                      <a:r>
                        <a:rPr lang="en-US" sz="1600" b="1" dirty="0"/>
                        <a:t>Deferred Revenue </a:t>
                      </a:r>
                      <a:r>
                        <a:rPr lang="en-US" sz="1600" i="1" baseline="0" dirty="0"/>
                        <a:t>(+L)</a:t>
                      </a:r>
                      <a:r>
                        <a:rPr lang="en-US" sz="1600" baseline="0" dirty="0"/>
                        <a:t>…………..</a:t>
                      </a:r>
                    </a:p>
                    <a:p>
                      <a:pPr marL="450850" indent="0"/>
                      <a:r>
                        <a:rPr lang="en-US" sz="1600" i="1" dirty="0">
                          <a:latin typeface="+mn-lt"/>
                        </a:rPr>
                        <a:t>(Receive cash in advance from customers)</a:t>
                      </a:r>
                      <a:endParaRPr lang="en-US" sz="16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sz="1600" dirty="0"/>
                    </a:p>
                  </a:txBody>
                  <a:tcPr>
                    <a:lnB w="12700" cap="flat" cmpd="sng" algn="ctr">
                      <a:solidFill>
                        <a:schemeClr val="tx1"/>
                      </a:solidFill>
                      <a:prstDash val="solid"/>
                      <a:round/>
                      <a:headEnd type="none" w="med" len="med"/>
                      <a:tailEnd type="none" w="med" len="med"/>
                    </a:lnB>
                  </a:tcPr>
                </a:tc>
                <a:tc>
                  <a:txBody>
                    <a:bodyPr/>
                    <a:lstStyle/>
                    <a:p>
                      <a:pPr algn="r"/>
                      <a:r>
                        <a:rPr lang="en-US" sz="1600" b="1" dirty="0"/>
                        <a:t>6,000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856720"/>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2560651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7651"/>
            <a:ext cx="8458200" cy="1092909"/>
          </a:xfrm>
        </p:spPr>
        <p:txBody>
          <a:bodyPr>
            <a:noAutofit/>
          </a:bodyPr>
          <a:lstStyle/>
          <a:p>
            <a:r>
              <a:rPr lang="en-US" sz="2600" dirty="0">
                <a:solidFill>
                  <a:schemeClr val="tx1"/>
                </a:solidFill>
                <a:cs typeface="Avenir LT Std 65 Medium"/>
              </a:rPr>
              <a:t>Illustration 2-11 Summary of Journal Entries Recorded for Transactions of Eagle Soccer Academy </a:t>
            </a:r>
            <a:r>
              <a:rPr lang="en-US" sz="1000" b="0" dirty="0">
                <a:solidFill>
                  <a:schemeClr val="tx1"/>
                </a:solidFill>
                <a:cs typeface="Avenir LT Std 65 Medium"/>
              </a:rPr>
              <a:t>3</a:t>
            </a:r>
            <a:endParaRPr lang="en-US" sz="1000" b="0" dirty="0">
              <a:solidFill>
                <a:schemeClr val="tx1"/>
              </a:solidFill>
            </a:endParaRPr>
          </a:p>
        </p:txBody>
      </p:sp>
      <p:graphicFrame>
        <p:nvGraphicFramePr>
          <p:cNvPr id="7" name="Table 6"/>
          <p:cNvGraphicFramePr>
            <a:graphicFrameLocks noGrp="1"/>
          </p:cNvGraphicFramePr>
          <p:nvPr/>
        </p:nvGraphicFramePr>
        <p:xfrm>
          <a:off x="1027133" y="1303397"/>
          <a:ext cx="7214163" cy="2641600"/>
        </p:xfrm>
        <a:graphic>
          <a:graphicData uri="http://schemas.openxmlformats.org/drawingml/2006/table">
            <a:tbl>
              <a:tblPr firstRow="1" bandRow="1">
                <a:tableStyleId>{2D5ABB26-0587-4C30-8999-92F81FD0307C}</a:tableStyleId>
              </a:tblPr>
              <a:tblGrid>
                <a:gridCol w="4772414">
                  <a:extLst>
                    <a:ext uri="{9D8B030D-6E8A-4147-A177-3AD203B41FA5}">
                      <a16:colId xmlns:a16="http://schemas.microsoft.com/office/drawing/2014/main" val="3531711541"/>
                    </a:ext>
                  </a:extLst>
                </a:gridCol>
                <a:gridCol w="1276140">
                  <a:extLst>
                    <a:ext uri="{9D8B030D-6E8A-4147-A177-3AD203B41FA5}">
                      <a16:colId xmlns:a16="http://schemas.microsoft.com/office/drawing/2014/main" val="3160170233"/>
                    </a:ext>
                  </a:extLst>
                </a:gridCol>
                <a:gridCol w="1165609">
                  <a:extLst>
                    <a:ext uri="{9D8B030D-6E8A-4147-A177-3AD203B41FA5}">
                      <a16:colId xmlns:a16="http://schemas.microsoft.com/office/drawing/2014/main" val="3512492935"/>
                    </a:ext>
                  </a:extLst>
                </a:gridCol>
              </a:tblGrid>
              <a:tr h="370840">
                <a:tc>
                  <a:txBody>
                    <a:bodyPr/>
                    <a:lstStyle/>
                    <a:p>
                      <a:r>
                        <a:rPr lang="en-US" sz="1600" dirty="0"/>
                        <a:t>(9) </a:t>
                      </a:r>
                      <a:r>
                        <a:rPr lang="en-US" sz="1600" u="sng" dirty="0"/>
                        <a:t>December 28</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sz="1600" u="sng" dirty="0"/>
                        <a:t>Debit</a:t>
                      </a:r>
                    </a:p>
                  </a:txBody>
                  <a:tcPr>
                    <a:lnT w="12700" cap="flat" cmpd="sng" algn="ctr">
                      <a:solidFill>
                        <a:schemeClr val="tx1"/>
                      </a:solidFill>
                      <a:prstDash val="solid"/>
                      <a:round/>
                      <a:headEnd type="none" w="med" len="med"/>
                      <a:tailEnd type="none" w="med" len="med"/>
                    </a:lnT>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739468"/>
                  </a:ext>
                </a:extLst>
              </a:tr>
              <a:tr h="370840">
                <a:tc>
                  <a:txBody>
                    <a:bodyPr/>
                    <a:lstStyle/>
                    <a:p>
                      <a:pPr marL="263525" indent="0"/>
                      <a:r>
                        <a:rPr lang="en-US" sz="1600" b="1" dirty="0"/>
                        <a:t>Salaries Expense</a:t>
                      </a:r>
                      <a:r>
                        <a:rPr lang="en-US" sz="1600" dirty="0"/>
                        <a:t> </a:t>
                      </a:r>
                      <a:r>
                        <a:rPr lang="en-US" sz="1600" i="1" dirty="0"/>
                        <a:t>(+E,−SE)</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28,000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3776507"/>
                  </a:ext>
                </a:extLst>
              </a:tr>
              <a:tr h="370840">
                <a:tc>
                  <a:txBody>
                    <a:bodyPr/>
                    <a:lstStyle/>
                    <a:p>
                      <a:pPr marL="442913" indent="0"/>
                      <a:r>
                        <a:rPr lang="en-US" sz="1600" b="1" dirty="0"/>
                        <a:t>Cash </a:t>
                      </a:r>
                      <a:r>
                        <a:rPr lang="en-US" sz="1600" i="1" baseline="0" dirty="0"/>
                        <a:t>(</a:t>
                      </a:r>
                      <a:r>
                        <a:rPr lang="en-US" sz="1600" i="1" dirty="0"/>
                        <a:t>−</a:t>
                      </a:r>
                      <a:r>
                        <a:rPr lang="en-US" sz="1600" i="1" baseline="0" dirty="0"/>
                        <a:t>A)</a:t>
                      </a:r>
                      <a:r>
                        <a:rPr lang="en-US" sz="1600" baseline="0" dirty="0"/>
                        <a:t>…………..</a:t>
                      </a:r>
                    </a:p>
                    <a:p>
                      <a:pPr marL="442913" indent="0"/>
                      <a:r>
                        <a:rPr lang="en-US" sz="1600" i="1" dirty="0">
                          <a:latin typeface="+mn-lt"/>
                        </a:rPr>
                        <a:t>(Pay salaries to employees)</a:t>
                      </a:r>
                      <a:endParaRPr lang="en-US" sz="1600" b="1" u="sng" dirty="0">
                        <a:latin typeface="+mn-lt"/>
                      </a:endParaRPr>
                    </a:p>
                  </a:txBody>
                  <a:tcPr>
                    <a:lnL w="12700" cap="flat" cmpd="sng" algn="ctr">
                      <a:solidFill>
                        <a:schemeClr val="tx1"/>
                      </a:solidFill>
                      <a:prstDash val="solid"/>
                      <a:round/>
                      <a:headEnd type="none" w="med" len="med"/>
                      <a:tailEnd type="none" w="med" len="med"/>
                    </a:lnL>
                  </a:tcPr>
                </a:tc>
                <a:tc>
                  <a:txBody>
                    <a:bodyPr/>
                    <a:lstStyle/>
                    <a:p>
                      <a:pPr algn="r"/>
                      <a:endParaRPr lang="en-US" sz="1600" dirty="0"/>
                    </a:p>
                  </a:txBody>
                  <a:tcPr/>
                </a:tc>
                <a:tc>
                  <a:txBody>
                    <a:bodyPr/>
                    <a:lstStyle/>
                    <a:p>
                      <a:pPr algn="r"/>
                      <a:r>
                        <a:rPr lang="en-US" sz="1600" b="1" dirty="0"/>
                        <a:t>28,000</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41974719"/>
                  </a:ext>
                </a:extLst>
              </a:tr>
              <a:tr h="370840">
                <a:tc>
                  <a:txBody>
                    <a:bodyPr/>
                    <a:lstStyle/>
                    <a:p>
                      <a:r>
                        <a:rPr lang="en-US" sz="1600" dirty="0"/>
                        <a:t>(10) </a:t>
                      </a:r>
                      <a:r>
                        <a:rPr lang="en-US" sz="1600" u="sng" dirty="0"/>
                        <a:t>December 30</a:t>
                      </a:r>
                    </a:p>
                  </a:txBody>
                  <a:tcPr>
                    <a:lnL w="12700" cap="flat" cmpd="sng" algn="ctr">
                      <a:solidFill>
                        <a:schemeClr val="tx1"/>
                      </a:solidFill>
                      <a:prstDash val="solid"/>
                      <a:round/>
                      <a:headEnd type="none" w="med" len="med"/>
                      <a:tailEnd type="none" w="med" len="med"/>
                    </a:lnL>
                  </a:tcPr>
                </a:tc>
                <a:tc>
                  <a:txBody>
                    <a:bodyPr/>
                    <a:lstStyle/>
                    <a:p>
                      <a:pPr algn="ctr"/>
                      <a:r>
                        <a:rPr lang="en-US" sz="1600" u="sng" dirty="0"/>
                        <a:t>Debit</a:t>
                      </a:r>
                    </a:p>
                  </a:txBody>
                  <a:tcPr/>
                </a:tc>
                <a:tc>
                  <a:txBody>
                    <a:bodyPr/>
                    <a:lstStyle/>
                    <a:p>
                      <a:pPr algn="ctr"/>
                      <a:r>
                        <a:rPr lang="en-US" sz="1600" u="sng" dirty="0"/>
                        <a:t>Credit</a:t>
                      </a:r>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67196613"/>
                  </a:ext>
                </a:extLst>
              </a:tr>
              <a:tr h="370840">
                <a:tc>
                  <a:txBody>
                    <a:bodyPr/>
                    <a:lstStyle/>
                    <a:p>
                      <a:pPr marL="263525" indent="0"/>
                      <a:r>
                        <a:rPr lang="en-US" sz="1600" b="1" dirty="0"/>
                        <a:t>Dividends</a:t>
                      </a:r>
                      <a:r>
                        <a:rPr lang="en-US" sz="1600" dirty="0"/>
                        <a:t> </a:t>
                      </a:r>
                      <a:r>
                        <a:rPr lang="en-US" sz="1600" i="1" dirty="0"/>
                        <a:t>(+D,−SE)</a:t>
                      </a:r>
                      <a:r>
                        <a:rPr lang="en-US" sz="1600" dirty="0"/>
                        <a:t>…………..</a:t>
                      </a:r>
                    </a:p>
                  </a:txBody>
                  <a:tcPr>
                    <a:lnL w="12700" cap="flat" cmpd="sng" algn="ctr">
                      <a:solidFill>
                        <a:schemeClr val="tx1"/>
                      </a:solidFill>
                      <a:prstDash val="solid"/>
                      <a:round/>
                      <a:headEnd type="none" w="med" len="med"/>
                      <a:tailEnd type="none" w="med" len="med"/>
                    </a:lnL>
                  </a:tcPr>
                </a:tc>
                <a:tc>
                  <a:txBody>
                    <a:bodyPr/>
                    <a:lstStyle/>
                    <a:p>
                      <a:pPr algn="r"/>
                      <a:r>
                        <a:rPr lang="en-US" sz="1600" b="1" dirty="0"/>
                        <a:t>4,000</a:t>
                      </a:r>
                    </a:p>
                  </a:txBody>
                  <a:tcPr/>
                </a:tc>
                <a:tc>
                  <a:txBody>
                    <a:bodyPr/>
                    <a:lstStyle/>
                    <a:p>
                      <a:pPr algn="r"/>
                      <a:endParaRPr lang="en-US" sz="1600" dirty="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8430595"/>
                  </a:ext>
                </a:extLst>
              </a:tr>
              <a:tr h="370840">
                <a:tc>
                  <a:txBody>
                    <a:bodyPr/>
                    <a:lstStyle/>
                    <a:p>
                      <a:pPr marL="442913" indent="0"/>
                      <a:r>
                        <a:rPr lang="en-US" sz="1600" b="1" dirty="0"/>
                        <a:t>Cash </a:t>
                      </a:r>
                      <a:r>
                        <a:rPr lang="en-US" sz="1600" i="1" baseline="0" dirty="0"/>
                        <a:t>(</a:t>
                      </a:r>
                      <a:r>
                        <a:rPr lang="en-US" sz="1600" i="1" dirty="0"/>
                        <a:t>−</a:t>
                      </a:r>
                      <a:r>
                        <a:rPr lang="en-US" sz="1600" i="1" baseline="0" dirty="0"/>
                        <a:t>A)</a:t>
                      </a:r>
                      <a:r>
                        <a:rPr lang="en-US" sz="1600" baseline="0" dirty="0"/>
                        <a:t>…………..</a:t>
                      </a:r>
                    </a:p>
                    <a:p>
                      <a:pPr marL="442913" indent="0"/>
                      <a:r>
                        <a:rPr lang="en-US" sz="1600" i="1" dirty="0">
                          <a:latin typeface="+mn-lt"/>
                        </a:rPr>
                        <a:t>(Pay cash dividends)</a:t>
                      </a:r>
                      <a:endParaRPr lang="en-US" sz="1600" b="1" u="sng"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endParaRPr lang="en-US" sz="1600" dirty="0"/>
                    </a:p>
                  </a:txBody>
                  <a:tcPr>
                    <a:lnB w="12700" cap="flat" cmpd="sng" algn="ctr">
                      <a:solidFill>
                        <a:schemeClr val="tx1"/>
                      </a:solidFill>
                      <a:prstDash val="solid"/>
                      <a:round/>
                      <a:headEnd type="none" w="med" len="med"/>
                      <a:tailEnd type="none" w="med" len="med"/>
                    </a:lnB>
                  </a:tcPr>
                </a:tc>
                <a:tc>
                  <a:txBody>
                    <a:bodyPr/>
                    <a:lstStyle/>
                    <a:p>
                      <a:pPr algn="r"/>
                      <a:r>
                        <a:rPr lang="en-US" sz="1600" b="1" dirty="0"/>
                        <a:t>4,000</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35150068"/>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25396434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200" dirty="0">
                <a:solidFill>
                  <a:schemeClr val="tx1"/>
                </a:solidFill>
                <a:cs typeface="Avenir LT Std 65 Medium"/>
              </a:rPr>
              <a:t>Illustration 2-12 Posting of External Transactions of Eagle Soccer Academy from Journal Entries to General Ledger Accounts</a:t>
            </a:r>
            <a:endParaRPr lang="en-US" sz="2200" dirty="0">
              <a:solidFill>
                <a:schemeClr val="tx1"/>
              </a:solidFill>
            </a:endParaRPr>
          </a:p>
        </p:txBody>
      </p:sp>
      <p:pic>
        <p:nvPicPr>
          <p:cNvPr id="77" name="Picture 76" descr="The general ledger shows the balances of all accounts represented as T-accounts.">
            <a:extLst>
              <a:ext uri="{FF2B5EF4-FFF2-40B4-BE49-F238E27FC236}">
                <a16:creationId xmlns:a16="http://schemas.microsoft.com/office/drawing/2014/main" id="{3026DE74-9399-44E9-B8CB-90D9491A4D3A}"/>
              </a:ext>
            </a:extLst>
          </p:cNvPr>
          <p:cNvPicPr>
            <a:picLocks noChangeAspect="1"/>
          </p:cNvPicPr>
          <p:nvPr/>
        </p:nvPicPr>
        <p:blipFill>
          <a:blip r:embed="rId3"/>
          <a:stretch>
            <a:fillRect/>
          </a:stretch>
        </p:blipFill>
        <p:spPr>
          <a:xfrm>
            <a:off x="692901" y="1213845"/>
            <a:ext cx="7758198" cy="4453363"/>
          </a:xfrm>
          <a:prstGeom prst="rect">
            <a:avLst/>
          </a:prstGeom>
        </p:spPr>
      </p:pic>
      <p:sp>
        <p:nvSpPr>
          <p:cNvPr id="9" name="Content Placeholder 8">
            <a:extLst>
              <a:ext uri="{FF2B5EF4-FFF2-40B4-BE49-F238E27FC236}">
                <a16:creationId xmlns:a16="http://schemas.microsoft.com/office/drawing/2014/main" id="{A51C78D2-6523-41A5-A21C-EF142C25B9CE}"/>
              </a:ext>
            </a:extLst>
          </p:cNvPr>
          <p:cNvSpPr>
            <a:spLocks noGrp="1"/>
          </p:cNvSpPr>
          <p:nvPr>
            <p:ph sz="quarter" idx="18"/>
          </p:nvPr>
        </p:nvSpPr>
        <p:spPr>
          <a:xfrm>
            <a:off x="1683468" y="5826388"/>
            <a:ext cx="5777065" cy="330572"/>
          </a:xfrm>
        </p:spPr>
        <p:txBody>
          <a:bodyPr>
            <a:normAutofit/>
          </a:bodyPr>
          <a:lstStyle/>
          <a:p>
            <a:r>
              <a:rPr lang="en-US" sz="1200" dirty="0">
                <a:solidFill>
                  <a:schemeClr val="tx1"/>
                </a:solidFill>
              </a:rPr>
              <a:t>Transaction numbers are shown in parentheses. Account balances are in bold.</a:t>
            </a:r>
          </a:p>
        </p:txBody>
      </p:sp>
      <p:sp>
        <p:nvSpPr>
          <p:cNvPr id="10" name="Content Placeholder 9">
            <a:extLst>
              <a:ext uri="{FF2B5EF4-FFF2-40B4-BE49-F238E27FC236}">
                <a16:creationId xmlns:a16="http://schemas.microsoft.com/office/drawing/2014/main" id="{CB38F78A-DE01-4AB0-B3C6-EE897BD5D1F2}"/>
              </a:ext>
            </a:extLst>
          </p:cNvPr>
          <p:cNvSpPr>
            <a:spLocks noGrp="1"/>
          </p:cNvSpPr>
          <p:nvPr>
            <p:ph sz="quarter" idx="11"/>
          </p:nvPr>
        </p:nvSpPr>
        <p:spPr>
          <a:xfrm>
            <a:off x="2941498" y="6195920"/>
            <a:ext cx="3261004" cy="314296"/>
          </a:xfrm>
        </p:spPr>
        <p:txBody>
          <a:bodyPr>
            <a:noAutofit/>
          </a:bodyPr>
          <a:lstStyle/>
          <a:p>
            <a:pPr algn="ctr"/>
            <a:r>
              <a:rPr lang="en-US" sz="1200" dirty="0">
                <a:hlinkClick r:id="rId4" action="ppaction://hlinksldjump"/>
              </a:rPr>
              <a:t>Access the text alternative for slide images.</a:t>
            </a:r>
            <a:endParaRPr lang="en-US" sz="1200" dirty="0"/>
          </a:p>
        </p:txBody>
      </p:sp>
      <p:sp>
        <p:nvSpPr>
          <p:cNvPr id="11" name="Slide Number Placeholder 10"/>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3947588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Capturing Transactions in Accounts</a:t>
            </a:r>
            <a:endParaRPr lang="en-US" sz="360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4209691"/>
          </a:xfrm>
        </p:spPr>
        <p:txBody>
          <a:bodyPr>
            <a:noAutofit/>
          </a:bodyPr>
          <a:lstStyle/>
          <a:p>
            <a:pPr>
              <a:spcBef>
                <a:spcPts val="500"/>
              </a:spcBef>
              <a:spcAft>
                <a:spcPts val="500"/>
              </a:spcAft>
            </a:pPr>
            <a:r>
              <a:rPr lang="en-US" sz="2600" b="1" noProof="0" dirty="0"/>
              <a:t>Account</a:t>
            </a:r>
            <a:r>
              <a:rPr lang="en-US" sz="2600" noProof="0" dirty="0"/>
              <a:t>: Record of all transactions related to a particular item over a period of time.</a:t>
            </a:r>
          </a:p>
          <a:p>
            <a:pPr marL="291600" lvl="1" indent="-291600">
              <a:spcBef>
                <a:spcPts val="500"/>
              </a:spcBef>
              <a:spcAft>
                <a:spcPts val="500"/>
              </a:spcAft>
            </a:pPr>
            <a:r>
              <a:rPr lang="en-US" sz="2400" u="sng" noProof="0" dirty="0"/>
              <a:t>Asset accounts</a:t>
            </a:r>
            <a:r>
              <a:rPr lang="en-US" sz="2400" noProof="0" dirty="0"/>
              <a:t>: </a:t>
            </a:r>
          </a:p>
          <a:p>
            <a:pPr marL="354013" lvl="2" indent="-36513">
              <a:spcBef>
                <a:spcPts val="500"/>
              </a:spcBef>
              <a:spcAft>
                <a:spcPts val="500"/>
              </a:spcAft>
              <a:buNone/>
            </a:pPr>
            <a:r>
              <a:rPr lang="en-US" sz="2400" noProof="0" dirty="0"/>
              <a:t>Examples: Cash, Supplies, and Equipment.</a:t>
            </a:r>
          </a:p>
          <a:p>
            <a:pPr marL="291600" lvl="1" indent="-291600">
              <a:spcBef>
                <a:spcPts val="500"/>
              </a:spcBef>
              <a:spcAft>
                <a:spcPts val="500"/>
              </a:spcAft>
            </a:pPr>
            <a:r>
              <a:rPr lang="en-US" sz="2400" u="sng" noProof="0" dirty="0"/>
              <a:t>Liability accounts</a:t>
            </a:r>
            <a:r>
              <a:rPr lang="en-US" sz="2400" noProof="0" dirty="0"/>
              <a:t>: </a:t>
            </a:r>
          </a:p>
          <a:p>
            <a:pPr marL="354013" lvl="2" indent="-36513">
              <a:spcBef>
                <a:spcPts val="500"/>
              </a:spcBef>
              <a:spcAft>
                <a:spcPts val="500"/>
              </a:spcAft>
              <a:buNone/>
            </a:pPr>
            <a:r>
              <a:rPr lang="en-US" sz="2400" noProof="0" dirty="0"/>
              <a:t>Examples: Accounts Payable, Salaries Payable, Utilities Payable, and Taxes Payable.</a:t>
            </a:r>
          </a:p>
          <a:p>
            <a:pPr marL="291600" lvl="1" indent="-291600">
              <a:spcBef>
                <a:spcPts val="500"/>
              </a:spcBef>
              <a:spcAft>
                <a:spcPts val="500"/>
              </a:spcAft>
            </a:pPr>
            <a:r>
              <a:rPr lang="en-US" sz="2400" u="sng" noProof="0" dirty="0"/>
              <a:t>Stockholders’ equity accounts</a:t>
            </a:r>
            <a:r>
              <a:rPr lang="en-US" sz="2400" noProof="0" dirty="0"/>
              <a:t>: </a:t>
            </a:r>
          </a:p>
          <a:p>
            <a:pPr marL="354013" lvl="2" indent="-36513">
              <a:spcBef>
                <a:spcPts val="500"/>
              </a:spcBef>
              <a:spcAft>
                <a:spcPts val="500"/>
              </a:spcAft>
              <a:buNone/>
            </a:pPr>
            <a:r>
              <a:rPr lang="en-US" sz="2400" noProof="0" dirty="0"/>
              <a:t>Examples: Common Stock and Retained Earnings.</a:t>
            </a:r>
          </a:p>
        </p:txBody>
      </p:sp>
      <p:sp>
        <p:nvSpPr>
          <p:cNvPr id="10" name="Content Placeholder 9">
            <a:extLst>
              <a:ext uri="{FF2B5EF4-FFF2-40B4-BE49-F238E27FC236}">
                <a16:creationId xmlns:a16="http://schemas.microsoft.com/office/drawing/2014/main" id="{D1EA9133-2B25-4593-95C8-EE770B776ABB}"/>
              </a:ext>
            </a:extLst>
          </p:cNvPr>
          <p:cNvSpPr>
            <a:spLocks noGrp="1"/>
          </p:cNvSpPr>
          <p:nvPr>
            <p:ph sz="quarter" idx="14"/>
          </p:nvPr>
        </p:nvSpPr>
        <p:spPr>
          <a:xfrm>
            <a:off x="342900" y="5568093"/>
            <a:ext cx="8458200" cy="821555"/>
          </a:xfrm>
        </p:spPr>
        <p:txBody>
          <a:bodyPr>
            <a:noAutofit/>
          </a:bodyPr>
          <a:lstStyle/>
          <a:p>
            <a:pPr marL="0" lvl="1" indent="0">
              <a:spcBef>
                <a:spcPts val="500"/>
              </a:spcBef>
              <a:spcAft>
                <a:spcPts val="500"/>
              </a:spcAft>
              <a:buNone/>
            </a:pPr>
            <a:r>
              <a:rPr lang="en-US" sz="2600" b="1" noProof="0" dirty="0"/>
              <a:t>Chart of accounts</a:t>
            </a:r>
            <a:r>
              <a:rPr lang="en-US" sz="2600" noProof="0" dirty="0"/>
              <a:t>: A list of all account names used to record transactions.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7486374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2-4 </a:t>
            </a:r>
            <a:r>
              <a:rPr lang="en-US" sz="1000" b="0" dirty="0"/>
              <a:t>1</a:t>
            </a:r>
          </a:p>
        </p:txBody>
      </p:sp>
      <p:sp>
        <p:nvSpPr>
          <p:cNvPr id="3" name="Content Placeholder 2"/>
          <p:cNvSpPr>
            <a:spLocks noGrp="1"/>
          </p:cNvSpPr>
          <p:nvPr>
            <p:ph sz="quarter" idx="11"/>
          </p:nvPr>
        </p:nvSpPr>
        <p:spPr>
          <a:xfrm>
            <a:off x="342900" y="1276709"/>
            <a:ext cx="8458200" cy="2861658"/>
          </a:xfrm>
        </p:spPr>
        <p:txBody>
          <a:bodyPr>
            <a:noAutofit/>
          </a:bodyPr>
          <a:lstStyle/>
          <a:p>
            <a:pPr>
              <a:spcBef>
                <a:spcPts val="500"/>
              </a:spcBef>
              <a:spcAft>
                <a:spcPts val="500"/>
              </a:spcAft>
            </a:pPr>
            <a:r>
              <a:rPr lang="en-US" sz="2400" dirty="0"/>
              <a:t>Which of the following is used to provide a chronological record of all transactions affecting a firm?</a:t>
            </a:r>
          </a:p>
          <a:p>
            <a:pPr>
              <a:spcBef>
                <a:spcPts val="500"/>
              </a:spcBef>
              <a:spcAft>
                <a:spcPts val="500"/>
              </a:spcAft>
            </a:pPr>
            <a:r>
              <a:rPr lang="en-US" sz="2400" dirty="0"/>
              <a:t>a. The general ledger</a:t>
            </a:r>
          </a:p>
          <a:p>
            <a:pPr>
              <a:spcBef>
                <a:spcPts val="500"/>
              </a:spcBef>
              <a:spcAft>
                <a:spcPts val="500"/>
              </a:spcAft>
            </a:pPr>
            <a:r>
              <a:rPr lang="en-US" sz="2400" dirty="0"/>
              <a:t>b. The journal</a:t>
            </a:r>
          </a:p>
          <a:p>
            <a:pPr>
              <a:spcBef>
                <a:spcPts val="500"/>
              </a:spcBef>
              <a:spcAft>
                <a:spcPts val="500"/>
              </a:spcAft>
            </a:pPr>
            <a:r>
              <a:rPr lang="en-US" sz="2400" dirty="0"/>
              <a:t>c. The trial balance</a:t>
            </a:r>
          </a:p>
          <a:p>
            <a:pPr>
              <a:spcBef>
                <a:spcPts val="500"/>
              </a:spcBef>
              <a:spcAft>
                <a:spcPts val="500"/>
              </a:spcAft>
            </a:pPr>
            <a:r>
              <a:rPr lang="en-US" sz="2400" dirty="0"/>
              <a:t>d. The income statement</a:t>
            </a:r>
          </a:p>
        </p:txBody>
      </p:sp>
      <p:sp>
        <p:nvSpPr>
          <p:cNvPr id="7" name="Slide Number Placeholder 6"/>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8276137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2-4 </a:t>
            </a:r>
            <a:r>
              <a:rPr lang="en-US" sz="1000" b="0" dirty="0"/>
              <a:t>2</a:t>
            </a:r>
          </a:p>
        </p:txBody>
      </p:sp>
      <p:sp>
        <p:nvSpPr>
          <p:cNvPr id="3" name="Content Placeholder 2"/>
          <p:cNvSpPr>
            <a:spLocks noGrp="1"/>
          </p:cNvSpPr>
          <p:nvPr>
            <p:ph sz="quarter" idx="11"/>
          </p:nvPr>
        </p:nvSpPr>
        <p:spPr/>
        <p:txBody>
          <a:bodyPr>
            <a:noAutofit/>
          </a:bodyPr>
          <a:lstStyle/>
          <a:p>
            <a:pPr>
              <a:spcBef>
                <a:spcPts val="500"/>
              </a:spcBef>
              <a:spcAft>
                <a:spcPts val="500"/>
              </a:spcAft>
            </a:pPr>
            <a:r>
              <a:rPr lang="en-US" sz="2400" dirty="0"/>
              <a:t>Which of the following is used to provide a chronological record of all transactions affecting a firm?</a:t>
            </a:r>
          </a:p>
          <a:p>
            <a:pPr>
              <a:spcBef>
                <a:spcPts val="500"/>
              </a:spcBef>
              <a:spcAft>
                <a:spcPts val="500"/>
              </a:spcAft>
            </a:pPr>
            <a:r>
              <a:rPr lang="en-US" sz="2400" dirty="0"/>
              <a:t>a. The general ledger</a:t>
            </a:r>
          </a:p>
          <a:p>
            <a:pPr>
              <a:spcBef>
                <a:spcPts val="500"/>
              </a:spcBef>
              <a:spcAft>
                <a:spcPts val="500"/>
              </a:spcAft>
            </a:pPr>
            <a:r>
              <a:rPr lang="en-US" sz="2400" dirty="0"/>
              <a:t>Answer: b. The journal</a:t>
            </a:r>
          </a:p>
          <a:p>
            <a:pPr>
              <a:spcBef>
                <a:spcPts val="500"/>
              </a:spcBef>
              <a:spcAft>
                <a:spcPts val="500"/>
              </a:spcAft>
            </a:pPr>
            <a:r>
              <a:rPr lang="en-US" sz="2400" dirty="0"/>
              <a:t>c. The trial balance</a:t>
            </a:r>
          </a:p>
          <a:p>
            <a:pPr>
              <a:spcBef>
                <a:spcPts val="500"/>
              </a:spcBef>
              <a:spcAft>
                <a:spcPts val="500"/>
              </a:spcAft>
            </a:pPr>
            <a:r>
              <a:rPr lang="en-US" sz="2400" dirty="0"/>
              <a:t>d. The income statement</a:t>
            </a:r>
          </a:p>
        </p:txBody>
      </p:sp>
      <p:sp>
        <p:nvSpPr>
          <p:cNvPr id="8" name="Content Placeholder 7"/>
          <p:cNvSpPr>
            <a:spLocks noGrp="1"/>
          </p:cNvSpPr>
          <p:nvPr>
            <p:ph sz="quarter" idx="15"/>
          </p:nvPr>
        </p:nvSpPr>
        <p:spPr>
          <a:xfrm>
            <a:off x="342900" y="4722222"/>
            <a:ext cx="8458200" cy="1731818"/>
          </a:xfrm>
        </p:spPr>
        <p:txBody>
          <a:bodyPr>
            <a:normAutofit/>
          </a:bodyPr>
          <a:lstStyle/>
          <a:p>
            <a:r>
              <a:rPr lang="en-US" dirty="0"/>
              <a:t>The journal is a chronological record of the economic events that have taken place. (The general ledger is used to accumulate the balances of the accounts, and the trial balance is a summarized listing of all the debit and credit accounts. The income statement is a financial statement used to determine whether the business was profitable.)</a:t>
            </a:r>
          </a:p>
        </p:txBody>
      </p:sp>
      <p:sp>
        <p:nvSpPr>
          <p:cNvPr id="7" name="Slide Number Placeholder 6"/>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36924338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2-5 </a:t>
            </a:r>
            <a:r>
              <a:rPr lang="en-US" sz="1000" b="0" dirty="0"/>
              <a:t>1</a:t>
            </a:r>
          </a:p>
        </p:txBody>
      </p:sp>
      <p:sp>
        <p:nvSpPr>
          <p:cNvPr id="3" name="Content Placeholder 2"/>
          <p:cNvSpPr>
            <a:spLocks noGrp="1"/>
          </p:cNvSpPr>
          <p:nvPr>
            <p:ph sz="quarter" idx="11"/>
          </p:nvPr>
        </p:nvSpPr>
        <p:spPr>
          <a:xfrm>
            <a:off x="342900" y="1276709"/>
            <a:ext cx="8458200" cy="2842804"/>
          </a:xfrm>
        </p:spPr>
        <p:txBody>
          <a:bodyPr>
            <a:noAutofit/>
          </a:bodyPr>
          <a:lstStyle/>
          <a:p>
            <a:pPr>
              <a:spcBef>
                <a:spcPts val="500"/>
              </a:spcBef>
              <a:spcAft>
                <a:spcPts val="500"/>
              </a:spcAft>
            </a:pPr>
            <a:r>
              <a:rPr lang="en-US" sz="2400" dirty="0"/>
              <a:t>Which of the following accounts would be debited when a company pays $12,000 in advance for one year of rent?</a:t>
            </a:r>
          </a:p>
          <a:p>
            <a:pPr>
              <a:spcBef>
                <a:spcPts val="500"/>
              </a:spcBef>
              <a:spcAft>
                <a:spcPts val="500"/>
              </a:spcAft>
            </a:pPr>
            <a:r>
              <a:rPr lang="en-US" sz="2400" dirty="0"/>
              <a:t>a. Cash</a:t>
            </a:r>
          </a:p>
          <a:p>
            <a:pPr>
              <a:spcBef>
                <a:spcPts val="500"/>
              </a:spcBef>
              <a:spcAft>
                <a:spcPts val="500"/>
              </a:spcAft>
            </a:pPr>
            <a:r>
              <a:rPr lang="en-US" sz="2400" dirty="0"/>
              <a:t>b. Rent Expense</a:t>
            </a:r>
          </a:p>
          <a:p>
            <a:pPr>
              <a:spcBef>
                <a:spcPts val="500"/>
              </a:spcBef>
              <a:spcAft>
                <a:spcPts val="500"/>
              </a:spcAft>
            </a:pPr>
            <a:r>
              <a:rPr lang="en-US" sz="2400" dirty="0"/>
              <a:t>c. Prepaid Rent</a:t>
            </a:r>
          </a:p>
          <a:p>
            <a:pPr>
              <a:spcBef>
                <a:spcPts val="500"/>
              </a:spcBef>
              <a:spcAft>
                <a:spcPts val="500"/>
              </a:spcAft>
            </a:pPr>
            <a:r>
              <a:rPr lang="en-US" sz="2400" dirty="0"/>
              <a:t>d. Rental Income</a:t>
            </a:r>
          </a:p>
        </p:txBody>
      </p:sp>
      <p:sp>
        <p:nvSpPr>
          <p:cNvPr id="7" name="Slide Number Placeholder 6"/>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34028933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2-5 </a:t>
            </a:r>
            <a:r>
              <a:rPr lang="en-US" sz="1000" b="0" dirty="0"/>
              <a:t>2</a:t>
            </a:r>
          </a:p>
        </p:txBody>
      </p:sp>
      <p:sp>
        <p:nvSpPr>
          <p:cNvPr id="3" name="Content Placeholder 2"/>
          <p:cNvSpPr>
            <a:spLocks noGrp="1"/>
          </p:cNvSpPr>
          <p:nvPr>
            <p:ph sz="quarter" idx="11"/>
          </p:nvPr>
        </p:nvSpPr>
        <p:spPr/>
        <p:txBody>
          <a:bodyPr>
            <a:noAutofit/>
          </a:bodyPr>
          <a:lstStyle/>
          <a:p>
            <a:pPr>
              <a:spcBef>
                <a:spcPts val="500"/>
              </a:spcBef>
              <a:spcAft>
                <a:spcPts val="500"/>
              </a:spcAft>
            </a:pPr>
            <a:r>
              <a:rPr lang="en-US" sz="2400" dirty="0"/>
              <a:t>Which of the following accounts would be debited when a company pays $12,000 in advance for one year of rent?</a:t>
            </a:r>
          </a:p>
          <a:p>
            <a:pPr>
              <a:spcBef>
                <a:spcPts val="500"/>
              </a:spcBef>
              <a:spcAft>
                <a:spcPts val="500"/>
              </a:spcAft>
            </a:pPr>
            <a:r>
              <a:rPr lang="en-US" sz="2400" dirty="0"/>
              <a:t>a. Cash</a:t>
            </a:r>
          </a:p>
          <a:p>
            <a:pPr>
              <a:spcBef>
                <a:spcPts val="500"/>
              </a:spcBef>
              <a:spcAft>
                <a:spcPts val="500"/>
              </a:spcAft>
            </a:pPr>
            <a:r>
              <a:rPr lang="en-US" sz="2400" dirty="0"/>
              <a:t>b. Rent Expense</a:t>
            </a:r>
          </a:p>
          <a:p>
            <a:pPr>
              <a:spcBef>
                <a:spcPts val="500"/>
              </a:spcBef>
              <a:spcAft>
                <a:spcPts val="500"/>
              </a:spcAft>
            </a:pPr>
            <a:r>
              <a:rPr lang="en-US" sz="2400" dirty="0"/>
              <a:t>Answer: c. Prepaid Rent</a:t>
            </a:r>
          </a:p>
          <a:p>
            <a:pPr>
              <a:spcBef>
                <a:spcPts val="500"/>
              </a:spcBef>
              <a:spcAft>
                <a:spcPts val="500"/>
              </a:spcAft>
            </a:pPr>
            <a:r>
              <a:rPr lang="en-US" sz="2400" dirty="0"/>
              <a:t>d. Rental Income</a:t>
            </a:r>
          </a:p>
        </p:txBody>
      </p:sp>
      <p:sp>
        <p:nvSpPr>
          <p:cNvPr id="8" name="Content Placeholder 7"/>
          <p:cNvSpPr>
            <a:spLocks noGrp="1"/>
          </p:cNvSpPr>
          <p:nvPr>
            <p:ph sz="quarter" idx="15"/>
          </p:nvPr>
        </p:nvSpPr>
        <p:spPr>
          <a:xfrm>
            <a:off x="342900" y="4736573"/>
            <a:ext cx="8458200" cy="1673655"/>
          </a:xfrm>
        </p:spPr>
        <p:txBody>
          <a:bodyPr>
            <a:normAutofit/>
          </a:bodyPr>
          <a:lstStyle/>
          <a:p>
            <a:r>
              <a:rPr lang="en-US" dirty="0"/>
              <a:t>This transaction creates a prepaid account—specifically prepaid rent. Prepaid rent is an asset account. In order to increase an asset account you would debit it. The correct answer is the prepaid rent account would be debited for $12,000 when the rent was paid in advance. (Cash would be credited.)</a:t>
            </a:r>
          </a:p>
        </p:txBody>
      </p:sp>
      <p:sp>
        <p:nvSpPr>
          <p:cNvPr id="7" name="Slide Number Placeholder 6"/>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12834928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 6</a:t>
            </a:r>
          </a:p>
        </p:txBody>
      </p:sp>
      <p:sp>
        <p:nvSpPr>
          <p:cNvPr id="3" name="Content Placeholder 2"/>
          <p:cNvSpPr>
            <a:spLocks noGrp="1"/>
          </p:cNvSpPr>
          <p:nvPr>
            <p:ph sz="quarter" idx="11"/>
          </p:nvPr>
        </p:nvSpPr>
        <p:spPr>
          <a:xfrm>
            <a:off x="342900" y="1276709"/>
            <a:ext cx="8458200" cy="590191"/>
          </a:xfrm>
        </p:spPr>
        <p:txBody>
          <a:bodyPr>
            <a:normAutofit/>
          </a:bodyPr>
          <a:lstStyle/>
          <a:p>
            <a:pPr>
              <a:spcBef>
                <a:spcPts val="500"/>
              </a:spcBef>
              <a:spcAft>
                <a:spcPts val="500"/>
              </a:spcAft>
            </a:pPr>
            <a:r>
              <a:rPr lang="en-US" sz="2800" b="1" dirty="0">
                <a:solidFill>
                  <a:schemeClr val="tx1"/>
                </a:solidFill>
              </a:rPr>
              <a:t>LO2-6</a:t>
            </a:r>
            <a:r>
              <a:rPr lang="en-US" sz="2800" dirty="0">
                <a:solidFill>
                  <a:schemeClr val="tx1"/>
                </a:solidFill>
              </a:rPr>
              <a:t> Prepare a trial balance.</a:t>
            </a:r>
          </a:p>
        </p:txBody>
      </p:sp>
      <p:sp>
        <p:nvSpPr>
          <p:cNvPr id="6" name="Slide Number Placeholder 5"/>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16836211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Trial Balance</a:t>
            </a:r>
          </a:p>
        </p:txBody>
      </p:sp>
      <p:sp>
        <p:nvSpPr>
          <p:cNvPr id="3" name="Content Placeholder 2"/>
          <p:cNvSpPr>
            <a:spLocks noGrp="1"/>
          </p:cNvSpPr>
          <p:nvPr>
            <p:ph sz="quarter" idx="11"/>
          </p:nvPr>
        </p:nvSpPr>
        <p:spPr>
          <a:xfrm>
            <a:off x="342900" y="1276709"/>
            <a:ext cx="8458200" cy="4419241"/>
          </a:xfrm>
        </p:spPr>
        <p:txBody>
          <a:bodyPr>
            <a:normAutofit/>
          </a:bodyPr>
          <a:lstStyle/>
          <a:p>
            <a:pPr>
              <a:spcBef>
                <a:spcPts val="500"/>
              </a:spcBef>
              <a:spcAft>
                <a:spcPts val="500"/>
              </a:spcAft>
            </a:pPr>
            <a:r>
              <a:rPr lang="en-US" sz="2800" dirty="0"/>
              <a:t>A </a:t>
            </a:r>
            <a:r>
              <a:rPr lang="en-US" sz="2800" b="1" i="1" dirty="0"/>
              <a:t>trial balance</a:t>
            </a:r>
            <a:r>
              <a:rPr lang="en-US" sz="2800" dirty="0"/>
              <a:t> is a list of all accounts and their balances at a particular date, showing that total debits equal total credits. </a:t>
            </a:r>
          </a:p>
          <a:p>
            <a:pPr>
              <a:spcBef>
                <a:spcPts val="500"/>
              </a:spcBef>
              <a:spcAft>
                <a:spcPts val="500"/>
              </a:spcAft>
            </a:pPr>
            <a:r>
              <a:rPr lang="en-US" sz="2800" dirty="0"/>
              <a:t>Another purpose of the trial balance is to assist us in preparing adjusting entries for </a:t>
            </a:r>
            <a:r>
              <a:rPr lang="en-US" sz="2800" i="1" dirty="0"/>
              <a:t>internal</a:t>
            </a:r>
            <a:r>
              <a:rPr lang="en-US" sz="2800" dirty="0"/>
              <a:t> transactions (Chapter 3). </a:t>
            </a:r>
          </a:p>
          <a:p>
            <a:pPr>
              <a:spcBef>
                <a:spcPts val="500"/>
              </a:spcBef>
              <a:spcAft>
                <a:spcPts val="500"/>
              </a:spcAft>
            </a:pPr>
            <a:r>
              <a:rPr lang="en-US" sz="2800" dirty="0"/>
              <a:t>Used for </a:t>
            </a:r>
            <a:r>
              <a:rPr lang="en-US" sz="2800" b="1" dirty="0"/>
              <a:t>internal purposes </a:t>
            </a:r>
            <a:r>
              <a:rPr lang="en-US" sz="2800" dirty="0"/>
              <a:t>only.</a:t>
            </a:r>
          </a:p>
          <a:p>
            <a:pPr marL="291600" lvl="1" indent="-291600">
              <a:spcBef>
                <a:spcPts val="500"/>
              </a:spcBef>
              <a:spcAft>
                <a:spcPts val="500"/>
              </a:spcAft>
            </a:pPr>
            <a:r>
              <a:rPr lang="en-US" sz="2600" dirty="0"/>
              <a:t>Not published to external parties.</a:t>
            </a:r>
          </a:p>
          <a:p>
            <a:pPr marL="291600" lvl="1" indent="-291600">
              <a:spcBef>
                <a:spcPts val="500"/>
              </a:spcBef>
              <a:spcAft>
                <a:spcPts val="500"/>
              </a:spcAft>
            </a:pPr>
            <a:r>
              <a:rPr lang="en-US" sz="2600" dirty="0"/>
              <a:t>Not required to follow an order of listing.</a:t>
            </a:r>
          </a:p>
        </p:txBody>
      </p:sp>
      <p:sp>
        <p:nvSpPr>
          <p:cNvPr id="6" name="Slide Number Placeholder 5"/>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6069630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Content Placeholder 2"/>
          <p:cNvSpPr>
            <a:spLocks noGrp="1"/>
          </p:cNvSpPr>
          <p:nvPr>
            <p:ph sz="quarter" idx="11"/>
          </p:nvPr>
        </p:nvSpPr>
        <p:spPr>
          <a:xfrm>
            <a:off x="342900" y="1276709"/>
            <a:ext cx="8458200" cy="5228866"/>
          </a:xfrm>
        </p:spPr>
        <p:txBody>
          <a:bodyPr>
            <a:normAutofit/>
          </a:bodyPr>
          <a:lstStyle/>
          <a:p>
            <a:pPr>
              <a:spcBef>
                <a:spcPts val="500"/>
              </a:spcBef>
              <a:spcAft>
                <a:spcPts val="500"/>
              </a:spcAft>
            </a:pPr>
            <a:r>
              <a:rPr lang="en-US" sz="2800" dirty="0">
                <a:solidFill>
                  <a:schemeClr val="tx1"/>
                </a:solidFill>
              </a:rPr>
              <a:t>Just because the </a:t>
            </a:r>
            <a:r>
              <a:rPr lang="en-US" sz="2800" i="1" dirty="0">
                <a:solidFill>
                  <a:schemeClr val="tx1"/>
                </a:solidFill>
              </a:rPr>
              <a:t>debits and credits are equal </a:t>
            </a:r>
            <a:r>
              <a:rPr lang="en-US" sz="2800" dirty="0">
                <a:solidFill>
                  <a:schemeClr val="tx1"/>
                </a:solidFill>
              </a:rPr>
              <a:t>in a trial balance </a:t>
            </a:r>
            <a:r>
              <a:rPr lang="en-US" sz="2800" i="1" dirty="0">
                <a:solidFill>
                  <a:schemeClr val="tx1"/>
                </a:solidFill>
              </a:rPr>
              <a:t>does not necessarily mean that all balances are correct</a:t>
            </a:r>
            <a:r>
              <a:rPr lang="en-US" sz="2800" dirty="0">
                <a:solidFill>
                  <a:schemeClr val="tx1"/>
                </a:solidFill>
              </a:rPr>
              <a:t>. </a:t>
            </a:r>
          </a:p>
          <a:p>
            <a:pPr>
              <a:spcBef>
                <a:spcPts val="500"/>
              </a:spcBef>
              <a:spcAft>
                <a:spcPts val="500"/>
              </a:spcAft>
            </a:pPr>
            <a:r>
              <a:rPr lang="en-US" sz="2800" dirty="0">
                <a:solidFill>
                  <a:schemeClr val="tx1"/>
                </a:solidFill>
              </a:rPr>
              <a:t>A trial balance could contain offsetting errors. </a:t>
            </a:r>
          </a:p>
          <a:p>
            <a:pPr>
              <a:spcBef>
                <a:spcPts val="500"/>
              </a:spcBef>
              <a:spcAft>
                <a:spcPts val="500"/>
              </a:spcAft>
            </a:pPr>
            <a:r>
              <a:rPr lang="en-US" sz="2800" dirty="0">
                <a:solidFill>
                  <a:schemeClr val="tx1"/>
                </a:solidFill>
              </a:rPr>
              <a:t>For example, if we overstate cash and revenue each by $1,000:</a:t>
            </a:r>
          </a:p>
          <a:p>
            <a:pPr marL="291600" indent="-291600">
              <a:spcBef>
                <a:spcPts val="500"/>
              </a:spcBef>
              <a:spcAft>
                <a:spcPts val="500"/>
              </a:spcAft>
              <a:buFont typeface="Arial" panose="020B0604020202020204" pitchFamily="34" charset="0"/>
              <a:buChar char="•"/>
            </a:pPr>
            <a:r>
              <a:rPr lang="en-US" sz="2600" dirty="0">
                <a:solidFill>
                  <a:schemeClr val="tx1"/>
                </a:solidFill>
              </a:rPr>
              <a:t>Both accounts will be in error.</a:t>
            </a:r>
          </a:p>
          <a:p>
            <a:pPr marL="291600" indent="-291600">
              <a:spcBef>
                <a:spcPts val="500"/>
              </a:spcBef>
              <a:spcAft>
                <a:spcPts val="500"/>
              </a:spcAft>
              <a:buFont typeface="Arial" panose="020B0604020202020204" pitchFamily="34" charset="0"/>
              <a:buChar char="•"/>
            </a:pPr>
            <a:r>
              <a:rPr lang="en-US" sz="2600" dirty="0">
                <a:solidFill>
                  <a:schemeClr val="tx1"/>
                </a:solidFill>
              </a:rPr>
              <a:t>But the trial balance will still balance, since the overstatement to cash increases debits by $1,000 and the overstatement to revenue increases credits by $1,000.</a:t>
            </a:r>
          </a:p>
        </p:txBody>
      </p:sp>
      <p:sp>
        <p:nvSpPr>
          <p:cNvPr id="6" name="Slide Number Placeholder 5"/>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12677598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r>
              <a:rPr lang="en-US" sz="3200" dirty="0">
                <a:solidFill>
                  <a:schemeClr val="tx1"/>
                </a:solidFill>
                <a:cs typeface="Avenir LT Std 65 Medium"/>
              </a:rPr>
              <a:t>Illustration 2-13 Trial Balance of Eagle Soccer Academy</a:t>
            </a:r>
            <a:endParaRPr lang="en-US" sz="3200" dirty="0">
              <a:solidFill>
                <a:schemeClr val="tx1"/>
              </a:solidFill>
            </a:endParaRPr>
          </a:p>
        </p:txBody>
      </p:sp>
      <p:pic>
        <p:nvPicPr>
          <p:cNvPr id="3" name="Picture 2" descr="Trial balance of Eagle Soccer Academy on December 31, 2024. ">
            <a:extLst>
              <a:ext uri="{FF2B5EF4-FFF2-40B4-BE49-F238E27FC236}">
                <a16:creationId xmlns:a16="http://schemas.microsoft.com/office/drawing/2014/main" id="{A2B07A80-04A3-4A76-98AF-ADA430DFC520}"/>
              </a:ext>
            </a:extLst>
          </p:cNvPr>
          <p:cNvPicPr>
            <a:picLocks noChangeAspect="1"/>
          </p:cNvPicPr>
          <p:nvPr/>
        </p:nvPicPr>
        <p:blipFill>
          <a:blip r:embed="rId3"/>
          <a:stretch>
            <a:fillRect/>
          </a:stretch>
        </p:blipFill>
        <p:spPr>
          <a:xfrm>
            <a:off x="1364523" y="1139006"/>
            <a:ext cx="6414955" cy="5118018"/>
          </a:xfrm>
          <a:prstGeom prst="rect">
            <a:avLst/>
          </a:prstGeom>
        </p:spPr>
      </p:pic>
      <p:sp>
        <p:nvSpPr>
          <p:cNvPr id="4" name="Text Placeholder 3"/>
          <p:cNvSpPr>
            <a:spLocks noGrp="1"/>
          </p:cNvSpPr>
          <p:nvPr>
            <p:ph type="body" sz="quarter" idx="12"/>
          </p:nvPr>
        </p:nvSpPr>
        <p:spPr>
          <a:xfrm>
            <a:off x="2971268" y="6315075"/>
            <a:ext cx="3201464" cy="209550"/>
          </a:xfrm>
        </p:spPr>
        <p:txBody>
          <a:bodyPr anchor="ctr"/>
          <a:lstStyle/>
          <a:p>
            <a:r>
              <a:rPr lang="en-US" sz="1200" dirty="0">
                <a:hlinkClick r:id="rId4" action="ppaction://hlinksldjump"/>
              </a:rPr>
              <a:t>Access the text alternative for slide images.</a:t>
            </a:r>
            <a:endParaRPr lang="en-US" sz="1200" dirty="0"/>
          </a:p>
        </p:txBody>
      </p:sp>
      <p:sp>
        <p:nvSpPr>
          <p:cNvPr id="6" name="Slide Number Placeholder 5"/>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39298451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2-6 </a:t>
            </a:r>
            <a:r>
              <a:rPr lang="en-US" sz="1000" b="0" dirty="0"/>
              <a:t>1</a:t>
            </a:r>
          </a:p>
        </p:txBody>
      </p:sp>
      <p:sp>
        <p:nvSpPr>
          <p:cNvPr id="3" name="Content Placeholder 2"/>
          <p:cNvSpPr>
            <a:spLocks noGrp="1"/>
          </p:cNvSpPr>
          <p:nvPr>
            <p:ph sz="quarter" idx="11"/>
          </p:nvPr>
        </p:nvSpPr>
        <p:spPr>
          <a:xfrm>
            <a:off x="342900" y="1276710"/>
            <a:ext cx="8458200" cy="2880512"/>
          </a:xfrm>
        </p:spPr>
        <p:txBody>
          <a:bodyPr>
            <a:noAutofit/>
          </a:bodyPr>
          <a:lstStyle/>
          <a:p>
            <a:pPr>
              <a:spcBef>
                <a:spcPts val="500"/>
              </a:spcBef>
              <a:spcAft>
                <a:spcPts val="500"/>
              </a:spcAft>
            </a:pPr>
            <a:r>
              <a:rPr lang="en-US" sz="2400" dirty="0"/>
              <a:t>Which of the following accounts would appear in the credit column of a trial balance?</a:t>
            </a:r>
          </a:p>
          <a:p>
            <a:pPr>
              <a:spcBef>
                <a:spcPts val="500"/>
              </a:spcBef>
              <a:spcAft>
                <a:spcPts val="500"/>
              </a:spcAft>
            </a:pPr>
            <a:r>
              <a:rPr lang="en-US" sz="2400" dirty="0"/>
              <a:t>a. Prepaid Rent</a:t>
            </a:r>
          </a:p>
          <a:p>
            <a:pPr>
              <a:spcBef>
                <a:spcPts val="500"/>
              </a:spcBef>
              <a:spcAft>
                <a:spcPts val="500"/>
              </a:spcAft>
            </a:pPr>
            <a:r>
              <a:rPr lang="en-US" sz="2400" dirty="0"/>
              <a:t>b. Dividends</a:t>
            </a:r>
          </a:p>
          <a:p>
            <a:pPr>
              <a:spcBef>
                <a:spcPts val="500"/>
              </a:spcBef>
              <a:spcAft>
                <a:spcPts val="500"/>
              </a:spcAft>
            </a:pPr>
            <a:r>
              <a:rPr lang="en-US" sz="2400" dirty="0"/>
              <a:t>c. Common Stock</a:t>
            </a:r>
          </a:p>
          <a:p>
            <a:pPr>
              <a:spcBef>
                <a:spcPts val="500"/>
              </a:spcBef>
              <a:spcAft>
                <a:spcPts val="500"/>
              </a:spcAft>
            </a:pPr>
            <a:r>
              <a:rPr lang="en-US" sz="2400" dirty="0"/>
              <a:t>d. Salaries Expense</a:t>
            </a:r>
          </a:p>
        </p:txBody>
      </p:sp>
      <p:sp>
        <p:nvSpPr>
          <p:cNvPr id="7" name="Slide Number Placeholder 6"/>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3969565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2-6 </a:t>
            </a:r>
            <a:r>
              <a:rPr lang="en-US" sz="1000" b="0" dirty="0"/>
              <a:t>2</a:t>
            </a:r>
          </a:p>
        </p:txBody>
      </p:sp>
      <p:sp>
        <p:nvSpPr>
          <p:cNvPr id="3" name="Content Placeholder 2"/>
          <p:cNvSpPr>
            <a:spLocks noGrp="1"/>
          </p:cNvSpPr>
          <p:nvPr>
            <p:ph sz="quarter" idx="11"/>
          </p:nvPr>
        </p:nvSpPr>
        <p:spPr/>
        <p:txBody>
          <a:bodyPr>
            <a:noAutofit/>
          </a:bodyPr>
          <a:lstStyle/>
          <a:p>
            <a:pPr>
              <a:spcBef>
                <a:spcPts val="500"/>
              </a:spcBef>
              <a:spcAft>
                <a:spcPts val="500"/>
              </a:spcAft>
            </a:pPr>
            <a:r>
              <a:rPr lang="en-US" sz="2400" dirty="0"/>
              <a:t>Which of the following accounts would appear in the credit column of a trial balance?</a:t>
            </a:r>
          </a:p>
          <a:p>
            <a:pPr>
              <a:spcBef>
                <a:spcPts val="500"/>
              </a:spcBef>
              <a:spcAft>
                <a:spcPts val="500"/>
              </a:spcAft>
            </a:pPr>
            <a:r>
              <a:rPr lang="en-US" sz="2400" dirty="0"/>
              <a:t>a. Prepaid Rent</a:t>
            </a:r>
          </a:p>
          <a:p>
            <a:pPr>
              <a:spcBef>
                <a:spcPts val="500"/>
              </a:spcBef>
              <a:spcAft>
                <a:spcPts val="500"/>
              </a:spcAft>
            </a:pPr>
            <a:r>
              <a:rPr lang="en-US" sz="2400" dirty="0"/>
              <a:t>b. Dividends</a:t>
            </a:r>
          </a:p>
          <a:p>
            <a:pPr>
              <a:spcBef>
                <a:spcPts val="500"/>
              </a:spcBef>
              <a:spcAft>
                <a:spcPts val="500"/>
              </a:spcAft>
            </a:pPr>
            <a:r>
              <a:rPr lang="en-US" sz="2400" dirty="0"/>
              <a:t>Answer: c. Common Stock</a:t>
            </a:r>
          </a:p>
          <a:p>
            <a:pPr>
              <a:spcBef>
                <a:spcPts val="500"/>
              </a:spcBef>
              <a:spcAft>
                <a:spcPts val="500"/>
              </a:spcAft>
            </a:pPr>
            <a:r>
              <a:rPr lang="en-US" sz="2400" dirty="0"/>
              <a:t>d. Salaries Expense</a:t>
            </a:r>
          </a:p>
        </p:txBody>
      </p:sp>
      <p:sp>
        <p:nvSpPr>
          <p:cNvPr id="8" name="Content Placeholder 7"/>
          <p:cNvSpPr>
            <a:spLocks noGrp="1"/>
          </p:cNvSpPr>
          <p:nvPr>
            <p:ph sz="quarter" idx="15"/>
          </p:nvPr>
        </p:nvSpPr>
        <p:spPr>
          <a:xfrm>
            <a:off x="342900" y="4720473"/>
            <a:ext cx="8458200" cy="1774597"/>
          </a:xfrm>
        </p:spPr>
        <p:txBody>
          <a:bodyPr>
            <a:normAutofit lnSpcReduction="10000"/>
          </a:bodyPr>
          <a:lstStyle/>
          <a:p>
            <a:r>
              <a:rPr lang="en-US" dirty="0"/>
              <a:t>The trial balance is a listing of all accounts and their balances at a given date. The only account listed above that would have a credit balance and therefore appear in the credit column of the trial balance is the common stock account. This is an equity account and equity accounts are increased by credits. (All other accounts listed have debit balances and therefore appear in the debit column.)</a:t>
            </a:r>
          </a:p>
        </p:txBody>
      </p:sp>
      <p:sp>
        <p:nvSpPr>
          <p:cNvPr id="7" name="Slide Number Placeholder 6"/>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317276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321203"/>
          </a:xfrm>
        </p:spPr>
        <p:txBody>
          <a:bodyPr>
            <a:noAutofit/>
          </a:bodyPr>
          <a:lstStyle/>
          <a:p>
            <a:pPr marL="291600" indent="-291600">
              <a:spcBef>
                <a:spcPts val="500"/>
              </a:spcBef>
              <a:spcAft>
                <a:spcPts val="500"/>
              </a:spcAft>
              <a:buFont typeface="Arial" panose="020B0604020202020204" pitchFamily="34" charset="0"/>
              <a:buChar char="•"/>
            </a:pPr>
            <a:r>
              <a:rPr lang="en-US" sz="2800" noProof="0" dirty="0"/>
              <a:t>The six-step measurement process (Illustration 2–1) is the foundation of financial accounting. </a:t>
            </a:r>
          </a:p>
          <a:p>
            <a:pPr marL="291600" indent="-291600">
              <a:spcBef>
                <a:spcPts val="500"/>
              </a:spcBef>
              <a:spcAft>
                <a:spcPts val="500"/>
              </a:spcAft>
              <a:buFont typeface="Arial" panose="020B0604020202020204" pitchFamily="34" charset="0"/>
              <a:buChar char="•"/>
            </a:pPr>
            <a:r>
              <a:rPr lang="en-US" sz="2800" noProof="0" dirty="0"/>
              <a:t>To understand this process, it is important to realize in Step 2 that we analyze the effects of business transactions on the accounting equation (Part A of this chapter).</a:t>
            </a:r>
          </a:p>
          <a:p>
            <a:pPr marL="291600" indent="-291600">
              <a:spcBef>
                <a:spcPts val="500"/>
              </a:spcBef>
              <a:spcAft>
                <a:spcPts val="500"/>
              </a:spcAft>
              <a:buFont typeface="Arial" panose="020B0604020202020204" pitchFamily="34" charset="0"/>
              <a:buChar char="•"/>
            </a:pPr>
            <a:r>
              <a:rPr lang="en-US" sz="2800" noProof="0" dirty="0"/>
              <a:t>Then, in Step 3 we begin the process of translating those effects into the accounting records (Part B of this chapter).</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of Accounts</a:t>
            </a:r>
          </a:p>
        </p:txBody>
      </p:sp>
      <p:sp>
        <p:nvSpPr>
          <p:cNvPr id="3" name="Content Placeholder 2"/>
          <p:cNvSpPr>
            <a:spLocks noGrp="1"/>
          </p:cNvSpPr>
          <p:nvPr>
            <p:ph sz="quarter" idx="11"/>
          </p:nvPr>
        </p:nvSpPr>
        <p:spPr>
          <a:xfrm>
            <a:off x="342900" y="1276710"/>
            <a:ext cx="8458200" cy="2428516"/>
          </a:xfrm>
        </p:spPr>
        <p:txBody>
          <a:bodyPr>
            <a:normAutofit/>
          </a:bodyPr>
          <a:lstStyle/>
          <a:p>
            <a:pPr marL="291600" indent="-291600">
              <a:spcBef>
                <a:spcPts val="500"/>
              </a:spcBef>
              <a:spcAft>
                <a:spcPts val="500"/>
              </a:spcAft>
              <a:buFont typeface="Arial" panose="020B0604020202020204" pitchFamily="34" charset="0"/>
              <a:buChar char="•"/>
            </a:pPr>
            <a:r>
              <a:rPr lang="en-US" sz="2800" dirty="0"/>
              <a:t>The trial balance is used for internal purposes only and provides a check on the equality of the debits and credits. </a:t>
            </a:r>
          </a:p>
          <a:p>
            <a:pPr marL="291600" indent="-291600">
              <a:spcBef>
                <a:spcPts val="500"/>
              </a:spcBef>
              <a:spcAft>
                <a:spcPts val="500"/>
              </a:spcAft>
              <a:buFont typeface="Arial" panose="020B0604020202020204" pitchFamily="34" charset="0"/>
              <a:buChar char="•"/>
            </a:pPr>
            <a:r>
              <a:rPr lang="en-US" sz="2800" dirty="0"/>
              <a:t>The trial balance simplifies preparation of the published financial statements. </a:t>
            </a:r>
          </a:p>
        </p:txBody>
      </p:sp>
      <p:sp>
        <p:nvSpPr>
          <p:cNvPr id="6" name="Slide Number Placeholder 5"/>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36006119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424501654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(3): Purchase Equipment</a:t>
            </a:r>
            <a:r>
              <a:rPr lang="en-US" sz="36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Under assets cash has an opening balance of $300,000a debit entry (3) of $120,000) ending balance for cash is $180,000; equipment has a credit entry of $120,000 and an ending balance of $120,000. Assets ending balance is $300,000. Under liabilities notes payable has a credit entry of $100,000. liabilities ending balance is $100,000.</a:t>
            </a:r>
          </a:p>
          <a:p>
            <a:r>
              <a:rPr lang="en-US" sz="2400" dirty="0"/>
              <a:t>Under stockholders’ equity common stock has a credit entry of $200,000. stockholders’ equity ending balance is $200,000. liabilities  + stockholders’ equity ending balance is $300,000.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83</a:t>
            </a:fld>
            <a:endParaRPr lang="en-US"/>
          </a:p>
        </p:txBody>
      </p:sp>
    </p:spTree>
    <p:extLst>
      <p:ext uri="{BB962C8B-B14F-4D97-AF65-F5344CB8AC3E}">
        <p14:creationId xmlns:p14="http://schemas.microsoft.com/office/powerpoint/2010/main" val="572529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(4): Pay for Rent in Advance </a:t>
            </a:r>
            <a:r>
              <a:rPr lang="en-US" sz="3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Under assets cash has an opening balance of $180,000 a debit entry (4) of $60,000, ending balance for cash is $120,000; prepaid rent has a credit entry of $60,000 and an ending balance of $60,000; equipment has a credit entry of $120,000 and an ending balance of $120,000. Assets ending balance is $300,000. Under liabilities notes payable has a credit entry of $100,000. Liabilities ending balance is $100,000. Under stockholders’ equity common stock has a credit entry of $200,000. stockholders’ equity ending balance is $200,000. liabilities + stockholders’ equity ending balance is $300,000.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84</a:t>
            </a:fld>
            <a:endParaRPr lang="en-US"/>
          </a:p>
        </p:txBody>
      </p:sp>
    </p:spTree>
    <p:extLst>
      <p:ext uri="{BB962C8B-B14F-4D97-AF65-F5344CB8AC3E}">
        <p14:creationId xmlns:p14="http://schemas.microsoft.com/office/powerpoint/2010/main" val="41691015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4199"/>
            <a:ext cx="8458200" cy="787847"/>
          </a:xfrm>
        </p:spPr>
        <p:txBody>
          <a:bodyPr>
            <a:noAutofit/>
          </a:bodyPr>
          <a:lstStyle/>
          <a:p>
            <a:r>
              <a:rPr lang="en-US" sz="3600" dirty="0"/>
              <a:t>Transaction (5): Purchase Supplies on Account </a:t>
            </a:r>
            <a:r>
              <a:rPr lang="en-US" sz="3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lnSpcReduction="10000"/>
          </a:bodyPr>
          <a:lstStyle/>
          <a:p>
            <a:r>
              <a:rPr lang="en-US" sz="2400" dirty="0"/>
              <a:t>Under assets cash has an opening balance of $120,000 ending balance for cash is $120,000; Supplies has a debit entry (5) of $23,000 ending balance for Supplies is $23,000; prepaid rent has a credit entry of $60,000 and an ending balance of $60,000; equipment has a credit entry of $120,000 and an ending balance of $120,000. Assets ending balance is $323,000. Under liabilities accounts payable has a credit entry of $23,000; notes payable has a credit entry of $100,000. liabilities ending balance is $123,000.</a:t>
            </a:r>
          </a:p>
          <a:p>
            <a:r>
              <a:rPr lang="en-US" sz="2400" dirty="0"/>
              <a:t>Under stockholders’ equity common stock has a credit entry of $200,000. stockholders’ equity ending balance is $200,000. liabilities  + stockholders’ equity ending balance is $323,000.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85</a:t>
            </a:fld>
            <a:endParaRPr lang="en-US"/>
          </a:p>
        </p:txBody>
      </p:sp>
    </p:spTree>
    <p:extLst>
      <p:ext uri="{BB962C8B-B14F-4D97-AF65-F5344CB8AC3E}">
        <p14:creationId xmlns:p14="http://schemas.microsoft.com/office/powerpoint/2010/main" val="12283089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400" noProof="0" dirty="0">
                <a:solidFill>
                  <a:schemeClr val="tx1"/>
                </a:solidFill>
                <a:cs typeface="Avenir LT Std 65 Medium"/>
              </a:rPr>
              <a:t>Illustration 2-3 Expanded Accounting Equation</a:t>
            </a:r>
            <a:r>
              <a:rPr lang="en-US" sz="34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t>Basic accounting equation: Assets = liabilities + stockholders' equity. The stockholders' equity is expanded to common stock + retained earnings. The retained earnings is further expanded into revenues minus expenses minus dividends.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86</a:t>
            </a:fld>
            <a:endParaRPr lang="en-US"/>
          </a:p>
        </p:txBody>
      </p:sp>
    </p:spTree>
    <p:extLst>
      <p:ext uri="{BB962C8B-B14F-4D97-AF65-F5344CB8AC3E}">
        <p14:creationId xmlns:p14="http://schemas.microsoft.com/office/powerpoint/2010/main" val="20552679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(6): Provide Services for Cash</a:t>
            </a:r>
            <a:r>
              <a:rPr lang="en-US" sz="36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2200" dirty="0"/>
              <a:t>Under assets cash has an opening balance of $120,000 and a credit entry (6) for $43,000 ending balance for cash is $163,000; Supplies has a debit entry of $23,000 ending balance for Supplies is $23,000; prepaid rent has a credit entry of $60,000 and an ending balance of $60,000; equipment has a credit entry of $120,000 and an ending balance of $120,000. Assets ending balance is $366,000. Under liabilities accounts payable has a credit entry of $23,000; notes payable has a credit entry of $100,000. liabilities ending balance is $123,000. Under stockholders’ equity common stock has a credit entry of $200,000 and retained earning has a credit entry of $43,000 (service revenue). Stockholders’ equity ending balance is $243,000. Liabilities + stockholders’ equity ending balance is $366,000.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87</a:t>
            </a:fld>
            <a:endParaRPr lang="en-US"/>
          </a:p>
        </p:txBody>
      </p:sp>
    </p:spTree>
    <p:extLst>
      <p:ext uri="{BB962C8B-B14F-4D97-AF65-F5344CB8AC3E}">
        <p14:creationId xmlns:p14="http://schemas.microsoft.com/office/powerpoint/2010/main" val="68059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(7): Provide Services on Account</a:t>
            </a:r>
            <a:r>
              <a:rPr lang="en-US" sz="36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2200" dirty="0"/>
              <a:t>Under assets cash has an opening balance of $163,000 ending balance for cash is $163,000; Accounts receivable has a credit entry (7) of $20,000 and an ending balance of $20,000; Supplies has a debit entry of $23,000 ending balance for Supplies is $23,000; prepaid rent has a credit entry of $60,000 and an ending balance of $60,000; equipment has a credit entry of $120,000 and an ending balance of $120,000. Assets ending balance is $386,000. Under liabilities accounts payable has a credit entry of $23,000; notes payable has a credit entry of $100,000. Liabilities ending balance is $123,000. Under stockholders’ equity common stock has a credit entry of $200,000 and retained earning has a credit entry of $43,000 and $20,000 (service revenue). Stockholders’ equity ending balance is $263,000. Liabilities + stockholders’ equity ending balance is $386,000.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88</a:t>
            </a:fld>
            <a:endParaRPr lang="en-US"/>
          </a:p>
        </p:txBody>
      </p:sp>
    </p:spTree>
    <p:extLst>
      <p:ext uri="{BB962C8B-B14F-4D97-AF65-F5344CB8AC3E}">
        <p14:creationId xmlns:p14="http://schemas.microsoft.com/office/powerpoint/2010/main" val="13172220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200" dirty="0"/>
              <a:t>Transaction (8): Receive Cash in Advance from Customers</a:t>
            </a:r>
            <a:r>
              <a:rPr lang="en-US" sz="32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2100" dirty="0"/>
              <a:t>Under assets cash has an opening balance of $163,000 and a credit entry of $6,000 ending balance for cash is $169,000; Accounts receivable has a credit entry of $20,000 and an ending balance of $20,000; Supplies has a debit entry (5) of $23,000 ending balance for Supplies is $23,000; prepaid rent has a credit entry of $60,000 and an ending balance of $60,000; equipment has a credit entry of $120,000 and an ending balance of $120,000. Assets ending balance is $392,000. Under liabilities accounts payable has a credit entry of $23,000; deferred revenue has a credit entry of $6,000; notes payable has a credit entry of $100,000. Liabilities ending balance is $129,000. Under stockholders’ equity common stock has a credit entry of $200,000 and retained earning has a credit entry of $63,000. Stockholders’ equity ending balance is $263,000. Liabilities + stockholders’ equity ending balance is $392,000.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89</a:t>
            </a:fld>
            <a:endParaRPr lang="en-US"/>
          </a:p>
        </p:txBody>
      </p:sp>
    </p:spTree>
    <p:extLst>
      <p:ext uri="{BB962C8B-B14F-4D97-AF65-F5344CB8AC3E}">
        <p14:creationId xmlns:p14="http://schemas.microsoft.com/office/powerpoint/2010/main" val="214843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2</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119188" indent="-1119188">
              <a:spcBef>
                <a:spcPts val="500"/>
              </a:spcBef>
              <a:spcAft>
                <a:spcPts val="500"/>
              </a:spcAft>
            </a:pPr>
            <a:r>
              <a:rPr lang="en-US" sz="2800" b="1" noProof="0" dirty="0">
                <a:solidFill>
                  <a:schemeClr val="tx1"/>
                </a:solidFill>
              </a:rPr>
              <a:t>LO2-2	</a:t>
            </a:r>
            <a:r>
              <a:rPr lang="en-US" sz="2800" noProof="0" dirty="0">
                <a:solidFill>
                  <a:schemeClr val="tx1"/>
                </a:solidFill>
              </a:rPr>
              <a:t>Analyze the impact of external transactions on the accounting equation.</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9276127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(9): Pay Salaries to Employees</a:t>
            </a:r>
            <a:r>
              <a:rPr lang="en-US" sz="36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Autofit/>
          </a:bodyPr>
          <a:lstStyle/>
          <a:p>
            <a:r>
              <a:rPr lang="en-US" sz="2100" dirty="0"/>
              <a:t>Under assets cash has an opening balance of $169,000 and a debit entry of $28,000 ending balance for cash is $141,000; Accounts receivable has a credit entry of $20,000 and an ending balance of $20,000; Supplies has a debit entry of $23,000 ending balance for Supplies is $23,000; prepaid rent has a credit entry of $60,000 and an ending balance of $60,000; equipment has a credit entry of $120,000 and an ending balance of $120,000. Assets ending balance is $364,000. Under liabilities accounts payable has a credit entry of $23,000; deferred revenue has a credit entry of $6,000; notes payable has a credit entry of $100,000. Liabilities ending balance is $129,000. Under stockholders’ equity common stock has a credit entry of $200,000 and retained earning has a credit entry of $63,000 and a debit entry of $28,000 (salaries expense). Stockholders’ equity ending balance is $235,000. Liabilities + stockholders’ equity ending balance is $364,000. </a:t>
            </a:r>
            <a:endParaRPr lang="en-US" sz="21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90</a:t>
            </a:fld>
            <a:endParaRPr lang="en-US"/>
          </a:p>
        </p:txBody>
      </p:sp>
    </p:spTree>
    <p:extLst>
      <p:ext uri="{BB962C8B-B14F-4D97-AF65-F5344CB8AC3E}">
        <p14:creationId xmlns:p14="http://schemas.microsoft.com/office/powerpoint/2010/main" val="26143379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Transaction (10): Pay Cash Dividends</a:t>
            </a:r>
            <a:r>
              <a:rPr lang="en-US" sz="36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Under assets cash has an opening balance of $141,000 and a debit entry (10) of $4,000 ending balance for cash is $137,000; Accounts receivable has a credit entry of $20,000 and an ending balance of $20,000; Supplies has a debit entry of $23,000 ending balance for Supplies is $23,000; prepaid rent has a credit entry of $60,000 and an ending balance of $60,000; equipment has a credit entry of $120,000 and an ending balance of $120,000. Assets ending balance is $360,000. Under liabilities accounts payable has a credit entry of $23,000; deferred revenue has a credit entry of $6,000; notes payable has a credit entry of $100,000. Liabilities ending balance is $129,000.</a:t>
            </a:r>
          </a:p>
          <a:p>
            <a:r>
              <a:rPr lang="en-US" dirty="0"/>
              <a:t>Under stockholders’ equity common stock has a credit entry of $200,000 and retained earning has a credit entry of $35,000 and a debit entry of $4,000 (dividends). Stockholders’ equity ending balance is $231,000. Liabilities + stockholders’ equity ending balance is $360,000.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91</a:t>
            </a:fld>
            <a:endParaRPr lang="en-US"/>
          </a:p>
        </p:txBody>
      </p:sp>
    </p:spTree>
    <p:extLst>
      <p:ext uri="{BB962C8B-B14F-4D97-AF65-F5344CB8AC3E}">
        <p14:creationId xmlns:p14="http://schemas.microsoft.com/office/powerpoint/2010/main" val="182033839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sz="2200" dirty="0">
                <a:solidFill>
                  <a:schemeClr val="tx1"/>
                </a:solidFill>
                <a:cs typeface="Avenir LT Std 65 Medium"/>
              </a:rPr>
              <a:t>Illustration 2-4 Summary of All 10 External Transactions of Eagle Soccer Academy</a:t>
            </a:r>
            <a:r>
              <a:rPr lang="en-US" sz="2200"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1400" dirty="0"/>
              <a:t>A financial statement shows four columns for date or transaction no., assets, liabilities and stockholders’ equity where assets = liabilities + stockholders’ equity. The asset is composed of cash, accounts receivables, supplies, prepaid rent, and equipment. Liability is composed of accounts payable, deferred revenue and notes payable. Stockholders’ equity contains common stock and retained earnings. The entries are as follows. Row 1 for December 1 shows, $0, $0, $0, $0, $0, $0, $0, $0, $0, $0, $0. Row 2 for transaction (1) shows +200,000, blank, blank, blank, blank, blank, blank, blank, +200,000, blank. Row 3 for transaction (2) shows +100,000, blank, blank, blank, blank, blank, blank, +100,000, blank, blank. Row 4 for transaction (2) shows, negative 120,000, blank, blank, blank, +120,000, blank, blank, blank, blank, blank. Row 5 for transaction (3) shows no entries. Row 6 for transaction (4) shows negative 60,000, blank, blank, +60,000, blank, blank, blank, blank, blank, blank. Row 7 for transaction (5) shows blank, blank, +23,000, blank, blank, +23,000, blank, blank, blank, blank. Row 8 for transaction (6) shows +43,000, blank, blank, blank, blank, blank, blank, blank, blank, +43,000 service revenue. Row 9 for transaction (7) shows blank, +20,000, blank, blank, blank, blank, blank, blank, blank, +20,000 service revenue. Row 10 for transaction (8) shows +6,000, blank, blank, blank, blank, blank, +6,000, blank, blank, blank. Row 11 for transaction (9) shows negative 28,000, blank, blank, blank, blank, blank, blank, blank, blank, negative 28,000 salaries expense. Row 12 for transaction (10) shows negative 4,000, blank, blank, blank, blank, blank, blank, blank, blank, negative 4,000 dividends. Row 13 for December 31 shows $137,000, $20,000, $23,000, $60,000, $120,000, $23,000, $6,000, $100,000, $200,000, $31,000. The total assets of $360,000 and liabilities + stockholders’ equity of $360,000 are equal and are highlighted in red circles.</a:t>
            </a:r>
            <a:endParaRPr lang="en-US" sz="1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92</a:t>
            </a:fld>
            <a:endParaRPr lang="en-US"/>
          </a:p>
        </p:txBody>
      </p:sp>
    </p:spTree>
    <p:extLst>
      <p:ext uri="{BB962C8B-B14F-4D97-AF65-F5344CB8AC3E}">
        <p14:creationId xmlns:p14="http://schemas.microsoft.com/office/powerpoint/2010/main" val="28110104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sz="2200" dirty="0">
                <a:solidFill>
                  <a:schemeClr val="tx1"/>
                </a:solidFill>
                <a:cs typeface="Avenir LT Std 65 Medium"/>
              </a:rPr>
              <a:t>Illustration 2-5 </a:t>
            </a:r>
            <a:r>
              <a:rPr lang="en-US" sz="2200" dirty="0"/>
              <a:t>Debit and Credit Effects on Accounts in the Basic Accounting Equation </a:t>
            </a:r>
            <a:r>
              <a:rPr lang="en-US" sz="2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Increase in assets is referred to as debit and decrease in assets is referred to as credit. Decrease in liabilities is referred to as debit and increase in liabilities is referred to as credit. Decrease in stockholders' equity is referred to as debit and increase in stockholders' equity is referred to as credit.</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93</a:t>
            </a:fld>
            <a:endParaRPr lang="en-US"/>
          </a:p>
        </p:txBody>
      </p:sp>
    </p:spTree>
    <p:extLst>
      <p:ext uri="{BB962C8B-B14F-4D97-AF65-F5344CB8AC3E}">
        <p14:creationId xmlns:p14="http://schemas.microsoft.com/office/powerpoint/2010/main" val="16894783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sz="2200" dirty="0">
                <a:solidFill>
                  <a:schemeClr val="tx1"/>
                </a:solidFill>
                <a:cs typeface="Avenir LT Std 65 Medium"/>
              </a:rPr>
              <a:t>Illustration 2-6 </a:t>
            </a:r>
            <a:r>
              <a:rPr lang="en-US" sz="2200" dirty="0">
                <a:solidFill>
                  <a:schemeClr val="tx1"/>
                </a:solidFill>
              </a:rPr>
              <a:t>Debit and Credit Effects on Accounts in the Expanded Accounting Equation </a:t>
            </a:r>
            <a:r>
              <a:rPr lang="en-US" sz="2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200" dirty="0"/>
              <a:t>Increase in assets is referred to as debit and decrease in assets is referred to as credit. Decrease in liabilities is referred to as debit and increase in liabilities is referred to as credit. Decrease in stockholders' equity is referred to as debit and increase in stockholders' equity is referred to as credit. Decrease in common stock is referred to as debit and increase in common stock is referred to as credit. Decrease in retained earnings is referred to as debit and increase in retained earnings is referred to as credit.  Decrease in revenues is referred to as debit and increase in revenues is referred to as credit. Increase in expenses is referred to as debit and decrease in expenses is referred to as credit. Increase in dividends is referred to as debit and decrease in dividends is referred to as credit.</a:t>
            </a:r>
            <a:endParaRPr lang="en-US" sz="22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94</a:t>
            </a:fld>
            <a:endParaRPr lang="en-US"/>
          </a:p>
        </p:txBody>
      </p:sp>
    </p:spTree>
    <p:extLst>
      <p:ext uri="{BB962C8B-B14F-4D97-AF65-F5344CB8AC3E}">
        <p14:creationId xmlns:p14="http://schemas.microsoft.com/office/powerpoint/2010/main" val="1005362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dirty="0">
                <a:solidFill>
                  <a:schemeClr val="tx1"/>
                </a:solidFill>
                <a:cs typeface="Avenir LT Std 65 Medium"/>
              </a:rPr>
              <a:t>Illustration 2-7 </a:t>
            </a:r>
            <a:r>
              <a:rPr lang="en-US" dirty="0"/>
              <a:t>Debit and Credit Effects on Each Account Type</a:t>
            </a:r>
            <a:r>
              <a:rPr lang="en-US" dirty="0">
                <a:solidFill>
                  <a:schemeClr val="tx1"/>
                </a:solidFill>
              </a:rPr>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An acronyms DEALOR has two columns under it. To the left are three accounts: D dividends, E expenses, and A assets. Debit and credit rules for these accounts: Debit - increases, and credit - decreases. To the right are three accounts: L liabilities, O owners' equity, and R revenue. Debit and credit rules for these accounts: Debit - decreases, and credit - increases.</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95</a:t>
            </a:fld>
            <a:endParaRPr lang="en-US"/>
          </a:p>
        </p:txBody>
      </p:sp>
    </p:spTree>
    <p:extLst>
      <p:ext uri="{BB962C8B-B14F-4D97-AF65-F5344CB8AC3E}">
        <p14:creationId xmlns:p14="http://schemas.microsoft.com/office/powerpoint/2010/main" val="20920731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10789"/>
            <a:ext cx="8458200" cy="866632"/>
          </a:xfrm>
        </p:spPr>
        <p:txBody>
          <a:bodyPr>
            <a:noAutofit/>
          </a:bodyPr>
          <a:lstStyle/>
          <a:p>
            <a:r>
              <a:rPr lang="en-US" sz="3000" dirty="0">
                <a:solidFill>
                  <a:schemeClr val="tx1"/>
                </a:solidFill>
                <a:cs typeface="Avenir LT Std 65 Medium"/>
              </a:rPr>
              <a:t>Illustration 2-10 </a:t>
            </a:r>
            <a:r>
              <a:rPr lang="en-US" sz="3000" dirty="0">
                <a:solidFill>
                  <a:schemeClr val="tx1"/>
                </a:solidFill>
              </a:rPr>
              <a:t>General Ledger Account </a:t>
            </a:r>
            <a:r>
              <a:rPr lang="en-US" sz="30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The format has Account at the top, where title of the account to be filled, and five columns under it. The columns headings are: date, description, debit, credit, and balance.</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96</a:t>
            </a:fld>
            <a:endParaRPr lang="en-US"/>
          </a:p>
        </p:txBody>
      </p:sp>
    </p:spTree>
    <p:extLst>
      <p:ext uri="{BB962C8B-B14F-4D97-AF65-F5344CB8AC3E}">
        <p14:creationId xmlns:p14="http://schemas.microsoft.com/office/powerpoint/2010/main" val="41746039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000" dirty="0"/>
              <a:t>Posting Transaction to Accounts </a:t>
            </a:r>
            <a:r>
              <a:rPr lang="en-US" sz="1000" b="0" dirty="0"/>
              <a:t>1</a:t>
            </a:r>
            <a:r>
              <a:rPr lang="en-US" sz="3000" b="0" dirty="0"/>
              <a:t>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Posting debit: Against account, the title is entered as cash. Dates and transaction descriptions are entered. Balance is 0 for beginning balance. Balance is 200000 for issue common stock for cash with the debit column for this row entered as 200000. Posting credit: Against account, the title is entered as common stock. Dates and transaction descriptions are entered. Balance is 0 for beginning balance. Balance is 200000 for issue common stock for cash with the credit column for this row entered as 200000.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97</a:t>
            </a:fld>
            <a:endParaRPr lang="en-US"/>
          </a:p>
        </p:txBody>
      </p:sp>
    </p:spTree>
    <p:extLst>
      <p:ext uri="{BB962C8B-B14F-4D97-AF65-F5344CB8AC3E}">
        <p14:creationId xmlns:p14="http://schemas.microsoft.com/office/powerpoint/2010/main" val="330805692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000" dirty="0"/>
              <a:t>Posting Transaction to Accounts </a:t>
            </a:r>
            <a:r>
              <a:rPr lang="en-US" sz="1000" b="0" dirty="0"/>
              <a:t>2</a:t>
            </a:r>
            <a:r>
              <a:rPr lang="en-US" sz="3000" b="0" dirty="0"/>
              <a:t>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Posting debit: Against account, the title is entered as cash. Dates and transaction descriptions are entered. Balance is 0 for beginning balance. Balance is 200000 for issue common stock for cash with the debit column for this row entered as 200000. Balance is 300000 for borrowing cash by signing note with the debit column for this row entered as 100000. </a:t>
            </a:r>
          </a:p>
          <a:p>
            <a:r>
              <a:rPr lang="en-US" sz="2400" dirty="0"/>
              <a:t>Posting credit: Against account, the title is entered as common stock. Dates and transaction descriptions are entered. Balance is 0 for beginning balance. Balance is 100000 for borrowing cash by signing note with the credit column for this row entered as 100000.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98</a:t>
            </a:fld>
            <a:endParaRPr lang="en-US"/>
          </a:p>
        </p:txBody>
      </p:sp>
    </p:spTree>
    <p:extLst>
      <p:ext uri="{BB962C8B-B14F-4D97-AF65-F5344CB8AC3E}">
        <p14:creationId xmlns:p14="http://schemas.microsoft.com/office/powerpoint/2010/main" val="38039432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000" dirty="0"/>
              <a:t>Posting Transaction to Accounts </a:t>
            </a:r>
            <a:r>
              <a:rPr lang="en-US" sz="1000" b="0" dirty="0"/>
              <a:t>3</a:t>
            </a:r>
            <a:r>
              <a:rPr lang="en-US" sz="3000" b="0" dirty="0"/>
              <a:t>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dirty="0"/>
              <a:t>A debit of 120,000 for equipment in transaction is posted as a debit entry in the T account for equipment. The ending balance is 120,000. </a:t>
            </a:r>
          </a:p>
          <a:p>
            <a:r>
              <a:rPr lang="en-US" sz="2400" dirty="0"/>
              <a:t>A credit of 120,000 for cash in transaction is posted as a credit entry in the T account for Cash. The T account also has debit entries of 200,000 and 100,000. The ending balance is 180,000.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99</a:t>
            </a:fld>
            <a:endParaRPr lang="en-US"/>
          </a:p>
        </p:txBody>
      </p:sp>
    </p:spTree>
    <p:extLst>
      <p:ext uri="{BB962C8B-B14F-4D97-AF65-F5344CB8AC3E}">
        <p14:creationId xmlns:p14="http://schemas.microsoft.com/office/powerpoint/2010/main" val="411896039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20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20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755</TotalTime>
  <Words>13393</Words>
  <Application>Microsoft Office PowerPoint</Application>
  <PresentationFormat>On-screen Show (4:3)</PresentationFormat>
  <Paragraphs>1061</Paragraphs>
  <Slides>101</Slides>
  <Notes>59</Notes>
  <HiddenSlides>20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101</vt:i4>
      </vt:variant>
    </vt:vector>
  </HeadingPairs>
  <TitlesOfParts>
    <vt:vector size="109" baseType="lpstr">
      <vt:lpstr>Arial</vt:lpstr>
      <vt:lpstr>Calibri</vt:lpstr>
      <vt:lpstr>URWPalladioTOT</vt:lpstr>
      <vt:lpstr>Title Slides Master</vt:lpstr>
      <vt:lpstr>MainContentSlideMaster</vt:lpstr>
      <vt:lpstr>ClosingMaster</vt:lpstr>
      <vt:lpstr>DividerSlideMaster</vt:lpstr>
      <vt:lpstr>ImageDescriptionAppendixSlideMaster</vt:lpstr>
      <vt:lpstr>Financial Accounting, Sixth Edition</vt:lpstr>
      <vt:lpstr>Functions of Financial Accounting</vt:lpstr>
      <vt:lpstr>PART A</vt:lpstr>
      <vt:lpstr>Learning Objective 1</vt:lpstr>
      <vt:lpstr>Key Point 1</vt:lpstr>
      <vt:lpstr>Illustration 2-1 Six Steps in Measuring External Transactions</vt:lpstr>
      <vt:lpstr>Capturing Transactions in Accounts</vt:lpstr>
      <vt:lpstr>Key Point 2</vt:lpstr>
      <vt:lpstr>Learning Objective 2</vt:lpstr>
      <vt:lpstr>Effects of Transactions on the Basic Accounting Equation</vt:lpstr>
      <vt:lpstr>Understanding Effects of Transaction</vt:lpstr>
      <vt:lpstr>Illustration 2-2 External Transactions of Eagle Soccer Academy</vt:lpstr>
      <vt:lpstr>Transaction (1): Issue Common Stock 1</vt:lpstr>
      <vt:lpstr>Transaction (1): Issue Common Stock 2</vt:lpstr>
      <vt:lpstr>Transaction (1): Issue Common Stock 3</vt:lpstr>
      <vt:lpstr>Common Mistake 1</vt:lpstr>
      <vt:lpstr>Transaction (2): Borrow Cash from the Bank</vt:lpstr>
      <vt:lpstr>Key Point 3</vt:lpstr>
      <vt:lpstr>Transaction (3): Purchase Equipment</vt:lpstr>
      <vt:lpstr>Concept Check 2-1 1</vt:lpstr>
      <vt:lpstr>Concept Check 2-1 2</vt:lpstr>
      <vt:lpstr>Transaction (4): Pay for Rent in Advance</vt:lpstr>
      <vt:lpstr>Transaction (5): Purchase Supplies on Account</vt:lpstr>
      <vt:lpstr>Illustration 2-3 Expanded Accounting Equation</vt:lpstr>
      <vt:lpstr>Key Point 4</vt:lpstr>
      <vt:lpstr>Transaction (6): Provide Services for Cash</vt:lpstr>
      <vt:lpstr>Transaction (7): Provide Services on Account</vt:lpstr>
      <vt:lpstr>Transaction (8): Receive Cash in Advance from Customers</vt:lpstr>
      <vt:lpstr>Common Mistake 2</vt:lpstr>
      <vt:lpstr>Transaction (9): Pay Salaries to Employees</vt:lpstr>
      <vt:lpstr>Transaction (10): Pay Cash Dividends</vt:lpstr>
      <vt:lpstr>Common Mistake 3</vt:lpstr>
      <vt:lpstr>Illustration 2-4 Summary of All 10 External Transactions of Eagle Soccer Academy</vt:lpstr>
      <vt:lpstr>Concept Check 2-2 1</vt:lpstr>
      <vt:lpstr>Concept Check 2-2 2</vt:lpstr>
      <vt:lpstr>PART B</vt:lpstr>
      <vt:lpstr>Learning Objective 3</vt:lpstr>
      <vt:lpstr>Illustration 2-5 Debit and Credit Effects on Accounts in the Basic Accounting Equation</vt:lpstr>
      <vt:lpstr>Common Mistake 4</vt:lpstr>
      <vt:lpstr>Key Point 5</vt:lpstr>
      <vt:lpstr>Illustration 2-6 Debit and Credit Effects on Accounts in the Expanded Accounting Equation</vt:lpstr>
      <vt:lpstr>Key Point 6</vt:lpstr>
      <vt:lpstr>Illustration 2-7 Debit and Credit Effects on Each Account Type</vt:lpstr>
      <vt:lpstr>Concept Check 2-3 1</vt:lpstr>
      <vt:lpstr>Concept Check 2-3 2</vt:lpstr>
      <vt:lpstr>Learning Objective 4</vt:lpstr>
      <vt:lpstr>Illustration 2-8</vt:lpstr>
      <vt:lpstr>Common Mistake 5</vt:lpstr>
      <vt:lpstr>Recording Transactions—Example</vt:lpstr>
      <vt:lpstr>Key Point 7</vt:lpstr>
      <vt:lpstr>Common Mistake 6</vt:lpstr>
      <vt:lpstr>Learning Objective 5</vt:lpstr>
      <vt:lpstr>Illustration 2-10 General Ledger Account</vt:lpstr>
      <vt:lpstr>Posting Transaction to Accounts 1</vt:lpstr>
      <vt:lpstr>Posting Transaction to Accounts 2</vt:lpstr>
      <vt:lpstr>T-account</vt:lpstr>
      <vt:lpstr>Posting Transaction to Accounts 3</vt:lpstr>
      <vt:lpstr>Posting Transaction to Accounts 4</vt:lpstr>
      <vt:lpstr>Posting Transaction to Accounts 5</vt:lpstr>
      <vt:lpstr>Posting Transaction to Accounts 6</vt:lpstr>
      <vt:lpstr>Posting Transaction to Accounts 7</vt:lpstr>
      <vt:lpstr>Posting Transaction to Accounts 8</vt:lpstr>
      <vt:lpstr>Posting Transaction to Accounts 9</vt:lpstr>
      <vt:lpstr>Posting Transaction to Accounts 10</vt:lpstr>
      <vt:lpstr>Key Point</vt:lpstr>
      <vt:lpstr>Illustration 2-11 Summary of Journal Entries Recorded for Transactions of Eagle Soccer Academy 1</vt:lpstr>
      <vt:lpstr>Illustration 2-11 Summary of Journal Entries Recorded for Transactions of Eagle Soccer Academy 2</vt:lpstr>
      <vt:lpstr>Illustration 2-11 Summary of Journal Entries Recorded for Transactions of Eagle Soccer Academy 3</vt:lpstr>
      <vt:lpstr>Illustration 2-12 Posting of External Transactions of Eagle Soccer Academy from Journal Entries to General Ledger Accounts</vt:lpstr>
      <vt:lpstr>Concept Check 2-4 1</vt:lpstr>
      <vt:lpstr>Concept Check 2-4 2</vt:lpstr>
      <vt:lpstr>Concept Check 2-5 1</vt:lpstr>
      <vt:lpstr>Concept Check 2-5 2</vt:lpstr>
      <vt:lpstr>Learning Objective 6</vt:lpstr>
      <vt:lpstr>Trial Balance</vt:lpstr>
      <vt:lpstr>Common Mistake</vt:lpstr>
      <vt:lpstr>Illustration 2-13 Trial Balance of Eagle Soccer Academy</vt:lpstr>
      <vt:lpstr>Concept Check 2-6 1</vt:lpstr>
      <vt:lpstr>Concept Check 2-6 2</vt:lpstr>
      <vt:lpstr>Order of Accounts</vt:lpstr>
      <vt:lpstr>End of Main Content</vt:lpstr>
      <vt:lpstr>Accessibility Content: Text Alternatives for Images</vt:lpstr>
      <vt:lpstr>Transaction (3): Purchase Equipment – Text Alternative</vt:lpstr>
      <vt:lpstr>Transaction (4): Pay for Rent in Advance – Text Alternative</vt:lpstr>
      <vt:lpstr>Transaction (5): Purchase Supplies on Account – Text Alternative</vt:lpstr>
      <vt:lpstr>Illustration 2-3 Expanded Accounting Equation – Text Alternative</vt:lpstr>
      <vt:lpstr>Transaction (6): Provide Services for Cash – Text Alternative</vt:lpstr>
      <vt:lpstr>Transaction (7): Provide Services on Account – Text Alternative</vt:lpstr>
      <vt:lpstr>Transaction (8): Receive Cash in Advance from Customers – Text Alternative</vt:lpstr>
      <vt:lpstr>Transaction (9): Pay Salaries to Employees – Text Alternative</vt:lpstr>
      <vt:lpstr>Transaction (10): Pay Cash Dividends – Text Alternative</vt:lpstr>
      <vt:lpstr>Illustration 2-4 Summary of All 10 External Transactions of Eagle Soccer Academy – Text Alternative</vt:lpstr>
      <vt:lpstr>Illustration 2-5 Debit and Credit Effects on Accounts in the Basic Accounting Equation – Text Alternative</vt:lpstr>
      <vt:lpstr>Illustration 2-6 Debit and Credit Effects on Accounts in the Expanded Accounting Equation – Text Alternative</vt:lpstr>
      <vt:lpstr>Illustration 2-7 Debit and Credit Effects on Each Account Type – Text Alternative</vt:lpstr>
      <vt:lpstr>Illustration 2-10 General Ledger Account – Text Alternative</vt:lpstr>
      <vt:lpstr>Posting Transaction to Accounts 1 – Text Alternative</vt:lpstr>
      <vt:lpstr>Posting Transaction to Accounts 2 – Text Alternative</vt:lpstr>
      <vt:lpstr>Posting Transaction to Accounts 3 – Text Alternative</vt:lpstr>
      <vt:lpstr>Illustration 2-12 Posting of External Transactions of Eagle Soccer Academy from Journal Entries to General Ledger Accounts – Text Alternative</vt:lpstr>
      <vt:lpstr>Illustration 2-13 Trial Balance of Eagle Soccer Academy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
  <cp:keywords/>
  <cp:lastModifiedBy>Nithiyanadhan Rajagopal</cp:lastModifiedBy>
  <cp:revision>101</cp:revision>
  <dcterms:created xsi:type="dcterms:W3CDTF">2021-07-01T13:49:16Z</dcterms:created>
  <dcterms:modified xsi:type="dcterms:W3CDTF">2021-09-20T05:09:10Z</dcterms:modified>
</cp:coreProperties>
</file>