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92"/>
  </p:notesMasterIdLst>
  <p:sldIdLst>
    <p:sldId id="304" r:id="rId6"/>
    <p:sldId id="305" r:id="rId7"/>
    <p:sldId id="265" r:id="rId8"/>
    <p:sldId id="306" r:id="rId9"/>
    <p:sldId id="353" r:id="rId10"/>
    <p:sldId id="307" r:id="rId11"/>
    <p:sldId id="308" r:id="rId12"/>
    <p:sldId id="309" r:id="rId13"/>
    <p:sldId id="310" r:id="rId14"/>
    <p:sldId id="311" r:id="rId15"/>
    <p:sldId id="312" r:id="rId16"/>
    <p:sldId id="313" r:id="rId17"/>
    <p:sldId id="314" r:id="rId18"/>
    <p:sldId id="315" r:id="rId19"/>
    <p:sldId id="316" r:id="rId20"/>
    <p:sldId id="317" r:id="rId21"/>
    <p:sldId id="318" r:id="rId22"/>
    <p:sldId id="319" r:id="rId23"/>
    <p:sldId id="320" r:id="rId24"/>
    <p:sldId id="321" r:id="rId25"/>
    <p:sldId id="322" r:id="rId26"/>
    <p:sldId id="323" r:id="rId27"/>
    <p:sldId id="324" r:id="rId28"/>
    <p:sldId id="325" r:id="rId29"/>
    <p:sldId id="326" r:id="rId30"/>
    <p:sldId id="327" r:id="rId31"/>
    <p:sldId id="328" r:id="rId32"/>
    <p:sldId id="329" r:id="rId33"/>
    <p:sldId id="330" r:id="rId34"/>
    <p:sldId id="331" r:id="rId35"/>
    <p:sldId id="332" r:id="rId36"/>
    <p:sldId id="333" r:id="rId37"/>
    <p:sldId id="334" r:id="rId38"/>
    <p:sldId id="335" r:id="rId39"/>
    <p:sldId id="336" r:id="rId40"/>
    <p:sldId id="337" r:id="rId41"/>
    <p:sldId id="338" r:id="rId42"/>
    <p:sldId id="339" r:id="rId43"/>
    <p:sldId id="340" r:id="rId44"/>
    <p:sldId id="341" r:id="rId45"/>
    <p:sldId id="342" r:id="rId46"/>
    <p:sldId id="343" r:id="rId47"/>
    <p:sldId id="344" r:id="rId48"/>
    <p:sldId id="345" r:id="rId49"/>
    <p:sldId id="346" r:id="rId50"/>
    <p:sldId id="347" r:id="rId51"/>
    <p:sldId id="348" r:id="rId52"/>
    <p:sldId id="349" r:id="rId53"/>
    <p:sldId id="350" r:id="rId54"/>
    <p:sldId id="351" r:id="rId55"/>
    <p:sldId id="352" r:id="rId56"/>
    <p:sldId id="354" r:id="rId57"/>
    <p:sldId id="355" r:id="rId58"/>
    <p:sldId id="356" r:id="rId59"/>
    <p:sldId id="357" r:id="rId60"/>
    <p:sldId id="358" r:id="rId61"/>
    <p:sldId id="359" r:id="rId62"/>
    <p:sldId id="360" r:id="rId63"/>
    <p:sldId id="361" r:id="rId64"/>
    <p:sldId id="362" r:id="rId65"/>
    <p:sldId id="363" r:id="rId66"/>
    <p:sldId id="364" r:id="rId67"/>
    <p:sldId id="365" r:id="rId68"/>
    <p:sldId id="366" r:id="rId69"/>
    <p:sldId id="367" r:id="rId70"/>
    <p:sldId id="368" r:id="rId71"/>
    <p:sldId id="369" r:id="rId72"/>
    <p:sldId id="370" r:id="rId73"/>
    <p:sldId id="371" r:id="rId74"/>
    <p:sldId id="372" r:id="rId75"/>
    <p:sldId id="373" r:id="rId76"/>
    <p:sldId id="260" r:id="rId77"/>
    <p:sldId id="258" r:id="rId78"/>
    <p:sldId id="264" r:id="rId79"/>
    <p:sldId id="374" r:id="rId80"/>
    <p:sldId id="380" r:id="rId81"/>
    <p:sldId id="381" r:id="rId82"/>
    <p:sldId id="382" r:id="rId83"/>
    <p:sldId id="375" r:id="rId84"/>
    <p:sldId id="376" r:id="rId85"/>
    <p:sldId id="377" r:id="rId86"/>
    <p:sldId id="383" r:id="rId87"/>
    <p:sldId id="384" r:id="rId88"/>
    <p:sldId id="385" r:id="rId89"/>
    <p:sldId id="378" r:id="rId90"/>
    <p:sldId id="379" r:id="rId9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04"/>
            <p14:sldId id="305"/>
            <p14:sldId id="265"/>
            <p14:sldId id="306"/>
            <p14:sldId id="353"/>
            <p14:sldId id="307"/>
            <p14:sldId id="308"/>
            <p14:sldId id="309"/>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260"/>
          </p14:sldIdLst>
        </p14:section>
        <p14:section name="Appendix: Image Descriptions for Unsighted Students" id="{9E859B0B-078E-463E-89A6-21C20DD280C4}">
          <p14:sldIdLst>
            <p14:sldId id="258"/>
            <p14:sldId id="264"/>
            <p14:sldId id="374"/>
            <p14:sldId id="380"/>
            <p14:sldId id="381"/>
            <p14:sldId id="382"/>
            <p14:sldId id="375"/>
            <p14:sldId id="376"/>
            <p14:sldId id="377"/>
            <p14:sldId id="383"/>
            <p14:sldId id="384"/>
            <p14:sldId id="385"/>
            <p14:sldId id="378"/>
            <p14:sldId id="379"/>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0000"/>
    <a:srgbClr val="007033"/>
    <a:srgbClr val="C00000"/>
    <a:srgbClr val="000000"/>
    <a:srgbClr val="7575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441" autoAdjust="0"/>
    <p:restoredTop sz="94249" autoAdjust="0"/>
  </p:normalViewPr>
  <p:slideViewPr>
    <p:cSldViewPr snapToGrid="0" showGuides="1">
      <p:cViewPr varScale="1">
        <p:scale>
          <a:sx n="84" d="100"/>
          <a:sy n="84" d="100"/>
        </p:scale>
        <p:origin x="1836" y="96"/>
      </p:cViewPr>
      <p:guideLst>
        <p:guide pos="3264"/>
        <p:guide orient="horz" pos="2256"/>
        <p:guide pos="5640"/>
      </p:guideLst>
    </p:cSldViewPr>
  </p:slideViewPr>
  <p:outlineViewPr>
    <p:cViewPr>
      <p:scale>
        <a:sx n="33" d="100"/>
        <a:sy n="33" d="100"/>
      </p:scale>
      <p:origin x="0" y="-47574"/>
    </p:cViewPr>
  </p:outlineViewPr>
  <p:notesTextViewPr>
    <p:cViewPr>
      <p:scale>
        <a:sx n="100" d="100"/>
        <a:sy n="100" d="100"/>
      </p:scale>
      <p:origin x="0" y="0"/>
    </p:cViewPr>
  </p:notesTextViewPr>
  <p:notesViewPr>
    <p:cSldViewPr snapToGrid="0">
      <p:cViewPr varScale="1">
        <p:scale>
          <a:sx n="55" d="100"/>
          <a:sy n="55" d="100"/>
        </p:scale>
        <p:origin x="2880"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slide" Target="slides/slide84.xml"/><Relationship Id="rId97"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viewProps" Target="view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commentAuthors" Target="commentAuthors.xml"/><Relationship Id="rId98" Type="http://schemas.microsoft.com/office/2016/11/relationships/changesInfo" Target="changesInfos/changesInfo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orris, Angela" userId="11cf1c93-3845-43e3-92d1-58433ed24778" providerId="ADAL" clId="{E990EFB9-1AC9-4696-A74A-641D0397197B}"/>
    <pc:docChg chg="modSld">
      <pc:chgData name="Norris, Angela" userId="11cf1c93-3845-43e3-92d1-58433ed24778" providerId="ADAL" clId="{E990EFB9-1AC9-4696-A74A-641D0397197B}" dt="2021-10-07T17:01:23.167" v="6" actId="1076"/>
      <pc:docMkLst>
        <pc:docMk/>
      </pc:docMkLst>
      <pc:sldChg chg="addSp modSp mod">
        <pc:chgData name="Norris, Angela" userId="11cf1c93-3845-43e3-92d1-58433ed24778" providerId="ADAL" clId="{E990EFB9-1AC9-4696-A74A-641D0397197B}" dt="2021-10-07T17:01:23.167" v="6" actId="1076"/>
        <pc:sldMkLst>
          <pc:docMk/>
          <pc:sldMk cId="188541071" sldId="344"/>
        </pc:sldMkLst>
        <pc:spChg chg="add mod">
          <ac:chgData name="Norris, Angela" userId="11cf1c93-3845-43e3-92d1-58433ed24778" providerId="ADAL" clId="{E990EFB9-1AC9-4696-A74A-641D0397197B}" dt="2021-10-07T17:01:23.167" v="6" actId="1076"/>
          <ac:spMkLst>
            <pc:docMk/>
            <pc:sldMk cId="188541071" sldId="344"/>
            <ac:spMk id="5" creationId="{D0081E98-3F55-4462-BEFA-05BD560FDDB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C15294-8BCE-4B15-84C9-4E8D5074478D}" type="datetimeFigureOut">
              <a:rPr lang="en-US" smtClean="0"/>
              <a:t>10/7/2021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56329-1779-487C-B587-BBABA473AA7C}" type="slidenum">
              <a:rPr lang="en-US" smtClean="0"/>
              <a:t>‹#›</a:t>
            </a:fld>
            <a:endParaRPr lang="en-US"/>
          </a:p>
        </p:txBody>
      </p:sp>
    </p:spTree>
    <p:extLst>
      <p:ext uri="{BB962C8B-B14F-4D97-AF65-F5344CB8AC3E}">
        <p14:creationId xmlns:p14="http://schemas.microsoft.com/office/powerpoint/2010/main" val="1955805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4710897bef3740dd90c149fdf9d32fa6" TargetMode="External"/><Relationship Id="rId2" Type="http://schemas.openxmlformats.org/officeDocument/2006/relationships/slide" Target="../slides/slide41.xml"/><Relationship Id="rId1" Type="http://schemas.openxmlformats.org/officeDocument/2006/relationships/notesMaster" Target="../notesMasters/notesMaster1.xml"/><Relationship Id="rId4" Type="http://schemas.openxmlformats.org/officeDocument/2006/relationships/hyperlink" Target="f0dd09cf26364b748e27ef3be2e831eb" TargetMode="Externa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a:t>
            </a:fld>
            <a:endParaRPr lang="en-US"/>
          </a:p>
        </p:txBody>
      </p:sp>
    </p:spTree>
    <p:extLst>
      <p:ext uri="{BB962C8B-B14F-4D97-AF65-F5344CB8AC3E}">
        <p14:creationId xmlns:p14="http://schemas.microsoft.com/office/powerpoint/2010/main" val="2980643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b="0" i="0" strike="noStrike" dirty="0"/>
              <a:t>A business engages in three fundamental activities – financing activities, investing activities, and operating activities.</a:t>
            </a:r>
          </a:p>
          <a:p>
            <a:pPr>
              <a:spcBef>
                <a:spcPct val="0"/>
              </a:spcBef>
            </a:pPr>
            <a:endParaRPr lang="en-IN" strike="sngStrike" dirty="0"/>
          </a:p>
          <a:p>
            <a:pPr>
              <a:spcBef>
                <a:spcPct val="0"/>
              </a:spcBef>
            </a:pPr>
            <a:r>
              <a:rPr lang="en-US" b="1" dirty="0"/>
              <a:t>Financing activities</a:t>
            </a:r>
            <a:r>
              <a:rPr lang="en-US" dirty="0"/>
              <a:t> include transactions the company has with investors and creditors, such as issuing stock and borrowing money from a local bank.  </a:t>
            </a:r>
          </a:p>
          <a:p>
            <a:pPr>
              <a:spcBef>
                <a:spcPct val="0"/>
              </a:spcBef>
            </a:pPr>
            <a:endParaRPr lang="en-US" b="1" dirty="0"/>
          </a:p>
          <a:p>
            <a:pPr>
              <a:spcBef>
                <a:spcPct val="0"/>
              </a:spcBef>
            </a:pPr>
            <a:r>
              <a:rPr lang="en-US" b="1" dirty="0"/>
              <a:t>Investing activities</a:t>
            </a:r>
            <a:r>
              <a:rPr lang="en-US" dirty="0"/>
              <a:t> include transactions involving the purchase and sale of resources that are expected to benefit the company for several years, such as the purchase of equipment. With the necessary resources in place, the company is ready to begin operations.  </a:t>
            </a:r>
          </a:p>
          <a:p>
            <a:pPr>
              <a:spcBef>
                <a:spcPct val="0"/>
              </a:spcBef>
            </a:pPr>
            <a:endParaRPr lang="en-US" b="1" dirty="0"/>
          </a:p>
          <a:p>
            <a:pPr>
              <a:spcBef>
                <a:spcPct val="0"/>
              </a:spcBef>
            </a:pPr>
            <a:r>
              <a:rPr lang="en-US" b="1" dirty="0"/>
              <a:t>Operating activities</a:t>
            </a:r>
            <a:r>
              <a:rPr lang="en-US" dirty="0"/>
              <a:t> will include transactions that relate to the primary operations of the company, such as providing products and services to customers and the associated costs of doing so, like rent, salaries, utilities, taxes, and advertising.</a:t>
            </a:r>
            <a:endParaRPr lang="en-US" strike="sngStrike" dirty="0"/>
          </a:p>
        </p:txBody>
      </p:sp>
      <p:sp>
        <p:nvSpPr>
          <p:cNvPr id="4" name="Slide Number Placeholder 3"/>
          <p:cNvSpPr>
            <a:spLocks noGrp="1"/>
          </p:cNvSpPr>
          <p:nvPr>
            <p:ph type="sldNum" sz="quarter" idx="10"/>
          </p:nvPr>
        </p:nvSpPr>
        <p:spPr/>
        <p:txBody>
          <a:bodyPr/>
          <a:lstStyle/>
          <a:p>
            <a:fld id="{35356329-1779-487C-B587-BBABA473AA7C}" type="slidenum">
              <a:rPr lang="en-US" smtClean="0"/>
              <a:t>10</a:t>
            </a:fld>
            <a:endParaRPr lang="en-US"/>
          </a:p>
        </p:txBody>
      </p:sp>
    </p:spTree>
    <p:extLst>
      <p:ext uri="{BB962C8B-B14F-4D97-AF65-F5344CB8AC3E}">
        <p14:creationId xmlns:p14="http://schemas.microsoft.com/office/powerpoint/2010/main" val="6517063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b="1" dirty="0"/>
              <a:t>Limited liability</a:t>
            </a:r>
            <a:r>
              <a:rPr lang="en-US" dirty="0"/>
              <a:t> prevents stockholders from being held personally responsible for the financial obligations of the corporation. </a:t>
            </a:r>
          </a:p>
          <a:p>
            <a:pPr defTabSz="469682">
              <a:defRPr/>
            </a:pPr>
            <a:endParaRPr lang="en-US" dirty="0"/>
          </a:p>
          <a:p>
            <a:pPr defTabSz="469682">
              <a:defRPr/>
            </a:pPr>
            <a:r>
              <a:rPr lang="en-US" dirty="0"/>
              <a:t>A disadvantage of selecting the sole proprietorship or partnership form of business is that owners must have sufficient personal funds to finance the business in addition to the ability to borrow money. Another disadvantage of being a sole proprietorship or partnership is that neither offers limited liability. </a:t>
            </a:r>
            <a:endParaRPr lang="en-US" strike="sngStrike" dirty="0"/>
          </a:p>
          <a:p>
            <a:pPr>
              <a:defRPr/>
            </a:pPr>
            <a:endParaRPr lang="en-US" strike="sngStrike" dirty="0"/>
          </a:p>
          <a:p>
            <a:r>
              <a:rPr lang="en-US" dirty="0"/>
              <a:t>A potential disadvantage of a corporation is </a:t>
            </a:r>
            <a:r>
              <a:rPr lang="en-US" i="1" dirty="0"/>
              <a:t>double taxation</a:t>
            </a:r>
            <a:r>
              <a:rPr lang="en-US" dirty="0"/>
              <a:t>: (1) the company first pays corporate income taxes on income it earns and (2) stockholders then pay personal income taxes when the company distributes that income as dividends to them. </a:t>
            </a:r>
          </a:p>
          <a:p>
            <a:endParaRPr lang="en-US" dirty="0"/>
          </a:p>
          <a:p>
            <a:r>
              <a:rPr lang="en-US" dirty="0"/>
              <a:t>Because most of the largest companies in the United States are corporations, in this book we will focus primarily on accounting from a corporation’s perspective. Focusing on corporations also highlights the importance of financial accounting—to measure and communicate activities of a company for investors (stockholders) and creditors (lenders, such as a local bank). </a:t>
            </a:r>
          </a:p>
        </p:txBody>
      </p:sp>
      <p:sp>
        <p:nvSpPr>
          <p:cNvPr id="4" name="Slide Number Placeholder 3"/>
          <p:cNvSpPr>
            <a:spLocks noGrp="1"/>
          </p:cNvSpPr>
          <p:nvPr>
            <p:ph type="sldNum" sz="quarter" idx="10"/>
          </p:nvPr>
        </p:nvSpPr>
        <p:spPr/>
        <p:txBody>
          <a:bodyPr/>
          <a:lstStyle/>
          <a:p>
            <a:fld id="{35356329-1779-487C-B587-BBABA473AA7C}" type="slidenum">
              <a:rPr lang="en-US" smtClean="0"/>
              <a:t>11</a:t>
            </a:fld>
            <a:endParaRPr lang="en-US"/>
          </a:p>
        </p:txBody>
      </p:sp>
    </p:spTree>
    <p:extLst>
      <p:ext uri="{BB962C8B-B14F-4D97-AF65-F5344CB8AC3E}">
        <p14:creationId xmlns:p14="http://schemas.microsoft.com/office/powerpoint/2010/main" val="29477083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What information would investors and creditors be interested in knowing to determine whether their investment in a company was a good decision? </a:t>
            </a:r>
            <a:r>
              <a:rPr lang="en-US" b="1" dirty="0"/>
              <a:t>Ultimately, investors and creditors want to know about the company’s resources and their claims to those resources.</a:t>
            </a:r>
            <a:r>
              <a:rPr lang="en-US" dirty="0"/>
              <a:t> Accounting uses some conventional names to describe such resources and claims.</a:t>
            </a:r>
            <a:endParaRPr lang="en-IN" dirty="0"/>
          </a:p>
          <a:p>
            <a:pPr>
              <a:spcBef>
                <a:spcPct val="0"/>
              </a:spcBef>
            </a:pPr>
            <a:endParaRPr lang="en-IN" dirty="0"/>
          </a:p>
          <a:p>
            <a:pPr>
              <a:spcBef>
                <a:spcPct val="0"/>
              </a:spcBef>
            </a:pPr>
            <a:r>
              <a:rPr lang="en-US" b="1" i="1" dirty="0"/>
              <a:t>Assets</a:t>
            </a:r>
            <a:r>
              <a:rPr lang="en-US" dirty="0"/>
              <a:t> are the total resources of a company. </a:t>
            </a:r>
          </a:p>
          <a:p>
            <a:pPr marL="176131" indent="-176131">
              <a:spcBef>
                <a:spcPct val="0"/>
              </a:spcBef>
              <a:buFont typeface="Arial" panose="020B0604020202020204" pitchFamily="34" charset="0"/>
              <a:buChar char="•"/>
            </a:pPr>
            <a:r>
              <a:rPr lang="en-US" dirty="0"/>
              <a:t>Examples:  cash, equipment, supplies, inventory for sale to customers, buildings, land, and investments. </a:t>
            </a:r>
          </a:p>
          <a:p>
            <a:pPr marL="176131" indent="-176131">
              <a:spcBef>
                <a:spcPct val="0"/>
              </a:spcBef>
              <a:buFont typeface="Arial" panose="020B0604020202020204" pitchFamily="34" charset="0"/>
              <a:buChar char="•"/>
            </a:pPr>
            <a:endParaRPr lang="en-US" b="1" i="1" dirty="0"/>
          </a:p>
          <a:p>
            <a:pPr>
              <a:spcBef>
                <a:spcPct val="0"/>
              </a:spcBef>
            </a:pPr>
            <a:r>
              <a:rPr lang="en-US" b="1" i="1" dirty="0"/>
              <a:t>Liabilities</a:t>
            </a:r>
            <a:r>
              <a:rPr lang="en-US" dirty="0"/>
              <a:t> are amounts owed to creditors.</a:t>
            </a:r>
          </a:p>
          <a:p>
            <a:pPr marL="176131" indent="-176131">
              <a:spcBef>
                <a:spcPct val="0"/>
              </a:spcBef>
              <a:buFont typeface="Arial" panose="020B0604020202020204" pitchFamily="34" charset="0"/>
              <a:buChar char="•"/>
            </a:pPr>
            <a:r>
              <a:rPr lang="en-US" dirty="0"/>
              <a:t>Examples:  amounts owed to suppliers, employees, utility companies, and the government (in the form of taxes).</a:t>
            </a:r>
          </a:p>
          <a:p>
            <a:pPr marL="176131" indent="-176131">
              <a:spcBef>
                <a:spcPct val="0"/>
              </a:spcBef>
              <a:buFont typeface="Arial" panose="020B0604020202020204" pitchFamily="34" charset="0"/>
              <a:buChar char="•"/>
            </a:pPr>
            <a:r>
              <a:rPr lang="en-US" dirty="0"/>
              <a:t>Liabilities typically include claims that must be paid by a specified date. </a:t>
            </a:r>
          </a:p>
          <a:p>
            <a:pPr marL="176131" indent="-176131">
              <a:spcBef>
                <a:spcPct val="0"/>
              </a:spcBef>
              <a:buFont typeface="Arial" panose="020B0604020202020204" pitchFamily="34" charset="0"/>
              <a:buChar char="•"/>
            </a:pPr>
            <a:endParaRPr lang="en-US" dirty="0"/>
          </a:p>
          <a:p>
            <a:pPr>
              <a:spcBef>
                <a:spcPct val="0"/>
              </a:spcBef>
            </a:pPr>
            <a:r>
              <a:rPr lang="en-US" b="1" i="1" dirty="0"/>
              <a:t>Stockholders’ equity </a:t>
            </a:r>
            <a:r>
              <a:rPr lang="en-US" dirty="0"/>
              <a:t>represents the owners' claims to resources. </a:t>
            </a:r>
          </a:p>
          <a:p>
            <a:pPr marL="176131" indent="-176131">
              <a:spcBef>
                <a:spcPct val="0"/>
              </a:spcBef>
              <a:buFont typeface="Arial" panose="020B0604020202020204" pitchFamily="34" charset="0"/>
              <a:buChar char="•"/>
            </a:pPr>
            <a:r>
              <a:rPr lang="en-US" dirty="0"/>
              <a:t>These claims arise from two primary sources: (1) contributions by the owners themselves and (2) net resources generated by company operations.</a:t>
            </a:r>
          </a:p>
          <a:p>
            <a:pPr marL="176131" indent="-176131">
              <a:spcBef>
                <a:spcPct val="0"/>
              </a:spcBef>
              <a:buFont typeface="Arial" panose="020B0604020202020204" pitchFamily="34" charset="0"/>
              <a:buChar char="•"/>
            </a:pPr>
            <a:r>
              <a:rPr lang="en-US" dirty="0"/>
              <a:t>You can also think of stockholders' equity as total assets minus total liabilities.</a:t>
            </a:r>
            <a:endParaRPr lang="en-IN" b="1" i="1" dirty="0"/>
          </a:p>
          <a:p>
            <a:pPr>
              <a:spcBef>
                <a:spcPct val="0"/>
              </a:spcBef>
            </a:pPr>
            <a:endParaRPr lang="en-IN" dirty="0"/>
          </a:p>
          <a:p>
            <a:pPr>
              <a:spcBef>
                <a:spcPct val="0"/>
              </a:spcBef>
            </a:pPr>
            <a:r>
              <a:rPr lang="en-US" dirty="0"/>
              <a:t>The relationship among the three measurement categories is called the </a:t>
            </a:r>
            <a:r>
              <a:rPr lang="en-US" b="1" i="1" dirty="0"/>
              <a:t>accounting equation.  </a:t>
            </a:r>
            <a:r>
              <a:rPr lang="en-US" b="0" i="0" dirty="0"/>
              <a:t>It s</a:t>
            </a:r>
            <a:r>
              <a:rPr lang="en-US" dirty="0"/>
              <a:t>hows that a company’s assets equal its liabilities plus stockholders’ equity. Alternatively, a company’s resources equal creditors’ and owners’ claims to those resources.</a:t>
            </a:r>
            <a:endParaRPr lang="en-IN" dirty="0"/>
          </a:p>
        </p:txBody>
      </p:sp>
      <p:sp>
        <p:nvSpPr>
          <p:cNvPr id="4" name="Slide Number Placeholder 3"/>
          <p:cNvSpPr>
            <a:spLocks noGrp="1"/>
          </p:cNvSpPr>
          <p:nvPr>
            <p:ph type="sldNum" sz="quarter" idx="10"/>
          </p:nvPr>
        </p:nvSpPr>
        <p:spPr/>
        <p:txBody>
          <a:bodyPr/>
          <a:lstStyle/>
          <a:p>
            <a:fld id="{35356329-1779-487C-B587-BBABA473AA7C}" type="slidenum">
              <a:rPr lang="en-US" smtClean="0"/>
              <a:t>12</a:t>
            </a:fld>
            <a:endParaRPr lang="en-US"/>
          </a:p>
        </p:txBody>
      </p:sp>
    </p:spTree>
    <p:extLst>
      <p:ext uri="{BB962C8B-B14F-4D97-AF65-F5344CB8AC3E}">
        <p14:creationId xmlns:p14="http://schemas.microsoft.com/office/powerpoint/2010/main" val="15305487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businesses want </a:t>
            </a:r>
            <a:r>
              <a:rPr lang="en-US" b="1" dirty="0"/>
              <a:t>revenues</a:t>
            </a:r>
            <a:r>
              <a:rPr lang="en-US" dirty="0"/>
              <a:t> to be greater than </a:t>
            </a:r>
            <a:r>
              <a:rPr lang="en-US" b="1" dirty="0"/>
              <a:t>expenses</a:t>
            </a:r>
            <a:r>
              <a:rPr lang="en-US" dirty="0"/>
              <a:t>, producing a positive </a:t>
            </a:r>
            <a:r>
              <a:rPr lang="en-US" b="1" dirty="0"/>
              <a:t>net income </a:t>
            </a:r>
            <a:r>
              <a:rPr lang="en-US" dirty="0"/>
              <a:t>and adding to stockholders’ equity in the business. </a:t>
            </a:r>
          </a:p>
          <a:p>
            <a:endParaRPr lang="en-US" dirty="0"/>
          </a:p>
          <a:p>
            <a:r>
              <a:rPr lang="en-US" dirty="0"/>
              <a:t>However, if expenses exceed revenues, as happens from time to time, the difference between them is a negative amount—a </a:t>
            </a:r>
            <a:r>
              <a:rPr lang="en-US" b="1" dirty="0"/>
              <a:t>net loss.</a:t>
            </a:r>
          </a:p>
          <a:p>
            <a:endParaRPr lang="en-US" dirty="0"/>
          </a:p>
          <a:p>
            <a:r>
              <a:rPr lang="en-US" dirty="0"/>
              <a:t>What should a company do with the net income, or the resources generated during the month? The company can make a cash payment to stockholders (dividends) and retain the remaining resources in the company to help grow future operations. </a:t>
            </a:r>
          </a:p>
        </p:txBody>
      </p:sp>
      <p:sp>
        <p:nvSpPr>
          <p:cNvPr id="4" name="Slide Number Placeholder 3"/>
          <p:cNvSpPr>
            <a:spLocks noGrp="1"/>
          </p:cNvSpPr>
          <p:nvPr>
            <p:ph type="sldNum" sz="quarter" idx="10"/>
          </p:nvPr>
        </p:nvSpPr>
        <p:spPr/>
        <p:txBody>
          <a:bodyPr/>
          <a:lstStyle/>
          <a:p>
            <a:fld id="{35356329-1779-487C-B587-BBABA473AA7C}" type="slidenum">
              <a:rPr lang="en-US" smtClean="0"/>
              <a:t>13</a:t>
            </a:fld>
            <a:endParaRPr lang="en-US"/>
          </a:p>
        </p:txBody>
      </p:sp>
    </p:spTree>
    <p:extLst>
      <p:ext uri="{BB962C8B-B14F-4D97-AF65-F5344CB8AC3E}">
        <p14:creationId xmlns:p14="http://schemas.microsoft.com/office/powerpoint/2010/main" val="21593481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The measurement role of accounting is to create a record of the activities of a company. To make this possible, a company must maintain an accurate record of its assets, liabilities, stockholders’ equity, revenues, expenses, and dividends. </a:t>
            </a:r>
          </a:p>
          <a:p>
            <a:pPr defTabSz="469682">
              <a:defRPr/>
            </a:pPr>
            <a:endParaRPr lang="en-US" dirty="0"/>
          </a:p>
          <a:p>
            <a:pPr defTabSz="469682">
              <a:defRPr/>
            </a:pPr>
            <a:r>
              <a:rPr lang="en-US" dirty="0"/>
              <a:t>Be sure you understand the meaning of these items. We will refer to them throughout this book. Illustration 1-4 summarizes the business activities and the categories that measure them.</a:t>
            </a:r>
          </a:p>
        </p:txBody>
      </p:sp>
      <p:sp>
        <p:nvSpPr>
          <p:cNvPr id="4" name="Slide Number Placeholder 3"/>
          <p:cNvSpPr>
            <a:spLocks noGrp="1"/>
          </p:cNvSpPr>
          <p:nvPr>
            <p:ph type="sldNum" sz="quarter" idx="10"/>
          </p:nvPr>
        </p:nvSpPr>
        <p:spPr/>
        <p:txBody>
          <a:bodyPr/>
          <a:lstStyle/>
          <a:p>
            <a:fld id="{35356329-1779-487C-B587-BBABA473AA7C}" type="slidenum">
              <a:rPr lang="en-US" smtClean="0"/>
              <a:t>14</a:t>
            </a:fld>
            <a:endParaRPr lang="en-US"/>
          </a:p>
        </p:txBody>
      </p:sp>
    </p:spTree>
    <p:extLst>
      <p:ext uri="{BB962C8B-B14F-4D97-AF65-F5344CB8AC3E}">
        <p14:creationId xmlns:p14="http://schemas.microsoft.com/office/powerpoint/2010/main" val="1402668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15</a:t>
            </a:fld>
            <a:endParaRPr lang="en-US"/>
          </a:p>
        </p:txBody>
      </p:sp>
    </p:spTree>
    <p:extLst>
      <p:ext uri="{BB962C8B-B14F-4D97-AF65-F5344CB8AC3E}">
        <p14:creationId xmlns:p14="http://schemas.microsoft.com/office/powerpoint/2010/main" val="37520587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16</a:t>
            </a:fld>
            <a:endParaRPr lang="en-US"/>
          </a:p>
        </p:txBody>
      </p:sp>
    </p:spTree>
    <p:extLst>
      <p:ext uri="{BB962C8B-B14F-4D97-AF65-F5344CB8AC3E}">
        <p14:creationId xmlns:p14="http://schemas.microsoft.com/office/powerpoint/2010/main" val="34571636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17</a:t>
            </a:fld>
            <a:endParaRPr lang="en-US"/>
          </a:p>
        </p:txBody>
      </p:sp>
    </p:spTree>
    <p:extLst>
      <p:ext uri="{BB962C8B-B14F-4D97-AF65-F5344CB8AC3E}">
        <p14:creationId xmlns:p14="http://schemas.microsoft.com/office/powerpoint/2010/main" val="21997921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18</a:t>
            </a:fld>
            <a:endParaRPr lang="en-US"/>
          </a:p>
        </p:txBody>
      </p:sp>
    </p:spTree>
    <p:extLst>
      <p:ext uri="{BB962C8B-B14F-4D97-AF65-F5344CB8AC3E}">
        <p14:creationId xmlns:p14="http://schemas.microsoft.com/office/powerpoint/2010/main" val="35572660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19</a:t>
            </a:fld>
            <a:endParaRPr lang="en-US"/>
          </a:p>
        </p:txBody>
      </p:sp>
    </p:spTree>
    <p:extLst>
      <p:ext uri="{BB962C8B-B14F-4D97-AF65-F5344CB8AC3E}">
        <p14:creationId xmlns:p14="http://schemas.microsoft.com/office/powerpoint/2010/main" val="3712029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Welcome to accounting. A common misconception about this course is that it is a math class, much like college algebra, calculus, or business statistics. You will soon see that this is </a:t>
            </a:r>
            <a:r>
              <a:rPr lang="en-US" i="1" dirty="0"/>
              <a:t>not</a:t>
            </a:r>
            <a:r>
              <a:rPr lang="en-US" dirty="0"/>
              <a:t> a math class. Don’t say to yourself, “I’m not good at math so I probably won’t be good at accounting.” Though it’s true that we use numbers heavily throughout each chapter, accounting is far more than adding, subtracting, and solving for unknown variables. So, what exactly is accounting? We’ll take a close look at this next.</a:t>
            </a:r>
          </a:p>
        </p:txBody>
      </p:sp>
      <p:sp>
        <p:nvSpPr>
          <p:cNvPr id="4" name="Slide Number Placeholder 3"/>
          <p:cNvSpPr>
            <a:spLocks noGrp="1"/>
          </p:cNvSpPr>
          <p:nvPr>
            <p:ph type="sldNum" sz="quarter" idx="10"/>
          </p:nvPr>
        </p:nvSpPr>
        <p:spPr/>
        <p:txBody>
          <a:bodyPr/>
          <a:lstStyle/>
          <a:p>
            <a:fld id="{35356329-1779-487C-B587-BBABA473AA7C}" type="slidenum">
              <a:rPr lang="en-US" smtClean="0"/>
              <a:t>2</a:t>
            </a:fld>
            <a:endParaRPr lang="en-US"/>
          </a:p>
        </p:txBody>
      </p:sp>
    </p:spTree>
    <p:extLst>
      <p:ext uri="{BB962C8B-B14F-4D97-AF65-F5344CB8AC3E}">
        <p14:creationId xmlns:p14="http://schemas.microsoft.com/office/powerpoint/2010/main" val="25058129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20</a:t>
            </a:fld>
            <a:endParaRPr lang="en-US"/>
          </a:p>
        </p:txBody>
      </p:sp>
    </p:spTree>
    <p:extLst>
      <p:ext uri="{BB962C8B-B14F-4D97-AF65-F5344CB8AC3E}">
        <p14:creationId xmlns:p14="http://schemas.microsoft.com/office/powerpoint/2010/main" val="18880760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The first important role of financial accounting is to </a:t>
            </a:r>
            <a:r>
              <a:rPr lang="en-US" i="1" dirty="0"/>
              <a:t>measure</a:t>
            </a:r>
            <a:r>
              <a:rPr lang="en-US" dirty="0"/>
              <a:t> the relevant transactions of a company. </a:t>
            </a:r>
          </a:p>
          <a:p>
            <a:pPr>
              <a:defRPr/>
            </a:pPr>
            <a:endParaRPr lang="en-US" dirty="0"/>
          </a:p>
          <a:p>
            <a:pPr>
              <a:defRPr/>
            </a:pPr>
            <a:r>
              <a:rPr lang="en-US" dirty="0"/>
              <a:t>Its second vital role is to </a:t>
            </a:r>
            <a:r>
              <a:rPr lang="en-US" i="1" dirty="0"/>
              <a:t>communicate</a:t>
            </a:r>
            <a:r>
              <a:rPr lang="en-US" dirty="0"/>
              <a:t> these business activities to those outside the company.</a:t>
            </a:r>
          </a:p>
          <a:p>
            <a:pPr>
              <a:defRPr/>
            </a:pPr>
            <a:endParaRPr lang="en-US" dirty="0"/>
          </a:p>
          <a:p>
            <a:pPr>
              <a:defRPr/>
            </a:pPr>
            <a:r>
              <a:rPr lang="en-US" dirty="0"/>
              <a:t>The primary means of communicating business activities is through </a:t>
            </a:r>
            <a:r>
              <a:rPr lang="en-US" b="1" dirty="0"/>
              <a:t>financial statements</a:t>
            </a:r>
            <a:r>
              <a:rPr lang="en-US" dirty="0"/>
              <a:t>.</a:t>
            </a:r>
          </a:p>
          <a:p>
            <a:pPr>
              <a:defRPr/>
            </a:pPr>
            <a:endParaRPr lang="en-US" strike="sngStrike" dirty="0"/>
          </a:p>
          <a:p>
            <a:pPr>
              <a:defRPr/>
            </a:pPr>
            <a:r>
              <a:rPr lang="en-US" dirty="0"/>
              <a:t>These financial statements give investors and creditors the key information they need when making decisions about a company: Should I buy the company’s stock? Should I lend money to the company? Is management efficiently operating the company? </a:t>
            </a:r>
          </a:p>
          <a:p>
            <a:pPr>
              <a:defRPr/>
            </a:pPr>
            <a:endParaRPr lang="en-US" b="1" dirty="0"/>
          </a:p>
          <a:p>
            <a:pPr>
              <a:defRPr/>
            </a:pPr>
            <a:r>
              <a:rPr lang="en-US" b="1" dirty="0"/>
              <a:t>Without these financial statements, it would be difficult for those outside the company to see what’s going on inside.</a:t>
            </a:r>
            <a:endParaRPr lang="en-US" strike="sngStrike" dirty="0"/>
          </a:p>
        </p:txBody>
      </p:sp>
      <p:sp>
        <p:nvSpPr>
          <p:cNvPr id="4" name="Slide Number Placeholder 3"/>
          <p:cNvSpPr>
            <a:spLocks noGrp="1"/>
          </p:cNvSpPr>
          <p:nvPr>
            <p:ph type="sldNum" sz="quarter" idx="10"/>
          </p:nvPr>
        </p:nvSpPr>
        <p:spPr/>
        <p:txBody>
          <a:bodyPr/>
          <a:lstStyle/>
          <a:p>
            <a:fld id="{35356329-1779-487C-B587-BBABA473AA7C}" type="slidenum">
              <a:rPr lang="en-US" smtClean="0"/>
              <a:t>21</a:t>
            </a:fld>
            <a:endParaRPr lang="en-US"/>
          </a:p>
        </p:txBody>
      </p:sp>
    </p:spTree>
    <p:extLst>
      <p:ext uri="{BB962C8B-B14F-4D97-AF65-F5344CB8AC3E}">
        <p14:creationId xmlns:p14="http://schemas.microsoft.com/office/powerpoint/2010/main" val="5308753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1" dirty="0"/>
              <a:t>income statement</a:t>
            </a:r>
            <a:r>
              <a:rPr lang="en-US" dirty="0"/>
              <a:t> is a financial statement that reports the company’s revenues and expenses over an </a:t>
            </a:r>
            <a:r>
              <a:rPr lang="en-US" i="1" dirty="0"/>
              <a:t>interval </a:t>
            </a:r>
            <a:r>
              <a:rPr lang="en-US" dirty="0"/>
              <a:t>of time. </a:t>
            </a:r>
          </a:p>
          <a:p>
            <a:endParaRPr lang="en-US" dirty="0"/>
          </a:p>
          <a:p>
            <a:r>
              <a:rPr lang="en-US" dirty="0"/>
              <a:t>It shows whether the company was able to generate enough revenue to cover the expenses of running the business.</a:t>
            </a:r>
          </a:p>
          <a:p>
            <a:endParaRPr lang="en-US" dirty="0"/>
          </a:p>
          <a:p>
            <a:r>
              <a:rPr lang="en-US" dirty="0"/>
              <a:t>If revenues exceed expenses, then the company reports </a:t>
            </a:r>
            <a:r>
              <a:rPr lang="en-US" i="1" dirty="0"/>
              <a:t>net income:</a:t>
            </a:r>
            <a:endParaRPr lang="en-US" dirty="0"/>
          </a:p>
          <a:p>
            <a:r>
              <a:rPr lang="en-US" b="1" dirty="0"/>
              <a:t>Revenues − Expenses = Net Income</a:t>
            </a:r>
            <a:r>
              <a:rPr lang="en-US" dirty="0"/>
              <a:t> </a:t>
            </a:r>
          </a:p>
          <a:p>
            <a:endParaRPr lang="en-US" dirty="0"/>
          </a:p>
          <a:p>
            <a:r>
              <a:rPr lang="en-US" dirty="0"/>
              <a:t>If expenses exceed revenues, then the company reports a </a:t>
            </a:r>
            <a:r>
              <a:rPr lang="en-US" i="1" dirty="0"/>
              <a:t>net loss.</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22</a:t>
            </a:fld>
            <a:endParaRPr lang="en-US"/>
          </a:p>
        </p:txBody>
      </p:sp>
    </p:spTree>
    <p:extLst>
      <p:ext uri="{BB962C8B-B14F-4D97-AF65-F5344CB8AC3E}">
        <p14:creationId xmlns:p14="http://schemas.microsoft.com/office/powerpoint/2010/main" val="23060689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On December 1, 2024, Eagle Soccer Academy began operations by offering lessons to junior players. At the end of the first month of operations, Eagle Soccer Academy reports its income statement as shown in Illustration 1-5.</a:t>
            </a:r>
          </a:p>
          <a:p>
            <a:pPr>
              <a:spcBef>
                <a:spcPct val="0"/>
              </a:spcBef>
            </a:pPr>
            <a:endParaRPr lang="en-US" dirty="0"/>
          </a:p>
          <a:p>
            <a:pPr>
              <a:spcBef>
                <a:spcPct val="0"/>
              </a:spcBef>
            </a:pPr>
            <a:r>
              <a:rPr lang="en-US" dirty="0"/>
              <a:t>Here</a:t>
            </a:r>
            <a:r>
              <a:rPr lang="en-US" baseline="0" dirty="0"/>
              <a:t> are</a:t>
            </a:r>
            <a:r>
              <a:rPr lang="en-US" dirty="0"/>
              <a:t> some specifics about Eagle’s income statement:</a:t>
            </a:r>
          </a:p>
          <a:p>
            <a:pPr>
              <a:spcBef>
                <a:spcPct val="0"/>
              </a:spcBef>
            </a:pPr>
            <a:endParaRPr lang="en-US" dirty="0"/>
          </a:p>
          <a:p>
            <a:pPr>
              <a:spcBef>
                <a:spcPct val="0"/>
              </a:spcBef>
            </a:pPr>
            <a:r>
              <a:rPr lang="en-US" b="1" dirty="0"/>
              <a:t>Heading--</a:t>
            </a:r>
            <a:r>
              <a:rPr lang="en-US" dirty="0"/>
              <a:t>The heading includes the company’s name, the title of the financial statement, and the time period covered by the financial statement. Because Eagle began operations on December 1, this income statement shows activity occurring </a:t>
            </a:r>
            <a:r>
              <a:rPr lang="en-US" i="1" dirty="0"/>
              <a:t>from</a:t>
            </a:r>
            <a:r>
              <a:rPr lang="en-US" dirty="0"/>
              <a:t> December 1 </a:t>
            </a:r>
            <a:r>
              <a:rPr lang="en-US" i="1" dirty="0"/>
              <a:t>to</a:t>
            </a:r>
            <a:r>
              <a:rPr lang="en-US" dirty="0"/>
              <a:t> December 31, 2024.</a:t>
            </a:r>
          </a:p>
          <a:p>
            <a:pPr>
              <a:spcBef>
                <a:spcPct val="0"/>
              </a:spcBef>
            </a:pPr>
            <a:endParaRPr lang="en-US" dirty="0"/>
          </a:p>
          <a:p>
            <a:r>
              <a:rPr lang="en-US" b="1" i="1" dirty="0"/>
              <a:t>Revenues--</a:t>
            </a:r>
            <a:r>
              <a:rPr lang="en-US" dirty="0"/>
              <a:t>Eagle provides soccer training and bills customers for a total of </a:t>
            </a:r>
            <a:r>
              <a:rPr lang="en-US" b="1" dirty="0"/>
              <a:t>$72,000</a:t>
            </a:r>
            <a:r>
              <a:rPr lang="en-US" dirty="0"/>
              <a:t> during the month of December.</a:t>
            </a:r>
          </a:p>
          <a:p>
            <a:br>
              <a:rPr lang="en-US" dirty="0"/>
            </a:br>
            <a:r>
              <a:rPr lang="en-US" b="1" i="1" dirty="0"/>
              <a:t>Expenses--</a:t>
            </a:r>
            <a:r>
              <a:rPr lang="en-US" dirty="0"/>
              <a:t>Eagle has costs for business activities of </a:t>
            </a:r>
            <a:r>
              <a:rPr lang="en-US" b="1" dirty="0"/>
              <a:t>$58,000</a:t>
            </a:r>
            <a:r>
              <a:rPr lang="en-US" dirty="0"/>
              <a:t> during the month of December. These are typical costs that we might expect of any company, such as rent, supplies, salaries, utilities, interest, and other items. Each of these costs is reported in a separate account</a:t>
            </a:r>
            <a:r>
              <a:rPr lang="en-US" i="1" dirty="0"/>
              <a:t>.</a:t>
            </a:r>
            <a:r>
              <a:rPr lang="en-US" dirty="0"/>
              <a:t> </a:t>
            </a:r>
          </a:p>
          <a:p>
            <a:endParaRPr lang="en-US" dirty="0"/>
          </a:p>
          <a:p>
            <a:r>
              <a:rPr lang="en-US" dirty="0"/>
              <a:t>An </a:t>
            </a:r>
            <a:r>
              <a:rPr lang="en-US" b="1" i="1" dirty="0"/>
              <a:t>account</a:t>
            </a:r>
            <a:r>
              <a:rPr lang="en-US" dirty="0"/>
              <a:t> maintains a record of the business activities related to a particular item. </a:t>
            </a:r>
          </a:p>
          <a:p>
            <a:endParaRPr lang="en-US" b="1" i="1" dirty="0"/>
          </a:p>
          <a:p>
            <a:r>
              <a:rPr lang="en-US" b="1" i="1" dirty="0"/>
              <a:t>Net income</a:t>
            </a:r>
            <a:r>
              <a:rPr lang="en-US" dirty="0"/>
              <a:t>--Revenues </a:t>
            </a:r>
            <a:r>
              <a:rPr lang="en-US" i="1" dirty="0"/>
              <a:t>exceed</a:t>
            </a:r>
            <a:r>
              <a:rPr lang="en-US" dirty="0"/>
              <a:t> expenses ($72,000 is greater than $58,000), and thus the company has generated a profit for its owners of </a:t>
            </a:r>
            <a:r>
              <a:rPr lang="en-US" b="1" dirty="0"/>
              <a:t>$14,000</a:t>
            </a:r>
            <a:r>
              <a:rPr lang="en-US" dirty="0"/>
              <a:t>.</a:t>
            </a:r>
          </a:p>
          <a:p>
            <a:br>
              <a:rPr lang="en-US" dirty="0"/>
            </a:br>
            <a:r>
              <a:rPr lang="en-US" b="1" dirty="0"/>
              <a:t>Underlines</a:t>
            </a:r>
            <a:r>
              <a:rPr lang="en-US" dirty="0"/>
              <a:t>--In a financial statement, a single underline generally represents a subtotal (in this case, total revenues or total expenses), while a double underline indicates a final total (in this case, net income).</a:t>
            </a:r>
          </a:p>
        </p:txBody>
      </p:sp>
      <p:sp>
        <p:nvSpPr>
          <p:cNvPr id="4" name="Slide Number Placeholder 3"/>
          <p:cNvSpPr>
            <a:spLocks noGrp="1"/>
          </p:cNvSpPr>
          <p:nvPr>
            <p:ph type="sldNum" sz="quarter" idx="10"/>
          </p:nvPr>
        </p:nvSpPr>
        <p:spPr/>
        <p:txBody>
          <a:bodyPr/>
          <a:lstStyle/>
          <a:p>
            <a:fld id="{35356329-1779-487C-B587-BBABA473AA7C}" type="slidenum">
              <a:rPr lang="en-US" smtClean="0"/>
              <a:t>23</a:t>
            </a:fld>
            <a:endParaRPr lang="en-US"/>
          </a:p>
        </p:txBody>
      </p:sp>
    </p:spTree>
    <p:extLst>
      <p:ext uri="{BB962C8B-B14F-4D97-AF65-F5344CB8AC3E}">
        <p14:creationId xmlns:p14="http://schemas.microsoft.com/office/powerpoint/2010/main" val="10257066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1" dirty="0"/>
              <a:t>statement of stockholders’ equity</a:t>
            </a:r>
            <a:r>
              <a:rPr lang="en-US" dirty="0"/>
              <a:t> is a financial statement that summarizes the changes in stockholders’ equity over an </a:t>
            </a:r>
            <a:r>
              <a:rPr lang="en-US" i="1" dirty="0"/>
              <a:t>interval </a:t>
            </a:r>
            <a:r>
              <a:rPr lang="en-US" dirty="0"/>
              <a:t>of time. Stockholders’ equity has two primary components—common stock and retained earnings. </a:t>
            </a:r>
          </a:p>
          <a:p>
            <a:endParaRPr lang="en-US" dirty="0"/>
          </a:p>
          <a:p>
            <a:r>
              <a:rPr lang="en-US" b="1" dirty="0"/>
              <a:t>Common stock </a:t>
            </a:r>
            <a:r>
              <a:rPr lang="en-US" dirty="0"/>
              <a:t>represents amounts invested by stockholders (the owners of the corporation) when they purchase shares of stock. </a:t>
            </a:r>
            <a:r>
              <a:rPr lang="en-US" b="0" dirty="0"/>
              <a:t>Common stock </a:t>
            </a:r>
            <a:r>
              <a:rPr lang="en-US" dirty="0"/>
              <a:t>is an </a:t>
            </a:r>
            <a:r>
              <a:rPr lang="en-US" i="1" dirty="0"/>
              <a:t>external</a:t>
            </a:r>
            <a:r>
              <a:rPr lang="en-US" dirty="0"/>
              <a:t> source of stockholders’ equity.</a:t>
            </a:r>
          </a:p>
          <a:p>
            <a:endParaRPr lang="en-US" dirty="0"/>
          </a:p>
          <a:p>
            <a:r>
              <a:rPr lang="en-US" b="1" i="1" dirty="0"/>
              <a:t>Retained earnings</a:t>
            </a:r>
            <a:r>
              <a:rPr lang="en-US" dirty="0"/>
              <a:t>, on the other hand, is an </a:t>
            </a:r>
            <a:r>
              <a:rPr lang="en-US" i="1" dirty="0"/>
              <a:t>internal</a:t>
            </a:r>
            <a:r>
              <a:rPr lang="en-US" dirty="0"/>
              <a:t> source of stockholders’ equity. Its balance represents all net income minus all dividends </a:t>
            </a:r>
            <a:r>
              <a:rPr lang="en-US" i="1" dirty="0"/>
              <a:t>over the life of the company</a:t>
            </a:r>
            <a:r>
              <a:rPr lang="en-US" dirty="0"/>
              <a:t>.</a:t>
            </a:r>
          </a:p>
          <a:p>
            <a:endParaRPr lang="en-US" dirty="0"/>
          </a:p>
          <a:p>
            <a:r>
              <a:rPr lang="en-US" dirty="0"/>
              <a:t>Think of retained earnings this way. A company that has net income has generated resources through its operations. Those resources can either be returned to owners for their personal use (dividend payments) or retained in the business for future use. From the company’s perspective, we need to account for the total net income retained in the business. That’s the balance of retained earnings.</a:t>
            </a:r>
          </a:p>
        </p:txBody>
      </p:sp>
      <p:sp>
        <p:nvSpPr>
          <p:cNvPr id="4" name="Slide Number Placeholder 3"/>
          <p:cNvSpPr>
            <a:spLocks noGrp="1"/>
          </p:cNvSpPr>
          <p:nvPr>
            <p:ph type="sldNum" sz="quarter" idx="10"/>
          </p:nvPr>
        </p:nvSpPr>
        <p:spPr/>
        <p:txBody>
          <a:bodyPr/>
          <a:lstStyle/>
          <a:p>
            <a:fld id="{35356329-1779-487C-B587-BBABA473AA7C}" type="slidenum">
              <a:rPr lang="en-US" smtClean="0"/>
              <a:t>24</a:t>
            </a:fld>
            <a:endParaRPr lang="en-US"/>
          </a:p>
        </p:txBody>
      </p:sp>
    </p:spTree>
    <p:extLst>
      <p:ext uri="{BB962C8B-B14F-4D97-AF65-F5344CB8AC3E}">
        <p14:creationId xmlns:p14="http://schemas.microsoft.com/office/powerpoint/2010/main" val="40107684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Accounting convention uses parentheses to signify an amount to be subtracted (such as dividends here).</a:t>
            </a:r>
          </a:p>
          <a:p>
            <a:endParaRPr lang="en-US" dirty="0"/>
          </a:p>
          <a:p>
            <a:r>
              <a:rPr lang="en-US" dirty="0"/>
              <a:t>Here are some specifics about Eagle’s statement of stockholders’ equity:</a:t>
            </a:r>
          </a:p>
          <a:p>
            <a:endParaRPr lang="en-US" dirty="0"/>
          </a:p>
          <a:p>
            <a:r>
              <a:rPr lang="en-US" b="1" dirty="0"/>
              <a:t>Heading</a:t>
            </a:r>
            <a:r>
              <a:rPr lang="en-US" dirty="0"/>
              <a:t> —The statement of stockholders’ equity reports the activity for common stock and retained earnings over an </a:t>
            </a:r>
            <a:r>
              <a:rPr lang="en-US" i="1" dirty="0"/>
              <a:t>interval of time</a:t>
            </a:r>
            <a:r>
              <a:rPr lang="en-US" dirty="0"/>
              <a:t>. Similar to the income statement, the period of time in this example is December 1 to December 31, 2024.</a:t>
            </a:r>
          </a:p>
          <a:p>
            <a:r>
              <a:rPr lang="en-US" dirty="0"/>
              <a:t> </a:t>
            </a:r>
          </a:p>
          <a:p>
            <a:r>
              <a:rPr lang="en-US" b="1" dirty="0"/>
              <a:t>Common stock</a:t>
            </a:r>
            <a:r>
              <a:rPr lang="en-US" dirty="0"/>
              <a:t> —When Eagle begins operations on December 1, the balance of common stock is </a:t>
            </a:r>
            <a:r>
              <a:rPr lang="en-US" b="1" dirty="0"/>
              <a:t>$0</a:t>
            </a:r>
            <a:r>
              <a:rPr lang="en-US" dirty="0"/>
              <a:t>. This would be true of any company beginning operations. During December, Eagle issues 10,000 shares of common stock for $20 per share, so the balance of common stock increases by </a:t>
            </a:r>
            <a:r>
              <a:rPr lang="en-US" b="1" dirty="0"/>
              <a:t>$200,000</a:t>
            </a:r>
            <a:r>
              <a:rPr lang="en-US" dirty="0"/>
              <a:t>. </a:t>
            </a:r>
          </a:p>
          <a:p>
            <a:endParaRPr lang="en-US" dirty="0"/>
          </a:p>
          <a:p>
            <a:r>
              <a:rPr lang="en-US" b="1" dirty="0"/>
              <a:t>Retained Earnings</a:t>
            </a:r>
            <a:r>
              <a:rPr lang="en-US" dirty="0"/>
              <a:t> —Retained Earnings also begins the first month of operations with a balance of </a:t>
            </a:r>
            <a:r>
              <a:rPr lang="en-US" b="1" dirty="0"/>
              <a:t>$0</a:t>
            </a:r>
            <a:r>
              <a:rPr lang="en-US" dirty="0"/>
              <a:t>. For the month of December, retained earnings increase by net income of </a:t>
            </a:r>
            <a:r>
              <a:rPr lang="en-US" b="1" dirty="0"/>
              <a:t>$14,000</a:t>
            </a:r>
            <a:r>
              <a:rPr lang="en-US" dirty="0"/>
              <a:t> and decrease by </a:t>
            </a:r>
            <a:r>
              <a:rPr lang="en-US" b="1" dirty="0"/>
              <a:t>$4,000 </a:t>
            </a:r>
            <a:r>
              <a:rPr lang="en-US" dirty="0"/>
              <a:t>for dividends paid to stockholders. We show the amount of net income in blue here to emphasize that it came from the income statement.  The ending balance of </a:t>
            </a:r>
            <a:r>
              <a:rPr lang="en-US" b="1" dirty="0"/>
              <a:t>$10,000</a:t>
            </a:r>
            <a:r>
              <a:rPr lang="en-US" dirty="0"/>
              <a:t> represents all net income minus all dividends over the life of the company, which is only one month to this point in our example.</a:t>
            </a:r>
          </a:p>
          <a:p>
            <a:endParaRPr lang="en-US" dirty="0"/>
          </a:p>
          <a:p>
            <a:r>
              <a:rPr lang="en-US" b="1" dirty="0"/>
              <a:t>Total Stockholders' Equity</a:t>
            </a:r>
            <a:r>
              <a:rPr lang="en-US" dirty="0"/>
              <a:t> —The third column shows that the two components—common stock and retained earnings—add to equal total stockholders’ equity of </a:t>
            </a:r>
            <a:r>
              <a:rPr lang="en-US" b="1" dirty="0"/>
              <a:t>$210,000</a:t>
            </a:r>
            <a:r>
              <a:rPr lang="en-US" dirty="0"/>
              <a:t>.</a:t>
            </a:r>
          </a:p>
          <a:p>
            <a:endParaRPr lang="en-US" dirty="0"/>
          </a:p>
          <a:p>
            <a:r>
              <a:rPr lang="en-US" b="1" dirty="0"/>
              <a:t>Statement of Retained Earnings.</a:t>
            </a:r>
            <a:r>
              <a:rPr lang="en-US" dirty="0"/>
              <a:t> Notice the middle column of the statement of stockholders’ equity. This column sometimes is referred to as the </a:t>
            </a:r>
            <a:r>
              <a:rPr lang="en-US" i="1" dirty="0"/>
              <a:t>statement of retained earnings</a:t>
            </a:r>
            <a:r>
              <a:rPr lang="en-US" dirty="0"/>
              <a:t>. In practice, companies don’t report retained earnings in a separate statement from common stock, so that’s why we demonstrate the statement of stockholders’ equity. Nevertheless, it’s useful to see that this column highlights how net income (revenues minus expenses) from the income statement links to total stockholders’ equity by adding to the balance of retained earnings. </a:t>
            </a:r>
          </a:p>
        </p:txBody>
      </p:sp>
      <p:sp>
        <p:nvSpPr>
          <p:cNvPr id="4" name="Slide Number Placeholder 3"/>
          <p:cNvSpPr>
            <a:spLocks noGrp="1"/>
          </p:cNvSpPr>
          <p:nvPr>
            <p:ph type="sldNum" sz="quarter" idx="10"/>
          </p:nvPr>
        </p:nvSpPr>
        <p:spPr/>
        <p:txBody>
          <a:bodyPr/>
          <a:lstStyle/>
          <a:p>
            <a:fld id="{35356329-1779-487C-B587-BBABA473AA7C}" type="slidenum">
              <a:rPr lang="en-US" smtClean="0"/>
              <a:t>25</a:t>
            </a:fld>
            <a:endParaRPr lang="en-US"/>
          </a:p>
        </p:txBody>
      </p:sp>
    </p:spTree>
    <p:extLst>
      <p:ext uri="{BB962C8B-B14F-4D97-AF65-F5344CB8AC3E}">
        <p14:creationId xmlns:p14="http://schemas.microsoft.com/office/powerpoint/2010/main" val="28338975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26</a:t>
            </a:fld>
            <a:endParaRPr lang="en-US"/>
          </a:p>
        </p:txBody>
      </p:sp>
    </p:spTree>
    <p:extLst>
      <p:ext uri="{BB962C8B-B14F-4D97-AF65-F5344CB8AC3E}">
        <p14:creationId xmlns:p14="http://schemas.microsoft.com/office/powerpoint/2010/main" val="2259545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27</a:t>
            </a:fld>
            <a:endParaRPr lang="en-US"/>
          </a:p>
        </p:txBody>
      </p:sp>
    </p:spTree>
    <p:extLst>
      <p:ext uri="{BB962C8B-B14F-4D97-AF65-F5344CB8AC3E}">
        <p14:creationId xmlns:p14="http://schemas.microsoft.com/office/powerpoint/2010/main" val="14388254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1" dirty="0"/>
              <a:t>balance sheet</a:t>
            </a:r>
            <a:r>
              <a:rPr lang="en-US" dirty="0"/>
              <a:t> is a financial statement that presents the financial position of the company on a particular date. The financial position of a company is summarized by the accounting equation (see Illustration 1-3):</a:t>
            </a:r>
          </a:p>
          <a:p>
            <a:endParaRPr lang="en-US" dirty="0"/>
          </a:p>
          <a:p>
            <a:r>
              <a:rPr lang="en-US" b="1" dirty="0"/>
              <a:t>Assets = Liabilities + Stockholders’ Equity</a:t>
            </a:r>
          </a:p>
          <a:p>
            <a:endParaRPr lang="en-US" dirty="0"/>
          </a:p>
          <a:p>
            <a:r>
              <a:rPr lang="en-US" dirty="0"/>
              <a:t>As discussed earlier, this equation provides a fundamental model of business valuation. </a:t>
            </a:r>
          </a:p>
          <a:p>
            <a:endParaRPr lang="en-US" dirty="0"/>
          </a:p>
          <a:p>
            <a:r>
              <a:rPr lang="en-US" dirty="0"/>
              <a:t>Assets are the resources of the company, and liabilities are amounts owed to creditors. Stockholders have equity in the company to the extent that assets exceed liabilities. Creditors also need to understand the balance sheet; it’s the company’s assets that will be used to pay liabilities as they become due. Illustration 1-7 shows the balance sheet of Eagle Soccer Academy.</a:t>
            </a:r>
          </a:p>
        </p:txBody>
      </p:sp>
      <p:sp>
        <p:nvSpPr>
          <p:cNvPr id="4" name="Slide Number Placeholder 3"/>
          <p:cNvSpPr>
            <a:spLocks noGrp="1"/>
          </p:cNvSpPr>
          <p:nvPr>
            <p:ph type="sldNum" sz="quarter" idx="10"/>
          </p:nvPr>
        </p:nvSpPr>
        <p:spPr/>
        <p:txBody>
          <a:bodyPr/>
          <a:lstStyle/>
          <a:p>
            <a:fld id="{35356329-1779-487C-B587-BBABA473AA7C}" type="slidenum">
              <a:rPr lang="en-US" smtClean="0"/>
              <a:t>28</a:t>
            </a:fld>
            <a:endParaRPr lang="en-US"/>
          </a:p>
        </p:txBody>
      </p:sp>
    </p:spTree>
    <p:extLst>
      <p:ext uri="{BB962C8B-B14F-4D97-AF65-F5344CB8AC3E}">
        <p14:creationId xmlns:p14="http://schemas.microsoft.com/office/powerpoint/2010/main" val="21203835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name for the balance sheet is the </a:t>
            </a:r>
            <a:r>
              <a:rPr lang="en-US" i="1" dirty="0"/>
              <a:t>statement of financial position.</a:t>
            </a:r>
          </a:p>
          <a:p>
            <a:endParaRPr lang="en-US" dirty="0"/>
          </a:p>
          <a:p>
            <a:r>
              <a:rPr lang="en-US" dirty="0"/>
              <a:t>Here are some specifics about Eagle’s balance sheet:</a:t>
            </a:r>
          </a:p>
          <a:p>
            <a:endParaRPr lang="en-US" b="1" dirty="0"/>
          </a:p>
          <a:p>
            <a:r>
              <a:rPr lang="en-US" b="1" dirty="0"/>
              <a:t>Heading</a:t>
            </a:r>
            <a:r>
              <a:rPr lang="en-US" dirty="0"/>
              <a:t> —The balance sheet reports assets, liabilities, and stockholders’ equity at a </a:t>
            </a:r>
            <a:r>
              <a:rPr lang="en-US" i="1" dirty="0"/>
              <a:t>point in time</a:t>
            </a:r>
            <a:r>
              <a:rPr lang="en-US" dirty="0"/>
              <a:t>, in contrast to the income statement which shows revenue and expense activities over an</a:t>
            </a:r>
            <a:r>
              <a:rPr lang="en-US" i="1" dirty="0"/>
              <a:t> interval of time</a:t>
            </a:r>
            <a:r>
              <a:rPr lang="en-US" dirty="0"/>
              <a:t>. For example, Eagle’s income statement shows revenue and expense activity occurring </a:t>
            </a:r>
            <a:r>
              <a:rPr lang="en-US" i="1" dirty="0"/>
              <a:t>from</a:t>
            </a:r>
            <a:r>
              <a:rPr lang="en-US" dirty="0"/>
              <a:t> December 1 </a:t>
            </a:r>
            <a:r>
              <a:rPr lang="en-US" i="1" dirty="0"/>
              <a:t>to</a:t>
            </a:r>
            <a:r>
              <a:rPr lang="en-US" dirty="0"/>
              <a:t> December 31, 2024; its balance sheet shows assets, liabilities, and stockholders’ equity of the company </a:t>
            </a:r>
            <a:r>
              <a:rPr lang="en-US" i="1" dirty="0"/>
              <a:t>on</a:t>
            </a:r>
            <a:r>
              <a:rPr lang="en-US" dirty="0"/>
              <a:t> December 31, 2024. </a:t>
            </a:r>
          </a:p>
          <a:p>
            <a:endParaRPr lang="en-US" dirty="0"/>
          </a:p>
          <a:p>
            <a:r>
              <a:rPr lang="en-US" b="1" i="1" dirty="0"/>
              <a:t>Assets</a:t>
            </a:r>
            <a:r>
              <a:rPr lang="en-US" b="1" dirty="0"/>
              <a:t> </a:t>
            </a:r>
            <a:r>
              <a:rPr lang="en-US" dirty="0"/>
              <a:t> —These are the resources of a company. Eagle has total assets of </a:t>
            </a:r>
            <a:r>
              <a:rPr lang="en-US" b="1" dirty="0"/>
              <a:t>$350,000</a:t>
            </a:r>
            <a:r>
              <a:rPr lang="en-US" dirty="0"/>
              <a:t>. </a:t>
            </a:r>
            <a:r>
              <a:rPr lang="en-US" i="1" dirty="0"/>
              <a:t>Cash</a:t>
            </a:r>
            <a:r>
              <a:rPr lang="en-US" dirty="0"/>
              <a:t> is a resource because it can be used to make purchases. </a:t>
            </a:r>
            <a:r>
              <a:rPr lang="en-US" i="1" dirty="0"/>
              <a:t>Accounts receivable</a:t>
            </a:r>
            <a:r>
              <a:rPr lang="en-US" dirty="0"/>
              <a:t> is a resource because they represent the right to receive cash from customers that have already been provided products or services. </a:t>
            </a:r>
            <a:r>
              <a:rPr lang="en-US" i="1" dirty="0"/>
              <a:t>Supplies</a:t>
            </a:r>
            <a:r>
              <a:rPr lang="en-US" dirty="0"/>
              <a:t> include resources used to run the soccer academy, such as paper, cleaning supplies, and soccer balls. </a:t>
            </a:r>
            <a:r>
              <a:rPr lang="en-US" i="1" dirty="0"/>
              <a:t>Equipment</a:t>
            </a:r>
            <a:r>
              <a:rPr lang="en-US" dirty="0"/>
              <a:t> is a resource that can be used to provide services to customers.</a:t>
            </a:r>
          </a:p>
          <a:p>
            <a:endParaRPr lang="en-US" dirty="0"/>
          </a:p>
          <a:p>
            <a:r>
              <a:rPr lang="en-US" b="1" i="1" dirty="0"/>
              <a:t>Liabilities</a:t>
            </a:r>
            <a:r>
              <a:rPr lang="en-US" b="1" dirty="0"/>
              <a:t>  </a:t>
            </a:r>
            <a:r>
              <a:rPr lang="en-US" dirty="0"/>
              <a:t>—These are the amounts owed by a company. Eagle has total liabilities of </a:t>
            </a:r>
            <a:r>
              <a:rPr lang="en-US" b="1" dirty="0"/>
              <a:t>$140,000</a:t>
            </a:r>
            <a:r>
              <a:rPr lang="en-US" dirty="0"/>
              <a:t>. These include amounts owed to regular vendors (accounts payable), as well as amounts owed for other items such as employee salaries, utilities, interest, and bank borrowing (notes payable). Many liabilities are referred to as “payables,” to signify amounts the company will “pay” in the future. </a:t>
            </a:r>
          </a:p>
          <a:p>
            <a:endParaRPr lang="en-US" dirty="0"/>
          </a:p>
          <a:p>
            <a:r>
              <a:rPr lang="en-US" b="1" i="1" dirty="0"/>
              <a:t>Stockholders’ equity</a:t>
            </a:r>
            <a:r>
              <a:rPr lang="en-US" b="1" dirty="0"/>
              <a:t>  </a:t>
            </a:r>
            <a:r>
              <a:rPr lang="en-US" dirty="0"/>
              <a:t>—The difference between total assets and total liabilities of </a:t>
            </a:r>
            <a:r>
              <a:rPr lang="en-US" b="1" dirty="0"/>
              <a:t>$210,000</a:t>
            </a:r>
            <a:r>
              <a:rPr lang="en-US" dirty="0"/>
              <a:t> represents stockholders’ equity. Total stockholders’ equity includes the amount of common stock plus the amount of retained earnings from the statement of stockholders’ equity. We show the stockholders’ equity items in purple here, to indicate they came from the statement of stockholders’ equity. </a:t>
            </a:r>
          </a:p>
          <a:p>
            <a:endParaRPr lang="en-US" dirty="0"/>
          </a:p>
          <a:p>
            <a:r>
              <a:rPr lang="en-US" b="1" dirty="0"/>
              <a:t>Accounting Equation </a:t>
            </a:r>
            <a:r>
              <a:rPr lang="en-US" dirty="0"/>
              <a:t>—Notice that the amounts listed in the “balance sheet” show that the accounting equation “balances.”</a:t>
            </a:r>
          </a:p>
          <a:p>
            <a:endParaRPr lang="en-US" dirty="0"/>
          </a:p>
          <a:p>
            <a:r>
              <a:rPr lang="en-US" b="1" dirty="0"/>
              <a:t>Assets = Liabilities + Stockholders’ Equity</a:t>
            </a:r>
            <a:r>
              <a:rPr lang="en-US" dirty="0"/>
              <a:t>; $350,000 (resources)  = $140,000 (creditors' claims) + $210,000 (owners' claims)“</a:t>
            </a:r>
          </a:p>
          <a:p>
            <a:endParaRPr lang="en-US" dirty="0"/>
          </a:p>
          <a:p>
            <a:r>
              <a:rPr lang="en-US" b="1" i="1" dirty="0">
                <a:solidFill>
                  <a:schemeClr val="tx2">
                    <a:lumMod val="60000"/>
                    <a:lumOff val="40000"/>
                  </a:schemeClr>
                </a:solidFill>
              </a:rPr>
              <a:t>The income statement is like a video (shows events over time), whereas a balance sheet is like a photograph (shows events at a point in time).</a:t>
            </a:r>
          </a:p>
        </p:txBody>
      </p:sp>
      <p:sp>
        <p:nvSpPr>
          <p:cNvPr id="4" name="Slide Number Placeholder 3"/>
          <p:cNvSpPr>
            <a:spLocks noGrp="1"/>
          </p:cNvSpPr>
          <p:nvPr>
            <p:ph type="sldNum" sz="quarter" idx="10"/>
          </p:nvPr>
        </p:nvSpPr>
        <p:spPr/>
        <p:txBody>
          <a:bodyPr/>
          <a:lstStyle/>
          <a:p>
            <a:fld id="{35356329-1779-487C-B587-BBABA473AA7C}" type="slidenum">
              <a:rPr lang="en-US" smtClean="0"/>
              <a:t>29</a:t>
            </a:fld>
            <a:endParaRPr lang="en-US"/>
          </a:p>
        </p:txBody>
      </p:sp>
    </p:spTree>
    <p:extLst>
      <p:ext uri="{BB962C8B-B14F-4D97-AF65-F5344CB8AC3E}">
        <p14:creationId xmlns:p14="http://schemas.microsoft.com/office/powerpoint/2010/main" val="4105296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a:t>
            </a:fld>
            <a:endParaRPr lang="en-US"/>
          </a:p>
        </p:txBody>
      </p:sp>
    </p:spTree>
    <p:extLst>
      <p:ext uri="{BB962C8B-B14F-4D97-AF65-F5344CB8AC3E}">
        <p14:creationId xmlns:p14="http://schemas.microsoft.com/office/powerpoint/2010/main" val="16378223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30</a:t>
            </a:fld>
            <a:endParaRPr lang="en-US"/>
          </a:p>
        </p:txBody>
      </p:sp>
    </p:spTree>
    <p:extLst>
      <p:ext uri="{BB962C8B-B14F-4D97-AF65-F5344CB8AC3E}">
        <p14:creationId xmlns:p14="http://schemas.microsoft.com/office/powerpoint/2010/main" val="19931156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31</a:t>
            </a:fld>
            <a:endParaRPr lang="en-US"/>
          </a:p>
        </p:txBody>
      </p:sp>
    </p:spTree>
    <p:extLst>
      <p:ext uri="{BB962C8B-B14F-4D97-AF65-F5344CB8AC3E}">
        <p14:creationId xmlns:p14="http://schemas.microsoft.com/office/powerpoint/2010/main" val="18126095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32</a:t>
            </a:fld>
            <a:endParaRPr lang="en-US"/>
          </a:p>
        </p:txBody>
      </p:sp>
    </p:spTree>
    <p:extLst>
      <p:ext uri="{BB962C8B-B14F-4D97-AF65-F5344CB8AC3E}">
        <p14:creationId xmlns:p14="http://schemas.microsoft.com/office/powerpoint/2010/main" val="6433659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33</a:t>
            </a:fld>
            <a:endParaRPr lang="en-US"/>
          </a:p>
        </p:txBody>
      </p:sp>
    </p:spTree>
    <p:extLst>
      <p:ext uri="{BB962C8B-B14F-4D97-AF65-F5344CB8AC3E}">
        <p14:creationId xmlns:p14="http://schemas.microsoft.com/office/powerpoint/2010/main" val="4220544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1" dirty="0"/>
              <a:t>statement of cash flows</a:t>
            </a:r>
            <a:r>
              <a:rPr lang="en-US" dirty="0"/>
              <a:t> is a financial statement that measures activities involving cash receipts and cash payments over an </a:t>
            </a:r>
            <a:r>
              <a:rPr lang="en-US" i="1" dirty="0"/>
              <a:t>interval of time</a:t>
            </a:r>
            <a:r>
              <a:rPr lang="en-US" dirty="0"/>
              <a:t>. We can classify all cash transactions into three categories that correspond to the three fundamental business activities—operating, investing, and financing.</a:t>
            </a:r>
          </a:p>
          <a:p>
            <a:endParaRPr lang="en-US" dirty="0"/>
          </a:p>
          <a:p>
            <a:r>
              <a:rPr lang="en-US" b="1" dirty="0"/>
              <a:t>Operating cash flows</a:t>
            </a:r>
            <a:r>
              <a:rPr lang="en-US" dirty="0"/>
              <a:t> include cash receipts and cash payments for transactions involving revenue and expense activities during the period. In other words, operating activities include the cash effects of the same activities that are reported in the income statement to calculate net income.</a:t>
            </a:r>
          </a:p>
          <a:p>
            <a:endParaRPr lang="en-US" dirty="0"/>
          </a:p>
          <a:p>
            <a:r>
              <a:rPr lang="en-US" b="1" dirty="0"/>
              <a:t>Investing cash flows</a:t>
            </a:r>
            <a:r>
              <a:rPr lang="en-US" dirty="0"/>
              <a:t> generally include cash transactions for the purchase and sale of investments and long-term assets. Long-term assets are resources owned by a company that are thought to provide benefits for more than one year.</a:t>
            </a:r>
          </a:p>
          <a:p>
            <a:endParaRPr lang="en-US" dirty="0"/>
          </a:p>
          <a:p>
            <a:r>
              <a:rPr lang="en-US" b="1" dirty="0"/>
              <a:t>Financing cash flows</a:t>
            </a:r>
            <a:r>
              <a:rPr lang="en-US" dirty="0"/>
              <a:t> include cash transactions with lenders, such as borrowing money and repaying debt, and with stockholders, such as issuing stock and paying dividends.</a:t>
            </a:r>
          </a:p>
        </p:txBody>
      </p:sp>
      <p:sp>
        <p:nvSpPr>
          <p:cNvPr id="4" name="Slide Number Placeholder 3"/>
          <p:cNvSpPr>
            <a:spLocks noGrp="1"/>
          </p:cNvSpPr>
          <p:nvPr>
            <p:ph type="sldNum" sz="quarter" idx="10"/>
          </p:nvPr>
        </p:nvSpPr>
        <p:spPr/>
        <p:txBody>
          <a:bodyPr/>
          <a:lstStyle/>
          <a:p>
            <a:fld id="{35356329-1779-487C-B587-BBABA473AA7C}" type="slidenum">
              <a:rPr lang="en-US" smtClean="0"/>
              <a:t>34</a:t>
            </a:fld>
            <a:endParaRPr lang="en-US"/>
          </a:p>
        </p:txBody>
      </p:sp>
    </p:spTree>
    <p:extLst>
      <p:ext uri="{BB962C8B-B14F-4D97-AF65-F5344CB8AC3E}">
        <p14:creationId xmlns:p14="http://schemas.microsoft.com/office/powerpoint/2010/main" val="36392511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Illustration 1-8 provides the statement of cash flows for Eagle Soccer Academy. Notice that the three sections in the statement of cash flows show the types of inflows and outflows of cash during the period. Inflows are shown as positive amounts; outflows are shown in parentheses to indicate negative cash flows. The final line in each section shows, in the right-most column, the difference between inflows and outflows as </a:t>
            </a:r>
            <a:r>
              <a:rPr lang="en-US" i="1" dirty="0"/>
              <a:t>net cash flow</a:t>
            </a:r>
            <a:r>
              <a:rPr lang="en-US" dirty="0"/>
              <a:t> for that type of activity.</a:t>
            </a:r>
          </a:p>
          <a:p>
            <a:endParaRPr lang="en-US" strike="sngStrike" dirty="0"/>
          </a:p>
          <a:p>
            <a:r>
              <a:rPr lang="en-US" dirty="0"/>
              <a:t>The total of the net cash flows from operating, investing, and financing activities equals the </a:t>
            </a:r>
            <a:r>
              <a:rPr lang="en-US" i="1" dirty="0"/>
              <a:t>net change in cash</a:t>
            </a:r>
            <a:r>
              <a:rPr lang="en-US" dirty="0"/>
              <a:t> during the period.</a:t>
            </a:r>
          </a:p>
          <a:p>
            <a:endParaRPr lang="en-US" dirty="0"/>
          </a:p>
          <a:p>
            <a:r>
              <a:rPr lang="en-US" b="1" dirty="0"/>
              <a:t>Change in cash = Operating cash flows + Investing cash flows + Financing cash flows</a:t>
            </a:r>
          </a:p>
          <a:p>
            <a:endParaRPr lang="en-US" dirty="0"/>
          </a:p>
          <a:p>
            <a:r>
              <a:rPr lang="en-US" dirty="0"/>
              <a:t>For Eagle, that net change in cash for December was an increase of </a:t>
            </a:r>
            <a:r>
              <a:rPr lang="en-US" b="1" dirty="0"/>
              <a:t>$137,000.</a:t>
            </a:r>
            <a:r>
              <a:rPr lang="en-US" dirty="0"/>
              <a:t> That amount equals the sum of its operating cash flows of −$39,000, investing cash flows of −$120,000, and financing cash flows of $296,000. We next add the beginning balance of cash. Because this is the first month of operations for Eagle, cash at the beginning of the period is zero. The ending balance of cash is the same as that reported in the balance sheet in Illustration 1-7. </a:t>
            </a:r>
          </a:p>
          <a:p>
            <a:endParaRPr lang="en-US" dirty="0"/>
          </a:p>
          <a:p>
            <a:r>
              <a:rPr lang="en-US" dirty="0"/>
              <a:t>This reconciliation of the beginning and ending cash balances emphasizes that the statement of cash flows explains </a:t>
            </a:r>
            <a:r>
              <a:rPr lang="en-US" i="1" dirty="0"/>
              <a:t>why</a:t>
            </a:r>
            <a:r>
              <a:rPr lang="en-US" dirty="0"/>
              <a:t> the cash reported in the balance sheet changed from one period to the next.</a:t>
            </a:r>
            <a:endParaRPr lang="en-US" strike="sngStrike" dirty="0"/>
          </a:p>
        </p:txBody>
      </p:sp>
      <p:sp>
        <p:nvSpPr>
          <p:cNvPr id="4" name="Slide Number Placeholder 3"/>
          <p:cNvSpPr>
            <a:spLocks noGrp="1"/>
          </p:cNvSpPr>
          <p:nvPr>
            <p:ph type="sldNum" sz="quarter" idx="10"/>
          </p:nvPr>
        </p:nvSpPr>
        <p:spPr/>
        <p:txBody>
          <a:bodyPr/>
          <a:lstStyle/>
          <a:p>
            <a:fld id="{35356329-1779-487C-B587-BBABA473AA7C}" type="slidenum">
              <a:rPr lang="en-US" smtClean="0"/>
              <a:t>35</a:t>
            </a:fld>
            <a:endParaRPr lang="en-US"/>
          </a:p>
        </p:txBody>
      </p:sp>
    </p:spTree>
    <p:extLst>
      <p:ext uri="{BB962C8B-B14F-4D97-AF65-F5344CB8AC3E}">
        <p14:creationId xmlns:p14="http://schemas.microsoft.com/office/powerpoint/2010/main" val="12230771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Illustration 1-8 provides the statement of cash flows for Eagle Soccer Academy. Notice that the three sections in the statement of cash flows show the types of inflows and outflows of cash during the period. Inflows are shown as positive amounts; outflows are shown in parentheses to indicate negative cash flows. The final line in each section shows, in the right-most column, the difference between inflows and outflows as </a:t>
            </a:r>
            <a:r>
              <a:rPr lang="en-US" i="1" dirty="0"/>
              <a:t>net cash flow</a:t>
            </a:r>
            <a:r>
              <a:rPr lang="en-US" dirty="0"/>
              <a:t> for that type of activity.</a:t>
            </a:r>
          </a:p>
          <a:p>
            <a:endParaRPr lang="en-US" strike="sngStrike" dirty="0"/>
          </a:p>
          <a:p>
            <a:r>
              <a:rPr lang="en-US" dirty="0"/>
              <a:t>The total of the net cash flows from operating, investing, and financing activities equals the </a:t>
            </a:r>
            <a:r>
              <a:rPr lang="en-US" i="1" dirty="0"/>
              <a:t>net change in cash</a:t>
            </a:r>
            <a:r>
              <a:rPr lang="en-US" dirty="0"/>
              <a:t> during the period.</a:t>
            </a:r>
          </a:p>
          <a:p>
            <a:endParaRPr lang="en-US" dirty="0"/>
          </a:p>
          <a:p>
            <a:r>
              <a:rPr lang="en-US" b="1" dirty="0"/>
              <a:t>Change in cash = Operating cash flows + Investing cash flows + Financing cash flows</a:t>
            </a:r>
          </a:p>
          <a:p>
            <a:endParaRPr lang="en-US" dirty="0"/>
          </a:p>
          <a:p>
            <a:r>
              <a:rPr lang="en-US" dirty="0"/>
              <a:t>For Eagle, that net change in cash for December was an increase of </a:t>
            </a:r>
            <a:r>
              <a:rPr lang="en-US" b="1" dirty="0"/>
              <a:t>$137,000.</a:t>
            </a:r>
            <a:r>
              <a:rPr lang="en-US" dirty="0"/>
              <a:t> That amount equals the sum of its operating cash flows of −$39,000, investing cash flows of −$120,000, and financing cash flows of $296,000. We next add the beginning balance of cash. Because this is the first month of operations for Eagle, cash at the beginning of the period is zero. The ending balance of cash is the same as that reported in the balance sheet in Illustration 1-7. </a:t>
            </a:r>
          </a:p>
          <a:p>
            <a:endParaRPr lang="en-US" dirty="0"/>
          </a:p>
          <a:p>
            <a:r>
              <a:rPr lang="en-US" dirty="0"/>
              <a:t>This reconciliation of the beginning and ending cash balances emphasizes that the statement of cash flows explains </a:t>
            </a:r>
            <a:r>
              <a:rPr lang="en-US" i="1" dirty="0"/>
              <a:t>why</a:t>
            </a:r>
            <a:r>
              <a:rPr lang="en-US" dirty="0"/>
              <a:t> the cash reported in the balance sheet changed from one period to the next.</a:t>
            </a:r>
            <a:endParaRPr lang="en-US" strike="sngStrike" dirty="0"/>
          </a:p>
        </p:txBody>
      </p:sp>
      <p:sp>
        <p:nvSpPr>
          <p:cNvPr id="4" name="Slide Number Placeholder 3"/>
          <p:cNvSpPr>
            <a:spLocks noGrp="1"/>
          </p:cNvSpPr>
          <p:nvPr>
            <p:ph type="sldNum" sz="quarter" idx="10"/>
          </p:nvPr>
        </p:nvSpPr>
        <p:spPr/>
        <p:txBody>
          <a:bodyPr/>
          <a:lstStyle/>
          <a:p>
            <a:fld id="{35356329-1779-487C-B587-BBABA473AA7C}" type="slidenum">
              <a:rPr lang="en-US" smtClean="0"/>
              <a:t>36</a:t>
            </a:fld>
            <a:endParaRPr lang="en-US"/>
          </a:p>
        </p:txBody>
      </p:sp>
    </p:spTree>
    <p:extLst>
      <p:ext uri="{BB962C8B-B14F-4D97-AF65-F5344CB8AC3E}">
        <p14:creationId xmlns:p14="http://schemas.microsoft.com/office/powerpoint/2010/main" val="2804090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37</a:t>
            </a:fld>
            <a:endParaRPr lang="en-US"/>
          </a:p>
        </p:txBody>
      </p:sp>
    </p:spTree>
    <p:extLst>
      <p:ext uri="{BB962C8B-B14F-4D97-AF65-F5344CB8AC3E}">
        <p14:creationId xmlns:p14="http://schemas.microsoft.com/office/powerpoint/2010/main" val="5360160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38</a:t>
            </a:fld>
            <a:endParaRPr lang="en-US"/>
          </a:p>
        </p:txBody>
      </p:sp>
    </p:spTree>
    <p:extLst>
      <p:ext uri="{BB962C8B-B14F-4D97-AF65-F5344CB8AC3E}">
        <p14:creationId xmlns:p14="http://schemas.microsoft.com/office/powerpoint/2010/main" val="25537275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r>
              <a:rPr lang="en-US" dirty="0"/>
              <a:t>Link (1) shows that net income from the income statement is reported in the statement of stockholders’ equity as part of the calculation of retained earnings. Link (2) shows that after we calculate the balance of retained earnings, the amount of total stockholders’ equity can be reported in the balance sheet. Finally, link (3) demonstrates that the balance of cash in the balance sheet equals the amount of cash reported in the statement of cash flows.</a:t>
            </a:r>
          </a:p>
          <a:p>
            <a:pPr>
              <a:spcBef>
                <a:spcPct val="0"/>
              </a:spcBef>
            </a:pPr>
            <a:endParaRPr lang="en-US" strike="sngStrike" dirty="0"/>
          </a:p>
          <a:p>
            <a:pPr>
              <a:spcBef>
                <a:spcPct val="0"/>
              </a:spcBef>
            </a:pPr>
            <a:r>
              <a:rPr lang="en-US" dirty="0"/>
              <a:t>The four financial statements are linked, because events that are reported in one financial statement often affect amounts reported in another. Many times, a single business transaction, such as receiving cash from a customer when providing services, will affect more than one of the financial statements. </a:t>
            </a:r>
          </a:p>
          <a:p>
            <a:pPr>
              <a:spcBef>
                <a:spcPct val="0"/>
              </a:spcBef>
            </a:pPr>
            <a:endParaRPr lang="en-US" dirty="0"/>
          </a:p>
          <a:p>
            <a:pPr>
              <a:spcBef>
                <a:spcPct val="0"/>
              </a:spcBef>
            </a:pPr>
            <a:r>
              <a:rPr lang="en-US" dirty="0"/>
              <a:t>Providing services to a customer, for example, results in revenues recorded in the income statement, which are used to calculate net income. Net income, in turn, is reported in the calculation of retained earnings in the statement of stockholders’ equity. Then, the ending balance of retained earnings is reported in the balance sheet. </a:t>
            </a:r>
          </a:p>
          <a:p>
            <a:pPr>
              <a:spcBef>
                <a:spcPct val="0"/>
              </a:spcBef>
            </a:pPr>
            <a:endParaRPr lang="en-US" b="1" dirty="0"/>
          </a:p>
          <a:p>
            <a:pPr>
              <a:spcBef>
                <a:spcPct val="0"/>
              </a:spcBef>
            </a:pPr>
            <a:r>
              <a:rPr lang="en-US" b="1" dirty="0"/>
              <a:t>Thus, any transaction that affects the income statement ultimately affects the balance sheet through the balance of retained earnings.</a:t>
            </a:r>
            <a:r>
              <a:rPr lang="en-US" dirty="0"/>
              <a:t> </a:t>
            </a:r>
          </a:p>
          <a:p>
            <a:pPr>
              <a:spcBef>
                <a:spcPct val="0"/>
              </a:spcBef>
            </a:pPr>
            <a:endParaRPr lang="en-US" dirty="0"/>
          </a:p>
          <a:p>
            <a:pPr>
              <a:spcBef>
                <a:spcPct val="0"/>
              </a:spcBef>
            </a:pPr>
            <a:r>
              <a:rPr lang="en-US" dirty="0"/>
              <a:t>The cash received from customers will be reported as part of the ending cash balance in the balance sheet and as part of operating cash flows in the statement of cash flows.</a:t>
            </a:r>
          </a:p>
        </p:txBody>
      </p:sp>
      <p:sp>
        <p:nvSpPr>
          <p:cNvPr id="4" name="Slide Number Placeholder 3"/>
          <p:cNvSpPr>
            <a:spLocks noGrp="1"/>
          </p:cNvSpPr>
          <p:nvPr>
            <p:ph type="sldNum" sz="quarter" idx="10"/>
          </p:nvPr>
        </p:nvSpPr>
        <p:spPr/>
        <p:txBody>
          <a:bodyPr/>
          <a:lstStyle/>
          <a:p>
            <a:fld id="{35356329-1779-487C-B587-BBABA473AA7C}" type="slidenum">
              <a:rPr lang="en-US" smtClean="0"/>
              <a:t>39</a:t>
            </a:fld>
            <a:endParaRPr lang="en-US"/>
          </a:p>
        </p:txBody>
      </p:sp>
    </p:spTree>
    <p:extLst>
      <p:ext uri="{BB962C8B-B14F-4D97-AF65-F5344CB8AC3E}">
        <p14:creationId xmlns:p14="http://schemas.microsoft.com/office/powerpoint/2010/main" val="160460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b="1" dirty="0"/>
              <a:t>Accounting is “the language of business.”</a:t>
            </a:r>
            <a:r>
              <a:rPr lang="en-US" dirty="0"/>
              <a:t> It's the language companies use to tell their financial story. More precisely, </a:t>
            </a:r>
            <a:r>
              <a:rPr lang="en-US" b="1" i="1" dirty="0"/>
              <a:t>accounting</a:t>
            </a:r>
            <a:r>
              <a:rPr lang="en-US" dirty="0"/>
              <a:t> is a system of maintaining records of a company’s operations and communicating that information to decision makers. </a:t>
            </a:r>
          </a:p>
          <a:p>
            <a:pPr>
              <a:spcBef>
                <a:spcPct val="0"/>
              </a:spcBef>
            </a:pPr>
            <a:endParaRPr lang="en-US" dirty="0"/>
          </a:p>
          <a:p>
            <a:pPr>
              <a:spcBef>
                <a:spcPct val="0"/>
              </a:spcBef>
            </a:pPr>
            <a:r>
              <a:rPr lang="en-US" dirty="0"/>
              <a:t>Millions of people every day must make informed decisions about companies. </a:t>
            </a:r>
            <a:r>
              <a:rPr lang="en-US" b="0" u="none" dirty="0">
                <a:solidFill>
                  <a:schemeClr val="tx1">
                    <a:lumMod val="95000"/>
                    <a:lumOff val="5000"/>
                  </a:schemeClr>
                </a:solidFill>
              </a:rPr>
              <a:t>Illustration 1-1 </a:t>
            </a:r>
            <a:r>
              <a:rPr lang="en-US" u="none" dirty="0"/>
              <a:t>identifies </a:t>
            </a:r>
            <a:r>
              <a:rPr lang="en-US" dirty="0"/>
              <a:t>some of those people and examples of decisions they make about the companies.</a:t>
            </a:r>
          </a:p>
        </p:txBody>
      </p:sp>
      <p:sp>
        <p:nvSpPr>
          <p:cNvPr id="4" name="Slide Number Placeholder 3"/>
          <p:cNvSpPr>
            <a:spLocks noGrp="1"/>
          </p:cNvSpPr>
          <p:nvPr>
            <p:ph type="sldNum" sz="quarter" idx="10"/>
          </p:nvPr>
        </p:nvSpPr>
        <p:spPr/>
        <p:txBody>
          <a:bodyPr/>
          <a:lstStyle/>
          <a:p>
            <a:fld id="{35356329-1779-487C-B587-BBABA473AA7C}" type="slidenum">
              <a:rPr lang="en-US" smtClean="0"/>
              <a:t>4</a:t>
            </a:fld>
            <a:endParaRPr lang="en-US"/>
          </a:p>
        </p:txBody>
      </p:sp>
    </p:spTree>
    <p:extLst>
      <p:ext uri="{BB962C8B-B14F-4D97-AF65-F5344CB8AC3E}">
        <p14:creationId xmlns:p14="http://schemas.microsoft.com/office/powerpoint/2010/main" val="18654351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40</a:t>
            </a:fld>
            <a:endParaRPr lang="en-US"/>
          </a:p>
        </p:txBody>
      </p:sp>
    </p:spTree>
    <p:extLst>
      <p:ext uri="{BB962C8B-B14F-4D97-AF65-F5344CB8AC3E}">
        <p14:creationId xmlns:p14="http://schemas.microsoft.com/office/powerpoint/2010/main" val="30520928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OTHER INFORMATION REPORTED TO OUTSIDERS</a:t>
            </a:r>
          </a:p>
          <a:p>
            <a:r>
              <a:rPr lang="en-US" dirty="0"/>
              <a:t>The financial statements are a key component of a company’s </a:t>
            </a:r>
            <a:r>
              <a:rPr lang="en-US" i="1" dirty="0"/>
              <a:t>annual report</a:t>
            </a:r>
            <a:r>
              <a:rPr lang="en-US" dirty="0"/>
              <a:t>, the term most often used to describe the formal document detailing a company’s activities and financial performance. As the name suggests, annual reports are provided by companies each year. </a:t>
            </a:r>
          </a:p>
          <a:p>
            <a:endParaRPr lang="en-US" dirty="0"/>
          </a:p>
          <a:p>
            <a:r>
              <a:rPr lang="en-US" dirty="0"/>
              <a:t>Two other important components of the annual report are (1) management’s discussion and analysis and (2) note disclosures to the financial statements.</a:t>
            </a:r>
          </a:p>
          <a:p>
            <a:endParaRPr lang="en-US" dirty="0"/>
          </a:p>
          <a:p>
            <a:r>
              <a:rPr lang="en-US" dirty="0"/>
              <a:t>The </a:t>
            </a:r>
            <a:r>
              <a:rPr lang="en-US" b="1" dirty="0"/>
              <a:t>management discussion and analysis</a:t>
            </a:r>
            <a:r>
              <a:rPr lang="en-US" dirty="0"/>
              <a:t> (MD&amp;A) section typically includes management’s views on significant events, trends, and uncertainties pertaining to the company’s operations and resources. </a:t>
            </a:r>
          </a:p>
          <a:p>
            <a:endParaRPr lang="en-US" b="1" dirty="0"/>
          </a:p>
          <a:p>
            <a:r>
              <a:rPr lang="en-US" b="1" dirty="0"/>
              <a:t>Note disclosures</a:t>
            </a:r>
            <a:r>
              <a:rPr lang="en-US" dirty="0"/>
              <a:t> offer additional information either to explain the information presented in the financial statements or to provide information not included in the financial statements. For example, companies are required to report total revenues in the income statement, but they also often report revenues itemized by geographic region in a note disclosure. We’ll discuss these items throughout this book. </a:t>
            </a:r>
          </a:p>
          <a:p>
            <a:endParaRPr lang="en-US" dirty="0"/>
          </a:p>
          <a:p>
            <a:r>
              <a:rPr lang="en-US" dirty="0"/>
              <a:t>For now, if you’d like to see an abbreviated version of an actual company’s annual report with financial statements, see </a:t>
            </a:r>
            <a:r>
              <a:rPr lang="en-US" u="sng" dirty="0">
                <a:hlinkClick r:id="rId3" action="ppaction://hlinkfile"/>
              </a:rPr>
              <a:t>Appendix A</a:t>
            </a:r>
            <a:r>
              <a:rPr lang="en-US" u="sng" dirty="0"/>
              <a:t>  </a:t>
            </a:r>
            <a:r>
              <a:rPr lang="en-US" dirty="0"/>
              <a:t>(</a:t>
            </a:r>
            <a:r>
              <a:rPr lang="en-US" b="1" dirty="0"/>
              <a:t>American Eagle Outfitters</a:t>
            </a:r>
            <a:r>
              <a:rPr lang="en-US" dirty="0"/>
              <a:t>) or </a:t>
            </a:r>
            <a:r>
              <a:rPr lang="en-US" dirty="0">
                <a:hlinkClick r:id="rId4" action="ppaction://hlinkfile"/>
              </a:rPr>
              <a:t>Appendix B</a:t>
            </a:r>
            <a:r>
              <a:rPr lang="en-US" dirty="0"/>
              <a:t> (</a:t>
            </a:r>
            <a:r>
              <a:rPr lang="en-US" b="1" dirty="0"/>
              <a:t>Buckle</a:t>
            </a:r>
            <a:r>
              <a:rPr lang="en-US" dirty="0"/>
              <a:t>) near the end of this book.</a:t>
            </a:r>
          </a:p>
        </p:txBody>
      </p:sp>
      <p:sp>
        <p:nvSpPr>
          <p:cNvPr id="4" name="Slide Number Placeholder 3"/>
          <p:cNvSpPr>
            <a:spLocks noGrp="1"/>
          </p:cNvSpPr>
          <p:nvPr>
            <p:ph type="sldNum" sz="quarter" idx="10"/>
          </p:nvPr>
        </p:nvSpPr>
        <p:spPr/>
        <p:txBody>
          <a:bodyPr/>
          <a:lstStyle/>
          <a:p>
            <a:fld id="{35356329-1779-487C-B587-BBABA473AA7C}" type="slidenum">
              <a:rPr lang="en-US" smtClean="0"/>
              <a:t>41</a:t>
            </a:fld>
            <a:endParaRPr lang="en-US"/>
          </a:p>
        </p:txBody>
      </p:sp>
    </p:spTree>
    <p:extLst>
      <p:ext uri="{BB962C8B-B14F-4D97-AF65-F5344CB8AC3E}">
        <p14:creationId xmlns:p14="http://schemas.microsoft.com/office/powerpoint/2010/main" val="35583626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42</a:t>
            </a:fld>
            <a:endParaRPr lang="en-US"/>
          </a:p>
        </p:txBody>
      </p:sp>
    </p:spTree>
    <p:extLst>
      <p:ext uri="{BB962C8B-B14F-4D97-AF65-F5344CB8AC3E}">
        <p14:creationId xmlns:p14="http://schemas.microsoft.com/office/powerpoint/2010/main" val="32658970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Does the use of financial accounting information result in better business decisions?</a:t>
            </a:r>
          </a:p>
          <a:p>
            <a:endParaRPr lang="en-US" dirty="0"/>
          </a:p>
          <a:p>
            <a:r>
              <a:rPr lang="en-US" dirty="0"/>
              <a:t>One of the rewarding things about studying financial accounting is that it does matter! The concepts in this course have an impact on everyday business decisions as well as wide-ranging economic consequences.</a:t>
            </a:r>
          </a:p>
          <a:p>
            <a:endParaRPr lang="en-US" dirty="0"/>
          </a:p>
          <a:p>
            <a:r>
              <a:rPr lang="en-US" dirty="0"/>
              <a:t>Most prospering economies in the world today are structured around free markets. In free markets, firms are allowed to compete and customers are free to choose from a variety of products and services. From which company do you prefer to buy a laptop computer—</a:t>
            </a:r>
            <a:r>
              <a:rPr lang="en-US" b="1" dirty="0"/>
              <a:t>Dell</a:t>
            </a:r>
            <a:r>
              <a:rPr lang="en-US" dirty="0"/>
              <a:t>, </a:t>
            </a:r>
            <a:r>
              <a:rPr lang="en-US" b="1" dirty="0"/>
              <a:t>Hewlett-Packard</a:t>
            </a:r>
            <a:r>
              <a:rPr lang="en-US" dirty="0"/>
              <a:t>, or </a:t>
            </a:r>
            <a:r>
              <a:rPr lang="en-US" b="1" dirty="0"/>
              <a:t>Apple</a:t>
            </a:r>
            <a:r>
              <a:rPr lang="en-US" dirty="0"/>
              <a:t>?</a:t>
            </a:r>
          </a:p>
          <a:p>
            <a:endParaRPr lang="en-US" dirty="0"/>
          </a:p>
          <a:p>
            <a:r>
              <a:rPr lang="en-US" dirty="0"/>
              <a:t>Can these companies offer you the laptop computer you want for a price above their costs? If they can, they’ll earn a profit and stay in business. If they cannot, they’ll eventually go out of business. </a:t>
            </a:r>
          </a:p>
          <a:p>
            <a:endParaRPr lang="en-US" dirty="0"/>
          </a:p>
          <a:p>
            <a:r>
              <a:rPr lang="en-US" dirty="0"/>
              <a:t>Successful companies use their resources efficiently to sell products and services for a profit. When a company is able to make a profit, investors and creditors are willing to transfer their resources to it, and the company will expand its profitable operations even further.</a:t>
            </a:r>
          </a:p>
          <a:p>
            <a:endParaRPr lang="en-US" dirty="0"/>
          </a:p>
          <a:p>
            <a:r>
              <a:rPr lang="en-US" dirty="0"/>
              <a:t>But how do investors and creditors know the successful companies from the unsuccessful companies? How do they get the information necessary to make good investment decisions that help develop a prosperous society? </a:t>
            </a:r>
            <a:r>
              <a:rPr lang="en-US" b="1" dirty="0"/>
              <a:t>Investors and creditors rely heavily on financial accounting information in making investment and lending decisions. </a:t>
            </a:r>
            <a:r>
              <a:rPr lang="en-US" dirty="0"/>
              <a:t>Accounting serves an important role in a prosperous society by measuring economic activity and communicating useful information to help investors and creditors make good decisions. </a:t>
            </a:r>
          </a:p>
        </p:txBody>
      </p:sp>
      <p:sp>
        <p:nvSpPr>
          <p:cNvPr id="4" name="Slide Number Placeholder 3"/>
          <p:cNvSpPr>
            <a:spLocks noGrp="1"/>
          </p:cNvSpPr>
          <p:nvPr>
            <p:ph type="sldNum" sz="quarter" idx="10"/>
          </p:nvPr>
        </p:nvSpPr>
        <p:spPr/>
        <p:txBody>
          <a:bodyPr/>
          <a:lstStyle/>
          <a:p>
            <a:fld id="{35356329-1779-487C-B587-BBABA473AA7C}" type="slidenum">
              <a:rPr lang="en-US" smtClean="0"/>
              <a:t>43</a:t>
            </a:fld>
            <a:endParaRPr lang="en-US"/>
          </a:p>
        </p:txBody>
      </p:sp>
    </p:spTree>
    <p:extLst>
      <p:ext uri="{BB962C8B-B14F-4D97-AF65-F5344CB8AC3E}">
        <p14:creationId xmlns:p14="http://schemas.microsoft.com/office/powerpoint/2010/main" val="41679256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44</a:t>
            </a:fld>
            <a:endParaRPr lang="en-US"/>
          </a:p>
        </p:txBody>
      </p:sp>
    </p:spTree>
    <p:extLst>
      <p:ext uri="{BB962C8B-B14F-4D97-AF65-F5344CB8AC3E}">
        <p14:creationId xmlns:p14="http://schemas.microsoft.com/office/powerpoint/2010/main" val="28520191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demonstrate the importance of financial accounting information to investment decisions, we can look at the relationship between changes in stock prices and changes in net income over 20 years. As an investor, you will make money from an increase in the stock price of a company in which you invest (you can sell the stock for more than you bought it). </a:t>
            </a:r>
          </a:p>
          <a:p>
            <a:endParaRPr lang="en-US" dirty="0"/>
          </a:p>
          <a:p>
            <a:r>
              <a:rPr lang="en-US" dirty="0"/>
              <a:t>So as an investor, you are looking for companies whose stock price is likely to increase. Is there a way to find such companies? Interestingly, there is: </a:t>
            </a:r>
            <a:r>
              <a:rPr lang="en-US" b="1" dirty="0"/>
              <a:t>No other single piece of company information better explains companies’ stock price performance than does financial accounting net income,</a:t>
            </a:r>
            <a:r>
              <a:rPr lang="en-US" dirty="0"/>
              <a:t> the bottom line in the income statement.</a:t>
            </a:r>
          </a:p>
          <a:p>
            <a:endParaRPr lang="en-US" dirty="0"/>
          </a:p>
          <a:p>
            <a:r>
              <a:rPr lang="en-US" dirty="0"/>
              <a:t>What if you were able to accurately predict the direction of companies’ changes in net income over the next year—that is, whether it would increase or decrease—and then you invested $1,000 in companies that were going to have an </a:t>
            </a:r>
            <a:r>
              <a:rPr lang="en-US" i="1" dirty="0"/>
              <a:t>increase?</a:t>
            </a:r>
            <a:r>
              <a:rPr lang="en-US" dirty="0"/>
              <a:t> In contrast, what if instead you invested in companies that would have a </a:t>
            </a:r>
            <a:r>
              <a:rPr lang="en-US" i="1" dirty="0"/>
              <a:t>decrease</a:t>
            </a:r>
            <a:r>
              <a:rPr lang="en-US" dirty="0"/>
              <a:t> in net income? Illustration 1-11 shows what would happen to your $1,000 investment over 20 years for each scenario.</a:t>
            </a:r>
          </a:p>
          <a:p>
            <a:endParaRPr lang="en-US" dirty="0"/>
          </a:p>
          <a:p>
            <a:r>
              <a:rPr lang="en-US" dirty="0"/>
              <a:t>Investors and creditors also use information reported in the </a:t>
            </a:r>
            <a:r>
              <a:rPr lang="en-US" b="1" dirty="0"/>
              <a:t>balance sheet. </a:t>
            </a:r>
            <a:r>
              <a:rPr lang="en-US" dirty="0"/>
              <a:t>Consider a company’s total liabilities, often referred to as </a:t>
            </a:r>
            <a:r>
              <a:rPr lang="en-US" i="1" dirty="0"/>
              <a:t>total debt.</a:t>
            </a:r>
            <a:r>
              <a:rPr lang="en-US" dirty="0"/>
              <a:t> Expanding debt levels limit management’s ability to respond quickly and effectively to business situations. The “overhanging” debt, which involves legal obligation of repayment, restricts management’s ability to engage in new profit-generating activities.</a:t>
            </a:r>
          </a:p>
        </p:txBody>
      </p:sp>
      <p:sp>
        <p:nvSpPr>
          <p:cNvPr id="4" name="Slide Number Placeholder 3"/>
          <p:cNvSpPr>
            <a:spLocks noGrp="1"/>
          </p:cNvSpPr>
          <p:nvPr>
            <p:ph type="sldNum" sz="quarter" idx="10"/>
          </p:nvPr>
        </p:nvSpPr>
        <p:spPr/>
        <p:txBody>
          <a:bodyPr/>
          <a:lstStyle/>
          <a:p>
            <a:fld id="{35356329-1779-487C-B587-BBABA473AA7C}" type="slidenum">
              <a:rPr lang="en-US" smtClean="0"/>
              <a:t>45</a:t>
            </a:fld>
            <a:endParaRPr lang="en-US"/>
          </a:p>
        </p:txBody>
      </p:sp>
    </p:spTree>
    <p:extLst>
      <p:ext uri="{BB962C8B-B14F-4D97-AF65-F5344CB8AC3E}">
        <p14:creationId xmlns:p14="http://schemas.microsoft.com/office/powerpoint/2010/main" val="235164440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46</a:t>
            </a:fld>
            <a:endParaRPr lang="en-US"/>
          </a:p>
        </p:txBody>
      </p:sp>
    </p:spTree>
    <p:extLst>
      <p:ext uri="{BB962C8B-B14F-4D97-AF65-F5344CB8AC3E}">
        <p14:creationId xmlns:p14="http://schemas.microsoft.com/office/powerpoint/2010/main" val="28495872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Recall that accounting serves two main functions: </a:t>
            </a:r>
          </a:p>
          <a:p>
            <a:pPr>
              <a:spcBef>
                <a:spcPct val="0"/>
              </a:spcBef>
            </a:pPr>
            <a:endParaRPr lang="en-US" dirty="0"/>
          </a:p>
          <a:p>
            <a:pPr>
              <a:spcBef>
                <a:spcPct val="0"/>
              </a:spcBef>
            </a:pPr>
            <a:r>
              <a:rPr lang="en-US" dirty="0"/>
              <a:t>It (1) measures business activities and </a:t>
            </a:r>
          </a:p>
          <a:p>
            <a:pPr>
              <a:spcBef>
                <a:spcPct val="0"/>
              </a:spcBef>
            </a:pPr>
            <a:endParaRPr lang="en-US" dirty="0"/>
          </a:p>
          <a:p>
            <a:pPr>
              <a:spcBef>
                <a:spcPct val="0"/>
              </a:spcBef>
            </a:pPr>
            <a:r>
              <a:rPr lang="en-US" dirty="0"/>
              <a:t>(2) communicates those measurements to investors and creditors so they can make decisions.</a:t>
            </a:r>
          </a:p>
          <a:p>
            <a:pPr>
              <a:spcBef>
                <a:spcPct val="0"/>
              </a:spcBef>
            </a:pPr>
            <a:endParaRPr lang="en-US" dirty="0"/>
          </a:p>
          <a:p>
            <a:pPr>
              <a:spcBef>
                <a:spcPct val="0"/>
              </a:spcBef>
            </a:pPr>
            <a:r>
              <a:rPr lang="en-US" b="1" dirty="0"/>
              <a:t>Although this process might </a:t>
            </a:r>
            <a:r>
              <a:rPr lang="en-US" b="1" i="1" dirty="0"/>
              <a:t>seem</a:t>
            </a:r>
            <a:r>
              <a:rPr lang="en-US" b="1" dirty="0"/>
              <a:t> straightforward, some issues have been heavily debated, and the answers have changed over time. </a:t>
            </a:r>
          </a:p>
          <a:p>
            <a:pPr>
              <a:spcBef>
                <a:spcPct val="0"/>
              </a:spcBef>
            </a:pPr>
            <a:endParaRPr lang="en-US" b="1" dirty="0"/>
          </a:p>
          <a:p>
            <a:pPr>
              <a:spcBef>
                <a:spcPct val="0"/>
              </a:spcBef>
            </a:pPr>
            <a:r>
              <a:rPr lang="en-US" dirty="0"/>
              <a:t>How do we measure assets? When do we record revenues? What do we classify as an expense? How should we present financial statements? </a:t>
            </a:r>
          </a:p>
          <a:p>
            <a:pPr>
              <a:spcBef>
                <a:spcPct val="0"/>
              </a:spcBef>
            </a:pPr>
            <a:endParaRPr lang="en-US" dirty="0"/>
          </a:p>
          <a:p>
            <a:pPr>
              <a:spcBef>
                <a:spcPct val="0"/>
              </a:spcBef>
            </a:pPr>
            <a:r>
              <a:rPr lang="en-US" dirty="0"/>
              <a:t>Next, we’ll take a look at factors that shape the measurement and communication processes of financial accounting.</a:t>
            </a:r>
          </a:p>
        </p:txBody>
      </p:sp>
      <p:sp>
        <p:nvSpPr>
          <p:cNvPr id="4" name="Slide Number Placeholder 3"/>
          <p:cNvSpPr>
            <a:spLocks noGrp="1"/>
          </p:cNvSpPr>
          <p:nvPr>
            <p:ph type="sldNum" sz="quarter" idx="10"/>
          </p:nvPr>
        </p:nvSpPr>
        <p:spPr/>
        <p:txBody>
          <a:bodyPr/>
          <a:lstStyle/>
          <a:p>
            <a:fld id="{35356329-1779-487C-B587-BBABA473AA7C}" type="slidenum">
              <a:rPr lang="en-US" smtClean="0"/>
              <a:t>47</a:t>
            </a:fld>
            <a:endParaRPr lang="en-US"/>
          </a:p>
        </p:txBody>
      </p:sp>
    </p:spTree>
    <p:extLst>
      <p:ext uri="{BB962C8B-B14F-4D97-AF65-F5344CB8AC3E}">
        <p14:creationId xmlns:p14="http://schemas.microsoft.com/office/powerpoint/2010/main" val="23018642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48</a:t>
            </a:fld>
            <a:endParaRPr lang="en-US"/>
          </a:p>
        </p:txBody>
      </p:sp>
    </p:spTree>
    <p:extLst>
      <p:ext uri="{BB962C8B-B14F-4D97-AF65-F5344CB8AC3E}">
        <p14:creationId xmlns:p14="http://schemas.microsoft.com/office/powerpoint/2010/main" val="368417121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Because financial accounting information is so vital to investors and creditors, formal standards have been established. </a:t>
            </a:r>
          </a:p>
          <a:p>
            <a:pPr>
              <a:spcBef>
                <a:spcPct val="0"/>
              </a:spcBef>
            </a:pPr>
            <a:endParaRPr lang="en-US" dirty="0"/>
          </a:p>
          <a:p>
            <a:pPr>
              <a:spcBef>
                <a:spcPct val="0"/>
              </a:spcBef>
            </a:pPr>
            <a:r>
              <a:rPr lang="en-US" dirty="0"/>
              <a:t>The rules of financial accounting are called </a:t>
            </a:r>
            <a:r>
              <a:rPr lang="en-US" b="1" i="1" dirty="0"/>
              <a:t>Generally Accepted Accounting Principles</a:t>
            </a:r>
            <a:r>
              <a:rPr lang="en-US" b="1" dirty="0"/>
              <a:t>,</a:t>
            </a:r>
            <a:r>
              <a:rPr lang="en-US" dirty="0"/>
              <a:t> often abbreviated as </a:t>
            </a:r>
            <a:r>
              <a:rPr lang="en-US" b="1" i="1" dirty="0"/>
              <a:t>GAAP</a:t>
            </a:r>
            <a:r>
              <a:rPr lang="en-US" dirty="0"/>
              <a:t> (pronounced </a:t>
            </a:r>
            <a:r>
              <a:rPr lang="en-US" i="1" dirty="0"/>
              <a:t>gap</a:t>
            </a:r>
            <a:r>
              <a:rPr lang="en-US" dirty="0"/>
              <a:t>). </a:t>
            </a:r>
          </a:p>
          <a:p>
            <a:pPr>
              <a:spcBef>
                <a:spcPct val="0"/>
              </a:spcBef>
            </a:pPr>
            <a:endParaRPr lang="en-US" dirty="0"/>
          </a:p>
          <a:p>
            <a:pPr>
              <a:spcBef>
                <a:spcPct val="0"/>
              </a:spcBef>
            </a:pPr>
            <a:r>
              <a:rPr lang="en-US" dirty="0"/>
              <a:t>The fact that all companies use these same rules is critical to financial statement users. It helps investors to accurately </a:t>
            </a:r>
            <a:r>
              <a:rPr lang="en-US" i="1" dirty="0"/>
              <a:t>compare</a:t>
            </a:r>
            <a:r>
              <a:rPr lang="en-US" dirty="0"/>
              <a:t> financial information among companies when they are making decisions about where to invest or lend their resources.</a:t>
            </a:r>
          </a:p>
        </p:txBody>
      </p:sp>
      <p:sp>
        <p:nvSpPr>
          <p:cNvPr id="4" name="Slide Number Placeholder 3"/>
          <p:cNvSpPr>
            <a:spLocks noGrp="1"/>
          </p:cNvSpPr>
          <p:nvPr>
            <p:ph type="sldNum" sz="quarter" idx="10"/>
          </p:nvPr>
        </p:nvSpPr>
        <p:spPr/>
        <p:txBody>
          <a:bodyPr/>
          <a:lstStyle/>
          <a:p>
            <a:fld id="{35356329-1779-487C-B587-BBABA473AA7C}" type="slidenum">
              <a:rPr lang="en-US" smtClean="0"/>
              <a:t>49</a:t>
            </a:fld>
            <a:endParaRPr lang="en-US"/>
          </a:p>
        </p:txBody>
      </p:sp>
    </p:spTree>
    <p:extLst>
      <p:ext uri="{BB962C8B-B14F-4D97-AF65-F5344CB8AC3E}">
        <p14:creationId xmlns:p14="http://schemas.microsoft.com/office/powerpoint/2010/main" val="21462574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b="1" dirty="0"/>
              <a:t>Accounting is “the language of business.”</a:t>
            </a:r>
            <a:r>
              <a:rPr lang="en-US" dirty="0"/>
              <a:t> It's the language companies use to tell their financial story. More precisely, </a:t>
            </a:r>
            <a:r>
              <a:rPr lang="en-US" b="1" i="1" dirty="0"/>
              <a:t>accounting</a:t>
            </a:r>
            <a:r>
              <a:rPr lang="en-US" dirty="0"/>
              <a:t> is a system of maintaining records of a company’s operations and communicating that information to decision makers. </a:t>
            </a:r>
          </a:p>
          <a:p>
            <a:pPr>
              <a:spcBef>
                <a:spcPct val="0"/>
              </a:spcBef>
            </a:pPr>
            <a:endParaRPr lang="en-US" dirty="0"/>
          </a:p>
          <a:p>
            <a:pPr>
              <a:spcBef>
                <a:spcPct val="0"/>
              </a:spcBef>
            </a:pPr>
            <a:r>
              <a:rPr lang="en-US" dirty="0"/>
              <a:t>Millions of people every day must make informed decisions about companies. </a:t>
            </a:r>
            <a:r>
              <a:rPr lang="en-US" b="0" u="none" dirty="0">
                <a:solidFill>
                  <a:schemeClr val="tx1">
                    <a:lumMod val="95000"/>
                    <a:lumOff val="5000"/>
                  </a:schemeClr>
                </a:solidFill>
              </a:rPr>
              <a:t>Illustration 1-1 </a:t>
            </a:r>
            <a:r>
              <a:rPr lang="en-US" u="none" dirty="0"/>
              <a:t>identifies </a:t>
            </a:r>
            <a:r>
              <a:rPr lang="en-US" dirty="0"/>
              <a:t>some of those people and examples of decisions they make about the companies.</a:t>
            </a:r>
          </a:p>
        </p:txBody>
      </p:sp>
      <p:sp>
        <p:nvSpPr>
          <p:cNvPr id="4" name="Slide Number Placeholder 3"/>
          <p:cNvSpPr>
            <a:spLocks noGrp="1"/>
          </p:cNvSpPr>
          <p:nvPr>
            <p:ph type="sldNum" sz="quarter" idx="10"/>
          </p:nvPr>
        </p:nvSpPr>
        <p:spPr/>
        <p:txBody>
          <a:bodyPr/>
          <a:lstStyle/>
          <a:p>
            <a:fld id="{35356329-1779-487C-B587-BBABA473AA7C}" type="slidenum">
              <a:rPr lang="en-US" smtClean="0"/>
              <a:t>5</a:t>
            </a:fld>
            <a:endParaRPr lang="en-US"/>
          </a:p>
        </p:txBody>
      </p:sp>
    </p:spTree>
    <p:extLst>
      <p:ext uri="{BB962C8B-B14F-4D97-AF65-F5344CB8AC3E}">
        <p14:creationId xmlns:p14="http://schemas.microsoft.com/office/powerpoint/2010/main" val="3732751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Financial accounting and reporting standards in the United States are established primarily by the </a:t>
            </a:r>
            <a:r>
              <a:rPr lang="en-US" b="1" dirty="0"/>
              <a:t>Financial Accounting Standards Board (FASB) </a:t>
            </a:r>
            <a:r>
              <a:rPr lang="en-US" dirty="0"/>
              <a:t>(pronounced either by the letters themselves or as </a:t>
            </a:r>
            <a:r>
              <a:rPr lang="en-US" dirty="0" err="1"/>
              <a:t>faz</a:t>
            </a:r>
            <a:r>
              <a:rPr lang="en-US" dirty="0"/>
              <a:t>-be). The FASB is an independent, private-sector body with full-time voting members and a very large support staff. Members include representatives from the accounting profession, large corporations, financial analysts, accounting educators, and government agencies. </a:t>
            </a:r>
          </a:p>
          <a:p>
            <a:pPr>
              <a:spcBef>
                <a:spcPct val="0"/>
              </a:spcBef>
            </a:pPr>
            <a:endParaRPr lang="en-US" dirty="0"/>
          </a:p>
          <a:p>
            <a:pPr>
              <a:spcBef>
                <a:spcPct val="0"/>
              </a:spcBef>
            </a:pPr>
            <a:r>
              <a:rPr lang="en-US" dirty="0"/>
              <a:t>The global counterpart to the FASB is the International Accounting Standards Board (IASB). In many ways, this organization functions like the FASB. (Not all countries follow the same accounting and reporting standards.)</a:t>
            </a:r>
          </a:p>
          <a:p>
            <a:pPr>
              <a:spcBef>
                <a:spcPct val="0"/>
              </a:spcBef>
            </a:pPr>
            <a:endParaRPr lang="en-US" dirty="0"/>
          </a:p>
          <a:p>
            <a:pPr>
              <a:spcBef>
                <a:spcPct val="0"/>
              </a:spcBef>
            </a:pPr>
            <a:r>
              <a:rPr lang="en-US" i="1" dirty="0"/>
              <a:t>The Securities and Exchange Commission (SEC), </a:t>
            </a:r>
            <a:r>
              <a:rPr lang="en-US" dirty="0"/>
              <a:t>a government agency created in 1934, has both the power and the responsibility for setting accounting and reporting standards for companies whose securities are publicly traded. The SEC has delegated the primary responsibility for setting accounting standards to FASB. </a:t>
            </a:r>
          </a:p>
          <a:p>
            <a:pPr>
              <a:spcBef>
                <a:spcPct val="0"/>
              </a:spcBef>
            </a:pPr>
            <a:endParaRPr lang="en-US" dirty="0"/>
          </a:p>
          <a:p>
            <a:pPr>
              <a:spcBef>
                <a:spcPct val="0"/>
              </a:spcBef>
            </a:pPr>
            <a:r>
              <a:rPr lang="en-US" dirty="0"/>
              <a:t>Note that the SEC delegated only the responsibility, not the authority, to set these standards. The power still lies with the SEC. If the SEC does not agree with a particular standard issued by the FASB, it can force a change in the standard. In fact, it has done so in the past.</a:t>
            </a:r>
          </a:p>
        </p:txBody>
      </p:sp>
      <p:sp>
        <p:nvSpPr>
          <p:cNvPr id="4" name="Slide Number Placeholder 3"/>
          <p:cNvSpPr>
            <a:spLocks noGrp="1"/>
          </p:cNvSpPr>
          <p:nvPr>
            <p:ph type="sldNum" sz="quarter" idx="10"/>
          </p:nvPr>
        </p:nvSpPr>
        <p:spPr/>
        <p:txBody>
          <a:bodyPr/>
          <a:lstStyle/>
          <a:p>
            <a:fld id="{35356329-1779-487C-B587-BBABA473AA7C}" type="slidenum">
              <a:rPr lang="en-US" smtClean="0"/>
              <a:t>50</a:t>
            </a:fld>
            <a:endParaRPr lang="en-US"/>
          </a:p>
        </p:txBody>
      </p:sp>
    </p:spTree>
    <p:extLst>
      <p:ext uri="{BB962C8B-B14F-4D97-AF65-F5344CB8AC3E}">
        <p14:creationId xmlns:p14="http://schemas.microsoft.com/office/powerpoint/2010/main" val="23330979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51</a:t>
            </a:fld>
            <a:endParaRPr lang="en-US"/>
          </a:p>
        </p:txBody>
      </p:sp>
    </p:spTree>
    <p:extLst>
      <p:ext uri="{BB962C8B-B14F-4D97-AF65-F5344CB8AC3E}">
        <p14:creationId xmlns:p14="http://schemas.microsoft.com/office/powerpoint/2010/main" val="267124820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For many businesses, there is a natural separation between those who run the business (managers) and those who own the business or finance operations (investors and creditors). This separation creates the need to ensure honest financial reporting. While it is the </a:t>
            </a:r>
            <a:r>
              <a:rPr lang="en-US" b="1" dirty="0"/>
              <a:t>responsibility of management to apply GAAP </a:t>
            </a:r>
            <a:r>
              <a:rPr lang="en-US" dirty="0"/>
              <a:t>when communicating with investors and creditors through financial statements, sometimes those in charge of preparing financial statements do not always follow the rules. </a:t>
            </a:r>
          </a:p>
          <a:p>
            <a:pPr>
              <a:spcBef>
                <a:spcPct val="0"/>
              </a:spcBef>
            </a:pPr>
            <a:endParaRPr lang="en-US" dirty="0"/>
          </a:p>
          <a:p>
            <a:pPr>
              <a:spcBef>
                <a:spcPct val="0"/>
              </a:spcBef>
            </a:pPr>
            <a:r>
              <a:rPr lang="en-US" dirty="0"/>
              <a:t>To help ensure that management has in fact appropriately applied GAAP, the SEC requires independent outside verification of the financial statements of publicly traded companies. Such independent examination is done by </a:t>
            </a:r>
            <a:r>
              <a:rPr lang="en-US" b="1" i="1" dirty="0"/>
              <a:t>auditors</a:t>
            </a:r>
            <a:r>
              <a:rPr lang="en-US" b="1" dirty="0"/>
              <a:t>,</a:t>
            </a:r>
            <a:r>
              <a:rPr lang="en-US" dirty="0"/>
              <a:t> who are </a:t>
            </a:r>
            <a:r>
              <a:rPr lang="en-US" i="1" dirty="0"/>
              <a:t>not </a:t>
            </a:r>
            <a:r>
              <a:rPr lang="en-US" dirty="0"/>
              <a:t>employees of the company, but who are hired by the company as an independent party to express a professional opinion of the extent to which financial statements are prepared in compliance with GAAP and are free of material misstatement.</a:t>
            </a:r>
          </a:p>
          <a:p>
            <a:pPr>
              <a:spcBef>
                <a:spcPct val="0"/>
              </a:spcBef>
            </a:pPr>
            <a:endParaRPr lang="en-US" dirty="0"/>
          </a:p>
          <a:p>
            <a:pPr>
              <a:spcBef>
                <a:spcPct val="0"/>
              </a:spcBef>
            </a:pPr>
            <a:r>
              <a:rPr lang="en-US" dirty="0"/>
              <a:t>If auditors find mistakes or fraudulent reporting behavior, they require the company to correct all significant information before issuing financial statements. </a:t>
            </a:r>
            <a:r>
              <a:rPr lang="en-US" b="1" dirty="0"/>
              <a:t>Auditors play a major role in investors’ and creditors’ decisions by adding credibility to a company’s financial statements.</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52</a:t>
            </a:fld>
            <a:endParaRPr lang="en-US"/>
          </a:p>
        </p:txBody>
      </p:sp>
    </p:spTree>
    <p:extLst>
      <p:ext uri="{BB962C8B-B14F-4D97-AF65-F5344CB8AC3E}">
        <p14:creationId xmlns:p14="http://schemas.microsoft.com/office/powerpoint/2010/main" val="15085580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1-12 presents an excerpt from the auditor’s report for </a:t>
            </a:r>
            <a:r>
              <a:rPr lang="en-US" b="1" dirty="0"/>
              <a:t>Dick’s Sporting Goods, Inc</a:t>
            </a:r>
            <a:r>
              <a:rPr lang="en-US" dirty="0"/>
              <a:t>. The auditor’s report indicates that the financial statements for the period mentioned have been prepared in conformity with GAAP.</a:t>
            </a:r>
          </a:p>
          <a:p>
            <a:endParaRPr lang="en-US" dirty="0"/>
          </a:p>
          <a:p>
            <a:r>
              <a:rPr lang="en-US" dirty="0"/>
              <a:t>To further enhance the credibility of financial reporting, Congress established in 2002 the </a:t>
            </a:r>
            <a:r>
              <a:rPr lang="en-US" b="1" dirty="0"/>
              <a:t>Public Company Accounting Oversight Board (PCAOB)</a:t>
            </a:r>
            <a:r>
              <a:rPr lang="en-US" dirty="0"/>
              <a:t>.  The role of the PCAOB is to ensure that auditors follow a strict set of guidelines when conducting their audits of public companies’ financial statements. The PCAOB is a government entity that, simply stated, “audits the auditors.” </a:t>
            </a:r>
          </a:p>
        </p:txBody>
      </p:sp>
      <p:sp>
        <p:nvSpPr>
          <p:cNvPr id="4" name="Slide Number Placeholder 3"/>
          <p:cNvSpPr>
            <a:spLocks noGrp="1"/>
          </p:cNvSpPr>
          <p:nvPr>
            <p:ph type="sldNum" sz="quarter" idx="10"/>
          </p:nvPr>
        </p:nvSpPr>
        <p:spPr/>
        <p:txBody>
          <a:bodyPr/>
          <a:lstStyle/>
          <a:p>
            <a:fld id="{35356329-1779-487C-B587-BBABA473AA7C}" type="slidenum">
              <a:rPr lang="en-US" smtClean="0"/>
              <a:t>53</a:t>
            </a:fld>
            <a:endParaRPr lang="en-US"/>
          </a:p>
        </p:txBody>
      </p:sp>
    </p:spTree>
    <p:extLst>
      <p:ext uri="{BB962C8B-B14F-4D97-AF65-F5344CB8AC3E}">
        <p14:creationId xmlns:p14="http://schemas.microsoft.com/office/powerpoint/2010/main" val="334683652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objective is specific to investors and creditors. In addition to those users, though, financial accounting information is likely to have general usefulness to other groups of external users, who are interested in essentially the same financial aspects of a business as are investors and creditors. Some of these other groups were discussed in Illustration 1-1.</a:t>
            </a:r>
          </a:p>
          <a:p>
            <a:endParaRPr lang="en-US" dirty="0"/>
          </a:p>
          <a:p>
            <a:r>
              <a:rPr lang="en-US" dirty="0"/>
              <a:t>The second objective refers to the specific cash flow information needs of investors and creditors. </a:t>
            </a:r>
          </a:p>
          <a:p>
            <a:endParaRPr lang="en-US" dirty="0"/>
          </a:p>
          <a:p>
            <a:r>
              <a:rPr lang="en-US" dirty="0"/>
              <a:t>The third objective emphasizes the need for information about economic resources (assets) and claims to those resources (liabilities and stockholders’ equity) and their changes over time.</a:t>
            </a:r>
          </a:p>
        </p:txBody>
      </p:sp>
      <p:sp>
        <p:nvSpPr>
          <p:cNvPr id="4" name="Slide Number Placeholder 3"/>
          <p:cNvSpPr>
            <a:spLocks noGrp="1"/>
          </p:cNvSpPr>
          <p:nvPr>
            <p:ph type="sldNum" sz="quarter" idx="10"/>
          </p:nvPr>
        </p:nvSpPr>
        <p:spPr/>
        <p:txBody>
          <a:bodyPr/>
          <a:lstStyle/>
          <a:p>
            <a:fld id="{35356329-1779-487C-B587-BBABA473AA7C}" type="slidenum">
              <a:rPr lang="en-US" smtClean="0"/>
              <a:t>54</a:t>
            </a:fld>
            <a:endParaRPr lang="en-US"/>
          </a:p>
        </p:txBody>
      </p:sp>
    </p:spTree>
    <p:extLst>
      <p:ext uri="{BB962C8B-B14F-4D97-AF65-F5344CB8AC3E}">
        <p14:creationId xmlns:p14="http://schemas.microsoft.com/office/powerpoint/2010/main" val="34424382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55</a:t>
            </a:fld>
            <a:endParaRPr lang="en-US"/>
          </a:p>
        </p:txBody>
      </p:sp>
    </p:spTree>
    <p:extLst>
      <p:ext uri="{BB962C8B-B14F-4D97-AF65-F5344CB8AC3E}">
        <p14:creationId xmlns:p14="http://schemas.microsoft.com/office/powerpoint/2010/main" val="55803655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56</a:t>
            </a:fld>
            <a:endParaRPr lang="en-US"/>
          </a:p>
        </p:txBody>
      </p:sp>
    </p:spTree>
    <p:extLst>
      <p:ext uri="{BB962C8B-B14F-4D97-AF65-F5344CB8AC3E}">
        <p14:creationId xmlns:p14="http://schemas.microsoft.com/office/powerpoint/2010/main" val="254606569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57</a:t>
            </a:fld>
            <a:endParaRPr lang="en-US"/>
          </a:p>
        </p:txBody>
      </p:sp>
    </p:spTree>
    <p:extLst>
      <p:ext uri="{BB962C8B-B14F-4D97-AF65-F5344CB8AC3E}">
        <p14:creationId xmlns:p14="http://schemas.microsoft.com/office/powerpoint/2010/main" val="12313101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Whether you plan to major in accounting or not, this section is important for you. Accounting majors need to realize the many different options available upon graduation. Those who do not plan to major in accounting need a solid understanding of the many different business decisions involving accounting information.</a:t>
            </a:r>
          </a:p>
          <a:p>
            <a:pPr>
              <a:spcBef>
                <a:spcPct val="0"/>
              </a:spcBef>
            </a:pPr>
            <a:endParaRPr lang="en-US" dirty="0"/>
          </a:p>
          <a:p>
            <a:pPr>
              <a:spcBef>
                <a:spcPct val="0"/>
              </a:spcBef>
            </a:pPr>
            <a:r>
              <a:rPr lang="en-US" dirty="0"/>
              <a:t>One of the greatest benefits of an accounting degree is the wide variety of job opportunities it opens to you. With an accounting degree you can apply for almost any position available to finance majors. However, it doesn’t work the other way: Finance majors often lack the accounting background necessary to apply for accounting positions.</a:t>
            </a:r>
          </a:p>
        </p:txBody>
      </p:sp>
      <p:sp>
        <p:nvSpPr>
          <p:cNvPr id="4" name="Slide Number Placeholder 3"/>
          <p:cNvSpPr>
            <a:spLocks noGrp="1"/>
          </p:cNvSpPr>
          <p:nvPr>
            <p:ph type="sldNum" sz="quarter" idx="10"/>
          </p:nvPr>
        </p:nvSpPr>
        <p:spPr/>
        <p:txBody>
          <a:bodyPr/>
          <a:lstStyle/>
          <a:p>
            <a:fld id="{35356329-1779-487C-B587-BBABA473AA7C}" type="slidenum">
              <a:rPr lang="en-US" smtClean="0"/>
              <a:t>58</a:t>
            </a:fld>
            <a:endParaRPr lang="en-US"/>
          </a:p>
        </p:txBody>
      </p:sp>
    </p:spTree>
    <p:extLst>
      <p:ext uri="{BB962C8B-B14F-4D97-AF65-F5344CB8AC3E}">
        <p14:creationId xmlns:p14="http://schemas.microsoft.com/office/powerpoint/2010/main" val="185884343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59</a:t>
            </a:fld>
            <a:endParaRPr lang="en-US"/>
          </a:p>
        </p:txBody>
      </p:sp>
    </p:spTree>
    <p:extLst>
      <p:ext uri="{BB962C8B-B14F-4D97-AF65-F5344CB8AC3E}">
        <p14:creationId xmlns:p14="http://schemas.microsoft.com/office/powerpoint/2010/main" val="4160030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you study the </a:t>
            </a:r>
            <a:r>
              <a:rPr lang="en-US" i="1" dirty="0"/>
              <a:t>business activities </a:t>
            </a:r>
            <a:r>
              <a:rPr lang="en-US" dirty="0"/>
              <a:t>discussed in this book, it is important for you to keep in mind this “framework” for financial accounting. For each activity, ask yourself: </a:t>
            </a:r>
          </a:p>
          <a:p>
            <a:endParaRPr lang="en-US" dirty="0"/>
          </a:p>
          <a:p>
            <a:pPr marL="176131" indent="-176131">
              <a:buFont typeface="Arial" panose="020B0604020202020204" pitchFamily="34" charset="0"/>
              <a:buChar char="•"/>
            </a:pPr>
            <a:r>
              <a:rPr lang="en-US" dirty="0"/>
              <a:t>How is the business activity being </a:t>
            </a:r>
            <a:r>
              <a:rPr lang="en-US" i="1" dirty="0"/>
              <a:t>measured</a:t>
            </a:r>
            <a:r>
              <a:rPr lang="en-US" dirty="0"/>
              <a:t>?</a:t>
            </a:r>
          </a:p>
          <a:p>
            <a:pPr marL="176131" indent="-176131">
              <a:buFont typeface="Arial" panose="020B0604020202020204" pitchFamily="34" charset="0"/>
              <a:buChar char="•"/>
            </a:pPr>
            <a:r>
              <a:rPr lang="en-US" dirty="0"/>
              <a:t>How is the business activity being </a:t>
            </a:r>
            <a:r>
              <a:rPr lang="en-US" i="1" dirty="0"/>
              <a:t>communicated</a:t>
            </a:r>
            <a:r>
              <a:rPr lang="en-US" dirty="0"/>
              <a:t>?</a:t>
            </a:r>
          </a:p>
          <a:p>
            <a:pPr marL="176131" indent="-176131">
              <a:buFont typeface="Arial" panose="020B0604020202020204" pitchFamily="34" charset="0"/>
              <a:buChar char="•"/>
            </a:pPr>
            <a:endParaRPr lang="en-US" dirty="0"/>
          </a:p>
          <a:p>
            <a:r>
              <a:rPr lang="en-US" dirty="0"/>
              <a:t>These are the two functions of financial accounting. You’ll better understand </a:t>
            </a:r>
            <a:r>
              <a:rPr lang="en-US" i="1" dirty="0"/>
              <a:t>why</a:t>
            </a:r>
            <a:r>
              <a:rPr lang="en-US" dirty="0"/>
              <a:t> this process exists by thinking about </a:t>
            </a:r>
            <a:r>
              <a:rPr lang="en-US" i="1" dirty="0"/>
              <a:t>how </a:t>
            </a:r>
            <a:r>
              <a:rPr lang="en-US" dirty="0"/>
              <a:t>the measurements being communicated help people make better decisions.</a:t>
            </a:r>
          </a:p>
          <a:p>
            <a:pPr defTabSz="469682">
              <a:spcBef>
                <a:spcPct val="0"/>
              </a:spcBef>
              <a:defRPr/>
            </a:pPr>
            <a:endParaRPr lang="en-US" dirty="0"/>
          </a:p>
          <a:p>
            <a:pPr defTabSz="469682">
              <a:spcBef>
                <a:spcPct val="0"/>
              </a:spcBef>
              <a:defRPr/>
            </a:pPr>
            <a:r>
              <a:rPr lang="en-US" dirty="0"/>
              <a:t>Accounting information that is provided for </a:t>
            </a:r>
            <a:r>
              <a:rPr lang="en-US" i="1" dirty="0"/>
              <a:t>internal </a:t>
            </a:r>
            <a:r>
              <a:rPr lang="en-US" dirty="0"/>
              <a:t>users (managers) is referred to as </a:t>
            </a:r>
            <a:r>
              <a:rPr lang="en-US" b="1" dirty="0"/>
              <a:t>managerial accounting</a:t>
            </a:r>
            <a:r>
              <a:rPr lang="en-US" dirty="0"/>
              <a:t>, and is covered in another course.</a:t>
            </a:r>
          </a:p>
        </p:txBody>
      </p:sp>
      <p:sp>
        <p:nvSpPr>
          <p:cNvPr id="4" name="Slide Number Placeholder 3"/>
          <p:cNvSpPr>
            <a:spLocks noGrp="1"/>
          </p:cNvSpPr>
          <p:nvPr>
            <p:ph type="sldNum" sz="quarter" idx="10"/>
          </p:nvPr>
        </p:nvSpPr>
        <p:spPr/>
        <p:txBody>
          <a:bodyPr/>
          <a:lstStyle/>
          <a:p>
            <a:fld id="{35356329-1779-487C-B587-BBABA473AA7C}" type="slidenum">
              <a:rPr lang="en-US" smtClean="0"/>
              <a:t>6</a:t>
            </a:fld>
            <a:endParaRPr lang="en-US"/>
          </a:p>
        </p:txBody>
      </p:sp>
    </p:spTree>
    <p:extLst>
      <p:ext uri="{BB962C8B-B14F-4D97-AF65-F5344CB8AC3E}">
        <p14:creationId xmlns:p14="http://schemas.microsoft.com/office/powerpoint/2010/main" val="150165000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Public accounting</a:t>
            </a:r>
            <a:r>
              <a:rPr lang="en-US" dirty="0"/>
              <a:t> firms are professional service firms that traditionally have focused on three areas: auditing, tax preparation/planning, and business consulting. We already have discussed the role of </a:t>
            </a:r>
            <a:r>
              <a:rPr lang="en-US" i="1" dirty="0"/>
              <a:t>auditors</a:t>
            </a:r>
            <a:r>
              <a:rPr lang="en-US" dirty="0"/>
              <a:t> in attesting to the conformity of companies’ financial statements with GAAP. </a:t>
            </a:r>
            <a:r>
              <a:rPr lang="en-US" i="1" dirty="0"/>
              <a:t>Tax preparation/planning</a:t>
            </a:r>
            <a:r>
              <a:rPr lang="en-US" dirty="0"/>
              <a:t> is an increasingly important activity in the United States, as the complexity of tax laws related to personal and corporate taxes continues to increase. </a:t>
            </a:r>
            <a:r>
              <a:rPr lang="en-US" i="1" dirty="0"/>
              <a:t>Business consulting</a:t>
            </a:r>
            <a:r>
              <a:rPr lang="en-US" dirty="0"/>
              <a:t> is perhaps the most lucrative activity of accountants. </a:t>
            </a:r>
          </a:p>
          <a:p>
            <a:endParaRPr lang="en-US" dirty="0"/>
          </a:p>
          <a:p>
            <a:r>
              <a:rPr lang="en-US" dirty="0"/>
              <a:t>If you choose a career in public accounting, the next big decision is whether to work for one of the “Big 4” public accounting firms (</a:t>
            </a:r>
            <a:r>
              <a:rPr lang="en-US" b="1" dirty="0"/>
              <a:t>Deloitte</a:t>
            </a:r>
            <a:r>
              <a:rPr lang="en-US" dirty="0"/>
              <a:t>, </a:t>
            </a:r>
            <a:r>
              <a:rPr lang="en-US" b="1" dirty="0"/>
              <a:t>Ernst &amp; Young</a:t>
            </a:r>
            <a:r>
              <a:rPr lang="en-US" dirty="0"/>
              <a:t>, </a:t>
            </a:r>
            <a:r>
              <a:rPr lang="en-US" b="1" dirty="0"/>
              <a:t>PricewaterhouseCoopers</a:t>
            </a:r>
            <a:r>
              <a:rPr lang="en-US" dirty="0"/>
              <a:t>, and </a:t>
            </a:r>
            <a:r>
              <a:rPr lang="en-US" b="1" dirty="0"/>
              <a:t>KPMG</a:t>
            </a:r>
            <a:r>
              <a:rPr lang="en-US" dirty="0"/>
              <a:t>) or one of the thousands of medium or smaller-sized firms. The Big 4 firms are huge, each having annual revenues in the billions. They audit almost all the Fortune 500 companies in the United States and most of the largest companies around the world, and they hire thousands of accounting majors each year. The thousands of smaller international, regional, and local accounting firms also hire thousands of accounting majors right out of college.</a:t>
            </a:r>
          </a:p>
          <a:p>
            <a:endParaRPr lang="en-US" dirty="0"/>
          </a:p>
          <a:p>
            <a:r>
              <a:rPr lang="en-US" dirty="0"/>
              <a:t>Most public accountants become </a:t>
            </a:r>
            <a:r>
              <a:rPr lang="en-US" i="1" dirty="0"/>
              <a:t>Certified Public Accountants (CPA</a:t>
            </a:r>
            <a:r>
              <a:rPr lang="en-US" dirty="0"/>
              <a:t>s</a:t>
            </a:r>
            <a:r>
              <a:rPr lang="en-US" i="1" dirty="0"/>
              <a:t>).</a:t>
            </a:r>
            <a:r>
              <a:rPr lang="en-US" dirty="0"/>
              <a:t> You become a CPA by passing the four parts of the CPA exam and meeting minimum work experience requirements (in some states). Most states require that you have 150 semester hours (225 quarter hours) of college credit to take the exam. Becoming a CPA can provide a big boost in salary and long-term job opportunities.</a:t>
            </a:r>
          </a:p>
          <a:p>
            <a:pPr>
              <a:spcBef>
                <a:spcPct val="0"/>
              </a:spcBef>
            </a:pPr>
            <a:endParaRPr lang="en-US" dirty="0"/>
          </a:p>
          <a:p>
            <a:r>
              <a:rPr lang="en-US" dirty="0"/>
              <a:t>A career in </a:t>
            </a:r>
            <a:r>
              <a:rPr lang="en-US" b="1" dirty="0"/>
              <a:t>private accounting</a:t>
            </a:r>
            <a:r>
              <a:rPr lang="en-US" dirty="0"/>
              <a:t> means providing accounting services to the company that employs you. Every major company in the world needs employees with training and experience in financial accounting, management accounting, taxation, internal auditing, and accounting information systems. Whereas working as a public accountant provides the advantage of experience working with a number of different clients, private accountants sometimes earn higher starting salaries. In fact, many accounting students begin their careers in public accounting, gaining experience across a wide array of companies and industries, and then eventually switch over to one of their favorite clients as private accountants. Other students take positions directly in private accounting right out of college.</a:t>
            </a:r>
          </a:p>
        </p:txBody>
      </p:sp>
      <p:sp>
        <p:nvSpPr>
          <p:cNvPr id="4" name="Slide Number Placeholder 3"/>
          <p:cNvSpPr>
            <a:spLocks noGrp="1"/>
          </p:cNvSpPr>
          <p:nvPr>
            <p:ph type="sldNum" sz="quarter" idx="10"/>
          </p:nvPr>
        </p:nvSpPr>
        <p:spPr/>
        <p:txBody>
          <a:bodyPr/>
          <a:lstStyle/>
          <a:p>
            <a:fld id="{35356329-1779-487C-B587-BBABA473AA7C}" type="slidenum">
              <a:rPr lang="en-US" smtClean="0"/>
              <a:t>60</a:t>
            </a:fld>
            <a:endParaRPr lang="en-US"/>
          </a:p>
        </p:txBody>
      </p:sp>
    </p:spTree>
    <p:extLst>
      <p:ext uri="{BB962C8B-B14F-4D97-AF65-F5344CB8AC3E}">
        <p14:creationId xmlns:p14="http://schemas.microsoft.com/office/powerpoint/2010/main" val="386515618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61</a:t>
            </a:fld>
            <a:endParaRPr lang="en-US"/>
          </a:p>
        </p:txBody>
      </p:sp>
    </p:spTree>
    <p:extLst>
      <p:ext uri="{BB962C8B-B14F-4D97-AF65-F5344CB8AC3E}">
        <p14:creationId xmlns:p14="http://schemas.microsoft.com/office/powerpoint/2010/main" val="19748792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Welcome to accounting. A common misconception about this course is that it is a math class, much like college algebra, calculus, or business statistics. You will soon see that this is </a:t>
            </a:r>
            <a:r>
              <a:rPr lang="en-US" i="1" dirty="0"/>
              <a:t>not</a:t>
            </a:r>
            <a:r>
              <a:rPr lang="en-US" dirty="0"/>
              <a:t> a math class. Don’t say to yourself, “I’m not good at math so I probably won’t be good at accounting.” Though it’s true that we use numbers heavily throughout each chapter, accounting is far more than adding, subtracting, and solving for unknown variables. So, what exactly is accounting? We’ll take a close look at this next.</a:t>
            </a:r>
          </a:p>
        </p:txBody>
      </p:sp>
      <p:sp>
        <p:nvSpPr>
          <p:cNvPr id="4" name="Slide Number Placeholder 3"/>
          <p:cNvSpPr>
            <a:spLocks noGrp="1"/>
          </p:cNvSpPr>
          <p:nvPr>
            <p:ph type="sldNum" sz="quarter" idx="10"/>
          </p:nvPr>
        </p:nvSpPr>
        <p:spPr/>
        <p:txBody>
          <a:bodyPr/>
          <a:lstStyle/>
          <a:p>
            <a:fld id="{35356329-1779-487C-B587-BBABA473AA7C}" type="slidenum">
              <a:rPr lang="en-US" smtClean="0"/>
              <a:t>62</a:t>
            </a:fld>
            <a:endParaRPr lang="en-US"/>
          </a:p>
        </p:txBody>
      </p:sp>
    </p:spTree>
    <p:extLst>
      <p:ext uri="{BB962C8B-B14F-4D97-AF65-F5344CB8AC3E}">
        <p14:creationId xmlns:p14="http://schemas.microsoft.com/office/powerpoint/2010/main" val="154782626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URWPalladioTOT"/>
              </a:rPr>
              <a:t>In much the same way that our nation’s Constitution provides the underlying principles that guide the “correctness” of all laws, the FASB’s conceptual framework prescribes the correctness of financial accounting rules.</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63</a:t>
            </a:fld>
            <a:endParaRPr lang="en-US"/>
          </a:p>
        </p:txBody>
      </p:sp>
    </p:spTree>
    <p:extLst>
      <p:ext uri="{BB962C8B-B14F-4D97-AF65-F5344CB8AC3E}">
        <p14:creationId xmlns:p14="http://schemas.microsoft.com/office/powerpoint/2010/main" val="127363846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Notice that at the top of the figure is </a:t>
            </a:r>
            <a:r>
              <a:rPr lang="en-US" b="1" i="1" dirty="0"/>
              <a:t>decision usefulness</a:t>
            </a:r>
            <a:r>
              <a:rPr lang="en-US" dirty="0"/>
              <a:t>—the ability of the information to be useful in decision making. Accounting information should help investors, lenders, and other creditors make important decisions about providing funds to a company.</a:t>
            </a:r>
          </a:p>
          <a:p>
            <a:pPr>
              <a:spcBef>
                <a:spcPct val="0"/>
              </a:spcBef>
            </a:pPr>
            <a:endParaRPr lang="en-US" dirty="0"/>
          </a:p>
          <a:p>
            <a:pPr>
              <a:spcBef>
                <a:spcPct val="0"/>
              </a:spcBef>
            </a:pPr>
            <a:r>
              <a:rPr lang="en-US" dirty="0"/>
              <a:t>The two fundamental decision-specific qualitative characteristics that make accounting information useful are </a:t>
            </a:r>
            <a:r>
              <a:rPr lang="en-US" i="1" dirty="0"/>
              <a:t>relevance</a:t>
            </a:r>
            <a:r>
              <a:rPr lang="en-US" dirty="0"/>
              <a:t> and </a:t>
            </a:r>
            <a:r>
              <a:rPr lang="en-US" i="1" dirty="0"/>
              <a:t>faithful representation.</a:t>
            </a:r>
            <a:r>
              <a:rPr lang="en-US" dirty="0"/>
              <a:t> Both are critical. No matter how representative, if information is not relevant to the decision at hand, it is useless. Conversely, relevant information is of little value if it does not faithfully represent the underlying activity.</a:t>
            </a:r>
          </a:p>
          <a:p>
            <a:pPr>
              <a:spcBef>
                <a:spcPct val="0"/>
              </a:spcBef>
            </a:pPr>
            <a:endParaRPr lang="en-US" dirty="0"/>
          </a:p>
          <a:p>
            <a:pPr>
              <a:spcBef>
                <a:spcPct val="0"/>
              </a:spcBef>
            </a:pPr>
            <a:r>
              <a:rPr lang="en-US" dirty="0"/>
              <a:t>To have </a:t>
            </a:r>
            <a:r>
              <a:rPr lang="en-US" b="1" i="1" dirty="0"/>
              <a:t>relevance</a:t>
            </a:r>
            <a:r>
              <a:rPr lang="en-US" dirty="0"/>
              <a:t>, accounting information should possess </a:t>
            </a:r>
            <a:r>
              <a:rPr lang="en-US" i="1" dirty="0"/>
              <a:t>confirmatory value</a:t>
            </a:r>
            <a:r>
              <a:rPr lang="en-US" dirty="0"/>
              <a:t> and/or </a:t>
            </a:r>
            <a:r>
              <a:rPr lang="en-US" i="1" dirty="0"/>
              <a:t>predictive value.</a:t>
            </a:r>
            <a:r>
              <a:rPr lang="en-US" dirty="0"/>
              <a:t> Generally, useful information will possess both of these components.</a:t>
            </a:r>
          </a:p>
          <a:p>
            <a:pPr>
              <a:spcBef>
                <a:spcPct val="0"/>
              </a:spcBef>
            </a:pPr>
            <a:endParaRPr lang="en-US" dirty="0"/>
          </a:p>
          <a:p>
            <a:pPr>
              <a:spcBef>
                <a:spcPct val="0"/>
              </a:spcBef>
            </a:pPr>
            <a:r>
              <a:rPr lang="en-US" dirty="0"/>
              <a:t>For example, the ability of </a:t>
            </a:r>
            <a:r>
              <a:rPr lang="en-US" b="0" dirty="0"/>
              <a:t>a company</a:t>
            </a:r>
            <a:r>
              <a:rPr lang="en-US" dirty="0"/>
              <a:t> to report a positive net income confirms that its management is effectively and efficiently using the company’s resources to sell quality products. In this case, net income has </a:t>
            </a:r>
            <a:r>
              <a:rPr lang="en-US" i="1" dirty="0"/>
              <a:t>confirmatory value.</a:t>
            </a:r>
            <a:r>
              <a:rPr lang="en-US" dirty="0"/>
              <a:t> At the same time, reporting a positive and growing net income for several consecutive years should provide information that has </a:t>
            </a:r>
            <a:r>
              <a:rPr lang="en-US" i="1" dirty="0"/>
              <a:t>predictive value</a:t>
            </a:r>
            <a:r>
              <a:rPr lang="en-US" dirty="0"/>
              <a:t> for the company’s future cash-generating ability.</a:t>
            </a:r>
          </a:p>
          <a:p>
            <a:pPr>
              <a:spcBef>
                <a:spcPct val="0"/>
              </a:spcBef>
            </a:pPr>
            <a:endParaRPr lang="en-US" dirty="0"/>
          </a:p>
          <a:p>
            <a:pPr>
              <a:spcBef>
                <a:spcPct val="0"/>
              </a:spcBef>
            </a:pPr>
            <a:r>
              <a:rPr lang="en-US" i="1" dirty="0"/>
              <a:t>Materiality</a:t>
            </a:r>
            <a:r>
              <a:rPr lang="en-US" dirty="0"/>
              <a:t> reflects the impact of financial accounting information on investors’ and creditors’ decisions. Unless an item is material in amount or nature—that is, sufficient in amount or nature to affect a decision—it need not be reported in accordance with GAAP.  (Recording a $6 wastebasket as a current expense instead of a long-term asset for a multibillion-dollar company has no impact on investors’ decisions.)</a:t>
            </a:r>
          </a:p>
          <a:p>
            <a:pPr>
              <a:spcBef>
                <a:spcPct val="0"/>
              </a:spcBef>
            </a:pPr>
            <a:endParaRPr lang="en-US" dirty="0"/>
          </a:p>
          <a:p>
            <a:pPr>
              <a:spcBef>
                <a:spcPct val="0"/>
              </a:spcBef>
            </a:pPr>
            <a:r>
              <a:rPr lang="en-US" dirty="0"/>
              <a:t>To be a </a:t>
            </a:r>
            <a:r>
              <a:rPr lang="en-US" b="1" i="1" dirty="0"/>
              <a:t>faithful representation</a:t>
            </a:r>
            <a:r>
              <a:rPr lang="en-US" dirty="0"/>
              <a:t> of business activities, accounting information should be complete, neutral, and free from error. </a:t>
            </a:r>
            <a:r>
              <a:rPr lang="en-US" i="1" dirty="0"/>
              <a:t>Completeness</a:t>
            </a:r>
            <a:r>
              <a:rPr lang="en-US" dirty="0"/>
              <a:t> means including all information necessary for faithful representation of the business activity the firm is reporting. </a:t>
            </a:r>
            <a:r>
              <a:rPr lang="en-US" i="1" dirty="0"/>
              <a:t>Neutrality</a:t>
            </a:r>
            <a:r>
              <a:rPr lang="en-US" dirty="0"/>
              <a:t> means to be unbiased. </a:t>
            </a:r>
            <a:r>
              <a:rPr lang="en-US" i="1" dirty="0"/>
              <a:t>Freedom from error</a:t>
            </a:r>
            <a:r>
              <a:rPr lang="en-US" dirty="0"/>
              <a:t> indicates that reported amounts reflect the best available information.</a:t>
            </a:r>
          </a:p>
          <a:p>
            <a:pPr>
              <a:spcBef>
                <a:spcPct val="0"/>
              </a:spcBef>
            </a:pPr>
            <a:endParaRPr lang="en-US" dirty="0"/>
          </a:p>
          <a:p>
            <a:pPr>
              <a:spcBef>
                <a:spcPct val="0"/>
              </a:spcBef>
            </a:pPr>
            <a:r>
              <a:rPr lang="en-US" dirty="0"/>
              <a:t>Four enhancing qualitative characteristics are comparability, verifiability, timeliness, and understandability. </a:t>
            </a:r>
            <a:r>
              <a:rPr lang="en-US" b="1" i="1" dirty="0"/>
              <a:t>Comparability</a:t>
            </a:r>
            <a:r>
              <a:rPr lang="en-US" dirty="0"/>
              <a:t> refers to the ability of users to see similarities and differences between two different business activities. Comparability also refers to the ability of users to see similarities and differences in the same company over time. Closely related to the notion of comparability is consistency. </a:t>
            </a:r>
            <a:r>
              <a:rPr lang="en-US" b="1" i="1" dirty="0"/>
              <a:t>Consistency</a:t>
            </a:r>
            <a:r>
              <a:rPr lang="en-US" dirty="0"/>
              <a:t> refers to the use of similar accounting procedures either over time for the same company, or across companies at the same point in time. Comparability of financial information is the overriding goal, while consistency of accounting procedures is a means of achieving that goal.</a:t>
            </a:r>
          </a:p>
          <a:p>
            <a:pPr>
              <a:spcBef>
                <a:spcPct val="0"/>
              </a:spcBef>
            </a:pPr>
            <a:endParaRPr lang="en-US" dirty="0"/>
          </a:p>
          <a:p>
            <a:pPr>
              <a:spcBef>
                <a:spcPct val="0"/>
              </a:spcBef>
            </a:pPr>
            <a:r>
              <a:rPr lang="en-US" b="1" i="1" dirty="0"/>
              <a:t>Verifiability</a:t>
            </a:r>
            <a:r>
              <a:rPr lang="en-US" dirty="0"/>
              <a:t> implies a consensus among different measurers. </a:t>
            </a:r>
            <a:r>
              <a:rPr lang="en-US" b="1" i="1" dirty="0"/>
              <a:t>Timeliness</a:t>
            </a:r>
            <a:r>
              <a:rPr lang="en-US" dirty="0"/>
              <a:t> refers to information being available to users early enough to allow them to use it in the decision process. </a:t>
            </a:r>
            <a:r>
              <a:rPr lang="en-US" b="1" i="1" dirty="0"/>
              <a:t>Understandability</a:t>
            </a:r>
            <a:r>
              <a:rPr lang="en-US" dirty="0"/>
              <a:t> means that users must be able to understand the information within the context of the decision they are making. The </a:t>
            </a:r>
            <a:r>
              <a:rPr lang="en-US" b="1" i="1" dirty="0"/>
              <a:t>cost constraint</a:t>
            </a:r>
            <a:r>
              <a:rPr lang="en-US" dirty="0"/>
              <a:t> suggests that financial accounting information is provided only when the benefits of doing so exceed the costs.</a:t>
            </a:r>
          </a:p>
        </p:txBody>
      </p:sp>
      <p:sp>
        <p:nvSpPr>
          <p:cNvPr id="4" name="Slide Number Placeholder 3"/>
          <p:cNvSpPr>
            <a:spLocks noGrp="1"/>
          </p:cNvSpPr>
          <p:nvPr>
            <p:ph type="sldNum" sz="quarter" idx="10"/>
          </p:nvPr>
        </p:nvSpPr>
        <p:spPr/>
        <p:txBody>
          <a:bodyPr/>
          <a:lstStyle/>
          <a:p>
            <a:fld id="{35356329-1779-487C-B587-BBABA473AA7C}" type="slidenum">
              <a:rPr lang="en-US" smtClean="0"/>
              <a:t>65</a:t>
            </a:fld>
            <a:endParaRPr lang="en-US"/>
          </a:p>
        </p:txBody>
      </p:sp>
    </p:spTree>
    <p:extLst>
      <p:ext uri="{BB962C8B-B14F-4D97-AF65-F5344CB8AC3E}">
        <p14:creationId xmlns:p14="http://schemas.microsoft.com/office/powerpoint/2010/main" val="74888457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ct val="0"/>
              </a:spcBef>
            </a:pPr>
            <a:r>
              <a:rPr lang="en-US" dirty="0"/>
              <a:t>For the qualitative characteristics to be applied to accounting information, four basic assumptions must be made to support the existence of GAAP. As pictured in Illustration 1-16, they are (1) the economic entity assumption, (2) the monetary unit assumption, (3) the periodicity assumption, and (4) the going concern assumption.</a:t>
            </a:r>
          </a:p>
          <a:p>
            <a:pPr>
              <a:lnSpc>
                <a:spcPct val="90000"/>
              </a:lnSpc>
              <a:spcBef>
                <a:spcPct val="0"/>
              </a:spcBef>
            </a:pPr>
            <a:endParaRPr lang="en-US" dirty="0"/>
          </a:p>
          <a:p>
            <a:r>
              <a:rPr lang="en-US" dirty="0"/>
              <a:t>The </a:t>
            </a:r>
            <a:r>
              <a:rPr lang="en-US" b="1" i="1" dirty="0"/>
              <a:t>economic entity assumption</a:t>
            </a:r>
            <a:r>
              <a:rPr lang="en-US" dirty="0"/>
              <a:t> states that we can identify all economic events with a particular economic entity. In other words, only business transactions involving Nike should be reported as part of Nike’s financial accounting information. Another key aspect of this assumption is the distinction between the economic activities of owners and those of the company. For example, Nike co-founder and chairman Phil Knight’s personal residence is not an asset of Nike, Inc.</a:t>
            </a:r>
          </a:p>
          <a:p>
            <a:endParaRPr lang="en-US" dirty="0"/>
          </a:p>
          <a:p>
            <a:r>
              <a:rPr lang="en-US" dirty="0"/>
              <a:t>Information would be difficult to use if, for example, we listed assets as “three machines, two trucks, and a building.” According to the </a:t>
            </a:r>
            <a:r>
              <a:rPr lang="en-US" b="1" i="1" dirty="0"/>
              <a:t>monetary unit assumption</a:t>
            </a:r>
            <a:r>
              <a:rPr lang="en-US" b="1" dirty="0"/>
              <a:t>,</a:t>
            </a:r>
            <a:r>
              <a:rPr lang="en-US" dirty="0"/>
              <a:t> in order to </a:t>
            </a:r>
            <a:r>
              <a:rPr lang="en-US" i="1" dirty="0"/>
              <a:t>measure</a:t>
            </a:r>
            <a:r>
              <a:rPr lang="en-US" dirty="0"/>
              <a:t> financial statement elements, we need a unit or scale of measurement. The dollar in the United States is the most appropriate common denominator to express information about financial statement elements and changes in those elements. In Europe, the common denominator is the euro. Nike has operations throughout the world, so it must translate all its financial information to U.S. dollars under the monetary unit assumption.</a:t>
            </a:r>
          </a:p>
          <a:p>
            <a:endParaRPr lang="en-US" dirty="0"/>
          </a:p>
          <a:p>
            <a:r>
              <a:rPr lang="en-US" dirty="0"/>
              <a:t>The periodicity assumption relates to the qualitative characteristic of </a:t>
            </a:r>
            <a:r>
              <a:rPr lang="en-US" i="1" dirty="0"/>
              <a:t>timeliness.</a:t>
            </a:r>
            <a:r>
              <a:rPr lang="en-US" dirty="0"/>
              <a:t> External users need </a:t>
            </a:r>
            <a:r>
              <a:rPr lang="en-US" i="1" dirty="0"/>
              <a:t>periodic</a:t>
            </a:r>
            <a:r>
              <a:rPr lang="en-US" dirty="0"/>
              <a:t> information to make decisions. The </a:t>
            </a:r>
            <a:r>
              <a:rPr lang="en-US" b="1" i="1" dirty="0"/>
              <a:t>periodicity assumption</a:t>
            </a:r>
            <a:r>
              <a:rPr lang="en-US" dirty="0"/>
              <a:t> divides the economic life of an enterprise (presumed to be indefinite) into artificial time periods for periodic financial reporting. Corporations like Nike, whose securities are publicly traded, are required to provide financial information to the SEC on a quarterly </a:t>
            </a:r>
            <a:r>
              <a:rPr lang="en-US" i="1" dirty="0"/>
              <a:t>and</a:t>
            </a:r>
            <a:r>
              <a:rPr lang="en-US" dirty="0"/>
              <a:t> an annual basis. Quarterly reports are more timely, while annual reports allow the full application of GAAP.</a:t>
            </a:r>
          </a:p>
          <a:p>
            <a:endParaRPr lang="en-US" dirty="0"/>
          </a:p>
          <a:p>
            <a:r>
              <a:rPr lang="en-US" dirty="0"/>
              <a:t>The </a:t>
            </a:r>
            <a:r>
              <a:rPr lang="en-US" b="1" i="1" dirty="0"/>
              <a:t>going concern assumption</a:t>
            </a:r>
            <a:r>
              <a:rPr lang="en-US" dirty="0"/>
              <a:t> states that in the absence of information to the contrary, a business entity will continue to operate indefinitely. This assumption is critical to many broad and specific accounting principles. It provides justification for measuring many assets based on their original costs (a practice known as the </a:t>
            </a:r>
            <a:r>
              <a:rPr lang="en-US" i="1" dirty="0"/>
              <a:t>historical</a:t>
            </a:r>
            <a:r>
              <a:rPr lang="en-US" dirty="0"/>
              <a:t> </a:t>
            </a:r>
            <a:r>
              <a:rPr lang="en-US" i="1" dirty="0"/>
              <a:t>cost principle</a:t>
            </a:r>
            <a:r>
              <a:rPr lang="en-US" dirty="0"/>
              <a:t>). If we knew an enterprise was going to cease operations in the near future, we would measure assets and liabilities not at their original costs but at their current liquidation values.</a:t>
            </a:r>
          </a:p>
        </p:txBody>
      </p:sp>
      <p:sp>
        <p:nvSpPr>
          <p:cNvPr id="4" name="Slide Number Placeholder 3"/>
          <p:cNvSpPr>
            <a:spLocks noGrp="1"/>
          </p:cNvSpPr>
          <p:nvPr>
            <p:ph type="sldNum" sz="quarter" idx="10"/>
          </p:nvPr>
        </p:nvSpPr>
        <p:spPr/>
        <p:txBody>
          <a:bodyPr/>
          <a:lstStyle/>
          <a:p>
            <a:fld id="{35356329-1779-487C-B587-BBABA473AA7C}" type="slidenum">
              <a:rPr lang="en-US" smtClean="0"/>
              <a:t>68</a:t>
            </a:fld>
            <a:endParaRPr lang="en-US"/>
          </a:p>
        </p:txBody>
      </p:sp>
    </p:spTree>
    <p:extLst>
      <p:ext uri="{BB962C8B-B14F-4D97-AF65-F5344CB8AC3E}">
        <p14:creationId xmlns:p14="http://schemas.microsoft.com/office/powerpoint/2010/main" val="375329246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71</a:t>
            </a:fld>
            <a:endParaRPr lang="en-US"/>
          </a:p>
        </p:txBody>
      </p:sp>
    </p:spTree>
    <p:extLst>
      <p:ext uri="{BB962C8B-B14F-4D97-AF65-F5344CB8AC3E}">
        <p14:creationId xmlns:p14="http://schemas.microsoft.com/office/powerpoint/2010/main" val="182237363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76</a:t>
            </a:fld>
            <a:endParaRPr lang="en-US"/>
          </a:p>
        </p:txBody>
      </p:sp>
    </p:spTree>
    <p:extLst>
      <p:ext uri="{BB962C8B-B14F-4D97-AF65-F5344CB8AC3E}">
        <p14:creationId xmlns:p14="http://schemas.microsoft.com/office/powerpoint/2010/main" val="203527038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77</a:t>
            </a:fld>
            <a:endParaRPr lang="en-US"/>
          </a:p>
        </p:txBody>
      </p:sp>
    </p:spTree>
    <p:extLst>
      <p:ext uri="{BB962C8B-B14F-4D97-AF65-F5344CB8AC3E}">
        <p14:creationId xmlns:p14="http://schemas.microsoft.com/office/powerpoint/2010/main" val="157376356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78</a:t>
            </a:fld>
            <a:endParaRPr lang="en-US"/>
          </a:p>
        </p:txBody>
      </p:sp>
    </p:spTree>
    <p:extLst>
      <p:ext uri="{BB962C8B-B14F-4D97-AF65-F5344CB8AC3E}">
        <p14:creationId xmlns:p14="http://schemas.microsoft.com/office/powerpoint/2010/main" val="28161610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To make the decisions outlined in Illustration 1-1, these people need information. This is where accounting plays a key role. As Illustration 1-2 shows, accountants </a:t>
            </a:r>
            <a:r>
              <a:rPr lang="en-US" b="1" dirty="0"/>
              <a:t>measure the activities of the company and communicate those measurements to others.</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7</a:t>
            </a:fld>
            <a:endParaRPr lang="en-US"/>
          </a:p>
        </p:txBody>
      </p:sp>
    </p:spTree>
    <p:extLst>
      <p:ext uri="{BB962C8B-B14F-4D97-AF65-F5344CB8AC3E}">
        <p14:creationId xmlns:p14="http://schemas.microsoft.com/office/powerpoint/2010/main" val="2628546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8</a:t>
            </a:fld>
            <a:endParaRPr lang="en-US"/>
          </a:p>
        </p:txBody>
      </p:sp>
    </p:spTree>
    <p:extLst>
      <p:ext uri="{BB962C8B-B14F-4D97-AF65-F5344CB8AC3E}">
        <p14:creationId xmlns:p14="http://schemas.microsoft.com/office/powerpoint/2010/main" val="1978317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9</a:t>
            </a:fld>
            <a:endParaRPr lang="en-US"/>
          </a:p>
        </p:txBody>
      </p:sp>
    </p:spTree>
    <p:extLst>
      <p:ext uri="{BB962C8B-B14F-4D97-AF65-F5344CB8AC3E}">
        <p14:creationId xmlns:p14="http://schemas.microsoft.com/office/powerpoint/2010/main" val="2839451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2540258"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3181738"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0" name="Content Placeholder 3">
            <a:extLst>
              <a:ext uri="{FF2B5EF4-FFF2-40B4-BE49-F238E27FC236}">
                <a16:creationId xmlns:a16="http://schemas.microsoft.com/office/drawing/2014/main" id="{22432755-BCF5-451F-968D-CFFD10D87BE2}"/>
              </a:ext>
            </a:extLst>
          </p:cNvPr>
          <p:cNvSpPr>
            <a:spLocks noGrp="1"/>
          </p:cNvSpPr>
          <p:nvPr>
            <p:ph sz="quarter" idx="16" hasCustomPrompt="1"/>
          </p:nvPr>
        </p:nvSpPr>
        <p:spPr>
          <a:xfrm>
            <a:off x="5896946" y="4343400"/>
            <a:ext cx="2904154"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Tree>
    <p:extLst>
      <p:ext uri="{BB962C8B-B14F-4D97-AF65-F5344CB8AC3E}">
        <p14:creationId xmlns:p14="http://schemas.microsoft.com/office/powerpoint/2010/main" val="307314441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2" name="Content Placeholder 6">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0921" y="6094886"/>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5" name="Content Placeholder 4">
            <a:extLst>
              <a:ext uri="{FF2B5EF4-FFF2-40B4-BE49-F238E27FC236}">
                <a16:creationId xmlns:a16="http://schemas.microsoft.com/office/drawing/2014/main" id="{BF25DC59-5AB2-417D-B46A-F09F380F8F67}"/>
              </a:ext>
            </a:extLst>
          </p:cNvPr>
          <p:cNvSpPr>
            <a:spLocks noGrp="1"/>
          </p:cNvSpPr>
          <p:nvPr>
            <p:ph sz="quarter" idx="10"/>
          </p:nvPr>
        </p:nvSpPr>
        <p:spPr>
          <a:xfrm>
            <a:off x="277813" y="6526213"/>
            <a:ext cx="8699500" cy="2047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33951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95FB06C8-11A0-4E73-A5CE-7801EB091162}"/>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515965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14" name="Content Placeholder 5">
            <a:extLst>
              <a:ext uri="{FF2B5EF4-FFF2-40B4-BE49-F238E27FC236}">
                <a16:creationId xmlns:a16="http://schemas.microsoft.com/office/drawing/2014/main" id="{693BA5A3-DAB5-45C2-AE6D-5271B0A7976C}"/>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704" r:id="rId3"/>
    <p:sldLayoutId id="2147483682" r:id="rId4"/>
    <p:sldLayoutId id="2147483683"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id="{F7BFBE01-8512-49BF-81D6-10C5E13594C9}"/>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706" r:id="rId6"/>
    <p:sldLayoutId id="2147483697" r:id="rId7"/>
  </p:sldLayoutIdLst>
  <p:hf hdr="0" dt="0"/>
  <p:txStyles>
    <p:title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a:t>Add long copyright line here</a:t>
            </a:r>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slide" Target="slide7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slide" Target="slide7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12.xml"/><Relationship Id="rId4" Type="http://schemas.openxmlformats.org/officeDocument/2006/relationships/slide" Target="slide7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slide" Target="slide79.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slide" Target="slide7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slide" Target="slide8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5.xml"/><Relationship Id="rId1" Type="http://schemas.openxmlformats.org/officeDocument/2006/relationships/slideLayout" Target="../slideLayouts/slideLayout6.xml"/><Relationship Id="rId4" Type="http://schemas.openxmlformats.org/officeDocument/2006/relationships/slide" Target="slide8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slide" Target="slide8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0.xml"/><Relationship Id="rId1" Type="http://schemas.openxmlformats.org/officeDocument/2006/relationships/slideLayout" Target="../slideLayouts/slideLayout6.xml"/><Relationship Id="rId4" Type="http://schemas.openxmlformats.org/officeDocument/2006/relationships/slide" Target="slide8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2.xml"/><Relationship Id="rId1" Type="http://schemas.openxmlformats.org/officeDocument/2006/relationships/slideLayout" Target="../slideLayouts/slideLayout6.xml"/><Relationship Id="rId4" Type="http://schemas.openxmlformats.org/officeDocument/2006/relationships/slide" Target="slide8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4.xml"/><Relationship Id="rId1" Type="http://schemas.openxmlformats.org/officeDocument/2006/relationships/slideLayout" Target="../slideLayouts/slideLayout6.xml"/><Relationship Id="rId4" Type="http://schemas.openxmlformats.org/officeDocument/2006/relationships/slide" Target="slide8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5.xml"/><Relationship Id="rId1" Type="http://schemas.openxmlformats.org/officeDocument/2006/relationships/slideLayout" Target="../slideLayouts/slideLayout6.xml"/><Relationship Id="rId4" Type="http://schemas.openxmlformats.org/officeDocument/2006/relationships/slide" Target="slide8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67.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68.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69.xml"/><Relationship Id="rId1" Type="http://schemas.openxmlformats.org/officeDocument/2006/relationships/slideLayout" Target="../slideLayouts/slideLayout17.xml"/></Relationships>
</file>

<file path=ppt/slides/_rels/slide79.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17.xml"/></Relationships>
</file>

<file path=ppt/slides/_rels/slide83.xml.rels><?xml version="1.0" encoding="UTF-8" standalone="yes"?>
<Relationships xmlns="http://schemas.openxmlformats.org/package/2006/relationships"><Relationship Id="rId2" Type="http://schemas.openxmlformats.org/officeDocument/2006/relationships/slide" Target="slide50.xml"/><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17.xml"/></Relationships>
</file>

<file path=ppt/slides/_rels/slide85.xml.rels><?xml version="1.0" encoding="UTF-8" standalone="yes"?>
<Relationships xmlns="http://schemas.openxmlformats.org/package/2006/relationships"><Relationship Id="rId2" Type="http://schemas.openxmlformats.org/officeDocument/2006/relationships/slide" Target="slide65.xml"/><Relationship Id="rId1" Type="http://schemas.openxmlformats.org/officeDocument/2006/relationships/slideLayout" Target="../slideLayouts/slideLayout17.xml"/></Relationships>
</file>

<file path=ppt/slides/_rels/slide86.xml.rels><?xml version="1.0" encoding="UTF-8" standalone="yes"?>
<Relationships xmlns="http://schemas.openxmlformats.org/package/2006/relationships"><Relationship Id="rId2" Type="http://schemas.openxmlformats.org/officeDocument/2006/relationships/slide" Target="slide6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9F084F0-007F-4AB4-AE51-D099B444BF64}"/>
              </a:ext>
            </a:extLst>
          </p:cNvPr>
          <p:cNvSpPr>
            <a:spLocks noGrp="1"/>
          </p:cNvSpPr>
          <p:nvPr>
            <p:ph type="ctrTitle"/>
          </p:nvPr>
        </p:nvSpPr>
        <p:spPr>
          <a:xfrm>
            <a:off x="777240" y="2985555"/>
            <a:ext cx="6521640" cy="576185"/>
          </a:xfrm>
        </p:spPr>
        <p:txBody>
          <a:bodyPr/>
          <a:lstStyle/>
          <a:p>
            <a:r>
              <a:rPr lang="en-US" sz="2800" noProof="0" dirty="0">
                <a:cs typeface="Myriad Pro"/>
              </a:rPr>
              <a:t>Financial Accounting, </a:t>
            </a:r>
            <a:r>
              <a:rPr lang="en-US" sz="1400" noProof="0" dirty="0">
                <a:cs typeface="Avenir LT Std 35 Light"/>
              </a:rPr>
              <a:t>Sixth Edition</a:t>
            </a:r>
            <a:endParaRPr lang="en-US" noProof="0" dirty="0"/>
          </a:p>
        </p:txBody>
      </p:sp>
      <p:sp>
        <p:nvSpPr>
          <p:cNvPr id="7" name="Subtitle 6">
            <a:extLst>
              <a:ext uri="{FF2B5EF4-FFF2-40B4-BE49-F238E27FC236}">
                <a16:creationId xmlns:a16="http://schemas.microsoft.com/office/drawing/2014/main" id="{3260BC05-B6F2-40EA-A31C-4F7F747CA546}"/>
              </a:ext>
            </a:extLst>
          </p:cNvPr>
          <p:cNvSpPr>
            <a:spLocks noGrp="1"/>
          </p:cNvSpPr>
          <p:nvPr>
            <p:ph type="subTitle" idx="1"/>
          </p:nvPr>
        </p:nvSpPr>
        <p:spPr>
          <a:xfrm>
            <a:off x="782057" y="3647781"/>
            <a:ext cx="5419237" cy="873214"/>
          </a:xfrm>
        </p:spPr>
        <p:txBody>
          <a:bodyPr/>
          <a:lstStyle/>
          <a:p>
            <a:r>
              <a:rPr lang="en-US" sz="2000" b="1" noProof="0" dirty="0"/>
              <a:t>Chapter 1</a:t>
            </a:r>
          </a:p>
          <a:p>
            <a:r>
              <a:rPr lang="en-US" noProof="0" dirty="0"/>
              <a:t>A Framework for Financial Accounting</a:t>
            </a:r>
          </a:p>
        </p:txBody>
      </p:sp>
      <p:sp>
        <p:nvSpPr>
          <p:cNvPr id="8" name="Text Placeholder 7">
            <a:extLst>
              <a:ext uri="{FF2B5EF4-FFF2-40B4-BE49-F238E27FC236}">
                <a16:creationId xmlns:a16="http://schemas.microsoft.com/office/drawing/2014/main" id="{4A546A7B-DC8B-49C3-910D-F4B1078BC95F}"/>
              </a:ext>
            </a:extLst>
          </p:cNvPr>
          <p:cNvSpPr>
            <a:spLocks noGrp="1"/>
          </p:cNvSpPr>
          <p:nvPr>
            <p:ph type="body" sz="quarter" idx="10"/>
          </p:nvPr>
        </p:nvSpPr>
        <p:spPr/>
        <p:txBody>
          <a:bodyPr/>
          <a:lstStyle/>
          <a:p>
            <a:r>
              <a:rPr lang="en-US" noProof="0" dirty="0"/>
              <a:t>Spiceland  •  Thomas  •  Herrmann</a:t>
            </a:r>
          </a:p>
        </p:txBody>
      </p:sp>
      <p:sp>
        <p:nvSpPr>
          <p:cNvPr id="9" name="Content Placeholder 8">
            <a:extLst>
              <a:ext uri="{FF2B5EF4-FFF2-40B4-BE49-F238E27FC236}">
                <a16:creationId xmlns:a16="http://schemas.microsoft.com/office/drawing/2014/main" id="{FD11D79F-1234-44E4-B602-E73B16FA42BA}"/>
              </a:ext>
            </a:extLst>
          </p:cNvPr>
          <p:cNvSpPr>
            <a:spLocks noGrp="1"/>
          </p:cNvSpPr>
          <p:nvPr>
            <p:ph sz="quarter" idx="12"/>
          </p:nvPr>
        </p:nvSpPr>
        <p:spPr>
          <a:xfrm>
            <a:off x="-33249" y="6547511"/>
            <a:ext cx="9260378" cy="230735"/>
          </a:xfrm>
        </p:spPr>
        <p:txBody>
          <a:bodyPr/>
          <a:lstStyle/>
          <a:p>
            <a:r>
              <a:rPr lang="en-US" sz="800" noProof="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4425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Business Activities</a:t>
            </a:r>
          </a:p>
        </p:txBody>
      </p:sp>
      <p:sp>
        <p:nvSpPr>
          <p:cNvPr id="3" name="Content Placeholder 2"/>
          <p:cNvSpPr>
            <a:spLocks noGrp="1"/>
          </p:cNvSpPr>
          <p:nvPr>
            <p:ph sz="quarter" idx="11"/>
          </p:nvPr>
        </p:nvSpPr>
        <p:spPr>
          <a:xfrm>
            <a:off x="342900" y="1276710"/>
            <a:ext cx="8458200" cy="3385725"/>
          </a:xfrm>
        </p:spPr>
        <p:txBody>
          <a:bodyPr>
            <a:normAutofit/>
          </a:bodyPr>
          <a:lstStyle/>
          <a:p>
            <a:pPr marL="291600" indent="-291600">
              <a:spcBef>
                <a:spcPts val="500"/>
              </a:spcBef>
              <a:spcAft>
                <a:spcPts val="500"/>
              </a:spcAft>
              <a:buFont typeface="Arial" panose="020B0604020202020204" pitchFamily="34" charset="0"/>
              <a:buChar char="•"/>
            </a:pPr>
            <a:r>
              <a:rPr lang="en-US" sz="2800" b="1" noProof="0" dirty="0"/>
              <a:t>Financing activities</a:t>
            </a:r>
            <a:r>
              <a:rPr lang="en-US" sz="2800" noProof="0" dirty="0"/>
              <a:t>: transactions the company has with investors and creditors.</a:t>
            </a:r>
          </a:p>
          <a:p>
            <a:pPr marL="291600" indent="-291600">
              <a:spcBef>
                <a:spcPts val="500"/>
              </a:spcBef>
              <a:spcAft>
                <a:spcPts val="500"/>
              </a:spcAft>
              <a:buFont typeface="Arial" panose="020B0604020202020204" pitchFamily="34" charset="0"/>
              <a:buChar char="•"/>
            </a:pPr>
            <a:r>
              <a:rPr lang="en-US" sz="2800" b="1" noProof="0" dirty="0"/>
              <a:t>Investing activities</a:t>
            </a:r>
            <a:r>
              <a:rPr lang="en-US" sz="2800" noProof="0" dirty="0"/>
              <a:t>: transactions involving the purchase and sale of resources that are expected to benefit the company for several years.</a:t>
            </a:r>
          </a:p>
          <a:p>
            <a:pPr marL="291600" indent="-291600">
              <a:spcBef>
                <a:spcPts val="500"/>
              </a:spcBef>
              <a:spcAft>
                <a:spcPts val="500"/>
              </a:spcAft>
              <a:buFont typeface="Arial" panose="020B0604020202020204" pitchFamily="34" charset="0"/>
              <a:buChar char="•"/>
            </a:pPr>
            <a:r>
              <a:rPr lang="en-US" sz="2800" b="1" noProof="0" dirty="0"/>
              <a:t>Operating activities</a:t>
            </a:r>
            <a:r>
              <a:rPr lang="en-US" sz="2800" noProof="0" dirty="0"/>
              <a:t>: transactions that relate to the primary operations of the company.</a:t>
            </a:r>
          </a:p>
        </p:txBody>
      </p:sp>
      <p:sp>
        <p:nvSpPr>
          <p:cNvPr id="6" name="Slide Number Placeholder 5"/>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13621663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Types of Business Organizations</a:t>
            </a:r>
          </a:p>
        </p:txBody>
      </p:sp>
      <p:sp>
        <p:nvSpPr>
          <p:cNvPr id="3" name="Content Placeholder 2"/>
          <p:cNvSpPr>
            <a:spLocks noGrp="1"/>
          </p:cNvSpPr>
          <p:nvPr>
            <p:ph sz="quarter" idx="11"/>
          </p:nvPr>
        </p:nvSpPr>
        <p:spPr>
          <a:xfrm>
            <a:off x="342900" y="1276710"/>
            <a:ext cx="8458200" cy="1883934"/>
          </a:xfrm>
        </p:spPr>
        <p:txBody>
          <a:bodyPr/>
          <a:lstStyle/>
          <a:p>
            <a:pPr>
              <a:spcBef>
                <a:spcPts val="500"/>
              </a:spcBef>
              <a:spcAft>
                <a:spcPts val="500"/>
              </a:spcAft>
            </a:pPr>
            <a:r>
              <a:rPr lang="en-US" sz="2800" noProof="0" dirty="0"/>
              <a:t>A </a:t>
            </a:r>
            <a:r>
              <a:rPr lang="en-US" sz="2800" b="1" i="1" noProof="0" dirty="0"/>
              <a:t>corporation</a:t>
            </a:r>
            <a:r>
              <a:rPr lang="en-US" sz="2800" noProof="0" dirty="0"/>
              <a:t> is a company that is legally separate from its owners. </a:t>
            </a:r>
          </a:p>
          <a:p>
            <a:pPr marL="291600" lvl="1" indent="-291600">
              <a:spcBef>
                <a:spcPts val="500"/>
              </a:spcBef>
              <a:spcAft>
                <a:spcPts val="500"/>
              </a:spcAft>
            </a:pPr>
            <a:r>
              <a:rPr lang="en-US" sz="2600" noProof="0" dirty="0"/>
              <a:t>The advantage of being legally separate is that the stockholders have </a:t>
            </a:r>
            <a:r>
              <a:rPr lang="en-US" sz="2600" i="1" noProof="0" dirty="0"/>
              <a:t>limited liability</a:t>
            </a:r>
            <a:r>
              <a:rPr lang="en-US" sz="2600" noProof="0" dirty="0"/>
              <a:t>.</a:t>
            </a:r>
          </a:p>
        </p:txBody>
      </p:sp>
      <p:sp>
        <p:nvSpPr>
          <p:cNvPr id="4" name="Content Placeholder 3"/>
          <p:cNvSpPr>
            <a:spLocks noGrp="1"/>
          </p:cNvSpPr>
          <p:nvPr>
            <p:ph sz="quarter" idx="14"/>
          </p:nvPr>
        </p:nvSpPr>
        <p:spPr>
          <a:xfrm>
            <a:off x="342900" y="3197888"/>
            <a:ext cx="8458200" cy="2894800"/>
          </a:xfrm>
        </p:spPr>
        <p:txBody>
          <a:bodyPr>
            <a:normAutofit lnSpcReduction="10000"/>
          </a:bodyPr>
          <a:lstStyle/>
          <a:p>
            <a:pPr>
              <a:lnSpc>
                <a:spcPct val="110000"/>
              </a:lnSpc>
              <a:spcBef>
                <a:spcPts val="500"/>
              </a:spcBef>
              <a:spcAft>
                <a:spcPts val="500"/>
              </a:spcAft>
            </a:pPr>
            <a:r>
              <a:rPr lang="en-US" sz="2800" noProof="0" dirty="0"/>
              <a:t>A</a:t>
            </a:r>
            <a:r>
              <a:rPr lang="en-US" sz="2800" b="1" noProof="0" dirty="0"/>
              <a:t> sole proprietorship</a:t>
            </a:r>
            <a:r>
              <a:rPr lang="en-US" sz="2800" noProof="0" dirty="0"/>
              <a:t> is a business owned by one person.</a:t>
            </a:r>
          </a:p>
          <a:p>
            <a:pPr>
              <a:lnSpc>
                <a:spcPct val="110000"/>
              </a:lnSpc>
              <a:spcBef>
                <a:spcPts val="500"/>
              </a:spcBef>
              <a:spcAft>
                <a:spcPts val="500"/>
              </a:spcAft>
            </a:pPr>
            <a:r>
              <a:rPr lang="en-US" sz="2800" noProof="0" dirty="0"/>
              <a:t>A</a:t>
            </a:r>
            <a:r>
              <a:rPr lang="en-US" sz="2800" b="1" noProof="0" dirty="0"/>
              <a:t> partnership</a:t>
            </a:r>
            <a:r>
              <a:rPr lang="en-US" sz="2800" noProof="0" dirty="0"/>
              <a:t> is a business owned by two or more persons.</a:t>
            </a:r>
          </a:p>
          <a:p>
            <a:pPr marL="291600" lvl="1" indent="-291600">
              <a:lnSpc>
                <a:spcPct val="110000"/>
              </a:lnSpc>
              <a:spcBef>
                <a:spcPts val="500"/>
              </a:spcBef>
              <a:spcAft>
                <a:spcPts val="500"/>
              </a:spcAft>
            </a:pPr>
            <a:r>
              <a:rPr lang="en-US" sz="2600" noProof="0" dirty="0"/>
              <a:t>Neither sole proprietorships nor partnerships offer limited liability.</a:t>
            </a:r>
          </a:p>
        </p:txBody>
      </p:sp>
      <p:sp>
        <p:nvSpPr>
          <p:cNvPr id="7" name="Slide Number Placeholder 6"/>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14837099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rmAutofit fontScale="90000"/>
          </a:bodyPr>
          <a:lstStyle/>
          <a:p>
            <a:r>
              <a:rPr lang="en-US" noProof="0" dirty="0">
                <a:solidFill>
                  <a:schemeClr val="tx1"/>
                </a:solidFill>
              </a:rPr>
              <a:t>Assets, Liabilities, and Stockholders’ Equity</a:t>
            </a:r>
          </a:p>
        </p:txBody>
      </p:sp>
      <p:sp>
        <p:nvSpPr>
          <p:cNvPr id="3" name="Content Placeholder 2"/>
          <p:cNvSpPr>
            <a:spLocks noGrp="1"/>
          </p:cNvSpPr>
          <p:nvPr>
            <p:ph sz="quarter" idx="11"/>
          </p:nvPr>
        </p:nvSpPr>
        <p:spPr>
          <a:xfrm>
            <a:off x="342900" y="1276710"/>
            <a:ext cx="8458200" cy="511898"/>
          </a:xfrm>
        </p:spPr>
        <p:txBody>
          <a:bodyPr>
            <a:noAutofit/>
          </a:bodyPr>
          <a:lstStyle/>
          <a:p>
            <a:pPr>
              <a:spcBef>
                <a:spcPts val="500"/>
              </a:spcBef>
              <a:spcAft>
                <a:spcPts val="500"/>
              </a:spcAft>
            </a:pPr>
            <a:r>
              <a:rPr lang="en-US" sz="2800" noProof="0" dirty="0"/>
              <a:t>Illustration 1-3 – </a:t>
            </a:r>
            <a:r>
              <a:rPr lang="en-US" sz="2800" noProof="0" dirty="0">
                <a:solidFill>
                  <a:srgbClr val="C00000"/>
                </a:solidFill>
              </a:rPr>
              <a:t>The Accounting Equation</a:t>
            </a:r>
          </a:p>
        </p:txBody>
      </p:sp>
      <p:pic>
        <p:nvPicPr>
          <p:cNvPr id="13" name="Picture 12" descr="Assets (are resources) = Liabilities (creditor's claims) + stockholder's equity (owner's claims), are claims to resources."/>
          <p:cNvPicPr>
            <a:picLocks noChangeAspect="1"/>
          </p:cNvPicPr>
          <p:nvPr/>
        </p:nvPicPr>
        <p:blipFill rotWithShape="1">
          <a:blip r:embed="rId3"/>
          <a:srcRect r="4151" b="20156"/>
          <a:stretch/>
        </p:blipFill>
        <p:spPr>
          <a:xfrm>
            <a:off x="881750" y="1858558"/>
            <a:ext cx="6284364" cy="1256759"/>
          </a:xfrm>
          <a:prstGeom prst="rect">
            <a:avLst/>
          </a:prstGeom>
        </p:spPr>
      </p:pic>
      <p:sp>
        <p:nvSpPr>
          <p:cNvPr id="4" name="Content Placeholder 3"/>
          <p:cNvSpPr>
            <a:spLocks noGrp="1"/>
          </p:cNvSpPr>
          <p:nvPr>
            <p:ph sz="quarter" idx="14"/>
          </p:nvPr>
        </p:nvSpPr>
        <p:spPr>
          <a:xfrm>
            <a:off x="342900" y="3168511"/>
            <a:ext cx="8458199" cy="1989897"/>
          </a:xfrm>
        </p:spPr>
        <p:txBody>
          <a:bodyPr>
            <a:noAutofit/>
          </a:bodyPr>
          <a:lstStyle/>
          <a:p>
            <a:pPr marL="291600" lvl="0" indent="-291600">
              <a:spcBef>
                <a:spcPts val="500"/>
              </a:spcBef>
              <a:spcAft>
                <a:spcPts val="500"/>
              </a:spcAft>
              <a:buFont typeface="Arial"/>
              <a:buChar char="•"/>
            </a:pPr>
            <a:r>
              <a:rPr lang="en-US" sz="2800" b="1" noProof="0" dirty="0">
                <a:solidFill>
                  <a:schemeClr val="tx1"/>
                </a:solidFill>
              </a:rPr>
              <a:t>Assets</a:t>
            </a:r>
            <a:r>
              <a:rPr lang="en-US" sz="2800" noProof="0" dirty="0">
                <a:solidFill>
                  <a:schemeClr val="tx1"/>
                </a:solidFill>
              </a:rPr>
              <a:t> = total resources of the company.</a:t>
            </a:r>
          </a:p>
          <a:p>
            <a:pPr marL="291600" lvl="0" indent="-291600">
              <a:spcBef>
                <a:spcPts val="500"/>
              </a:spcBef>
              <a:spcAft>
                <a:spcPts val="500"/>
              </a:spcAft>
              <a:buFont typeface="Arial"/>
              <a:buChar char="•"/>
            </a:pPr>
            <a:r>
              <a:rPr lang="en-US" sz="2800" b="1" noProof="0" dirty="0">
                <a:solidFill>
                  <a:schemeClr val="tx1"/>
                </a:solidFill>
              </a:rPr>
              <a:t>Liabilities</a:t>
            </a:r>
            <a:r>
              <a:rPr lang="en-US" sz="2800" noProof="0" dirty="0">
                <a:solidFill>
                  <a:schemeClr val="tx1"/>
                </a:solidFill>
              </a:rPr>
              <a:t> = amounts owed to creditors.</a:t>
            </a:r>
          </a:p>
          <a:p>
            <a:pPr marL="291600" lvl="0" indent="-291600">
              <a:spcBef>
                <a:spcPts val="500"/>
              </a:spcBef>
              <a:spcAft>
                <a:spcPts val="500"/>
              </a:spcAft>
              <a:buFont typeface="Arial"/>
              <a:buChar char="•"/>
            </a:pPr>
            <a:r>
              <a:rPr lang="en-US" sz="2800" b="1" noProof="0" dirty="0">
                <a:solidFill>
                  <a:schemeClr val="tx1"/>
                </a:solidFill>
              </a:rPr>
              <a:t>Stockholders’ equity </a:t>
            </a:r>
            <a:r>
              <a:rPr lang="en-US" sz="2800" noProof="0" dirty="0">
                <a:solidFill>
                  <a:schemeClr val="tx1"/>
                </a:solidFill>
              </a:rPr>
              <a:t>= owners’ claims to resources.</a:t>
            </a:r>
          </a:p>
        </p:txBody>
      </p:sp>
      <p:sp>
        <p:nvSpPr>
          <p:cNvPr id="5" name="Content Placeholder 4"/>
          <p:cNvSpPr>
            <a:spLocks noGrp="1"/>
          </p:cNvSpPr>
          <p:nvPr>
            <p:ph sz="quarter" idx="15"/>
          </p:nvPr>
        </p:nvSpPr>
        <p:spPr>
          <a:xfrm>
            <a:off x="881749" y="5221541"/>
            <a:ext cx="7347851" cy="960597"/>
          </a:xfrm>
        </p:spPr>
        <p:txBody>
          <a:bodyPr>
            <a:noAutofit/>
          </a:bodyPr>
          <a:lstStyle/>
          <a:p>
            <a:pPr algn="ctr">
              <a:spcBef>
                <a:spcPts val="500"/>
              </a:spcBef>
              <a:spcAft>
                <a:spcPts val="500"/>
              </a:spcAft>
            </a:pPr>
            <a:r>
              <a:rPr lang="en-US" sz="2800" b="1" noProof="0" dirty="0">
                <a:solidFill>
                  <a:schemeClr val="tx1"/>
                </a:solidFill>
              </a:rPr>
              <a:t>The accounting equation illustrates a fundamental model of business valuation.</a:t>
            </a:r>
            <a:endParaRPr lang="en-US" sz="2800" noProof="0" dirty="0">
              <a:solidFill>
                <a:schemeClr val="tx1"/>
              </a:solidFill>
            </a:endParaRPr>
          </a:p>
        </p:txBody>
      </p:sp>
      <p:sp>
        <p:nvSpPr>
          <p:cNvPr id="8" name="Slide Number Placeholder 7"/>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22657867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Revenues, Expenses, and Dividends</a:t>
            </a:r>
          </a:p>
        </p:txBody>
      </p:sp>
      <p:sp>
        <p:nvSpPr>
          <p:cNvPr id="3" name="Content Placeholder 2"/>
          <p:cNvSpPr>
            <a:spLocks noGrp="1"/>
          </p:cNvSpPr>
          <p:nvPr>
            <p:ph sz="quarter" idx="11"/>
          </p:nvPr>
        </p:nvSpPr>
        <p:spPr>
          <a:xfrm>
            <a:off x="342900" y="1276710"/>
            <a:ext cx="8458200" cy="5014760"/>
          </a:xfrm>
        </p:spPr>
        <p:txBody>
          <a:bodyPr>
            <a:normAutofit fontScale="92500" lnSpcReduction="10000"/>
          </a:bodyPr>
          <a:lstStyle/>
          <a:p>
            <a:pPr>
              <a:lnSpc>
                <a:spcPct val="110000"/>
              </a:lnSpc>
              <a:spcBef>
                <a:spcPts val="500"/>
              </a:spcBef>
              <a:spcAft>
                <a:spcPts val="500"/>
              </a:spcAft>
            </a:pPr>
            <a:r>
              <a:rPr lang="en-US" sz="2800" b="1" i="1" noProof="0" dirty="0">
                <a:solidFill>
                  <a:schemeClr val="tx1"/>
                </a:solidFill>
              </a:rPr>
              <a:t>Revenues</a:t>
            </a:r>
            <a:r>
              <a:rPr lang="en-US" sz="2800" i="1" noProof="0" dirty="0">
                <a:solidFill>
                  <a:schemeClr val="tx1"/>
                </a:solidFill>
              </a:rPr>
              <a:t> </a:t>
            </a:r>
            <a:r>
              <a:rPr lang="en-US" sz="2800" noProof="0" dirty="0">
                <a:solidFill>
                  <a:schemeClr val="tx1"/>
                </a:solidFill>
              </a:rPr>
              <a:t>are the amounts recognized when the company sells products or provides services to customers. </a:t>
            </a:r>
          </a:p>
          <a:p>
            <a:pPr>
              <a:lnSpc>
                <a:spcPct val="110000"/>
              </a:lnSpc>
              <a:spcBef>
                <a:spcPts val="500"/>
              </a:spcBef>
              <a:spcAft>
                <a:spcPts val="500"/>
              </a:spcAft>
            </a:pPr>
            <a:r>
              <a:rPr lang="en-US" sz="2800" b="1" i="1" noProof="0" dirty="0">
                <a:solidFill>
                  <a:schemeClr val="tx1"/>
                </a:solidFill>
              </a:rPr>
              <a:t>Expenses</a:t>
            </a:r>
            <a:r>
              <a:rPr lang="en-US" sz="2800" i="1" noProof="0" dirty="0">
                <a:solidFill>
                  <a:schemeClr val="tx1"/>
                </a:solidFill>
              </a:rPr>
              <a:t> </a:t>
            </a:r>
            <a:r>
              <a:rPr lang="en-US" sz="2800" noProof="0" dirty="0">
                <a:solidFill>
                  <a:schemeClr val="tx1"/>
                </a:solidFill>
              </a:rPr>
              <a:t>are the costs of providing products and services and other business activities during the current period.</a:t>
            </a:r>
          </a:p>
          <a:p>
            <a:pPr>
              <a:lnSpc>
                <a:spcPct val="110000"/>
              </a:lnSpc>
              <a:spcBef>
                <a:spcPts val="500"/>
              </a:spcBef>
              <a:spcAft>
                <a:spcPts val="500"/>
              </a:spcAft>
            </a:pPr>
            <a:r>
              <a:rPr lang="en-US" sz="2800" b="1" i="1" noProof="0" dirty="0">
                <a:solidFill>
                  <a:schemeClr val="tx1"/>
                </a:solidFill>
              </a:rPr>
              <a:t>Net income</a:t>
            </a:r>
            <a:r>
              <a:rPr lang="en-US" sz="2800" noProof="0" dirty="0">
                <a:solidFill>
                  <a:schemeClr val="tx1"/>
                </a:solidFill>
              </a:rPr>
              <a:t> is the difference between revenues and expenses. Other common names for net income include </a:t>
            </a:r>
            <a:r>
              <a:rPr lang="en-US" sz="2800" i="1" noProof="0" dirty="0">
                <a:solidFill>
                  <a:schemeClr val="tx1"/>
                </a:solidFill>
              </a:rPr>
              <a:t>earnings</a:t>
            </a:r>
            <a:r>
              <a:rPr lang="en-US" sz="2800" noProof="0" dirty="0">
                <a:solidFill>
                  <a:schemeClr val="tx1"/>
                </a:solidFill>
              </a:rPr>
              <a:t> or </a:t>
            </a:r>
            <a:r>
              <a:rPr lang="en-US" sz="2800" i="1" noProof="0" dirty="0">
                <a:solidFill>
                  <a:schemeClr val="tx1"/>
                </a:solidFill>
              </a:rPr>
              <a:t>profit.</a:t>
            </a:r>
          </a:p>
          <a:p>
            <a:pPr>
              <a:lnSpc>
                <a:spcPct val="110000"/>
              </a:lnSpc>
              <a:spcBef>
                <a:spcPts val="500"/>
              </a:spcBef>
              <a:spcAft>
                <a:spcPts val="500"/>
              </a:spcAft>
            </a:pPr>
            <a:r>
              <a:rPr lang="en-US" sz="2800" b="1" i="1" noProof="0" dirty="0">
                <a:solidFill>
                  <a:schemeClr val="tx1"/>
                </a:solidFill>
              </a:rPr>
              <a:t>Dividends </a:t>
            </a:r>
            <a:r>
              <a:rPr lang="en-US" sz="2800" noProof="0" dirty="0">
                <a:solidFill>
                  <a:schemeClr val="tx1"/>
                </a:solidFill>
              </a:rPr>
              <a:t>are cash payments to stockholders.</a:t>
            </a:r>
          </a:p>
          <a:p>
            <a:pPr marL="291600" lvl="1" indent="-291600">
              <a:lnSpc>
                <a:spcPct val="110000"/>
              </a:lnSpc>
              <a:spcBef>
                <a:spcPts val="500"/>
              </a:spcBef>
              <a:spcAft>
                <a:spcPts val="500"/>
              </a:spcAft>
              <a:buSzPct val="100000"/>
            </a:pPr>
            <a:r>
              <a:rPr lang="en-US" sz="2600" noProof="0" dirty="0">
                <a:solidFill>
                  <a:schemeClr val="tx1"/>
                </a:solidFill>
              </a:rPr>
              <a:t>Dividends are not expenses.</a:t>
            </a:r>
          </a:p>
        </p:txBody>
      </p:sp>
      <p:sp>
        <p:nvSpPr>
          <p:cNvPr id="6" name="Slide Number Placeholder 5"/>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19002711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noProof="0" dirty="0"/>
              <a:t>Illustration 1-4 Business Activities and Their Measurement</a:t>
            </a:r>
          </a:p>
        </p:txBody>
      </p:sp>
      <p:graphicFrame>
        <p:nvGraphicFramePr>
          <p:cNvPr id="7" name="Table 6"/>
          <p:cNvGraphicFramePr>
            <a:graphicFrameLocks noGrp="1"/>
          </p:cNvGraphicFramePr>
          <p:nvPr>
            <p:extLst>
              <p:ext uri="{D42A27DB-BD31-4B8C-83A1-F6EECF244321}">
                <p14:modId xmlns:p14="http://schemas.microsoft.com/office/powerpoint/2010/main" val="3935690733"/>
              </p:ext>
            </p:extLst>
          </p:nvPr>
        </p:nvGraphicFramePr>
        <p:xfrm>
          <a:off x="532563" y="2222054"/>
          <a:ext cx="8068826" cy="2296160"/>
        </p:xfrm>
        <a:graphic>
          <a:graphicData uri="http://schemas.openxmlformats.org/drawingml/2006/table">
            <a:tbl>
              <a:tblPr firstRow="1" bandRow="1">
                <a:tableStyleId>{2D5ABB26-0587-4C30-8999-92F81FD0307C}</a:tableStyleId>
              </a:tblPr>
              <a:tblGrid>
                <a:gridCol w="3597310">
                  <a:extLst>
                    <a:ext uri="{9D8B030D-6E8A-4147-A177-3AD203B41FA5}">
                      <a16:colId xmlns:a16="http://schemas.microsoft.com/office/drawing/2014/main" val="3130183069"/>
                    </a:ext>
                  </a:extLst>
                </a:gridCol>
                <a:gridCol w="2803490">
                  <a:extLst>
                    <a:ext uri="{9D8B030D-6E8A-4147-A177-3AD203B41FA5}">
                      <a16:colId xmlns:a16="http://schemas.microsoft.com/office/drawing/2014/main" val="1372779274"/>
                    </a:ext>
                  </a:extLst>
                </a:gridCol>
                <a:gridCol w="1668026">
                  <a:extLst>
                    <a:ext uri="{9D8B030D-6E8A-4147-A177-3AD203B41FA5}">
                      <a16:colId xmlns:a16="http://schemas.microsoft.com/office/drawing/2014/main" val="2771582304"/>
                    </a:ext>
                  </a:extLst>
                </a:gridCol>
              </a:tblGrid>
              <a:tr h="370840">
                <a:tc>
                  <a:txBody>
                    <a:bodyPr/>
                    <a:lstStyle/>
                    <a:p>
                      <a:r>
                        <a:rPr lang="en-US" b="1" u="sng" dirty="0"/>
                        <a:t>Activities Related</a:t>
                      </a:r>
                      <a:r>
                        <a:rPr lang="en-US" b="1" u="sng" baseline="0" dirty="0"/>
                        <a:t> to:</a:t>
                      </a:r>
                      <a:endParaRPr lang="en-US" b="1" u="sng" dirty="0"/>
                    </a:p>
                  </a:txBody>
                  <a:tcPr/>
                </a:tc>
                <a:tc>
                  <a:txBody>
                    <a:bodyPr/>
                    <a:lstStyle/>
                    <a:p>
                      <a:r>
                        <a:rPr lang="en-US" b="1" u="sng" dirty="0"/>
                        <a:t>Measurement Category</a:t>
                      </a:r>
                    </a:p>
                  </a:txBody>
                  <a:tcPr/>
                </a:tc>
                <a:tc>
                  <a:txBody>
                    <a:bodyPr/>
                    <a:lstStyle/>
                    <a:p>
                      <a:r>
                        <a:rPr lang="en-US" b="1" u="sng" dirty="0"/>
                        <a:t>Relationship</a:t>
                      </a:r>
                    </a:p>
                  </a:txBody>
                  <a:tcPr/>
                </a:tc>
                <a:extLst>
                  <a:ext uri="{0D108BD9-81ED-4DB2-BD59-A6C34878D82A}">
                    <a16:rowId xmlns:a16="http://schemas.microsoft.com/office/drawing/2014/main" val="3340828739"/>
                  </a:ext>
                </a:extLst>
              </a:tr>
              <a:tr h="370840">
                <a:tc>
                  <a:txBody>
                    <a:bodyPr/>
                    <a:lstStyle/>
                    <a:p>
                      <a:pPr marL="291600" indent="-291600">
                        <a:buFont typeface="Arial" panose="020B0604020202020204" pitchFamily="34" charset="0"/>
                        <a:buChar char="•"/>
                      </a:pPr>
                      <a:r>
                        <a:rPr lang="en-US" dirty="0"/>
                        <a:t>Resources of the</a:t>
                      </a:r>
                      <a:r>
                        <a:rPr lang="en-US" baseline="0" dirty="0"/>
                        <a:t> company</a:t>
                      </a:r>
                    </a:p>
                    <a:p>
                      <a:pPr marL="291600" marR="0" lvl="0" indent="-291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Amounts</a:t>
                      </a:r>
                      <a:r>
                        <a:rPr lang="en-US" baseline="0" dirty="0"/>
                        <a:t> owed</a:t>
                      </a:r>
                      <a:endParaRPr lang="en-US" dirty="0"/>
                    </a:p>
                    <a:p>
                      <a:pPr marL="291600" marR="0" lvl="0" indent="-291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Stockholders’ investment</a:t>
                      </a:r>
                    </a:p>
                  </a:txBody>
                  <a:tcPr>
                    <a:lnB w="12700" cap="flat" cmpd="sng" algn="ctr">
                      <a:solidFill>
                        <a:schemeClr val="tx1"/>
                      </a:solidFill>
                      <a:prstDash val="solid"/>
                      <a:round/>
                      <a:headEnd type="none" w="med" len="med"/>
                      <a:tailEnd type="none" w="med" len="med"/>
                    </a:lnB>
                  </a:tcPr>
                </a:tc>
                <a:tc>
                  <a:txBody>
                    <a:bodyPr/>
                    <a:lstStyle/>
                    <a:p>
                      <a:pPr marL="291600" indent="-291600">
                        <a:buFont typeface="Arial" panose="020B0604020202020204" pitchFamily="34" charset="0"/>
                        <a:buChar char="•"/>
                      </a:pPr>
                      <a:r>
                        <a:rPr lang="en-US" dirty="0"/>
                        <a:t>Assets</a:t>
                      </a:r>
                    </a:p>
                    <a:p>
                      <a:pPr marL="291600" indent="-291600">
                        <a:buFont typeface="Arial" panose="020B0604020202020204" pitchFamily="34" charset="0"/>
                        <a:buChar char="•"/>
                      </a:pPr>
                      <a:r>
                        <a:rPr lang="en-US" dirty="0"/>
                        <a:t>Liabilities</a:t>
                      </a:r>
                    </a:p>
                    <a:p>
                      <a:pPr marL="291600" marR="0" lvl="0" indent="-291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Stockholders’ equity</a:t>
                      </a:r>
                    </a:p>
                  </a:txBody>
                  <a:tcPr>
                    <a:lnB w="12700" cap="flat" cmpd="sng" algn="ctr">
                      <a:solidFill>
                        <a:schemeClr val="tx1"/>
                      </a:solidFill>
                      <a:prstDash val="solid"/>
                      <a:round/>
                      <a:headEnd type="none" w="med" len="med"/>
                      <a:tailEnd type="none" w="med" len="med"/>
                    </a:lnB>
                  </a:tcPr>
                </a:tc>
                <a:tc>
                  <a:txBody>
                    <a:bodyPr/>
                    <a:lstStyle/>
                    <a:p>
                      <a:r>
                        <a:rPr lang="en-US" b="1" dirty="0">
                          <a:solidFill>
                            <a:srgbClr val="C00000"/>
                          </a:solidFill>
                        </a:rPr>
                        <a:t>Accounting</a:t>
                      </a:r>
                    </a:p>
                    <a:p>
                      <a:r>
                        <a:rPr lang="en-US" b="1" dirty="0">
                          <a:solidFill>
                            <a:srgbClr val="C00000"/>
                          </a:solidFill>
                        </a:rPr>
                        <a:t>Equation</a:t>
                      </a:r>
                    </a:p>
                    <a:p>
                      <a:r>
                        <a:rPr lang="en-US" b="1" dirty="0">
                          <a:solidFill>
                            <a:srgbClr val="C00000"/>
                          </a:solidFill>
                        </a:rPr>
                        <a:t>(A = L + S</a:t>
                      </a:r>
                      <a:r>
                        <a:rPr lang="en-US" sz="100" b="1" dirty="0">
                          <a:solidFill>
                            <a:srgbClr val="C00000"/>
                          </a:solidFill>
                        </a:rPr>
                        <a:t> </a:t>
                      </a:r>
                      <a:r>
                        <a:rPr lang="en-US" b="1" dirty="0">
                          <a:solidFill>
                            <a:srgbClr val="C00000"/>
                          </a:solidFill>
                        </a:rPr>
                        <a:t>E)</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32331716"/>
                  </a:ext>
                </a:extLst>
              </a:tr>
              <a:tr h="370840">
                <a:tc>
                  <a:txBody>
                    <a:bodyPr/>
                    <a:lstStyle/>
                    <a:p>
                      <a:pPr marL="291600" indent="-291600">
                        <a:buFont typeface="Arial" panose="020B0604020202020204" pitchFamily="34" charset="0"/>
                        <a:buChar char="•"/>
                      </a:pPr>
                      <a:r>
                        <a:rPr lang="en-US" dirty="0"/>
                        <a:t>Distributions to stockholders</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1600" indent="-291600">
                        <a:buFont typeface="Arial" panose="020B0604020202020204" pitchFamily="34" charset="0"/>
                        <a:buChar char="•"/>
                      </a:pPr>
                      <a:r>
                        <a:rPr lang="en-US" dirty="0"/>
                        <a:t>Dividends</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922442"/>
                  </a:ext>
                </a:extLst>
              </a:tr>
              <a:tr h="370840">
                <a:tc>
                  <a:txBody>
                    <a:bodyPr/>
                    <a:lstStyle/>
                    <a:p>
                      <a:pPr marL="291600" indent="-291600">
                        <a:buFont typeface="Arial" panose="020B0604020202020204" pitchFamily="34" charset="0"/>
                        <a:buChar char="•"/>
                      </a:pPr>
                      <a:r>
                        <a:rPr lang="en-US" dirty="0"/>
                        <a:t>Sales of products or services</a:t>
                      </a:r>
                    </a:p>
                    <a:p>
                      <a:pPr marL="291600" marR="0" lvl="0" indent="-291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Costs of providing</a:t>
                      </a:r>
                      <a:r>
                        <a:rPr lang="en-US" baseline="0" dirty="0"/>
                        <a:t> sales</a:t>
                      </a:r>
                      <a:endParaRPr lang="en-US" dirty="0"/>
                    </a:p>
                  </a:txBody>
                  <a:tcPr>
                    <a:lnT w="12700" cap="flat" cmpd="sng" algn="ctr">
                      <a:solidFill>
                        <a:schemeClr val="tx1"/>
                      </a:solidFill>
                      <a:prstDash val="solid"/>
                      <a:round/>
                      <a:headEnd type="none" w="med" len="med"/>
                      <a:tailEnd type="none" w="med" len="med"/>
                    </a:lnT>
                  </a:tcPr>
                </a:tc>
                <a:tc>
                  <a:txBody>
                    <a:bodyPr/>
                    <a:lstStyle/>
                    <a:p>
                      <a:pPr marL="291600" indent="-291600">
                        <a:buFont typeface="Arial" panose="020B0604020202020204" pitchFamily="34" charset="0"/>
                        <a:buChar char="•"/>
                      </a:pPr>
                      <a:r>
                        <a:rPr lang="en-US" dirty="0"/>
                        <a:t>Revenues</a:t>
                      </a:r>
                    </a:p>
                    <a:p>
                      <a:pPr marL="291600" marR="0" lvl="0" indent="-291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Expenses</a:t>
                      </a:r>
                    </a:p>
                  </a:txBody>
                  <a:tcPr>
                    <a:lnT w="12700" cap="flat" cmpd="sng" algn="ctr">
                      <a:solidFill>
                        <a:schemeClr val="tx1"/>
                      </a:solidFill>
                      <a:prstDash val="solid"/>
                      <a:round/>
                      <a:headEnd type="none" w="med" len="med"/>
                      <a:tailEnd type="none" w="med" len="med"/>
                    </a:lnT>
                  </a:tcPr>
                </a:tc>
                <a:tc>
                  <a:txBody>
                    <a:bodyPr/>
                    <a:lstStyle/>
                    <a:p>
                      <a:r>
                        <a:rPr lang="en-US" b="1" dirty="0">
                          <a:solidFill>
                            <a:srgbClr val="C00000"/>
                          </a:solidFill>
                        </a:rPr>
                        <a:t>Net Income</a:t>
                      </a:r>
                    </a:p>
                    <a:p>
                      <a:r>
                        <a:rPr lang="en-US" b="1" dirty="0">
                          <a:solidFill>
                            <a:srgbClr val="C00000"/>
                          </a:solidFill>
                        </a:rPr>
                        <a:t>(R − E = N</a:t>
                      </a:r>
                      <a:r>
                        <a:rPr lang="en-US" sz="100" b="1" dirty="0">
                          <a:solidFill>
                            <a:srgbClr val="C00000"/>
                          </a:solidFill>
                        </a:rPr>
                        <a:t> </a:t>
                      </a:r>
                      <a:r>
                        <a:rPr lang="en-US" b="1" dirty="0">
                          <a:solidFill>
                            <a:srgbClr val="C00000"/>
                          </a:solidFill>
                        </a:rPr>
                        <a:t>I)</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302621680"/>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8251623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Key Point </a:t>
            </a:r>
            <a:r>
              <a:rPr lang="en-US" sz="1000" b="0" noProof="0" dirty="0"/>
              <a:t>2</a:t>
            </a:r>
          </a:p>
        </p:txBody>
      </p:sp>
      <p:sp>
        <p:nvSpPr>
          <p:cNvPr id="3" name="Content Placeholder 2"/>
          <p:cNvSpPr>
            <a:spLocks noGrp="1"/>
          </p:cNvSpPr>
          <p:nvPr>
            <p:ph sz="quarter" idx="11"/>
          </p:nvPr>
        </p:nvSpPr>
        <p:spPr>
          <a:xfrm>
            <a:off x="342900" y="1276710"/>
            <a:ext cx="8458200" cy="2460403"/>
          </a:xfrm>
        </p:spPr>
        <p:txBody>
          <a:bodyPr>
            <a:normAutofit/>
          </a:bodyPr>
          <a:lstStyle/>
          <a:p>
            <a:pPr>
              <a:spcBef>
                <a:spcPts val="500"/>
              </a:spcBef>
              <a:spcAft>
                <a:spcPts val="500"/>
              </a:spcAft>
            </a:pPr>
            <a:r>
              <a:rPr lang="en-US" sz="2800" noProof="0" dirty="0"/>
              <a:t>The measurement role of accounting is to create a record of the activities of a company.</a:t>
            </a:r>
          </a:p>
          <a:p>
            <a:pPr>
              <a:spcBef>
                <a:spcPts val="500"/>
              </a:spcBef>
              <a:spcAft>
                <a:spcPts val="500"/>
              </a:spcAft>
            </a:pPr>
            <a:r>
              <a:rPr lang="en-US" sz="2800" noProof="0" dirty="0"/>
              <a:t>To make this possible, a company must maintain an accurate record of its assets, liabilities, stockholders’ equity, revenues, expenses, and dividends.</a:t>
            </a:r>
          </a:p>
        </p:txBody>
      </p:sp>
      <p:sp>
        <p:nvSpPr>
          <p:cNvPr id="6" name="Slide Number Placeholder 5"/>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12376801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Concept Check 1-1 </a:t>
            </a:r>
            <a:r>
              <a:rPr lang="en-US" sz="1000" b="0" noProof="0" dirty="0"/>
              <a:t>1</a:t>
            </a:r>
          </a:p>
        </p:txBody>
      </p:sp>
      <p:sp>
        <p:nvSpPr>
          <p:cNvPr id="3" name="Content Placeholder 2"/>
          <p:cNvSpPr>
            <a:spLocks noGrp="1"/>
          </p:cNvSpPr>
          <p:nvPr>
            <p:ph sz="quarter" idx="11"/>
          </p:nvPr>
        </p:nvSpPr>
        <p:spPr/>
        <p:txBody>
          <a:bodyPr>
            <a:normAutofit/>
          </a:bodyPr>
          <a:lstStyle/>
          <a:p>
            <a:pPr>
              <a:spcBef>
                <a:spcPts val="500"/>
              </a:spcBef>
              <a:spcAft>
                <a:spcPts val="500"/>
              </a:spcAft>
            </a:pPr>
            <a:r>
              <a:rPr lang="en-US" sz="2800" noProof="0" dirty="0"/>
              <a:t>The total resources of a company are referred to as:</a:t>
            </a:r>
          </a:p>
          <a:p>
            <a:pPr>
              <a:spcBef>
                <a:spcPts val="500"/>
              </a:spcBef>
              <a:spcAft>
                <a:spcPts val="500"/>
              </a:spcAft>
            </a:pPr>
            <a:r>
              <a:rPr lang="en-US" sz="2800" b="1" noProof="0" dirty="0"/>
              <a:t>a. </a:t>
            </a:r>
            <a:r>
              <a:rPr lang="en-US" sz="2800" noProof="0" dirty="0"/>
              <a:t>Liabilities</a:t>
            </a:r>
          </a:p>
          <a:p>
            <a:pPr>
              <a:spcBef>
                <a:spcPts val="500"/>
              </a:spcBef>
              <a:spcAft>
                <a:spcPts val="500"/>
              </a:spcAft>
            </a:pPr>
            <a:r>
              <a:rPr lang="en-US" sz="2800" b="1" noProof="0" dirty="0"/>
              <a:t>b. </a:t>
            </a:r>
            <a:r>
              <a:rPr lang="en-US" sz="2800" noProof="0" dirty="0"/>
              <a:t>Revenues</a:t>
            </a:r>
          </a:p>
          <a:p>
            <a:pPr>
              <a:spcBef>
                <a:spcPts val="500"/>
              </a:spcBef>
              <a:spcAft>
                <a:spcPts val="500"/>
              </a:spcAft>
            </a:pPr>
            <a:r>
              <a:rPr lang="en-US" sz="2800" b="1" noProof="0" dirty="0"/>
              <a:t>c. </a:t>
            </a:r>
            <a:r>
              <a:rPr lang="en-US" sz="2800" noProof="0" dirty="0"/>
              <a:t>Assets</a:t>
            </a:r>
          </a:p>
          <a:p>
            <a:pPr>
              <a:spcBef>
                <a:spcPts val="500"/>
              </a:spcBef>
              <a:spcAft>
                <a:spcPts val="500"/>
              </a:spcAft>
            </a:pPr>
            <a:r>
              <a:rPr lang="en-US" sz="2800" b="1" noProof="0" dirty="0"/>
              <a:t>d. </a:t>
            </a:r>
            <a:r>
              <a:rPr lang="en-US" sz="2800" noProof="0" dirty="0"/>
              <a:t>Expenses</a:t>
            </a:r>
          </a:p>
        </p:txBody>
      </p:sp>
      <p:sp>
        <p:nvSpPr>
          <p:cNvPr id="7" name="Slide Number Placeholder 6"/>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13597508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Concept Check 1-1 </a:t>
            </a:r>
            <a:r>
              <a:rPr lang="en-US" sz="1000" b="0" noProof="0" dirty="0"/>
              <a:t>2</a:t>
            </a:r>
          </a:p>
        </p:txBody>
      </p:sp>
      <p:sp>
        <p:nvSpPr>
          <p:cNvPr id="3" name="Content Placeholder 2"/>
          <p:cNvSpPr>
            <a:spLocks noGrp="1"/>
          </p:cNvSpPr>
          <p:nvPr>
            <p:ph sz="quarter" idx="11"/>
          </p:nvPr>
        </p:nvSpPr>
        <p:spPr/>
        <p:txBody>
          <a:bodyPr>
            <a:normAutofit/>
          </a:bodyPr>
          <a:lstStyle/>
          <a:p>
            <a:pPr>
              <a:spcBef>
                <a:spcPts val="500"/>
              </a:spcBef>
              <a:spcAft>
                <a:spcPts val="500"/>
              </a:spcAft>
            </a:pPr>
            <a:r>
              <a:rPr lang="en-US" sz="2800" noProof="0" dirty="0"/>
              <a:t>The total resources of a company are referred to as:</a:t>
            </a:r>
          </a:p>
          <a:p>
            <a:pPr>
              <a:spcBef>
                <a:spcPts val="500"/>
              </a:spcBef>
              <a:spcAft>
                <a:spcPts val="500"/>
              </a:spcAft>
            </a:pPr>
            <a:r>
              <a:rPr lang="en-US" sz="2800" b="1" noProof="0" dirty="0"/>
              <a:t>a. </a:t>
            </a:r>
            <a:r>
              <a:rPr lang="en-US" sz="2800" noProof="0" dirty="0"/>
              <a:t>Liabilities</a:t>
            </a:r>
          </a:p>
          <a:p>
            <a:pPr>
              <a:spcBef>
                <a:spcPts val="500"/>
              </a:spcBef>
              <a:spcAft>
                <a:spcPts val="500"/>
              </a:spcAft>
            </a:pPr>
            <a:r>
              <a:rPr lang="en-US" sz="2800" b="1" noProof="0" dirty="0"/>
              <a:t>b. </a:t>
            </a:r>
            <a:r>
              <a:rPr lang="en-US" sz="2800" noProof="0" dirty="0"/>
              <a:t>Revenues</a:t>
            </a:r>
          </a:p>
          <a:p>
            <a:pPr>
              <a:spcBef>
                <a:spcPts val="500"/>
              </a:spcBef>
              <a:spcAft>
                <a:spcPts val="500"/>
              </a:spcAft>
            </a:pPr>
            <a:r>
              <a:rPr lang="en-US" sz="2800" b="1" noProof="0" dirty="0"/>
              <a:t>Answer: c. </a:t>
            </a:r>
            <a:r>
              <a:rPr lang="en-US" sz="2800" noProof="0" dirty="0"/>
              <a:t>Assets</a:t>
            </a:r>
          </a:p>
          <a:p>
            <a:pPr>
              <a:spcBef>
                <a:spcPts val="500"/>
              </a:spcBef>
              <a:spcAft>
                <a:spcPts val="500"/>
              </a:spcAft>
            </a:pPr>
            <a:r>
              <a:rPr lang="en-US" sz="2800" b="1" noProof="0" dirty="0"/>
              <a:t>d. </a:t>
            </a:r>
            <a:r>
              <a:rPr lang="en-US" sz="2800" noProof="0" dirty="0"/>
              <a:t>Expenses</a:t>
            </a:r>
          </a:p>
        </p:txBody>
      </p:sp>
      <p:sp>
        <p:nvSpPr>
          <p:cNvPr id="9" name="Content Placeholder 8"/>
          <p:cNvSpPr>
            <a:spLocks noGrp="1"/>
          </p:cNvSpPr>
          <p:nvPr>
            <p:ph sz="quarter" idx="15"/>
          </p:nvPr>
        </p:nvSpPr>
        <p:spPr>
          <a:xfrm>
            <a:off x="342900" y="4770784"/>
            <a:ext cx="8458200" cy="1027115"/>
          </a:xfrm>
        </p:spPr>
        <p:txBody>
          <a:bodyPr>
            <a:noAutofit/>
          </a:bodyPr>
          <a:lstStyle/>
          <a:p>
            <a:pPr>
              <a:spcBef>
                <a:spcPts val="500"/>
              </a:spcBef>
              <a:spcAft>
                <a:spcPts val="500"/>
              </a:spcAft>
            </a:pPr>
            <a:r>
              <a:rPr lang="en-US" noProof="0" dirty="0"/>
              <a:t>Assets are the resources of the company that will benefit future operations. They include items such as cash, supplies, inventory for sale to customers, buildings, land, and investments.</a:t>
            </a:r>
          </a:p>
        </p:txBody>
      </p:sp>
      <p:sp>
        <p:nvSpPr>
          <p:cNvPr id="7" name="Slide Number Placeholder 6"/>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9682725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Concept Check 1-2 </a:t>
            </a:r>
            <a:r>
              <a:rPr lang="en-US" sz="1000" b="0" noProof="0" dirty="0"/>
              <a:t>1</a:t>
            </a:r>
          </a:p>
        </p:txBody>
      </p:sp>
      <p:sp>
        <p:nvSpPr>
          <p:cNvPr id="3" name="Content Placeholder 2"/>
          <p:cNvSpPr>
            <a:spLocks noGrp="1"/>
          </p:cNvSpPr>
          <p:nvPr>
            <p:ph sz="quarter" idx="11"/>
          </p:nvPr>
        </p:nvSpPr>
        <p:spPr>
          <a:xfrm>
            <a:off x="342900" y="1276709"/>
            <a:ext cx="8458200" cy="3556548"/>
          </a:xfrm>
        </p:spPr>
        <p:txBody>
          <a:bodyPr>
            <a:noAutofit/>
          </a:bodyPr>
          <a:lstStyle/>
          <a:p>
            <a:pPr>
              <a:spcBef>
                <a:spcPts val="500"/>
              </a:spcBef>
              <a:spcAft>
                <a:spcPts val="500"/>
              </a:spcAft>
            </a:pPr>
            <a:r>
              <a:rPr lang="en-US" sz="2800" noProof="0" dirty="0"/>
              <a:t>The amounts recorded when the company sells products or provides services to customers are referred to as:</a:t>
            </a:r>
          </a:p>
          <a:p>
            <a:pPr>
              <a:spcBef>
                <a:spcPts val="500"/>
              </a:spcBef>
              <a:spcAft>
                <a:spcPts val="500"/>
              </a:spcAft>
            </a:pPr>
            <a:r>
              <a:rPr lang="en-US" sz="2800" b="1" noProof="0" dirty="0"/>
              <a:t>a. </a:t>
            </a:r>
            <a:r>
              <a:rPr lang="en-US" sz="2800" noProof="0" dirty="0"/>
              <a:t>Liabilities</a:t>
            </a:r>
          </a:p>
          <a:p>
            <a:pPr>
              <a:spcBef>
                <a:spcPts val="500"/>
              </a:spcBef>
              <a:spcAft>
                <a:spcPts val="500"/>
              </a:spcAft>
            </a:pPr>
            <a:r>
              <a:rPr lang="en-US" sz="2800" b="1" noProof="0" dirty="0"/>
              <a:t>b. </a:t>
            </a:r>
            <a:r>
              <a:rPr lang="en-US" sz="2800" noProof="0" dirty="0"/>
              <a:t>Revenues</a:t>
            </a:r>
          </a:p>
          <a:p>
            <a:pPr>
              <a:spcBef>
                <a:spcPts val="500"/>
              </a:spcBef>
              <a:spcAft>
                <a:spcPts val="500"/>
              </a:spcAft>
            </a:pPr>
            <a:r>
              <a:rPr lang="en-US" sz="2800" b="1" noProof="0" dirty="0"/>
              <a:t>c. </a:t>
            </a:r>
            <a:r>
              <a:rPr lang="en-US" sz="2800" noProof="0" dirty="0"/>
              <a:t>Assets</a:t>
            </a:r>
          </a:p>
          <a:p>
            <a:pPr>
              <a:spcBef>
                <a:spcPts val="500"/>
              </a:spcBef>
              <a:spcAft>
                <a:spcPts val="500"/>
              </a:spcAft>
            </a:pPr>
            <a:r>
              <a:rPr lang="en-US" sz="2800" b="1" noProof="0" dirty="0"/>
              <a:t>d. </a:t>
            </a:r>
            <a:r>
              <a:rPr lang="en-US" sz="2800" noProof="0" dirty="0"/>
              <a:t>Expenses</a:t>
            </a:r>
          </a:p>
        </p:txBody>
      </p:sp>
      <p:sp>
        <p:nvSpPr>
          <p:cNvPr id="7" name="Slide Number Placeholder 6"/>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10525736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Concept Check 1-2 </a:t>
            </a:r>
            <a:r>
              <a:rPr lang="en-US" sz="1000" b="0" noProof="0" dirty="0"/>
              <a:t>2</a:t>
            </a:r>
          </a:p>
        </p:txBody>
      </p:sp>
      <p:sp>
        <p:nvSpPr>
          <p:cNvPr id="3" name="Content Placeholder 2"/>
          <p:cNvSpPr>
            <a:spLocks noGrp="1"/>
          </p:cNvSpPr>
          <p:nvPr>
            <p:ph sz="quarter" idx="11"/>
          </p:nvPr>
        </p:nvSpPr>
        <p:spPr>
          <a:xfrm>
            <a:off x="342900" y="1276709"/>
            <a:ext cx="8458200" cy="3583526"/>
          </a:xfrm>
        </p:spPr>
        <p:txBody>
          <a:bodyPr>
            <a:noAutofit/>
          </a:bodyPr>
          <a:lstStyle/>
          <a:p>
            <a:pPr>
              <a:spcBef>
                <a:spcPts val="500"/>
              </a:spcBef>
              <a:spcAft>
                <a:spcPts val="500"/>
              </a:spcAft>
            </a:pPr>
            <a:r>
              <a:rPr lang="en-US" sz="2800" noProof="0" dirty="0"/>
              <a:t>The amounts recorded when the company sells products or provides services to customers are referred to as:</a:t>
            </a:r>
          </a:p>
          <a:p>
            <a:pPr>
              <a:spcBef>
                <a:spcPts val="500"/>
              </a:spcBef>
              <a:spcAft>
                <a:spcPts val="500"/>
              </a:spcAft>
            </a:pPr>
            <a:r>
              <a:rPr lang="en-US" sz="2800" b="1" noProof="0" dirty="0"/>
              <a:t>a. </a:t>
            </a:r>
            <a:r>
              <a:rPr lang="en-US" sz="2800" noProof="0" dirty="0"/>
              <a:t>Liabilities</a:t>
            </a:r>
          </a:p>
          <a:p>
            <a:pPr>
              <a:spcBef>
                <a:spcPts val="500"/>
              </a:spcBef>
              <a:spcAft>
                <a:spcPts val="500"/>
              </a:spcAft>
            </a:pPr>
            <a:r>
              <a:rPr lang="en-US" sz="2800" b="1" noProof="0" dirty="0"/>
              <a:t>Answer: b. </a:t>
            </a:r>
            <a:r>
              <a:rPr lang="en-US" sz="2800" noProof="0" dirty="0"/>
              <a:t>Revenues</a:t>
            </a:r>
          </a:p>
          <a:p>
            <a:pPr>
              <a:spcBef>
                <a:spcPts val="500"/>
              </a:spcBef>
              <a:spcAft>
                <a:spcPts val="500"/>
              </a:spcAft>
            </a:pPr>
            <a:r>
              <a:rPr lang="en-US" sz="2800" b="1" noProof="0" dirty="0"/>
              <a:t>c. </a:t>
            </a:r>
            <a:r>
              <a:rPr lang="en-US" sz="2800" noProof="0" dirty="0"/>
              <a:t>Assets</a:t>
            </a:r>
          </a:p>
          <a:p>
            <a:pPr>
              <a:spcBef>
                <a:spcPts val="500"/>
              </a:spcBef>
              <a:spcAft>
                <a:spcPts val="500"/>
              </a:spcAft>
            </a:pPr>
            <a:r>
              <a:rPr lang="en-US" sz="2800" b="1" noProof="0" dirty="0"/>
              <a:t>d. </a:t>
            </a:r>
            <a:r>
              <a:rPr lang="en-US" sz="2800" noProof="0" dirty="0"/>
              <a:t>Expenses</a:t>
            </a:r>
          </a:p>
        </p:txBody>
      </p:sp>
      <p:sp>
        <p:nvSpPr>
          <p:cNvPr id="9" name="Content Placeholder 8"/>
          <p:cNvSpPr>
            <a:spLocks noGrp="1"/>
          </p:cNvSpPr>
          <p:nvPr>
            <p:ph sz="quarter" idx="15"/>
          </p:nvPr>
        </p:nvSpPr>
        <p:spPr>
          <a:xfrm>
            <a:off x="342900" y="5395203"/>
            <a:ext cx="8458200" cy="743359"/>
          </a:xfrm>
        </p:spPr>
        <p:txBody>
          <a:bodyPr>
            <a:normAutofit/>
          </a:bodyPr>
          <a:lstStyle/>
          <a:p>
            <a:pPr>
              <a:spcBef>
                <a:spcPts val="500"/>
              </a:spcBef>
              <a:spcAft>
                <a:spcPts val="500"/>
              </a:spcAft>
            </a:pPr>
            <a:r>
              <a:rPr lang="en-US" noProof="0" dirty="0"/>
              <a:t>Revenues are recorded when the company sells products or provides services to customers.</a:t>
            </a:r>
          </a:p>
        </p:txBody>
      </p:sp>
      <p:sp>
        <p:nvSpPr>
          <p:cNvPr id="7" name="Slide Number Placeholder 6"/>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1888976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074013"/>
            <a:ext cx="8458200" cy="616919"/>
          </a:xfrm>
        </p:spPr>
        <p:txBody>
          <a:bodyPr/>
          <a:lstStyle/>
          <a:p>
            <a:r>
              <a:rPr lang="en-US" noProof="0" dirty="0"/>
              <a:t>PART A</a:t>
            </a:r>
          </a:p>
        </p:txBody>
      </p:sp>
      <p:sp>
        <p:nvSpPr>
          <p:cNvPr id="3" name="Content Placeholder 2"/>
          <p:cNvSpPr>
            <a:spLocks noGrp="1"/>
          </p:cNvSpPr>
          <p:nvPr>
            <p:ph sz="quarter" idx="11"/>
          </p:nvPr>
        </p:nvSpPr>
        <p:spPr>
          <a:xfrm>
            <a:off x="342900" y="2763304"/>
            <a:ext cx="8458200" cy="944545"/>
          </a:xfrm>
        </p:spPr>
        <p:txBody>
          <a:bodyPr>
            <a:noAutofit/>
          </a:bodyPr>
          <a:lstStyle/>
          <a:p>
            <a:pPr>
              <a:spcBef>
                <a:spcPts val="500"/>
              </a:spcBef>
              <a:spcAft>
                <a:spcPts val="500"/>
              </a:spcAft>
            </a:pPr>
            <a:r>
              <a:rPr lang="en-US" sz="2800" noProof="0" dirty="0"/>
              <a:t>ACCOUNTING AS A MEASUREMENT/COMMUNICATION PROCESS</a:t>
            </a:r>
          </a:p>
        </p:txBody>
      </p:sp>
      <p:sp>
        <p:nvSpPr>
          <p:cNvPr id="6" name="Slide Number Placeholder 5"/>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2895052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Learning Objective 3</a:t>
            </a:r>
          </a:p>
        </p:txBody>
      </p:sp>
      <p:sp>
        <p:nvSpPr>
          <p:cNvPr id="3" name="Content Placeholder 2"/>
          <p:cNvSpPr>
            <a:spLocks noGrp="1"/>
          </p:cNvSpPr>
          <p:nvPr>
            <p:ph sz="quarter" idx="11"/>
          </p:nvPr>
        </p:nvSpPr>
        <p:spPr>
          <a:xfrm>
            <a:off x="342900" y="1276710"/>
            <a:ext cx="8458200" cy="1386977"/>
          </a:xfrm>
        </p:spPr>
        <p:txBody>
          <a:bodyPr>
            <a:normAutofit/>
          </a:bodyPr>
          <a:lstStyle/>
          <a:p>
            <a:pPr marL="1163638" indent="-1163638">
              <a:spcBef>
                <a:spcPts val="500"/>
              </a:spcBef>
              <a:spcAft>
                <a:spcPts val="500"/>
              </a:spcAft>
            </a:pPr>
            <a:r>
              <a:rPr lang="en-US" sz="2800" b="1" noProof="0" dirty="0">
                <a:solidFill>
                  <a:schemeClr val="tx1"/>
                </a:solidFill>
              </a:rPr>
              <a:t>LO1-3</a:t>
            </a:r>
            <a:r>
              <a:rPr lang="en-US" sz="2800" noProof="0" dirty="0">
                <a:solidFill>
                  <a:schemeClr val="tx1"/>
                </a:solidFill>
              </a:rPr>
              <a:t> Determine how financial accounting information is communicated through financial statements.</a:t>
            </a:r>
          </a:p>
        </p:txBody>
      </p:sp>
      <p:sp>
        <p:nvSpPr>
          <p:cNvPr id="6" name="Slide Number Placeholder 5"/>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23655368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47328"/>
            <a:ext cx="8458200" cy="993554"/>
          </a:xfrm>
        </p:spPr>
        <p:txBody>
          <a:bodyPr>
            <a:noAutofit/>
          </a:bodyPr>
          <a:lstStyle/>
          <a:p>
            <a:r>
              <a:rPr lang="en-US" noProof="0" dirty="0"/>
              <a:t>Communicating through Financial Statements</a:t>
            </a:r>
          </a:p>
        </p:txBody>
      </p:sp>
      <p:sp>
        <p:nvSpPr>
          <p:cNvPr id="3" name="Content Placeholder 2"/>
          <p:cNvSpPr>
            <a:spLocks noGrp="1"/>
          </p:cNvSpPr>
          <p:nvPr>
            <p:ph sz="quarter" idx="11"/>
          </p:nvPr>
        </p:nvSpPr>
        <p:spPr>
          <a:xfrm>
            <a:off x="342900" y="1276711"/>
            <a:ext cx="8458200" cy="4050664"/>
          </a:xfrm>
        </p:spPr>
        <p:txBody>
          <a:bodyPr>
            <a:normAutofit/>
          </a:bodyPr>
          <a:lstStyle/>
          <a:p>
            <a:pPr>
              <a:spcBef>
                <a:spcPts val="500"/>
              </a:spcBef>
              <a:spcAft>
                <a:spcPts val="500"/>
              </a:spcAft>
            </a:pPr>
            <a:r>
              <a:rPr lang="en-US" sz="2800" b="1" i="1" noProof="0" dirty="0"/>
              <a:t>Financial statements</a:t>
            </a:r>
            <a:r>
              <a:rPr lang="en-US" sz="2800" noProof="0" dirty="0"/>
              <a:t> are periodic reports published by the company for the purpose of providing information to external users. </a:t>
            </a:r>
          </a:p>
          <a:p>
            <a:pPr>
              <a:spcBef>
                <a:spcPts val="500"/>
              </a:spcBef>
              <a:spcAft>
                <a:spcPts val="500"/>
              </a:spcAft>
            </a:pPr>
            <a:r>
              <a:rPr lang="en-US" sz="2800" noProof="0" dirty="0"/>
              <a:t>Primary financial statements</a:t>
            </a:r>
          </a:p>
          <a:p>
            <a:pPr marL="291600" lvl="1" indent="-291600">
              <a:spcBef>
                <a:spcPts val="500"/>
              </a:spcBef>
              <a:spcAft>
                <a:spcPts val="500"/>
              </a:spcAft>
            </a:pPr>
            <a:r>
              <a:rPr lang="en-US" sz="2600" noProof="0" dirty="0"/>
              <a:t>Income statement.</a:t>
            </a:r>
          </a:p>
          <a:p>
            <a:pPr marL="291600" lvl="1" indent="-291600">
              <a:spcBef>
                <a:spcPts val="500"/>
              </a:spcBef>
              <a:spcAft>
                <a:spcPts val="500"/>
              </a:spcAft>
            </a:pPr>
            <a:r>
              <a:rPr lang="en-US" sz="2600" noProof="0" dirty="0"/>
              <a:t>Statement of stockholders’ equity.</a:t>
            </a:r>
          </a:p>
          <a:p>
            <a:pPr marL="291600" lvl="1" indent="-291600">
              <a:spcBef>
                <a:spcPts val="500"/>
              </a:spcBef>
              <a:spcAft>
                <a:spcPts val="500"/>
              </a:spcAft>
            </a:pPr>
            <a:r>
              <a:rPr lang="en-US" sz="2600" noProof="0" dirty="0"/>
              <a:t>Balance sheet.</a:t>
            </a:r>
          </a:p>
          <a:p>
            <a:pPr marL="291600" lvl="1" indent="-291600">
              <a:spcBef>
                <a:spcPts val="500"/>
              </a:spcBef>
              <a:spcAft>
                <a:spcPts val="500"/>
              </a:spcAft>
            </a:pPr>
            <a:r>
              <a:rPr lang="en-US" sz="2600" noProof="0" dirty="0"/>
              <a:t>Statement of cash flows.</a:t>
            </a:r>
          </a:p>
        </p:txBody>
      </p:sp>
      <p:sp>
        <p:nvSpPr>
          <p:cNvPr id="6" name="Slide Number Placeholder 5"/>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7172951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Income Statement</a:t>
            </a:r>
          </a:p>
        </p:txBody>
      </p:sp>
      <p:sp>
        <p:nvSpPr>
          <p:cNvPr id="8" name="Content Placeholder 7"/>
          <p:cNvSpPr>
            <a:spLocks noGrp="1"/>
          </p:cNvSpPr>
          <p:nvPr>
            <p:ph sz="quarter" idx="11"/>
          </p:nvPr>
        </p:nvSpPr>
        <p:spPr>
          <a:xfrm>
            <a:off x="342900" y="1276710"/>
            <a:ext cx="8458200" cy="2023082"/>
          </a:xfrm>
        </p:spPr>
        <p:txBody>
          <a:bodyPr/>
          <a:lstStyle/>
          <a:p>
            <a:pPr>
              <a:spcBef>
                <a:spcPts val="500"/>
              </a:spcBef>
              <a:spcAft>
                <a:spcPts val="500"/>
              </a:spcAft>
            </a:pPr>
            <a:r>
              <a:rPr lang="en-US" sz="2800" noProof="0" dirty="0"/>
              <a:t>Reports the company’s </a:t>
            </a:r>
            <a:r>
              <a:rPr lang="en-US" sz="2800" b="1" noProof="0" dirty="0"/>
              <a:t>revenues</a:t>
            </a:r>
            <a:r>
              <a:rPr lang="en-US" sz="2800" noProof="0" dirty="0"/>
              <a:t> and </a:t>
            </a:r>
            <a:r>
              <a:rPr lang="en-US" sz="2800" b="1" noProof="0" dirty="0"/>
              <a:t>expenses</a:t>
            </a:r>
            <a:r>
              <a:rPr lang="en-US" sz="2800" noProof="0" dirty="0"/>
              <a:t> over an interval of time</a:t>
            </a:r>
          </a:p>
          <a:p>
            <a:pPr lvl="1">
              <a:spcBef>
                <a:spcPts val="500"/>
              </a:spcBef>
              <a:spcAft>
                <a:spcPts val="500"/>
              </a:spcAft>
            </a:pPr>
            <a:r>
              <a:rPr lang="en-US" sz="2600" noProof="0" dirty="0"/>
              <a:t>If revenues &gt; expenses, then </a:t>
            </a:r>
            <a:r>
              <a:rPr lang="en-US" sz="2600" b="1" noProof="0" dirty="0"/>
              <a:t>net income.</a:t>
            </a:r>
          </a:p>
          <a:p>
            <a:pPr lvl="1">
              <a:spcBef>
                <a:spcPts val="500"/>
              </a:spcBef>
              <a:spcAft>
                <a:spcPts val="500"/>
              </a:spcAft>
            </a:pPr>
            <a:r>
              <a:rPr lang="en-US" sz="2600" noProof="0" dirty="0"/>
              <a:t>If revenues &lt; expenses, then </a:t>
            </a:r>
            <a:r>
              <a:rPr lang="en-US" sz="2600" b="1" noProof="0" dirty="0"/>
              <a:t>net loss</a:t>
            </a:r>
            <a:r>
              <a:rPr lang="en-US" sz="2600" noProof="0" dirty="0"/>
              <a:t>.</a:t>
            </a:r>
            <a:endParaRPr lang="en-US" sz="2600" b="1" noProof="0" dirty="0"/>
          </a:p>
        </p:txBody>
      </p:sp>
      <p:sp>
        <p:nvSpPr>
          <p:cNvPr id="7" name="Content Placeholder 6"/>
          <p:cNvSpPr>
            <a:spLocks noGrp="1"/>
          </p:cNvSpPr>
          <p:nvPr>
            <p:ph sz="quarter" idx="14"/>
          </p:nvPr>
        </p:nvSpPr>
        <p:spPr>
          <a:xfrm>
            <a:off x="342900" y="3558209"/>
            <a:ext cx="8458200" cy="1797674"/>
          </a:xfrm>
        </p:spPr>
        <p:txBody>
          <a:bodyPr>
            <a:noAutofit/>
          </a:bodyPr>
          <a:lstStyle/>
          <a:p>
            <a:pPr>
              <a:spcBef>
                <a:spcPts val="500"/>
              </a:spcBef>
              <a:spcAft>
                <a:spcPts val="500"/>
              </a:spcAft>
            </a:pPr>
            <a:r>
              <a:rPr lang="en-US" sz="2800" noProof="0" dirty="0">
                <a:solidFill>
                  <a:schemeClr val="tx1"/>
                </a:solidFill>
                <a:cs typeface="Avenir LT Std 65 Medium"/>
              </a:rPr>
              <a:t>Key Point: </a:t>
            </a:r>
            <a:r>
              <a:rPr lang="en-US" sz="2800" noProof="0" dirty="0">
                <a:solidFill>
                  <a:schemeClr val="tx1"/>
                </a:solidFill>
              </a:rPr>
              <a:t>The income statement compares revenues and expenses for the current period to assess the company’s ability to earn a profit from running its operations.</a:t>
            </a:r>
          </a:p>
        </p:txBody>
      </p:sp>
      <p:sp>
        <p:nvSpPr>
          <p:cNvPr id="6" name="Slide Number Placeholder 5"/>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11658718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Autofit/>
          </a:bodyPr>
          <a:lstStyle/>
          <a:p>
            <a:r>
              <a:rPr lang="en-US" sz="3000" noProof="0" dirty="0"/>
              <a:t>Illustration 1-5 Income Statement for Eagle Soccer Academy</a:t>
            </a:r>
          </a:p>
        </p:txBody>
      </p:sp>
      <p:sp>
        <p:nvSpPr>
          <p:cNvPr id="8" name="Content Placeholder 7"/>
          <p:cNvSpPr>
            <a:spLocks noGrp="1"/>
          </p:cNvSpPr>
          <p:nvPr>
            <p:ph sz="quarter" idx="11"/>
          </p:nvPr>
        </p:nvSpPr>
        <p:spPr>
          <a:xfrm>
            <a:off x="1524000" y="1222513"/>
            <a:ext cx="6096000" cy="1209468"/>
          </a:xfrm>
        </p:spPr>
        <p:txBody>
          <a:bodyPr>
            <a:noAutofit/>
          </a:bodyPr>
          <a:lstStyle/>
          <a:p>
            <a:pPr algn="ctr">
              <a:spcBef>
                <a:spcPts val="500"/>
              </a:spcBef>
              <a:spcAft>
                <a:spcPts val="500"/>
              </a:spcAft>
            </a:pPr>
            <a:r>
              <a:rPr lang="en-US" b="1" noProof="0" dirty="0">
                <a:solidFill>
                  <a:schemeClr val="tx1"/>
                </a:solidFill>
              </a:rPr>
              <a:t>EAGLE SOCCER ACADEMY</a:t>
            </a:r>
          </a:p>
          <a:p>
            <a:pPr algn="ctr">
              <a:spcBef>
                <a:spcPts val="500"/>
              </a:spcBef>
              <a:spcAft>
                <a:spcPts val="500"/>
              </a:spcAft>
            </a:pPr>
            <a:r>
              <a:rPr lang="en-US" b="1" noProof="0" dirty="0">
                <a:solidFill>
                  <a:schemeClr val="tx1"/>
                </a:solidFill>
              </a:rPr>
              <a:t>Income Statement</a:t>
            </a:r>
          </a:p>
          <a:p>
            <a:pPr algn="ctr">
              <a:spcBef>
                <a:spcPts val="500"/>
              </a:spcBef>
              <a:spcAft>
                <a:spcPts val="500"/>
              </a:spcAft>
            </a:pPr>
            <a:r>
              <a:rPr lang="en-US" b="1" noProof="0" dirty="0">
                <a:solidFill>
                  <a:schemeClr val="tx1"/>
                </a:solidFill>
              </a:rPr>
              <a:t>For the month ended December 31, 2024</a:t>
            </a:r>
          </a:p>
        </p:txBody>
      </p:sp>
      <p:graphicFrame>
        <p:nvGraphicFramePr>
          <p:cNvPr id="7" name="Table 6"/>
          <p:cNvGraphicFramePr>
            <a:graphicFrameLocks noGrp="1"/>
          </p:cNvGraphicFramePr>
          <p:nvPr>
            <p:extLst>
              <p:ext uri="{D42A27DB-BD31-4B8C-83A1-F6EECF244321}">
                <p14:modId xmlns:p14="http://schemas.microsoft.com/office/powerpoint/2010/main" val="3893272238"/>
              </p:ext>
            </p:extLst>
          </p:nvPr>
        </p:nvGraphicFramePr>
        <p:xfrm>
          <a:off x="2351312" y="2502317"/>
          <a:ext cx="4230354" cy="4079240"/>
        </p:xfrm>
        <a:graphic>
          <a:graphicData uri="http://schemas.openxmlformats.org/drawingml/2006/table">
            <a:tbl>
              <a:tblPr firstRow="1" bandRow="1">
                <a:tableStyleId>{2D5ABB26-0587-4C30-8999-92F81FD0307C}</a:tableStyleId>
              </a:tblPr>
              <a:tblGrid>
                <a:gridCol w="2883874">
                  <a:extLst>
                    <a:ext uri="{9D8B030D-6E8A-4147-A177-3AD203B41FA5}">
                      <a16:colId xmlns:a16="http://schemas.microsoft.com/office/drawing/2014/main" val="3176838755"/>
                    </a:ext>
                  </a:extLst>
                </a:gridCol>
                <a:gridCol w="1346480">
                  <a:extLst>
                    <a:ext uri="{9D8B030D-6E8A-4147-A177-3AD203B41FA5}">
                      <a16:colId xmlns:a16="http://schemas.microsoft.com/office/drawing/2014/main" val="2340868522"/>
                    </a:ext>
                  </a:extLst>
                </a:gridCol>
              </a:tblGrid>
              <a:tr h="370840">
                <a:tc>
                  <a:txBody>
                    <a:bodyPr/>
                    <a:lstStyle/>
                    <a:p>
                      <a:r>
                        <a:rPr lang="en-US" sz="1800" b="1" dirty="0"/>
                        <a:t>Revenues</a:t>
                      </a:r>
                      <a:endParaRPr lang="en-US" b="1" dirty="0"/>
                    </a:p>
                  </a:txBody>
                  <a:tcPr/>
                </a:tc>
                <a:tc>
                  <a:txBody>
                    <a:bodyPr/>
                    <a:lstStyle/>
                    <a:p>
                      <a:endParaRPr lang="en-US"/>
                    </a:p>
                  </a:txBody>
                  <a:tcPr/>
                </a:tc>
                <a:extLst>
                  <a:ext uri="{0D108BD9-81ED-4DB2-BD59-A6C34878D82A}">
                    <a16:rowId xmlns:a16="http://schemas.microsoft.com/office/drawing/2014/main" val="1035329475"/>
                  </a:ext>
                </a:extLst>
              </a:tr>
              <a:tr h="370840">
                <a:tc>
                  <a:txBody>
                    <a:bodyPr/>
                    <a:lstStyle/>
                    <a:p>
                      <a:pPr marL="182563" indent="0"/>
                      <a:r>
                        <a:rPr lang="en-US" sz="1800" dirty="0"/>
                        <a:t>Service revenue</a:t>
                      </a:r>
                      <a:endParaRPr lang="en-US" dirty="0"/>
                    </a:p>
                  </a:txBody>
                  <a:tcPr/>
                </a:tc>
                <a:tc>
                  <a:txBody>
                    <a:bodyPr/>
                    <a:lstStyle/>
                    <a:p>
                      <a:pPr algn="r"/>
                      <a:r>
                        <a:rPr lang="en-US" sz="1800" b="1" u="sng" dirty="0"/>
                        <a:t>   </a:t>
                      </a:r>
                      <a:r>
                        <a:rPr lang="en-US" sz="1800" b="1" u="sng" dirty="0">
                          <a:solidFill>
                            <a:srgbClr val="002060"/>
                          </a:solidFill>
                        </a:rPr>
                        <a:t>$72,000</a:t>
                      </a:r>
                      <a:endParaRPr lang="en-US" b="1" u="sng" dirty="0">
                        <a:solidFill>
                          <a:srgbClr val="002060"/>
                        </a:solidFill>
                      </a:endParaRPr>
                    </a:p>
                  </a:txBody>
                  <a:tcPr/>
                </a:tc>
                <a:extLst>
                  <a:ext uri="{0D108BD9-81ED-4DB2-BD59-A6C34878D82A}">
                    <a16:rowId xmlns:a16="http://schemas.microsoft.com/office/drawing/2014/main" val="226952034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t>Expenses</a:t>
                      </a:r>
                    </a:p>
                  </a:txBody>
                  <a:tcPr/>
                </a:tc>
                <a:tc>
                  <a:txBody>
                    <a:bodyPr/>
                    <a:lstStyle/>
                    <a:p>
                      <a:pPr algn="r"/>
                      <a:endParaRPr lang="en-US" b="1" dirty="0"/>
                    </a:p>
                  </a:txBody>
                  <a:tcPr/>
                </a:tc>
                <a:extLst>
                  <a:ext uri="{0D108BD9-81ED-4DB2-BD59-A6C34878D82A}">
                    <a16:rowId xmlns:a16="http://schemas.microsoft.com/office/drawing/2014/main" val="1002632649"/>
                  </a:ext>
                </a:extLst>
              </a:tr>
              <a:tr h="370840">
                <a:tc>
                  <a:txBody>
                    <a:bodyPr/>
                    <a:lstStyle/>
                    <a:p>
                      <a:pPr marL="182563" indent="0"/>
                      <a:r>
                        <a:rPr lang="en-US" sz="1800" dirty="0"/>
                        <a:t>Rent expense</a:t>
                      </a:r>
                      <a:endParaRPr lang="en-US" dirty="0"/>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1" dirty="0"/>
                        <a:t>5,000</a:t>
                      </a:r>
                    </a:p>
                  </a:txBody>
                  <a:tcPr/>
                </a:tc>
                <a:extLst>
                  <a:ext uri="{0D108BD9-81ED-4DB2-BD59-A6C34878D82A}">
                    <a16:rowId xmlns:a16="http://schemas.microsoft.com/office/drawing/2014/main" val="3449683626"/>
                  </a:ext>
                </a:extLst>
              </a:tr>
              <a:tr h="370840">
                <a:tc>
                  <a:txBody>
                    <a:bodyPr/>
                    <a:lstStyle/>
                    <a:p>
                      <a:pPr marL="182563" indent="0"/>
                      <a:r>
                        <a:rPr lang="en-US" sz="1800" dirty="0"/>
                        <a:t>Supplies expense</a:t>
                      </a:r>
                      <a:endParaRPr lang="en-US" dirty="0"/>
                    </a:p>
                  </a:txBody>
                  <a:tcPr/>
                </a:tc>
                <a:tc>
                  <a:txBody>
                    <a:bodyPr/>
                    <a:lstStyle/>
                    <a:p>
                      <a:pPr algn="r"/>
                      <a:r>
                        <a:rPr lang="en-US" b="1" dirty="0"/>
                        <a:t>10,000</a:t>
                      </a:r>
                    </a:p>
                  </a:txBody>
                  <a:tcPr/>
                </a:tc>
                <a:extLst>
                  <a:ext uri="{0D108BD9-81ED-4DB2-BD59-A6C34878D82A}">
                    <a16:rowId xmlns:a16="http://schemas.microsoft.com/office/drawing/2014/main" val="3958103152"/>
                  </a:ext>
                </a:extLst>
              </a:tr>
              <a:tr h="370840">
                <a:tc>
                  <a:txBody>
                    <a:bodyPr/>
                    <a:lstStyle/>
                    <a:p>
                      <a:pPr marL="182563" indent="0"/>
                      <a:r>
                        <a:rPr lang="en-US" sz="1800" dirty="0"/>
                        <a:t>Salaries expense</a:t>
                      </a:r>
                      <a:endParaRPr lang="en-US" dirty="0"/>
                    </a:p>
                  </a:txBody>
                  <a:tcPr/>
                </a:tc>
                <a:tc>
                  <a:txBody>
                    <a:bodyPr/>
                    <a:lstStyle/>
                    <a:p>
                      <a:pPr algn="r"/>
                      <a:r>
                        <a:rPr lang="en-US" b="1" dirty="0"/>
                        <a:t>31,000</a:t>
                      </a:r>
                    </a:p>
                  </a:txBody>
                  <a:tcPr/>
                </a:tc>
                <a:extLst>
                  <a:ext uri="{0D108BD9-81ED-4DB2-BD59-A6C34878D82A}">
                    <a16:rowId xmlns:a16="http://schemas.microsoft.com/office/drawing/2014/main" val="2820401181"/>
                  </a:ext>
                </a:extLst>
              </a:tr>
              <a:tr h="370840">
                <a:tc>
                  <a:txBody>
                    <a:bodyPr/>
                    <a:lstStyle/>
                    <a:p>
                      <a:pPr marL="182563" indent="0"/>
                      <a:r>
                        <a:rPr lang="en-US" sz="1800" dirty="0"/>
                        <a:t>Utilities expense</a:t>
                      </a:r>
                      <a:endParaRPr lang="en-US" dirty="0"/>
                    </a:p>
                  </a:txBody>
                  <a:tcPr/>
                </a:tc>
                <a:tc>
                  <a:txBody>
                    <a:bodyPr/>
                    <a:lstStyle/>
                    <a:p>
                      <a:pPr algn="r"/>
                      <a:r>
                        <a:rPr lang="en-US" b="1" dirty="0"/>
                        <a:t>9,000</a:t>
                      </a:r>
                    </a:p>
                  </a:txBody>
                  <a:tcPr/>
                </a:tc>
                <a:extLst>
                  <a:ext uri="{0D108BD9-81ED-4DB2-BD59-A6C34878D82A}">
                    <a16:rowId xmlns:a16="http://schemas.microsoft.com/office/drawing/2014/main" val="2164599257"/>
                  </a:ext>
                </a:extLst>
              </a:tr>
              <a:tr h="370840">
                <a:tc>
                  <a:txBody>
                    <a:bodyPr/>
                    <a:lstStyle/>
                    <a:p>
                      <a:pPr marL="182563" indent="0"/>
                      <a:r>
                        <a:rPr lang="en-US" sz="1800" dirty="0"/>
                        <a:t>Interest expense</a:t>
                      </a:r>
                      <a:endParaRPr lang="en-US" dirty="0"/>
                    </a:p>
                  </a:txBody>
                  <a:tcPr/>
                </a:tc>
                <a:tc>
                  <a:txBody>
                    <a:bodyPr/>
                    <a:lstStyle/>
                    <a:p>
                      <a:pPr algn="r"/>
                      <a:r>
                        <a:rPr lang="en-US" b="1" dirty="0"/>
                        <a:t>1,000</a:t>
                      </a:r>
                    </a:p>
                  </a:txBody>
                  <a:tcPr/>
                </a:tc>
                <a:extLst>
                  <a:ext uri="{0D108BD9-81ED-4DB2-BD59-A6C34878D82A}">
                    <a16:rowId xmlns:a16="http://schemas.microsoft.com/office/drawing/2014/main" val="57523922"/>
                  </a:ext>
                </a:extLst>
              </a:tr>
              <a:tr h="370840">
                <a:tc>
                  <a:txBody>
                    <a:bodyPr/>
                    <a:lstStyle/>
                    <a:p>
                      <a:pPr marL="182563" indent="0"/>
                      <a:r>
                        <a:rPr lang="en-US" sz="1800" dirty="0"/>
                        <a:t>Other expenses</a:t>
                      </a:r>
                      <a:endParaRPr lang="en-US" dirty="0"/>
                    </a:p>
                  </a:txBody>
                  <a:tcPr/>
                </a:tc>
                <a:tc>
                  <a:txBody>
                    <a:bodyPr/>
                    <a:lstStyle/>
                    <a:p>
                      <a:pPr algn="r"/>
                      <a:r>
                        <a:rPr lang="en-US" b="1" u="sng" dirty="0"/>
                        <a:t>        2,000</a:t>
                      </a:r>
                    </a:p>
                  </a:txBody>
                  <a:tcPr/>
                </a:tc>
                <a:extLst>
                  <a:ext uri="{0D108BD9-81ED-4DB2-BD59-A6C34878D82A}">
                    <a16:rowId xmlns:a16="http://schemas.microsoft.com/office/drawing/2014/main" val="483505696"/>
                  </a:ext>
                </a:extLst>
              </a:tr>
              <a:tr h="370840">
                <a:tc>
                  <a:txBody>
                    <a:bodyPr/>
                    <a:lstStyle/>
                    <a:p>
                      <a:pPr marL="365125" indent="0"/>
                      <a:r>
                        <a:rPr lang="en-US" sz="1800" dirty="0"/>
                        <a:t>Total expenses</a:t>
                      </a:r>
                      <a:endParaRPr lang="en-US" dirty="0"/>
                    </a:p>
                  </a:txBody>
                  <a:tcPr/>
                </a:tc>
                <a:tc>
                  <a:txBody>
                    <a:bodyPr/>
                    <a:lstStyle/>
                    <a:p>
                      <a:pPr algn="r"/>
                      <a:r>
                        <a:rPr lang="en-US" b="1" u="sng" dirty="0">
                          <a:solidFill>
                            <a:srgbClr val="002060"/>
                          </a:solidFill>
                        </a:rPr>
                        <a:t>      58,000</a:t>
                      </a:r>
                    </a:p>
                  </a:txBody>
                  <a:tcPr/>
                </a:tc>
                <a:extLst>
                  <a:ext uri="{0D108BD9-81ED-4DB2-BD59-A6C34878D82A}">
                    <a16:rowId xmlns:a16="http://schemas.microsoft.com/office/drawing/2014/main" val="2123700480"/>
                  </a:ext>
                </a:extLst>
              </a:tr>
              <a:tr h="370840">
                <a:tc>
                  <a:txBody>
                    <a:bodyPr/>
                    <a:lstStyle/>
                    <a:p>
                      <a:r>
                        <a:rPr lang="en-US" sz="1800" b="1" dirty="0"/>
                        <a:t>Net income</a:t>
                      </a:r>
                      <a:endParaRPr lang="en-US" b="1" dirty="0"/>
                    </a:p>
                  </a:txBody>
                  <a:tcPr/>
                </a:tc>
                <a:tc>
                  <a:txBody>
                    <a:bodyPr/>
                    <a:lstStyle/>
                    <a:p>
                      <a:pPr algn="r"/>
                      <a:r>
                        <a:rPr lang="en-US" b="1" u="dbl" baseline="0" dirty="0">
                          <a:solidFill>
                            <a:srgbClr val="002060"/>
                          </a:solidFill>
                        </a:rPr>
                        <a:t>    $14,000</a:t>
                      </a:r>
                    </a:p>
                  </a:txBody>
                  <a:tcPr/>
                </a:tc>
                <a:extLst>
                  <a:ext uri="{0D108BD9-81ED-4DB2-BD59-A6C34878D82A}">
                    <a16:rowId xmlns:a16="http://schemas.microsoft.com/office/drawing/2014/main" val="422638825"/>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2118931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Statement of Stockholders’ Equity</a:t>
            </a:r>
          </a:p>
        </p:txBody>
      </p:sp>
      <p:sp>
        <p:nvSpPr>
          <p:cNvPr id="3" name="Content Placeholder 2"/>
          <p:cNvSpPr>
            <a:spLocks noGrp="1"/>
          </p:cNvSpPr>
          <p:nvPr>
            <p:ph sz="quarter" idx="11"/>
          </p:nvPr>
        </p:nvSpPr>
        <p:spPr>
          <a:xfrm>
            <a:off x="342900" y="1276710"/>
            <a:ext cx="8458200" cy="974122"/>
          </a:xfrm>
        </p:spPr>
        <p:txBody>
          <a:bodyPr>
            <a:normAutofit/>
          </a:bodyPr>
          <a:lstStyle/>
          <a:p>
            <a:pPr algn="ctr">
              <a:spcBef>
                <a:spcPts val="500"/>
              </a:spcBef>
              <a:spcAft>
                <a:spcPts val="500"/>
              </a:spcAft>
            </a:pPr>
            <a:r>
              <a:rPr lang="en-US" sz="2800" kern="0" noProof="0" dirty="0">
                <a:solidFill>
                  <a:schemeClr val="tx1"/>
                </a:solidFill>
                <a:latin typeface="Arial" pitchFamily="34" charset="0"/>
              </a:rPr>
              <a:t>Summarizes the changes in stockholders’ equity over an interval of time</a:t>
            </a:r>
          </a:p>
        </p:txBody>
      </p:sp>
      <p:pic>
        <p:nvPicPr>
          <p:cNvPr id="8" name="Picture 7" descr="The illustration shows Stockholders’ equity equals common stock plus retained earnings which provides the company value.">
            <a:extLst>
              <a:ext uri="{FF2B5EF4-FFF2-40B4-BE49-F238E27FC236}">
                <a16:creationId xmlns:a16="http://schemas.microsoft.com/office/drawing/2014/main" id="{B661FA65-FD23-44C7-9330-D4A330720272}"/>
              </a:ext>
            </a:extLst>
          </p:cNvPr>
          <p:cNvPicPr>
            <a:picLocks noChangeAspect="1"/>
          </p:cNvPicPr>
          <p:nvPr/>
        </p:nvPicPr>
        <p:blipFill rotWithShape="1">
          <a:blip r:embed="rId3"/>
          <a:srcRect t="40720"/>
          <a:stretch/>
        </p:blipFill>
        <p:spPr>
          <a:xfrm>
            <a:off x="830949" y="2678438"/>
            <a:ext cx="7482103" cy="2437823"/>
          </a:xfrm>
          <a:prstGeom prst="rect">
            <a:avLst/>
          </a:prstGeom>
        </p:spPr>
      </p:pic>
      <p:sp>
        <p:nvSpPr>
          <p:cNvPr id="18" name="Text Placeholder 3">
            <a:extLst>
              <a:ext uri="{FF2B5EF4-FFF2-40B4-BE49-F238E27FC236}">
                <a16:creationId xmlns:a16="http://schemas.microsoft.com/office/drawing/2014/main" id="{6A51F2FE-6F7A-425E-A924-8356C3BE176F}"/>
              </a:ext>
            </a:extLst>
          </p:cNvPr>
          <p:cNvSpPr>
            <a:spLocks noGrp="1"/>
          </p:cNvSpPr>
          <p:nvPr>
            <p:ph type="body" sz="quarter" idx="12"/>
          </p:nvPr>
        </p:nvSpPr>
        <p:spPr>
          <a:xfrm>
            <a:off x="2971268" y="6324600"/>
            <a:ext cx="3201464" cy="190500"/>
          </a:xfrm>
        </p:spPr>
        <p:txBody>
          <a:bodyPr anchor="ctr"/>
          <a:lstStyle/>
          <a:p>
            <a:r>
              <a:rPr lang="en-US" sz="1200" noProof="0" dirty="0">
                <a:hlinkClick r:id="rId4" action="ppaction://hlinksldjump"/>
              </a:rPr>
              <a:t>Access the text alternative for slide images.</a:t>
            </a:r>
            <a:endParaRPr lang="en-US" sz="1200" noProof="0" dirty="0"/>
          </a:p>
        </p:txBody>
      </p:sp>
      <p:sp>
        <p:nvSpPr>
          <p:cNvPr id="11" name="Slide Number Placeholder 10"/>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6632779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7651"/>
            <a:ext cx="8458200" cy="1092909"/>
          </a:xfrm>
        </p:spPr>
        <p:txBody>
          <a:bodyPr>
            <a:noAutofit/>
          </a:bodyPr>
          <a:lstStyle/>
          <a:p>
            <a:r>
              <a:rPr lang="en-US" sz="3200" noProof="0" dirty="0"/>
              <a:t>Illustration 1-6 Statement of Stockholders’ Equity for Eagle Soccer Academy</a:t>
            </a:r>
          </a:p>
        </p:txBody>
      </p:sp>
      <p:sp>
        <p:nvSpPr>
          <p:cNvPr id="9" name="Content Placeholder 8"/>
          <p:cNvSpPr>
            <a:spLocks noGrp="1"/>
          </p:cNvSpPr>
          <p:nvPr>
            <p:ph sz="quarter" idx="11"/>
          </p:nvPr>
        </p:nvSpPr>
        <p:spPr>
          <a:xfrm>
            <a:off x="342900" y="1276709"/>
            <a:ext cx="8458200" cy="1191274"/>
          </a:xfrm>
        </p:spPr>
        <p:txBody>
          <a:bodyPr>
            <a:normAutofit/>
          </a:bodyPr>
          <a:lstStyle/>
          <a:p>
            <a:pPr algn="ctr">
              <a:spcBef>
                <a:spcPts val="500"/>
              </a:spcBef>
              <a:spcAft>
                <a:spcPts val="500"/>
              </a:spcAft>
            </a:pPr>
            <a:r>
              <a:rPr lang="en-US" sz="1800" b="1" noProof="0" dirty="0">
                <a:solidFill>
                  <a:schemeClr val="tx1"/>
                </a:solidFill>
              </a:rPr>
              <a:t>EAGLE SOCCER ACADEMY</a:t>
            </a:r>
          </a:p>
          <a:p>
            <a:pPr algn="ctr">
              <a:spcBef>
                <a:spcPts val="500"/>
              </a:spcBef>
              <a:spcAft>
                <a:spcPts val="500"/>
              </a:spcAft>
            </a:pPr>
            <a:r>
              <a:rPr lang="en-US" sz="1800" b="1" noProof="0" dirty="0">
                <a:solidFill>
                  <a:schemeClr val="tx1"/>
                </a:solidFill>
              </a:rPr>
              <a:t>Statement of Stockholders’ Equity</a:t>
            </a:r>
          </a:p>
          <a:p>
            <a:pPr algn="ctr">
              <a:spcBef>
                <a:spcPts val="500"/>
              </a:spcBef>
              <a:spcAft>
                <a:spcPts val="500"/>
              </a:spcAft>
            </a:pPr>
            <a:r>
              <a:rPr lang="en-US" sz="1800" b="1" noProof="0" dirty="0">
                <a:solidFill>
                  <a:schemeClr val="tx1"/>
                </a:solidFill>
              </a:rPr>
              <a:t>For the month ended December 31, 2024</a:t>
            </a:r>
          </a:p>
        </p:txBody>
      </p:sp>
      <p:graphicFrame>
        <p:nvGraphicFramePr>
          <p:cNvPr id="10" name="Table 9"/>
          <p:cNvGraphicFramePr>
            <a:graphicFrameLocks noGrp="1"/>
          </p:cNvGraphicFramePr>
          <p:nvPr>
            <p:extLst>
              <p:ext uri="{D42A27DB-BD31-4B8C-83A1-F6EECF244321}">
                <p14:modId xmlns:p14="http://schemas.microsoft.com/office/powerpoint/2010/main" val="3572972564"/>
              </p:ext>
            </p:extLst>
          </p:nvPr>
        </p:nvGraphicFramePr>
        <p:xfrm>
          <a:off x="703385" y="2542512"/>
          <a:ext cx="7727180" cy="2433320"/>
        </p:xfrm>
        <a:graphic>
          <a:graphicData uri="http://schemas.openxmlformats.org/drawingml/2006/table">
            <a:tbl>
              <a:tblPr firstRow="1" bandRow="1">
                <a:tableStyleId>{2D5ABB26-0587-4C30-8999-92F81FD0307C}</a:tableStyleId>
              </a:tblPr>
              <a:tblGrid>
                <a:gridCol w="3279111">
                  <a:extLst>
                    <a:ext uri="{9D8B030D-6E8A-4147-A177-3AD203B41FA5}">
                      <a16:colId xmlns:a16="http://schemas.microsoft.com/office/drawing/2014/main" val="883819389"/>
                    </a:ext>
                  </a:extLst>
                </a:gridCol>
                <a:gridCol w="1182355">
                  <a:extLst>
                    <a:ext uri="{9D8B030D-6E8A-4147-A177-3AD203B41FA5}">
                      <a16:colId xmlns:a16="http://schemas.microsoft.com/office/drawing/2014/main" val="4034791984"/>
                    </a:ext>
                  </a:extLst>
                </a:gridCol>
                <a:gridCol w="1155560">
                  <a:extLst>
                    <a:ext uri="{9D8B030D-6E8A-4147-A177-3AD203B41FA5}">
                      <a16:colId xmlns:a16="http://schemas.microsoft.com/office/drawing/2014/main" val="2168358302"/>
                    </a:ext>
                  </a:extLst>
                </a:gridCol>
                <a:gridCol w="2110154">
                  <a:extLst>
                    <a:ext uri="{9D8B030D-6E8A-4147-A177-3AD203B41FA5}">
                      <a16:colId xmlns:a16="http://schemas.microsoft.com/office/drawing/2014/main" val="1666098465"/>
                    </a:ext>
                  </a:extLst>
                </a:gridCol>
              </a:tblGrid>
              <a:tr h="370840">
                <a:tc>
                  <a:txBody>
                    <a:bodyPr/>
                    <a:lstStyle/>
                    <a:p>
                      <a:endParaRPr lang="en-US" sz="1600" dirty="0">
                        <a:latin typeface="+mn-lt"/>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u="none" strike="noStrike" kern="1200" cap="none" spc="0" normalizeH="0" baseline="0" noProof="0" dirty="0">
                          <a:ln>
                            <a:noFill/>
                          </a:ln>
                          <a:effectLst/>
                          <a:uLnTx/>
                          <a:uFillTx/>
                        </a:rPr>
                        <a:t>Common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u="none" strike="noStrike" kern="1200" cap="none" spc="0" normalizeH="0" baseline="0" noProof="0" dirty="0">
                          <a:ln>
                            <a:noFill/>
                          </a:ln>
                          <a:effectLst/>
                          <a:uLnTx/>
                          <a:uFillTx/>
                        </a:rPr>
                        <a:t>Stock</a:t>
                      </a:r>
                      <a:endParaRPr kumimoji="0" lang="en-US" sz="1600" b="1" i="0" u="none" strike="noStrike" kern="1200" cap="none" spc="0" normalizeH="0" baseline="0" noProof="0" dirty="0">
                        <a:ln>
                          <a:noFill/>
                        </a:ln>
                        <a:solidFill>
                          <a:prstClr val="black"/>
                        </a:solidFill>
                        <a:effectLst/>
                        <a:uLnTx/>
                        <a:uFillTx/>
                        <a:latin typeface="+mn-lt"/>
                        <a:ea typeface="+mn-ea"/>
                        <a:cs typeface="+mn-cs"/>
                      </a:endParaRPr>
                    </a:p>
                  </a:txBody>
                  <a:tcPr>
                    <a:lnB w="12700" cap="flat" cmpd="sng" algn="ctr">
                      <a:solidFill>
                        <a:schemeClr val="tx1"/>
                      </a:solidFill>
                      <a:prstDash val="solid"/>
                      <a:round/>
                      <a:headEnd type="none" w="med" len="med"/>
                      <a:tailEnd type="none" w="med" len="med"/>
                    </a:lnB>
                  </a:tcPr>
                </a:tc>
                <a:tc>
                  <a:txBody>
                    <a:bodyPr/>
                    <a:lstStyle/>
                    <a:p>
                      <a:pPr algn="ctr"/>
                      <a:r>
                        <a:rPr lang="en-US" sz="1600" b="1" u="none" dirty="0"/>
                        <a:t>Retained</a:t>
                      </a:r>
                      <a:br>
                        <a:rPr lang="en-US" sz="1600" b="1" u="none" dirty="0"/>
                      </a:br>
                      <a:r>
                        <a:rPr lang="en-US" sz="1600" b="1" u="none" dirty="0"/>
                        <a:t>Earnings</a:t>
                      </a:r>
                      <a:endParaRPr lang="en-US" sz="1600" b="1" u="none" dirty="0">
                        <a:latin typeface="+mn-lt"/>
                      </a:endParaRPr>
                    </a:p>
                  </a:txBody>
                  <a:tcPr>
                    <a:lnB w="12700" cap="flat" cmpd="sng" algn="ctr">
                      <a:solidFill>
                        <a:schemeClr val="tx1"/>
                      </a:solidFill>
                      <a:prstDash val="solid"/>
                      <a:round/>
                      <a:headEnd type="none" w="med" len="med"/>
                      <a:tailEnd type="none" w="med" len="med"/>
                    </a:lnB>
                  </a:tcPr>
                </a:tc>
                <a:tc>
                  <a:txBody>
                    <a:bodyPr/>
                    <a:lstStyle/>
                    <a:p>
                      <a:pPr algn="ctr"/>
                      <a:r>
                        <a:rPr lang="en-US" sz="1600" b="1" u="none" dirty="0"/>
                        <a:t>Total Stockholders’ Equity</a:t>
                      </a:r>
                      <a:endParaRPr lang="en-US" sz="1600" b="1" u="none" dirty="0">
                        <a:latin typeface="+mn-lt"/>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6555060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Beginning balance (Dec. 1)</a:t>
                      </a:r>
                      <a:endParaRPr lang="en-US" sz="1600" dirty="0">
                        <a:latin typeface="+mn-lt"/>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1" dirty="0"/>
                        <a:t>$         </a:t>
                      </a:r>
                      <a:r>
                        <a:rPr lang="en-US" sz="1600" b="1" dirty="0">
                          <a:sym typeface="Symbol" panose="05050102010706020507" pitchFamily="18" charset="2"/>
                        </a:rPr>
                        <a:t></a:t>
                      </a:r>
                      <a:r>
                        <a:rPr lang="en-US" sz="1600" b="1" dirty="0"/>
                        <a:t>0</a:t>
                      </a:r>
                      <a:r>
                        <a:rPr lang="en-US" sz="1600" b="1" dirty="0">
                          <a:sym typeface="Symbol" panose="05050102010706020507" pitchFamily="18" charset="2"/>
                        </a:rPr>
                        <a:t></a:t>
                      </a:r>
                      <a:endParaRPr lang="en-US" sz="1600" b="1" dirty="0">
                        <a:latin typeface="+mn-lt"/>
                      </a:endParaRPr>
                    </a:p>
                  </a:txBody>
                  <a:tcPr>
                    <a:lnT w="12700" cap="flat" cmpd="sng" algn="ctr">
                      <a:solidFill>
                        <a:schemeClr val="tx1"/>
                      </a:solidFill>
                      <a:prstDash val="solid"/>
                      <a:round/>
                      <a:headEnd type="none" w="med" len="med"/>
                      <a:tailEnd type="none" w="med" len="med"/>
                    </a:lnT>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1" dirty="0"/>
                        <a:t>$         </a:t>
                      </a:r>
                      <a:r>
                        <a:rPr lang="en-US" sz="1600" b="1" dirty="0">
                          <a:sym typeface="Symbol" panose="05050102010706020507" pitchFamily="18" charset="2"/>
                        </a:rPr>
                        <a:t></a:t>
                      </a:r>
                      <a:r>
                        <a:rPr lang="en-US" sz="1600" b="1" dirty="0"/>
                        <a:t>0</a:t>
                      </a:r>
                      <a:r>
                        <a:rPr lang="en-US" sz="1600" b="1" dirty="0">
                          <a:sym typeface="Symbol" panose="05050102010706020507" pitchFamily="18" charset="2"/>
                        </a:rPr>
                        <a:t></a:t>
                      </a:r>
                      <a:endParaRPr lang="en-US" sz="1600" b="1" dirty="0">
                        <a:latin typeface="+mn-lt"/>
                      </a:endParaRPr>
                    </a:p>
                  </a:txBody>
                  <a:tcPr>
                    <a:lnT w="12700" cap="flat" cmpd="sng" algn="ctr">
                      <a:solidFill>
                        <a:schemeClr val="tx1"/>
                      </a:solidFill>
                      <a:prstDash val="solid"/>
                      <a:round/>
                      <a:headEnd type="none" w="med" len="med"/>
                      <a:tailEnd type="none" w="med" len="med"/>
                    </a:lnT>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1" dirty="0"/>
                        <a:t>$         </a:t>
                      </a:r>
                      <a:r>
                        <a:rPr lang="en-US" sz="1600" b="1" dirty="0">
                          <a:sym typeface="Symbol" panose="05050102010706020507" pitchFamily="18" charset="2"/>
                        </a:rPr>
                        <a:t></a:t>
                      </a:r>
                      <a:r>
                        <a:rPr lang="en-US" sz="1600" b="1" dirty="0"/>
                        <a:t>0</a:t>
                      </a:r>
                      <a:r>
                        <a:rPr lang="en-US" sz="1600" b="1" dirty="0">
                          <a:sym typeface="Symbol" panose="05050102010706020507" pitchFamily="18" charset="2"/>
                        </a:rPr>
                        <a:t></a:t>
                      </a:r>
                      <a:endParaRPr lang="en-US" sz="1600" b="1" dirty="0">
                        <a:latin typeface="+mn-lt"/>
                      </a:endParaRP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700984059"/>
                  </a:ext>
                </a:extLst>
              </a:tr>
              <a:tr h="370840">
                <a:tc>
                  <a:txBody>
                    <a:bodyPr/>
                    <a:lstStyle/>
                    <a:p>
                      <a:r>
                        <a:rPr lang="en-US" sz="1600" dirty="0"/>
                        <a:t>Issuance of common stock</a:t>
                      </a:r>
                      <a:endParaRPr lang="en-US" sz="1600" dirty="0">
                        <a:latin typeface="+mn-lt"/>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1" dirty="0"/>
                        <a:t>200,000</a:t>
                      </a:r>
                      <a:endParaRPr lang="en-US" sz="1600" b="1" dirty="0">
                        <a:latin typeface="+mn-lt"/>
                      </a:endParaRPr>
                    </a:p>
                  </a:txBody>
                  <a:tcPr/>
                </a:tc>
                <a:tc>
                  <a:txBody>
                    <a:bodyPr/>
                    <a:lstStyle/>
                    <a:p>
                      <a:pPr algn="r"/>
                      <a:endParaRPr lang="en-US" sz="1600" b="1" dirty="0">
                        <a:latin typeface="+mn-lt"/>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1" dirty="0"/>
                        <a:t>200,000</a:t>
                      </a:r>
                      <a:endParaRPr lang="en-US" sz="1600" b="1" dirty="0">
                        <a:latin typeface="+mn-lt"/>
                      </a:endParaRPr>
                    </a:p>
                  </a:txBody>
                  <a:tcPr/>
                </a:tc>
                <a:extLst>
                  <a:ext uri="{0D108BD9-81ED-4DB2-BD59-A6C34878D82A}">
                    <a16:rowId xmlns:a16="http://schemas.microsoft.com/office/drawing/2014/main" val="40382104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Add: </a:t>
                      </a:r>
                      <a:r>
                        <a:rPr lang="en-US" sz="1600" b="1" dirty="0">
                          <a:solidFill>
                            <a:srgbClr val="002060"/>
                          </a:solidFill>
                        </a:rPr>
                        <a:t>Net income for the period</a:t>
                      </a:r>
                      <a:endParaRPr lang="en-US" sz="1600" b="1" dirty="0">
                        <a:solidFill>
                          <a:srgbClr val="002060"/>
                        </a:solidFill>
                        <a:latin typeface="+mn-lt"/>
                      </a:endParaRPr>
                    </a:p>
                  </a:txBody>
                  <a:tcPr/>
                </a:tc>
                <a:tc>
                  <a:txBody>
                    <a:bodyPr/>
                    <a:lstStyle/>
                    <a:p>
                      <a:pPr algn="r"/>
                      <a:endParaRPr lang="en-US" sz="1600" b="1" dirty="0">
                        <a:latin typeface="+mn-lt"/>
                      </a:endParaRPr>
                    </a:p>
                  </a:txBody>
                  <a:tcPr/>
                </a:tc>
                <a:tc>
                  <a:txBody>
                    <a:bodyPr/>
                    <a:lstStyle/>
                    <a:p>
                      <a:pPr algn="r"/>
                      <a:r>
                        <a:rPr lang="en-US" sz="1600" b="1" dirty="0">
                          <a:solidFill>
                            <a:srgbClr val="002060"/>
                          </a:solidFill>
                        </a:rPr>
                        <a:t>14,000</a:t>
                      </a:r>
                      <a:endParaRPr lang="en-US" sz="1600" b="1" dirty="0">
                        <a:solidFill>
                          <a:srgbClr val="002060"/>
                        </a:solidFill>
                        <a:latin typeface="+mn-lt"/>
                      </a:endParaRPr>
                    </a:p>
                  </a:txBody>
                  <a:tcPr/>
                </a:tc>
                <a:tc>
                  <a:txBody>
                    <a:bodyPr/>
                    <a:lstStyle/>
                    <a:p>
                      <a:pPr algn="r"/>
                      <a:r>
                        <a:rPr lang="en-US" sz="1600" b="1" dirty="0">
                          <a:solidFill>
                            <a:srgbClr val="002060"/>
                          </a:solidFill>
                        </a:rPr>
                        <a:t>14,000</a:t>
                      </a:r>
                      <a:endParaRPr lang="en-US" sz="1600" b="1" dirty="0">
                        <a:solidFill>
                          <a:srgbClr val="002060"/>
                        </a:solidFill>
                        <a:latin typeface="+mn-lt"/>
                      </a:endParaRPr>
                    </a:p>
                  </a:txBody>
                  <a:tcPr/>
                </a:tc>
                <a:extLst>
                  <a:ext uri="{0D108BD9-81ED-4DB2-BD59-A6C34878D82A}">
                    <a16:rowId xmlns:a16="http://schemas.microsoft.com/office/drawing/2014/main" val="54443315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Less: Dividends</a:t>
                      </a:r>
                      <a:endParaRPr lang="en-US" sz="1600" dirty="0">
                        <a:latin typeface="+mn-lt"/>
                      </a:endParaRPr>
                    </a:p>
                  </a:txBody>
                  <a:tcPr/>
                </a:tc>
                <a:tc>
                  <a:txBody>
                    <a:bodyPr/>
                    <a:lstStyle/>
                    <a:p>
                      <a:pPr algn="r"/>
                      <a:r>
                        <a:rPr lang="en-US" sz="1600" b="1" u="sng" baseline="0" dirty="0">
                          <a:latin typeface="+mn-lt"/>
                        </a:rPr>
                        <a:t>                </a:t>
                      </a:r>
                      <a:r>
                        <a:rPr lang="en-US" sz="100" b="1" u="sng" baseline="0" dirty="0">
                          <a:solidFill>
                            <a:schemeClr val="tx1"/>
                          </a:solidFill>
                          <a:latin typeface="+mn-lt"/>
                        </a:rPr>
                        <a:t>.</a:t>
                      </a:r>
                    </a:p>
                  </a:txBody>
                  <a:tcPr>
                    <a:lnB w="12700" cap="flat" cmpd="sng" algn="ctr">
                      <a:no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1" u="sng" dirty="0"/>
                        <a:t>     (4,000)</a:t>
                      </a:r>
                      <a:endParaRPr lang="en-US" sz="1600" b="1" u="sng" dirty="0">
                        <a:latin typeface="+mn-lt"/>
                      </a:endParaRPr>
                    </a:p>
                  </a:txBody>
                  <a:tcPr>
                    <a:lnB w="12700" cap="flat" cmpd="sng" algn="ctr">
                      <a:no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1" u="sng" dirty="0"/>
                        <a:t>        (4,000)</a:t>
                      </a:r>
                      <a:endParaRPr lang="en-US" sz="1600" b="1" u="sng" dirty="0">
                        <a:latin typeface="+mn-lt"/>
                      </a:endParaRPr>
                    </a:p>
                  </a:txBody>
                  <a:tcPr>
                    <a:lnB w="12700" cap="flat" cmpd="sng" algn="ctr">
                      <a:noFill/>
                      <a:prstDash val="solid"/>
                      <a:round/>
                      <a:headEnd type="none" w="med" len="med"/>
                      <a:tailEnd type="none" w="med" len="med"/>
                    </a:lnB>
                  </a:tcPr>
                </a:tc>
                <a:extLst>
                  <a:ext uri="{0D108BD9-81ED-4DB2-BD59-A6C34878D82A}">
                    <a16:rowId xmlns:a16="http://schemas.microsoft.com/office/drawing/2014/main" val="372545514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Ending balance (Dec. 31)</a:t>
                      </a:r>
                      <a:endParaRPr lang="en-US" sz="1600" dirty="0">
                        <a:latin typeface="+mn-lt"/>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1" u="sng" baseline="0" dirty="0">
                          <a:solidFill>
                            <a:schemeClr val="accent6">
                              <a:lumMod val="75000"/>
                            </a:schemeClr>
                          </a:solidFill>
                          <a:uFill>
                            <a:solidFill>
                              <a:schemeClr val="tx1"/>
                            </a:solidFill>
                          </a:uFill>
                        </a:rPr>
                        <a:t>  $200,000</a:t>
                      </a:r>
                      <a:endParaRPr lang="en-US" sz="1600" b="1" u="sng" baseline="0" dirty="0">
                        <a:solidFill>
                          <a:schemeClr val="accent6">
                            <a:lumMod val="75000"/>
                          </a:schemeClr>
                        </a:solidFill>
                        <a:uFill>
                          <a:solidFill>
                            <a:schemeClr val="tx1"/>
                          </a:solidFill>
                        </a:uFill>
                        <a:latin typeface="+mn-lt"/>
                      </a:endParaRPr>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1" u="sng" baseline="0" dirty="0">
                          <a:solidFill>
                            <a:schemeClr val="accent6">
                              <a:lumMod val="75000"/>
                            </a:schemeClr>
                          </a:solidFill>
                          <a:uFill>
                            <a:solidFill>
                              <a:schemeClr val="tx1"/>
                            </a:solidFill>
                          </a:uFill>
                        </a:rPr>
                        <a:t>  $ 10,000</a:t>
                      </a:r>
                      <a:endParaRPr lang="en-US" sz="1600" b="1" u="sng" baseline="0" dirty="0">
                        <a:solidFill>
                          <a:schemeClr val="accent6">
                            <a:lumMod val="75000"/>
                          </a:schemeClr>
                        </a:solidFill>
                        <a:uFill>
                          <a:solidFill>
                            <a:schemeClr val="tx1"/>
                          </a:solidFill>
                        </a:uFill>
                        <a:latin typeface="+mn-lt"/>
                      </a:endParaRPr>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1" u="sng" baseline="0" dirty="0">
                          <a:solidFill>
                            <a:schemeClr val="accent6">
                              <a:lumMod val="75000"/>
                            </a:schemeClr>
                          </a:solidFill>
                          <a:uFill>
                            <a:solidFill>
                              <a:schemeClr val="tx1"/>
                            </a:solidFill>
                          </a:uFill>
                        </a:rPr>
                        <a:t>    $210,000</a:t>
                      </a:r>
                      <a:endParaRPr lang="en-US" sz="1600" b="1" u="sng" baseline="0" dirty="0">
                        <a:solidFill>
                          <a:schemeClr val="accent6">
                            <a:lumMod val="75000"/>
                          </a:schemeClr>
                        </a:solidFill>
                        <a:uFill>
                          <a:solidFill>
                            <a:schemeClr val="tx1"/>
                          </a:solidFill>
                        </a:uFill>
                        <a:latin typeface="+mn-lt"/>
                      </a:endParaRPr>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170636493"/>
                  </a:ext>
                </a:extLst>
              </a:tr>
            </a:tbl>
          </a:graphicData>
        </a:graphic>
      </p:graphicFrame>
      <p:cxnSp>
        <p:nvCxnSpPr>
          <p:cNvPr id="11" name="Curved Connector 10" descr="An arrow pointing towards dollar zero."/>
          <p:cNvCxnSpPr/>
          <p:nvPr/>
        </p:nvCxnSpPr>
        <p:spPr>
          <a:xfrm rot="16200000" flipV="1">
            <a:off x="7711573" y="4084354"/>
            <a:ext cx="1789265" cy="282970"/>
          </a:xfrm>
          <a:prstGeom prst="curvedConnector3">
            <a:avLst>
              <a:gd name="adj1" fmla="val 100610"/>
            </a:avLst>
          </a:prstGeom>
          <a:ln>
            <a:tailEnd type="arrow"/>
          </a:ln>
        </p:spPr>
        <p:style>
          <a:lnRef idx="1">
            <a:schemeClr val="dk1"/>
          </a:lnRef>
          <a:fillRef idx="0">
            <a:schemeClr val="dk1"/>
          </a:fillRef>
          <a:effectRef idx="0">
            <a:schemeClr val="dk1"/>
          </a:effectRef>
          <a:fontRef idx="minor">
            <a:schemeClr val="tx1"/>
          </a:fontRef>
        </p:style>
      </p:cxnSp>
      <p:sp>
        <p:nvSpPr>
          <p:cNvPr id="5" name="Content Placeholder 4"/>
          <p:cNvSpPr>
            <a:spLocks noGrp="1"/>
          </p:cNvSpPr>
          <p:nvPr>
            <p:ph sz="quarter" idx="14"/>
          </p:nvPr>
        </p:nvSpPr>
        <p:spPr>
          <a:xfrm>
            <a:off x="342900" y="5195001"/>
            <a:ext cx="8458200" cy="915411"/>
          </a:xfrm>
        </p:spPr>
        <p:txBody>
          <a:bodyPr>
            <a:noAutofit/>
          </a:bodyPr>
          <a:lstStyle/>
          <a:p>
            <a:pPr marL="180975" indent="-180975">
              <a:spcBef>
                <a:spcPts val="500"/>
              </a:spcBef>
              <a:spcAft>
                <a:spcPts val="500"/>
              </a:spcAft>
            </a:pPr>
            <a:r>
              <a:rPr lang="en-US" sz="1800" noProof="0" dirty="0">
                <a:solidFill>
                  <a:schemeClr val="tx1"/>
                </a:solidFill>
              </a:rPr>
              <a:t>* Beginning balances are zero only because this is the first month of operations for Eagle. Normally, beginning balances for Common Stock and Retained Earnings equal ending balances from the previous period.</a:t>
            </a:r>
          </a:p>
        </p:txBody>
      </p:sp>
      <p:sp>
        <p:nvSpPr>
          <p:cNvPr id="6" name="Slide Number Placeholder 5"/>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22199972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Common Mistake</a:t>
            </a:r>
          </a:p>
        </p:txBody>
      </p:sp>
      <p:sp>
        <p:nvSpPr>
          <p:cNvPr id="3" name="Content Placeholder 2"/>
          <p:cNvSpPr>
            <a:spLocks noGrp="1"/>
          </p:cNvSpPr>
          <p:nvPr>
            <p:ph sz="quarter" idx="11"/>
          </p:nvPr>
        </p:nvSpPr>
        <p:spPr>
          <a:xfrm>
            <a:off x="342900" y="1276710"/>
            <a:ext cx="8458200" cy="2802922"/>
          </a:xfrm>
        </p:spPr>
        <p:txBody>
          <a:bodyPr>
            <a:normAutofit/>
          </a:bodyPr>
          <a:lstStyle/>
          <a:p>
            <a:pPr>
              <a:spcBef>
                <a:spcPts val="500"/>
              </a:spcBef>
              <a:spcAft>
                <a:spcPts val="500"/>
              </a:spcAft>
            </a:pPr>
            <a:r>
              <a:rPr lang="en-US" sz="2800" noProof="0" dirty="0"/>
              <a:t>Dividends represent the payment of cash but are not considered an expense in running the business. </a:t>
            </a:r>
          </a:p>
          <a:p>
            <a:pPr>
              <a:spcBef>
                <a:spcPts val="500"/>
              </a:spcBef>
              <a:spcAft>
                <a:spcPts val="500"/>
              </a:spcAft>
            </a:pPr>
            <a:r>
              <a:rPr lang="en-US" sz="2800" noProof="0" dirty="0"/>
              <a:t>Students sometimes mistakenly include the amount of dividends as an expense in the income statement, rather than as a distribution of net income in the statement of stockholders’ equity.</a:t>
            </a:r>
          </a:p>
        </p:txBody>
      </p:sp>
      <p:sp>
        <p:nvSpPr>
          <p:cNvPr id="6" name="Slide Number Placeholder 5"/>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5869066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Key Point </a:t>
            </a:r>
            <a:r>
              <a:rPr lang="en-US" sz="1000" b="0" noProof="0" dirty="0"/>
              <a:t>3</a:t>
            </a:r>
          </a:p>
        </p:txBody>
      </p:sp>
      <p:sp>
        <p:nvSpPr>
          <p:cNvPr id="3" name="Content Placeholder 2"/>
          <p:cNvSpPr>
            <a:spLocks noGrp="1"/>
          </p:cNvSpPr>
          <p:nvPr>
            <p:ph sz="quarter" idx="11"/>
          </p:nvPr>
        </p:nvSpPr>
        <p:spPr>
          <a:xfrm>
            <a:off x="342900" y="1276710"/>
            <a:ext cx="8458200" cy="2411036"/>
          </a:xfrm>
        </p:spPr>
        <p:txBody>
          <a:bodyPr>
            <a:normAutofit/>
          </a:bodyPr>
          <a:lstStyle/>
          <a:p>
            <a:pPr>
              <a:spcBef>
                <a:spcPts val="500"/>
              </a:spcBef>
              <a:spcAft>
                <a:spcPts val="500"/>
              </a:spcAft>
            </a:pPr>
            <a:r>
              <a:rPr lang="en-US" sz="2800" noProof="0" dirty="0"/>
              <a:t>The statement of stockholders’ equity reports information related to changes in common stock and retained earnings each period. </a:t>
            </a:r>
          </a:p>
          <a:p>
            <a:pPr>
              <a:spcBef>
                <a:spcPts val="500"/>
              </a:spcBef>
              <a:spcAft>
                <a:spcPts val="500"/>
              </a:spcAft>
            </a:pPr>
            <a:r>
              <a:rPr lang="en-US" sz="2800" noProof="0" dirty="0"/>
              <a:t>The change in retained earnings equals net income less dividends for the period.</a:t>
            </a:r>
          </a:p>
        </p:txBody>
      </p:sp>
      <p:sp>
        <p:nvSpPr>
          <p:cNvPr id="6" name="Slide Number Placeholder 5"/>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20770094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Balance Sheet</a:t>
            </a:r>
          </a:p>
        </p:txBody>
      </p:sp>
      <p:sp>
        <p:nvSpPr>
          <p:cNvPr id="3" name="Content Placeholder 2"/>
          <p:cNvSpPr>
            <a:spLocks noGrp="1"/>
          </p:cNvSpPr>
          <p:nvPr>
            <p:ph sz="quarter" idx="11"/>
          </p:nvPr>
        </p:nvSpPr>
        <p:spPr>
          <a:xfrm>
            <a:off x="342900" y="1276710"/>
            <a:ext cx="8458200" cy="974122"/>
          </a:xfrm>
        </p:spPr>
        <p:txBody>
          <a:bodyPr>
            <a:normAutofit/>
          </a:bodyPr>
          <a:lstStyle/>
          <a:p>
            <a:pPr algn="ctr">
              <a:spcBef>
                <a:spcPts val="500"/>
              </a:spcBef>
              <a:spcAft>
                <a:spcPts val="500"/>
              </a:spcAft>
              <a:defRPr/>
            </a:pPr>
            <a:r>
              <a:rPr lang="en-US" sz="2800" kern="0" noProof="0" dirty="0">
                <a:solidFill>
                  <a:schemeClr val="tx1"/>
                </a:solidFill>
              </a:rPr>
              <a:t>Presents the financial position of the company on a particular date</a:t>
            </a:r>
          </a:p>
        </p:txBody>
      </p:sp>
      <p:pic>
        <p:nvPicPr>
          <p:cNvPr id="21" name="Picture 20" descr="The illustration shows the financial position where resources equals claims to resources.">
            <a:extLst>
              <a:ext uri="{FF2B5EF4-FFF2-40B4-BE49-F238E27FC236}">
                <a16:creationId xmlns:a16="http://schemas.microsoft.com/office/drawing/2014/main" id="{240DD2F8-077C-4889-B01E-9FAD9847EF23}"/>
              </a:ext>
            </a:extLst>
          </p:cNvPr>
          <p:cNvPicPr>
            <a:picLocks noChangeAspect="1"/>
          </p:cNvPicPr>
          <p:nvPr/>
        </p:nvPicPr>
        <p:blipFill rotWithShape="1">
          <a:blip r:embed="rId3"/>
          <a:srcRect r="5122"/>
          <a:stretch/>
        </p:blipFill>
        <p:spPr>
          <a:xfrm>
            <a:off x="1022575" y="2472877"/>
            <a:ext cx="7098850" cy="3253330"/>
          </a:xfrm>
          <a:prstGeom prst="rect">
            <a:avLst/>
          </a:prstGeom>
        </p:spPr>
      </p:pic>
      <p:sp>
        <p:nvSpPr>
          <p:cNvPr id="20" name="Text Placeholder 3">
            <a:extLst>
              <a:ext uri="{FF2B5EF4-FFF2-40B4-BE49-F238E27FC236}">
                <a16:creationId xmlns:a16="http://schemas.microsoft.com/office/drawing/2014/main" id="{DB08D2C0-0F5E-4572-91CC-4C8E24C51857}"/>
              </a:ext>
            </a:extLst>
          </p:cNvPr>
          <p:cNvSpPr>
            <a:spLocks noGrp="1"/>
          </p:cNvSpPr>
          <p:nvPr>
            <p:ph type="body" sz="quarter" idx="12"/>
          </p:nvPr>
        </p:nvSpPr>
        <p:spPr>
          <a:xfrm>
            <a:off x="2971268" y="6324600"/>
            <a:ext cx="3201464" cy="190500"/>
          </a:xfrm>
        </p:spPr>
        <p:txBody>
          <a:bodyPr anchor="ctr"/>
          <a:lstStyle/>
          <a:p>
            <a:r>
              <a:rPr lang="en-US" sz="1200" noProof="0" dirty="0">
                <a:hlinkClick r:id="rId4" action="ppaction://hlinksldjump"/>
              </a:rPr>
              <a:t>Access the text alternative for slide images.</a:t>
            </a:r>
            <a:endParaRPr lang="en-US" sz="1200" noProof="0" dirty="0"/>
          </a:p>
        </p:txBody>
      </p:sp>
      <p:sp>
        <p:nvSpPr>
          <p:cNvPr id="11" name="Slide Number Placeholder 10"/>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2159695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noProof="0" dirty="0"/>
              <a:t>Illustration 1-7 Balance Sheet for Eagle Soccer Academy</a:t>
            </a:r>
          </a:p>
        </p:txBody>
      </p:sp>
      <p:sp>
        <p:nvSpPr>
          <p:cNvPr id="8" name="Content Placeholder 7"/>
          <p:cNvSpPr>
            <a:spLocks noGrp="1"/>
          </p:cNvSpPr>
          <p:nvPr>
            <p:ph sz="quarter" idx="11"/>
          </p:nvPr>
        </p:nvSpPr>
        <p:spPr>
          <a:xfrm>
            <a:off x="2964265" y="1276707"/>
            <a:ext cx="3366198" cy="1114801"/>
          </a:xfrm>
        </p:spPr>
        <p:txBody>
          <a:bodyPr>
            <a:normAutofit lnSpcReduction="10000"/>
          </a:bodyPr>
          <a:lstStyle/>
          <a:p>
            <a:pPr algn="ctr">
              <a:spcBef>
                <a:spcPts val="500"/>
              </a:spcBef>
              <a:spcAft>
                <a:spcPts val="500"/>
              </a:spcAft>
            </a:pPr>
            <a:r>
              <a:rPr lang="en-US" sz="1800" b="1" noProof="0" dirty="0">
                <a:solidFill>
                  <a:schemeClr val="tx1"/>
                </a:solidFill>
              </a:rPr>
              <a:t>EAGLE SOCCER ACADEMY</a:t>
            </a:r>
          </a:p>
          <a:p>
            <a:pPr algn="ctr">
              <a:spcBef>
                <a:spcPts val="500"/>
              </a:spcBef>
              <a:spcAft>
                <a:spcPts val="500"/>
              </a:spcAft>
            </a:pPr>
            <a:r>
              <a:rPr lang="en-US" sz="1800" b="1" noProof="0" dirty="0">
                <a:solidFill>
                  <a:schemeClr val="tx1"/>
                </a:solidFill>
              </a:rPr>
              <a:t>Balance Sheet</a:t>
            </a:r>
          </a:p>
          <a:p>
            <a:pPr algn="ctr">
              <a:spcBef>
                <a:spcPts val="500"/>
              </a:spcBef>
              <a:spcAft>
                <a:spcPts val="500"/>
              </a:spcAft>
            </a:pPr>
            <a:r>
              <a:rPr lang="en-US" sz="1800" b="1" noProof="0" dirty="0">
                <a:solidFill>
                  <a:schemeClr val="tx1"/>
                </a:solidFill>
              </a:rPr>
              <a:t>December 31, 2024</a:t>
            </a:r>
          </a:p>
        </p:txBody>
      </p:sp>
      <p:graphicFrame>
        <p:nvGraphicFramePr>
          <p:cNvPr id="3" name="Table 2"/>
          <p:cNvGraphicFramePr>
            <a:graphicFrameLocks noGrp="1"/>
          </p:cNvGraphicFramePr>
          <p:nvPr>
            <p:extLst>
              <p:ext uri="{D42A27DB-BD31-4B8C-83A1-F6EECF244321}">
                <p14:modId xmlns:p14="http://schemas.microsoft.com/office/powerpoint/2010/main" val="2336978858"/>
              </p:ext>
            </p:extLst>
          </p:nvPr>
        </p:nvGraphicFramePr>
        <p:xfrm>
          <a:off x="592853" y="2438673"/>
          <a:ext cx="8038681" cy="3972173"/>
        </p:xfrm>
        <a:graphic>
          <a:graphicData uri="http://schemas.openxmlformats.org/drawingml/2006/table">
            <a:tbl>
              <a:tblPr firstRow="1" bandRow="1">
                <a:tableStyleId>{2D5ABB26-0587-4C30-8999-92F81FD0307C}</a:tableStyleId>
              </a:tblPr>
              <a:tblGrid>
                <a:gridCol w="1858945">
                  <a:extLst>
                    <a:ext uri="{9D8B030D-6E8A-4147-A177-3AD203B41FA5}">
                      <a16:colId xmlns:a16="http://schemas.microsoft.com/office/drawing/2014/main" val="1385783938"/>
                    </a:ext>
                  </a:extLst>
                </a:gridCol>
                <a:gridCol w="1105318">
                  <a:extLst>
                    <a:ext uri="{9D8B030D-6E8A-4147-A177-3AD203B41FA5}">
                      <a16:colId xmlns:a16="http://schemas.microsoft.com/office/drawing/2014/main" val="901943034"/>
                    </a:ext>
                  </a:extLst>
                </a:gridCol>
                <a:gridCol w="3938954">
                  <a:extLst>
                    <a:ext uri="{9D8B030D-6E8A-4147-A177-3AD203B41FA5}">
                      <a16:colId xmlns:a16="http://schemas.microsoft.com/office/drawing/2014/main" val="3762541471"/>
                    </a:ext>
                  </a:extLst>
                </a:gridCol>
                <a:gridCol w="1135464">
                  <a:extLst>
                    <a:ext uri="{9D8B030D-6E8A-4147-A177-3AD203B41FA5}">
                      <a16:colId xmlns:a16="http://schemas.microsoft.com/office/drawing/2014/main" val="3181629380"/>
                    </a:ext>
                  </a:extLst>
                </a:gridCol>
              </a:tblGrid>
              <a:tr h="271030">
                <a:tc>
                  <a:txBody>
                    <a:bodyPr/>
                    <a:lstStyle/>
                    <a:p>
                      <a:r>
                        <a:rPr lang="en-US" sz="1400" b="1" u="sng" dirty="0"/>
                        <a:t>Assets</a:t>
                      </a:r>
                    </a:p>
                  </a:txBody>
                  <a:tcPr/>
                </a:tc>
                <a:tc>
                  <a:txBody>
                    <a:bodyPr/>
                    <a:lstStyle/>
                    <a:p>
                      <a:endParaRPr lang="en-US" sz="1400" b="1" u="sng"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sng" dirty="0"/>
                        <a:t>Liabilities</a:t>
                      </a:r>
                    </a:p>
                  </a:txBody>
                  <a:tcPr/>
                </a:tc>
                <a:tc>
                  <a:txBody>
                    <a:bodyPr/>
                    <a:lstStyle/>
                    <a:p>
                      <a:endParaRPr lang="en-US" sz="1400" b="1" u="sng" dirty="0"/>
                    </a:p>
                  </a:txBody>
                  <a:tcPr/>
                </a:tc>
                <a:extLst>
                  <a:ext uri="{0D108BD9-81ED-4DB2-BD59-A6C34878D82A}">
                    <a16:rowId xmlns:a16="http://schemas.microsoft.com/office/drawing/2014/main" val="2156795448"/>
                  </a:ext>
                </a:extLst>
              </a:tr>
              <a:tr h="2777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Cash</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t>$137,000</a:t>
                      </a:r>
                    </a:p>
                  </a:txBody>
                  <a:tcPr/>
                </a:tc>
                <a:tc>
                  <a:txBody>
                    <a:bodyPr/>
                    <a:lstStyle/>
                    <a:p>
                      <a:r>
                        <a:rPr lang="en-US" sz="1400" dirty="0"/>
                        <a:t>Accounts payable</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t>$ 23,000</a:t>
                      </a:r>
                    </a:p>
                  </a:txBody>
                  <a:tcPr/>
                </a:tc>
                <a:extLst>
                  <a:ext uri="{0D108BD9-81ED-4DB2-BD59-A6C34878D82A}">
                    <a16:rowId xmlns:a16="http://schemas.microsoft.com/office/drawing/2014/main" val="2469705073"/>
                  </a:ext>
                </a:extLst>
              </a:tr>
              <a:tr h="314573">
                <a:tc>
                  <a:txBody>
                    <a:bodyPr/>
                    <a:lstStyle/>
                    <a:p>
                      <a:r>
                        <a:rPr lang="en-US" sz="1400" dirty="0"/>
                        <a:t>Accounts receivable</a:t>
                      </a:r>
                    </a:p>
                  </a:txBody>
                  <a:tcPr/>
                </a:tc>
                <a:tc>
                  <a:txBody>
                    <a:bodyPr/>
                    <a:lstStyle/>
                    <a:p>
                      <a:pPr algn="r"/>
                      <a:r>
                        <a:rPr lang="en-US" sz="1400" dirty="0"/>
                        <a:t>27,000</a:t>
                      </a:r>
                    </a:p>
                  </a:txBody>
                  <a:tcPr/>
                </a:tc>
                <a:tc>
                  <a:txBody>
                    <a:bodyPr/>
                    <a:lstStyle/>
                    <a:p>
                      <a:r>
                        <a:rPr lang="en-US" sz="1400" dirty="0"/>
                        <a:t>Salaries payable</a:t>
                      </a:r>
                    </a:p>
                  </a:txBody>
                  <a:tcPr/>
                </a:tc>
                <a:tc>
                  <a:txBody>
                    <a:bodyPr/>
                    <a:lstStyle/>
                    <a:p>
                      <a:pPr algn="r"/>
                      <a:r>
                        <a:rPr lang="en-US" sz="1400" dirty="0"/>
                        <a:t>3,000</a:t>
                      </a:r>
                    </a:p>
                  </a:txBody>
                  <a:tcPr/>
                </a:tc>
                <a:extLst>
                  <a:ext uri="{0D108BD9-81ED-4DB2-BD59-A6C34878D82A}">
                    <a16:rowId xmlns:a16="http://schemas.microsoft.com/office/drawing/2014/main" val="210071255"/>
                  </a:ext>
                </a:extLst>
              </a:tr>
              <a:tr h="251208">
                <a:tc>
                  <a:txBody>
                    <a:bodyPr/>
                    <a:lstStyle/>
                    <a:p>
                      <a:r>
                        <a:rPr lang="en-US" sz="1400" dirty="0"/>
                        <a:t>Supplies</a:t>
                      </a:r>
                    </a:p>
                  </a:txBody>
                  <a:tcPr/>
                </a:tc>
                <a:tc>
                  <a:txBody>
                    <a:bodyPr/>
                    <a:lstStyle/>
                    <a:p>
                      <a:pPr algn="r"/>
                      <a:r>
                        <a:rPr lang="en-US" sz="1400" dirty="0"/>
                        <a:t>13,000</a:t>
                      </a:r>
                    </a:p>
                  </a:txBody>
                  <a:tcPr/>
                </a:tc>
                <a:tc>
                  <a:txBody>
                    <a:bodyPr/>
                    <a:lstStyle/>
                    <a:p>
                      <a:r>
                        <a:rPr lang="en-US" sz="1400" dirty="0"/>
                        <a:t>Utilities payable</a:t>
                      </a:r>
                    </a:p>
                  </a:txBody>
                  <a:tcPr/>
                </a:tc>
                <a:tc>
                  <a:txBody>
                    <a:bodyPr/>
                    <a:lstStyle/>
                    <a:p>
                      <a:pPr algn="r"/>
                      <a:r>
                        <a:rPr lang="en-US" sz="1400" dirty="0"/>
                        <a:t>9,000</a:t>
                      </a:r>
                    </a:p>
                  </a:txBody>
                  <a:tcPr/>
                </a:tc>
                <a:extLst>
                  <a:ext uri="{0D108BD9-81ED-4DB2-BD59-A6C34878D82A}">
                    <a16:rowId xmlns:a16="http://schemas.microsoft.com/office/drawing/2014/main" val="35074146"/>
                  </a:ext>
                </a:extLst>
              </a:tr>
              <a:tr h="21771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Equipment, net</a:t>
                      </a:r>
                    </a:p>
                  </a:txBody>
                  <a:tcPr/>
                </a:tc>
                <a:tc>
                  <a:txBody>
                    <a:bodyPr/>
                    <a:lstStyle/>
                    <a:p>
                      <a:pPr algn="r"/>
                      <a:r>
                        <a:rPr lang="en-US" sz="1400" dirty="0"/>
                        <a:t>118,000</a:t>
                      </a:r>
                    </a:p>
                  </a:txBody>
                  <a:tcPr/>
                </a:tc>
                <a:tc>
                  <a:txBody>
                    <a:bodyPr/>
                    <a:lstStyle/>
                    <a:p>
                      <a:r>
                        <a:rPr lang="en-US" sz="1400" dirty="0"/>
                        <a:t>Interest payable</a:t>
                      </a:r>
                    </a:p>
                  </a:txBody>
                  <a:tcPr/>
                </a:tc>
                <a:tc>
                  <a:txBody>
                    <a:bodyPr/>
                    <a:lstStyle/>
                    <a:p>
                      <a:pPr algn="r"/>
                      <a:r>
                        <a:rPr lang="en-US" sz="1400" dirty="0"/>
                        <a:t>1,000</a:t>
                      </a:r>
                    </a:p>
                  </a:txBody>
                  <a:tcPr/>
                </a:tc>
                <a:extLst>
                  <a:ext uri="{0D108BD9-81ED-4DB2-BD59-A6C34878D82A}">
                    <a16:rowId xmlns:a16="http://schemas.microsoft.com/office/drawing/2014/main" val="173247886"/>
                  </a:ext>
                </a:extLst>
              </a:tr>
              <a:tr h="0">
                <a:tc>
                  <a:txBody>
                    <a:bodyPr/>
                    <a:lstStyle/>
                    <a:p>
                      <a:r>
                        <a:rPr lang="en-US" sz="1400" dirty="0"/>
                        <a:t>Other assets</a:t>
                      </a:r>
                    </a:p>
                  </a:txBody>
                  <a:tcPr/>
                </a:tc>
                <a:tc>
                  <a:txBody>
                    <a:bodyPr/>
                    <a:lstStyle/>
                    <a:p>
                      <a:pPr algn="r"/>
                      <a:r>
                        <a:rPr lang="en-US" sz="1400" dirty="0"/>
                        <a:t>55,000</a:t>
                      </a:r>
                    </a:p>
                  </a:txBody>
                  <a:tcPr/>
                </a:tc>
                <a:tc>
                  <a:txBody>
                    <a:bodyPr/>
                    <a:lstStyle/>
                    <a:p>
                      <a:r>
                        <a:rPr lang="en-US" sz="1400" dirty="0"/>
                        <a:t>Notes payable</a:t>
                      </a:r>
                    </a:p>
                  </a:txBody>
                  <a:tcPr/>
                </a:tc>
                <a:tc>
                  <a:txBody>
                    <a:bodyPr/>
                    <a:lstStyle/>
                    <a:p>
                      <a:pPr algn="r"/>
                      <a:r>
                        <a:rPr lang="en-US" sz="1400" dirty="0"/>
                        <a:t>100,000</a:t>
                      </a:r>
                    </a:p>
                  </a:txBody>
                  <a:tcPr/>
                </a:tc>
                <a:extLst>
                  <a:ext uri="{0D108BD9-81ED-4DB2-BD59-A6C34878D82A}">
                    <a16:rowId xmlns:a16="http://schemas.microsoft.com/office/drawing/2014/main" val="4179983693"/>
                  </a:ext>
                </a:extLst>
              </a:tr>
              <a:tr h="0">
                <a:tc>
                  <a:txBody>
                    <a:bodyPr/>
                    <a:lstStyle/>
                    <a:p>
                      <a:endParaRPr lang="en-US" sz="1400"/>
                    </a:p>
                  </a:txBody>
                  <a:tcPr/>
                </a:tc>
                <a:tc>
                  <a:txBody>
                    <a:bodyPr/>
                    <a:lstStyle/>
                    <a:p>
                      <a:pPr algn="r"/>
                      <a:endParaRPr lang="en-US" sz="1400" dirty="0"/>
                    </a:p>
                  </a:txBody>
                  <a:tcPr/>
                </a:tc>
                <a:tc>
                  <a:txBody>
                    <a:bodyPr/>
                    <a:lstStyle/>
                    <a:p>
                      <a:r>
                        <a:rPr lang="en-US" sz="1400" dirty="0"/>
                        <a:t>Other liabilities</a:t>
                      </a:r>
                    </a:p>
                  </a:txBody>
                  <a:tcPr/>
                </a:tc>
                <a:tc>
                  <a:txBody>
                    <a:bodyPr/>
                    <a:lstStyle/>
                    <a:p>
                      <a:pPr algn="r"/>
                      <a:r>
                        <a:rPr lang="en-US" sz="1400" u="sng" dirty="0"/>
                        <a:t>         4,000</a:t>
                      </a:r>
                    </a:p>
                  </a:txBody>
                  <a:tcPr/>
                </a:tc>
                <a:extLst>
                  <a:ext uri="{0D108BD9-81ED-4DB2-BD59-A6C34878D82A}">
                    <a16:rowId xmlns:a16="http://schemas.microsoft.com/office/drawing/2014/main" val="3999876385"/>
                  </a:ext>
                </a:extLst>
              </a:tr>
              <a:tr h="0">
                <a:tc>
                  <a:txBody>
                    <a:bodyPr/>
                    <a:lstStyle/>
                    <a:p>
                      <a:endParaRPr lang="en-US" sz="1400"/>
                    </a:p>
                  </a:txBody>
                  <a:tcPr/>
                </a:tc>
                <a:tc>
                  <a:txBody>
                    <a:bodyPr/>
                    <a:lstStyle/>
                    <a:p>
                      <a:pPr algn="r"/>
                      <a:endParaRPr lang="en-US" sz="1400" dirty="0"/>
                    </a:p>
                  </a:txBody>
                  <a:tcPr/>
                </a:tc>
                <a:tc>
                  <a:txBody>
                    <a:bodyPr/>
                    <a:lstStyle/>
                    <a:p>
                      <a:pPr marL="361950" indent="0"/>
                      <a:r>
                        <a:rPr lang="en-US" sz="1400" b="1" dirty="0">
                          <a:solidFill>
                            <a:srgbClr val="007033"/>
                          </a:solidFill>
                        </a:rPr>
                        <a:t>Total liabilities</a:t>
                      </a:r>
                    </a:p>
                  </a:txBody>
                  <a:tcPr/>
                </a:tc>
                <a:tc>
                  <a:txBody>
                    <a:bodyPr/>
                    <a:lstStyle/>
                    <a:p>
                      <a:pPr algn="r"/>
                      <a:r>
                        <a:rPr lang="en-US" sz="1400" b="1" dirty="0">
                          <a:solidFill>
                            <a:srgbClr val="007033"/>
                          </a:solidFill>
                        </a:rPr>
                        <a:t>140,000</a:t>
                      </a:r>
                    </a:p>
                  </a:txBody>
                  <a:tcPr/>
                </a:tc>
                <a:extLst>
                  <a:ext uri="{0D108BD9-81ED-4DB2-BD59-A6C34878D82A}">
                    <a16:rowId xmlns:a16="http://schemas.microsoft.com/office/drawing/2014/main" val="3809206930"/>
                  </a:ext>
                </a:extLst>
              </a:tr>
              <a:tr h="133978">
                <a:tc>
                  <a:txBody>
                    <a:bodyPr/>
                    <a:lstStyle/>
                    <a:p>
                      <a:endParaRPr lang="en-US" sz="1400"/>
                    </a:p>
                  </a:txBody>
                  <a:tcPr/>
                </a:tc>
                <a:tc>
                  <a:txBody>
                    <a:bodyPr/>
                    <a:lstStyle/>
                    <a:p>
                      <a:pPr algn="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sng" dirty="0"/>
                        <a:t>Stockholders’ Equity</a:t>
                      </a:r>
                    </a:p>
                  </a:txBody>
                  <a:tcPr/>
                </a:tc>
                <a:tc>
                  <a:txBody>
                    <a:bodyPr/>
                    <a:lstStyle/>
                    <a:p>
                      <a:pPr algn="r"/>
                      <a:endParaRPr lang="en-US" sz="1400" dirty="0"/>
                    </a:p>
                  </a:txBody>
                  <a:tcPr/>
                </a:tc>
                <a:extLst>
                  <a:ext uri="{0D108BD9-81ED-4DB2-BD59-A6C34878D82A}">
                    <a16:rowId xmlns:a16="http://schemas.microsoft.com/office/drawing/2014/main" val="2119783866"/>
                  </a:ext>
                </a:extLst>
              </a:tr>
              <a:tr h="180870">
                <a:tc>
                  <a:txBody>
                    <a:bodyPr/>
                    <a:lstStyle/>
                    <a:p>
                      <a:endParaRPr lang="en-US" sz="1400"/>
                    </a:p>
                  </a:txBody>
                  <a:tcPr/>
                </a:tc>
                <a:tc>
                  <a:txBody>
                    <a:bodyPr/>
                    <a:lstStyle/>
                    <a:p>
                      <a:pPr algn="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accent4">
                              <a:lumMod val="50000"/>
                            </a:schemeClr>
                          </a:solidFill>
                        </a:rPr>
                        <a:t>Common stock</a:t>
                      </a:r>
                    </a:p>
                  </a:txBody>
                  <a:tcPr/>
                </a:tc>
                <a:tc>
                  <a:txBody>
                    <a:bodyPr/>
                    <a:lstStyle/>
                    <a:p>
                      <a:pPr algn="r"/>
                      <a:r>
                        <a:rPr lang="en-US" sz="1400" dirty="0">
                          <a:solidFill>
                            <a:schemeClr val="accent4">
                              <a:lumMod val="50000"/>
                            </a:schemeClr>
                          </a:solidFill>
                        </a:rPr>
                        <a:t>200,000</a:t>
                      </a:r>
                    </a:p>
                  </a:txBody>
                  <a:tcPr/>
                </a:tc>
                <a:extLst>
                  <a:ext uri="{0D108BD9-81ED-4DB2-BD59-A6C34878D82A}">
                    <a16:rowId xmlns:a16="http://schemas.microsoft.com/office/drawing/2014/main" val="4253523153"/>
                  </a:ext>
                </a:extLst>
              </a:tr>
              <a:tr h="177520">
                <a:tc>
                  <a:txBody>
                    <a:bodyPr/>
                    <a:lstStyle/>
                    <a:p>
                      <a:endParaRPr lang="en-US" sz="1400"/>
                    </a:p>
                  </a:txBody>
                  <a:tcPr/>
                </a:tc>
                <a:tc>
                  <a:txBody>
                    <a:bodyPr/>
                    <a:lstStyle/>
                    <a:p>
                      <a:pPr algn="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accent4">
                              <a:lumMod val="50000"/>
                            </a:schemeClr>
                          </a:solidFill>
                        </a:rPr>
                        <a:t>Retained earnings</a:t>
                      </a:r>
                    </a:p>
                  </a:txBody>
                  <a:tcPr/>
                </a:tc>
                <a:tc>
                  <a:txBody>
                    <a:bodyPr/>
                    <a:lstStyle/>
                    <a:p>
                      <a:pPr algn="r"/>
                      <a:r>
                        <a:rPr lang="en-US" sz="1400" u="sng" baseline="0" dirty="0">
                          <a:solidFill>
                            <a:schemeClr val="accent4">
                              <a:lumMod val="50000"/>
                            </a:schemeClr>
                          </a:solidFill>
                          <a:uFill>
                            <a:solidFill>
                              <a:schemeClr val="tx1"/>
                            </a:solidFill>
                          </a:uFill>
                        </a:rPr>
                        <a:t>        10,000</a:t>
                      </a:r>
                    </a:p>
                  </a:txBody>
                  <a:tcPr/>
                </a:tc>
                <a:extLst>
                  <a:ext uri="{0D108BD9-81ED-4DB2-BD59-A6C34878D82A}">
                    <a16:rowId xmlns:a16="http://schemas.microsoft.com/office/drawing/2014/main" val="1196580056"/>
                  </a:ext>
                </a:extLst>
              </a:tr>
              <a:tr h="0">
                <a:tc>
                  <a:txBody>
                    <a:bodyPr/>
                    <a:lstStyle/>
                    <a:p>
                      <a:endParaRPr lang="en-US" sz="1400"/>
                    </a:p>
                  </a:txBody>
                  <a:tcPr/>
                </a:tc>
                <a:tc>
                  <a:txBody>
                    <a:bodyPr/>
                    <a:lstStyle/>
                    <a:p>
                      <a:pPr algn="r"/>
                      <a:r>
                        <a:rPr lang="en-US" sz="1400" u="sng" dirty="0"/>
                        <a:t>                 </a:t>
                      </a:r>
                      <a:r>
                        <a:rPr lang="en-US" sz="100" u="sng" dirty="0"/>
                        <a:t>.</a:t>
                      </a:r>
                    </a:p>
                  </a:txBody>
                  <a:tcPr/>
                </a:tc>
                <a:tc>
                  <a:txBody>
                    <a:bodyPr/>
                    <a:lstStyle/>
                    <a:p>
                      <a:pPr marL="180975" indent="0"/>
                      <a:r>
                        <a:rPr lang="en-US" sz="1400" b="1" baseline="0" dirty="0">
                          <a:solidFill>
                            <a:schemeClr val="accent4">
                              <a:lumMod val="50000"/>
                            </a:schemeClr>
                          </a:solidFill>
                          <a:uFill>
                            <a:solidFill>
                              <a:schemeClr val="tx1"/>
                            </a:solidFill>
                          </a:uFill>
                        </a:rPr>
                        <a:t>Total stockholders’ equity</a:t>
                      </a:r>
                    </a:p>
                  </a:txBody>
                  <a:tcPr/>
                </a:tc>
                <a:tc>
                  <a:txBody>
                    <a:bodyPr/>
                    <a:lstStyle/>
                    <a:p>
                      <a:pPr algn="r"/>
                      <a:r>
                        <a:rPr lang="en-US" sz="1400" b="1" u="sng" baseline="0" dirty="0">
                          <a:solidFill>
                            <a:schemeClr val="accent4">
                              <a:lumMod val="50000"/>
                            </a:schemeClr>
                          </a:solidFill>
                          <a:uFill>
                            <a:solidFill>
                              <a:schemeClr val="tx1"/>
                            </a:solidFill>
                          </a:uFill>
                        </a:rPr>
                        <a:t>      210,000</a:t>
                      </a:r>
                    </a:p>
                  </a:txBody>
                  <a:tcPr/>
                </a:tc>
                <a:extLst>
                  <a:ext uri="{0D108BD9-81ED-4DB2-BD59-A6C34878D82A}">
                    <a16:rowId xmlns:a16="http://schemas.microsoft.com/office/drawing/2014/main" val="1826905802"/>
                  </a:ext>
                </a:extLst>
              </a:tr>
              <a:tr h="2612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007033"/>
                          </a:solidFill>
                        </a:rPr>
                        <a:t>Total assets</a:t>
                      </a:r>
                    </a:p>
                  </a:txBody>
                  <a:tcPr/>
                </a:tc>
                <a:tc>
                  <a:txBody>
                    <a:bodyPr/>
                    <a:lstStyle/>
                    <a:p>
                      <a:pPr algn="r"/>
                      <a:r>
                        <a:rPr lang="en-US" sz="1400" b="1" u="dbl" baseline="0" dirty="0">
                          <a:solidFill>
                            <a:srgbClr val="007033"/>
                          </a:solidFill>
                          <a:uFill>
                            <a:solidFill>
                              <a:schemeClr val="tx1"/>
                            </a:solidFill>
                          </a:uFill>
                        </a:rPr>
                        <a:t>  $350,000</a:t>
                      </a:r>
                    </a:p>
                  </a:txBody>
                  <a:tcPr/>
                </a:tc>
                <a:tc>
                  <a:txBody>
                    <a:bodyPr/>
                    <a:lstStyle/>
                    <a:p>
                      <a:pPr marL="361950" indent="0"/>
                      <a:r>
                        <a:rPr lang="en-US" sz="1400" b="1" dirty="0">
                          <a:solidFill>
                            <a:srgbClr val="007033"/>
                          </a:solidFill>
                        </a:rPr>
                        <a:t>Total liabilities and</a:t>
                      </a:r>
                      <a:r>
                        <a:rPr lang="en-US" sz="1400" b="1" baseline="0" dirty="0">
                          <a:solidFill>
                            <a:srgbClr val="007033"/>
                          </a:solidFill>
                        </a:rPr>
                        <a:t> </a:t>
                      </a:r>
                      <a:r>
                        <a:rPr lang="en-US" sz="1400" b="1" dirty="0">
                          <a:solidFill>
                            <a:srgbClr val="007033"/>
                          </a:solidFill>
                        </a:rPr>
                        <a:t>stockholders’ equity</a:t>
                      </a:r>
                    </a:p>
                  </a:txBody>
                  <a:tcPr/>
                </a:tc>
                <a:tc>
                  <a:txBody>
                    <a:bodyPr/>
                    <a:lstStyle/>
                    <a:p>
                      <a:pPr algn="r"/>
                      <a:r>
                        <a:rPr lang="en-US" sz="1400" b="1" u="dbl" baseline="0" dirty="0">
                          <a:solidFill>
                            <a:srgbClr val="007033"/>
                          </a:solidFill>
                          <a:uFill>
                            <a:solidFill>
                              <a:schemeClr val="tx1"/>
                            </a:solidFill>
                          </a:uFill>
                        </a:rPr>
                        <a:t>    $350,000</a:t>
                      </a:r>
                    </a:p>
                  </a:txBody>
                  <a:tcPr/>
                </a:tc>
                <a:extLst>
                  <a:ext uri="{0D108BD9-81ED-4DB2-BD59-A6C34878D82A}">
                    <a16:rowId xmlns:a16="http://schemas.microsoft.com/office/drawing/2014/main" val="3873124329"/>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42061861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Learning Objective 1</a:t>
            </a:r>
            <a:endParaRPr lang="en-US" sz="360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1019229"/>
          </a:xfrm>
        </p:spPr>
        <p:txBody>
          <a:bodyPr>
            <a:normAutofit/>
          </a:bodyPr>
          <a:lstStyle/>
          <a:p>
            <a:pPr marL="1163638" indent="-1163638"/>
            <a:r>
              <a:rPr lang="en-US" sz="2800" b="1" noProof="0" dirty="0">
                <a:solidFill>
                  <a:schemeClr val="tx1"/>
                </a:solidFill>
              </a:rPr>
              <a:t>LO1-1</a:t>
            </a:r>
            <a:r>
              <a:rPr lang="en-US" sz="2800" noProof="0" dirty="0">
                <a:solidFill>
                  <a:schemeClr val="tx1"/>
                </a:solidFill>
              </a:rPr>
              <a:t> Describe the two primary functions of financial accounting.</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286999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Concept Check 1-3 </a:t>
            </a:r>
            <a:r>
              <a:rPr lang="en-US" sz="1000" b="0" noProof="0" dirty="0"/>
              <a:t>1</a:t>
            </a:r>
          </a:p>
        </p:txBody>
      </p:sp>
      <p:sp>
        <p:nvSpPr>
          <p:cNvPr id="3" name="Content Placeholder 2"/>
          <p:cNvSpPr>
            <a:spLocks noGrp="1"/>
          </p:cNvSpPr>
          <p:nvPr>
            <p:ph sz="quarter" idx="11"/>
          </p:nvPr>
        </p:nvSpPr>
        <p:spPr>
          <a:xfrm>
            <a:off x="342900" y="1276710"/>
            <a:ext cx="8458200" cy="3224952"/>
          </a:xfrm>
        </p:spPr>
        <p:txBody>
          <a:bodyPr>
            <a:normAutofit/>
          </a:bodyPr>
          <a:lstStyle/>
          <a:p>
            <a:pPr>
              <a:spcBef>
                <a:spcPts val="500"/>
              </a:spcBef>
              <a:spcAft>
                <a:spcPts val="500"/>
              </a:spcAft>
            </a:pPr>
            <a:r>
              <a:rPr lang="en-US" sz="2800" noProof="0" dirty="0"/>
              <a:t>Which of the following accounts would appear in a company’s income statement?</a:t>
            </a:r>
          </a:p>
          <a:p>
            <a:pPr>
              <a:spcBef>
                <a:spcPts val="500"/>
              </a:spcBef>
              <a:spcAft>
                <a:spcPts val="500"/>
              </a:spcAft>
            </a:pPr>
            <a:r>
              <a:rPr lang="en-US" sz="2800" b="1" noProof="0" dirty="0"/>
              <a:t>a. </a:t>
            </a:r>
            <a:r>
              <a:rPr lang="en-US" sz="2800" noProof="0" dirty="0"/>
              <a:t>Accounts Payable</a:t>
            </a:r>
          </a:p>
          <a:p>
            <a:pPr>
              <a:spcBef>
                <a:spcPts val="500"/>
              </a:spcBef>
              <a:spcAft>
                <a:spcPts val="500"/>
              </a:spcAft>
            </a:pPr>
            <a:r>
              <a:rPr lang="en-US" sz="2800" b="1" noProof="0" dirty="0"/>
              <a:t>b. </a:t>
            </a:r>
            <a:r>
              <a:rPr lang="en-US" sz="2800" noProof="0" dirty="0"/>
              <a:t>Cash</a:t>
            </a:r>
          </a:p>
          <a:p>
            <a:pPr>
              <a:spcBef>
                <a:spcPts val="500"/>
              </a:spcBef>
              <a:spcAft>
                <a:spcPts val="500"/>
              </a:spcAft>
            </a:pPr>
            <a:r>
              <a:rPr lang="en-US" sz="2800" b="1" noProof="0" dirty="0"/>
              <a:t>c. </a:t>
            </a:r>
            <a:r>
              <a:rPr lang="en-US" sz="2800" noProof="0" dirty="0"/>
              <a:t>Dividends</a:t>
            </a:r>
          </a:p>
          <a:p>
            <a:pPr>
              <a:spcBef>
                <a:spcPts val="500"/>
              </a:spcBef>
              <a:spcAft>
                <a:spcPts val="500"/>
              </a:spcAft>
            </a:pPr>
            <a:r>
              <a:rPr lang="en-US" sz="2800" b="1" noProof="0" dirty="0"/>
              <a:t>d. </a:t>
            </a:r>
            <a:r>
              <a:rPr lang="en-US" sz="2800" noProof="0" dirty="0"/>
              <a:t>Rent Expense</a:t>
            </a:r>
          </a:p>
        </p:txBody>
      </p:sp>
      <p:sp>
        <p:nvSpPr>
          <p:cNvPr id="7" name="Slide Number Placeholder 6"/>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42230062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Concept Check 1-3 </a:t>
            </a:r>
            <a:r>
              <a:rPr lang="en-US" sz="1000" b="0" noProof="0" dirty="0"/>
              <a:t>2</a:t>
            </a:r>
          </a:p>
        </p:txBody>
      </p:sp>
      <p:sp>
        <p:nvSpPr>
          <p:cNvPr id="3" name="Content Placeholder 2"/>
          <p:cNvSpPr>
            <a:spLocks noGrp="1"/>
          </p:cNvSpPr>
          <p:nvPr>
            <p:ph sz="quarter" idx="11"/>
          </p:nvPr>
        </p:nvSpPr>
        <p:spPr>
          <a:xfrm>
            <a:off x="342900" y="1276709"/>
            <a:ext cx="8458200" cy="3194807"/>
          </a:xfrm>
        </p:spPr>
        <p:txBody>
          <a:bodyPr>
            <a:normAutofit/>
          </a:bodyPr>
          <a:lstStyle/>
          <a:p>
            <a:pPr>
              <a:spcBef>
                <a:spcPts val="500"/>
              </a:spcBef>
              <a:spcAft>
                <a:spcPts val="500"/>
              </a:spcAft>
            </a:pPr>
            <a:r>
              <a:rPr lang="en-US" sz="2800" noProof="0" dirty="0"/>
              <a:t>Which of the following accounts would appear in a company’s income statement?</a:t>
            </a:r>
          </a:p>
          <a:p>
            <a:pPr>
              <a:spcBef>
                <a:spcPts val="500"/>
              </a:spcBef>
              <a:spcAft>
                <a:spcPts val="500"/>
              </a:spcAft>
            </a:pPr>
            <a:r>
              <a:rPr lang="en-US" sz="2800" b="1" noProof="0" dirty="0"/>
              <a:t>a. </a:t>
            </a:r>
            <a:r>
              <a:rPr lang="en-US" sz="2800" noProof="0" dirty="0"/>
              <a:t>Accounts Payable</a:t>
            </a:r>
          </a:p>
          <a:p>
            <a:pPr>
              <a:spcBef>
                <a:spcPts val="500"/>
              </a:spcBef>
              <a:spcAft>
                <a:spcPts val="500"/>
              </a:spcAft>
            </a:pPr>
            <a:r>
              <a:rPr lang="en-US" sz="2800" b="1" noProof="0" dirty="0"/>
              <a:t>b.</a:t>
            </a:r>
            <a:r>
              <a:rPr lang="en-US" sz="2800" noProof="0" dirty="0"/>
              <a:t> Cash</a:t>
            </a:r>
          </a:p>
          <a:p>
            <a:pPr>
              <a:spcBef>
                <a:spcPts val="500"/>
              </a:spcBef>
              <a:spcAft>
                <a:spcPts val="500"/>
              </a:spcAft>
            </a:pPr>
            <a:r>
              <a:rPr lang="en-US" sz="2800" b="1" noProof="0" dirty="0"/>
              <a:t>c.</a:t>
            </a:r>
            <a:r>
              <a:rPr lang="en-US" sz="2800" noProof="0" dirty="0"/>
              <a:t> Dividends</a:t>
            </a:r>
          </a:p>
          <a:p>
            <a:pPr>
              <a:spcBef>
                <a:spcPts val="500"/>
              </a:spcBef>
              <a:spcAft>
                <a:spcPts val="500"/>
              </a:spcAft>
            </a:pPr>
            <a:r>
              <a:rPr lang="en-US" sz="2800" b="1" noProof="0" dirty="0"/>
              <a:t>Answer: d.</a:t>
            </a:r>
            <a:r>
              <a:rPr lang="en-US" sz="2800" noProof="0" dirty="0"/>
              <a:t> Rent Expense</a:t>
            </a:r>
          </a:p>
        </p:txBody>
      </p:sp>
      <p:sp>
        <p:nvSpPr>
          <p:cNvPr id="9" name="Content Placeholder 8"/>
          <p:cNvSpPr>
            <a:spLocks noGrp="1"/>
          </p:cNvSpPr>
          <p:nvPr>
            <p:ph sz="quarter" idx="15"/>
          </p:nvPr>
        </p:nvSpPr>
        <p:spPr>
          <a:xfrm>
            <a:off x="342900" y="4903864"/>
            <a:ext cx="8458200" cy="1354853"/>
          </a:xfrm>
        </p:spPr>
        <p:txBody>
          <a:bodyPr>
            <a:normAutofit/>
          </a:bodyPr>
          <a:lstStyle/>
          <a:p>
            <a:pPr>
              <a:spcBef>
                <a:spcPts val="500"/>
              </a:spcBef>
              <a:spcAft>
                <a:spcPts val="500"/>
              </a:spcAft>
            </a:pPr>
            <a:r>
              <a:rPr lang="en-US" noProof="0" dirty="0"/>
              <a:t>The income statement is a financial statement that reports the company’s revenues and expenses over an interval of time. Accounts Payable (liability) and Cash (asset) would appear in the balance sheet, and Dividends would appear in the statement of stockholders’ equity.</a:t>
            </a:r>
          </a:p>
        </p:txBody>
      </p:sp>
      <p:sp>
        <p:nvSpPr>
          <p:cNvPr id="7" name="Slide Number Placeholder 6"/>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10751531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Concept Check 1-4 </a:t>
            </a:r>
            <a:r>
              <a:rPr lang="en-US" sz="1000" b="0" noProof="0" dirty="0"/>
              <a:t>1</a:t>
            </a:r>
          </a:p>
        </p:txBody>
      </p:sp>
      <p:sp>
        <p:nvSpPr>
          <p:cNvPr id="3" name="Content Placeholder 2"/>
          <p:cNvSpPr>
            <a:spLocks noGrp="1"/>
          </p:cNvSpPr>
          <p:nvPr>
            <p:ph sz="quarter" idx="11"/>
          </p:nvPr>
        </p:nvSpPr>
        <p:spPr>
          <a:xfrm>
            <a:off x="342900" y="1276710"/>
            <a:ext cx="8458200" cy="2812969"/>
          </a:xfrm>
        </p:spPr>
        <p:txBody>
          <a:bodyPr>
            <a:normAutofit/>
          </a:bodyPr>
          <a:lstStyle/>
          <a:p>
            <a:pPr>
              <a:spcBef>
                <a:spcPts val="500"/>
              </a:spcBef>
              <a:spcAft>
                <a:spcPts val="500"/>
              </a:spcAft>
            </a:pPr>
            <a:r>
              <a:rPr lang="en-US" sz="2800" noProof="0" dirty="0"/>
              <a:t>Which relationship is reflected in the balance sheet?</a:t>
            </a:r>
          </a:p>
          <a:p>
            <a:pPr>
              <a:spcBef>
                <a:spcPts val="500"/>
              </a:spcBef>
              <a:spcAft>
                <a:spcPts val="500"/>
              </a:spcAft>
            </a:pPr>
            <a:r>
              <a:rPr lang="en-US" sz="2800" b="1" noProof="0" dirty="0"/>
              <a:t>a. </a:t>
            </a:r>
            <a:r>
              <a:rPr lang="en-US" sz="2800" noProof="0" dirty="0"/>
              <a:t>Revenues − Expenses = Net income</a:t>
            </a:r>
          </a:p>
          <a:p>
            <a:pPr>
              <a:spcBef>
                <a:spcPts val="500"/>
              </a:spcBef>
              <a:spcAft>
                <a:spcPts val="500"/>
              </a:spcAft>
            </a:pPr>
            <a:r>
              <a:rPr lang="en-US" sz="2800" b="1" noProof="0" dirty="0"/>
              <a:t>b. </a:t>
            </a:r>
            <a:r>
              <a:rPr lang="en-US" sz="2800" noProof="0" dirty="0"/>
              <a:t>Assets = Liabilities + Stockholders’ Equity</a:t>
            </a:r>
          </a:p>
          <a:p>
            <a:pPr marL="461963" indent="-461963">
              <a:spcBef>
                <a:spcPts val="500"/>
              </a:spcBef>
              <a:spcAft>
                <a:spcPts val="500"/>
              </a:spcAft>
            </a:pPr>
            <a:r>
              <a:rPr lang="en-US" sz="2800" b="1" noProof="0" dirty="0"/>
              <a:t>c. </a:t>
            </a:r>
            <a:r>
              <a:rPr lang="en-US" sz="2800" noProof="0" dirty="0"/>
              <a:t>Assets − Liabilities = Net Income</a:t>
            </a:r>
          </a:p>
          <a:p>
            <a:pPr>
              <a:spcBef>
                <a:spcPts val="500"/>
              </a:spcBef>
              <a:spcAft>
                <a:spcPts val="500"/>
              </a:spcAft>
            </a:pPr>
            <a:r>
              <a:rPr lang="en-US" sz="2800" b="1" noProof="0" dirty="0"/>
              <a:t>d. </a:t>
            </a:r>
            <a:r>
              <a:rPr lang="en-US" sz="2800" noProof="0" dirty="0"/>
              <a:t>Assets = Revenues + Dividends</a:t>
            </a:r>
          </a:p>
        </p:txBody>
      </p:sp>
      <p:sp>
        <p:nvSpPr>
          <p:cNvPr id="7" name="Slide Number Placeholder 6"/>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913297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Concept Check 1-4 </a:t>
            </a:r>
            <a:r>
              <a:rPr lang="en-US" sz="1000" b="0" noProof="0" dirty="0"/>
              <a:t>2</a:t>
            </a:r>
          </a:p>
        </p:txBody>
      </p:sp>
      <p:sp>
        <p:nvSpPr>
          <p:cNvPr id="3" name="Content Placeholder 2"/>
          <p:cNvSpPr>
            <a:spLocks noGrp="1"/>
          </p:cNvSpPr>
          <p:nvPr>
            <p:ph sz="quarter" idx="11"/>
          </p:nvPr>
        </p:nvSpPr>
        <p:spPr>
          <a:xfrm>
            <a:off x="342900" y="1276709"/>
            <a:ext cx="8458200" cy="2782825"/>
          </a:xfrm>
        </p:spPr>
        <p:txBody>
          <a:bodyPr>
            <a:normAutofit fontScale="92500"/>
          </a:bodyPr>
          <a:lstStyle/>
          <a:p>
            <a:pPr>
              <a:spcBef>
                <a:spcPts val="500"/>
              </a:spcBef>
              <a:spcAft>
                <a:spcPts val="500"/>
              </a:spcAft>
            </a:pPr>
            <a:r>
              <a:rPr lang="en-US" sz="2800" noProof="0" dirty="0"/>
              <a:t>Which relationship is reflected in the balance sheet?</a:t>
            </a:r>
          </a:p>
          <a:p>
            <a:pPr>
              <a:spcBef>
                <a:spcPts val="500"/>
              </a:spcBef>
              <a:spcAft>
                <a:spcPts val="500"/>
              </a:spcAft>
            </a:pPr>
            <a:r>
              <a:rPr lang="en-US" sz="2800" b="1" noProof="0" dirty="0"/>
              <a:t>a. </a:t>
            </a:r>
            <a:r>
              <a:rPr lang="en-US" sz="2800" noProof="0" dirty="0"/>
              <a:t>Revenues − Expenses = Net income</a:t>
            </a:r>
          </a:p>
          <a:p>
            <a:pPr>
              <a:spcBef>
                <a:spcPts val="500"/>
              </a:spcBef>
              <a:spcAft>
                <a:spcPts val="500"/>
              </a:spcAft>
            </a:pPr>
            <a:r>
              <a:rPr lang="en-US" sz="2800" b="1" noProof="0" dirty="0"/>
              <a:t>Answer: b. </a:t>
            </a:r>
            <a:r>
              <a:rPr lang="en-US" sz="2800" noProof="0" dirty="0"/>
              <a:t>Assets = Liabilities + Stockholders’ Equity</a:t>
            </a:r>
          </a:p>
          <a:p>
            <a:pPr marL="461963" indent="-461963">
              <a:spcBef>
                <a:spcPts val="500"/>
              </a:spcBef>
              <a:spcAft>
                <a:spcPts val="500"/>
              </a:spcAft>
            </a:pPr>
            <a:r>
              <a:rPr lang="en-US" sz="2800" b="1" noProof="0" dirty="0"/>
              <a:t>c. </a:t>
            </a:r>
            <a:r>
              <a:rPr lang="en-US" sz="2800" noProof="0" dirty="0"/>
              <a:t>Assets − Liabilities = Net Income</a:t>
            </a:r>
          </a:p>
          <a:p>
            <a:pPr>
              <a:spcBef>
                <a:spcPts val="500"/>
              </a:spcBef>
              <a:spcAft>
                <a:spcPts val="500"/>
              </a:spcAft>
            </a:pPr>
            <a:r>
              <a:rPr lang="en-US" sz="2800" b="1" noProof="0" dirty="0"/>
              <a:t>d. </a:t>
            </a:r>
            <a:r>
              <a:rPr lang="en-US" sz="2800" noProof="0" dirty="0"/>
              <a:t>Assets = Revenues + Dividends</a:t>
            </a:r>
          </a:p>
        </p:txBody>
      </p:sp>
      <p:sp>
        <p:nvSpPr>
          <p:cNvPr id="9" name="Content Placeholder 8"/>
          <p:cNvSpPr>
            <a:spLocks noGrp="1"/>
          </p:cNvSpPr>
          <p:nvPr>
            <p:ph sz="quarter" idx="15"/>
          </p:nvPr>
        </p:nvSpPr>
        <p:spPr>
          <a:xfrm>
            <a:off x="342900" y="4401881"/>
            <a:ext cx="8458200" cy="1376625"/>
          </a:xfrm>
        </p:spPr>
        <p:txBody>
          <a:bodyPr>
            <a:normAutofit/>
          </a:bodyPr>
          <a:lstStyle/>
          <a:p>
            <a:pPr>
              <a:spcBef>
                <a:spcPts val="500"/>
              </a:spcBef>
              <a:spcAft>
                <a:spcPts val="500"/>
              </a:spcAft>
            </a:pPr>
            <a:r>
              <a:rPr lang="en-US" noProof="0" dirty="0"/>
              <a:t>The balance sheet reflects the financial position of a company on a particular date. The company’s financial position is summarized by showing that resources (Assets) equal claims to resources (Liabilities + Stockholders’ Equity).</a:t>
            </a:r>
          </a:p>
        </p:txBody>
      </p:sp>
      <p:sp>
        <p:nvSpPr>
          <p:cNvPr id="7" name="Slide Number Placeholder 6"/>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39014340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Statement of Cash Flows</a:t>
            </a:r>
          </a:p>
        </p:txBody>
      </p:sp>
      <p:sp>
        <p:nvSpPr>
          <p:cNvPr id="3" name="Content Placeholder 2"/>
          <p:cNvSpPr>
            <a:spLocks noGrp="1"/>
          </p:cNvSpPr>
          <p:nvPr>
            <p:ph sz="quarter" idx="11"/>
          </p:nvPr>
        </p:nvSpPr>
        <p:spPr>
          <a:xfrm>
            <a:off x="938152" y="1276710"/>
            <a:ext cx="7113318" cy="984169"/>
          </a:xfrm>
        </p:spPr>
        <p:txBody>
          <a:bodyPr>
            <a:noAutofit/>
          </a:bodyPr>
          <a:lstStyle/>
          <a:p>
            <a:pPr algn="ctr">
              <a:spcBef>
                <a:spcPts val="500"/>
              </a:spcBef>
              <a:spcAft>
                <a:spcPts val="500"/>
              </a:spcAft>
            </a:pPr>
            <a:r>
              <a:rPr lang="en-US" sz="2800" kern="0" noProof="0" dirty="0">
                <a:solidFill>
                  <a:schemeClr val="tx1"/>
                </a:solidFill>
                <a:latin typeface="Arial" pitchFamily="34" charset="0"/>
              </a:rPr>
              <a:t>Measures activities involving cash receipts and cash payments over an interval of time</a:t>
            </a:r>
          </a:p>
        </p:txBody>
      </p:sp>
      <p:pic>
        <p:nvPicPr>
          <p:cNvPr id="9" name="Picture 8" descr="The illustration shows the statement of cash flows which measures activities involving cash receipts and cash payments over an interval of time.">
            <a:extLst>
              <a:ext uri="{FF2B5EF4-FFF2-40B4-BE49-F238E27FC236}">
                <a16:creationId xmlns:a16="http://schemas.microsoft.com/office/drawing/2014/main" id="{8D2BD44B-F09B-46AE-98BB-0073F1BABDB4}"/>
              </a:ext>
            </a:extLst>
          </p:cNvPr>
          <p:cNvPicPr>
            <a:picLocks noChangeAspect="1"/>
          </p:cNvPicPr>
          <p:nvPr/>
        </p:nvPicPr>
        <p:blipFill>
          <a:blip r:embed="rId3"/>
          <a:stretch>
            <a:fillRect/>
          </a:stretch>
        </p:blipFill>
        <p:spPr>
          <a:xfrm>
            <a:off x="745341" y="2677446"/>
            <a:ext cx="7548611" cy="2588254"/>
          </a:xfrm>
          <a:prstGeom prst="rect">
            <a:avLst/>
          </a:prstGeom>
        </p:spPr>
      </p:pic>
      <p:sp>
        <p:nvSpPr>
          <p:cNvPr id="27" name="Text Placeholder 3">
            <a:extLst>
              <a:ext uri="{FF2B5EF4-FFF2-40B4-BE49-F238E27FC236}">
                <a16:creationId xmlns:a16="http://schemas.microsoft.com/office/drawing/2014/main" id="{7257E58F-9E1B-477B-A3A3-0286D234BAA6}"/>
              </a:ext>
            </a:extLst>
          </p:cNvPr>
          <p:cNvSpPr>
            <a:spLocks noGrp="1"/>
          </p:cNvSpPr>
          <p:nvPr>
            <p:ph type="body" sz="quarter" idx="12"/>
          </p:nvPr>
        </p:nvSpPr>
        <p:spPr>
          <a:xfrm>
            <a:off x="2971268" y="6324600"/>
            <a:ext cx="3201464" cy="190500"/>
          </a:xfrm>
        </p:spPr>
        <p:txBody>
          <a:bodyPr anchor="ctr"/>
          <a:lstStyle/>
          <a:p>
            <a:r>
              <a:rPr lang="en-US" sz="1200" noProof="0" dirty="0">
                <a:hlinkClick r:id="rId4" action="ppaction://hlinksldjump"/>
              </a:rPr>
              <a:t>Access the text alternative for slide images.</a:t>
            </a:r>
            <a:endParaRPr lang="en-US" sz="1200" noProof="0" dirty="0"/>
          </a:p>
        </p:txBody>
      </p:sp>
      <p:sp>
        <p:nvSpPr>
          <p:cNvPr id="11" name="Slide Number Placeholder 10"/>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33310441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3005"/>
            <a:ext cx="8458200" cy="1202200"/>
          </a:xfrm>
        </p:spPr>
        <p:txBody>
          <a:bodyPr>
            <a:noAutofit/>
          </a:bodyPr>
          <a:lstStyle/>
          <a:p>
            <a:r>
              <a:rPr lang="en-US" sz="3200" noProof="0" dirty="0"/>
              <a:t>Illustration 1-8 Statement of Cash Flows for Eagle Soccer Academy </a:t>
            </a:r>
            <a:r>
              <a:rPr lang="en-US" sz="1000" b="0" noProof="0" dirty="0"/>
              <a:t>1</a:t>
            </a:r>
          </a:p>
        </p:txBody>
      </p:sp>
      <p:sp>
        <p:nvSpPr>
          <p:cNvPr id="8" name="Content Placeholder 7"/>
          <p:cNvSpPr>
            <a:spLocks noGrp="1"/>
          </p:cNvSpPr>
          <p:nvPr>
            <p:ph sz="quarter" idx="11"/>
          </p:nvPr>
        </p:nvSpPr>
        <p:spPr>
          <a:xfrm>
            <a:off x="2141550" y="1359219"/>
            <a:ext cx="4731521" cy="1152311"/>
          </a:xfrm>
        </p:spPr>
        <p:txBody>
          <a:bodyPr>
            <a:noAutofit/>
          </a:bodyPr>
          <a:lstStyle/>
          <a:p>
            <a:pPr algn="ctr">
              <a:spcBef>
                <a:spcPts val="500"/>
              </a:spcBef>
              <a:spcAft>
                <a:spcPts val="500"/>
              </a:spcAft>
            </a:pPr>
            <a:r>
              <a:rPr lang="en-US" sz="1800" b="1" noProof="0" dirty="0">
                <a:solidFill>
                  <a:schemeClr val="tx1"/>
                </a:solidFill>
              </a:rPr>
              <a:t>EAGLE SOCCER ACADEMY</a:t>
            </a:r>
          </a:p>
          <a:p>
            <a:pPr algn="ctr">
              <a:spcBef>
                <a:spcPts val="500"/>
              </a:spcBef>
              <a:spcAft>
                <a:spcPts val="500"/>
              </a:spcAft>
            </a:pPr>
            <a:r>
              <a:rPr lang="en-US" sz="1800" b="1" noProof="0" dirty="0">
                <a:solidFill>
                  <a:schemeClr val="tx1"/>
                </a:solidFill>
              </a:rPr>
              <a:t>Statement of Cash Flows</a:t>
            </a:r>
          </a:p>
          <a:p>
            <a:pPr algn="ctr">
              <a:spcBef>
                <a:spcPts val="500"/>
              </a:spcBef>
              <a:spcAft>
                <a:spcPts val="500"/>
              </a:spcAft>
            </a:pPr>
            <a:r>
              <a:rPr lang="en-US" sz="1800" b="1" noProof="0" dirty="0">
                <a:solidFill>
                  <a:schemeClr val="tx1"/>
                </a:solidFill>
              </a:rPr>
              <a:t>For the month ended December 31, 2024</a:t>
            </a:r>
          </a:p>
        </p:txBody>
      </p:sp>
      <p:sp>
        <p:nvSpPr>
          <p:cNvPr id="14" name="Content Placeholder 13"/>
          <p:cNvSpPr>
            <a:spLocks noGrp="1"/>
          </p:cNvSpPr>
          <p:nvPr>
            <p:ph sz="quarter" idx="14"/>
          </p:nvPr>
        </p:nvSpPr>
        <p:spPr>
          <a:xfrm>
            <a:off x="2312372" y="2645234"/>
            <a:ext cx="4329583" cy="379321"/>
          </a:xfrm>
        </p:spPr>
        <p:txBody>
          <a:bodyPr>
            <a:normAutofit/>
          </a:bodyPr>
          <a:lstStyle/>
          <a:p>
            <a:pPr>
              <a:spcBef>
                <a:spcPts val="500"/>
              </a:spcBef>
              <a:spcAft>
                <a:spcPts val="500"/>
              </a:spcAft>
            </a:pPr>
            <a:r>
              <a:rPr lang="en-US" sz="1800" b="1" u="sng" noProof="0" dirty="0"/>
              <a:t>Cash Flows from Operating Activities</a:t>
            </a:r>
          </a:p>
        </p:txBody>
      </p:sp>
      <p:graphicFrame>
        <p:nvGraphicFramePr>
          <p:cNvPr id="4" name="Table 3"/>
          <p:cNvGraphicFramePr>
            <a:graphicFrameLocks noGrp="1"/>
          </p:cNvGraphicFramePr>
          <p:nvPr>
            <p:extLst>
              <p:ext uri="{D42A27DB-BD31-4B8C-83A1-F6EECF244321}">
                <p14:modId xmlns:p14="http://schemas.microsoft.com/office/powerpoint/2010/main" val="4243266949"/>
              </p:ext>
            </p:extLst>
          </p:nvPr>
        </p:nvGraphicFramePr>
        <p:xfrm>
          <a:off x="1135463" y="3065023"/>
          <a:ext cx="7275006" cy="2194560"/>
        </p:xfrm>
        <a:graphic>
          <a:graphicData uri="http://schemas.openxmlformats.org/drawingml/2006/table">
            <a:tbl>
              <a:tblPr firstRow="1" bandRow="1">
                <a:tableStyleId>{2D5ABB26-0587-4C30-8999-92F81FD0307C}</a:tableStyleId>
              </a:tblPr>
              <a:tblGrid>
                <a:gridCol w="4632289">
                  <a:extLst>
                    <a:ext uri="{9D8B030D-6E8A-4147-A177-3AD203B41FA5}">
                      <a16:colId xmlns:a16="http://schemas.microsoft.com/office/drawing/2014/main" val="2163335097"/>
                    </a:ext>
                  </a:extLst>
                </a:gridCol>
                <a:gridCol w="1346480">
                  <a:extLst>
                    <a:ext uri="{9D8B030D-6E8A-4147-A177-3AD203B41FA5}">
                      <a16:colId xmlns:a16="http://schemas.microsoft.com/office/drawing/2014/main" val="154358846"/>
                    </a:ext>
                  </a:extLst>
                </a:gridCol>
                <a:gridCol w="1296237">
                  <a:extLst>
                    <a:ext uri="{9D8B030D-6E8A-4147-A177-3AD203B41FA5}">
                      <a16:colId xmlns:a16="http://schemas.microsoft.com/office/drawing/2014/main" val="1066581922"/>
                    </a:ext>
                  </a:extLst>
                </a:gridCol>
              </a:tblGrid>
              <a:tr h="22781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Cash inflows:</a:t>
                      </a:r>
                    </a:p>
                  </a:txBody>
                  <a:tcPr/>
                </a:tc>
                <a:tc>
                  <a:txBody>
                    <a:bodyPr/>
                    <a:lstStyle/>
                    <a:p>
                      <a:pPr algn="r"/>
                      <a:endParaRPr lang="en-US" sz="1800" dirty="0"/>
                    </a:p>
                  </a:txBody>
                  <a:tcPr/>
                </a:tc>
                <a:tc>
                  <a:txBody>
                    <a:bodyPr/>
                    <a:lstStyle/>
                    <a:p>
                      <a:endParaRPr lang="en-US" sz="1800"/>
                    </a:p>
                  </a:txBody>
                  <a:tcPr/>
                </a:tc>
                <a:extLst>
                  <a:ext uri="{0D108BD9-81ED-4DB2-BD59-A6C34878D82A}">
                    <a16:rowId xmlns:a16="http://schemas.microsoft.com/office/drawing/2014/main" val="3395224577"/>
                  </a:ext>
                </a:extLst>
              </a:tr>
              <a:tr h="194659">
                <a:tc>
                  <a:txBody>
                    <a:bodyPr/>
                    <a:lstStyle/>
                    <a:p>
                      <a:pPr marL="180975" indent="0"/>
                      <a:r>
                        <a:rPr lang="en-US" sz="1800" dirty="0"/>
                        <a:t>From customers</a:t>
                      </a:r>
                    </a:p>
                  </a:txBody>
                  <a:tcPr/>
                </a:tc>
                <a:tc>
                  <a:txBody>
                    <a:bodyPr/>
                    <a:lstStyle/>
                    <a:p>
                      <a:pPr algn="r"/>
                      <a:r>
                        <a:rPr lang="en-US" sz="1800" dirty="0"/>
                        <a:t>$  49,000</a:t>
                      </a:r>
                    </a:p>
                  </a:txBody>
                  <a:tcPr/>
                </a:tc>
                <a:tc>
                  <a:txBody>
                    <a:bodyPr/>
                    <a:lstStyle/>
                    <a:p>
                      <a:endParaRPr lang="en-US" sz="1800"/>
                    </a:p>
                  </a:txBody>
                  <a:tcPr/>
                </a:tc>
                <a:extLst>
                  <a:ext uri="{0D108BD9-81ED-4DB2-BD59-A6C34878D82A}">
                    <a16:rowId xmlns:a16="http://schemas.microsoft.com/office/drawing/2014/main" val="279365638"/>
                  </a:ext>
                </a:extLst>
              </a:tr>
              <a:tr h="141403">
                <a:tc>
                  <a:txBody>
                    <a:bodyPr/>
                    <a:lstStyle/>
                    <a:p>
                      <a:r>
                        <a:rPr lang="en-US" sz="1800" dirty="0"/>
                        <a:t>Cash outflows:</a:t>
                      </a:r>
                    </a:p>
                  </a:txBody>
                  <a:tcPr/>
                </a:tc>
                <a:tc>
                  <a:txBody>
                    <a:bodyPr/>
                    <a:lstStyle/>
                    <a:p>
                      <a:pPr algn="r"/>
                      <a:endParaRPr lang="en-US" sz="1800" dirty="0"/>
                    </a:p>
                  </a:txBody>
                  <a:tcPr/>
                </a:tc>
                <a:tc>
                  <a:txBody>
                    <a:bodyPr/>
                    <a:lstStyle/>
                    <a:p>
                      <a:endParaRPr lang="en-US" sz="1800"/>
                    </a:p>
                  </a:txBody>
                  <a:tcPr/>
                </a:tc>
                <a:extLst>
                  <a:ext uri="{0D108BD9-81ED-4DB2-BD59-A6C34878D82A}">
                    <a16:rowId xmlns:a16="http://schemas.microsoft.com/office/drawing/2014/main" val="748319177"/>
                  </a:ext>
                </a:extLst>
              </a:tr>
              <a:tr h="258968">
                <a:tc>
                  <a:txBody>
                    <a:bodyPr/>
                    <a:lstStyle/>
                    <a:p>
                      <a:pPr marL="180975" indent="0"/>
                      <a:r>
                        <a:rPr lang="en-US" sz="1800" dirty="0"/>
                        <a:t>For salaries</a:t>
                      </a:r>
                    </a:p>
                  </a:txBody>
                  <a:tcPr/>
                </a:tc>
                <a:tc>
                  <a:txBody>
                    <a:bodyPr/>
                    <a:lstStyle/>
                    <a:p>
                      <a:pPr algn="r"/>
                      <a:r>
                        <a:rPr lang="en-US" sz="1800" dirty="0"/>
                        <a:t>(28,000)</a:t>
                      </a:r>
                    </a:p>
                  </a:txBody>
                  <a:tcPr/>
                </a:tc>
                <a:tc>
                  <a:txBody>
                    <a:bodyPr/>
                    <a:lstStyle/>
                    <a:p>
                      <a:endParaRPr lang="en-US" sz="1800"/>
                    </a:p>
                  </a:txBody>
                  <a:tcPr/>
                </a:tc>
                <a:extLst>
                  <a:ext uri="{0D108BD9-81ED-4DB2-BD59-A6C34878D82A}">
                    <a16:rowId xmlns:a16="http://schemas.microsoft.com/office/drawing/2014/main" val="2635112258"/>
                  </a:ext>
                </a:extLst>
              </a:tr>
              <a:tr h="225809">
                <a:tc>
                  <a:txBody>
                    <a:bodyPr/>
                    <a:lstStyle/>
                    <a:p>
                      <a:pPr marL="180975" indent="0"/>
                      <a:r>
                        <a:rPr lang="en-US" sz="1800" dirty="0"/>
                        <a:t>For rent</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u="sng" dirty="0"/>
                        <a:t>    (60,000)</a:t>
                      </a:r>
                    </a:p>
                  </a:txBody>
                  <a:tcPr/>
                </a:tc>
                <a:tc>
                  <a:txBody>
                    <a:bodyPr/>
                    <a:lstStyle/>
                    <a:p>
                      <a:endParaRPr lang="en-US" sz="1800"/>
                    </a:p>
                  </a:txBody>
                  <a:tcPr/>
                </a:tc>
                <a:extLst>
                  <a:ext uri="{0D108BD9-81ED-4DB2-BD59-A6C34878D82A}">
                    <a16:rowId xmlns:a16="http://schemas.microsoft.com/office/drawing/2014/main" val="1691241444"/>
                  </a:ext>
                </a:extLst>
              </a:tr>
              <a:tr h="192649">
                <a:tc>
                  <a:txBody>
                    <a:bodyPr/>
                    <a:lstStyle/>
                    <a:p>
                      <a:pPr marL="271463" indent="0"/>
                      <a:r>
                        <a:rPr lang="en-US" sz="1800" dirty="0"/>
                        <a:t>Net cash flows from operating activities</a:t>
                      </a:r>
                    </a:p>
                  </a:txBody>
                  <a:tcPr/>
                </a:tc>
                <a:tc>
                  <a:txBody>
                    <a:bodyPr/>
                    <a:lstStyle/>
                    <a:p>
                      <a:endParaRPr lang="en-US" sz="1800" dirty="0"/>
                    </a:p>
                  </a:txBody>
                  <a:tcPr/>
                </a:tc>
                <a:tc>
                  <a:txBody>
                    <a:bodyPr/>
                    <a:lstStyle/>
                    <a:p>
                      <a:pPr algn="r"/>
                      <a:r>
                        <a:rPr lang="en-US" sz="1800" dirty="0"/>
                        <a:t>$(39,000)</a:t>
                      </a:r>
                    </a:p>
                  </a:txBody>
                  <a:tcPr/>
                </a:tc>
                <a:extLst>
                  <a:ext uri="{0D108BD9-81ED-4DB2-BD59-A6C34878D82A}">
                    <a16:rowId xmlns:a16="http://schemas.microsoft.com/office/drawing/2014/main" val="2494880458"/>
                  </a:ext>
                </a:extLst>
              </a:tr>
            </a:tbl>
          </a:graphicData>
        </a:graphic>
      </p:graphicFrame>
      <p:sp>
        <p:nvSpPr>
          <p:cNvPr id="15" name="Content Placeholder 14"/>
          <p:cNvSpPr>
            <a:spLocks noGrp="1"/>
          </p:cNvSpPr>
          <p:nvPr>
            <p:ph sz="quarter" idx="15"/>
          </p:nvPr>
        </p:nvSpPr>
        <p:spPr>
          <a:xfrm>
            <a:off x="2582424" y="5305525"/>
            <a:ext cx="4250452" cy="391887"/>
          </a:xfrm>
        </p:spPr>
        <p:txBody>
          <a:bodyPr>
            <a:normAutofit/>
          </a:bodyPr>
          <a:lstStyle/>
          <a:p>
            <a:pPr>
              <a:spcBef>
                <a:spcPts val="500"/>
              </a:spcBef>
              <a:spcAft>
                <a:spcPts val="500"/>
              </a:spcAft>
            </a:pPr>
            <a:r>
              <a:rPr lang="en-US" sz="1800" b="1" u="sng" noProof="0" dirty="0"/>
              <a:t>Cash Flows from Investing Activities</a:t>
            </a:r>
          </a:p>
        </p:txBody>
      </p:sp>
      <p:graphicFrame>
        <p:nvGraphicFramePr>
          <p:cNvPr id="16" name="Table 15"/>
          <p:cNvGraphicFramePr>
            <a:graphicFrameLocks noGrp="1"/>
          </p:cNvGraphicFramePr>
          <p:nvPr>
            <p:extLst>
              <p:ext uri="{D42A27DB-BD31-4B8C-83A1-F6EECF244321}">
                <p14:modId xmlns:p14="http://schemas.microsoft.com/office/powerpoint/2010/main" val="2110005818"/>
              </p:ext>
            </p:extLst>
          </p:nvPr>
        </p:nvGraphicFramePr>
        <p:xfrm>
          <a:off x="1125415" y="5813076"/>
          <a:ext cx="7375490" cy="741680"/>
        </p:xfrm>
        <a:graphic>
          <a:graphicData uri="http://schemas.openxmlformats.org/drawingml/2006/table">
            <a:tbl>
              <a:tblPr firstRow="1" bandRow="1">
                <a:tableStyleId>{2D5ABB26-0587-4C30-8999-92F81FD0307C}</a:tableStyleId>
              </a:tblPr>
              <a:tblGrid>
                <a:gridCol w="4481565">
                  <a:extLst>
                    <a:ext uri="{9D8B030D-6E8A-4147-A177-3AD203B41FA5}">
                      <a16:colId xmlns:a16="http://schemas.microsoft.com/office/drawing/2014/main" val="2046336562"/>
                    </a:ext>
                  </a:extLst>
                </a:gridCol>
                <a:gridCol w="1597688">
                  <a:extLst>
                    <a:ext uri="{9D8B030D-6E8A-4147-A177-3AD203B41FA5}">
                      <a16:colId xmlns:a16="http://schemas.microsoft.com/office/drawing/2014/main" val="4294586757"/>
                    </a:ext>
                  </a:extLst>
                </a:gridCol>
                <a:gridCol w="1296237">
                  <a:extLst>
                    <a:ext uri="{9D8B030D-6E8A-4147-A177-3AD203B41FA5}">
                      <a16:colId xmlns:a16="http://schemas.microsoft.com/office/drawing/2014/main" val="68049643"/>
                    </a:ext>
                  </a:extLst>
                </a:gridCol>
              </a:tblGrid>
              <a:tr h="370840">
                <a:tc>
                  <a:txBody>
                    <a:bodyPr/>
                    <a:lstStyle/>
                    <a:p>
                      <a:r>
                        <a:rPr lang="en-US" sz="1800" dirty="0"/>
                        <a:t>Purchase equipment</a:t>
                      </a:r>
                    </a:p>
                  </a:txBody>
                  <a:tcPr/>
                </a:tc>
                <a:tc>
                  <a:txBody>
                    <a:bodyPr/>
                    <a:lstStyle/>
                    <a:p>
                      <a:pPr algn="r"/>
                      <a:r>
                        <a:rPr lang="en-US" sz="1800" u="sng" dirty="0"/>
                        <a:t>    (120,000)</a:t>
                      </a:r>
                    </a:p>
                  </a:txBody>
                  <a:tcPr/>
                </a:tc>
                <a:tc>
                  <a:txBody>
                    <a:bodyPr/>
                    <a:lstStyle/>
                    <a:p>
                      <a:pPr algn="r"/>
                      <a:endParaRPr lang="en-US" sz="1800" dirty="0"/>
                    </a:p>
                  </a:txBody>
                  <a:tcPr/>
                </a:tc>
                <a:extLst>
                  <a:ext uri="{0D108BD9-81ED-4DB2-BD59-A6C34878D82A}">
                    <a16:rowId xmlns:a16="http://schemas.microsoft.com/office/drawing/2014/main" val="3437577031"/>
                  </a:ext>
                </a:extLst>
              </a:tr>
              <a:tr h="370840">
                <a:tc>
                  <a:txBody>
                    <a:bodyPr/>
                    <a:lstStyle/>
                    <a:p>
                      <a:pPr marL="271463" indent="0"/>
                      <a:r>
                        <a:rPr lang="en-US" sz="1800" dirty="0"/>
                        <a:t>Net cash flows from investing activities</a:t>
                      </a:r>
                    </a:p>
                  </a:txBody>
                  <a:tcPr/>
                </a:tc>
                <a:tc>
                  <a:txBody>
                    <a:bodyPr/>
                    <a:lstStyle/>
                    <a:p>
                      <a:pPr algn="r"/>
                      <a:endParaRPr lang="en-US" sz="1800" dirty="0"/>
                    </a:p>
                  </a:txBody>
                  <a:tcPr/>
                </a:tc>
                <a:tc>
                  <a:txBody>
                    <a:bodyPr/>
                    <a:lstStyle/>
                    <a:p>
                      <a:pPr algn="r"/>
                      <a:r>
                        <a:rPr lang="en-US" sz="1800" dirty="0"/>
                        <a:t>(120,000)</a:t>
                      </a:r>
                    </a:p>
                  </a:txBody>
                  <a:tcPr/>
                </a:tc>
                <a:extLst>
                  <a:ext uri="{0D108BD9-81ED-4DB2-BD59-A6C34878D82A}">
                    <a16:rowId xmlns:a16="http://schemas.microsoft.com/office/drawing/2014/main" val="1664492379"/>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20638354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3005"/>
            <a:ext cx="8458200" cy="1202200"/>
          </a:xfrm>
        </p:spPr>
        <p:txBody>
          <a:bodyPr>
            <a:noAutofit/>
          </a:bodyPr>
          <a:lstStyle/>
          <a:p>
            <a:r>
              <a:rPr lang="en-US" sz="3200" noProof="0" dirty="0"/>
              <a:t>Illustration 1-8 Statement of Cash Flows for Eagle Soccer Academy </a:t>
            </a:r>
            <a:r>
              <a:rPr lang="en-US" sz="1000" b="0" noProof="0" dirty="0"/>
              <a:t>2</a:t>
            </a:r>
          </a:p>
        </p:txBody>
      </p:sp>
      <p:sp>
        <p:nvSpPr>
          <p:cNvPr id="8" name="Content Placeholder 7"/>
          <p:cNvSpPr>
            <a:spLocks noGrp="1"/>
          </p:cNvSpPr>
          <p:nvPr>
            <p:ph sz="quarter" idx="11"/>
          </p:nvPr>
        </p:nvSpPr>
        <p:spPr>
          <a:xfrm>
            <a:off x="2104572" y="1356528"/>
            <a:ext cx="4803112" cy="1198001"/>
          </a:xfrm>
        </p:spPr>
        <p:txBody>
          <a:bodyPr>
            <a:noAutofit/>
          </a:bodyPr>
          <a:lstStyle/>
          <a:p>
            <a:pPr algn="ctr">
              <a:spcBef>
                <a:spcPts val="500"/>
              </a:spcBef>
              <a:spcAft>
                <a:spcPts val="500"/>
              </a:spcAft>
            </a:pPr>
            <a:r>
              <a:rPr lang="en-US" sz="1800" b="1" noProof="0" dirty="0">
                <a:solidFill>
                  <a:schemeClr val="tx1"/>
                </a:solidFill>
              </a:rPr>
              <a:t>EAGLE SOCCER ACADEMY</a:t>
            </a:r>
          </a:p>
          <a:p>
            <a:pPr algn="ctr">
              <a:spcBef>
                <a:spcPts val="500"/>
              </a:spcBef>
              <a:spcAft>
                <a:spcPts val="500"/>
              </a:spcAft>
            </a:pPr>
            <a:r>
              <a:rPr lang="en-US" sz="1800" b="1" noProof="0" dirty="0">
                <a:solidFill>
                  <a:schemeClr val="tx1"/>
                </a:solidFill>
              </a:rPr>
              <a:t>Statement of Cash Flows</a:t>
            </a:r>
          </a:p>
          <a:p>
            <a:pPr algn="ctr">
              <a:spcBef>
                <a:spcPts val="500"/>
              </a:spcBef>
              <a:spcAft>
                <a:spcPts val="500"/>
              </a:spcAft>
            </a:pPr>
            <a:r>
              <a:rPr lang="en-US" sz="1800" b="1" noProof="0" dirty="0">
                <a:solidFill>
                  <a:schemeClr val="tx1"/>
                </a:solidFill>
              </a:rPr>
              <a:t>For the month ended December 31, 2024</a:t>
            </a:r>
          </a:p>
        </p:txBody>
      </p:sp>
      <p:sp>
        <p:nvSpPr>
          <p:cNvPr id="7" name="Content Placeholder 6"/>
          <p:cNvSpPr>
            <a:spLocks noGrp="1"/>
          </p:cNvSpPr>
          <p:nvPr>
            <p:ph sz="quarter" idx="14"/>
          </p:nvPr>
        </p:nvSpPr>
        <p:spPr>
          <a:xfrm>
            <a:off x="2307916" y="2635185"/>
            <a:ext cx="4329584" cy="389374"/>
          </a:xfrm>
        </p:spPr>
        <p:txBody>
          <a:bodyPr>
            <a:normAutofit/>
          </a:bodyPr>
          <a:lstStyle/>
          <a:p>
            <a:r>
              <a:rPr lang="en-US" sz="1800" b="1" u="sng" noProof="0" dirty="0"/>
              <a:t>Cash Flows from Financing Activities</a:t>
            </a:r>
          </a:p>
        </p:txBody>
      </p:sp>
      <p:graphicFrame>
        <p:nvGraphicFramePr>
          <p:cNvPr id="4" name="Table 3"/>
          <p:cNvGraphicFramePr>
            <a:graphicFrameLocks noGrp="1"/>
          </p:cNvGraphicFramePr>
          <p:nvPr>
            <p:extLst>
              <p:ext uri="{D42A27DB-BD31-4B8C-83A1-F6EECF244321}">
                <p14:modId xmlns:p14="http://schemas.microsoft.com/office/powerpoint/2010/main" val="1879804126"/>
              </p:ext>
            </p:extLst>
          </p:nvPr>
        </p:nvGraphicFramePr>
        <p:xfrm>
          <a:off x="1235945" y="3065022"/>
          <a:ext cx="7458350" cy="2560320"/>
        </p:xfrm>
        <a:graphic>
          <a:graphicData uri="http://schemas.openxmlformats.org/drawingml/2006/table">
            <a:tbl>
              <a:tblPr firstRow="1" bandRow="1">
                <a:tableStyleId>{2D5ABB26-0587-4C30-8999-92F81FD0307C}</a:tableStyleId>
              </a:tblPr>
              <a:tblGrid>
                <a:gridCol w="4742824">
                  <a:extLst>
                    <a:ext uri="{9D8B030D-6E8A-4147-A177-3AD203B41FA5}">
                      <a16:colId xmlns:a16="http://schemas.microsoft.com/office/drawing/2014/main" val="2163335097"/>
                    </a:ext>
                  </a:extLst>
                </a:gridCol>
                <a:gridCol w="1215851">
                  <a:extLst>
                    <a:ext uri="{9D8B030D-6E8A-4147-A177-3AD203B41FA5}">
                      <a16:colId xmlns:a16="http://schemas.microsoft.com/office/drawing/2014/main" val="154358846"/>
                    </a:ext>
                  </a:extLst>
                </a:gridCol>
                <a:gridCol w="1499675">
                  <a:extLst>
                    <a:ext uri="{9D8B030D-6E8A-4147-A177-3AD203B41FA5}">
                      <a16:colId xmlns:a16="http://schemas.microsoft.com/office/drawing/2014/main" val="1066581922"/>
                    </a:ext>
                  </a:extLst>
                </a:gridCol>
              </a:tblGrid>
              <a:tr h="1273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Issue common stock</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dirty="0"/>
                        <a:t>200,000</a:t>
                      </a:r>
                    </a:p>
                  </a:txBody>
                  <a:tcPr/>
                </a:tc>
                <a:tc>
                  <a:txBody>
                    <a:bodyPr/>
                    <a:lstStyle/>
                    <a:p>
                      <a:pPr algn="r"/>
                      <a:endParaRPr lang="en-US" sz="1800" dirty="0"/>
                    </a:p>
                  </a:txBody>
                  <a:tcPr/>
                </a:tc>
                <a:extLst>
                  <a:ext uri="{0D108BD9-81ED-4DB2-BD59-A6C34878D82A}">
                    <a16:rowId xmlns:a16="http://schemas.microsoft.com/office/drawing/2014/main" val="2103602947"/>
                  </a:ext>
                </a:extLst>
              </a:tr>
              <a:tr h="134369">
                <a:tc>
                  <a:txBody>
                    <a:bodyPr/>
                    <a:lstStyle/>
                    <a:p>
                      <a:r>
                        <a:rPr lang="en-US" sz="1800" dirty="0"/>
                        <a:t>Borrow from bank</a:t>
                      </a:r>
                    </a:p>
                  </a:txBody>
                  <a:tcPr/>
                </a:tc>
                <a:tc>
                  <a:txBody>
                    <a:bodyPr/>
                    <a:lstStyle/>
                    <a:p>
                      <a:pPr algn="r"/>
                      <a:r>
                        <a:rPr lang="en-US" sz="1800" dirty="0"/>
                        <a:t>100,000</a:t>
                      </a:r>
                    </a:p>
                  </a:txBody>
                  <a:tcPr/>
                </a:tc>
                <a:tc>
                  <a:txBody>
                    <a:bodyPr/>
                    <a:lstStyle/>
                    <a:p>
                      <a:pPr algn="r"/>
                      <a:endParaRPr lang="en-US" sz="1800"/>
                    </a:p>
                  </a:txBody>
                  <a:tcPr/>
                </a:tc>
                <a:extLst>
                  <a:ext uri="{0D108BD9-81ED-4DB2-BD59-A6C34878D82A}">
                    <a16:rowId xmlns:a16="http://schemas.microsoft.com/office/drawing/2014/main" val="4016848671"/>
                  </a:ext>
                </a:extLst>
              </a:tr>
              <a:tr h="161499">
                <a:tc>
                  <a:txBody>
                    <a:bodyPr/>
                    <a:lstStyle/>
                    <a:p>
                      <a:r>
                        <a:rPr lang="en-US" sz="1800" dirty="0"/>
                        <a:t>Pay dividends</a:t>
                      </a:r>
                    </a:p>
                  </a:txBody>
                  <a:tcPr/>
                </a:tc>
                <a:tc>
                  <a:txBody>
                    <a:bodyPr/>
                    <a:lstStyle/>
                    <a:p>
                      <a:pPr algn="r"/>
                      <a:r>
                        <a:rPr lang="en-US" sz="1800" u="sng" dirty="0"/>
                        <a:t>    (4,000)</a:t>
                      </a:r>
                    </a:p>
                  </a:txBody>
                  <a:tcPr/>
                </a:tc>
                <a:tc>
                  <a:txBody>
                    <a:bodyPr/>
                    <a:lstStyle/>
                    <a:p>
                      <a:pPr algn="r"/>
                      <a:endParaRPr lang="en-US" sz="1800"/>
                    </a:p>
                  </a:txBody>
                  <a:tcPr/>
                </a:tc>
                <a:extLst>
                  <a:ext uri="{0D108BD9-81ED-4DB2-BD59-A6C34878D82A}">
                    <a16:rowId xmlns:a16="http://schemas.microsoft.com/office/drawing/2014/main" val="2328405416"/>
                  </a:ext>
                </a:extLst>
              </a:tr>
              <a:tr h="269017">
                <a:tc>
                  <a:txBody>
                    <a:bodyPr/>
                    <a:lstStyle/>
                    <a:p>
                      <a:pPr marL="271463" indent="0"/>
                      <a:r>
                        <a:rPr lang="en-US" sz="1800" dirty="0"/>
                        <a:t>Net cash flows from financing activities</a:t>
                      </a:r>
                    </a:p>
                  </a:txBody>
                  <a:tcPr/>
                </a:tc>
                <a:tc>
                  <a:txBody>
                    <a:bodyPr/>
                    <a:lstStyle/>
                    <a:p>
                      <a:pPr algn="r"/>
                      <a:endParaRPr lang="en-US" sz="1800" dirty="0"/>
                    </a:p>
                  </a:txBody>
                  <a:tcPr/>
                </a:tc>
                <a:tc>
                  <a:txBody>
                    <a:bodyPr/>
                    <a:lstStyle/>
                    <a:p>
                      <a:pPr algn="r"/>
                      <a:r>
                        <a:rPr lang="en-US" sz="1800" u="sng" dirty="0"/>
                        <a:t>  296,000</a:t>
                      </a:r>
                    </a:p>
                  </a:txBody>
                  <a:tcPr/>
                </a:tc>
                <a:extLst>
                  <a:ext uri="{0D108BD9-81ED-4DB2-BD59-A6C34878D82A}">
                    <a16:rowId xmlns:a16="http://schemas.microsoft.com/office/drawing/2014/main" val="1191041961"/>
                  </a:ext>
                </a:extLst>
              </a:tr>
              <a:tr h="165519">
                <a:tc>
                  <a:txBody>
                    <a:bodyPr/>
                    <a:lstStyle/>
                    <a:p>
                      <a:r>
                        <a:rPr lang="en-US" sz="1800" dirty="0"/>
                        <a:t>Net increase in cash</a:t>
                      </a:r>
                    </a:p>
                  </a:txBody>
                  <a:tcPr/>
                </a:tc>
                <a:tc>
                  <a:txBody>
                    <a:bodyPr/>
                    <a:lstStyle/>
                    <a:p>
                      <a:pPr algn="r"/>
                      <a:endParaRPr lang="en-US" sz="1800" dirty="0"/>
                    </a:p>
                  </a:txBody>
                  <a:tcPr/>
                </a:tc>
                <a:tc>
                  <a:txBody>
                    <a:bodyPr/>
                    <a:lstStyle/>
                    <a:p>
                      <a:pPr algn="r"/>
                      <a:r>
                        <a:rPr lang="en-US" sz="1800" dirty="0"/>
                        <a:t>137,000</a:t>
                      </a:r>
                    </a:p>
                  </a:txBody>
                  <a:tcPr/>
                </a:tc>
                <a:extLst>
                  <a:ext uri="{0D108BD9-81ED-4DB2-BD59-A6C34878D82A}">
                    <a16:rowId xmlns:a16="http://schemas.microsoft.com/office/drawing/2014/main" val="382008666"/>
                  </a:ext>
                </a:extLst>
              </a:tr>
              <a:tr h="192649">
                <a:tc>
                  <a:txBody>
                    <a:bodyPr/>
                    <a:lstStyle/>
                    <a:p>
                      <a:r>
                        <a:rPr lang="en-US" sz="1800" dirty="0"/>
                        <a:t>Cash at the beginning of the period</a:t>
                      </a:r>
                    </a:p>
                  </a:txBody>
                  <a:tcPr/>
                </a:tc>
                <a:tc>
                  <a:txBody>
                    <a:bodyPr/>
                    <a:lstStyle/>
                    <a:p>
                      <a:pPr algn="r"/>
                      <a:endParaRPr lang="en-US" sz="1800" dirty="0"/>
                    </a:p>
                  </a:txBody>
                  <a:tcPr/>
                </a:tc>
                <a:tc>
                  <a:txBody>
                    <a:bodyPr/>
                    <a:lstStyle/>
                    <a:p>
                      <a:pPr algn="r"/>
                      <a:r>
                        <a:rPr lang="en-US" sz="1800" b="1" u="sng" dirty="0">
                          <a:sym typeface="Symbol" panose="05050102010706020507" pitchFamily="18" charset="2"/>
                        </a:rPr>
                        <a:t>         </a:t>
                      </a:r>
                      <a:r>
                        <a:rPr lang="en-US" sz="1800" i="0" u="sng" dirty="0"/>
                        <a:t>0</a:t>
                      </a:r>
                      <a:r>
                        <a:rPr lang="en-US" sz="1800" b="1" u="sng" dirty="0">
                          <a:sym typeface="Symbol" panose="05050102010706020507" pitchFamily="18" charset="2"/>
                        </a:rPr>
                        <a:t></a:t>
                      </a:r>
                      <a:endParaRPr lang="en-US" sz="1800" i="0" u="sng" dirty="0"/>
                    </a:p>
                  </a:txBody>
                  <a:tcPr/>
                </a:tc>
                <a:extLst>
                  <a:ext uri="{0D108BD9-81ED-4DB2-BD59-A6C34878D82A}">
                    <a16:rowId xmlns:a16="http://schemas.microsoft.com/office/drawing/2014/main" val="3718865584"/>
                  </a:ext>
                </a:extLst>
              </a:tr>
              <a:tr h="290118">
                <a:tc>
                  <a:txBody>
                    <a:bodyPr/>
                    <a:lstStyle/>
                    <a:p>
                      <a:r>
                        <a:rPr lang="en-US" sz="1800" dirty="0"/>
                        <a:t>Cash at the end of the period</a:t>
                      </a:r>
                    </a:p>
                  </a:txBody>
                  <a:tcPr/>
                </a:tc>
                <a:tc>
                  <a:txBody>
                    <a:bodyPr/>
                    <a:lstStyle/>
                    <a:p>
                      <a:pPr algn="r"/>
                      <a:endParaRPr lang="en-US" sz="1800"/>
                    </a:p>
                  </a:txBody>
                  <a:tcPr/>
                </a:tc>
                <a:tc>
                  <a:txBody>
                    <a:bodyPr/>
                    <a:lstStyle/>
                    <a:p>
                      <a:pPr algn="r"/>
                      <a:r>
                        <a:rPr lang="en-US" sz="1800" b="1" u="dbl" baseline="0" dirty="0">
                          <a:solidFill>
                            <a:srgbClr val="007033"/>
                          </a:solidFill>
                          <a:uFill>
                            <a:solidFill>
                              <a:schemeClr val="tx1"/>
                            </a:solidFill>
                          </a:uFill>
                        </a:rPr>
                        <a:t>$137,000</a:t>
                      </a:r>
                    </a:p>
                  </a:txBody>
                  <a:tcPr/>
                </a:tc>
                <a:extLst>
                  <a:ext uri="{0D108BD9-81ED-4DB2-BD59-A6C34878D82A}">
                    <a16:rowId xmlns:a16="http://schemas.microsoft.com/office/drawing/2014/main" val="2483134037"/>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12365607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Concept Check 1-5 </a:t>
            </a:r>
            <a:r>
              <a:rPr lang="en-US" sz="1000" b="0" noProof="0" dirty="0"/>
              <a:t>1</a:t>
            </a:r>
          </a:p>
        </p:txBody>
      </p:sp>
      <p:sp>
        <p:nvSpPr>
          <p:cNvPr id="3" name="Content Placeholder 2"/>
          <p:cNvSpPr>
            <a:spLocks noGrp="1"/>
          </p:cNvSpPr>
          <p:nvPr>
            <p:ph sz="quarter" idx="11"/>
          </p:nvPr>
        </p:nvSpPr>
        <p:spPr>
          <a:xfrm>
            <a:off x="342900" y="1276710"/>
            <a:ext cx="8458200" cy="3616837"/>
          </a:xfrm>
        </p:spPr>
        <p:txBody>
          <a:bodyPr>
            <a:normAutofit/>
          </a:bodyPr>
          <a:lstStyle/>
          <a:p>
            <a:pPr>
              <a:spcBef>
                <a:spcPts val="500"/>
              </a:spcBef>
              <a:spcAft>
                <a:spcPts val="500"/>
              </a:spcAft>
            </a:pPr>
            <a:r>
              <a:rPr lang="en-US" sz="2800" noProof="0" dirty="0"/>
              <a:t>The cash collected from a customer would be recorded as which type of activity in the statement of cash flows?</a:t>
            </a:r>
          </a:p>
          <a:p>
            <a:pPr>
              <a:spcBef>
                <a:spcPts val="500"/>
              </a:spcBef>
              <a:spcAft>
                <a:spcPts val="500"/>
              </a:spcAft>
            </a:pPr>
            <a:r>
              <a:rPr lang="en-US" sz="2800" b="1" noProof="0" dirty="0"/>
              <a:t>a. </a:t>
            </a:r>
            <a:r>
              <a:rPr lang="en-US" sz="2800" noProof="0" dirty="0"/>
              <a:t>Operating Activity</a:t>
            </a:r>
          </a:p>
          <a:p>
            <a:pPr>
              <a:spcBef>
                <a:spcPts val="500"/>
              </a:spcBef>
              <a:spcAft>
                <a:spcPts val="500"/>
              </a:spcAft>
            </a:pPr>
            <a:r>
              <a:rPr lang="en-US" sz="2800" b="1" noProof="0" dirty="0"/>
              <a:t>b. </a:t>
            </a:r>
            <a:r>
              <a:rPr lang="en-US" sz="2800" noProof="0" dirty="0"/>
              <a:t>Business Activity</a:t>
            </a:r>
          </a:p>
          <a:p>
            <a:pPr>
              <a:spcBef>
                <a:spcPts val="500"/>
              </a:spcBef>
              <a:spcAft>
                <a:spcPts val="500"/>
              </a:spcAft>
            </a:pPr>
            <a:r>
              <a:rPr lang="en-US" sz="2800" b="1" noProof="0" dirty="0"/>
              <a:t>c. </a:t>
            </a:r>
            <a:r>
              <a:rPr lang="en-US" sz="2800" noProof="0" dirty="0"/>
              <a:t>Investing Activity</a:t>
            </a:r>
          </a:p>
          <a:p>
            <a:pPr>
              <a:spcBef>
                <a:spcPts val="500"/>
              </a:spcBef>
              <a:spcAft>
                <a:spcPts val="500"/>
              </a:spcAft>
            </a:pPr>
            <a:r>
              <a:rPr lang="en-US" sz="2800" b="1" noProof="0" dirty="0"/>
              <a:t>d. </a:t>
            </a:r>
            <a:r>
              <a:rPr lang="en-US" sz="2800" noProof="0" dirty="0"/>
              <a:t>Financing Activity</a:t>
            </a:r>
          </a:p>
        </p:txBody>
      </p:sp>
      <p:sp>
        <p:nvSpPr>
          <p:cNvPr id="7" name="Slide Number Placeholder 6"/>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35797999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Concept Check 1-5 </a:t>
            </a:r>
            <a:r>
              <a:rPr lang="en-US" sz="1000" b="0" noProof="0" dirty="0"/>
              <a:t>2</a:t>
            </a:r>
          </a:p>
        </p:txBody>
      </p:sp>
      <p:sp>
        <p:nvSpPr>
          <p:cNvPr id="3" name="Content Placeholder 2"/>
          <p:cNvSpPr>
            <a:spLocks noGrp="1"/>
          </p:cNvSpPr>
          <p:nvPr>
            <p:ph sz="quarter" idx="11"/>
          </p:nvPr>
        </p:nvSpPr>
        <p:spPr>
          <a:xfrm>
            <a:off x="342900" y="1276708"/>
            <a:ext cx="8458200" cy="3616839"/>
          </a:xfrm>
        </p:spPr>
        <p:txBody>
          <a:bodyPr>
            <a:noAutofit/>
          </a:bodyPr>
          <a:lstStyle/>
          <a:p>
            <a:pPr>
              <a:spcBef>
                <a:spcPts val="500"/>
              </a:spcBef>
              <a:spcAft>
                <a:spcPts val="500"/>
              </a:spcAft>
            </a:pPr>
            <a:r>
              <a:rPr lang="en-US" sz="2800" noProof="0" dirty="0"/>
              <a:t>The cash collected from a customer would be recorded as which type of activity in the statement of cash flows?</a:t>
            </a:r>
          </a:p>
          <a:p>
            <a:pPr>
              <a:spcBef>
                <a:spcPts val="500"/>
              </a:spcBef>
              <a:spcAft>
                <a:spcPts val="500"/>
              </a:spcAft>
            </a:pPr>
            <a:r>
              <a:rPr lang="en-US" sz="2800" b="1" noProof="0" dirty="0"/>
              <a:t>Answer: a. </a:t>
            </a:r>
            <a:r>
              <a:rPr lang="en-US" sz="2800" noProof="0" dirty="0"/>
              <a:t>Operating Activity</a:t>
            </a:r>
          </a:p>
          <a:p>
            <a:pPr>
              <a:spcBef>
                <a:spcPts val="500"/>
              </a:spcBef>
              <a:spcAft>
                <a:spcPts val="500"/>
              </a:spcAft>
            </a:pPr>
            <a:r>
              <a:rPr lang="en-US" sz="2800" b="1" noProof="0" dirty="0"/>
              <a:t>b. </a:t>
            </a:r>
            <a:r>
              <a:rPr lang="en-US" sz="2800" noProof="0" dirty="0"/>
              <a:t>Business Activity</a:t>
            </a:r>
          </a:p>
          <a:p>
            <a:pPr>
              <a:spcBef>
                <a:spcPts val="500"/>
              </a:spcBef>
              <a:spcAft>
                <a:spcPts val="500"/>
              </a:spcAft>
            </a:pPr>
            <a:r>
              <a:rPr lang="en-US" sz="2800" b="1" noProof="0" dirty="0"/>
              <a:t>c. </a:t>
            </a:r>
            <a:r>
              <a:rPr lang="en-US" sz="2800" noProof="0" dirty="0"/>
              <a:t>Investing Activity</a:t>
            </a:r>
          </a:p>
          <a:p>
            <a:pPr>
              <a:spcBef>
                <a:spcPts val="500"/>
              </a:spcBef>
              <a:spcAft>
                <a:spcPts val="500"/>
              </a:spcAft>
            </a:pPr>
            <a:r>
              <a:rPr lang="en-US" sz="2800" b="1" noProof="0" dirty="0"/>
              <a:t>d. </a:t>
            </a:r>
            <a:r>
              <a:rPr lang="en-US" sz="2800" noProof="0" dirty="0"/>
              <a:t>Financing Activity</a:t>
            </a:r>
          </a:p>
        </p:txBody>
      </p:sp>
      <p:sp>
        <p:nvSpPr>
          <p:cNvPr id="9" name="Content Placeholder 8"/>
          <p:cNvSpPr>
            <a:spLocks noGrp="1"/>
          </p:cNvSpPr>
          <p:nvPr>
            <p:ph sz="quarter" idx="15"/>
          </p:nvPr>
        </p:nvSpPr>
        <p:spPr>
          <a:xfrm>
            <a:off x="342900" y="5215364"/>
            <a:ext cx="8458200" cy="731855"/>
          </a:xfrm>
        </p:spPr>
        <p:txBody>
          <a:bodyPr>
            <a:normAutofit/>
          </a:bodyPr>
          <a:lstStyle/>
          <a:p>
            <a:pPr>
              <a:spcBef>
                <a:spcPts val="500"/>
              </a:spcBef>
              <a:spcAft>
                <a:spcPts val="500"/>
              </a:spcAft>
            </a:pPr>
            <a:r>
              <a:rPr lang="en-US" noProof="0" dirty="0"/>
              <a:t>Operating activities include revenue and expense transactions. Collecting cash from customers represents activity related to revenues.</a:t>
            </a:r>
          </a:p>
        </p:txBody>
      </p:sp>
      <p:sp>
        <p:nvSpPr>
          <p:cNvPr id="7" name="Slide Number Placeholder 6"/>
          <p:cNvSpPr>
            <a:spLocks noGrp="1"/>
          </p:cNvSpPr>
          <p:nvPr>
            <p:ph type="sldNum" sz="quarter" idx="10"/>
          </p:nvPr>
        </p:nvSpPr>
        <p:spPr/>
        <p:txBody>
          <a:bodyPr/>
          <a:lstStyle/>
          <a:p>
            <a:fld id="{68151E55-6873-49E2-B8D5-2F265E6F1973}" type="slidenum">
              <a:rPr lang="en-US" smtClean="0"/>
              <a:t>38</a:t>
            </a:fld>
            <a:endParaRPr lang="en-US" dirty="0"/>
          </a:p>
        </p:txBody>
      </p:sp>
    </p:spTree>
    <p:extLst>
      <p:ext uri="{BB962C8B-B14F-4D97-AF65-F5344CB8AC3E}">
        <p14:creationId xmlns:p14="http://schemas.microsoft.com/office/powerpoint/2010/main" val="8942677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Illustration 1-9 Links among Financial Statements</a:t>
            </a:r>
          </a:p>
        </p:txBody>
      </p:sp>
      <p:pic>
        <p:nvPicPr>
          <p:cNvPr id="3" name="Picture 2" descr="The Illustration shows links among financial statements.">
            <a:extLst>
              <a:ext uri="{FF2B5EF4-FFF2-40B4-BE49-F238E27FC236}">
                <a16:creationId xmlns:a16="http://schemas.microsoft.com/office/drawing/2014/main" id="{7787F470-DC18-4771-A1E0-E743C27F9C42}"/>
              </a:ext>
            </a:extLst>
          </p:cNvPr>
          <p:cNvPicPr>
            <a:picLocks noChangeAspect="1"/>
          </p:cNvPicPr>
          <p:nvPr/>
        </p:nvPicPr>
        <p:blipFill>
          <a:blip r:embed="rId3"/>
          <a:stretch>
            <a:fillRect/>
          </a:stretch>
        </p:blipFill>
        <p:spPr>
          <a:xfrm>
            <a:off x="496094" y="1152300"/>
            <a:ext cx="8151810" cy="5033078"/>
          </a:xfrm>
          <a:prstGeom prst="rect">
            <a:avLst/>
          </a:prstGeom>
        </p:spPr>
      </p:pic>
      <p:sp>
        <p:nvSpPr>
          <p:cNvPr id="9" name="Text Placeholder 8"/>
          <p:cNvSpPr>
            <a:spLocks noGrp="1"/>
          </p:cNvSpPr>
          <p:nvPr>
            <p:ph type="body" sz="quarter" idx="12"/>
          </p:nvPr>
        </p:nvSpPr>
        <p:spPr>
          <a:xfrm>
            <a:off x="2811195" y="6354580"/>
            <a:ext cx="3521610" cy="190500"/>
          </a:xfrm>
        </p:spPr>
        <p:txBody>
          <a:bodyPr/>
          <a:lstStyle/>
          <a:p>
            <a:r>
              <a:rPr lang="en-US" sz="1200" noProof="0" dirty="0">
                <a:hlinkClick r:id="rId4" action="ppaction://hlinksldjump"/>
              </a:rPr>
              <a:t>Access the text alternative for slide images.</a:t>
            </a:r>
            <a:endParaRPr lang="en-US" sz="1200" noProof="0" dirty="0"/>
          </a:p>
        </p:txBody>
      </p:sp>
      <p:sp>
        <p:nvSpPr>
          <p:cNvPr id="6" name="Slide Number Placeholder 5"/>
          <p:cNvSpPr>
            <a:spLocks noGrp="1"/>
          </p:cNvSpPr>
          <p:nvPr>
            <p:ph type="sldNum" sz="quarter" idx="10"/>
          </p:nvPr>
        </p:nvSpPr>
        <p:spPr/>
        <p:txBody>
          <a:bodyPr/>
          <a:lstStyle/>
          <a:p>
            <a:fld id="{68151E55-6873-49E2-B8D5-2F265E6F1973}" type="slidenum">
              <a:rPr lang="en-US" smtClean="0"/>
              <a:t>39</a:t>
            </a:fld>
            <a:endParaRPr lang="en-US" dirty="0"/>
          </a:p>
        </p:txBody>
      </p:sp>
    </p:spTree>
    <p:extLst>
      <p:ext uri="{BB962C8B-B14F-4D97-AF65-F5344CB8AC3E}">
        <p14:creationId xmlns:p14="http://schemas.microsoft.com/office/powerpoint/2010/main" val="36495322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rmAutofit fontScale="90000"/>
          </a:bodyPr>
          <a:lstStyle/>
          <a:p>
            <a:r>
              <a:rPr lang="en-US" noProof="0" dirty="0"/>
              <a:t>Illustration 1-1 Decisions People Make About Companies </a:t>
            </a:r>
            <a:r>
              <a:rPr lang="en-US" sz="1100" b="0" noProof="0" dirty="0"/>
              <a:t>1</a:t>
            </a:r>
          </a:p>
        </p:txBody>
      </p:sp>
      <p:pic>
        <p:nvPicPr>
          <p:cNvPr id="7" name="Picture 6" descr="Outline of Decisions people make about compani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6312" y="2390775"/>
            <a:ext cx="7191375" cy="2076450"/>
          </a:xfrm>
          <a:prstGeom prst="rect">
            <a:avLst/>
          </a:prstGeom>
        </p:spPr>
      </p:pic>
      <p:sp>
        <p:nvSpPr>
          <p:cNvPr id="4" name="Text Placeholder 3"/>
          <p:cNvSpPr>
            <a:spLocks noGrp="1"/>
          </p:cNvSpPr>
          <p:nvPr>
            <p:ph type="body" sz="quarter" idx="12"/>
          </p:nvPr>
        </p:nvSpPr>
        <p:spPr>
          <a:xfrm>
            <a:off x="2971268" y="6324600"/>
            <a:ext cx="3201464" cy="190500"/>
          </a:xfrm>
        </p:spPr>
        <p:txBody>
          <a:bodyPr anchor="ctr"/>
          <a:lstStyle/>
          <a:p>
            <a:r>
              <a:rPr lang="en-US" sz="1200" noProof="0" dirty="0">
                <a:hlinkClick r:id="rId4" action="ppaction://hlinksldjump"/>
              </a:rPr>
              <a:t>Access the text alternative for slide images.</a:t>
            </a:r>
            <a:endParaRPr lang="en-US" sz="1200" noProof="0" dirty="0"/>
          </a:p>
        </p:txBody>
      </p:sp>
      <p:sp>
        <p:nvSpPr>
          <p:cNvPr id="6" name="Slide Number Placeholder 5"/>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40268260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Key Point </a:t>
            </a:r>
            <a:r>
              <a:rPr lang="en-US" sz="1000" b="0" noProof="0" dirty="0"/>
              <a:t>4</a:t>
            </a:r>
          </a:p>
        </p:txBody>
      </p:sp>
      <p:sp>
        <p:nvSpPr>
          <p:cNvPr id="3" name="Content Placeholder 2"/>
          <p:cNvSpPr>
            <a:spLocks noGrp="1"/>
          </p:cNvSpPr>
          <p:nvPr>
            <p:ph sz="quarter" idx="11"/>
          </p:nvPr>
        </p:nvSpPr>
        <p:spPr>
          <a:xfrm>
            <a:off x="342900" y="1276710"/>
            <a:ext cx="8458200" cy="1824300"/>
          </a:xfrm>
        </p:spPr>
        <p:txBody>
          <a:bodyPr>
            <a:normAutofit/>
          </a:bodyPr>
          <a:lstStyle/>
          <a:p>
            <a:pPr>
              <a:spcBef>
                <a:spcPts val="500"/>
              </a:spcBef>
              <a:spcAft>
                <a:spcPts val="500"/>
              </a:spcAft>
            </a:pPr>
            <a:r>
              <a:rPr lang="en-US" sz="2800" noProof="0" dirty="0">
                <a:solidFill>
                  <a:schemeClr val="tx1"/>
                </a:solidFill>
              </a:rPr>
              <a:t>All transactions that affect revenues or expenses reported in the income statement ultimately affect the balance sheet through the balance in retained earnings.</a:t>
            </a:r>
          </a:p>
        </p:txBody>
      </p:sp>
      <p:sp>
        <p:nvSpPr>
          <p:cNvPr id="6" name="Slide Number Placeholder 5"/>
          <p:cNvSpPr>
            <a:spLocks noGrp="1"/>
          </p:cNvSpPr>
          <p:nvPr>
            <p:ph type="sldNum" sz="quarter" idx="10"/>
          </p:nvPr>
        </p:nvSpPr>
        <p:spPr/>
        <p:txBody>
          <a:bodyPr/>
          <a:lstStyle/>
          <a:p>
            <a:fld id="{68151E55-6873-49E2-B8D5-2F265E6F1973}" type="slidenum">
              <a:rPr lang="en-US" smtClean="0"/>
              <a:t>40</a:t>
            </a:fld>
            <a:endParaRPr lang="en-US" dirty="0"/>
          </a:p>
        </p:txBody>
      </p:sp>
    </p:spTree>
    <p:extLst>
      <p:ext uri="{BB962C8B-B14F-4D97-AF65-F5344CB8AC3E}">
        <p14:creationId xmlns:p14="http://schemas.microsoft.com/office/powerpoint/2010/main" val="40936395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47328"/>
            <a:ext cx="8458200" cy="993554"/>
          </a:xfrm>
        </p:spPr>
        <p:txBody>
          <a:bodyPr>
            <a:noAutofit/>
          </a:bodyPr>
          <a:lstStyle/>
          <a:p>
            <a:r>
              <a:rPr lang="en-US" noProof="0" dirty="0"/>
              <a:t>Other Information Reported to Outsiders</a:t>
            </a:r>
          </a:p>
        </p:txBody>
      </p:sp>
      <p:sp>
        <p:nvSpPr>
          <p:cNvPr id="3" name="Content Placeholder 2"/>
          <p:cNvSpPr>
            <a:spLocks noGrp="1"/>
          </p:cNvSpPr>
          <p:nvPr>
            <p:ph sz="quarter" idx="11"/>
          </p:nvPr>
        </p:nvSpPr>
        <p:spPr>
          <a:xfrm>
            <a:off x="342900" y="1276709"/>
            <a:ext cx="8458200" cy="5134139"/>
          </a:xfrm>
        </p:spPr>
        <p:txBody>
          <a:bodyPr>
            <a:normAutofit fontScale="92500"/>
          </a:bodyPr>
          <a:lstStyle/>
          <a:p>
            <a:pPr>
              <a:lnSpc>
                <a:spcPct val="110000"/>
              </a:lnSpc>
              <a:spcBef>
                <a:spcPts val="500"/>
              </a:spcBef>
              <a:spcAft>
                <a:spcPts val="500"/>
              </a:spcAft>
            </a:pPr>
            <a:r>
              <a:rPr lang="en-US" sz="2600" noProof="0" dirty="0">
                <a:solidFill>
                  <a:schemeClr val="tx1"/>
                </a:solidFill>
              </a:rPr>
              <a:t>The financial statements are a key component of a company’s </a:t>
            </a:r>
            <a:r>
              <a:rPr lang="en-US" sz="2600" i="1" noProof="0" dirty="0">
                <a:solidFill>
                  <a:schemeClr val="tx1"/>
                </a:solidFill>
              </a:rPr>
              <a:t>annual report</a:t>
            </a:r>
            <a:r>
              <a:rPr lang="en-US" sz="2600" noProof="0" dirty="0">
                <a:solidFill>
                  <a:schemeClr val="tx1"/>
                </a:solidFill>
              </a:rPr>
              <a:t>.</a:t>
            </a:r>
          </a:p>
          <a:p>
            <a:pPr>
              <a:lnSpc>
                <a:spcPct val="110000"/>
              </a:lnSpc>
              <a:spcBef>
                <a:spcPts val="500"/>
              </a:spcBef>
              <a:spcAft>
                <a:spcPts val="500"/>
              </a:spcAft>
            </a:pPr>
            <a:r>
              <a:rPr lang="en-US" sz="2600" noProof="0" dirty="0">
                <a:solidFill>
                  <a:schemeClr val="tx1"/>
                </a:solidFill>
              </a:rPr>
              <a:t>Two other important components of the annual report are (1) management’s discussion and analysis and (2) note disclosures to the financial statements.</a:t>
            </a:r>
          </a:p>
          <a:p>
            <a:pPr marL="291600" lvl="1" indent="-291600">
              <a:lnSpc>
                <a:spcPct val="110000"/>
              </a:lnSpc>
              <a:spcBef>
                <a:spcPts val="500"/>
              </a:spcBef>
              <a:spcAft>
                <a:spcPts val="500"/>
              </a:spcAft>
            </a:pPr>
            <a:r>
              <a:rPr lang="en-US" sz="2400" noProof="0" dirty="0">
                <a:solidFill>
                  <a:schemeClr val="tx1"/>
                </a:solidFill>
              </a:rPr>
              <a:t>The </a:t>
            </a:r>
            <a:r>
              <a:rPr lang="en-US" sz="2400" b="1" noProof="0" dirty="0">
                <a:solidFill>
                  <a:schemeClr val="tx1"/>
                </a:solidFill>
              </a:rPr>
              <a:t>management discussion and analysis</a:t>
            </a:r>
            <a:r>
              <a:rPr lang="en-US" sz="2400" noProof="0" dirty="0">
                <a:solidFill>
                  <a:schemeClr val="tx1"/>
                </a:solidFill>
              </a:rPr>
              <a:t> (MD&amp;A) section typically includes management’s views on significant events, trends, and uncertainties pertaining to the company’s operations and resources.</a:t>
            </a:r>
          </a:p>
          <a:p>
            <a:pPr marL="291600" lvl="1" indent="-291600">
              <a:lnSpc>
                <a:spcPct val="110000"/>
              </a:lnSpc>
              <a:spcBef>
                <a:spcPts val="500"/>
              </a:spcBef>
              <a:spcAft>
                <a:spcPts val="500"/>
              </a:spcAft>
            </a:pPr>
            <a:r>
              <a:rPr lang="en-US" sz="2400" b="1" noProof="0" dirty="0">
                <a:solidFill>
                  <a:schemeClr val="tx1"/>
                </a:solidFill>
              </a:rPr>
              <a:t>Note disclosures</a:t>
            </a:r>
            <a:r>
              <a:rPr lang="en-US" sz="2400" noProof="0" dirty="0">
                <a:solidFill>
                  <a:schemeClr val="tx1"/>
                </a:solidFill>
              </a:rPr>
              <a:t> offer additional information either to explain the information presented in the financial statements or to provide information not included in the financial statements.</a:t>
            </a:r>
          </a:p>
        </p:txBody>
      </p:sp>
      <p:sp>
        <p:nvSpPr>
          <p:cNvPr id="6" name="Slide Number Placeholder 5"/>
          <p:cNvSpPr>
            <a:spLocks noGrp="1"/>
          </p:cNvSpPr>
          <p:nvPr>
            <p:ph type="sldNum" sz="quarter" idx="10"/>
          </p:nvPr>
        </p:nvSpPr>
        <p:spPr/>
        <p:txBody>
          <a:bodyPr/>
          <a:lstStyle/>
          <a:p>
            <a:fld id="{68151E55-6873-49E2-B8D5-2F265E6F1973}" type="slidenum">
              <a:rPr lang="en-US" smtClean="0"/>
              <a:t>41</a:t>
            </a:fld>
            <a:endParaRPr lang="en-US" dirty="0"/>
          </a:p>
        </p:txBody>
      </p:sp>
    </p:spTree>
    <p:extLst>
      <p:ext uri="{BB962C8B-B14F-4D97-AF65-F5344CB8AC3E}">
        <p14:creationId xmlns:p14="http://schemas.microsoft.com/office/powerpoint/2010/main" val="39058780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70869"/>
            <a:ext cx="8458200" cy="746472"/>
          </a:xfrm>
        </p:spPr>
        <p:txBody>
          <a:bodyPr>
            <a:noAutofit/>
          </a:bodyPr>
          <a:lstStyle/>
          <a:p>
            <a:r>
              <a:rPr lang="en-US" noProof="0" dirty="0"/>
              <a:t>Learning Objective 4</a:t>
            </a:r>
          </a:p>
        </p:txBody>
      </p:sp>
      <p:sp>
        <p:nvSpPr>
          <p:cNvPr id="3" name="Content Placeholder 2"/>
          <p:cNvSpPr>
            <a:spLocks noGrp="1"/>
          </p:cNvSpPr>
          <p:nvPr>
            <p:ph sz="quarter" idx="11"/>
          </p:nvPr>
        </p:nvSpPr>
        <p:spPr>
          <a:xfrm>
            <a:off x="342900" y="1276710"/>
            <a:ext cx="8458200" cy="1088804"/>
          </a:xfrm>
        </p:spPr>
        <p:txBody>
          <a:bodyPr>
            <a:normAutofit/>
          </a:bodyPr>
          <a:lstStyle/>
          <a:p>
            <a:pPr marL="1163638" indent="-1163638">
              <a:spcBef>
                <a:spcPts val="500"/>
              </a:spcBef>
              <a:spcAft>
                <a:spcPts val="500"/>
              </a:spcAft>
            </a:pPr>
            <a:r>
              <a:rPr lang="en-US" sz="2800" b="1" noProof="0" dirty="0">
                <a:solidFill>
                  <a:schemeClr val="tx1"/>
                </a:solidFill>
              </a:rPr>
              <a:t>LO1-4</a:t>
            </a:r>
            <a:r>
              <a:rPr lang="en-US" sz="2800" noProof="0" dirty="0">
                <a:solidFill>
                  <a:schemeClr val="tx1"/>
                </a:solidFill>
              </a:rPr>
              <a:t> Describe the role that financial accounting plays in the decision-making process.</a:t>
            </a:r>
          </a:p>
        </p:txBody>
      </p:sp>
      <p:sp>
        <p:nvSpPr>
          <p:cNvPr id="6" name="Slide Number Placeholder 5"/>
          <p:cNvSpPr>
            <a:spLocks noGrp="1"/>
          </p:cNvSpPr>
          <p:nvPr>
            <p:ph type="sldNum" sz="quarter" idx="10"/>
          </p:nvPr>
        </p:nvSpPr>
        <p:spPr/>
        <p:txBody>
          <a:bodyPr/>
          <a:lstStyle/>
          <a:p>
            <a:fld id="{68151E55-6873-49E2-B8D5-2F265E6F1973}" type="slidenum">
              <a:rPr lang="en-US" smtClean="0"/>
              <a:t>42</a:t>
            </a:fld>
            <a:endParaRPr lang="en-US" dirty="0"/>
          </a:p>
        </p:txBody>
      </p:sp>
    </p:spTree>
    <p:extLst>
      <p:ext uri="{BB962C8B-B14F-4D97-AF65-F5344CB8AC3E}">
        <p14:creationId xmlns:p14="http://schemas.microsoft.com/office/powerpoint/2010/main" val="33878355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3005"/>
            <a:ext cx="8458200" cy="1202200"/>
          </a:xfrm>
        </p:spPr>
        <p:txBody>
          <a:bodyPr>
            <a:noAutofit/>
          </a:bodyPr>
          <a:lstStyle/>
          <a:p>
            <a:r>
              <a:rPr lang="en-US" sz="3200" noProof="0" dirty="0"/>
              <a:t>Illustration 1-10 Pathways Commission Visualization: "THIS is Accounting!"</a:t>
            </a:r>
          </a:p>
        </p:txBody>
      </p:sp>
      <p:sp>
        <p:nvSpPr>
          <p:cNvPr id="3" name="Content Placeholder 2"/>
          <p:cNvSpPr>
            <a:spLocks noGrp="1"/>
          </p:cNvSpPr>
          <p:nvPr>
            <p:ph sz="quarter" idx="11"/>
          </p:nvPr>
        </p:nvSpPr>
        <p:spPr>
          <a:xfrm>
            <a:off x="342900" y="1361661"/>
            <a:ext cx="4626665" cy="4637205"/>
          </a:xfrm>
        </p:spPr>
        <p:txBody>
          <a:bodyPr>
            <a:normAutofit/>
          </a:bodyPr>
          <a:lstStyle/>
          <a:p>
            <a:pPr marL="291600" indent="-291600">
              <a:spcBef>
                <a:spcPts val="500"/>
              </a:spcBef>
              <a:spcAft>
                <a:spcPts val="500"/>
              </a:spcAft>
              <a:buFont typeface="Arial" panose="020B0604020202020204" pitchFamily="34" charset="0"/>
              <a:buChar char="•"/>
            </a:pPr>
            <a:r>
              <a:rPr lang="en-US" sz="2600" noProof="0" dirty="0">
                <a:solidFill>
                  <a:schemeClr val="tx1"/>
                </a:solidFill>
              </a:rPr>
              <a:t>Accounting serves an important role in a prosperous society by measuring economic activity and communicating useful information to help investors and creditors make good decisions.</a:t>
            </a:r>
          </a:p>
          <a:p>
            <a:pPr marL="291600" indent="-291600">
              <a:spcBef>
                <a:spcPts val="500"/>
              </a:spcBef>
              <a:spcAft>
                <a:spcPts val="500"/>
              </a:spcAft>
              <a:buFont typeface="Arial" panose="020B0604020202020204" pitchFamily="34" charset="0"/>
              <a:buChar char="•"/>
            </a:pPr>
            <a:r>
              <a:rPr lang="en-US" sz="2600" noProof="0" dirty="0">
                <a:solidFill>
                  <a:schemeClr val="tx1"/>
                </a:solidFill>
              </a:rPr>
              <a:t>The practice of accounting requires judgment and critical thinking skills.</a:t>
            </a:r>
          </a:p>
        </p:txBody>
      </p:sp>
      <p:pic>
        <p:nvPicPr>
          <p:cNvPr id="7" name="Picture 6" descr="The illustration shows accounting serves an important role in a prosperous society."/>
          <p:cNvPicPr>
            <a:picLocks noChangeAspect="1"/>
          </p:cNvPicPr>
          <p:nvPr/>
        </p:nvPicPr>
        <p:blipFill>
          <a:blip r:embed="rId3"/>
          <a:stretch>
            <a:fillRect/>
          </a:stretch>
        </p:blipFill>
        <p:spPr>
          <a:xfrm>
            <a:off x="5055513" y="1637645"/>
            <a:ext cx="3783878" cy="4207108"/>
          </a:xfrm>
          <a:prstGeom prst="rect">
            <a:avLst/>
          </a:prstGeom>
        </p:spPr>
      </p:pic>
      <p:sp>
        <p:nvSpPr>
          <p:cNvPr id="4" name="Text Placeholder 3"/>
          <p:cNvSpPr>
            <a:spLocks noGrp="1"/>
          </p:cNvSpPr>
          <p:nvPr>
            <p:ph type="body" sz="quarter" idx="12"/>
          </p:nvPr>
        </p:nvSpPr>
        <p:spPr>
          <a:xfrm>
            <a:off x="2971268" y="6324600"/>
            <a:ext cx="3201464" cy="190500"/>
          </a:xfrm>
        </p:spPr>
        <p:txBody>
          <a:bodyPr/>
          <a:lstStyle/>
          <a:p>
            <a:r>
              <a:rPr lang="en-US" sz="1200" noProof="0" dirty="0">
                <a:hlinkClick r:id="rId4" action="ppaction://hlinksldjump"/>
              </a:rPr>
              <a:t>Access the text alternative for slide images.</a:t>
            </a:r>
            <a:endParaRPr lang="en-US" sz="1200" noProof="0" dirty="0"/>
          </a:p>
        </p:txBody>
      </p:sp>
      <p:sp>
        <p:nvSpPr>
          <p:cNvPr id="6" name="Slide Number Placeholder 5"/>
          <p:cNvSpPr>
            <a:spLocks noGrp="1"/>
          </p:cNvSpPr>
          <p:nvPr>
            <p:ph type="sldNum" sz="quarter" idx="10"/>
          </p:nvPr>
        </p:nvSpPr>
        <p:spPr/>
        <p:txBody>
          <a:bodyPr/>
          <a:lstStyle/>
          <a:p>
            <a:fld id="{68151E55-6873-49E2-B8D5-2F265E6F1973}" type="slidenum">
              <a:rPr lang="en-US" smtClean="0"/>
              <a:t>43</a:t>
            </a:fld>
            <a:endParaRPr lang="en-US" dirty="0"/>
          </a:p>
        </p:txBody>
      </p:sp>
      <p:sp>
        <p:nvSpPr>
          <p:cNvPr id="5" name="TextBox 4">
            <a:extLst>
              <a:ext uri="{FF2B5EF4-FFF2-40B4-BE49-F238E27FC236}">
                <a16:creationId xmlns:a16="http://schemas.microsoft.com/office/drawing/2014/main" id="{D0081E98-3F55-4462-BEFA-05BD560FDDBC}"/>
              </a:ext>
            </a:extLst>
          </p:cNvPr>
          <p:cNvSpPr txBox="1"/>
          <p:nvPr/>
        </p:nvSpPr>
        <p:spPr>
          <a:xfrm>
            <a:off x="5055513" y="5853844"/>
            <a:ext cx="3543300" cy="230832"/>
          </a:xfrm>
          <a:prstGeom prst="rect">
            <a:avLst/>
          </a:prstGeom>
          <a:noFill/>
        </p:spPr>
        <p:txBody>
          <a:bodyPr wrap="square" rtlCol="0">
            <a:spAutoFit/>
          </a:bodyPr>
          <a:lstStyle/>
          <a:p>
            <a:r>
              <a:rPr lang="en-US" sz="900" dirty="0">
                <a:latin typeface="Calibri" panose="020F0502020204030204" pitchFamily="34" charset="0"/>
                <a:cs typeface="Calibri" panose="020F0502020204030204" pitchFamily="34" charset="0"/>
              </a:rPr>
              <a:t>Reprinted with permission from the American Accounting Association.</a:t>
            </a:r>
          </a:p>
        </p:txBody>
      </p:sp>
    </p:spTree>
    <p:extLst>
      <p:ext uri="{BB962C8B-B14F-4D97-AF65-F5344CB8AC3E}">
        <p14:creationId xmlns:p14="http://schemas.microsoft.com/office/powerpoint/2010/main" val="1885410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Key Point </a:t>
            </a:r>
            <a:r>
              <a:rPr lang="en-US" sz="1000" b="0" noProof="0" dirty="0"/>
              <a:t>5</a:t>
            </a:r>
          </a:p>
        </p:txBody>
      </p:sp>
      <p:sp>
        <p:nvSpPr>
          <p:cNvPr id="3" name="Content Placeholder 2"/>
          <p:cNvSpPr>
            <a:spLocks noGrp="1"/>
          </p:cNvSpPr>
          <p:nvPr>
            <p:ph sz="quarter" idx="11"/>
          </p:nvPr>
        </p:nvSpPr>
        <p:spPr>
          <a:xfrm>
            <a:off x="342900" y="1276710"/>
            <a:ext cx="8458200" cy="1426297"/>
          </a:xfrm>
        </p:spPr>
        <p:txBody>
          <a:bodyPr>
            <a:normAutofit/>
          </a:bodyPr>
          <a:lstStyle/>
          <a:p>
            <a:pPr>
              <a:spcBef>
                <a:spcPts val="500"/>
              </a:spcBef>
              <a:spcAft>
                <a:spcPts val="500"/>
              </a:spcAft>
            </a:pPr>
            <a:r>
              <a:rPr lang="en-US" sz="2800" noProof="0" dirty="0">
                <a:solidFill>
                  <a:schemeClr val="tx1"/>
                </a:solidFill>
              </a:rPr>
              <a:t>Financial accounting serves an important role by providing information useful in investment and lending decisions.</a:t>
            </a:r>
          </a:p>
        </p:txBody>
      </p:sp>
      <p:sp>
        <p:nvSpPr>
          <p:cNvPr id="6" name="Slide Number Placeholder 5"/>
          <p:cNvSpPr>
            <a:spLocks noGrp="1"/>
          </p:cNvSpPr>
          <p:nvPr>
            <p:ph type="sldNum" sz="quarter" idx="10"/>
          </p:nvPr>
        </p:nvSpPr>
        <p:spPr/>
        <p:txBody>
          <a:bodyPr/>
          <a:lstStyle/>
          <a:p>
            <a:fld id="{68151E55-6873-49E2-B8D5-2F265E6F1973}" type="slidenum">
              <a:rPr lang="en-US" smtClean="0"/>
              <a:t>44</a:t>
            </a:fld>
            <a:endParaRPr lang="en-US" dirty="0"/>
          </a:p>
        </p:txBody>
      </p:sp>
    </p:spTree>
    <p:extLst>
      <p:ext uri="{BB962C8B-B14F-4D97-AF65-F5344CB8AC3E}">
        <p14:creationId xmlns:p14="http://schemas.microsoft.com/office/powerpoint/2010/main" val="39018423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7651"/>
            <a:ext cx="8458200" cy="1092909"/>
          </a:xfrm>
        </p:spPr>
        <p:txBody>
          <a:bodyPr>
            <a:noAutofit/>
          </a:bodyPr>
          <a:lstStyle/>
          <a:p>
            <a:r>
              <a:rPr lang="en-US" sz="2800" noProof="0" dirty="0"/>
              <a:t>Illustration 1-11 Relationship between Changes in Stock Prices and Changes in Net Income over a 20-Year Period</a:t>
            </a:r>
          </a:p>
        </p:txBody>
      </p:sp>
      <p:pic>
        <p:nvPicPr>
          <p:cNvPr id="7" name="Picture 6" descr="The two graphs show companies with increase in net income and companies with decrease in net income.">
            <a:extLst>
              <a:ext uri="{FF2B5EF4-FFF2-40B4-BE49-F238E27FC236}">
                <a16:creationId xmlns:a16="http://schemas.microsoft.com/office/drawing/2014/main" id="{6DDFBE9B-8E9D-4F97-9ADE-0A7DEB3C3B6E}"/>
              </a:ext>
            </a:extLst>
          </p:cNvPr>
          <p:cNvPicPr>
            <a:picLocks noChangeAspect="1"/>
          </p:cNvPicPr>
          <p:nvPr/>
        </p:nvPicPr>
        <p:blipFill>
          <a:blip r:embed="rId3"/>
          <a:stretch>
            <a:fillRect/>
          </a:stretch>
        </p:blipFill>
        <p:spPr>
          <a:xfrm>
            <a:off x="342900" y="1438373"/>
            <a:ext cx="7864522" cy="2456901"/>
          </a:xfrm>
          <a:prstGeom prst="rect">
            <a:avLst/>
          </a:prstGeom>
        </p:spPr>
      </p:pic>
      <p:sp>
        <p:nvSpPr>
          <p:cNvPr id="3" name="Content Placeholder 2"/>
          <p:cNvSpPr>
            <a:spLocks noGrp="1"/>
          </p:cNvSpPr>
          <p:nvPr>
            <p:ph sz="quarter" idx="11"/>
          </p:nvPr>
        </p:nvSpPr>
        <p:spPr>
          <a:xfrm>
            <a:off x="4184374" y="3945836"/>
            <a:ext cx="4616725" cy="827132"/>
          </a:xfrm>
        </p:spPr>
        <p:txBody>
          <a:bodyPr>
            <a:normAutofit/>
          </a:bodyPr>
          <a:lstStyle/>
          <a:p>
            <a:pPr marL="88900" indent="-88900">
              <a:spcBef>
                <a:spcPts val="500"/>
              </a:spcBef>
              <a:spcAft>
                <a:spcPts val="500"/>
              </a:spcAft>
            </a:pPr>
            <a:r>
              <a:rPr lang="en-US" sz="1200" noProof="0" dirty="0"/>
              <a:t>*Amounts in this chart represent the investment growth based on the median stock return of each group each year. Companies included in this analysis are all U.S. companies with listed stocks, which averages about 6,000 companies per year.</a:t>
            </a:r>
          </a:p>
        </p:txBody>
      </p:sp>
      <p:sp>
        <p:nvSpPr>
          <p:cNvPr id="4" name="Text Placeholder 3"/>
          <p:cNvSpPr>
            <a:spLocks noGrp="1"/>
          </p:cNvSpPr>
          <p:nvPr>
            <p:ph type="body" sz="quarter" idx="12"/>
          </p:nvPr>
        </p:nvSpPr>
        <p:spPr>
          <a:xfrm>
            <a:off x="2971268" y="6324600"/>
            <a:ext cx="3201464" cy="190500"/>
          </a:xfrm>
        </p:spPr>
        <p:txBody>
          <a:bodyPr/>
          <a:lstStyle/>
          <a:p>
            <a:r>
              <a:rPr lang="en-US" sz="1200" noProof="0" dirty="0">
                <a:hlinkClick r:id="rId4" action="ppaction://hlinksldjump"/>
              </a:rPr>
              <a:t>Access the text alternative for slide images.</a:t>
            </a:r>
            <a:endParaRPr lang="en-US" sz="1200" noProof="0" dirty="0"/>
          </a:p>
        </p:txBody>
      </p:sp>
      <p:sp>
        <p:nvSpPr>
          <p:cNvPr id="6" name="Slide Number Placeholder 5"/>
          <p:cNvSpPr>
            <a:spLocks noGrp="1"/>
          </p:cNvSpPr>
          <p:nvPr>
            <p:ph type="sldNum" sz="quarter" idx="10"/>
          </p:nvPr>
        </p:nvSpPr>
        <p:spPr/>
        <p:txBody>
          <a:bodyPr/>
          <a:lstStyle/>
          <a:p>
            <a:fld id="{68151E55-6873-49E2-B8D5-2F265E6F1973}" type="slidenum">
              <a:rPr lang="en-US" smtClean="0"/>
              <a:t>45</a:t>
            </a:fld>
            <a:endParaRPr lang="en-US" dirty="0"/>
          </a:p>
        </p:txBody>
      </p:sp>
    </p:spTree>
    <p:extLst>
      <p:ext uri="{BB962C8B-B14F-4D97-AF65-F5344CB8AC3E}">
        <p14:creationId xmlns:p14="http://schemas.microsoft.com/office/powerpoint/2010/main" val="14997551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Key Point </a:t>
            </a:r>
            <a:r>
              <a:rPr lang="en-US" sz="1000" b="0" noProof="0" dirty="0"/>
              <a:t>6</a:t>
            </a:r>
          </a:p>
        </p:txBody>
      </p:sp>
      <p:sp>
        <p:nvSpPr>
          <p:cNvPr id="3" name="Content Placeholder 2"/>
          <p:cNvSpPr>
            <a:spLocks noGrp="1"/>
          </p:cNvSpPr>
          <p:nvPr>
            <p:ph sz="quarter" idx="11"/>
          </p:nvPr>
        </p:nvSpPr>
        <p:spPr>
          <a:xfrm>
            <a:off x="342900" y="1276710"/>
            <a:ext cx="8458200" cy="2768516"/>
          </a:xfrm>
        </p:spPr>
        <p:txBody>
          <a:bodyPr>
            <a:normAutofit/>
          </a:bodyPr>
          <a:lstStyle/>
          <a:p>
            <a:pPr>
              <a:spcBef>
                <a:spcPts val="500"/>
              </a:spcBef>
              <a:spcAft>
                <a:spcPts val="500"/>
              </a:spcAft>
            </a:pPr>
            <a:r>
              <a:rPr lang="en-US" sz="2800" noProof="0" dirty="0">
                <a:solidFill>
                  <a:schemeClr val="tx1"/>
                </a:solidFill>
              </a:rPr>
              <a:t>No single piece of company information better explains companies’ stock price performance than does financial accounting net income. </a:t>
            </a:r>
            <a:br>
              <a:rPr lang="en-US" sz="2800" noProof="0" dirty="0">
                <a:solidFill>
                  <a:schemeClr val="tx1"/>
                </a:solidFill>
              </a:rPr>
            </a:br>
            <a:r>
              <a:rPr lang="en-US" sz="2800" noProof="0" dirty="0">
                <a:solidFill>
                  <a:schemeClr val="tx1"/>
                </a:solidFill>
              </a:rPr>
              <a:t>A company’s debt level is an important indicator of management’s ability to respond to business situations and the possibility of bankruptcy.</a:t>
            </a:r>
          </a:p>
        </p:txBody>
      </p:sp>
      <p:sp>
        <p:nvSpPr>
          <p:cNvPr id="6" name="Slide Number Placeholder 5"/>
          <p:cNvSpPr>
            <a:spLocks noGrp="1"/>
          </p:cNvSpPr>
          <p:nvPr>
            <p:ph type="sldNum" sz="quarter" idx="10"/>
          </p:nvPr>
        </p:nvSpPr>
        <p:spPr/>
        <p:txBody>
          <a:bodyPr/>
          <a:lstStyle/>
          <a:p>
            <a:fld id="{68151E55-6873-49E2-B8D5-2F265E6F1973}" type="slidenum">
              <a:rPr lang="en-US" smtClean="0"/>
              <a:t>46</a:t>
            </a:fld>
            <a:endParaRPr lang="en-US" dirty="0"/>
          </a:p>
        </p:txBody>
      </p:sp>
    </p:spTree>
    <p:extLst>
      <p:ext uri="{BB962C8B-B14F-4D97-AF65-F5344CB8AC3E}">
        <p14:creationId xmlns:p14="http://schemas.microsoft.com/office/powerpoint/2010/main" val="4106030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074013"/>
            <a:ext cx="8458200" cy="616919"/>
          </a:xfrm>
        </p:spPr>
        <p:txBody>
          <a:bodyPr/>
          <a:lstStyle/>
          <a:p>
            <a:r>
              <a:rPr lang="en-US" noProof="0" dirty="0"/>
              <a:t>PART B</a:t>
            </a:r>
          </a:p>
        </p:txBody>
      </p:sp>
      <p:sp>
        <p:nvSpPr>
          <p:cNvPr id="3" name="Content Placeholder 2"/>
          <p:cNvSpPr>
            <a:spLocks noGrp="1"/>
          </p:cNvSpPr>
          <p:nvPr>
            <p:ph sz="quarter" idx="11"/>
          </p:nvPr>
        </p:nvSpPr>
        <p:spPr>
          <a:xfrm>
            <a:off x="342900" y="2763304"/>
            <a:ext cx="8458200" cy="516609"/>
          </a:xfrm>
        </p:spPr>
        <p:txBody>
          <a:bodyPr anchor="ctr">
            <a:normAutofit lnSpcReduction="10000"/>
          </a:bodyPr>
          <a:lstStyle/>
          <a:p>
            <a:r>
              <a:rPr lang="en-US" sz="2800" noProof="0" dirty="0"/>
              <a:t>FINANCIAL ACCOUNTING INFORMATION</a:t>
            </a:r>
          </a:p>
        </p:txBody>
      </p:sp>
      <p:sp>
        <p:nvSpPr>
          <p:cNvPr id="6" name="Slide Number Placeholder 5"/>
          <p:cNvSpPr>
            <a:spLocks noGrp="1"/>
          </p:cNvSpPr>
          <p:nvPr>
            <p:ph type="sldNum" sz="quarter" idx="10"/>
          </p:nvPr>
        </p:nvSpPr>
        <p:spPr/>
        <p:txBody>
          <a:bodyPr/>
          <a:lstStyle/>
          <a:p>
            <a:fld id="{68151E55-6873-49E2-B8D5-2F265E6F1973}" type="slidenum">
              <a:rPr lang="en-US" smtClean="0"/>
              <a:t>47</a:t>
            </a:fld>
            <a:endParaRPr lang="en-US" dirty="0"/>
          </a:p>
        </p:txBody>
      </p:sp>
    </p:spTree>
    <p:extLst>
      <p:ext uri="{BB962C8B-B14F-4D97-AF65-F5344CB8AC3E}">
        <p14:creationId xmlns:p14="http://schemas.microsoft.com/office/powerpoint/2010/main" val="15339947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Learning Objective 5</a:t>
            </a:r>
          </a:p>
        </p:txBody>
      </p:sp>
      <p:sp>
        <p:nvSpPr>
          <p:cNvPr id="3" name="Content Placeholder 2"/>
          <p:cNvSpPr>
            <a:spLocks noGrp="1"/>
          </p:cNvSpPr>
          <p:nvPr>
            <p:ph sz="quarter" idx="11"/>
          </p:nvPr>
        </p:nvSpPr>
        <p:spPr>
          <a:xfrm>
            <a:off x="342900" y="1276710"/>
            <a:ext cx="8458200" cy="1386103"/>
          </a:xfrm>
        </p:spPr>
        <p:txBody>
          <a:bodyPr>
            <a:normAutofit/>
          </a:bodyPr>
          <a:lstStyle/>
          <a:p>
            <a:pPr marL="1163638" indent="-1163638">
              <a:spcBef>
                <a:spcPts val="500"/>
              </a:spcBef>
              <a:spcAft>
                <a:spcPts val="500"/>
              </a:spcAft>
            </a:pPr>
            <a:r>
              <a:rPr lang="en-US" sz="2800" b="1" noProof="0" dirty="0">
                <a:solidFill>
                  <a:schemeClr val="tx1"/>
                </a:solidFill>
              </a:rPr>
              <a:t>LO1-5</a:t>
            </a:r>
            <a:r>
              <a:rPr lang="en-US" sz="2800" noProof="0" dirty="0">
                <a:solidFill>
                  <a:schemeClr val="tx1"/>
                </a:solidFill>
              </a:rPr>
              <a:t> Explain the term generally accepted accounting principles (G</a:t>
            </a:r>
            <a:r>
              <a:rPr lang="en-US" sz="100" noProof="0" dirty="0">
                <a:solidFill>
                  <a:schemeClr val="tx1"/>
                </a:solidFill>
              </a:rPr>
              <a:t> </a:t>
            </a:r>
            <a:r>
              <a:rPr lang="en-US" sz="2800" noProof="0" dirty="0">
                <a:solidFill>
                  <a:schemeClr val="tx1"/>
                </a:solidFill>
              </a:rPr>
              <a:t>A</a:t>
            </a:r>
            <a:r>
              <a:rPr lang="en-US" sz="100" noProof="0" dirty="0">
                <a:solidFill>
                  <a:schemeClr val="tx1"/>
                </a:solidFill>
              </a:rPr>
              <a:t> </a:t>
            </a:r>
            <a:r>
              <a:rPr lang="en-US" sz="2800" noProof="0" dirty="0" err="1">
                <a:solidFill>
                  <a:schemeClr val="tx1"/>
                </a:solidFill>
              </a:rPr>
              <a:t>A</a:t>
            </a:r>
            <a:r>
              <a:rPr lang="en-US" sz="100" noProof="0" dirty="0">
                <a:solidFill>
                  <a:schemeClr val="tx1"/>
                </a:solidFill>
              </a:rPr>
              <a:t> </a:t>
            </a:r>
            <a:r>
              <a:rPr lang="en-US" sz="2800" noProof="0" dirty="0">
                <a:solidFill>
                  <a:schemeClr val="tx1"/>
                </a:solidFill>
              </a:rPr>
              <a:t>P) and describe the role of G</a:t>
            </a:r>
            <a:r>
              <a:rPr lang="en-US" sz="100" noProof="0" dirty="0">
                <a:solidFill>
                  <a:schemeClr val="tx1"/>
                </a:solidFill>
              </a:rPr>
              <a:t> </a:t>
            </a:r>
            <a:r>
              <a:rPr lang="en-US" sz="2800" noProof="0" dirty="0">
                <a:solidFill>
                  <a:schemeClr val="tx1"/>
                </a:solidFill>
              </a:rPr>
              <a:t>A</a:t>
            </a:r>
            <a:r>
              <a:rPr lang="en-US" sz="100" noProof="0" dirty="0">
                <a:solidFill>
                  <a:schemeClr val="tx1"/>
                </a:solidFill>
              </a:rPr>
              <a:t> </a:t>
            </a:r>
            <a:r>
              <a:rPr lang="en-US" sz="2800" noProof="0" dirty="0" err="1">
                <a:solidFill>
                  <a:schemeClr val="tx1"/>
                </a:solidFill>
              </a:rPr>
              <a:t>A</a:t>
            </a:r>
            <a:r>
              <a:rPr lang="en-US" sz="100" noProof="0" dirty="0">
                <a:solidFill>
                  <a:schemeClr val="tx1"/>
                </a:solidFill>
              </a:rPr>
              <a:t> </a:t>
            </a:r>
            <a:r>
              <a:rPr lang="en-US" sz="2800" noProof="0" dirty="0">
                <a:solidFill>
                  <a:schemeClr val="tx1"/>
                </a:solidFill>
              </a:rPr>
              <a:t>P in financial accounting.</a:t>
            </a:r>
          </a:p>
        </p:txBody>
      </p:sp>
      <p:sp>
        <p:nvSpPr>
          <p:cNvPr id="6" name="Slide Number Placeholder 5"/>
          <p:cNvSpPr>
            <a:spLocks noGrp="1"/>
          </p:cNvSpPr>
          <p:nvPr>
            <p:ph type="sldNum" sz="quarter" idx="10"/>
          </p:nvPr>
        </p:nvSpPr>
        <p:spPr/>
        <p:txBody>
          <a:bodyPr/>
          <a:lstStyle/>
          <a:p>
            <a:fld id="{68151E55-6873-49E2-B8D5-2F265E6F1973}" type="slidenum">
              <a:rPr lang="en-US" smtClean="0"/>
              <a:t>48</a:t>
            </a:fld>
            <a:endParaRPr lang="en-US" dirty="0"/>
          </a:p>
        </p:txBody>
      </p:sp>
    </p:spTree>
    <p:extLst>
      <p:ext uri="{BB962C8B-B14F-4D97-AF65-F5344CB8AC3E}">
        <p14:creationId xmlns:p14="http://schemas.microsoft.com/office/powerpoint/2010/main" val="20710776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noProof="0" dirty="0"/>
              <a:t>Financial Accounting Standards</a:t>
            </a:r>
          </a:p>
        </p:txBody>
      </p:sp>
      <p:pic>
        <p:nvPicPr>
          <p:cNvPr id="31" name="Picture 30" descr="The flow chart shows the financial accounting standards.">
            <a:extLst>
              <a:ext uri="{FF2B5EF4-FFF2-40B4-BE49-F238E27FC236}">
                <a16:creationId xmlns:a16="http://schemas.microsoft.com/office/drawing/2014/main" id="{6055B0F3-A531-494B-B283-17D7F8E2FC81}"/>
              </a:ext>
            </a:extLst>
          </p:cNvPr>
          <p:cNvPicPr>
            <a:picLocks noChangeAspect="1"/>
          </p:cNvPicPr>
          <p:nvPr/>
        </p:nvPicPr>
        <p:blipFill>
          <a:blip r:embed="rId3"/>
          <a:stretch>
            <a:fillRect/>
          </a:stretch>
        </p:blipFill>
        <p:spPr>
          <a:xfrm>
            <a:off x="811550" y="1533793"/>
            <a:ext cx="7520899" cy="4090216"/>
          </a:xfrm>
          <a:prstGeom prst="rect">
            <a:avLst/>
          </a:prstGeom>
        </p:spPr>
      </p:pic>
      <p:sp>
        <p:nvSpPr>
          <p:cNvPr id="22" name="Text Placeholder 21">
            <a:extLst>
              <a:ext uri="{FF2B5EF4-FFF2-40B4-BE49-F238E27FC236}">
                <a16:creationId xmlns:a16="http://schemas.microsoft.com/office/drawing/2014/main" id="{5DA85FC7-FFA3-4B99-93F6-F421FD986C2D}"/>
              </a:ext>
            </a:extLst>
          </p:cNvPr>
          <p:cNvSpPr>
            <a:spLocks noGrp="1"/>
          </p:cNvSpPr>
          <p:nvPr>
            <p:ph type="body" sz="quarter" idx="12"/>
          </p:nvPr>
        </p:nvSpPr>
        <p:spPr>
          <a:xfrm>
            <a:off x="2971268" y="6324600"/>
            <a:ext cx="3201464" cy="190500"/>
          </a:xfrm>
        </p:spPr>
        <p:txBody>
          <a:bodyPr/>
          <a:lstStyle/>
          <a:p>
            <a:r>
              <a:rPr lang="en-US" sz="1200" noProof="0" dirty="0">
                <a:hlinkClick r:id="rId4" action="ppaction://hlinksldjump"/>
              </a:rPr>
              <a:t>Access the text alternative for slide images.</a:t>
            </a:r>
            <a:endParaRPr lang="en-US" sz="1200" noProof="0" dirty="0"/>
          </a:p>
        </p:txBody>
      </p:sp>
      <p:sp>
        <p:nvSpPr>
          <p:cNvPr id="7" name="Slide Number Placeholder 6"/>
          <p:cNvSpPr>
            <a:spLocks noGrp="1"/>
          </p:cNvSpPr>
          <p:nvPr>
            <p:ph type="sldNum" sz="quarter" idx="10"/>
          </p:nvPr>
        </p:nvSpPr>
        <p:spPr/>
        <p:txBody>
          <a:bodyPr/>
          <a:lstStyle/>
          <a:p>
            <a:fld id="{68151E55-6873-49E2-B8D5-2F265E6F1973}" type="slidenum">
              <a:rPr lang="en-US" smtClean="0"/>
              <a:t>49</a:t>
            </a:fld>
            <a:endParaRPr lang="en-US" dirty="0"/>
          </a:p>
        </p:txBody>
      </p:sp>
    </p:spTree>
    <p:extLst>
      <p:ext uri="{BB962C8B-B14F-4D97-AF65-F5344CB8AC3E}">
        <p14:creationId xmlns:p14="http://schemas.microsoft.com/office/powerpoint/2010/main" val="1766878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Illustration 1-1 Decisions People Make About Companies </a:t>
            </a:r>
            <a:r>
              <a:rPr lang="en-US" sz="1100" b="0" noProof="0" dirty="0"/>
              <a:t>2</a:t>
            </a:r>
          </a:p>
        </p:txBody>
      </p:sp>
      <p:sp>
        <p:nvSpPr>
          <p:cNvPr id="3" name="Content Placeholder 2"/>
          <p:cNvSpPr>
            <a:spLocks noGrp="1"/>
          </p:cNvSpPr>
          <p:nvPr>
            <p:ph sz="quarter" idx="11"/>
          </p:nvPr>
        </p:nvSpPr>
        <p:spPr>
          <a:xfrm>
            <a:off x="342900" y="1276710"/>
            <a:ext cx="8458200" cy="4358778"/>
          </a:xfrm>
        </p:spPr>
        <p:txBody>
          <a:bodyPr>
            <a:noAutofit/>
          </a:bodyPr>
          <a:lstStyle/>
          <a:p>
            <a:pPr marL="457200" indent="-457200">
              <a:spcBef>
                <a:spcPts val="500"/>
              </a:spcBef>
              <a:spcAft>
                <a:spcPts val="500"/>
              </a:spcAft>
              <a:buFont typeface="+mj-lt"/>
              <a:buAutoNum type="arabicPeriod"/>
            </a:pPr>
            <a:r>
              <a:rPr lang="en-US" b="1" noProof="0" dirty="0"/>
              <a:t>Investors</a:t>
            </a:r>
            <a:r>
              <a:rPr lang="en-US" noProof="0" dirty="0"/>
              <a:t> decide whether to invest in stock.</a:t>
            </a:r>
          </a:p>
          <a:p>
            <a:pPr marL="457200" indent="-457200">
              <a:spcBef>
                <a:spcPts val="500"/>
              </a:spcBef>
              <a:spcAft>
                <a:spcPts val="500"/>
              </a:spcAft>
              <a:buFont typeface="+mj-lt"/>
              <a:buAutoNum type="arabicPeriod"/>
            </a:pPr>
            <a:r>
              <a:rPr lang="en-US" b="1" noProof="0" dirty="0"/>
              <a:t>Creditors</a:t>
            </a:r>
            <a:r>
              <a:rPr lang="en-US" noProof="0" dirty="0"/>
              <a:t> decide whether to lend money.</a:t>
            </a:r>
          </a:p>
          <a:p>
            <a:pPr marL="457200" indent="-457200">
              <a:spcBef>
                <a:spcPts val="500"/>
              </a:spcBef>
              <a:spcAft>
                <a:spcPts val="500"/>
              </a:spcAft>
              <a:buFont typeface="+mj-lt"/>
              <a:buAutoNum type="arabicPeriod"/>
            </a:pPr>
            <a:r>
              <a:rPr lang="en-US" b="1" noProof="0" dirty="0"/>
              <a:t>Customers</a:t>
            </a:r>
            <a:r>
              <a:rPr lang="en-US" noProof="0" dirty="0"/>
              <a:t> decide whether to purchase products.</a:t>
            </a:r>
          </a:p>
          <a:p>
            <a:pPr marL="457200" indent="-457200">
              <a:spcBef>
                <a:spcPts val="500"/>
              </a:spcBef>
              <a:spcAft>
                <a:spcPts val="500"/>
              </a:spcAft>
              <a:buFont typeface="+mj-lt"/>
              <a:buAutoNum type="arabicPeriod"/>
            </a:pPr>
            <a:r>
              <a:rPr lang="en-US" b="1" noProof="0" dirty="0"/>
              <a:t>Suppliers</a:t>
            </a:r>
            <a:r>
              <a:rPr lang="en-US" noProof="0" dirty="0"/>
              <a:t> decide the customer’s ability to pay for supplies.</a:t>
            </a:r>
          </a:p>
          <a:p>
            <a:pPr marL="457200" indent="-457200">
              <a:spcBef>
                <a:spcPts val="500"/>
              </a:spcBef>
              <a:spcAft>
                <a:spcPts val="500"/>
              </a:spcAft>
              <a:buFont typeface="+mj-lt"/>
              <a:buAutoNum type="arabicPeriod"/>
            </a:pPr>
            <a:r>
              <a:rPr lang="en-US" b="1" noProof="0" dirty="0"/>
              <a:t>Managers</a:t>
            </a:r>
            <a:r>
              <a:rPr lang="en-US" noProof="0" dirty="0"/>
              <a:t> decide production and expansion.</a:t>
            </a:r>
          </a:p>
          <a:p>
            <a:pPr marL="457200" indent="-457200">
              <a:spcBef>
                <a:spcPts val="500"/>
              </a:spcBef>
              <a:spcAft>
                <a:spcPts val="500"/>
              </a:spcAft>
              <a:buFont typeface="+mj-lt"/>
              <a:buAutoNum type="arabicPeriod"/>
            </a:pPr>
            <a:r>
              <a:rPr lang="en-US" b="1" noProof="0" dirty="0"/>
              <a:t>Employees</a:t>
            </a:r>
            <a:r>
              <a:rPr lang="en-US" noProof="0" dirty="0"/>
              <a:t> decide employment opportunities.</a:t>
            </a:r>
          </a:p>
          <a:p>
            <a:pPr marL="457200" indent="-457200">
              <a:spcBef>
                <a:spcPts val="500"/>
              </a:spcBef>
              <a:spcAft>
                <a:spcPts val="500"/>
              </a:spcAft>
              <a:buFont typeface="+mj-lt"/>
              <a:buAutoNum type="arabicPeriod"/>
            </a:pPr>
            <a:r>
              <a:rPr lang="en-US" b="1" noProof="0" dirty="0"/>
              <a:t>Competitors</a:t>
            </a:r>
            <a:r>
              <a:rPr lang="en-US" noProof="0" dirty="0"/>
              <a:t> decide market share and profitability.</a:t>
            </a:r>
          </a:p>
          <a:p>
            <a:pPr marL="457200" indent="-457200">
              <a:spcBef>
                <a:spcPts val="500"/>
              </a:spcBef>
              <a:spcAft>
                <a:spcPts val="500"/>
              </a:spcAft>
              <a:buFont typeface="+mj-lt"/>
              <a:buAutoNum type="arabicPeriod"/>
            </a:pPr>
            <a:r>
              <a:rPr lang="en-US" b="1" noProof="0" dirty="0"/>
              <a:t>Regulators</a:t>
            </a:r>
            <a:r>
              <a:rPr lang="en-US" noProof="0" dirty="0"/>
              <a:t> decide on social welfare.</a:t>
            </a:r>
          </a:p>
          <a:p>
            <a:pPr marL="457200" indent="-457200">
              <a:spcBef>
                <a:spcPts val="500"/>
              </a:spcBef>
              <a:spcAft>
                <a:spcPts val="500"/>
              </a:spcAft>
              <a:buFont typeface="+mj-lt"/>
              <a:buAutoNum type="arabicPeriod"/>
            </a:pPr>
            <a:r>
              <a:rPr lang="en-US" b="1" noProof="0" dirty="0"/>
              <a:t>Tax authorities </a:t>
            </a:r>
            <a:r>
              <a:rPr lang="en-US" noProof="0" dirty="0"/>
              <a:t>decide on taxation policies.</a:t>
            </a:r>
          </a:p>
          <a:p>
            <a:pPr marL="457200" indent="-457200">
              <a:spcBef>
                <a:spcPts val="500"/>
              </a:spcBef>
              <a:spcAft>
                <a:spcPts val="500"/>
              </a:spcAft>
              <a:buFont typeface="+mj-lt"/>
              <a:buAutoNum type="arabicPeriod"/>
            </a:pPr>
            <a:r>
              <a:rPr lang="en-US" b="1" noProof="0" dirty="0"/>
              <a:t>Local communities </a:t>
            </a:r>
            <a:r>
              <a:rPr lang="en-US" noProof="0" dirty="0"/>
              <a:t>decide on environment issues.</a:t>
            </a:r>
          </a:p>
        </p:txBody>
      </p:sp>
      <p:sp>
        <p:nvSpPr>
          <p:cNvPr id="6" name="Slide Number Placeholder 5"/>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76518133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noProof="0" dirty="0"/>
              <a:t>Standard Setting Today</a:t>
            </a:r>
          </a:p>
        </p:txBody>
      </p:sp>
      <p:pic>
        <p:nvPicPr>
          <p:cNvPr id="20" name="Picture 19" descr="The illustration shows the financial accounting and reporting standards in the United States and globally.">
            <a:extLst>
              <a:ext uri="{FF2B5EF4-FFF2-40B4-BE49-F238E27FC236}">
                <a16:creationId xmlns:a16="http://schemas.microsoft.com/office/drawing/2014/main" id="{11CC1A1E-4BDC-4C05-A4F0-041B58AC1395}"/>
              </a:ext>
            </a:extLst>
          </p:cNvPr>
          <p:cNvPicPr>
            <a:picLocks noChangeAspect="1"/>
          </p:cNvPicPr>
          <p:nvPr/>
        </p:nvPicPr>
        <p:blipFill>
          <a:blip r:embed="rId3"/>
          <a:stretch>
            <a:fillRect/>
          </a:stretch>
        </p:blipFill>
        <p:spPr>
          <a:xfrm>
            <a:off x="1103075" y="1630524"/>
            <a:ext cx="6937849" cy="3596952"/>
          </a:xfrm>
          <a:prstGeom prst="rect">
            <a:avLst/>
          </a:prstGeom>
        </p:spPr>
      </p:pic>
      <p:sp>
        <p:nvSpPr>
          <p:cNvPr id="21" name="Text Placeholder 21">
            <a:extLst>
              <a:ext uri="{FF2B5EF4-FFF2-40B4-BE49-F238E27FC236}">
                <a16:creationId xmlns:a16="http://schemas.microsoft.com/office/drawing/2014/main" id="{359BE486-83F9-4049-8E27-C9F5C1BCC2F4}"/>
              </a:ext>
            </a:extLst>
          </p:cNvPr>
          <p:cNvSpPr>
            <a:spLocks noGrp="1"/>
          </p:cNvSpPr>
          <p:nvPr>
            <p:ph type="body" sz="quarter" idx="12"/>
          </p:nvPr>
        </p:nvSpPr>
        <p:spPr>
          <a:xfrm>
            <a:off x="2971268" y="6324600"/>
            <a:ext cx="3201464" cy="190500"/>
          </a:xfrm>
        </p:spPr>
        <p:txBody>
          <a:bodyPr/>
          <a:lstStyle/>
          <a:p>
            <a:r>
              <a:rPr lang="en-US" sz="1200" noProof="0" dirty="0">
                <a:hlinkClick r:id="rId4" action="ppaction://hlinksldjump"/>
              </a:rPr>
              <a:t>Access the text alternative for slide images.</a:t>
            </a:r>
            <a:endParaRPr lang="en-US" sz="1200" noProof="0" dirty="0"/>
          </a:p>
        </p:txBody>
      </p:sp>
      <p:sp>
        <p:nvSpPr>
          <p:cNvPr id="7" name="Slide Number Placeholder 6"/>
          <p:cNvSpPr>
            <a:spLocks noGrp="1"/>
          </p:cNvSpPr>
          <p:nvPr>
            <p:ph type="sldNum" sz="quarter" idx="10"/>
          </p:nvPr>
        </p:nvSpPr>
        <p:spPr/>
        <p:txBody>
          <a:bodyPr/>
          <a:lstStyle/>
          <a:p>
            <a:fld id="{68151E55-6873-49E2-B8D5-2F265E6F1973}" type="slidenum">
              <a:rPr lang="en-US" smtClean="0"/>
              <a:t>50</a:t>
            </a:fld>
            <a:endParaRPr lang="en-US" dirty="0"/>
          </a:p>
        </p:txBody>
      </p:sp>
    </p:spTree>
    <p:extLst>
      <p:ext uri="{BB962C8B-B14F-4D97-AF65-F5344CB8AC3E}">
        <p14:creationId xmlns:p14="http://schemas.microsoft.com/office/powerpoint/2010/main" val="35721911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Key Point </a:t>
            </a:r>
            <a:r>
              <a:rPr lang="en-US" sz="1000" b="0" noProof="0" dirty="0"/>
              <a:t>7</a:t>
            </a:r>
          </a:p>
        </p:txBody>
      </p:sp>
      <p:sp>
        <p:nvSpPr>
          <p:cNvPr id="3" name="Content Placeholder 2"/>
          <p:cNvSpPr>
            <a:spLocks noGrp="1"/>
          </p:cNvSpPr>
          <p:nvPr>
            <p:ph sz="quarter" idx="11"/>
          </p:nvPr>
        </p:nvSpPr>
        <p:spPr>
          <a:xfrm>
            <a:off x="342900" y="1276710"/>
            <a:ext cx="8458200" cy="2823018"/>
          </a:xfrm>
        </p:spPr>
        <p:txBody>
          <a:bodyPr>
            <a:normAutofit/>
          </a:bodyPr>
          <a:lstStyle/>
          <a:p>
            <a:pPr>
              <a:spcBef>
                <a:spcPts val="500"/>
              </a:spcBef>
              <a:spcAft>
                <a:spcPts val="500"/>
              </a:spcAft>
            </a:pPr>
            <a:r>
              <a:rPr lang="en-US" sz="2800" noProof="0" dirty="0"/>
              <a:t>The rules of financial accounting are called Generally Accepted Accounting Principles (</a:t>
            </a:r>
            <a:r>
              <a:rPr lang="en-US" sz="2800" noProof="0" dirty="0">
                <a:solidFill>
                  <a:schemeClr val="tx1"/>
                </a:solidFill>
              </a:rPr>
              <a:t>G</a:t>
            </a:r>
            <a:r>
              <a:rPr lang="en-US" sz="100" noProof="0" dirty="0">
                <a:solidFill>
                  <a:schemeClr val="tx1"/>
                </a:solidFill>
              </a:rPr>
              <a:t> </a:t>
            </a:r>
            <a:r>
              <a:rPr lang="en-US" sz="2800" noProof="0" dirty="0">
                <a:solidFill>
                  <a:schemeClr val="tx1"/>
                </a:solidFill>
              </a:rPr>
              <a:t>A</a:t>
            </a:r>
            <a:r>
              <a:rPr lang="en-US" sz="100" noProof="0" dirty="0">
                <a:solidFill>
                  <a:schemeClr val="tx1"/>
                </a:solidFill>
              </a:rPr>
              <a:t> </a:t>
            </a:r>
            <a:r>
              <a:rPr lang="en-US" sz="2800" noProof="0" dirty="0" err="1">
                <a:solidFill>
                  <a:schemeClr val="tx1"/>
                </a:solidFill>
              </a:rPr>
              <a:t>A</a:t>
            </a:r>
            <a:r>
              <a:rPr lang="en-US" sz="100" noProof="0" dirty="0">
                <a:solidFill>
                  <a:schemeClr val="tx1"/>
                </a:solidFill>
              </a:rPr>
              <a:t> </a:t>
            </a:r>
            <a:r>
              <a:rPr lang="en-US" sz="2800" noProof="0" dirty="0">
                <a:solidFill>
                  <a:schemeClr val="tx1"/>
                </a:solidFill>
              </a:rPr>
              <a:t>P</a:t>
            </a:r>
            <a:r>
              <a:rPr lang="en-US" sz="2800" noProof="0" dirty="0"/>
              <a:t>). </a:t>
            </a:r>
          </a:p>
          <a:p>
            <a:pPr>
              <a:spcBef>
                <a:spcPts val="500"/>
              </a:spcBef>
              <a:spcAft>
                <a:spcPts val="500"/>
              </a:spcAft>
            </a:pPr>
            <a:r>
              <a:rPr lang="en-US" sz="2800" noProof="0" dirty="0"/>
              <a:t>The Financial Accounting Standards Board (F</a:t>
            </a:r>
            <a:r>
              <a:rPr lang="en-US" sz="100" noProof="0" dirty="0"/>
              <a:t> </a:t>
            </a:r>
            <a:r>
              <a:rPr lang="en-US" sz="2800" noProof="0" dirty="0"/>
              <a:t>A</a:t>
            </a:r>
            <a:r>
              <a:rPr lang="en-US" sz="100" noProof="0" dirty="0"/>
              <a:t> </a:t>
            </a:r>
            <a:r>
              <a:rPr lang="en-US" sz="2800" noProof="0" dirty="0"/>
              <a:t>S</a:t>
            </a:r>
            <a:r>
              <a:rPr lang="en-US" sz="100" noProof="0" dirty="0"/>
              <a:t> </a:t>
            </a:r>
            <a:r>
              <a:rPr lang="en-US" sz="2800" noProof="0" dirty="0"/>
              <a:t>B) is an independent, private body that has primary responsibility for the establishment of </a:t>
            </a:r>
            <a:r>
              <a:rPr lang="en-US" sz="2800" noProof="0" dirty="0">
                <a:solidFill>
                  <a:schemeClr val="tx1"/>
                </a:solidFill>
              </a:rPr>
              <a:t>G</a:t>
            </a:r>
            <a:r>
              <a:rPr lang="en-US" sz="100" noProof="0" dirty="0">
                <a:solidFill>
                  <a:schemeClr val="tx1"/>
                </a:solidFill>
              </a:rPr>
              <a:t> </a:t>
            </a:r>
            <a:r>
              <a:rPr lang="en-US" sz="2800" noProof="0" dirty="0">
                <a:solidFill>
                  <a:schemeClr val="tx1"/>
                </a:solidFill>
              </a:rPr>
              <a:t>A</a:t>
            </a:r>
            <a:r>
              <a:rPr lang="en-US" sz="100" noProof="0" dirty="0">
                <a:solidFill>
                  <a:schemeClr val="tx1"/>
                </a:solidFill>
              </a:rPr>
              <a:t> </a:t>
            </a:r>
            <a:r>
              <a:rPr lang="en-US" sz="2800" noProof="0" dirty="0" err="1">
                <a:solidFill>
                  <a:schemeClr val="tx1"/>
                </a:solidFill>
              </a:rPr>
              <a:t>A</a:t>
            </a:r>
            <a:r>
              <a:rPr lang="en-US" sz="100" noProof="0" dirty="0">
                <a:solidFill>
                  <a:schemeClr val="tx1"/>
                </a:solidFill>
              </a:rPr>
              <a:t> </a:t>
            </a:r>
            <a:r>
              <a:rPr lang="en-US" sz="2800" noProof="0" dirty="0">
                <a:solidFill>
                  <a:schemeClr val="tx1"/>
                </a:solidFill>
              </a:rPr>
              <a:t>P</a:t>
            </a:r>
            <a:r>
              <a:rPr lang="en-US" sz="2800" noProof="0" dirty="0"/>
              <a:t> in the United States.</a:t>
            </a:r>
          </a:p>
        </p:txBody>
      </p:sp>
      <p:sp>
        <p:nvSpPr>
          <p:cNvPr id="6" name="Slide Number Placeholder 5"/>
          <p:cNvSpPr>
            <a:spLocks noGrp="1"/>
          </p:cNvSpPr>
          <p:nvPr>
            <p:ph type="sldNum" sz="quarter" idx="10"/>
          </p:nvPr>
        </p:nvSpPr>
        <p:spPr/>
        <p:txBody>
          <a:bodyPr/>
          <a:lstStyle/>
          <a:p>
            <a:fld id="{68151E55-6873-49E2-B8D5-2F265E6F1973}" type="slidenum">
              <a:rPr lang="en-US" smtClean="0"/>
              <a:t>51</a:t>
            </a:fld>
            <a:endParaRPr lang="en-US" dirty="0"/>
          </a:p>
        </p:txBody>
      </p:sp>
    </p:spTree>
    <p:extLst>
      <p:ext uri="{BB962C8B-B14F-4D97-AF65-F5344CB8AC3E}">
        <p14:creationId xmlns:p14="http://schemas.microsoft.com/office/powerpoint/2010/main" val="32483630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Importance of Auditors</a:t>
            </a:r>
          </a:p>
        </p:txBody>
      </p:sp>
      <p:sp>
        <p:nvSpPr>
          <p:cNvPr id="3" name="Content Placeholder 2"/>
          <p:cNvSpPr>
            <a:spLocks noGrp="1"/>
          </p:cNvSpPr>
          <p:nvPr>
            <p:ph sz="quarter" idx="11"/>
          </p:nvPr>
        </p:nvSpPr>
        <p:spPr>
          <a:xfrm>
            <a:off x="342900" y="1276710"/>
            <a:ext cx="8458200" cy="2139014"/>
          </a:xfrm>
        </p:spPr>
        <p:txBody>
          <a:bodyPr>
            <a:normAutofit/>
          </a:bodyPr>
          <a:lstStyle/>
          <a:p>
            <a:pPr algn="ctr"/>
            <a:r>
              <a:rPr lang="en-US" sz="2600" kern="0" noProof="0" dirty="0">
                <a:solidFill>
                  <a:schemeClr val="tx1"/>
                </a:solidFill>
              </a:rPr>
              <a:t>Trained individuals hired by a company as an independent party to express a professional opinion of the extent to which financial statements are prepared in compliance with G</a:t>
            </a:r>
            <a:r>
              <a:rPr lang="en-US" sz="100" kern="0" noProof="0" dirty="0">
                <a:solidFill>
                  <a:schemeClr val="tx1"/>
                </a:solidFill>
              </a:rPr>
              <a:t> </a:t>
            </a:r>
            <a:r>
              <a:rPr lang="en-US" sz="2600" kern="0" noProof="0" dirty="0">
                <a:solidFill>
                  <a:schemeClr val="tx1"/>
                </a:solidFill>
              </a:rPr>
              <a:t>A</a:t>
            </a:r>
            <a:r>
              <a:rPr lang="en-US" sz="100" kern="0" noProof="0" dirty="0">
                <a:solidFill>
                  <a:schemeClr val="tx1"/>
                </a:solidFill>
              </a:rPr>
              <a:t> </a:t>
            </a:r>
            <a:r>
              <a:rPr lang="en-US" sz="2600" kern="0" noProof="0" dirty="0" err="1">
                <a:solidFill>
                  <a:schemeClr val="tx1"/>
                </a:solidFill>
              </a:rPr>
              <a:t>A</a:t>
            </a:r>
            <a:r>
              <a:rPr lang="en-US" sz="100" kern="0" noProof="0" dirty="0">
                <a:solidFill>
                  <a:schemeClr val="tx1"/>
                </a:solidFill>
              </a:rPr>
              <a:t> </a:t>
            </a:r>
            <a:r>
              <a:rPr lang="en-US" sz="2600" kern="0" noProof="0" dirty="0">
                <a:solidFill>
                  <a:schemeClr val="tx1"/>
                </a:solidFill>
              </a:rPr>
              <a:t>P and are free of material misstatement.</a:t>
            </a:r>
          </a:p>
        </p:txBody>
      </p:sp>
      <p:pic>
        <p:nvPicPr>
          <p:cNvPr id="16" name="Picture 15" descr="The illustration shows the role of auditors.">
            <a:extLst>
              <a:ext uri="{FF2B5EF4-FFF2-40B4-BE49-F238E27FC236}">
                <a16:creationId xmlns:a16="http://schemas.microsoft.com/office/drawing/2014/main" id="{3CB30029-C7B8-493B-AC57-CDCE9F040361}"/>
              </a:ext>
            </a:extLst>
          </p:cNvPr>
          <p:cNvPicPr>
            <a:picLocks noChangeAspect="1"/>
          </p:cNvPicPr>
          <p:nvPr/>
        </p:nvPicPr>
        <p:blipFill rotWithShape="1">
          <a:blip r:embed="rId3"/>
          <a:srcRect l="2062" r="2156" b="15289"/>
          <a:stretch/>
        </p:blipFill>
        <p:spPr>
          <a:xfrm>
            <a:off x="1214011" y="3536511"/>
            <a:ext cx="6708055" cy="2415761"/>
          </a:xfrm>
          <a:prstGeom prst="rect">
            <a:avLst/>
          </a:prstGeom>
        </p:spPr>
      </p:pic>
      <p:sp>
        <p:nvSpPr>
          <p:cNvPr id="17" name="Text Placeholder 21">
            <a:extLst>
              <a:ext uri="{FF2B5EF4-FFF2-40B4-BE49-F238E27FC236}">
                <a16:creationId xmlns:a16="http://schemas.microsoft.com/office/drawing/2014/main" id="{3BE8FAD5-E059-4FF7-A975-3075D6B0E13E}"/>
              </a:ext>
            </a:extLst>
          </p:cNvPr>
          <p:cNvSpPr>
            <a:spLocks noGrp="1"/>
          </p:cNvSpPr>
          <p:nvPr>
            <p:ph type="body" sz="quarter" idx="12"/>
          </p:nvPr>
        </p:nvSpPr>
        <p:spPr>
          <a:xfrm>
            <a:off x="2971268" y="6324600"/>
            <a:ext cx="3201464" cy="190500"/>
          </a:xfrm>
        </p:spPr>
        <p:txBody>
          <a:bodyPr/>
          <a:lstStyle/>
          <a:p>
            <a:r>
              <a:rPr lang="en-US" sz="1200" noProof="0" dirty="0">
                <a:hlinkClick r:id="rId4" action="ppaction://hlinksldjump"/>
              </a:rPr>
              <a:t>Access the text alternative for slide images.</a:t>
            </a:r>
            <a:endParaRPr lang="en-US" sz="1200" noProof="0" dirty="0"/>
          </a:p>
        </p:txBody>
      </p:sp>
      <p:sp>
        <p:nvSpPr>
          <p:cNvPr id="8" name="Slide Number Placeholder 7"/>
          <p:cNvSpPr>
            <a:spLocks noGrp="1"/>
          </p:cNvSpPr>
          <p:nvPr>
            <p:ph type="sldNum" sz="quarter" idx="10"/>
          </p:nvPr>
        </p:nvSpPr>
        <p:spPr/>
        <p:txBody>
          <a:bodyPr/>
          <a:lstStyle/>
          <a:p>
            <a:fld id="{68151E55-6873-49E2-B8D5-2F265E6F1973}" type="slidenum">
              <a:rPr lang="en-US" smtClean="0"/>
              <a:t>52</a:t>
            </a:fld>
            <a:endParaRPr lang="en-US" dirty="0"/>
          </a:p>
        </p:txBody>
      </p:sp>
    </p:spTree>
    <p:extLst>
      <p:ext uri="{BB962C8B-B14F-4D97-AF65-F5344CB8AC3E}">
        <p14:creationId xmlns:p14="http://schemas.microsoft.com/office/powerpoint/2010/main" val="27941032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42900" y="97651"/>
            <a:ext cx="8458200" cy="1092909"/>
          </a:xfrm>
        </p:spPr>
        <p:txBody>
          <a:bodyPr>
            <a:noAutofit/>
          </a:bodyPr>
          <a:lstStyle/>
          <a:p>
            <a:r>
              <a:rPr lang="en-US" sz="2800" noProof="0" dirty="0">
                <a:solidFill>
                  <a:schemeClr val="tx1"/>
                </a:solidFill>
              </a:rPr>
              <a:t>Illustration 1-12 Excerpts from the Independent Auditor’s Report of Dick’s Sporting Goods, Inc.</a:t>
            </a:r>
          </a:p>
        </p:txBody>
      </p:sp>
      <p:sp>
        <p:nvSpPr>
          <p:cNvPr id="8" name="Content Placeholder 7"/>
          <p:cNvSpPr>
            <a:spLocks noGrp="1"/>
          </p:cNvSpPr>
          <p:nvPr>
            <p:ph sz="quarter" idx="11"/>
          </p:nvPr>
        </p:nvSpPr>
        <p:spPr>
          <a:xfrm>
            <a:off x="342900" y="1276710"/>
            <a:ext cx="8458200" cy="763106"/>
          </a:xfrm>
        </p:spPr>
        <p:txBody>
          <a:bodyPr/>
          <a:lstStyle/>
          <a:p>
            <a:pPr algn="ctr">
              <a:lnSpc>
                <a:spcPct val="90000"/>
              </a:lnSpc>
            </a:pPr>
            <a:r>
              <a:rPr lang="en-US" b="1" noProof="0" dirty="0"/>
              <a:t>DICK’S SPORTING GOODS, INC. </a:t>
            </a:r>
          </a:p>
          <a:p>
            <a:pPr algn="ctr">
              <a:lnSpc>
                <a:spcPct val="90000"/>
              </a:lnSpc>
            </a:pPr>
            <a:r>
              <a:rPr lang="en-US" b="1" noProof="0" dirty="0"/>
              <a:t>Report of Independent Auditors</a:t>
            </a:r>
          </a:p>
        </p:txBody>
      </p:sp>
      <p:sp>
        <p:nvSpPr>
          <p:cNvPr id="11" name="Content Placeholder 10"/>
          <p:cNvSpPr>
            <a:spLocks noGrp="1"/>
          </p:cNvSpPr>
          <p:nvPr>
            <p:ph sz="quarter" idx="14"/>
          </p:nvPr>
        </p:nvSpPr>
        <p:spPr>
          <a:xfrm>
            <a:off x="342900" y="2125966"/>
            <a:ext cx="8458200" cy="4395414"/>
          </a:xfrm>
        </p:spPr>
        <p:txBody>
          <a:bodyPr>
            <a:noAutofit/>
          </a:bodyPr>
          <a:lstStyle/>
          <a:p>
            <a:pPr>
              <a:spcBef>
                <a:spcPts val="500"/>
              </a:spcBef>
              <a:spcAft>
                <a:spcPts val="500"/>
              </a:spcAft>
            </a:pPr>
            <a:r>
              <a:rPr lang="en-US" sz="1600" noProof="0" dirty="0"/>
              <a:t>To the Board of Directors and Stockholders of </a:t>
            </a:r>
          </a:p>
          <a:p>
            <a:pPr>
              <a:spcBef>
                <a:spcPts val="500"/>
              </a:spcBef>
              <a:spcAft>
                <a:spcPts val="500"/>
              </a:spcAft>
            </a:pPr>
            <a:r>
              <a:rPr lang="en-US" sz="1600" noProof="0" dirty="0"/>
              <a:t>Dick’s Sporting Goods, Inc. </a:t>
            </a:r>
          </a:p>
          <a:p>
            <a:pPr>
              <a:spcBef>
                <a:spcPts val="500"/>
              </a:spcBef>
              <a:spcAft>
                <a:spcPts val="500"/>
              </a:spcAft>
            </a:pPr>
            <a:r>
              <a:rPr lang="en-US" sz="1600" noProof="0" dirty="0"/>
              <a:t>Pittsburgh, Pennsylvania </a:t>
            </a:r>
            <a:br>
              <a:rPr lang="en-US" sz="1600" noProof="0" dirty="0"/>
            </a:br>
            <a:endParaRPr lang="en-US" sz="1600" noProof="0" dirty="0"/>
          </a:p>
          <a:p>
            <a:pPr>
              <a:spcBef>
                <a:spcPts val="500"/>
              </a:spcBef>
              <a:spcAft>
                <a:spcPts val="500"/>
              </a:spcAft>
            </a:pPr>
            <a:r>
              <a:rPr lang="en-US" sz="1600" noProof="0" dirty="0"/>
              <a:t>We have audited the accompanying consolidated balance sheets of Dick's Sporting Goods, Inc., and subsidiaries (the "Company") as of February 1, 2020, and February 2,</a:t>
            </a:r>
          </a:p>
          <a:p>
            <a:pPr>
              <a:spcBef>
                <a:spcPts val="500"/>
              </a:spcBef>
              <a:spcAft>
                <a:spcPts val="500"/>
              </a:spcAft>
            </a:pPr>
            <a:r>
              <a:rPr lang="en-US" sz="1600" noProof="0" dirty="0"/>
              <a:t>2019, and the related consolidated statements of income, comprehensive income, changes in stockholders' equity, and cash flows for each of the three years in the period ended February 1, 2020and the related notes (collectively referred to as the “financial statements”). </a:t>
            </a:r>
          </a:p>
          <a:p>
            <a:pPr>
              <a:spcBef>
                <a:spcPts val="500"/>
              </a:spcBef>
              <a:spcAft>
                <a:spcPts val="500"/>
              </a:spcAft>
            </a:pPr>
            <a:r>
              <a:rPr lang="en-US" sz="1600" noProof="0" dirty="0"/>
              <a:t>	In our opinion, such consolidated financial statements present fairly, in all material respects, the financial position of the Company as of February 1, 2020, and February 2, 2019, and the results of their operations and their cash flows for each of the three years in the period ended February 1, 2020, in conformity with accounting principles generally accepted in the United States of America.</a:t>
            </a:r>
          </a:p>
        </p:txBody>
      </p:sp>
      <p:sp>
        <p:nvSpPr>
          <p:cNvPr id="6" name="Slide Number Placeholder 5"/>
          <p:cNvSpPr>
            <a:spLocks noGrp="1"/>
          </p:cNvSpPr>
          <p:nvPr>
            <p:ph type="sldNum" sz="quarter" idx="10"/>
          </p:nvPr>
        </p:nvSpPr>
        <p:spPr/>
        <p:txBody>
          <a:bodyPr/>
          <a:lstStyle/>
          <a:p>
            <a:fld id="{68151E55-6873-49E2-B8D5-2F265E6F1973}" type="slidenum">
              <a:rPr lang="en-US" smtClean="0"/>
              <a:t>53</a:t>
            </a:fld>
            <a:endParaRPr lang="en-US" dirty="0"/>
          </a:p>
        </p:txBody>
      </p:sp>
    </p:spTree>
    <p:extLst>
      <p:ext uri="{BB962C8B-B14F-4D97-AF65-F5344CB8AC3E}">
        <p14:creationId xmlns:p14="http://schemas.microsoft.com/office/powerpoint/2010/main" val="19629225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Autofit/>
          </a:bodyPr>
          <a:lstStyle/>
          <a:p>
            <a:r>
              <a:rPr lang="en-US" sz="3200" noProof="0" dirty="0">
                <a:solidFill>
                  <a:schemeClr val="tx1"/>
                </a:solidFill>
              </a:rPr>
              <a:t>Illustration 1-13 </a:t>
            </a:r>
            <a:r>
              <a:rPr lang="en-US" sz="3200" noProof="0" dirty="0">
                <a:solidFill>
                  <a:schemeClr val="tx1"/>
                </a:solidFill>
                <a:cs typeface="Avenir LT Std 65 Medium"/>
              </a:rPr>
              <a:t>Objectives of Financial Accounting</a:t>
            </a:r>
            <a:endParaRPr lang="en-US" sz="3200" noProof="0" dirty="0">
              <a:solidFill>
                <a:schemeClr val="tx1"/>
              </a:solidFill>
            </a:endParaRPr>
          </a:p>
        </p:txBody>
      </p:sp>
      <p:sp>
        <p:nvSpPr>
          <p:cNvPr id="8" name="Content Placeholder 7"/>
          <p:cNvSpPr>
            <a:spLocks noGrp="1"/>
          </p:cNvSpPr>
          <p:nvPr>
            <p:ph sz="quarter" idx="11"/>
          </p:nvPr>
        </p:nvSpPr>
        <p:spPr>
          <a:xfrm>
            <a:off x="342900" y="1276709"/>
            <a:ext cx="8458200" cy="3295291"/>
          </a:xfrm>
        </p:spPr>
        <p:txBody>
          <a:bodyPr/>
          <a:lstStyle/>
          <a:p>
            <a:r>
              <a:rPr lang="en-US" sz="2800" b="1" noProof="0" dirty="0">
                <a:solidFill>
                  <a:schemeClr val="accent2">
                    <a:lumMod val="50000"/>
                  </a:schemeClr>
                </a:solidFill>
              </a:rPr>
              <a:t>Financial accounting should provide information that:</a:t>
            </a:r>
          </a:p>
          <a:p>
            <a:pPr marL="457200" indent="-320400">
              <a:buClr>
                <a:schemeClr val="accent2">
                  <a:lumMod val="50000"/>
                </a:schemeClr>
              </a:buClr>
              <a:buFont typeface="+mj-lt"/>
              <a:buAutoNum type="arabicPeriod"/>
            </a:pPr>
            <a:r>
              <a:rPr lang="en-US" sz="2600" noProof="0" dirty="0"/>
              <a:t>Is useful to investors and creditors in making decisions.</a:t>
            </a:r>
          </a:p>
          <a:p>
            <a:pPr marL="457200" indent="-320400">
              <a:buClr>
                <a:schemeClr val="accent2">
                  <a:lumMod val="50000"/>
                </a:schemeClr>
              </a:buClr>
              <a:buFont typeface="+mj-lt"/>
              <a:buAutoNum type="arabicPeriod"/>
            </a:pPr>
            <a:r>
              <a:rPr lang="en-US" sz="2600" noProof="0" dirty="0"/>
              <a:t>Helps to predict cash flows.</a:t>
            </a:r>
          </a:p>
          <a:p>
            <a:pPr marL="457200" indent="-320400">
              <a:buClr>
                <a:schemeClr val="accent2">
                  <a:lumMod val="50000"/>
                </a:schemeClr>
              </a:buClr>
              <a:buFont typeface="+mj-lt"/>
              <a:buAutoNum type="arabicPeriod"/>
            </a:pPr>
            <a:r>
              <a:rPr lang="en-US" sz="2600" noProof="0" dirty="0"/>
              <a:t>Tells about economic resources, claims to resources, and changes in resources and claims.</a:t>
            </a:r>
          </a:p>
        </p:txBody>
      </p:sp>
      <p:sp>
        <p:nvSpPr>
          <p:cNvPr id="6" name="Slide Number Placeholder 5"/>
          <p:cNvSpPr>
            <a:spLocks noGrp="1"/>
          </p:cNvSpPr>
          <p:nvPr>
            <p:ph type="sldNum" sz="quarter" idx="10"/>
          </p:nvPr>
        </p:nvSpPr>
        <p:spPr/>
        <p:txBody>
          <a:bodyPr/>
          <a:lstStyle/>
          <a:p>
            <a:fld id="{68151E55-6873-49E2-B8D5-2F265E6F1973}" type="slidenum">
              <a:rPr lang="en-US" smtClean="0"/>
              <a:t>54</a:t>
            </a:fld>
            <a:endParaRPr lang="en-US" dirty="0"/>
          </a:p>
        </p:txBody>
      </p:sp>
    </p:spTree>
    <p:extLst>
      <p:ext uri="{BB962C8B-B14F-4D97-AF65-F5344CB8AC3E}">
        <p14:creationId xmlns:p14="http://schemas.microsoft.com/office/powerpoint/2010/main" val="15891361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Key Point </a:t>
            </a:r>
            <a:r>
              <a:rPr lang="en-US" sz="1000" b="0" noProof="0" dirty="0"/>
              <a:t>8</a:t>
            </a:r>
          </a:p>
        </p:txBody>
      </p:sp>
      <p:sp>
        <p:nvSpPr>
          <p:cNvPr id="3" name="Content Placeholder 2"/>
          <p:cNvSpPr>
            <a:spLocks noGrp="1"/>
          </p:cNvSpPr>
          <p:nvPr>
            <p:ph sz="quarter" idx="11"/>
          </p:nvPr>
        </p:nvSpPr>
        <p:spPr>
          <a:xfrm>
            <a:off x="342900" y="1276710"/>
            <a:ext cx="8458200" cy="1416248"/>
          </a:xfrm>
        </p:spPr>
        <p:txBody>
          <a:bodyPr>
            <a:normAutofit/>
          </a:bodyPr>
          <a:lstStyle/>
          <a:p>
            <a:pPr>
              <a:spcBef>
                <a:spcPts val="500"/>
              </a:spcBef>
              <a:spcAft>
                <a:spcPts val="500"/>
              </a:spcAft>
            </a:pPr>
            <a:r>
              <a:rPr lang="en-US" sz="2800" noProof="0" dirty="0"/>
              <a:t>The primary objective of financial accounting is to provide useful information to investors and creditors in making decisions.</a:t>
            </a:r>
          </a:p>
        </p:txBody>
      </p:sp>
      <p:sp>
        <p:nvSpPr>
          <p:cNvPr id="6" name="Slide Number Placeholder 5"/>
          <p:cNvSpPr>
            <a:spLocks noGrp="1"/>
          </p:cNvSpPr>
          <p:nvPr>
            <p:ph type="sldNum" sz="quarter" idx="10"/>
          </p:nvPr>
        </p:nvSpPr>
        <p:spPr/>
        <p:txBody>
          <a:bodyPr/>
          <a:lstStyle/>
          <a:p>
            <a:fld id="{68151E55-6873-49E2-B8D5-2F265E6F1973}" type="slidenum">
              <a:rPr lang="en-US" smtClean="0"/>
              <a:t>55</a:t>
            </a:fld>
            <a:endParaRPr lang="en-US" dirty="0"/>
          </a:p>
        </p:txBody>
      </p:sp>
    </p:spTree>
    <p:extLst>
      <p:ext uri="{BB962C8B-B14F-4D97-AF65-F5344CB8AC3E}">
        <p14:creationId xmlns:p14="http://schemas.microsoft.com/office/powerpoint/2010/main" val="14302830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Concept Check 1-6 </a:t>
            </a:r>
            <a:r>
              <a:rPr lang="en-US" sz="1000" b="0" noProof="0" dirty="0"/>
              <a:t>1</a:t>
            </a:r>
          </a:p>
        </p:txBody>
      </p:sp>
      <p:sp>
        <p:nvSpPr>
          <p:cNvPr id="3" name="Content Placeholder 2"/>
          <p:cNvSpPr>
            <a:spLocks noGrp="1"/>
          </p:cNvSpPr>
          <p:nvPr>
            <p:ph sz="quarter" idx="11"/>
          </p:nvPr>
        </p:nvSpPr>
        <p:spPr>
          <a:xfrm>
            <a:off x="342900" y="1276711"/>
            <a:ext cx="8458200" cy="3626886"/>
          </a:xfrm>
        </p:spPr>
        <p:txBody>
          <a:bodyPr>
            <a:normAutofit/>
          </a:bodyPr>
          <a:lstStyle/>
          <a:p>
            <a:pPr>
              <a:spcBef>
                <a:spcPts val="500"/>
              </a:spcBef>
              <a:spcAft>
                <a:spcPts val="500"/>
              </a:spcAft>
            </a:pPr>
            <a:r>
              <a:rPr lang="en-US" sz="2800" noProof="0" dirty="0"/>
              <a:t>Auditors are independent parties that help:</a:t>
            </a:r>
          </a:p>
          <a:p>
            <a:pPr>
              <a:spcBef>
                <a:spcPts val="500"/>
              </a:spcBef>
              <a:spcAft>
                <a:spcPts val="500"/>
              </a:spcAft>
            </a:pPr>
            <a:r>
              <a:rPr lang="en-US" sz="2800" b="1" noProof="0" dirty="0"/>
              <a:t>a. </a:t>
            </a:r>
            <a:r>
              <a:rPr lang="en-US" sz="2800" noProof="0" dirty="0"/>
              <a:t>To establish accounting rules in the U.S. </a:t>
            </a:r>
          </a:p>
          <a:p>
            <a:pPr marL="452438" indent="-452438">
              <a:spcBef>
                <a:spcPts val="500"/>
              </a:spcBef>
              <a:spcAft>
                <a:spcPts val="500"/>
              </a:spcAft>
            </a:pPr>
            <a:r>
              <a:rPr lang="en-US" sz="2800" b="1" kern="0" noProof="0" dirty="0"/>
              <a:t>b. </a:t>
            </a:r>
            <a:r>
              <a:rPr lang="en-US" sz="2800" kern="0" noProof="0" dirty="0"/>
              <a:t>To ensure management has appropriately prepared the company’s financial statements</a:t>
            </a:r>
          </a:p>
          <a:p>
            <a:pPr marL="452438" indent="-452438">
              <a:spcBef>
                <a:spcPts val="500"/>
              </a:spcBef>
              <a:spcAft>
                <a:spcPts val="500"/>
              </a:spcAft>
            </a:pPr>
            <a:r>
              <a:rPr lang="en-US" sz="2800" b="1" kern="0" noProof="0" dirty="0"/>
              <a:t>c. </a:t>
            </a:r>
            <a:r>
              <a:rPr lang="en-US" sz="2800" kern="0" noProof="0" dirty="0"/>
              <a:t>Investors and creditors in their decisions by adding credibility to the financial statements</a:t>
            </a:r>
          </a:p>
          <a:p>
            <a:pPr>
              <a:spcBef>
                <a:spcPts val="500"/>
              </a:spcBef>
              <a:spcAft>
                <a:spcPts val="500"/>
              </a:spcAft>
            </a:pPr>
            <a:r>
              <a:rPr lang="en-US" sz="2800" b="1" kern="0" noProof="0" dirty="0"/>
              <a:t>d. </a:t>
            </a:r>
            <a:r>
              <a:rPr lang="en-US" sz="2800" kern="0" noProof="0" dirty="0"/>
              <a:t>Both b. and c. are correct</a:t>
            </a:r>
            <a:endParaRPr lang="en-US" sz="2800" noProof="0" dirty="0"/>
          </a:p>
        </p:txBody>
      </p:sp>
      <p:sp>
        <p:nvSpPr>
          <p:cNvPr id="7" name="Slide Number Placeholder 6"/>
          <p:cNvSpPr>
            <a:spLocks noGrp="1"/>
          </p:cNvSpPr>
          <p:nvPr>
            <p:ph type="sldNum" sz="quarter" idx="10"/>
          </p:nvPr>
        </p:nvSpPr>
        <p:spPr/>
        <p:txBody>
          <a:bodyPr/>
          <a:lstStyle/>
          <a:p>
            <a:fld id="{68151E55-6873-49E2-B8D5-2F265E6F1973}" type="slidenum">
              <a:rPr lang="en-US" smtClean="0"/>
              <a:t>56</a:t>
            </a:fld>
            <a:endParaRPr lang="en-US" dirty="0"/>
          </a:p>
        </p:txBody>
      </p:sp>
    </p:spTree>
    <p:extLst>
      <p:ext uri="{BB962C8B-B14F-4D97-AF65-F5344CB8AC3E}">
        <p14:creationId xmlns:p14="http://schemas.microsoft.com/office/powerpoint/2010/main" val="16528846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Concept Check 1-6 </a:t>
            </a:r>
            <a:r>
              <a:rPr lang="en-US" sz="1000" b="0" noProof="0" dirty="0"/>
              <a:t>2</a:t>
            </a:r>
          </a:p>
        </p:txBody>
      </p:sp>
      <p:sp>
        <p:nvSpPr>
          <p:cNvPr id="3" name="Content Placeholder 2"/>
          <p:cNvSpPr>
            <a:spLocks noGrp="1"/>
          </p:cNvSpPr>
          <p:nvPr>
            <p:ph sz="quarter" idx="11"/>
          </p:nvPr>
        </p:nvSpPr>
        <p:spPr>
          <a:xfrm>
            <a:off x="342900" y="1276709"/>
            <a:ext cx="8458200" cy="3625455"/>
          </a:xfrm>
        </p:spPr>
        <p:txBody>
          <a:bodyPr>
            <a:normAutofit/>
          </a:bodyPr>
          <a:lstStyle/>
          <a:p>
            <a:pPr>
              <a:spcBef>
                <a:spcPts val="500"/>
              </a:spcBef>
              <a:spcAft>
                <a:spcPts val="500"/>
              </a:spcAft>
            </a:pPr>
            <a:r>
              <a:rPr lang="en-US" sz="2800" noProof="0" dirty="0"/>
              <a:t>Auditors are independent parties that help:</a:t>
            </a:r>
          </a:p>
          <a:p>
            <a:pPr>
              <a:spcBef>
                <a:spcPts val="500"/>
              </a:spcBef>
              <a:spcAft>
                <a:spcPts val="500"/>
              </a:spcAft>
            </a:pPr>
            <a:r>
              <a:rPr lang="en-US" sz="2800" b="1" noProof="0" dirty="0"/>
              <a:t>a. </a:t>
            </a:r>
            <a:r>
              <a:rPr lang="en-US" sz="2800" noProof="0" dirty="0"/>
              <a:t>To establish accounting rules in the U.S. </a:t>
            </a:r>
          </a:p>
          <a:p>
            <a:pPr marL="452438" indent="-452438">
              <a:spcBef>
                <a:spcPts val="500"/>
              </a:spcBef>
              <a:spcAft>
                <a:spcPts val="500"/>
              </a:spcAft>
            </a:pPr>
            <a:r>
              <a:rPr lang="en-US" sz="2800" b="1" kern="0" noProof="0" dirty="0"/>
              <a:t>b. </a:t>
            </a:r>
            <a:r>
              <a:rPr lang="en-US" sz="2800" kern="0" noProof="0" dirty="0"/>
              <a:t>To ensure management has appropriately prepared the company’s financial statements</a:t>
            </a:r>
          </a:p>
          <a:p>
            <a:pPr marL="452438" indent="-452438">
              <a:spcBef>
                <a:spcPts val="500"/>
              </a:spcBef>
              <a:spcAft>
                <a:spcPts val="500"/>
              </a:spcAft>
            </a:pPr>
            <a:r>
              <a:rPr lang="en-US" sz="2800" b="1" kern="0" noProof="0" dirty="0"/>
              <a:t>c. </a:t>
            </a:r>
            <a:r>
              <a:rPr lang="en-US" sz="2800" kern="0" noProof="0" dirty="0"/>
              <a:t>Investors and creditors in their decisions by adding credibility to the financial statements</a:t>
            </a:r>
          </a:p>
          <a:p>
            <a:pPr>
              <a:spcBef>
                <a:spcPts val="500"/>
              </a:spcBef>
              <a:spcAft>
                <a:spcPts val="500"/>
              </a:spcAft>
            </a:pPr>
            <a:r>
              <a:rPr lang="en-US" sz="2800" b="1" kern="0" noProof="0" dirty="0"/>
              <a:t>Answer: d. </a:t>
            </a:r>
            <a:r>
              <a:rPr lang="en-US" sz="2800" kern="0" noProof="0" dirty="0"/>
              <a:t>Both b. and c. are correct</a:t>
            </a:r>
            <a:endParaRPr lang="en-US" sz="2800" noProof="0" dirty="0"/>
          </a:p>
        </p:txBody>
      </p:sp>
      <p:sp>
        <p:nvSpPr>
          <p:cNvPr id="9" name="Content Placeholder 8"/>
          <p:cNvSpPr>
            <a:spLocks noGrp="1"/>
          </p:cNvSpPr>
          <p:nvPr>
            <p:ph sz="quarter" idx="15"/>
          </p:nvPr>
        </p:nvSpPr>
        <p:spPr>
          <a:xfrm>
            <a:off x="342900" y="5193765"/>
            <a:ext cx="8458200" cy="1014883"/>
          </a:xfrm>
        </p:spPr>
        <p:txBody>
          <a:bodyPr>
            <a:normAutofit/>
          </a:bodyPr>
          <a:lstStyle/>
          <a:p>
            <a:r>
              <a:rPr lang="en-US" kern="0" noProof="0" dirty="0"/>
              <a:t>Auditors are hired by a company as an independent party to express a professional opinion of the extent to which financial statements are prepared in compliance with G</a:t>
            </a:r>
            <a:r>
              <a:rPr lang="en-US" sz="100" kern="0" noProof="0" dirty="0"/>
              <a:t> </a:t>
            </a:r>
            <a:r>
              <a:rPr lang="en-US" kern="0" noProof="0" dirty="0"/>
              <a:t>A</a:t>
            </a:r>
            <a:r>
              <a:rPr lang="en-US" sz="100" kern="0" noProof="0" dirty="0"/>
              <a:t> </a:t>
            </a:r>
            <a:r>
              <a:rPr lang="en-US" kern="0" noProof="0" dirty="0" err="1"/>
              <a:t>A</a:t>
            </a:r>
            <a:r>
              <a:rPr lang="en-US" sz="100" kern="0" noProof="0" dirty="0"/>
              <a:t> </a:t>
            </a:r>
            <a:r>
              <a:rPr lang="en-US" kern="0" noProof="0" dirty="0"/>
              <a:t>P.</a:t>
            </a:r>
            <a:endParaRPr lang="en-US" noProof="0" dirty="0"/>
          </a:p>
        </p:txBody>
      </p:sp>
      <p:sp>
        <p:nvSpPr>
          <p:cNvPr id="7" name="Slide Number Placeholder 6"/>
          <p:cNvSpPr>
            <a:spLocks noGrp="1"/>
          </p:cNvSpPr>
          <p:nvPr>
            <p:ph type="sldNum" sz="quarter" idx="10"/>
          </p:nvPr>
        </p:nvSpPr>
        <p:spPr/>
        <p:txBody>
          <a:bodyPr/>
          <a:lstStyle/>
          <a:p>
            <a:fld id="{68151E55-6873-49E2-B8D5-2F265E6F1973}" type="slidenum">
              <a:rPr lang="en-US" smtClean="0"/>
              <a:t>57</a:t>
            </a:fld>
            <a:endParaRPr lang="en-US" dirty="0"/>
          </a:p>
        </p:txBody>
      </p:sp>
    </p:spTree>
    <p:extLst>
      <p:ext uri="{BB962C8B-B14F-4D97-AF65-F5344CB8AC3E}">
        <p14:creationId xmlns:p14="http://schemas.microsoft.com/office/powerpoint/2010/main" val="29428131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074013"/>
            <a:ext cx="8458200" cy="616919"/>
          </a:xfrm>
        </p:spPr>
        <p:txBody>
          <a:bodyPr/>
          <a:lstStyle/>
          <a:p>
            <a:r>
              <a:rPr lang="en-US" noProof="0" dirty="0"/>
              <a:t>PART C</a:t>
            </a:r>
          </a:p>
        </p:txBody>
      </p:sp>
      <p:sp>
        <p:nvSpPr>
          <p:cNvPr id="3" name="Content Placeholder 2"/>
          <p:cNvSpPr>
            <a:spLocks noGrp="1"/>
          </p:cNvSpPr>
          <p:nvPr>
            <p:ph sz="quarter" idx="11"/>
          </p:nvPr>
        </p:nvSpPr>
        <p:spPr>
          <a:xfrm>
            <a:off x="342900" y="2763304"/>
            <a:ext cx="8458200" cy="516609"/>
          </a:xfrm>
        </p:spPr>
        <p:txBody>
          <a:bodyPr anchor="ctr">
            <a:normAutofit lnSpcReduction="10000"/>
          </a:bodyPr>
          <a:lstStyle/>
          <a:p>
            <a:r>
              <a:rPr lang="en-US" sz="2800" noProof="0" dirty="0"/>
              <a:t>CAREERS IN ACCOUNTING</a:t>
            </a:r>
          </a:p>
        </p:txBody>
      </p:sp>
      <p:sp>
        <p:nvSpPr>
          <p:cNvPr id="6" name="Slide Number Placeholder 5"/>
          <p:cNvSpPr>
            <a:spLocks noGrp="1"/>
          </p:cNvSpPr>
          <p:nvPr>
            <p:ph type="sldNum" sz="quarter" idx="10"/>
          </p:nvPr>
        </p:nvSpPr>
        <p:spPr/>
        <p:txBody>
          <a:bodyPr/>
          <a:lstStyle/>
          <a:p>
            <a:fld id="{68151E55-6873-49E2-B8D5-2F265E6F1973}" type="slidenum">
              <a:rPr lang="en-US" smtClean="0"/>
              <a:t>58</a:t>
            </a:fld>
            <a:endParaRPr lang="en-US" dirty="0"/>
          </a:p>
        </p:txBody>
      </p:sp>
    </p:spTree>
    <p:extLst>
      <p:ext uri="{BB962C8B-B14F-4D97-AF65-F5344CB8AC3E}">
        <p14:creationId xmlns:p14="http://schemas.microsoft.com/office/powerpoint/2010/main" val="5400914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Learning Objective 6</a:t>
            </a:r>
          </a:p>
        </p:txBody>
      </p:sp>
      <p:sp>
        <p:nvSpPr>
          <p:cNvPr id="3" name="Content Placeholder 2"/>
          <p:cNvSpPr>
            <a:spLocks noGrp="1"/>
          </p:cNvSpPr>
          <p:nvPr>
            <p:ph sz="quarter" idx="11"/>
          </p:nvPr>
        </p:nvSpPr>
        <p:spPr>
          <a:xfrm>
            <a:off x="342900" y="1276710"/>
            <a:ext cx="8458200" cy="572187"/>
          </a:xfrm>
        </p:spPr>
        <p:txBody>
          <a:bodyPr>
            <a:normAutofit/>
          </a:bodyPr>
          <a:lstStyle/>
          <a:p>
            <a:pPr>
              <a:spcBef>
                <a:spcPts val="500"/>
              </a:spcBef>
              <a:spcAft>
                <a:spcPts val="500"/>
              </a:spcAft>
            </a:pPr>
            <a:r>
              <a:rPr lang="en-US" sz="2800" b="1" noProof="0" dirty="0">
                <a:solidFill>
                  <a:schemeClr val="tx1"/>
                </a:solidFill>
              </a:rPr>
              <a:t>LO1-6 </a:t>
            </a:r>
            <a:r>
              <a:rPr lang="en-US" sz="2800" noProof="0" dirty="0">
                <a:solidFill>
                  <a:schemeClr val="tx1"/>
                </a:solidFill>
              </a:rPr>
              <a:t>Identify career opportunities in accounting.</a:t>
            </a:r>
          </a:p>
        </p:txBody>
      </p:sp>
      <p:sp>
        <p:nvSpPr>
          <p:cNvPr id="6" name="Slide Number Placeholder 5"/>
          <p:cNvSpPr>
            <a:spLocks noGrp="1"/>
          </p:cNvSpPr>
          <p:nvPr>
            <p:ph type="sldNum" sz="quarter" idx="10"/>
          </p:nvPr>
        </p:nvSpPr>
        <p:spPr/>
        <p:txBody>
          <a:bodyPr/>
          <a:lstStyle/>
          <a:p>
            <a:fld id="{68151E55-6873-49E2-B8D5-2F265E6F1973}" type="slidenum">
              <a:rPr lang="en-US" smtClean="0"/>
              <a:t>59</a:t>
            </a:fld>
            <a:endParaRPr lang="en-US" dirty="0"/>
          </a:p>
        </p:txBody>
      </p:sp>
    </p:spTree>
    <p:extLst>
      <p:ext uri="{BB962C8B-B14F-4D97-AF65-F5344CB8AC3E}">
        <p14:creationId xmlns:p14="http://schemas.microsoft.com/office/powerpoint/2010/main" val="106273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Financial Accounting</a:t>
            </a:r>
          </a:p>
        </p:txBody>
      </p:sp>
      <p:sp>
        <p:nvSpPr>
          <p:cNvPr id="3" name="Content Placeholder 2"/>
          <p:cNvSpPr>
            <a:spLocks noGrp="1"/>
          </p:cNvSpPr>
          <p:nvPr>
            <p:ph sz="quarter" idx="11"/>
          </p:nvPr>
        </p:nvSpPr>
        <p:spPr>
          <a:xfrm>
            <a:off x="342900" y="1276709"/>
            <a:ext cx="8458200" cy="3414561"/>
          </a:xfrm>
        </p:spPr>
        <p:txBody>
          <a:bodyPr/>
          <a:lstStyle/>
          <a:p>
            <a:pPr>
              <a:spcBef>
                <a:spcPts val="500"/>
              </a:spcBef>
              <a:spcAft>
                <a:spcPts val="500"/>
              </a:spcAft>
            </a:pPr>
            <a:r>
              <a:rPr lang="en-US" sz="2800" noProof="0" dirty="0"/>
              <a:t>Accounting information provided to </a:t>
            </a:r>
            <a:r>
              <a:rPr lang="en-US" sz="2800" i="1" noProof="0" dirty="0"/>
              <a:t>external</a:t>
            </a:r>
            <a:r>
              <a:rPr lang="en-US" sz="2800" noProof="0" dirty="0"/>
              <a:t> users is referred to as </a:t>
            </a:r>
            <a:r>
              <a:rPr lang="en-US" sz="2800" b="1" noProof="0" dirty="0"/>
              <a:t>financial accounting</a:t>
            </a:r>
            <a:r>
              <a:rPr lang="en-US" sz="2800" noProof="0" dirty="0"/>
              <a:t>, which is the focus of this book.</a:t>
            </a:r>
          </a:p>
          <a:p>
            <a:pPr>
              <a:spcBef>
                <a:spcPts val="500"/>
              </a:spcBef>
              <a:spcAft>
                <a:spcPts val="500"/>
              </a:spcAft>
            </a:pPr>
            <a:r>
              <a:rPr lang="en-US" sz="2800" noProof="0" dirty="0"/>
              <a:t>The two functions of financial accounting are</a:t>
            </a:r>
          </a:p>
          <a:p>
            <a:pPr marL="291600" lvl="1" indent="-291600">
              <a:spcBef>
                <a:spcPts val="500"/>
              </a:spcBef>
              <a:spcAft>
                <a:spcPts val="500"/>
              </a:spcAft>
            </a:pPr>
            <a:r>
              <a:rPr lang="en-US" sz="2600" noProof="0" dirty="0"/>
              <a:t>To </a:t>
            </a:r>
            <a:r>
              <a:rPr lang="en-US" sz="2600" b="1" noProof="0" dirty="0"/>
              <a:t>measure</a:t>
            </a:r>
            <a:r>
              <a:rPr lang="en-US" sz="2600" noProof="0" dirty="0"/>
              <a:t> business activities of a company, and </a:t>
            </a:r>
          </a:p>
          <a:p>
            <a:pPr marL="291600" lvl="1" indent="-291600">
              <a:spcBef>
                <a:spcPts val="500"/>
              </a:spcBef>
              <a:spcAft>
                <a:spcPts val="500"/>
              </a:spcAft>
            </a:pPr>
            <a:r>
              <a:rPr lang="en-US" sz="2600" noProof="0" dirty="0"/>
              <a:t>To </a:t>
            </a:r>
            <a:r>
              <a:rPr lang="en-US" sz="2600" b="1" noProof="0" dirty="0"/>
              <a:t>communicate</a:t>
            </a:r>
            <a:r>
              <a:rPr lang="en-US" sz="2600" noProof="0" dirty="0"/>
              <a:t> those measurements to </a:t>
            </a:r>
            <a:r>
              <a:rPr lang="en-US" sz="2600" i="1" noProof="0" dirty="0"/>
              <a:t>external</a:t>
            </a:r>
            <a:r>
              <a:rPr lang="en-US" sz="2600" noProof="0" dirty="0"/>
              <a:t> parties for decision-making purposes.</a:t>
            </a:r>
          </a:p>
        </p:txBody>
      </p:sp>
      <p:sp>
        <p:nvSpPr>
          <p:cNvPr id="6" name="Slide Number Placeholder 5"/>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196794258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rmAutofit fontScale="90000"/>
          </a:bodyPr>
          <a:lstStyle/>
          <a:p>
            <a:r>
              <a:rPr lang="en-US" noProof="0" dirty="0">
                <a:solidFill>
                  <a:schemeClr val="tx1"/>
                </a:solidFill>
              </a:rPr>
              <a:t>Illustration 1-14 </a:t>
            </a:r>
            <a:r>
              <a:rPr lang="en-US" noProof="0" dirty="0"/>
              <a:t>Some of the Career Options in Accounting</a:t>
            </a:r>
          </a:p>
        </p:txBody>
      </p:sp>
      <p:graphicFrame>
        <p:nvGraphicFramePr>
          <p:cNvPr id="7" name="Table 6"/>
          <p:cNvGraphicFramePr>
            <a:graphicFrameLocks noGrp="1"/>
          </p:cNvGraphicFramePr>
          <p:nvPr>
            <p:extLst>
              <p:ext uri="{D42A27DB-BD31-4B8C-83A1-F6EECF244321}">
                <p14:modId xmlns:p14="http://schemas.microsoft.com/office/powerpoint/2010/main" val="1001714000"/>
              </p:ext>
            </p:extLst>
          </p:nvPr>
        </p:nvGraphicFramePr>
        <p:xfrm>
          <a:off x="341644" y="1397000"/>
          <a:ext cx="8420519" cy="4846320"/>
        </p:xfrm>
        <a:graphic>
          <a:graphicData uri="http://schemas.openxmlformats.org/drawingml/2006/table">
            <a:tbl>
              <a:tblPr firstRow="1" bandRow="1">
                <a:tableStyleId>{2D5ABB26-0587-4C30-8999-92F81FD0307C}</a:tableStyleId>
              </a:tblPr>
              <a:tblGrid>
                <a:gridCol w="2793442">
                  <a:extLst>
                    <a:ext uri="{9D8B030D-6E8A-4147-A177-3AD203B41FA5}">
                      <a16:colId xmlns:a16="http://schemas.microsoft.com/office/drawing/2014/main" val="2233920976"/>
                    </a:ext>
                  </a:extLst>
                </a:gridCol>
                <a:gridCol w="2843683">
                  <a:extLst>
                    <a:ext uri="{9D8B030D-6E8A-4147-A177-3AD203B41FA5}">
                      <a16:colId xmlns:a16="http://schemas.microsoft.com/office/drawing/2014/main" val="2674333605"/>
                    </a:ext>
                  </a:extLst>
                </a:gridCol>
                <a:gridCol w="2783394">
                  <a:extLst>
                    <a:ext uri="{9D8B030D-6E8A-4147-A177-3AD203B41FA5}">
                      <a16:colId xmlns:a16="http://schemas.microsoft.com/office/drawing/2014/main" val="29349682"/>
                    </a:ext>
                  </a:extLst>
                </a:gridCol>
              </a:tblGrid>
              <a:tr h="370840">
                <a:tc>
                  <a:txBody>
                    <a:bodyPr/>
                    <a:lstStyle/>
                    <a:p>
                      <a:endParaRPr lang="en-US" sz="1400" b="1"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sz="1400" b="1" u="none" strike="noStrike" kern="1200" baseline="0" dirty="0"/>
                        <a:t>Public Accounting (Big 4 and Non-Big 4)</a:t>
                      </a:r>
                      <a:endParaRPr lang="en-US" sz="1400" b="1" kern="1200" dirty="0">
                        <a:solidFill>
                          <a:schemeClr val="lt1"/>
                        </a:solidFill>
                        <a:latin typeface="+mn-lt"/>
                        <a:ea typeface="+mn-ea"/>
                        <a:cs typeface="+mn-cs"/>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kern="1200" dirty="0"/>
                        <a:t>Private Accounting</a:t>
                      </a:r>
                      <a:endParaRPr lang="en-US" sz="1400" b="1" kern="1200" dirty="0">
                        <a:solidFill>
                          <a:schemeClr val="tx1"/>
                        </a:solidFill>
                        <a:latin typeface="+mn-lt"/>
                        <a:ea typeface="+mn-ea"/>
                        <a:cs typeface="+mn-cs"/>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79269539"/>
                  </a:ext>
                </a:extLst>
              </a:tr>
              <a:tr h="370840">
                <a:tc>
                  <a:txBody>
                    <a:bodyPr/>
                    <a:lstStyle/>
                    <a:p>
                      <a:r>
                        <a:rPr lang="en-US" sz="1400" b="1" u="none" strike="noStrike" kern="1200" baseline="0" dirty="0"/>
                        <a:t>Who are the clients?</a:t>
                      </a:r>
                      <a:endParaRPr lang="en-US" sz="1400" b="1"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en-US" sz="1400" dirty="0"/>
                        <a:t>Corporations</a:t>
                      </a:r>
                    </a:p>
                    <a:p>
                      <a:r>
                        <a:rPr lang="en-US" sz="1400" dirty="0"/>
                        <a:t>Governments</a:t>
                      </a:r>
                    </a:p>
                    <a:p>
                      <a:r>
                        <a:rPr lang="en-US" sz="1400" dirty="0"/>
                        <a:t>Nonprofit organizations</a:t>
                      </a:r>
                    </a:p>
                    <a:p>
                      <a:r>
                        <a:rPr lang="en-US" sz="1400" dirty="0"/>
                        <a:t>Individuals</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t>Your particular employer</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5745398"/>
                  </a:ext>
                </a:extLst>
              </a:tr>
              <a:tr h="370840">
                <a:tc>
                  <a:txBody>
                    <a:bodyPr/>
                    <a:lstStyle/>
                    <a:p>
                      <a:r>
                        <a:rPr lang="en-US" sz="1400" b="1" kern="1200" dirty="0"/>
                        <a:t>What are the traditional career opportunities?</a:t>
                      </a:r>
                      <a:endParaRPr lang="en-US" sz="1400" b="1"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t>Auditors</a:t>
                      </a:r>
                    </a:p>
                    <a:p>
                      <a:r>
                        <a:rPr lang="en-US" sz="1400" dirty="0"/>
                        <a:t>Tax preparers/planners</a:t>
                      </a:r>
                    </a:p>
                    <a:p>
                      <a:r>
                        <a:rPr lang="en-US" sz="1400" dirty="0"/>
                        <a:t>Business consultants</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t>Financial accountants</a:t>
                      </a:r>
                    </a:p>
                    <a:p>
                      <a:r>
                        <a:rPr lang="en-US" sz="1400" dirty="0"/>
                        <a:t>Managerial accountants</a:t>
                      </a:r>
                    </a:p>
                    <a:p>
                      <a:r>
                        <a:rPr lang="en-US" sz="1400" dirty="0"/>
                        <a:t>Internal auditors</a:t>
                      </a:r>
                    </a:p>
                    <a:p>
                      <a:r>
                        <a:rPr lang="en-US" sz="1400" dirty="0"/>
                        <a:t>Tax preparers</a:t>
                      </a:r>
                    </a:p>
                    <a:p>
                      <a:r>
                        <a:rPr lang="en-US" sz="1400" dirty="0"/>
                        <a:t>Payroll managers</a:t>
                      </a:r>
                      <a:endParaRPr lang="en-US" sz="1400" dirty="0">
                        <a:latin typeface="+mn-lt"/>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9516518"/>
                  </a:ext>
                </a:extLst>
              </a:tr>
              <a:tr h="370840">
                <a:tc>
                  <a:txBody>
                    <a:bodyPr/>
                    <a:lstStyle/>
                    <a:p>
                      <a:r>
                        <a:rPr lang="en-US" sz="1400" b="1" kern="1200" dirty="0"/>
                        <a:t>What other career</a:t>
                      </a:r>
                    </a:p>
                    <a:p>
                      <a:r>
                        <a:rPr lang="en-US" sz="1400" b="1" kern="1200" dirty="0"/>
                        <a:t>opportunities are</a:t>
                      </a:r>
                      <a:r>
                        <a:rPr lang="en-US" sz="1400" b="1" kern="1200" baseline="0" dirty="0"/>
                        <a:t> </a:t>
                      </a:r>
                      <a:r>
                        <a:rPr lang="en-US" sz="1400" b="1" kern="1200" dirty="0"/>
                        <a:t>available?</a:t>
                      </a:r>
                      <a:endParaRPr lang="en-US" sz="1400" b="1"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t>Financial planners</a:t>
                      </a:r>
                    </a:p>
                    <a:p>
                      <a:r>
                        <a:rPr lang="en-US" sz="1400" dirty="0"/>
                        <a:t>Information technology developers</a:t>
                      </a:r>
                    </a:p>
                    <a:p>
                      <a:r>
                        <a:rPr lang="en-US" sz="1400" dirty="0"/>
                        <a:t>Financial analysts</a:t>
                      </a:r>
                    </a:p>
                    <a:p>
                      <a:r>
                        <a:rPr lang="en-US" sz="1400" dirty="0"/>
                        <a:t>Forensic accountants</a:t>
                      </a:r>
                    </a:p>
                    <a:p>
                      <a:r>
                        <a:rPr lang="en-US" sz="1400" dirty="0"/>
                        <a:t>Information risk managers</a:t>
                      </a:r>
                    </a:p>
                    <a:p>
                      <a:r>
                        <a:rPr lang="en-US" sz="1400" dirty="0"/>
                        <a:t>Investment bankers</a:t>
                      </a:r>
                    </a:p>
                    <a:p>
                      <a:r>
                        <a:rPr lang="en-US" sz="1400" dirty="0"/>
                        <a:t>Environmental accountants</a:t>
                      </a:r>
                    </a:p>
                    <a:p>
                      <a:r>
                        <a:rPr lang="en-US" sz="1400" dirty="0"/>
                        <a:t>Financial advisors</a:t>
                      </a:r>
                    </a:p>
                    <a:p>
                      <a:r>
                        <a:rPr lang="en-US" sz="1400" dirty="0"/>
                        <a:t>Tax lawyers</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t>Information managers</a:t>
                      </a:r>
                    </a:p>
                    <a:p>
                      <a:r>
                        <a:rPr lang="en-US" sz="1400" dirty="0"/>
                        <a:t>Management advisors</a:t>
                      </a:r>
                    </a:p>
                    <a:p>
                      <a:r>
                        <a:rPr lang="en-US" sz="1400" dirty="0"/>
                        <a:t>Tax planners</a:t>
                      </a:r>
                    </a:p>
                    <a:p>
                      <a:r>
                        <a:rPr lang="en-US" sz="1400" dirty="0"/>
                        <a:t>Acquisition specialists</a:t>
                      </a:r>
                    </a:p>
                    <a:p>
                      <a:r>
                        <a:rPr lang="en-US" sz="1400" dirty="0"/>
                        <a:t>FBI agents</a:t>
                      </a:r>
                    </a:p>
                    <a:p>
                      <a:r>
                        <a:rPr lang="en-US" sz="1400" dirty="0"/>
                        <a:t>Sports agents</a:t>
                      </a:r>
                      <a:endParaRPr lang="en-US" sz="1400" dirty="0">
                        <a:latin typeface="+mn-lt"/>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59700376"/>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60</a:t>
            </a:fld>
            <a:endParaRPr lang="en-US" dirty="0"/>
          </a:p>
        </p:txBody>
      </p:sp>
    </p:spTree>
    <p:extLst>
      <p:ext uri="{BB962C8B-B14F-4D97-AF65-F5344CB8AC3E}">
        <p14:creationId xmlns:p14="http://schemas.microsoft.com/office/powerpoint/2010/main" val="11126355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Learning Objective 7</a:t>
            </a:r>
          </a:p>
        </p:txBody>
      </p:sp>
      <p:sp>
        <p:nvSpPr>
          <p:cNvPr id="3" name="Content Placeholder 2"/>
          <p:cNvSpPr>
            <a:spLocks noGrp="1"/>
          </p:cNvSpPr>
          <p:nvPr>
            <p:ph sz="quarter" idx="11"/>
          </p:nvPr>
        </p:nvSpPr>
        <p:spPr>
          <a:xfrm>
            <a:off x="342900" y="1276710"/>
            <a:ext cx="8458200" cy="1446393"/>
          </a:xfrm>
        </p:spPr>
        <p:txBody>
          <a:bodyPr>
            <a:normAutofit/>
          </a:bodyPr>
          <a:lstStyle/>
          <a:p>
            <a:pPr marL="1074738" indent="-1074738">
              <a:spcBef>
                <a:spcPts val="500"/>
              </a:spcBef>
              <a:spcAft>
                <a:spcPts val="500"/>
              </a:spcAft>
            </a:pPr>
            <a:r>
              <a:rPr lang="en-US" sz="2800" b="1" noProof="0" dirty="0">
                <a:solidFill>
                  <a:schemeClr val="tx1"/>
                </a:solidFill>
              </a:rPr>
              <a:t>LO1-7 </a:t>
            </a:r>
            <a:r>
              <a:rPr lang="en-US" sz="2800" noProof="0" dirty="0">
                <a:solidFill>
                  <a:schemeClr val="tx1"/>
                </a:solidFill>
              </a:rPr>
              <a:t>Explain the nature of the conceptual framework used to develop generally accepted accounting principles.</a:t>
            </a:r>
          </a:p>
        </p:txBody>
      </p:sp>
      <p:sp>
        <p:nvSpPr>
          <p:cNvPr id="6" name="Slide Number Placeholder 5"/>
          <p:cNvSpPr>
            <a:spLocks noGrp="1"/>
          </p:cNvSpPr>
          <p:nvPr>
            <p:ph type="sldNum" sz="quarter" idx="10"/>
          </p:nvPr>
        </p:nvSpPr>
        <p:spPr/>
        <p:txBody>
          <a:bodyPr/>
          <a:lstStyle/>
          <a:p>
            <a:fld id="{68151E55-6873-49E2-B8D5-2F265E6F1973}" type="slidenum">
              <a:rPr lang="en-US" smtClean="0"/>
              <a:t>61</a:t>
            </a:fld>
            <a:endParaRPr lang="en-US" dirty="0"/>
          </a:p>
        </p:txBody>
      </p:sp>
    </p:spTree>
    <p:extLst>
      <p:ext uri="{BB962C8B-B14F-4D97-AF65-F5344CB8AC3E}">
        <p14:creationId xmlns:p14="http://schemas.microsoft.com/office/powerpoint/2010/main" val="421737034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074013"/>
            <a:ext cx="8458200" cy="616919"/>
          </a:xfrm>
        </p:spPr>
        <p:txBody>
          <a:bodyPr/>
          <a:lstStyle/>
          <a:p>
            <a:r>
              <a:rPr lang="en-US" noProof="0" dirty="0"/>
              <a:t>APPENDIX</a:t>
            </a:r>
          </a:p>
        </p:txBody>
      </p:sp>
      <p:sp>
        <p:nvSpPr>
          <p:cNvPr id="3" name="Content Placeholder 2"/>
          <p:cNvSpPr>
            <a:spLocks noGrp="1"/>
          </p:cNvSpPr>
          <p:nvPr>
            <p:ph sz="quarter" idx="11"/>
          </p:nvPr>
        </p:nvSpPr>
        <p:spPr>
          <a:xfrm>
            <a:off x="342900" y="2763304"/>
            <a:ext cx="8458200" cy="516609"/>
          </a:xfrm>
        </p:spPr>
        <p:txBody>
          <a:bodyPr anchor="ctr">
            <a:normAutofit lnSpcReduction="10000"/>
          </a:bodyPr>
          <a:lstStyle/>
          <a:p>
            <a:r>
              <a:rPr lang="en-US" sz="2800" noProof="0" dirty="0"/>
              <a:t>CONCEPTUAL FRAMEWORK</a:t>
            </a:r>
          </a:p>
        </p:txBody>
      </p:sp>
      <p:sp>
        <p:nvSpPr>
          <p:cNvPr id="6" name="Slide Number Placeholder 5"/>
          <p:cNvSpPr>
            <a:spLocks noGrp="1"/>
          </p:cNvSpPr>
          <p:nvPr>
            <p:ph type="sldNum" sz="quarter" idx="10"/>
          </p:nvPr>
        </p:nvSpPr>
        <p:spPr/>
        <p:txBody>
          <a:bodyPr/>
          <a:lstStyle/>
          <a:p>
            <a:fld id="{68151E55-6873-49E2-B8D5-2F265E6F1973}" type="slidenum">
              <a:rPr lang="en-US" smtClean="0"/>
              <a:t>62</a:t>
            </a:fld>
            <a:endParaRPr lang="en-US" dirty="0"/>
          </a:p>
        </p:txBody>
      </p:sp>
    </p:spTree>
    <p:extLst>
      <p:ext uri="{BB962C8B-B14F-4D97-AF65-F5344CB8AC3E}">
        <p14:creationId xmlns:p14="http://schemas.microsoft.com/office/powerpoint/2010/main" val="110639781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Conceptual Framework</a:t>
            </a:r>
          </a:p>
        </p:txBody>
      </p:sp>
      <p:sp>
        <p:nvSpPr>
          <p:cNvPr id="3" name="Content Placeholder 2"/>
          <p:cNvSpPr>
            <a:spLocks noGrp="1"/>
          </p:cNvSpPr>
          <p:nvPr>
            <p:ph sz="quarter" idx="11"/>
          </p:nvPr>
        </p:nvSpPr>
        <p:spPr>
          <a:xfrm>
            <a:off x="342900" y="1276710"/>
            <a:ext cx="8458200" cy="4129304"/>
          </a:xfrm>
        </p:spPr>
        <p:txBody>
          <a:bodyPr/>
          <a:lstStyle/>
          <a:p>
            <a:pPr>
              <a:spcBef>
                <a:spcPts val="500"/>
              </a:spcBef>
              <a:spcAft>
                <a:spcPts val="500"/>
              </a:spcAft>
            </a:pPr>
            <a:r>
              <a:rPr lang="en-US" sz="2800" noProof="0" dirty="0"/>
              <a:t>The conceptual framework:</a:t>
            </a:r>
          </a:p>
          <a:p>
            <a:pPr marL="291600" indent="-291600">
              <a:spcBef>
                <a:spcPts val="500"/>
              </a:spcBef>
              <a:spcAft>
                <a:spcPts val="500"/>
              </a:spcAft>
              <a:buFont typeface="Arial" panose="020B0604020202020204" pitchFamily="34" charset="0"/>
              <a:buChar char="•"/>
            </a:pPr>
            <a:r>
              <a:rPr lang="en-US" sz="2600" noProof="0" dirty="0"/>
              <a:t>Is established by the F</a:t>
            </a:r>
            <a:r>
              <a:rPr lang="en-US" sz="100" noProof="0" dirty="0"/>
              <a:t> </a:t>
            </a:r>
            <a:r>
              <a:rPr lang="en-US" sz="2600" noProof="0" dirty="0"/>
              <a:t>A</a:t>
            </a:r>
            <a:r>
              <a:rPr lang="en-US" sz="100" noProof="0" dirty="0"/>
              <a:t> </a:t>
            </a:r>
            <a:r>
              <a:rPr lang="en-US" sz="2600" noProof="0" dirty="0"/>
              <a:t>S</a:t>
            </a:r>
            <a:r>
              <a:rPr lang="en-US" sz="100" noProof="0" dirty="0"/>
              <a:t> </a:t>
            </a:r>
            <a:r>
              <a:rPr lang="en-US" sz="2600" noProof="0" dirty="0"/>
              <a:t>B.</a:t>
            </a:r>
          </a:p>
          <a:p>
            <a:pPr marL="291600" indent="-291600">
              <a:spcBef>
                <a:spcPts val="500"/>
              </a:spcBef>
              <a:spcAft>
                <a:spcPts val="500"/>
              </a:spcAft>
              <a:buFont typeface="Arial" panose="020B0604020202020204" pitchFamily="34" charset="0"/>
              <a:buChar char="•"/>
            </a:pPr>
            <a:r>
              <a:rPr lang="en-US" sz="2600" noProof="0" dirty="0"/>
              <a:t>Provides standard setters with a benchmark for creating a consistent set of financial reporting rules now and in the future. </a:t>
            </a:r>
          </a:p>
          <a:p>
            <a:pPr marL="291600" indent="-291600">
              <a:spcBef>
                <a:spcPts val="500"/>
              </a:spcBef>
              <a:spcAft>
                <a:spcPts val="500"/>
              </a:spcAft>
              <a:buFont typeface="Arial" panose="020B0604020202020204" pitchFamily="34" charset="0"/>
              <a:buChar char="•"/>
            </a:pPr>
            <a:r>
              <a:rPr lang="en-US" sz="2600" noProof="0" dirty="0"/>
              <a:t>Provides others with a written framework so that everyone understands the underlying concepts that accountants are to consider in preparing and interpreting financial accounting information.</a:t>
            </a:r>
          </a:p>
        </p:txBody>
      </p:sp>
      <p:sp>
        <p:nvSpPr>
          <p:cNvPr id="6" name="Slide Number Placeholder 5"/>
          <p:cNvSpPr>
            <a:spLocks noGrp="1"/>
          </p:cNvSpPr>
          <p:nvPr>
            <p:ph type="sldNum" sz="quarter" idx="10"/>
          </p:nvPr>
        </p:nvSpPr>
        <p:spPr/>
        <p:txBody>
          <a:bodyPr/>
          <a:lstStyle/>
          <a:p>
            <a:fld id="{68151E55-6873-49E2-B8D5-2F265E6F1973}" type="slidenum">
              <a:rPr lang="en-US" smtClean="0"/>
              <a:t>63</a:t>
            </a:fld>
            <a:endParaRPr lang="en-US" dirty="0"/>
          </a:p>
        </p:txBody>
      </p:sp>
    </p:spTree>
    <p:extLst>
      <p:ext uri="{BB962C8B-B14F-4D97-AF65-F5344CB8AC3E}">
        <p14:creationId xmlns:p14="http://schemas.microsoft.com/office/powerpoint/2010/main" val="252651251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Key Point </a:t>
            </a:r>
            <a:r>
              <a:rPr lang="en-US" sz="1000" b="0" noProof="0" dirty="0"/>
              <a:t>9</a:t>
            </a:r>
          </a:p>
        </p:txBody>
      </p:sp>
      <p:sp>
        <p:nvSpPr>
          <p:cNvPr id="3" name="Content Placeholder 2"/>
          <p:cNvSpPr>
            <a:spLocks noGrp="1"/>
          </p:cNvSpPr>
          <p:nvPr>
            <p:ph sz="quarter" idx="11"/>
          </p:nvPr>
        </p:nvSpPr>
        <p:spPr>
          <a:xfrm>
            <a:off x="342900" y="1276710"/>
            <a:ext cx="8458200" cy="1858376"/>
          </a:xfrm>
        </p:spPr>
        <p:txBody>
          <a:bodyPr>
            <a:normAutofit/>
          </a:bodyPr>
          <a:lstStyle/>
          <a:p>
            <a:pPr>
              <a:spcBef>
                <a:spcPts val="500"/>
              </a:spcBef>
              <a:spcAft>
                <a:spcPts val="500"/>
              </a:spcAft>
            </a:pPr>
            <a:r>
              <a:rPr lang="en-US" sz="2800" noProof="0" dirty="0"/>
              <a:t>The conceptual framework provides an underlying foundation for the development of accounting standards and interpretation of accounting information.</a:t>
            </a:r>
          </a:p>
        </p:txBody>
      </p:sp>
      <p:sp>
        <p:nvSpPr>
          <p:cNvPr id="6" name="Slide Number Placeholder 5"/>
          <p:cNvSpPr>
            <a:spLocks noGrp="1"/>
          </p:cNvSpPr>
          <p:nvPr>
            <p:ph type="sldNum" sz="quarter" idx="10"/>
          </p:nvPr>
        </p:nvSpPr>
        <p:spPr/>
        <p:txBody>
          <a:bodyPr/>
          <a:lstStyle/>
          <a:p>
            <a:fld id="{68151E55-6873-49E2-B8D5-2F265E6F1973}" type="slidenum">
              <a:rPr lang="en-US" smtClean="0"/>
              <a:t>64</a:t>
            </a:fld>
            <a:endParaRPr lang="en-US" dirty="0"/>
          </a:p>
        </p:txBody>
      </p:sp>
    </p:spTree>
    <p:extLst>
      <p:ext uri="{BB962C8B-B14F-4D97-AF65-F5344CB8AC3E}">
        <p14:creationId xmlns:p14="http://schemas.microsoft.com/office/powerpoint/2010/main" val="135959837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7651"/>
            <a:ext cx="8458200" cy="1092909"/>
          </a:xfrm>
        </p:spPr>
        <p:txBody>
          <a:bodyPr>
            <a:noAutofit/>
          </a:bodyPr>
          <a:lstStyle/>
          <a:p>
            <a:r>
              <a:rPr lang="en-US" sz="3200" noProof="0" dirty="0">
                <a:solidFill>
                  <a:schemeClr val="tx1"/>
                </a:solidFill>
              </a:rPr>
              <a:t>Illustration 1-15 </a:t>
            </a:r>
            <a:r>
              <a:rPr lang="en-US" sz="3200" noProof="0" dirty="0"/>
              <a:t>Qualitative Characteristics of Useful Financial Information</a:t>
            </a:r>
          </a:p>
        </p:txBody>
      </p:sp>
      <p:sp>
        <p:nvSpPr>
          <p:cNvPr id="3" name="Content Placeholder 2"/>
          <p:cNvSpPr>
            <a:spLocks noGrp="1"/>
          </p:cNvSpPr>
          <p:nvPr>
            <p:ph sz="quarter" idx="11"/>
          </p:nvPr>
        </p:nvSpPr>
        <p:spPr>
          <a:xfrm>
            <a:off x="342900" y="1276709"/>
            <a:ext cx="8458200" cy="542043"/>
          </a:xfrm>
        </p:spPr>
        <p:txBody>
          <a:bodyPr>
            <a:normAutofit/>
          </a:bodyPr>
          <a:lstStyle/>
          <a:p>
            <a:pPr algn="ctr"/>
            <a:r>
              <a:rPr lang="en-US" sz="2800" b="1" noProof="0" dirty="0">
                <a:solidFill>
                  <a:schemeClr val="accent4">
                    <a:lumMod val="75000"/>
                  </a:schemeClr>
                </a:solidFill>
              </a:rPr>
              <a:t>QUALITATIVE CHARACTERISTICS</a:t>
            </a:r>
          </a:p>
        </p:txBody>
      </p:sp>
      <p:pic>
        <p:nvPicPr>
          <p:cNvPr id="5" name="Picture 4" descr="A tree chart showing the qualitative characteristics of useful financial information.">
            <a:extLst>
              <a:ext uri="{FF2B5EF4-FFF2-40B4-BE49-F238E27FC236}">
                <a16:creationId xmlns:a16="http://schemas.microsoft.com/office/drawing/2014/main" id="{3EAB6969-DCD7-4A8A-AB7A-A0FB6CCA59ED}"/>
              </a:ext>
            </a:extLst>
          </p:cNvPr>
          <p:cNvPicPr>
            <a:picLocks noChangeAspect="1"/>
          </p:cNvPicPr>
          <p:nvPr/>
        </p:nvPicPr>
        <p:blipFill>
          <a:blip r:embed="rId3"/>
          <a:stretch>
            <a:fillRect/>
          </a:stretch>
        </p:blipFill>
        <p:spPr>
          <a:xfrm>
            <a:off x="412407" y="2467433"/>
            <a:ext cx="8524875" cy="3228975"/>
          </a:xfrm>
          <a:prstGeom prst="rect">
            <a:avLst/>
          </a:prstGeom>
        </p:spPr>
      </p:pic>
      <p:sp>
        <p:nvSpPr>
          <p:cNvPr id="4" name="Text Placeholder 3"/>
          <p:cNvSpPr>
            <a:spLocks noGrp="1"/>
          </p:cNvSpPr>
          <p:nvPr>
            <p:ph type="body" sz="quarter" idx="12"/>
          </p:nvPr>
        </p:nvSpPr>
        <p:spPr>
          <a:xfrm>
            <a:off x="2971268" y="6324600"/>
            <a:ext cx="3201464" cy="190500"/>
          </a:xfrm>
        </p:spPr>
        <p:txBody>
          <a:bodyPr/>
          <a:lstStyle/>
          <a:p>
            <a:r>
              <a:rPr lang="en-US" sz="1200" noProof="0" dirty="0">
                <a:hlinkClick r:id="rId4" action="ppaction://hlinksldjump"/>
              </a:rPr>
              <a:t>Access the text alternative for slide images.</a:t>
            </a:r>
            <a:endParaRPr lang="en-US" sz="1200" noProof="0" dirty="0"/>
          </a:p>
        </p:txBody>
      </p:sp>
      <p:sp>
        <p:nvSpPr>
          <p:cNvPr id="6" name="Slide Number Placeholder 5"/>
          <p:cNvSpPr>
            <a:spLocks noGrp="1"/>
          </p:cNvSpPr>
          <p:nvPr>
            <p:ph type="sldNum" sz="quarter" idx="10"/>
          </p:nvPr>
        </p:nvSpPr>
        <p:spPr/>
        <p:txBody>
          <a:bodyPr/>
          <a:lstStyle/>
          <a:p>
            <a:fld id="{68151E55-6873-49E2-B8D5-2F265E6F1973}" type="slidenum">
              <a:rPr lang="en-US" smtClean="0"/>
              <a:t>65</a:t>
            </a:fld>
            <a:endParaRPr lang="en-US" dirty="0"/>
          </a:p>
        </p:txBody>
      </p:sp>
    </p:spTree>
    <p:extLst>
      <p:ext uri="{BB962C8B-B14F-4D97-AF65-F5344CB8AC3E}">
        <p14:creationId xmlns:p14="http://schemas.microsoft.com/office/powerpoint/2010/main" val="199343694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Key Point (Fundamental Characteristics)</a:t>
            </a:r>
            <a:endParaRPr lang="en-US" sz="1000" b="0" noProof="0" dirty="0"/>
          </a:p>
        </p:txBody>
      </p:sp>
      <p:sp>
        <p:nvSpPr>
          <p:cNvPr id="3" name="Content Placeholder 2"/>
          <p:cNvSpPr>
            <a:spLocks noGrp="1"/>
          </p:cNvSpPr>
          <p:nvPr>
            <p:ph sz="quarter" idx="11"/>
          </p:nvPr>
        </p:nvSpPr>
        <p:spPr>
          <a:xfrm>
            <a:off x="342900" y="1276710"/>
            <a:ext cx="8458200" cy="1426297"/>
          </a:xfrm>
        </p:spPr>
        <p:txBody>
          <a:bodyPr>
            <a:normAutofit/>
          </a:bodyPr>
          <a:lstStyle/>
          <a:p>
            <a:pPr>
              <a:spcBef>
                <a:spcPts val="500"/>
              </a:spcBef>
              <a:spcAft>
                <a:spcPts val="500"/>
              </a:spcAft>
            </a:pPr>
            <a:r>
              <a:rPr lang="en-US" sz="2800" noProof="0" dirty="0"/>
              <a:t>To be useful for decision making, accounting information should have relevance and faithful representation.</a:t>
            </a:r>
          </a:p>
        </p:txBody>
      </p:sp>
      <p:sp>
        <p:nvSpPr>
          <p:cNvPr id="6" name="Slide Number Placeholder 5"/>
          <p:cNvSpPr>
            <a:spLocks noGrp="1"/>
          </p:cNvSpPr>
          <p:nvPr>
            <p:ph type="sldNum" sz="quarter" idx="10"/>
          </p:nvPr>
        </p:nvSpPr>
        <p:spPr/>
        <p:txBody>
          <a:bodyPr/>
          <a:lstStyle/>
          <a:p>
            <a:fld id="{68151E55-6873-49E2-B8D5-2F265E6F1973}" type="slidenum">
              <a:rPr lang="en-US" smtClean="0"/>
              <a:t>66</a:t>
            </a:fld>
            <a:endParaRPr lang="en-US" dirty="0"/>
          </a:p>
        </p:txBody>
      </p:sp>
    </p:spTree>
    <p:extLst>
      <p:ext uri="{BB962C8B-B14F-4D97-AF65-F5344CB8AC3E}">
        <p14:creationId xmlns:p14="http://schemas.microsoft.com/office/powerpoint/2010/main" val="1300671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Key Point (Enhancing Characteristics)</a:t>
            </a:r>
            <a:endParaRPr lang="en-US" sz="1000" b="0" noProof="0" dirty="0"/>
          </a:p>
        </p:txBody>
      </p:sp>
      <p:sp>
        <p:nvSpPr>
          <p:cNvPr id="3" name="Content Placeholder 2"/>
          <p:cNvSpPr>
            <a:spLocks noGrp="1"/>
          </p:cNvSpPr>
          <p:nvPr>
            <p:ph sz="quarter" idx="11"/>
          </p:nvPr>
        </p:nvSpPr>
        <p:spPr>
          <a:xfrm>
            <a:off x="342900" y="1276710"/>
            <a:ext cx="8458200" cy="2009101"/>
          </a:xfrm>
        </p:spPr>
        <p:txBody>
          <a:bodyPr>
            <a:normAutofit lnSpcReduction="10000"/>
          </a:bodyPr>
          <a:lstStyle/>
          <a:p>
            <a:pPr>
              <a:lnSpc>
                <a:spcPct val="110000"/>
              </a:lnSpc>
              <a:spcBef>
                <a:spcPts val="500"/>
              </a:spcBef>
              <a:spcAft>
                <a:spcPts val="500"/>
              </a:spcAft>
            </a:pPr>
            <a:r>
              <a:rPr lang="en-US" sz="2800" noProof="0" dirty="0"/>
              <a:t>Four characteristics of financial reporting enhance its usefulness. </a:t>
            </a:r>
          </a:p>
          <a:p>
            <a:pPr>
              <a:lnSpc>
                <a:spcPct val="110000"/>
              </a:lnSpc>
              <a:spcBef>
                <a:spcPts val="500"/>
              </a:spcBef>
              <a:spcAft>
                <a:spcPts val="500"/>
              </a:spcAft>
            </a:pPr>
            <a:r>
              <a:rPr lang="en-US" sz="2800" noProof="0" dirty="0"/>
              <a:t>These characteristics include comparability, verifiability, timeliness, and understandability.</a:t>
            </a:r>
          </a:p>
        </p:txBody>
      </p:sp>
      <p:sp>
        <p:nvSpPr>
          <p:cNvPr id="6" name="Slide Number Placeholder 5"/>
          <p:cNvSpPr>
            <a:spLocks noGrp="1"/>
          </p:cNvSpPr>
          <p:nvPr>
            <p:ph type="sldNum" sz="quarter" idx="10"/>
          </p:nvPr>
        </p:nvSpPr>
        <p:spPr/>
        <p:txBody>
          <a:bodyPr/>
          <a:lstStyle/>
          <a:p>
            <a:fld id="{68151E55-6873-49E2-B8D5-2F265E6F1973}" type="slidenum">
              <a:rPr lang="en-US" smtClean="0"/>
              <a:t>67</a:t>
            </a:fld>
            <a:endParaRPr lang="en-US" dirty="0"/>
          </a:p>
        </p:txBody>
      </p:sp>
    </p:spTree>
    <p:extLst>
      <p:ext uri="{BB962C8B-B14F-4D97-AF65-F5344CB8AC3E}">
        <p14:creationId xmlns:p14="http://schemas.microsoft.com/office/powerpoint/2010/main" val="39020867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47328"/>
            <a:ext cx="8458200" cy="993554"/>
          </a:xfrm>
        </p:spPr>
        <p:txBody>
          <a:bodyPr>
            <a:noAutofit/>
          </a:bodyPr>
          <a:lstStyle/>
          <a:p>
            <a:r>
              <a:rPr lang="en-US" sz="3200" noProof="0" dirty="0">
                <a:solidFill>
                  <a:schemeClr val="tx1"/>
                </a:solidFill>
              </a:rPr>
              <a:t>Illustration 1-16 </a:t>
            </a:r>
            <a:r>
              <a:rPr lang="en-US" sz="3200" noProof="0" dirty="0"/>
              <a:t>Assumptions That Underlie G</a:t>
            </a:r>
            <a:r>
              <a:rPr lang="en-US" sz="100" noProof="0" dirty="0"/>
              <a:t> </a:t>
            </a:r>
            <a:r>
              <a:rPr lang="en-US" sz="3200" noProof="0" dirty="0"/>
              <a:t>A</a:t>
            </a:r>
            <a:r>
              <a:rPr lang="en-US" sz="100" noProof="0" dirty="0"/>
              <a:t> </a:t>
            </a:r>
            <a:r>
              <a:rPr lang="en-US" sz="3200" noProof="0" dirty="0" err="1"/>
              <a:t>A</a:t>
            </a:r>
            <a:r>
              <a:rPr lang="en-US" sz="100" noProof="0" dirty="0"/>
              <a:t> </a:t>
            </a:r>
            <a:r>
              <a:rPr lang="en-US" sz="3200" noProof="0" dirty="0"/>
              <a:t>P</a:t>
            </a:r>
          </a:p>
        </p:txBody>
      </p:sp>
      <p:sp>
        <p:nvSpPr>
          <p:cNvPr id="3" name="Content Placeholder 2"/>
          <p:cNvSpPr>
            <a:spLocks noGrp="1"/>
          </p:cNvSpPr>
          <p:nvPr>
            <p:ph sz="quarter" idx="11"/>
          </p:nvPr>
        </p:nvSpPr>
        <p:spPr>
          <a:xfrm>
            <a:off x="342900" y="1276709"/>
            <a:ext cx="8458200" cy="542043"/>
          </a:xfrm>
        </p:spPr>
        <p:txBody>
          <a:bodyPr>
            <a:normAutofit/>
          </a:bodyPr>
          <a:lstStyle/>
          <a:p>
            <a:pPr algn="ctr"/>
            <a:r>
              <a:rPr lang="en-US" sz="2800" b="1" noProof="0" dirty="0">
                <a:solidFill>
                  <a:schemeClr val="accent4">
                    <a:lumMod val="75000"/>
                  </a:schemeClr>
                </a:solidFill>
              </a:rPr>
              <a:t>G</a:t>
            </a:r>
            <a:r>
              <a:rPr lang="en-US" sz="100" b="1" noProof="0" dirty="0">
                <a:solidFill>
                  <a:schemeClr val="accent4">
                    <a:lumMod val="75000"/>
                  </a:schemeClr>
                </a:solidFill>
              </a:rPr>
              <a:t> </a:t>
            </a:r>
            <a:r>
              <a:rPr lang="en-US" sz="2800" b="1" noProof="0" dirty="0">
                <a:solidFill>
                  <a:schemeClr val="accent4">
                    <a:lumMod val="75000"/>
                  </a:schemeClr>
                </a:solidFill>
              </a:rPr>
              <a:t>A</a:t>
            </a:r>
            <a:r>
              <a:rPr lang="en-US" sz="100" b="1" noProof="0" dirty="0">
                <a:solidFill>
                  <a:schemeClr val="accent4">
                    <a:lumMod val="75000"/>
                  </a:schemeClr>
                </a:solidFill>
              </a:rPr>
              <a:t> </a:t>
            </a:r>
            <a:r>
              <a:rPr lang="en-US" sz="2800" b="1" noProof="0" dirty="0" err="1">
                <a:solidFill>
                  <a:schemeClr val="accent4">
                    <a:lumMod val="75000"/>
                  </a:schemeClr>
                </a:solidFill>
              </a:rPr>
              <a:t>A</a:t>
            </a:r>
            <a:r>
              <a:rPr lang="en-US" sz="100" b="1" noProof="0" dirty="0">
                <a:solidFill>
                  <a:schemeClr val="accent4">
                    <a:lumMod val="75000"/>
                  </a:schemeClr>
                </a:solidFill>
              </a:rPr>
              <a:t> </a:t>
            </a:r>
            <a:r>
              <a:rPr lang="en-US" sz="2800" b="1" noProof="0" dirty="0">
                <a:solidFill>
                  <a:schemeClr val="accent4">
                    <a:lumMod val="75000"/>
                  </a:schemeClr>
                </a:solidFill>
              </a:rPr>
              <a:t>P</a:t>
            </a:r>
          </a:p>
        </p:txBody>
      </p:sp>
      <p:pic>
        <p:nvPicPr>
          <p:cNvPr id="5" name="Picture 4" descr="The illustration shows the assumptions that underlie G A A 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103" y="2080956"/>
            <a:ext cx="8421795" cy="3520049"/>
          </a:xfrm>
          <a:prstGeom prst="rect">
            <a:avLst/>
          </a:prstGeom>
        </p:spPr>
      </p:pic>
      <p:sp>
        <p:nvSpPr>
          <p:cNvPr id="4" name="Text Placeholder 3"/>
          <p:cNvSpPr>
            <a:spLocks noGrp="1"/>
          </p:cNvSpPr>
          <p:nvPr>
            <p:ph type="body" sz="quarter" idx="12"/>
          </p:nvPr>
        </p:nvSpPr>
        <p:spPr>
          <a:xfrm>
            <a:off x="2971268" y="6324600"/>
            <a:ext cx="3201464" cy="190500"/>
          </a:xfrm>
        </p:spPr>
        <p:txBody>
          <a:bodyPr/>
          <a:lstStyle/>
          <a:p>
            <a:r>
              <a:rPr lang="en-US" sz="1200" noProof="0" dirty="0">
                <a:hlinkClick r:id="rId4" action="ppaction://hlinksldjump"/>
              </a:rPr>
              <a:t>Access the text alternative for slide images.</a:t>
            </a:r>
            <a:endParaRPr lang="en-US" sz="1200" noProof="0" dirty="0"/>
          </a:p>
        </p:txBody>
      </p:sp>
      <p:sp>
        <p:nvSpPr>
          <p:cNvPr id="6" name="Slide Number Placeholder 5"/>
          <p:cNvSpPr>
            <a:spLocks noGrp="1"/>
          </p:cNvSpPr>
          <p:nvPr>
            <p:ph type="sldNum" sz="quarter" idx="10"/>
          </p:nvPr>
        </p:nvSpPr>
        <p:spPr/>
        <p:txBody>
          <a:bodyPr/>
          <a:lstStyle/>
          <a:p>
            <a:fld id="{68151E55-6873-49E2-B8D5-2F265E6F1973}" type="slidenum">
              <a:rPr lang="en-US" smtClean="0"/>
              <a:t>68</a:t>
            </a:fld>
            <a:endParaRPr lang="en-US" dirty="0"/>
          </a:p>
        </p:txBody>
      </p:sp>
    </p:spTree>
    <p:extLst>
      <p:ext uri="{BB962C8B-B14F-4D97-AF65-F5344CB8AC3E}">
        <p14:creationId xmlns:p14="http://schemas.microsoft.com/office/powerpoint/2010/main" val="162480091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Concept Check 1-7 </a:t>
            </a:r>
            <a:r>
              <a:rPr lang="en-US" sz="1000" b="0" noProof="0" dirty="0"/>
              <a:t>1</a:t>
            </a:r>
          </a:p>
        </p:txBody>
      </p:sp>
      <p:sp>
        <p:nvSpPr>
          <p:cNvPr id="3" name="Content Placeholder 2"/>
          <p:cNvSpPr>
            <a:spLocks noGrp="1"/>
          </p:cNvSpPr>
          <p:nvPr>
            <p:ph sz="quarter" idx="11"/>
          </p:nvPr>
        </p:nvSpPr>
        <p:spPr>
          <a:xfrm>
            <a:off x="342900" y="1276711"/>
            <a:ext cx="8458200" cy="3646981"/>
          </a:xfrm>
        </p:spPr>
        <p:txBody>
          <a:bodyPr>
            <a:normAutofit/>
          </a:bodyPr>
          <a:lstStyle/>
          <a:p>
            <a:pPr>
              <a:spcBef>
                <a:spcPts val="500"/>
              </a:spcBef>
              <a:spcAft>
                <a:spcPts val="500"/>
              </a:spcAft>
            </a:pPr>
            <a:r>
              <a:rPr lang="en-US" sz="2800" noProof="0" dirty="0"/>
              <a:t>Which of the following assumptions indicates that the life of a company can be divided into artificial time periods for periodic reporting?</a:t>
            </a:r>
          </a:p>
          <a:p>
            <a:pPr>
              <a:spcBef>
                <a:spcPts val="500"/>
              </a:spcBef>
              <a:spcAft>
                <a:spcPts val="500"/>
              </a:spcAft>
            </a:pPr>
            <a:r>
              <a:rPr lang="en-US" sz="2800" b="1" noProof="0" dirty="0"/>
              <a:t>a. </a:t>
            </a:r>
            <a:r>
              <a:rPr lang="en-US" sz="2800" kern="0" noProof="0" dirty="0"/>
              <a:t>Economic Entity</a:t>
            </a:r>
            <a:endParaRPr lang="en-US" sz="2800" noProof="0" dirty="0"/>
          </a:p>
          <a:p>
            <a:pPr marL="452438" indent="-452438">
              <a:spcBef>
                <a:spcPts val="500"/>
              </a:spcBef>
              <a:spcAft>
                <a:spcPts val="500"/>
              </a:spcAft>
            </a:pPr>
            <a:r>
              <a:rPr lang="en-US" sz="2800" b="1" kern="0" noProof="0" dirty="0"/>
              <a:t>b. </a:t>
            </a:r>
            <a:r>
              <a:rPr lang="en-US" sz="2800" kern="0" noProof="0" dirty="0"/>
              <a:t>Periodicity</a:t>
            </a:r>
          </a:p>
          <a:p>
            <a:pPr marL="452438" indent="-452438">
              <a:spcBef>
                <a:spcPts val="500"/>
              </a:spcBef>
              <a:spcAft>
                <a:spcPts val="500"/>
              </a:spcAft>
            </a:pPr>
            <a:r>
              <a:rPr lang="en-US" sz="2800" b="1" kern="0" noProof="0" dirty="0"/>
              <a:t>c. </a:t>
            </a:r>
            <a:r>
              <a:rPr lang="en-US" sz="2800" kern="0" noProof="0" dirty="0"/>
              <a:t>Going Concern</a:t>
            </a:r>
          </a:p>
          <a:p>
            <a:pPr>
              <a:spcBef>
                <a:spcPts val="500"/>
              </a:spcBef>
              <a:spcAft>
                <a:spcPts val="500"/>
              </a:spcAft>
            </a:pPr>
            <a:r>
              <a:rPr lang="en-US" sz="2800" b="1" kern="0" noProof="0" dirty="0"/>
              <a:t>d. </a:t>
            </a:r>
            <a:r>
              <a:rPr lang="en-US" sz="2800" kern="0" noProof="0" dirty="0"/>
              <a:t>Monetary Unit</a:t>
            </a:r>
            <a:endParaRPr lang="en-US" sz="2800" noProof="0" dirty="0"/>
          </a:p>
        </p:txBody>
      </p:sp>
      <p:sp>
        <p:nvSpPr>
          <p:cNvPr id="7" name="Slide Number Placeholder 6"/>
          <p:cNvSpPr>
            <a:spLocks noGrp="1"/>
          </p:cNvSpPr>
          <p:nvPr>
            <p:ph type="sldNum" sz="quarter" idx="10"/>
          </p:nvPr>
        </p:nvSpPr>
        <p:spPr/>
        <p:txBody>
          <a:bodyPr/>
          <a:lstStyle/>
          <a:p>
            <a:fld id="{68151E55-6873-49E2-B8D5-2F265E6F1973}" type="slidenum">
              <a:rPr lang="en-US" smtClean="0"/>
              <a:t>69</a:t>
            </a:fld>
            <a:endParaRPr lang="en-US" dirty="0"/>
          </a:p>
        </p:txBody>
      </p:sp>
    </p:spTree>
    <p:extLst>
      <p:ext uri="{BB962C8B-B14F-4D97-AF65-F5344CB8AC3E}">
        <p14:creationId xmlns:p14="http://schemas.microsoft.com/office/powerpoint/2010/main" val="4157876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rmAutofit fontScale="90000"/>
          </a:bodyPr>
          <a:lstStyle/>
          <a:p>
            <a:r>
              <a:rPr lang="en-US" noProof="0" dirty="0"/>
              <a:t>Illustration 1-2 Framework for Financial Accounting</a:t>
            </a:r>
          </a:p>
        </p:txBody>
      </p:sp>
      <p:pic>
        <p:nvPicPr>
          <p:cNvPr id="8" name="Picture 7" descr="The flow chart shows the framework for financial accounting."/>
          <p:cNvPicPr>
            <a:picLocks noChangeAspect="1"/>
          </p:cNvPicPr>
          <p:nvPr/>
        </p:nvPicPr>
        <p:blipFill>
          <a:blip r:embed="rId3"/>
          <a:stretch>
            <a:fillRect/>
          </a:stretch>
        </p:blipFill>
        <p:spPr>
          <a:xfrm>
            <a:off x="1151847" y="1471586"/>
            <a:ext cx="6840305" cy="4718713"/>
          </a:xfrm>
          <a:prstGeom prst="rect">
            <a:avLst/>
          </a:prstGeom>
        </p:spPr>
      </p:pic>
      <p:sp>
        <p:nvSpPr>
          <p:cNvPr id="4" name="Text Placeholder 3"/>
          <p:cNvSpPr>
            <a:spLocks noGrp="1"/>
          </p:cNvSpPr>
          <p:nvPr>
            <p:ph type="body" sz="quarter" idx="12"/>
          </p:nvPr>
        </p:nvSpPr>
        <p:spPr>
          <a:xfrm>
            <a:off x="2971268" y="6324600"/>
            <a:ext cx="3201464" cy="190500"/>
          </a:xfrm>
        </p:spPr>
        <p:txBody>
          <a:bodyPr anchor="ctr"/>
          <a:lstStyle/>
          <a:p>
            <a:r>
              <a:rPr lang="en-US" sz="1200" noProof="0" dirty="0">
                <a:hlinkClick r:id="rId4" action="ppaction://hlinksldjump"/>
              </a:rPr>
              <a:t>Access the text alternative for slide images.</a:t>
            </a:r>
            <a:endParaRPr lang="en-US" sz="1200" noProof="0" dirty="0"/>
          </a:p>
        </p:txBody>
      </p:sp>
      <p:sp>
        <p:nvSpPr>
          <p:cNvPr id="6" name="Slide Number Placeholder 5"/>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24577923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Concept Check 1-7 </a:t>
            </a:r>
            <a:r>
              <a:rPr lang="en-US" sz="1000" b="0" noProof="0" dirty="0"/>
              <a:t>2</a:t>
            </a:r>
          </a:p>
        </p:txBody>
      </p:sp>
      <p:sp>
        <p:nvSpPr>
          <p:cNvPr id="3" name="Content Placeholder 2"/>
          <p:cNvSpPr>
            <a:spLocks noGrp="1"/>
          </p:cNvSpPr>
          <p:nvPr>
            <p:ph sz="quarter" idx="11"/>
          </p:nvPr>
        </p:nvSpPr>
        <p:spPr>
          <a:xfrm>
            <a:off x="342900" y="1276709"/>
            <a:ext cx="8458200" cy="3625455"/>
          </a:xfrm>
        </p:spPr>
        <p:txBody>
          <a:bodyPr>
            <a:normAutofit/>
          </a:bodyPr>
          <a:lstStyle/>
          <a:p>
            <a:pPr>
              <a:spcBef>
                <a:spcPts val="500"/>
              </a:spcBef>
              <a:spcAft>
                <a:spcPts val="500"/>
              </a:spcAft>
            </a:pPr>
            <a:r>
              <a:rPr lang="en-US" sz="2800" noProof="0" dirty="0"/>
              <a:t>Which of the following assumptions indicates that the life of a company can be divided into artificial time periods for periodic reporting?</a:t>
            </a:r>
          </a:p>
          <a:p>
            <a:pPr>
              <a:spcBef>
                <a:spcPts val="500"/>
              </a:spcBef>
              <a:spcAft>
                <a:spcPts val="500"/>
              </a:spcAft>
            </a:pPr>
            <a:r>
              <a:rPr lang="en-US" sz="2800" b="1" noProof="0" dirty="0"/>
              <a:t>a. </a:t>
            </a:r>
            <a:r>
              <a:rPr lang="en-US" sz="2800" kern="0" noProof="0" dirty="0"/>
              <a:t>Economic Entity</a:t>
            </a:r>
            <a:endParaRPr lang="en-US" sz="2800" noProof="0" dirty="0"/>
          </a:p>
          <a:p>
            <a:pPr marL="452438" indent="-452438">
              <a:spcBef>
                <a:spcPts val="500"/>
              </a:spcBef>
              <a:spcAft>
                <a:spcPts val="500"/>
              </a:spcAft>
            </a:pPr>
            <a:r>
              <a:rPr lang="en-US" sz="2800" b="1" kern="0" noProof="0" dirty="0"/>
              <a:t>Answer: b. </a:t>
            </a:r>
            <a:r>
              <a:rPr lang="en-US" sz="2800" kern="0" noProof="0" dirty="0"/>
              <a:t>Periodicity</a:t>
            </a:r>
          </a:p>
          <a:p>
            <a:pPr marL="452438" indent="-452438">
              <a:spcBef>
                <a:spcPts val="500"/>
              </a:spcBef>
              <a:spcAft>
                <a:spcPts val="500"/>
              </a:spcAft>
            </a:pPr>
            <a:r>
              <a:rPr lang="en-US" sz="2800" b="1" kern="0" noProof="0" dirty="0"/>
              <a:t>c. </a:t>
            </a:r>
            <a:r>
              <a:rPr lang="en-US" sz="2800" kern="0" noProof="0" dirty="0"/>
              <a:t>Going Concern</a:t>
            </a:r>
          </a:p>
          <a:p>
            <a:pPr>
              <a:spcBef>
                <a:spcPts val="500"/>
              </a:spcBef>
              <a:spcAft>
                <a:spcPts val="500"/>
              </a:spcAft>
            </a:pPr>
            <a:r>
              <a:rPr lang="en-US" sz="2800" b="1" kern="0" noProof="0" dirty="0"/>
              <a:t>d. </a:t>
            </a:r>
            <a:r>
              <a:rPr lang="en-US" sz="2800" kern="0" noProof="0" dirty="0"/>
              <a:t>Monetary Unit</a:t>
            </a:r>
            <a:endParaRPr lang="en-US" sz="2800" noProof="0" dirty="0"/>
          </a:p>
        </p:txBody>
      </p:sp>
      <p:sp>
        <p:nvSpPr>
          <p:cNvPr id="9" name="Content Placeholder 8"/>
          <p:cNvSpPr>
            <a:spLocks noGrp="1"/>
          </p:cNvSpPr>
          <p:nvPr>
            <p:ph sz="quarter" idx="15"/>
          </p:nvPr>
        </p:nvSpPr>
        <p:spPr>
          <a:xfrm>
            <a:off x="342900" y="5280406"/>
            <a:ext cx="8458200" cy="1014883"/>
          </a:xfrm>
        </p:spPr>
        <p:txBody>
          <a:bodyPr>
            <a:normAutofit/>
          </a:bodyPr>
          <a:lstStyle/>
          <a:p>
            <a:pPr>
              <a:spcBef>
                <a:spcPts val="500"/>
              </a:spcBef>
              <a:spcAft>
                <a:spcPts val="500"/>
              </a:spcAft>
            </a:pPr>
            <a:r>
              <a:rPr lang="en-US" noProof="0" dirty="0"/>
              <a:t>The periodicity assumption states that the economic life of an enterprise (presumed to be indefinite) can be divided into artificial time periods for periodic financial reporting.</a:t>
            </a:r>
          </a:p>
        </p:txBody>
      </p:sp>
      <p:sp>
        <p:nvSpPr>
          <p:cNvPr id="7" name="Slide Number Placeholder 6"/>
          <p:cNvSpPr>
            <a:spLocks noGrp="1"/>
          </p:cNvSpPr>
          <p:nvPr>
            <p:ph type="sldNum" sz="quarter" idx="10"/>
          </p:nvPr>
        </p:nvSpPr>
        <p:spPr/>
        <p:txBody>
          <a:bodyPr/>
          <a:lstStyle/>
          <a:p>
            <a:fld id="{68151E55-6873-49E2-B8D5-2F265E6F1973}" type="slidenum">
              <a:rPr lang="en-US" smtClean="0"/>
              <a:t>70</a:t>
            </a:fld>
            <a:endParaRPr lang="en-US" dirty="0"/>
          </a:p>
        </p:txBody>
      </p:sp>
    </p:spTree>
    <p:extLst>
      <p:ext uri="{BB962C8B-B14F-4D97-AF65-F5344CB8AC3E}">
        <p14:creationId xmlns:p14="http://schemas.microsoft.com/office/powerpoint/2010/main" val="130348801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435752"/>
            <a:ext cx="8458200" cy="616919"/>
          </a:xfrm>
        </p:spPr>
        <p:txBody>
          <a:bodyPr/>
          <a:lstStyle/>
          <a:p>
            <a:r>
              <a:rPr lang="en-US" noProof="0" dirty="0"/>
              <a:t>End of Chapter 1</a:t>
            </a:r>
          </a:p>
        </p:txBody>
      </p:sp>
      <p:sp>
        <p:nvSpPr>
          <p:cNvPr id="6" name="Slide Number Placeholder 5"/>
          <p:cNvSpPr>
            <a:spLocks noGrp="1"/>
          </p:cNvSpPr>
          <p:nvPr>
            <p:ph type="sldNum" sz="quarter" idx="10"/>
          </p:nvPr>
        </p:nvSpPr>
        <p:spPr/>
        <p:txBody>
          <a:bodyPr/>
          <a:lstStyle/>
          <a:p>
            <a:fld id="{68151E55-6873-49E2-B8D5-2F265E6F1973}" type="slidenum">
              <a:rPr lang="en-US" smtClean="0"/>
              <a:t>71</a:t>
            </a:fld>
            <a:endParaRPr lang="en-US" dirty="0"/>
          </a:p>
        </p:txBody>
      </p:sp>
    </p:spTree>
    <p:extLst>
      <p:ext uri="{BB962C8B-B14F-4D97-AF65-F5344CB8AC3E}">
        <p14:creationId xmlns:p14="http://schemas.microsoft.com/office/powerpoint/2010/main" val="61231253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2AAE7BB7-8AAC-4997-A2E0-E359554D7833}"/>
              </a:ext>
            </a:extLst>
          </p:cNvPr>
          <p:cNvSpPr>
            <a:spLocks noGrp="1"/>
          </p:cNvSpPr>
          <p:nvPr>
            <p:ph sz="quarter" idx="10"/>
          </p:nvPr>
        </p:nvSpPr>
        <p:spPr>
          <a:xfrm>
            <a:off x="-83129" y="6551618"/>
            <a:ext cx="9277005" cy="232133"/>
          </a:xfrm>
        </p:spPr>
        <p:txBody>
          <a:bodyPr/>
          <a:lstStyle/>
          <a:p>
            <a:r>
              <a:rPr lang="en-US" sz="800" noProof="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08048448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73</a:t>
            </a:fld>
            <a:endParaRPr lang="en-US"/>
          </a:p>
        </p:txBody>
      </p:sp>
    </p:spTree>
    <p:extLst>
      <p:ext uri="{BB962C8B-B14F-4D97-AF65-F5344CB8AC3E}">
        <p14:creationId xmlns:p14="http://schemas.microsoft.com/office/powerpoint/2010/main" val="424501654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2800" noProof="0" dirty="0"/>
              <a:t>Illustration 1-1 Decisions People Make About Companies </a:t>
            </a:r>
            <a:r>
              <a:rPr lang="en-US" sz="1000" b="0" noProof="0" dirty="0"/>
              <a:t>1</a:t>
            </a:r>
            <a:r>
              <a:rPr lang="en-US" sz="2800" b="0" noProof="0" dirty="0"/>
              <a:t> </a:t>
            </a:r>
            <a:r>
              <a:rPr lang="en-US" sz="28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pPr>
              <a:spcBef>
                <a:spcPts val="1000"/>
              </a:spcBef>
              <a:spcAft>
                <a:spcPts val="0"/>
              </a:spcAft>
            </a:pPr>
            <a:r>
              <a:rPr lang="en-US" b="0" i="0" u="none" strike="noStrike" noProof="0" dirty="0">
                <a:solidFill>
                  <a:srgbClr val="000000"/>
                </a:solidFill>
                <a:effectLst/>
              </a:rPr>
              <a:t>People look into the financial activities, investing activities and the operating activities of companies before they make any decision about the companies.</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74</a:t>
            </a:fld>
            <a:endParaRPr lang="en-US"/>
          </a:p>
        </p:txBody>
      </p:sp>
    </p:spTree>
    <p:extLst>
      <p:ext uri="{BB962C8B-B14F-4D97-AF65-F5344CB8AC3E}">
        <p14:creationId xmlns:p14="http://schemas.microsoft.com/office/powerpoint/2010/main" val="5725299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2800" noProof="0" dirty="0"/>
              <a:t>Illustration 1-2 Framework for Financial Accounting</a:t>
            </a:r>
            <a:r>
              <a:rPr lang="en-US" sz="2800" b="0" noProof="0" dirty="0"/>
              <a:t> </a:t>
            </a:r>
            <a:r>
              <a:rPr lang="en-US" sz="28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pPr>
              <a:spcBef>
                <a:spcPts val="1000"/>
              </a:spcBef>
              <a:spcAft>
                <a:spcPts val="0"/>
              </a:spcAft>
            </a:pPr>
            <a:r>
              <a:rPr lang="en-US" b="0" i="0" u="none" strike="noStrike" noProof="0" dirty="0">
                <a:solidFill>
                  <a:srgbClr val="000000"/>
                </a:solidFill>
                <a:effectLst/>
              </a:rPr>
              <a:t>The flow chart shows: investors and creditors make decisions about companies, the companies activities are measured by accountants who communicate the information to the investors and creditors.</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75</a:t>
            </a:fld>
            <a:endParaRPr lang="en-US"/>
          </a:p>
        </p:txBody>
      </p:sp>
    </p:spTree>
    <p:extLst>
      <p:ext uri="{BB962C8B-B14F-4D97-AF65-F5344CB8AC3E}">
        <p14:creationId xmlns:p14="http://schemas.microsoft.com/office/powerpoint/2010/main" val="181953264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2800" noProof="0" dirty="0"/>
              <a:t>Statement of Stockholders’ Equity</a:t>
            </a:r>
            <a:r>
              <a:rPr lang="en-US" sz="2800" b="0" noProof="0" dirty="0"/>
              <a:t> </a:t>
            </a:r>
            <a:r>
              <a:rPr lang="en-US" sz="28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3"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pPr>
              <a:spcBef>
                <a:spcPts val="1000"/>
              </a:spcBef>
              <a:spcAft>
                <a:spcPts val="0"/>
              </a:spcAft>
            </a:pPr>
            <a:r>
              <a:rPr lang="en-US" b="0" i="0" u="none" strike="noStrike" noProof="0" dirty="0">
                <a:solidFill>
                  <a:srgbClr val="000000"/>
                </a:solidFill>
                <a:effectLst/>
              </a:rPr>
              <a:t>The illustration shows Stockholders’ equity equals common stock (represented by external source) plus retained earnings (internal source) which provides the company value.</a:t>
            </a:r>
            <a:r>
              <a:rPr lang="en-US" noProof="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3"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76</a:t>
            </a:fld>
            <a:endParaRPr lang="en-US"/>
          </a:p>
        </p:txBody>
      </p:sp>
    </p:spTree>
    <p:extLst>
      <p:ext uri="{BB962C8B-B14F-4D97-AF65-F5344CB8AC3E}">
        <p14:creationId xmlns:p14="http://schemas.microsoft.com/office/powerpoint/2010/main" val="153463901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t>Balance Sheet</a:t>
            </a:r>
            <a:r>
              <a:rPr lang="en-US" sz="3200" b="0" noProof="0" dirty="0"/>
              <a:t> </a:t>
            </a:r>
            <a:r>
              <a:rPr lang="en-US" sz="32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3"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pPr>
              <a:spcBef>
                <a:spcPts val="1000"/>
              </a:spcBef>
              <a:spcAft>
                <a:spcPts val="0"/>
              </a:spcAft>
            </a:pPr>
            <a:r>
              <a:rPr lang="en-US" b="0" i="0" u="none" strike="noStrike" noProof="0" dirty="0">
                <a:solidFill>
                  <a:srgbClr val="000000"/>
                </a:solidFill>
                <a:effectLst/>
              </a:rPr>
              <a:t>The illustration shows the financial position where resources (represented by assets) equals claims to resources (represented by liabilities + stockholders’ equity.</a:t>
            </a:r>
            <a:r>
              <a:rPr lang="en-US" noProof="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3"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77</a:t>
            </a:fld>
            <a:endParaRPr lang="en-US"/>
          </a:p>
        </p:txBody>
      </p:sp>
    </p:spTree>
    <p:extLst>
      <p:ext uri="{BB962C8B-B14F-4D97-AF65-F5344CB8AC3E}">
        <p14:creationId xmlns:p14="http://schemas.microsoft.com/office/powerpoint/2010/main" val="64409219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noProof="0" dirty="0"/>
              <a:t>Statement of Cash Flows</a:t>
            </a:r>
            <a:r>
              <a:rPr lang="en-US" sz="3200" b="0" noProof="0" dirty="0"/>
              <a:t> </a:t>
            </a:r>
            <a:r>
              <a:rPr lang="en-US" sz="32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3"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pPr>
              <a:spcBef>
                <a:spcPts val="1000"/>
              </a:spcBef>
              <a:spcAft>
                <a:spcPts val="0"/>
              </a:spcAft>
            </a:pPr>
            <a:r>
              <a:rPr lang="en-US" b="0" i="0" u="none" strike="noStrike" noProof="0" dirty="0">
                <a:solidFill>
                  <a:srgbClr val="000000"/>
                </a:solidFill>
                <a:effectLst/>
              </a:rPr>
              <a:t>The illustration shows the statement of cash flows which measures activities involving cash receipts and cash payments over an interval of time. Operating cash flows consists of cash transactions involving revenue and expense activities. Investing cash flows consists of cash transactions for the purchase and sale of investments and long-term assets. Financing cash flows consists of cash transactions with lenders and stockholders.</a:t>
            </a:r>
            <a:r>
              <a:rPr lang="en-US" noProof="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3"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78</a:t>
            </a:fld>
            <a:endParaRPr lang="en-US"/>
          </a:p>
        </p:txBody>
      </p:sp>
    </p:spTree>
    <p:extLst>
      <p:ext uri="{BB962C8B-B14F-4D97-AF65-F5344CB8AC3E}">
        <p14:creationId xmlns:p14="http://schemas.microsoft.com/office/powerpoint/2010/main" val="349027471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2800" noProof="0" dirty="0"/>
              <a:t>Illustration 1-9 Links among Financial Statements</a:t>
            </a:r>
            <a:r>
              <a:rPr lang="en-US" sz="2800" b="0" noProof="0" dirty="0"/>
              <a:t> </a:t>
            </a:r>
            <a:r>
              <a:rPr lang="en-US" sz="28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pPr>
              <a:spcBef>
                <a:spcPts val="1000"/>
              </a:spcBef>
              <a:spcAft>
                <a:spcPts val="0"/>
              </a:spcAft>
            </a:pPr>
            <a:r>
              <a:rPr lang="en-US" sz="1400" b="0" i="0" u="none" strike="noStrike" noProof="0" dirty="0">
                <a:solidFill>
                  <a:srgbClr val="000000"/>
                </a:solidFill>
                <a:effectLst/>
              </a:rPr>
              <a:t>The Illustration shows links among financial statements. The table related to the income statement of Eagle Soccer Academy contains 2 columns and 3 rows. The row entries are as follows: Row 1. Revenues; $72,000. Row 2. Expenses; 58,000. Row 3. Net income; $14,000. The table related to the statement of stockholders’ equity contains 4 columns and 5 rows. The headings for columns 2 to 4 are as follows: Common stock; Retained earnings; Total stockholders’ equity. The row entries are as follows: Row 1. Beginning balance (Dec. 1); $0; $0; $0. Row 2. Issuances; 200,000; blank; 200,000. Row 3. Add. Net income; blank; 14,000; 14,000. Row 4. Less: dividends; blank; (4,000); (4,000). Row 5. Ending balance (Dec. 31); $200,000; $10,000; $210,000. The table related to the balance sheet contains 4 columns and 3 rows. The row entries are as follows: Row 1. Cash; $137,000; Liabilities; $140,000. Row 2. Other assets; 213,000; Stockholders’ equity; 210,000. Row 3. Total assets; $350,000; Total liabilities and stockholders’ equity; $350,000. The table related to the statement of cash flows contains 2 columns and 6 rows. The row entries are as follows: Row 1. Cash flows from operating activities; $(39,000). Row 2. Cash flows from investing activities; (120,000). Row 3. Cash flows from financing activities; 296,000. Row 4. Net increase in cash; 137,000. Row 5. Cash at the beginning of the year; 0. Row 6. Cash at the end of the year; $137,000. The net income amount in the income statement is encircled and marked number 1 with the following caption: Notice that the amount of net income in the income statement appears in the statement of stockholders’ equity. The total stockholders’ equity amount is encircled and marked number 2 with the following caption: Notice that the ending balance in the statement of stockholders’ equity reappears in the balance sheet. The cash amount in the balance sheet is encircled and marked number 3 with the following caption: Notice that the amount of cash in the balance sheet reappears as the ending cash balance in the statement of cash flows.</a:t>
            </a:r>
            <a:endParaRPr lang="en-US" sz="1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79</a:t>
            </a:fld>
            <a:endParaRPr lang="en-US"/>
          </a:p>
        </p:txBody>
      </p:sp>
    </p:spTree>
    <p:extLst>
      <p:ext uri="{BB962C8B-B14F-4D97-AF65-F5344CB8AC3E}">
        <p14:creationId xmlns:p14="http://schemas.microsoft.com/office/powerpoint/2010/main" val="1694464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Key Point </a:t>
            </a:r>
            <a:r>
              <a:rPr lang="en-US" sz="1000" b="0" noProof="0" dirty="0"/>
              <a:t>1</a:t>
            </a:r>
          </a:p>
        </p:txBody>
      </p:sp>
      <p:sp>
        <p:nvSpPr>
          <p:cNvPr id="3" name="Content Placeholder 2"/>
          <p:cNvSpPr>
            <a:spLocks noGrp="1"/>
          </p:cNvSpPr>
          <p:nvPr>
            <p:ph sz="quarter" idx="11"/>
          </p:nvPr>
        </p:nvSpPr>
        <p:spPr>
          <a:xfrm>
            <a:off x="342900" y="1276710"/>
            <a:ext cx="8458200" cy="2169876"/>
          </a:xfrm>
        </p:spPr>
        <p:txBody>
          <a:bodyPr>
            <a:normAutofit/>
          </a:bodyPr>
          <a:lstStyle/>
          <a:p>
            <a:pPr>
              <a:spcBef>
                <a:spcPts val="1800"/>
              </a:spcBef>
            </a:pPr>
            <a:r>
              <a:rPr lang="en-US" sz="2600" noProof="0" dirty="0"/>
              <a:t>The functions of financial accounting are to measure business activities of a company and to communicate information about those activities to investors and creditors and other outside users for decision-making purposes.</a:t>
            </a:r>
          </a:p>
        </p:txBody>
      </p:sp>
      <p:sp>
        <p:nvSpPr>
          <p:cNvPr id="6" name="Slide Number Placeholder 5"/>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290512723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33546"/>
            <a:ext cx="8458200" cy="821119"/>
          </a:xfrm>
        </p:spPr>
        <p:txBody>
          <a:bodyPr>
            <a:noAutofit/>
          </a:bodyPr>
          <a:lstStyle/>
          <a:p>
            <a:r>
              <a:rPr lang="en-US" noProof="0" dirty="0"/>
              <a:t>Illustration 1-10 Pathways Commission Visualization: "THIS is Accounting!"</a:t>
            </a:r>
            <a:r>
              <a:rPr lang="en-US" b="0" noProof="0" dirty="0"/>
              <a:t> </a:t>
            </a:r>
            <a:r>
              <a:rPr lang="en-US"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pPr>
              <a:spcBef>
                <a:spcPts val="1000"/>
              </a:spcBef>
              <a:spcAft>
                <a:spcPts val="0"/>
              </a:spcAft>
            </a:pPr>
            <a:r>
              <a:rPr lang="en-US" b="0" i="0" u="none" strike="noStrike" noProof="0" dirty="0">
                <a:solidFill>
                  <a:srgbClr val="000000"/>
                </a:solidFill>
                <a:effectLst/>
              </a:rPr>
              <a:t>The illustration shows a flow chart with the economic activity which leads to shades of grey and accounting judgments. Critical thinking leads accounting judgments to useful information and useful information leads to good decisions. The consequences of good decisions are accounting information and economic activity.</a:t>
            </a:r>
            <a:r>
              <a:rPr lang="en-US" noProof="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80</a:t>
            </a:fld>
            <a:endParaRPr lang="en-US"/>
          </a:p>
        </p:txBody>
      </p:sp>
    </p:spTree>
    <p:extLst>
      <p:ext uri="{BB962C8B-B14F-4D97-AF65-F5344CB8AC3E}">
        <p14:creationId xmlns:p14="http://schemas.microsoft.com/office/powerpoint/2010/main" val="367412712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33546"/>
            <a:ext cx="8458200" cy="821119"/>
          </a:xfrm>
        </p:spPr>
        <p:txBody>
          <a:bodyPr>
            <a:noAutofit/>
          </a:bodyPr>
          <a:lstStyle/>
          <a:p>
            <a:r>
              <a:rPr lang="en-US" sz="2000" noProof="0" dirty="0"/>
              <a:t>Illustration 1-11 Relationship between Changes in Stock Prices and Changes in Net Income over a 20-Year Period</a:t>
            </a:r>
            <a:r>
              <a:rPr lang="en-US" sz="2000" b="0" noProof="0" dirty="0"/>
              <a:t> </a:t>
            </a:r>
            <a:r>
              <a:rPr lang="en-US" sz="20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Autofit/>
          </a:bodyPr>
          <a:lstStyle/>
          <a:p>
            <a:pPr>
              <a:spcBef>
                <a:spcPts val="1000"/>
              </a:spcBef>
              <a:spcAft>
                <a:spcPts val="0"/>
              </a:spcAft>
            </a:pPr>
            <a:r>
              <a:rPr lang="en-US" sz="1400" b="0" i="0" u="none" strike="noStrike" noProof="0" dirty="0">
                <a:solidFill>
                  <a:srgbClr val="000000"/>
                </a:solidFill>
                <a:effectLst/>
              </a:rPr>
              <a:t>The two graphs show companies with increase in net income and companies with decrease in net income. The graph on the left plots year versus investment value. The x axis ranges between 2000 to 2020 in increments of 2 units and the y axis ranges from $0 to $25,000 in increments of 5,000 units. A curve starts from the bottom left of the first quadrant at (2000, 1,000) and goes gradually up and to the right and reaches a maximum at (2007, 3,500) and then comes down and to the right and reaches a minimum at (2008, 3,000) and then goes up and to the right and fluctuates and reaches a maximum at (2017, 16,000) and then comes down and to the right and reaches a minimum at (2018, 15,300) and then rises steeply up and top the right and ends on the top right of the first quadrant at (2020, 23,000). The graph on the right plots year versus investment value. A curve starts from the top left of the first quadrant at (2000, 1,000) and goes horizontally to the right to (2001, 1,000) and comes down and reaches a minimum at (2002, 830) and then rises steeply up and to the right and reaches a maximum at (2004, 1,150) and then comes down and to the right and fluctuates and reaches a minimum at (2008, 600) and then rises steeply up and to the right and reaches a maximum at (2010, 900) and comes down and to the right and goes up and to the right and reaches a maximum at (2013, 950) and goes to the right and comes down and to the right and reaches a minimum at (2015, 800) and then goes up and to the right and reaches a maximum at (2017, 900) and then comes down and to the right and reaches a minimum at (2018, 960) and then goes up and to the right and reaches a maximum at (2019, 820) and hen comes down and to the right and ends on the right of the first quadrant at (2020, 790). All values are estimated.</a:t>
            </a:r>
            <a:r>
              <a:rPr lang="en-US" sz="1400" noProof="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81</a:t>
            </a:fld>
            <a:endParaRPr lang="en-US"/>
          </a:p>
        </p:txBody>
      </p:sp>
    </p:spTree>
    <p:extLst>
      <p:ext uri="{BB962C8B-B14F-4D97-AF65-F5344CB8AC3E}">
        <p14:creationId xmlns:p14="http://schemas.microsoft.com/office/powerpoint/2010/main" val="20113107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33546"/>
            <a:ext cx="8458200" cy="821119"/>
          </a:xfrm>
        </p:spPr>
        <p:txBody>
          <a:bodyPr>
            <a:noAutofit/>
          </a:bodyPr>
          <a:lstStyle/>
          <a:p>
            <a:r>
              <a:rPr lang="en-US" sz="3200" noProof="0" dirty="0"/>
              <a:t>Financial Accounting Standards</a:t>
            </a:r>
            <a:r>
              <a:rPr lang="en-US" sz="3200" b="0" noProof="0" dirty="0"/>
              <a:t> </a:t>
            </a:r>
            <a:r>
              <a:rPr lang="en-US" sz="32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Autofit/>
          </a:bodyPr>
          <a:lstStyle/>
          <a:p>
            <a:pPr>
              <a:spcBef>
                <a:spcPts val="1000"/>
              </a:spcBef>
              <a:spcAft>
                <a:spcPts val="0"/>
              </a:spcAft>
            </a:pPr>
            <a:r>
              <a:rPr lang="en-US" b="0" i="0" u="none" strike="noStrike" noProof="0" dirty="0">
                <a:solidFill>
                  <a:srgbClr val="000000"/>
                </a:solidFill>
                <a:effectLst/>
              </a:rPr>
              <a:t>The flow chart shows the financial accounting standards. Investors and creditors make their decisions based on financial accounting information which should be based on formal standards. This results in generally accepted accounting principles (G</a:t>
            </a:r>
            <a:r>
              <a:rPr lang="en-US" sz="100" b="0" i="0" u="none" strike="noStrike" noProof="0" dirty="0">
                <a:solidFill>
                  <a:srgbClr val="000000"/>
                </a:solidFill>
                <a:effectLst/>
              </a:rPr>
              <a:t> </a:t>
            </a:r>
            <a:r>
              <a:rPr lang="en-US" b="0" i="0" u="none" strike="noStrike" noProof="0" dirty="0">
                <a:solidFill>
                  <a:srgbClr val="000000"/>
                </a:solidFill>
                <a:effectLst/>
              </a:rPr>
              <a:t>A</a:t>
            </a:r>
            <a:r>
              <a:rPr lang="en-US" sz="100" b="0" i="0" u="none" strike="noStrike" noProof="0" dirty="0">
                <a:solidFill>
                  <a:srgbClr val="000000"/>
                </a:solidFill>
                <a:effectLst/>
              </a:rPr>
              <a:t> </a:t>
            </a:r>
            <a:r>
              <a:rPr lang="en-US" b="0" i="0" u="none" strike="noStrike" noProof="0" dirty="0" err="1">
                <a:solidFill>
                  <a:srgbClr val="000000"/>
                </a:solidFill>
                <a:effectLst/>
              </a:rPr>
              <a:t>A</a:t>
            </a:r>
            <a:r>
              <a:rPr lang="en-US" sz="100" b="0" i="0" u="none" strike="noStrike" noProof="0" dirty="0">
                <a:solidFill>
                  <a:srgbClr val="000000"/>
                </a:solidFill>
                <a:effectLst/>
              </a:rPr>
              <a:t> </a:t>
            </a:r>
            <a:r>
              <a:rPr lang="en-US" b="0" i="0" u="none" strike="noStrike" noProof="0" dirty="0">
                <a:solidFill>
                  <a:srgbClr val="000000"/>
                </a:solidFill>
                <a:effectLst/>
              </a:rPr>
              <a:t>P).</a:t>
            </a:r>
            <a:r>
              <a:rPr lang="en-US" noProof="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82</a:t>
            </a:fld>
            <a:endParaRPr lang="en-US"/>
          </a:p>
        </p:txBody>
      </p:sp>
    </p:spTree>
    <p:extLst>
      <p:ext uri="{BB962C8B-B14F-4D97-AF65-F5344CB8AC3E}">
        <p14:creationId xmlns:p14="http://schemas.microsoft.com/office/powerpoint/2010/main" val="232290575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33546"/>
            <a:ext cx="8458200" cy="821119"/>
          </a:xfrm>
        </p:spPr>
        <p:txBody>
          <a:bodyPr>
            <a:noAutofit/>
          </a:bodyPr>
          <a:lstStyle/>
          <a:p>
            <a:r>
              <a:rPr lang="en-US" sz="3200" noProof="0" dirty="0"/>
              <a:t>Standard Setting Today</a:t>
            </a:r>
            <a:r>
              <a:rPr lang="en-US" sz="3200" b="0" noProof="0" dirty="0"/>
              <a:t> </a:t>
            </a:r>
            <a:r>
              <a:rPr lang="en-US" sz="32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Autofit/>
          </a:bodyPr>
          <a:lstStyle/>
          <a:p>
            <a:pPr>
              <a:spcBef>
                <a:spcPts val="1000"/>
              </a:spcBef>
              <a:spcAft>
                <a:spcPts val="0"/>
              </a:spcAft>
            </a:pPr>
            <a:r>
              <a:rPr lang="en-US" b="0" i="0" u="none" strike="noStrike" noProof="0" dirty="0">
                <a:solidFill>
                  <a:srgbClr val="000000"/>
                </a:solidFill>
                <a:effectLst/>
              </a:rPr>
              <a:t>In the United States the Financial Accounting Standards Board (F</a:t>
            </a:r>
            <a:r>
              <a:rPr lang="en-US" sz="100" b="0" i="0" u="none" strike="noStrike" noProof="0" dirty="0">
                <a:solidFill>
                  <a:srgbClr val="000000"/>
                </a:solidFill>
                <a:effectLst/>
              </a:rPr>
              <a:t> </a:t>
            </a:r>
            <a:r>
              <a:rPr lang="en-US" b="0" i="0" u="none" strike="noStrike" noProof="0" dirty="0">
                <a:solidFill>
                  <a:srgbClr val="000000"/>
                </a:solidFill>
                <a:effectLst/>
              </a:rPr>
              <a:t>A</a:t>
            </a:r>
            <a:r>
              <a:rPr lang="en-US" sz="100" b="0" i="0" u="none" strike="noStrike" noProof="0" dirty="0">
                <a:solidFill>
                  <a:srgbClr val="000000"/>
                </a:solidFill>
                <a:effectLst/>
              </a:rPr>
              <a:t> </a:t>
            </a:r>
            <a:r>
              <a:rPr lang="en-US" b="0" i="0" u="none" strike="noStrike" noProof="0" dirty="0">
                <a:solidFill>
                  <a:srgbClr val="000000"/>
                </a:solidFill>
                <a:effectLst/>
              </a:rPr>
              <a:t>S</a:t>
            </a:r>
            <a:r>
              <a:rPr lang="en-US" sz="100" b="0" i="0" u="none" strike="noStrike" noProof="0" dirty="0">
                <a:solidFill>
                  <a:srgbClr val="000000"/>
                </a:solidFill>
                <a:effectLst/>
              </a:rPr>
              <a:t> </a:t>
            </a:r>
            <a:r>
              <a:rPr lang="en-US" b="0" i="0" u="none" strike="noStrike" noProof="0" dirty="0">
                <a:solidFill>
                  <a:srgbClr val="000000"/>
                </a:solidFill>
                <a:effectLst/>
              </a:rPr>
              <a:t>B) is governed by the Securities and Exchange Commission (S</a:t>
            </a:r>
            <a:r>
              <a:rPr lang="en-US" sz="100" b="0" i="0" u="none" strike="noStrike" noProof="0" dirty="0">
                <a:solidFill>
                  <a:srgbClr val="000000"/>
                </a:solidFill>
                <a:effectLst/>
              </a:rPr>
              <a:t> </a:t>
            </a:r>
            <a:r>
              <a:rPr lang="en-US" b="0" i="0" u="none" strike="noStrike" noProof="0" dirty="0">
                <a:solidFill>
                  <a:srgbClr val="000000"/>
                </a:solidFill>
                <a:effectLst/>
              </a:rPr>
              <a:t>E</a:t>
            </a:r>
            <a:r>
              <a:rPr lang="en-US" sz="100" b="0" i="0" u="none" strike="noStrike" noProof="0" dirty="0">
                <a:solidFill>
                  <a:srgbClr val="000000"/>
                </a:solidFill>
                <a:effectLst/>
              </a:rPr>
              <a:t> </a:t>
            </a:r>
            <a:r>
              <a:rPr lang="en-US" b="0" i="0" u="none" strike="noStrike" noProof="0" dirty="0">
                <a:solidFill>
                  <a:srgbClr val="000000"/>
                </a:solidFill>
                <a:effectLst/>
              </a:rPr>
              <a:t>C). The global counterpart to the F</a:t>
            </a:r>
            <a:r>
              <a:rPr lang="en-US" sz="100" b="0" i="0" u="none" strike="noStrike" noProof="0" dirty="0">
                <a:solidFill>
                  <a:srgbClr val="000000"/>
                </a:solidFill>
                <a:effectLst/>
              </a:rPr>
              <a:t> </a:t>
            </a:r>
            <a:r>
              <a:rPr lang="en-US" b="0" i="0" u="none" strike="noStrike" noProof="0" dirty="0">
                <a:solidFill>
                  <a:srgbClr val="000000"/>
                </a:solidFill>
                <a:effectLst/>
              </a:rPr>
              <a:t>A</a:t>
            </a:r>
            <a:r>
              <a:rPr lang="en-US" sz="100" b="0" i="0" u="none" strike="noStrike" noProof="0" dirty="0">
                <a:solidFill>
                  <a:srgbClr val="000000"/>
                </a:solidFill>
                <a:effectLst/>
              </a:rPr>
              <a:t> </a:t>
            </a:r>
            <a:r>
              <a:rPr lang="en-US" b="0" i="0" u="none" strike="noStrike" noProof="0" dirty="0">
                <a:solidFill>
                  <a:srgbClr val="000000"/>
                </a:solidFill>
                <a:effectLst/>
              </a:rPr>
              <a:t>S</a:t>
            </a:r>
            <a:r>
              <a:rPr lang="en-US" sz="100" b="0" i="0" u="none" strike="noStrike" noProof="0" dirty="0">
                <a:solidFill>
                  <a:srgbClr val="000000"/>
                </a:solidFill>
                <a:effectLst/>
              </a:rPr>
              <a:t> </a:t>
            </a:r>
            <a:r>
              <a:rPr lang="en-US" b="0" i="0" u="none" strike="noStrike" noProof="0" dirty="0">
                <a:solidFill>
                  <a:srgbClr val="000000"/>
                </a:solidFill>
                <a:effectLst/>
              </a:rPr>
              <a:t>B is the International Accounting Standards Board (I</a:t>
            </a:r>
            <a:r>
              <a:rPr lang="en-US" sz="100" b="0" i="0" u="none" strike="noStrike" noProof="0" dirty="0">
                <a:solidFill>
                  <a:srgbClr val="000000"/>
                </a:solidFill>
                <a:effectLst/>
              </a:rPr>
              <a:t> </a:t>
            </a:r>
            <a:r>
              <a:rPr lang="en-US" b="0" i="0" u="none" strike="noStrike" noProof="0" dirty="0">
                <a:solidFill>
                  <a:srgbClr val="000000"/>
                </a:solidFill>
                <a:effectLst/>
              </a:rPr>
              <a:t>A</a:t>
            </a:r>
            <a:r>
              <a:rPr lang="en-US" sz="100" b="0" i="0" u="none" strike="noStrike" noProof="0" dirty="0">
                <a:solidFill>
                  <a:srgbClr val="000000"/>
                </a:solidFill>
                <a:effectLst/>
              </a:rPr>
              <a:t> </a:t>
            </a:r>
            <a:r>
              <a:rPr lang="en-US" b="0" i="0" u="none" strike="noStrike" noProof="0" dirty="0">
                <a:solidFill>
                  <a:srgbClr val="000000"/>
                </a:solidFill>
                <a:effectLst/>
              </a:rPr>
              <a:t>S</a:t>
            </a:r>
            <a:r>
              <a:rPr lang="en-US" sz="100" b="0" i="0" u="none" strike="noStrike" noProof="0" dirty="0">
                <a:solidFill>
                  <a:srgbClr val="000000"/>
                </a:solidFill>
                <a:effectLst/>
              </a:rPr>
              <a:t> </a:t>
            </a:r>
            <a:r>
              <a:rPr lang="en-US" b="0" i="0" u="none" strike="noStrike" noProof="0" dirty="0">
                <a:solidFill>
                  <a:srgbClr val="000000"/>
                </a:solidFill>
                <a:effectLst/>
              </a:rPr>
              <a:t>B). In many ways, this organization functions like the F</a:t>
            </a:r>
            <a:r>
              <a:rPr lang="en-US" sz="100" b="0" i="0" u="none" strike="noStrike" noProof="0" dirty="0">
                <a:solidFill>
                  <a:srgbClr val="000000"/>
                </a:solidFill>
                <a:effectLst/>
              </a:rPr>
              <a:t> </a:t>
            </a:r>
            <a:r>
              <a:rPr lang="en-US" b="0" i="0" u="none" strike="noStrike" noProof="0" dirty="0">
                <a:solidFill>
                  <a:srgbClr val="000000"/>
                </a:solidFill>
                <a:effectLst/>
              </a:rPr>
              <a:t>A</a:t>
            </a:r>
            <a:r>
              <a:rPr lang="en-US" sz="100" b="0" i="0" u="none" strike="noStrike" noProof="0" dirty="0">
                <a:solidFill>
                  <a:srgbClr val="000000"/>
                </a:solidFill>
                <a:effectLst/>
              </a:rPr>
              <a:t> </a:t>
            </a:r>
            <a:r>
              <a:rPr lang="en-US" b="0" i="0" u="none" strike="noStrike" noProof="0" dirty="0">
                <a:solidFill>
                  <a:srgbClr val="000000"/>
                </a:solidFill>
                <a:effectLst/>
              </a:rPr>
              <a:t>S</a:t>
            </a:r>
            <a:r>
              <a:rPr lang="en-US" sz="100" b="0" i="0" u="none" strike="noStrike" noProof="0" dirty="0">
                <a:solidFill>
                  <a:srgbClr val="000000"/>
                </a:solidFill>
                <a:effectLst/>
              </a:rPr>
              <a:t> </a:t>
            </a:r>
            <a:r>
              <a:rPr lang="en-US" b="0" i="0" u="none" strike="noStrike" noProof="0" dirty="0">
                <a:solidFill>
                  <a:srgbClr val="000000"/>
                </a:solidFill>
                <a:effectLst/>
              </a:rPr>
              <a:t>B.</a:t>
            </a:r>
            <a:r>
              <a:rPr lang="en-US" noProof="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83</a:t>
            </a:fld>
            <a:endParaRPr lang="en-US"/>
          </a:p>
        </p:txBody>
      </p:sp>
    </p:spTree>
    <p:extLst>
      <p:ext uri="{BB962C8B-B14F-4D97-AF65-F5344CB8AC3E}">
        <p14:creationId xmlns:p14="http://schemas.microsoft.com/office/powerpoint/2010/main" val="392748496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33546"/>
            <a:ext cx="8458200" cy="821119"/>
          </a:xfrm>
        </p:spPr>
        <p:txBody>
          <a:bodyPr>
            <a:noAutofit/>
          </a:bodyPr>
          <a:lstStyle/>
          <a:p>
            <a:r>
              <a:rPr lang="en-US" sz="3200" noProof="0" dirty="0"/>
              <a:t>Importance of Auditors</a:t>
            </a:r>
            <a:r>
              <a:rPr lang="en-US" sz="3200" b="0" noProof="0" dirty="0"/>
              <a:t> </a:t>
            </a:r>
            <a:r>
              <a:rPr lang="en-US" sz="32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Autofit/>
          </a:bodyPr>
          <a:lstStyle/>
          <a:p>
            <a:pPr>
              <a:spcBef>
                <a:spcPts val="1000"/>
              </a:spcBef>
              <a:spcAft>
                <a:spcPts val="0"/>
              </a:spcAft>
            </a:pPr>
            <a:r>
              <a:rPr lang="en-US" b="0" i="0" u="none" strike="noStrike" noProof="0" dirty="0">
                <a:solidFill>
                  <a:srgbClr val="000000"/>
                </a:solidFill>
                <a:effectLst/>
              </a:rPr>
              <a:t>The illustration shows the role of auditors: They should help ensure that management has in fact appropriately applied G</a:t>
            </a:r>
            <a:r>
              <a:rPr lang="en-US" sz="100" b="0" i="0" u="none" strike="noStrike" noProof="0" dirty="0">
                <a:solidFill>
                  <a:srgbClr val="000000"/>
                </a:solidFill>
                <a:effectLst/>
              </a:rPr>
              <a:t> </a:t>
            </a:r>
            <a:r>
              <a:rPr lang="en-US" b="0" i="0" u="none" strike="noStrike" noProof="0" dirty="0">
                <a:solidFill>
                  <a:srgbClr val="000000"/>
                </a:solidFill>
                <a:effectLst/>
              </a:rPr>
              <a:t>A</a:t>
            </a:r>
            <a:r>
              <a:rPr lang="en-US" sz="100" b="0" i="0" u="none" strike="noStrike" noProof="0" dirty="0">
                <a:solidFill>
                  <a:srgbClr val="000000"/>
                </a:solidFill>
                <a:effectLst/>
              </a:rPr>
              <a:t> </a:t>
            </a:r>
            <a:r>
              <a:rPr lang="en-US" b="0" i="0" u="none" strike="noStrike" noProof="0" dirty="0" err="1">
                <a:solidFill>
                  <a:srgbClr val="000000"/>
                </a:solidFill>
                <a:effectLst/>
              </a:rPr>
              <a:t>A</a:t>
            </a:r>
            <a:r>
              <a:rPr lang="en-US" sz="100" b="0" i="0" u="none" strike="noStrike" noProof="0" dirty="0">
                <a:solidFill>
                  <a:srgbClr val="000000"/>
                </a:solidFill>
                <a:effectLst/>
              </a:rPr>
              <a:t> </a:t>
            </a:r>
            <a:r>
              <a:rPr lang="en-US" b="0" i="0" u="none" strike="noStrike" noProof="0" dirty="0">
                <a:solidFill>
                  <a:srgbClr val="000000"/>
                </a:solidFill>
                <a:effectLst/>
              </a:rPr>
              <a:t>P in preparing the company’s financial statements. They should also play a major role in investors’ and creditors’ decisions by adding credibility to the financial statements.</a:t>
            </a:r>
            <a:r>
              <a:rPr lang="en-US" noProof="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84</a:t>
            </a:fld>
            <a:endParaRPr lang="en-US"/>
          </a:p>
        </p:txBody>
      </p:sp>
    </p:spTree>
    <p:extLst>
      <p:ext uri="{BB962C8B-B14F-4D97-AF65-F5344CB8AC3E}">
        <p14:creationId xmlns:p14="http://schemas.microsoft.com/office/powerpoint/2010/main" val="57640194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33546"/>
            <a:ext cx="8458200" cy="821119"/>
          </a:xfrm>
        </p:spPr>
        <p:txBody>
          <a:bodyPr>
            <a:noAutofit/>
          </a:bodyPr>
          <a:lstStyle/>
          <a:p>
            <a:r>
              <a:rPr lang="en-US" sz="2800" noProof="0" dirty="0">
                <a:solidFill>
                  <a:schemeClr val="tx1"/>
                </a:solidFill>
              </a:rPr>
              <a:t>Illustration 1-15 </a:t>
            </a:r>
            <a:r>
              <a:rPr lang="en-US" sz="2800" noProof="0" dirty="0"/>
              <a:t>Qualitative Characteristics of Useful Financial Information</a:t>
            </a:r>
            <a:r>
              <a:rPr lang="en-US" sz="2800" b="0" noProof="0" dirty="0"/>
              <a:t> </a:t>
            </a:r>
            <a:r>
              <a:rPr lang="en-US" sz="28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Autofit/>
          </a:bodyPr>
          <a:lstStyle/>
          <a:p>
            <a:pPr>
              <a:spcBef>
                <a:spcPts val="1000"/>
              </a:spcBef>
              <a:spcAft>
                <a:spcPts val="0"/>
              </a:spcAft>
            </a:pPr>
            <a:r>
              <a:rPr lang="en-US" b="0" i="0" u="none" strike="noStrike" noProof="0" dirty="0">
                <a:solidFill>
                  <a:srgbClr val="000000"/>
                </a:solidFill>
                <a:effectLst/>
              </a:rPr>
              <a:t>The chart has Decision usefulness at the top, which is an overriding objective. The decision usefulness branches into two fundamental characteristics, relevance and faithful representation. Relevance has three components/assets such as confirmatory value, predictive value, and materiality. Faithful representation has three components/assets such as completeness, neutrality, and free from error. The decision usefulness also has four enhancing characteristics such as comparability, verifiability, timeliness, and understandability. The constraint here is cost effectiveness (benefits exceed costs).</a:t>
            </a:r>
            <a:r>
              <a:rPr lang="en-US" noProof="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85</a:t>
            </a:fld>
            <a:endParaRPr lang="en-US"/>
          </a:p>
        </p:txBody>
      </p:sp>
    </p:spTree>
    <p:extLst>
      <p:ext uri="{BB962C8B-B14F-4D97-AF65-F5344CB8AC3E}">
        <p14:creationId xmlns:p14="http://schemas.microsoft.com/office/powerpoint/2010/main" val="57899604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33546"/>
            <a:ext cx="8283512" cy="821119"/>
          </a:xfrm>
        </p:spPr>
        <p:txBody>
          <a:bodyPr>
            <a:noAutofit/>
          </a:bodyPr>
          <a:lstStyle/>
          <a:p>
            <a:r>
              <a:rPr lang="en-US" sz="3000" noProof="0" dirty="0">
                <a:solidFill>
                  <a:schemeClr val="tx1"/>
                </a:solidFill>
              </a:rPr>
              <a:t>Illustration 1-16 </a:t>
            </a:r>
            <a:r>
              <a:rPr lang="en-US" sz="3000" noProof="0" dirty="0"/>
              <a:t>Assumptions That Underlie G</a:t>
            </a:r>
            <a:r>
              <a:rPr lang="en-US" sz="100" noProof="0" dirty="0"/>
              <a:t> </a:t>
            </a:r>
            <a:r>
              <a:rPr lang="en-US" sz="3000" noProof="0" dirty="0"/>
              <a:t>A</a:t>
            </a:r>
            <a:r>
              <a:rPr lang="en-US" sz="100" noProof="0" dirty="0"/>
              <a:t> </a:t>
            </a:r>
            <a:r>
              <a:rPr lang="en-US" sz="3000" noProof="0" dirty="0" err="1"/>
              <a:t>A</a:t>
            </a:r>
            <a:r>
              <a:rPr lang="en-US" sz="100" noProof="0" dirty="0"/>
              <a:t> </a:t>
            </a:r>
            <a:r>
              <a:rPr lang="en-US" sz="3000" noProof="0" dirty="0"/>
              <a:t>P</a:t>
            </a:r>
            <a:r>
              <a:rPr lang="en-US" sz="3000" b="0" noProof="0" dirty="0"/>
              <a:t> </a:t>
            </a:r>
            <a:r>
              <a:rPr lang="en-US" sz="30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Autofit/>
          </a:bodyPr>
          <a:lstStyle/>
          <a:p>
            <a:pPr>
              <a:spcBef>
                <a:spcPts val="1000"/>
              </a:spcBef>
              <a:spcAft>
                <a:spcPts val="0"/>
              </a:spcAft>
            </a:pPr>
            <a:r>
              <a:rPr lang="en-US" b="0" i="0" u="none" strike="noStrike" noProof="0" dirty="0">
                <a:solidFill>
                  <a:srgbClr val="000000"/>
                </a:solidFill>
                <a:effectLst/>
              </a:rPr>
              <a:t>The underlying assumptions of G</a:t>
            </a:r>
            <a:r>
              <a:rPr lang="en-US" sz="100" b="0" i="0" u="none" strike="noStrike" noProof="0" dirty="0">
                <a:solidFill>
                  <a:srgbClr val="000000"/>
                </a:solidFill>
                <a:effectLst/>
              </a:rPr>
              <a:t> </a:t>
            </a:r>
            <a:r>
              <a:rPr lang="en-US" b="0" i="0" u="none" strike="noStrike" noProof="0" dirty="0">
                <a:solidFill>
                  <a:srgbClr val="000000"/>
                </a:solidFill>
                <a:effectLst/>
              </a:rPr>
              <a:t>A</a:t>
            </a:r>
            <a:r>
              <a:rPr lang="en-US" sz="100" b="0" i="0" u="none" strike="noStrike" noProof="0" dirty="0">
                <a:solidFill>
                  <a:srgbClr val="000000"/>
                </a:solidFill>
                <a:effectLst/>
              </a:rPr>
              <a:t> </a:t>
            </a:r>
            <a:r>
              <a:rPr lang="en-US" b="0" i="0" u="none" strike="noStrike" noProof="0" dirty="0" err="1">
                <a:solidFill>
                  <a:srgbClr val="000000"/>
                </a:solidFill>
                <a:effectLst/>
              </a:rPr>
              <a:t>A</a:t>
            </a:r>
            <a:r>
              <a:rPr lang="en-US" sz="100" b="0" i="0" u="none" strike="noStrike" noProof="0" dirty="0">
                <a:solidFill>
                  <a:srgbClr val="000000"/>
                </a:solidFill>
                <a:effectLst/>
              </a:rPr>
              <a:t> </a:t>
            </a:r>
            <a:r>
              <a:rPr lang="en-US" b="0" i="0" u="none" strike="noStrike" noProof="0" dirty="0">
                <a:solidFill>
                  <a:srgbClr val="000000"/>
                </a:solidFill>
                <a:effectLst/>
              </a:rPr>
              <a:t>P are Economic entity, monetary unit, periodicity, and going concern.</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86</a:t>
            </a:fld>
            <a:endParaRPr lang="en-US"/>
          </a:p>
        </p:txBody>
      </p:sp>
    </p:spTree>
    <p:extLst>
      <p:ext uri="{BB962C8B-B14F-4D97-AF65-F5344CB8AC3E}">
        <p14:creationId xmlns:p14="http://schemas.microsoft.com/office/powerpoint/2010/main" val="3918337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Learning Objective 2</a:t>
            </a:r>
            <a:endParaRPr lang="en-US" sz="360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979473"/>
          </a:xfrm>
        </p:spPr>
        <p:txBody>
          <a:bodyPr>
            <a:normAutofit/>
          </a:bodyPr>
          <a:lstStyle/>
          <a:p>
            <a:pPr marL="1163638" indent="-1163638"/>
            <a:r>
              <a:rPr lang="en-US" sz="2800" b="1" noProof="0" dirty="0">
                <a:solidFill>
                  <a:schemeClr val="tx1"/>
                </a:solidFill>
              </a:rPr>
              <a:t>LO1-2</a:t>
            </a:r>
            <a:r>
              <a:rPr lang="en-US" sz="2800" noProof="0" dirty="0">
                <a:solidFill>
                  <a:schemeClr val="tx1"/>
                </a:solidFill>
              </a:rPr>
              <a:t> Understand the business activities that financial accounting measures.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947900678"/>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10">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206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002D0E3A-676D-4160-97AC-45FBF1A959A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Template_Editorial_v11_2020</Template>
  <TotalTime>3445</TotalTime>
  <Words>11781</Words>
  <Application>Microsoft Office PowerPoint</Application>
  <PresentationFormat>On-screen Show (4:3)</PresentationFormat>
  <Paragraphs>914</Paragraphs>
  <Slides>86</Slides>
  <Notes>69</Notes>
  <HiddenSlides>14</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86</vt:i4>
      </vt:variant>
    </vt:vector>
  </HeadingPairs>
  <TitlesOfParts>
    <vt:vector size="95" baseType="lpstr">
      <vt:lpstr>Arial</vt:lpstr>
      <vt:lpstr>Calibri</vt:lpstr>
      <vt:lpstr>Symbol</vt:lpstr>
      <vt:lpstr>URWPalladioTOT</vt:lpstr>
      <vt:lpstr>Title Slides Master</vt:lpstr>
      <vt:lpstr>MainContentSlideMaster</vt:lpstr>
      <vt:lpstr>ClosingMaster</vt:lpstr>
      <vt:lpstr>DividerSlideMaster</vt:lpstr>
      <vt:lpstr>ImageDescriptionAppendixSlideMaster</vt:lpstr>
      <vt:lpstr>Financial Accounting, Sixth Edition</vt:lpstr>
      <vt:lpstr>PART A</vt:lpstr>
      <vt:lpstr>Learning Objective 1</vt:lpstr>
      <vt:lpstr>Illustration 1-1 Decisions People Make About Companies 1</vt:lpstr>
      <vt:lpstr>Illustration 1-1 Decisions People Make About Companies 2</vt:lpstr>
      <vt:lpstr>Financial Accounting</vt:lpstr>
      <vt:lpstr>Illustration 1-2 Framework for Financial Accounting</vt:lpstr>
      <vt:lpstr>Key Point 1</vt:lpstr>
      <vt:lpstr>Learning Objective 2</vt:lpstr>
      <vt:lpstr>Business Activities</vt:lpstr>
      <vt:lpstr>Types of Business Organizations</vt:lpstr>
      <vt:lpstr>Assets, Liabilities, and Stockholders’ Equity</vt:lpstr>
      <vt:lpstr>Revenues, Expenses, and Dividends</vt:lpstr>
      <vt:lpstr>Illustration 1-4 Business Activities and Their Measurement</vt:lpstr>
      <vt:lpstr>Key Point 2</vt:lpstr>
      <vt:lpstr>Concept Check 1-1 1</vt:lpstr>
      <vt:lpstr>Concept Check 1-1 2</vt:lpstr>
      <vt:lpstr>Concept Check 1-2 1</vt:lpstr>
      <vt:lpstr>Concept Check 1-2 2</vt:lpstr>
      <vt:lpstr>Learning Objective 3</vt:lpstr>
      <vt:lpstr>Communicating through Financial Statements</vt:lpstr>
      <vt:lpstr>Income Statement</vt:lpstr>
      <vt:lpstr>Illustration 1-5 Income Statement for Eagle Soccer Academy</vt:lpstr>
      <vt:lpstr>Statement of Stockholders’ Equity</vt:lpstr>
      <vt:lpstr>Illustration 1-6 Statement of Stockholders’ Equity for Eagle Soccer Academy</vt:lpstr>
      <vt:lpstr>Common Mistake</vt:lpstr>
      <vt:lpstr>Key Point 3</vt:lpstr>
      <vt:lpstr>Balance Sheet</vt:lpstr>
      <vt:lpstr>Illustration 1-7 Balance Sheet for Eagle Soccer Academy</vt:lpstr>
      <vt:lpstr>Concept Check 1-3 1</vt:lpstr>
      <vt:lpstr>Concept Check 1-3 2</vt:lpstr>
      <vt:lpstr>Concept Check 1-4 1</vt:lpstr>
      <vt:lpstr>Concept Check 1-4 2</vt:lpstr>
      <vt:lpstr>Statement of Cash Flows</vt:lpstr>
      <vt:lpstr>Illustration 1-8 Statement of Cash Flows for Eagle Soccer Academy 1</vt:lpstr>
      <vt:lpstr>Illustration 1-8 Statement of Cash Flows for Eagle Soccer Academy 2</vt:lpstr>
      <vt:lpstr>Concept Check 1-5 1</vt:lpstr>
      <vt:lpstr>Concept Check 1-5 2</vt:lpstr>
      <vt:lpstr>Illustration 1-9 Links among Financial Statements</vt:lpstr>
      <vt:lpstr>Key Point 4</vt:lpstr>
      <vt:lpstr>Other Information Reported to Outsiders</vt:lpstr>
      <vt:lpstr>Learning Objective 4</vt:lpstr>
      <vt:lpstr>Illustration 1-10 Pathways Commission Visualization: "THIS is Accounting!"</vt:lpstr>
      <vt:lpstr>Key Point 5</vt:lpstr>
      <vt:lpstr>Illustration 1-11 Relationship between Changes in Stock Prices and Changes in Net Income over a 20-Year Period</vt:lpstr>
      <vt:lpstr>Key Point 6</vt:lpstr>
      <vt:lpstr>PART B</vt:lpstr>
      <vt:lpstr>Learning Objective 5</vt:lpstr>
      <vt:lpstr>Financial Accounting Standards</vt:lpstr>
      <vt:lpstr>Standard Setting Today</vt:lpstr>
      <vt:lpstr>Key Point 7</vt:lpstr>
      <vt:lpstr>Importance of Auditors</vt:lpstr>
      <vt:lpstr>Illustration 1-12 Excerpts from the Independent Auditor’s Report of Dick’s Sporting Goods, Inc.</vt:lpstr>
      <vt:lpstr>Illustration 1-13 Objectives of Financial Accounting</vt:lpstr>
      <vt:lpstr>Key Point 8</vt:lpstr>
      <vt:lpstr>Concept Check 1-6 1</vt:lpstr>
      <vt:lpstr>Concept Check 1-6 2</vt:lpstr>
      <vt:lpstr>PART C</vt:lpstr>
      <vt:lpstr>Learning Objective 6</vt:lpstr>
      <vt:lpstr>Illustration 1-14 Some of the Career Options in Accounting</vt:lpstr>
      <vt:lpstr>Learning Objective 7</vt:lpstr>
      <vt:lpstr>APPENDIX</vt:lpstr>
      <vt:lpstr>Conceptual Framework</vt:lpstr>
      <vt:lpstr>Key Point 9</vt:lpstr>
      <vt:lpstr>Illustration 1-15 Qualitative Characteristics of Useful Financial Information</vt:lpstr>
      <vt:lpstr>Key Point (Fundamental Characteristics)</vt:lpstr>
      <vt:lpstr>Key Point (Enhancing Characteristics)</vt:lpstr>
      <vt:lpstr>Illustration 1-16 Assumptions That Underlie G A A P</vt:lpstr>
      <vt:lpstr>Concept Check 1-7 1</vt:lpstr>
      <vt:lpstr>Concept Check 1-7 2</vt:lpstr>
      <vt:lpstr>End of Chapter 1</vt:lpstr>
      <vt:lpstr>End of Main Content</vt:lpstr>
      <vt:lpstr>Accessibility Content: Text Alternatives for Images</vt:lpstr>
      <vt:lpstr>Illustration 1-1 Decisions People Make About Companies 1 – Text Alternative</vt:lpstr>
      <vt:lpstr>Illustration 1-2 Framework for Financial Accounting – Text Alternative</vt:lpstr>
      <vt:lpstr>Statement of Stockholders’ Equity – Text Alternative</vt:lpstr>
      <vt:lpstr>Balance Sheet – Text Alternative</vt:lpstr>
      <vt:lpstr>Statement of Cash Flows – Text Alternative</vt:lpstr>
      <vt:lpstr>Illustration 1-9 Links among Financial Statements – Text Alternative</vt:lpstr>
      <vt:lpstr>Illustration 1-10 Pathways Commission Visualization: "THIS is Accounting!" – Text Alternative</vt:lpstr>
      <vt:lpstr>Illustration 1-11 Relationship between Changes in Stock Prices and Changes in Net Income over a 20-Year Period – Text Alternative</vt:lpstr>
      <vt:lpstr>Financial Accounting Standards – Text Alternative</vt:lpstr>
      <vt:lpstr>Standard Setting Today – Text Alternative</vt:lpstr>
      <vt:lpstr>Importance of Auditors – Text Alternative</vt:lpstr>
      <vt:lpstr>Illustration 1-15 Qualitative Characteristics of Useful Financial Information – Text Alternative</vt:lpstr>
      <vt:lpstr>Illustration 1-16 Assumptions That Underlie G A A P – Text Alternative</vt:lpstr>
    </vt:vector>
  </TitlesOfParts>
  <Company>McGraw 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keywords/>
  <cp:lastModifiedBy>Norris, Angela</cp:lastModifiedBy>
  <cp:revision>203</cp:revision>
  <dcterms:created xsi:type="dcterms:W3CDTF">2021-07-01T13:49:16Z</dcterms:created>
  <dcterms:modified xsi:type="dcterms:W3CDTF">2021-10-07T17:01:59Z</dcterms:modified>
</cp:coreProperties>
</file>