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handoutMasterIdLst>
    <p:handoutMasterId r:id="rId49"/>
  </p:handoutMasterIdLst>
  <p:sldIdLst>
    <p:sldId id="256" r:id="rId2"/>
    <p:sldId id="261" r:id="rId3"/>
    <p:sldId id="265" r:id="rId4"/>
    <p:sldId id="336" r:id="rId5"/>
    <p:sldId id="339" r:id="rId6"/>
    <p:sldId id="314" r:id="rId7"/>
    <p:sldId id="315" r:id="rId8"/>
    <p:sldId id="316" r:id="rId9"/>
    <p:sldId id="347" r:id="rId10"/>
    <p:sldId id="317" r:id="rId11"/>
    <p:sldId id="319" r:id="rId12"/>
    <p:sldId id="321" r:id="rId13"/>
    <p:sldId id="318" r:id="rId14"/>
    <p:sldId id="337" r:id="rId15"/>
    <p:sldId id="338" r:id="rId16"/>
    <p:sldId id="322" r:id="rId17"/>
    <p:sldId id="257" r:id="rId18"/>
    <p:sldId id="323" r:id="rId19"/>
    <p:sldId id="324" r:id="rId20"/>
    <p:sldId id="325" r:id="rId21"/>
    <p:sldId id="326" r:id="rId22"/>
    <p:sldId id="340" r:id="rId23"/>
    <p:sldId id="341" r:id="rId24"/>
    <p:sldId id="342" r:id="rId25"/>
    <p:sldId id="327" r:id="rId26"/>
    <p:sldId id="329" r:id="rId27"/>
    <p:sldId id="330" r:id="rId28"/>
    <p:sldId id="343" r:id="rId29"/>
    <p:sldId id="346" r:id="rId30"/>
    <p:sldId id="331" r:id="rId31"/>
    <p:sldId id="332" r:id="rId32"/>
    <p:sldId id="348" r:id="rId33"/>
    <p:sldId id="304" r:id="rId34"/>
    <p:sldId id="333" r:id="rId35"/>
    <p:sldId id="344" r:id="rId36"/>
    <p:sldId id="349" r:id="rId37"/>
    <p:sldId id="351" r:id="rId38"/>
    <p:sldId id="352" r:id="rId39"/>
    <p:sldId id="334" r:id="rId40"/>
    <p:sldId id="354" r:id="rId41"/>
    <p:sldId id="353" r:id="rId42"/>
    <p:sldId id="300" r:id="rId43"/>
    <p:sldId id="355" r:id="rId44"/>
    <p:sldId id="356" r:id="rId45"/>
    <p:sldId id="345" r:id="rId46"/>
    <p:sldId id="298"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341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11" clrIdx="0"/>
  <p:cmAuthor id="1" name="Barb Muller" initials="BM" lastIdx="23" clrIdx="1"/>
  <p:cmAuthor id="2" name="Helen Roybark" initials="HR" lastIdx="26" clrIdx="2">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ADB"/>
    <a:srgbClr val="E09A1B"/>
    <a:srgbClr val="FFFED9"/>
    <a:srgbClr val="C4DCE9"/>
    <a:srgbClr val="084162"/>
    <a:srgbClr val="E19B1A"/>
    <a:srgbClr val="FFFDD8"/>
    <a:srgbClr val="1D5F76"/>
    <a:srgbClr val="264E21"/>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44" autoAdjust="0"/>
    <p:restoredTop sz="71891" autoAdjust="0"/>
  </p:normalViewPr>
  <p:slideViewPr>
    <p:cSldViewPr snapToGrid="0" snapToObjects="1">
      <p:cViewPr varScale="1">
        <p:scale>
          <a:sx n="82" d="100"/>
          <a:sy n="82" d="100"/>
        </p:scale>
        <p:origin x="2154" y="90"/>
      </p:cViewPr>
      <p:guideLst>
        <p:guide orient="horz" pos="3275"/>
        <p:guide/>
        <p:guide orient="horz" pos="3416"/>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7536"/>
    </p:cViewPr>
  </p:sorterViewPr>
  <p:notesViewPr>
    <p:cSldViewPr snapToGrid="0" snapToObjects="1">
      <p:cViewPr varScale="1">
        <p:scale>
          <a:sx n="87" d="100"/>
          <a:sy n="87" d="100"/>
        </p:scale>
        <p:origin x="3840"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r>
              <a:rPr lang="en-US" dirty="0"/>
              <a:t>D-#</a:t>
            </a:r>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To see how a company accounts for the purchase of an equity investment, let’s assume Nathan’s Sportswear purchases 1,000 shares of Canadian Falcon common stock for $30 per share on December 6, 2024. Canadian Falcon's total number of shares outstanding is 20,000, so Nathan's Sportswear owns 5% of the shares, requiring it to account for the investment using the fair value method.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Nathan’s Sportswear records the investment as shown in the first journal entry.</a:t>
            </a:r>
          </a:p>
          <a:p>
            <a:endParaRPr lang="en-IN" dirty="0"/>
          </a:p>
          <a:p>
            <a:r>
              <a:rPr lang="en-US" sz="1200" b="0" i="0" kern="1200" dirty="0">
                <a:solidFill>
                  <a:schemeClr val="tx1"/>
                </a:solidFill>
                <a:effectLst/>
                <a:latin typeface="+mn-lt"/>
                <a:ea typeface="+mn-ea"/>
                <a:cs typeface="+mn-cs"/>
              </a:rPr>
              <a:t>The receipt of dividends is recorded as dividend revenue. If Canadian Falcon pays cash dividends of $0.50 per share on December 15, 2024, Nathan’s Sportswear records the cash received on its 1,000 shares of stock as shown in the second journal entry shown.</a:t>
            </a:r>
            <a:endParaRPr lang="en-IN"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At the end of each period, we report these investment assets at their </a:t>
            </a:r>
            <a:r>
              <a:rPr lang="en-US" sz="1200" b="0" i="1"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We do this with an adjusting entry.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If Canadian Falcon’s stock at the end of 2024 has a current price of $28 per share, then Nathan’s Sportswear needs to decrease the recorded amount of the investment ($30 per share) to its current fair value ($28 per share). This requires a downward adjustment to the Investments account of $2 for each of the 1,000 shares.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downward adjustment to fair value also involves an account we’ve not yet discussed called </a:t>
            </a:r>
            <a:r>
              <a:rPr lang="en-US" sz="1200" b="0" i="1" kern="1200" dirty="0">
                <a:solidFill>
                  <a:schemeClr val="tx1"/>
                </a:solidFill>
                <a:effectLst/>
                <a:latin typeface="+mn-lt"/>
                <a:ea typeface="+mn-ea"/>
                <a:cs typeface="+mn-cs"/>
              </a:rPr>
              <a:t>Unrealized Holding Loss—Net Income.</a:t>
            </a:r>
            <a:r>
              <a:rPr lang="en-US" sz="1200" b="0" i="0" kern="1200" dirty="0">
                <a:solidFill>
                  <a:schemeClr val="tx1"/>
                </a:solidFill>
                <a:effectLst/>
                <a:latin typeface="+mn-lt"/>
                <a:ea typeface="+mn-ea"/>
                <a:cs typeface="+mn-cs"/>
              </a:rPr>
              <a:t> The term </a:t>
            </a:r>
            <a:r>
              <a:rPr lang="en-US" sz="1200" b="0" i="1" kern="1200" dirty="0">
                <a:solidFill>
                  <a:schemeClr val="tx1"/>
                </a:solidFill>
                <a:effectLst/>
                <a:latin typeface="+mn-lt"/>
                <a:ea typeface="+mn-ea"/>
                <a:cs typeface="+mn-cs"/>
              </a:rPr>
              <a:t>unrealized</a:t>
            </a:r>
            <a:r>
              <a:rPr lang="en-US" sz="1200" b="0" i="0" kern="1200" dirty="0">
                <a:solidFill>
                  <a:schemeClr val="tx1"/>
                </a:solidFill>
                <a:effectLst/>
                <a:latin typeface="+mn-lt"/>
                <a:ea typeface="+mn-ea"/>
                <a:cs typeface="+mn-cs"/>
              </a:rPr>
              <a:t> means the loss has not been realized (has not been obtained) in the form of less cash received (or the right to receive less cash). The loss is </a:t>
            </a:r>
            <a:r>
              <a:rPr lang="en-US" sz="1200" b="0" i="1" kern="1200" dirty="0">
                <a:solidFill>
                  <a:schemeClr val="tx1"/>
                </a:solidFill>
                <a:effectLst/>
                <a:latin typeface="+mn-lt"/>
                <a:ea typeface="+mn-ea"/>
                <a:cs typeface="+mn-cs"/>
              </a:rPr>
              <a:t>realized</a:t>
            </a:r>
            <a:r>
              <a:rPr lang="en-US" sz="1200" b="0" i="0" kern="1200" dirty="0">
                <a:solidFill>
                  <a:schemeClr val="tx1"/>
                </a:solidFill>
                <a:effectLst/>
                <a:latin typeface="+mn-lt"/>
                <a:ea typeface="+mn-ea"/>
                <a:cs typeface="+mn-cs"/>
              </a:rPr>
              <a:t> when the investment has been sold and the loss is “locked in.” </a:t>
            </a:r>
            <a:r>
              <a:rPr lang="en-US" sz="1200" b="1" i="0" kern="1200" dirty="0">
                <a:solidFill>
                  <a:schemeClr val="tx1"/>
                </a:solidFill>
                <a:effectLst/>
                <a:latin typeface="+mn-lt"/>
                <a:ea typeface="+mn-ea"/>
                <a:cs typeface="+mn-cs"/>
              </a:rPr>
              <a:t>The unrealized holding loss is reported in the current year’s income statement when calculating net income.</a:t>
            </a:r>
            <a:r>
              <a:rPr lang="en-US" sz="1200" b="0" i="0" kern="1200" dirty="0">
                <a:solidFill>
                  <a:schemeClr val="tx1"/>
                </a:solidFill>
                <a:effectLst/>
                <a:latin typeface="+mn-lt"/>
                <a:ea typeface="+mn-ea"/>
                <a:cs typeface="+mn-cs"/>
              </a:rPr>
              <a:t> Even though the loss is unrealized, reporting it as part of current net income helps to reflect that most equity investments could be sold immediately, and any fair value changes would be realized in cash. </a:t>
            </a:r>
          </a:p>
          <a:p>
            <a:pPr fontAlgn="base"/>
            <a:endParaRPr lang="en-US" sz="1200" b="0" i="0" kern="1200" dirty="0">
              <a:solidFill>
                <a:schemeClr val="tx1"/>
              </a:solidFill>
              <a:effectLst/>
              <a:latin typeface="+mn-lt"/>
              <a:ea typeface="+mn-ea"/>
              <a:cs typeface="+mn-cs"/>
            </a:endParaRP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Unrealized holding gains and losses are reported as part of nonoperating revenues and expenses. </a:t>
            </a:r>
            <a:r>
              <a:rPr lang="en-US" sz="1200" b="0" i="0" u="none" strike="noStrike" kern="1200" dirty="0">
                <a:solidFill>
                  <a:schemeClr val="tx1"/>
                </a:solidFill>
                <a:effectLst/>
                <a:latin typeface="+mn-lt"/>
                <a:ea typeface="+mn-ea"/>
                <a:cs typeface="+mn-cs"/>
              </a:rPr>
              <a:t>This illustration</a:t>
            </a:r>
            <a:r>
              <a:rPr lang="en-US" sz="1200" b="0" i="0" kern="1200" dirty="0">
                <a:solidFill>
                  <a:schemeClr val="tx1"/>
                </a:solidFill>
                <a:effectLst/>
                <a:latin typeface="+mn-lt"/>
                <a:ea typeface="+mn-ea"/>
                <a:cs typeface="+mn-cs"/>
              </a:rPr>
              <a:t> shows an example of the income statement for Nathan’s Sportswear.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To complete the income statement, we assume sales revenue totals $100,000 and operating expenses are $60,000 for the year ended December 31, 2024.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From the transactions recorded previously, the income statement also reports as nonoperating items:</a:t>
            </a:r>
          </a:p>
          <a:p>
            <a:pPr fontAlgn="base"/>
            <a:endParaRPr lang="en-US" sz="1200" b="0" i="0" kern="1200" dirty="0">
              <a:solidFill>
                <a:schemeClr val="tx1"/>
              </a:solidFill>
              <a:effectLst/>
              <a:latin typeface="+mn-lt"/>
              <a:ea typeface="+mn-ea"/>
              <a:cs typeface="+mn-cs"/>
            </a:endParaRPr>
          </a:p>
          <a:p>
            <a:pPr marL="628650" lvl="1" indent="-171450" fontAlgn="base">
              <a:buFont typeface="Arial" panose="020B0604020202020204" pitchFamily="34" charset="0"/>
              <a:buChar char="•"/>
            </a:pPr>
            <a:r>
              <a:rPr lang="en-US" sz="1200" b="1" i="0" kern="1200" dirty="0">
                <a:solidFill>
                  <a:schemeClr val="tx1"/>
                </a:solidFill>
                <a:effectLst/>
                <a:latin typeface="+mn-lt"/>
                <a:ea typeface="+mn-ea"/>
                <a:cs typeface="+mn-cs"/>
              </a:rPr>
              <a:t>$500</a:t>
            </a:r>
            <a:r>
              <a:rPr lang="en-US" sz="1200" b="0" i="0" kern="1200" dirty="0">
                <a:solidFill>
                  <a:schemeClr val="tx1"/>
                </a:solidFill>
                <a:effectLst/>
                <a:latin typeface="+mn-lt"/>
                <a:ea typeface="+mn-ea"/>
                <a:cs typeface="+mn-cs"/>
              </a:rPr>
              <a:t> in dividend revenue from December 15.</a:t>
            </a:r>
          </a:p>
          <a:p>
            <a:pPr marL="628650" lvl="1" indent="-171450" fontAlgn="base">
              <a:buFont typeface="Arial" panose="020B0604020202020204" pitchFamily="34" charset="0"/>
              <a:buChar char="•"/>
            </a:pPr>
            <a:r>
              <a:rPr lang="en-US" sz="1200" b="1" i="0" kern="1200" dirty="0">
                <a:solidFill>
                  <a:schemeClr val="tx1"/>
                </a:solidFill>
                <a:effectLst/>
                <a:latin typeface="+mn-lt"/>
                <a:ea typeface="+mn-ea"/>
                <a:cs typeface="+mn-cs"/>
              </a:rPr>
              <a:t>$2,000</a:t>
            </a:r>
            <a:r>
              <a:rPr lang="en-US" sz="1200" b="0" i="0" kern="1200" dirty="0">
                <a:solidFill>
                  <a:schemeClr val="tx1"/>
                </a:solidFill>
                <a:effectLst/>
                <a:latin typeface="+mn-lt"/>
                <a:ea typeface="+mn-ea"/>
                <a:cs typeface="+mn-cs"/>
              </a:rPr>
              <a:t> unrealized holding loss resulting from the downward fair value adjustment at the end of the year.</a:t>
            </a:r>
          </a:p>
          <a:p>
            <a:pPr marL="628650" lvl="1" indent="-171450" fontAlgn="base">
              <a:buFont typeface="Arial" panose="020B0604020202020204" pitchFamily="34" charset="0"/>
              <a:buChar char="•"/>
            </a:pPr>
            <a:endParaRPr lang="en-US" dirty="0"/>
          </a:p>
          <a:p>
            <a:r>
              <a:rPr lang="en-US" dirty="0"/>
              <a:t>If the fair value of Canadian Falcon's stock had </a:t>
            </a:r>
            <a:r>
              <a:rPr lang="en-US" i="1" dirty="0"/>
              <a:t>increased</a:t>
            </a:r>
            <a:r>
              <a:rPr lang="en-US" dirty="0"/>
              <a:t> by $2 per share by the end of the year, Nathan's Sportswear would have reported a $2,000 </a:t>
            </a:r>
            <a:r>
              <a:rPr lang="en-US" i="1" dirty="0"/>
              <a:t>Unrealized Holding Gain—Net Income</a:t>
            </a:r>
            <a:r>
              <a:rPr lang="en-US" dirty="0"/>
              <a:t>.</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record the sale of equity investments similar to the sale of many other assets.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If the investment sells for </a:t>
            </a:r>
            <a:r>
              <a:rPr lang="en-US" sz="1200" b="0" i="1" kern="1200" dirty="0">
                <a:solidFill>
                  <a:schemeClr val="tx1"/>
                </a:solidFill>
                <a:effectLst/>
                <a:latin typeface="+mn-lt"/>
                <a:ea typeface="+mn-ea"/>
                <a:cs typeface="+mn-cs"/>
              </a:rPr>
              <a:t>more</a:t>
            </a:r>
            <a:r>
              <a:rPr lang="en-US" sz="1200" b="0" i="0" kern="1200" dirty="0">
                <a:solidFill>
                  <a:schemeClr val="tx1"/>
                </a:solidFill>
                <a:effectLst/>
                <a:latin typeface="+mn-lt"/>
                <a:ea typeface="+mn-ea"/>
                <a:cs typeface="+mn-cs"/>
              </a:rPr>
              <a:t> than its recorded amount, we realize a </a:t>
            </a:r>
            <a:r>
              <a:rPr lang="en-US" sz="1200" b="0" i="1" kern="1200" dirty="0">
                <a:solidFill>
                  <a:schemeClr val="tx1"/>
                </a:solidFill>
                <a:effectLst/>
                <a:latin typeface="+mn-lt"/>
                <a:ea typeface="+mn-ea"/>
                <a:cs typeface="+mn-cs"/>
              </a:rPr>
              <a:t>gain</a:t>
            </a:r>
            <a:r>
              <a:rPr lang="en-US" sz="1200" b="0" i="0" kern="1200" dirty="0">
                <a:solidFill>
                  <a:schemeClr val="tx1"/>
                </a:solidFill>
                <a:effectLst/>
                <a:latin typeface="+mn-lt"/>
                <a:ea typeface="+mn-ea"/>
                <a:cs typeface="+mn-cs"/>
              </a:rPr>
              <a:t> on the sale of investments.  If the investment sells for </a:t>
            </a:r>
            <a:r>
              <a:rPr lang="en-US" sz="1200" b="0" i="1" kern="1200" dirty="0">
                <a:solidFill>
                  <a:schemeClr val="tx1"/>
                </a:solidFill>
                <a:effectLst/>
                <a:latin typeface="+mn-lt"/>
                <a:ea typeface="+mn-ea"/>
                <a:cs typeface="+mn-cs"/>
              </a:rPr>
              <a:t>less</a:t>
            </a:r>
            <a:r>
              <a:rPr lang="en-US" sz="1200" b="0" i="0" kern="1200" dirty="0">
                <a:solidFill>
                  <a:schemeClr val="tx1"/>
                </a:solidFill>
                <a:effectLst/>
                <a:latin typeface="+mn-lt"/>
                <a:ea typeface="+mn-ea"/>
                <a:cs typeface="+mn-cs"/>
              </a:rPr>
              <a:t> than its recorded amount, we realize a </a:t>
            </a:r>
            <a:r>
              <a:rPr lang="en-US" sz="1200" b="0" i="1" kern="1200" dirty="0">
                <a:solidFill>
                  <a:schemeClr val="tx1"/>
                </a:solidFill>
                <a:effectLst/>
                <a:latin typeface="+mn-lt"/>
                <a:ea typeface="+mn-ea"/>
                <a:cs typeface="+mn-cs"/>
              </a:rPr>
              <a:t>loss</a:t>
            </a:r>
            <a:r>
              <a:rPr lang="en-US" sz="1200" b="0" i="0" kern="1200" dirty="0">
                <a:solidFill>
                  <a:schemeClr val="tx1"/>
                </a:solidFill>
                <a:effectLst/>
                <a:latin typeface="+mn-lt"/>
                <a:ea typeface="+mn-ea"/>
                <a:cs typeface="+mn-cs"/>
              </a:rPr>
              <a:t> on the sale of investments.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Gains and losses on the sale of investments are reported as nonoperating revenues and expenses in the income statement.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Suppose Nathan’s Sportswear sells 100 shares of Canadian Falcon for $24 per share on January 18, 2025. How much is the gain or loss on the sale? Let's first remember that at the end of 2024 (prior year), Nathan's Sportswear adjusted the Investments account by decreasing it $2,000. Since the investment was originally recorded for $30,000, the investment is now in the accounting records at $28,000, or $28 per share for 1,000 shares. By selling shares at $24 per share, there is a $4 loss per share on each of the 100 shares sold. Nathan would record the sale as shown in the first journal entry.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Now suppose the price of the stock has risen to $32 per share by February 26, 2025, and Nathan’s Sportswear decides to sell another 100 shares. Since these shares are carried at $28 per share, there is a $4 gain per share on each of the 100 shares sold. </a:t>
            </a:r>
            <a:r>
              <a:rPr lang="en-US" sz="1200" b="0" i="0" u="none" strike="noStrike" baseline="0" dirty="0">
                <a:solidFill>
                  <a:srgbClr val="000000"/>
                </a:solidFill>
                <a:latin typeface="+mn-lt"/>
              </a:rPr>
              <a:t>At the date of selling these shares, Nathan would record the sale as shown in the second journal entry.</a:t>
            </a:r>
            <a:endParaRPr lang="en-US" sz="1200" dirty="0">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82555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a company owns between 20% and 50% of the common stock in another company, it is presumed that the investing company exercises significant influence over the investee. Share ownership provides voting rights, and by voting these shares, the investing company can sway decisions in the direction it desires, such as the selection of members of the board of directors or the payment of dividends. This significant influence changes the accounting for the investment. When a company has significant influence over an investee, the company is required to use the </a:t>
            </a:r>
            <a:r>
              <a:rPr lang="en-US" sz="1200" b="1" i="0" kern="1200" dirty="0">
                <a:solidFill>
                  <a:schemeClr val="tx1"/>
                </a:solidFill>
                <a:effectLst/>
                <a:latin typeface="+mn-lt"/>
                <a:ea typeface="+mn-ea"/>
                <a:cs typeface="+mn-cs"/>
              </a:rPr>
              <a:t>equity method</a:t>
            </a:r>
            <a:r>
              <a:rPr lang="en-US" sz="1200" b="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Under the equity method, the investment is initially recorded at cost. After that, the investment balance is:</a:t>
            </a:r>
          </a:p>
          <a:p>
            <a:r>
              <a:rPr lang="en-US" sz="1200" b="0" i="0" kern="1200" dirty="0">
                <a:solidFill>
                  <a:schemeClr val="tx1"/>
                </a:solidFill>
                <a:effectLst/>
                <a:latin typeface="+mn-lt"/>
                <a:ea typeface="+mn-ea"/>
                <a:cs typeface="+mn-cs"/>
              </a:rPr>
              <a:t>1. Increased by the investor’s percentage share of the investee’s net income (or decreased by its share of a loss).</a:t>
            </a:r>
          </a:p>
          <a:p>
            <a:r>
              <a:rPr lang="en-US" sz="1200" b="0" i="0" kern="1200" dirty="0">
                <a:solidFill>
                  <a:schemeClr val="tx1"/>
                </a:solidFill>
                <a:effectLst/>
                <a:latin typeface="+mn-lt"/>
                <a:ea typeface="+mn-ea"/>
                <a:cs typeface="+mn-cs"/>
              </a:rPr>
              <a:t>2. Decreased by the investor’s percentage share of the investee’s dividends paid.</a:t>
            </a:r>
          </a:p>
          <a:p>
            <a:r>
              <a:rPr lang="en-US" sz="1200" b="0" i="0" kern="1200" dirty="0">
                <a:solidFill>
                  <a:schemeClr val="tx1"/>
                </a:solidFill>
                <a:effectLst/>
                <a:latin typeface="+mn-lt"/>
                <a:ea typeface="+mn-ea"/>
                <a:cs typeface="+mn-cs"/>
              </a:rPr>
              <a:t>3. Not adjusted for changes in fair value while held.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rationale for this approach is the presumption that the fortunes of the investor and investee are so intertwined that, as the investee prospers, the investor prospers proportionately. Stated differently, as the investee earns additional net assets (income), the investor’s share of those net assets increases. When the investee pays out assets (dividends), the investor’s share of the remaining net assets decreases. </a:t>
            </a:r>
            <a:r>
              <a:rPr lang="en-US" sz="1200" b="1" i="0" kern="1200" dirty="0">
                <a:solidFill>
                  <a:schemeClr val="tx1"/>
                </a:solidFill>
                <a:effectLst/>
                <a:latin typeface="+mn-lt"/>
                <a:ea typeface="+mn-ea"/>
                <a:cs typeface="+mn-cs"/>
              </a:rPr>
              <a:t>It’s also important to recognize that the equity method ignores fair value changes in the investment. </a:t>
            </a:r>
            <a:endParaRPr lang="en-US" b="1"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January 2, 2025, Nathan’s Sportswear purchases 5,000 shares of International Outfitter’s common stock for $30 per share. International Outfitter's total number of shares outstanding is 20,000, so Nathan's owns 25% of the common stock (= 5,000/20,000 shares). By holding 25% of the stock, Nathan’s Sportswear can exert significant influence over the operations of International Outfitter and is required to account for its investment using the equity method.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journal entry to record the purchase is shown above. </a:t>
            </a:r>
            <a:endParaRPr lang="en-IN"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Under the equity method, the investor (Nathan’s Sportswear) includes in net income its portion of the investee’s (International Outfitter’s) net income. Assume that on December 31, 2025, International Outfitter reports net income of $30,000 for the year. Nathan’s Sportswear records $7,500 of equity income, which represents its 25% ownership share of International Outfitter’s net income of $30,000.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investee’s net income increases the investor's Investments account and Equity Income account. Equity Income is a revenue account included as a nonoperating revenue in the income statement. The reason Nathan’s Sportswear can record a portion of International Outfitter’s net income as its own is that significant ownership essentially eliminates the independent operations of the two companies. Nathan’s Sportswear can significantly influence the operations of International Outfitter. </a:t>
            </a:r>
            <a:r>
              <a:rPr lang="en-US" sz="1200" b="1" i="0" kern="1200" dirty="0">
                <a:solidFill>
                  <a:schemeClr val="tx1"/>
                </a:solidFill>
                <a:effectLst/>
                <a:latin typeface="+mn-lt"/>
                <a:ea typeface="+mn-ea"/>
                <a:cs typeface="+mn-cs"/>
              </a:rPr>
              <a:t>Therefore, the success (or failure) of International Outfitter’s operations should partially be assigned to Nathan’s Sportswear and recognized as income (or loss) in its income statement, based on its portion of ownership.</a:t>
            </a:r>
            <a:r>
              <a:rPr lang="en-US" sz="1200" b="0" i="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we record equity income when the investee reports net income, it would be inappropriate to record equity income again when the investee distributes that same net income as dividends to the investor. To do so would be to double-count equity income. Instead, the investor records dividend payments received from the investee as a </a:t>
            </a:r>
            <a:r>
              <a:rPr lang="en-US" sz="1200" b="0" i="1" kern="1200" dirty="0">
                <a:solidFill>
                  <a:schemeClr val="tx1"/>
                </a:solidFill>
                <a:effectLst/>
                <a:latin typeface="+mn-lt"/>
                <a:ea typeface="+mn-ea"/>
                <a:cs typeface="+mn-cs"/>
              </a:rPr>
              <a:t>reduction</a:t>
            </a:r>
            <a:r>
              <a:rPr lang="en-US" sz="1200" b="0" i="0" kern="1200" dirty="0">
                <a:solidFill>
                  <a:schemeClr val="tx1"/>
                </a:solidFill>
                <a:effectLst/>
                <a:latin typeface="+mn-lt"/>
                <a:ea typeface="+mn-ea"/>
                <a:cs typeface="+mn-cs"/>
              </a:rPr>
              <a:t> in the Investments account. Assuming International Outfitter pays total dividends of $10,000 to all shareholders on December 31, 2025, Nathan’s Sportswear receives its share of $2,500 (= $10,000 × 25% ownership) and records the journal entry shown here.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rationale for this accounting is that the investee is distributing cash in the form of dividends. This distribution of assets by the investee reduces that company’s equity. To account for the investee’s decrease in equity, the investor decreases its Investments account based on its portion of ownership.</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see the balances in the Investments and Equity Income accounts for Nathan’s Sportswear after posting the three transactions in the previous slides.</a:t>
            </a:r>
          </a:p>
          <a:p>
            <a:endParaRPr lang="en-US" dirty="0"/>
          </a:p>
          <a:p>
            <a:r>
              <a:rPr lang="en-US" dirty="0"/>
              <a:t>The Investments account increases by the initial investment and the investor’s share of the investee’s net income, and it decreases by the investor’s share of the investee’s dividends. The Equity Income account reflects the investor’s share of net income rather than its share of dividends.</a:t>
            </a:r>
          </a:p>
          <a:p>
            <a:endParaRPr lang="en-US" dirty="0"/>
          </a:p>
          <a:p>
            <a:r>
              <a:rPr lang="en-US" sz="1200" b="0" i="0" kern="1200" dirty="0">
                <a:solidFill>
                  <a:schemeClr val="tx1"/>
                </a:solidFill>
                <a:effectLst/>
                <a:latin typeface="+mn-lt"/>
                <a:ea typeface="+mn-ea"/>
                <a:cs typeface="+mn-cs"/>
              </a:rPr>
              <a:t>The equity method can differ significantly from recording investments under the fair value method. Under the fair value method, the investment by Nathan’s Sportswear would be recorded at the purchase price of $150,000 and then be adjusted to fair value at the end of each period. Under the equity method, no adjustment is made to fair value.</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 addition, Nathan’s Sportswear would record only $2,500 of dividend revenue under the fair value method, rather than the $7,500 of equity income recorded using the equity method.</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246831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68490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If a company purchases more than 50% of the voting stock of another company, it’s said to have a </a:t>
            </a:r>
            <a:r>
              <a:rPr lang="en-US" sz="1200" b="0" i="1" kern="1200" dirty="0">
                <a:solidFill>
                  <a:schemeClr val="tx1"/>
                </a:solidFill>
                <a:effectLst/>
                <a:latin typeface="+mn-lt"/>
                <a:ea typeface="+mn-ea"/>
                <a:cs typeface="+mn-cs"/>
              </a:rPr>
              <a:t>controlling influence.</a:t>
            </a:r>
            <a:r>
              <a:rPr lang="en-US" sz="1200" b="0" i="0" kern="1200" dirty="0">
                <a:solidFill>
                  <a:schemeClr val="tx1"/>
                </a:solidFill>
                <a:effectLst/>
                <a:latin typeface="+mn-lt"/>
                <a:ea typeface="+mn-ea"/>
                <a:cs typeface="+mn-cs"/>
              </a:rPr>
              <a:t> By voting these shares, the investor actually can control the acquired company. The investor is referred to as the </a:t>
            </a:r>
            <a:r>
              <a:rPr lang="en-US" sz="1200" b="0" i="1" kern="1200" dirty="0">
                <a:solidFill>
                  <a:schemeClr val="tx1"/>
                </a:solidFill>
                <a:effectLst/>
                <a:latin typeface="+mn-lt"/>
                <a:ea typeface="+mn-ea"/>
                <a:cs typeface="+mn-cs"/>
              </a:rPr>
              <a:t>parent;</a:t>
            </a:r>
            <a:r>
              <a:rPr lang="en-US" sz="1200" b="0" i="0" kern="1200" dirty="0">
                <a:solidFill>
                  <a:schemeClr val="tx1"/>
                </a:solidFill>
                <a:effectLst/>
                <a:latin typeface="+mn-lt"/>
                <a:ea typeface="+mn-ea"/>
                <a:cs typeface="+mn-cs"/>
              </a:rPr>
              <a:t> the investee is the </a:t>
            </a:r>
            <a:r>
              <a:rPr lang="en-US" sz="1200" b="0" i="1" kern="1200" dirty="0">
                <a:solidFill>
                  <a:schemeClr val="tx1"/>
                </a:solidFill>
                <a:effectLst/>
                <a:latin typeface="+mn-lt"/>
                <a:ea typeface="+mn-ea"/>
                <a:cs typeface="+mn-cs"/>
              </a:rPr>
              <a:t>subsidiary.</a:t>
            </a:r>
            <a:r>
              <a:rPr lang="en-US" sz="1200" b="0" i="0" kern="1200" dirty="0">
                <a:solidFill>
                  <a:schemeClr val="tx1"/>
                </a:solidFill>
                <a:effectLst/>
                <a:latin typeface="+mn-lt"/>
                <a:ea typeface="+mn-ea"/>
                <a:cs typeface="+mn-cs"/>
              </a:rPr>
              <a:t>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Investments involving the purchase of more than 50% of the voting stock require the parent company to prepare </a:t>
            </a:r>
            <a:r>
              <a:rPr lang="en-US" sz="1200" b="1" i="0" kern="1200" dirty="0">
                <a:solidFill>
                  <a:schemeClr val="tx1"/>
                </a:solidFill>
                <a:effectLst/>
                <a:latin typeface="+mn-lt"/>
                <a:ea typeface="+mn-ea"/>
                <a:cs typeface="+mn-cs"/>
              </a:rPr>
              <a:t>consolidated financial statements</a:t>
            </a:r>
            <a:r>
              <a:rPr lang="en-US" sz="1200" b="0" i="0" kern="1200" dirty="0">
                <a:solidFill>
                  <a:schemeClr val="tx1"/>
                </a:solidFill>
                <a:effectLst/>
                <a:latin typeface="+mn-lt"/>
                <a:ea typeface="+mn-ea"/>
                <a:cs typeface="+mn-cs"/>
              </a:rPr>
              <a:t>. These statements combine the parent’s and subsidiary’s financial statements as if the two companies were a </a:t>
            </a:r>
            <a:r>
              <a:rPr lang="en-US" sz="1200" b="0" i="1" kern="1200" dirty="0">
                <a:solidFill>
                  <a:schemeClr val="tx1"/>
                </a:solidFill>
                <a:effectLst/>
                <a:latin typeface="+mn-lt"/>
                <a:ea typeface="+mn-ea"/>
                <a:cs typeface="+mn-cs"/>
              </a:rPr>
              <a:t>single</a:t>
            </a:r>
            <a:r>
              <a:rPr lang="en-US" sz="1200" b="0" i="0" kern="1200" dirty="0">
                <a:solidFill>
                  <a:schemeClr val="tx1"/>
                </a:solidFill>
                <a:effectLst/>
                <a:latin typeface="+mn-lt"/>
                <a:ea typeface="+mn-ea"/>
                <a:cs typeface="+mn-cs"/>
              </a:rPr>
              <a:t> reporting company, even though both companies continue to operate as separate legal entities. </a:t>
            </a:r>
            <a:endParaRPr lang="en-IN"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the concept of consolidation.</a:t>
            </a:r>
          </a:p>
          <a:p>
            <a:endParaRPr lang="en-US" dirty="0"/>
          </a:p>
          <a:p>
            <a:r>
              <a:rPr lang="en-US" sz="1200" b="0" i="0" kern="1200" dirty="0">
                <a:solidFill>
                  <a:schemeClr val="tx1"/>
                </a:solidFill>
                <a:effectLst/>
                <a:latin typeface="+mn-lt"/>
                <a:ea typeface="+mn-ea"/>
                <a:cs typeface="+mn-cs"/>
              </a:rPr>
              <a:t>Suppose Company A owns common stock in five other companies. When preparing financial statements, Company A combines its financial statement results with all companies in which it has greater than 50% ownership (in this instance, Companies C, D, and E). For example, if Company A has $10 million cash and Companies C, D, and E have $2 million, $4 million, and $6 million, respectively, the consolidated balance sheet would report cash of $22 million.</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 The cash balances for Companies B and F are not included in the consolidated financial statements of Company A. The 10% ownership (insignificant influence) in Company B is accounted for using the fair value method, while the 40% ownership (significant influence) in Company F is accounted for using the equity method.</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7762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latin typeface="+mn-lt"/>
              </a:rPr>
              <a:t>To finance growing operations, a company raises additional funds either by issuing </a:t>
            </a:r>
            <a:r>
              <a:rPr lang="en-IN" sz="1200" i="1" dirty="0">
                <a:latin typeface="+mn-lt"/>
              </a:rPr>
              <a:t>equity securities, </a:t>
            </a:r>
            <a:r>
              <a:rPr lang="en-IN" sz="1200" i="0" dirty="0">
                <a:latin typeface="+mn-lt"/>
              </a:rPr>
              <a:t>such as the common and preferred stock we discussed in Chapter 10</a:t>
            </a:r>
            <a:r>
              <a:rPr lang="en-IN" sz="1200" i="1" dirty="0">
                <a:latin typeface="+mn-lt"/>
              </a:rPr>
              <a:t>,</a:t>
            </a:r>
            <a:r>
              <a:rPr lang="en-IN" sz="1200" i="1" baseline="0" dirty="0">
                <a:latin typeface="+mn-lt"/>
              </a:rPr>
              <a:t> </a:t>
            </a:r>
            <a:r>
              <a:rPr lang="en-IN" sz="1200" dirty="0">
                <a:latin typeface="+mn-lt"/>
              </a:rPr>
              <a:t>or by issuing </a:t>
            </a:r>
            <a:r>
              <a:rPr lang="en-IN" sz="1200" i="1" dirty="0">
                <a:latin typeface="+mn-lt"/>
              </a:rPr>
              <a:t>debt securities</a:t>
            </a:r>
            <a:r>
              <a:rPr lang="en-IN" sz="1200" dirty="0">
                <a:latin typeface="+mn-lt"/>
              </a:rPr>
              <a:t>,</a:t>
            </a:r>
            <a:r>
              <a:rPr lang="en-IN" sz="1200" baseline="0" dirty="0">
                <a:latin typeface="+mn-lt"/>
              </a:rPr>
              <a:t> such as the bonds we discussed in Chapter 9</a:t>
            </a:r>
            <a:r>
              <a:rPr lang="en-IN" sz="1200" dirty="0">
                <a:latin typeface="+mn-lt"/>
              </a:rPr>
              <a:t>. These equity and debt securities are purchased by individual investors, by mutual funds, and also by other companies. In this appendix, we focus on investments by companies in equity and debt securities issued by other companies.</a:t>
            </a:r>
            <a:endParaRPr lang="en-US" sz="1200" dirty="0">
              <a:latin typeface="+mn-lt"/>
            </a:endParaRPr>
          </a:p>
          <a:p>
            <a:endParaRPr lang="en-US" sz="1200" dirty="0">
              <a:latin typeface="+mn-lt"/>
            </a:endParaRPr>
          </a:p>
          <a:p>
            <a:r>
              <a:rPr lang="en-US" sz="1200" dirty="0">
                <a:latin typeface="+mn-lt"/>
              </a:rPr>
              <a:t>Companies invest in other companies for a variety of reasons, primarily those indicated in the illustration.</a:t>
            </a:r>
            <a:r>
              <a:rPr lang="en-US" sz="1200" baseline="0" dirty="0">
                <a:latin typeface="+mn-lt"/>
              </a:rPr>
              <a:t> </a:t>
            </a:r>
          </a:p>
          <a:p>
            <a:endParaRPr lang="en-US" sz="1200" baseline="0" dirty="0">
              <a:latin typeface="+mn-lt"/>
            </a:endParaRPr>
          </a:p>
          <a:p>
            <a:r>
              <a:rPr lang="en-US" sz="1200" dirty="0">
                <a:latin typeface="+mn-lt"/>
              </a:rPr>
              <a:t>Companies purchase equity securities for dividend income and for appreciation in the value of the stock. Many companies pay a stable dividend stream to their investors. In contrast, some companies pay little or no dividends. Companies with large expansion plans, called </a:t>
            </a:r>
            <a:r>
              <a:rPr lang="en-US" sz="1200" i="1" dirty="0">
                <a:latin typeface="+mn-lt"/>
              </a:rPr>
              <a:t>growth companies</a:t>
            </a:r>
            <a:r>
              <a:rPr lang="en-US" sz="1200" dirty="0">
                <a:latin typeface="+mn-lt"/>
              </a:rPr>
              <a:t>, prefer to reinvest earnings in the growth of the company rather than distribute earnings to investors in the form of cash dividends. Even without receiving dividends, investors still benefit when companies reinvest earnings, leading to even more profits in the future and eventually higher stock prices.</a:t>
            </a:r>
          </a:p>
          <a:p>
            <a:endParaRPr lang="en-US" sz="1200" dirty="0">
              <a:latin typeface="+mn-lt"/>
            </a:endParaRPr>
          </a:p>
          <a:p>
            <a:pPr algn="just"/>
            <a:r>
              <a:rPr lang="en-US" sz="1200" b="0" i="0" u="none" strike="noStrike" baseline="0" dirty="0">
                <a:solidFill>
                  <a:srgbClr val="000000"/>
                </a:solidFill>
                <a:latin typeface="+mn-lt"/>
              </a:rPr>
              <a:t>Companies purchase debt securities primarily for the interest revenue they provide, although investment returns also are affected when the values of debt securities change over time. As we discussed in Chapter 9, the value of a debt security with fixed interest payments changes in the opposite direction of interest rates.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The seasonal nature of some companies’ operations also influences their investment balances. </a:t>
            </a:r>
            <a:r>
              <a:rPr lang="en-US" sz="1200" b="0" i="1" u="none" strike="noStrike" baseline="0" dirty="0">
                <a:solidFill>
                  <a:srgbClr val="000000"/>
                </a:solidFill>
                <a:latin typeface="+mn-lt"/>
              </a:rPr>
              <a:t>Seasonal</a:t>
            </a:r>
            <a:r>
              <a:rPr lang="en-US" sz="1200" b="0" i="0" u="none" strike="noStrike" baseline="0" dirty="0">
                <a:solidFill>
                  <a:srgbClr val="000000"/>
                </a:solidFill>
                <a:latin typeface="+mn-lt"/>
              </a:rPr>
              <a:t> refers to the revenue activities of a company varying based on the time (or season) of the year. For instance, agricultural and construction companies enjoy more revenues in the summer, and ski resorts earn most of their revenues in the winter. Most retail companies see their sales revenues increase dramatically during the holiday season. As a result of having seasonal operations, companies save excess cash generated during the busy part of the year to maintain operations during the slower time of the year. With this excess cash, companies tend to purchase low-risk investments such as money market funds (savings accounts), government bonds, or highly rated corporate bonds. These low-risk investments enable companies to earn some interest, while ensuring the funds will be available when needed during the slow season. Investing excess cash in stocks is more risky because the value of stocks varies more than the value of bonds. Stocks typically have greater upside potential, providing a higher average return to their investors than do bonds over the long run. However, stocks can lose value in the short run, making them a better choice for investments that are more long-term in nature.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Companies also can make sizeable long-run stock investments in other companies for strategic purposes. Sometimes, a company will remove competition and increase market share by purchasing a controlling interest (more than 50% of its voting stock) in a competing company. Companies also might purchase a controlling interest in an established company in a different industry to expand into that industry and avoid many of the start-up costs associated with beginning a new business from scratch. </a:t>
            </a:r>
            <a:endParaRPr lang="en-US" sz="1200" dirty="0">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5525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Debt investments</a:t>
            </a:r>
            <a:r>
              <a:rPr lang="en-US" sz="1200" b="0" i="0" kern="1200" dirty="0">
                <a:solidFill>
                  <a:schemeClr val="tx1"/>
                </a:solidFill>
                <a:effectLst/>
                <a:latin typeface="+mn-lt"/>
                <a:ea typeface="+mn-ea"/>
                <a:cs typeface="+mn-cs"/>
              </a:rPr>
              <a:t> are the “flip side” of long-term debt: One party </a:t>
            </a:r>
            <a:r>
              <a:rPr lang="en-US" sz="1200" b="0" i="1" kern="1200" dirty="0">
                <a:solidFill>
                  <a:schemeClr val="tx1"/>
                </a:solidFill>
                <a:effectLst/>
                <a:latin typeface="+mn-lt"/>
                <a:ea typeface="+mn-ea"/>
                <a:cs typeface="+mn-cs"/>
              </a:rPr>
              <a:t>borrows</a:t>
            </a:r>
            <a:r>
              <a:rPr lang="en-US" sz="1200" b="0" i="0" kern="1200" dirty="0">
                <a:solidFill>
                  <a:schemeClr val="tx1"/>
                </a:solidFill>
                <a:effectLst/>
                <a:latin typeface="+mn-lt"/>
                <a:ea typeface="+mn-ea"/>
                <a:cs typeface="+mn-cs"/>
              </a:rPr>
              <a:t> by issuing a debt instrument, while another party </a:t>
            </a:r>
            <a:r>
              <a:rPr lang="en-US" sz="1200" b="0" i="1" kern="1200" dirty="0">
                <a:solidFill>
                  <a:schemeClr val="tx1"/>
                </a:solidFill>
                <a:effectLst/>
                <a:latin typeface="+mn-lt"/>
                <a:ea typeface="+mn-ea"/>
                <a:cs typeface="+mn-cs"/>
              </a:rPr>
              <a:t>lends</a:t>
            </a:r>
            <a:r>
              <a:rPr lang="en-US" sz="1200" b="0" i="0" kern="1200" dirty="0">
                <a:solidFill>
                  <a:schemeClr val="tx1"/>
                </a:solidFill>
                <a:effectLst/>
                <a:latin typeface="+mn-lt"/>
                <a:ea typeface="+mn-ea"/>
                <a:cs typeface="+mn-cs"/>
              </a:rPr>
              <a:t> by investing in the debt instrument.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Chapter 9</a:t>
            </a:r>
            <a:r>
              <a:rPr lang="en-US" sz="1200" b="0" i="0" kern="1200" dirty="0">
                <a:solidFill>
                  <a:schemeClr val="tx1"/>
                </a:solidFill>
                <a:effectLst/>
                <a:latin typeface="+mn-lt"/>
                <a:ea typeface="+mn-ea"/>
                <a:cs typeface="+mn-cs"/>
              </a:rPr>
              <a:t>, we discussed how to report the issuance of bonds (a specific type of debt instrument recorded as bonds payable). While bonds payable incur interest expense, investment in bonds earns interest revenue. Here, we discuss how to report an investment in bonds and the interest revenue.</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critical events over the life of a debt investment in another company, such as a bond, include the following:</a:t>
            </a:r>
          </a:p>
          <a:p>
            <a:pPr fontAlgn="base"/>
            <a:endParaRPr lang="en-US" sz="1200" b="0" i="0" kern="1200" dirty="0">
              <a:solidFill>
                <a:schemeClr val="tx1"/>
              </a:solidFill>
              <a:effectLst/>
              <a:latin typeface="+mn-lt"/>
              <a:ea typeface="+mn-ea"/>
              <a:cs typeface="+mn-cs"/>
            </a:endParaRPr>
          </a:p>
          <a:p>
            <a:pPr marL="228600" indent="-228600" fontAlgn="base">
              <a:buFont typeface="+mj-lt"/>
              <a:buAutoNum type="arabicPeriod"/>
            </a:pPr>
            <a:r>
              <a:rPr lang="en-US" sz="1200" b="0" i="0" kern="1200" dirty="0">
                <a:solidFill>
                  <a:schemeClr val="tx1"/>
                </a:solidFill>
                <a:effectLst/>
                <a:latin typeface="+mn-lt"/>
                <a:ea typeface="+mn-ea"/>
                <a:cs typeface="+mn-cs"/>
              </a:rPr>
              <a:t>Purchasing the debt security.</a:t>
            </a:r>
          </a:p>
          <a:p>
            <a:pPr marL="228600" indent="-228600" fontAlgn="base">
              <a:buFont typeface="+mj-lt"/>
              <a:buAutoNum type="arabicPeriod"/>
            </a:pPr>
            <a:r>
              <a:rPr lang="en-US" sz="1200" b="0" i="0" kern="1200" dirty="0">
                <a:solidFill>
                  <a:schemeClr val="tx1"/>
                </a:solidFill>
                <a:effectLst/>
                <a:latin typeface="+mn-lt"/>
                <a:ea typeface="+mn-ea"/>
                <a:cs typeface="+mn-cs"/>
              </a:rPr>
              <a:t>Receiving interest (for some debt securities).</a:t>
            </a:r>
          </a:p>
          <a:p>
            <a:pPr marL="228600" indent="-228600" fontAlgn="base">
              <a:buFont typeface="+mj-lt"/>
              <a:buAutoNum type="arabicPeriod"/>
            </a:pPr>
            <a:r>
              <a:rPr lang="en-US" sz="1200" b="0" i="0" kern="1200" dirty="0">
                <a:solidFill>
                  <a:schemeClr val="tx1"/>
                </a:solidFill>
                <a:effectLst/>
                <a:latin typeface="+mn-lt"/>
                <a:ea typeface="+mn-ea"/>
                <a:cs typeface="+mn-cs"/>
              </a:rPr>
              <a:t>Holding the investment during periods in which the investment's fair value changes (</a:t>
            </a:r>
            <a:r>
              <a:rPr lang="en-US" sz="1200" b="0" i="1" kern="1200" dirty="0">
                <a:solidFill>
                  <a:schemeClr val="tx1"/>
                </a:solidFill>
                <a:effectLst/>
                <a:latin typeface="+mn-lt"/>
                <a:ea typeface="+mn-ea"/>
                <a:cs typeface="+mn-cs"/>
              </a:rPr>
              <a:t>unrealized</a:t>
            </a:r>
            <a:r>
              <a:rPr lang="en-US" sz="1200" b="0" i="0" kern="1200" dirty="0">
                <a:solidFill>
                  <a:schemeClr val="tx1"/>
                </a:solidFill>
                <a:effectLst/>
                <a:latin typeface="+mn-lt"/>
                <a:ea typeface="+mn-ea"/>
                <a:cs typeface="+mn-cs"/>
              </a:rPr>
              <a:t> holding gains and losses).</a:t>
            </a:r>
          </a:p>
          <a:p>
            <a:pPr marL="228600" indent="-228600" fontAlgn="base">
              <a:buFont typeface="+mj-lt"/>
              <a:buAutoNum type="arabicPeriod"/>
            </a:pPr>
            <a:r>
              <a:rPr lang="en-US" sz="1200" b="0" i="0" kern="1200" dirty="0">
                <a:solidFill>
                  <a:schemeClr val="tx1"/>
                </a:solidFill>
                <a:effectLst/>
                <a:latin typeface="+mn-lt"/>
                <a:ea typeface="+mn-ea"/>
                <a:cs typeface="+mn-cs"/>
              </a:rPr>
              <a:t>Either selling the investment before maturity (</a:t>
            </a:r>
            <a:r>
              <a:rPr lang="en-US" sz="1200" b="0" i="1" kern="1200" dirty="0">
                <a:solidFill>
                  <a:schemeClr val="tx1"/>
                </a:solidFill>
                <a:effectLst/>
                <a:latin typeface="+mn-lt"/>
                <a:ea typeface="+mn-ea"/>
                <a:cs typeface="+mn-cs"/>
              </a:rPr>
              <a:t>realized</a:t>
            </a:r>
            <a:r>
              <a:rPr lang="en-US" sz="1200" b="0" i="0" kern="1200" dirty="0">
                <a:solidFill>
                  <a:schemeClr val="tx1"/>
                </a:solidFill>
                <a:effectLst/>
                <a:latin typeface="+mn-lt"/>
                <a:ea typeface="+mn-ea"/>
                <a:cs typeface="+mn-cs"/>
              </a:rPr>
              <a:t> gains and losses) or receiving principal payment at maturity.</a:t>
            </a:r>
          </a:p>
          <a:p>
            <a:pPr marL="228600" indent="-228600" fontAlgn="base">
              <a:buFont typeface="+mj-lt"/>
              <a:buAutoNum type="arabicPeriod"/>
            </a:pP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Let’s go through each of these events.</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645969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Assume that on January 1, 2024, Nathan’s Sportswear purchases $100,000 of 7%, 10-year bonds issued by California Coasters, with interest receivable semiannually on June 30 and December 31 each year. The bonds were issued “at par” which means they were purchased at face amount. Nathan’s Sportswear records this bond investment as shown.</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June 30, 2024, six months after the initial bond investment, Nathan’s Sportswear will receive cash from California Coasters equal to the investment’s face amount ($100,000) times the stated rate (7% annually, or 3.5% semiannually). These amounts are recorded as shown.</a:t>
            </a:r>
          </a:p>
          <a:p>
            <a:endParaRPr lang="en-US" sz="1200" b="0" i="0" kern="1200" dirty="0">
              <a:solidFill>
                <a:schemeClr val="tx1"/>
              </a:solidFill>
              <a:effectLst/>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bonds issued by California Coasters had a 7% rate of interest and a fair value (or issue price) of $100,000 on January 1, 2024. This fair value reflected the price investors were willing to pay at the time of the issuance for the future cash flows of the bonds—principal at maturity and periodic interest payments. However, market conditions may change over time, causing investors to apply a different discount rate to the future cash flows of the bonds.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If market conditions cause investors’ discount rate to increase, the fair value of the bonds will decrease. In that case, the investors holding the bonds suffer an unrealized holding loss. The loss hasn’t been realized because the investment hasn’t been sold. Alternatively, market conditions could lower investors’ discount rate applied to future cash flows of the bonds. In this case, the fair value of the bonds will increase, and investors will enjoy an unrealized holding gain. </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Accounting for these changes in fair value depends on the classification of the debt investment.</a:t>
            </a:r>
            <a:r>
              <a:rPr lang="en-US" sz="1200" b="0" i="0" kern="1200" dirty="0">
                <a:solidFill>
                  <a:schemeClr val="tx1"/>
                </a:solidFill>
                <a:effectLst/>
                <a:latin typeface="+mn-lt"/>
                <a:ea typeface="+mn-ea"/>
                <a:cs typeface="+mn-cs"/>
              </a:rPr>
              <a:t> There are three types:</a:t>
            </a:r>
            <a:r>
              <a:rPr lang="en-US" dirty="0"/>
              <a:t> (1) held-to-maturity securities, (2) trading securities, or (3) available-for-sale securities. </a:t>
            </a:r>
          </a:p>
          <a:p>
            <a:endParaRPr lang="en-US" dirty="0"/>
          </a:p>
          <a:p>
            <a:pPr fontAlgn="base"/>
            <a:r>
              <a:rPr lang="en-US" sz="1200" b="1" i="0" kern="1200" dirty="0">
                <a:solidFill>
                  <a:schemeClr val="tx1"/>
                </a:solidFill>
                <a:effectLst/>
                <a:latin typeface="+mn-lt"/>
                <a:ea typeface="+mn-ea"/>
                <a:cs typeface="+mn-cs"/>
              </a:rPr>
              <a:t>Held-to-maturity securities</a:t>
            </a:r>
            <a:r>
              <a:rPr lang="en-US" sz="1200" b="0" i="0" kern="1200" dirty="0">
                <a:solidFill>
                  <a:schemeClr val="tx1"/>
                </a:solidFill>
                <a:effectLst/>
                <a:latin typeface="+mn-lt"/>
                <a:ea typeface="+mn-ea"/>
                <a:cs typeface="+mn-cs"/>
              </a:rPr>
              <a:t> are debt securities that a company expects to hold until they mature, which means until the issuer is required to repay the full amount of the bonds to the investors. Companies are not required to adjust held-to-maturity securities to fair value because there is not an expectation of selling these securities in the bond market before they mature. Instead, these securities are carried at historical cost (or at amortized cost if the bonds were issued at a discount or premium).</a:t>
            </a:r>
          </a:p>
          <a:p>
            <a:pPr fontAlgn="base"/>
            <a:endParaRPr lang="en-US" sz="1200" b="1"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Trading securities</a:t>
            </a:r>
            <a:r>
              <a:rPr lang="en-US" sz="1200" b="0" i="0" kern="1200" dirty="0">
                <a:solidFill>
                  <a:schemeClr val="tx1"/>
                </a:solidFill>
                <a:effectLst/>
                <a:latin typeface="+mn-lt"/>
                <a:ea typeface="+mn-ea"/>
                <a:cs typeface="+mn-cs"/>
              </a:rPr>
              <a:t> are debt investments that the investor expects to sell (trade) in the near future. These securities are reported the same way we report equity investments with insignificant influence; we report trading securities as current assets at their </a:t>
            </a:r>
            <a:r>
              <a:rPr lang="en-US" sz="1200" b="1" i="0"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and any unrealized gains or losses are recognized in the income statement as part of net income.</a:t>
            </a:r>
          </a:p>
          <a:p>
            <a:pPr fontAlgn="base"/>
            <a:endParaRPr lang="en-US" sz="120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Available-for-sale securities</a:t>
            </a:r>
            <a:r>
              <a:rPr lang="en-US" sz="1200" b="0" i="0" kern="1200" dirty="0">
                <a:solidFill>
                  <a:schemeClr val="tx1"/>
                </a:solidFill>
                <a:effectLst/>
                <a:latin typeface="+mn-lt"/>
                <a:ea typeface="+mn-ea"/>
                <a:cs typeface="+mn-cs"/>
              </a:rPr>
              <a:t> are debt investments held for reasons other than attempting to profit from trading in the near future and can be classified as either current or long-term assets. Like trading securities, these securities are reported at their </a:t>
            </a:r>
            <a:r>
              <a:rPr lang="en-US" sz="1200" b="1" i="0"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However, unlike trading securities, unrealized gains and losses are reported as </a:t>
            </a:r>
            <a:r>
              <a:rPr lang="en-US" sz="1200" b="1" i="1" kern="1200" dirty="0">
                <a:solidFill>
                  <a:schemeClr val="tx1"/>
                </a:solidFill>
                <a:effectLst/>
                <a:latin typeface="+mn-lt"/>
                <a:ea typeface="+mn-ea"/>
                <a:cs typeface="+mn-cs"/>
              </a:rPr>
              <a:t>other comprehensive income</a:t>
            </a:r>
            <a:r>
              <a:rPr lang="en-US" sz="1200" b="0" i="1"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which we discuss next.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533049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As discussed in the section above, we don’t adjust held-to-maturity securities for changes in fair value, because we don’t plan to sell them. We do adjust trading securities to fair value, and the accounting is the same as we saw in Part A of this appendix for equity investments with insignificant influence. Here, we discuss how to adjust available-for-sale securities for changes in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Continuing our previous example, assume Nathan’s Sportswear accounts for its investment in California Coaster’s bond as an available-for-sale security. Suppose interest rates fall during the year, and the bond’s fair value increases to $101,035. This means the Investments account needs a fair value adjustment of $1,035 (= $101,035 − $100,000).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Because this investment is classified as available-for-sale, the unrealized holding gain associated with the increase in the fair value of the bond investment will be reported in “Other Comprehensive Income.”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Comprehensive income </a:t>
            </a:r>
            <a:r>
              <a:rPr lang="en-US" sz="1200" b="0" i="0" u="none" strike="noStrike" baseline="0" dirty="0">
                <a:solidFill>
                  <a:srgbClr val="000000"/>
                </a:solidFill>
                <a:latin typeface="+mn-lt"/>
              </a:rPr>
              <a:t>consists of two components. You already have been introduced to the first component—</a:t>
            </a:r>
            <a:r>
              <a:rPr lang="en-US" sz="1200" b="1" i="0" u="none" strike="noStrike" baseline="0" dirty="0">
                <a:solidFill>
                  <a:srgbClr val="000000"/>
                </a:solidFill>
                <a:latin typeface="+mn-lt"/>
              </a:rPr>
              <a:t>net income</a:t>
            </a:r>
            <a:r>
              <a:rPr lang="en-US" sz="1200" b="0" i="0" u="none" strike="noStrike" baseline="0" dirty="0">
                <a:solidFill>
                  <a:srgbClr val="000000"/>
                </a:solidFill>
                <a:latin typeface="+mn-lt"/>
              </a:rPr>
              <a:t>. Net income consists of all revenues and expenses and most gains and losses. These items are reported in the income statement. However, there are a few gains and losses from nonowner transactions that we don’t report in the income statement; instead, we report these gains and losses separately as the second component of comprehensive income known as </a:t>
            </a:r>
            <a:r>
              <a:rPr lang="en-US" sz="1200" b="1" i="0" u="none" strike="noStrike" baseline="0" dirty="0">
                <a:solidFill>
                  <a:srgbClr val="000000"/>
                </a:solidFill>
                <a:latin typeface="+mn-lt"/>
              </a:rPr>
              <a:t>other comprehensive income</a:t>
            </a:r>
            <a:r>
              <a:rPr lang="en-US" sz="1200" b="0" i="0" u="none" strike="noStrike" baseline="0" dirty="0">
                <a:solidFill>
                  <a:srgbClr val="000000"/>
                </a:solidFill>
                <a:latin typeface="+mn-lt"/>
              </a:rPr>
              <a:t>. Together, net income and other comprehensive income embody comprehensive income.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Other comprehensive income (OCI) items are reported as a component of stockholders’ equity, separate from other components such as common stock, retained earnings, and treasury stock. This means any balance at the end of the year carries forward into the next year. </a:t>
            </a:r>
            <a:endParaRPr lang="en-US" sz="1200" dirty="0">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036415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dirty="0">
                <a:solidFill>
                  <a:schemeClr val="tx1"/>
                </a:solidFill>
                <a:effectLst/>
                <a:latin typeface="+mn-lt"/>
                <a:ea typeface="+mn-ea"/>
                <a:cs typeface="+mn-cs"/>
              </a:rPr>
              <a:t>This illustration shows </a:t>
            </a:r>
            <a:r>
              <a:rPr lang="en-US" sz="1200" b="0" i="0" u="none" strike="noStrike" baseline="0" dirty="0">
                <a:solidFill>
                  <a:srgbClr val="000000"/>
                </a:solidFill>
                <a:latin typeface="+mn-lt"/>
              </a:rPr>
              <a:t>an example of the income statement and the statement of comprehensive income for Nathan’s Sportswear.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Recall the income statement for Nathan’s Sportswear in Illustration D–3 included </a:t>
            </a:r>
            <a:r>
              <a:rPr lang="en-US" sz="1200" b="1" i="0" u="none" strike="noStrike" baseline="0" dirty="0">
                <a:solidFill>
                  <a:srgbClr val="000000"/>
                </a:solidFill>
                <a:latin typeface="+mn-lt"/>
              </a:rPr>
              <a:t>$500 </a:t>
            </a:r>
            <a:r>
              <a:rPr lang="en-US" sz="1200" b="0" i="0" u="none" strike="noStrike" baseline="0" dirty="0">
                <a:solidFill>
                  <a:srgbClr val="000000"/>
                </a:solidFill>
                <a:latin typeface="+mn-lt"/>
              </a:rPr>
              <a:t>dividend revenue from the equity investment in Canadian Falcon, as well as the unrealized holding loss of </a:t>
            </a:r>
            <a:r>
              <a:rPr lang="en-US" sz="1200" b="1" i="0" u="none" strike="noStrike" baseline="0" dirty="0">
                <a:solidFill>
                  <a:srgbClr val="000000"/>
                </a:solidFill>
                <a:latin typeface="+mn-lt"/>
              </a:rPr>
              <a:t>$2,000 </a:t>
            </a:r>
            <a:r>
              <a:rPr lang="en-US" sz="1200" b="0" i="0" u="none" strike="noStrike" baseline="0" dirty="0">
                <a:solidFill>
                  <a:srgbClr val="000000"/>
                </a:solidFill>
                <a:latin typeface="+mn-lt"/>
              </a:rPr>
              <a:t>for the change in that investment’s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For the investment in California Coaster’s available-for-sale debt security, we also need to report: </a:t>
            </a:r>
          </a:p>
          <a:p>
            <a:pPr algn="just"/>
            <a:r>
              <a:rPr lang="en-US" sz="1200" b="0" i="0" u="none" strike="noStrike" baseline="0" dirty="0">
                <a:solidFill>
                  <a:srgbClr val="000000"/>
                </a:solidFill>
                <a:latin typeface="+mn-lt"/>
              </a:rPr>
              <a:t>• </a:t>
            </a:r>
            <a:r>
              <a:rPr lang="en-US" sz="1200" b="1" i="0" u="none" strike="noStrike" baseline="0" dirty="0">
                <a:solidFill>
                  <a:srgbClr val="000000"/>
                </a:solidFill>
                <a:latin typeface="+mn-lt"/>
              </a:rPr>
              <a:t>$7,000 </a:t>
            </a:r>
            <a:r>
              <a:rPr lang="en-US" sz="1200" b="0" i="0" u="none" strike="noStrike" baseline="0" dirty="0">
                <a:solidFill>
                  <a:srgbClr val="000000"/>
                </a:solidFill>
                <a:latin typeface="+mn-lt"/>
              </a:rPr>
              <a:t>as interest revenue during 2024 ($3,500 on June 30 plus $3,500 on December 31) </a:t>
            </a:r>
          </a:p>
          <a:p>
            <a:pPr algn="just"/>
            <a:r>
              <a:rPr lang="en-US" sz="1200" b="0" i="0" u="none" strike="noStrike" baseline="0" dirty="0">
                <a:solidFill>
                  <a:srgbClr val="000000"/>
                </a:solidFill>
                <a:latin typeface="+mn-lt"/>
              </a:rPr>
              <a:t>• </a:t>
            </a:r>
            <a:r>
              <a:rPr lang="en-US" sz="1200" b="1" i="0" u="none" strike="noStrike" baseline="0" dirty="0">
                <a:solidFill>
                  <a:srgbClr val="000000"/>
                </a:solidFill>
                <a:latin typeface="+mn-lt"/>
              </a:rPr>
              <a:t>$1,035 </a:t>
            </a:r>
            <a:r>
              <a:rPr lang="en-US" sz="1200" b="0" i="0" u="none" strike="noStrike" baseline="0" dirty="0">
                <a:solidFill>
                  <a:srgbClr val="000000"/>
                </a:solidFill>
                <a:latin typeface="+mn-lt"/>
              </a:rPr>
              <a:t>unrealized holding gain for the increase in fair value as of December 31, 2024.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Nathan’s Sportswear would report the available-for-sale security as an asset in the balance sheet for its fair value of $101,035. </a:t>
            </a:r>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231479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baseline="0" dirty="0">
                <a:solidFill>
                  <a:srgbClr val="000000"/>
                </a:solidFill>
                <a:latin typeface="+mn-lt"/>
              </a:rPr>
              <a:t>Let’s assume in the following year on July 1, 2025, Nathan’s Sportswear sells the bonds for $102,000. </a:t>
            </a:r>
          </a:p>
          <a:p>
            <a:pPr fontAlgn="base"/>
            <a:endParaRPr lang="en-US" sz="1200" b="0" i="0" u="none" strike="noStrike" baseline="0" dirty="0">
              <a:solidFill>
                <a:srgbClr val="000000"/>
              </a:solidFill>
              <a:latin typeface="+mn-lt"/>
            </a:endParaRPr>
          </a:p>
          <a:p>
            <a:pPr fontAlgn="base"/>
            <a:r>
              <a:rPr lang="en-US" sz="1200" b="0" i="0" u="none" strike="noStrike" baseline="0" dirty="0">
                <a:solidFill>
                  <a:srgbClr val="000000"/>
                </a:solidFill>
                <a:latin typeface="+mn-lt"/>
              </a:rPr>
              <a:t>When an actual sale occurs, the first thing we do is to remove the effects of any unrealized holding gains or losses that have previously been recorded. In this case, we would remove the $1,035 unrealized holding gain, which would bring the investment balance back to its original value of $100,000. We then record any realized gain or loss on the sale in net income equaled to the difference between the carrying value of the investment ($100,000) and the amount of cash received on the sale ($102,000). In this case, a gain of $2,000 is realized. </a:t>
            </a:r>
            <a:endParaRPr lang="en-US" sz="1200" dirty="0">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013425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Nathan’s Sportswear decides to hold the bonds for 10 years until maturity, then they will receive the principal payment equal to the face value of the bond of $100,000.</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73502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Let’s return to our example of Nathan’s Sportswear, but now assume the market rate of interest is 8%. This rate is higher than the bond’s stated rate of 7%, and Nathan’s Sportswear will purchase the bonds at a discount, paying only $93,205 for the $100,000 bonds.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Nathan’s Sportswear will record the investment according to the amortization schedule shown in this illustration.</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0000"/>
                </a:solidFill>
                <a:latin typeface="+mj-lt"/>
              </a:rPr>
              <a:t>The initial investment on January 1, 2024, is recorded for $93,205. </a:t>
            </a:r>
            <a:endParaRPr lang="en-US" sz="1200" dirty="0">
              <a:latin typeface="+mj-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amount of cash interest received every six months continues to be $3,500, but the amount of interest revenue to record is greater, as shown in column (3) of Illustration D-6 (included on a previous slide).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interest revenue equals current amortized cost (column 5) times the six-month market rate (8% × ½ in this example). For June, the investment earned interest revenue of $3,728 (= $93,205 × 8% × ½). The additional $228 of revenue represents a piece of the cost savings from purchasing the investment at a discount. This piece of the cost savings increases the 7% rate that the bond pays to the higher 8% rate that Nathan’s Sportswear required to invest in the bonds.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After recording the first interest payment, the investment’s amortized cost has increased to $93,433 (= $93,205 original cost + $228 amortization of the discount).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 the time of the second semiannual interest payment in December, cash received once again equals $3,500, but the amount of interest revenue changes. Interest revenue equals the investment’s current amortized cost of $93,433 times the semiannual market rate of 4%. The difference of $237 represents another piece of the investment’s initial discount being amortized and recorded as additional revenue.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amortization of the discount slowly raises the investment’s amortized cost to its face amount of $100,000 by the time of maturity. If the bonds had originally been issued for a premium (greater than $100,000 in our example), then amortization of the premium would have resulted in (1) interest revenue being less than cash received and (2) a decreasing amortized cost of the investment over time.</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9620710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59456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7311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69758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Equity investments </a:t>
            </a:r>
            <a:r>
              <a:rPr lang="en-US" sz="1200" dirty="0">
                <a:latin typeface="+mn-lt"/>
              </a:rPr>
              <a:t>are the “flip side” of issuing stock. One company issues stock, and another company invests by purchasing that stock. We discussed the issuance of stock in Chapter 10. Here, we discuss how companies that purchase stock account for their investment.</a:t>
            </a:r>
          </a:p>
          <a:p>
            <a:endParaRPr lang="en-US" sz="1200" dirty="0">
              <a:latin typeface="+mn-lt"/>
            </a:endParaRPr>
          </a:p>
          <a:p>
            <a:r>
              <a:rPr lang="en-US" sz="1200" dirty="0">
                <a:latin typeface="+mn-lt"/>
              </a:rPr>
              <a:t>The way we account for equity investments is determined by the degree of influence an investor has over the company in which it invests. A guideline for determining the degree of influence is the percentage of stock held by the investor.</a:t>
            </a:r>
          </a:p>
          <a:p>
            <a:endParaRPr lang="en-US" sz="1200" dirty="0">
              <a:latin typeface="+mn-lt"/>
            </a:endParaRPr>
          </a:p>
          <a:p>
            <a:r>
              <a:rPr lang="en-US" sz="1200" dirty="0">
                <a:latin typeface="+mn-lt"/>
              </a:rPr>
              <a:t>This illustration summarizes the reporting methods for equity investments. </a:t>
            </a:r>
          </a:p>
          <a:p>
            <a:endParaRPr lang="en-US" sz="1200" b="1" dirty="0">
              <a:latin typeface="+mn-lt"/>
            </a:endParaRPr>
          </a:p>
          <a:p>
            <a:pPr algn="just"/>
            <a:r>
              <a:rPr lang="en-US" sz="1200" b="0" i="0" u="none" strike="noStrike" baseline="0" dirty="0">
                <a:solidFill>
                  <a:srgbClr val="000000"/>
                </a:solidFill>
                <a:latin typeface="+mn-lt"/>
              </a:rPr>
              <a:t>The </a:t>
            </a:r>
            <a:r>
              <a:rPr lang="en-US" sz="1200" b="1" i="0" u="none" strike="noStrike" baseline="0" dirty="0">
                <a:solidFill>
                  <a:srgbClr val="000000"/>
                </a:solidFill>
                <a:latin typeface="+mn-lt"/>
              </a:rPr>
              <a:t>fair value method </a:t>
            </a:r>
            <a:r>
              <a:rPr lang="en-US" sz="1200" b="0" i="0" u="none" strike="noStrike" baseline="0" dirty="0">
                <a:solidFill>
                  <a:srgbClr val="000000"/>
                </a:solidFill>
                <a:latin typeface="+mn-lt"/>
              </a:rPr>
              <a:t>is used when a company (investor) purchases less than 20% of the voting shares of another company’s stock (investee). In this case, the investor typically is presumed to have insignificant influence over the investee. Under the fair value method: </a:t>
            </a:r>
          </a:p>
          <a:p>
            <a:pPr algn="just"/>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1. Equity securities are reported in the balance sheet at their fair value. </a:t>
            </a:r>
          </a:p>
          <a:p>
            <a:r>
              <a:rPr lang="en-US" sz="1200" b="0" i="0" u="none" strike="noStrike" baseline="0" dirty="0">
                <a:solidFill>
                  <a:srgbClr val="000000"/>
                </a:solidFill>
                <a:latin typeface="+mn-lt"/>
              </a:rPr>
              <a:t>2. Changes in fair value from one period to the next are reported as gains and losses in the income statement. </a:t>
            </a:r>
          </a:p>
          <a:p>
            <a:pPr algn="just"/>
            <a:endParaRPr lang="en-US" sz="1200" b="1" i="0" u="none" strike="noStrike" baseline="0" dirty="0">
              <a:solidFill>
                <a:srgbClr val="000000"/>
              </a:solidFill>
              <a:latin typeface="+mn-lt"/>
            </a:endParaRPr>
          </a:p>
          <a:p>
            <a:pPr algn="just"/>
            <a:r>
              <a:rPr lang="en-US" sz="1200" b="1" i="0" u="none" strike="noStrike" baseline="0" dirty="0">
                <a:solidFill>
                  <a:srgbClr val="000000"/>
                </a:solidFill>
                <a:latin typeface="+mn-lt"/>
              </a:rPr>
              <a:t>Fair value </a:t>
            </a:r>
            <a:r>
              <a:rPr lang="en-US" sz="1200" b="0" i="0" u="none" strike="noStrike" baseline="0" dirty="0">
                <a:solidFill>
                  <a:srgbClr val="000000"/>
                </a:solidFill>
                <a:latin typeface="+mn-lt"/>
              </a:rPr>
              <a:t>is the amount an investment could be bought or sold for in a current transaction between willing parties. For example, when you purchased your car, you and the car dealership (or whomever you bought the car from) came to an agreement on the purchase price, or fair value, of the car. What could you sell that car for today? That’s the car’s current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The </a:t>
            </a:r>
            <a:r>
              <a:rPr lang="en-US" sz="1200" b="1" i="0" u="none" strike="noStrike" baseline="0" dirty="0">
                <a:solidFill>
                  <a:srgbClr val="000000"/>
                </a:solidFill>
                <a:latin typeface="+mn-lt"/>
              </a:rPr>
              <a:t>equity method </a:t>
            </a:r>
            <a:r>
              <a:rPr lang="en-US" sz="1200" b="0" i="0" u="none" strike="noStrike" baseline="0" dirty="0">
                <a:solidFill>
                  <a:srgbClr val="000000"/>
                </a:solidFill>
                <a:latin typeface="+mn-lt"/>
              </a:rPr>
              <a:t>is used when an investor purchases between 20% and 50% of the voting stock of a company. In this case, the investor typically is presumed to have significant influence over the investee. By voting all those shares with a single intent, the investor can influence decisions in the direction it desires.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Consolidated financial statements </a:t>
            </a:r>
            <a:r>
              <a:rPr lang="en-US" sz="1200" b="0" i="0" u="none" strike="noStrike" baseline="0" dirty="0">
                <a:solidFill>
                  <a:srgbClr val="000000"/>
                </a:solidFill>
                <a:latin typeface="+mn-lt"/>
              </a:rPr>
              <a:t>are prepared when an investor purchases more than 50% of the voting stock of a company. In this case, the investor typically is presumed to have controlling influence; by voting those shares, the investor (referred to as the parent) actually can control the operations of the investee (referred to as the subsidiary). Both companies continue to operate as separate legal entities, but the parent company reports as if the two companies were operating as a single combined company. </a:t>
            </a:r>
            <a:endParaRPr lang="en-US" sz="1200" dirty="0">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139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n-lt"/>
              </a:rPr>
              <a:t>The critical events over the life of an equity investment in another company, such as shares of common stock, include the following:</a:t>
            </a:r>
          </a:p>
          <a:p>
            <a:endParaRPr lang="en-US" sz="1200" dirty="0">
              <a:solidFill>
                <a:schemeClr val="tx1"/>
              </a:solidFill>
              <a:latin typeface="+mn-lt"/>
            </a:endParaRPr>
          </a:p>
          <a:p>
            <a:pPr marL="457200" lvl="0" indent="-457200" defTabSz="914400" eaLnBrk="0" fontAlgn="base" hangingPunct="0">
              <a:spcBef>
                <a:spcPct val="0"/>
              </a:spcBef>
              <a:spcAft>
                <a:spcPct val="0"/>
              </a:spcAft>
              <a:buFont typeface="+mj-lt"/>
              <a:buAutoNum type="arabicPeriod"/>
            </a:pPr>
            <a:r>
              <a:rPr lang="en-US" altLang="en-US" sz="1200" dirty="0">
                <a:solidFill>
                  <a:schemeClr val="tx1"/>
                </a:solidFill>
                <a:latin typeface="+mn-lt"/>
              </a:rPr>
              <a:t>Purchasing the equity security.</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Receiving dividends .</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Holding the investment during periods in which the investment's fair value changes (</a:t>
            </a:r>
            <a:r>
              <a:rPr lang="en-US" altLang="en-US" sz="1200" i="1" dirty="0">
                <a:solidFill>
                  <a:schemeClr val="tx1"/>
                </a:solidFill>
                <a:latin typeface="+mn-lt"/>
              </a:rPr>
              <a:t>unrealized</a:t>
            </a:r>
            <a:r>
              <a:rPr lang="en-US" altLang="en-US" sz="1200" dirty="0">
                <a:solidFill>
                  <a:schemeClr val="tx1"/>
                </a:solidFill>
                <a:latin typeface="+mn-lt"/>
              </a:rPr>
              <a:t> holding gains and losses).</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Selling the investment (</a:t>
            </a:r>
            <a:r>
              <a:rPr lang="en-US" altLang="en-US" sz="1200" i="1" dirty="0">
                <a:solidFill>
                  <a:schemeClr val="tx1"/>
                </a:solidFill>
                <a:latin typeface="+mn-lt"/>
              </a:rPr>
              <a:t>realized</a:t>
            </a:r>
            <a:r>
              <a:rPr lang="en-US" altLang="en-US" sz="1200" dirty="0">
                <a:solidFill>
                  <a:schemeClr val="tx1"/>
                </a:solidFill>
                <a:latin typeface="+mn-lt"/>
              </a:rPr>
              <a:t> gains and losses).</a:t>
            </a:r>
          </a:p>
          <a:p>
            <a:endParaRPr lang="en-US" sz="1200" dirty="0">
              <a:solidFill>
                <a:schemeClr val="tx1"/>
              </a:solidFill>
              <a:latin typeface="+mn-lt"/>
            </a:endParaRPr>
          </a:p>
          <a:p>
            <a:r>
              <a:rPr lang="en-US" sz="1200" dirty="0">
                <a:solidFill>
                  <a:schemeClr val="tx1"/>
                </a:solidFill>
                <a:latin typeface="+mn-lt"/>
              </a:rPr>
              <a:t>We’ll go through each of these</a:t>
            </a:r>
            <a:r>
              <a:rPr lang="en-US" sz="1200" baseline="0" dirty="0">
                <a:solidFill>
                  <a:schemeClr val="tx1"/>
                </a:solidFill>
                <a:latin typeface="+mn-lt"/>
              </a:rPr>
              <a:t> four events on the following slides.</a:t>
            </a:r>
            <a:endParaRPr lang="en-US" sz="1200" dirty="0">
              <a:solidFill>
                <a:schemeClr val="tx1"/>
              </a:solidFill>
              <a:latin typeface="+mn-lt"/>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5750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49E22-1B69-7442-BBA7-21B211138868}"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AA22CA-27A8-BD4D-96C3-EF13E3D9986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807414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7E3058-B44C-D844-ABC9-A7214F494DCB}"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480723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©2016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366616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E773AF-283E-9942-A394-11D94E68DF38}"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952963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6240AE-84DB-CA42-B4DA-FC712F70F214}" type="datetime1">
              <a:rPr lang="en-US" smtClean="0"/>
              <a:t>5/31/2021</a:t>
            </a:fld>
            <a:endParaRPr lang="en-US" dirty="0"/>
          </a:p>
        </p:txBody>
      </p:sp>
      <p:sp>
        <p:nvSpPr>
          <p:cNvPr id="8" name="Footer Placeholder 7"/>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631290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F42389-AB3F-B74A-A51D-7D96DE188ED2}" type="datetime1">
              <a:rPr lang="en-US" smtClean="0"/>
              <a:t>5/31/2021</a:t>
            </a:fld>
            <a:endParaRPr lang="en-US" dirty="0"/>
          </a:p>
        </p:txBody>
      </p:sp>
      <p:sp>
        <p:nvSpPr>
          <p:cNvPr id="4" name="Footer Placeholder 3"/>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31644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t>5/31/2021</a:t>
            </a:fld>
            <a:endParaRPr lang="en-US" dirty="0"/>
          </a:p>
        </p:txBody>
      </p:sp>
      <p:sp>
        <p:nvSpPr>
          <p:cNvPr id="3" name="Footer Placeholder 2"/>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1221421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1319903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t>5/31/2021</a:t>
            </a:fld>
            <a:endParaRPr lang="en-US" dirty="0"/>
          </a:p>
        </p:txBody>
      </p:sp>
      <p:sp>
        <p:nvSpPr>
          <p:cNvPr id="6" name="Footer Placeholder 5"/>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1783933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t>5/31/2021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D-</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13397" y="1559251"/>
            <a:ext cx="8255256" cy="1275016"/>
          </a:xfrm>
        </p:spPr>
        <p:txBody>
          <a:bodyPr>
            <a:normAutofit/>
          </a:body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3" name="Subtitle 2"/>
          <p:cNvSpPr>
            <a:spLocks noGrp="1"/>
          </p:cNvSpPr>
          <p:nvPr>
            <p:ph type="subTitle" idx="1"/>
          </p:nvPr>
        </p:nvSpPr>
        <p:spPr>
          <a:xfrm>
            <a:off x="611061" y="2650115"/>
            <a:ext cx="3922841" cy="1194676"/>
          </a:xfrm>
        </p:spPr>
        <p:txBody>
          <a:bodyPr>
            <a:normAutofit/>
          </a:bodyPr>
          <a:lstStyle/>
          <a:p>
            <a:pPr algn="l"/>
            <a:r>
              <a:rPr lang="en-US" dirty="0">
                <a:solidFill>
                  <a:srgbClr val="1D5F76"/>
                </a:solidFill>
              </a:rPr>
              <a:t>Investments</a:t>
            </a:r>
          </a:p>
        </p:txBody>
      </p:sp>
      <p:sp>
        <p:nvSpPr>
          <p:cNvPr id="9" name="TextBox 8"/>
          <p:cNvSpPr txBox="1"/>
          <p:nvPr/>
        </p:nvSpPr>
        <p:spPr>
          <a:xfrm>
            <a:off x="686047" y="3969080"/>
            <a:ext cx="2327424" cy="369332"/>
          </a:xfrm>
          <a:prstGeom prst="rect">
            <a:avLst/>
          </a:prstGeom>
          <a:noFill/>
        </p:spPr>
        <p:txBody>
          <a:bodyPr wrap="square" rtlCol="0">
            <a:spAutoFit/>
          </a:bodyPr>
          <a:lstStyle/>
          <a:p>
            <a:r>
              <a:rPr lang="en-US" dirty="0">
                <a:solidFill>
                  <a:srgbClr val="336666"/>
                </a:solidFill>
              </a:rPr>
              <a:t>APPENDIX</a:t>
            </a:r>
          </a:p>
        </p:txBody>
      </p:sp>
      <p:sp>
        <p:nvSpPr>
          <p:cNvPr id="10" name="TextBox 9"/>
          <p:cNvSpPr txBox="1"/>
          <p:nvPr/>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6" name="Slide Number Placeholder 5"/>
          <p:cNvSpPr>
            <a:spLocks noGrp="1"/>
          </p:cNvSpPr>
          <p:nvPr>
            <p:ph type="sldNum" sz="quarter" idx="12"/>
          </p:nvPr>
        </p:nvSpPr>
        <p:spPr/>
        <p:txBody>
          <a:bodyPr/>
          <a:lstStyle/>
          <a:p>
            <a:r>
              <a:rPr lang="en-US" dirty="0"/>
              <a:t>D-</a:t>
            </a:r>
            <a:fld id="{8A048DD7-39B4-434B-ACE7-68CA5B147A05}" type="slidenum">
              <a:rPr lang="en-US" smtClean="0"/>
              <a:t>1</a:t>
            </a:fld>
            <a:endParaRPr lang="en-US" dirty="0"/>
          </a:p>
        </p:txBody>
      </p:sp>
      <p:sp>
        <p:nvSpPr>
          <p:cNvPr id="12" name="TextBox 11">
            <a:extLst>
              <a:ext uri="{FF2B5EF4-FFF2-40B4-BE49-F238E27FC236}">
                <a16:creationId xmlns:a16="http://schemas.microsoft.com/office/drawing/2014/main" id="{1CC3089E-86A0-41B0-AA67-878F33AFB14F}"/>
              </a:ext>
            </a:extLst>
          </p:cNvPr>
          <p:cNvSpPr txBox="1"/>
          <p:nvPr/>
        </p:nvSpPr>
        <p:spPr>
          <a:xfrm>
            <a:off x="1145208" y="3429000"/>
            <a:ext cx="1941976" cy="1938992"/>
          </a:xfrm>
          <a:prstGeom prst="rect">
            <a:avLst/>
          </a:prstGeom>
          <a:noFill/>
        </p:spPr>
        <p:txBody>
          <a:bodyPr wrap="square" rtlCol="0">
            <a:spAutoFit/>
          </a:bodyPr>
          <a:lstStyle/>
          <a:p>
            <a:pPr algn="ctr"/>
            <a:r>
              <a:rPr lang="en-US" sz="12000" kern="0" spc="-400" dirty="0">
                <a:solidFill>
                  <a:srgbClr val="D49323"/>
                </a:solidFill>
                <a:latin typeface="Avenir LT Std 35 Light"/>
                <a:cs typeface="Avenir LT Std 35 Light"/>
              </a:rPr>
              <a:t>D</a:t>
            </a:r>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US" sz="4000" dirty="0">
                <a:solidFill>
                  <a:srgbClr val="A5062D"/>
                </a:solidFill>
              </a:rPr>
              <a:t>Purchase Equity Investments &amp; Receive Cash Dividends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a:xfrm>
            <a:off x="6989386" y="6471802"/>
            <a:ext cx="2133600" cy="365125"/>
          </a:xfrm>
        </p:spPr>
        <p:txBody>
          <a:bodyPr/>
          <a:lstStyle/>
          <a:p>
            <a:r>
              <a:rPr lang="en-US" dirty="0"/>
              <a:t>D-</a:t>
            </a:r>
            <a:fld id="{8A048DD7-39B4-434B-ACE7-68CA5B147A05}" type="slidenum">
              <a:rPr lang="en-US" smtClean="0"/>
              <a:t>10</a:t>
            </a:fld>
            <a:endParaRPr lang="en-US" dirty="0"/>
          </a:p>
        </p:txBody>
      </p:sp>
      <p:sp>
        <p:nvSpPr>
          <p:cNvPr id="11" name="Rectangle 10"/>
          <p:cNvSpPr/>
          <p:nvPr/>
        </p:nvSpPr>
        <p:spPr>
          <a:xfrm>
            <a:off x="878055" y="2734946"/>
            <a:ext cx="8045078" cy="1317210"/>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a:spLocks noChangeArrowheads="1"/>
          </p:cNvSpPr>
          <p:nvPr/>
        </p:nvSpPr>
        <p:spPr bwMode="auto">
          <a:xfrm>
            <a:off x="1044662" y="2722578"/>
            <a:ext cx="7677510" cy="338554"/>
          </a:xfrm>
          <a:prstGeom prst="rect">
            <a:avLst/>
          </a:prstGeom>
          <a:noFill/>
          <a:ln w="9525">
            <a:noFill/>
            <a:miter lim="800000"/>
            <a:headEnd/>
            <a:tailEnd/>
          </a:ln>
        </p:spPr>
        <p:txBody>
          <a:bodyPr wrap="square">
            <a:spAutoFit/>
          </a:bodyPr>
          <a:lstStyle/>
          <a:p>
            <a:r>
              <a:rPr lang="en-US" sz="1600" dirty="0">
                <a:latin typeface="Calibri" pitchFamily="34" charset="0"/>
              </a:rPr>
              <a:t>December 6, 2024</a:t>
            </a:r>
            <a:r>
              <a:rPr lang="en-US" sz="1600" b="1" dirty="0">
                <a:latin typeface="Calibri" pitchFamily="34" charset="0"/>
              </a:rPr>
              <a:t>	</a:t>
            </a:r>
            <a:r>
              <a:rPr lang="en-US" sz="1400" b="1" dirty="0">
                <a:latin typeface="Calibri" pitchFamily="34" charset="0"/>
              </a:rPr>
              <a:t>      					                                             </a:t>
            </a:r>
            <a:r>
              <a:rPr lang="en-US" sz="1600" dirty="0">
                <a:latin typeface="Calibri" pitchFamily="34" charset="0"/>
              </a:rPr>
              <a:t>Debit	            Credit</a:t>
            </a:r>
            <a:endParaRPr lang="en-US" sz="1400" dirty="0"/>
          </a:p>
        </p:txBody>
      </p:sp>
      <p:sp>
        <p:nvSpPr>
          <p:cNvPr id="13" name="TextBox 12"/>
          <p:cNvSpPr txBox="1">
            <a:spLocks noChangeArrowheads="1"/>
          </p:cNvSpPr>
          <p:nvPr/>
        </p:nvSpPr>
        <p:spPr bwMode="auto">
          <a:xfrm>
            <a:off x="1023581" y="2966138"/>
            <a:ext cx="8099405" cy="1477328"/>
          </a:xfrm>
          <a:prstGeom prst="rect">
            <a:avLst/>
          </a:prstGeom>
          <a:noFill/>
          <a:ln w="9525">
            <a:noFill/>
            <a:miter lim="800000"/>
            <a:headEnd/>
            <a:tailEnd/>
          </a:ln>
        </p:spPr>
        <p:txBody>
          <a:bodyPr wrap="square">
            <a:spAutoFit/>
          </a:bodyPr>
          <a:lstStyle/>
          <a:p>
            <a:r>
              <a:rPr lang="en-US" sz="1600" b="1" dirty="0">
                <a:latin typeface="Calibri" pitchFamily="34" charset="0"/>
              </a:rPr>
              <a:t>Investments </a:t>
            </a:r>
            <a:r>
              <a:rPr lang="en-US" sz="1600" dirty="0">
                <a:latin typeface="Calibri" pitchFamily="34" charset="0"/>
              </a:rPr>
              <a:t>…...……..….….….……………………………………………………………       </a:t>
            </a:r>
            <a:r>
              <a:rPr lang="en-US" sz="1600" b="1" dirty="0">
                <a:latin typeface="Calibri" pitchFamily="34" charset="0"/>
              </a:rPr>
              <a:t>30,000</a:t>
            </a:r>
          </a:p>
          <a:p>
            <a:r>
              <a:rPr lang="en-US" sz="1600" b="1" dirty="0">
                <a:latin typeface="Calibri" pitchFamily="34" charset="0"/>
              </a:rPr>
              <a:t>   Cash </a:t>
            </a:r>
            <a:r>
              <a:rPr lang="en-US" sz="1600" dirty="0">
                <a:latin typeface="Calibri" pitchFamily="34" charset="0"/>
              </a:rPr>
              <a:t>………………………………………………………………………..…………………..                               </a:t>
            </a:r>
            <a:r>
              <a:rPr lang="en-US" sz="1600" b="1" dirty="0">
                <a:latin typeface="Calibri" pitchFamily="34" charset="0"/>
              </a:rPr>
              <a:t>30,000</a:t>
            </a:r>
          </a:p>
          <a:p>
            <a:r>
              <a:rPr lang="en-US" sz="1600" b="1" dirty="0">
                <a:latin typeface="Calibri" pitchFamily="34" charset="0"/>
              </a:rPr>
              <a:t>   </a:t>
            </a:r>
            <a:r>
              <a:rPr lang="en-US" sz="1400" i="1" dirty="0">
                <a:latin typeface="Calibri" pitchFamily="34" charset="0"/>
              </a:rPr>
              <a:t>(Purchase common stock)</a:t>
            </a:r>
          </a:p>
          <a:p>
            <a:r>
              <a:rPr lang="en-US" sz="1400" i="1" dirty="0">
                <a:latin typeface="Calibri" pitchFamily="34" charset="0"/>
              </a:rPr>
              <a:t>   ($30,000 = 1,000 shares × $30)</a:t>
            </a:r>
          </a:p>
          <a:p>
            <a:endParaRPr lang="en-US" sz="1400" b="1" dirty="0">
              <a:latin typeface="Calibri" pitchFamily="34" charset="0"/>
            </a:endParaRPr>
          </a:p>
          <a:p>
            <a:r>
              <a:rPr lang="en-US" sz="1400" b="1" dirty="0">
                <a:latin typeface="Calibri" pitchFamily="34" charset="0"/>
              </a:rPr>
              <a:t>									</a:t>
            </a:r>
            <a:endParaRPr lang="en-US" sz="1400" b="1" u="sng" dirty="0"/>
          </a:p>
        </p:txBody>
      </p:sp>
      <p:cxnSp>
        <p:nvCxnSpPr>
          <p:cNvPr id="15" name="Straight Connector 14"/>
          <p:cNvCxnSpPr/>
          <p:nvPr/>
        </p:nvCxnSpPr>
        <p:spPr>
          <a:xfrm>
            <a:off x="8110912" y="3031844"/>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3" name="Group 2"/>
          <p:cNvGrpSpPr/>
          <p:nvPr/>
        </p:nvGrpSpPr>
        <p:grpSpPr>
          <a:xfrm>
            <a:off x="859687" y="4988038"/>
            <a:ext cx="8045078" cy="1343088"/>
            <a:chOff x="878055" y="3621416"/>
            <a:chExt cx="8045078" cy="1343088"/>
          </a:xfrm>
        </p:grpSpPr>
        <p:sp>
          <p:nvSpPr>
            <p:cNvPr id="20" name="Rectangle 19"/>
            <p:cNvSpPr/>
            <p:nvPr/>
          </p:nvSpPr>
          <p:spPr>
            <a:xfrm>
              <a:off x="878055" y="3647294"/>
              <a:ext cx="8045078" cy="1317210"/>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TextBox 20"/>
            <p:cNvSpPr txBox="1">
              <a:spLocks noChangeArrowheads="1"/>
            </p:cNvSpPr>
            <p:nvPr/>
          </p:nvSpPr>
          <p:spPr bwMode="auto">
            <a:xfrm>
              <a:off x="1098710" y="3621416"/>
              <a:ext cx="7677510" cy="338554"/>
            </a:xfrm>
            <a:prstGeom prst="rect">
              <a:avLst/>
            </a:prstGeom>
            <a:noFill/>
            <a:ln w="9525">
              <a:noFill/>
              <a:miter lim="800000"/>
              <a:headEnd/>
              <a:tailEnd/>
            </a:ln>
          </p:spPr>
          <p:txBody>
            <a:bodyPr wrap="square">
              <a:spAutoFit/>
            </a:bodyPr>
            <a:lstStyle/>
            <a:p>
              <a:r>
                <a:rPr lang="en-US" sz="1600" dirty="0">
                  <a:latin typeface="Calibri" pitchFamily="34" charset="0"/>
                </a:rPr>
                <a:t>December 15, 2024</a:t>
              </a:r>
              <a:r>
                <a:rPr lang="en-US" sz="1600" b="1" dirty="0">
                  <a:latin typeface="Calibri" pitchFamily="34" charset="0"/>
                </a:rPr>
                <a:t>	      					                                      </a:t>
              </a:r>
              <a:r>
                <a:rPr lang="en-US" sz="1600" dirty="0">
                  <a:latin typeface="Calibri" pitchFamily="34" charset="0"/>
                </a:rPr>
                <a:t>Debit	           Credit</a:t>
              </a:r>
              <a:endParaRPr lang="en-US" sz="1600" dirty="0"/>
            </a:p>
          </p:txBody>
        </p:sp>
        <p:cxnSp>
          <p:nvCxnSpPr>
            <p:cNvPr id="23" name="Straight Connector 22"/>
            <p:cNvCxnSpPr/>
            <p:nvPr/>
          </p:nvCxnSpPr>
          <p:spPr>
            <a:xfrm>
              <a:off x="7031093" y="3944655"/>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8110912" y="3944192"/>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152758" y="3944192"/>
              <a:ext cx="1659610"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2" name="TextBox 21"/>
          <p:cNvSpPr txBox="1">
            <a:spLocks noChangeArrowheads="1"/>
          </p:cNvSpPr>
          <p:nvPr/>
        </p:nvSpPr>
        <p:spPr bwMode="auto">
          <a:xfrm>
            <a:off x="1074626" y="5266454"/>
            <a:ext cx="7677510" cy="1477328"/>
          </a:xfrm>
          <a:prstGeom prst="rect">
            <a:avLst/>
          </a:prstGeom>
          <a:noFill/>
          <a:ln w="9525">
            <a:noFill/>
            <a:miter lim="800000"/>
            <a:headEnd/>
            <a:tailEnd/>
          </a:ln>
        </p:spPr>
        <p:txBody>
          <a:bodyPr wrap="square">
            <a:spAutoFit/>
          </a:bodyPr>
          <a:lstStyle/>
          <a:p>
            <a:r>
              <a:rPr lang="en-US" sz="1600" b="1" dirty="0">
                <a:latin typeface="Calibri" pitchFamily="34" charset="0"/>
              </a:rPr>
              <a:t>Cash </a:t>
            </a:r>
            <a:r>
              <a:rPr lang="en-US" sz="1600" dirty="0">
                <a:latin typeface="Calibri" pitchFamily="34" charset="0"/>
              </a:rPr>
              <a:t>…...……..….….….……………………………………………………………………….           </a:t>
            </a:r>
            <a:r>
              <a:rPr lang="en-US" sz="1600" b="1" dirty="0">
                <a:latin typeface="Calibri" pitchFamily="34" charset="0"/>
              </a:rPr>
              <a:t>500</a:t>
            </a:r>
          </a:p>
          <a:p>
            <a:r>
              <a:rPr lang="en-US" sz="1600" b="1" dirty="0">
                <a:latin typeface="Calibri" pitchFamily="34" charset="0"/>
              </a:rPr>
              <a:t>   Dividend Revenue </a:t>
            </a:r>
            <a:r>
              <a:rPr lang="en-US" sz="1600" dirty="0">
                <a:latin typeface="Calibri" pitchFamily="34" charset="0"/>
              </a:rPr>
              <a:t>………………………………………………..…………………….                                  </a:t>
            </a:r>
            <a:r>
              <a:rPr lang="en-US" sz="1600" b="1" dirty="0">
                <a:latin typeface="Calibri" pitchFamily="34" charset="0"/>
              </a:rPr>
              <a:t>500</a:t>
            </a:r>
          </a:p>
          <a:p>
            <a:r>
              <a:rPr lang="en-US" sz="1600" b="1" dirty="0">
                <a:latin typeface="Calibri" pitchFamily="34" charset="0"/>
              </a:rPr>
              <a:t>   </a:t>
            </a:r>
            <a:r>
              <a:rPr lang="en-US" sz="1400" i="1" dirty="0">
                <a:latin typeface="Calibri" pitchFamily="34" charset="0"/>
              </a:rPr>
              <a:t>(Receive cash dividends)</a:t>
            </a:r>
          </a:p>
          <a:p>
            <a:r>
              <a:rPr lang="en-US" sz="1400" i="1" dirty="0">
                <a:latin typeface="Calibri" pitchFamily="34" charset="0"/>
              </a:rPr>
              <a:t>   ($500 = 1,000 shares × $0.50)</a:t>
            </a:r>
          </a:p>
          <a:p>
            <a:endParaRPr lang="en-US" sz="1400" b="1" dirty="0">
              <a:latin typeface="Calibri" pitchFamily="34" charset="0"/>
            </a:endParaRPr>
          </a:p>
          <a:p>
            <a:pPr algn="ctr"/>
            <a:r>
              <a:rPr lang="en-US" sz="1400" b="1" dirty="0">
                <a:latin typeface="Calibri" pitchFamily="34" charset="0"/>
              </a:rPr>
              <a:t>								</a:t>
            </a:r>
            <a:endParaRPr lang="en-US" sz="1400" b="1" u="sng" dirty="0"/>
          </a:p>
        </p:txBody>
      </p:sp>
      <p:sp>
        <p:nvSpPr>
          <p:cNvPr id="7" name="TextBox 6"/>
          <p:cNvSpPr txBox="1"/>
          <p:nvPr/>
        </p:nvSpPr>
        <p:spPr>
          <a:xfrm>
            <a:off x="818132" y="1465152"/>
            <a:ext cx="8045077" cy="1292662"/>
          </a:xfrm>
          <a:prstGeom prst="rect">
            <a:avLst/>
          </a:prstGeom>
          <a:noFill/>
        </p:spPr>
        <p:txBody>
          <a:bodyPr wrap="square" rtlCol="0">
            <a:spAutoFit/>
          </a:bodyPr>
          <a:lstStyle/>
          <a:p>
            <a:r>
              <a:rPr lang="en-IN" sz="2500" dirty="0"/>
              <a:t>Nathan’s Sportswear purchases 1,000 shares of Canadian Falcon’s common stock for $30 per share on December 6, 2024.</a:t>
            </a:r>
            <a:endParaRPr lang="en-US" sz="2500" dirty="0"/>
          </a:p>
        </p:txBody>
      </p:sp>
      <p:sp>
        <p:nvSpPr>
          <p:cNvPr id="8" name="TextBox 7"/>
          <p:cNvSpPr txBox="1"/>
          <p:nvPr/>
        </p:nvSpPr>
        <p:spPr>
          <a:xfrm>
            <a:off x="847375" y="4143051"/>
            <a:ext cx="8057390" cy="877163"/>
          </a:xfrm>
          <a:prstGeom prst="rect">
            <a:avLst/>
          </a:prstGeom>
          <a:noFill/>
        </p:spPr>
        <p:txBody>
          <a:bodyPr wrap="square" rtlCol="0">
            <a:spAutoFit/>
          </a:bodyPr>
          <a:lstStyle/>
          <a:p>
            <a:r>
              <a:rPr lang="en-US" sz="2500" dirty="0"/>
              <a:t>Nathan’s Sportswear receives cash dividends paid by Canadian Falcon of $0.50 per share on December 15, 2024</a:t>
            </a:r>
            <a:r>
              <a:rPr lang="en-US" sz="2600" dirty="0"/>
              <a:t>.</a:t>
            </a:r>
          </a:p>
        </p:txBody>
      </p:sp>
      <p:cxnSp>
        <p:nvCxnSpPr>
          <p:cNvPr id="14" name="Straight Connector 13"/>
          <p:cNvCxnSpPr/>
          <p:nvPr/>
        </p:nvCxnSpPr>
        <p:spPr>
          <a:xfrm>
            <a:off x="7031093" y="3032307"/>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114512" y="3031844"/>
            <a:ext cx="1530076"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2391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r>
              <a:rPr lang="en-US" sz="4000" dirty="0">
                <a:solidFill>
                  <a:srgbClr val="A5062D"/>
                </a:solidFill>
              </a:rPr>
              <a:t>Adjust to Fair Value</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11</a:t>
            </a:fld>
            <a:endParaRPr lang="en-US" dirty="0"/>
          </a:p>
        </p:txBody>
      </p:sp>
      <p:sp>
        <p:nvSpPr>
          <p:cNvPr id="9" name="Rectangle 8"/>
          <p:cNvSpPr/>
          <p:nvPr/>
        </p:nvSpPr>
        <p:spPr>
          <a:xfrm>
            <a:off x="878055" y="2509303"/>
            <a:ext cx="8045078" cy="2133433"/>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a:spLocks noChangeArrowheads="1"/>
          </p:cNvSpPr>
          <p:nvPr/>
        </p:nvSpPr>
        <p:spPr bwMode="auto">
          <a:xfrm>
            <a:off x="1094443" y="2523956"/>
            <a:ext cx="7884457" cy="400110"/>
          </a:xfrm>
          <a:prstGeom prst="rect">
            <a:avLst/>
          </a:prstGeom>
          <a:noFill/>
          <a:ln w="9525">
            <a:noFill/>
            <a:miter lim="800000"/>
            <a:headEnd/>
            <a:tailEnd/>
          </a:ln>
        </p:spPr>
        <p:txBody>
          <a:bodyPr wrap="square">
            <a:spAutoFit/>
          </a:bodyPr>
          <a:lstStyle/>
          <a:p>
            <a:r>
              <a:rPr lang="en-US" sz="2000" dirty="0">
                <a:latin typeface="Calibri" pitchFamily="34" charset="0"/>
              </a:rPr>
              <a:t>December 31, 2025</a:t>
            </a:r>
            <a:r>
              <a:rPr lang="en-US" sz="2000" b="1" dirty="0">
                <a:latin typeface="Calibri" pitchFamily="34" charset="0"/>
              </a:rPr>
              <a:t>    		                                                     </a:t>
            </a:r>
            <a:r>
              <a:rPr lang="en-US" sz="2000" dirty="0">
                <a:latin typeface="Calibri" pitchFamily="34" charset="0"/>
              </a:rPr>
              <a:t>Debit	        Credit</a:t>
            </a:r>
            <a:endParaRPr lang="en-US" sz="2000" dirty="0"/>
          </a:p>
        </p:txBody>
      </p:sp>
      <p:sp>
        <p:nvSpPr>
          <p:cNvPr id="11" name="TextBox 10"/>
          <p:cNvSpPr txBox="1">
            <a:spLocks noChangeArrowheads="1"/>
          </p:cNvSpPr>
          <p:nvPr/>
        </p:nvSpPr>
        <p:spPr bwMode="auto">
          <a:xfrm>
            <a:off x="1094836" y="2955227"/>
            <a:ext cx="7677510" cy="1692771"/>
          </a:xfrm>
          <a:prstGeom prst="rect">
            <a:avLst/>
          </a:prstGeom>
          <a:noFill/>
          <a:ln w="9525">
            <a:noFill/>
            <a:miter lim="800000"/>
            <a:headEnd/>
            <a:tailEnd/>
          </a:ln>
        </p:spPr>
        <p:txBody>
          <a:bodyPr wrap="square">
            <a:spAutoFit/>
          </a:bodyPr>
          <a:lstStyle/>
          <a:p>
            <a:r>
              <a:rPr lang="en-US" sz="2000" b="1" dirty="0">
                <a:latin typeface="Calibri" pitchFamily="34" charset="0"/>
              </a:rPr>
              <a:t>Unrealized Holding Loss—Net Income </a:t>
            </a:r>
            <a:r>
              <a:rPr lang="en-US" sz="2000" dirty="0">
                <a:latin typeface="Calibri" pitchFamily="34" charset="0"/>
              </a:rPr>
              <a:t>…………………         </a:t>
            </a:r>
            <a:r>
              <a:rPr lang="en-US" sz="2000" b="1" dirty="0">
                <a:latin typeface="Calibri" pitchFamily="34" charset="0"/>
              </a:rPr>
              <a:t>2,000</a:t>
            </a:r>
          </a:p>
          <a:p>
            <a:r>
              <a:rPr lang="en-US" sz="2000" b="1" dirty="0">
                <a:latin typeface="Calibri" pitchFamily="34" charset="0"/>
              </a:rPr>
              <a:t>    Investments </a:t>
            </a:r>
            <a:r>
              <a:rPr lang="en-US" sz="2000" dirty="0">
                <a:latin typeface="Calibri" pitchFamily="34" charset="0"/>
              </a:rPr>
              <a:t>…………………………………………….………..                            </a:t>
            </a:r>
            <a:r>
              <a:rPr lang="en-US" sz="2000" b="1" dirty="0">
                <a:latin typeface="Calibri" pitchFamily="34" charset="0"/>
              </a:rPr>
              <a:t>2,000</a:t>
            </a:r>
          </a:p>
          <a:p>
            <a:r>
              <a:rPr lang="en-US" sz="2000" b="1" dirty="0">
                <a:latin typeface="Calibri" pitchFamily="34" charset="0"/>
              </a:rPr>
              <a:t>   </a:t>
            </a:r>
            <a:r>
              <a:rPr lang="en-US" i="1" dirty="0">
                <a:latin typeface="Calibri" pitchFamily="34" charset="0"/>
              </a:rPr>
              <a:t>(Decrease investments to fair value)</a:t>
            </a:r>
          </a:p>
          <a:p>
            <a:r>
              <a:rPr lang="en-US" i="1" dirty="0">
                <a:latin typeface="Calibri" pitchFamily="34" charset="0"/>
              </a:rPr>
              <a:t>   ($2,000 = 1,000 shares × $2)</a:t>
            </a:r>
          </a:p>
          <a:p>
            <a:r>
              <a:rPr lang="en-US" sz="1200" i="1" dirty="0">
                <a:latin typeface="Calibri" pitchFamily="34" charset="0"/>
              </a:rPr>
              <a:t>  </a:t>
            </a:r>
            <a:endParaRPr lang="en-US" sz="1400" b="1" dirty="0">
              <a:latin typeface="Calibri" pitchFamily="34" charset="0"/>
            </a:endParaRPr>
          </a:p>
          <a:p>
            <a:r>
              <a:rPr lang="en-US" sz="1400" b="1" dirty="0">
                <a:latin typeface="Calibri" pitchFamily="34" charset="0"/>
              </a:rPr>
              <a:t>									</a:t>
            </a:r>
            <a:endParaRPr lang="en-US" sz="1400" b="1" u="sng" dirty="0"/>
          </a:p>
        </p:txBody>
      </p:sp>
      <p:cxnSp>
        <p:nvCxnSpPr>
          <p:cNvPr id="12" name="Straight Connector 11"/>
          <p:cNvCxnSpPr/>
          <p:nvPr/>
        </p:nvCxnSpPr>
        <p:spPr>
          <a:xfrm>
            <a:off x="6958495" y="2924066"/>
            <a:ext cx="6331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8029840" y="2924066"/>
            <a:ext cx="68274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247761" y="2924066"/>
            <a:ext cx="20018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22960" y="1280160"/>
            <a:ext cx="6874600" cy="954107"/>
          </a:xfrm>
          <a:prstGeom prst="rect">
            <a:avLst/>
          </a:prstGeom>
          <a:noFill/>
        </p:spPr>
        <p:txBody>
          <a:bodyPr wrap="square" rtlCol="0">
            <a:spAutoFit/>
          </a:bodyPr>
          <a:lstStyle/>
          <a:p>
            <a:r>
              <a:rPr lang="en-US" sz="2800" dirty="0"/>
              <a:t>At the end of the year, Canadian Falcon’s stock has a current price of $28. </a:t>
            </a:r>
            <a:endParaRPr lang="en-US" sz="2800" b="1" dirty="0"/>
          </a:p>
        </p:txBody>
      </p:sp>
    </p:spTree>
    <p:extLst>
      <p:ext uri="{BB962C8B-B14F-4D97-AF65-F5344CB8AC3E}">
        <p14:creationId xmlns:p14="http://schemas.microsoft.com/office/powerpoint/2010/main" val="399217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p:cNvSpPr/>
          <p:nvPr/>
        </p:nvSpPr>
        <p:spPr>
          <a:xfrm>
            <a:off x="3019246" y="2054009"/>
            <a:ext cx="4692770" cy="887308"/>
          </a:xfrm>
          <a:prstGeom prst="round2SameRect">
            <a:avLst/>
          </a:prstGeom>
          <a:solidFill>
            <a:srgbClr val="08416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93386" y="68901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D–3</a:t>
            </a:r>
            <a:br>
              <a:rPr lang="en-US" sz="3200" dirty="0">
                <a:solidFill>
                  <a:srgbClr val="1D5F76"/>
                </a:solidFill>
                <a:latin typeface="Avenir LT Std 65 Medium"/>
                <a:cs typeface="Avenir LT Std 65 Medium"/>
              </a:rPr>
            </a:br>
            <a:r>
              <a:rPr lang="en-US" sz="4000" dirty="0">
                <a:solidFill>
                  <a:srgbClr val="A5062D"/>
                </a:solidFill>
              </a:rPr>
              <a:t>Income Statement</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12</a:t>
            </a:fld>
            <a:endParaRPr lang="en-US" dirty="0"/>
          </a:p>
        </p:txBody>
      </p:sp>
      <p:sp>
        <p:nvSpPr>
          <p:cNvPr id="8" name="Rectangle 7"/>
          <p:cNvSpPr/>
          <p:nvPr/>
        </p:nvSpPr>
        <p:spPr>
          <a:xfrm>
            <a:off x="3019246" y="2959328"/>
            <a:ext cx="4692770" cy="223358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6036961" y="3099106"/>
            <a:ext cx="1417668" cy="1938992"/>
          </a:xfrm>
          <a:prstGeom prst="rect">
            <a:avLst/>
          </a:prstGeom>
          <a:noFill/>
        </p:spPr>
        <p:txBody>
          <a:bodyPr wrap="square" rtlCol="0">
            <a:spAutoFit/>
          </a:bodyPr>
          <a:lstStyle/>
          <a:p>
            <a:pPr algn="r"/>
            <a:r>
              <a:rPr lang="en-US" sz="2000" dirty="0"/>
              <a:t>$100,000</a:t>
            </a:r>
          </a:p>
          <a:p>
            <a:pPr algn="r"/>
            <a:r>
              <a:rPr lang="en-US" sz="2000" dirty="0"/>
              <a:t>60,000</a:t>
            </a:r>
          </a:p>
          <a:p>
            <a:pPr algn="r"/>
            <a:r>
              <a:rPr lang="en-US" sz="2000" dirty="0"/>
              <a:t>40,000</a:t>
            </a:r>
          </a:p>
          <a:p>
            <a:pPr algn="r"/>
            <a:r>
              <a:rPr lang="en-US" sz="2000" b="1" dirty="0">
                <a:solidFill>
                  <a:srgbClr val="1D5F76"/>
                </a:solidFill>
              </a:rPr>
              <a:t>500</a:t>
            </a:r>
          </a:p>
          <a:p>
            <a:pPr algn="r"/>
            <a:r>
              <a:rPr lang="en-US" sz="2000" b="1" dirty="0">
                <a:solidFill>
                  <a:srgbClr val="1D5F76"/>
                </a:solidFill>
              </a:rPr>
              <a:t>(2,000)</a:t>
            </a:r>
          </a:p>
          <a:p>
            <a:pPr algn="r"/>
            <a:r>
              <a:rPr lang="en-US" sz="2000" dirty="0"/>
              <a:t>$  38,500</a:t>
            </a:r>
          </a:p>
        </p:txBody>
      </p:sp>
      <p:sp>
        <p:nvSpPr>
          <p:cNvPr id="10" name="TextBox 9"/>
          <p:cNvSpPr txBox="1"/>
          <p:nvPr/>
        </p:nvSpPr>
        <p:spPr>
          <a:xfrm>
            <a:off x="3019246" y="2056496"/>
            <a:ext cx="4692770" cy="923330"/>
          </a:xfrm>
          <a:prstGeom prst="rect">
            <a:avLst/>
          </a:prstGeom>
          <a:noFill/>
        </p:spPr>
        <p:txBody>
          <a:bodyPr wrap="square" rtlCol="0">
            <a:spAutoFit/>
          </a:bodyPr>
          <a:lstStyle/>
          <a:p>
            <a:pPr algn="ctr"/>
            <a:r>
              <a:rPr lang="en-US" b="1" dirty="0">
                <a:solidFill>
                  <a:schemeClr val="bg1"/>
                </a:solidFill>
              </a:rPr>
              <a:t>Nathan’s Sportswear</a:t>
            </a:r>
          </a:p>
          <a:p>
            <a:pPr algn="ctr"/>
            <a:r>
              <a:rPr lang="en-US" b="1" dirty="0">
                <a:solidFill>
                  <a:schemeClr val="bg1"/>
                </a:solidFill>
              </a:rPr>
              <a:t>Income Statement</a:t>
            </a:r>
          </a:p>
          <a:p>
            <a:pPr algn="ctr"/>
            <a:r>
              <a:rPr lang="en-US" b="1" dirty="0">
                <a:solidFill>
                  <a:schemeClr val="bg1"/>
                </a:solidFill>
              </a:rPr>
              <a:t>For the year ended December 31, 2024</a:t>
            </a:r>
          </a:p>
        </p:txBody>
      </p:sp>
      <p:cxnSp>
        <p:nvCxnSpPr>
          <p:cNvPr id="11" name="Straight Connector 10"/>
          <p:cNvCxnSpPr/>
          <p:nvPr/>
        </p:nvCxnSpPr>
        <p:spPr>
          <a:xfrm flipV="1">
            <a:off x="6409765" y="3781356"/>
            <a:ext cx="957636"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3248894" y="3079117"/>
            <a:ext cx="3362476" cy="1938992"/>
          </a:xfrm>
          <a:prstGeom prst="rect">
            <a:avLst/>
          </a:prstGeom>
          <a:noFill/>
        </p:spPr>
        <p:txBody>
          <a:bodyPr wrap="square" rtlCol="0">
            <a:spAutoFit/>
          </a:bodyPr>
          <a:lstStyle/>
          <a:p>
            <a:r>
              <a:rPr lang="en-US" sz="2000" dirty="0"/>
              <a:t>Sales revenue</a:t>
            </a:r>
          </a:p>
          <a:p>
            <a:r>
              <a:rPr lang="en-US" sz="2000" dirty="0"/>
              <a:t>Operating expenses</a:t>
            </a:r>
          </a:p>
          <a:p>
            <a:r>
              <a:rPr lang="en-US" sz="2000" dirty="0"/>
              <a:t>   Operating income</a:t>
            </a:r>
          </a:p>
          <a:p>
            <a:r>
              <a:rPr lang="en-US" sz="2000" b="1" dirty="0">
                <a:solidFill>
                  <a:srgbClr val="1D5F76"/>
                </a:solidFill>
              </a:rPr>
              <a:t>Dividend revenue</a:t>
            </a:r>
          </a:p>
          <a:p>
            <a:r>
              <a:rPr lang="en-US" sz="2000" b="1" dirty="0">
                <a:solidFill>
                  <a:srgbClr val="1D5F76"/>
                </a:solidFill>
              </a:rPr>
              <a:t>Unrealized holding loss</a:t>
            </a:r>
          </a:p>
          <a:p>
            <a:r>
              <a:rPr lang="en-US" sz="2000" dirty="0"/>
              <a:t>Net income</a:t>
            </a:r>
          </a:p>
        </p:txBody>
      </p:sp>
      <p:cxnSp>
        <p:nvCxnSpPr>
          <p:cNvPr id="14" name="Straight Connector 13"/>
          <p:cNvCxnSpPr>
            <a:cxnSpLocks/>
          </p:cNvCxnSpPr>
          <p:nvPr/>
        </p:nvCxnSpPr>
        <p:spPr>
          <a:xfrm>
            <a:off x="6409765" y="4699699"/>
            <a:ext cx="9576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409765" y="4983316"/>
            <a:ext cx="9576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6409765" y="5026450"/>
            <a:ext cx="957636" cy="1164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Left Bracket 14">
            <a:extLst>
              <a:ext uri="{FF2B5EF4-FFF2-40B4-BE49-F238E27FC236}">
                <a16:creationId xmlns:a16="http://schemas.microsoft.com/office/drawing/2014/main" id="{8926F412-1017-4BB9-AC3B-7E8368048497}"/>
              </a:ext>
            </a:extLst>
          </p:cNvPr>
          <p:cNvSpPr/>
          <p:nvPr/>
        </p:nvSpPr>
        <p:spPr>
          <a:xfrm>
            <a:off x="2700242" y="4127711"/>
            <a:ext cx="240841" cy="481992"/>
          </a:xfrm>
          <a:prstGeom prst="leftBracket">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8" name="TextBox 17">
            <a:extLst>
              <a:ext uri="{FF2B5EF4-FFF2-40B4-BE49-F238E27FC236}">
                <a16:creationId xmlns:a16="http://schemas.microsoft.com/office/drawing/2014/main" id="{1EBCA895-BD8D-419E-96AA-DEADDAA3CC54}"/>
              </a:ext>
            </a:extLst>
          </p:cNvPr>
          <p:cNvSpPr txBox="1"/>
          <p:nvPr/>
        </p:nvSpPr>
        <p:spPr>
          <a:xfrm>
            <a:off x="756628" y="3846768"/>
            <a:ext cx="1634935" cy="707886"/>
          </a:xfrm>
          <a:prstGeom prst="rect">
            <a:avLst/>
          </a:prstGeom>
          <a:noFill/>
          <a:ln w="15875">
            <a:solidFill>
              <a:srgbClr val="1D5F76"/>
            </a:solidFill>
          </a:ln>
        </p:spPr>
        <p:txBody>
          <a:bodyPr wrap="square" rtlCol="0">
            <a:spAutoFit/>
          </a:bodyPr>
          <a:lstStyle/>
          <a:p>
            <a:r>
              <a:rPr lang="en-US" sz="2000" dirty="0"/>
              <a:t>Nonoperating</a:t>
            </a:r>
          </a:p>
          <a:p>
            <a:r>
              <a:rPr lang="en-US" sz="2000" dirty="0"/>
              <a:t>Income/loss</a:t>
            </a:r>
          </a:p>
        </p:txBody>
      </p:sp>
      <p:cxnSp>
        <p:nvCxnSpPr>
          <p:cNvPr id="20" name="Straight Connector 19">
            <a:extLst>
              <a:ext uri="{FF2B5EF4-FFF2-40B4-BE49-F238E27FC236}">
                <a16:creationId xmlns:a16="http://schemas.microsoft.com/office/drawing/2014/main" id="{A89663A3-9373-41F9-8C8F-55D53ED9BA8C}"/>
              </a:ext>
            </a:extLst>
          </p:cNvPr>
          <p:cNvCxnSpPr>
            <a:stCxn id="18" idx="3"/>
            <a:endCxn id="15" idx="1"/>
          </p:cNvCxnSpPr>
          <p:nvPr/>
        </p:nvCxnSpPr>
        <p:spPr>
          <a:xfrm>
            <a:off x="2391563" y="4200711"/>
            <a:ext cx="308679" cy="167996"/>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238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r>
              <a:rPr lang="en-US" sz="4000" dirty="0">
                <a:solidFill>
                  <a:srgbClr val="A5062D"/>
                </a:solidFill>
              </a:rPr>
              <a:t>Sell Equity Investments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13</a:t>
            </a:fld>
            <a:endParaRPr lang="en-US" dirty="0"/>
          </a:p>
        </p:txBody>
      </p:sp>
      <p:sp>
        <p:nvSpPr>
          <p:cNvPr id="12" name="Rectangle 11"/>
          <p:cNvSpPr/>
          <p:nvPr/>
        </p:nvSpPr>
        <p:spPr>
          <a:xfrm>
            <a:off x="878055" y="2234268"/>
            <a:ext cx="8045078" cy="1469610"/>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a:spLocks noChangeArrowheads="1"/>
          </p:cNvSpPr>
          <p:nvPr/>
        </p:nvSpPr>
        <p:spPr bwMode="auto">
          <a:xfrm>
            <a:off x="1111284" y="2248920"/>
            <a:ext cx="7867616" cy="338554"/>
          </a:xfrm>
          <a:prstGeom prst="rect">
            <a:avLst/>
          </a:prstGeom>
          <a:noFill/>
          <a:ln w="9525">
            <a:noFill/>
            <a:miter lim="800000"/>
            <a:headEnd/>
            <a:tailEnd/>
          </a:ln>
        </p:spPr>
        <p:txBody>
          <a:bodyPr wrap="square">
            <a:spAutoFit/>
          </a:bodyPr>
          <a:lstStyle/>
          <a:p>
            <a:r>
              <a:rPr lang="en-US" sz="1600" dirty="0">
                <a:latin typeface="Calibri" pitchFamily="34" charset="0"/>
              </a:rPr>
              <a:t>January 18, 2025</a:t>
            </a:r>
            <a:r>
              <a:rPr lang="en-US" sz="1600" b="1" dirty="0">
                <a:latin typeface="Calibri" pitchFamily="34" charset="0"/>
              </a:rPr>
              <a:t>	      				                                                </a:t>
            </a:r>
            <a:r>
              <a:rPr lang="en-US" sz="1600" dirty="0">
                <a:latin typeface="Calibri" pitchFamily="34" charset="0"/>
              </a:rPr>
              <a:t>Debit	           Credit</a:t>
            </a:r>
            <a:endParaRPr lang="en-US" sz="1600" dirty="0"/>
          </a:p>
        </p:txBody>
      </p:sp>
      <p:sp>
        <p:nvSpPr>
          <p:cNvPr id="14" name="TextBox 13"/>
          <p:cNvSpPr txBox="1">
            <a:spLocks noChangeArrowheads="1"/>
          </p:cNvSpPr>
          <p:nvPr/>
        </p:nvSpPr>
        <p:spPr bwMode="auto">
          <a:xfrm>
            <a:off x="1012829" y="2571660"/>
            <a:ext cx="7944398" cy="1477328"/>
          </a:xfrm>
          <a:prstGeom prst="rect">
            <a:avLst/>
          </a:prstGeom>
          <a:noFill/>
          <a:ln w="9525">
            <a:noFill/>
            <a:miter lim="800000"/>
            <a:headEnd/>
            <a:tailEnd/>
          </a:ln>
        </p:spPr>
        <p:txBody>
          <a:bodyPr wrap="square">
            <a:spAutoFit/>
          </a:bodyPr>
          <a:lstStyle/>
          <a:p>
            <a:r>
              <a:rPr lang="en-US" sz="1600" b="1" dirty="0">
                <a:latin typeface="Calibri" pitchFamily="34" charset="0"/>
              </a:rPr>
              <a:t>Cash </a:t>
            </a:r>
            <a:r>
              <a:rPr lang="en-US" sz="1600" i="1" dirty="0">
                <a:latin typeface="Calibri" pitchFamily="34" charset="0"/>
              </a:rPr>
              <a:t>(100 shares × $24) </a:t>
            </a:r>
            <a:r>
              <a:rPr lang="en-US" sz="1600" dirty="0">
                <a:latin typeface="Calibri" pitchFamily="34" charset="0"/>
              </a:rPr>
              <a:t>…...……..….….….…………………………………………          </a:t>
            </a:r>
            <a:r>
              <a:rPr lang="en-US" sz="1600" b="1" dirty="0">
                <a:latin typeface="Calibri" pitchFamily="34" charset="0"/>
              </a:rPr>
              <a:t>2,400</a:t>
            </a:r>
          </a:p>
          <a:p>
            <a:r>
              <a:rPr lang="en-US" sz="1600" b="1" dirty="0">
                <a:latin typeface="Calibri" pitchFamily="34" charset="0"/>
              </a:rPr>
              <a:t>Loss </a:t>
            </a:r>
            <a:r>
              <a:rPr lang="en-US" sz="1600" dirty="0">
                <a:latin typeface="Calibri" pitchFamily="34" charset="0"/>
              </a:rPr>
              <a:t>(difference) ………………………………………..………………………………….             </a:t>
            </a:r>
            <a:r>
              <a:rPr lang="en-US" sz="1600" b="1" dirty="0">
                <a:latin typeface="Calibri" pitchFamily="34" charset="0"/>
              </a:rPr>
              <a:t>400</a:t>
            </a:r>
          </a:p>
          <a:p>
            <a:r>
              <a:rPr lang="en-US" sz="1600" b="1" dirty="0">
                <a:latin typeface="Calibri" pitchFamily="34" charset="0"/>
              </a:rPr>
              <a:t>    Investments </a:t>
            </a:r>
            <a:r>
              <a:rPr lang="en-US" sz="1600" i="1" dirty="0">
                <a:latin typeface="Calibri" pitchFamily="34" charset="0"/>
              </a:rPr>
              <a:t>(100 shares × $28) </a:t>
            </a:r>
            <a:r>
              <a:rPr lang="en-US" sz="1600" dirty="0">
                <a:latin typeface="Calibri" pitchFamily="34" charset="0"/>
              </a:rPr>
              <a:t>………………………………………..…………..                             </a:t>
            </a:r>
            <a:r>
              <a:rPr lang="en-US" sz="1600" b="1" dirty="0">
                <a:latin typeface="Calibri" pitchFamily="34" charset="0"/>
              </a:rPr>
              <a:t>2,800</a:t>
            </a:r>
          </a:p>
          <a:p>
            <a:r>
              <a:rPr lang="en-US" sz="1600" b="1" dirty="0">
                <a:latin typeface="Calibri" pitchFamily="34" charset="0"/>
              </a:rPr>
              <a:t>    </a:t>
            </a:r>
            <a:r>
              <a:rPr lang="en-US" sz="1400" i="1" dirty="0">
                <a:latin typeface="Calibri" pitchFamily="34" charset="0"/>
              </a:rPr>
              <a:t>(Sell investments below recorded amount)</a:t>
            </a:r>
          </a:p>
          <a:p>
            <a:r>
              <a:rPr lang="en-US" sz="1200" i="1" dirty="0">
                <a:latin typeface="Calibri" pitchFamily="34" charset="0"/>
              </a:rPr>
              <a:t>  </a:t>
            </a:r>
            <a:endParaRPr lang="en-US" sz="1400" b="1" dirty="0">
              <a:latin typeface="Calibri" pitchFamily="34" charset="0"/>
            </a:endParaRPr>
          </a:p>
          <a:p>
            <a:r>
              <a:rPr lang="en-US" sz="1400" b="1" dirty="0">
                <a:latin typeface="Calibri" pitchFamily="34" charset="0"/>
              </a:rPr>
              <a:t>									</a:t>
            </a:r>
            <a:endParaRPr lang="en-US" sz="1400" b="1" u="sng" dirty="0"/>
          </a:p>
        </p:txBody>
      </p:sp>
      <p:cxnSp>
        <p:nvCxnSpPr>
          <p:cNvPr id="15" name="Straight Connector 14"/>
          <p:cNvCxnSpPr/>
          <p:nvPr/>
        </p:nvCxnSpPr>
        <p:spPr>
          <a:xfrm>
            <a:off x="7031093" y="2554309"/>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8110912" y="2553846"/>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1125892" y="2554310"/>
            <a:ext cx="145893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878055" y="4925516"/>
            <a:ext cx="8045078" cy="1390198"/>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extBox 19"/>
          <p:cNvSpPr txBox="1">
            <a:spLocks noChangeArrowheads="1"/>
          </p:cNvSpPr>
          <p:nvPr/>
        </p:nvSpPr>
        <p:spPr bwMode="auto">
          <a:xfrm>
            <a:off x="1111284" y="4940168"/>
            <a:ext cx="7867616" cy="338554"/>
          </a:xfrm>
          <a:prstGeom prst="rect">
            <a:avLst/>
          </a:prstGeom>
          <a:noFill/>
          <a:ln w="9525">
            <a:noFill/>
            <a:miter lim="800000"/>
            <a:headEnd/>
            <a:tailEnd/>
          </a:ln>
        </p:spPr>
        <p:txBody>
          <a:bodyPr wrap="square">
            <a:spAutoFit/>
          </a:bodyPr>
          <a:lstStyle/>
          <a:p>
            <a:r>
              <a:rPr lang="en-US" sz="1600" dirty="0">
                <a:latin typeface="Calibri" pitchFamily="34" charset="0"/>
              </a:rPr>
              <a:t>February 26, 2025</a:t>
            </a:r>
            <a:r>
              <a:rPr lang="en-US" sz="1600" b="1" dirty="0">
                <a:latin typeface="Calibri" pitchFamily="34" charset="0"/>
              </a:rPr>
              <a:t>	      					                                      </a:t>
            </a:r>
            <a:r>
              <a:rPr lang="en-US" sz="1600" dirty="0">
                <a:latin typeface="Calibri" pitchFamily="34" charset="0"/>
              </a:rPr>
              <a:t>Debit	           Credit</a:t>
            </a:r>
            <a:endParaRPr lang="en-US" sz="1600" dirty="0"/>
          </a:p>
        </p:txBody>
      </p:sp>
      <p:sp>
        <p:nvSpPr>
          <p:cNvPr id="21" name="TextBox 20"/>
          <p:cNvSpPr txBox="1">
            <a:spLocks noChangeArrowheads="1"/>
          </p:cNvSpPr>
          <p:nvPr/>
        </p:nvSpPr>
        <p:spPr bwMode="auto">
          <a:xfrm>
            <a:off x="997888" y="5213408"/>
            <a:ext cx="7944398" cy="1477328"/>
          </a:xfrm>
          <a:prstGeom prst="rect">
            <a:avLst/>
          </a:prstGeom>
          <a:noFill/>
          <a:ln w="9525">
            <a:noFill/>
            <a:miter lim="800000"/>
            <a:headEnd/>
            <a:tailEnd/>
          </a:ln>
        </p:spPr>
        <p:txBody>
          <a:bodyPr wrap="square">
            <a:spAutoFit/>
          </a:bodyPr>
          <a:lstStyle/>
          <a:p>
            <a:r>
              <a:rPr lang="en-US" sz="1600" b="1" dirty="0">
                <a:latin typeface="Calibri" pitchFamily="34" charset="0"/>
              </a:rPr>
              <a:t>Cash </a:t>
            </a:r>
            <a:r>
              <a:rPr lang="en-US" sz="1600" i="1" dirty="0">
                <a:latin typeface="Calibri" pitchFamily="34" charset="0"/>
              </a:rPr>
              <a:t>(100 shares × $32) </a:t>
            </a:r>
            <a:r>
              <a:rPr lang="en-US" sz="1600" dirty="0">
                <a:latin typeface="Calibri" pitchFamily="34" charset="0"/>
              </a:rPr>
              <a:t>…...……..….….….……………………………………………       </a:t>
            </a:r>
            <a:r>
              <a:rPr lang="en-US" sz="1600" b="1" dirty="0">
                <a:latin typeface="Calibri" pitchFamily="34" charset="0"/>
              </a:rPr>
              <a:t>3,200</a:t>
            </a:r>
          </a:p>
          <a:p>
            <a:r>
              <a:rPr lang="en-US" sz="1600" b="1" dirty="0">
                <a:latin typeface="Calibri" pitchFamily="34" charset="0"/>
              </a:rPr>
              <a:t>   Investments </a:t>
            </a:r>
            <a:r>
              <a:rPr lang="en-US" sz="1600" i="1" dirty="0">
                <a:latin typeface="Calibri" pitchFamily="34" charset="0"/>
              </a:rPr>
              <a:t>(10 shares × $28) </a:t>
            </a:r>
            <a:r>
              <a:rPr lang="en-US" sz="1600" dirty="0">
                <a:latin typeface="Calibri" pitchFamily="34" charset="0"/>
              </a:rPr>
              <a:t>………………………………………..…………..                                </a:t>
            </a:r>
            <a:r>
              <a:rPr lang="en-US" sz="1600" b="1" dirty="0">
                <a:latin typeface="Calibri" pitchFamily="34" charset="0"/>
              </a:rPr>
              <a:t>2,800</a:t>
            </a:r>
          </a:p>
          <a:p>
            <a:r>
              <a:rPr lang="en-US" sz="1600" b="1" dirty="0">
                <a:latin typeface="Calibri" pitchFamily="34" charset="0"/>
              </a:rPr>
              <a:t>   Gain </a:t>
            </a:r>
            <a:r>
              <a:rPr lang="en-US" sz="1600" dirty="0">
                <a:latin typeface="Calibri" pitchFamily="34" charset="0"/>
              </a:rPr>
              <a:t>(difference) ……………………………………………………………………………                                 </a:t>
            </a:r>
            <a:r>
              <a:rPr lang="en-US" sz="1600" b="1" dirty="0">
                <a:latin typeface="Calibri" pitchFamily="34" charset="0"/>
              </a:rPr>
              <a:t>400</a:t>
            </a:r>
          </a:p>
          <a:p>
            <a:r>
              <a:rPr lang="en-US" sz="1600" b="1" dirty="0">
                <a:latin typeface="Calibri" pitchFamily="34" charset="0"/>
              </a:rPr>
              <a:t>   </a:t>
            </a:r>
            <a:r>
              <a:rPr lang="en-US" sz="1400" i="1" dirty="0">
                <a:latin typeface="Calibri" pitchFamily="34" charset="0"/>
              </a:rPr>
              <a:t>(Sell investments above recorded amount)</a:t>
            </a:r>
          </a:p>
          <a:p>
            <a:r>
              <a:rPr lang="en-US" sz="1200" i="1" dirty="0">
                <a:latin typeface="Calibri" pitchFamily="34" charset="0"/>
              </a:rPr>
              <a:t>  </a:t>
            </a:r>
            <a:endParaRPr lang="en-US" sz="1400" b="1" dirty="0">
              <a:latin typeface="Calibri" pitchFamily="34" charset="0"/>
            </a:endParaRPr>
          </a:p>
          <a:p>
            <a:r>
              <a:rPr lang="en-US" sz="1400" b="1" dirty="0">
                <a:latin typeface="Calibri" pitchFamily="34" charset="0"/>
              </a:rPr>
              <a:t>									</a:t>
            </a:r>
            <a:endParaRPr lang="en-US" sz="1400" b="1" u="sng" dirty="0"/>
          </a:p>
        </p:txBody>
      </p:sp>
      <p:cxnSp>
        <p:nvCxnSpPr>
          <p:cNvPr id="22" name="Straight Connector 21"/>
          <p:cNvCxnSpPr/>
          <p:nvPr/>
        </p:nvCxnSpPr>
        <p:spPr>
          <a:xfrm>
            <a:off x="7031093" y="5245557"/>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8110912" y="5245094"/>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1174853" y="5245560"/>
            <a:ext cx="154444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13873" y="1229222"/>
            <a:ext cx="8109259" cy="892552"/>
          </a:xfrm>
          <a:prstGeom prst="rect">
            <a:avLst/>
          </a:prstGeom>
          <a:noFill/>
        </p:spPr>
        <p:txBody>
          <a:bodyPr wrap="square" rtlCol="0">
            <a:spAutoFit/>
          </a:bodyPr>
          <a:lstStyle/>
          <a:p>
            <a:r>
              <a:rPr lang="en-US" sz="2600" dirty="0"/>
              <a:t>Nathan’s Sportswear sells 100 shares of Canadian Falcon common stock for $24 per share on January 18, 2025.</a:t>
            </a:r>
          </a:p>
        </p:txBody>
      </p:sp>
      <p:sp>
        <p:nvSpPr>
          <p:cNvPr id="25" name="TextBox 24"/>
          <p:cNvSpPr txBox="1"/>
          <p:nvPr/>
        </p:nvSpPr>
        <p:spPr>
          <a:xfrm>
            <a:off x="822960" y="3973449"/>
            <a:ext cx="8046720" cy="892552"/>
          </a:xfrm>
          <a:prstGeom prst="rect">
            <a:avLst/>
          </a:prstGeom>
          <a:noFill/>
        </p:spPr>
        <p:txBody>
          <a:bodyPr wrap="square" rtlCol="0">
            <a:spAutoFit/>
          </a:bodyPr>
          <a:lstStyle/>
          <a:p>
            <a:r>
              <a:rPr lang="en-US" sz="2600" dirty="0"/>
              <a:t>Nathan’s Sportswear sells 100 shares of Canadian Falcon common stock for $32 per share on February 26, 2025.</a:t>
            </a:r>
          </a:p>
        </p:txBody>
      </p:sp>
    </p:spTree>
    <p:extLst>
      <p:ext uri="{BB962C8B-B14F-4D97-AF65-F5344CB8AC3E}">
        <p14:creationId xmlns:p14="http://schemas.microsoft.com/office/powerpoint/2010/main" val="52828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273" y="393394"/>
            <a:ext cx="8229600" cy="774700"/>
          </a:xfrm>
        </p:spPr>
        <p:txBody>
          <a:bodyPr>
            <a:noAutofit/>
          </a:bodyPr>
          <a:lstStyle/>
          <a:p>
            <a:pPr algn="l">
              <a:lnSpc>
                <a:spcPct val="90000"/>
              </a:lnSpc>
            </a:pPr>
            <a:br>
              <a:rPr lang="en-US" sz="3200" dirty="0">
                <a:solidFill>
                  <a:srgbClr val="1D5F76"/>
                </a:solidFill>
                <a:latin typeface="Avenir LT Std 65 Medium"/>
                <a:cs typeface="Avenir LT Std 65 Medium"/>
              </a:rPr>
            </a:br>
            <a:r>
              <a:rPr lang="en-US" sz="4000" dirty="0">
                <a:solidFill>
                  <a:srgbClr val="A5062D"/>
                </a:solidFill>
              </a:rPr>
              <a:t>Key Point</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14</a:t>
            </a:fld>
            <a:endParaRPr lang="en-US" dirty="0"/>
          </a:p>
        </p:txBody>
      </p:sp>
      <p:sp>
        <p:nvSpPr>
          <p:cNvPr id="8" name="TextBox 7"/>
          <p:cNvSpPr txBox="1"/>
          <p:nvPr/>
        </p:nvSpPr>
        <p:spPr>
          <a:xfrm>
            <a:off x="1080273" y="1463714"/>
            <a:ext cx="7521489" cy="3770263"/>
          </a:xfrm>
          <a:prstGeom prst="rect">
            <a:avLst/>
          </a:prstGeom>
          <a:noFill/>
        </p:spPr>
        <p:txBody>
          <a:bodyPr wrap="square" rtlCol="0">
            <a:spAutoFit/>
          </a:bodyPr>
          <a:lstStyle/>
          <a:p>
            <a:r>
              <a:rPr lang="en-US" sz="2800" dirty="0">
                <a:solidFill>
                  <a:srgbClr val="336666"/>
                </a:solidFill>
              </a:rPr>
              <a:t>We report investments at fair value when a company has an insignificant influence over another company in which it invests, often indicated by an ownership interest of less than 20%. </a:t>
            </a:r>
          </a:p>
          <a:p>
            <a:pPr>
              <a:spcBef>
                <a:spcPts val="1800"/>
              </a:spcBef>
            </a:pPr>
            <a:r>
              <a:rPr lang="en-US" sz="2800" dirty="0">
                <a:solidFill>
                  <a:srgbClr val="336666"/>
                </a:solidFill>
              </a:rPr>
              <a:t>Unrealized holding gains and losses are included in net income.</a:t>
            </a:r>
          </a:p>
          <a:p>
            <a:endParaRPr lang="en-US" sz="2800" dirty="0">
              <a:solidFill>
                <a:srgbClr val="336666"/>
              </a:solidFill>
            </a:endParaRPr>
          </a:p>
        </p:txBody>
      </p:sp>
    </p:spTree>
    <p:extLst>
      <p:ext uri="{BB962C8B-B14F-4D97-AF65-F5344CB8AC3E}">
        <p14:creationId xmlns:p14="http://schemas.microsoft.com/office/powerpoint/2010/main" val="2294606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5840" y="1168125"/>
            <a:ext cx="7873298" cy="4432716"/>
          </a:xfrm>
        </p:spPr>
        <p:txBody>
          <a:bodyPr>
            <a:normAutofit/>
          </a:bodyPr>
          <a:lstStyle/>
          <a:p>
            <a:pPr marL="0" indent="0">
              <a:buNone/>
            </a:pPr>
            <a:r>
              <a:rPr lang="en-US" sz="2700" dirty="0"/>
              <a:t>Shaq Co. invests in Magic Co. by purchasing 200 shares of common stock. Magic has a total of 10,000 shares outstanding. If Magic pays dividends of $1 per share, the entry to record the receipt of the dividends on Shaq’s side would include:</a:t>
            </a:r>
          </a:p>
          <a:p>
            <a:pPr>
              <a:buAutoNum type="alphaLcPeriod"/>
            </a:pPr>
            <a:r>
              <a:rPr lang="en-US" sz="2700" dirty="0"/>
              <a:t>A debit to the investment account of $200</a:t>
            </a:r>
          </a:p>
          <a:p>
            <a:pPr>
              <a:buAutoNum type="alphaLcPeriod"/>
            </a:pPr>
            <a:r>
              <a:rPr lang="en-US" sz="2700" dirty="0"/>
              <a:t>A credit to the investment account of $200</a:t>
            </a:r>
          </a:p>
          <a:p>
            <a:pPr>
              <a:buAutoNum type="alphaLcPeriod" startAt="3"/>
            </a:pPr>
            <a:r>
              <a:rPr lang="en-US" sz="2700" dirty="0"/>
              <a:t>A debit to the dividend revenue account of $200</a:t>
            </a:r>
          </a:p>
          <a:p>
            <a:pPr>
              <a:buAutoNum type="alphaLcPeriod" startAt="3"/>
            </a:pPr>
            <a:r>
              <a:rPr lang="en-US" sz="2700" dirty="0"/>
              <a:t>A credit to the dividend revenue account of $200</a:t>
            </a:r>
          </a:p>
        </p:txBody>
      </p:sp>
      <p:sp>
        <p:nvSpPr>
          <p:cNvPr id="4" name="Title 3"/>
          <p:cNvSpPr>
            <a:spLocks noGrp="1"/>
          </p:cNvSpPr>
          <p:nvPr>
            <p:ph type="title"/>
          </p:nvPr>
        </p:nvSpPr>
        <p:spPr>
          <a:xfrm>
            <a:off x="1033705" y="368868"/>
            <a:ext cx="7922577" cy="799257"/>
          </a:xfrm>
        </p:spPr>
        <p:txBody>
          <a:bodyPr>
            <a:normAutofit/>
          </a:bodyPr>
          <a:lstStyle/>
          <a:p>
            <a:pPr algn="l"/>
            <a:r>
              <a:rPr lang="en-US" sz="3600" dirty="0"/>
              <a:t>Concept Check D–2</a:t>
            </a:r>
          </a:p>
        </p:txBody>
      </p:sp>
      <p:sp>
        <p:nvSpPr>
          <p:cNvPr id="6" name="Oval 5"/>
          <p:cNvSpPr/>
          <p:nvPr/>
        </p:nvSpPr>
        <p:spPr bwMode="auto">
          <a:xfrm>
            <a:off x="795948" y="479348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87541" y="5392480"/>
            <a:ext cx="7823166" cy="1015663"/>
          </a:xfrm>
          <a:prstGeom prst="rect">
            <a:avLst/>
          </a:prstGeom>
          <a:solidFill>
            <a:srgbClr val="FFFFD1"/>
          </a:solidFill>
          <a:ln w="6350">
            <a:solidFill>
              <a:schemeClr val="tx1"/>
            </a:solidFill>
          </a:ln>
        </p:spPr>
        <p:txBody>
          <a:bodyPr wrap="square" rtlCol="0">
            <a:spAutoFit/>
          </a:bodyPr>
          <a:lstStyle/>
          <a:p>
            <a:r>
              <a:rPr lang="en-US" sz="2000" dirty="0"/>
              <a:t>The entry to record the receipt of the cash dividends, assuming an insignificant influence, would include a debit to Cash and a credit to Dividend Revenue of $200, computed as 200 shares × $1 per share.</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15</a:t>
            </a:fld>
            <a:endParaRPr lang="en-US" dirty="0"/>
          </a:p>
        </p:txBody>
      </p:sp>
      <p:sp>
        <p:nvSpPr>
          <p:cNvPr id="10" name="TextBox 9"/>
          <p:cNvSpPr txBox="1"/>
          <p:nvPr/>
        </p:nvSpPr>
        <p:spPr>
          <a:xfrm>
            <a:off x="1338077" y="6559934"/>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76016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3</a:t>
            </a:r>
          </a:p>
        </p:txBody>
      </p:sp>
      <p:sp>
        <p:nvSpPr>
          <p:cNvPr id="8" name="TextBox 7"/>
          <p:cNvSpPr txBox="1"/>
          <p:nvPr/>
        </p:nvSpPr>
        <p:spPr>
          <a:xfrm>
            <a:off x="774253" y="1759334"/>
            <a:ext cx="7827509" cy="1569660"/>
          </a:xfrm>
          <a:prstGeom prst="rect">
            <a:avLst/>
          </a:prstGeom>
          <a:noFill/>
        </p:spPr>
        <p:txBody>
          <a:bodyPr wrap="square" rtlCol="0">
            <a:spAutoFit/>
          </a:bodyPr>
          <a:lstStyle/>
          <a:p>
            <a:pPr marL="1314450" indent="-1314450"/>
            <a:r>
              <a:rPr lang="en-US" sz="3200" b="1" dirty="0">
                <a:solidFill>
                  <a:srgbClr val="A5062D"/>
                </a:solidFill>
                <a:cs typeface="Avenir LT Std 55 Roman"/>
              </a:rPr>
              <a:t>LO D–3 </a:t>
            </a:r>
            <a:r>
              <a:rPr lang="en-US" sz="3200" dirty="0">
                <a:solidFill>
                  <a:srgbClr val="1D5F76"/>
                </a:solidFill>
              </a:rPr>
              <a:t>Account for investments in equity securities when the investor has </a:t>
            </a:r>
            <a:r>
              <a:rPr lang="en-US" sz="3200" i="1" dirty="0">
                <a:solidFill>
                  <a:srgbClr val="1D5F76"/>
                </a:solidFill>
              </a:rPr>
              <a:t>significant</a:t>
            </a:r>
            <a:r>
              <a:rPr lang="en-US" sz="3200" dirty="0">
                <a:solidFill>
                  <a:srgbClr val="1D5F76"/>
                </a:solidFill>
              </a:rPr>
              <a:t> influence.</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16</a:t>
            </a:fld>
            <a:endParaRPr lang="en-US" dirty="0"/>
          </a:p>
        </p:txBody>
      </p:sp>
    </p:spTree>
    <p:extLst>
      <p:ext uri="{BB962C8B-B14F-4D97-AF65-F5344CB8AC3E}">
        <p14:creationId xmlns:p14="http://schemas.microsoft.com/office/powerpoint/2010/main" val="970656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Autofit/>
          </a:bodyPr>
          <a:lstStyle/>
          <a:p>
            <a:pPr algn="l"/>
            <a:r>
              <a:rPr lang="en-US" sz="4000" dirty="0">
                <a:solidFill>
                  <a:srgbClr val="A5062D"/>
                </a:solidFill>
                <a:latin typeface="Avenir LT Std 65 Medium"/>
                <a:cs typeface="Avenir LT Std 65 Medium"/>
              </a:rPr>
              <a:t>Equity Investments with Significant Influence</a:t>
            </a:r>
          </a:p>
        </p:txBody>
      </p:sp>
      <p:sp>
        <p:nvSpPr>
          <p:cNvPr id="3" name="Content Placeholder 2"/>
          <p:cNvSpPr>
            <a:spLocks noGrp="1"/>
          </p:cNvSpPr>
          <p:nvPr>
            <p:ph idx="1"/>
          </p:nvPr>
        </p:nvSpPr>
        <p:spPr>
          <a:xfrm>
            <a:off x="914400" y="1680893"/>
            <a:ext cx="7708900" cy="4525963"/>
          </a:xfrm>
        </p:spPr>
        <p:txBody>
          <a:bodyPr>
            <a:normAutofit/>
          </a:bodyPr>
          <a:lstStyle/>
          <a:p>
            <a:r>
              <a:rPr lang="en-US" dirty="0">
                <a:solidFill>
                  <a:srgbClr val="1D5F76"/>
                </a:solidFill>
              </a:rPr>
              <a:t>When the investor owns between 20% and 50% of the common stock, it is presumed that the investing company exercises significant influence</a:t>
            </a:r>
          </a:p>
          <a:p>
            <a:r>
              <a:rPr lang="en-US" dirty="0">
                <a:solidFill>
                  <a:srgbClr val="1D5F76"/>
                </a:solidFill>
              </a:rPr>
              <a:t>Use the </a:t>
            </a:r>
            <a:r>
              <a:rPr lang="en-US" b="1" dirty="0">
                <a:solidFill>
                  <a:srgbClr val="1D5F76"/>
                </a:solidFill>
              </a:rPr>
              <a:t>equity method</a:t>
            </a:r>
            <a:endParaRPr lang="en-US" dirty="0">
              <a:solidFill>
                <a:srgbClr val="1D5F76"/>
              </a:solidFill>
            </a:endParaRPr>
          </a:p>
          <a:p>
            <a:pPr lvl="1"/>
            <a:r>
              <a:rPr lang="en-US" dirty="0">
                <a:solidFill>
                  <a:srgbClr val="1D5F76"/>
                </a:solidFill>
              </a:rPr>
              <a:t>Under the equity method, the investor accounts for the investment as if the investee is a part of the investor company</a:t>
            </a:r>
          </a:p>
          <a:p>
            <a:pPr marL="0" lvl="0" indent="0">
              <a:buNone/>
            </a:pPr>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17</a:t>
            </a:fld>
            <a:endParaRPr lang="en-US" dirty="0"/>
          </a:p>
        </p:txBody>
      </p:sp>
    </p:spTree>
    <p:extLst>
      <p:ext uri="{BB962C8B-B14F-4D97-AF65-F5344CB8AC3E}">
        <p14:creationId xmlns:p14="http://schemas.microsoft.com/office/powerpoint/2010/main" val="2388998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a:bodyPr>
          <a:lstStyle/>
          <a:p>
            <a:pPr algn="l"/>
            <a:r>
              <a:rPr lang="en-US" sz="4000" dirty="0">
                <a:solidFill>
                  <a:srgbClr val="A5062D"/>
                </a:solidFill>
                <a:latin typeface="Avenir LT Std 65 Medium"/>
                <a:cs typeface="Avenir LT Std 65 Medium"/>
              </a:rPr>
              <a:t>Purchase Equity Investments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18</a:t>
            </a:fld>
            <a:endParaRPr lang="en-US" dirty="0"/>
          </a:p>
        </p:txBody>
      </p:sp>
      <p:sp>
        <p:nvSpPr>
          <p:cNvPr id="8" name="Rectangle 7"/>
          <p:cNvSpPr/>
          <p:nvPr/>
        </p:nvSpPr>
        <p:spPr>
          <a:xfrm>
            <a:off x="749300" y="4211692"/>
            <a:ext cx="8045078" cy="1554480"/>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855198" y="4226345"/>
            <a:ext cx="7994947" cy="369332"/>
          </a:xfrm>
          <a:prstGeom prst="rect">
            <a:avLst/>
          </a:prstGeom>
          <a:noFill/>
          <a:ln w="9525">
            <a:noFill/>
            <a:miter lim="800000"/>
            <a:headEnd/>
            <a:tailEnd/>
          </a:ln>
        </p:spPr>
        <p:txBody>
          <a:bodyPr wrap="square">
            <a:spAutoFit/>
          </a:bodyPr>
          <a:lstStyle/>
          <a:p>
            <a:r>
              <a:rPr lang="en-US" dirty="0">
                <a:latin typeface="Calibri" pitchFamily="34" charset="0"/>
              </a:rPr>
              <a:t>January 2, 2025</a:t>
            </a:r>
            <a:r>
              <a:rPr lang="en-US" b="1" dirty="0">
                <a:latin typeface="Calibri" pitchFamily="34" charset="0"/>
              </a:rPr>
              <a:t>      					                                            </a:t>
            </a:r>
            <a:r>
              <a:rPr lang="en-US" dirty="0">
                <a:latin typeface="Calibri" pitchFamily="34" charset="0"/>
              </a:rPr>
              <a:t>Debit            Credit</a:t>
            </a:r>
            <a:endParaRPr lang="en-US" dirty="0"/>
          </a:p>
        </p:txBody>
      </p:sp>
      <p:sp>
        <p:nvSpPr>
          <p:cNvPr id="10" name="TextBox 9"/>
          <p:cNvSpPr txBox="1">
            <a:spLocks noChangeArrowheads="1"/>
          </p:cNvSpPr>
          <p:nvPr/>
        </p:nvSpPr>
        <p:spPr bwMode="auto">
          <a:xfrm>
            <a:off x="855198" y="4556285"/>
            <a:ext cx="7958333" cy="1384995"/>
          </a:xfrm>
          <a:prstGeom prst="rect">
            <a:avLst/>
          </a:prstGeom>
          <a:noFill/>
          <a:ln w="9525">
            <a:noFill/>
            <a:miter lim="800000"/>
            <a:headEnd/>
            <a:tailEnd/>
          </a:ln>
        </p:spPr>
        <p:txBody>
          <a:bodyPr wrap="square">
            <a:spAutoFit/>
          </a:bodyPr>
          <a:lstStyle/>
          <a:p>
            <a:r>
              <a:rPr lang="en-US" b="1" dirty="0">
                <a:latin typeface="Calibri" pitchFamily="34" charset="0"/>
              </a:rPr>
              <a:t>Investments </a:t>
            </a:r>
            <a:r>
              <a:rPr lang="en-US" dirty="0">
                <a:latin typeface="Calibri" pitchFamily="34" charset="0"/>
              </a:rPr>
              <a:t>…...……..….….….…………………………………………             </a:t>
            </a:r>
            <a:r>
              <a:rPr lang="en-US" b="1" dirty="0">
                <a:latin typeface="Calibri" pitchFamily="34" charset="0"/>
              </a:rPr>
              <a:t>150,000</a:t>
            </a:r>
          </a:p>
          <a:p>
            <a:r>
              <a:rPr lang="en-US" b="1" dirty="0">
                <a:latin typeface="Calibri" pitchFamily="34" charset="0"/>
              </a:rPr>
              <a:t>   Cash </a:t>
            </a:r>
            <a:r>
              <a:rPr lang="en-US" dirty="0">
                <a:latin typeface="Calibri" pitchFamily="34" charset="0"/>
              </a:rPr>
              <a:t>……………………………………………………………………….                                      </a:t>
            </a:r>
            <a:r>
              <a:rPr lang="en-US" b="1" dirty="0">
                <a:latin typeface="Calibri" pitchFamily="34" charset="0"/>
              </a:rPr>
              <a:t>150,000</a:t>
            </a:r>
          </a:p>
          <a:p>
            <a:r>
              <a:rPr lang="en-US" b="1" dirty="0">
                <a:latin typeface="Calibri" pitchFamily="34" charset="0"/>
              </a:rPr>
              <a:t>   </a:t>
            </a:r>
            <a:r>
              <a:rPr lang="en-US" sz="1600" i="1" dirty="0">
                <a:latin typeface="Calibri" pitchFamily="34" charset="0"/>
              </a:rPr>
              <a:t>(Purchase common stock)</a:t>
            </a:r>
          </a:p>
          <a:p>
            <a:r>
              <a:rPr lang="en-US" sz="1600" i="1" dirty="0">
                <a:latin typeface="Calibri" pitchFamily="34" charset="0"/>
              </a:rPr>
              <a:t>    </a:t>
            </a:r>
            <a:r>
              <a:rPr lang="en-US" sz="1600" dirty="0">
                <a:latin typeface="Calibri" pitchFamily="34" charset="0"/>
              </a:rPr>
              <a:t>($150,000 = 5,000 shares x $30)</a:t>
            </a:r>
            <a:endParaRPr lang="en-US" sz="1600" i="1" dirty="0">
              <a:latin typeface="Calibri" pitchFamily="34" charset="0"/>
            </a:endParaRPr>
          </a:p>
          <a:p>
            <a:r>
              <a:rPr lang="en-US" sz="1400" b="1" dirty="0">
                <a:latin typeface="Calibri" pitchFamily="34" charset="0"/>
              </a:rPr>
              <a:t>									</a:t>
            </a:r>
            <a:endParaRPr lang="en-US" sz="1400" b="1" u="sng" dirty="0"/>
          </a:p>
        </p:txBody>
      </p:sp>
      <p:cxnSp>
        <p:nvCxnSpPr>
          <p:cNvPr id="11" name="Straight Connector 10"/>
          <p:cNvCxnSpPr/>
          <p:nvPr/>
        </p:nvCxnSpPr>
        <p:spPr>
          <a:xfrm>
            <a:off x="6824017" y="4586563"/>
            <a:ext cx="6053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927630" y="4595677"/>
            <a:ext cx="64298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917757" y="4565755"/>
            <a:ext cx="15764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68823" y="1438585"/>
            <a:ext cx="7480300" cy="2246769"/>
          </a:xfrm>
          <a:prstGeom prst="rect">
            <a:avLst/>
          </a:prstGeom>
          <a:noFill/>
        </p:spPr>
        <p:txBody>
          <a:bodyPr wrap="square" rtlCol="0">
            <a:spAutoFit/>
          </a:bodyPr>
          <a:lstStyle/>
          <a:p>
            <a:r>
              <a:rPr lang="en-US" sz="2800" dirty="0"/>
              <a:t>On January 2, 2025, Nathan’s Sportswear purchases 5,000 shares of International Outfitter’s common stock for $30 per share. International Outfitter’s total number of shares outstanding is 20,000.</a:t>
            </a:r>
            <a:r>
              <a:rPr lang="en-IN" sz="2800" dirty="0"/>
              <a:t> </a:t>
            </a:r>
            <a:endParaRPr lang="en-US" sz="2800" dirty="0"/>
          </a:p>
        </p:txBody>
      </p:sp>
    </p:spTree>
    <p:extLst>
      <p:ext uri="{BB962C8B-B14F-4D97-AF65-F5344CB8AC3E}">
        <p14:creationId xmlns:p14="http://schemas.microsoft.com/office/powerpoint/2010/main" val="3190182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a:bodyPr>
          <a:lstStyle/>
          <a:p>
            <a:pPr algn="l"/>
            <a:r>
              <a:rPr lang="en-US" sz="4000" dirty="0">
                <a:solidFill>
                  <a:srgbClr val="A5062D"/>
                </a:solidFill>
                <a:latin typeface="Avenir LT Std 65 Medium"/>
                <a:cs typeface="Avenir LT Std 65 Medium"/>
              </a:rPr>
              <a:t>Recognize Equity Income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19</a:t>
            </a:fld>
            <a:endParaRPr lang="en-US" dirty="0"/>
          </a:p>
        </p:txBody>
      </p:sp>
      <p:sp>
        <p:nvSpPr>
          <p:cNvPr id="9" name="Rectangle 8"/>
          <p:cNvSpPr/>
          <p:nvPr/>
        </p:nvSpPr>
        <p:spPr>
          <a:xfrm>
            <a:off x="878055" y="3747452"/>
            <a:ext cx="8045078" cy="1616187"/>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a:spLocks noChangeArrowheads="1"/>
          </p:cNvSpPr>
          <p:nvPr/>
        </p:nvSpPr>
        <p:spPr bwMode="auto">
          <a:xfrm>
            <a:off x="1133964" y="3762104"/>
            <a:ext cx="7844936" cy="369332"/>
          </a:xfrm>
          <a:prstGeom prst="rect">
            <a:avLst/>
          </a:prstGeom>
          <a:noFill/>
          <a:ln w="9525">
            <a:noFill/>
            <a:miter lim="800000"/>
            <a:headEnd/>
            <a:tailEnd/>
          </a:ln>
        </p:spPr>
        <p:txBody>
          <a:bodyPr wrap="square">
            <a:spAutoFit/>
          </a:bodyPr>
          <a:lstStyle/>
          <a:p>
            <a:r>
              <a:rPr lang="en-US" dirty="0">
                <a:latin typeface="Calibri" pitchFamily="34" charset="0"/>
              </a:rPr>
              <a:t>December 31, 2025</a:t>
            </a:r>
            <a:r>
              <a:rPr lang="en-US" b="1" dirty="0">
                <a:latin typeface="Calibri" pitchFamily="34" charset="0"/>
              </a:rPr>
              <a:t>      					                                 </a:t>
            </a:r>
            <a:r>
              <a:rPr lang="en-US" dirty="0">
                <a:latin typeface="Calibri" pitchFamily="34" charset="0"/>
              </a:rPr>
              <a:t>Debit	        Credit</a:t>
            </a:r>
            <a:endParaRPr lang="en-US" dirty="0"/>
          </a:p>
        </p:txBody>
      </p:sp>
      <p:sp>
        <p:nvSpPr>
          <p:cNvPr id="11" name="TextBox 10"/>
          <p:cNvSpPr txBox="1">
            <a:spLocks noChangeArrowheads="1"/>
          </p:cNvSpPr>
          <p:nvPr/>
        </p:nvSpPr>
        <p:spPr bwMode="auto">
          <a:xfrm>
            <a:off x="1043247" y="4103384"/>
            <a:ext cx="7899039" cy="1384995"/>
          </a:xfrm>
          <a:prstGeom prst="rect">
            <a:avLst/>
          </a:prstGeom>
          <a:noFill/>
          <a:ln w="9525">
            <a:noFill/>
            <a:miter lim="800000"/>
            <a:headEnd/>
            <a:tailEnd/>
          </a:ln>
        </p:spPr>
        <p:txBody>
          <a:bodyPr wrap="square">
            <a:spAutoFit/>
          </a:bodyPr>
          <a:lstStyle/>
          <a:p>
            <a:r>
              <a:rPr lang="en-US" b="1" dirty="0">
                <a:latin typeface="Calibri" pitchFamily="34" charset="0"/>
              </a:rPr>
              <a:t>Investments </a:t>
            </a:r>
            <a:r>
              <a:rPr lang="en-US" dirty="0">
                <a:latin typeface="Calibri" pitchFamily="34" charset="0"/>
              </a:rPr>
              <a:t>…...……..….….….……………………………………………...        </a:t>
            </a:r>
            <a:r>
              <a:rPr lang="en-US" b="1" dirty="0">
                <a:latin typeface="Calibri" pitchFamily="34" charset="0"/>
              </a:rPr>
              <a:t>7,500</a:t>
            </a:r>
          </a:p>
          <a:p>
            <a:r>
              <a:rPr lang="en-US" b="1" dirty="0">
                <a:latin typeface="Calibri" pitchFamily="34" charset="0"/>
              </a:rPr>
              <a:t>   Equity Income </a:t>
            </a:r>
            <a:r>
              <a:rPr lang="en-US" dirty="0">
                <a:latin typeface="Calibri" pitchFamily="34" charset="0"/>
              </a:rPr>
              <a:t>……………………………………………………..…………                             </a:t>
            </a:r>
            <a:r>
              <a:rPr lang="en-US" b="1" dirty="0">
                <a:latin typeface="Calibri" pitchFamily="34" charset="0"/>
              </a:rPr>
              <a:t>7,500</a:t>
            </a:r>
          </a:p>
          <a:p>
            <a:r>
              <a:rPr lang="en-US" b="1" dirty="0">
                <a:latin typeface="Calibri" pitchFamily="34" charset="0"/>
              </a:rPr>
              <a:t>   </a:t>
            </a:r>
            <a:r>
              <a:rPr lang="en-US" sz="1600" i="1" dirty="0">
                <a:latin typeface="Calibri" pitchFamily="34" charset="0"/>
              </a:rPr>
              <a:t>(Earn equity income)</a:t>
            </a:r>
          </a:p>
          <a:p>
            <a:r>
              <a:rPr lang="en-US" sz="1600" i="1" dirty="0">
                <a:latin typeface="Calibri" pitchFamily="34" charset="0"/>
              </a:rPr>
              <a:t>   ($7,500 = $30,000 × 25% ownership)</a:t>
            </a:r>
          </a:p>
          <a:p>
            <a:r>
              <a:rPr lang="en-US" sz="1400" b="1" dirty="0">
                <a:latin typeface="Calibri" pitchFamily="34" charset="0"/>
              </a:rPr>
              <a:t>									</a:t>
            </a:r>
            <a:endParaRPr lang="en-US" sz="1400" b="1" u="sng" dirty="0"/>
          </a:p>
        </p:txBody>
      </p:sp>
      <p:cxnSp>
        <p:nvCxnSpPr>
          <p:cNvPr id="12" name="Straight Connector 11"/>
          <p:cNvCxnSpPr/>
          <p:nvPr/>
        </p:nvCxnSpPr>
        <p:spPr>
          <a:xfrm>
            <a:off x="6989386" y="4089710"/>
            <a:ext cx="602719" cy="136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8005785" y="4089710"/>
            <a:ext cx="66613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156644" y="4089710"/>
            <a:ext cx="192123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22960" y="1463040"/>
            <a:ext cx="7863840" cy="2246769"/>
          </a:xfrm>
          <a:prstGeom prst="rect">
            <a:avLst/>
          </a:prstGeom>
          <a:noFill/>
        </p:spPr>
        <p:txBody>
          <a:bodyPr wrap="square" rtlCol="0">
            <a:spAutoFit/>
          </a:bodyPr>
          <a:lstStyle/>
          <a:p>
            <a:r>
              <a:rPr lang="en-US" sz="2800" dirty="0"/>
              <a:t>On December 31, 2025, International Outfitter reports net income of $30,000 for the year. Nathan’s Sportswear records $7,500 of equity income, which represents its 25% ownership share of International Outfitter’s net income.</a:t>
            </a:r>
          </a:p>
        </p:txBody>
      </p:sp>
    </p:spTree>
    <p:extLst>
      <p:ext uri="{BB962C8B-B14F-4D97-AF65-F5344CB8AC3E}">
        <p14:creationId xmlns:p14="http://schemas.microsoft.com/office/powerpoint/2010/main" val="268989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1</a:t>
            </a:r>
          </a:p>
        </p:txBody>
      </p:sp>
      <p:sp>
        <p:nvSpPr>
          <p:cNvPr id="8" name="TextBox 7"/>
          <p:cNvSpPr txBox="1"/>
          <p:nvPr/>
        </p:nvSpPr>
        <p:spPr>
          <a:xfrm>
            <a:off x="890030" y="1759334"/>
            <a:ext cx="7827509" cy="1077218"/>
          </a:xfrm>
          <a:prstGeom prst="rect">
            <a:avLst/>
          </a:prstGeom>
          <a:noFill/>
        </p:spPr>
        <p:txBody>
          <a:bodyPr wrap="square" rtlCol="0">
            <a:spAutoFit/>
          </a:bodyPr>
          <a:lstStyle/>
          <a:p>
            <a:pPr marL="1314450" indent="-1314450"/>
            <a:r>
              <a:rPr lang="en-US" sz="3200" b="1" dirty="0">
                <a:solidFill>
                  <a:srgbClr val="A5062D"/>
                </a:solidFill>
                <a:cs typeface="Avenir LT Std 55 Roman"/>
              </a:rPr>
              <a:t>LO D–1 </a:t>
            </a:r>
            <a:r>
              <a:rPr lang="en-US" sz="3200" dirty="0">
                <a:solidFill>
                  <a:srgbClr val="1D5F76"/>
                </a:solidFill>
              </a:rPr>
              <a:t>Explain why companies invest in other companies.</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2</a:t>
            </a:fld>
            <a:endParaRPr lang="en-US" dirty="0"/>
          </a:p>
        </p:txBody>
      </p:sp>
    </p:spTree>
    <p:extLst>
      <p:ext uri="{BB962C8B-B14F-4D97-AF65-F5344CB8AC3E}">
        <p14:creationId xmlns:p14="http://schemas.microsoft.com/office/powerpoint/2010/main" val="993109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a:bodyPr>
          <a:lstStyle/>
          <a:p>
            <a:pPr algn="l"/>
            <a:r>
              <a:rPr lang="en-US" sz="4000" dirty="0">
                <a:solidFill>
                  <a:srgbClr val="A5062D"/>
                </a:solidFill>
                <a:latin typeface="Avenir LT Std 65 Medium"/>
                <a:cs typeface="Avenir LT Std 65 Medium"/>
              </a:rPr>
              <a:t>Receive Cash Dividends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20</a:t>
            </a:fld>
            <a:endParaRPr lang="en-US" dirty="0"/>
          </a:p>
        </p:txBody>
      </p:sp>
      <p:sp>
        <p:nvSpPr>
          <p:cNvPr id="9" name="Rectangle 8"/>
          <p:cNvSpPr/>
          <p:nvPr/>
        </p:nvSpPr>
        <p:spPr>
          <a:xfrm>
            <a:off x="878055" y="3569464"/>
            <a:ext cx="8045078" cy="1616187"/>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a:spLocks noChangeArrowheads="1"/>
          </p:cNvSpPr>
          <p:nvPr/>
        </p:nvSpPr>
        <p:spPr bwMode="auto">
          <a:xfrm>
            <a:off x="1031907" y="3584116"/>
            <a:ext cx="7946993" cy="369332"/>
          </a:xfrm>
          <a:prstGeom prst="rect">
            <a:avLst/>
          </a:prstGeom>
          <a:noFill/>
          <a:ln w="9525">
            <a:noFill/>
            <a:miter lim="800000"/>
            <a:headEnd/>
            <a:tailEnd/>
          </a:ln>
        </p:spPr>
        <p:txBody>
          <a:bodyPr wrap="square">
            <a:spAutoFit/>
          </a:bodyPr>
          <a:lstStyle/>
          <a:p>
            <a:r>
              <a:rPr lang="en-US" dirty="0">
                <a:latin typeface="Calibri" pitchFamily="34" charset="0"/>
              </a:rPr>
              <a:t>December 31, 2025</a:t>
            </a:r>
            <a:r>
              <a:rPr lang="en-US" b="1" dirty="0">
                <a:latin typeface="Calibri" pitchFamily="34" charset="0"/>
              </a:rPr>
              <a:t>      					                                  </a:t>
            </a:r>
            <a:r>
              <a:rPr lang="en-US" dirty="0">
                <a:latin typeface="Calibri" pitchFamily="34" charset="0"/>
              </a:rPr>
              <a:t>Debit	 Credit</a:t>
            </a:r>
            <a:endParaRPr lang="en-US" dirty="0"/>
          </a:p>
        </p:txBody>
      </p:sp>
      <p:sp>
        <p:nvSpPr>
          <p:cNvPr id="11" name="TextBox 10"/>
          <p:cNvSpPr txBox="1">
            <a:spLocks noChangeArrowheads="1"/>
          </p:cNvSpPr>
          <p:nvPr/>
        </p:nvSpPr>
        <p:spPr bwMode="auto">
          <a:xfrm>
            <a:off x="1031907" y="3914056"/>
            <a:ext cx="7910379" cy="1384995"/>
          </a:xfrm>
          <a:prstGeom prst="rect">
            <a:avLst/>
          </a:prstGeom>
          <a:noFill/>
          <a:ln w="9525">
            <a:noFill/>
            <a:miter lim="800000"/>
            <a:headEnd/>
            <a:tailEnd/>
          </a:ln>
        </p:spPr>
        <p:txBody>
          <a:bodyPr wrap="square">
            <a:spAutoFit/>
          </a:bodyPr>
          <a:lstStyle/>
          <a:p>
            <a:r>
              <a:rPr lang="en-US" b="1" dirty="0">
                <a:latin typeface="Calibri" pitchFamily="34" charset="0"/>
              </a:rPr>
              <a:t>Cash </a:t>
            </a:r>
            <a:r>
              <a:rPr lang="en-US" dirty="0">
                <a:latin typeface="Calibri" pitchFamily="34" charset="0"/>
              </a:rPr>
              <a:t>…...……..….….….…………………………………………………………          </a:t>
            </a:r>
            <a:r>
              <a:rPr lang="en-US" b="1" dirty="0">
                <a:latin typeface="Calibri" pitchFamily="34" charset="0"/>
              </a:rPr>
              <a:t>2,500</a:t>
            </a:r>
          </a:p>
          <a:p>
            <a:r>
              <a:rPr lang="en-US" b="1" dirty="0">
                <a:latin typeface="Calibri" pitchFamily="34" charset="0"/>
              </a:rPr>
              <a:t>   Investments </a:t>
            </a:r>
            <a:r>
              <a:rPr lang="en-US" dirty="0">
                <a:latin typeface="Calibri" pitchFamily="34" charset="0"/>
              </a:rPr>
              <a:t>……………………………………………………..……………                              </a:t>
            </a:r>
            <a:r>
              <a:rPr lang="en-US" b="1" dirty="0">
                <a:latin typeface="Calibri" pitchFamily="34" charset="0"/>
              </a:rPr>
              <a:t>2,500</a:t>
            </a:r>
          </a:p>
          <a:p>
            <a:r>
              <a:rPr lang="en-US" b="1" dirty="0">
                <a:latin typeface="Calibri" pitchFamily="34" charset="0"/>
              </a:rPr>
              <a:t>   </a:t>
            </a:r>
            <a:r>
              <a:rPr lang="en-US" sz="1600" i="1" dirty="0">
                <a:latin typeface="Calibri" pitchFamily="34" charset="0"/>
              </a:rPr>
              <a:t>(Receive cash dividends)</a:t>
            </a:r>
          </a:p>
          <a:p>
            <a:r>
              <a:rPr lang="en-US" sz="1600" i="1" dirty="0">
                <a:latin typeface="Calibri" pitchFamily="34" charset="0"/>
              </a:rPr>
              <a:t>   ($2,500 = $10,000 × 25% ownership)</a:t>
            </a:r>
          </a:p>
          <a:p>
            <a:r>
              <a:rPr lang="en-US" sz="1400" b="1" dirty="0">
                <a:latin typeface="Calibri" pitchFamily="34" charset="0"/>
              </a:rPr>
              <a:t>									</a:t>
            </a:r>
            <a:endParaRPr lang="en-US" sz="1400" b="1" u="sng" dirty="0"/>
          </a:p>
        </p:txBody>
      </p:sp>
      <p:cxnSp>
        <p:nvCxnSpPr>
          <p:cNvPr id="12" name="Straight Connector 11"/>
          <p:cNvCxnSpPr/>
          <p:nvPr/>
        </p:nvCxnSpPr>
        <p:spPr>
          <a:xfrm>
            <a:off x="6989386" y="3923062"/>
            <a:ext cx="534679"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8051143" y="3923062"/>
            <a:ext cx="575421"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1099947" y="3923525"/>
            <a:ext cx="1858406" cy="1301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22960" y="1463040"/>
            <a:ext cx="7955280" cy="1815882"/>
          </a:xfrm>
          <a:prstGeom prst="rect">
            <a:avLst/>
          </a:prstGeom>
          <a:noFill/>
        </p:spPr>
        <p:txBody>
          <a:bodyPr wrap="square" rtlCol="0">
            <a:spAutoFit/>
          </a:bodyPr>
          <a:lstStyle/>
          <a:p>
            <a:r>
              <a:rPr lang="en-US" sz="2800" dirty="0"/>
              <a:t>International Outfitter pays total dividends of $10,000 to all shareholders on December 31, 2025, and Nathan’s Sportswear receives its 25% ownership share equal to $2,500.</a:t>
            </a:r>
          </a:p>
        </p:txBody>
      </p:sp>
    </p:spTree>
    <p:extLst>
      <p:ext uri="{BB962C8B-B14F-4D97-AF65-F5344CB8AC3E}">
        <p14:creationId xmlns:p14="http://schemas.microsoft.com/office/powerpoint/2010/main" val="29509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3115057" y="1850897"/>
            <a:ext cx="3597197" cy="4464817"/>
          </a:xfrm>
          <a:prstGeom prst="roundRect">
            <a:avLst/>
          </a:prstGeom>
          <a:solidFill>
            <a:srgbClr val="FFFDD8"/>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9300" y="614751"/>
            <a:ext cx="8229600" cy="774700"/>
          </a:xfrm>
        </p:spPr>
        <p:txBody>
          <a:bodyPr>
            <a:normAutofit fontScale="90000"/>
          </a:bodyPr>
          <a:lstStyle/>
          <a:p>
            <a:pPr algn="l"/>
            <a:r>
              <a:rPr lang="en-US" sz="4000" dirty="0">
                <a:solidFill>
                  <a:srgbClr val="A5062D"/>
                </a:solidFill>
                <a:latin typeface="Avenir LT Std 65 Medium"/>
                <a:cs typeface="Avenir LT Std 65 Medium"/>
              </a:rPr>
              <a:t>Investments and Equity Income Accounts after Posting the Three Transactions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21</a:t>
            </a:fld>
            <a:endParaRPr lang="en-US" dirty="0"/>
          </a:p>
        </p:txBody>
      </p:sp>
      <p:sp>
        <p:nvSpPr>
          <p:cNvPr id="3" name="TextBox 2"/>
          <p:cNvSpPr txBox="1"/>
          <p:nvPr/>
        </p:nvSpPr>
        <p:spPr>
          <a:xfrm>
            <a:off x="4051905" y="1850897"/>
            <a:ext cx="1826381" cy="461665"/>
          </a:xfrm>
          <a:prstGeom prst="rect">
            <a:avLst/>
          </a:prstGeom>
          <a:noFill/>
        </p:spPr>
        <p:txBody>
          <a:bodyPr wrap="square" rtlCol="0">
            <a:spAutoFit/>
          </a:bodyPr>
          <a:lstStyle/>
          <a:p>
            <a:r>
              <a:rPr lang="en-US" sz="2400" b="1" dirty="0"/>
              <a:t>Investments</a:t>
            </a:r>
          </a:p>
        </p:txBody>
      </p:sp>
      <p:sp>
        <p:nvSpPr>
          <p:cNvPr id="8" name="TextBox 7"/>
          <p:cNvSpPr txBox="1"/>
          <p:nvPr/>
        </p:nvSpPr>
        <p:spPr>
          <a:xfrm>
            <a:off x="3955145" y="4132059"/>
            <a:ext cx="2213428" cy="461665"/>
          </a:xfrm>
          <a:prstGeom prst="rect">
            <a:avLst/>
          </a:prstGeom>
          <a:noFill/>
        </p:spPr>
        <p:txBody>
          <a:bodyPr wrap="square" rtlCol="0">
            <a:spAutoFit/>
          </a:bodyPr>
          <a:lstStyle/>
          <a:p>
            <a:r>
              <a:rPr lang="en-US" sz="2400" b="1" dirty="0"/>
              <a:t>Equity Income</a:t>
            </a:r>
          </a:p>
        </p:txBody>
      </p:sp>
      <p:sp>
        <p:nvSpPr>
          <p:cNvPr id="7" name="TextBox 6"/>
          <p:cNvSpPr txBox="1"/>
          <p:nvPr/>
        </p:nvSpPr>
        <p:spPr>
          <a:xfrm>
            <a:off x="821870" y="2393980"/>
            <a:ext cx="2371271" cy="430887"/>
          </a:xfrm>
          <a:prstGeom prst="rect">
            <a:avLst/>
          </a:prstGeom>
          <a:noFill/>
        </p:spPr>
        <p:txBody>
          <a:bodyPr wrap="square" rtlCol="0">
            <a:spAutoFit/>
          </a:bodyPr>
          <a:lstStyle/>
          <a:p>
            <a:r>
              <a:rPr lang="en-US" sz="2200" dirty="0">
                <a:solidFill>
                  <a:srgbClr val="1D5F76"/>
                </a:solidFill>
              </a:rPr>
              <a:t>Initial investment</a:t>
            </a:r>
          </a:p>
        </p:txBody>
      </p:sp>
      <p:sp>
        <p:nvSpPr>
          <p:cNvPr id="10" name="TextBox 9"/>
          <p:cNvSpPr txBox="1"/>
          <p:nvPr/>
        </p:nvSpPr>
        <p:spPr>
          <a:xfrm>
            <a:off x="821870" y="2850896"/>
            <a:ext cx="2371271" cy="430887"/>
          </a:xfrm>
          <a:prstGeom prst="rect">
            <a:avLst/>
          </a:prstGeom>
          <a:noFill/>
        </p:spPr>
        <p:txBody>
          <a:bodyPr wrap="square" rtlCol="0">
            <a:spAutoFit/>
          </a:bodyPr>
          <a:lstStyle/>
          <a:p>
            <a:r>
              <a:rPr lang="en-US" sz="2200" dirty="0">
                <a:solidFill>
                  <a:srgbClr val="1D5F76"/>
                </a:solidFill>
              </a:rPr>
              <a:t>25% of net income</a:t>
            </a:r>
          </a:p>
        </p:txBody>
      </p:sp>
      <p:sp>
        <p:nvSpPr>
          <p:cNvPr id="12" name="TextBox 11"/>
          <p:cNvSpPr txBox="1"/>
          <p:nvPr/>
        </p:nvSpPr>
        <p:spPr>
          <a:xfrm>
            <a:off x="6692294" y="2850896"/>
            <a:ext cx="2371271" cy="430887"/>
          </a:xfrm>
          <a:prstGeom prst="rect">
            <a:avLst/>
          </a:prstGeom>
          <a:noFill/>
        </p:spPr>
        <p:txBody>
          <a:bodyPr wrap="square" rtlCol="0">
            <a:spAutoFit/>
          </a:bodyPr>
          <a:lstStyle/>
          <a:p>
            <a:r>
              <a:rPr lang="en-US" sz="2200" dirty="0">
                <a:solidFill>
                  <a:srgbClr val="1D5F76"/>
                </a:solidFill>
              </a:rPr>
              <a:t>25% of dividends</a:t>
            </a:r>
          </a:p>
        </p:txBody>
      </p:sp>
      <p:sp>
        <p:nvSpPr>
          <p:cNvPr id="13" name="TextBox 12"/>
          <p:cNvSpPr txBox="1"/>
          <p:nvPr/>
        </p:nvSpPr>
        <p:spPr>
          <a:xfrm>
            <a:off x="6712254" y="4630009"/>
            <a:ext cx="2371271" cy="430887"/>
          </a:xfrm>
          <a:prstGeom prst="rect">
            <a:avLst/>
          </a:prstGeom>
          <a:noFill/>
        </p:spPr>
        <p:txBody>
          <a:bodyPr wrap="square" rtlCol="0">
            <a:spAutoFit/>
          </a:bodyPr>
          <a:lstStyle/>
          <a:p>
            <a:r>
              <a:rPr lang="en-US" sz="2200" dirty="0">
                <a:solidFill>
                  <a:srgbClr val="1D5F76"/>
                </a:solidFill>
              </a:rPr>
              <a:t>25% of net income</a:t>
            </a:r>
          </a:p>
        </p:txBody>
      </p:sp>
      <p:cxnSp>
        <p:nvCxnSpPr>
          <p:cNvPr id="14" name="Straight Connector 13"/>
          <p:cNvCxnSpPr/>
          <p:nvPr/>
        </p:nvCxnSpPr>
        <p:spPr>
          <a:xfrm flipV="1">
            <a:off x="4903675" y="2393980"/>
            <a:ext cx="0" cy="142811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4903675" y="4630009"/>
            <a:ext cx="0" cy="142811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3290172" y="2331038"/>
            <a:ext cx="321706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3295142" y="3321982"/>
            <a:ext cx="321706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3295142" y="4621828"/>
            <a:ext cx="321706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3295142" y="5495152"/>
            <a:ext cx="321706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115057" y="2304774"/>
            <a:ext cx="1723042" cy="1495794"/>
          </a:xfrm>
          <a:prstGeom prst="rect">
            <a:avLst/>
          </a:prstGeom>
          <a:noFill/>
        </p:spPr>
        <p:txBody>
          <a:bodyPr wrap="square" rtlCol="0">
            <a:spAutoFit/>
          </a:bodyPr>
          <a:lstStyle/>
          <a:p>
            <a:pPr algn="r">
              <a:lnSpc>
                <a:spcPct val="120000"/>
              </a:lnSpc>
            </a:pPr>
            <a:r>
              <a:rPr lang="en-US" sz="2400" dirty="0"/>
              <a:t>150,000</a:t>
            </a:r>
          </a:p>
          <a:p>
            <a:pPr algn="r">
              <a:lnSpc>
                <a:spcPct val="120000"/>
              </a:lnSpc>
            </a:pPr>
            <a:r>
              <a:rPr lang="en-US" sz="2400" dirty="0"/>
              <a:t>7,500</a:t>
            </a:r>
          </a:p>
          <a:p>
            <a:pPr algn="r">
              <a:lnSpc>
                <a:spcPct val="140000"/>
              </a:lnSpc>
            </a:pPr>
            <a:r>
              <a:rPr lang="en-US" sz="2400" dirty="0"/>
              <a:t>Bal. 155,000</a:t>
            </a:r>
          </a:p>
        </p:txBody>
      </p:sp>
      <p:sp>
        <p:nvSpPr>
          <p:cNvPr id="23" name="TextBox 22"/>
          <p:cNvSpPr txBox="1"/>
          <p:nvPr/>
        </p:nvSpPr>
        <p:spPr>
          <a:xfrm>
            <a:off x="4971145" y="2810307"/>
            <a:ext cx="979714" cy="461665"/>
          </a:xfrm>
          <a:prstGeom prst="rect">
            <a:avLst/>
          </a:prstGeom>
          <a:noFill/>
        </p:spPr>
        <p:txBody>
          <a:bodyPr wrap="square" rtlCol="0">
            <a:spAutoFit/>
          </a:bodyPr>
          <a:lstStyle/>
          <a:p>
            <a:r>
              <a:rPr lang="en-US" sz="2400" dirty="0"/>
              <a:t>2,500</a:t>
            </a:r>
          </a:p>
        </p:txBody>
      </p:sp>
      <p:sp>
        <p:nvSpPr>
          <p:cNvPr id="24" name="TextBox 23"/>
          <p:cNvSpPr txBox="1"/>
          <p:nvPr/>
        </p:nvSpPr>
        <p:spPr>
          <a:xfrm>
            <a:off x="4838100" y="4593724"/>
            <a:ext cx="1536093" cy="1304973"/>
          </a:xfrm>
          <a:prstGeom prst="rect">
            <a:avLst/>
          </a:prstGeom>
          <a:noFill/>
        </p:spPr>
        <p:txBody>
          <a:bodyPr wrap="square" rtlCol="0">
            <a:spAutoFit/>
          </a:bodyPr>
          <a:lstStyle/>
          <a:p>
            <a:pPr algn="r">
              <a:lnSpc>
                <a:spcPct val="110000"/>
              </a:lnSpc>
            </a:pPr>
            <a:r>
              <a:rPr lang="en-US" sz="2400" dirty="0"/>
              <a:t>7,500</a:t>
            </a:r>
          </a:p>
          <a:p>
            <a:pPr algn="r">
              <a:lnSpc>
                <a:spcPct val="110000"/>
              </a:lnSpc>
            </a:pPr>
            <a:endParaRPr lang="en-US" sz="2400" dirty="0"/>
          </a:p>
          <a:p>
            <a:pPr algn="r">
              <a:lnSpc>
                <a:spcPct val="110000"/>
              </a:lnSpc>
            </a:pPr>
            <a:r>
              <a:rPr lang="en-US" sz="2400" dirty="0"/>
              <a:t>Bal. 7,500</a:t>
            </a:r>
          </a:p>
        </p:txBody>
      </p:sp>
      <p:cxnSp>
        <p:nvCxnSpPr>
          <p:cNvPr id="26" name="Straight Connector 25"/>
          <p:cNvCxnSpPr/>
          <p:nvPr/>
        </p:nvCxnSpPr>
        <p:spPr>
          <a:xfrm flipH="1">
            <a:off x="3362612" y="3775946"/>
            <a:ext cx="14754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3362612" y="3843679"/>
            <a:ext cx="14754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4990499" y="5990391"/>
            <a:ext cx="14754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4990499" y="6058124"/>
            <a:ext cx="14754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469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a:bodyPr>
          <a:lstStyle/>
          <a:p>
            <a:pPr algn="l"/>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22</a:t>
            </a:fld>
            <a:endParaRPr lang="en-US" dirty="0"/>
          </a:p>
        </p:txBody>
      </p:sp>
      <p:sp>
        <p:nvSpPr>
          <p:cNvPr id="7" name="TextBox 6"/>
          <p:cNvSpPr txBox="1"/>
          <p:nvPr/>
        </p:nvSpPr>
        <p:spPr>
          <a:xfrm>
            <a:off x="890030" y="1759334"/>
            <a:ext cx="7827509" cy="4001095"/>
          </a:xfrm>
          <a:prstGeom prst="rect">
            <a:avLst/>
          </a:prstGeom>
          <a:noFill/>
        </p:spPr>
        <p:txBody>
          <a:bodyPr wrap="square" rtlCol="0">
            <a:spAutoFit/>
          </a:bodyPr>
          <a:lstStyle/>
          <a:p>
            <a:r>
              <a:rPr lang="en-US" sz="2800" dirty="0">
                <a:solidFill>
                  <a:srgbClr val="1D5F76"/>
                </a:solidFill>
              </a:rPr>
              <a:t>We initially record equity investments at cost. </a:t>
            </a:r>
          </a:p>
          <a:p>
            <a:pPr>
              <a:spcBef>
                <a:spcPts val="1800"/>
              </a:spcBef>
            </a:pPr>
            <a:r>
              <a:rPr lang="en-US" sz="2800" dirty="0">
                <a:solidFill>
                  <a:srgbClr val="1D5F76"/>
                </a:solidFill>
              </a:rPr>
              <a:t>Under the equity method, the balance of the Investments account increases for the investor’s share of the investee’s net income and decreases for the investor’s share of the investee’s cash dividends.</a:t>
            </a:r>
          </a:p>
          <a:p>
            <a:pPr>
              <a:spcBef>
                <a:spcPts val="1800"/>
              </a:spcBef>
            </a:pPr>
            <a:r>
              <a:rPr lang="en-US" sz="2800" dirty="0">
                <a:solidFill>
                  <a:srgbClr val="1D5F76"/>
                </a:solidFill>
              </a:rPr>
              <a:t>Equity Income reflects the investor’s share of the investee’s net income.</a:t>
            </a:r>
          </a:p>
          <a:p>
            <a:endParaRPr lang="en-US" sz="2800" dirty="0">
              <a:solidFill>
                <a:srgbClr val="1D5F76"/>
              </a:solidFill>
            </a:endParaRPr>
          </a:p>
        </p:txBody>
      </p:sp>
    </p:spTree>
    <p:extLst>
      <p:ext uri="{BB962C8B-B14F-4D97-AF65-F5344CB8AC3E}">
        <p14:creationId xmlns:p14="http://schemas.microsoft.com/office/powerpoint/2010/main" val="13491622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5840" y="1168125"/>
            <a:ext cx="8022111" cy="4432716"/>
          </a:xfrm>
        </p:spPr>
        <p:txBody>
          <a:bodyPr>
            <a:normAutofit fontScale="92500"/>
          </a:bodyPr>
          <a:lstStyle/>
          <a:p>
            <a:pPr marL="0" indent="0">
              <a:buNone/>
            </a:pPr>
            <a:r>
              <a:rPr lang="en-US" sz="2800" dirty="0"/>
              <a:t>Shaq Co. invests in Magic Co. by purchasing 3,000 shares, which represents a 30% investment. If Magic pays dividends of $1 per share, the entry to record the receipt of the dividends on Shaq’s side would include:</a:t>
            </a:r>
          </a:p>
          <a:p>
            <a:pPr>
              <a:buAutoNum type="alphaLcPeriod"/>
            </a:pPr>
            <a:r>
              <a:rPr lang="en-US" sz="2800" dirty="0"/>
              <a:t>A debit to the Investments account of $3,000</a:t>
            </a:r>
          </a:p>
          <a:p>
            <a:pPr>
              <a:buAutoNum type="alphaLcPeriod"/>
            </a:pPr>
            <a:r>
              <a:rPr lang="en-US" sz="2800" dirty="0"/>
              <a:t>A credit to the Investments account of $3,000</a:t>
            </a:r>
          </a:p>
          <a:p>
            <a:pPr>
              <a:buAutoNum type="alphaLcPeriod" startAt="3"/>
            </a:pPr>
            <a:r>
              <a:rPr lang="en-US" sz="2800" dirty="0"/>
              <a:t>A debit to the Dividend Revenue account of $3,000</a:t>
            </a:r>
          </a:p>
          <a:p>
            <a:pPr>
              <a:buAutoNum type="alphaLcPeriod" startAt="3"/>
            </a:pPr>
            <a:r>
              <a:rPr lang="en-US" sz="2800" dirty="0"/>
              <a:t>A credit to the Dividend Revenue account of $3,000</a:t>
            </a:r>
          </a:p>
        </p:txBody>
      </p:sp>
      <p:sp>
        <p:nvSpPr>
          <p:cNvPr id="4" name="Title 3"/>
          <p:cNvSpPr>
            <a:spLocks noGrp="1"/>
          </p:cNvSpPr>
          <p:nvPr>
            <p:ph type="title"/>
          </p:nvPr>
        </p:nvSpPr>
        <p:spPr>
          <a:xfrm>
            <a:off x="1045800" y="368868"/>
            <a:ext cx="7922577" cy="799257"/>
          </a:xfrm>
        </p:spPr>
        <p:txBody>
          <a:bodyPr>
            <a:normAutofit/>
          </a:bodyPr>
          <a:lstStyle/>
          <a:p>
            <a:pPr algn="l"/>
            <a:r>
              <a:rPr lang="en-US" sz="3600" dirty="0"/>
              <a:t>Concept Check D–3</a:t>
            </a:r>
          </a:p>
        </p:txBody>
      </p:sp>
      <p:sp>
        <p:nvSpPr>
          <p:cNvPr id="6" name="Oval 5"/>
          <p:cNvSpPr/>
          <p:nvPr/>
        </p:nvSpPr>
        <p:spPr bwMode="auto">
          <a:xfrm>
            <a:off x="886920" y="3328261"/>
            <a:ext cx="596222" cy="50096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77214" y="4855383"/>
            <a:ext cx="7434740" cy="1631216"/>
          </a:xfrm>
          <a:prstGeom prst="rect">
            <a:avLst/>
          </a:prstGeom>
          <a:solidFill>
            <a:srgbClr val="FFFFD1"/>
          </a:solidFill>
          <a:ln w="6350">
            <a:solidFill>
              <a:schemeClr val="tx1"/>
            </a:solidFill>
          </a:ln>
        </p:spPr>
        <p:txBody>
          <a:bodyPr wrap="square" rtlCol="0">
            <a:spAutoFit/>
          </a:bodyPr>
          <a:lstStyle/>
          <a:p>
            <a:r>
              <a:rPr lang="en-US" sz="2000" dirty="0"/>
              <a:t>The equity method is used when significant influence exists, which is typically defined as greater than 20% ownership. Under the equity method, the balance of the Investments account will decrease for the investor’s share of the investee’s cash dividends. (Cash would be debited and the Investments account would be credited.)</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23</a:t>
            </a:fld>
            <a:endParaRPr lang="en-US" dirty="0"/>
          </a:p>
        </p:txBody>
      </p:sp>
      <p:sp>
        <p:nvSpPr>
          <p:cNvPr id="10" name="TextBox 9"/>
          <p:cNvSpPr txBox="1"/>
          <p:nvPr/>
        </p:nvSpPr>
        <p:spPr>
          <a:xfrm>
            <a:off x="1338077" y="663855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13273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7408" y="1168125"/>
            <a:ext cx="7828474" cy="4432716"/>
          </a:xfrm>
        </p:spPr>
        <p:txBody>
          <a:bodyPr>
            <a:normAutofit/>
          </a:bodyPr>
          <a:lstStyle/>
          <a:p>
            <a:pPr marL="0" indent="0">
              <a:buNone/>
            </a:pPr>
            <a:r>
              <a:rPr lang="en-US" sz="2800" dirty="0"/>
              <a:t>Shaq Co. invests in Magic Co. by purchasing 3,000 shares, which represents a 30% investment. If Magic reports net income of $100,000, Shaq would record:</a:t>
            </a:r>
          </a:p>
          <a:p>
            <a:pPr>
              <a:buAutoNum type="alphaLcPeriod"/>
            </a:pPr>
            <a:r>
              <a:rPr lang="en-US" sz="2800" dirty="0"/>
              <a:t>A credit to the Investments account of $30,000</a:t>
            </a:r>
          </a:p>
          <a:p>
            <a:pPr>
              <a:buAutoNum type="alphaLcPeriod"/>
            </a:pPr>
            <a:r>
              <a:rPr lang="en-US" sz="2800" dirty="0"/>
              <a:t>A debit to the Investments account of $30,000</a:t>
            </a:r>
          </a:p>
          <a:p>
            <a:pPr>
              <a:buAutoNum type="alphaLcPeriod" startAt="3"/>
            </a:pPr>
            <a:r>
              <a:rPr lang="en-US" sz="2800" dirty="0"/>
              <a:t>A debit to the Equity Income account of $30,000</a:t>
            </a:r>
          </a:p>
          <a:p>
            <a:pPr>
              <a:buAutoNum type="alphaLcPeriod" startAt="3"/>
            </a:pPr>
            <a:r>
              <a:rPr lang="en-US" sz="2800" dirty="0"/>
              <a:t>A credit to the Dividend Revenue account of $30,000</a:t>
            </a:r>
          </a:p>
        </p:txBody>
      </p:sp>
      <p:sp>
        <p:nvSpPr>
          <p:cNvPr id="4" name="Title 3"/>
          <p:cNvSpPr>
            <a:spLocks noGrp="1"/>
          </p:cNvSpPr>
          <p:nvPr>
            <p:ph type="title"/>
          </p:nvPr>
        </p:nvSpPr>
        <p:spPr>
          <a:xfrm>
            <a:off x="1033704" y="368868"/>
            <a:ext cx="7922577" cy="799257"/>
          </a:xfrm>
        </p:spPr>
        <p:txBody>
          <a:bodyPr>
            <a:normAutofit/>
          </a:bodyPr>
          <a:lstStyle/>
          <a:p>
            <a:pPr algn="l"/>
            <a:r>
              <a:rPr lang="en-US" sz="3600" dirty="0"/>
              <a:t>Concept Check D–4</a:t>
            </a:r>
          </a:p>
        </p:txBody>
      </p:sp>
      <p:sp>
        <p:nvSpPr>
          <p:cNvPr id="6" name="Oval 5"/>
          <p:cNvSpPr/>
          <p:nvPr/>
        </p:nvSpPr>
        <p:spPr bwMode="auto">
          <a:xfrm>
            <a:off x="741855" y="3130657"/>
            <a:ext cx="596222" cy="45699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13959" y="4991568"/>
            <a:ext cx="8022112" cy="1569660"/>
          </a:xfrm>
          <a:prstGeom prst="rect">
            <a:avLst/>
          </a:prstGeom>
          <a:solidFill>
            <a:srgbClr val="FFFFD1"/>
          </a:solidFill>
          <a:ln w="6350">
            <a:solidFill>
              <a:schemeClr val="tx1"/>
            </a:solidFill>
          </a:ln>
        </p:spPr>
        <p:txBody>
          <a:bodyPr wrap="square" rtlCol="0">
            <a:spAutoFit/>
          </a:bodyPr>
          <a:lstStyle/>
          <a:p>
            <a:r>
              <a:rPr lang="en-US" sz="1600" dirty="0"/>
              <a:t>The equity method is used when significant influence exists, which is typically defined as greater than 20% ownership. Under the equity method, the balance of the Investments account will increase for the investor’s share of net income and will decrease for the investor’s share of the investee’s cash dividends. In this case, the investor’s share of the investee’s net income is $30,000 (= $100,000 × 30%). (The Investments account would be debited $30,000 and the Equity Income account would be credited $30,000.)</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24</a:t>
            </a:fld>
            <a:endParaRPr lang="en-US" dirty="0"/>
          </a:p>
        </p:txBody>
      </p:sp>
      <p:sp>
        <p:nvSpPr>
          <p:cNvPr id="10" name="TextBox 9"/>
          <p:cNvSpPr txBox="1"/>
          <p:nvPr/>
        </p:nvSpPr>
        <p:spPr>
          <a:xfrm>
            <a:off x="1338077" y="6650654"/>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185300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4</a:t>
            </a:r>
          </a:p>
        </p:txBody>
      </p:sp>
      <p:sp>
        <p:nvSpPr>
          <p:cNvPr id="8" name="TextBox 7"/>
          <p:cNvSpPr txBox="1"/>
          <p:nvPr/>
        </p:nvSpPr>
        <p:spPr>
          <a:xfrm>
            <a:off x="890030" y="1759334"/>
            <a:ext cx="7827509" cy="1569660"/>
          </a:xfrm>
          <a:prstGeom prst="rect">
            <a:avLst/>
          </a:prstGeom>
          <a:noFill/>
        </p:spPr>
        <p:txBody>
          <a:bodyPr wrap="square" rtlCol="0">
            <a:spAutoFit/>
          </a:bodyPr>
          <a:lstStyle/>
          <a:p>
            <a:pPr marL="1255713" indent="-1255713"/>
            <a:r>
              <a:rPr lang="en-US" sz="3200" b="1" dirty="0">
                <a:solidFill>
                  <a:srgbClr val="A5062D"/>
                </a:solidFill>
                <a:cs typeface="Avenir LT Std 55 Roman"/>
              </a:rPr>
              <a:t>LO D–4 </a:t>
            </a:r>
            <a:r>
              <a:rPr lang="en-US" sz="3200" dirty="0">
                <a:solidFill>
                  <a:srgbClr val="1D5F76"/>
                </a:solidFill>
              </a:rPr>
              <a:t>Account for investments in equity securities when the investor has </a:t>
            </a:r>
            <a:r>
              <a:rPr lang="en-US" sz="3200" i="1" dirty="0">
                <a:solidFill>
                  <a:srgbClr val="1D5F76"/>
                </a:solidFill>
              </a:rPr>
              <a:t>controlling</a:t>
            </a:r>
            <a:r>
              <a:rPr lang="en-US" sz="3200" dirty="0">
                <a:solidFill>
                  <a:srgbClr val="1D5F76"/>
                </a:solidFill>
              </a:rPr>
              <a:t> influence.</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25</a:t>
            </a:fld>
            <a:endParaRPr lang="en-US" dirty="0"/>
          </a:p>
        </p:txBody>
      </p:sp>
    </p:spTree>
    <p:extLst>
      <p:ext uri="{BB962C8B-B14F-4D97-AF65-F5344CB8AC3E}">
        <p14:creationId xmlns:p14="http://schemas.microsoft.com/office/powerpoint/2010/main" val="21408004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Autofit/>
          </a:bodyPr>
          <a:lstStyle/>
          <a:p>
            <a:pPr algn="l">
              <a:lnSpc>
                <a:spcPct val="90000"/>
              </a:lnSpc>
            </a:pPr>
            <a:r>
              <a:rPr lang="en-US" sz="4000" dirty="0">
                <a:solidFill>
                  <a:srgbClr val="A5062D"/>
                </a:solidFill>
                <a:latin typeface="Avenir LT Std 65 Medium"/>
                <a:cs typeface="Avenir LT Std 65 Medium"/>
              </a:rPr>
              <a:t>Equity Investments with Controlling Influence</a:t>
            </a:r>
          </a:p>
        </p:txBody>
      </p:sp>
      <p:sp>
        <p:nvSpPr>
          <p:cNvPr id="3" name="Content Placeholder 2"/>
          <p:cNvSpPr>
            <a:spLocks noGrp="1"/>
          </p:cNvSpPr>
          <p:nvPr>
            <p:ph idx="1"/>
          </p:nvPr>
        </p:nvSpPr>
        <p:spPr>
          <a:xfrm>
            <a:off x="914400" y="1789751"/>
            <a:ext cx="7708900" cy="4525963"/>
          </a:xfrm>
        </p:spPr>
        <p:txBody>
          <a:bodyPr/>
          <a:lstStyle/>
          <a:p>
            <a:r>
              <a:rPr lang="en-US" dirty="0">
                <a:solidFill>
                  <a:srgbClr val="1D5F76"/>
                </a:solidFill>
              </a:rPr>
              <a:t>Assumes a controlling influence (&gt; 50% ownership of voting stock)</a:t>
            </a:r>
          </a:p>
          <a:p>
            <a:r>
              <a:rPr lang="en-US" dirty="0">
                <a:solidFill>
                  <a:srgbClr val="1D5F76"/>
                </a:solidFill>
              </a:rPr>
              <a:t>Prepare </a:t>
            </a:r>
            <a:r>
              <a:rPr lang="en-US" b="1" dirty="0">
                <a:solidFill>
                  <a:srgbClr val="1D5F76"/>
                </a:solidFill>
              </a:rPr>
              <a:t>consolidated financial statements</a:t>
            </a:r>
          </a:p>
          <a:p>
            <a:pPr lvl="1">
              <a:buFont typeface="Wingdings" panose="05000000000000000000" pitchFamily="2" charset="2"/>
              <a:buChar char="q"/>
            </a:pPr>
            <a:r>
              <a:rPr lang="en-US" dirty="0">
                <a:solidFill>
                  <a:srgbClr val="1D5F76"/>
                </a:solidFill>
              </a:rPr>
              <a:t> Used when a company purchases more than 50% of the voting stock</a:t>
            </a:r>
          </a:p>
          <a:p>
            <a:pPr lvl="1">
              <a:buFont typeface="Wingdings" panose="05000000000000000000" pitchFamily="2" charset="2"/>
              <a:buChar char="q"/>
            </a:pPr>
            <a:r>
              <a:rPr lang="en-US" dirty="0">
                <a:solidFill>
                  <a:srgbClr val="1D5F76"/>
                </a:solidFill>
              </a:rPr>
              <a:t> Combine the parent’s and subsidiary’s financial statements as if the two companies were a single reporting company.</a:t>
            </a:r>
          </a:p>
          <a:p>
            <a:pPr marL="0" lvl="0" indent="0">
              <a:buNone/>
            </a:pPr>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26</a:t>
            </a:fld>
            <a:endParaRPr lang="en-US" dirty="0"/>
          </a:p>
        </p:txBody>
      </p:sp>
    </p:spTree>
    <p:extLst>
      <p:ext uri="{BB962C8B-B14F-4D97-AF65-F5344CB8AC3E}">
        <p14:creationId xmlns:p14="http://schemas.microsoft.com/office/powerpoint/2010/main" val="1870884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039257" y="1689600"/>
            <a:ext cx="7640823" cy="3554751"/>
          </a:xfrm>
          <a:prstGeom prst="roundRect">
            <a:avLst/>
          </a:prstGeom>
          <a:solidFill>
            <a:srgbClr val="FFFDD8"/>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9300" y="657416"/>
            <a:ext cx="8229600" cy="837951"/>
          </a:xfrm>
        </p:spPr>
        <p:txBody>
          <a:bodyPr>
            <a:normAutofit/>
          </a:bodyPr>
          <a:lstStyle/>
          <a:p>
            <a:pPr algn="l"/>
            <a:r>
              <a:rPr lang="en-US" sz="4000" dirty="0">
                <a:solidFill>
                  <a:srgbClr val="A5062D"/>
                </a:solidFill>
                <a:latin typeface="Avenir LT Std 65 Medium"/>
                <a:cs typeface="Avenir LT Std 65 Medium"/>
              </a:rPr>
              <a:t>Consolidation Method</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27</a:t>
            </a:fld>
            <a:endParaRPr lang="en-US" dirty="0"/>
          </a:p>
        </p:txBody>
      </p:sp>
      <p:pic>
        <p:nvPicPr>
          <p:cNvPr id="8" name="Picture 7"/>
          <p:cNvPicPr>
            <a:picLocks noChangeAspect="1" noChangeArrowheads="1"/>
          </p:cNvPicPr>
          <p:nvPr/>
        </p:nvPicPr>
        <p:blipFill>
          <a:blip r:embed="rId3" cstate="print">
            <a:clrChange>
              <a:clrFrom>
                <a:srgbClr val="EFEDE2"/>
              </a:clrFrom>
              <a:clrTo>
                <a:srgbClr val="EFEDE2">
                  <a:alpha val="0"/>
                </a:srgbClr>
              </a:clrTo>
            </a:clrChange>
            <a:extLst>
              <a:ext uri="{28A0092B-C50C-407E-A947-70E740481C1C}">
                <a14:useLocalDpi xmlns:a14="http://schemas.microsoft.com/office/drawing/2010/main" val="0"/>
              </a:ext>
            </a:extLst>
          </a:blip>
          <a:srcRect/>
          <a:stretch>
            <a:fillRect/>
          </a:stretch>
        </p:blipFill>
        <p:spPr bwMode="auto">
          <a:xfrm>
            <a:off x="838051" y="2122890"/>
            <a:ext cx="7693361" cy="2924486"/>
          </a:xfrm>
          <a:prstGeom prst="rect">
            <a:avLst/>
          </a:prstGeom>
          <a:noFill/>
          <a:ln w="9525">
            <a:noFill/>
            <a:miter lim="800000"/>
            <a:headEnd/>
            <a:tailEnd/>
          </a:ln>
          <a:extLst>
            <a:ext uri="{909E8E84-426E-40dd-AFC4-6F175D3DCCD1}">
              <a14:hiddenFill xmlns:a14="http://schemas.microsoft.com/office/drawing/2010/main" xmlns="">
                <a:solidFill>
                  <a:schemeClr val="accent1"/>
                </a:solidFill>
              </a14:hiddenFill>
            </a:ext>
          </a:extLst>
        </p:spPr>
      </p:pic>
      <p:sp>
        <p:nvSpPr>
          <p:cNvPr id="3" name="TextBox 2"/>
          <p:cNvSpPr txBox="1"/>
          <p:nvPr/>
        </p:nvSpPr>
        <p:spPr>
          <a:xfrm>
            <a:off x="749300" y="118807"/>
            <a:ext cx="6648824" cy="1077218"/>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D–4</a:t>
            </a:r>
            <a:br>
              <a:rPr lang="en-US" sz="3200" dirty="0">
                <a:solidFill>
                  <a:srgbClr val="A5062D"/>
                </a:solidFill>
                <a:latin typeface="Avenir LT Std 65 Medium"/>
                <a:cs typeface="Avenir LT Std 65 Medium"/>
              </a:rPr>
            </a:br>
            <a:endParaRPr lang="en-US" sz="3200" dirty="0"/>
          </a:p>
        </p:txBody>
      </p:sp>
      <p:sp>
        <p:nvSpPr>
          <p:cNvPr id="9" name="TextBox 8"/>
          <p:cNvSpPr txBox="1"/>
          <p:nvPr/>
        </p:nvSpPr>
        <p:spPr>
          <a:xfrm>
            <a:off x="2603676" y="1733009"/>
            <a:ext cx="1404862" cy="646331"/>
          </a:xfrm>
          <a:prstGeom prst="rect">
            <a:avLst/>
          </a:prstGeom>
          <a:solidFill>
            <a:schemeClr val="accent1"/>
          </a:solidFill>
        </p:spPr>
        <p:txBody>
          <a:bodyPr wrap="square" rtlCol="0">
            <a:spAutoFit/>
          </a:bodyPr>
          <a:lstStyle/>
          <a:p>
            <a:pPr algn="ctr"/>
            <a:r>
              <a:rPr lang="en-US" dirty="0">
                <a:solidFill>
                  <a:schemeClr val="bg1"/>
                </a:solidFill>
              </a:rPr>
              <a:t>Insignificant Influence</a:t>
            </a:r>
          </a:p>
        </p:txBody>
      </p:sp>
      <p:sp>
        <p:nvSpPr>
          <p:cNvPr id="10" name="TextBox 9"/>
          <p:cNvSpPr txBox="1"/>
          <p:nvPr/>
        </p:nvSpPr>
        <p:spPr>
          <a:xfrm>
            <a:off x="7253923" y="1733009"/>
            <a:ext cx="1404862" cy="646331"/>
          </a:xfrm>
          <a:prstGeom prst="rect">
            <a:avLst/>
          </a:prstGeom>
          <a:solidFill>
            <a:schemeClr val="accent1"/>
          </a:solidFill>
        </p:spPr>
        <p:txBody>
          <a:bodyPr wrap="square" rtlCol="0">
            <a:spAutoFit/>
          </a:bodyPr>
          <a:lstStyle/>
          <a:p>
            <a:pPr algn="ctr"/>
            <a:r>
              <a:rPr lang="en-US" dirty="0">
                <a:solidFill>
                  <a:schemeClr val="bg1"/>
                </a:solidFill>
              </a:rPr>
              <a:t>Significant Influence</a:t>
            </a:r>
          </a:p>
        </p:txBody>
      </p:sp>
      <p:sp>
        <p:nvSpPr>
          <p:cNvPr id="11" name="TextBox 10"/>
          <p:cNvSpPr txBox="1"/>
          <p:nvPr/>
        </p:nvSpPr>
        <p:spPr>
          <a:xfrm>
            <a:off x="3644439" y="4555492"/>
            <a:ext cx="1404862" cy="369332"/>
          </a:xfrm>
          <a:prstGeom prst="rect">
            <a:avLst/>
          </a:prstGeom>
          <a:solidFill>
            <a:schemeClr val="accent1"/>
          </a:solidFill>
        </p:spPr>
        <p:txBody>
          <a:bodyPr wrap="square" rtlCol="0">
            <a:spAutoFit/>
          </a:bodyPr>
          <a:lstStyle/>
          <a:p>
            <a:pPr algn="ctr"/>
            <a:r>
              <a:rPr lang="en-US" dirty="0">
                <a:solidFill>
                  <a:schemeClr val="bg1"/>
                </a:solidFill>
              </a:rPr>
              <a:t>Control</a:t>
            </a:r>
          </a:p>
        </p:txBody>
      </p:sp>
    </p:spTree>
    <p:extLst>
      <p:ext uri="{BB962C8B-B14F-4D97-AF65-F5344CB8AC3E}">
        <p14:creationId xmlns:p14="http://schemas.microsoft.com/office/powerpoint/2010/main" val="221367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a:bodyPr>
          <a:lstStyle/>
          <a:p>
            <a:pPr algn="l"/>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D-29</a:t>
            </a:r>
          </a:p>
        </p:txBody>
      </p:sp>
      <p:sp>
        <p:nvSpPr>
          <p:cNvPr id="7" name="TextBox 6"/>
          <p:cNvSpPr txBox="1"/>
          <p:nvPr/>
        </p:nvSpPr>
        <p:spPr>
          <a:xfrm>
            <a:off x="890030" y="1759334"/>
            <a:ext cx="7827509" cy="3770263"/>
          </a:xfrm>
          <a:prstGeom prst="rect">
            <a:avLst/>
          </a:prstGeom>
          <a:noFill/>
        </p:spPr>
        <p:txBody>
          <a:bodyPr wrap="square" rtlCol="0">
            <a:spAutoFit/>
          </a:bodyPr>
          <a:lstStyle/>
          <a:p>
            <a:r>
              <a:rPr lang="en-US" sz="2800" dirty="0">
                <a:solidFill>
                  <a:srgbClr val="1D5F76"/>
                </a:solidFill>
              </a:rPr>
              <a:t>Investments involving one company (parent) purchasing more than 50% of the voting stock of another company (subsidiary) require the parent company to prepare consolidated financial statements. </a:t>
            </a:r>
          </a:p>
          <a:p>
            <a:pPr>
              <a:spcBef>
                <a:spcPts val="1800"/>
              </a:spcBef>
              <a:spcAft>
                <a:spcPts val="1800"/>
              </a:spcAft>
            </a:pPr>
            <a:r>
              <a:rPr lang="en-US" sz="2800" dirty="0">
                <a:solidFill>
                  <a:srgbClr val="1D5F76"/>
                </a:solidFill>
              </a:rPr>
              <a:t>These statements combine the parent’s and subsidiary’s financial statements as if the two companies were a single reporting company.</a:t>
            </a:r>
          </a:p>
        </p:txBody>
      </p:sp>
    </p:spTree>
    <p:extLst>
      <p:ext uri="{BB962C8B-B14F-4D97-AF65-F5344CB8AC3E}">
        <p14:creationId xmlns:p14="http://schemas.microsoft.com/office/powerpoint/2010/main" val="1178654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5840" y="1168125"/>
            <a:ext cx="7843416" cy="4432716"/>
          </a:xfrm>
        </p:spPr>
        <p:txBody>
          <a:bodyPr>
            <a:normAutofit fontScale="92500" lnSpcReduction="10000"/>
          </a:bodyPr>
          <a:lstStyle/>
          <a:p>
            <a:pPr marL="0" indent="0">
              <a:buNone/>
            </a:pPr>
            <a:r>
              <a:rPr lang="en-US" sz="2800" dirty="0"/>
              <a:t>On January 1, Zebra Company purchased 10,000 shares (100%) of Tiger Company’s voting stock for $14 per share. Throughout the year, both companies continue to operate as separate businesses. At year-end, Zebra’s cash account is $5,000 and Tiger’s Cash account is $3,000. At year-end, when preparing its financial statements, Zebra would report a cash balance of:</a:t>
            </a:r>
          </a:p>
          <a:p>
            <a:pPr>
              <a:buAutoNum type="alphaLcPeriod"/>
            </a:pPr>
            <a:r>
              <a:rPr lang="en-US" sz="2800" dirty="0"/>
              <a:t>$5,000</a:t>
            </a:r>
          </a:p>
          <a:p>
            <a:pPr>
              <a:buAutoNum type="alphaLcPeriod"/>
            </a:pPr>
            <a:r>
              <a:rPr lang="en-US" sz="2800" dirty="0"/>
              <a:t>$3,000</a:t>
            </a:r>
          </a:p>
          <a:p>
            <a:pPr>
              <a:buAutoNum type="alphaLcPeriod" startAt="3"/>
            </a:pPr>
            <a:r>
              <a:rPr lang="en-US" sz="2800" dirty="0"/>
              <a:t>$8,000</a:t>
            </a:r>
          </a:p>
          <a:p>
            <a:pPr>
              <a:buAutoNum type="alphaLcPeriod" startAt="3"/>
            </a:pPr>
            <a:r>
              <a:rPr lang="en-US" sz="2800" dirty="0"/>
              <a:t>$14,000</a:t>
            </a:r>
          </a:p>
        </p:txBody>
      </p:sp>
      <p:sp>
        <p:nvSpPr>
          <p:cNvPr id="4" name="Title 3"/>
          <p:cNvSpPr>
            <a:spLocks noGrp="1"/>
          </p:cNvSpPr>
          <p:nvPr>
            <p:ph type="title"/>
          </p:nvPr>
        </p:nvSpPr>
        <p:spPr>
          <a:xfrm>
            <a:off x="936943" y="368868"/>
            <a:ext cx="7922577" cy="799257"/>
          </a:xfrm>
        </p:spPr>
        <p:txBody>
          <a:bodyPr>
            <a:normAutofit/>
          </a:bodyPr>
          <a:lstStyle/>
          <a:p>
            <a:pPr algn="l"/>
            <a:r>
              <a:rPr lang="en-US" sz="3600" dirty="0"/>
              <a:t>Concept Check D–5</a:t>
            </a:r>
          </a:p>
        </p:txBody>
      </p:sp>
      <p:sp>
        <p:nvSpPr>
          <p:cNvPr id="6" name="Oval 5"/>
          <p:cNvSpPr/>
          <p:nvPr/>
        </p:nvSpPr>
        <p:spPr bwMode="auto">
          <a:xfrm>
            <a:off x="889148" y="4626506"/>
            <a:ext cx="596222" cy="453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37408" y="5477963"/>
            <a:ext cx="8022112" cy="1077218"/>
          </a:xfrm>
          <a:prstGeom prst="rect">
            <a:avLst/>
          </a:prstGeom>
          <a:solidFill>
            <a:srgbClr val="FFFFD1"/>
          </a:solidFill>
          <a:ln w="6350">
            <a:solidFill>
              <a:schemeClr val="tx1"/>
            </a:solidFill>
          </a:ln>
        </p:spPr>
        <p:txBody>
          <a:bodyPr wrap="square" rtlCol="0">
            <a:spAutoFit/>
          </a:bodyPr>
          <a:lstStyle/>
          <a:p>
            <a:r>
              <a:rPr lang="en-US" sz="1600" dirty="0"/>
              <a:t>We account for investments involving the purchase of more than 50% of the voting stock of another company using the consolidation method. Under the consolidation method, the parent company prepares consolidated financial statements, in which the companies are combined as if they were a single company.</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29</a:t>
            </a:fld>
            <a:endParaRPr lang="en-US" dirty="0"/>
          </a:p>
        </p:txBody>
      </p:sp>
      <p:sp>
        <p:nvSpPr>
          <p:cNvPr id="10" name="TextBox 9"/>
          <p:cNvSpPr txBox="1"/>
          <p:nvPr/>
        </p:nvSpPr>
        <p:spPr>
          <a:xfrm>
            <a:off x="1406117" y="655917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3489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68901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D–1</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Why Companies Invest in Other Companies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3</a:t>
            </a:fld>
            <a:endParaRPr lang="en-US" dirty="0"/>
          </a:p>
        </p:txBody>
      </p:sp>
      <p:pic>
        <p:nvPicPr>
          <p:cNvPr id="8" name="Picture 7">
            <a:extLst>
              <a:ext uri="{FF2B5EF4-FFF2-40B4-BE49-F238E27FC236}">
                <a16:creationId xmlns:a16="http://schemas.microsoft.com/office/drawing/2014/main" id="{66CAD61F-3614-4968-ADBA-5C07BC63E8BF}"/>
              </a:ext>
            </a:extLst>
          </p:cNvPr>
          <p:cNvPicPr>
            <a:picLocks noChangeAspect="1"/>
          </p:cNvPicPr>
          <p:nvPr/>
        </p:nvPicPr>
        <p:blipFill>
          <a:blip r:embed="rId3"/>
          <a:stretch>
            <a:fillRect/>
          </a:stretch>
        </p:blipFill>
        <p:spPr>
          <a:xfrm>
            <a:off x="1181141" y="2408854"/>
            <a:ext cx="7376768" cy="2467945"/>
          </a:xfrm>
          <a:prstGeom prst="rect">
            <a:avLst/>
          </a:prstGeom>
        </p:spPr>
      </p:pic>
    </p:spTree>
    <p:extLst>
      <p:ext uri="{BB962C8B-B14F-4D97-AF65-F5344CB8AC3E}">
        <p14:creationId xmlns:p14="http://schemas.microsoft.com/office/powerpoint/2010/main" val="21663740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r>
              <a:rPr lang="en-US" dirty="0"/>
              <a:t>D-</a:t>
            </a:r>
            <a:fld id="{8A048DD7-39B4-434B-ACE7-68CA5B147A05}" type="slidenum">
              <a:rPr lang="en-US" smtClean="0"/>
              <a:t>30</a:t>
            </a:fld>
            <a:endParaRPr lang="en-US" dirty="0"/>
          </a:p>
        </p:txBody>
      </p:sp>
      <p:sp>
        <p:nvSpPr>
          <p:cNvPr id="5" name="Round Same Side Corner Rectangle 4"/>
          <p:cNvSpPr/>
          <p:nvPr/>
        </p:nvSpPr>
        <p:spPr>
          <a:xfrm flipV="1">
            <a:off x="-11271" y="10311"/>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 Diagonal Corner Rectangle 5"/>
          <p:cNvSpPr/>
          <p:nvPr/>
        </p:nvSpPr>
        <p:spPr>
          <a:xfrm>
            <a:off x="420528" y="1623210"/>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Subtitle 2"/>
          <p:cNvSpPr txBox="1">
            <a:spLocks/>
          </p:cNvSpPr>
          <p:nvPr/>
        </p:nvSpPr>
        <p:spPr>
          <a:xfrm>
            <a:off x="762981" y="2677313"/>
            <a:ext cx="5461448" cy="6941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rgbClr val="1D5F76"/>
                </a:solidFill>
              </a:rPr>
              <a:t>DEBT INVESTMENTS</a:t>
            </a:r>
          </a:p>
        </p:txBody>
      </p:sp>
      <p:sp>
        <p:nvSpPr>
          <p:cNvPr id="8" name="TextBox 7"/>
          <p:cNvSpPr txBox="1"/>
          <p:nvPr/>
        </p:nvSpPr>
        <p:spPr>
          <a:xfrm>
            <a:off x="1359091" y="6587062"/>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a:t>
            </a:r>
          </a:p>
        </p:txBody>
      </p:sp>
      <p:sp>
        <p:nvSpPr>
          <p:cNvPr id="9" name="Title 3"/>
          <p:cNvSpPr txBox="1">
            <a:spLocks/>
          </p:cNvSpPr>
          <p:nvPr/>
        </p:nvSpPr>
        <p:spPr>
          <a:xfrm>
            <a:off x="876436" y="1534312"/>
            <a:ext cx="2099387" cy="107950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a:solidFill>
                  <a:schemeClr val="bg1"/>
                </a:solidFill>
                <a:latin typeface="Avenir LT Std 45 Book"/>
                <a:cs typeface="Avenir LT Std 45 Book"/>
              </a:rPr>
              <a:t>PART B</a:t>
            </a:r>
          </a:p>
        </p:txBody>
      </p:sp>
    </p:spTree>
    <p:extLst>
      <p:ext uri="{BB962C8B-B14F-4D97-AF65-F5344CB8AC3E}">
        <p14:creationId xmlns:p14="http://schemas.microsoft.com/office/powerpoint/2010/main" val="10149973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5</a:t>
            </a:r>
          </a:p>
        </p:txBody>
      </p:sp>
      <p:sp>
        <p:nvSpPr>
          <p:cNvPr id="8" name="TextBox 7"/>
          <p:cNvSpPr txBox="1"/>
          <p:nvPr/>
        </p:nvSpPr>
        <p:spPr>
          <a:xfrm>
            <a:off x="890030" y="1759334"/>
            <a:ext cx="7827509" cy="1077218"/>
          </a:xfrm>
          <a:prstGeom prst="rect">
            <a:avLst/>
          </a:prstGeom>
          <a:noFill/>
        </p:spPr>
        <p:txBody>
          <a:bodyPr wrap="square" rtlCol="0">
            <a:spAutoFit/>
          </a:bodyPr>
          <a:lstStyle/>
          <a:p>
            <a:pPr marL="1255713" indent="-1255713"/>
            <a:r>
              <a:rPr lang="en-US" sz="3200" b="1" dirty="0">
                <a:solidFill>
                  <a:srgbClr val="A5062D"/>
                </a:solidFill>
                <a:cs typeface="Avenir LT Std 55 Roman"/>
              </a:rPr>
              <a:t>LO D–5 </a:t>
            </a:r>
            <a:r>
              <a:rPr lang="en-US" sz="3200" dirty="0">
                <a:solidFill>
                  <a:srgbClr val="1D5F76"/>
                </a:solidFill>
              </a:rPr>
              <a:t>Account for investments in debt securities.</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31</a:t>
            </a:fld>
            <a:endParaRPr lang="en-US" dirty="0"/>
          </a:p>
        </p:txBody>
      </p:sp>
    </p:spTree>
    <p:extLst>
      <p:ext uri="{BB962C8B-B14F-4D97-AF65-F5344CB8AC3E}">
        <p14:creationId xmlns:p14="http://schemas.microsoft.com/office/powerpoint/2010/main" val="1556230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r>
              <a:rPr lang="en-US" sz="4000" dirty="0">
                <a:solidFill>
                  <a:srgbClr val="A5062D"/>
                </a:solidFill>
                <a:latin typeface="Avenir LT Std 65 Medium"/>
                <a:cs typeface="Avenir LT Std 65 Medium"/>
              </a:rPr>
              <a:t>Debt Investments</a:t>
            </a:r>
          </a:p>
        </p:txBody>
      </p:sp>
      <p:sp>
        <p:nvSpPr>
          <p:cNvPr id="3" name="Content Placeholder 2"/>
          <p:cNvSpPr>
            <a:spLocks noGrp="1"/>
          </p:cNvSpPr>
          <p:nvPr>
            <p:ph idx="1"/>
          </p:nvPr>
        </p:nvSpPr>
        <p:spPr>
          <a:xfrm>
            <a:off x="914400" y="1280160"/>
            <a:ext cx="7708900" cy="4847238"/>
          </a:xfrm>
        </p:spPr>
        <p:txBody>
          <a:bodyPr>
            <a:normAutofit/>
          </a:bodyPr>
          <a:lstStyle/>
          <a:p>
            <a:pPr marL="0" indent="0">
              <a:buNone/>
            </a:pPr>
            <a:r>
              <a:rPr lang="en-US" dirty="0">
                <a:solidFill>
                  <a:srgbClr val="1D5F76"/>
                </a:solidFill>
              </a:rPr>
              <a:t>The critical events over the life of a debt investment in another company, such as a bond, include the following:</a:t>
            </a:r>
          </a:p>
          <a:p>
            <a:endParaRPr lang="en-US" dirty="0">
              <a:solidFill>
                <a:srgbClr val="1D5F76"/>
              </a:solidFill>
            </a:endParaRPr>
          </a:p>
          <a:p>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32</a:t>
            </a:fld>
            <a:endParaRPr lang="en-US" dirty="0"/>
          </a:p>
        </p:txBody>
      </p:sp>
      <p:sp>
        <p:nvSpPr>
          <p:cNvPr id="8" name="Rectangle 2"/>
          <p:cNvSpPr>
            <a:spLocks noChangeArrowheads="1"/>
          </p:cNvSpPr>
          <p:nvPr/>
        </p:nvSpPr>
        <p:spPr bwMode="auto">
          <a:xfrm>
            <a:off x="914400" y="2877325"/>
            <a:ext cx="7483195" cy="32778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lvl="0" indent="-457200" defTabSz="914400" eaLnBrk="0" fontAlgn="base" hangingPunct="0">
              <a:spcBef>
                <a:spcPct val="0"/>
              </a:spcBef>
              <a:spcAft>
                <a:spcPct val="0"/>
              </a:spcAft>
              <a:buFont typeface="+mj-lt"/>
              <a:buAutoNum type="arabicPeriod"/>
            </a:pPr>
            <a:r>
              <a:rPr lang="en-US" altLang="en-US" sz="2400" dirty="0">
                <a:solidFill>
                  <a:srgbClr val="1D5F76"/>
                </a:solidFill>
                <a:latin typeface="Arial" panose="020B0604020202020204" pitchFamily="34" charset="0"/>
                <a:cs typeface="Arial" panose="020B0604020202020204" pitchFamily="34" charset="0"/>
              </a:rPr>
              <a:t>Purchasing the debt security.</a:t>
            </a:r>
          </a:p>
          <a:p>
            <a:pPr marL="457200" lvl="0" indent="-457200" defTabSz="914400" eaLnBrk="0" fontAlgn="base" hangingPunct="0">
              <a:spcBef>
                <a:spcPts val="600"/>
              </a:spcBef>
              <a:spcAft>
                <a:spcPct val="0"/>
              </a:spcAft>
              <a:buFont typeface="+mj-lt"/>
              <a:buAutoNum type="arabicPeriod"/>
            </a:pPr>
            <a:r>
              <a:rPr lang="en-US" sz="2400" dirty="0">
                <a:solidFill>
                  <a:srgbClr val="1D5F76"/>
                </a:solidFill>
                <a:latin typeface="Arial" panose="020B0604020202020204" pitchFamily="34" charset="0"/>
                <a:cs typeface="Arial" panose="020B0604020202020204" pitchFamily="34" charset="0"/>
              </a:rPr>
              <a:t>Receiving interest (for some debt securities).</a:t>
            </a:r>
            <a:endParaRPr lang="en-US" altLang="en-US" sz="2400" dirty="0">
              <a:solidFill>
                <a:srgbClr val="1D5F76"/>
              </a:solidFill>
              <a:latin typeface="Arial" panose="020B0604020202020204" pitchFamily="34" charset="0"/>
              <a:cs typeface="Arial" panose="020B0604020202020204" pitchFamily="34" charset="0"/>
            </a:endParaRPr>
          </a:p>
          <a:p>
            <a:pPr marL="457200" lvl="0" indent="-457200" defTabSz="914400" eaLnBrk="0" fontAlgn="base" hangingPunct="0">
              <a:spcBef>
                <a:spcPts val="600"/>
              </a:spcBef>
              <a:spcAft>
                <a:spcPct val="0"/>
              </a:spcAft>
              <a:buFont typeface="+mj-lt"/>
              <a:buAutoNum type="arabicPeriod"/>
            </a:pPr>
            <a:r>
              <a:rPr lang="en-US" sz="2400" dirty="0">
                <a:solidFill>
                  <a:srgbClr val="1D5F76"/>
                </a:solidFill>
                <a:latin typeface="Arial" panose="020B0604020202020204" pitchFamily="34" charset="0"/>
                <a:cs typeface="Arial" panose="020B0604020202020204" pitchFamily="34" charset="0"/>
              </a:rPr>
              <a:t>Holding the investment during periods in which the investment's fair value changes (</a:t>
            </a:r>
            <a:r>
              <a:rPr lang="en-US" sz="2400" i="1" dirty="0">
                <a:solidFill>
                  <a:srgbClr val="1D5F76"/>
                </a:solidFill>
                <a:latin typeface="Arial" panose="020B0604020202020204" pitchFamily="34" charset="0"/>
                <a:cs typeface="Arial" panose="020B0604020202020204" pitchFamily="34" charset="0"/>
              </a:rPr>
              <a:t>unrealized</a:t>
            </a:r>
            <a:r>
              <a:rPr lang="en-US" sz="2400" dirty="0">
                <a:solidFill>
                  <a:srgbClr val="1D5F76"/>
                </a:solidFill>
                <a:latin typeface="Arial" panose="020B0604020202020204" pitchFamily="34" charset="0"/>
                <a:cs typeface="Arial" panose="020B0604020202020204" pitchFamily="34" charset="0"/>
              </a:rPr>
              <a:t> holding gains and losses).</a:t>
            </a:r>
            <a:endParaRPr lang="en-US" altLang="en-US" sz="2400" dirty="0">
              <a:solidFill>
                <a:srgbClr val="1D5F76"/>
              </a:solidFill>
              <a:latin typeface="Arial" panose="020B0604020202020204" pitchFamily="34" charset="0"/>
              <a:cs typeface="Arial" panose="020B0604020202020204" pitchFamily="34" charset="0"/>
            </a:endParaRPr>
          </a:p>
          <a:p>
            <a:pPr marL="457200" lvl="0" indent="-457200" defTabSz="914400" eaLnBrk="0" fontAlgn="base" hangingPunct="0">
              <a:spcBef>
                <a:spcPts val="600"/>
              </a:spcBef>
              <a:spcAft>
                <a:spcPct val="0"/>
              </a:spcAft>
              <a:buFont typeface="+mj-lt"/>
              <a:buAutoNum type="arabicPeriod"/>
            </a:pPr>
            <a:r>
              <a:rPr lang="en-US" sz="2400" dirty="0">
                <a:solidFill>
                  <a:srgbClr val="1D5F76"/>
                </a:solidFill>
                <a:latin typeface="Arial" panose="020B0604020202020204" pitchFamily="34" charset="0"/>
                <a:cs typeface="Arial" panose="020B0604020202020204" pitchFamily="34" charset="0"/>
              </a:rPr>
              <a:t>Either selling the investment before maturity (</a:t>
            </a:r>
            <a:r>
              <a:rPr lang="en-US" sz="2400" i="1" dirty="0">
                <a:solidFill>
                  <a:srgbClr val="1D5F76"/>
                </a:solidFill>
                <a:latin typeface="Arial" panose="020B0604020202020204" pitchFamily="34" charset="0"/>
                <a:cs typeface="Arial" panose="020B0604020202020204" pitchFamily="34" charset="0"/>
              </a:rPr>
              <a:t>realized</a:t>
            </a:r>
            <a:r>
              <a:rPr lang="en-US" sz="2400" dirty="0">
                <a:solidFill>
                  <a:srgbClr val="1D5F76"/>
                </a:solidFill>
                <a:latin typeface="Arial" panose="020B0604020202020204" pitchFamily="34" charset="0"/>
                <a:cs typeface="Arial" panose="020B0604020202020204" pitchFamily="34" charset="0"/>
              </a:rPr>
              <a:t> gains and losses) or receiving principal payment at maturity.</a:t>
            </a:r>
            <a:endParaRPr lang="en-US" altLang="en-US" sz="2400" dirty="0">
              <a:solidFill>
                <a:srgbClr val="1D5F7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3338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rmAutofit/>
          </a:bodyPr>
          <a:lstStyle/>
          <a:p>
            <a:pPr algn="l"/>
            <a:r>
              <a:rPr lang="en-US" sz="4000" dirty="0">
                <a:solidFill>
                  <a:srgbClr val="A5062D"/>
                </a:solidFill>
                <a:latin typeface="Avenir LT Std 65 Medium"/>
                <a:cs typeface="Avenir LT Std 65 Medium"/>
              </a:rPr>
              <a:t>Purchase Debt Investments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33</a:t>
            </a:fld>
            <a:endParaRPr lang="en-US" dirty="0"/>
          </a:p>
        </p:txBody>
      </p:sp>
      <p:sp>
        <p:nvSpPr>
          <p:cNvPr id="8" name="Rectangle 7"/>
          <p:cNvSpPr/>
          <p:nvPr/>
        </p:nvSpPr>
        <p:spPr>
          <a:xfrm>
            <a:off x="907801" y="3666415"/>
            <a:ext cx="8045078" cy="1332871"/>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021499" y="3670764"/>
            <a:ext cx="7873750" cy="369332"/>
          </a:xfrm>
          <a:prstGeom prst="rect">
            <a:avLst/>
          </a:prstGeom>
          <a:noFill/>
          <a:ln w="9525">
            <a:noFill/>
            <a:miter lim="800000"/>
            <a:headEnd/>
            <a:tailEnd/>
          </a:ln>
        </p:spPr>
        <p:txBody>
          <a:bodyPr wrap="square">
            <a:spAutoFit/>
          </a:bodyPr>
          <a:lstStyle/>
          <a:p>
            <a:r>
              <a:rPr lang="en-US" dirty="0">
                <a:latin typeface="Calibri" pitchFamily="34" charset="0"/>
              </a:rPr>
              <a:t>January 1, 2024</a:t>
            </a:r>
            <a:r>
              <a:rPr lang="en-US" b="1" dirty="0">
                <a:latin typeface="Calibri" pitchFamily="34" charset="0"/>
              </a:rPr>
              <a:t>						                                  </a:t>
            </a:r>
            <a:r>
              <a:rPr lang="en-US" dirty="0">
                <a:latin typeface="Calibri" pitchFamily="34" charset="0"/>
              </a:rPr>
              <a:t>Debit	   Credit</a:t>
            </a:r>
            <a:endParaRPr lang="en-US" dirty="0"/>
          </a:p>
        </p:txBody>
      </p:sp>
      <p:sp>
        <p:nvSpPr>
          <p:cNvPr id="10" name="TextBox 9"/>
          <p:cNvSpPr txBox="1">
            <a:spLocks noChangeArrowheads="1"/>
          </p:cNvSpPr>
          <p:nvPr/>
        </p:nvSpPr>
        <p:spPr bwMode="auto">
          <a:xfrm>
            <a:off x="1021499" y="3976987"/>
            <a:ext cx="8159117" cy="1138773"/>
          </a:xfrm>
          <a:prstGeom prst="rect">
            <a:avLst/>
          </a:prstGeom>
          <a:noFill/>
          <a:ln w="9525">
            <a:noFill/>
            <a:miter lim="800000"/>
            <a:headEnd/>
            <a:tailEnd/>
          </a:ln>
        </p:spPr>
        <p:txBody>
          <a:bodyPr wrap="square">
            <a:spAutoFit/>
          </a:bodyPr>
          <a:lstStyle/>
          <a:p>
            <a:r>
              <a:rPr lang="en-US" b="1" dirty="0">
                <a:latin typeface="Calibri" pitchFamily="34" charset="0"/>
              </a:rPr>
              <a:t>Investments </a:t>
            </a:r>
            <a:r>
              <a:rPr lang="en-US" dirty="0">
                <a:latin typeface="Calibri" pitchFamily="34" charset="0"/>
              </a:rPr>
              <a:t>…...……..….….….…………………………………………             </a:t>
            </a:r>
            <a:r>
              <a:rPr lang="en-US" b="1" dirty="0">
                <a:latin typeface="Calibri" pitchFamily="34" charset="0"/>
              </a:rPr>
              <a:t>100,000</a:t>
            </a:r>
          </a:p>
          <a:p>
            <a:r>
              <a:rPr lang="en-US" b="1" dirty="0">
                <a:latin typeface="Calibri" pitchFamily="34" charset="0"/>
              </a:rPr>
              <a:t>   Cash </a:t>
            </a:r>
            <a:r>
              <a:rPr lang="en-US" dirty="0">
                <a:latin typeface="Calibri" pitchFamily="34" charset="0"/>
              </a:rPr>
              <a:t>……………………………………………………..……………………                                 </a:t>
            </a:r>
            <a:r>
              <a:rPr lang="en-US" b="1" dirty="0">
                <a:latin typeface="Calibri" pitchFamily="34" charset="0"/>
              </a:rPr>
              <a:t>100,000</a:t>
            </a:r>
          </a:p>
          <a:p>
            <a:r>
              <a:rPr lang="en-US" b="1" dirty="0">
                <a:latin typeface="Calibri" pitchFamily="34" charset="0"/>
              </a:rPr>
              <a:t>   </a:t>
            </a:r>
            <a:r>
              <a:rPr lang="en-US" sz="1600" i="1" dirty="0">
                <a:latin typeface="Calibri" pitchFamily="34" charset="0"/>
              </a:rPr>
              <a:t>(Purchase bonds)</a:t>
            </a:r>
          </a:p>
          <a:p>
            <a:r>
              <a:rPr lang="en-US" sz="1400" b="1" dirty="0">
                <a:latin typeface="Calibri" pitchFamily="34" charset="0"/>
              </a:rPr>
              <a:t>									</a:t>
            </a:r>
            <a:endParaRPr lang="en-US" sz="1400" b="1" u="sng" dirty="0"/>
          </a:p>
        </p:txBody>
      </p:sp>
      <p:cxnSp>
        <p:nvCxnSpPr>
          <p:cNvPr id="11" name="Straight Connector 10"/>
          <p:cNvCxnSpPr/>
          <p:nvPr/>
        </p:nvCxnSpPr>
        <p:spPr>
          <a:xfrm>
            <a:off x="7060839" y="4016462"/>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145778" y="4008673"/>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111450" y="3973504"/>
            <a:ext cx="1463040" cy="778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47375" y="1182231"/>
            <a:ext cx="7955280" cy="2246769"/>
          </a:xfrm>
          <a:prstGeom prst="rect">
            <a:avLst/>
          </a:prstGeom>
          <a:noFill/>
        </p:spPr>
        <p:txBody>
          <a:bodyPr wrap="square" rtlCol="0">
            <a:spAutoFit/>
          </a:bodyPr>
          <a:lstStyle/>
          <a:p>
            <a:r>
              <a:rPr lang="en-US" sz="2800" dirty="0"/>
              <a:t>On January 1, 2024, Nathan’s Sportswear purchases $100,000 of 7%, 10-year bonds for $100,000 with interest receivable paid semiannually on June 30 and December 31 each year. The bonds were issued at par.</a:t>
            </a:r>
          </a:p>
        </p:txBody>
      </p:sp>
    </p:spTree>
    <p:extLst>
      <p:ext uri="{BB962C8B-B14F-4D97-AF65-F5344CB8AC3E}">
        <p14:creationId xmlns:p14="http://schemas.microsoft.com/office/powerpoint/2010/main" val="128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rmAutofit/>
          </a:bodyPr>
          <a:lstStyle/>
          <a:p>
            <a:pPr algn="l"/>
            <a:r>
              <a:rPr lang="en-US" sz="4000" dirty="0">
                <a:solidFill>
                  <a:srgbClr val="A5062D"/>
                </a:solidFill>
                <a:latin typeface="Avenir LT Std 65 Medium"/>
                <a:cs typeface="Avenir LT Std 65 Medium"/>
              </a:rPr>
              <a:t>Earn Interest Revenue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34</a:t>
            </a:fld>
            <a:endParaRPr lang="en-US" dirty="0"/>
          </a:p>
        </p:txBody>
      </p:sp>
      <p:sp>
        <p:nvSpPr>
          <p:cNvPr id="11" name="Rectangle 10"/>
          <p:cNvSpPr/>
          <p:nvPr/>
        </p:nvSpPr>
        <p:spPr>
          <a:xfrm>
            <a:off x="889917" y="2117301"/>
            <a:ext cx="8045078" cy="1590954"/>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a:spLocks noChangeArrowheads="1"/>
          </p:cNvSpPr>
          <p:nvPr/>
        </p:nvSpPr>
        <p:spPr bwMode="auto">
          <a:xfrm>
            <a:off x="1018591" y="2205481"/>
            <a:ext cx="7725986" cy="400110"/>
          </a:xfrm>
          <a:prstGeom prst="rect">
            <a:avLst/>
          </a:prstGeom>
          <a:noFill/>
          <a:ln w="9525">
            <a:noFill/>
            <a:miter lim="800000"/>
            <a:headEnd/>
            <a:tailEnd/>
          </a:ln>
        </p:spPr>
        <p:txBody>
          <a:bodyPr wrap="square">
            <a:spAutoFit/>
          </a:bodyPr>
          <a:lstStyle/>
          <a:p>
            <a:r>
              <a:rPr lang="en-US" dirty="0">
                <a:latin typeface="Calibri" pitchFamily="34" charset="0"/>
              </a:rPr>
              <a:t>June 30, 2024</a:t>
            </a:r>
            <a:r>
              <a:rPr lang="en-US" sz="1600" b="1" dirty="0">
                <a:latin typeface="Calibri" pitchFamily="34" charset="0"/>
              </a:rPr>
              <a:t>						                                             </a:t>
            </a:r>
            <a:r>
              <a:rPr lang="en-US" sz="2000" dirty="0">
                <a:latin typeface="Calibri" pitchFamily="34" charset="0"/>
              </a:rPr>
              <a:t>Debit	        Credit</a:t>
            </a:r>
            <a:endParaRPr lang="en-US" sz="2000" dirty="0"/>
          </a:p>
        </p:txBody>
      </p:sp>
      <p:sp>
        <p:nvSpPr>
          <p:cNvPr id="13" name="TextBox 12"/>
          <p:cNvSpPr txBox="1">
            <a:spLocks noChangeArrowheads="1"/>
          </p:cNvSpPr>
          <p:nvPr/>
        </p:nvSpPr>
        <p:spPr bwMode="auto">
          <a:xfrm>
            <a:off x="1030453" y="2524081"/>
            <a:ext cx="7677510" cy="1107996"/>
          </a:xfrm>
          <a:prstGeom prst="rect">
            <a:avLst/>
          </a:prstGeom>
          <a:noFill/>
          <a:ln w="9525">
            <a:noFill/>
            <a:miter lim="800000"/>
            <a:headEnd/>
            <a:tailEnd/>
          </a:ln>
        </p:spPr>
        <p:txBody>
          <a:bodyPr wrap="square">
            <a:spAutoFit/>
          </a:bodyPr>
          <a:lstStyle/>
          <a:p>
            <a:r>
              <a:rPr lang="en-US" b="1" dirty="0">
                <a:latin typeface="Calibri" pitchFamily="34" charset="0"/>
              </a:rPr>
              <a:t>Cash </a:t>
            </a:r>
            <a:r>
              <a:rPr lang="en-US" dirty="0">
                <a:latin typeface="Calibri" pitchFamily="34" charset="0"/>
              </a:rPr>
              <a:t>(= $100,000 × 7% × ½) </a:t>
            </a:r>
            <a:r>
              <a:rPr lang="en-US" sz="1600" dirty="0">
                <a:latin typeface="Calibri" pitchFamily="34" charset="0"/>
              </a:rPr>
              <a:t>.….….….…………………………………………       </a:t>
            </a:r>
            <a:r>
              <a:rPr lang="en-US" b="1" dirty="0">
                <a:latin typeface="Calibri" pitchFamily="34" charset="0"/>
              </a:rPr>
              <a:t>3,500</a:t>
            </a:r>
          </a:p>
          <a:p>
            <a:r>
              <a:rPr lang="en-US" b="1" dirty="0">
                <a:latin typeface="Calibri" pitchFamily="34" charset="0"/>
              </a:rPr>
              <a:t>Interest Revenue </a:t>
            </a:r>
            <a:r>
              <a:rPr lang="en-US" sz="1600" dirty="0">
                <a:latin typeface="Calibri" pitchFamily="34" charset="0"/>
              </a:rPr>
              <a:t>…………………………………….………………………………                                 </a:t>
            </a:r>
            <a:r>
              <a:rPr lang="en-US" b="1" dirty="0">
                <a:latin typeface="Calibri" pitchFamily="34" charset="0"/>
              </a:rPr>
              <a:t>3,500</a:t>
            </a:r>
          </a:p>
          <a:p>
            <a:r>
              <a:rPr lang="en-US" sz="1600" b="1" dirty="0">
                <a:latin typeface="Calibri" pitchFamily="34" charset="0"/>
              </a:rPr>
              <a:t>   </a:t>
            </a:r>
            <a:r>
              <a:rPr lang="en-US" sz="1600" i="1" dirty="0">
                <a:latin typeface="Calibri" pitchFamily="34" charset="0"/>
              </a:rPr>
              <a:t>(Receive semiannual interest revenue)</a:t>
            </a:r>
          </a:p>
          <a:p>
            <a:r>
              <a:rPr lang="en-US" sz="1400" b="1" dirty="0">
                <a:latin typeface="Calibri" pitchFamily="34" charset="0"/>
              </a:rPr>
              <a:t>									</a:t>
            </a:r>
            <a:endParaRPr lang="en-US" sz="1400" b="1" u="sng" dirty="0"/>
          </a:p>
        </p:txBody>
      </p:sp>
      <p:cxnSp>
        <p:nvCxnSpPr>
          <p:cNvPr id="14" name="Straight Connector 13"/>
          <p:cNvCxnSpPr/>
          <p:nvPr/>
        </p:nvCxnSpPr>
        <p:spPr>
          <a:xfrm>
            <a:off x="6796770" y="2567827"/>
            <a:ext cx="6226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7942738" y="2567827"/>
            <a:ext cx="685323" cy="161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cxnSpLocks/>
          </p:cNvCxnSpPr>
          <p:nvPr/>
        </p:nvCxnSpPr>
        <p:spPr>
          <a:xfrm>
            <a:off x="1076665" y="2534745"/>
            <a:ext cx="135368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601054" y="1505302"/>
            <a:ext cx="6727816" cy="523220"/>
          </a:xfrm>
          <a:prstGeom prst="rect">
            <a:avLst/>
          </a:prstGeom>
          <a:noFill/>
        </p:spPr>
        <p:txBody>
          <a:bodyPr wrap="square" rtlCol="0">
            <a:spAutoFit/>
          </a:bodyPr>
          <a:lstStyle/>
          <a:p>
            <a:pPr algn="ctr"/>
            <a:r>
              <a:rPr lang="en-US" sz="2800" dirty="0"/>
              <a:t>Record interest received on June 30, 2024.</a:t>
            </a:r>
          </a:p>
        </p:txBody>
      </p:sp>
    </p:spTree>
    <p:extLst>
      <p:ext uri="{BB962C8B-B14F-4D97-AF65-F5344CB8AC3E}">
        <p14:creationId xmlns:p14="http://schemas.microsoft.com/office/powerpoint/2010/main" val="61254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522258"/>
            <a:ext cx="8229600" cy="774700"/>
          </a:xfrm>
        </p:spPr>
        <p:txBody>
          <a:bodyPr>
            <a:noAutofit/>
          </a:bodyPr>
          <a:lstStyle/>
          <a:p>
            <a:pPr algn="l">
              <a:lnSpc>
                <a:spcPct val="90000"/>
              </a:lnSpc>
            </a:pPr>
            <a:br>
              <a:rPr lang="en-US" sz="3200" dirty="0">
                <a:solidFill>
                  <a:srgbClr val="1D5F76"/>
                </a:solidFill>
                <a:latin typeface="Avenir LT Std 65 Medium"/>
                <a:cs typeface="Avenir LT Std 65 Medium"/>
              </a:rPr>
            </a:b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35</a:t>
            </a:fld>
            <a:endParaRPr lang="en-US" dirty="0"/>
          </a:p>
        </p:txBody>
      </p:sp>
      <p:sp>
        <p:nvSpPr>
          <p:cNvPr id="7" name="TextBox 6"/>
          <p:cNvSpPr txBox="1"/>
          <p:nvPr/>
        </p:nvSpPr>
        <p:spPr>
          <a:xfrm>
            <a:off x="1027763" y="1759334"/>
            <a:ext cx="7689776" cy="3277820"/>
          </a:xfrm>
          <a:prstGeom prst="rect">
            <a:avLst/>
          </a:prstGeom>
          <a:noFill/>
        </p:spPr>
        <p:txBody>
          <a:bodyPr wrap="square" rtlCol="0">
            <a:spAutoFit/>
          </a:bodyPr>
          <a:lstStyle/>
          <a:p>
            <a:pPr>
              <a:spcAft>
                <a:spcPts val="1800"/>
              </a:spcAft>
            </a:pPr>
            <a:r>
              <a:rPr lang="en-US" sz="3200" dirty="0">
                <a:solidFill>
                  <a:srgbClr val="1D5F76"/>
                </a:solidFill>
              </a:rPr>
              <a:t>Bond investments are the “flip side” of bonds payable. </a:t>
            </a:r>
          </a:p>
          <a:p>
            <a:pPr>
              <a:spcAft>
                <a:spcPts val="1800"/>
              </a:spcAft>
            </a:pPr>
            <a:r>
              <a:rPr lang="en-US" sz="3200" dirty="0">
                <a:solidFill>
                  <a:srgbClr val="1D5F76"/>
                </a:solidFill>
              </a:rPr>
              <a:t>Bond investments are long-term assets that earn interest revenue, while bonds payable are long-term liabilities that incur interest expense.</a:t>
            </a:r>
          </a:p>
        </p:txBody>
      </p:sp>
    </p:spTree>
    <p:extLst>
      <p:ext uri="{BB962C8B-B14F-4D97-AF65-F5344CB8AC3E}">
        <p14:creationId xmlns:p14="http://schemas.microsoft.com/office/powerpoint/2010/main" val="30182322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14751"/>
            <a:ext cx="8229600" cy="774700"/>
          </a:xfrm>
        </p:spPr>
        <p:txBody>
          <a:bodyPr>
            <a:normAutofit fontScale="90000"/>
          </a:bodyPr>
          <a:lstStyle/>
          <a:p>
            <a:pPr algn="l"/>
            <a:r>
              <a:rPr lang="en-US" sz="4000" dirty="0">
                <a:solidFill>
                  <a:srgbClr val="A5062D"/>
                </a:solidFill>
                <a:latin typeface="Avenir LT Std 65 Medium"/>
                <a:cs typeface="Avenir LT Std 65 Medium"/>
              </a:rPr>
              <a:t>Three Classifications of Debt Investments</a:t>
            </a:r>
          </a:p>
        </p:txBody>
      </p:sp>
      <p:sp>
        <p:nvSpPr>
          <p:cNvPr id="3" name="Content Placeholder 2"/>
          <p:cNvSpPr>
            <a:spLocks noGrp="1"/>
          </p:cNvSpPr>
          <p:nvPr>
            <p:ph idx="1"/>
          </p:nvPr>
        </p:nvSpPr>
        <p:spPr>
          <a:xfrm>
            <a:off x="749300" y="1350847"/>
            <a:ext cx="7708900" cy="4930394"/>
          </a:xfrm>
        </p:spPr>
        <p:txBody>
          <a:bodyPr>
            <a:normAutofit fontScale="92500" lnSpcReduction="20000"/>
          </a:bodyPr>
          <a:lstStyle/>
          <a:p>
            <a:r>
              <a:rPr lang="en-US" sz="3500" dirty="0">
                <a:solidFill>
                  <a:srgbClr val="1D5F76"/>
                </a:solidFill>
              </a:rPr>
              <a:t>Debt investments are classified as:</a:t>
            </a:r>
          </a:p>
          <a:p>
            <a:pPr lvl="1">
              <a:buFont typeface="Wingdings" panose="05000000000000000000" pitchFamily="2" charset="2"/>
              <a:buChar char="q"/>
            </a:pPr>
            <a:r>
              <a:rPr lang="en-US" sz="3200" dirty="0">
                <a:solidFill>
                  <a:srgbClr val="1D5F76"/>
                </a:solidFill>
              </a:rPr>
              <a:t>Held-to-maturity securities</a:t>
            </a:r>
          </a:p>
          <a:p>
            <a:pPr lvl="2">
              <a:buFont typeface="Wingdings" panose="05000000000000000000" pitchFamily="2" charset="2"/>
              <a:buChar char="ü"/>
            </a:pPr>
            <a:r>
              <a:rPr lang="en-US" dirty="0">
                <a:solidFill>
                  <a:srgbClr val="1D5F76"/>
                </a:solidFill>
              </a:rPr>
              <a:t>Do not report at fair value</a:t>
            </a:r>
          </a:p>
          <a:p>
            <a:pPr lvl="2">
              <a:buFont typeface="Wingdings" panose="05000000000000000000" pitchFamily="2" charset="2"/>
              <a:buChar char="ü"/>
            </a:pPr>
            <a:r>
              <a:rPr lang="en-US" dirty="0">
                <a:solidFill>
                  <a:srgbClr val="1D5F76"/>
                </a:solidFill>
              </a:rPr>
              <a:t>Do not recognize unrealized gains and losses</a:t>
            </a:r>
          </a:p>
          <a:p>
            <a:pPr lvl="2">
              <a:buFont typeface="Wingdings" panose="05000000000000000000" pitchFamily="2" charset="2"/>
              <a:buChar char="ü"/>
            </a:pPr>
            <a:r>
              <a:rPr lang="en-US" dirty="0">
                <a:solidFill>
                  <a:srgbClr val="1D5F76"/>
                </a:solidFill>
              </a:rPr>
              <a:t>Carried at historical cost (or at amortized cost if the bonds were issued at a discount or premium)</a:t>
            </a:r>
          </a:p>
          <a:p>
            <a:pPr lvl="1">
              <a:buFont typeface="Wingdings" panose="05000000000000000000" pitchFamily="2" charset="2"/>
              <a:buChar char="q"/>
            </a:pPr>
            <a:r>
              <a:rPr lang="en-US" sz="3200" dirty="0">
                <a:solidFill>
                  <a:srgbClr val="1D5F76"/>
                </a:solidFill>
              </a:rPr>
              <a:t>Trading securities </a:t>
            </a:r>
          </a:p>
          <a:p>
            <a:pPr lvl="2">
              <a:buFont typeface="Wingdings" panose="05000000000000000000" pitchFamily="2" charset="2"/>
              <a:buChar char="ü"/>
            </a:pPr>
            <a:r>
              <a:rPr lang="en-US" dirty="0">
                <a:solidFill>
                  <a:srgbClr val="1D5F76"/>
                </a:solidFill>
              </a:rPr>
              <a:t>Report at fair value</a:t>
            </a:r>
          </a:p>
          <a:p>
            <a:pPr lvl="2">
              <a:buFont typeface="Wingdings" panose="05000000000000000000" pitchFamily="2" charset="2"/>
              <a:buChar char="ü"/>
            </a:pPr>
            <a:r>
              <a:rPr lang="en-US" dirty="0">
                <a:solidFill>
                  <a:srgbClr val="1D5F76"/>
                </a:solidFill>
              </a:rPr>
              <a:t>Report unrealized gains and losses in net income</a:t>
            </a:r>
          </a:p>
          <a:p>
            <a:pPr lvl="1">
              <a:buFont typeface="Wingdings" panose="05000000000000000000" pitchFamily="2" charset="2"/>
              <a:buChar char="q"/>
            </a:pPr>
            <a:r>
              <a:rPr lang="en-US" sz="3200" dirty="0">
                <a:solidFill>
                  <a:srgbClr val="1D5F76"/>
                </a:solidFill>
              </a:rPr>
              <a:t>Available-for-sale securities</a:t>
            </a:r>
          </a:p>
          <a:p>
            <a:pPr lvl="2">
              <a:buFont typeface="Wingdings" panose="05000000000000000000" pitchFamily="2" charset="2"/>
              <a:buChar char="ü"/>
            </a:pPr>
            <a:r>
              <a:rPr lang="en-US" dirty="0">
                <a:solidFill>
                  <a:srgbClr val="1D5F76"/>
                </a:solidFill>
              </a:rPr>
              <a:t>Report at fair value</a:t>
            </a:r>
          </a:p>
          <a:p>
            <a:pPr lvl="2">
              <a:buFont typeface="Wingdings" panose="05000000000000000000" pitchFamily="2" charset="2"/>
              <a:buChar char="ü"/>
            </a:pPr>
            <a:r>
              <a:rPr lang="en-US" dirty="0">
                <a:solidFill>
                  <a:srgbClr val="1D5F76"/>
                </a:solidFill>
              </a:rPr>
              <a:t>Report unrealized gains and losses in other comprehensive income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36</a:t>
            </a:fld>
            <a:endParaRPr lang="en-US" dirty="0"/>
          </a:p>
        </p:txBody>
      </p:sp>
    </p:spTree>
    <p:extLst>
      <p:ext uri="{BB962C8B-B14F-4D97-AF65-F5344CB8AC3E}">
        <p14:creationId xmlns:p14="http://schemas.microsoft.com/office/powerpoint/2010/main" val="257441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06130"/>
            <a:ext cx="8229600" cy="774700"/>
          </a:xfrm>
        </p:spPr>
        <p:txBody>
          <a:bodyPr>
            <a:noAutofit/>
          </a:bodyPr>
          <a:lstStyle/>
          <a:p>
            <a:pPr algn="l">
              <a:lnSpc>
                <a:spcPct val="90000"/>
              </a:lnSpc>
            </a:pPr>
            <a:r>
              <a:rPr lang="en-US" sz="4000" dirty="0">
                <a:solidFill>
                  <a:srgbClr val="A5062D"/>
                </a:solidFill>
              </a:rPr>
              <a:t>Adjust to Fair Value: Available-for-</a:t>
            </a:r>
            <a:br>
              <a:rPr lang="en-US" sz="4000" dirty="0">
                <a:solidFill>
                  <a:srgbClr val="A5062D"/>
                </a:solidFill>
              </a:rPr>
            </a:br>
            <a:r>
              <a:rPr lang="en-US" sz="4000" dirty="0">
                <a:solidFill>
                  <a:srgbClr val="A5062D"/>
                </a:solidFill>
              </a:rPr>
              <a:t>Sale Securities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37</a:t>
            </a:fld>
            <a:endParaRPr lang="en-US" dirty="0"/>
          </a:p>
        </p:txBody>
      </p:sp>
      <p:sp>
        <p:nvSpPr>
          <p:cNvPr id="17" name="Rectangle 16"/>
          <p:cNvSpPr/>
          <p:nvPr/>
        </p:nvSpPr>
        <p:spPr>
          <a:xfrm>
            <a:off x="794595" y="3555018"/>
            <a:ext cx="8045078" cy="160068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p:cNvSpPr txBox="1">
            <a:spLocks noChangeArrowheads="1"/>
          </p:cNvSpPr>
          <p:nvPr/>
        </p:nvSpPr>
        <p:spPr bwMode="auto">
          <a:xfrm>
            <a:off x="981065" y="3574614"/>
            <a:ext cx="7799578" cy="369332"/>
          </a:xfrm>
          <a:prstGeom prst="rect">
            <a:avLst/>
          </a:prstGeom>
          <a:noFill/>
          <a:ln w="9525">
            <a:noFill/>
            <a:miter lim="800000"/>
            <a:headEnd/>
            <a:tailEnd/>
          </a:ln>
        </p:spPr>
        <p:txBody>
          <a:bodyPr wrap="square">
            <a:spAutoFit/>
          </a:bodyPr>
          <a:lstStyle/>
          <a:p>
            <a:r>
              <a:rPr lang="en-US" dirty="0">
                <a:latin typeface="Calibri" pitchFamily="34" charset="0"/>
              </a:rPr>
              <a:t>December 31, 2024</a:t>
            </a:r>
            <a:r>
              <a:rPr lang="en-US" b="1" dirty="0">
                <a:latin typeface="Calibri" pitchFamily="34" charset="0"/>
              </a:rPr>
              <a:t>	      					                                   </a:t>
            </a:r>
            <a:r>
              <a:rPr lang="en-US" dirty="0">
                <a:latin typeface="Calibri" pitchFamily="34" charset="0"/>
              </a:rPr>
              <a:t>Debit         Credit</a:t>
            </a:r>
            <a:endParaRPr lang="en-US" dirty="0"/>
          </a:p>
        </p:txBody>
      </p:sp>
      <p:sp>
        <p:nvSpPr>
          <p:cNvPr id="19" name="TextBox 18"/>
          <p:cNvSpPr txBox="1">
            <a:spLocks noChangeArrowheads="1"/>
          </p:cNvSpPr>
          <p:nvPr/>
        </p:nvSpPr>
        <p:spPr bwMode="auto">
          <a:xfrm>
            <a:off x="981065" y="3831571"/>
            <a:ext cx="7877761" cy="1569660"/>
          </a:xfrm>
          <a:prstGeom prst="rect">
            <a:avLst/>
          </a:prstGeom>
          <a:noFill/>
          <a:ln w="9525">
            <a:noFill/>
            <a:miter lim="800000"/>
            <a:headEnd/>
            <a:tailEnd/>
          </a:ln>
        </p:spPr>
        <p:txBody>
          <a:bodyPr wrap="square">
            <a:spAutoFit/>
          </a:bodyPr>
          <a:lstStyle/>
          <a:p>
            <a:r>
              <a:rPr lang="en-US" b="1" dirty="0">
                <a:latin typeface="Calibri" pitchFamily="34" charset="0"/>
              </a:rPr>
              <a:t>Investments</a:t>
            </a:r>
            <a:r>
              <a:rPr lang="en-US" i="1" dirty="0">
                <a:latin typeface="Calibri" pitchFamily="34" charset="0"/>
              </a:rPr>
              <a:t> </a:t>
            </a:r>
            <a:r>
              <a:rPr lang="en-US" dirty="0">
                <a:latin typeface="Calibri" pitchFamily="34" charset="0"/>
              </a:rPr>
              <a:t>…...……..….….….……………………………………………......       </a:t>
            </a:r>
            <a:r>
              <a:rPr lang="en-US" b="1" dirty="0">
                <a:latin typeface="Calibri" pitchFamily="34" charset="0"/>
              </a:rPr>
              <a:t>1,035</a:t>
            </a:r>
          </a:p>
          <a:p>
            <a:r>
              <a:rPr lang="en-US" b="1" dirty="0">
                <a:latin typeface="Calibri" pitchFamily="34" charset="0"/>
              </a:rPr>
              <a:t>   Unrealized Holding Gain—Other Comprehensive Income </a:t>
            </a:r>
            <a:r>
              <a:rPr lang="en-US" dirty="0">
                <a:latin typeface="Calibri" pitchFamily="34" charset="0"/>
              </a:rPr>
              <a:t>……                     </a:t>
            </a:r>
            <a:r>
              <a:rPr lang="en-US" b="1" dirty="0">
                <a:latin typeface="Calibri" pitchFamily="34" charset="0"/>
              </a:rPr>
              <a:t>1,035</a:t>
            </a:r>
          </a:p>
          <a:p>
            <a:r>
              <a:rPr lang="en-US" b="1" dirty="0">
                <a:latin typeface="Calibri" pitchFamily="34" charset="0"/>
              </a:rPr>
              <a:t>   </a:t>
            </a:r>
            <a:r>
              <a:rPr lang="en-US" sz="1600" i="1" dirty="0">
                <a:latin typeface="Calibri" pitchFamily="34" charset="0"/>
              </a:rPr>
              <a:t>(Increase debt investments to fair value)</a:t>
            </a:r>
          </a:p>
          <a:p>
            <a:r>
              <a:rPr lang="en-US" sz="1600" i="1" dirty="0">
                <a:latin typeface="Calibri" pitchFamily="34" charset="0"/>
              </a:rPr>
              <a:t>   (</a:t>
            </a:r>
            <a:r>
              <a:rPr lang="en-US" sz="1600" dirty="0"/>
              <a:t>$1,035 = $101,035 − $100,000</a:t>
            </a:r>
            <a:r>
              <a:rPr lang="en-US" sz="1600" i="1" dirty="0">
                <a:latin typeface="Calibri" pitchFamily="34" charset="0"/>
              </a:rPr>
              <a:t>)</a:t>
            </a:r>
          </a:p>
          <a:p>
            <a:r>
              <a:rPr lang="en-US" sz="1200" i="1" dirty="0">
                <a:latin typeface="Calibri" pitchFamily="34" charset="0"/>
              </a:rPr>
              <a:t>  </a:t>
            </a:r>
            <a:endParaRPr lang="en-US" sz="1400" b="1" dirty="0">
              <a:latin typeface="Calibri" pitchFamily="34" charset="0"/>
            </a:endParaRPr>
          </a:p>
          <a:p>
            <a:r>
              <a:rPr lang="en-US" sz="1400" b="1" dirty="0">
                <a:latin typeface="Calibri" pitchFamily="34" charset="0"/>
              </a:rPr>
              <a:t>									</a:t>
            </a:r>
            <a:endParaRPr lang="en-US" sz="1400" b="1" u="sng" dirty="0"/>
          </a:p>
        </p:txBody>
      </p:sp>
      <p:cxnSp>
        <p:nvCxnSpPr>
          <p:cNvPr id="20" name="Straight Connector 19"/>
          <p:cNvCxnSpPr/>
          <p:nvPr/>
        </p:nvCxnSpPr>
        <p:spPr>
          <a:xfrm>
            <a:off x="7024326" y="3881122"/>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982008" y="3897742"/>
            <a:ext cx="58667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1061109" y="3902685"/>
            <a:ext cx="188035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981065" y="5407093"/>
            <a:ext cx="8244931" cy="400110"/>
          </a:xfrm>
          <a:prstGeom prst="rect">
            <a:avLst/>
          </a:prstGeom>
          <a:noFill/>
        </p:spPr>
        <p:txBody>
          <a:bodyPr wrap="square" rtlCol="0">
            <a:spAutoFit/>
          </a:bodyPr>
          <a:lstStyle/>
          <a:p>
            <a:r>
              <a:rPr lang="en-US" sz="2000" b="1" dirty="0"/>
              <a:t>Comprehensive income = Net income + Other comprehensive income</a:t>
            </a:r>
          </a:p>
        </p:txBody>
      </p:sp>
      <p:sp>
        <p:nvSpPr>
          <p:cNvPr id="14" name="TextBox 13"/>
          <p:cNvSpPr txBox="1"/>
          <p:nvPr/>
        </p:nvSpPr>
        <p:spPr>
          <a:xfrm>
            <a:off x="749300" y="1577905"/>
            <a:ext cx="7955280" cy="1815882"/>
          </a:xfrm>
          <a:prstGeom prst="rect">
            <a:avLst/>
          </a:prstGeom>
          <a:noFill/>
        </p:spPr>
        <p:txBody>
          <a:bodyPr wrap="square" rtlCol="0">
            <a:spAutoFit/>
          </a:bodyPr>
          <a:lstStyle/>
          <a:p>
            <a:r>
              <a:rPr lang="en-US" sz="2800" dirty="0"/>
              <a:t>Suppose interest rates fall during the year, and the bond’s fair value increases to $101,035. This means the Investments account needs a fair value adjustment of $1,035 (= $101,035 − $100,000).</a:t>
            </a:r>
            <a:endParaRPr lang="en-US" sz="2800" b="1" dirty="0"/>
          </a:p>
        </p:txBody>
      </p:sp>
    </p:spTree>
    <p:extLst>
      <p:ext uri="{BB962C8B-B14F-4D97-AF65-F5344CB8AC3E}">
        <p14:creationId xmlns:p14="http://schemas.microsoft.com/office/powerpoint/2010/main" val="269138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386" y="68901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D–5</a:t>
            </a:r>
            <a:br>
              <a:rPr lang="en-US" sz="3200" dirty="0">
                <a:solidFill>
                  <a:srgbClr val="1D5F76"/>
                </a:solidFill>
                <a:latin typeface="Avenir LT Std 65 Medium"/>
                <a:cs typeface="Avenir LT Std 65 Medium"/>
              </a:rPr>
            </a:br>
            <a:r>
              <a:rPr lang="en-US" sz="4000" dirty="0">
                <a:solidFill>
                  <a:srgbClr val="A5062D"/>
                </a:solidFill>
              </a:rPr>
              <a:t>Income Statement and Statement of Comprehensive Income</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38</a:t>
            </a:fld>
            <a:endParaRPr lang="en-US" dirty="0"/>
          </a:p>
        </p:txBody>
      </p:sp>
      <p:sp>
        <p:nvSpPr>
          <p:cNvPr id="8" name="Rectangle 7"/>
          <p:cNvSpPr/>
          <p:nvPr/>
        </p:nvSpPr>
        <p:spPr>
          <a:xfrm>
            <a:off x="817355" y="2632373"/>
            <a:ext cx="5653593" cy="3026011"/>
          </a:xfrm>
          <a:prstGeom prst="rect">
            <a:avLst/>
          </a:prstGeom>
          <a:solidFill>
            <a:srgbClr val="EB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817355" y="1983804"/>
            <a:ext cx="5671530" cy="998788"/>
          </a:xfrm>
          <a:prstGeom prst="round2SameRect">
            <a:avLst>
              <a:gd name="adj1" fmla="val 28486"/>
              <a:gd name="adj2" fmla="val 0"/>
            </a:avLst>
          </a:prstGeom>
          <a:solidFill>
            <a:srgbClr val="08416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903729" y="1951868"/>
            <a:ext cx="5450271" cy="1077218"/>
          </a:xfrm>
          <a:prstGeom prst="rect">
            <a:avLst/>
          </a:prstGeom>
          <a:noFill/>
        </p:spPr>
        <p:txBody>
          <a:bodyPr wrap="square" rtlCol="0">
            <a:spAutoFit/>
          </a:bodyPr>
          <a:lstStyle/>
          <a:p>
            <a:pPr algn="ctr"/>
            <a:r>
              <a:rPr lang="en-US" sz="1600" b="1" dirty="0">
                <a:solidFill>
                  <a:schemeClr val="bg1"/>
                </a:solidFill>
              </a:rPr>
              <a:t>Nathan’s Sportswear</a:t>
            </a:r>
          </a:p>
          <a:p>
            <a:pPr algn="ctr"/>
            <a:r>
              <a:rPr lang="en-US" sz="1600" b="1" dirty="0">
                <a:solidFill>
                  <a:schemeClr val="bg1"/>
                </a:solidFill>
              </a:rPr>
              <a:t>Income Statement and </a:t>
            </a:r>
          </a:p>
          <a:p>
            <a:pPr algn="ctr"/>
            <a:r>
              <a:rPr lang="en-US" sz="1600" b="1" dirty="0">
                <a:solidFill>
                  <a:schemeClr val="bg1"/>
                </a:solidFill>
              </a:rPr>
              <a:t>Statement of Comprehensive Income</a:t>
            </a:r>
          </a:p>
          <a:p>
            <a:pPr algn="ctr"/>
            <a:r>
              <a:rPr lang="en-US" sz="1600" b="1" dirty="0">
                <a:solidFill>
                  <a:schemeClr val="bg1"/>
                </a:solidFill>
              </a:rPr>
              <a:t>For the year ended December 31, 2024</a:t>
            </a:r>
          </a:p>
        </p:txBody>
      </p:sp>
      <p:cxnSp>
        <p:nvCxnSpPr>
          <p:cNvPr id="11" name="Straight Connector 10"/>
          <p:cNvCxnSpPr/>
          <p:nvPr/>
        </p:nvCxnSpPr>
        <p:spPr>
          <a:xfrm flipV="1">
            <a:off x="5491536" y="3576410"/>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903728" y="2982592"/>
            <a:ext cx="4587807" cy="2585323"/>
          </a:xfrm>
          <a:prstGeom prst="rect">
            <a:avLst/>
          </a:prstGeom>
          <a:noFill/>
        </p:spPr>
        <p:txBody>
          <a:bodyPr wrap="square" rtlCol="0">
            <a:spAutoFit/>
          </a:bodyPr>
          <a:lstStyle/>
          <a:p>
            <a:r>
              <a:rPr lang="en-US" dirty="0"/>
              <a:t>Sales revenue</a:t>
            </a:r>
          </a:p>
          <a:p>
            <a:r>
              <a:rPr lang="en-US" dirty="0"/>
              <a:t>Operating expenses</a:t>
            </a:r>
          </a:p>
          <a:p>
            <a:r>
              <a:rPr lang="en-US" dirty="0"/>
              <a:t>   Operating income</a:t>
            </a:r>
          </a:p>
          <a:p>
            <a:r>
              <a:rPr lang="en-US" dirty="0"/>
              <a:t>Dividend revenue</a:t>
            </a:r>
          </a:p>
          <a:p>
            <a:r>
              <a:rPr lang="en-US" b="1" dirty="0">
                <a:solidFill>
                  <a:srgbClr val="1D5F76"/>
                </a:solidFill>
              </a:rPr>
              <a:t>Interest revenue</a:t>
            </a:r>
          </a:p>
          <a:p>
            <a:r>
              <a:rPr lang="en-US" dirty="0"/>
              <a:t>Unrealized holding loss (equity investment)</a:t>
            </a:r>
          </a:p>
          <a:p>
            <a:r>
              <a:rPr lang="en-US" dirty="0"/>
              <a:t>Net income</a:t>
            </a:r>
          </a:p>
          <a:p>
            <a:r>
              <a:rPr lang="en-US" b="1" dirty="0">
                <a:solidFill>
                  <a:srgbClr val="1D5F76"/>
                </a:solidFill>
              </a:rPr>
              <a:t>Unrealized holding gain</a:t>
            </a:r>
            <a:r>
              <a:rPr lang="en-US" dirty="0"/>
              <a:t> (AFS debt investment)</a:t>
            </a:r>
            <a:endParaRPr lang="en-US" b="1" dirty="0">
              <a:solidFill>
                <a:srgbClr val="1D5F76"/>
              </a:solidFill>
            </a:endParaRPr>
          </a:p>
          <a:p>
            <a:r>
              <a:rPr lang="en-US" dirty="0"/>
              <a:t>Comprehensive income</a:t>
            </a:r>
          </a:p>
        </p:txBody>
      </p:sp>
      <p:sp>
        <p:nvSpPr>
          <p:cNvPr id="13" name="TextBox 12"/>
          <p:cNvSpPr txBox="1"/>
          <p:nvPr/>
        </p:nvSpPr>
        <p:spPr>
          <a:xfrm>
            <a:off x="4907895" y="2973245"/>
            <a:ext cx="1417668" cy="2862323"/>
          </a:xfrm>
          <a:prstGeom prst="rect">
            <a:avLst/>
          </a:prstGeom>
          <a:noFill/>
        </p:spPr>
        <p:txBody>
          <a:bodyPr wrap="square" rtlCol="0">
            <a:spAutoFit/>
          </a:bodyPr>
          <a:lstStyle/>
          <a:p>
            <a:pPr algn="r"/>
            <a:r>
              <a:rPr lang="en-US" dirty="0"/>
              <a:t>$100,000</a:t>
            </a:r>
          </a:p>
          <a:p>
            <a:pPr algn="r"/>
            <a:r>
              <a:rPr lang="en-US" dirty="0"/>
              <a:t>   60,000</a:t>
            </a:r>
          </a:p>
          <a:p>
            <a:pPr algn="r"/>
            <a:r>
              <a:rPr lang="en-US" dirty="0"/>
              <a:t>40,000</a:t>
            </a:r>
          </a:p>
          <a:p>
            <a:pPr algn="r"/>
            <a:r>
              <a:rPr lang="en-US" b="1" dirty="0"/>
              <a:t>500</a:t>
            </a:r>
          </a:p>
          <a:p>
            <a:pPr algn="r"/>
            <a:r>
              <a:rPr lang="en-US" b="1" dirty="0">
                <a:solidFill>
                  <a:srgbClr val="1D5F76"/>
                </a:solidFill>
              </a:rPr>
              <a:t>7,000</a:t>
            </a:r>
            <a:endParaRPr lang="en-US" dirty="0"/>
          </a:p>
          <a:p>
            <a:pPr algn="r"/>
            <a:r>
              <a:rPr lang="en-US" b="1" dirty="0"/>
              <a:t>       (2,000)</a:t>
            </a:r>
          </a:p>
          <a:p>
            <a:pPr algn="r"/>
            <a:r>
              <a:rPr lang="en-US" dirty="0"/>
              <a:t>45,500</a:t>
            </a:r>
          </a:p>
          <a:p>
            <a:pPr algn="r"/>
            <a:r>
              <a:rPr lang="en-US" b="1" dirty="0">
                <a:solidFill>
                  <a:srgbClr val="1D5F76"/>
                </a:solidFill>
              </a:rPr>
              <a:t>1,035</a:t>
            </a:r>
          </a:p>
          <a:p>
            <a:pPr algn="r"/>
            <a:r>
              <a:rPr lang="en-US" dirty="0"/>
              <a:t>$46,535</a:t>
            </a:r>
          </a:p>
          <a:p>
            <a:pPr algn="r"/>
            <a:endParaRPr lang="en-US" dirty="0"/>
          </a:p>
        </p:txBody>
      </p:sp>
      <p:cxnSp>
        <p:nvCxnSpPr>
          <p:cNvPr id="14" name="Straight Connector 13"/>
          <p:cNvCxnSpPr/>
          <p:nvPr/>
        </p:nvCxnSpPr>
        <p:spPr>
          <a:xfrm flipV="1">
            <a:off x="5475426" y="466993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5491536" y="5228619"/>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5491536" y="549471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5491536" y="5531626"/>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8" name="Right Brace 17"/>
          <p:cNvSpPr/>
          <p:nvPr/>
        </p:nvSpPr>
        <p:spPr>
          <a:xfrm>
            <a:off x="6488885" y="3094193"/>
            <a:ext cx="246495" cy="1746299"/>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9" name="Right Brace 18"/>
          <p:cNvSpPr/>
          <p:nvPr/>
        </p:nvSpPr>
        <p:spPr>
          <a:xfrm>
            <a:off x="7597845" y="3094193"/>
            <a:ext cx="179767" cy="2425341"/>
          </a:xfrm>
          <a:prstGeom prst="rightBrace">
            <a:avLst>
              <a:gd name="adj1" fmla="val 73287"/>
              <a:gd name="adj2" fmla="val 50000"/>
            </a:avLst>
          </a:prstGeom>
          <a:ln w="12700" cmpd="sng">
            <a:solidFill>
              <a:srgbClr val="1D5F7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b="1" dirty="0">
              <a:solidFill>
                <a:srgbClr val="1D5F76"/>
              </a:solidFill>
            </a:endParaRPr>
          </a:p>
        </p:txBody>
      </p:sp>
      <p:sp>
        <p:nvSpPr>
          <p:cNvPr id="20" name="TextBox 19"/>
          <p:cNvSpPr txBox="1"/>
          <p:nvPr/>
        </p:nvSpPr>
        <p:spPr>
          <a:xfrm>
            <a:off x="6618432" y="3748903"/>
            <a:ext cx="1019811" cy="444224"/>
          </a:xfrm>
          <a:prstGeom prst="rect">
            <a:avLst/>
          </a:prstGeom>
          <a:noFill/>
        </p:spPr>
        <p:txBody>
          <a:bodyPr wrap="square" rtlCol="0">
            <a:spAutoFit/>
          </a:bodyPr>
          <a:lstStyle/>
          <a:p>
            <a:pPr algn="ctr">
              <a:lnSpc>
                <a:spcPct val="80000"/>
              </a:lnSpc>
            </a:pPr>
            <a:r>
              <a:rPr lang="en-US" sz="1400" b="1" dirty="0"/>
              <a:t>Income Statement</a:t>
            </a:r>
          </a:p>
        </p:txBody>
      </p:sp>
      <p:sp>
        <p:nvSpPr>
          <p:cNvPr id="22" name="TextBox 21"/>
          <p:cNvSpPr txBox="1"/>
          <p:nvPr/>
        </p:nvSpPr>
        <p:spPr>
          <a:xfrm>
            <a:off x="7615782" y="3907749"/>
            <a:ext cx="1528218" cy="616579"/>
          </a:xfrm>
          <a:prstGeom prst="rect">
            <a:avLst/>
          </a:prstGeom>
          <a:noFill/>
        </p:spPr>
        <p:txBody>
          <a:bodyPr wrap="square" rtlCol="0">
            <a:spAutoFit/>
          </a:bodyPr>
          <a:lstStyle/>
          <a:p>
            <a:pPr algn="ctr">
              <a:lnSpc>
                <a:spcPct val="80000"/>
              </a:lnSpc>
            </a:pPr>
            <a:r>
              <a:rPr lang="en-US" sz="1400" b="1" dirty="0">
                <a:solidFill>
                  <a:srgbClr val="1D5F76"/>
                </a:solidFill>
              </a:rPr>
              <a:t>Statement of Comprehensive Income</a:t>
            </a:r>
          </a:p>
        </p:txBody>
      </p:sp>
    </p:spTree>
    <p:extLst>
      <p:ext uri="{BB962C8B-B14F-4D97-AF65-F5344CB8AC3E}">
        <p14:creationId xmlns:p14="http://schemas.microsoft.com/office/powerpoint/2010/main" val="13447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149" y="431800"/>
            <a:ext cx="7967149" cy="774700"/>
          </a:xfrm>
        </p:spPr>
        <p:txBody>
          <a:bodyPr>
            <a:normAutofit fontScale="90000"/>
          </a:bodyPr>
          <a:lstStyle/>
          <a:p>
            <a:pPr algn="l"/>
            <a:r>
              <a:rPr lang="en-US" sz="4000" dirty="0">
                <a:solidFill>
                  <a:srgbClr val="A5062D"/>
                </a:solidFill>
                <a:latin typeface="Avenir LT Std 65 Medium"/>
                <a:cs typeface="Avenir LT Std 65 Medium"/>
              </a:rPr>
              <a:t>Sell Debt Investments: Prior to Maturity</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39</a:t>
            </a:fld>
            <a:endParaRPr lang="en-US" dirty="0"/>
          </a:p>
        </p:txBody>
      </p:sp>
      <p:sp>
        <p:nvSpPr>
          <p:cNvPr id="8" name="Rectangle 7"/>
          <p:cNvSpPr/>
          <p:nvPr/>
        </p:nvSpPr>
        <p:spPr>
          <a:xfrm>
            <a:off x="793149" y="2705220"/>
            <a:ext cx="8045078" cy="1819529"/>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054586" y="2719872"/>
            <a:ext cx="7839408" cy="338554"/>
          </a:xfrm>
          <a:prstGeom prst="rect">
            <a:avLst/>
          </a:prstGeom>
          <a:noFill/>
          <a:ln w="9525">
            <a:noFill/>
            <a:miter lim="800000"/>
            <a:headEnd/>
            <a:tailEnd/>
          </a:ln>
        </p:spPr>
        <p:txBody>
          <a:bodyPr wrap="square">
            <a:spAutoFit/>
          </a:bodyPr>
          <a:lstStyle/>
          <a:p>
            <a:r>
              <a:rPr lang="en-US" sz="1600" dirty="0">
                <a:latin typeface="Calibri" pitchFamily="34" charset="0"/>
              </a:rPr>
              <a:t>July 1, 2025</a:t>
            </a:r>
            <a:r>
              <a:rPr lang="en-US" sz="1600" b="1" dirty="0">
                <a:latin typeface="Calibri" pitchFamily="34" charset="0"/>
              </a:rPr>
              <a:t>								                               </a:t>
            </a:r>
            <a:r>
              <a:rPr lang="en-US" sz="1600" dirty="0">
                <a:latin typeface="Calibri" pitchFamily="34" charset="0"/>
              </a:rPr>
              <a:t>Debit         Credit</a:t>
            </a:r>
            <a:endParaRPr lang="en-US" sz="1600" dirty="0"/>
          </a:p>
        </p:txBody>
      </p:sp>
      <p:sp>
        <p:nvSpPr>
          <p:cNvPr id="10" name="TextBox 9"/>
          <p:cNvSpPr txBox="1">
            <a:spLocks noChangeArrowheads="1"/>
          </p:cNvSpPr>
          <p:nvPr/>
        </p:nvSpPr>
        <p:spPr bwMode="auto">
          <a:xfrm>
            <a:off x="1054586" y="3077174"/>
            <a:ext cx="7807134" cy="1538883"/>
          </a:xfrm>
          <a:prstGeom prst="rect">
            <a:avLst/>
          </a:prstGeom>
          <a:noFill/>
          <a:ln w="9525">
            <a:noFill/>
            <a:miter lim="800000"/>
            <a:headEnd/>
            <a:tailEnd/>
          </a:ln>
        </p:spPr>
        <p:txBody>
          <a:bodyPr wrap="square">
            <a:spAutoFit/>
          </a:bodyPr>
          <a:lstStyle/>
          <a:p>
            <a:r>
              <a:rPr lang="en-US" sz="1600" b="1" dirty="0">
                <a:latin typeface="Calibri" pitchFamily="34" charset="0"/>
              </a:rPr>
              <a:t>Cash </a:t>
            </a:r>
            <a:r>
              <a:rPr lang="en-US" sz="1600" dirty="0">
                <a:latin typeface="Calibri" pitchFamily="34" charset="0"/>
              </a:rPr>
              <a:t>.….….….……………………………………………………………………………………….    </a:t>
            </a:r>
            <a:r>
              <a:rPr lang="en-US" sz="1600" b="1" dirty="0">
                <a:latin typeface="Calibri" pitchFamily="34" charset="0"/>
              </a:rPr>
              <a:t>102,000</a:t>
            </a:r>
          </a:p>
          <a:p>
            <a:r>
              <a:rPr lang="en-US" sz="1600" b="1" dirty="0">
                <a:latin typeface="Calibri" pitchFamily="34" charset="0"/>
              </a:rPr>
              <a:t>Unrealized Holding Gain-Other Comprehensive Income </a:t>
            </a:r>
            <a:r>
              <a:rPr lang="en-US" sz="1600" dirty="0">
                <a:latin typeface="Calibri" pitchFamily="34" charset="0"/>
              </a:rPr>
              <a:t>(from 2024)..        </a:t>
            </a:r>
            <a:r>
              <a:rPr lang="en-US" sz="1600" b="1" dirty="0">
                <a:latin typeface="Calibri" pitchFamily="34" charset="0"/>
              </a:rPr>
              <a:t>1,035</a:t>
            </a:r>
          </a:p>
          <a:p>
            <a:r>
              <a:rPr lang="en-US" sz="1600" b="1" dirty="0">
                <a:latin typeface="Calibri" pitchFamily="34" charset="0"/>
              </a:rPr>
              <a:t>   Investments </a:t>
            </a:r>
            <a:r>
              <a:rPr lang="en-US" sz="1600" dirty="0">
                <a:latin typeface="Calibri" pitchFamily="34" charset="0"/>
              </a:rPr>
              <a:t>(see calculation below) .……………………………………………….                       </a:t>
            </a:r>
            <a:r>
              <a:rPr lang="en-US" sz="1600" b="1" dirty="0">
                <a:latin typeface="Calibri" pitchFamily="34" charset="0"/>
              </a:rPr>
              <a:t>101,035</a:t>
            </a:r>
          </a:p>
          <a:p>
            <a:r>
              <a:rPr lang="en-US" sz="1600" b="1" dirty="0">
                <a:latin typeface="Calibri" pitchFamily="34" charset="0"/>
              </a:rPr>
              <a:t>   Gain </a:t>
            </a:r>
            <a:r>
              <a:rPr lang="en-US" sz="1600" dirty="0">
                <a:latin typeface="Calibri" pitchFamily="34" charset="0"/>
              </a:rPr>
              <a:t>(</a:t>
            </a:r>
            <a:r>
              <a:rPr lang="en-US" sz="1600" dirty="0"/>
              <a:t>difference) …………….</a:t>
            </a:r>
            <a:r>
              <a:rPr lang="en-US" sz="1600" dirty="0">
                <a:latin typeface="Calibri" pitchFamily="34" charset="0"/>
              </a:rPr>
              <a:t>……………………………………………………………….                            </a:t>
            </a:r>
            <a:r>
              <a:rPr lang="en-US" sz="1600" b="1" dirty="0">
                <a:latin typeface="Calibri" pitchFamily="34" charset="0"/>
              </a:rPr>
              <a:t>2,000</a:t>
            </a:r>
          </a:p>
          <a:p>
            <a:r>
              <a:rPr lang="en-US" sz="1600" b="1" dirty="0">
                <a:latin typeface="Calibri" pitchFamily="34" charset="0"/>
              </a:rPr>
              <a:t>   </a:t>
            </a:r>
            <a:r>
              <a:rPr lang="en-US" sz="1400" i="1" dirty="0">
                <a:latin typeface="Calibri" pitchFamily="34" charset="0"/>
              </a:rPr>
              <a:t>(Sell bonds before maturity)</a:t>
            </a:r>
          </a:p>
          <a:p>
            <a:r>
              <a:rPr lang="en-US" sz="1400" b="1" dirty="0">
                <a:latin typeface="Calibri" pitchFamily="34" charset="0"/>
              </a:rPr>
              <a:t>									</a:t>
            </a:r>
            <a:endParaRPr lang="en-US" sz="1400" b="1" u="sng" dirty="0"/>
          </a:p>
        </p:txBody>
      </p:sp>
      <p:cxnSp>
        <p:nvCxnSpPr>
          <p:cNvPr id="11" name="Straight Connector 10"/>
          <p:cNvCxnSpPr/>
          <p:nvPr/>
        </p:nvCxnSpPr>
        <p:spPr>
          <a:xfrm>
            <a:off x="7127979" y="3036138"/>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037346" y="3036138"/>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051415" y="3023118"/>
            <a:ext cx="1097280" cy="87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49300" y="1516338"/>
            <a:ext cx="7967149" cy="954107"/>
          </a:xfrm>
          <a:prstGeom prst="rect">
            <a:avLst/>
          </a:prstGeom>
          <a:noFill/>
        </p:spPr>
        <p:txBody>
          <a:bodyPr wrap="square" rtlCol="0">
            <a:spAutoFit/>
          </a:bodyPr>
          <a:lstStyle/>
          <a:p>
            <a:r>
              <a:rPr lang="en-US" sz="2800" dirty="0"/>
              <a:t>In the following year on July 1, 2025, Nathan’s Sportswear sells the bonds for $102,000. </a:t>
            </a:r>
          </a:p>
        </p:txBody>
      </p:sp>
      <p:graphicFrame>
        <p:nvGraphicFramePr>
          <p:cNvPr id="7" name="Table 6"/>
          <p:cNvGraphicFramePr>
            <a:graphicFrameLocks noGrp="1"/>
          </p:cNvGraphicFramePr>
          <p:nvPr>
            <p:extLst>
              <p:ext uri="{D42A27DB-BD31-4B8C-83A1-F6EECF244321}">
                <p14:modId xmlns:p14="http://schemas.microsoft.com/office/powerpoint/2010/main" val="627905044"/>
              </p:ext>
            </p:extLst>
          </p:nvPr>
        </p:nvGraphicFramePr>
        <p:xfrm>
          <a:off x="1338077" y="4989771"/>
          <a:ext cx="7347474" cy="1097280"/>
        </p:xfrm>
        <a:graphic>
          <a:graphicData uri="http://schemas.openxmlformats.org/drawingml/2006/table">
            <a:tbl>
              <a:tblPr/>
              <a:tblGrid>
                <a:gridCol w="1097280">
                  <a:extLst>
                    <a:ext uri="{9D8B030D-6E8A-4147-A177-3AD203B41FA5}">
                      <a16:colId xmlns:a16="http://schemas.microsoft.com/office/drawing/2014/main" val="20000"/>
                    </a:ext>
                  </a:extLst>
                </a:gridCol>
                <a:gridCol w="6250194">
                  <a:extLst>
                    <a:ext uri="{9D8B030D-6E8A-4147-A177-3AD203B41FA5}">
                      <a16:colId xmlns:a16="http://schemas.microsoft.com/office/drawing/2014/main" val="20001"/>
                    </a:ext>
                  </a:extLst>
                </a:gridCol>
              </a:tblGrid>
              <a:tr h="0">
                <a:tc>
                  <a:txBody>
                    <a:bodyPr/>
                    <a:lstStyle/>
                    <a:p>
                      <a:pPr algn="r"/>
                      <a:r>
                        <a:rPr lang="en-US" dirty="0"/>
                        <a:t>$100,000</a:t>
                      </a:r>
                    </a:p>
                  </a:txBody>
                  <a:tcPr anchor="ctr">
                    <a:lnL>
                      <a:noFill/>
                    </a:lnL>
                    <a:lnR>
                      <a:noFill/>
                    </a:lnR>
                    <a:lnT w="12700" cap="flat" cmpd="sng" algn="ctr">
                      <a:noFill/>
                      <a:prstDash val="solid"/>
                      <a:round/>
                      <a:headEnd type="none" w="med" len="med"/>
                      <a:tailEnd type="none" w="med" len="med"/>
                    </a:lnT>
                    <a:lnB>
                      <a:noFill/>
                    </a:lnB>
                  </a:tcPr>
                </a:tc>
                <a:tc>
                  <a:txBody>
                    <a:bodyPr/>
                    <a:lstStyle/>
                    <a:p>
                      <a:r>
                        <a:rPr lang="en-US" dirty="0"/>
                        <a:t>Purchase at par on January 1, 2024</a:t>
                      </a:r>
                    </a:p>
                  </a:txBody>
                  <a:tcPr anchor="ctr">
                    <a:lnL>
                      <a:noFill/>
                    </a:lnL>
                    <a:lnR>
                      <a:noFill/>
                    </a:lnR>
                    <a:lnT w="12700" cap="flat" cmpd="sng" algn="ctr">
                      <a:noFill/>
                      <a:prstDash val="solid"/>
                      <a:round/>
                      <a:headEnd type="none" w="med" len="med"/>
                      <a:tailEnd type="none" w="med" len="med"/>
                    </a:lnT>
                    <a:lnB>
                      <a:noFill/>
                    </a:lnB>
                  </a:tcPr>
                </a:tc>
                <a:extLst>
                  <a:ext uri="{0D108BD9-81ED-4DB2-BD59-A6C34878D82A}">
                    <a16:rowId xmlns:a16="http://schemas.microsoft.com/office/drawing/2014/main" val="10000"/>
                  </a:ext>
                </a:extLst>
              </a:tr>
              <a:tr h="0">
                <a:tc>
                  <a:txBody>
                    <a:bodyPr/>
                    <a:lstStyle/>
                    <a:p>
                      <a:pPr algn="r"/>
                      <a:r>
                        <a:rPr lang="en-US" dirty="0"/>
                        <a:t>+    1,035</a:t>
                      </a:r>
                    </a:p>
                  </a:txBody>
                  <a:tcPr anchor="ctr">
                    <a:lnL>
                      <a:noFill/>
                    </a:lnL>
                    <a:lnR>
                      <a:noFill/>
                    </a:lnR>
                    <a:lnT>
                      <a:noFill/>
                    </a:lnT>
                    <a:lnB w="12700" cap="flat" cmpd="sng" algn="ctr">
                      <a:solidFill>
                        <a:schemeClr val="tx1"/>
                      </a:solidFill>
                      <a:prstDash val="solid"/>
                      <a:round/>
                      <a:headEnd type="none" w="med" len="med"/>
                      <a:tailEnd type="none" w="med" len="med"/>
                    </a:lnB>
                  </a:tcPr>
                </a:tc>
                <a:tc>
                  <a:txBody>
                    <a:bodyPr/>
                    <a:lstStyle/>
                    <a:p>
                      <a:r>
                        <a:rPr lang="en-US" dirty="0"/>
                        <a:t>Unrealized holding gain at December 31, 2024</a:t>
                      </a: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pPr algn="r"/>
                      <a:r>
                        <a:rPr lang="en-US" dirty="0"/>
                        <a:t>$101,035</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dirty="0"/>
                        <a:t>Carrying value at the end of time of sale (fair value)</a:t>
                      </a:r>
                    </a:p>
                  </a:txBody>
                  <a:tcPr anchor="ctr">
                    <a:lnL>
                      <a:noFill/>
                    </a:lnL>
                    <a:lnR>
                      <a:noFill/>
                    </a:lnR>
                    <a:lnT>
                      <a:noFill/>
                    </a:lnT>
                    <a:lnB>
                      <a:noFill/>
                    </a:lnB>
                  </a:tcPr>
                </a:tc>
                <a:extLst>
                  <a:ext uri="{0D108BD9-81ED-4DB2-BD59-A6C34878D82A}">
                    <a16:rowId xmlns:a16="http://schemas.microsoft.com/office/drawing/2014/main" val="10002"/>
                  </a:ext>
                </a:extLst>
              </a:tr>
            </a:tbl>
          </a:graphicData>
        </a:graphic>
      </p:graphicFrame>
      <p:sp>
        <p:nvSpPr>
          <p:cNvPr id="15" name="TextBox 14"/>
          <p:cNvSpPr txBox="1"/>
          <p:nvPr/>
        </p:nvSpPr>
        <p:spPr>
          <a:xfrm>
            <a:off x="1338077" y="4626042"/>
            <a:ext cx="4825745" cy="400110"/>
          </a:xfrm>
          <a:prstGeom prst="rect">
            <a:avLst/>
          </a:prstGeom>
          <a:noFill/>
        </p:spPr>
        <p:txBody>
          <a:bodyPr wrap="none" rtlCol="0">
            <a:spAutoFit/>
          </a:bodyPr>
          <a:lstStyle/>
          <a:p>
            <a:r>
              <a:rPr lang="en-US" sz="2000" u="sng" dirty="0"/>
              <a:t>Investments account balance at time of sale:</a:t>
            </a:r>
          </a:p>
        </p:txBody>
      </p:sp>
    </p:spTree>
    <p:extLst>
      <p:ext uri="{BB962C8B-B14F-4D97-AF65-F5344CB8AC3E}">
        <p14:creationId xmlns:p14="http://schemas.microsoft.com/office/powerpoint/2010/main" val="3496780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251313"/>
            <a:ext cx="8229600" cy="774700"/>
          </a:xfrm>
        </p:spPr>
        <p:txBody>
          <a:bodyPr>
            <a:noAutofit/>
          </a:bodyPr>
          <a:lstStyle/>
          <a:p>
            <a:pPr algn="l">
              <a:lnSpc>
                <a:spcPct val="90000"/>
              </a:lnSpc>
            </a:pPr>
            <a:br>
              <a:rPr lang="en-US" sz="40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4</a:t>
            </a:fld>
            <a:endParaRPr lang="en-US" dirty="0"/>
          </a:p>
        </p:txBody>
      </p:sp>
      <p:sp>
        <p:nvSpPr>
          <p:cNvPr id="7" name="TextBox 6"/>
          <p:cNvSpPr txBox="1"/>
          <p:nvPr/>
        </p:nvSpPr>
        <p:spPr>
          <a:xfrm>
            <a:off x="1027763" y="1280160"/>
            <a:ext cx="7628551" cy="4862870"/>
          </a:xfrm>
          <a:prstGeom prst="rect">
            <a:avLst/>
          </a:prstGeom>
          <a:noFill/>
        </p:spPr>
        <p:txBody>
          <a:bodyPr wrap="square" rtlCol="0">
            <a:spAutoFit/>
          </a:bodyPr>
          <a:lstStyle/>
          <a:p>
            <a:pPr>
              <a:spcAft>
                <a:spcPts val="1800"/>
              </a:spcAft>
            </a:pPr>
            <a:r>
              <a:rPr lang="en-US" sz="2800" dirty="0">
                <a:solidFill>
                  <a:srgbClr val="1D5F76"/>
                </a:solidFill>
              </a:rPr>
              <a:t>Companies invest in other companies primarily to receive dividends, earn interest, and gain from the increase in the value of their investment.</a:t>
            </a:r>
          </a:p>
          <a:p>
            <a:pPr>
              <a:spcAft>
                <a:spcPts val="1800"/>
              </a:spcAft>
            </a:pPr>
            <a:r>
              <a:rPr lang="en-US" sz="2800" dirty="0">
                <a:solidFill>
                  <a:srgbClr val="1D5F76"/>
                </a:solidFill>
              </a:rPr>
              <a:t>Companies in seasonal industries often invest excess funds generated during the busy season and draw on these funds in the slow season. </a:t>
            </a:r>
          </a:p>
          <a:p>
            <a:pPr>
              <a:spcAft>
                <a:spcPts val="1800"/>
              </a:spcAft>
            </a:pPr>
            <a:r>
              <a:rPr lang="en-US" sz="2800" dirty="0">
                <a:solidFill>
                  <a:srgbClr val="1D5F76"/>
                </a:solidFill>
              </a:rPr>
              <a:t>Many companies also make investments for strategic purposes to develop closer business ties, increase market share, or expand into new industries.</a:t>
            </a:r>
          </a:p>
        </p:txBody>
      </p:sp>
    </p:spTree>
    <p:extLst>
      <p:ext uri="{BB962C8B-B14F-4D97-AF65-F5344CB8AC3E}">
        <p14:creationId xmlns:p14="http://schemas.microsoft.com/office/powerpoint/2010/main" val="1708431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522258"/>
            <a:ext cx="8229600" cy="774700"/>
          </a:xfrm>
        </p:spPr>
        <p:txBody>
          <a:bodyPr>
            <a:noAutofit/>
          </a:bodyPr>
          <a:lstStyle/>
          <a:p>
            <a:pPr algn="l">
              <a:lnSpc>
                <a:spcPct val="90000"/>
              </a:lnSpc>
            </a:pPr>
            <a:br>
              <a:rPr lang="en-US" sz="3200" dirty="0">
                <a:solidFill>
                  <a:srgbClr val="1D5F76"/>
                </a:solidFill>
                <a:latin typeface="Avenir LT Std 65 Medium"/>
                <a:cs typeface="Avenir LT Std 65 Medium"/>
              </a:rPr>
            </a:br>
            <a:r>
              <a:rPr lang="en-US" sz="4000" dirty="0">
                <a:solidFill>
                  <a:srgbClr val="A5062D"/>
                </a:solidFill>
                <a:latin typeface="Avenir LT Std 65 Medium"/>
                <a:cs typeface="Avenir LT Std 65 Medium"/>
              </a:rPr>
              <a:t>Key Point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40</a:t>
            </a:fld>
            <a:endParaRPr lang="en-US" dirty="0"/>
          </a:p>
        </p:txBody>
      </p:sp>
      <p:sp>
        <p:nvSpPr>
          <p:cNvPr id="7" name="TextBox 6"/>
          <p:cNvSpPr txBox="1"/>
          <p:nvPr/>
        </p:nvSpPr>
        <p:spPr>
          <a:xfrm>
            <a:off x="980127" y="1623050"/>
            <a:ext cx="7689776" cy="4632037"/>
          </a:xfrm>
          <a:prstGeom prst="rect">
            <a:avLst/>
          </a:prstGeom>
          <a:noFill/>
        </p:spPr>
        <p:txBody>
          <a:bodyPr wrap="square" rtlCol="0">
            <a:spAutoFit/>
          </a:bodyPr>
          <a:lstStyle/>
          <a:p>
            <a:pPr>
              <a:spcAft>
                <a:spcPts val="1800"/>
              </a:spcAft>
            </a:pPr>
            <a:r>
              <a:rPr lang="en-US" sz="2800" dirty="0">
                <a:solidFill>
                  <a:srgbClr val="1D5F76"/>
                </a:solidFill>
              </a:rPr>
              <a:t>For debt investments, trading securities and available-for-sale securities are reported at fair value, while held-to-maturity securities are carried at historical cost (or at amortized cost if the bonds were issued at a discount or premium). </a:t>
            </a:r>
          </a:p>
          <a:p>
            <a:pPr>
              <a:spcAft>
                <a:spcPts val="1800"/>
              </a:spcAft>
            </a:pPr>
            <a:r>
              <a:rPr lang="en-US" sz="2800" dirty="0">
                <a:solidFill>
                  <a:srgbClr val="1D5F76"/>
                </a:solidFill>
              </a:rPr>
              <a:t>Unrealized holding gains and losses from fair value changes are reported as part of net income for trading securities and as part of other comprehensive income for available-for-sale securities.</a:t>
            </a:r>
          </a:p>
        </p:txBody>
      </p:sp>
    </p:spTree>
    <p:extLst>
      <p:ext uri="{BB962C8B-B14F-4D97-AF65-F5344CB8AC3E}">
        <p14:creationId xmlns:p14="http://schemas.microsoft.com/office/powerpoint/2010/main" val="15678457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rmAutofit fontScale="90000"/>
          </a:bodyPr>
          <a:lstStyle/>
          <a:p>
            <a:pPr algn="l"/>
            <a:r>
              <a:rPr lang="en-US" sz="4000" dirty="0">
                <a:solidFill>
                  <a:srgbClr val="A5062D"/>
                </a:solidFill>
                <a:latin typeface="Avenir LT Std 65 Medium"/>
                <a:cs typeface="Avenir LT Std 65 Medium"/>
              </a:rPr>
              <a:t>Sell Debt Investments: Held to Maturity</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41</a:t>
            </a:fld>
            <a:endParaRPr lang="en-US" dirty="0"/>
          </a:p>
        </p:txBody>
      </p:sp>
      <p:sp>
        <p:nvSpPr>
          <p:cNvPr id="8" name="Rectangle 7"/>
          <p:cNvSpPr/>
          <p:nvPr/>
        </p:nvSpPr>
        <p:spPr>
          <a:xfrm>
            <a:off x="829763" y="3397717"/>
            <a:ext cx="8045078" cy="1331155"/>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054586" y="3427927"/>
            <a:ext cx="7839408" cy="369332"/>
          </a:xfrm>
          <a:prstGeom prst="rect">
            <a:avLst/>
          </a:prstGeom>
          <a:noFill/>
          <a:ln w="9525">
            <a:noFill/>
            <a:miter lim="800000"/>
            <a:headEnd/>
            <a:tailEnd/>
          </a:ln>
        </p:spPr>
        <p:txBody>
          <a:bodyPr wrap="square">
            <a:spAutoFit/>
          </a:bodyPr>
          <a:lstStyle/>
          <a:p>
            <a:r>
              <a:rPr lang="en-US" dirty="0">
                <a:latin typeface="Calibri" pitchFamily="34" charset="0"/>
              </a:rPr>
              <a:t>December 30, 2033</a:t>
            </a:r>
            <a:r>
              <a:rPr lang="en-US" b="1" dirty="0">
                <a:latin typeface="Calibri" pitchFamily="34" charset="0"/>
              </a:rPr>
              <a:t>								              </a:t>
            </a:r>
            <a:r>
              <a:rPr lang="en-US" dirty="0">
                <a:latin typeface="Calibri" pitchFamily="34" charset="0"/>
              </a:rPr>
              <a:t>Debit	        Credit</a:t>
            </a:r>
            <a:endParaRPr lang="en-US" dirty="0"/>
          </a:p>
        </p:txBody>
      </p:sp>
      <p:sp>
        <p:nvSpPr>
          <p:cNvPr id="10" name="TextBox 9"/>
          <p:cNvSpPr txBox="1">
            <a:spLocks noChangeArrowheads="1"/>
          </p:cNvSpPr>
          <p:nvPr/>
        </p:nvSpPr>
        <p:spPr bwMode="auto">
          <a:xfrm>
            <a:off x="1054586" y="3696949"/>
            <a:ext cx="7839408" cy="1138773"/>
          </a:xfrm>
          <a:prstGeom prst="rect">
            <a:avLst/>
          </a:prstGeom>
          <a:noFill/>
          <a:ln w="9525">
            <a:noFill/>
            <a:miter lim="800000"/>
            <a:headEnd/>
            <a:tailEnd/>
          </a:ln>
        </p:spPr>
        <p:txBody>
          <a:bodyPr wrap="square">
            <a:spAutoFit/>
          </a:bodyPr>
          <a:lstStyle/>
          <a:p>
            <a:r>
              <a:rPr lang="en-US" b="1" dirty="0">
                <a:latin typeface="Calibri" pitchFamily="34" charset="0"/>
              </a:rPr>
              <a:t>Cash	.....................................................................		  100,000</a:t>
            </a:r>
          </a:p>
          <a:p>
            <a:r>
              <a:rPr lang="en-US" b="1" dirty="0">
                <a:latin typeface="Calibri" pitchFamily="34" charset="0"/>
              </a:rPr>
              <a:t>      Investments.........................................................				      100,000</a:t>
            </a:r>
          </a:p>
          <a:p>
            <a:r>
              <a:rPr lang="en-US" b="1" dirty="0">
                <a:latin typeface="Calibri" pitchFamily="34" charset="0"/>
              </a:rPr>
              <a:t>   </a:t>
            </a:r>
            <a:r>
              <a:rPr lang="en-US" sz="1600" i="1" dirty="0">
                <a:latin typeface="Calibri" pitchFamily="34" charset="0"/>
              </a:rPr>
              <a:t>(Receive cash at bond’s maturity)</a:t>
            </a:r>
          </a:p>
          <a:p>
            <a:r>
              <a:rPr lang="en-US" sz="1400" b="1" dirty="0">
                <a:latin typeface="Calibri" pitchFamily="34" charset="0"/>
              </a:rPr>
              <a:t>									</a:t>
            </a:r>
            <a:endParaRPr lang="en-US" sz="1400" b="1" u="sng" dirty="0"/>
          </a:p>
        </p:txBody>
      </p:sp>
      <p:cxnSp>
        <p:nvCxnSpPr>
          <p:cNvPr id="11" name="Straight Connector 10"/>
          <p:cNvCxnSpPr/>
          <p:nvPr/>
        </p:nvCxnSpPr>
        <p:spPr>
          <a:xfrm flipV="1">
            <a:off x="6871823" y="3751315"/>
            <a:ext cx="60395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971767" y="3752650"/>
            <a:ext cx="595165" cy="1000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cxnSpLocks/>
          </p:cNvCxnSpPr>
          <p:nvPr/>
        </p:nvCxnSpPr>
        <p:spPr>
          <a:xfrm>
            <a:off x="1099946" y="3767660"/>
            <a:ext cx="192773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22959" y="1280160"/>
            <a:ext cx="7589520" cy="1815882"/>
          </a:xfrm>
          <a:prstGeom prst="rect">
            <a:avLst/>
          </a:prstGeom>
          <a:noFill/>
        </p:spPr>
        <p:txBody>
          <a:bodyPr wrap="square" rtlCol="0">
            <a:spAutoFit/>
          </a:bodyPr>
          <a:lstStyle/>
          <a:p>
            <a:r>
              <a:rPr lang="en-US" sz="2800" dirty="0"/>
              <a:t>If Nathan's Sportswear decides to hold the bond for 10 years until maturity, the carrying value of the investment will exactly equal the amount of the principal payment.</a:t>
            </a:r>
          </a:p>
        </p:txBody>
      </p:sp>
    </p:spTree>
    <p:extLst>
      <p:ext uri="{BB962C8B-B14F-4D97-AF65-F5344CB8AC3E}">
        <p14:creationId xmlns:p14="http://schemas.microsoft.com/office/powerpoint/2010/main" val="697616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763" y="656728"/>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D–6</a:t>
            </a:r>
            <a:br>
              <a:rPr lang="en-US" sz="3200" dirty="0">
                <a:solidFill>
                  <a:srgbClr val="1D5F76"/>
                </a:solidFill>
                <a:latin typeface="Avenir LT Std 65 Medium"/>
                <a:cs typeface="Avenir LT Std 65 Medium"/>
              </a:rPr>
            </a:br>
            <a:r>
              <a:rPr lang="en-US" sz="4000" dirty="0">
                <a:solidFill>
                  <a:srgbClr val="A5062D"/>
                </a:solidFill>
                <a:latin typeface="Avenir LT Std 65 Medium"/>
                <a:cs typeface="Avenir LT Std 65 Medium"/>
              </a:rPr>
              <a:t>Amortization Schedule for Bonds Issued at a Discount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42</a:t>
            </a:fld>
            <a:endParaRPr lang="en-US" dirty="0"/>
          </a:p>
        </p:txBody>
      </p:sp>
      <p:sp>
        <p:nvSpPr>
          <p:cNvPr id="7" name="Rounded Rectangle 6"/>
          <p:cNvSpPr/>
          <p:nvPr/>
        </p:nvSpPr>
        <p:spPr>
          <a:xfrm>
            <a:off x="828291" y="2174342"/>
            <a:ext cx="8022855" cy="3660606"/>
          </a:xfrm>
          <a:prstGeom prst="roundRect">
            <a:avLst>
              <a:gd name="adj" fmla="val 0"/>
            </a:avLst>
          </a:prstGeom>
          <a:solidFill>
            <a:srgbClr val="FFFED9">
              <a:alpha val="75000"/>
            </a:srgbClr>
          </a:solidFill>
          <a:ln>
            <a:solidFill>
              <a:srgbClr val="E09A1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253410" y="2876285"/>
            <a:ext cx="810381" cy="369332"/>
          </a:xfrm>
          <a:prstGeom prst="rect">
            <a:avLst/>
          </a:prstGeom>
          <a:noFill/>
        </p:spPr>
        <p:txBody>
          <a:bodyPr wrap="square" rtlCol="0">
            <a:spAutoFit/>
          </a:bodyPr>
          <a:lstStyle/>
          <a:p>
            <a:r>
              <a:rPr lang="en-US" b="1" dirty="0"/>
              <a:t>Date</a:t>
            </a:r>
            <a:r>
              <a:rPr lang="en-US" dirty="0"/>
              <a:t>  </a:t>
            </a:r>
          </a:p>
        </p:txBody>
      </p:sp>
      <p:sp>
        <p:nvSpPr>
          <p:cNvPr id="9" name="TextBox 8"/>
          <p:cNvSpPr txBox="1"/>
          <p:nvPr/>
        </p:nvSpPr>
        <p:spPr>
          <a:xfrm>
            <a:off x="2229666" y="2700852"/>
            <a:ext cx="1400286" cy="544765"/>
          </a:xfrm>
          <a:prstGeom prst="rect">
            <a:avLst/>
          </a:prstGeom>
          <a:noFill/>
        </p:spPr>
        <p:txBody>
          <a:bodyPr wrap="square" rtlCol="0">
            <a:spAutoFit/>
          </a:bodyPr>
          <a:lstStyle/>
          <a:p>
            <a:pPr algn="ctr">
              <a:lnSpc>
                <a:spcPct val="80000"/>
              </a:lnSpc>
            </a:pPr>
            <a:r>
              <a:rPr lang="en-US" b="1" dirty="0"/>
              <a:t>Cash</a:t>
            </a:r>
          </a:p>
          <a:p>
            <a:pPr algn="ctr">
              <a:lnSpc>
                <a:spcPct val="80000"/>
              </a:lnSpc>
            </a:pPr>
            <a:r>
              <a:rPr lang="en-US" b="1" dirty="0"/>
              <a:t>Received</a:t>
            </a:r>
            <a:r>
              <a:rPr lang="en-US" dirty="0"/>
              <a:t>  </a:t>
            </a:r>
          </a:p>
        </p:txBody>
      </p:sp>
      <p:sp>
        <p:nvSpPr>
          <p:cNvPr id="10" name="TextBox 9"/>
          <p:cNvSpPr txBox="1"/>
          <p:nvPr/>
        </p:nvSpPr>
        <p:spPr>
          <a:xfrm>
            <a:off x="3800666" y="2700852"/>
            <a:ext cx="1400286" cy="544765"/>
          </a:xfrm>
          <a:prstGeom prst="rect">
            <a:avLst/>
          </a:prstGeom>
          <a:noFill/>
        </p:spPr>
        <p:txBody>
          <a:bodyPr wrap="square" rtlCol="0">
            <a:spAutoFit/>
          </a:bodyPr>
          <a:lstStyle/>
          <a:p>
            <a:pPr algn="ctr">
              <a:lnSpc>
                <a:spcPct val="80000"/>
              </a:lnSpc>
            </a:pPr>
            <a:r>
              <a:rPr lang="en-US" b="1" dirty="0"/>
              <a:t>Interest</a:t>
            </a:r>
          </a:p>
          <a:p>
            <a:pPr algn="ctr">
              <a:lnSpc>
                <a:spcPct val="80000"/>
              </a:lnSpc>
            </a:pPr>
            <a:r>
              <a:rPr lang="en-US" b="1" dirty="0"/>
              <a:t>Revenue</a:t>
            </a:r>
            <a:endParaRPr lang="en-US" dirty="0"/>
          </a:p>
        </p:txBody>
      </p:sp>
      <p:sp>
        <p:nvSpPr>
          <p:cNvPr id="11" name="TextBox 10"/>
          <p:cNvSpPr txBox="1"/>
          <p:nvPr/>
        </p:nvSpPr>
        <p:spPr>
          <a:xfrm>
            <a:off x="5309808" y="2488944"/>
            <a:ext cx="1479419" cy="757130"/>
          </a:xfrm>
          <a:prstGeom prst="rect">
            <a:avLst/>
          </a:prstGeom>
          <a:noFill/>
        </p:spPr>
        <p:txBody>
          <a:bodyPr wrap="square" rtlCol="0">
            <a:spAutoFit/>
          </a:bodyPr>
          <a:lstStyle/>
          <a:p>
            <a:pPr algn="ctr">
              <a:lnSpc>
                <a:spcPct val="80000"/>
              </a:lnSpc>
            </a:pPr>
            <a:r>
              <a:rPr lang="en-US" b="1" dirty="0"/>
              <a:t>Amortization</a:t>
            </a:r>
          </a:p>
          <a:p>
            <a:pPr algn="ctr">
              <a:lnSpc>
                <a:spcPct val="80000"/>
              </a:lnSpc>
            </a:pPr>
            <a:r>
              <a:rPr lang="en-US" b="1" dirty="0"/>
              <a:t>of</a:t>
            </a:r>
          </a:p>
          <a:p>
            <a:pPr algn="ctr">
              <a:lnSpc>
                <a:spcPct val="80000"/>
              </a:lnSpc>
            </a:pPr>
            <a:r>
              <a:rPr lang="en-US" b="1" dirty="0"/>
              <a:t>Discount</a:t>
            </a:r>
            <a:endParaRPr lang="en-US" dirty="0"/>
          </a:p>
        </p:txBody>
      </p:sp>
      <p:sp>
        <p:nvSpPr>
          <p:cNvPr id="12" name="TextBox 11"/>
          <p:cNvSpPr txBox="1"/>
          <p:nvPr/>
        </p:nvSpPr>
        <p:spPr>
          <a:xfrm>
            <a:off x="6807542" y="2710543"/>
            <a:ext cx="1400286" cy="544765"/>
          </a:xfrm>
          <a:prstGeom prst="rect">
            <a:avLst/>
          </a:prstGeom>
          <a:noFill/>
        </p:spPr>
        <p:txBody>
          <a:bodyPr wrap="square" rtlCol="0">
            <a:spAutoFit/>
          </a:bodyPr>
          <a:lstStyle/>
          <a:p>
            <a:pPr algn="ctr">
              <a:lnSpc>
                <a:spcPct val="80000"/>
              </a:lnSpc>
            </a:pPr>
            <a:r>
              <a:rPr lang="en-US" b="1" dirty="0"/>
              <a:t>Amortized</a:t>
            </a:r>
          </a:p>
          <a:p>
            <a:pPr algn="ctr">
              <a:lnSpc>
                <a:spcPct val="80000"/>
              </a:lnSpc>
            </a:pPr>
            <a:r>
              <a:rPr lang="en-US" b="1" dirty="0"/>
              <a:t>Cost</a:t>
            </a:r>
            <a:endParaRPr lang="en-US" dirty="0"/>
          </a:p>
        </p:txBody>
      </p:sp>
      <p:cxnSp>
        <p:nvCxnSpPr>
          <p:cNvPr id="13" name="Straight Connector 12"/>
          <p:cNvCxnSpPr/>
          <p:nvPr/>
        </p:nvCxnSpPr>
        <p:spPr>
          <a:xfrm flipH="1">
            <a:off x="1027763" y="3245617"/>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2382066" y="3245617"/>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3914384" y="3245617"/>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5413496" y="3255308"/>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005925" y="3255308"/>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234004" y="3229167"/>
            <a:ext cx="1418600" cy="494494"/>
          </a:xfrm>
          <a:prstGeom prst="rect">
            <a:avLst/>
          </a:prstGeom>
          <a:noFill/>
        </p:spPr>
        <p:txBody>
          <a:bodyPr wrap="square" rtlCol="0">
            <a:spAutoFit/>
          </a:bodyPr>
          <a:lstStyle/>
          <a:p>
            <a:pPr algn="ctr">
              <a:lnSpc>
                <a:spcPct val="80000"/>
              </a:lnSpc>
            </a:pPr>
            <a:r>
              <a:rPr lang="en-US" sz="1600" dirty="0"/>
              <a:t>Face Amount</a:t>
            </a:r>
          </a:p>
          <a:p>
            <a:pPr algn="ctr">
              <a:lnSpc>
                <a:spcPct val="80000"/>
              </a:lnSpc>
            </a:pPr>
            <a:r>
              <a:rPr lang="en-US" sz="1600" dirty="0"/>
              <a:t>× Stated Rate</a:t>
            </a:r>
          </a:p>
        </p:txBody>
      </p:sp>
      <p:sp>
        <p:nvSpPr>
          <p:cNvPr id="20" name="TextBox 19"/>
          <p:cNvSpPr txBox="1"/>
          <p:nvPr/>
        </p:nvSpPr>
        <p:spPr>
          <a:xfrm>
            <a:off x="3765175" y="3236427"/>
            <a:ext cx="1539366" cy="486287"/>
          </a:xfrm>
          <a:prstGeom prst="rect">
            <a:avLst/>
          </a:prstGeom>
          <a:noFill/>
        </p:spPr>
        <p:txBody>
          <a:bodyPr wrap="square" rtlCol="0">
            <a:spAutoFit/>
          </a:bodyPr>
          <a:lstStyle/>
          <a:p>
            <a:pPr algn="ctr">
              <a:lnSpc>
                <a:spcPct val="80000"/>
              </a:lnSpc>
            </a:pPr>
            <a:r>
              <a:rPr lang="en-US" sz="1600" dirty="0"/>
              <a:t>Amortized Cost</a:t>
            </a:r>
          </a:p>
          <a:p>
            <a:pPr algn="ctr">
              <a:lnSpc>
                <a:spcPct val="80000"/>
              </a:lnSpc>
            </a:pPr>
            <a:r>
              <a:rPr lang="en-US" sz="1600" dirty="0"/>
              <a:t>× Market Rate</a:t>
            </a:r>
          </a:p>
        </p:txBody>
      </p:sp>
      <p:sp>
        <p:nvSpPr>
          <p:cNvPr id="21" name="TextBox 20"/>
          <p:cNvSpPr txBox="1"/>
          <p:nvPr/>
        </p:nvSpPr>
        <p:spPr>
          <a:xfrm>
            <a:off x="5309809" y="3391284"/>
            <a:ext cx="1418600" cy="297517"/>
          </a:xfrm>
          <a:prstGeom prst="rect">
            <a:avLst/>
          </a:prstGeom>
          <a:noFill/>
        </p:spPr>
        <p:txBody>
          <a:bodyPr wrap="square" rtlCol="0">
            <a:spAutoFit/>
          </a:bodyPr>
          <a:lstStyle/>
          <a:p>
            <a:pPr algn="ctr">
              <a:lnSpc>
                <a:spcPct val="80000"/>
              </a:lnSpc>
            </a:pPr>
            <a:r>
              <a:rPr lang="en-US" sz="1600" dirty="0"/>
              <a:t>(3) — (2)</a:t>
            </a:r>
          </a:p>
        </p:txBody>
      </p:sp>
      <p:sp>
        <p:nvSpPr>
          <p:cNvPr id="22" name="TextBox 21"/>
          <p:cNvSpPr txBox="1"/>
          <p:nvPr/>
        </p:nvSpPr>
        <p:spPr>
          <a:xfrm>
            <a:off x="6733677" y="3237757"/>
            <a:ext cx="1578277" cy="494494"/>
          </a:xfrm>
          <a:prstGeom prst="rect">
            <a:avLst/>
          </a:prstGeom>
          <a:noFill/>
        </p:spPr>
        <p:txBody>
          <a:bodyPr wrap="square" rtlCol="0">
            <a:spAutoFit/>
          </a:bodyPr>
          <a:lstStyle/>
          <a:p>
            <a:pPr algn="ctr">
              <a:lnSpc>
                <a:spcPct val="80000"/>
              </a:lnSpc>
            </a:pPr>
            <a:r>
              <a:rPr lang="en-US" sz="1600" dirty="0"/>
              <a:t>Prior Amortized</a:t>
            </a:r>
          </a:p>
          <a:p>
            <a:pPr algn="ctr">
              <a:lnSpc>
                <a:spcPct val="80000"/>
              </a:lnSpc>
            </a:pPr>
            <a:r>
              <a:rPr lang="en-US" sz="1600" dirty="0"/>
              <a:t>Cost + (4)</a:t>
            </a:r>
          </a:p>
        </p:txBody>
      </p:sp>
      <p:cxnSp>
        <p:nvCxnSpPr>
          <p:cNvPr id="23" name="Straight Connector 22"/>
          <p:cNvCxnSpPr/>
          <p:nvPr/>
        </p:nvCxnSpPr>
        <p:spPr>
          <a:xfrm flipH="1">
            <a:off x="2382066" y="3732251"/>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3914384" y="3733271"/>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H="1">
            <a:off x="5413496" y="3723661"/>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6958635" y="3714025"/>
            <a:ext cx="12019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859114" y="3706800"/>
            <a:ext cx="1384878" cy="2062103"/>
          </a:xfrm>
          <a:prstGeom prst="rect">
            <a:avLst/>
          </a:prstGeom>
          <a:noFill/>
        </p:spPr>
        <p:txBody>
          <a:bodyPr wrap="square" rtlCol="0">
            <a:spAutoFit/>
          </a:bodyPr>
          <a:lstStyle/>
          <a:p>
            <a:pPr algn="r"/>
            <a:r>
              <a:rPr lang="en-US" sz="1600" dirty="0"/>
              <a:t>1/1/2024</a:t>
            </a:r>
          </a:p>
          <a:p>
            <a:pPr algn="r"/>
            <a:r>
              <a:rPr lang="en-US" sz="1600" dirty="0"/>
              <a:t>6/30/2024</a:t>
            </a:r>
          </a:p>
          <a:p>
            <a:pPr algn="r"/>
            <a:r>
              <a:rPr lang="en-US" sz="1600" dirty="0"/>
              <a:t>12/31/2024</a:t>
            </a:r>
          </a:p>
          <a:p>
            <a:pPr algn="r"/>
            <a:r>
              <a:rPr lang="en-US" sz="1600" dirty="0"/>
              <a:t>6/30/2025</a:t>
            </a:r>
          </a:p>
          <a:p>
            <a:pPr algn="ctr"/>
            <a:r>
              <a:rPr lang="en-US" sz="1600" dirty="0"/>
              <a:t>*</a:t>
            </a:r>
          </a:p>
          <a:p>
            <a:pPr algn="ctr"/>
            <a:r>
              <a:rPr lang="en-US" sz="1600" dirty="0"/>
              <a:t>*</a:t>
            </a:r>
          </a:p>
          <a:p>
            <a:pPr algn="r"/>
            <a:r>
              <a:rPr lang="en-US" sz="1600" dirty="0"/>
              <a:t>6/30/2033</a:t>
            </a:r>
          </a:p>
          <a:p>
            <a:pPr algn="r"/>
            <a:r>
              <a:rPr lang="en-US" sz="1600" dirty="0"/>
              <a:t>12/31/2033</a:t>
            </a:r>
          </a:p>
        </p:txBody>
      </p:sp>
      <p:sp>
        <p:nvSpPr>
          <p:cNvPr id="27" name="TextBox 26"/>
          <p:cNvSpPr txBox="1"/>
          <p:nvPr/>
        </p:nvSpPr>
        <p:spPr>
          <a:xfrm>
            <a:off x="1849767" y="3709633"/>
            <a:ext cx="1384878" cy="2062103"/>
          </a:xfrm>
          <a:prstGeom prst="rect">
            <a:avLst/>
          </a:prstGeom>
          <a:noFill/>
        </p:spPr>
        <p:txBody>
          <a:bodyPr wrap="square" rtlCol="0">
            <a:spAutoFit/>
          </a:bodyPr>
          <a:lstStyle/>
          <a:p>
            <a:pPr algn="ctr"/>
            <a:endParaRPr lang="en-US" sz="1600" dirty="0"/>
          </a:p>
          <a:p>
            <a:pPr algn="r"/>
            <a:r>
              <a:rPr lang="en-US" sz="1600" dirty="0"/>
              <a:t>$3,500</a:t>
            </a:r>
          </a:p>
          <a:p>
            <a:pPr algn="r"/>
            <a:r>
              <a:rPr lang="en-US" sz="1600" dirty="0"/>
              <a:t>3,500</a:t>
            </a:r>
          </a:p>
          <a:p>
            <a:pPr algn="r"/>
            <a:r>
              <a:rPr lang="en-US" sz="1600" dirty="0"/>
              <a:t>3,500</a:t>
            </a:r>
          </a:p>
          <a:p>
            <a:pPr algn="r"/>
            <a:r>
              <a:rPr lang="en-US" sz="1600" dirty="0"/>
              <a:t>*</a:t>
            </a:r>
          </a:p>
          <a:p>
            <a:pPr algn="r"/>
            <a:r>
              <a:rPr lang="en-US" sz="1600" dirty="0"/>
              <a:t>*</a:t>
            </a:r>
          </a:p>
          <a:p>
            <a:pPr algn="r"/>
            <a:r>
              <a:rPr lang="en-US" sz="1600" dirty="0"/>
              <a:t>3,500</a:t>
            </a:r>
          </a:p>
          <a:p>
            <a:pPr algn="r"/>
            <a:r>
              <a:rPr lang="en-US" sz="1600" dirty="0"/>
              <a:t>3,500</a:t>
            </a:r>
          </a:p>
        </p:txBody>
      </p:sp>
      <p:sp>
        <p:nvSpPr>
          <p:cNvPr id="28" name="TextBox 27"/>
          <p:cNvSpPr txBox="1"/>
          <p:nvPr/>
        </p:nvSpPr>
        <p:spPr>
          <a:xfrm>
            <a:off x="3957820" y="3701756"/>
            <a:ext cx="919474" cy="2062103"/>
          </a:xfrm>
          <a:prstGeom prst="rect">
            <a:avLst/>
          </a:prstGeom>
          <a:noFill/>
        </p:spPr>
        <p:txBody>
          <a:bodyPr wrap="square" rtlCol="0">
            <a:spAutoFit/>
          </a:bodyPr>
          <a:lstStyle/>
          <a:p>
            <a:pPr algn="ctr"/>
            <a:endParaRPr lang="en-US" sz="1600" dirty="0"/>
          </a:p>
          <a:p>
            <a:pPr algn="r"/>
            <a:r>
              <a:rPr lang="en-US" sz="1600" dirty="0"/>
              <a:t>$3,728</a:t>
            </a:r>
          </a:p>
          <a:p>
            <a:pPr algn="r"/>
            <a:r>
              <a:rPr lang="en-US" sz="1600" dirty="0"/>
              <a:t>3,737</a:t>
            </a:r>
          </a:p>
          <a:p>
            <a:pPr algn="r"/>
            <a:r>
              <a:rPr lang="en-US" sz="1600" dirty="0"/>
              <a:t>3,747</a:t>
            </a:r>
          </a:p>
          <a:p>
            <a:pPr algn="r"/>
            <a:r>
              <a:rPr lang="en-US" sz="1600" dirty="0"/>
              <a:t>*</a:t>
            </a:r>
          </a:p>
          <a:p>
            <a:pPr algn="r"/>
            <a:r>
              <a:rPr lang="en-US" sz="1600" dirty="0"/>
              <a:t>*</a:t>
            </a:r>
          </a:p>
          <a:p>
            <a:pPr algn="r"/>
            <a:r>
              <a:rPr lang="en-US" sz="1600" dirty="0"/>
              <a:t>3,962</a:t>
            </a:r>
          </a:p>
          <a:p>
            <a:pPr algn="r"/>
            <a:r>
              <a:rPr lang="en-US" sz="1600" dirty="0"/>
              <a:t>3,981</a:t>
            </a:r>
          </a:p>
        </p:txBody>
      </p:sp>
      <p:sp>
        <p:nvSpPr>
          <p:cNvPr id="29" name="TextBox 28"/>
          <p:cNvSpPr txBox="1"/>
          <p:nvPr/>
        </p:nvSpPr>
        <p:spPr>
          <a:xfrm>
            <a:off x="5499025" y="3696007"/>
            <a:ext cx="816907" cy="2062103"/>
          </a:xfrm>
          <a:prstGeom prst="rect">
            <a:avLst/>
          </a:prstGeom>
          <a:noFill/>
        </p:spPr>
        <p:txBody>
          <a:bodyPr wrap="square" rtlCol="0">
            <a:spAutoFit/>
          </a:bodyPr>
          <a:lstStyle/>
          <a:p>
            <a:pPr algn="ctr"/>
            <a:endParaRPr lang="en-US" sz="1600" dirty="0"/>
          </a:p>
          <a:p>
            <a:pPr algn="r"/>
            <a:r>
              <a:rPr lang="en-US" sz="1600" dirty="0"/>
              <a:t>$228</a:t>
            </a:r>
          </a:p>
          <a:p>
            <a:pPr algn="r"/>
            <a:r>
              <a:rPr lang="en-US" sz="1600" dirty="0"/>
              <a:t>237</a:t>
            </a:r>
          </a:p>
          <a:p>
            <a:pPr algn="r"/>
            <a:r>
              <a:rPr lang="en-US" sz="1600" dirty="0"/>
              <a:t>247</a:t>
            </a:r>
          </a:p>
          <a:p>
            <a:pPr algn="r"/>
            <a:r>
              <a:rPr lang="en-US" sz="1600" dirty="0"/>
              <a:t>*</a:t>
            </a:r>
          </a:p>
          <a:p>
            <a:pPr algn="r"/>
            <a:r>
              <a:rPr lang="en-US" sz="1600" dirty="0"/>
              <a:t>*</a:t>
            </a:r>
          </a:p>
          <a:p>
            <a:pPr algn="r"/>
            <a:r>
              <a:rPr lang="en-US" sz="1600" dirty="0"/>
              <a:t>462</a:t>
            </a:r>
          </a:p>
          <a:p>
            <a:pPr algn="r"/>
            <a:r>
              <a:rPr lang="en-US" sz="1600" dirty="0"/>
              <a:t>481</a:t>
            </a:r>
          </a:p>
        </p:txBody>
      </p:sp>
      <p:sp>
        <p:nvSpPr>
          <p:cNvPr id="30" name="TextBox 29"/>
          <p:cNvSpPr txBox="1"/>
          <p:nvPr/>
        </p:nvSpPr>
        <p:spPr>
          <a:xfrm>
            <a:off x="6636025" y="3714025"/>
            <a:ext cx="1384878" cy="2062103"/>
          </a:xfrm>
          <a:prstGeom prst="rect">
            <a:avLst/>
          </a:prstGeom>
          <a:noFill/>
        </p:spPr>
        <p:txBody>
          <a:bodyPr wrap="square" rtlCol="0">
            <a:spAutoFit/>
          </a:bodyPr>
          <a:lstStyle/>
          <a:p>
            <a:pPr algn="r"/>
            <a:r>
              <a:rPr lang="en-US" sz="1600" dirty="0"/>
              <a:t>$ 93,205</a:t>
            </a:r>
          </a:p>
          <a:p>
            <a:pPr algn="r"/>
            <a:r>
              <a:rPr lang="en-US" sz="1600" dirty="0"/>
              <a:t>93,433</a:t>
            </a:r>
          </a:p>
          <a:p>
            <a:pPr algn="r"/>
            <a:r>
              <a:rPr lang="en-US" sz="1600" dirty="0"/>
              <a:t>93,670</a:t>
            </a:r>
          </a:p>
          <a:p>
            <a:pPr algn="r"/>
            <a:r>
              <a:rPr lang="en-US" sz="1600" dirty="0"/>
              <a:t>93,917</a:t>
            </a:r>
          </a:p>
          <a:p>
            <a:pPr algn="r"/>
            <a:r>
              <a:rPr lang="en-US" sz="1600" dirty="0"/>
              <a:t>*</a:t>
            </a:r>
          </a:p>
          <a:p>
            <a:pPr algn="r"/>
            <a:r>
              <a:rPr lang="en-US" sz="1600" dirty="0"/>
              <a:t>99,057</a:t>
            </a:r>
          </a:p>
          <a:p>
            <a:pPr algn="r"/>
            <a:r>
              <a:rPr lang="en-US" sz="1600" dirty="0"/>
              <a:t>99,519</a:t>
            </a:r>
          </a:p>
          <a:p>
            <a:pPr algn="r"/>
            <a:r>
              <a:rPr lang="en-US" sz="1600" dirty="0"/>
              <a:t>$100,000</a:t>
            </a:r>
          </a:p>
        </p:txBody>
      </p:sp>
      <p:sp>
        <p:nvSpPr>
          <p:cNvPr id="31" name="TextBox 30"/>
          <p:cNvSpPr txBox="1"/>
          <p:nvPr/>
        </p:nvSpPr>
        <p:spPr>
          <a:xfrm>
            <a:off x="1343056" y="2145244"/>
            <a:ext cx="7058544" cy="369332"/>
          </a:xfrm>
          <a:prstGeom prst="rect">
            <a:avLst/>
          </a:prstGeom>
          <a:noFill/>
        </p:spPr>
        <p:txBody>
          <a:bodyPr wrap="square" rtlCol="0">
            <a:spAutoFit/>
          </a:bodyPr>
          <a:lstStyle/>
          <a:p>
            <a:r>
              <a:rPr lang="en-US" b="1" dirty="0"/>
              <a:t>(1)                      (2)                        (3)                         (4)                         (5)</a:t>
            </a:r>
          </a:p>
        </p:txBody>
      </p:sp>
    </p:spTree>
    <p:extLst>
      <p:ext uri="{BB962C8B-B14F-4D97-AF65-F5344CB8AC3E}">
        <p14:creationId xmlns:p14="http://schemas.microsoft.com/office/powerpoint/2010/main" val="17468923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rmAutofit/>
          </a:bodyPr>
          <a:lstStyle/>
          <a:p>
            <a:pPr algn="l"/>
            <a:r>
              <a:rPr lang="en-US" sz="4000" dirty="0">
                <a:solidFill>
                  <a:srgbClr val="A5062D"/>
                </a:solidFill>
                <a:latin typeface="Avenir LT Std 65 Medium"/>
                <a:cs typeface="Avenir LT Std 65 Medium"/>
              </a:rPr>
              <a:t>Purchase Debt Investments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43</a:t>
            </a:fld>
            <a:endParaRPr lang="en-US" dirty="0"/>
          </a:p>
        </p:txBody>
      </p:sp>
      <p:sp>
        <p:nvSpPr>
          <p:cNvPr id="8" name="Rectangle 7"/>
          <p:cNvSpPr/>
          <p:nvPr/>
        </p:nvSpPr>
        <p:spPr>
          <a:xfrm>
            <a:off x="850171" y="3157857"/>
            <a:ext cx="8045078" cy="1332871"/>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983482" y="3172509"/>
            <a:ext cx="7873750" cy="369332"/>
          </a:xfrm>
          <a:prstGeom prst="rect">
            <a:avLst/>
          </a:prstGeom>
          <a:noFill/>
          <a:ln w="9525">
            <a:noFill/>
            <a:miter lim="800000"/>
            <a:headEnd/>
            <a:tailEnd/>
          </a:ln>
        </p:spPr>
        <p:txBody>
          <a:bodyPr wrap="square">
            <a:spAutoFit/>
          </a:bodyPr>
          <a:lstStyle/>
          <a:p>
            <a:r>
              <a:rPr lang="en-US" dirty="0">
                <a:latin typeface="Calibri" pitchFamily="34" charset="0"/>
              </a:rPr>
              <a:t>January 1, 2024</a:t>
            </a:r>
            <a:r>
              <a:rPr lang="en-US" b="1" dirty="0">
                <a:latin typeface="Calibri" pitchFamily="34" charset="0"/>
              </a:rPr>
              <a:t>						                                 </a:t>
            </a:r>
            <a:r>
              <a:rPr lang="en-US" dirty="0">
                <a:latin typeface="Calibri" pitchFamily="34" charset="0"/>
              </a:rPr>
              <a:t>Debit	         Credit</a:t>
            </a:r>
            <a:endParaRPr lang="en-US" dirty="0"/>
          </a:p>
        </p:txBody>
      </p:sp>
      <p:sp>
        <p:nvSpPr>
          <p:cNvPr id="10" name="TextBox 9"/>
          <p:cNvSpPr txBox="1">
            <a:spLocks noChangeArrowheads="1"/>
          </p:cNvSpPr>
          <p:nvPr/>
        </p:nvSpPr>
        <p:spPr bwMode="auto">
          <a:xfrm>
            <a:off x="963869" y="3468429"/>
            <a:ext cx="8159117" cy="1138773"/>
          </a:xfrm>
          <a:prstGeom prst="rect">
            <a:avLst/>
          </a:prstGeom>
          <a:noFill/>
          <a:ln w="9525">
            <a:noFill/>
            <a:miter lim="800000"/>
            <a:headEnd/>
            <a:tailEnd/>
          </a:ln>
        </p:spPr>
        <p:txBody>
          <a:bodyPr wrap="square">
            <a:spAutoFit/>
          </a:bodyPr>
          <a:lstStyle/>
          <a:p>
            <a:r>
              <a:rPr lang="en-US" b="1" dirty="0">
                <a:latin typeface="Calibri" pitchFamily="34" charset="0"/>
              </a:rPr>
              <a:t>Investments </a:t>
            </a:r>
            <a:r>
              <a:rPr lang="en-US" dirty="0">
                <a:latin typeface="Calibri" pitchFamily="34" charset="0"/>
              </a:rPr>
              <a:t>…...……..….….….…………………………………………             </a:t>
            </a:r>
            <a:r>
              <a:rPr lang="en-US" b="1" dirty="0">
                <a:latin typeface="Calibri" pitchFamily="34" charset="0"/>
              </a:rPr>
              <a:t>93,205</a:t>
            </a:r>
          </a:p>
          <a:p>
            <a:r>
              <a:rPr lang="en-US" b="1" dirty="0">
                <a:latin typeface="Calibri" pitchFamily="34" charset="0"/>
              </a:rPr>
              <a:t>   Cash </a:t>
            </a:r>
            <a:r>
              <a:rPr lang="en-US" dirty="0">
                <a:latin typeface="Calibri" pitchFamily="34" charset="0"/>
              </a:rPr>
              <a:t>……………………………………………………..……………………                                </a:t>
            </a:r>
            <a:r>
              <a:rPr lang="en-US" b="1" dirty="0">
                <a:latin typeface="Calibri" pitchFamily="34" charset="0"/>
              </a:rPr>
              <a:t>93,205</a:t>
            </a:r>
          </a:p>
          <a:p>
            <a:r>
              <a:rPr lang="en-US" b="1" dirty="0">
                <a:latin typeface="Calibri" pitchFamily="34" charset="0"/>
              </a:rPr>
              <a:t>   </a:t>
            </a:r>
            <a:r>
              <a:rPr lang="en-US" sz="1600" i="1" dirty="0">
                <a:latin typeface="Calibri" pitchFamily="34" charset="0"/>
              </a:rPr>
              <a:t>(Purchase bonds)</a:t>
            </a:r>
          </a:p>
          <a:p>
            <a:r>
              <a:rPr lang="en-US" sz="1400" b="1" dirty="0">
                <a:latin typeface="Calibri" pitchFamily="34" charset="0"/>
              </a:rPr>
              <a:t>									</a:t>
            </a:r>
            <a:endParaRPr lang="en-US" sz="1400" b="1" u="sng" dirty="0"/>
          </a:p>
        </p:txBody>
      </p:sp>
      <p:cxnSp>
        <p:nvCxnSpPr>
          <p:cNvPr id="11" name="Straight Connector 10"/>
          <p:cNvCxnSpPr/>
          <p:nvPr/>
        </p:nvCxnSpPr>
        <p:spPr>
          <a:xfrm>
            <a:off x="6944594" y="3507904"/>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982641" y="3500115"/>
            <a:ext cx="492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077266" y="3500115"/>
            <a:ext cx="1553530" cy="778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99231" y="1161283"/>
            <a:ext cx="8096018" cy="1815882"/>
          </a:xfrm>
          <a:prstGeom prst="rect">
            <a:avLst/>
          </a:prstGeom>
          <a:noFill/>
        </p:spPr>
        <p:txBody>
          <a:bodyPr wrap="square" rtlCol="0">
            <a:spAutoFit/>
          </a:bodyPr>
          <a:lstStyle/>
          <a:p>
            <a:r>
              <a:rPr lang="en-US" sz="2800" dirty="0"/>
              <a:t>On January 1, 2024, Nathan’s Sportswear purchases $100,000 of 7%, 10-year bonds for $93,205 with interest receivable paid semiannually on June 30 and December 31 each year and a market rate of 8%. </a:t>
            </a:r>
          </a:p>
        </p:txBody>
      </p:sp>
    </p:spTree>
    <p:extLst>
      <p:ext uri="{BB962C8B-B14F-4D97-AF65-F5344CB8AC3E}">
        <p14:creationId xmlns:p14="http://schemas.microsoft.com/office/powerpoint/2010/main" val="68675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rmAutofit/>
          </a:bodyPr>
          <a:lstStyle/>
          <a:p>
            <a:pPr algn="l"/>
            <a:r>
              <a:rPr lang="en-US" sz="4000" dirty="0">
                <a:solidFill>
                  <a:srgbClr val="A5062D"/>
                </a:solidFill>
                <a:latin typeface="Avenir LT Std 65 Medium"/>
                <a:cs typeface="Avenir LT Std 65 Medium"/>
              </a:rPr>
              <a:t>Earn Interest Revenue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44</a:t>
            </a:fld>
            <a:endParaRPr lang="en-US" dirty="0"/>
          </a:p>
        </p:txBody>
      </p:sp>
      <p:sp>
        <p:nvSpPr>
          <p:cNvPr id="11" name="Rectangle 10"/>
          <p:cNvSpPr/>
          <p:nvPr/>
        </p:nvSpPr>
        <p:spPr>
          <a:xfrm>
            <a:off x="889917" y="2117301"/>
            <a:ext cx="8045078" cy="1590954"/>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a:spLocks noChangeArrowheads="1"/>
          </p:cNvSpPr>
          <p:nvPr/>
        </p:nvSpPr>
        <p:spPr bwMode="auto">
          <a:xfrm>
            <a:off x="1264776" y="2131953"/>
            <a:ext cx="7725986" cy="400110"/>
          </a:xfrm>
          <a:prstGeom prst="rect">
            <a:avLst/>
          </a:prstGeom>
          <a:noFill/>
          <a:ln w="9525">
            <a:noFill/>
            <a:miter lim="800000"/>
            <a:headEnd/>
            <a:tailEnd/>
          </a:ln>
        </p:spPr>
        <p:txBody>
          <a:bodyPr wrap="square">
            <a:spAutoFit/>
          </a:bodyPr>
          <a:lstStyle/>
          <a:p>
            <a:r>
              <a:rPr lang="en-US" dirty="0">
                <a:latin typeface="Calibri" pitchFamily="34" charset="0"/>
              </a:rPr>
              <a:t>June 30, 2024</a:t>
            </a:r>
            <a:r>
              <a:rPr lang="en-US" sz="1600" b="1" dirty="0">
                <a:latin typeface="Calibri" pitchFamily="34" charset="0"/>
              </a:rPr>
              <a:t>						                                             </a:t>
            </a:r>
            <a:r>
              <a:rPr lang="en-US" sz="2000" dirty="0">
                <a:latin typeface="Calibri" pitchFamily="34" charset="0"/>
              </a:rPr>
              <a:t>Debit	        Credit</a:t>
            </a:r>
            <a:endParaRPr lang="en-US" sz="2000" dirty="0"/>
          </a:p>
        </p:txBody>
      </p:sp>
      <p:sp>
        <p:nvSpPr>
          <p:cNvPr id="13" name="TextBox 12"/>
          <p:cNvSpPr txBox="1">
            <a:spLocks noChangeArrowheads="1"/>
          </p:cNvSpPr>
          <p:nvPr/>
        </p:nvSpPr>
        <p:spPr bwMode="auto">
          <a:xfrm>
            <a:off x="1276638" y="2450553"/>
            <a:ext cx="7677510" cy="1384995"/>
          </a:xfrm>
          <a:prstGeom prst="rect">
            <a:avLst/>
          </a:prstGeom>
          <a:noFill/>
          <a:ln w="9525">
            <a:noFill/>
            <a:miter lim="800000"/>
            <a:headEnd/>
            <a:tailEnd/>
          </a:ln>
        </p:spPr>
        <p:txBody>
          <a:bodyPr wrap="square">
            <a:spAutoFit/>
          </a:bodyPr>
          <a:lstStyle/>
          <a:p>
            <a:r>
              <a:rPr lang="en-US" b="1" dirty="0">
                <a:latin typeface="Calibri" pitchFamily="34" charset="0"/>
              </a:rPr>
              <a:t>Cash </a:t>
            </a:r>
            <a:r>
              <a:rPr lang="en-US" dirty="0">
                <a:latin typeface="Calibri" pitchFamily="34" charset="0"/>
              </a:rPr>
              <a:t>(= $100,000 × 7% × ½) </a:t>
            </a:r>
            <a:r>
              <a:rPr lang="en-US" sz="1600" dirty="0">
                <a:latin typeface="Calibri" pitchFamily="34" charset="0"/>
              </a:rPr>
              <a:t>.….….….…………………………………………     </a:t>
            </a:r>
            <a:r>
              <a:rPr lang="en-US" b="1" dirty="0">
                <a:latin typeface="Calibri" pitchFamily="34" charset="0"/>
              </a:rPr>
              <a:t>3,500</a:t>
            </a:r>
          </a:p>
          <a:p>
            <a:r>
              <a:rPr lang="en-US" b="1" dirty="0">
                <a:latin typeface="Calibri" pitchFamily="34" charset="0"/>
              </a:rPr>
              <a:t>Investments </a:t>
            </a:r>
            <a:r>
              <a:rPr lang="en-US" dirty="0">
                <a:latin typeface="Calibri" pitchFamily="34" charset="0"/>
              </a:rPr>
              <a:t>(difference)</a:t>
            </a:r>
            <a:r>
              <a:rPr lang="en-US" sz="1600" dirty="0">
                <a:latin typeface="Calibri" pitchFamily="34" charset="0"/>
              </a:rPr>
              <a:t>……………………………………………………………       </a:t>
            </a:r>
            <a:r>
              <a:rPr lang="en-US" b="1" dirty="0">
                <a:latin typeface="Calibri" pitchFamily="34" charset="0"/>
              </a:rPr>
              <a:t>228</a:t>
            </a:r>
          </a:p>
          <a:p>
            <a:r>
              <a:rPr lang="en-US" sz="1600" b="1" dirty="0">
                <a:latin typeface="Calibri" pitchFamily="34" charset="0"/>
              </a:rPr>
              <a:t>   </a:t>
            </a:r>
            <a:r>
              <a:rPr lang="en-US" b="1" dirty="0">
                <a:latin typeface="Calibri" pitchFamily="34" charset="0"/>
              </a:rPr>
              <a:t>Interest Revenue </a:t>
            </a:r>
            <a:r>
              <a:rPr lang="en-US" dirty="0">
                <a:latin typeface="Calibri" pitchFamily="34" charset="0"/>
              </a:rPr>
              <a:t>(= $93,205 × 8% × ½)</a:t>
            </a:r>
            <a:r>
              <a:rPr lang="en-US" sz="1600" dirty="0">
                <a:latin typeface="Calibri" pitchFamily="34" charset="0"/>
              </a:rPr>
              <a:t>..………………………………                           </a:t>
            </a:r>
            <a:r>
              <a:rPr lang="en-US" b="1" dirty="0">
                <a:latin typeface="Calibri" pitchFamily="34" charset="0"/>
              </a:rPr>
              <a:t>3,728</a:t>
            </a:r>
          </a:p>
          <a:p>
            <a:r>
              <a:rPr lang="en-US" sz="1600" b="1" dirty="0">
                <a:latin typeface="Calibri" pitchFamily="34" charset="0"/>
              </a:rPr>
              <a:t>   </a:t>
            </a:r>
            <a:r>
              <a:rPr lang="en-US" sz="1600" i="1" dirty="0">
                <a:latin typeface="Calibri" pitchFamily="34" charset="0"/>
              </a:rPr>
              <a:t>(Receive semiannual interest revenue)</a:t>
            </a:r>
          </a:p>
          <a:p>
            <a:r>
              <a:rPr lang="en-US" sz="1400" b="1" dirty="0">
                <a:latin typeface="Calibri" pitchFamily="34" charset="0"/>
              </a:rPr>
              <a:t>									</a:t>
            </a:r>
            <a:endParaRPr lang="en-US" sz="1400" b="1" u="sng" dirty="0"/>
          </a:p>
        </p:txBody>
      </p:sp>
      <p:cxnSp>
        <p:nvCxnSpPr>
          <p:cNvPr id="14" name="Straight Connector 13"/>
          <p:cNvCxnSpPr/>
          <p:nvPr/>
        </p:nvCxnSpPr>
        <p:spPr>
          <a:xfrm>
            <a:off x="7042955" y="2494299"/>
            <a:ext cx="6226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8188923" y="2494299"/>
            <a:ext cx="685323" cy="161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a:cxnSpLocks/>
          </p:cNvCxnSpPr>
          <p:nvPr/>
        </p:nvCxnSpPr>
        <p:spPr>
          <a:xfrm>
            <a:off x="1338077" y="2472467"/>
            <a:ext cx="132673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878055" y="4464468"/>
            <a:ext cx="8045078" cy="1545850"/>
          </a:xfrm>
          <a:prstGeom prst="rect">
            <a:avLst/>
          </a:prstGeom>
          <a:solidFill>
            <a:srgbClr val="C4DC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1196736" y="4479120"/>
            <a:ext cx="7782164" cy="369332"/>
          </a:xfrm>
          <a:prstGeom prst="rect">
            <a:avLst/>
          </a:prstGeom>
          <a:noFill/>
          <a:ln w="9525">
            <a:noFill/>
            <a:miter lim="800000"/>
            <a:headEnd/>
            <a:tailEnd/>
          </a:ln>
        </p:spPr>
        <p:txBody>
          <a:bodyPr wrap="square">
            <a:spAutoFit/>
          </a:bodyPr>
          <a:lstStyle/>
          <a:p>
            <a:r>
              <a:rPr lang="en-US" dirty="0">
                <a:latin typeface="Calibri" pitchFamily="34" charset="0"/>
              </a:rPr>
              <a:t>December 31, 2024</a:t>
            </a:r>
            <a:r>
              <a:rPr lang="en-US" b="1" dirty="0">
                <a:latin typeface="Calibri" pitchFamily="34" charset="0"/>
              </a:rPr>
              <a:t>						                                </a:t>
            </a:r>
            <a:r>
              <a:rPr lang="en-US" dirty="0">
                <a:latin typeface="Calibri" pitchFamily="34" charset="0"/>
              </a:rPr>
              <a:t>Debit	       Credit</a:t>
            </a:r>
            <a:endParaRPr lang="en-US" dirty="0"/>
          </a:p>
        </p:txBody>
      </p:sp>
      <p:sp>
        <p:nvSpPr>
          <p:cNvPr id="20" name="TextBox 19"/>
          <p:cNvSpPr txBox="1">
            <a:spLocks noChangeArrowheads="1"/>
          </p:cNvSpPr>
          <p:nvPr/>
        </p:nvSpPr>
        <p:spPr bwMode="auto">
          <a:xfrm>
            <a:off x="1196736" y="4763700"/>
            <a:ext cx="7677510" cy="1415772"/>
          </a:xfrm>
          <a:prstGeom prst="rect">
            <a:avLst/>
          </a:prstGeom>
          <a:noFill/>
          <a:ln w="9525">
            <a:noFill/>
            <a:miter lim="800000"/>
            <a:headEnd/>
            <a:tailEnd/>
          </a:ln>
        </p:spPr>
        <p:txBody>
          <a:bodyPr wrap="square">
            <a:spAutoFit/>
          </a:bodyPr>
          <a:lstStyle/>
          <a:p>
            <a:r>
              <a:rPr lang="en-US" b="1" dirty="0">
                <a:latin typeface="Calibri" pitchFamily="34" charset="0"/>
              </a:rPr>
              <a:t>Cash </a:t>
            </a:r>
            <a:r>
              <a:rPr lang="en-US" dirty="0">
                <a:latin typeface="Calibri" pitchFamily="34" charset="0"/>
              </a:rPr>
              <a:t>(= $100,000 × 7% × ½) .….….….……………………………………     </a:t>
            </a:r>
            <a:r>
              <a:rPr lang="en-US" b="1" dirty="0">
                <a:latin typeface="Calibri" pitchFamily="34" charset="0"/>
              </a:rPr>
              <a:t>3,500</a:t>
            </a:r>
          </a:p>
          <a:p>
            <a:r>
              <a:rPr lang="en-US" b="1" dirty="0">
                <a:latin typeface="Calibri" pitchFamily="34" charset="0"/>
              </a:rPr>
              <a:t>Investments </a:t>
            </a:r>
            <a:r>
              <a:rPr lang="en-US" dirty="0">
                <a:latin typeface="Calibri" pitchFamily="34" charset="0"/>
              </a:rPr>
              <a:t>(difference)……………………………………………………         </a:t>
            </a:r>
            <a:r>
              <a:rPr lang="en-US" b="1" dirty="0">
                <a:latin typeface="Calibri" pitchFamily="34" charset="0"/>
              </a:rPr>
              <a:t>237</a:t>
            </a:r>
          </a:p>
          <a:p>
            <a:r>
              <a:rPr lang="en-US" b="1" dirty="0">
                <a:latin typeface="Calibri" pitchFamily="34" charset="0"/>
              </a:rPr>
              <a:t>   Interest Revenue </a:t>
            </a:r>
            <a:r>
              <a:rPr lang="en-US" dirty="0">
                <a:latin typeface="Calibri" pitchFamily="34" charset="0"/>
              </a:rPr>
              <a:t>(= [$93,205 + 228] × 8% × ½)..………………                         </a:t>
            </a:r>
            <a:r>
              <a:rPr lang="en-US" b="1" dirty="0">
                <a:latin typeface="Calibri" pitchFamily="34" charset="0"/>
              </a:rPr>
              <a:t>3,737</a:t>
            </a:r>
          </a:p>
          <a:p>
            <a:r>
              <a:rPr lang="en-US" b="1" dirty="0">
                <a:latin typeface="Calibri" pitchFamily="34" charset="0"/>
              </a:rPr>
              <a:t>   </a:t>
            </a:r>
            <a:r>
              <a:rPr lang="en-US" sz="1600" i="1" dirty="0">
                <a:latin typeface="Calibri" pitchFamily="34" charset="0"/>
              </a:rPr>
              <a:t>(Receive semiannual interest revenue</a:t>
            </a:r>
            <a:r>
              <a:rPr lang="en-US" sz="1200" i="1" dirty="0">
                <a:latin typeface="Calibri" pitchFamily="34" charset="0"/>
              </a:rPr>
              <a:t>)</a:t>
            </a:r>
          </a:p>
          <a:p>
            <a:r>
              <a:rPr lang="en-US" sz="1400" b="1" dirty="0">
                <a:latin typeface="Calibri" pitchFamily="34" charset="0"/>
              </a:rPr>
              <a:t>									</a:t>
            </a:r>
            <a:endParaRPr lang="en-US" sz="1400" b="1" u="sng" dirty="0"/>
          </a:p>
        </p:txBody>
      </p:sp>
      <p:cxnSp>
        <p:nvCxnSpPr>
          <p:cNvPr id="21" name="Straight Connector 20"/>
          <p:cNvCxnSpPr/>
          <p:nvPr/>
        </p:nvCxnSpPr>
        <p:spPr>
          <a:xfrm>
            <a:off x="7076453" y="4796192"/>
            <a:ext cx="50483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066074" y="4796192"/>
            <a:ext cx="55912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1311127" y="4793436"/>
            <a:ext cx="1818613" cy="46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81284" y="1421014"/>
            <a:ext cx="6727816" cy="523220"/>
          </a:xfrm>
          <a:prstGeom prst="rect">
            <a:avLst/>
          </a:prstGeom>
          <a:noFill/>
        </p:spPr>
        <p:txBody>
          <a:bodyPr wrap="square" rtlCol="0">
            <a:spAutoFit/>
          </a:bodyPr>
          <a:lstStyle/>
          <a:p>
            <a:pPr algn="ctr"/>
            <a:r>
              <a:rPr lang="en-US" sz="2800" dirty="0"/>
              <a:t>Record interest received on June 30, 2024.</a:t>
            </a:r>
          </a:p>
        </p:txBody>
      </p:sp>
      <p:sp>
        <p:nvSpPr>
          <p:cNvPr id="24" name="TextBox 23"/>
          <p:cNvSpPr txBox="1"/>
          <p:nvPr/>
        </p:nvSpPr>
        <p:spPr>
          <a:xfrm>
            <a:off x="581283" y="3834685"/>
            <a:ext cx="7607639" cy="523220"/>
          </a:xfrm>
          <a:prstGeom prst="rect">
            <a:avLst/>
          </a:prstGeom>
          <a:noFill/>
        </p:spPr>
        <p:txBody>
          <a:bodyPr wrap="square" rtlCol="0">
            <a:spAutoFit/>
          </a:bodyPr>
          <a:lstStyle/>
          <a:p>
            <a:pPr algn="ctr"/>
            <a:r>
              <a:rPr lang="en-US" sz="2800" dirty="0"/>
              <a:t>Record interest received on December 31, 2024</a:t>
            </a:r>
            <a:r>
              <a:rPr lang="en-US" sz="2400" dirty="0"/>
              <a:t>.</a:t>
            </a:r>
          </a:p>
        </p:txBody>
      </p:sp>
    </p:spTree>
    <p:extLst>
      <p:ext uri="{BB962C8B-B14F-4D97-AF65-F5344CB8AC3E}">
        <p14:creationId xmlns:p14="http://schemas.microsoft.com/office/powerpoint/2010/main" val="394789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5840" y="1168125"/>
            <a:ext cx="7843416" cy="4432716"/>
          </a:xfrm>
        </p:spPr>
        <p:txBody>
          <a:bodyPr>
            <a:normAutofit fontScale="92500" lnSpcReduction="10000"/>
          </a:bodyPr>
          <a:lstStyle/>
          <a:p>
            <a:pPr marL="0" indent="0">
              <a:buNone/>
            </a:pPr>
            <a:r>
              <a:rPr lang="en-US" sz="2800" dirty="0"/>
              <a:t>On January 1, Tiger Company issues $100,000 of 8%, 5-year bonds with interest payable semiannually on June 30 and December 31. The market rate of interest was lower at the time of issuance. Zebra Company purchases the bonds for $108,530. Which of the following would be included in the journal entry to record Zebra’s investment?</a:t>
            </a:r>
          </a:p>
          <a:p>
            <a:pPr>
              <a:buAutoNum type="alphaLcPeriod"/>
            </a:pPr>
            <a:r>
              <a:rPr lang="en-US" sz="2800" dirty="0"/>
              <a:t>A debit to the Investment account of $108,530</a:t>
            </a:r>
          </a:p>
          <a:p>
            <a:pPr>
              <a:buAutoNum type="alphaLcPeriod"/>
            </a:pPr>
            <a:r>
              <a:rPr lang="en-US" sz="2800" dirty="0"/>
              <a:t>A credit to the Investment account of $108,530</a:t>
            </a:r>
          </a:p>
          <a:p>
            <a:pPr>
              <a:buAutoNum type="alphaLcPeriod" startAt="3"/>
            </a:pPr>
            <a:r>
              <a:rPr lang="en-US" sz="2800" dirty="0"/>
              <a:t>A debit to the Investment account of $100,000</a:t>
            </a:r>
          </a:p>
          <a:p>
            <a:pPr>
              <a:buAutoNum type="alphaLcPeriod" startAt="3"/>
            </a:pPr>
            <a:r>
              <a:rPr lang="en-US" sz="2800" dirty="0"/>
              <a:t>A credit to the Investment account of $100,000</a:t>
            </a:r>
          </a:p>
        </p:txBody>
      </p:sp>
      <p:sp>
        <p:nvSpPr>
          <p:cNvPr id="4" name="Title 3"/>
          <p:cNvSpPr>
            <a:spLocks noGrp="1"/>
          </p:cNvSpPr>
          <p:nvPr>
            <p:ph type="title"/>
          </p:nvPr>
        </p:nvSpPr>
        <p:spPr>
          <a:xfrm>
            <a:off x="-1035269" y="335537"/>
            <a:ext cx="7922577" cy="799257"/>
          </a:xfrm>
        </p:spPr>
        <p:txBody>
          <a:bodyPr>
            <a:normAutofit/>
          </a:bodyPr>
          <a:lstStyle/>
          <a:p>
            <a:r>
              <a:rPr lang="en-US" sz="3600" dirty="0"/>
              <a:t>Concept Check D–6</a:t>
            </a:r>
          </a:p>
        </p:txBody>
      </p:sp>
      <p:sp>
        <p:nvSpPr>
          <p:cNvPr id="6" name="Oval 5"/>
          <p:cNvSpPr/>
          <p:nvPr/>
        </p:nvSpPr>
        <p:spPr bwMode="auto">
          <a:xfrm>
            <a:off x="911837" y="3815164"/>
            <a:ext cx="482511" cy="32546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37408" y="5506529"/>
            <a:ext cx="7863840" cy="1015663"/>
          </a:xfrm>
          <a:prstGeom prst="rect">
            <a:avLst/>
          </a:prstGeom>
          <a:solidFill>
            <a:srgbClr val="FFFFD1"/>
          </a:solidFill>
          <a:ln w="6350">
            <a:solidFill>
              <a:schemeClr val="tx1"/>
            </a:solidFill>
          </a:ln>
        </p:spPr>
        <p:txBody>
          <a:bodyPr wrap="square" rtlCol="0">
            <a:spAutoFit/>
          </a:bodyPr>
          <a:lstStyle/>
          <a:p>
            <a:r>
              <a:rPr lang="en-US" sz="2000" dirty="0"/>
              <a:t>Zebra would record the investment in debt securities at the carrying value of the investment by debiting the Investment account for $108,530 and crediting cash.</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45</a:t>
            </a:fld>
            <a:endParaRPr lang="en-US" dirty="0"/>
          </a:p>
        </p:txBody>
      </p:sp>
      <p:sp>
        <p:nvSpPr>
          <p:cNvPr id="17" name="TextBox 16"/>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3489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887708" y="1714499"/>
            <a:ext cx="7316492" cy="711199"/>
          </a:xfrm>
        </p:spPr>
        <p:txBody>
          <a:bodyPr>
            <a:normAutofit fontScale="90000"/>
          </a:bodyPr>
          <a:lstStyle/>
          <a:p>
            <a:pPr algn="l"/>
            <a:r>
              <a:rPr lang="en-US" dirty="0">
                <a:solidFill>
                  <a:schemeClr val="bg1"/>
                </a:solidFill>
                <a:latin typeface="Avenir LT Std 45 Book"/>
                <a:cs typeface="Avenir LT Std 45 Book"/>
              </a:rPr>
              <a:t>End of Appendix D</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46</a:t>
            </a:fld>
            <a:endParaRPr lang="en-US" dirty="0"/>
          </a:p>
        </p:txBody>
      </p:sp>
    </p:spTree>
    <p:extLst>
      <p:ext uri="{BB962C8B-B14F-4D97-AF65-F5344CB8AC3E}">
        <p14:creationId xmlns:p14="http://schemas.microsoft.com/office/powerpoint/2010/main" val="381340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37408" y="1168125"/>
            <a:ext cx="8022111" cy="4432716"/>
          </a:xfrm>
        </p:spPr>
        <p:txBody>
          <a:bodyPr>
            <a:normAutofit/>
          </a:bodyPr>
          <a:lstStyle/>
          <a:p>
            <a:pPr marL="0" indent="0">
              <a:buNone/>
            </a:pPr>
            <a:r>
              <a:rPr lang="en-US" sz="2800" dirty="0"/>
              <a:t>One of the primary reasons for investing in equity securities includes:</a:t>
            </a:r>
          </a:p>
          <a:p>
            <a:pPr>
              <a:buAutoNum type="alphaLcPeriod"/>
            </a:pPr>
            <a:r>
              <a:rPr lang="en-US" sz="2800" dirty="0"/>
              <a:t>Receiving dividend payments</a:t>
            </a:r>
          </a:p>
          <a:p>
            <a:pPr>
              <a:buAutoNum type="alphaLcPeriod"/>
            </a:pPr>
            <a:r>
              <a:rPr lang="en-US" sz="2800" dirty="0"/>
              <a:t>Acquiring debt of competing companies</a:t>
            </a:r>
          </a:p>
          <a:p>
            <a:pPr>
              <a:buAutoNum type="alphaLcPeriod" startAt="3"/>
            </a:pPr>
            <a:r>
              <a:rPr lang="en-US" sz="2800" dirty="0"/>
              <a:t>Earning interest revenue</a:t>
            </a:r>
          </a:p>
          <a:p>
            <a:pPr>
              <a:buAutoNum type="alphaLcPeriod" startAt="3"/>
            </a:pPr>
            <a:r>
              <a:rPr lang="en-US" sz="2800" dirty="0"/>
              <a:t>All of the above</a:t>
            </a:r>
          </a:p>
        </p:txBody>
      </p:sp>
      <p:sp>
        <p:nvSpPr>
          <p:cNvPr id="4" name="Title 3"/>
          <p:cNvSpPr>
            <a:spLocks noGrp="1"/>
          </p:cNvSpPr>
          <p:nvPr>
            <p:ph type="title"/>
          </p:nvPr>
        </p:nvSpPr>
        <p:spPr>
          <a:xfrm>
            <a:off x="1054532" y="368868"/>
            <a:ext cx="7922577" cy="799257"/>
          </a:xfrm>
        </p:spPr>
        <p:txBody>
          <a:bodyPr>
            <a:normAutofit/>
          </a:bodyPr>
          <a:lstStyle/>
          <a:p>
            <a:pPr algn="l"/>
            <a:r>
              <a:rPr lang="en-US" sz="3600" dirty="0"/>
              <a:t>Concept Check D–1</a:t>
            </a:r>
          </a:p>
        </p:txBody>
      </p:sp>
      <p:sp>
        <p:nvSpPr>
          <p:cNvPr id="6" name="Oval 5"/>
          <p:cNvSpPr/>
          <p:nvPr/>
        </p:nvSpPr>
        <p:spPr bwMode="auto">
          <a:xfrm>
            <a:off x="732200" y="207678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64974" y="4448790"/>
            <a:ext cx="7566545" cy="1015663"/>
          </a:xfrm>
          <a:prstGeom prst="rect">
            <a:avLst/>
          </a:prstGeom>
          <a:solidFill>
            <a:srgbClr val="FFFFD1"/>
          </a:solidFill>
          <a:ln w="6350">
            <a:solidFill>
              <a:schemeClr val="tx1"/>
            </a:solidFill>
          </a:ln>
        </p:spPr>
        <p:txBody>
          <a:bodyPr wrap="square" rtlCol="0">
            <a:spAutoFit/>
          </a:bodyPr>
          <a:lstStyle/>
          <a:p>
            <a:r>
              <a:rPr lang="en-US" sz="2000" dirty="0"/>
              <a:t>One of the reasons for investing in equity securities includes receiving dividend payments. (The other reasons listed relate not to equity securities but rather to debt securities.)</a:t>
            </a:r>
          </a:p>
        </p:txBody>
      </p:sp>
      <p:sp>
        <p:nvSpPr>
          <p:cNvPr id="9" name="Slide Number Placeholder 8"/>
          <p:cNvSpPr>
            <a:spLocks noGrp="1"/>
          </p:cNvSpPr>
          <p:nvPr>
            <p:ph type="sldNum" sz="quarter" idx="12"/>
          </p:nvPr>
        </p:nvSpPr>
        <p:spPr/>
        <p:txBody>
          <a:bodyPr/>
          <a:lstStyle/>
          <a:p>
            <a:r>
              <a:rPr lang="en-US" dirty="0"/>
              <a:t>D-</a:t>
            </a:r>
            <a:fld id="{8A048DD7-39B4-434B-ACE7-68CA5B147A05}" type="slidenum">
              <a:rPr lang="en-US" smtClean="0"/>
              <a:t>5</a:t>
            </a:fld>
            <a:endParaRPr lang="en-US" dirty="0"/>
          </a:p>
        </p:txBody>
      </p:sp>
      <p:sp>
        <p:nvSpPr>
          <p:cNvPr id="10" name="TextBox 9"/>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Tree>
    <p:extLst>
      <p:ext uri="{BB962C8B-B14F-4D97-AF65-F5344CB8AC3E}">
        <p14:creationId xmlns:p14="http://schemas.microsoft.com/office/powerpoint/2010/main" val="213593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flipV="1">
            <a:off x="-11271" y="10311"/>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 Diagonal Corner Rectangle 5"/>
          <p:cNvSpPr/>
          <p:nvPr/>
        </p:nvSpPr>
        <p:spPr>
          <a:xfrm>
            <a:off x="420528" y="1623210"/>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Subtitle 2"/>
          <p:cNvSpPr txBox="1">
            <a:spLocks/>
          </p:cNvSpPr>
          <p:nvPr/>
        </p:nvSpPr>
        <p:spPr>
          <a:xfrm>
            <a:off x="762981" y="2677313"/>
            <a:ext cx="5461448" cy="6941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rgbClr val="1D5F76"/>
                </a:solidFill>
              </a:rPr>
              <a:t>EQUITY INVESTMENTS</a:t>
            </a:r>
          </a:p>
        </p:txBody>
      </p:sp>
      <p:sp>
        <p:nvSpPr>
          <p:cNvPr id="8" name="TextBox 7"/>
          <p:cNvSpPr txBox="1"/>
          <p:nvPr/>
        </p:nvSpPr>
        <p:spPr>
          <a:xfrm>
            <a:off x="1336411" y="6564382"/>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9" name="Title 3"/>
          <p:cNvSpPr txBox="1">
            <a:spLocks/>
          </p:cNvSpPr>
          <p:nvPr/>
        </p:nvSpPr>
        <p:spPr>
          <a:xfrm>
            <a:off x="876436" y="1534312"/>
            <a:ext cx="2099387" cy="107950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a:solidFill>
                  <a:schemeClr val="bg1"/>
                </a:solidFill>
                <a:latin typeface="Avenir LT Std 45 Book"/>
                <a:cs typeface="Avenir LT Std 45 Book"/>
              </a:rPr>
              <a:t>PART A</a:t>
            </a:r>
          </a:p>
        </p:txBody>
      </p:sp>
      <p:sp>
        <p:nvSpPr>
          <p:cNvPr id="10" name="Slide Number Placeholder 1"/>
          <p:cNvSpPr txBox="1">
            <a:spLocks/>
          </p:cNvSpPr>
          <p:nvPr/>
        </p:nvSpPr>
        <p:spPr>
          <a:xfrm>
            <a:off x="6987720" y="647019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D-</a:t>
            </a:r>
            <a:fld id="{8A048DD7-39B4-434B-ACE7-68CA5B147A05}" type="slidenum">
              <a:rPr lang="en-US" smtClean="0"/>
              <a:pPr/>
              <a:t>6</a:t>
            </a:fld>
            <a:endParaRPr lang="en-US" dirty="0"/>
          </a:p>
        </p:txBody>
      </p:sp>
    </p:spTree>
    <p:extLst>
      <p:ext uri="{BB962C8B-B14F-4D97-AF65-F5344CB8AC3E}">
        <p14:creationId xmlns:p14="http://schemas.microsoft.com/office/powerpoint/2010/main" val="3575450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829253" y="1912471"/>
            <a:ext cx="6506206" cy="3556000"/>
          </a:xfrm>
          <a:prstGeom prst="roundRect">
            <a:avLst/>
          </a:prstGeom>
          <a:solidFill>
            <a:srgbClr val="FFFDD8"/>
          </a:solidFill>
          <a:ln>
            <a:solidFill>
              <a:srgbClr val="E19B1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93386" y="689014"/>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D–2</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Accounting for Equity Investments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3" name="Slide Number Placeholder 2"/>
          <p:cNvSpPr>
            <a:spLocks noGrp="1"/>
          </p:cNvSpPr>
          <p:nvPr>
            <p:ph type="sldNum" sz="quarter" idx="12"/>
          </p:nvPr>
        </p:nvSpPr>
        <p:spPr/>
        <p:txBody>
          <a:bodyPr/>
          <a:lstStyle/>
          <a:p>
            <a:r>
              <a:rPr lang="en-US" dirty="0"/>
              <a:t>D-</a:t>
            </a:r>
            <a:fld id="{8A048DD7-39B4-434B-ACE7-68CA5B147A05}" type="slidenum">
              <a:rPr lang="en-US" smtClean="0"/>
              <a:t>7</a:t>
            </a:fld>
            <a:endParaRPr lang="en-US" dirty="0"/>
          </a:p>
        </p:txBody>
      </p:sp>
      <p:cxnSp>
        <p:nvCxnSpPr>
          <p:cNvPr id="7" name="Straight Connector 6"/>
          <p:cNvCxnSpPr/>
          <p:nvPr/>
        </p:nvCxnSpPr>
        <p:spPr>
          <a:xfrm flipV="1">
            <a:off x="990350" y="3471622"/>
            <a:ext cx="0" cy="120032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990350" y="4071786"/>
            <a:ext cx="6088502" cy="0"/>
          </a:xfrm>
          <a:prstGeom prst="straightConnector1">
            <a:avLst/>
          </a:prstGeom>
          <a:ln w="1270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961906" y="3390561"/>
            <a:ext cx="1753810" cy="1323439"/>
          </a:xfrm>
          <a:prstGeom prst="rect">
            <a:avLst/>
          </a:prstGeom>
          <a:noFill/>
        </p:spPr>
        <p:txBody>
          <a:bodyPr wrap="square" rtlCol="0">
            <a:spAutoFit/>
          </a:bodyPr>
          <a:lstStyle/>
          <a:p>
            <a:pPr algn="ctr"/>
            <a:r>
              <a:rPr lang="en-US" sz="2000" b="1" dirty="0">
                <a:solidFill>
                  <a:srgbClr val="FF0000"/>
                </a:solidFill>
              </a:rPr>
              <a:t>Insignificant</a:t>
            </a:r>
          </a:p>
          <a:p>
            <a:pPr algn="ctr"/>
            <a:r>
              <a:rPr lang="en-US" sz="2000" b="1" dirty="0">
                <a:solidFill>
                  <a:srgbClr val="FF0000"/>
                </a:solidFill>
              </a:rPr>
              <a:t>Influence</a:t>
            </a:r>
          </a:p>
          <a:p>
            <a:pPr algn="ctr"/>
            <a:r>
              <a:rPr lang="en-US" sz="2000" b="1" dirty="0">
                <a:solidFill>
                  <a:srgbClr val="558ED5"/>
                </a:solidFill>
              </a:rPr>
              <a:t>Fair Value Method</a:t>
            </a:r>
          </a:p>
        </p:txBody>
      </p:sp>
      <p:sp>
        <p:nvSpPr>
          <p:cNvPr id="15" name="TextBox 14"/>
          <p:cNvSpPr txBox="1"/>
          <p:nvPr/>
        </p:nvSpPr>
        <p:spPr>
          <a:xfrm>
            <a:off x="2547985" y="3389082"/>
            <a:ext cx="1753810" cy="1323439"/>
          </a:xfrm>
          <a:prstGeom prst="rect">
            <a:avLst/>
          </a:prstGeom>
          <a:noFill/>
        </p:spPr>
        <p:txBody>
          <a:bodyPr wrap="square" rtlCol="0">
            <a:spAutoFit/>
          </a:bodyPr>
          <a:lstStyle/>
          <a:p>
            <a:pPr algn="ctr"/>
            <a:r>
              <a:rPr lang="en-US" sz="2000" b="1" dirty="0">
                <a:solidFill>
                  <a:srgbClr val="FF0000"/>
                </a:solidFill>
              </a:rPr>
              <a:t>Significant</a:t>
            </a:r>
          </a:p>
          <a:p>
            <a:pPr algn="ctr"/>
            <a:r>
              <a:rPr lang="en-US" sz="2000" b="1" dirty="0">
                <a:solidFill>
                  <a:srgbClr val="FF0000"/>
                </a:solidFill>
              </a:rPr>
              <a:t>Influence</a:t>
            </a:r>
          </a:p>
          <a:p>
            <a:pPr algn="ctr"/>
            <a:r>
              <a:rPr lang="en-US" sz="2000" b="1" dirty="0">
                <a:solidFill>
                  <a:srgbClr val="558ED5"/>
                </a:solidFill>
              </a:rPr>
              <a:t>Equity </a:t>
            </a:r>
          </a:p>
          <a:p>
            <a:pPr algn="ctr"/>
            <a:r>
              <a:rPr lang="en-US" sz="2000" b="1" dirty="0">
                <a:solidFill>
                  <a:srgbClr val="558ED5"/>
                </a:solidFill>
              </a:rPr>
              <a:t>Method</a:t>
            </a:r>
          </a:p>
        </p:txBody>
      </p:sp>
      <p:sp>
        <p:nvSpPr>
          <p:cNvPr id="16" name="TextBox 15"/>
          <p:cNvSpPr txBox="1"/>
          <p:nvPr/>
        </p:nvSpPr>
        <p:spPr>
          <a:xfrm>
            <a:off x="4696102" y="3387604"/>
            <a:ext cx="1753810" cy="1631216"/>
          </a:xfrm>
          <a:prstGeom prst="rect">
            <a:avLst/>
          </a:prstGeom>
          <a:noFill/>
        </p:spPr>
        <p:txBody>
          <a:bodyPr wrap="square" rtlCol="0">
            <a:spAutoFit/>
          </a:bodyPr>
          <a:lstStyle/>
          <a:p>
            <a:pPr algn="ctr"/>
            <a:r>
              <a:rPr lang="en-US" sz="2000" b="1" dirty="0">
                <a:solidFill>
                  <a:srgbClr val="FF0000"/>
                </a:solidFill>
              </a:rPr>
              <a:t>Controlling</a:t>
            </a:r>
          </a:p>
          <a:p>
            <a:pPr algn="ctr"/>
            <a:r>
              <a:rPr lang="en-US" sz="2000" b="1" dirty="0">
                <a:solidFill>
                  <a:srgbClr val="FF0000"/>
                </a:solidFill>
              </a:rPr>
              <a:t>Influence</a:t>
            </a:r>
          </a:p>
          <a:p>
            <a:pPr algn="ctr"/>
            <a:r>
              <a:rPr lang="en-US" sz="2000" b="1" dirty="0">
                <a:solidFill>
                  <a:srgbClr val="558ED5"/>
                </a:solidFill>
              </a:rPr>
              <a:t>Consolidated</a:t>
            </a:r>
          </a:p>
          <a:p>
            <a:pPr algn="ctr"/>
            <a:r>
              <a:rPr lang="en-US" sz="2000" b="1" dirty="0">
                <a:solidFill>
                  <a:srgbClr val="558ED5"/>
                </a:solidFill>
              </a:rPr>
              <a:t>Financial</a:t>
            </a:r>
          </a:p>
          <a:p>
            <a:pPr algn="ctr"/>
            <a:r>
              <a:rPr lang="en-US" sz="2000" b="1" dirty="0">
                <a:solidFill>
                  <a:srgbClr val="558ED5"/>
                </a:solidFill>
              </a:rPr>
              <a:t>Statements</a:t>
            </a:r>
          </a:p>
        </p:txBody>
      </p:sp>
      <p:cxnSp>
        <p:nvCxnSpPr>
          <p:cNvPr id="17" name="Straight Connector 16"/>
          <p:cNvCxnSpPr/>
          <p:nvPr/>
        </p:nvCxnSpPr>
        <p:spPr>
          <a:xfrm flipV="1">
            <a:off x="2666756" y="3471622"/>
            <a:ext cx="0" cy="120032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4227051" y="3468664"/>
            <a:ext cx="0" cy="120032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7078852" y="3464134"/>
            <a:ext cx="0" cy="120032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7475414" y="3419580"/>
            <a:ext cx="1459410" cy="1333698"/>
          </a:xfrm>
          <a:prstGeom prst="rect">
            <a:avLst/>
          </a:prstGeom>
          <a:noFill/>
        </p:spPr>
        <p:txBody>
          <a:bodyPr wrap="square" rtlCol="0">
            <a:spAutoFit/>
          </a:bodyPr>
          <a:lstStyle/>
          <a:p>
            <a:pPr>
              <a:lnSpc>
                <a:spcPct val="80000"/>
              </a:lnSpc>
            </a:pPr>
            <a:r>
              <a:rPr lang="en-US" sz="2000" b="1" dirty="0">
                <a:solidFill>
                  <a:srgbClr val="FF0000"/>
                </a:solidFill>
              </a:rPr>
              <a:t>Degree</a:t>
            </a:r>
          </a:p>
          <a:p>
            <a:pPr>
              <a:lnSpc>
                <a:spcPct val="80000"/>
              </a:lnSpc>
            </a:pPr>
            <a:r>
              <a:rPr lang="en-US" sz="2000" b="1" dirty="0">
                <a:solidFill>
                  <a:srgbClr val="FF0000"/>
                </a:solidFill>
              </a:rPr>
              <a:t>of Influence</a:t>
            </a:r>
          </a:p>
          <a:p>
            <a:pPr>
              <a:lnSpc>
                <a:spcPct val="80000"/>
              </a:lnSpc>
            </a:pPr>
            <a:endParaRPr lang="en-US" sz="2000" b="1" dirty="0"/>
          </a:p>
          <a:p>
            <a:pPr>
              <a:lnSpc>
                <a:spcPct val="80000"/>
              </a:lnSpc>
            </a:pPr>
            <a:r>
              <a:rPr lang="en-US" sz="2000" b="1" dirty="0">
                <a:solidFill>
                  <a:schemeClr val="tx2">
                    <a:lumMod val="60000"/>
                    <a:lumOff val="40000"/>
                  </a:schemeClr>
                </a:solidFill>
              </a:rPr>
              <a:t>Reporting</a:t>
            </a:r>
          </a:p>
          <a:p>
            <a:pPr>
              <a:lnSpc>
                <a:spcPct val="80000"/>
              </a:lnSpc>
            </a:pPr>
            <a:r>
              <a:rPr lang="en-US" sz="2000" b="1" dirty="0">
                <a:solidFill>
                  <a:schemeClr val="tx2">
                    <a:lumMod val="60000"/>
                    <a:lumOff val="40000"/>
                  </a:schemeClr>
                </a:solidFill>
              </a:rPr>
              <a:t>Method</a:t>
            </a:r>
          </a:p>
        </p:txBody>
      </p:sp>
      <p:sp>
        <p:nvSpPr>
          <p:cNvPr id="22" name="Right Brace 21"/>
          <p:cNvSpPr/>
          <p:nvPr/>
        </p:nvSpPr>
        <p:spPr>
          <a:xfrm>
            <a:off x="7335459" y="3471622"/>
            <a:ext cx="108090" cy="600164"/>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3" name="Right Brace 22"/>
          <p:cNvSpPr/>
          <p:nvPr/>
        </p:nvSpPr>
        <p:spPr>
          <a:xfrm>
            <a:off x="7352383" y="4132918"/>
            <a:ext cx="108090" cy="600164"/>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Right Brace 23"/>
          <p:cNvSpPr/>
          <p:nvPr/>
        </p:nvSpPr>
        <p:spPr>
          <a:xfrm rot="16200000">
            <a:off x="3730483" y="-235117"/>
            <a:ext cx="602784" cy="6093954"/>
          </a:xfrm>
          <a:prstGeom prst="rightBrace">
            <a:avLst>
              <a:gd name="adj1" fmla="val 73287"/>
              <a:gd name="adj2" fmla="val 50000"/>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5" name="TextBox 24"/>
          <p:cNvSpPr txBox="1"/>
          <p:nvPr/>
        </p:nvSpPr>
        <p:spPr>
          <a:xfrm>
            <a:off x="2567084" y="2043497"/>
            <a:ext cx="3338286" cy="400110"/>
          </a:xfrm>
          <a:prstGeom prst="rect">
            <a:avLst/>
          </a:prstGeom>
          <a:noFill/>
        </p:spPr>
        <p:txBody>
          <a:bodyPr wrap="square" rtlCol="0">
            <a:spAutoFit/>
          </a:bodyPr>
          <a:lstStyle/>
          <a:p>
            <a:r>
              <a:rPr lang="en-US" sz="2000" b="1" dirty="0"/>
              <a:t>Investor’s Equity Ownership</a:t>
            </a:r>
          </a:p>
        </p:txBody>
      </p:sp>
      <p:sp>
        <p:nvSpPr>
          <p:cNvPr id="26" name="TextBox 25"/>
          <p:cNvSpPr txBox="1"/>
          <p:nvPr/>
        </p:nvSpPr>
        <p:spPr>
          <a:xfrm>
            <a:off x="881495" y="3076967"/>
            <a:ext cx="6690833" cy="369332"/>
          </a:xfrm>
          <a:prstGeom prst="rect">
            <a:avLst/>
          </a:prstGeom>
          <a:noFill/>
        </p:spPr>
        <p:txBody>
          <a:bodyPr wrap="square" rtlCol="0">
            <a:spAutoFit/>
          </a:bodyPr>
          <a:lstStyle/>
          <a:p>
            <a:r>
              <a:rPr lang="en-US" b="1" dirty="0"/>
              <a:t>0%                         20%                      50%                                            100%    </a:t>
            </a:r>
          </a:p>
        </p:txBody>
      </p:sp>
    </p:spTree>
    <p:extLst>
      <p:ext uri="{BB962C8B-B14F-4D97-AF65-F5344CB8AC3E}">
        <p14:creationId xmlns:p14="http://schemas.microsoft.com/office/powerpoint/2010/main" val="342210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2</a:t>
            </a:r>
          </a:p>
        </p:txBody>
      </p:sp>
      <p:sp>
        <p:nvSpPr>
          <p:cNvPr id="8" name="TextBox 7"/>
          <p:cNvSpPr txBox="1"/>
          <p:nvPr/>
        </p:nvSpPr>
        <p:spPr>
          <a:xfrm>
            <a:off x="890030" y="1759334"/>
            <a:ext cx="7827509" cy="1569660"/>
          </a:xfrm>
          <a:prstGeom prst="rect">
            <a:avLst/>
          </a:prstGeom>
          <a:noFill/>
        </p:spPr>
        <p:txBody>
          <a:bodyPr wrap="square" rtlCol="0">
            <a:spAutoFit/>
          </a:bodyPr>
          <a:lstStyle/>
          <a:p>
            <a:pPr marL="1314450" indent="-1314450"/>
            <a:r>
              <a:rPr lang="en-US" sz="3200" b="1" dirty="0">
                <a:solidFill>
                  <a:srgbClr val="A5062D"/>
                </a:solidFill>
                <a:cs typeface="Avenir LT Std 55 Roman"/>
              </a:rPr>
              <a:t>LO D–2 </a:t>
            </a:r>
            <a:r>
              <a:rPr lang="en-US" sz="3200" dirty="0">
                <a:solidFill>
                  <a:srgbClr val="1D5F76"/>
                </a:solidFill>
              </a:rPr>
              <a:t>Account for investments in equity securities when the investor has </a:t>
            </a:r>
            <a:r>
              <a:rPr lang="en-US" sz="3200" i="1" dirty="0">
                <a:solidFill>
                  <a:srgbClr val="1D5F76"/>
                </a:solidFill>
              </a:rPr>
              <a:t>insignificant</a:t>
            </a:r>
            <a:r>
              <a:rPr lang="en-US" sz="3200" dirty="0">
                <a:solidFill>
                  <a:srgbClr val="1D5F76"/>
                </a:solidFill>
              </a:rPr>
              <a:t> influence.</a:t>
            </a:r>
          </a:p>
        </p:txBody>
      </p:sp>
      <p:sp>
        <p:nvSpPr>
          <p:cNvPr id="2" name="Slide Number Placeholder 1"/>
          <p:cNvSpPr>
            <a:spLocks noGrp="1"/>
          </p:cNvSpPr>
          <p:nvPr>
            <p:ph type="sldNum" sz="quarter" idx="12"/>
          </p:nvPr>
        </p:nvSpPr>
        <p:spPr/>
        <p:txBody>
          <a:bodyPr/>
          <a:lstStyle/>
          <a:p>
            <a:r>
              <a:rPr lang="en-US" dirty="0"/>
              <a:t>D-</a:t>
            </a:r>
            <a:fld id="{8A048DD7-39B4-434B-ACE7-68CA5B147A05}" type="slidenum">
              <a:rPr lang="en-US" smtClean="0"/>
              <a:t>8</a:t>
            </a:fld>
            <a:endParaRPr lang="en-US" dirty="0"/>
          </a:p>
        </p:txBody>
      </p:sp>
    </p:spTree>
    <p:extLst>
      <p:ext uri="{BB962C8B-B14F-4D97-AF65-F5344CB8AC3E}">
        <p14:creationId xmlns:p14="http://schemas.microsoft.com/office/powerpoint/2010/main" val="863421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r>
              <a:rPr lang="en-US" sz="4000" dirty="0">
                <a:solidFill>
                  <a:srgbClr val="A5062D"/>
                </a:solidFill>
                <a:latin typeface="Avenir LT Std 65 Medium"/>
                <a:cs typeface="Avenir LT Std 65 Medium"/>
              </a:rPr>
              <a:t>Equity Investments with Insignificant Influence</a:t>
            </a:r>
          </a:p>
        </p:txBody>
      </p:sp>
      <p:sp>
        <p:nvSpPr>
          <p:cNvPr id="3" name="Content Placeholder 2"/>
          <p:cNvSpPr>
            <a:spLocks noGrp="1"/>
          </p:cNvSpPr>
          <p:nvPr>
            <p:ph idx="1"/>
          </p:nvPr>
        </p:nvSpPr>
        <p:spPr>
          <a:xfrm>
            <a:off x="914400" y="1468476"/>
            <a:ext cx="7708900" cy="4847238"/>
          </a:xfrm>
        </p:spPr>
        <p:txBody>
          <a:bodyPr>
            <a:normAutofit/>
          </a:bodyPr>
          <a:lstStyle/>
          <a:p>
            <a:pPr marL="0" indent="0">
              <a:buNone/>
            </a:pPr>
            <a:r>
              <a:rPr lang="en-US" dirty="0">
                <a:solidFill>
                  <a:srgbClr val="1D5F76"/>
                </a:solidFill>
              </a:rPr>
              <a:t>The critical events over the life of an equity investment in another company, such as shares of common stock, include the following:</a:t>
            </a:r>
          </a:p>
          <a:p>
            <a:endParaRPr lang="en-US" dirty="0">
              <a:solidFill>
                <a:srgbClr val="1D5F76"/>
              </a:solidFill>
            </a:endParaRPr>
          </a:p>
          <a:p>
            <a:endParaRPr lang="en-US"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D-</a:t>
            </a:r>
            <a:fld id="{8A048DD7-39B4-434B-ACE7-68CA5B147A05}" type="slidenum">
              <a:rPr lang="en-US" smtClean="0"/>
              <a:t>9</a:t>
            </a:fld>
            <a:endParaRPr lang="en-US" dirty="0"/>
          </a:p>
        </p:txBody>
      </p:sp>
      <p:sp>
        <p:nvSpPr>
          <p:cNvPr id="8" name="Rectangle 2"/>
          <p:cNvSpPr>
            <a:spLocks noChangeArrowheads="1"/>
          </p:cNvSpPr>
          <p:nvPr/>
        </p:nvSpPr>
        <p:spPr bwMode="auto">
          <a:xfrm>
            <a:off x="1083417" y="3544277"/>
            <a:ext cx="7483195" cy="25391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lvl="0" indent="-457200" defTabSz="914400" eaLnBrk="0" fontAlgn="base" hangingPunct="0">
              <a:spcBef>
                <a:spcPct val="0"/>
              </a:spcBef>
              <a:spcAft>
                <a:spcPct val="0"/>
              </a:spcAft>
              <a:buFont typeface="+mj-lt"/>
              <a:buAutoNum type="arabicPeriod"/>
            </a:pPr>
            <a:r>
              <a:rPr lang="en-US" altLang="en-US" sz="2400" dirty="0">
                <a:solidFill>
                  <a:srgbClr val="1D5F76"/>
                </a:solidFill>
                <a:latin typeface="Arial" panose="020B0604020202020204" pitchFamily="34" charset="0"/>
              </a:rPr>
              <a:t>Purchasing the equity security.</a:t>
            </a:r>
          </a:p>
          <a:p>
            <a:pPr marL="457200" lvl="0" indent="-457200" defTabSz="914400" eaLnBrk="0" fontAlgn="base" hangingPunct="0">
              <a:spcBef>
                <a:spcPts val="600"/>
              </a:spcBef>
              <a:spcAft>
                <a:spcPct val="0"/>
              </a:spcAft>
              <a:buFont typeface="+mj-lt"/>
              <a:buAutoNum type="arabicPeriod"/>
            </a:pPr>
            <a:r>
              <a:rPr lang="en-US" altLang="en-US" sz="2400" dirty="0">
                <a:solidFill>
                  <a:srgbClr val="1D5F76"/>
                </a:solidFill>
                <a:latin typeface="Arial" panose="020B0604020202020204" pitchFamily="34" charset="0"/>
              </a:rPr>
              <a:t>Receiving dividends (for some equity securities).</a:t>
            </a:r>
          </a:p>
          <a:p>
            <a:pPr marL="457200" lvl="0" indent="-457200" defTabSz="914400" eaLnBrk="0" fontAlgn="base" hangingPunct="0">
              <a:spcBef>
                <a:spcPts val="600"/>
              </a:spcBef>
              <a:spcAft>
                <a:spcPct val="0"/>
              </a:spcAft>
              <a:buFont typeface="+mj-lt"/>
              <a:buAutoNum type="arabicPeriod"/>
            </a:pPr>
            <a:r>
              <a:rPr lang="en-US" altLang="en-US" sz="2400" dirty="0">
                <a:solidFill>
                  <a:srgbClr val="1D5F76"/>
                </a:solidFill>
                <a:latin typeface="Arial" panose="020B0604020202020204" pitchFamily="34" charset="0"/>
              </a:rPr>
              <a:t>Holding the investment during periods in which the investment's fair value changes (</a:t>
            </a:r>
            <a:r>
              <a:rPr lang="en-US" altLang="en-US" sz="2400" i="1" dirty="0">
                <a:solidFill>
                  <a:srgbClr val="1D5F76"/>
                </a:solidFill>
                <a:latin typeface="Arial" panose="020B0604020202020204" pitchFamily="34" charset="0"/>
              </a:rPr>
              <a:t>unrealized</a:t>
            </a:r>
            <a:r>
              <a:rPr lang="en-US" altLang="en-US" sz="2400" dirty="0">
                <a:solidFill>
                  <a:srgbClr val="1D5F76"/>
                </a:solidFill>
                <a:latin typeface="Arial" panose="020B0604020202020204" pitchFamily="34" charset="0"/>
              </a:rPr>
              <a:t> holding gains and losses).</a:t>
            </a:r>
          </a:p>
          <a:p>
            <a:pPr marL="457200" lvl="0" indent="-457200" defTabSz="914400" eaLnBrk="0" fontAlgn="base" hangingPunct="0">
              <a:spcBef>
                <a:spcPts val="600"/>
              </a:spcBef>
              <a:spcAft>
                <a:spcPct val="0"/>
              </a:spcAft>
              <a:buFont typeface="+mj-lt"/>
              <a:buAutoNum type="arabicPeriod"/>
            </a:pPr>
            <a:r>
              <a:rPr lang="en-US" altLang="en-US" sz="2400" dirty="0">
                <a:solidFill>
                  <a:srgbClr val="1D5F76"/>
                </a:solidFill>
                <a:latin typeface="Arial" panose="020B0604020202020204" pitchFamily="34" charset="0"/>
              </a:rPr>
              <a:t>Selling the investment (</a:t>
            </a:r>
            <a:r>
              <a:rPr lang="en-US" altLang="en-US" sz="2400" i="1" dirty="0">
                <a:solidFill>
                  <a:srgbClr val="1D5F76"/>
                </a:solidFill>
                <a:latin typeface="Arial" panose="020B0604020202020204" pitchFamily="34" charset="0"/>
              </a:rPr>
              <a:t>realized</a:t>
            </a:r>
            <a:r>
              <a:rPr lang="en-US" altLang="en-US" sz="2400" dirty="0">
                <a:solidFill>
                  <a:srgbClr val="1D5F76"/>
                </a:solidFill>
                <a:latin typeface="Arial" panose="020B0604020202020204" pitchFamily="34" charset="0"/>
              </a:rPr>
              <a:t> gains and losses).</a:t>
            </a:r>
          </a:p>
        </p:txBody>
      </p:sp>
    </p:spTree>
    <p:extLst>
      <p:ext uri="{BB962C8B-B14F-4D97-AF65-F5344CB8AC3E}">
        <p14:creationId xmlns:p14="http://schemas.microsoft.com/office/powerpoint/2010/main" val="4088879413"/>
      </p:ext>
    </p:extLst>
  </p:cSld>
  <p:clrMapOvr>
    <a:masterClrMapping/>
  </p:clrMapOvr>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17598</TotalTime>
  <Words>8917</Words>
  <Application>Microsoft Office PowerPoint</Application>
  <PresentationFormat>On-screen Show (4:3)</PresentationFormat>
  <Paragraphs>637</Paragraphs>
  <Slides>46</Slides>
  <Notes>46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Arial</vt:lpstr>
      <vt:lpstr>Avenir LT Std 35 Light</vt:lpstr>
      <vt:lpstr>Avenir LT Std 45 Book</vt:lpstr>
      <vt:lpstr>Avenir LT Std 65 Medium</vt:lpstr>
      <vt:lpstr>Calibri</vt:lpstr>
      <vt:lpstr>Myriad Pro</vt:lpstr>
      <vt:lpstr>Tahoma</vt:lpstr>
      <vt:lpstr>Wingdings</vt:lpstr>
      <vt:lpstr>Spiceland3</vt:lpstr>
      <vt:lpstr>   Financial Accounting      Sixth Edition</vt:lpstr>
      <vt:lpstr>Learning Objective 1</vt:lpstr>
      <vt:lpstr>Illustration D–1 Why Companies Invest in Other Companies</vt:lpstr>
      <vt:lpstr> Key Point</vt:lpstr>
      <vt:lpstr>Concept Check D–1</vt:lpstr>
      <vt:lpstr>PowerPoint Presentation</vt:lpstr>
      <vt:lpstr>Illustration D–2 Accounting for Equity Investments</vt:lpstr>
      <vt:lpstr>Learning Objective 2</vt:lpstr>
      <vt:lpstr>Equity Investments with Insignificant Influence</vt:lpstr>
      <vt:lpstr>Purchase Equity Investments &amp; Receive Cash Dividends</vt:lpstr>
      <vt:lpstr>Adjust to Fair Value</vt:lpstr>
      <vt:lpstr>Illustration D–3 Income Statement</vt:lpstr>
      <vt:lpstr>Sell Equity Investments</vt:lpstr>
      <vt:lpstr> Key Point</vt:lpstr>
      <vt:lpstr>Concept Check D–2</vt:lpstr>
      <vt:lpstr>Learning Objective 3</vt:lpstr>
      <vt:lpstr>Equity Investments with Significant Influence</vt:lpstr>
      <vt:lpstr>Purchase Equity Investments</vt:lpstr>
      <vt:lpstr>Recognize Equity Income</vt:lpstr>
      <vt:lpstr>Receive Cash Dividends</vt:lpstr>
      <vt:lpstr>Investments and Equity Income Accounts after Posting the Three Transactions</vt:lpstr>
      <vt:lpstr>Key Point</vt:lpstr>
      <vt:lpstr>Concept Check D–3</vt:lpstr>
      <vt:lpstr>Concept Check D–4</vt:lpstr>
      <vt:lpstr>Learning Objective 4</vt:lpstr>
      <vt:lpstr>Equity Investments with Controlling Influence</vt:lpstr>
      <vt:lpstr>Consolidation Method</vt:lpstr>
      <vt:lpstr>Key Point</vt:lpstr>
      <vt:lpstr>Concept Check D–5</vt:lpstr>
      <vt:lpstr>PowerPoint Presentation</vt:lpstr>
      <vt:lpstr>Learning Objective 5</vt:lpstr>
      <vt:lpstr>Debt Investments</vt:lpstr>
      <vt:lpstr>Purchase Debt Investments</vt:lpstr>
      <vt:lpstr>Earn Interest Revenue</vt:lpstr>
      <vt:lpstr> Key Point</vt:lpstr>
      <vt:lpstr>Three Classifications of Debt Investments</vt:lpstr>
      <vt:lpstr>Adjust to Fair Value: Available-for- Sale Securities</vt:lpstr>
      <vt:lpstr>Illustration D–5 Income Statement and Statement of Comprehensive Income</vt:lpstr>
      <vt:lpstr>Sell Debt Investments: Prior to Maturity</vt:lpstr>
      <vt:lpstr> Key Point</vt:lpstr>
      <vt:lpstr>Sell Debt Investments: Held to Maturity</vt:lpstr>
      <vt:lpstr>Illustration D–6 Amortization Schedule for Bonds Issued at a Discount</vt:lpstr>
      <vt:lpstr>Purchase Debt Investments</vt:lpstr>
      <vt:lpstr>Earn Interest Revenue</vt:lpstr>
      <vt:lpstr>Concept Check D–6</vt:lpstr>
      <vt:lpstr>End of Appendix 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456</cp:revision>
  <dcterms:created xsi:type="dcterms:W3CDTF">2015-07-01T20:34:59Z</dcterms:created>
  <dcterms:modified xsi:type="dcterms:W3CDTF">2021-05-31T19:22:02Z</dcterms:modified>
</cp:coreProperties>
</file>