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0"/>
  </p:notesMasterIdLst>
  <p:handoutMasterIdLst>
    <p:handoutMasterId r:id="rId41"/>
  </p:handoutMasterIdLst>
  <p:sldIdLst>
    <p:sldId id="256" r:id="rId2"/>
    <p:sldId id="299" r:id="rId3"/>
    <p:sldId id="261" r:id="rId4"/>
    <p:sldId id="257" r:id="rId5"/>
    <p:sldId id="265" r:id="rId6"/>
    <p:sldId id="300" r:id="rId7"/>
    <p:sldId id="314" r:id="rId8"/>
    <p:sldId id="315" r:id="rId9"/>
    <p:sldId id="301" r:id="rId10"/>
    <p:sldId id="302" r:id="rId11"/>
    <p:sldId id="306" r:id="rId12"/>
    <p:sldId id="304" r:id="rId13"/>
    <p:sldId id="316" r:id="rId14"/>
    <p:sldId id="305" r:id="rId15"/>
    <p:sldId id="330" r:id="rId16"/>
    <p:sldId id="319" r:id="rId17"/>
    <p:sldId id="329" r:id="rId18"/>
    <p:sldId id="307" r:id="rId19"/>
    <p:sldId id="317" r:id="rId20"/>
    <p:sldId id="332" r:id="rId21"/>
    <p:sldId id="333" r:id="rId22"/>
    <p:sldId id="320" r:id="rId23"/>
    <p:sldId id="269" r:id="rId24"/>
    <p:sldId id="308" r:id="rId25"/>
    <p:sldId id="309" r:id="rId26"/>
    <p:sldId id="310" r:id="rId27"/>
    <p:sldId id="321" r:id="rId28"/>
    <p:sldId id="327" r:id="rId29"/>
    <p:sldId id="326" r:id="rId30"/>
    <p:sldId id="325" r:id="rId31"/>
    <p:sldId id="331" r:id="rId32"/>
    <p:sldId id="311" r:id="rId33"/>
    <p:sldId id="312" r:id="rId34"/>
    <p:sldId id="313" r:id="rId35"/>
    <p:sldId id="323" r:id="rId36"/>
    <p:sldId id="334" r:id="rId37"/>
    <p:sldId id="328" r:id="rId38"/>
    <p:sldId id="298" r:id="rId3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275">
          <p15:clr>
            <a:srgbClr val="A4A3A4"/>
          </p15:clr>
        </p15:guide>
        <p15:guide id="2">
          <p15:clr>
            <a:srgbClr val="A4A3A4"/>
          </p15:clr>
        </p15:guide>
        <p15:guide id="3" orient="horz" pos="2136">
          <p15:clr>
            <a:srgbClr val="A4A3A4"/>
          </p15:clr>
        </p15:guide>
        <p15:guide id="4" orient="horz" pos="3852">
          <p15:clr>
            <a:srgbClr val="A4A3A4"/>
          </p15:clr>
        </p15:guide>
        <p15:guide id="5" pos="5759">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Colton Gigot" initials="CG" lastIdx="6" clrIdx="0"/>
  <p:cmAuthor id="1" name="Barb Muller" initials="BM" lastIdx="9" clrIdx="1"/>
  <p:cmAuthor id="2" name="Helen Roybark" initials="HR" lastIdx="23" clrIdx="2">
    <p:extLst>
      <p:ext uri="{19B8F6BF-5375-455C-9EA6-DF929625EA0E}">
        <p15:presenceInfo xmlns:p15="http://schemas.microsoft.com/office/powerpoint/2012/main" userId="52e54960d59d8016"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36989"/>
    <a:srgbClr val="E19B1A"/>
    <a:srgbClr val="23698A"/>
    <a:srgbClr val="FEFDD7"/>
    <a:srgbClr val="336666"/>
    <a:srgbClr val="1D5F76"/>
    <a:srgbClr val="D4D0B0"/>
    <a:srgbClr val="5A1A39"/>
    <a:srgbClr val="D49323"/>
    <a:srgbClr val="264E21"/>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606" autoAdjust="0"/>
    <p:restoredTop sz="72396" autoAdjust="0"/>
  </p:normalViewPr>
  <p:slideViewPr>
    <p:cSldViewPr snapToGrid="0" snapToObjects="1">
      <p:cViewPr varScale="1">
        <p:scale>
          <a:sx n="83" d="100"/>
          <a:sy n="83" d="100"/>
        </p:scale>
        <p:origin x="2256" y="78"/>
      </p:cViewPr>
      <p:guideLst>
        <p:guide orient="horz" pos="3275"/>
        <p:guide/>
        <p:guide orient="horz" pos="2136"/>
        <p:guide orient="horz" pos="3852"/>
        <p:guide pos="5759"/>
      </p:guideLst>
    </p:cSldViewPr>
  </p:slideViewPr>
  <p:notesTextViewPr>
    <p:cViewPr>
      <p:scale>
        <a:sx n="3" d="2"/>
        <a:sy n="3" d="2"/>
      </p:scale>
      <p:origin x="0" y="0"/>
    </p:cViewPr>
  </p:notesTextViewPr>
  <p:sorterViewPr>
    <p:cViewPr>
      <p:scale>
        <a:sx n="100" d="100"/>
        <a:sy n="100" d="100"/>
      </p:scale>
      <p:origin x="0" y="0"/>
    </p:cViewPr>
  </p:sorterViewPr>
  <p:notesViewPr>
    <p:cSldViewPr snapToGrid="0" snapToObjects="1">
      <p:cViewPr varScale="1">
        <p:scale>
          <a:sx n="87" d="100"/>
          <a:sy n="87" d="100"/>
        </p:scale>
        <p:origin x="3840" y="8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2B1D35A-B4C8-9743-8763-13778372564B}" type="datetime1">
              <a:rPr lang="en-US" smtClean="0"/>
              <a:t>5/31/2021</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r>
              <a:rPr lang="en-US" dirty="0"/>
              <a:t>C-#</a:t>
            </a:r>
          </a:p>
        </p:txBody>
      </p:sp>
    </p:spTree>
    <p:extLst>
      <p:ext uri="{BB962C8B-B14F-4D97-AF65-F5344CB8AC3E}">
        <p14:creationId xmlns:p14="http://schemas.microsoft.com/office/powerpoint/2010/main" val="2618586669"/>
      </p:ext>
    </p:extLst>
  </p:cSld>
  <p:clrMap bg1="lt1" tx1="dk1" bg2="lt2" tx2="dk2" accent1="accent1" accent2="accent2" accent3="accent3" accent4="accent4" accent5="accent5" accent6="accent6" hlink="hlink" folHlink="folHlink"/>
  <p:hf sldNum="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C7C0108-6E40-1A45-B73C-11FBD16D558B}" type="datetime1">
              <a:rPr lang="en-US" smtClean="0"/>
              <a:t>5/31/2021</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r>
              <a:rPr lang="en-US" dirty="0"/>
              <a:t>C-#</a:t>
            </a:r>
          </a:p>
        </p:txBody>
      </p:sp>
    </p:spTree>
    <p:extLst>
      <p:ext uri="{BB962C8B-B14F-4D97-AF65-F5344CB8AC3E}">
        <p14:creationId xmlns:p14="http://schemas.microsoft.com/office/powerpoint/2010/main" val="605211108"/>
      </p:ext>
    </p:extLst>
  </p:cSld>
  <p:clrMap bg1="lt1" tx1="dk1" bg2="lt2" tx2="dk2" accent1="accent1" accent2="accent2" accent3="accent3" accent4="accent4" accent5="accent5" accent6="accent6" hlink="hlink" folHlink="folHlink"/>
  <p:hf sldNum="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2e847b5825e84bfd8ee1d3f2e0ba893d"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5" name="Header Placeholder 4"/>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37840135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better understand how compound interest affects the time value of money, we’ll examine this topic from two perspectives. First, we’ll calculate how much an amount today will grow to be at some point in the future (</a:t>
            </a:r>
            <a:r>
              <a:rPr lang="en-US" b="1" i="1" dirty="0"/>
              <a:t>future</a:t>
            </a:r>
            <a:r>
              <a:rPr lang="en-US" i="1" dirty="0"/>
              <a:t> </a:t>
            </a:r>
            <a:r>
              <a:rPr lang="en-US" b="1" i="1" dirty="0"/>
              <a:t>value</a:t>
            </a:r>
            <a:r>
              <a:rPr lang="en-US" dirty="0"/>
              <a:t>), and then we’ll take the opposite perspective and examine how much an amount in the future is worth today (</a:t>
            </a:r>
            <a:r>
              <a:rPr lang="en-US" b="1" i="1" dirty="0"/>
              <a:t>present value</a:t>
            </a:r>
            <a:r>
              <a:rPr lang="en-US" dirty="0"/>
              <a:t>).</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dirty="0"/>
              <a:t>In this example, in which we invested $1,000 for three years at 10% compounded annually, we call $1,331 the future value. </a:t>
            </a:r>
            <a:r>
              <a:rPr lang="en-US" b="1" i="1" dirty="0"/>
              <a:t>Future value</a:t>
            </a:r>
            <a:r>
              <a:rPr lang="en-US" dirty="0"/>
              <a:t> is how much an amount today will grow to be in the future. The timeline in this illustration provides a useful way to visualize future values. Time </a:t>
            </a:r>
            <a:r>
              <a:rPr lang="en-US" i="1" dirty="0"/>
              <a:t>n</a:t>
            </a:r>
            <a:r>
              <a:rPr lang="en-US" dirty="0"/>
              <a:t> = 0 indicates today, the date of the initial investment.</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dirty="0"/>
              <a:t>Notice that at the end of each year, the investment grows by 10%. The future value at the end of the first year is $1,100 (= $1,000 × 1.10). After three years, the investment has a future value of $1,331 (= $1,000 × 1.10 × 1.10 × 1.10), representing 10% growth of a growing base amount each year.</a:t>
            </a:r>
          </a:p>
          <a:p>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To calculate future value, we can use a mathematical formula, time value of money tables, a calculator, or a computer spreadsheet. </a:t>
            </a:r>
            <a:endParaRPr lang="en-US" dirty="0"/>
          </a:p>
          <a:p>
            <a:endParaRPr lang="en-US" dirty="0"/>
          </a:p>
        </p:txBody>
      </p:sp>
      <p:sp>
        <p:nvSpPr>
          <p:cNvPr id="5" name="Header Placeholder 4"/>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761399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1" dirty="0"/>
              <a:t>Formula</a:t>
            </a:r>
            <a:r>
              <a:rPr lang="en-US" b="1" dirty="0"/>
              <a:t>.</a:t>
            </a:r>
          </a:p>
          <a:p>
            <a:r>
              <a:rPr lang="en-US" dirty="0"/>
              <a:t>We can determine the future value of any amount with a formula, as follows:</a:t>
            </a:r>
          </a:p>
          <a:p>
            <a:r>
              <a:rPr lang="en-US" b="1" dirty="0"/>
              <a:t>FV = I ( 1 + i ) </a:t>
            </a:r>
            <a:r>
              <a:rPr lang="en-US" b="1" baseline="30000" dirty="0"/>
              <a:t>n</a:t>
            </a:r>
            <a:r>
              <a:rPr lang="en-US" b="1" dirty="0"/>
              <a:t> </a:t>
            </a:r>
          </a:p>
          <a:p>
            <a:endParaRPr lang="en-US" dirty="0"/>
          </a:p>
          <a:p>
            <a:r>
              <a:rPr lang="en-US" dirty="0"/>
              <a:t>where: </a:t>
            </a:r>
          </a:p>
          <a:p>
            <a:endParaRPr lang="en-US" dirty="0"/>
          </a:p>
          <a:p>
            <a:r>
              <a:rPr lang="en-US" b="1" dirty="0"/>
              <a:t>FV = future value of the invested amount </a:t>
            </a:r>
          </a:p>
          <a:p>
            <a:r>
              <a:rPr lang="en-US" b="1" dirty="0"/>
              <a:t>I = initial investment </a:t>
            </a:r>
          </a:p>
          <a:p>
            <a:r>
              <a:rPr lang="en-US" b="1" dirty="0"/>
              <a:t>i = interest rate </a:t>
            </a:r>
          </a:p>
          <a:p>
            <a:r>
              <a:rPr lang="en-US" b="1" dirty="0"/>
              <a:t>n = number of compounding periods</a:t>
            </a:r>
          </a:p>
          <a:p>
            <a:r>
              <a:rPr lang="en-US" dirty="0"/>
              <a:t> </a:t>
            </a:r>
          </a:p>
          <a:p>
            <a:r>
              <a:rPr lang="en-US" b="1" i="1" dirty="0"/>
              <a:t>Table 1</a:t>
            </a:r>
            <a:r>
              <a:rPr lang="en-US" b="1" dirty="0"/>
              <a:t>.</a:t>
            </a:r>
            <a:r>
              <a:rPr lang="en-US" dirty="0"/>
              <a:t> </a:t>
            </a:r>
          </a:p>
          <a:p>
            <a:r>
              <a:rPr lang="en-US" dirty="0"/>
              <a:t>Instead of using a formula, we can also determine future value by using time value of money tables. Table 1, Future Value of $1, located at the end of this book, contains the future value of $1 invested for various periods of time, </a:t>
            </a:r>
            <a:r>
              <a:rPr lang="en-US" i="1" dirty="0"/>
              <a:t>n,</a:t>
            </a:r>
            <a:r>
              <a:rPr lang="en-US" dirty="0"/>
              <a:t> and various interest rates, </a:t>
            </a:r>
            <a:r>
              <a:rPr lang="en-US" i="1" dirty="0"/>
              <a:t>i.</a:t>
            </a:r>
            <a:r>
              <a:rPr lang="en-US" dirty="0"/>
              <a:t> With this table, it’s easy to determine the future value of any invested amount. To do so, simply multiply the invested amount by the table value you find at the intersection of the </a:t>
            </a:r>
            <a:r>
              <a:rPr lang="en-US" b="1" i="1" dirty="0"/>
              <a:t>column</a:t>
            </a:r>
            <a:r>
              <a:rPr lang="en-US" dirty="0"/>
              <a:t> for the desired interest rate and the </a:t>
            </a:r>
            <a:r>
              <a:rPr lang="en-US" b="1" i="1" dirty="0"/>
              <a:t>row</a:t>
            </a:r>
            <a:r>
              <a:rPr lang="en-US" dirty="0"/>
              <a:t> for the number of periods.</a:t>
            </a:r>
          </a:p>
          <a:p>
            <a:endParaRPr lang="en-US" dirty="0"/>
          </a:p>
          <a:p>
            <a:r>
              <a:rPr lang="en-US" dirty="0"/>
              <a:t>This illustration contains an excerpt from Table 1.</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FV </a:t>
            </a:r>
            <a:r>
              <a:rPr lang="en-US" sz="1200" b="0" i="0" u="none" strike="noStrike" kern="1200" baseline="0" dirty="0">
                <a:solidFill>
                  <a:schemeClr val="tx1"/>
                </a:solidFill>
                <a:latin typeface="+mn-lt"/>
                <a:ea typeface="+mn-ea"/>
                <a:cs typeface="+mn-cs"/>
              </a:rPr>
              <a:t>= </a:t>
            </a:r>
            <a:r>
              <a:rPr lang="en-US" sz="1200" b="1" i="0" u="none" strike="noStrike" kern="1200" baseline="0" dirty="0">
                <a:solidFill>
                  <a:schemeClr val="tx1"/>
                </a:solidFill>
                <a:latin typeface="+mn-lt"/>
                <a:ea typeface="+mn-ea"/>
                <a:cs typeface="+mn-cs"/>
              </a:rPr>
              <a:t>I </a:t>
            </a:r>
            <a:r>
              <a:rPr lang="en-US" sz="1200" b="0" i="0" u="none" strike="noStrike" kern="1200" baseline="0" dirty="0">
                <a:solidFill>
                  <a:schemeClr val="tx1"/>
                </a:solidFill>
                <a:latin typeface="+mn-lt"/>
                <a:ea typeface="+mn-ea"/>
                <a:cs typeface="+mn-cs"/>
              </a:rPr>
              <a:t>× </a:t>
            </a:r>
            <a:r>
              <a:rPr lang="en-US" sz="1200" b="1" i="0" u="none" strike="noStrike" kern="1200" baseline="0" dirty="0">
                <a:solidFill>
                  <a:schemeClr val="tx1"/>
                </a:solidFill>
                <a:latin typeface="+mn-lt"/>
                <a:ea typeface="+mn-ea"/>
                <a:cs typeface="+mn-cs"/>
              </a:rPr>
              <a:t>FV factor</a:t>
            </a:r>
          </a:p>
          <a:p>
            <a:r>
              <a:rPr lang="en-US" sz="1200" b="1" i="0" u="none" strike="noStrike" kern="1200" baseline="0" dirty="0">
                <a:solidFill>
                  <a:schemeClr val="tx1"/>
                </a:solidFill>
                <a:latin typeface="+mn-lt"/>
                <a:ea typeface="+mn-ea"/>
                <a:cs typeface="+mn-cs"/>
              </a:rPr>
              <a:t>FV = $1,000 × 1.33100* = $1,331</a:t>
            </a:r>
          </a:p>
          <a:p>
            <a:r>
              <a:rPr lang="en-US" sz="1200" b="1" i="0" u="none" strike="noStrike" kern="1200" baseline="0" dirty="0">
                <a:solidFill>
                  <a:schemeClr val="tx1"/>
                </a:solidFill>
                <a:latin typeface="+mn-lt"/>
                <a:ea typeface="+mn-ea"/>
                <a:cs typeface="+mn-cs"/>
              </a:rPr>
              <a:t>*Future value of $1; </a:t>
            </a:r>
            <a:r>
              <a:rPr lang="en-US" sz="1200" b="1" i="1" u="none" strike="noStrike" kern="1200" baseline="0" dirty="0">
                <a:solidFill>
                  <a:schemeClr val="tx1"/>
                </a:solidFill>
                <a:latin typeface="+mn-lt"/>
                <a:ea typeface="+mn-ea"/>
                <a:cs typeface="+mn-cs"/>
              </a:rPr>
              <a:t>n </a:t>
            </a:r>
            <a:r>
              <a:rPr lang="en-US" sz="1200" b="1" i="0" u="none" strike="noStrike" kern="1200" baseline="0" dirty="0">
                <a:solidFill>
                  <a:schemeClr val="tx1"/>
                </a:solidFill>
                <a:latin typeface="+mn-lt"/>
                <a:ea typeface="+mn-ea"/>
                <a:cs typeface="+mn-cs"/>
              </a:rPr>
              <a:t>= 3, </a:t>
            </a:r>
            <a:r>
              <a:rPr lang="en-US" sz="1200" b="1" i="1" u="none" strike="noStrike" kern="1200" baseline="0" dirty="0">
                <a:solidFill>
                  <a:schemeClr val="tx1"/>
                </a:solidFill>
                <a:latin typeface="+mn-lt"/>
                <a:ea typeface="+mn-ea"/>
                <a:cs typeface="+mn-cs"/>
              </a:rPr>
              <a:t>i </a:t>
            </a:r>
            <a:r>
              <a:rPr lang="en-US" sz="1200" b="1" i="0" u="none" strike="noStrike" kern="1200" baseline="0" dirty="0">
                <a:solidFill>
                  <a:schemeClr val="tx1"/>
                </a:solidFill>
                <a:latin typeface="+mn-lt"/>
                <a:ea typeface="+mn-ea"/>
                <a:cs typeface="+mn-cs"/>
              </a:rPr>
              <a:t>= 10%</a:t>
            </a:r>
            <a:endParaRPr lang="en-US" b="1" dirty="0"/>
          </a:p>
          <a:p>
            <a:endParaRPr lang="en-US" dirty="0"/>
          </a:p>
          <a:p>
            <a:r>
              <a:rPr lang="en-US" dirty="0"/>
              <a:t>The table shows various values of (1 + </a:t>
            </a:r>
            <a:r>
              <a:rPr lang="en-US" i="1" dirty="0"/>
              <a:t>i</a:t>
            </a:r>
            <a:r>
              <a:rPr lang="en-US" dirty="0"/>
              <a:t>)</a:t>
            </a:r>
            <a:r>
              <a:rPr lang="en-US" i="1" baseline="30000" dirty="0"/>
              <a:t>n</a:t>
            </a:r>
            <a:r>
              <a:rPr lang="en-US" dirty="0"/>
              <a:t> for different combinations of </a:t>
            </a:r>
            <a:r>
              <a:rPr lang="en-US" i="1" dirty="0"/>
              <a:t>i</a:t>
            </a:r>
            <a:r>
              <a:rPr lang="en-US" dirty="0"/>
              <a:t> and </a:t>
            </a:r>
            <a:r>
              <a:rPr lang="en-US" i="1" dirty="0"/>
              <a:t>n.</a:t>
            </a:r>
            <a:r>
              <a:rPr lang="en-US" dirty="0"/>
              <a:t> From the table you can find the future value factor for three periods (</a:t>
            </a:r>
            <a:r>
              <a:rPr lang="en-US" i="1" dirty="0"/>
              <a:t>n</a:t>
            </a:r>
            <a:r>
              <a:rPr lang="en-US" dirty="0"/>
              <a:t> = 3) at 10% interest to be 1.33100. This means that $1 invested at 10% compounded annually will grow to $1.331 (= $1 × 1.331) in three years. The table uses $1 as the initial investment, whereas our example used $1,000. Therefore, we need to multiply the future value factor by $1,000.</a:t>
            </a:r>
          </a:p>
          <a:p>
            <a:endParaRPr lang="en-US" dirty="0"/>
          </a:p>
        </p:txBody>
      </p:sp>
      <p:sp>
        <p:nvSpPr>
          <p:cNvPr id="5" name="Header Placeholder 4"/>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761399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1" dirty="0"/>
              <a:t>Calculator</a:t>
            </a:r>
            <a:r>
              <a:rPr lang="en-US" b="1" dirty="0"/>
              <a:t>.</a:t>
            </a:r>
            <a:r>
              <a:rPr lang="en-US" dirty="0"/>
              <a:t> </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Of course, you can do the same future value calculations by using a calculator. Future values are automatically stored in the memory of financial calculators. To compute a future value, you input three amounts: (1) initial investment, (2) interest rate per period, and (3) number of periods. Illustration C-5 shows the inputs and output using a financial calculator.  These</a:t>
            </a:r>
            <a:r>
              <a:rPr lang="en-US" baseline="0" dirty="0"/>
              <a:t> inputs are summarized in the first image of the slide.</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The key symbols used to input the interest rate and number of periods differ across calculators, so be sure to check which key is appropriate for your calculator.</a:t>
            </a:r>
          </a:p>
          <a:p>
            <a:endParaRPr lang="en-US" b="1" dirty="0"/>
          </a:p>
          <a:p>
            <a:r>
              <a:rPr lang="en-US" b="1" dirty="0"/>
              <a:t>Excel. </a:t>
            </a:r>
          </a:p>
          <a:p>
            <a:r>
              <a:rPr lang="en-US" dirty="0"/>
              <a:t>Another option is to use an Excel spreadsheet, which has automatically stored the time value factors. To see how this is performed, see the second image in the</a:t>
            </a:r>
            <a:r>
              <a:rPr lang="en-US" baseline="0" dirty="0"/>
              <a:t> slide.</a:t>
            </a:r>
          </a:p>
          <a:p>
            <a:endParaRPr lang="en-US" baseline="0" dirty="0"/>
          </a:p>
          <a:p>
            <a:endParaRPr lang="en-US" baseline="0" dirty="0"/>
          </a:p>
          <a:p>
            <a:endParaRPr lang="en-US" baseline="0" dirty="0"/>
          </a:p>
        </p:txBody>
      </p:sp>
      <p:sp>
        <p:nvSpPr>
          <p:cNvPr id="5" name="Header Placeholder 4"/>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5354597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Interest Compounding More Than Annually.</a:t>
            </a:r>
            <a:r>
              <a:rPr lang="en-US" dirty="0"/>
              <a:t> In our example, interest was compounded annually (once per year). Remember that the </a:t>
            </a:r>
            <a:r>
              <a:rPr lang="en-US" i="1" dirty="0"/>
              <a:t>n</a:t>
            </a:r>
            <a:r>
              <a:rPr lang="en-US" dirty="0"/>
              <a:t> in the future value formula refers to the number of compounding </a:t>
            </a:r>
            <a:r>
              <a:rPr lang="en-US" b="1" i="1" dirty="0"/>
              <a:t>periods—</a:t>
            </a:r>
            <a:r>
              <a:rPr lang="en-US" b="1" dirty="0"/>
              <a:t>which is not necessarily the number of years</a:t>
            </a:r>
            <a:r>
              <a:rPr lang="en-US" dirty="0"/>
              <a:t>. </a:t>
            </a:r>
          </a:p>
          <a:p>
            <a:endParaRPr lang="en-US" dirty="0"/>
          </a:p>
          <a:p>
            <a:r>
              <a:rPr lang="en-US" dirty="0"/>
              <a:t>For example, suppose the three-year, $1,000 investment earns 10% compounded </a:t>
            </a:r>
            <a:r>
              <a:rPr lang="en-US" i="1" dirty="0"/>
              <a:t>semiannually,</a:t>
            </a:r>
            <a:r>
              <a:rPr lang="en-US" dirty="0"/>
              <a:t> or twice per year. The number of periods over three years is now six (= 3 years × 2 semiannual periods per year). The interest rate per period is 5% (= 10% annual rate ÷ 2). The future value of the three-year, $1,000 investment that earns 10% compounded semiannually is calculated as shown.</a:t>
            </a:r>
          </a:p>
          <a:p>
            <a:endParaRPr lang="en-US" dirty="0"/>
          </a:p>
          <a:p>
            <a:r>
              <a:rPr lang="en-US" b="1" dirty="0"/>
              <a:t>FV = I × FV factor </a:t>
            </a:r>
          </a:p>
          <a:p>
            <a:r>
              <a:rPr lang="en-US" b="1" dirty="0"/>
              <a:t>FV = $1,000 × 1.34010* = $1,340 </a:t>
            </a:r>
          </a:p>
          <a:p>
            <a:r>
              <a:rPr lang="en-US" b="1" dirty="0"/>
              <a:t>*Future value of $1; n = 6, i = 5 % </a:t>
            </a:r>
          </a:p>
          <a:p>
            <a:endParaRPr lang="en-US" dirty="0"/>
          </a:p>
          <a:p>
            <a:r>
              <a:rPr lang="en-US" dirty="0"/>
              <a:t>Notice that the future amount is slightly higher for semiannual compounding ($1,340) compared to annual compounding ($1,331). </a:t>
            </a:r>
            <a:r>
              <a:rPr lang="en-US" b="1" dirty="0"/>
              <a:t>The more frequent the rate of compounding, the more interest we earn on previous interest, resulting in a higher future value.</a:t>
            </a:r>
          </a:p>
          <a:p>
            <a:endParaRPr lang="en-US" dirty="0"/>
          </a:p>
          <a:p>
            <a:endParaRPr lang="en-US" b="1" dirty="0"/>
          </a:p>
        </p:txBody>
      </p:sp>
      <p:sp>
        <p:nvSpPr>
          <p:cNvPr id="5" name="Header Placeholder 4"/>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5354597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Present value is precisely the opposite of future value. Instead of telling us how much some amount today will grow to be in the future, </a:t>
            </a:r>
            <a:r>
              <a:rPr lang="en-US" b="1" i="1" dirty="0"/>
              <a:t>present value</a:t>
            </a:r>
            <a:r>
              <a:rPr lang="en-US" dirty="0"/>
              <a:t> tells us the value today of receiving some larger amount in the future.</a:t>
            </a:r>
          </a:p>
          <a:p>
            <a:endParaRPr lang="en-US" dirty="0"/>
          </a:p>
          <a:p>
            <a:r>
              <a:rPr lang="en-US" dirty="0"/>
              <a:t>What is it worth today to receive $1,331 in three years? To answer this, we need to determine the discount rate. The </a:t>
            </a:r>
            <a:r>
              <a:rPr lang="en-US" b="1" i="1" dirty="0"/>
              <a:t>discount rate</a:t>
            </a:r>
            <a:r>
              <a:rPr lang="en-US" dirty="0"/>
              <a:t> is the rate at which we would be willing to give up current dollars for future dollars. If you would be willing to give up $100 today to receive $108 in one year, then your discount rate, or time value of money, equals 8%.</a:t>
            </a:r>
          </a:p>
          <a:p>
            <a:endParaRPr lang="en-US" dirty="0"/>
          </a:p>
          <a:p>
            <a:r>
              <a:rPr lang="en-US" dirty="0"/>
              <a:t>Continuing with our example, let’s assume that your discount rate is 10%. In this case, the present value of receiving $1,331 in three years is $1,000. We could have figured this from Illustration C-3 (included on a previous slide) by working backwards from the future value. The timeline in this illustration depicts this relationship between present value and future value.</a:t>
            </a:r>
          </a:p>
          <a:p>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To calculate present value, we can use a formula, time value of money tables, a calculator, or a computer spreadsheet. We show all four methods.</a:t>
            </a:r>
          </a:p>
          <a:p>
            <a:endParaRPr lang="en-US" dirty="0"/>
          </a:p>
        </p:txBody>
      </p:sp>
      <p:sp>
        <p:nvSpPr>
          <p:cNvPr id="5" name="Header Placeholder 4"/>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7613997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u="none" strike="noStrike" kern="1200" baseline="0" dirty="0">
              <a:solidFill>
                <a:schemeClr val="tx1"/>
              </a:solidFill>
              <a:latin typeface="+mn-lt"/>
              <a:ea typeface="+mn-ea"/>
              <a:cs typeface="+mn-cs"/>
            </a:endParaRPr>
          </a:p>
        </p:txBody>
      </p:sp>
      <p:sp>
        <p:nvSpPr>
          <p:cNvPr id="5" name="Header Placeholder 4"/>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08569696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390909037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158507126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Formula.</a:t>
            </a:r>
          </a:p>
          <a:p>
            <a:r>
              <a:rPr lang="en-US" dirty="0"/>
              <a:t>We can determine the present value of any amount with a formula, as follows:</a:t>
            </a:r>
          </a:p>
          <a:p>
            <a:endParaRPr lang="en-US" dirty="0"/>
          </a:p>
          <a:p>
            <a:r>
              <a:rPr lang="en-US" b="1" dirty="0"/>
              <a:t>PV = FV / (1 + i )</a:t>
            </a:r>
            <a:r>
              <a:rPr lang="en-US" b="1" baseline="30000" dirty="0"/>
              <a:t>n</a:t>
            </a:r>
            <a:endParaRPr lang="en-US" dirty="0"/>
          </a:p>
          <a:p>
            <a:endParaRPr lang="en-US" dirty="0"/>
          </a:p>
          <a:p>
            <a:r>
              <a:rPr lang="en-US" dirty="0"/>
              <a:t>where: </a:t>
            </a:r>
          </a:p>
          <a:p>
            <a:endParaRPr lang="en-US" dirty="0"/>
          </a:p>
          <a:p>
            <a:r>
              <a:rPr lang="en-US" b="1" dirty="0"/>
              <a:t>FV = future value of the invested amount </a:t>
            </a:r>
          </a:p>
          <a:p>
            <a:r>
              <a:rPr lang="en-US" b="1" dirty="0"/>
              <a:t>I = initial investment </a:t>
            </a:r>
          </a:p>
          <a:p>
            <a:r>
              <a:rPr lang="en-US" b="1" dirty="0"/>
              <a:t>i = interest rate </a:t>
            </a:r>
          </a:p>
          <a:p>
            <a:r>
              <a:rPr lang="en-US" b="1" dirty="0"/>
              <a:t>n = number of compounding periods</a:t>
            </a:r>
          </a:p>
          <a:p>
            <a:endParaRPr lang="en-US" b="1" dirty="0"/>
          </a:p>
          <a:p>
            <a:r>
              <a:rPr lang="en-US" b="1" dirty="0"/>
              <a:t>Table 2.</a:t>
            </a:r>
          </a:p>
          <a:p>
            <a:r>
              <a:rPr lang="en-US" dirty="0"/>
              <a:t>We can use Table 2, Present Value of $1, located at the end of this book. This</a:t>
            </a:r>
            <a:r>
              <a:rPr lang="en-US" baseline="0" dirty="0"/>
              <a:t> </a:t>
            </a:r>
            <a:r>
              <a:rPr lang="en-US" dirty="0"/>
              <a:t>illustration shows an excerpt of Table 2.</a:t>
            </a:r>
          </a:p>
          <a:p>
            <a:endParaRPr lang="en-US" dirty="0"/>
          </a:p>
          <a:p>
            <a:r>
              <a:rPr lang="en-US" sz="1200" b="0" i="0" u="none" strike="noStrike" kern="1200" baseline="0" dirty="0">
                <a:solidFill>
                  <a:schemeClr val="tx1"/>
                </a:solidFill>
                <a:latin typeface="+mn-lt"/>
                <a:ea typeface="+mn-ea"/>
                <a:cs typeface="+mn-cs"/>
              </a:rPr>
              <a:t>From the table you can find the present value factor for three periods (</a:t>
            </a:r>
            <a:r>
              <a:rPr lang="en-US" sz="1200" b="0" i="1" u="none" strike="noStrike" kern="1200" baseline="0" dirty="0">
                <a:solidFill>
                  <a:schemeClr val="tx1"/>
                </a:solidFill>
                <a:latin typeface="+mn-lt"/>
                <a:ea typeface="+mn-ea"/>
                <a:cs typeface="+mn-cs"/>
              </a:rPr>
              <a:t>n </a:t>
            </a:r>
            <a:r>
              <a:rPr lang="en-US" sz="1200" b="0" i="0" u="none" strike="noStrike" kern="1200" baseline="0" dirty="0">
                <a:solidFill>
                  <a:schemeClr val="tx1"/>
                </a:solidFill>
                <a:latin typeface="+mn-lt"/>
                <a:ea typeface="+mn-ea"/>
                <a:cs typeface="+mn-cs"/>
              </a:rPr>
              <a:t>= 3) at 10% is 0.75131. This means that $1 received in three years where there is interest of 10% compounded annually is worth about $0.75 today. So, the present value of $1,331 is approximately $1,000.</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PV </a:t>
            </a:r>
            <a:r>
              <a:rPr lang="en-US" sz="1200" b="0" i="0" u="none" strike="noStrike" kern="1200" baseline="0" dirty="0">
                <a:solidFill>
                  <a:schemeClr val="tx1"/>
                </a:solidFill>
                <a:latin typeface="+mn-lt"/>
                <a:ea typeface="+mn-ea"/>
                <a:cs typeface="+mn-cs"/>
              </a:rPr>
              <a:t>= </a:t>
            </a:r>
            <a:r>
              <a:rPr lang="en-US" sz="1200" b="1" i="0" u="none" strike="noStrike" kern="1200" baseline="0" dirty="0">
                <a:solidFill>
                  <a:schemeClr val="tx1"/>
                </a:solidFill>
                <a:latin typeface="+mn-lt"/>
                <a:ea typeface="+mn-ea"/>
                <a:cs typeface="+mn-cs"/>
              </a:rPr>
              <a:t>FV </a:t>
            </a:r>
            <a:r>
              <a:rPr lang="en-US" sz="1200" b="0" i="0" u="none" strike="noStrike" kern="1200" baseline="0" dirty="0">
                <a:solidFill>
                  <a:schemeClr val="tx1"/>
                </a:solidFill>
                <a:latin typeface="+mn-lt"/>
                <a:ea typeface="+mn-ea"/>
                <a:cs typeface="+mn-cs"/>
              </a:rPr>
              <a:t>× </a:t>
            </a:r>
            <a:r>
              <a:rPr lang="en-US" sz="1200" b="1" i="0" u="none" strike="noStrike" kern="1200" baseline="0" dirty="0">
                <a:solidFill>
                  <a:schemeClr val="tx1"/>
                </a:solidFill>
                <a:latin typeface="+mn-lt"/>
                <a:ea typeface="+mn-ea"/>
                <a:cs typeface="+mn-cs"/>
              </a:rPr>
              <a:t>PV factor</a:t>
            </a:r>
          </a:p>
          <a:p>
            <a:r>
              <a:rPr lang="en-US" sz="1200" b="0" i="0" u="none" strike="noStrike" kern="1200" baseline="0" dirty="0">
                <a:solidFill>
                  <a:schemeClr val="tx1"/>
                </a:solidFill>
                <a:latin typeface="+mn-lt"/>
                <a:ea typeface="+mn-ea"/>
                <a:cs typeface="+mn-cs"/>
              </a:rPr>
              <a:t>PV = $1,331 × 0.75131 = $1,000*</a:t>
            </a:r>
          </a:p>
          <a:p>
            <a:r>
              <a:rPr lang="en-US" sz="1200" b="0" i="0" u="none" strike="noStrike" kern="1200" baseline="0" dirty="0">
                <a:solidFill>
                  <a:schemeClr val="tx1"/>
                </a:solidFill>
                <a:latin typeface="+mn-lt"/>
                <a:ea typeface="+mn-ea"/>
                <a:cs typeface="+mn-cs"/>
              </a:rPr>
              <a:t>*Rounded to the nearest whole dollar</a:t>
            </a:r>
          </a:p>
          <a:p>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p:txBody>
      </p:sp>
      <p:sp>
        <p:nvSpPr>
          <p:cNvPr id="5" name="Header Placeholder 4"/>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7613997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this illustration, we see the same example</a:t>
            </a:r>
            <a:r>
              <a:rPr lang="en-US" baseline="0" dirty="0"/>
              <a:t> worked out with a financial calculator and an Excel spreadsheet.</a:t>
            </a:r>
            <a:endParaRPr lang="en-US" dirty="0"/>
          </a:p>
        </p:txBody>
      </p:sp>
      <p:sp>
        <p:nvSpPr>
          <p:cNvPr id="5" name="Header Placeholder 4"/>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761399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Time value of money concepts are useful—in fact, essential—in solving many business decisions. These decisions include valuing assets and liabilities, making investment decisions, paying off debts, and establishing a retirement plan, to name just a few.</a:t>
            </a:r>
          </a:p>
          <a:p>
            <a:endParaRPr lang="en-US" dirty="0"/>
          </a:p>
          <a:p>
            <a:r>
              <a:rPr lang="en-US" sz="1200" b="0" i="0" u="none" strike="noStrike" kern="1200" baseline="0" dirty="0">
                <a:solidFill>
                  <a:schemeClr val="tx1"/>
                </a:solidFill>
                <a:latin typeface="+mn-lt"/>
                <a:ea typeface="+mn-ea"/>
                <a:cs typeface="+mn-cs"/>
              </a:rPr>
              <a:t>Here’s a simple example of a time value concept:</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Assume that while at a local convenience store, you bought a lottery ticket and won $1,000. The ticket gives you the option of receiving (a) $1,000 today or (b) $1,000 one year from now. Which do you choose? Probably, all of us would choose $1,000 today. Choosing to take the money today instead of one year from now just makes common sense. It also makes good economic sense. You could take your $1,000 winnings today, put it in a savings account, earn interest on it for one year, and have an amount greater than $1,000 a year from now. So, $1,000 today is not equal to $1,000 a year from now. This simple example demonstrates the </a:t>
            </a:r>
            <a:r>
              <a:rPr lang="en-US" sz="1200" b="1" i="0" u="none" strike="noStrike" kern="1200" baseline="0" dirty="0">
                <a:solidFill>
                  <a:schemeClr val="tx1"/>
                </a:solidFill>
                <a:latin typeface="+mn-lt"/>
                <a:ea typeface="+mn-ea"/>
                <a:cs typeface="+mn-cs"/>
              </a:rPr>
              <a:t>time value of money</a:t>
            </a:r>
            <a:r>
              <a:rPr lang="en-US" sz="1200" b="0" i="0" u="none" strike="noStrike" kern="1200" baseline="0" dirty="0">
                <a:solidFill>
                  <a:schemeClr val="tx1"/>
                </a:solidFill>
                <a:latin typeface="+mn-lt"/>
                <a:ea typeface="+mn-ea"/>
                <a:cs typeface="+mn-cs"/>
              </a:rPr>
              <a:t>, which means that interest causes the value of money received today to be greater than the value of that same amount of money received in the future.</a:t>
            </a:r>
            <a:endParaRPr lang="en-US" dirty="0"/>
          </a:p>
        </p:txBody>
      </p:sp>
      <p:sp>
        <p:nvSpPr>
          <p:cNvPr id="5" name="Header Placeholder 4"/>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5354597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As shown in this illustration, as the interest rate increases, the more the present value of $1,000 grows in the future. For each of the four interest rates, the present value is the same ($1,000), but the future values are very different.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Another way to look at this is by noticing that future values are discounted by a greater amount as the interest rate increases. For example, the present value of both (a) $1,728 discounted at 20% and (b) $1,061 discounted at 2% is $1,000.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This illustration demonstrates the importance of understanding interest rates and the time value of money when making decisions over time.</a:t>
            </a:r>
          </a:p>
        </p:txBody>
      </p:sp>
      <p:sp>
        <p:nvSpPr>
          <p:cNvPr id="5" name="Header Placeholder 4"/>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322556607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u="none" strike="noStrike" kern="1200" baseline="0" dirty="0">
              <a:solidFill>
                <a:schemeClr val="tx1"/>
              </a:solidFill>
              <a:latin typeface="+mn-lt"/>
              <a:ea typeface="+mn-ea"/>
              <a:cs typeface="+mn-cs"/>
            </a:endParaRPr>
          </a:p>
        </p:txBody>
      </p:sp>
      <p:sp>
        <p:nvSpPr>
          <p:cNvPr id="5" name="Header Placeholder 4"/>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325882626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31976363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335623066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Up to now, we’ve focused on calculating the future value and present value of a single amount. However, many business transactions are structured as a series of receipts and payments of cash rather than a single amount. If we are to receive or pay the same amount each period, we refer to the cash flows as an annuity.</a:t>
            </a:r>
          </a:p>
          <a:p>
            <a:endParaRPr lang="en-US" dirty="0"/>
          </a:p>
          <a:p>
            <a:r>
              <a:rPr lang="en-US" sz="1200" b="0" i="0" u="none" strike="noStrike" kern="1200" baseline="0" dirty="0">
                <a:solidFill>
                  <a:schemeClr val="tx1"/>
                </a:solidFill>
                <a:latin typeface="+mn-lt"/>
                <a:ea typeface="+mn-ea"/>
                <a:cs typeface="+mn-cs"/>
              </a:rPr>
              <a:t>Familiar examples of annuities are monthly payments for a car loan, house loan, or apartment rent. Of course, payments need not be monthly. They could be quarterly, semiannually, annually, or any interval. </a:t>
            </a:r>
            <a:r>
              <a:rPr lang="en-US" sz="1200" b="1" i="0" u="none" strike="noStrike" kern="1200" baseline="0" dirty="0">
                <a:solidFill>
                  <a:schemeClr val="tx1"/>
                </a:solidFill>
                <a:latin typeface="+mn-lt"/>
                <a:ea typeface="+mn-ea"/>
                <a:cs typeface="+mn-cs"/>
              </a:rPr>
              <a:t>An annuity includes cash payments of equal amounts over time periods of equal length.</a:t>
            </a:r>
            <a:endParaRPr lang="en-US" b="1" dirty="0"/>
          </a:p>
        </p:txBody>
      </p:sp>
      <p:sp>
        <p:nvSpPr>
          <p:cNvPr id="5" name="Header Placeholder 4"/>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53545977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Let’s suppose that you decide to invest $1,000 at the end of each year for the next three years, earning 10% compounded annually. Let’s calculate</a:t>
            </a:r>
            <a:r>
              <a:rPr lang="en-US" baseline="0" dirty="0"/>
              <a:t> </a:t>
            </a:r>
            <a:r>
              <a:rPr lang="en-US" dirty="0"/>
              <a:t>the value of these three $1,000 payments at the end of the third year.</a:t>
            </a:r>
          </a:p>
          <a:p>
            <a:endParaRPr lang="en-US" dirty="0"/>
          </a:p>
          <a:p>
            <a:r>
              <a:rPr lang="en-US" dirty="0"/>
              <a:t>The timeline in this illustration demonstrates how to calculate the future value of this annuity. By the end of year 1, the investment’s future value equals the $1,000 annuity payment. No interest has been earned because you invest the $1,000 at the end of the year. By the end of year 2, the first annuity payment has grown by 10% ($1,100 = $1,000 × 1.10), and the second $1,000 annuity payment is made. Adding these together, your total investment has grown to $2,100. By the end of the third year, the first annuity payment has grown by another 10% ($1,210 = $1,100 × 1.10), the second annuity payment has grown by 10% ($1,100 = $1,000 × 1.10), and you make the final $1,000 annuity payment. Add these together to find that the total investment has grown to $3,310. This is the future value of a $1,000 annuity for three years at 10% interest compounded annually.</a:t>
            </a:r>
          </a:p>
        </p:txBody>
      </p:sp>
      <p:sp>
        <p:nvSpPr>
          <p:cNvPr id="5" name="Header Placeholder 4"/>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7613997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Since annuities consist of multiple payments, calculating the future value of an annuity can be time-consuming, especially as the length of the annuity increases. To make this task more efficient, we can calculate the future value of an annuity using the time value of money tables located at the end of this book, a financial calculator, or a computer spreadsheet.</a:t>
            </a:r>
          </a:p>
          <a:p>
            <a:endParaRPr lang="en-US" dirty="0"/>
          </a:p>
          <a:p>
            <a:r>
              <a:rPr lang="en-US" sz="1200" b="0" i="0" u="none" strike="noStrike" kern="1200" baseline="0" dirty="0">
                <a:solidFill>
                  <a:schemeClr val="tx1"/>
                </a:solidFill>
                <a:latin typeface="+mn-lt"/>
                <a:ea typeface="+mn-ea"/>
                <a:cs typeface="+mn-cs"/>
              </a:rPr>
              <a:t>This illustration shows an excerpt of Table 3, Future Value of an Annuity of $1. We calculate the future value of an annuity (FVA) by multiplying the annuity payment by the factor corresponding to three periods and 10% interest: FVA = $1,000 × 3.3100 = $3,310.</a:t>
            </a:r>
            <a:endParaRPr lang="en-US" dirty="0"/>
          </a:p>
        </p:txBody>
      </p:sp>
      <p:sp>
        <p:nvSpPr>
          <p:cNvPr id="5" name="Header Placeholder 4"/>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7613997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You can also calculate</a:t>
            </a:r>
            <a:r>
              <a:rPr lang="en-US" baseline="0" dirty="0"/>
              <a:t> the future value of an annuity using a financial calculator. To compute the future value of an annuity, you simply input three amounts: (1) payment amount, (2) interest rate per period, and (3) number of periods. Make sure the present value (PV) is set equal to zero. This illustration presents the inputs and output using a financial calculator. You can also use an Excel spreadsheet. </a:t>
            </a:r>
            <a:endParaRPr lang="en-US" dirty="0"/>
          </a:p>
        </p:txBody>
      </p:sp>
      <p:sp>
        <p:nvSpPr>
          <p:cNvPr id="5" name="Header Placeholder 4"/>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7613997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376200259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35099364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76597581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u="none" strike="noStrike" kern="1200" baseline="0" dirty="0">
              <a:solidFill>
                <a:schemeClr val="tx1"/>
              </a:solidFill>
              <a:latin typeface="+mn-lt"/>
              <a:ea typeface="+mn-ea"/>
              <a:cs typeface="+mn-cs"/>
            </a:endParaRPr>
          </a:p>
        </p:txBody>
      </p:sp>
      <p:sp>
        <p:nvSpPr>
          <p:cNvPr id="5" name="Header Placeholder 4"/>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7613997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181154539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One application of the present value of an annuity relates back to Chapter 9. There, you learned that we report certain liabilities in financial statements at their present values (leases and bonds). Most of these liabilities specify that the borrower must pay the lender periodic payments (or an annuity) over the life of the loan. As a result, we use the present value of an annuity to determine what portion of these future payments the borrower must report as a liability today.</a:t>
            </a:r>
          </a:p>
          <a:p>
            <a:endParaRPr lang="en-US" dirty="0"/>
          </a:p>
          <a:p>
            <a:r>
              <a:rPr lang="en-US" dirty="0"/>
              <a:t>To understand the idea behind the present value of an annuity, you need to realize that each annuity payment represents a single future amount. We calculate the present value of </a:t>
            </a:r>
            <a:r>
              <a:rPr lang="en-US" i="1" dirty="0"/>
              <a:t>each</a:t>
            </a:r>
            <a:r>
              <a:rPr lang="en-US" dirty="0"/>
              <a:t> of these future amounts and then add them together to determine the present value of an annuity. This idea is depicted in the timeline in Illustration C-16 on the next slide.</a:t>
            </a:r>
          </a:p>
          <a:p>
            <a:endParaRPr lang="en-US" dirty="0"/>
          </a:p>
        </p:txBody>
      </p:sp>
      <p:sp>
        <p:nvSpPr>
          <p:cNvPr id="5" name="Header Placeholder 4"/>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53545977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present value of three $1,000 annual payments discounted at 10% equals the present value of the first payment ($909), plus the present value of the second payment ($827), plus the present value of the third payment ($751). You can verify these amounts by looking at the present value factors in Table 2, Present Value of $1, with</a:t>
            </a:r>
            <a:r>
              <a:rPr lang="en-US" i="1" dirty="0"/>
              <a:t> n </a:t>
            </a:r>
            <a:r>
              <a:rPr lang="en-US" dirty="0"/>
              <a:t>= 1, 2, and 3 and </a:t>
            </a:r>
            <a:r>
              <a:rPr lang="en-US" i="1" dirty="0"/>
              <a:t>i</a:t>
            </a:r>
            <a:r>
              <a:rPr lang="en-US" dirty="0"/>
              <a:t> = 10%. The total present value of the annuity is $2,487.</a:t>
            </a:r>
          </a:p>
          <a:p>
            <a:endParaRPr lang="en-US" dirty="0"/>
          </a:p>
        </p:txBody>
      </p:sp>
      <p:sp>
        <p:nvSpPr>
          <p:cNvPr id="5" name="Header Placeholder 4"/>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7613997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1" dirty="0"/>
              <a:t>Table 4</a:t>
            </a:r>
            <a:r>
              <a:rPr lang="en-US" b="1" dirty="0"/>
              <a:t>.</a:t>
            </a:r>
            <a:r>
              <a:rPr lang="en-US" dirty="0"/>
              <a:t> Instead of calculating the present value of each annuity payment, a more efficient method is to use time value of money tables. An excerpt of Table 4, Present Value of an Annuity of $1, located at the end of this book, is shown in this illustration.</a:t>
            </a:r>
          </a:p>
          <a:p>
            <a:endParaRPr lang="en-US" dirty="0"/>
          </a:p>
          <a:p>
            <a:r>
              <a:rPr lang="en-US" dirty="0"/>
              <a:t>We calculate the present value of an annuity (PVA) by multiplying the annuity payment by the factor corresponding to three periods and 10% interest: PVA = $1,000 × 2.48685 = $2,487.</a:t>
            </a:r>
          </a:p>
          <a:p>
            <a:endParaRPr lang="en-US" dirty="0"/>
          </a:p>
        </p:txBody>
      </p:sp>
      <p:sp>
        <p:nvSpPr>
          <p:cNvPr id="5" name="Header Placeholder 4"/>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7613997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This illustration shows the calculator solution and an Excel spreadsheet.</a:t>
            </a:r>
            <a:endParaRPr lang="en-US" dirty="0"/>
          </a:p>
        </p:txBody>
      </p:sp>
      <p:sp>
        <p:nvSpPr>
          <p:cNvPr id="5" name="Header Placeholder 4"/>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7613997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u="none" strike="noStrike" kern="1200" baseline="0" dirty="0">
              <a:solidFill>
                <a:schemeClr val="tx1"/>
              </a:solidFill>
              <a:latin typeface="+mn-lt"/>
              <a:ea typeface="+mn-ea"/>
              <a:cs typeface="+mn-cs"/>
            </a:endParaRPr>
          </a:p>
        </p:txBody>
      </p:sp>
      <p:sp>
        <p:nvSpPr>
          <p:cNvPr id="5" name="Header Placeholder 4"/>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36262754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136877982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5" name="Header Placeholder 4"/>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23594565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Interest is the cost of borrowing money. If you borrow $1,000 today and agree to pay 10% interest, you will pay back $1,100 a year from now. It is this interest that gives money its time value.</a:t>
            </a:r>
          </a:p>
          <a:p>
            <a:endParaRPr lang="en-US" dirty="0"/>
          </a:p>
          <a:p>
            <a:r>
              <a:rPr lang="en-US" b="1" i="1" dirty="0"/>
              <a:t>Simple interest</a:t>
            </a:r>
            <a:r>
              <a:rPr lang="en-US" dirty="0"/>
              <a:t> is interest you earn on the initial investment only. Calculate it as the initial investment times the applicable interest rate times the period of the investment or loan.</a:t>
            </a:r>
          </a:p>
          <a:p>
            <a:endParaRPr lang="en-US" dirty="0"/>
          </a:p>
          <a:p>
            <a:r>
              <a:rPr lang="en-US" dirty="0"/>
              <a:t>Compound interest works differently. </a:t>
            </a:r>
            <a:r>
              <a:rPr lang="en-US" b="1" i="1" dirty="0"/>
              <a:t>Compound interest</a:t>
            </a:r>
            <a:r>
              <a:rPr lang="en-US" dirty="0"/>
              <a:t> is interest you earn on the initial investment </a:t>
            </a:r>
            <a:r>
              <a:rPr lang="en-US" i="1" dirty="0"/>
              <a:t>and on previous interest.</a:t>
            </a:r>
            <a:r>
              <a:rPr lang="en-US" dirty="0"/>
              <a:t> Because you are earning “interest on interest” each period, compound interest yields increasingly larger amounts of interest earnings for each period of the investment.</a:t>
            </a:r>
            <a:endParaRPr lang="en-US" b="1" dirty="0"/>
          </a:p>
          <a:p>
            <a:endParaRPr lang="en-US" dirty="0"/>
          </a:p>
          <a:p>
            <a:endParaRPr lang="en-US" dirty="0"/>
          </a:p>
        </p:txBody>
      </p:sp>
      <p:sp>
        <p:nvSpPr>
          <p:cNvPr id="5" name="Header Placeholder 4"/>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5354597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Calculate simple interest as the initial investment times the applicable interest rate times the period of the investment or loan.</a:t>
            </a:r>
          </a:p>
          <a:p>
            <a:endParaRPr lang="en-US" dirty="0"/>
          </a:p>
          <a:p>
            <a:r>
              <a:rPr lang="en-US" b="1" dirty="0"/>
              <a:t>Simple interest = Initial investment × Interest rate × Time</a:t>
            </a:r>
          </a:p>
          <a:p>
            <a:endParaRPr lang="en-US" dirty="0"/>
          </a:p>
          <a:p>
            <a:r>
              <a:rPr lang="en-US" dirty="0"/>
              <a:t>For example, suppose you put $1,000 into a savings account that pays simple interest of 10% and then withdraw the money at the end of three years. This illustration demonstrates that the amount of simple interest you earned on your $1,000 in each of the three years is $100 (= $1,000 × 10%).</a:t>
            </a:r>
          </a:p>
          <a:p>
            <a:endParaRPr lang="en-US" dirty="0"/>
          </a:p>
          <a:p>
            <a:r>
              <a:rPr lang="en-US" dirty="0"/>
              <a:t>With simple interest at 10% annually, the $1,000 initial investment generates $100 of interest each year and grows to </a:t>
            </a:r>
            <a:r>
              <a:rPr lang="en-US" b="1" dirty="0"/>
              <a:t>$1,300</a:t>
            </a:r>
            <a:r>
              <a:rPr lang="en-US" dirty="0"/>
              <a:t> by the end of the third year.</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5" name="Header Placeholder 4"/>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761399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Compound interest works differently. </a:t>
            </a:r>
            <a:r>
              <a:rPr lang="en-US" b="1" i="1" dirty="0"/>
              <a:t>Compound interest</a:t>
            </a:r>
            <a:r>
              <a:rPr lang="en-US" dirty="0"/>
              <a:t> is interest you earn on the initial investment </a:t>
            </a:r>
            <a:r>
              <a:rPr lang="en-US" i="1" dirty="0"/>
              <a:t>and on previous interest.</a:t>
            </a:r>
            <a:r>
              <a:rPr lang="en-US" dirty="0"/>
              <a:t> Because you are earning “interest on interest” each period, compound interest yields increasingly larger amounts of interest earnings for each period of the investment (unlike simple interest, which yielded the same $100 in each year of our example above). </a:t>
            </a:r>
          </a:p>
          <a:p>
            <a:endParaRPr lang="en-US" dirty="0">
              <a:hlinkClick r:id="rId3" action="ppaction://hlinkfile"/>
            </a:endParaRPr>
          </a:p>
          <a:p>
            <a:r>
              <a:rPr lang="en-US" dirty="0"/>
              <a:t>This illustration shows calculations of compound interest for a $1,000, three-year investment that earns 10%.</a:t>
            </a:r>
          </a:p>
          <a:p>
            <a:endParaRPr lang="en-US" sz="1200" b="0" i="0" u="none" strike="noStrike" kern="1200" baseline="0" dirty="0">
              <a:solidFill>
                <a:schemeClr val="tx1"/>
              </a:solidFill>
              <a:latin typeface="+mn-lt"/>
              <a:ea typeface="+mn-ea"/>
              <a:cs typeface="+mn-cs"/>
            </a:endParaRPr>
          </a:p>
          <a:p>
            <a:r>
              <a:rPr lang="en-US" dirty="0"/>
              <a:t>With compound interest at 10% annually, the $1,000 initial investment grows to </a:t>
            </a:r>
            <a:r>
              <a:rPr lang="en-US" b="1" dirty="0"/>
              <a:t>$1,331</a:t>
            </a:r>
            <a:r>
              <a:rPr lang="en-US" dirty="0"/>
              <a:t> at the end of three years. This compares to only </a:t>
            </a:r>
            <a:r>
              <a:rPr lang="en-US" b="1" dirty="0"/>
              <a:t>$1,300</a:t>
            </a:r>
            <a:r>
              <a:rPr lang="en-US" dirty="0"/>
              <a:t> for simple interest. The extra $31 represents </a:t>
            </a:r>
            <a:r>
              <a:rPr lang="en-US" i="1" dirty="0"/>
              <a:t>compounding,</a:t>
            </a:r>
            <a:r>
              <a:rPr lang="en-US" dirty="0"/>
              <a:t> or interest earned on interest. </a:t>
            </a:r>
            <a:r>
              <a:rPr lang="en-US" i="1" dirty="0"/>
              <a:t>Nearly all business applications use compound interest</a:t>
            </a:r>
            <a:r>
              <a:rPr lang="en-US" dirty="0"/>
              <a:t>, and compound interest is what we use in calculating the time value of money.</a:t>
            </a:r>
            <a:endParaRPr lang="en-US" sz="1200" b="0" i="0" u="none" strike="noStrike" kern="1200" baseline="0" dirty="0">
              <a:solidFill>
                <a:schemeClr val="tx1"/>
              </a:solidFill>
              <a:latin typeface="+mn-lt"/>
              <a:ea typeface="+mn-ea"/>
              <a:cs typeface="+mn-cs"/>
            </a:endParaRPr>
          </a:p>
        </p:txBody>
      </p:sp>
      <p:sp>
        <p:nvSpPr>
          <p:cNvPr id="5" name="Header Placeholder 4"/>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761399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u="none" strike="noStrike" kern="1200" baseline="0" dirty="0">
              <a:solidFill>
                <a:schemeClr val="tx1"/>
              </a:solidFill>
              <a:latin typeface="+mn-lt"/>
              <a:ea typeface="+mn-ea"/>
              <a:cs typeface="+mn-cs"/>
            </a:endParaRPr>
          </a:p>
        </p:txBody>
      </p:sp>
      <p:sp>
        <p:nvSpPr>
          <p:cNvPr id="5" name="Header Placeholder 4"/>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761399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33091761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34011511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dirty="0"/>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2BA49E22-1B69-7442-BBA7-21B211138868}" type="datetime1">
              <a:rPr lang="en-US" smtClean="0"/>
              <a:t>5/31/2021</a:t>
            </a:fld>
            <a:endParaRPr lang="en-US" dirty="0"/>
          </a:p>
        </p:txBody>
      </p:sp>
      <p:sp>
        <p:nvSpPr>
          <p:cNvPr id="5" name="Footer Placeholder 4"/>
          <p:cNvSpPr>
            <a:spLocks noGrp="1"/>
          </p:cNvSpPr>
          <p:nvPr>
            <p:ph type="ftr" sz="quarter" idx="11"/>
          </p:nvPr>
        </p:nvSpPr>
        <p:spPr/>
        <p:txBody>
          <a:bodyPr/>
          <a:lstStyle/>
          <a:p>
            <a:r>
              <a:rPr lang="en-US" dirty="0"/>
              <a:t>Copyright ©2014 McGraw-Hill. All rights reserved. No reproduction or distribution without the prior written consent of McGraw-Hill. </a:t>
            </a:r>
          </a:p>
        </p:txBody>
      </p:sp>
      <p:sp>
        <p:nvSpPr>
          <p:cNvPr id="6" name="Slide Number Placeholder 5"/>
          <p:cNvSpPr>
            <a:spLocks noGrp="1"/>
          </p:cNvSpPr>
          <p:nvPr>
            <p:ph type="sldNum" sz="quarter" idx="12"/>
          </p:nvPr>
        </p:nvSpPr>
        <p:spPr/>
        <p:txBody>
          <a:bodyPr/>
          <a:lstStyle/>
          <a:p>
            <a:r>
              <a:rPr lang="en-US" dirty="0"/>
              <a:t>C-</a:t>
            </a:r>
            <a:fld id="{8A048DD7-39B4-434B-ACE7-68CA5B147A05}" type="slidenum">
              <a:rPr lang="en-US" smtClean="0"/>
              <a:t>‹#›</a:t>
            </a:fld>
            <a:endParaRPr lang="en-US" dirty="0"/>
          </a:p>
        </p:txBody>
      </p:sp>
    </p:spTree>
    <p:extLst>
      <p:ext uri="{BB962C8B-B14F-4D97-AF65-F5344CB8AC3E}">
        <p14:creationId xmlns:p14="http://schemas.microsoft.com/office/powerpoint/2010/main" val="15962641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9AA22CA-27A8-BD4D-96C3-EF13E3D99863}" type="datetime1">
              <a:rPr lang="en-US" smtClean="0"/>
              <a:t>5/31/2021</a:t>
            </a:fld>
            <a:endParaRPr lang="en-US" dirty="0"/>
          </a:p>
        </p:txBody>
      </p:sp>
      <p:sp>
        <p:nvSpPr>
          <p:cNvPr id="5" name="Footer Placeholder 4"/>
          <p:cNvSpPr>
            <a:spLocks noGrp="1"/>
          </p:cNvSpPr>
          <p:nvPr>
            <p:ph type="ftr" sz="quarter" idx="11"/>
          </p:nvPr>
        </p:nvSpPr>
        <p:spPr/>
        <p:txBody>
          <a:bodyPr/>
          <a:lstStyle/>
          <a:p>
            <a:r>
              <a:rPr lang="en-US" dirty="0"/>
              <a:t>Copyright ©2014 McGraw-Hill. All rights reserved. No reproduction or distribution without the prior written consent of McGraw-Hill. </a:t>
            </a:r>
          </a:p>
        </p:txBody>
      </p:sp>
      <p:sp>
        <p:nvSpPr>
          <p:cNvPr id="6" name="Slide Number Placeholder 5"/>
          <p:cNvSpPr>
            <a:spLocks noGrp="1"/>
          </p:cNvSpPr>
          <p:nvPr>
            <p:ph type="sldNum" sz="quarter" idx="12"/>
          </p:nvPr>
        </p:nvSpPr>
        <p:spPr/>
        <p:txBody>
          <a:bodyPr/>
          <a:lstStyle/>
          <a:p>
            <a:r>
              <a:rPr lang="en-US" dirty="0"/>
              <a:t>C-</a:t>
            </a:r>
            <a:fld id="{8A048DD7-39B4-434B-ACE7-68CA5B147A05}" type="slidenum">
              <a:rPr lang="en-US" smtClean="0"/>
              <a:t>‹#›</a:t>
            </a:fld>
            <a:endParaRPr lang="en-US" dirty="0"/>
          </a:p>
        </p:txBody>
      </p:sp>
    </p:spTree>
    <p:extLst>
      <p:ext uri="{BB962C8B-B14F-4D97-AF65-F5344CB8AC3E}">
        <p14:creationId xmlns:p14="http://schemas.microsoft.com/office/powerpoint/2010/main" val="8074144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37E3058-B44C-D844-ABC9-A7214F494DCB}" type="datetime1">
              <a:rPr lang="en-US" smtClean="0"/>
              <a:t>5/31/2021</a:t>
            </a:fld>
            <a:endParaRPr lang="en-US" dirty="0"/>
          </a:p>
        </p:txBody>
      </p:sp>
      <p:sp>
        <p:nvSpPr>
          <p:cNvPr id="5" name="Footer Placeholder 4"/>
          <p:cNvSpPr>
            <a:spLocks noGrp="1"/>
          </p:cNvSpPr>
          <p:nvPr>
            <p:ph type="ftr" sz="quarter" idx="11"/>
          </p:nvPr>
        </p:nvSpPr>
        <p:spPr/>
        <p:txBody>
          <a:bodyPr/>
          <a:lstStyle/>
          <a:p>
            <a:r>
              <a:rPr lang="en-US" dirty="0"/>
              <a:t>Copyright ©2014 McGraw-Hill. All rights reserved. No reproduction or distribution without the prior written consent of McGraw-Hill. </a:t>
            </a:r>
          </a:p>
        </p:txBody>
      </p:sp>
      <p:sp>
        <p:nvSpPr>
          <p:cNvPr id="6" name="Slide Number Placeholder 5"/>
          <p:cNvSpPr>
            <a:spLocks noGrp="1"/>
          </p:cNvSpPr>
          <p:nvPr>
            <p:ph type="sldNum" sz="quarter" idx="12"/>
          </p:nvPr>
        </p:nvSpPr>
        <p:spPr/>
        <p:txBody>
          <a:bodyPr/>
          <a:lstStyle/>
          <a:p>
            <a:r>
              <a:rPr lang="en-US" dirty="0"/>
              <a:t>C-</a:t>
            </a:r>
            <a:fld id="{8A048DD7-39B4-434B-ACE7-68CA5B147A05}" type="slidenum">
              <a:rPr lang="en-US" smtClean="0"/>
              <a:t>‹#›</a:t>
            </a:fld>
            <a:endParaRPr lang="en-US" dirty="0"/>
          </a:p>
        </p:txBody>
      </p:sp>
    </p:spTree>
    <p:extLst>
      <p:ext uri="{BB962C8B-B14F-4D97-AF65-F5344CB8AC3E}">
        <p14:creationId xmlns:p14="http://schemas.microsoft.com/office/powerpoint/2010/main" val="24807239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30_Title and Content">
    <p:spTree>
      <p:nvGrpSpPr>
        <p:cNvPr id="1" name=""/>
        <p:cNvGrpSpPr/>
        <p:nvPr/>
      </p:nvGrpSpPr>
      <p:grpSpPr>
        <a:xfrm>
          <a:off x="0" y="0"/>
          <a:ext cx="0" cy="0"/>
          <a:chOff x="0" y="0"/>
          <a:chExt cx="0" cy="0"/>
        </a:xfrm>
      </p:grpSpPr>
      <p:sp>
        <p:nvSpPr>
          <p:cNvPr id="7" name="Round Same Side Corner Rectangle 6"/>
          <p:cNvSpPr/>
          <p:nvPr userDrawn="1"/>
        </p:nvSpPr>
        <p:spPr>
          <a:xfrm>
            <a:off x="863600" y="201364"/>
            <a:ext cx="7835900" cy="6635563"/>
          </a:xfrm>
          <a:prstGeom prst="round2SameRect">
            <a:avLst>
              <a:gd name="adj1" fmla="val 8731"/>
              <a:gd name="adj2" fmla="val 0"/>
            </a:avLst>
          </a:prstGeom>
          <a:gradFill flip="none" rotWithShape="1">
            <a:gsLst>
              <a:gs pos="0">
                <a:srgbClr val="D4D0B0"/>
              </a:gs>
              <a:gs pos="100000">
                <a:srgbClr val="FFFFFF"/>
              </a:gs>
            </a:gsLst>
            <a:lin ang="54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ound Same Side Corner Rectangle 8"/>
          <p:cNvSpPr/>
          <p:nvPr userDrawn="1"/>
        </p:nvSpPr>
        <p:spPr>
          <a:xfrm flipV="1">
            <a:off x="1" y="0"/>
            <a:ext cx="635019" cy="6315714"/>
          </a:xfrm>
          <a:prstGeom prst="round2SameRect">
            <a:avLst/>
          </a:prstGeom>
          <a:solidFill>
            <a:srgbClr val="1D5F76"/>
          </a:solidFill>
          <a:ln>
            <a:solidFill>
              <a:srgbClr val="1D5F76"/>
            </a:solidFill>
          </a:ln>
          <a:effectLst>
            <a:outerShdw blurRad="50800" dist="50800" sx="102000" sy="102000" algn="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cxnSp>
        <p:nvCxnSpPr>
          <p:cNvPr id="10" name="Straight Connector 9"/>
          <p:cNvCxnSpPr/>
          <p:nvPr userDrawn="1"/>
        </p:nvCxnSpPr>
        <p:spPr>
          <a:xfrm>
            <a:off x="1064944" y="1155700"/>
            <a:ext cx="7391756" cy="0"/>
          </a:xfrm>
          <a:prstGeom prst="line">
            <a:avLst/>
          </a:prstGeom>
        </p:spPr>
        <p:style>
          <a:lnRef idx="2">
            <a:schemeClr val="accent1"/>
          </a:lnRef>
          <a:fillRef idx="0">
            <a:schemeClr val="accent1"/>
          </a:fillRef>
          <a:effectRef idx="1">
            <a:schemeClr val="accent1"/>
          </a:effectRef>
          <a:fontRef idx="minor">
            <a:schemeClr val="tx1"/>
          </a:fontRef>
        </p:style>
      </p:cxnSp>
      <p:sp>
        <p:nvSpPr>
          <p:cNvPr id="3" name="Content Placeholder 2"/>
          <p:cNvSpPr>
            <a:spLocks noGrp="1"/>
          </p:cNvSpPr>
          <p:nvPr>
            <p:ph idx="1"/>
          </p:nvPr>
        </p:nvSpPr>
        <p:spPr>
          <a:xfrm>
            <a:off x="1064944" y="1314113"/>
            <a:ext cx="7794576" cy="3966718"/>
          </a:xfrm>
          <a:prstGeom prst="rect">
            <a:avLst/>
          </a:prstGeom>
        </p:spPr>
        <p:txBody>
          <a:bodyPr>
            <a:normAutofit/>
          </a:bodyPr>
          <a:lstStyle>
            <a:lvl1pPr marL="514350" indent="-514350">
              <a:buFont typeface="+mj-lt"/>
              <a:buAutoNum type="arabicPeriod"/>
              <a:defRPr/>
            </a:lvl1pPr>
          </a:lstStyle>
          <a:p>
            <a:pPr lvl="0"/>
            <a:r>
              <a:rPr lang="en-US"/>
              <a:t>Click to edit Master text styles</a:t>
            </a:r>
          </a:p>
        </p:txBody>
      </p:sp>
      <p:sp>
        <p:nvSpPr>
          <p:cNvPr id="4" name="Date Placeholder 3"/>
          <p:cNvSpPr>
            <a:spLocks noGrp="1"/>
          </p:cNvSpPr>
          <p:nvPr>
            <p:ph type="dt" sz="half" idx="10"/>
          </p:nvPr>
        </p:nvSpPr>
        <p:spPr/>
        <p:txBody>
          <a:bodyPr/>
          <a:lstStyle/>
          <a:p>
            <a:fld id="{2CB12E37-71E0-3647-8384-93EA51011BAB}" type="datetime1">
              <a:t>5/31/2021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r>
              <a:rPr lang="en-US" dirty="0"/>
              <a:t>C-</a:t>
            </a:r>
            <a:fld id="{8A048DD7-39B4-434B-ACE7-68CA5B147A05}" type="slidenum">
              <a:rPr lang="en-US" smtClean="0"/>
              <a:t>‹#›</a:t>
            </a:fld>
            <a:endParaRPr lang="en-US" dirty="0"/>
          </a:p>
        </p:txBody>
      </p:sp>
      <p:sp>
        <p:nvSpPr>
          <p:cNvPr id="11" name="Title 10"/>
          <p:cNvSpPr>
            <a:spLocks noGrp="1"/>
          </p:cNvSpPr>
          <p:nvPr>
            <p:ph type="title"/>
          </p:nvPr>
        </p:nvSpPr>
        <p:spPr>
          <a:xfrm>
            <a:off x="-169500" y="171113"/>
            <a:ext cx="7922577" cy="1143000"/>
          </a:xfrm>
          <a:prstGeom prst="rect">
            <a:avLst/>
          </a:prstGeom>
        </p:spPr>
        <p:txBody>
          <a:bodyPr>
            <a:normAutofit/>
          </a:bodyPr>
          <a:lstStyle>
            <a:lvl1pPr>
              <a:defRPr sz="3600">
                <a:solidFill>
                  <a:srgbClr val="D49323"/>
                </a:solidFill>
              </a:defRPr>
            </a:lvl1pPr>
          </a:lstStyle>
          <a:p>
            <a:r>
              <a:rPr lang="en-US" dirty="0"/>
              <a:t>Click to edit Master title style</a:t>
            </a:r>
          </a:p>
        </p:txBody>
      </p:sp>
    </p:spTree>
    <p:extLst>
      <p:ext uri="{BB962C8B-B14F-4D97-AF65-F5344CB8AC3E}">
        <p14:creationId xmlns:p14="http://schemas.microsoft.com/office/powerpoint/2010/main" val="29923448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4000"/>
            </a:lvl1p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1F54371-2745-EE4F-9FC5-FCC15091AC5F}" type="datetime1">
              <a:rPr lang="en-US" smtClean="0"/>
              <a:t>5/31/2021</a:t>
            </a:fld>
            <a:endParaRPr lang="en-US" dirty="0"/>
          </a:p>
        </p:txBody>
      </p:sp>
      <p:sp>
        <p:nvSpPr>
          <p:cNvPr id="5" name="Footer Placeholder 4"/>
          <p:cNvSpPr>
            <a:spLocks noGrp="1"/>
          </p:cNvSpPr>
          <p:nvPr>
            <p:ph type="ftr" sz="quarter" idx="11"/>
          </p:nvPr>
        </p:nvSpPr>
        <p:spPr/>
        <p:txBody>
          <a:bodyPr/>
          <a:lstStyle/>
          <a:p>
            <a:r>
              <a:rPr lang="en-US" dirty="0"/>
              <a:t>Copyright ©2014 McGraw-Hill. All rights reserved. No reproduction or distribution without the prior written consent of McGraw-Hill. </a:t>
            </a:r>
          </a:p>
        </p:txBody>
      </p:sp>
      <p:sp>
        <p:nvSpPr>
          <p:cNvPr id="6" name="Slide Number Placeholder 5"/>
          <p:cNvSpPr>
            <a:spLocks noGrp="1"/>
          </p:cNvSpPr>
          <p:nvPr>
            <p:ph type="sldNum" sz="quarter" idx="12"/>
          </p:nvPr>
        </p:nvSpPr>
        <p:spPr/>
        <p:txBody>
          <a:bodyPr/>
          <a:lstStyle/>
          <a:p>
            <a:r>
              <a:rPr lang="en-US" dirty="0"/>
              <a:t>C-</a:t>
            </a:r>
            <a:fld id="{8A048DD7-39B4-434B-ACE7-68CA5B147A05}" type="slidenum">
              <a:rPr lang="en-US" smtClean="0"/>
              <a:t>‹#›</a:t>
            </a:fld>
            <a:endParaRPr lang="en-US" dirty="0"/>
          </a:p>
        </p:txBody>
      </p:sp>
    </p:spTree>
    <p:extLst>
      <p:ext uri="{BB962C8B-B14F-4D97-AF65-F5344CB8AC3E}">
        <p14:creationId xmlns:p14="http://schemas.microsoft.com/office/powerpoint/2010/main" val="27908846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E91C526-6202-2942-9099-E1DABE8FB663}" type="datetime1">
              <a:rPr lang="en-US" smtClean="0"/>
              <a:t>5/31/2021</a:t>
            </a:fld>
            <a:endParaRPr lang="en-US" dirty="0"/>
          </a:p>
        </p:txBody>
      </p:sp>
      <p:sp>
        <p:nvSpPr>
          <p:cNvPr id="5" name="Footer Placeholder 4"/>
          <p:cNvSpPr>
            <a:spLocks noGrp="1"/>
          </p:cNvSpPr>
          <p:nvPr>
            <p:ph type="ftr" sz="quarter" idx="11"/>
          </p:nvPr>
        </p:nvSpPr>
        <p:spPr/>
        <p:txBody>
          <a:bodyPr/>
          <a:lstStyle/>
          <a:p>
            <a:r>
              <a:rPr lang="en-US" dirty="0"/>
              <a:t>Copyright ©2014 McGraw-Hill. All rights reserved. No reproduction or distribution without the prior written consent of McGraw-Hill. </a:t>
            </a:r>
          </a:p>
        </p:txBody>
      </p:sp>
      <p:sp>
        <p:nvSpPr>
          <p:cNvPr id="6" name="Slide Number Placeholder 5"/>
          <p:cNvSpPr>
            <a:spLocks noGrp="1"/>
          </p:cNvSpPr>
          <p:nvPr>
            <p:ph type="sldNum" sz="quarter" idx="12"/>
          </p:nvPr>
        </p:nvSpPr>
        <p:spPr/>
        <p:txBody>
          <a:bodyPr/>
          <a:lstStyle/>
          <a:p>
            <a:r>
              <a:rPr lang="en-US" dirty="0"/>
              <a:t>C-</a:t>
            </a:r>
            <a:fld id="{8A048DD7-39B4-434B-ACE7-68CA5B147A05}" type="slidenum">
              <a:rPr lang="en-US" smtClean="0"/>
              <a:t>‹#›</a:t>
            </a:fld>
            <a:endParaRPr lang="en-US" dirty="0"/>
          </a:p>
        </p:txBody>
      </p:sp>
    </p:spTree>
    <p:extLst>
      <p:ext uri="{BB962C8B-B14F-4D97-AF65-F5344CB8AC3E}">
        <p14:creationId xmlns:p14="http://schemas.microsoft.com/office/powerpoint/2010/main" val="23666162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31E773AF-283E-9942-A394-11D94E68DF38}" type="datetime1">
              <a:rPr lang="en-US" smtClean="0"/>
              <a:t>5/31/2021</a:t>
            </a:fld>
            <a:endParaRPr lang="en-US" dirty="0"/>
          </a:p>
        </p:txBody>
      </p:sp>
      <p:sp>
        <p:nvSpPr>
          <p:cNvPr id="6" name="Footer Placeholder 5"/>
          <p:cNvSpPr>
            <a:spLocks noGrp="1"/>
          </p:cNvSpPr>
          <p:nvPr>
            <p:ph type="ftr" sz="quarter" idx="11"/>
          </p:nvPr>
        </p:nvSpPr>
        <p:spPr/>
        <p:txBody>
          <a:bodyPr/>
          <a:lstStyle/>
          <a:p>
            <a:r>
              <a:rPr lang="en-US" dirty="0"/>
              <a:t>Copyright ©2014 McGraw-Hill. All rights reserved. No reproduction or distribution without the prior written consent of McGraw-Hill. </a:t>
            </a:r>
          </a:p>
        </p:txBody>
      </p:sp>
      <p:sp>
        <p:nvSpPr>
          <p:cNvPr id="7" name="Slide Number Placeholder 6"/>
          <p:cNvSpPr>
            <a:spLocks noGrp="1"/>
          </p:cNvSpPr>
          <p:nvPr>
            <p:ph type="sldNum" sz="quarter" idx="12"/>
          </p:nvPr>
        </p:nvSpPr>
        <p:spPr/>
        <p:txBody>
          <a:bodyPr/>
          <a:lstStyle/>
          <a:p>
            <a:r>
              <a:rPr lang="en-US" dirty="0"/>
              <a:t>C-</a:t>
            </a:r>
            <a:fld id="{8A048DD7-39B4-434B-ACE7-68CA5B147A05}" type="slidenum">
              <a:rPr lang="en-US" smtClean="0"/>
              <a:t>‹#›</a:t>
            </a:fld>
            <a:endParaRPr lang="en-US" dirty="0"/>
          </a:p>
        </p:txBody>
      </p:sp>
    </p:spTree>
    <p:extLst>
      <p:ext uri="{BB962C8B-B14F-4D97-AF65-F5344CB8AC3E}">
        <p14:creationId xmlns:p14="http://schemas.microsoft.com/office/powerpoint/2010/main" val="29529638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E66240AE-84DB-CA42-B4DA-FC712F70F214}" type="datetime1">
              <a:rPr lang="en-US" smtClean="0"/>
              <a:t>5/31/2021</a:t>
            </a:fld>
            <a:endParaRPr lang="en-US" dirty="0"/>
          </a:p>
        </p:txBody>
      </p:sp>
      <p:sp>
        <p:nvSpPr>
          <p:cNvPr id="8" name="Footer Placeholder 7"/>
          <p:cNvSpPr>
            <a:spLocks noGrp="1"/>
          </p:cNvSpPr>
          <p:nvPr>
            <p:ph type="ftr" sz="quarter" idx="11"/>
          </p:nvPr>
        </p:nvSpPr>
        <p:spPr/>
        <p:txBody>
          <a:bodyPr/>
          <a:lstStyle/>
          <a:p>
            <a:r>
              <a:rPr lang="en-US" dirty="0"/>
              <a:t>Copyright ©2014 McGraw-Hill. All rights reserved. No reproduction or distribution without the prior written consent of McGraw-Hill. </a:t>
            </a:r>
          </a:p>
        </p:txBody>
      </p:sp>
      <p:sp>
        <p:nvSpPr>
          <p:cNvPr id="9" name="Slide Number Placeholder 8"/>
          <p:cNvSpPr>
            <a:spLocks noGrp="1"/>
          </p:cNvSpPr>
          <p:nvPr>
            <p:ph type="sldNum" sz="quarter" idx="12"/>
          </p:nvPr>
        </p:nvSpPr>
        <p:spPr/>
        <p:txBody>
          <a:bodyPr/>
          <a:lstStyle/>
          <a:p>
            <a:r>
              <a:rPr lang="en-US" dirty="0"/>
              <a:t>C-</a:t>
            </a:r>
            <a:fld id="{8A048DD7-39B4-434B-ACE7-68CA5B147A05}" type="slidenum">
              <a:rPr lang="en-US" smtClean="0"/>
              <a:t>‹#›</a:t>
            </a:fld>
            <a:endParaRPr lang="en-US" dirty="0"/>
          </a:p>
        </p:txBody>
      </p:sp>
    </p:spTree>
    <p:extLst>
      <p:ext uri="{BB962C8B-B14F-4D97-AF65-F5344CB8AC3E}">
        <p14:creationId xmlns:p14="http://schemas.microsoft.com/office/powerpoint/2010/main" val="26312903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5F42389-AB3F-B74A-A51D-7D96DE188ED2}" type="datetime1">
              <a:rPr lang="en-US" smtClean="0"/>
              <a:t>5/31/2021</a:t>
            </a:fld>
            <a:endParaRPr lang="en-US" dirty="0"/>
          </a:p>
        </p:txBody>
      </p:sp>
      <p:sp>
        <p:nvSpPr>
          <p:cNvPr id="4" name="Footer Placeholder 3"/>
          <p:cNvSpPr>
            <a:spLocks noGrp="1"/>
          </p:cNvSpPr>
          <p:nvPr>
            <p:ph type="ftr" sz="quarter" idx="11"/>
          </p:nvPr>
        </p:nvSpPr>
        <p:spPr/>
        <p:txBody>
          <a:bodyPr/>
          <a:lstStyle/>
          <a:p>
            <a:r>
              <a:rPr lang="en-US" dirty="0"/>
              <a:t>Copyright ©2014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C-</a:t>
            </a:r>
            <a:fld id="{8A048DD7-39B4-434B-ACE7-68CA5B147A05}" type="slidenum">
              <a:rPr lang="en-US" smtClean="0"/>
              <a:t>‹#›</a:t>
            </a:fld>
            <a:endParaRPr lang="en-US" dirty="0"/>
          </a:p>
        </p:txBody>
      </p:sp>
    </p:spTree>
    <p:extLst>
      <p:ext uri="{BB962C8B-B14F-4D97-AF65-F5344CB8AC3E}">
        <p14:creationId xmlns:p14="http://schemas.microsoft.com/office/powerpoint/2010/main" val="3164468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B35B4C0-C69D-F046-B1B7-A57F35CE16D8}" type="datetime1">
              <a:rPr lang="en-US" smtClean="0"/>
              <a:t>5/31/2021</a:t>
            </a:fld>
            <a:endParaRPr lang="en-US" dirty="0"/>
          </a:p>
        </p:txBody>
      </p:sp>
      <p:sp>
        <p:nvSpPr>
          <p:cNvPr id="3" name="Footer Placeholder 2"/>
          <p:cNvSpPr>
            <a:spLocks noGrp="1"/>
          </p:cNvSpPr>
          <p:nvPr>
            <p:ph type="ftr" sz="quarter" idx="11"/>
          </p:nvPr>
        </p:nvSpPr>
        <p:spPr/>
        <p:txBody>
          <a:bodyPr/>
          <a:lstStyle/>
          <a:p>
            <a:r>
              <a:rPr lang="en-US" dirty="0"/>
              <a:t>Copyright ©2014 McGraw-Hill. All rights reserved. No reproduction or distribution without the prior written consent of McGraw-Hill. </a:t>
            </a:r>
          </a:p>
        </p:txBody>
      </p:sp>
      <p:sp>
        <p:nvSpPr>
          <p:cNvPr id="4" name="Slide Number Placeholder 3"/>
          <p:cNvSpPr>
            <a:spLocks noGrp="1"/>
          </p:cNvSpPr>
          <p:nvPr>
            <p:ph type="sldNum" sz="quarter" idx="12"/>
          </p:nvPr>
        </p:nvSpPr>
        <p:spPr/>
        <p:txBody>
          <a:bodyPr/>
          <a:lstStyle/>
          <a:p>
            <a:r>
              <a:rPr lang="en-US" dirty="0"/>
              <a:t>C-</a:t>
            </a:r>
            <a:fld id="{8A048DD7-39B4-434B-ACE7-68CA5B147A05}" type="slidenum">
              <a:rPr lang="en-US" smtClean="0"/>
              <a:t>‹#›</a:t>
            </a:fld>
            <a:endParaRPr lang="en-US" dirty="0"/>
          </a:p>
        </p:txBody>
      </p:sp>
    </p:spTree>
    <p:extLst>
      <p:ext uri="{BB962C8B-B14F-4D97-AF65-F5344CB8AC3E}">
        <p14:creationId xmlns:p14="http://schemas.microsoft.com/office/powerpoint/2010/main" val="12214217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4FD722F-D474-024B-80AA-C49161629DD6}" type="datetime1">
              <a:rPr lang="en-US" smtClean="0"/>
              <a:t>5/31/2021</a:t>
            </a:fld>
            <a:endParaRPr lang="en-US" dirty="0"/>
          </a:p>
        </p:txBody>
      </p:sp>
      <p:sp>
        <p:nvSpPr>
          <p:cNvPr id="6" name="Footer Placeholder 5"/>
          <p:cNvSpPr>
            <a:spLocks noGrp="1"/>
          </p:cNvSpPr>
          <p:nvPr>
            <p:ph type="ftr" sz="quarter" idx="11"/>
          </p:nvPr>
        </p:nvSpPr>
        <p:spPr/>
        <p:txBody>
          <a:bodyPr/>
          <a:lstStyle/>
          <a:p>
            <a:r>
              <a:rPr lang="en-US" dirty="0"/>
              <a:t>Copyright ©2014 McGraw-Hill. All rights reserved. No reproduction or distribution without the prior written consent of McGraw-Hill. </a:t>
            </a:r>
          </a:p>
        </p:txBody>
      </p:sp>
      <p:sp>
        <p:nvSpPr>
          <p:cNvPr id="7" name="Slide Number Placeholder 6"/>
          <p:cNvSpPr>
            <a:spLocks noGrp="1"/>
          </p:cNvSpPr>
          <p:nvPr>
            <p:ph type="sldNum" sz="quarter" idx="12"/>
          </p:nvPr>
        </p:nvSpPr>
        <p:spPr/>
        <p:txBody>
          <a:bodyPr/>
          <a:lstStyle/>
          <a:p>
            <a:r>
              <a:rPr lang="en-US" dirty="0"/>
              <a:t>C-</a:t>
            </a:r>
            <a:fld id="{8A048DD7-39B4-434B-ACE7-68CA5B147A05}" type="slidenum">
              <a:rPr lang="en-US" smtClean="0"/>
              <a:t>‹#›</a:t>
            </a:fld>
            <a:endParaRPr lang="en-US" dirty="0"/>
          </a:p>
        </p:txBody>
      </p:sp>
    </p:spTree>
    <p:extLst>
      <p:ext uri="{BB962C8B-B14F-4D97-AF65-F5344CB8AC3E}">
        <p14:creationId xmlns:p14="http://schemas.microsoft.com/office/powerpoint/2010/main" val="13199032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2C2C4CB9-C676-9C4B-8C6D-175C834ECF66}" type="datetime1">
              <a:rPr lang="en-US" smtClean="0"/>
              <a:t>5/31/2021</a:t>
            </a:fld>
            <a:endParaRPr lang="en-US" dirty="0"/>
          </a:p>
        </p:txBody>
      </p:sp>
      <p:sp>
        <p:nvSpPr>
          <p:cNvPr id="6" name="Footer Placeholder 5"/>
          <p:cNvSpPr>
            <a:spLocks noGrp="1"/>
          </p:cNvSpPr>
          <p:nvPr>
            <p:ph type="ftr" sz="quarter" idx="11"/>
          </p:nvPr>
        </p:nvSpPr>
        <p:spPr/>
        <p:txBody>
          <a:bodyPr/>
          <a:lstStyle/>
          <a:p>
            <a:r>
              <a:rPr lang="en-US" dirty="0"/>
              <a:t>Copyright ©2014 McGraw-Hill. All rights reserved. No reproduction or distribution without the prior written consent of McGraw-Hill. </a:t>
            </a:r>
          </a:p>
        </p:txBody>
      </p:sp>
      <p:sp>
        <p:nvSpPr>
          <p:cNvPr id="7" name="Slide Number Placeholder 6"/>
          <p:cNvSpPr>
            <a:spLocks noGrp="1"/>
          </p:cNvSpPr>
          <p:nvPr>
            <p:ph type="sldNum" sz="quarter" idx="12"/>
          </p:nvPr>
        </p:nvSpPr>
        <p:spPr/>
        <p:txBody>
          <a:bodyPr/>
          <a:lstStyle/>
          <a:p>
            <a:r>
              <a:rPr lang="en-US" dirty="0"/>
              <a:t>C-</a:t>
            </a:r>
            <a:fld id="{8A048DD7-39B4-434B-ACE7-68CA5B147A05}" type="slidenum">
              <a:rPr lang="en-US" smtClean="0"/>
              <a:t>‹#›</a:t>
            </a:fld>
            <a:endParaRPr lang="en-US" dirty="0"/>
          </a:p>
        </p:txBody>
      </p:sp>
    </p:spTree>
    <p:extLst>
      <p:ext uri="{BB962C8B-B14F-4D97-AF65-F5344CB8AC3E}">
        <p14:creationId xmlns:p14="http://schemas.microsoft.com/office/powerpoint/2010/main" val="17839331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73CFE90-C72A-3D46-A399-F34F0E8679CA}" type="datetime1">
              <a:rPr lang="en-US" smtClean="0"/>
              <a:t>5/31/2021</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989386" y="647180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dirty="0"/>
              <a:t>C-</a:t>
            </a:r>
            <a:fld id="{8A048DD7-39B4-434B-ACE7-68CA5B147A05}" type="slidenum">
              <a:rPr lang="en-US" smtClean="0"/>
              <a:t>‹#›</a:t>
            </a:fld>
            <a:endParaRPr lang="en-US" dirty="0"/>
          </a:p>
        </p:txBody>
      </p:sp>
    </p:spTree>
    <p:extLst>
      <p:ext uri="{BB962C8B-B14F-4D97-AF65-F5344CB8AC3E}">
        <p14:creationId xmlns:p14="http://schemas.microsoft.com/office/powerpoint/2010/main" val="2633915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 Same Side Corner Rectangle 6"/>
          <p:cNvSpPr/>
          <p:nvPr/>
        </p:nvSpPr>
        <p:spPr>
          <a:xfrm flipV="1">
            <a:off x="384554" y="2675505"/>
            <a:ext cx="4002892" cy="3640212"/>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 name="Round Diagonal Corner Rectangle 4"/>
          <p:cNvSpPr/>
          <p:nvPr/>
        </p:nvSpPr>
        <p:spPr>
          <a:xfrm>
            <a:off x="384098" y="261342"/>
            <a:ext cx="8731521" cy="2457331"/>
          </a:xfrm>
          <a:prstGeom prst="round2DiagRect">
            <a:avLst/>
          </a:prstGeom>
          <a:solidFill>
            <a:srgbClr val="1D5F7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p:nvPr>
        </p:nvSpPr>
        <p:spPr>
          <a:xfrm>
            <a:off x="-113397" y="1559251"/>
            <a:ext cx="8255256" cy="1275016"/>
          </a:xfrm>
        </p:spPr>
        <p:txBody>
          <a:bodyPr>
            <a:normAutofit/>
          </a:bodyPr>
          <a:lstStyle/>
          <a:p>
            <a:r>
              <a:rPr lang="en-US" sz="4000" b="1" dirty="0">
                <a:solidFill>
                  <a:schemeClr val="bg1"/>
                </a:solidFill>
                <a:latin typeface="Myriad Pro"/>
                <a:cs typeface="Myriad Pro"/>
              </a:rPr>
              <a:t>   Financial Accounting      </a:t>
            </a:r>
            <a:r>
              <a:rPr lang="en-US" sz="2000" dirty="0">
                <a:solidFill>
                  <a:schemeClr val="bg1"/>
                </a:solidFill>
                <a:latin typeface="Avenir LT Std 35 Light"/>
                <a:cs typeface="Avenir LT Std 35 Light"/>
              </a:rPr>
              <a:t>Sixth Edition</a:t>
            </a:r>
          </a:p>
        </p:txBody>
      </p:sp>
      <p:sp>
        <p:nvSpPr>
          <p:cNvPr id="3" name="Subtitle 2"/>
          <p:cNvSpPr>
            <a:spLocks noGrp="1"/>
          </p:cNvSpPr>
          <p:nvPr>
            <p:ph type="subTitle" idx="1"/>
          </p:nvPr>
        </p:nvSpPr>
        <p:spPr>
          <a:xfrm>
            <a:off x="611061" y="2650115"/>
            <a:ext cx="3922841" cy="1194676"/>
          </a:xfrm>
        </p:spPr>
        <p:txBody>
          <a:bodyPr>
            <a:normAutofit/>
          </a:bodyPr>
          <a:lstStyle/>
          <a:p>
            <a:pPr algn="l"/>
            <a:r>
              <a:rPr lang="en-US" dirty="0">
                <a:solidFill>
                  <a:srgbClr val="1D5F76"/>
                </a:solidFill>
              </a:rPr>
              <a:t>Time Value </a:t>
            </a:r>
          </a:p>
          <a:p>
            <a:pPr algn="l"/>
            <a:r>
              <a:rPr lang="en-US" dirty="0">
                <a:solidFill>
                  <a:srgbClr val="1D5F76"/>
                </a:solidFill>
              </a:rPr>
              <a:t>of Money</a:t>
            </a:r>
          </a:p>
        </p:txBody>
      </p:sp>
      <p:sp>
        <p:nvSpPr>
          <p:cNvPr id="9" name="TextBox 8"/>
          <p:cNvSpPr txBox="1"/>
          <p:nvPr/>
        </p:nvSpPr>
        <p:spPr>
          <a:xfrm>
            <a:off x="686047" y="3969080"/>
            <a:ext cx="2327424" cy="369332"/>
          </a:xfrm>
          <a:prstGeom prst="rect">
            <a:avLst/>
          </a:prstGeom>
          <a:noFill/>
        </p:spPr>
        <p:txBody>
          <a:bodyPr wrap="square" rtlCol="0">
            <a:spAutoFit/>
          </a:bodyPr>
          <a:lstStyle/>
          <a:p>
            <a:r>
              <a:rPr lang="en-US" dirty="0">
                <a:solidFill>
                  <a:srgbClr val="336666"/>
                </a:solidFill>
              </a:rPr>
              <a:t>APPENDIX</a:t>
            </a:r>
          </a:p>
        </p:txBody>
      </p:sp>
      <p:sp>
        <p:nvSpPr>
          <p:cNvPr id="10" name="TextBox 9"/>
          <p:cNvSpPr txBox="1"/>
          <p:nvPr/>
        </p:nvSpPr>
        <p:spPr>
          <a:xfrm>
            <a:off x="4370522" y="3969081"/>
            <a:ext cx="4779410" cy="461665"/>
          </a:xfrm>
          <a:prstGeom prst="rect">
            <a:avLst/>
          </a:prstGeom>
          <a:noFill/>
        </p:spPr>
        <p:txBody>
          <a:bodyPr wrap="square" rtlCol="0">
            <a:spAutoFit/>
          </a:bodyPr>
          <a:lstStyle/>
          <a:p>
            <a:r>
              <a:rPr lang="en-US" sz="2400" dirty="0">
                <a:solidFill>
                  <a:srgbClr val="336666"/>
                </a:solidFill>
              </a:rPr>
              <a:t>Spiceland  •  Thomas  •  Herrmann</a:t>
            </a:r>
          </a:p>
        </p:txBody>
      </p:sp>
      <p:sp>
        <p:nvSpPr>
          <p:cNvPr id="11" name="TextBox 10"/>
          <p:cNvSpPr txBox="1"/>
          <p:nvPr/>
        </p:nvSpPr>
        <p:spPr>
          <a:xfrm>
            <a:off x="1338077"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of McGraw-Hill.</a:t>
            </a:r>
          </a:p>
        </p:txBody>
      </p:sp>
      <p:sp>
        <p:nvSpPr>
          <p:cNvPr id="6" name="Slide Number Placeholder 5"/>
          <p:cNvSpPr>
            <a:spLocks noGrp="1"/>
          </p:cNvSpPr>
          <p:nvPr>
            <p:ph type="sldNum" sz="quarter" idx="12"/>
          </p:nvPr>
        </p:nvSpPr>
        <p:spPr/>
        <p:txBody>
          <a:bodyPr/>
          <a:lstStyle/>
          <a:p>
            <a:r>
              <a:rPr lang="en-US" dirty="0"/>
              <a:t>C-</a:t>
            </a:r>
            <a:fld id="{8A048DD7-39B4-434B-ACE7-68CA5B147A05}" type="slidenum">
              <a:rPr lang="en-US" smtClean="0"/>
              <a:t>1</a:t>
            </a:fld>
            <a:endParaRPr lang="en-US" dirty="0"/>
          </a:p>
        </p:txBody>
      </p:sp>
      <p:sp>
        <p:nvSpPr>
          <p:cNvPr id="13" name="TextBox 12">
            <a:extLst>
              <a:ext uri="{FF2B5EF4-FFF2-40B4-BE49-F238E27FC236}">
                <a16:creationId xmlns:a16="http://schemas.microsoft.com/office/drawing/2014/main" id="{106B3F23-7BD8-40DB-BC72-F4CD5BC7E710}"/>
              </a:ext>
            </a:extLst>
          </p:cNvPr>
          <p:cNvSpPr txBox="1"/>
          <p:nvPr/>
        </p:nvSpPr>
        <p:spPr>
          <a:xfrm>
            <a:off x="1207838" y="3429000"/>
            <a:ext cx="1941976" cy="1938992"/>
          </a:xfrm>
          <a:prstGeom prst="rect">
            <a:avLst/>
          </a:prstGeom>
          <a:noFill/>
        </p:spPr>
        <p:txBody>
          <a:bodyPr wrap="square" rtlCol="0">
            <a:spAutoFit/>
          </a:bodyPr>
          <a:lstStyle/>
          <a:p>
            <a:pPr algn="ctr"/>
            <a:r>
              <a:rPr lang="en-US" sz="12000" kern="0" spc="-400" dirty="0">
                <a:solidFill>
                  <a:srgbClr val="D49323"/>
                </a:solidFill>
                <a:latin typeface="Avenir LT Std 35 Light"/>
                <a:cs typeface="Avenir LT Std 35 Light"/>
              </a:rPr>
              <a:t>C</a:t>
            </a:r>
          </a:p>
        </p:txBody>
      </p:sp>
    </p:spTree>
    <p:extLst>
      <p:ext uri="{BB962C8B-B14F-4D97-AF65-F5344CB8AC3E}">
        <p14:creationId xmlns:p14="http://schemas.microsoft.com/office/powerpoint/2010/main" val="24218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a:xfrm>
            <a:off x="635020" y="1529783"/>
            <a:ext cx="8242280" cy="3354627"/>
          </a:xfrm>
          <a:prstGeom prst="roundRect">
            <a:avLst/>
          </a:prstGeom>
          <a:solidFill>
            <a:srgbClr val="FEFDD7">
              <a:alpha val="75000"/>
            </a:srgbClr>
          </a:solidFill>
          <a:ln>
            <a:solidFill>
              <a:srgbClr val="E19B1A"/>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1027763" y="495300"/>
            <a:ext cx="8229600" cy="774700"/>
          </a:xfrm>
        </p:spPr>
        <p:txBody>
          <a:bodyPr>
            <a:noAutofit/>
          </a:bodyPr>
          <a:lstStyle/>
          <a:p>
            <a:pPr algn="l">
              <a:lnSpc>
                <a:spcPct val="90000"/>
              </a:lnSpc>
            </a:pPr>
            <a:r>
              <a:rPr lang="en-US" sz="3200" dirty="0">
                <a:solidFill>
                  <a:srgbClr val="1D5F76"/>
                </a:solidFill>
                <a:latin typeface="Avenir LT Std 65 Medium"/>
                <a:cs typeface="Avenir LT Std 65 Medium"/>
              </a:rPr>
              <a:t>Illustration C–3</a:t>
            </a:r>
            <a:br>
              <a:rPr lang="en-US" sz="3200" dirty="0">
                <a:solidFill>
                  <a:srgbClr val="A5062D"/>
                </a:solidFill>
                <a:latin typeface="Avenir LT Std 65 Medium"/>
                <a:cs typeface="Avenir LT Std 65 Medium"/>
              </a:rPr>
            </a:br>
            <a:r>
              <a:rPr lang="en-US" sz="4000" dirty="0">
                <a:solidFill>
                  <a:srgbClr val="A5062D"/>
                </a:solidFill>
                <a:latin typeface="Avenir LT Std 65 Medium"/>
                <a:cs typeface="Avenir LT Std 65 Medium"/>
              </a:rPr>
              <a:t>Future Value of a Single Amount</a:t>
            </a:r>
          </a:p>
        </p:txBody>
      </p:sp>
      <p:sp>
        <p:nvSpPr>
          <p:cNvPr id="4" name="Round Same Side Corner Rectangle 3"/>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Content Placeholder 2"/>
          <p:cNvSpPr>
            <a:spLocks noGrp="1"/>
          </p:cNvSpPr>
          <p:nvPr>
            <p:ph idx="1"/>
          </p:nvPr>
        </p:nvSpPr>
        <p:spPr>
          <a:xfrm>
            <a:off x="533400" y="1270000"/>
            <a:ext cx="8458200" cy="4326171"/>
          </a:xfrm>
        </p:spPr>
        <p:txBody>
          <a:bodyPr>
            <a:noAutofit/>
          </a:bodyPr>
          <a:lstStyle/>
          <a:p>
            <a:endParaRPr lang="en-US" dirty="0"/>
          </a:p>
          <a:p>
            <a:endParaRPr lang="en-US" dirty="0"/>
          </a:p>
          <a:p>
            <a:endParaRPr lang="en-US" dirty="0"/>
          </a:p>
          <a:p>
            <a:endParaRPr lang="en-US" dirty="0"/>
          </a:p>
          <a:p>
            <a:endParaRPr lang="en-US" dirty="0"/>
          </a:p>
          <a:p>
            <a:endParaRPr lang="en-US" dirty="0"/>
          </a:p>
          <a:p>
            <a:endParaRPr lang="en-US" dirty="0"/>
          </a:p>
          <a:p>
            <a:pPr marL="0" indent="0">
              <a:buNone/>
            </a:pPr>
            <a:endParaRPr lang="en-US" dirty="0"/>
          </a:p>
        </p:txBody>
      </p:sp>
      <p:sp>
        <p:nvSpPr>
          <p:cNvPr id="10" name="TextBox 9"/>
          <p:cNvSpPr txBox="1"/>
          <p:nvPr/>
        </p:nvSpPr>
        <p:spPr>
          <a:xfrm>
            <a:off x="3645508" y="4884410"/>
            <a:ext cx="2347759" cy="523220"/>
          </a:xfrm>
          <a:prstGeom prst="rect">
            <a:avLst/>
          </a:prstGeom>
          <a:noFill/>
          <a:ln>
            <a:solidFill>
              <a:schemeClr val="tx1"/>
            </a:solidFill>
          </a:ln>
        </p:spPr>
        <p:txBody>
          <a:bodyPr wrap="none" rtlCol="0">
            <a:spAutoFit/>
          </a:bodyPr>
          <a:lstStyle/>
          <a:p>
            <a:r>
              <a:rPr lang="en-US" sz="2800" dirty="0">
                <a:latin typeface="+mj-lt"/>
              </a:rPr>
              <a:t>FV = I (1 + </a:t>
            </a:r>
            <a:r>
              <a:rPr lang="en-US" sz="2800" i="1" dirty="0">
                <a:latin typeface="+mj-lt"/>
              </a:rPr>
              <a:t>i</a:t>
            </a:r>
            <a:r>
              <a:rPr lang="en-US" sz="2800" dirty="0">
                <a:latin typeface="+mj-lt"/>
              </a:rPr>
              <a:t>)</a:t>
            </a:r>
            <a:r>
              <a:rPr lang="en-US" sz="2800" i="1" baseline="30000" dirty="0">
                <a:latin typeface="+mj-lt"/>
              </a:rPr>
              <a:t>n</a:t>
            </a:r>
          </a:p>
        </p:txBody>
      </p:sp>
      <p:sp>
        <p:nvSpPr>
          <p:cNvPr id="5" name="TextBox 4"/>
          <p:cNvSpPr txBox="1"/>
          <p:nvPr/>
        </p:nvSpPr>
        <p:spPr>
          <a:xfrm>
            <a:off x="1027763" y="5413565"/>
            <a:ext cx="7711302" cy="923330"/>
          </a:xfrm>
          <a:prstGeom prst="rect">
            <a:avLst/>
          </a:prstGeom>
          <a:noFill/>
        </p:spPr>
        <p:txBody>
          <a:bodyPr wrap="square" rtlCol="0">
            <a:spAutoFit/>
          </a:bodyPr>
          <a:lstStyle/>
          <a:p>
            <a:r>
              <a:rPr lang="en-US" dirty="0"/>
              <a:t>FV = future value of the invested amount, I = initial investment, </a:t>
            </a:r>
            <a:r>
              <a:rPr lang="en-US" i="1" dirty="0"/>
              <a:t>i </a:t>
            </a:r>
            <a:r>
              <a:rPr lang="en-US" dirty="0"/>
              <a:t>= interest rate, </a:t>
            </a:r>
            <a:r>
              <a:rPr lang="en-US" i="1" dirty="0"/>
              <a:t>n </a:t>
            </a:r>
            <a:r>
              <a:rPr lang="en-US" dirty="0"/>
              <a:t>= number of compounding periods</a:t>
            </a:r>
          </a:p>
          <a:p>
            <a:endParaRPr lang="en-US" dirty="0"/>
          </a:p>
        </p:txBody>
      </p:sp>
      <p:sp>
        <p:nvSpPr>
          <p:cNvPr id="11" name="TextBox 10"/>
          <p:cNvSpPr txBox="1"/>
          <p:nvPr/>
        </p:nvSpPr>
        <p:spPr>
          <a:xfrm>
            <a:off x="730660" y="3723084"/>
            <a:ext cx="1104393" cy="923330"/>
          </a:xfrm>
          <a:prstGeom prst="rect">
            <a:avLst/>
          </a:prstGeom>
          <a:noFill/>
        </p:spPr>
        <p:txBody>
          <a:bodyPr wrap="square" rtlCol="0">
            <a:spAutoFit/>
          </a:bodyPr>
          <a:lstStyle/>
          <a:p>
            <a:r>
              <a:rPr lang="en-US" i="1" dirty="0"/>
              <a:t> Today</a:t>
            </a:r>
          </a:p>
          <a:p>
            <a:endParaRPr lang="en-US" dirty="0"/>
          </a:p>
          <a:p>
            <a:r>
              <a:rPr lang="en-US" dirty="0"/>
              <a:t>(</a:t>
            </a:r>
            <a:r>
              <a:rPr lang="en-US" i="1" dirty="0"/>
              <a:t>n</a:t>
            </a:r>
            <a:r>
              <a:rPr lang="en-US" dirty="0"/>
              <a:t> = 0)</a:t>
            </a:r>
          </a:p>
        </p:txBody>
      </p:sp>
      <p:sp>
        <p:nvSpPr>
          <p:cNvPr id="12" name="TextBox 11"/>
          <p:cNvSpPr txBox="1"/>
          <p:nvPr/>
        </p:nvSpPr>
        <p:spPr>
          <a:xfrm>
            <a:off x="2801936" y="3723084"/>
            <a:ext cx="1104393" cy="923330"/>
          </a:xfrm>
          <a:prstGeom prst="rect">
            <a:avLst/>
          </a:prstGeom>
          <a:noFill/>
        </p:spPr>
        <p:txBody>
          <a:bodyPr wrap="square" rtlCol="0">
            <a:spAutoFit/>
          </a:bodyPr>
          <a:lstStyle/>
          <a:p>
            <a:pPr algn="ctr"/>
            <a:r>
              <a:rPr lang="en-US" i="1" dirty="0"/>
              <a:t> End of </a:t>
            </a:r>
          </a:p>
          <a:p>
            <a:pPr algn="ctr"/>
            <a:r>
              <a:rPr lang="en-US" i="1" dirty="0"/>
              <a:t>year 1</a:t>
            </a:r>
          </a:p>
          <a:p>
            <a:pPr algn="ctr"/>
            <a:r>
              <a:rPr lang="en-US" dirty="0"/>
              <a:t>(</a:t>
            </a:r>
            <a:r>
              <a:rPr lang="en-US" i="1" dirty="0"/>
              <a:t>n</a:t>
            </a:r>
            <a:r>
              <a:rPr lang="en-US" dirty="0"/>
              <a:t> = 1)</a:t>
            </a:r>
          </a:p>
        </p:txBody>
      </p:sp>
      <p:sp>
        <p:nvSpPr>
          <p:cNvPr id="13" name="TextBox 12"/>
          <p:cNvSpPr txBox="1"/>
          <p:nvPr/>
        </p:nvSpPr>
        <p:spPr>
          <a:xfrm>
            <a:off x="5204529" y="3722259"/>
            <a:ext cx="1104393" cy="923330"/>
          </a:xfrm>
          <a:prstGeom prst="rect">
            <a:avLst/>
          </a:prstGeom>
          <a:noFill/>
        </p:spPr>
        <p:txBody>
          <a:bodyPr wrap="square" rtlCol="0">
            <a:spAutoFit/>
          </a:bodyPr>
          <a:lstStyle/>
          <a:p>
            <a:pPr algn="ctr"/>
            <a:r>
              <a:rPr lang="en-US" i="1" dirty="0"/>
              <a:t> End of </a:t>
            </a:r>
          </a:p>
          <a:p>
            <a:pPr algn="ctr"/>
            <a:r>
              <a:rPr lang="en-US" i="1" dirty="0"/>
              <a:t>year 2</a:t>
            </a:r>
          </a:p>
          <a:p>
            <a:pPr algn="ctr"/>
            <a:r>
              <a:rPr lang="en-US" dirty="0"/>
              <a:t>(</a:t>
            </a:r>
            <a:r>
              <a:rPr lang="en-US" i="1" dirty="0"/>
              <a:t>n</a:t>
            </a:r>
            <a:r>
              <a:rPr lang="en-US" dirty="0"/>
              <a:t> = 2)</a:t>
            </a:r>
          </a:p>
        </p:txBody>
      </p:sp>
      <p:sp>
        <p:nvSpPr>
          <p:cNvPr id="14" name="TextBox 13"/>
          <p:cNvSpPr txBox="1"/>
          <p:nvPr/>
        </p:nvSpPr>
        <p:spPr>
          <a:xfrm>
            <a:off x="7662282" y="3722793"/>
            <a:ext cx="1104393" cy="923330"/>
          </a:xfrm>
          <a:prstGeom prst="rect">
            <a:avLst/>
          </a:prstGeom>
          <a:noFill/>
        </p:spPr>
        <p:txBody>
          <a:bodyPr wrap="square" rtlCol="0">
            <a:spAutoFit/>
          </a:bodyPr>
          <a:lstStyle/>
          <a:p>
            <a:pPr algn="ctr"/>
            <a:r>
              <a:rPr lang="en-US" i="1" dirty="0"/>
              <a:t> End of </a:t>
            </a:r>
          </a:p>
          <a:p>
            <a:pPr algn="ctr"/>
            <a:r>
              <a:rPr lang="en-US" i="1" dirty="0"/>
              <a:t>year 3</a:t>
            </a:r>
          </a:p>
          <a:p>
            <a:pPr algn="ctr"/>
            <a:r>
              <a:rPr lang="en-US" dirty="0"/>
              <a:t>(</a:t>
            </a:r>
            <a:r>
              <a:rPr lang="en-US" i="1" dirty="0"/>
              <a:t>n</a:t>
            </a:r>
            <a:r>
              <a:rPr lang="en-US" dirty="0"/>
              <a:t> = 3)</a:t>
            </a:r>
          </a:p>
        </p:txBody>
      </p:sp>
      <p:cxnSp>
        <p:nvCxnSpPr>
          <p:cNvPr id="15" name="Straight Connector 14"/>
          <p:cNvCxnSpPr/>
          <p:nvPr/>
        </p:nvCxnSpPr>
        <p:spPr>
          <a:xfrm flipV="1">
            <a:off x="1110593" y="2871593"/>
            <a:ext cx="0" cy="850666"/>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flipV="1">
            <a:off x="3347528" y="2871593"/>
            <a:ext cx="0" cy="850666"/>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V="1">
            <a:off x="5777185" y="2872418"/>
            <a:ext cx="0" cy="850666"/>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V="1">
            <a:off x="8220647" y="2872418"/>
            <a:ext cx="0" cy="850666"/>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3" name="Straight Arrow Connector 22"/>
          <p:cNvCxnSpPr/>
          <p:nvPr/>
        </p:nvCxnSpPr>
        <p:spPr>
          <a:xfrm>
            <a:off x="1110593" y="3285765"/>
            <a:ext cx="7656082" cy="0"/>
          </a:xfrm>
          <a:prstGeom prst="straightConnector1">
            <a:avLst/>
          </a:prstGeom>
          <a:ln w="12700" cmpd="sng">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4" name="Straight Arrow Connector 23"/>
          <p:cNvCxnSpPr/>
          <p:nvPr/>
        </p:nvCxnSpPr>
        <p:spPr>
          <a:xfrm>
            <a:off x="1504731" y="2526987"/>
            <a:ext cx="1436835" cy="0"/>
          </a:xfrm>
          <a:prstGeom prst="straightConnector1">
            <a:avLst/>
          </a:prstGeom>
          <a:ln w="12700" cmpd="sng">
            <a:solidFill>
              <a:schemeClr val="tx1"/>
            </a:solidFill>
            <a:prstDash val="sysDash"/>
            <a:tailEnd type="arrow"/>
          </a:ln>
          <a:effectLst/>
        </p:spPr>
        <p:style>
          <a:lnRef idx="2">
            <a:schemeClr val="accent1"/>
          </a:lnRef>
          <a:fillRef idx="0">
            <a:schemeClr val="accent1"/>
          </a:fillRef>
          <a:effectRef idx="1">
            <a:schemeClr val="accent1"/>
          </a:effectRef>
          <a:fontRef idx="minor">
            <a:schemeClr val="tx1"/>
          </a:fontRef>
        </p:style>
      </p:cxnSp>
      <p:cxnSp>
        <p:nvCxnSpPr>
          <p:cNvPr id="26" name="Straight Arrow Connector 25"/>
          <p:cNvCxnSpPr/>
          <p:nvPr/>
        </p:nvCxnSpPr>
        <p:spPr>
          <a:xfrm>
            <a:off x="3767694" y="2528061"/>
            <a:ext cx="1436835" cy="0"/>
          </a:xfrm>
          <a:prstGeom prst="straightConnector1">
            <a:avLst/>
          </a:prstGeom>
          <a:ln w="12700" cmpd="sng">
            <a:solidFill>
              <a:schemeClr val="tx1"/>
            </a:solidFill>
            <a:prstDash val="sysDash"/>
            <a:tailEnd type="arrow"/>
          </a:ln>
          <a:effectLst/>
        </p:spPr>
        <p:style>
          <a:lnRef idx="2">
            <a:schemeClr val="accent1"/>
          </a:lnRef>
          <a:fillRef idx="0">
            <a:schemeClr val="accent1"/>
          </a:fillRef>
          <a:effectRef idx="1">
            <a:schemeClr val="accent1"/>
          </a:effectRef>
          <a:fontRef idx="minor">
            <a:schemeClr val="tx1"/>
          </a:fontRef>
        </p:style>
      </p:cxnSp>
      <p:cxnSp>
        <p:nvCxnSpPr>
          <p:cNvPr id="27" name="Straight Arrow Connector 26"/>
          <p:cNvCxnSpPr/>
          <p:nvPr/>
        </p:nvCxnSpPr>
        <p:spPr>
          <a:xfrm>
            <a:off x="6225447" y="2528061"/>
            <a:ext cx="1436835" cy="0"/>
          </a:xfrm>
          <a:prstGeom prst="straightConnector1">
            <a:avLst/>
          </a:prstGeom>
          <a:ln w="12700" cmpd="sng">
            <a:solidFill>
              <a:schemeClr val="tx1"/>
            </a:solidFill>
            <a:prstDash val="sysDash"/>
            <a:tailEnd type="arrow"/>
          </a:ln>
          <a:effectLst/>
        </p:spPr>
        <p:style>
          <a:lnRef idx="2">
            <a:schemeClr val="accent1"/>
          </a:lnRef>
          <a:fillRef idx="0">
            <a:schemeClr val="accent1"/>
          </a:fillRef>
          <a:effectRef idx="1">
            <a:schemeClr val="accent1"/>
          </a:effectRef>
          <a:fontRef idx="minor">
            <a:schemeClr val="tx1"/>
          </a:fontRef>
        </p:style>
      </p:cxnSp>
      <p:sp>
        <p:nvSpPr>
          <p:cNvPr id="28" name="TextBox 27"/>
          <p:cNvSpPr txBox="1"/>
          <p:nvPr/>
        </p:nvSpPr>
        <p:spPr>
          <a:xfrm>
            <a:off x="690240" y="2305556"/>
            <a:ext cx="869711" cy="369332"/>
          </a:xfrm>
          <a:prstGeom prst="rect">
            <a:avLst/>
          </a:prstGeom>
          <a:noFill/>
        </p:spPr>
        <p:txBody>
          <a:bodyPr wrap="square" rtlCol="0">
            <a:spAutoFit/>
          </a:bodyPr>
          <a:lstStyle/>
          <a:p>
            <a:r>
              <a:rPr lang="en-US" b="1" dirty="0"/>
              <a:t>$1,000</a:t>
            </a:r>
          </a:p>
        </p:txBody>
      </p:sp>
      <p:sp>
        <p:nvSpPr>
          <p:cNvPr id="29" name="TextBox 28"/>
          <p:cNvSpPr txBox="1"/>
          <p:nvPr/>
        </p:nvSpPr>
        <p:spPr>
          <a:xfrm>
            <a:off x="2912672" y="2305556"/>
            <a:ext cx="869711" cy="369332"/>
          </a:xfrm>
          <a:prstGeom prst="rect">
            <a:avLst/>
          </a:prstGeom>
          <a:noFill/>
        </p:spPr>
        <p:txBody>
          <a:bodyPr wrap="square" rtlCol="0">
            <a:spAutoFit/>
          </a:bodyPr>
          <a:lstStyle/>
          <a:p>
            <a:r>
              <a:rPr lang="en-US" b="1" dirty="0"/>
              <a:t>$1,100</a:t>
            </a:r>
          </a:p>
        </p:txBody>
      </p:sp>
      <p:sp>
        <p:nvSpPr>
          <p:cNvPr id="30" name="TextBox 29"/>
          <p:cNvSpPr txBox="1"/>
          <p:nvPr/>
        </p:nvSpPr>
        <p:spPr>
          <a:xfrm>
            <a:off x="5356134" y="2305556"/>
            <a:ext cx="869711" cy="369332"/>
          </a:xfrm>
          <a:prstGeom prst="rect">
            <a:avLst/>
          </a:prstGeom>
          <a:noFill/>
        </p:spPr>
        <p:txBody>
          <a:bodyPr wrap="square" rtlCol="0">
            <a:spAutoFit/>
          </a:bodyPr>
          <a:lstStyle/>
          <a:p>
            <a:r>
              <a:rPr lang="en-US" b="1" dirty="0"/>
              <a:t>$1,210</a:t>
            </a:r>
          </a:p>
        </p:txBody>
      </p:sp>
      <p:sp>
        <p:nvSpPr>
          <p:cNvPr id="31" name="TextBox 30"/>
          <p:cNvSpPr txBox="1"/>
          <p:nvPr/>
        </p:nvSpPr>
        <p:spPr>
          <a:xfrm>
            <a:off x="7813401" y="2305556"/>
            <a:ext cx="869711" cy="369332"/>
          </a:xfrm>
          <a:prstGeom prst="rect">
            <a:avLst/>
          </a:prstGeom>
          <a:noFill/>
        </p:spPr>
        <p:txBody>
          <a:bodyPr wrap="square" rtlCol="0">
            <a:spAutoFit/>
          </a:bodyPr>
          <a:lstStyle/>
          <a:p>
            <a:r>
              <a:rPr lang="en-US" b="1" dirty="0"/>
              <a:t>$1,331</a:t>
            </a:r>
          </a:p>
        </p:txBody>
      </p:sp>
      <p:sp>
        <p:nvSpPr>
          <p:cNvPr id="32" name="TextBox 31"/>
          <p:cNvSpPr txBox="1"/>
          <p:nvPr/>
        </p:nvSpPr>
        <p:spPr>
          <a:xfrm>
            <a:off x="1767024" y="2650697"/>
            <a:ext cx="6586345" cy="369332"/>
          </a:xfrm>
          <a:prstGeom prst="rect">
            <a:avLst/>
          </a:prstGeom>
          <a:noFill/>
        </p:spPr>
        <p:txBody>
          <a:bodyPr wrap="square" rtlCol="0">
            <a:spAutoFit/>
          </a:bodyPr>
          <a:lstStyle/>
          <a:p>
            <a:r>
              <a:rPr lang="en-US" i="1" dirty="0"/>
              <a:t>i</a:t>
            </a:r>
            <a:r>
              <a:rPr lang="en-US" dirty="0"/>
              <a:t> = 10%                                </a:t>
            </a:r>
            <a:r>
              <a:rPr lang="en-US" i="1" dirty="0"/>
              <a:t>i</a:t>
            </a:r>
            <a:r>
              <a:rPr lang="en-US" dirty="0"/>
              <a:t> = 10%                                   </a:t>
            </a:r>
            <a:r>
              <a:rPr lang="en-US" i="1" dirty="0"/>
              <a:t>i</a:t>
            </a:r>
            <a:r>
              <a:rPr lang="en-US" dirty="0"/>
              <a:t> = 10%</a:t>
            </a:r>
          </a:p>
        </p:txBody>
      </p:sp>
      <p:sp>
        <p:nvSpPr>
          <p:cNvPr id="33" name="TextBox 32"/>
          <p:cNvSpPr txBox="1"/>
          <p:nvPr/>
        </p:nvSpPr>
        <p:spPr>
          <a:xfrm>
            <a:off x="800683" y="1686837"/>
            <a:ext cx="1518535" cy="646331"/>
          </a:xfrm>
          <a:prstGeom prst="rect">
            <a:avLst/>
          </a:prstGeom>
          <a:noFill/>
        </p:spPr>
        <p:txBody>
          <a:bodyPr wrap="square" rtlCol="0">
            <a:spAutoFit/>
          </a:bodyPr>
          <a:lstStyle/>
          <a:p>
            <a:r>
              <a:rPr lang="en-US" b="1" dirty="0">
                <a:solidFill>
                  <a:srgbClr val="FF0000"/>
                </a:solidFill>
              </a:rPr>
              <a:t>Initial </a:t>
            </a:r>
          </a:p>
          <a:p>
            <a:r>
              <a:rPr lang="en-US" b="1" dirty="0">
                <a:solidFill>
                  <a:srgbClr val="FF0000"/>
                </a:solidFill>
              </a:rPr>
              <a:t>Investment</a:t>
            </a:r>
          </a:p>
        </p:txBody>
      </p:sp>
      <p:sp>
        <p:nvSpPr>
          <p:cNvPr id="34" name="TextBox 33"/>
          <p:cNvSpPr txBox="1"/>
          <p:nvPr/>
        </p:nvSpPr>
        <p:spPr>
          <a:xfrm>
            <a:off x="5038718" y="1529783"/>
            <a:ext cx="2636633" cy="369332"/>
          </a:xfrm>
          <a:prstGeom prst="rect">
            <a:avLst/>
          </a:prstGeom>
          <a:noFill/>
        </p:spPr>
        <p:txBody>
          <a:bodyPr wrap="square" rtlCol="0">
            <a:spAutoFit/>
          </a:bodyPr>
          <a:lstStyle/>
          <a:p>
            <a:r>
              <a:rPr lang="en-US" b="1" dirty="0">
                <a:solidFill>
                  <a:srgbClr val="FF0000"/>
                </a:solidFill>
              </a:rPr>
              <a:t>Future Values</a:t>
            </a:r>
          </a:p>
        </p:txBody>
      </p:sp>
      <p:sp>
        <p:nvSpPr>
          <p:cNvPr id="36" name="Right Brace 35"/>
          <p:cNvSpPr/>
          <p:nvPr/>
        </p:nvSpPr>
        <p:spPr>
          <a:xfrm rot="16200000">
            <a:off x="5469611" y="-627423"/>
            <a:ext cx="602784" cy="5548432"/>
          </a:xfrm>
          <a:prstGeom prst="rightBrace">
            <a:avLst>
              <a:gd name="adj1" fmla="val 73287"/>
              <a:gd name="adj2" fmla="val 50000"/>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6" name="TextBox 5"/>
          <p:cNvSpPr txBox="1"/>
          <p:nvPr/>
        </p:nvSpPr>
        <p:spPr>
          <a:xfrm>
            <a:off x="1338077"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of McGraw-Hill.</a:t>
            </a:r>
          </a:p>
        </p:txBody>
      </p:sp>
      <p:sp>
        <p:nvSpPr>
          <p:cNvPr id="3" name="Slide Number Placeholder 2"/>
          <p:cNvSpPr>
            <a:spLocks noGrp="1"/>
          </p:cNvSpPr>
          <p:nvPr>
            <p:ph type="sldNum" sz="quarter" idx="12"/>
          </p:nvPr>
        </p:nvSpPr>
        <p:spPr/>
        <p:txBody>
          <a:bodyPr/>
          <a:lstStyle/>
          <a:p>
            <a:r>
              <a:rPr lang="en-US" dirty="0"/>
              <a:t>C-</a:t>
            </a:r>
            <a:fld id="{8A048DD7-39B4-434B-ACE7-68CA5B147A05}" type="slidenum">
              <a:rPr lang="en-US" smtClean="0"/>
              <a:t>10</a:t>
            </a:fld>
            <a:endParaRPr lang="en-US" dirty="0"/>
          </a:p>
        </p:txBody>
      </p:sp>
    </p:spTree>
    <p:extLst>
      <p:ext uri="{BB962C8B-B14F-4D97-AF65-F5344CB8AC3E}">
        <p14:creationId xmlns:p14="http://schemas.microsoft.com/office/powerpoint/2010/main" val="8412589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1"/>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34" grpId="0"/>
      <p:bldP spid="3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27763" y="495300"/>
            <a:ext cx="8229600" cy="774700"/>
          </a:xfrm>
        </p:spPr>
        <p:txBody>
          <a:bodyPr>
            <a:noAutofit/>
          </a:bodyPr>
          <a:lstStyle/>
          <a:p>
            <a:pPr algn="l">
              <a:lnSpc>
                <a:spcPct val="90000"/>
              </a:lnSpc>
            </a:pPr>
            <a:r>
              <a:rPr lang="en-US" sz="3200" dirty="0">
                <a:solidFill>
                  <a:srgbClr val="1D5F76"/>
                </a:solidFill>
                <a:latin typeface="Avenir LT Std 65 Medium"/>
                <a:cs typeface="Avenir LT Std 65 Medium"/>
              </a:rPr>
              <a:t>Illustration C–4</a:t>
            </a:r>
            <a:br>
              <a:rPr lang="en-US" sz="3200" dirty="0">
                <a:solidFill>
                  <a:srgbClr val="A5062D"/>
                </a:solidFill>
                <a:latin typeface="Avenir LT Std 65 Medium"/>
                <a:cs typeface="Avenir LT Std 65 Medium"/>
              </a:rPr>
            </a:br>
            <a:r>
              <a:rPr lang="en-US" sz="4000" dirty="0">
                <a:solidFill>
                  <a:srgbClr val="A5062D"/>
                </a:solidFill>
                <a:latin typeface="Avenir LT Std 65 Medium"/>
                <a:cs typeface="Avenir LT Std 65 Medium"/>
              </a:rPr>
              <a:t>Future Value of $1 </a:t>
            </a:r>
            <a:r>
              <a:rPr lang="en-US" sz="2400" b="1" dirty="0">
                <a:solidFill>
                  <a:srgbClr val="A5062D"/>
                </a:solidFill>
                <a:latin typeface="Avenir LT Std 65 Medium"/>
                <a:cs typeface="Avenir LT Std 65 Medium"/>
              </a:rPr>
              <a:t>(excerpt from Table 1)</a:t>
            </a:r>
          </a:p>
        </p:txBody>
      </p:sp>
      <p:sp>
        <p:nvSpPr>
          <p:cNvPr id="4" name="Round Same Side Corner Rectangle 3"/>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TextBox 5"/>
          <p:cNvSpPr txBox="1"/>
          <p:nvPr/>
        </p:nvSpPr>
        <p:spPr>
          <a:xfrm>
            <a:off x="1338077"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of McGraw-Hill.</a:t>
            </a:r>
          </a:p>
        </p:txBody>
      </p:sp>
      <p:sp>
        <p:nvSpPr>
          <p:cNvPr id="3" name="Slide Number Placeholder 2"/>
          <p:cNvSpPr>
            <a:spLocks noGrp="1"/>
          </p:cNvSpPr>
          <p:nvPr>
            <p:ph type="sldNum" sz="quarter" idx="12"/>
          </p:nvPr>
        </p:nvSpPr>
        <p:spPr/>
        <p:txBody>
          <a:bodyPr/>
          <a:lstStyle/>
          <a:p>
            <a:r>
              <a:rPr lang="en-US" dirty="0"/>
              <a:t>C-</a:t>
            </a:r>
            <a:fld id="{8A048DD7-39B4-434B-ACE7-68CA5B147A05}" type="slidenum">
              <a:rPr lang="en-US" smtClean="0"/>
              <a:t>11</a:t>
            </a:fld>
            <a:endParaRPr lang="en-US" dirty="0"/>
          </a:p>
        </p:txBody>
      </p:sp>
      <p:sp>
        <p:nvSpPr>
          <p:cNvPr id="8" name="Content Placeholder 2"/>
          <p:cNvSpPr>
            <a:spLocks noGrp="1"/>
          </p:cNvSpPr>
          <p:nvPr>
            <p:ph idx="1"/>
          </p:nvPr>
        </p:nvSpPr>
        <p:spPr>
          <a:xfrm>
            <a:off x="533400" y="1270000"/>
            <a:ext cx="8458200" cy="4326171"/>
          </a:xfrm>
        </p:spPr>
        <p:txBody>
          <a:bodyPr>
            <a:noAutofit/>
          </a:bodyPr>
          <a:lstStyle/>
          <a:p>
            <a:endParaRPr lang="en-US" dirty="0"/>
          </a:p>
          <a:p>
            <a:endParaRPr lang="en-US" dirty="0"/>
          </a:p>
          <a:p>
            <a:endParaRPr lang="en-US" dirty="0"/>
          </a:p>
          <a:p>
            <a:endParaRPr lang="en-US" dirty="0"/>
          </a:p>
          <a:p>
            <a:endParaRPr lang="en-US" dirty="0"/>
          </a:p>
          <a:p>
            <a:endParaRPr lang="en-US" dirty="0"/>
          </a:p>
          <a:p>
            <a:endParaRPr lang="en-US" dirty="0"/>
          </a:p>
          <a:p>
            <a:pPr marL="0" indent="0">
              <a:buNone/>
            </a:pPr>
            <a:endParaRPr lang="en-US" dirty="0"/>
          </a:p>
        </p:txBody>
      </p:sp>
      <p:sp>
        <p:nvSpPr>
          <p:cNvPr id="5" name="TextBox 4"/>
          <p:cNvSpPr txBox="1"/>
          <p:nvPr/>
        </p:nvSpPr>
        <p:spPr>
          <a:xfrm>
            <a:off x="1087689" y="5218388"/>
            <a:ext cx="7963837" cy="1107996"/>
          </a:xfrm>
          <a:prstGeom prst="rect">
            <a:avLst/>
          </a:prstGeom>
          <a:noFill/>
        </p:spPr>
        <p:txBody>
          <a:bodyPr wrap="square" rtlCol="0">
            <a:spAutoFit/>
          </a:bodyPr>
          <a:lstStyle/>
          <a:p>
            <a:pPr algn="ctr"/>
            <a:r>
              <a:rPr lang="en-US" sz="2800" b="1" dirty="0"/>
              <a:t>FV </a:t>
            </a:r>
            <a:r>
              <a:rPr lang="en-US" sz="2800" dirty="0"/>
              <a:t>= $1,000 × 1.33100 = </a:t>
            </a:r>
            <a:r>
              <a:rPr lang="en-US" sz="2800" b="1" dirty="0">
                <a:solidFill>
                  <a:srgbClr val="FF0000"/>
                </a:solidFill>
              </a:rPr>
              <a:t>$1,331.00</a:t>
            </a:r>
            <a:endParaRPr lang="en-US" sz="2800" dirty="0"/>
          </a:p>
          <a:p>
            <a:pPr algn="ctr">
              <a:spcBef>
                <a:spcPts val="1200"/>
              </a:spcBef>
            </a:pPr>
            <a:r>
              <a:rPr lang="en-US" sz="2800" dirty="0"/>
              <a:t>where </a:t>
            </a:r>
            <a:r>
              <a:rPr lang="en-US" sz="2800" i="1" dirty="0"/>
              <a:t>n</a:t>
            </a:r>
            <a:r>
              <a:rPr lang="en-US" sz="2800" dirty="0"/>
              <a:t> = 3, </a:t>
            </a:r>
            <a:r>
              <a:rPr lang="en-US" sz="2800" i="1" dirty="0"/>
              <a:t>i</a:t>
            </a:r>
            <a:r>
              <a:rPr lang="en-US" sz="2800" dirty="0"/>
              <a:t> = 10%</a:t>
            </a:r>
          </a:p>
        </p:txBody>
      </p:sp>
      <p:sp>
        <p:nvSpPr>
          <p:cNvPr id="9" name="Rounded Rectangle 8"/>
          <p:cNvSpPr/>
          <p:nvPr/>
        </p:nvSpPr>
        <p:spPr>
          <a:xfrm>
            <a:off x="828291" y="1569580"/>
            <a:ext cx="8022855" cy="3524424"/>
          </a:xfrm>
          <a:prstGeom prst="roundRect">
            <a:avLst>
              <a:gd name="adj" fmla="val 0"/>
            </a:avLst>
          </a:prstGeom>
          <a:solidFill>
            <a:srgbClr val="FEFDD7">
              <a:alpha val="75000"/>
            </a:srgbClr>
          </a:solidFill>
          <a:ln>
            <a:solidFill>
              <a:srgbClr val="E19B1A"/>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10" name="Straight Connector 9"/>
          <p:cNvCxnSpPr/>
          <p:nvPr/>
        </p:nvCxnSpPr>
        <p:spPr>
          <a:xfrm>
            <a:off x="2469112" y="1983597"/>
            <a:ext cx="6164708"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7" name="TextBox 6"/>
          <p:cNvSpPr txBox="1"/>
          <p:nvPr/>
        </p:nvSpPr>
        <p:spPr>
          <a:xfrm>
            <a:off x="3781757" y="1598117"/>
            <a:ext cx="2711448" cy="369332"/>
          </a:xfrm>
          <a:prstGeom prst="rect">
            <a:avLst/>
          </a:prstGeom>
          <a:noFill/>
        </p:spPr>
        <p:txBody>
          <a:bodyPr wrap="square" rtlCol="0">
            <a:spAutoFit/>
          </a:bodyPr>
          <a:lstStyle/>
          <a:p>
            <a:r>
              <a:rPr lang="en-US" dirty="0"/>
              <a:t>Interest Rates (</a:t>
            </a:r>
            <a:r>
              <a:rPr lang="en-US" i="1" dirty="0"/>
              <a:t>i</a:t>
            </a:r>
            <a:r>
              <a:rPr lang="en-US" dirty="0"/>
              <a:t>)</a:t>
            </a:r>
          </a:p>
        </p:txBody>
      </p:sp>
      <p:sp>
        <p:nvSpPr>
          <p:cNvPr id="13" name="TextBox 12"/>
          <p:cNvSpPr txBox="1"/>
          <p:nvPr/>
        </p:nvSpPr>
        <p:spPr>
          <a:xfrm>
            <a:off x="1087689" y="2026185"/>
            <a:ext cx="7546131" cy="369332"/>
          </a:xfrm>
          <a:prstGeom prst="rect">
            <a:avLst/>
          </a:prstGeom>
          <a:noFill/>
        </p:spPr>
        <p:txBody>
          <a:bodyPr wrap="square" rtlCol="0">
            <a:spAutoFit/>
          </a:bodyPr>
          <a:lstStyle/>
          <a:p>
            <a:r>
              <a:rPr lang="en-US" b="1" dirty="0"/>
              <a:t>Periods (</a:t>
            </a:r>
            <a:r>
              <a:rPr lang="en-US" b="1" i="1" dirty="0"/>
              <a:t>n</a:t>
            </a:r>
            <a:r>
              <a:rPr lang="en-US" b="1" dirty="0"/>
              <a:t>)               7%            8%            9%            10%            11%            12%</a:t>
            </a:r>
          </a:p>
        </p:txBody>
      </p:sp>
      <p:cxnSp>
        <p:nvCxnSpPr>
          <p:cNvPr id="14" name="Straight Connector 13"/>
          <p:cNvCxnSpPr/>
          <p:nvPr/>
        </p:nvCxnSpPr>
        <p:spPr>
          <a:xfrm>
            <a:off x="1087689" y="2387878"/>
            <a:ext cx="1124281"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a:off x="2626093" y="2387878"/>
            <a:ext cx="827437"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3605930" y="2395928"/>
            <a:ext cx="827437"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a:off x="4548069" y="2395928"/>
            <a:ext cx="827437"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5518482" y="2387878"/>
            <a:ext cx="827437"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a:off x="6493205" y="2396339"/>
            <a:ext cx="827437"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a:off x="7484517" y="2396339"/>
            <a:ext cx="827437"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23" name="TextBox 22"/>
          <p:cNvSpPr txBox="1"/>
          <p:nvPr/>
        </p:nvSpPr>
        <p:spPr>
          <a:xfrm>
            <a:off x="1138283" y="2462038"/>
            <a:ext cx="873893" cy="2308324"/>
          </a:xfrm>
          <a:prstGeom prst="rect">
            <a:avLst/>
          </a:prstGeom>
          <a:noFill/>
        </p:spPr>
        <p:txBody>
          <a:bodyPr wrap="square" rtlCol="0">
            <a:spAutoFit/>
          </a:bodyPr>
          <a:lstStyle/>
          <a:p>
            <a:pPr algn="ctr"/>
            <a:r>
              <a:rPr lang="en-US" dirty="0"/>
              <a:t>1</a:t>
            </a:r>
          </a:p>
          <a:p>
            <a:pPr algn="ctr"/>
            <a:r>
              <a:rPr lang="en-US" dirty="0"/>
              <a:t>2</a:t>
            </a:r>
          </a:p>
          <a:p>
            <a:pPr algn="ctr"/>
            <a:r>
              <a:rPr lang="en-US" dirty="0"/>
              <a:t>3</a:t>
            </a:r>
          </a:p>
          <a:p>
            <a:pPr algn="ctr"/>
            <a:r>
              <a:rPr lang="en-US" dirty="0"/>
              <a:t>4</a:t>
            </a:r>
          </a:p>
          <a:p>
            <a:pPr algn="ctr"/>
            <a:r>
              <a:rPr lang="en-US" dirty="0"/>
              <a:t>5</a:t>
            </a:r>
          </a:p>
          <a:p>
            <a:pPr algn="ctr"/>
            <a:r>
              <a:rPr lang="en-US" dirty="0"/>
              <a:t>6</a:t>
            </a:r>
          </a:p>
          <a:p>
            <a:pPr algn="ctr"/>
            <a:r>
              <a:rPr lang="en-US" dirty="0"/>
              <a:t>7</a:t>
            </a:r>
          </a:p>
          <a:p>
            <a:pPr algn="ctr"/>
            <a:r>
              <a:rPr lang="en-US" dirty="0"/>
              <a:t>8</a:t>
            </a:r>
          </a:p>
        </p:txBody>
      </p:sp>
      <p:sp>
        <p:nvSpPr>
          <p:cNvPr id="24" name="TextBox 23"/>
          <p:cNvSpPr txBox="1"/>
          <p:nvPr/>
        </p:nvSpPr>
        <p:spPr>
          <a:xfrm>
            <a:off x="2540463" y="2462038"/>
            <a:ext cx="1284103" cy="2308324"/>
          </a:xfrm>
          <a:prstGeom prst="rect">
            <a:avLst/>
          </a:prstGeom>
          <a:noFill/>
        </p:spPr>
        <p:txBody>
          <a:bodyPr wrap="square" rtlCol="0">
            <a:spAutoFit/>
          </a:bodyPr>
          <a:lstStyle/>
          <a:p>
            <a:r>
              <a:rPr lang="en-US" dirty="0"/>
              <a:t>1.07000</a:t>
            </a:r>
          </a:p>
          <a:p>
            <a:r>
              <a:rPr lang="en-US" dirty="0"/>
              <a:t>1.14490</a:t>
            </a:r>
          </a:p>
          <a:p>
            <a:r>
              <a:rPr lang="en-US" dirty="0"/>
              <a:t>1.22504</a:t>
            </a:r>
          </a:p>
          <a:p>
            <a:r>
              <a:rPr lang="en-US" dirty="0"/>
              <a:t>1.31080</a:t>
            </a:r>
          </a:p>
          <a:p>
            <a:r>
              <a:rPr lang="en-US" dirty="0"/>
              <a:t>1.40255</a:t>
            </a:r>
          </a:p>
          <a:p>
            <a:r>
              <a:rPr lang="en-US" dirty="0"/>
              <a:t>1.50073</a:t>
            </a:r>
          </a:p>
          <a:p>
            <a:r>
              <a:rPr lang="en-US" dirty="0"/>
              <a:t>1.60578</a:t>
            </a:r>
          </a:p>
          <a:p>
            <a:r>
              <a:rPr lang="en-US" dirty="0"/>
              <a:t>1.71819</a:t>
            </a:r>
          </a:p>
        </p:txBody>
      </p:sp>
      <p:sp>
        <p:nvSpPr>
          <p:cNvPr id="25" name="TextBox 24"/>
          <p:cNvSpPr txBox="1"/>
          <p:nvPr/>
        </p:nvSpPr>
        <p:spPr>
          <a:xfrm>
            <a:off x="3553428" y="2462038"/>
            <a:ext cx="1284103" cy="2308324"/>
          </a:xfrm>
          <a:prstGeom prst="rect">
            <a:avLst/>
          </a:prstGeom>
          <a:noFill/>
        </p:spPr>
        <p:txBody>
          <a:bodyPr wrap="square" rtlCol="0">
            <a:spAutoFit/>
          </a:bodyPr>
          <a:lstStyle/>
          <a:p>
            <a:r>
              <a:rPr lang="en-US" dirty="0"/>
              <a:t>1.08000</a:t>
            </a:r>
          </a:p>
          <a:p>
            <a:r>
              <a:rPr lang="en-US" dirty="0"/>
              <a:t>1.16640</a:t>
            </a:r>
          </a:p>
          <a:p>
            <a:r>
              <a:rPr lang="en-US" dirty="0"/>
              <a:t>1.25971</a:t>
            </a:r>
          </a:p>
          <a:p>
            <a:r>
              <a:rPr lang="en-US" dirty="0"/>
              <a:t>1.36049</a:t>
            </a:r>
          </a:p>
          <a:p>
            <a:r>
              <a:rPr lang="en-US" dirty="0"/>
              <a:t>1.46933</a:t>
            </a:r>
          </a:p>
          <a:p>
            <a:r>
              <a:rPr lang="en-US" dirty="0"/>
              <a:t>1.58687</a:t>
            </a:r>
          </a:p>
          <a:p>
            <a:r>
              <a:rPr lang="en-US" dirty="0"/>
              <a:t>1.71382</a:t>
            </a:r>
          </a:p>
          <a:p>
            <a:r>
              <a:rPr lang="en-US" dirty="0"/>
              <a:t>1.85093</a:t>
            </a:r>
          </a:p>
        </p:txBody>
      </p:sp>
      <p:sp>
        <p:nvSpPr>
          <p:cNvPr id="26" name="TextBox 25"/>
          <p:cNvSpPr txBox="1"/>
          <p:nvPr/>
        </p:nvSpPr>
        <p:spPr>
          <a:xfrm>
            <a:off x="4532135" y="2462038"/>
            <a:ext cx="1284103" cy="2308324"/>
          </a:xfrm>
          <a:prstGeom prst="rect">
            <a:avLst/>
          </a:prstGeom>
          <a:noFill/>
        </p:spPr>
        <p:txBody>
          <a:bodyPr wrap="square" rtlCol="0">
            <a:spAutoFit/>
          </a:bodyPr>
          <a:lstStyle/>
          <a:p>
            <a:r>
              <a:rPr lang="en-US" dirty="0"/>
              <a:t>1.09000</a:t>
            </a:r>
          </a:p>
          <a:p>
            <a:r>
              <a:rPr lang="en-US" dirty="0"/>
              <a:t>1.18810</a:t>
            </a:r>
          </a:p>
          <a:p>
            <a:r>
              <a:rPr lang="en-US" dirty="0"/>
              <a:t>1.29503</a:t>
            </a:r>
          </a:p>
          <a:p>
            <a:r>
              <a:rPr lang="en-US" dirty="0"/>
              <a:t>1.41158</a:t>
            </a:r>
          </a:p>
          <a:p>
            <a:r>
              <a:rPr lang="en-US" dirty="0"/>
              <a:t>1.53862</a:t>
            </a:r>
          </a:p>
          <a:p>
            <a:r>
              <a:rPr lang="en-US" dirty="0"/>
              <a:t>1.67710</a:t>
            </a:r>
          </a:p>
          <a:p>
            <a:r>
              <a:rPr lang="en-US" dirty="0"/>
              <a:t>1.82804</a:t>
            </a:r>
          </a:p>
          <a:p>
            <a:r>
              <a:rPr lang="en-US" dirty="0"/>
              <a:t>1.99256</a:t>
            </a:r>
          </a:p>
        </p:txBody>
      </p:sp>
      <p:sp>
        <p:nvSpPr>
          <p:cNvPr id="27" name="TextBox 26"/>
          <p:cNvSpPr txBox="1"/>
          <p:nvPr/>
        </p:nvSpPr>
        <p:spPr>
          <a:xfrm>
            <a:off x="5471096" y="2462038"/>
            <a:ext cx="1022109" cy="2308324"/>
          </a:xfrm>
          <a:prstGeom prst="rect">
            <a:avLst/>
          </a:prstGeom>
          <a:noFill/>
        </p:spPr>
        <p:txBody>
          <a:bodyPr wrap="square" rtlCol="0">
            <a:spAutoFit/>
          </a:bodyPr>
          <a:lstStyle/>
          <a:p>
            <a:r>
              <a:rPr lang="en-US" dirty="0"/>
              <a:t>1.10000</a:t>
            </a:r>
          </a:p>
          <a:p>
            <a:r>
              <a:rPr lang="en-US" dirty="0"/>
              <a:t>1.21000</a:t>
            </a:r>
          </a:p>
          <a:p>
            <a:r>
              <a:rPr lang="en-US" b="1" dirty="0">
                <a:solidFill>
                  <a:srgbClr val="FF0000"/>
                </a:solidFill>
              </a:rPr>
              <a:t>1.33100</a:t>
            </a:r>
          </a:p>
          <a:p>
            <a:r>
              <a:rPr lang="en-US" dirty="0"/>
              <a:t>1.46410</a:t>
            </a:r>
          </a:p>
          <a:p>
            <a:r>
              <a:rPr lang="en-US" dirty="0"/>
              <a:t>1.61051</a:t>
            </a:r>
          </a:p>
          <a:p>
            <a:r>
              <a:rPr lang="en-US" dirty="0"/>
              <a:t>1.77156</a:t>
            </a:r>
          </a:p>
          <a:p>
            <a:r>
              <a:rPr lang="en-US" dirty="0"/>
              <a:t>1.94872</a:t>
            </a:r>
          </a:p>
          <a:p>
            <a:r>
              <a:rPr lang="en-US" dirty="0"/>
              <a:t>2.14359</a:t>
            </a:r>
          </a:p>
        </p:txBody>
      </p:sp>
      <p:sp>
        <p:nvSpPr>
          <p:cNvPr id="28" name="TextBox 27"/>
          <p:cNvSpPr txBox="1"/>
          <p:nvPr/>
        </p:nvSpPr>
        <p:spPr>
          <a:xfrm>
            <a:off x="6507476" y="2462038"/>
            <a:ext cx="1022109" cy="2308324"/>
          </a:xfrm>
          <a:prstGeom prst="rect">
            <a:avLst/>
          </a:prstGeom>
          <a:noFill/>
        </p:spPr>
        <p:txBody>
          <a:bodyPr wrap="square" rtlCol="0">
            <a:spAutoFit/>
          </a:bodyPr>
          <a:lstStyle/>
          <a:p>
            <a:r>
              <a:rPr lang="en-US" dirty="0"/>
              <a:t>1.11000</a:t>
            </a:r>
          </a:p>
          <a:p>
            <a:r>
              <a:rPr lang="en-US" dirty="0"/>
              <a:t>1.23210</a:t>
            </a:r>
          </a:p>
          <a:p>
            <a:r>
              <a:rPr lang="en-US" dirty="0"/>
              <a:t>1.36763</a:t>
            </a:r>
          </a:p>
          <a:p>
            <a:r>
              <a:rPr lang="en-US" dirty="0"/>
              <a:t>1.51807</a:t>
            </a:r>
          </a:p>
          <a:p>
            <a:r>
              <a:rPr lang="en-US" dirty="0"/>
              <a:t>1.68506</a:t>
            </a:r>
          </a:p>
          <a:p>
            <a:r>
              <a:rPr lang="en-US" dirty="0"/>
              <a:t>1.87041</a:t>
            </a:r>
          </a:p>
          <a:p>
            <a:r>
              <a:rPr lang="en-US" dirty="0"/>
              <a:t>2.07616</a:t>
            </a:r>
          </a:p>
          <a:p>
            <a:r>
              <a:rPr lang="en-US" dirty="0"/>
              <a:t>2.30454</a:t>
            </a:r>
          </a:p>
        </p:txBody>
      </p:sp>
      <p:sp>
        <p:nvSpPr>
          <p:cNvPr id="29" name="TextBox 28"/>
          <p:cNvSpPr txBox="1"/>
          <p:nvPr/>
        </p:nvSpPr>
        <p:spPr>
          <a:xfrm>
            <a:off x="7498788" y="2462038"/>
            <a:ext cx="1022109" cy="2308324"/>
          </a:xfrm>
          <a:prstGeom prst="rect">
            <a:avLst/>
          </a:prstGeom>
          <a:noFill/>
        </p:spPr>
        <p:txBody>
          <a:bodyPr wrap="square" rtlCol="0">
            <a:spAutoFit/>
          </a:bodyPr>
          <a:lstStyle/>
          <a:p>
            <a:r>
              <a:rPr lang="en-US" dirty="0"/>
              <a:t>1.12000</a:t>
            </a:r>
          </a:p>
          <a:p>
            <a:r>
              <a:rPr lang="en-US" dirty="0"/>
              <a:t>1.25440</a:t>
            </a:r>
          </a:p>
          <a:p>
            <a:r>
              <a:rPr lang="en-US" dirty="0"/>
              <a:t>1.40493</a:t>
            </a:r>
          </a:p>
          <a:p>
            <a:r>
              <a:rPr lang="en-US" dirty="0"/>
              <a:t>1.57352</a:t>
            </a:r>
          </a:p>
          <a:p>
            <a:r>
              <a:rPr lang="en-US" dirty="0"/>
              <a:t>1.76234</a:t>
            </a:r>
          </a:p>
          <a:p>
            <a:r>
              <a:rPr lang="en-US" dirty="0"/>
              <a:t>1.97382</a:t>
            </a:r>
          </a:p>
          <a:p>
            <a:r>
              <a:rPr lang="en-US" dirty="0"/>
              <a:t>2.21068</a:t>
            </a:r>
          </a:p>
          <a:p>
            <a:r>
              <a:rPr lang="en-US" dirty="0"/>
              <a:t>2.47596</a:t>
            </a:r>
          </a:p>
        </p:txBody>
      </p:sp>
      <p:sp>
        <p:nvSpPr>
          <p:cNvPr id="30" name="Oval 29"/>
          <p:cNvSpPr/>
          <p:nvPr/>
        </p:nvSpPr>
        <p:spPr>
          <a:xfrm>
            <a:off x="5485367" y="3053549"/>
            <a:ext cx="874823" cy="342454"/>
          </a:xfrm>
          <a:prstGeom prst="ellipse">
            <a:avLst/>
          </a:prstGeom>
          <a:noFill/>
          <a:ln w="19050"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12" name="Straight Arrow Connector 11"/>
          <p:cNvCxnSpPr/>
          <p:nvPr/>
        </p:nvCxnSpPr>
        <p:spPr>
          <a:xfrm flipH="1">
            <a:off x="5640636" y="3396003"/>
            <a:ext cx="341514" cy="1947178"/>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31" name="Right Arrow 30"/>
          <p:cNvSpPr/>
          <p:nvPr/>
        </p:nvSpPr>
        <p:spPr>
          <a:xfrm rot="5400000">
            <a:off x="5705871" y="1532546"/>
            <a:ext cx="387017" cy="198378"/>
          </a:xfrm>
          <a:prstGeom prst="rightArrow">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2" name="Right Arrow 31"/>
          <p:cNvSpPr/>
          <p:nvPr/>
        </p:nvSpPr>
        <p:spPr>
          <a:xfrm>
            <a:off x="952874" y="3125587"/>
            <a:ext cx="387017" cy="198378"/>
          </a:xfrm>
          <a:prstGeom prst="rightArrow">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5936269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9300" y="730399"/>
            <a:ext cx="8229600" cy="774700"/>
          </a:xfrm>
        </p:spPr>
        <p:txBody>
          <a:bodyPr>
            <a:normAutofit fontScale="90000"/>
          </a:bodyPr>
          <a:lstStyle/>
          <a:p>
            <a:pPr algn="l"/>
            <a:r>
              <a:rPr lang="en-US" sz="3200" dirty="0">
                <a:solidFill>
                  <a:srgbClr val="A5062D"/>
                </a:solidFill>
                <a:latin typeface="Avenir LT Std 65 Medium"/>
                <a:cs typeface="Avenir LT Std 65 Medium"/>
              </a:rPr>
              <a:t>Calculate the Future Value of a Single Amount Using a Financial Calculator and Excel</a:t>
            </a:r>
          </a:p>
        </p:txBody>
      </p:sp>
      <p:sp>
        <p:nvSpPr>
          <p:cNvPr id="4" name="Round Same Side Corner Rectangle 3"/>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TextBox 5"/>
          <p:cNvSpPr txBox="1"/>
          <p:nvPr/>
        </p:nvSpPr>
        <p:spPr>
          <a:xfrm>
            <a:off x="1338077"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of McGraw-Hill.</a:t>
            </a:r>
          </a:p>
        </p:txBody>
      </p:sp>
      <p:sp>
        <p:nvSpPr>
          <p:cNvPr id="5" name="Slide Number Placeholder 4"/>
          <p:cNvSpPr>
            <a:spLocks noGrp="1"/>
          </p:cNvSpPr>
          <p:nvPr>
            <p:ph type="sldNum" sz="quarter" idx="12"/>
          </p:nvPr>
        </p:nvSpPr>
        <p:spPr/>
        <p:txBody>
          <a:bodyPr/>
          <a:lstStyle/>
          <a:p>
            <a:r>
              <a:rPr lang="en-US" dirty="0"/>
              <a:t>C-</a:t>
            </a:r>
            <a:fld id="{8A048DD7-39B4-434B-ACE7-68CA5B147A05}" type="slidenum">
              <a:rPr lang="en-US" smtClean="0"/>
              <a:t>12</a:t>
            </a:fld>
            <a:endParaRPr lang="en-US" dirty="0"/>
          </a:p>
        </p:txBody>
      </p:sp>
      <p:sp>
        <p:nvSpPr>
          <p:cNvPr id="10" name="Rectangle 9"/>
          <p:cNvSpPr/>
          <p:nvPr/>
        </p:nvSpPr>
        <p:spPr>
          <a:xfrm>
            <a:off x="749299" y="135117"/>
            <a:ext cx="4559430" cy="584775"/>
          </a:xfrm>
          <a:prstGeom prst="rect">
            <a:avLst/>
          </a:prstGeom>
        </p:spPr>
        <p:txBody>
          <a:bodyPr wrap="square">
            <a:spAutoFit/>
          </a:bodyPr>
          <a:lstStyle/>
          <a:p>
            <a:r>
              <a:rPr lang="en-US" sz="3200" dirty="0">
                <a:solidFill>
                  <a:srgbClr val="1D5F76"/>
                </a:solidFill>
                <a:latin typeface="Avenir LT Std 65 Medium"/>
                <a:cs typeface="Avenir LT Std 65 Medium"/>
              </a:rPr>
              <a:t>Illustrations C–5 and C–6</a:t>
            </a:r>
            <a:endParaRPr lang="en-US" sz="3200" dirty="0"/>
          </a:p>
        </p:txBody>
      </p:sp>
      <p:sp>
        <p:nvSpPr>
          <p:cNvPr id="11" name="Rounded Rectangle 10"/>
          <p:cNvSpPr/>
          <p:nvPr/>
        </p:nvSpPr>
        <p:spPr>
          <a:xfrm>
            <a:off x="1626869" y="1632167"/>
            <a:ext cx="6379037" cy="2054724"/>
          </a:xfrm>
          <a:prstGeom prst="roundRect">
            <a:avLst>
              <a:gd name="adj" fmla="val 0"/>
            </a:avLst>
          </a:prstGeom>
          <a:solidFill>
            <a:srgbClr val="FEFDD7">
              <a:alpha val="75000"/>
            </a:srgbClr>
          </a:solidFill>
          <a:ln>
            <a:solidFill>
              <a:srgbClr val="E19B1A"/>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 name="TextBox 6"/>
          <p:cNvSpPr txBox="1"/>
          <p:nvPr/>
        </p:nvSpPr>
        <p:spPr>
          <a:xfrm>
            <a:off x="3567697" y="1595872"/>
            <a:ext cx="4049606" cy="369332"/>
          </a:xfrm>
          <a:prstGeom prst="rect">
            <a:avLst/>
          </a:prstGeom>
          <a:noFill/>
        </p:spPr>
        <p:txBody>
          <a:bodyPr wrap="square" rtlCol="0">
            <a:spAutoFit/>
          </a:bodyPr>
          <a:lstStyle/>
          <a:p>
            <a:r>
              <a:rPr lang="en-US" b="1" dirty="0">
                <a:solidFill>
                  <a:srgbClr val="23698A"/>
                </a:solidFill>
              </a:rPr>
              <a:t>CALCULATOR INPUTS</a:t>
            </a:r>
          </a:p>
        </p:txBody>
      </p:sp>
      <p:cxnSp>
        <p:nvCxnSpPr>
          <p:cNvPr id="12" name="Straight Connector 11"/>
          <p:cNvCxnSpPr/>
          <p:nvPr/>
        </p:nvCxnSpPr>
        <p:spPr>
          <a:xfrm>
            <a:off x="1841198" y="2221215"/>
            <a:ext cx="3467531"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8" name="TextBox 7"/>
          <p:cNvSpPr txBox="1"/>
          <p:nvPr/>
        </p:nvSpPr>
        <p:spPr>
          <a:xfrm>
            <a:off x="1755305" y="1868816"/>
            <a:ext cx="6050809" cy="369332"/>
          </a:xfrm>
          <a:prstGeom prst="rect">
            <a:avLst/>
          </a:prstGeom>
          <a:noFill/>
        </p:spPr>
        <p:txBody>
          <a:bodyPr wrap="square" rtlCol="0">
            <a:spAutoFit/>
          </a:bodyPr>
          <a:lstStyle/>
          <a:p>
            <a:r>
              <a:rPr lang="en-US" b="1" dirty="0"/>
              <a:t>Inputs                                                               Key          Amount</a:t>
            </a:r>
          </a:p>
        </p:txBody>
      </p:sp>
      <p:cxnSp>
        <p:nvCxnSpPr>
          <p:cNvPr id="14" name="Straight Connector 13"/>
          <p:cNvCxnSpPr/>
          <p:nvPr/>
        </p:nvCxnSpPr>
        <p:spPr>
          <a:xfrm>
            <a:off x="5685006" y="2221215"/>
            <a:ext cx="413455"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a:off x="6537501" y="2221215"/>
            <a:ext cx="830857"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20" name="TextBox 19"/>
          <p:cNvSpPr txBox="1"/>
          <p:nvPr/>
        </p:nvSpPr>
        <p:spPr>
          <a:xfrm>
            <a:off x="1755572" y="2208748"/>
            <a:ext cx="6164708" cy="923330"/>
          </a:xfrm>
          <a:prstGeom prst="rect">
            <a:avLst/>
          </a:prstGeom>
          <a:noFill/>
        </p:spPr>
        <p:txBody>
          <a:bodyPr wrap="square" rtlCol="0">
            <a:spAutoFit/>
          </a:bodyPr>
          <a:lstStyle/>
          <a:p>
            <a:pPr marL="342900" indent="-342900">
              <a:buAutoNum type="arabicPeriod"/>
            </a:pPr>
            <a:r>
              <a:rPr lang="en-US" dirty="0"/>
              <a:t>Present value (initial investment)         PV            $1,000</a:t>
            </a:r>
          </a:p>
          <a:p>
            <a:pPr marL="342900" indent="-342900">
              <a:buAutoNum type="arabicPeriod"/>
            </a:pPr>
            <a:r>
              <a:rPr lang="en-US" dirty="0"/>
              <a:t>Interest rate per period                            </a:t>
            </a:r>
            <a:r>
              <a:rPr lang="en-US" i="1" dirty="0"/>
              <a:t>i</a:t>
            </a:r>
            <a:r>
              <a:rPr lang="en-US" dirty="0"/>
              <a:t>                      10%</a:t>
            </a:r>
          </a:p>
          <a:p>
            <a:pPr marL="342900" indent="-342900">
              <a:buAutoNum type="arabicPeriod"/>
            </a:pPr>
            <a:r>
              <a:rPr lang="en-US" dirty="0"/>
              <a:t>Numbers of periods                                  </a:t>
            </a:r>
            <a:r>
              <a:rPr lang="en-US" i="1" dirty="0"/>
              <a:t>n</a:t>
            </a:r>
            <a:r>
              <a:rPr lang="en-US" dirty="0"/>
              <a:t>                       3</a:t>
            </a:r>
          </a:p>
        </p:txBody>
      </p:sp>
      <p:sp>
        <p:nvSpPr>
          <p:cNvPr id="22" name="TextBox 21"/>
          <p:cNvSpPr txBox="1"/>
          <p:nvPr/>
        </p:nvSpPr>
        <p:spPr>
          <a:xfrm>
            <a:off x="3506032" y="3061065"/>
            <a:ext cx="4049606" cy="369332"/>
          </a:xfrm>
          <a:prstGeom prst="rect">
            <a:avLst/>
          </a:prstGeom>
          <a:noFill/>
        </p:spPr>
        <p:txBody>
          <a:bodyPr wrap="square" rtlCol="0">
            <a:spAutoFit/>
          </a:bodyPr>
          <a:lstStyle/>
          <a:p>
            <a:r>
              <a:rPr lang="en-US" b="1" dirty="0">
                <a:solidFill>
                  <a:srgbClr val="23698A"/>
                </a:solidFill>
              </a:rPr>
              <a:t>CALCULATOR OUTPUT</a:t>
            </a:r>
          </a:p>
        </p:txBody>
      </p:sp>
      <p:sp>
        <p:nvSpPr>
          <p:cNvPr id="23" name="TextBox 22"/>
          <p:cNvSpPr txBox="1"/>
          <p:nvPr/>
        </p:nvSpPr>
        <p:spPr>
          <a:xfrm>
            <a:off x="1841198" y="3270774"/>
            <a:ext cx="5776105" cy="369332"/>
          </a:xfrm>
          <a:prstGeom prst="rect">
            <a:avLst/>
          </a:prstGeom>
          <a:noFill/>
        </p:spPr>
        <p:txBody>
          <a:bodyPr wrap="square" rtlCol="0">
            <a:spAutoFit/>
          </a:bodyPr>
          <a:lstStyle/>
          <a:p>
            <a:r>
              <a:rPr lang="en-US" dirty="0"/>
              <a:t>Future value                                                   FV            $1,331</a:t>
            </a:r>
          </a:p>
        </p:txBody>
      </p:sp>
      <p:pic>
        <p:nvPicPr>
          <p:cNvPr id="3" name="Picture 2" descr="Screen Shot 2018-05-30 at 3.43.08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56832" y="3803540"/>
            <a:ext cx="4532554" cy="2512687"/>
          </a:xfrm>
          <a:prstGeom prst="rect">
            <a:avLst/>
          </a:prstGeom>
        </p:spPr>
      </p:pic>
      <p:sp>
        <p:nvSpPr>
          <p:cNvPr id="9" name="Rectangle 8"/>
          <p:cNvSpPr/>
          <p:nvPr/>
        </p:nvSpPr>
        <p:spPr>
          <a:xfrm>
            <a:off x="2422966" y="6278812"/>
            <a:ext cx="1922277" cy="261610"/>
          </a:xfrm>
          <a:prstGeom prst="rect">
            <a:avLst/>
          </a:prstGeom>
        </p:spPr>
        <p:txBody>
          <a:bodyPr wrap="none">
            <a:spAutoFit/>
          </a:bodyPr>
          <a:lstStyle/>
          <a:p>
            <a:r>
              <a:rPr lang="en-US" sz="1100" dirty="0"/>
              <a:t>Source: Microsoft Corporation</a:t>
            </a:r>
          </a:p>
        </p:txBody>
      </p:sp>
    </p:spTree>
    <p:extLst>
      <p:ext uri="{BB962C8B-B14F-4D97-AF65-F5344CB8AC3E}">
        <p14:creationId xmlns:p14="http://schemas.microsoft.com/office/powerpoint/2010/main" val="12800955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429768"/>
            <a:ext cx="8229600" cy="774700"/>
          </a:xfrm>
        </p:spPr>
        <p:txBody>
          <a:bodyPr>
            <a:normAutofit/>
          </a:bodyPr>
          <a:lstStyle/>
          <a:p>
            <a:pPr algn="l"/>
            <a:r>
              <a:rPr lang="en-US" sz="3200" dirty="0">
                <a:solidFill>
                  <a:srgbClr val="A5062D"/>
                </a:solidFill>
                <a:latin typeface="Avenir LT Std 65 Medium"/>
                <a:cs typeface="Avenir LT Std 65 Medium"/>
              </a:rPr>
              <a:t>Interest Compounded More Than Annually</a:t>
            </a:r>
          </a:p>
        </p:txBody>
      </p:sp>
      <p:sp>
        <p:nvSpPr>
          <p:cNvPr id="4" name="Round Same Side Corner Rectangle 3"/>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TextBox 5"/>
          <p:cNvSpPr txBox="1"/>
          <p:nvPr/>
        </p:nvSpPr>
        <p:spPr>
          <a:xfrm>
            <a:off x="1338077"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of McGraw-Hill.</a:t>
            </a:r>
          </a:p>
        </p:txBody>
      </p:sp>
      <p:sp>
        <p:nvSpPr>
          <p:cNvPr id="5" name="Slide Number Placeholder 4"/>
          <p:cNvSpPr>
            <a:spLocks noGrp="1"/>
          </p:cNvSpPr>
          <p:nvPr>
            <p:ph type="sldNum" sz="quarter" idx="12"/>
          </p:nvPr>
        </p:nvSpPr>
        <p:spPr/>
        <p:txBody>
          <a:bodyPr/>
          <a:lstStyle/>
          <a:p>
            <a:r>
              <a:rPr lang="en-US" dirty="0"/>
              <a:t>C-</a:t>
            </a:r>
            <a:fld id="{8A048DD7-39B4-434B-ACE7-68CA5B147A05}" type="slidenum">
              <a:rPr lang="en-US" smtClean="0"/>
              <a:t>13</a:t>
            </a:fld>
            <a:endParaRPr lang="en-US" dirty="0"/>
          </a:p>
        </p:txBody>
      </p:sp>
      <p:sp>
        <p:nvSpPr>
          <p:cNvPr id="11" name="TextBox 10"/>
          <p:cNvSpPr txBox="1"/>
          <p:nvPr/>
        </p:nvSpPr>
        <p:spPr>
          <a:xfrm>
            <a:off x="1005840" y="1280160"/>
            <a:ext cx="7726431" cy="3898503"/>
          </a:xfrm>
          <a:prstGeom prst="rect">
            <a:avLst/>
          </a:prstGeom>
          <a:noFill/>
        </p:spPr>
        <p:txBody>
          <a:bodyPr wrap="square" rtlCol="0">
            <a:spAutoFit/>
          </a:bodyPr>
          <a:lstStyle/>
          <a:p>
            <a:pPr>
              <a:lnSpc>
                <a:spcPct val="80000"/>
              </a:lnSpc>
            </a:pPr>
            <a:r>
              <a:rPr lang="en-US" sz="2800" dirty="0">
                <a:solidFill>
                  <a:srgbClr val="1D5F76"/>
                </a:solidFill>
              </a:rPr>
              <a:t>FV = 1 × FV factor</a:t>
            </a:r>
          </a:p>
          <a:p>
            <a:pPr>
              <a:lnSpc>
                <a:spcPct val="80000"/>
              </a:lnSpc>
            </a:pPr>
            <a:endParaRPr lang="en-US" sz="2800" dirty="0">
              <a:solidFill>
                <a:srgbClr val="1D5F76"/>
              </a:solidFill>
            </a:endParaRPr>
          </a:p>
          <a:p>
            <a:pPr>
              <a:lnSpc>
                <a:spcPct val="80000"/>
              </a:lnSpc>
            </a:pPr>
            <a:r>
              <a:rPr lang="en-US" sz="2800" dirty="0">
                <a:solidFill>
                  <a:srgbClr val="1D5F76"/>
                </a:solidFill>
              </a:rPr>
              <a:t>Now, assume the same investment earns 10% compounded </a:t>
            </a:r>
            <a:r>
              <a:rPr lang="en-US" sz="2800" b="1" i="1" dirty="0">
                <a:solidFill>
                  <a:srgbClr val="1D5F76"/>
                </a:solidFill>
              </a:rPr>
              <a:t>semiannually</a:t>
            </a:r>
            <a:r>
              <a:rPr lang="en-US" sz="2800" dirty="0">
                <a:solidFill>
                  <a:srgbClr val="1D5F76"/>
                </a:solidFill>
              </a:rPr>
              <a:t> (or twice per year).</a:t>
            </a:r>
          </a:p>
          <a:p>
            <a:pPr>
              <a:lnSpc>
                <a:spcPct val="80000"/>
              </a:lnSpc>
            </a:pPr>
            <a:endParaRPr lang="en-US" sz="2800" dirty="0">
              <a:solidFill>
                <a:srgbClr val="1D5F76"/>
              </a:solidFill>
            </a:endParaRPr>
          </a:p>
          <a:p>
            <a:pPr>
              <a:lnSpc>
                <a:spcPct val="80000"/>
              </a:lnSpc>
            </a:pPr>
            <a:r>
              <a:rPr lang="en-US" sz="2800" i="1" dirty="0">
                <a:solidFill>
                  <a:srgbClr val="1D5F76"/>
                </a:solidFill>
              </a:rPr>
              <a:t>i</a:t>
            </a:r>
            <a:r>
              <a:rPr lang="en-US" sz="2800" dirty="0">
                <a:solidFill>
                  <a:srgbClr val="1D5F76"/>
                </a:solidFill>
              </a:rPr>
              <a:t> = 5% (10% annual divided by 2)</a:t>
            </a:r>
          </a:p>
          <a:p>
            <a:pPr>
              <a:lnSpc>
                <a:spcPct val="80000"/>
              </a:lnSpc>
            </a:pPr>
            <a:r>
              <a:rPr lang="en-US" sz="2800" i="1" dirty="0">
                <a:solidFill>
                  <a:srgbClr val="1D5F76"/>
                </a:solidFill>
              </a:rPr>
              <a:t>n</a:t>
            </a:r>
            <a:r>
              <a:rPr lang="en-US" sz="2800" dirty="0">
                <a:solidFill>
                  <a:srgbClr val="1D5F76"/>
                </a:solidFill>
              </a:rPr>
              <a:t> = 6 (3 years times 2 semiannual periods per year)</a:t>
            </a:r>
          </a:p>
          <a:p>
            <a:pPr>
              <a:lnSpc>
                <a:spcPct val="80000"/>
              </a:lnSpc>
            </a:pPr>
            <a:endParaRPr lang="en-US" sz="2800" dirty="0">
              <a:solidFill>
                <a:srgbClr val="1D5F76"/>
              </a:solidFill>
            </a:endParaRPr>
          </a:p>
          <a:p>
            <a:pPr>
              <a:lnSpc>
                <a:spcPct val="80000"/>
              </a:lnSpc>
            </a:pPr>
            <a:r>
              <a:rPr lang="en-US" sz="2800" dirty="0">
                <a:solidFill>
                  <a:srgbClr val="1D5F76"/>
                </a:solidFill>
              </a:rPr>
              <a:t>Factor = 1.34010</a:t>
            </a:r>
          </a:p>
          <a:p>
            <a:pPr>
              <a:lnSpc>
                <a:spcPct val="80000"/>
              </a:lnSpc>
            </a:pPr>
            <a:endParaRPr lang="en-US" sz="2800" dirty="0">
              <a:solidFill>
                <a:srgbClr val="1D5F76"/>
              </a:solidFill>
            </a:endParaRPr>
          </a:p>
          <a:p>
            <a:pPr>
              <a:lnSpc>
                <a:spcPct val="80000"/>
              </a:lnSpc>
            </a:pPr>
            <a:r>
              <a:rPr lang="en-US" sz="2800" dirty="0">
                <a:solidFill>
                  <a:srgbClr val="1D5F76"/>
                </a:solidFill>
              </a:rPr>
              <a:t>FV = $1,000 × 1.34010 = $1,340</a:t>
            </a:r>
          </a:p>
        </p:txBody>
      </p:sp>
    </p:spTree>
    <p:extLst>
      <p:ext uri="{BB962C8B-B14F-4D97-AF65-F5344CB8AC3E}">
        <p14:creationId xmlns:p14="http://schemas.microsoft.com/office/powerpoint/2010/main" val="203274028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ounded Rectangle 34"/>
          <p:cNvSpPr/>
          <p:nvPr/>
        </p:nvSpPr>
        <p:spPr>
          <a:xfrm>
            <a:off x="635020" y="1529783"/>
            <a:ext cx="8242280" cy="3354627"/>
          </a:xfrm>
          <a:prstGeom prst="roundRect">
            <a:avLst/>
          </a:prstGeom>
          <a:solidFill>
            <a:srgbClr val="FEFDD7">
              <a:alpha val="75000"/>
            </a:srgbClr>
          </a:solidFill>
          <a:ln>
            <a:solidFill>
              <a:srgbClr val="E19B1A"/>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1027763" y="495300"/>
            <a:ext cx="8229600" cy="774700"/>
          </a:xfrm>
        </p:spPr>
        <p:txBody>
          <a:bodyPr>
            <a:noAutofit/>
          </a:bodyPr>
          <a:lstStyle/>
          <a:p>
            <a:pPr algn="l">
              <a:lnSpc>
                <a:spcPct val="90000"/>
              </a:lnSpc>
            </a:pPr>
            <a:r>
              <a:rPr lang="en-US" sz="3200" dirty="0">
                <a:solidFill>
                  <a:srgbClr val="1D5F76"/>
                </a:solidFill>
                <a:latin typeface="Avenir LT Std 65 Medium"/>
                <a:cs typeface="Avenir LT Std 65 Medium"/>
              </a:rPr>
              <a:t>Illustration C–7</a:t>
            </a:r>
            <a:br>
              <a:rPr lang="en-US" sz="3200" dirty="0">
                <a:solidFill>
                  <a:srgbClr val="A5062D"/>
                </a:solidFill>
                <a:latin typeface="Avenir LT Std 65 Medium"/>
                <a:cs typeface="Avenir LT Std 65 Medium"/>
              </a:rPr>
            </a:br>
            <a:r>
              <a:rPr lang="en-US" sz="4000" dirty="0">
                <a:solidFill>
                  <a:srgbClr val="A5062D"/>
                </a:solidFill>
                <a:latin typeface="Avenir LT Std 65 Medium"/>
                <a:cs typeface="Avenir LT Std 65 Medium"/>
              </a:rPr>
              <a:t>Present Value of a Single Amount</a:t>
            </a:r>
          </a:p>
        </p:txBody>
      </p:sp>
      <p:sp>
        <p:nvSpPr>
          <p:cNvPr id="4" name="Round Same Side Corner Rectangle 3"/>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Content Placeholder 2"/>
          <p:cNvSpPr>
            <a:spLocks noGrp="1"/>
          </p:cNvSpPr>
          <p:nvPr>
            <p:ph idx="1"/>
          </p:nvPr>
        </p:nvSpPr>
        <p:spPr>
          <a:xfrm>
            <a:off x="533400" y="1270000"/>
            <a:ext cx="8458200" cy="4326171"/>
          </a:xfrm>
        </p:spPr>
        <p:txBody>
          <a:bodyPr>
            <a:noAutofit/>
          </a:bodyPr>
          <a:lstStyle/>
          <a:p>
            <a:endParaRPr lang="en-US" dirty="0"/>
          </a:p>
          <a:p>
            <a:endParaRPr lang="en-US" dirty="0"/>
          </a:p>
          <a:p>
            <a:endParaRPr lang="en-US" dirty="0"/>
          </a:p>
          <a:p>
            <a:endParaRPr lang="en-US" dirty="0"/>
          </a:p>
          <a:p>
            <a:endParaRPr lang="en-US" dirty="0"/>
          </a:p>
          <a:p>
            <a:endParaRPr lang="en-US" dirty="0"/>
          </a:p>
          <a:p>
            <a:endParaRPr lang="en-US" dirty="0"/>
          </a:p>
          <a:p>
            <a:pPr marL="0" indent="0">
              <a:buNone/>
            </a:pPr>
            <a:endParaRPr lang="en-US" dirty="0"/>
          </a:p>
        </p:txBody>
      </p:sp>
      <p:grpSp>
        <p:nvGrpSpPr>
          <p:cNvPr id="12" name="Group 11"/>
          <p:cNvGrpSpPr/>
          <p:nvPr/>
        </p:nvGrpSpPr>
        <p:grpSpPr>
          <a:xfrm>
            <a:off x="3787708" y="4962176"/>
            <a:ext cx="1981200" cy="969665"/>
            <a:chOff x="3352800" y="4953000"/>
            <a:chExt cx="1981200" cy="969665"/>
          </a:xfrm>
        </p:grpSpPr>
        <p:sp>
          <p:nvSpPr>
            <p:cNvPr id="13" name="TextBox 12"/>
            <p:cNvSpPr txBox="1"/>
            <p:nvPr/>
          </p:nvSpPr>
          <p:spPr>
            <a:xfrm>
              <a:off x="3352800" y="5216177"/>
              <a:ext cx="859531" cy="461665"/>
            </a:xfrm>
            <a:prstGeom prst="rect">
              <a:avLst/>
            </a:prstGeom>
            <a:noFill/>
          </p:spPr>
          <p:txBody>
            <a:bodyPr wrap="none" rtlCol="0">
              <a:spAutoFit/>
            </a:bodyPr>
            <a:lstStyle/>
            <a:p>
              <a:r>
                <a:rPr lang="en-US" sz="2400" dirty="0">
                  <a:latin typeface="+mj-lt"/>
                </a:rPr>
                <a:t>PV =</a:t>
              </a:r>
            </a:p>
          </p:txBody>
        </p:sp>
        <p:sp>
          <p:nvSpPr>
            <p:cNvPr id="14" name="TextBox 13"/>
            <p:cNvSpPr txBox="1"/>
            <p:nvPr/>
          </p:nvSpPr>
          <p:spPr>
            <a:xfrm>
              <a:off x="4240431" y="5461000"/>
              <a:ext cx="1093569" cy="461665"/>
            </a:xfrm>
            <a:prstGeom prst="rect">
              <a:avLst/>
            </a:prstGeom>
            <a:noFill/>
          </p:spPr>
          <p:txBody>
            <a:bodyPr wrap="none" rtlCol="0">
              <a:spAutoFit/>
            </a:bodyPr>
            <a:lstStyle/>
            <a:p>
              <a:pPr algn="ctr"/>
              <a:r>
                <a:rPr lang="en-US" sz="2400" dirty="0">
                  <a:latin typeface="+mj-lt"/>
                </a:rPr>
                <a:t>(1 + </a:t>
              </a:r>
              <a:r>
                <a:rPr lang="en-US" sz="2400" i="1" dirty="0">
                  <a:latin typeface="+mj-lt"/>
                </a:rPr>
                <a:t>i</a:t>
              </a:r>
              <a:r>
                <a:rPr lang="en-US" sz="2400" dirty="0">
                  <a:latin typeface="+mj-lt"/>
                </a:rPr>
                <a:t>)</a:t>
              </a:r>
              <a:r>
                <a:rPr lang="en-US" sz="2400" i="1" baseline="40000" dirty="0">
                  <a:latin typeface="+mj-lt"/>
                </a:rPr>
                <a:t>n</a:t>
              </a:r>
            </a:p>
          </p:txBody>
        </p:sp>
        <p:cxnSp>
          <p:nvCxnSpPr>
            <p:cNvPr id="15" name="Straight Connector 14"/>
            <p:cNvCxnSpPr/>
            <p:nvPr/>
          </p:nvCxnSpPr>
          <p:spPr>
            <a:xfrm>
              <a:off x="4262800" y="5461000"/>
              <a:ext cx="1048831" cy="0"/>
            </a:xfrm>
            <a:prstGeom prst="line">
              <a:avLst/>
            </a:prstGeom>
            <a:ln w="25400" cmpd="sng">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4494374" y="4953000"/>
              <a:ext cx="585683" cy="461665"/>
            </a:xfrm>
            <a:prstGeom prst="rect">
              <a:avLst/>
            </a:prstGeom>
            <a:noFill/>
          </p:spPr>
          <p:txBody>
            <a:bodyPr wrap="square" rtlCol="0">
              <a:spAutoFit/>
            </a:bodyPr>
            <a:lstStyle/>
            <a:p>
              <a:pPr algn="ctr"/>
              <a:r>
                <a:rPr lang="en-US" sz="2400" dirty="0">
                  <a:latin typeface="+mj-lt"/>
                </a:rPr>
                <a:t>FV</a:t>
              </a:r>
            </a:p>
          </p:txBody>
        </p:sp>
      </p:grpSp>
      <p:sp>
        <p:nvSpPr>
          <p:cNvPr id="17" name="TextBox 16"/>
          <p:cNvSpPr txBox="1"/>
          <p:nvPr/>
        </p:nvSpPr>
        <p:spPr>
          <a:xfrm>
            <a:off x="730660" y="3723084"/>
            <a:ext cx="1104393" cy="923330"/>
          </a:xfrm>
          <a:prstGeom prst="rect">
            <a:avLst/>
          </a:prstGeom>
          <a:noFill/>
        </p:spPr>
        <p:txBody>
          <a:bodyPr wrap="square" rtlCol="0">
            <a:spAutoFit/>
          </a:bodyPr>
          <a:lstStyle/>
          <a:p>
            <a:r>
              <a:rPr lang="en-US" dirty="0"/>
              <a:t> </a:t>
            </a:r>
            <a:r>
              <a:rPr lang="en-US" i="1" dirty="0"/>
              <a:t>Today</a:t>
            </a:r>
          </a:p>
          <a:p>
            <a:endParaRPr lang="en-US" dirty="0"/>
          </a:p>
          <a:p>
            <a:r>
              <a:rPr lang="en-US" dirty="0"/>
              <a:t>(</a:t>
            </a:r>
            <a:r>
              <a:rPr lang="en-US" i="1" dirty="0"/>
              <a:t>n</a:t>
            </a:r>
            <a:r>
              <a:rPr lang="en-US" dirty="0"/>
              <a:t> = 0)</a:t>
            </a:r>
          </a:p>
        </p:txBody>
      </p:sp>
      <p:sp>
        <p:nvSpPr>
          <p:cNvPr id="18" name="TextBox 17"/>
          <p:cNvSpPr txBox="1"/>
          <p:nvPr/>
        </p:nvSpPr>
        <p:spPr>
          <a:xfrm>
            <a:off x="2801936" y="3723084"/>
            <a:ext cx="1104393" cy="923330"/>
          </a:xfrm>
          <a:prstGeom prst="rect">
            <a:avLst/>
          </a:prstGeom>
          <a:noFill/>
        </p:spPr>
        <p:txBody>
          <a:bodyPr wrap="square" rtlCol="0">
            <a:spAutoFit/>
          </a:bodyPr>
          <a:lstStyle/>
          <a:p>
            <a:pPr algn="ctr"/>
            <a:r>
              <a:rPr lang="en-US" i="1" dirty="0"/>
              <a:t> End of </a:t>
            </a:r>
          </a:p>
          <a:p>
            <a:pPr algn="ctr"/>
            <a:r>
              <a:rPr lang="en-US" i="1" dirty="0"/>
              <a:t>year 1</a:t>
            </a:r>
          </a:p>
          <a:p>
            <a:pPr algn="ctr"/>
            <a:r>
              <a:rPr lang="en-US" dirty="0"/>
              <a:t>(</a:t>
            </a:r>
            <a:r>
              <a:rPr lang="en-US" i="1" dirty="0"/>
              <a:t>n</a:t>
            </a:r>
            <a:r>
              <a:rPr lang="en-US" dirty="0"/>
              <a:t> = 1)</a:t>
            </a:r>
          </a:p>
        </p:txBody>
      </p:sp>
      <p:sp>
        <p:nvSpPr>
          <p:cNvPr id="19" name="TextBox 18"/>
          <p:cNvSpPr txBox="1"/>
          <p:nvPr/>
        </p:nvSpPr>
        <p:spPr>
          <a:xfrm>
            <a:off x="5204529" y="3722259"/>
            <a:ext cx="1104393" cy="923330"/>
          </a:xfrm>
          <a:prstGeom prst="rect">
            <a:avLst/>
          </a:prstGeom>
          <a:noFill/>
        </p:spPr>
        <p:txBody>
          <a:bodyPr wrap="square" rtlCol="0">
            <a:spAutoFit/>
          </a:bodyPr>
          <a:lstStyle/>
          <a:p>
            <a:pPr algn="ctr"/>
            <a:r>
              <a:rPr lang="en-US" i="1" dirty="0"/>
              <a:t> End of </a:t>
            </a:r>
          </a:p>
          <a:p>
            <a:pPr algn="ctr"/>
            <a:r>
              <a:rPr lang="en-US" i="1" dirty="0"/>
              <a:t>year 2</a:t>
            </a:r>
          </a:p>
          <a:p>
            <a:pPr algn="ctr"/>
            <a:r>
              <a:rPr lang="en-US" dirty="0"/>
              <a:t>(</a:t>
            </a:r>
            <a:r>
              <a:rPr lang="en-US" i="1" dirty="0"/>
              <a:t>n</a:t>
            </a:r>
            <a:r>
              <a:rPr lang="en-US" dirty="0"/>
              <a:t> = 2)</a:t>
            </a:r>
          </a:p>
        </p:txBody>
      </p:sp>
      <p:sp>
        <p:nvSpPr>
          <p:cNvPr id="20" name="TextBox 19"/>
          <p:cNvSpPr txBox="1"/>
          <p:nvPr/>
        </p:nvSpPr>
        <p:spPr>
          <a:xfrm>
            <a:off x="7662282" y="3722793"/>
            <a:ext cx="1104393" cy="923330"/>
          </a:xfrm>
          <a:prstGeom prst="rect">
            <a:avLst/>
          </a:prstGeom>
          <a:noFill/>
        </p:spPr>
        <p:txBody>
          <a:bodyPr wrap="square" rtlCol="0">
            <a:spAutoFit/>
          </a:bodyPr>
          <a:lstStyle/>
          <a:p>
            <a:pPr algn="ctr"/>
            <a:r>
              <a:rPr lang="en-US" i="1" dirty="0"/>
              <a:t> End of </a:t>
            </a:r>
          </a:p>
          <a:p>
            <a:pPr algn="ctr"/>
            <a:r>
              <a:rPr lang="en-US" i="1" dirty="0"/>
              <a:t>year 3</a:t>
            </a:r>
          </a:p>
          <a:p>
            <a:pPr algn="ctr"/>
            <a:r>
              <a:rPr lang="en-US" dirty="0"/>
              <a:t>(</a:t>
            </a:r>
            <a:r>
              <a:rPr lang="en-US" i="1" dirty="0"/>
              <a:t>n</a:t>
            </a:r>
            <a:r>
              <a:rPr lang="en-US" dirty="0"/>
              <a:t> = 3)</a:t>
            </a:r>
          </a:p>
        </p:txBody>
      </p:sp>
      <p:cxnSp>
        <p:nvCxnSpPr>
          <p:cNvPr id="21" name="Straight Connector 20"/>
          <p:cNvCxnSpPr/>
          <p:nvPr/>
        </p:nvCxnSpPr>
        <p:spPr>
          <a:xfrm flipV="1">
            <a:off x="1110593" y="2871593"/>
            <a:ext cx="0" cy="850666"/>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flipV="1">
            <a:off x="3347528" y="2871593"/>
            <a:ext cx="0" cy="850666"/>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V="1">
            <a:off x="5777185" y="2872418"/>
            <a:ext cx="0" cy="850666"/>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4" name="Straight Connector 23"/>
          <p:cNvCxnSpPr/>
          <p:nvPr/>
        </p:nvCxnSpPr>
        <p:spPr>
          <a:xfrm flipV="1">
            <a:off x="8220647" y="2872418"/>
            <a:ext cx="0" cy="850666"/>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5" name="Straight Arrow Connector 24"/>
          <p:cNvCxnSpPr/>
          <p:nvPr/>
        </p:nvCxnSpPr>
        <p:spPr>
          <a:xfrm>
            <a:off x="1110593" y="3285765"/>
            <a:ext cx="7656082" cy="0"/>
          </a:xfrm>
          <a:prstGeom prst="straightConnector1">
            <a:avLst/>
          </a:prstGeom>
          <a:ln w="12700" cmpd="sng">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6" name="Straight Arrow Connector 25"/>
          <p:cNvCxnSpPr/>
          <p:nvPr/>
        </p:nvCxnSpPr>
        <p:spPr>
          <a:xfrm>
            <a:off x="1504731" y="2526987"/>
            <a:ext cx="1436835" cy="0"/>
          </a:xfrm>
          <a:prstGeom prst="straightConnector1">
            <a:avLst/>
          </a:prstGeom>
          <a:ln w="12700" cmpd="sng">
            <a:solidFill>
              <a:schemeClr val="tx1"/>
            </a:solidFill>
            <a:prstDash val="sysDash"/>
            <a:tailEnd type="arrow"/>
          </a:ln>
          <a:effectLst/>
        </p:spPr>
        <p:style>
          <a:lnRef idx="2">
            <a:schemeClr val="accent1"/>
          </a:lnRef>
          <a:fillRef idx="0">
            <a:schemeClr val="accent1"/>
          </a:fillRef>
          <a:effectRef idx="1">
            <a:schemeClr val="accent1"/>
          </a:effectRef>
          <a:fontRef idx="minor">
            <a:schemeClr val="tx1"/>
          </a:fontRef>
        </p:style>
      </p:cxnSp>
      <p:cxnSp>
        <p:nvCxnSpPr>
          <p:cNvPr id="27" name="Straight Arrow Connector 26"/>
          <p:cNvCxnSpPr/>
          <p:nvPr/>
        </p:nvCxnSpPr>
        <p:spPr>
          <a:xfrm>
            <a:off x="3767694" y="2528061"/>
            <a:ext cx="1436835" cy="0"/>
          </a:xfrm>
          <a:prstGeom prst="straightConnector1">
            <a:avLst/>
          </a:prstGeom>
          <a:ln w="12700" cmpd="sng">
            <a:solidFill>
              <a:schemeClr val="tx1"/>
            </a:solidFill>
            <a:prstDash val="sysDash"/>
            <a:tailEnd type="arrow"/>
          </a:ln>
          <a:effectLst/>
        </p:spPr>
        <p:style>
          <a:lnRef idx="2">
            <a:schemeClr val="accent1"/>
          </a:lnRef>
          <a:fillRef idx="0">
            <a:schemeClr val="accent1"/>
          </a:fillRef>
          <a:effectRef idx="1">
            <a:schemeClr val="accent1"/>
          </a:effectRef>
          <a:fontRef idx="minor">
            <a:schemeClr val="tx1"/>
          </a:fontRef>
        </p:style>
      </p:cxnSp>
      <p:cxnSp>
        <p:nvCxnSpPr>
          <p:cNvPr id="28" name="Straight Arrow Connector 27"/>
          <p:cNvCxnSpPr/>
          <p:nvPr/>
        </p:nvCxnSpPr>
        <p:spPr>
          <a:xfrm>
            <a:off x="6225447" y="2528061"/>
            <a:ext cx="1436835" cy="0"/>
          </a:xfrm>
          <a:prstGeom prst="straightConnector1">
            <a:avLst/>
          </a:prstGeom>
          <a:ln w="12700" cmpd="sng">
            <a:solidFill>
              <a:schemeClr val="tx1"/>
            </a:solidFill>
            <a:prstDash val="sysDash"/>
            <a:tailEnd type="arrow"/>
          </a:ln>
          <a:effectLst/>
        </p:spPr>
        <p:style>
          <a:lnRef idx="2">
            <a:schemeClr val="accent1"/>
          </a:lnRef>
          <a:fillRef idx="0">
            <a:schemeClr val="accent1"/>
          </a:fillRef>
          <a:effectRef idx="1">
            <a:schemeClr val="accent1"/>
          </a:effectRef>
          <a:fontRef idx="minor">
            <a:schemeClr val="tx1"/>
          </a:fontRef>
        </p:style>
      </p:cxnSp>
      <p:sp>
        <p:nvSpPr>
          <p:cNvPr id="29" name="TextBox 28"/>
          <p:cNvSpPr txBox="1"/>
          <p:nvPr/>
        </p:nvSpPr>
        <p:spPr>
          <a:xfrm>
            <a:off x="690240" y="2305556"/>
            <a:ext cx="869711" cy="369332"/>
          </a:xfrm>
          <a:prstGeom prst="rect">
            <a:avLst/>
          </a:prstGeom>
          <a:noFill/>
        </p:spPr>
        <p:txBody>
          <a:bodyPr wrap="square" rtlCol="0">
            <a:spAutoFit/>
          </a:bodyPr>
          <a:lstStyle/>
          <a:p>
            <a:r>
              <a:rPr lang="en-US" b="1" dirty="0"/>
              <a:t>$1,000</a:t>
            </a:r>
          </a:p>
        </p:txBody>
      </p:sp>
      <p:sp>
        <p:nvSpPr>
          <p:cNvPr id="30" name="TextBox 29"/>
          <p:cNvSpPr txBox="1"/>
          <p:nvPr/>
        </p:nvSpPr>
        <p:spPr>
          <a:xfrm>
            <a:off x="2912672" y="2305556"/>
            <a:ext cx="869711" cy="369332"/>
          </a:xfrm>
          <a:prstGeom prst="rect">
            <a:avLst/>
          </a:prstGeom>
          <a:noFill/>
        </p:spPr>
        <p:txBody>
          <a:bodyPr wrap="square" rtlCol="0">
            <a:spAutoFit/>
          </a:bodyPr>
          <a:lstStyle/>
          <a:p>
            <a:r>
              <a:rPr lang="en-US" b="1" dirty="0"/>
              <a:t>$1,100</a:t>
            </a:r>
          </a:p>
        </p:txBody>
      </p:sp>
      <p:sp>
        <p:nvSpPr>
          <p:cNvPr id="31" name="TextBox 30"/>
          <p:cNvSpPr txBox="1"/>
          <p:nvPr/>
        </p:nvSpPr>
        <p:spPr>
          <a:xfrm>
            <a:off x="5356134" y="2305556"/>
            <a:ext cx="869711" cy="369332"/>
          </a:xfrm>
          <a:prstGeom prst="rect">
            <a:avLst/>
          </a:prstGeom>
          <a:noFill/>
        </p:spPr>
        <p:txBody>
          <a:bodyPr wrap="square" rtlCol="0">
            <a:spAutoFit/>
          </a:bodyPr>
          <a:lstStyle/>
          <a:p>
            <a:r>
              <a:rPr lang="en-US" b="1" dirty="0"/>
              <a:t>$1,210</a:t>
            </a:r>
          </a:p>
        </p:txBody>
      </p:sp>
      <p:sp>
        <p:nvSpPr>
          <p:cNvPr id="32" name="TextBox 31"/>
          <p:cNvSpPr txBox="1"/>
          <p:nvPr/>
        </p:nvSpPr>
        <p:spPr>
          <a:xfrm>
            <a:off x="7813401" y="2305556"/>
            <a:ext cx="869711" cy="369332"/>
          </a:xfrm>
          <a:prstGeom prst="rect">
            <a:avLst/>
          </a:prstGeom>
          <a:noFill/>
        </p:spPr>
        <p:txBody>
          <a:bodyPr wrap="square" rtlCol="0">
            <a:spAutoFit/>
          </a:bodyPr>
          <a:lstStyle/>
          <a:p>
            <a:r>
              <a:rPr lang="en-US" b="1" dirty="0"/>
              <a:t>$1,331</a:t>
            </a:r>
          </a:p>
        </p:txBody>
      </p:sp>
      <p:sp>
        <p:nvSpPr>
          <p:cNvPr id="33" name="TextBox 32"/>
          <p:cNvSpPr txBox="1"/>
          <p:nvPr/>
        </p:nvSpPr>
        <p:spPr>
          <a:xfrm>
            <a:off x="1767024" y="2650697"/>
            <a:ext cx="6586345" cy="369332"/>
          </a:xfrm>
          <a:prstGeom prst="rect">
            <a:avLst/>
          </a:prstGeom>
          <a:noFill/>
        </p:spPr>
        <p:txBody>
          <a:bodyPr wrap="square" rtlCol="0">
            <a:spAutoFit/>
          </a:bodyPr>
          <a:lstStyle/>
          <a:p>
            <a:r>
              <a:rPr lang="en-US" i="1" dirty="0"/>
              <a:t>i</a:t>
            </a:r>
            <a:r>
              <a:rPr lang="en-US" dirty="0"/>
              <a:t> = 10%                                </a:t>
            </a:r>
            <a:r>
              <a:rPr lang="en-US" i="1" dirty="0"/>
              <a:t>i</a:t>
            </a:r>
            <a:r>
              <a:rPr lang="en-US" dirty="0"/>
              <a:t> = 10%                                   </a:t>
            </a:r>
            <a:r>
              <a:rPr lang="en-US" i="1" dirty="0"/>
              <a:t>i</a:t>
            </a:r>
            <a:r>
              <a:rPr lang="en-US" dirty="0"/>
              <a:t> = 10%</a:t>
            </a:r>
          </a:p>
        </p:txBody>
      </p:sp>
      <p:sp>
        <p:nvSpPr>
          <p:cNvPr id="34" name="TextBox 33"/>
          <p:cNvSpPr txBox="1"/>
          <p:nvPr/>
        </p:nvSpPr>
        <p:spPr>
          <a:xfrm>
            <a:off x="415366" y="1701106"/>
            <a:ext cx="1518535" cy="544765"/>
          </a:xfrm>
          <a:prstGeom prst="rect">
            <a:avLst/>
          </a:prstGeom>
          <a:noFill/>
        </p:spPr>
        <p:txBody>
          <a:bodyPr wrap="square" rtlCol="0">
            <a:spAutoFit/>
          </a:bodyPr>
          <a:lstStyle/>
          <a:p>
            <a:pPr algn="ctr">
              <a:lnSpc>
                <a:spcPct val="80000"/>
              </a:lnSpc>
            </a:pPr>
            <a:r>
              <a:rPr lang="en-US" b="1" dirty="0">
                <a:solidFill>
                  <a:srgbClr val="FF0000"/>
                </a:solidFill>
              </a:rPr>
              <a:t>Present</a:t>
            </a:r>
          </a:p>
          <a:p>
            <a:pPr algn="ctr">
              <a:lnSpc>
                <a:spcPct val="80000"/>
              </a:lnSpc>
            </a:pPr>
            <a:r>
              <a:rPr lang="en-US" b="1" dirty="0">
                <a:solidFill>
                  <a:srgbClr val="FF0000"/>
                </a:solidFill>
              </a:rPr>
              <a:t>Value</a:t>
            </a:r>
          </a:p>
        </p:txBody>
      </p:sp>
      <p:sp>
        <p:nvSpPr>
          <p:cNvPr id="37" name="TextBox 36"/>
          <p:cNvSpPr txBox="1"/>
          <p:nvPr/>
        </p:nvSpPr>
        <p:spPr>
          <a:xfrm>
            <a:off x="7461379" y="1703715"/>
            <a:ext cx="1518535" cy="544765"/>
          </a:xfrm>
          <a:prstGeom prst="rect">
            <a:avLst/>
          </a:prstGeom>
          <a:noFill/>
        </p:spPr>
        <p:txBody>
          <a:bodyPr wrap="square" rtlCol="0">
            <a:spAutoFit/>
          </a:bodyPr>
          <a:lstStyle/>
          <a:p>
            <a:pPr algn="ctr">
              <a:lnSpc>
                <a:spcPct val="80000"/>
              </a:lnSpc>
            </a:pPr>
            <a:r>
              <a:rPr lang="en-US" b="1" dirty="0">
                <a:solidFill>
                  <a:srgbClr val="FF0000"/>
                </a:solidFill>
              </a:rPr>
              <a:t>Future</a:t>
            </a:r>
          </a:p>
          <a:p>
            <a:pPr algn="ctr">
              <a:lnSpc>
                <a:spcPct val="80000"/>
              </a:lnSpc>
            </a:pPr>
            <a:r>
              <a:rPr lang="en-US" b="1" dirty="0">
                <a:solidFill>
                  <a:srgbClr val="FF0000"/>
                </a:solidFill>
              </a:rPr>
              <a:t>Value</a:t>
            </a:r>
          </a:p>
        </p:txBody>
      </p:sp>
      <p:sp>
        <p:nvSpPr>
          <p:cNvPr id="50" name="Oval 49"/>
          <p:cNvSpPr/>
          <p:nvPr/>
        </p:nvSpPr>
        <p:spPr>
          <a:xfrm>
            <a:off x="7633740" y="2225952"/>
            <a:ext cx="1104393" cy="560027"/>
          </a:xfrm>
          <a:prstGeom prst="ellipse">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7" name="Oval 56"/>
          <p:cNvSpPr/>
          <p:nvPr/>
        </p:nvSpPr>
        <p:spPr>
          <a:xfrm>
            <a:off x="662631" y="2225952"/>
            <a:ext cx="1104393" cy="560027"/>
          </a:xfrm>
          <a:prstGeom prst="ellipse">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 name="Freeform 4"/>
          <p:cNvSpPr/>
          <p:nvPr/>
        </p:nvSpPr>
        <p:spPr>
          <a:xfrm>
            <a:off x="1817783" y="1773678"/>
            <a:ext cx="5761822" cy="539864"/>
          </a:xfrm>
          <a:custGeom>
            <a:avLst/>
            <a:gdLst>
              <a:gd name="connsiteX0" fmla="*/ 5761822 w 5761822"/>
              <a:gd name="connsiteY0" fmla="*/ 539864 h 539864"/>
              <a:gd name="connsiteX1" fmla="*/ 2864386 w 5761822"/>
              <a:gd name="connsiteY1" fmla="*/ 38 h 539864"/>
              <a:gd name="connsiteX2" fmla="*/ 0 w 5761822"/>
              <a:gd name="connsiteY2" fmla="*/ 517830 h 539864"/>
            </a:gdLst>
            <a:ahLst/>
            <a:cxnLst>
              <a:cxn ang="0">
                <a:pos x="connsiteX0" y="connsiteY0"/>
              </a:cxn>
              <a:cxn ang="0">
                <a:pos x="connsiteX1" y="connsiteY1"/>
              </a:cxn>
              <a:cxn ang="0">
                <a:pos x="connsiteX2" y="connsiteY2"/>
              </a:cxn>
            </a:cxnLst>
            <a:rect l="l" t="t" r="r" b="b"/>
            <a:pathLst>
              <a:path w="5761822" h="539864">
                <a:moveTo>
                  <a:pt x="5761822" y="539864"/>
                </a:moveTo>
                <a:cubicBezTo>
                  <a:pt x="4793256" y="271787"/>
                  <a:pt x="3824690" y="3710"/>
                  <a:pt x="2864386" y="38"/>
                </a:cubicBezTo>
                <a:cubicBezTo>
                  <a:pt x="1904082" y="-3634"/>
                  <a:pt x="952041" y="257098"/>
                  <a:pt x="0" y="517830"/>
                </a:cubicBezTo>
              </a:path>
            </a:pathLst>
          </a:custGeom>
          <a:noFill/>
          <a:ln>
            <a:solidFill>
              <a:schemeClr val="tx1"/>
            </a:solidFill>
            <a:tailEnd type="triangle" w="lg" len="lg"/>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TextBox 5"/>
          <p:cNvSpPr txBox="1"/>
          <p:nvPr/>
        </p:nvSpPr>
        <p:spPr>
          <a:xfrm>
            <a:off x="1338077"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of McGraw-Hill.</a:t>
            </a:r>
          </a:p>
        </p:txBody>
      </p:sp>
      <p:sp>
        <p:nvSpPr>
          <p:cNvPr id="3" name="Slide Number Placeholder 2"/>
          <p:cNvSpPr>
            <a:spLocks noGrp="1"/>
          </p:cNvSpPr>
          <p:nvPr>
            <p:ph type="sldNum" sz="quarter" idx="12"/>
          </p:nvPr>
        </p:nvSpPr>
        <p:spPr/>
        <p:txBody>
          <a:bodyPr/>
          <a:lstStyle/>
          <a:p>
            <a:r>
              <a:rPr lang="en-US" dirty="0"/>
              <a:t>C-</a:t>
            </a:r>
            <a:fld id="{8A048DD7-39B4-434B-ACE7-68CA5B147A05}" type="slidenum">
              <a:rPr lang="en-US" smtClean="0"/>
              <a:t>14</a:t>
            </a:fld>
            <a:endParaRPr lang="en-US" dirty="0"/>
          </a:p>
        </p:txBody>
      </p:sp>
    </p:spTree>
    <p:extLst>
      <p:ext uri="{BB962C8B-B14F-4D97-AF65-F5344CB8AC3E}">
        <p14:creationId xmlns:p14="http://schemas.microsoft.com/office/powerpoint/2010/main" val="5508134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500"/>
                                        <p:tgtEl>
                                          <p:spTgt spid="5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7"/>
                                        </p:tgtEl>
                                        <p:attrNameLst>
                                          <p:attrName>style.visibility</p:attrName>
                                        </p:attrNameLst>
                                      </p:cBhvr>
                                      <p:to>
                                        <p:strVal val="visible"/>
                                      </p:to>
                                    </p:set>
                                    <p:animEffect transition="in" filter="fade">
                                      <p:cBhvr>
                                        <p:cTn id="13"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7" grpId="0" animBg="1"/>
      <p:bldP spid="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429768"/>
            <a:ext cx="8229600" cy="774700"/>
          </a:xfrm>
        </p:spPr>
        <p:txBody>
          <a:bodyPr>
            <a:noAutofit/>
          </a:bodyPr>
          <a:lstStyle/>
          <a:p>
            <a:pPr algn="l">
              <a:lnSpc>
                <a:spcPct val="90000"/>
              </a:lnSpc>
            </a:pPr>
            <a:r>
              <a:rPr lang="en-US" sz="4000" dirty="0">
                <a:solidFill>
                  <a:srgbClr val="A5062D"/>
                </a:solidFill>
                <a:latin typeface="Avenir LT Std 65 Medium"/>
                <a:cs typeface="Avenir LT Std 65 Medium"/>
              </a:rPr>
              <a:t>Key Point</a:t>
            </a:r>
          </a:p>
        </p:txBody>
      </p:sp>
      <p:sp>
        <p:nvSpPr>
          <p:cNvPr id="4" name="Round Same Side Corner Rectangle 3"/>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TextBox 5"/>
          <p:cNvSpPr txBox="1"/>
          <p:nvPr/>
        </p:nvSpPr>
        <p:spPr>
          <a:xfrm>
            <a:off x="1338077"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of McGraw-Hill.</a:t>
            </a:r>
          </a:p>
        </p:txBody>
      </p:sp>
      <p:sp>
        <p:nvSpPr>
          <p:cNvPr id="3" name="Slide Number Placeholder 2"/>
          <p:cNvSpPr>
            <a:spLocks noGrp="1"/>
          </p:cNvSpPr>
          <p:nvPr>
            <p:ph type="sldNum" sz="quarter" idx="12"/>
          </p:nvPr>
        </p:nvSpPr>
        <p:spPr/>
        <p:txBody>
          <a:bodyPr/>
          <a:lstStyle/>
          <a:p>
            <a:r>
              <a:rPr lang="en-US" dirty="0"/>
              <a:t>C-</a:t>
            </a:r>
            <a:fld id="{8A048DD7-39B4-434B-ACE7-68CA5B147A05}" type="slidenum">
              <a:rPr lang="en-US" smtClean="0"/>
              <a:t>15</a:t>
            </a:fld>
            <a:endParaRPr lang="en-US" dirty="0"/>
          </a:p>
        </p:txBody>
      </p:sp>
      <p:sp>
        <p:nvSpPr>
          <p:cNvPr id="5" name="TextBox 4"/>
          <p:cNvSpPr txBox="1"/>
          <p:nvPr/>
        </p:nvSpPr>
        <p:spPr>
          <a:xfrm>
            <a:off x="1005840" y="1280160"/>
            <a:ext cx="7406640" cy="1569660"/>
          </a:xfrm>
          <a:prstGeom prst="rect">
            <a:avLst/>
          </a:prstGeom>
          <a:noFill/>
        </p:spPr>
        <p:txBody>
          <a:bodyPr wrap="square" rtlCol="0">
            <a:spAutoFit/>
          </a:bodyPr>
          <a:lstStyle/>
          <a:p>
            <a:pPr>
              <a:spcAft>
                <a:spcPts val="1200"/>
              </a:spcAft>
            </a:pPr>
            <a:r>
              <a:rPr lang="en-US" sz="3200" dirty="0">
                <a:solidFill>
                  <a:srgbClr val="336666"/>
                </a:solidFill>
              </a:rPr>
              <a:t>The future value of a single amount is how much that amount today will grow to be in the future.</a:t>
            </a:r>
            <a:endParaRPr lang="en-US" dirty="0">
              <a:solidFill>
                <a:srgbClr val="336666"/>
              </a:solidFill>
            </a:endParaRPr>
          </a:p>
        </p:txBody>
      </p:sp>
    </p:spTree>
    <p:extLst>
      <p:ext uri="{BB962C8B-B14F-4D97-AF65-F5344CB8AC3E}">
        <p14:creationId xmlns:p14="http://schemas.microsoft.com/office/powerpoint/2010/main" val="225786578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936943" y="1280160"/>
            <a:ext cx="7794576" cy="4432716"/>
          </a:xfrm>
        </p:spPr>
        <p:txBody>
          <a:bodyPr>
            <a:normAutofit/>
          </a:bodyPr>
          <a:lstStyle/>
          <a:p>
            <a:pPr marL="0" indent="0">
              <a:buNone/>
            </a:pPr>
            <a:r>
              <a:rPr lang="en-US" dirty="0"/>
              <a:t>What is the future value of $100 invested in an account for eight years that earns 10% annual interest compounded semiannually (rounded to the nearest whole dollar)?</a:t>
            </a:r>
          </a:p>
          <a:p>
            <a:pPr>
              <a:buAutoNum type="alphaLcPeriod"/>
            </a:pPr>
            <a:r>
              <a:rPr lang="en-US" dirty="0"/>
              <a:t>$214</a:t>
            </a:r>
          </a:p>
          <a:p>
            <a:pPr>
              <a:buAutoNum type="alphaLcPeriod"/>
            </a:pPr>
            <a:r>
              <a:rPr lang="en-US" dirty="0"/>
              <a:t>$216</a:t>
            </a:r>
          </a:p>
          <a:p>
            <a:pPr>
              <a:buAutoNum type="alphaLcPeriod" startAt="3"/>
            </a:pPr>
            <a:r>
              <a:rPr lang="en-US" dirty="0"/>
              <a:t>$218</a:t>
            </a:r>
          </a:p>
          <a:p>
            <a:pPr>
              <a:buAutoNum type="alphaLcPeriod" startAt="3"/>
            </a:pPr>
            <a:r>
              <a:rPr lang="en-US" dirty="0"/>
              <a:t>$220</a:t>
            </a:r>
          </a:p>
        </p:txBody>
      </p:sp>
      <p:sp>
        <p:nvSpPr>
          <p:cNvPr id="4" name="Title 3"/>
          <p:cNvSpPr>
            <a:spLocks noGrp="1"/>
          </p:cNvSpPr>
          <p:nvPr>
            <p:ph type="title"/>
          </p:nvPr>
        </p:nvSpPr>
        <p:spPr>
          <a:xfrm>
            <a:off x="1036839" y="368868"/>
            <a:ext cx="7922577" cy="799257"/>
          </a:xfrm>
        </p:spPr>
        <p:txBody>
          <a:bodyPr/>
          <a:lstStyle/>
          <a:p>
            <a:pPr algn="l"/>
            <a:r>
              <a:rPr lang="en-US" dirty="0"/>
              <a:t>Concept Check C–2</a:t>
            </a:r>
          </a:p>
        </p:txBody>
      </p:sp>
      <p:sp>
        <p:nvSpPr>
          <p:cNvPr id="6" name="Oval 5"/>
          <p:cNvSpPr/>
          <p:nvPr/>
        </p:nvSpPr>
        <p:spPr bwMode="auto">
          <a:xfrm>
            <a:off x="832046" y="4568840"/>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TextBox 6"/>
          <p:cNvSpPr txBox="1"/>
          <p:nvPr/>
        </p:nvSpPr>
        <p:spPr>
          <a:xfrm>
            <a:off x="2885495" y="3870485"/>
            <a:ext cx="5426459" cy="2308324"/>
          </a:xfrm>
          <a:prstGeom prst="rect">
            <a:avLst/>
          </a:prstGeom>
          <a:solidFill>
            <a:srgbClr val="FFFFD1"/>
          </a:solidFill>
          <a:ln w="6350">
            <a:solidFill>
              <a:schemeClr val="tx1"/>
            </a:solidFill>
          </a:ln>
        </p:spPr>
        <p:txBody>
          <a:bodyPr wrap="square" rtlCol="0">
            <a:spAutoFit/>
          </a:bodyPr>
          <a:lstStyle/>
          <a:p>
            <a:r>
              <a:rPr lang="en-US" sz="2400" dirty="0"/>
              <a:t>Use the Future Value of $1 table. Find the factor where </a:t>
            </a:r>
            <a:r>
              <a:rPr lang="en-US" sz="2400" i="1" dirty="0"/>
              <a:t>n </a:t>
            </a:r>
            <a:r>
              <a:rPr lang="en-US" sz="2400" dirty="0"/>
              <a:t>= 16 (8 × 2 periods per year) and </a:t>
            </a:r>
            <a:r>
              <a:rPr lang="en-US" sz="2400" i="1" dirty="0"/>
              <a:t>i</a:t>
            </a:r>
            <a:r>
              <a:rPr lang="en-US" sz="2400" dirty="0"/>
              <a:t> = 5% (10% divided by 2 periods per year). The factor = 2.1829.</a:t>
            </a:r>
          </a:p>
          <a:p>
            <a:endParaRPr lang="en-US" sz="2400" dirty="0"/>
          </a:p>
          <a:p>
            <a:pPr algn="ctr"/>
            <a:r>
              <a:rPr lang="en-US" sz="2400" dirty="0"/>
              <a:t>FV = $100 × 2.1829 = $218.29</a:t>
            </a:r>
          </a:p>
        </p:txBody>
      </p:sp>
      <p:sp>
        <p:nvSpPr>
          <p:cNvPr id="9" name="Slide Number Placeholder 8"/>
          <p:cNvSpPr>
            <a:spLocks noGrp="1"/>
          </p:cNvSpPr>
          <p:nvPr>
            <p:ph type="sldNum" sz="quarter" idx="12"/>
          </p:nvPr>
        </p:nvSpPr>
        <p:spPr/>
        <p:txBody>
          <a:bodyPr/>
          <a:lstStyle/>
          <a:p>
            <a:r>
              <a:rPr lang="en-US" dirty="0"/>
              <a:t>C-</a:t>
            </a:r>
            <a:fld id="{8A048DD7-39B4-434B-ACE7-68CA5B147A05}" type="slidenum">
              <a:rPr lang="en-US" smtClean="0"/>
              <a:t>16</a:t>
            </a:fld>
            <a:endParaRPr lang="en-US" dirty="0"/>
          </a:p>
        </p:txBody>
      </p:sp>
      <p:sp>
        <p:nvSpPr>
          <p:cNvPr id="10" name="TextBox 9"/>
          <p:cNvSpPr txBox="1"/>
          <p:nvPr/>
        </p:nvSpPr>
        <p:spPr>
          <a:xfrm>
            <a:off x="1338077"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of McGraw-Hill.</a:t>
            </a:r>
          </a:p>
        </p:txBody>
      </p:sp>
    </p:spTree>
    <p:extLst>
      <p:ext uri="{BB962C8B-B14F-4D97-AF65-F5344CB8AC3E}">
        <p14:creationId xmlns:p14="http://schemas.microsoft.com/office/powerpoint/2010/main" val="4958221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ound Same Side Corner Rectangle 11"/>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 name="Round Diagonal Corner Rectangle 4"/>
          <p:cNvSpPr/>
          <p:nvPr/>
        </p:nvSpPr>
        <p:spPr>
          <a:xfrm>
            <a:off x="431800" y="400049"/>
            <a:ext cx="8515174" cy="749301"/>
          </a:xfrm>
          <a:prstGeom prst="round2DiagRect">
            <a:avLst/>
          </a:prstGeom>
          <a:solidFill>
            <a:srgbClr val="1D5F7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TextBox 10"/>
          <p:cNvSpPr txBox="1"/>
          <p:nvPr/>
        </p:nvSpPr>
        <p:spPr>
          <a:xfrm>
            <a:off x="1338077"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of McGraw-Hill.</a:t>
            </a:r>
          </a:p>
        </p:txBody>
      </p:sp>
      <p:sp>
        <p:nvSpPr>
          <p:cNvPr id="4" name="Title 3"/>
          <p:cNvSpPr>
            <a:spLocks noGrp="1"/>
          </p:cNvSpPr>
          <p:nvPr>
            <p:ph type="ctrTitle"/>
          </p:nvPr>
        </p:nvSpPr>
        <p:spPr>
          <a:xfrm>
            <a:off x="774253" y="247651"/>
            <a:ext cx="7303792" cy="939799"/>
          </a:xfrm>
        </p:spPr>
        <p:txBody>
          <a:bodyPr>
            <a:normAutofit/>
          </a:bodyPr>
          <a:lstStyle/>
          <a:p>
            <a:pPr algn="l"/>
            <a:r>
              <a:rPr lang="en-US" sz="3200" dirty="0">
                <a:solidFill>
                  <a:schemeClr val="bg1"/>
                </a:solidFill>
                <a:latin typeface="Avenir LT Std 45 Book"/>
                <a:cs typeface="Avenir LT Std 45 Book"/>
              </a:rPr>
              <a:t>Learning Objective 3</a:t>
            </a:r>
          </a:p>
        </p:txBody>
      </p:sp>
      <p:sp>
        <p:nvSpPr>
          <p:cNvPr id="8" name="TextBox 7"/>
          <p:cNvSpPr txBox="1"/>
          <p:nvPr/>
        </p:nvSpPr>
        <p:spPr>
          <a:xfrm>
            <a:off x="890030" y="1759334"/>
            <a:ext cx="8056943" cy="1077218"/>
          </a:xfrm>
          <a:prstGeom prst="rect">
            <a:avLst/>
          </a:prstGeom>
          <a:noFill/>
        </p:spPr>
        <p:txBody>
          <a:bodyPr wrap="square" rtlCol="0">
            <a:spAutoFit/>
          </a:bodyPr>
          <a:lstStyle/>
          <a:p>
            <a:pPr marL="744538" indent="-744538"/>
            <a:r>
              <a:rPr lang="en-US" sz="3200" b="1" dirty="0">
                <a:solidFill>
                  <a:srgbClr val="A5062D"/>
                </a:solidFill>
                <a:cs typeface="Avenir LT Std 55 Roman"/>
              </a:rPr>
              <a:t>LO C–3 </a:t>
            </a:r>
            <a:r>
              <a:rPr lang="en-US" sz="3200" dirty="0">
                <a:solidFill>
                  <a:srgbClr val="1D5F76"/>
                </a:solidFill>
              </a:rPr>
              <a:t>Calculate the present value of a single amount.</a:t>
            </a:r>
          </a:p>
        </p:txBody>
      </p:sp>
      <p:sp>
        <p:nvSpPr>
          <p:cNvPr id="2" name="Slide Number Placeholder 1"/>
          <p:cNvSpPr>
            <a:spLocks noGrp="1"/>
          </p:cNvSpPr>
          <p:nvPr>
            <p:ph type="sldNum" sz="quarter" idx="12"/>
          </p:nvPr>
        </p:nvSpPr>
        <p:spPr/>
        <p:txBody>
          <a:bodyPr/>
          <a:lstStyle/>
          <a:p>
            <a:r>
              <a:rPr lang="en-US" dirty="0"/>
              <a:t>C-</a:t>
            </a:r>
            <a:fld id="{8A048DD7-39B4-434B-ACE7-68CA5B147A05}" type="slidenum">
              <a:rPr lang="en-US" smtClean="0"/>
              <a:t>17</a:t>
            </a:fld>
            <a:endParaRPr lang="en-US" dirty="0"/>
          </a:p>
        </p:txBody>
      </p:sp>
    </p:spTree>
    <p:extLst>
      <p:ext uri="{BB962C8B-B14F-4D97-AF65-F5344CB8AC3E}">
        <p14:creationId xmlns:p14="http://schemas.microsoft.com/office/powerpoint/2010/main" val="159108937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27763" y="495300"/>
            <a:ext cx="8229600" cy="774700"/>
          </a:xfrm>
        </p:spPr>
        <p:txBody>
          <a:bodyPr>
            <a:noAutofit/>
          </a:bodyPr>
          <a:lstStyle/>
          <a:p>
            <a:pPr algn="l">
              <a:lnSpc>
                <a:spcPct val="90000"/>
              </a:lnSpc>
            </a:pPr>
            <a:r>
              <a:rPr lang="en-US" sz="3200" dirty="0">
                <a:solidFill>
                  <a:srgbClr val="1D5F76"/>
                </a:solidFill>
                <a:latin typeface="Avenir LT Std 65 Medium"/>
                <a:cs typeface="Avenir LT Std 65 Medium"/>
              </a:rPr>
              <a:t>Illustration C–8</a:t>
            </a:r>
            <a:br>
              <a:rPr lang="en-US" sz="3200" dirty="0">
                <a:solidFill>
                  <a:srgbClr val="A5062D"/>
                </a:solidFill>
                <a:latin typeface="Avenir LT Std 65 Medium"/>
                <a:cs typeface="Avenir LT Std 65 Medium"/>
              </a:rPr>
            </a:br>
            <a:r>
              <a:rPr lang="en-US" sz="4000" dirty="0">
                <a:solidFill>
                  <a:srgbClr val="A5062D"/>
                </a:solidFill>
                <a:latin typeface="Avenir LT Std 65 Medium"/>
                <a:cs typeface="Avenir LT Std 65 Medium"/>
              </a:rPr>
              <a:t>Present Value of $1 </a:t>
            </a:r>
            <a:r>
              <a:rPr lang="en-US" sz="2400" b="1" dirty="0">
                <a:solidFill>
                  <a:srgbClr val="A5062D"/>
                </a:solidFill>
                <a:latin typeface="Avenir LT Std 65 Medium"/>
                <a:cs typeface="Avenir LT Std 65 Medium"/>
              </a:rPr>
              <a:t>(excerpt from Table 2)</a:t>
            </a:r>
          </a:p>
        </p:txBody>
      </p:sp>
      <p:sp>
        <p:nvSpPr>
          <p:cNvPr id="4" name="Round Same Side Corner Rectangle 3"/>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TextBox 5"/>
          <p:cNvSpPr txBox="1"/>
          <p:nvPr/>
        </p:nvSpPr>
        <p:spPr>
          <a:xfrm>
            <a:off x="1338077"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of McGraw-Hill.</a:t>
            </a:r>
          </a:p>
        </p:txBody>
      </p:sp>
      <p:sp>
        <p:nvSpPr>
          <p:cNvPr id="3" name="Slide Number Placeholder 2"/>
          <p:cNvSpPr>
            <a:spLocks noGrp="1"/>
          </p:cNvSpPr>
          <p:nvPr>
            <p:ph type="sldNum" sz="quarter" idx="12"/>
          </p:nvPr>
        </p:nvSpPr>
        <p:spPr/>
        <p:txBody>
          <a:bodyPr/>
          <a:lstStyle/>
          <a:p>
            <a:r>
              <a:rPr lang="en-US" dirty="0"/>
              <a:t>C-</a:t>
            </a:r>
            <a:fld id="{8A048DD7-39B4-434B-ACE7-68CA5B147A05}" type="slidenum">
              <a:rPr lang="en-US" smtClean="0"/>
              <a:t>18</a:t>
            </a:fld>
            <a:endParaRPr lang="en-US" dirty="0"/>
          </a:p>
        </p:txBody>
      </p:sp>
      <p:sp>
        <p:nvSpPr>
          <p:cNvPr id="7" name="Rounded Rectangle 6"/>
          <p:cNvSpPr/>
          <p:nvPr/>
        </p:nvSpPr>
        <p:spPr>
          <a:xfrm>
            <a:off x="799483" y="1983597"/>
            <a:ext cx="8022855" cy="3524424"/>
          </a:xfrm>
          <a:prstGeom prst="roundRect">
            <a:avLst>
              <a:gd name="adj" fmla="val 0"/>
            </a:avLst>
          </a:prstGeom>
          <a:solidFill>
            <a:srgbClr val="FEFDD7">
              <a:alpha val="75000"/>
            </a:srgbClr>
          </a:solidFill>
          <a:ln>
            <a:solidFill>
              <a:srgbClr val="E19B1A"/>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8" name="Straight Connector 7"/>
          <p:cNvCxnSpPr/>
          <p:nvPr/>
        </p:nvCxnSpPr>
        <p:spPr>
          <a:xfrm>
            <a:off x="2440304" y="2397614"/>
            <a:ext cx="6164708"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9" name="TextBox 8"/>
          <p:cNvSpPr txBox="1"/>
          <p:nvPr/>
        </p:nvSpPr>
        <p:spPr>
          <a:xfrm>
            <a:off x="3752949" y="2012134"/>
            <a:ext cx="2711448" cy="369332"/>
          </a:xfrm>
          <a:prstGeom prst="rect">
            <a:avLst/>
          </a:prstGeom>
          <a:noFill/>
        </p:spPr>
        <p:txBody>
          <a:bodyPr wrap="square" rtlCol="0">
            <a:spAutoFit/>
          </a:bodyPr>
          <a:lstStyle/>
          <a:p>
            <a:r>
              <a:rPr lang="en-US" b="1" dirty="0"/>
              <a:t>Interest Rates (</a:t>
            </a:r>
            <a:r>
              <a:rPr lang="en-US" b="1" i="1" dirty="0"/>
              <a:t>i</a:t>
            </a:r>
            <a:r>
              <a:rPr lang="en-US" b="1" dirty="0"/>
              <a:t>)</a:t>
            </a:r>
          </a:p>
        </p:txBody>
      </p:sp>
      <p:sp>
        <p:nvSpPr>
          <p:cNvPr id="10" name="TextBox 9"/>
          <p:cNvSpPr txBox="1"/>
          <p:nvPr/>
        </p:nvSpPr>
        <p:spPr>
          <a:xfrm>
            <a:off x="1058881" y="2440202"/>
            <a:ext cx="7546131" cy="369332"/>
          </a:xfrm>
          <a:prstGeom prst="rect">
            <a:avLst/>
          </a:prstGeom>
          <a:noFill/>
        </p:spPr>
        <p:txBody>
          <a:bodyPr wrap="square" rtlCol="0">
            <a:spAutoFit/>
          </a:bodyPr>
          <a:lstStyle/>
          <a:p>
            <a:r>
              <a:rPr lang="en-US" b="1" dirty="0"/>
              <a:t>Periods (</a:t>
            </a:r>
            <a:r>
              <a:rPr lang="en-US" b="1" i="1" dirty="0"/>
              <a:t>n</a:t>
            </a:r>
            <a:r>
              <a:rPr lang="en-US" b="1" dirty="0"/>
              <a:t>)               7%            8%            9%            10%            11%            12%</a:t>
            </a:r>
          </a:p>
        </p:txBody>
      </p:sp>
      <p:cxnSp>
        <p:nvCxnSpPr>
          <p:cNvPr id="11" name="Straight Connector 10"/>
          <p:cNvCxnSpPr/>
          <p:nvPr/>
        </p:nvCxnSpPr>
        <p:spPr>
          <a:xfrm>
            <a:off x="1058881" y="2801895"/>
            <a:ext cx="1124281"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a:off x="2597285" y="2801895"/>
            <a:ext cx="827437"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a:off x="3577122" y="2809945"/>
            <a:ext cx="827437"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4519261" y="2809945"/>
            <a:ext cx="827437"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p:nvCxnSpPr>
        <p:spPr>
          <a:xfrm>
            <a:off x="5489674" y="2801895"/>
            <a:ext cx="827437"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a:off x="6464397" y="2810356"/>
            <a:ext cx="827437"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455709" y="2810356"/>
            <a:ext cx="827437"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9" name="TextBox 18"/>
          <p:cNvSpPr txBox="1"/>
          <p:nvPr/>
        </p:nvSpPr>
        <p:spPr>
          <a:xfrm>
            <a:off x="1109475" y="2876055"/>
            <a:ext cx="873893" cy="2308324"/>
          </a:xfrm>
          <a:prstGeom prst="rect">
            <a:avLst/>
          </a:prstGeom>
          <a:noFill/>
        </p:spPr>
        <p:txBody>
          <a:bodyPr wrap="square" rtlCol="0">
            <a:spAutoFit/>
          </a:bodyPr>
          <a:lstStyle/>
          <a:p>
            <a:pPr algn="ctr"/>
            <a:r>
              <a:rPr lang="en-US" dirty="0"/>
              <a:t>1</a:t>
            </a:r>
          </a:p>
          <a:p>
            <a:pPr algn="ctr"/>
            <a:r>
              <a:rPr lang="en-US" dirty="0"/>
              <a:t>2</a:t>
            </a:r>
          </a:p>
          <a:p>
            <a:pPr algn="ctr"/>
            <a:r>
              <a:rPr lang="en-US" dirty="0"/>
              <a:t>3</a:t>
            </a:r>
          </a:p>
          <a:p>
            <a:pPr algn="ctr"/>
            <a:r>
              <a:rPr lang="en-US" dirty="0"/>
              <a:t>4</a:t>
            </a:r>
          </a:p>
          <a:p>
            <a:pPr algn="ctr"/>
            <a:r>
              <a:rPr lang="en-US" dirty="0"/>
              <a:t>5</a:t>
            </a:r>
          </a:p>
          <a:p>
            <a:pPr algn="ctr"/>
            <a:r>
              <a:rPr lang="en-US" dirty="0"/>
              <a:t>6</a:t>
            </a:r>
          </a:p>
          <a:p>
            <a:pPr algn="ctr"/>
            <a:r>
              <a:rPr lang="en-US" dirty="0"/>
              <a:t>7</a:t>
            </a:r>
          </a:p>
          <a:p>
            <a:pPr algn="ctr"/>
            <a:r>
              <a:rPr lang="en-US" dirty="0"/>
              <a:t>8</a:t>
            </a:r>
          </a:p>
        </p:txBody>
      </p:sp>
      <p:sp>
        <p:nvSpPr>
          <p:cNvPr id="20" name="TextBox 19"/>
          <p:cNvSpPr txBox="1"/>
          <p:nvPr/>
        </p:nvSpPr>
        <p:spPr>
          <a:xfrm>
            <a:off x="2511655" y="2876055"/>
            <a:ext cx="1284103" cy="2308324"/>
          </a:xfrm>
          <a:prstGeom prst="rect">
            <a:avLst/>
          </a:prstGeom>
          <a:noFill/>
        </p:spPr>
        <p:txBody>
          <a:bodyPr wrap="square" rtlCol="0">
            <a:spAutoFit/>
          </a:bodyPr>
          <a:lstStyle/>
          <a:p>
            <a:r>
              <a:rPr lang="en-US" dirty="0"/>
              <a:t>0.93458</a:t>
            </a:r>
          </a:p>
          <a:p>
            <a:r>
              <a:rPr lang="en-US" dirty="0"/>
              <a:t>0.87344</a:t>
            </a:r>
          </a:p>
          <a:p>
            <a:r>
              <a:rPr lang="en-US" dirty="0"/>
              <a:t>0.81630</a:t>
            </a:r>
          </a:p>
          <a:p>
            <a:r>
              <a:rPr lang="en-US" dirty="0"/>
              <a:t>0.76290</a:t>
            </a:r>
          </a:p>
          <a:p>
            <a:r>
              <a:rPr lang="en-US" dirty="0"/>
              <a:t>0.71299</a:t>
            </a:r>
          </a:p>
          <a:p>
            <a:r>
              <a:rPr lang="en-US" dirty="0"/>
              <a:t>0.66634</a:t>
            </a:r>
          </a:p>
          <a:p>
            <a:r>
              <a:rPr lang="en-US" dirty="0"/>
              <a:t>0.62275</a:t>
            </a:r>
          </a:p>
          <a:p>
            <a:r>
              <a:rPr lang="en-US" dirty="0"/>
              <a:t>0.58201</a:t>
            </a:r>
          </a:p>
        </p:txBody>
      </p:sp>
      <p:sp>
        <p:nvSpPr>
          <p:cNvPr id="21" name="TextBox 20"/>
          <p:cNvSpPr txBox="1"/>
          <p:nvPr/>
        </p:nvSpPr>
        <p:spPr>
          <a:xfrm>
            <a:off x="3507687" y="2876055"/>
            <a:ext cx="1284103" cy="2308324"/>
          </a:xfrm>
          <a:prstGeom prst="rect">
            <a:avLst/>
          </a:prstGeom>
          <a:noFill/>
        </p:spPr>
        <p:txBody>
          <a:bodyPr wrap="square" rtlCol="0">
            <a:spAutoFit/>
          </a:bodyPr>
          <a:lstStyle/>
          <a:p>
            <a:r>
              <a:rPr lang="en-US" dirty="0"/>
              <a:t>0.92593</a:t>
            </a:r>
          </a:p>
          <a:p>
            <a:r>
              <a:rPr lang="en-US" dirty="0"/>
              <a:t>0.85734</a:t>
            </a:r>
          </a:p>
          <a:p>
            <a:r>
              <a:rPr lang="en-US" dirty="0"/>
              <a:t>0.79383</a:t>
            </a:r>
          </a:p>
          <a:p>
            <a:r>
              <a:rPr lang="en-US" dirty="0"/>
              <a:t>0.73503</a:t>
            </a:r>
          </a:p>
          <a:p>
            <a:r>
              <a:rPr lang="en-US" dirty="0"/>
              <a:t>0.68058</a:t>
            </a:r>
          </a:p>
          <a:p>
            <a:r>
              <a:rPr lang="en-US" dirty="0"/>
              <a:t>0.63017</a:t>
            </a:r>
          </a:p>
          <a:p>
            <a:r>
              <a:rPr lang="en-US" dirty="0"/>
              <a:t>0.58349</a:t>
            </a:r>
          </a:p>
          <a:p>
            <a:r>
              <a:rPr lang="en-US" dirty="0"/>
              <a:t>0.54027</a:t>
            </a:r>
          </a:p>
        </p:txBody>
      </p:sp>
      <p:sp>
        <p:nvSpPr>
          <p:cNvPr id="22" name="TextBox 21"/>
          <p:cNvSpPr txBox="1"/>
          <p:nvPr/>
        </p:nvSpPr>
        <p:spPr>
          <a:xfrm>
            <a:off x="4452528" y="2876055"/>
            <a:ext cx="1284103" cy="2308324"/>
          </a:xfrm>
          <a:prstGeom prst="rect">
            <a:avLst/>
          </a:prstGeom>
          <a:noFill/>
        </p:spPr>
        <p:txBody>
          <a:bodyPr wrap="square" rtlCol="0">
            <a:spAutoFit/>
          </a:bodyPr>
          <a:lstStyle/>
          <a:p>
            <a:r>
              <a:rPr lang="en-US" dirty="0"/>
              <a:t>0.91743</a:t>
            </a:r>
          </a:p>
          <a:p>
            <a:r>
              <a:rPr lang="en-US" dirty="0"/>
              <a:t>0.84168</a:t>
            </a:r>
          </a:p>
          <a:p>
            <a:r>
              <a:rPr lang="en-US" dirty="0"/>
              <a:t>0.77218</a:t>
            </a:r>
          </a:p>
          <a:p>
            <a:r>
              <a:rPr lang="en-US" dirty="0"/>
              <a:t>0.70843</a:t>
            </a:r>
          </a:p>
          <a:p>
            <a:r>
              <a:rPr lang="en-US" dirty="0"/>
              <a:t>0.64993</a:t>
            </a:r>
          </a:p>
          <a:p>
            <a:r>
              <a:rPr lang="en-US" dirty="0"/>
              <a:t>0.59627</a:t>
            </a:r>
          </a:p>
          <a:p>
            <a:r>
              <a:rPr lang="en-US" dirty="0"/>
              <a:t>0.54703</a:t>
            </a:r>
          </a:p>
          <a:p>
            <a:r>
              <a:rPr lang="en-US" dirty="0"/>
              <a:t>0.50187</a:t>
            </a:r>
          </a:p>
        </p:txBody>
      </p:sp>
      <p:sp>
        <p:nvSpPr>
          <p:cNvPr id="23" name="TextBox 22"/>
          <p:cNvSpPr txBox="1"/>
          <p:nvPr/>
        </p:nvSpPr>
        <p:spPr>
          <a:xfrm>
            <a:off x="5425355" y="2876055"/>
            <a:ext cx="1022109" cy="2308324"/>
          </a:xfrm>
          <a:prstGeom prst="rect">
            <a:avLst/>
          </a:prstGeom>
          <a:noFill/>
        </p:spPr>
        <p:txBody>
          <a:bodyPr wrap="square" rtlCol="0">
            <a:spAutoFit/>
          </a:bodyPr>
          <a:lstStyle/>
          <a:p>
            <a:r>
              <a:rPr lang="en-US" dirty="0"/>
              <a:t>0.90909</a:t>
            </a:r>
          </a:p>
          <a:p>
            <a:r>
              <a:rPr lang="en-US" dirty="0"/>
              <a:t>0.82645</a:t>
            </a:r>
          </a:p>
          <a:p>
            <a:r>
              <a:rPr lang="en-US" b="1" dirty="0">
                <a:solidFill>
                  <a:srgbClr val="FF0000"/>
                </a:solidFill>
              </a:rPr>
              <a:t>0.75131</a:t>
            </a:r>
          </a:p>
          <a:p>
            <a:r>
              <a:rPr lang="en-US" dirty="0"/>
              <a:t>0.68301</a:t>
            </a:r>
          </a:p>
          <a:p>
            <a:r>
              <a:rPr lang="en-US" dirty="0"/>
              <a:t>0.62092</a:t>
            </a:r>
          </a:p>
          <a:p>
            <a:r>
              <a:rPr lang="en-US" dirty="0"/>
              <a:t>0.56447</a:t>
            </a:r>
          </a:p>
          <a:p>
            <a:r>
              <a:rPr lang="en-US" dirty="0"/>
              <a:t>0.51316</a:t>
            </a:r>
          </a:p>
          <a:p>
            <a:r>
              <a:rPr lang="en-US" dirty="0"/>
              <a:t>0.46651</a:t>
            </a:r>
          </a:p>
        </p:txBody>
      </p:sp>
      <p:sp>
        <p:nvSpPr>
          <p:cNvPr id="24" name="TextBox 23"/>
          <p:cNvSpPr txBox="1"/>
          <p:nvPr/>
        </p:nvSpPr>
        <p:spPr>
          <a:xfrm>
            <a:off x="6410936" y="2876055"/>
            <a:ext cx="1022109" cy="2308324"/>
          </a:xfrm>
          <a:prstGeom prst="rect">
            <a:avLst/>
          </a:prstGeom>
          <a:noFill/>
        </p:spPr>
        <p:txBody>
          <a:bodyPr wrap="square" rtlCol="0">
            <a:spAutoFit/>
          </a:bodyPr>
          <a:lstStyle/>
          <a:p>
            <a:r>
              <a:rPr lang="en-US" dirty="0"/>
              <a:t>0.90090</a:t>
            </a:r>
          </a:p>
          <a:p>
            <a:r>
              <a:rPr lang="en-US" dirty="0"/>
              <a:t>0.81162</a:t>
            </a:r>
          </a:p>
          <a:p>
            <a:r>
              <a:rPr lang="en-US" dirty="0"/>
              <a:t>0.73119</a:t>
            </a:r>
          </a:p>
          <a:p>
            <a:r>
              <a:rPr lang="en-US" dirty="0"/>
              <a:t>0.65873</a:t>
            </a:r>
          </a:p>
          <a:p>
            <a:r>
              <a:rPr lang="en-US" dirty="0"/>
              <a:t>0.59345</a:t>
            </a:r>
          </a:p>
          <a:p>
            <a:r>
              <a:rPr lang="en-US" dirty="0"/>
              <a:t>0.53464</a:t>
            </a:r>
          </a:p>
          <a:p>
            <a:r>
              <a:rPr lang="en-US" dirty="0"/>
              <a:t>0.48166</a:t>
            </a:r>
          </a:p>
          <a:p>
            <a:r>
              <a:rPr lang="en-US" dirty="0"/>
              <a:t>0.43393</a:t>
            </a:r>
          </a:p>
        </p:txBody>
      </p:sp>
      <p:sp>
        <p:nvSpPr>
          <p:cNvPr id="25" name="TextBox 24"/>
          <p:cNvSpPr txBox="1"/>
          <p:nvPr/>
        </p:nvSpPr>
        <p:spPr>
          <a:xfrm>
            <a:off x="7385315" y="2876055"/>
            <a:ext cx="1022109" cy="2308324"/>
          </a:xfrm>
          <a:prstGeom prst="rect">
            <a:avLst/>
          </a:prstGeom>
          <a:noFill/>
        </p:spPr>
        <p:txBody>
          <a:bodyPr wrap="square" rtlCol="0">
            <a:spAutoFit/>
          </a:bodyPr>
          <a:lstStyle/>
          <a:p>
            <a:r>
              <a:rPr lang="en-US" dirty="0"/>
              <a:t>0.89286</a:t>
            </a:r>
          </a:p>
          <a:p>
            <a:r>
              <a:rPr lang="en-US" dirty="0"/>
              <a:t>0.79719</a:t>
            </a:r>
          </a:p>
          <a:p>
            <a:r>
              <a:rPr lang="en-US" dirty="0"/>
              <a:t>0.71178</a:t>
            </a:r>
          </a:p>
          <a:p>
            <a:r>
              <a:rPr lang="en-US" dirty="0"/>
              <a:t>0.63552</a:t>
            </a:r>
          </a:p>
          <a:p>
            <a:r>
              <a:rPr lang="en-US" dirty="0"/>
              <a:t>0.56743</a:t>
            </a:r>
          </a:p>
          <a:p>
            <a:r>
              <a:rPr lang="en-US" dirty="0"/>
              <a:t>0.50663</a:t>
            </a:r>
          </a:p>
          <a:p>
            <a:r>
              <a:rPr lang="en-US" dirty="0"/>
              <a:t>0.45235</a:t>
            </a:r>
          </a:p>
          <a:p>
            <a:r>
              <a:rPr lang="en-US" dirty="0"/>
              <a:t>0.40388</a:t>
            </a:r>
          </a:p>
        </p:txBody>
      </p:sp>
      <p:sp>
        <p:nvSpPr>
          <p:cNvPr id="26" name="Oval 25"/>
          <p:cNvSpPr/>
          <p:nvPr/>
        </p:nvSpPr>
        <p:spPr>
          <a:xfrm>
            <a:off x="5456559" y="3467566"/>
            <a:ext cx="874823" cy="342454"/>
          </a:xfrm>
          <a:prstGeom prst="ellipse">
            <a:avLst/>
          </a:prstGeom>
          <a:noFill/>
          <a:ln w="19050"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7" name="TextBox 26"/>
          <p:cNvSpPr txBox="1"/>
          <p:nvPr/>
        </p:nvSpPr>
        <p:spPr>
          <a:xfrm>
            <a:off x="951060" y="5561149"/>
            <a:ext cx="7963837" cy="1107996"/>
          </a:xfrm>
          <a:prstGeom prst="rect">
            <a:avLst/>
          </a:prstGeom>
          <a:noFill/>
        </p:spPr>
        <p:txBody>
          <a:bodyPr wrap="square" rtlCol="0">
            <a:spAutoFit/>
          </a:bodyPr>
          <a:lstStyle/>
          <a:p>
            <a:pPr algn="ctr"/>
            <a:r>
              <a:rPr lang="en-US" sz="2800" b="1" dirty="0"/>
              <a:t>PV </a:t>
            </a:r>
            <a:r>
              <a:rPr lang="en-US" sz="2800" dirty="0"/>
              <a:t>= $1,331 × 0.75131 = </a:t>
            </a:r>
            <a:r>
              <a:rPr lang="en-US" sz="2800" b="1" dirty="0">
                <a:solidFill>
                  <a:srgbClr val="FF0000"/>
                </a:solidFill>
              </a:rPr>
              <a:t>$1,000.00</a:t>
            </a:r>
            <a:endParaRPr lang="en-US" sz="2800" dirty="0"/>
          </a:p>
          <a:p>
            <a:pPr algn="ctr">
              <a:spcBef>
                <a:spcPts val="1200"/>
              </a:spcBef>
            </a:pPr>
            <a:r>
              <a:rPr lang="en-US" sz="2800" dirty="0"/>
              <a:t>where </a:t>
            </a:r>
            <a:r>
              <a:rPr lang="en-US" sz="2800" i="1" dirty="0"/>
              <a:t>n </a:t>
            </a:r>
            <a:r>
              <a:rPr lang="en-US" sz="2800" dirty="0"/>
              <a:t>= 3, </a:t>
            </a:r>
            <a:r>
              <a:rPr lang="en-US" sz="2800" i="1" dirty="0"/>
              <a:t>i </a:t>
            </a:r>
            <a:r>
              <a:rPr lang="en-US" sz="2800" dirty="0"/>
              <a:t>= 10%</a:t>
            </a:r>
          </a:p>
        </p:txBody>
      </p:sp>
      <p:cxnSp>
        <p:nvCxnSpPr>
          <p:cNvPr id="17" name="Straight Arrow Connector 16"/>
          <p:cNvCxnSpPr>
            <a:stCxn id="26" idx="4"/>
          </p:cNvCxnSpPr>
          <p:nvPr/>
        </p:nvCxnSpPr>
        <p:spPr>
          <a:xfrm flipH="1">
            <a:off x="5425355" y="3810020"/>
            <a:ext cx="468616" cy="1896717"/>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28" name="Right Arrow 27"/>
          <p:cNvSpPr/>
          <p:nvPr/>
        </p:nvSpPr>
        <p:spPr>
          <a:xfrm>
            <a:off x="957116" y="3503399"/>
            <a:ext cx="387017" cy="198378"/>
          </a:xfrm>
          <a:prstGeom prst="rightArrow">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9" name="Right Arrow 28"/>
          <p:cNvSpPr/>
          <p:nvPr/>
        </p:nvSpPr>
        <p:spPr>
          <a:xfrm rot="5400000">
            <a:off x="5689314" y="1919563"/>
            <a:ext cx="387017" cy="198378"/>
          </a:xfrm>
          <a:prstGeom prst="rightArrow">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31986515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338077"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of McGraw-Hill.</a:t>
            </a:r>
          </a:p>
        </p:txBody>
      </p:sp>
      <p:sp>
        <p:nvSpPr>
          <p:cNvPr id="3" name="Slide Number Placeholder 2"/>
          <p:cNvSpPr>
            <a:spLocks noGrp="1"/>
          </p:cNvSpPr>
          <p:nvPr>
            <p:ph type="sldNum" sz="quarter" idx="12"/>
          </p:nvPr>
        </p:nvSpPr>
        <p:spPr/>
        <p:txBody>
          <a:bodyPr/>
          <a:lstStyle/>
          <a:p>
            <a:r>
              <a:rPr lang="en-US" dirty="0"/>
              <a:t>C-</a:t>
            </a:r>
            <a:fld id="{8A048DD7-39B4-434B-ACE7-68CA5B147A05}" type="slidenum">
              <a:rPr lang="en-US" smtClean="0"/>
              <a:t>19</a:t>
            </a:fld>
            <a:endParaRPr lang="en-US" dirty="0"/>
          </a:p>
        </p:txBody>
      </p:sp>
      <p:sp>
        <p:nvSpPr>
          <p:cNvPr id="2" name="Title 1"/>
          <p:cNvSpPr>
            <a:spLocks noGrp="1"/>
          </p:cNvSpPr>
          <p:nvPr>
            <p:ph type="title"/>
          </p:nvPr>
        </p:nvSpPr>
        <p:spPr>
          <a:xfrm>
            <a:off x="893386" y="329204"/>
            <a:ext cx="8229600" cy="774700"/>
          </a:xfrm>
        </p:spPr>
        <p:txBody>
          <a:bodyPr>
            <a:noAutofit/>
          </a:bodyPr>
          <a:lstStyle/>
          <a:p>
            <a:pPr algn="l">
              <a:lnSpc>
                <a:spcPct val="90000"/>
              </a:lnSpc>
            </a:pPr>
            <a:r>
              <a:rPr lang="en-US" sz="3200" dirty="0">
                <a:solidFill>
                  <a:srgbClr val="1D5F76"/>
                </a:solidFill>
                <a:latin typeface="Avenir LT Std 65 Medium"/>
                <a:cs typeface="Avenir LT Std 65 Medium"/>
              </a:rPr>
              <a:t>Illustrations C–9 and C–10</a:t>
            </a:r>
            <a:br>
              <a:rPr lang="en-US" sz="3200" dirty="0">
                <a:solidFill>
                  <a:srgbClr val="A5062D"/>
                </a:solidFill>
                <a:latin typeface="Avenir LT Std 65 Medium"/>
                <a:cs typeface="Avenir LT Std 65 Medium"/>
              </a:rPr>
            </a:br>
            <a:r>
              <a:rPr lang="en-US" sz="2900" dirty="0">
                <a:solidFill>
                  <a:srgbClr val="A5062D"/>
                </a:solidFill>
                <a:latin typeface="Avenir LT Std 65 Medium"/>
                <a:cs typeface="Avenir LT Std 65 Medium"/>
              </a:rPr>
              <a:t>Calculate the Present Value of a Single Amount Using a Financial Calculator and Excel</a:t>
            </a:r>
          </a:p>
        </p:txBody>
      </p:sp>
      <p:sp>
        <p:nvSpPr>
          <p:cNvPr id="4" name="Round Same Side Corner Rectangle 3"/>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 name="Rounded Rectangle 6"/>
          <p:cNvSpPr/>
          <p:nvPr/>
        </p:nvSpPr>
        <p:spPr>
          <a:xfrm>
            <a:off x="1491222" y="1454956"/>
            <a:ext cx="6379037" cy="2054724"/>
          </a:xfrm>
          <a:prstGeom prst="roundRect">
            <a:avLst>
              <a:gd name="adj" fmla="val 0"/>
            </a:avLst>
          </a:prstGeom>
          <a:solidFill>
            <a:srgbClr val="FEFDD7">
              <a:alpha val="75000"/>
            </a:srgbClr>
          </a:solidFill>
          <a:ln>
            <a:solidFill>
              <a:srgbClr val="E19B1A"/>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TextBox 7"/>
          <p:cNvSpPr txBox="1"/>
          <p:nvPr/>
        </p:nvSpPr>
        <p:spPr>
          <a:xfrm>
            <a:off x="3432050" y="1401728"/>
            <a:ext cx="4049606" cy="369332"/>
          </a:xfrm>
          <a:prstGeom prst="rect">
            <a:avLst/>
          </a:prstGeom>
          <a:noFill/>
        </p:spPr>
        <p:txBody>
          <a:bodyPr wrap="square" rtlCol="0">
            <a:spAutoFit/>
          </a:bodyPr>
          <a:lstStyle/>
          <a:p>
            <a:r>
              <a:rPr lang="en-US" b="1" dirty="0">
                <a:solidFill>
                  <a:srgbClr val="23698A"/>
                </a:solidFill>
              </a:rPr>
              <a:t>CALCULATOR INPUTS</a:t>
            </a:r>
          </a:p>
        </p:txBody>
      </p:sp>
      <p:cxnSp>
        <p:nvCxnSpPr>
          <p:cNvPr id="9" name="Straight Connector 8"/>
          <p:cNvCxnSpPr/>
          <p:nvPr/>
        </p:nvCxnSpPr>
        <p:spPr>
          <a:xfrm>
            <a:off x="1705551" y="2027071"/>
            <a:ext cx="2709558"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0" name="TextBox 9"/>
          <p:cNvSpPr txBox="1"/>
          <p:nvPr/>
        </p:nvSpPr>
        <p:spPr>
          <a:xfrm>
            <a:off x="1619658" y="1628203"/>
            <a:ext cx="6050809" cy="369332"/>
          </a:xfrm>
          <a:prstGeom prst="rect">
            <a:avLst/>
          </a:prstGeom>
          <a:noFill/>
        </p:spPr>
        <p:txBody>
          <a:bodyPr wrap="square" rtlCol="0">
            <a:spAutoFit/>
          </a:bodyPr>
          <a:lstStyle/>
          <a:p>
            <a:r>
              <a:rPr lang="en-US" b="1" dirty="0"/>
              <a:t>Inputs                                                               Key          Amount</a:t>
            </a:r>
          </a:p>
        </p:txBody>
      </p:sp>
      <p:cxnSp>
        <p:nvCxnSpPr>
          <p:cNvPr id="11" name="Straight Connector 10"/>
          <p:cNvCxnSpPr/>
          <p:nvPr/>
        </p:nvCxnSpPr>
        <p:spPr>
          <a:xfrm>
            <a:off x="5537344" y="2027071"/>
            <a:ext cx="398689"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a:off x="6416620" y="2027071"/>
            <a:ext cx="774543"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3" name="TextBox 12"/>
          <p:cNvSpPr txBox="1"/>
          <p:nvPr/>
        </p:nvSpPr>
        <p:spPr>
          <a:xfrm>
            <a:off x="1619925" y="1997671"/>
            <a:ext cx="6164708" cy="923330"/>
          </a:xfrm>
          <a:prstGeom prst="rect">
            <a:avLst/>
          </a:prstGeom>
          <a:noFill/>
        </p:spPr>
        <p:txBody>
          <a:bodyPr wrap="square" rtlCol="0">
            <a:spAutoFit/>
          </a:bodyPr>
          <a:lstStyle/>
          <a:p>
            <a:pPr marL="342900" indent="-342900">
              <a:buAutoNum type="arabicPeriod"/>
            </a:pPr>
            <a:r>
              <a:rPr lang="en-US" dirty="0"/>
              <a:t>Future value                                              FV            $1,331</a:t>
            </a:r>
          </a:p>
          <a:p>
            <a:pPr marL="342900" indent="-342900">
              <a:buAutoNum type="arabicPeriod"/>
            </a:pPr>
            <a:r>
              <a:rPr lang="en-US" dirty="0"/>
              <a:t>Interest rate per period                            </a:t>
            </a:r>
            <a:r>
              <a:rPr lang="en-US" i="1" dirty="0"/>
              <a:t>i</a:t>
            </a:r>
            <a:r>
              <a:rPr lang="en-US" dirty="0"/>
              <a:t>                      10%</a:t>
            </a:r>
          </a:p>
          <a:p>
            <a:pPr marL="342900" indent="-342900">
              <a:buAutoNum type="arabicPeriod"/>
            </a:pPr>
            <a:r>
              <a:rPr lang="en-US" dirty="0"/>
              <a:t>Numbers of periods                                  </a:t>
            </a:r>
            <a:r>
              <a:rPr lang="en-US" i="1" dirty="0"/>
              <a:t>n</a:t>
            </a:r>
            <a:r>
              <a:rPr lang="en-US" dirty="0"/>
              <a:t>                       3</a:t>
            </a:r>
          </a:p>
        </p:txBody>
      </p:sp>
      <p:sp>
        <p:nvSpPr>
          <p:cNvPr id="14" name="TextBox 13"/>
          <p:cNvSpPr txBox="1"/>
          <p:nvPr/>
        </p:nvSpPr>
        <p:spPr>
          <a:xfrm>
            <a:off x="3370385" y="2849988"/>
            <a:ext cx="4049606" cy="369332"/>
          </a:xfrm>
          <a:prstGeom prst="rect">
            <a:avLst/>
          </a:prstGeom>
          <a:noFill/>
        </p:spPr>
        <p:txBody>
          <a:bodyPr wrap="square" rtlCol="0">
            <a:spAutoFit/>
          </a:bodyPr>
          <a:lstStyle/>
          <a:p>
            <a:r>
              <a:rPr lang="en-US" b="1" dirty="0">
                <a:solidFill>
                  <a:srgbClr val="23698A"/>
                </a:solidFill>
              </a:rPr>
              <a:t>CALCULATOR OUTPUT</a:t>
            </a:r>
          </a:p>
        </p:txBody>
      </p:sp>
      <p:sp>
        <p:nvSpPr>
          <p:cNvPr id="15" name="TextBox 14"/>
          <p:cNvSpPr txBox="1"/>
          <p:nvPr/>
        </p:nvSpPr>
        <p:spPr>
          <a:xfrm>
            <a:off x="1642051" y="3076630"/>
            <a:ext cx="5776105" cy="369332"/>
          </a:xfrm>
          <a:prstGeom prst="rect">
            <a:avLst/>
          </a:prstGeom>
          <a:noFill/>
        </p:spPr>
        <p:txBody>
          <a:bodyPr wrap="square" rtlCol="0">
            <a:spAutoFit/>
          </a:bodyPr>
          <a:lstStyle/>
          <a:p>
            <a:r>
              <a:rPr lang="en-US" dirty="0"/>
              <a:t>Present value                                                  PV            $1,000</a:t>
            </a:r>
          </a:p>
        </p:txBody>
      </p:sp>
      <p:sp>
        <p:nvSpPr>
          <p:cNvPr id="16" name="Rectangle 15"/>
          <p:cNvSpPr/>
          <p:nvPr/>
        </p:nvSpPr>
        <p:spPr>
          <a:xfrm>
            <a:off x="2152038" y="6244946"/>
            <a:ext cx="1922277" cy="261610"/>
          </a:xfrm>
          <a:prstGeom prst="rect">
            <a:avLst/>
          </a:prstGeom>
        </p:spPr>
        <p:txBody>
          <a:bodyPr wrap="none">
            <a:spAutoFit/>
          </a:bodyPr>
          <a:lstStyle/>
          <a:p>
            <a:r>
              <a:rPr lang="en-US" sz="1100" dirty="0"/>
              <a:t>Source: Microsoft Corporation</a:t>
            </a:r>
          </a:p>
        </p:txBody>
      </p:sp>
      <p:pic>
        <p:nvPicPr>
          <p:cNvPr id="18" name="Picture 17"/>
          <p:cNvPicPr>
            <a:picLocks noChangeAspect="1"/>
          </p:cNvPicPr>
          <p:nvPr/>
        </p:nvPicPr>
        <p:blipFill>
          <a:blip r:embed="rId3"/>
          <a:stretch>
            <a:fillRect/>
          </a:stretch>
        </p:blipFill>
        <p:spPr>
          <a:xfrm>
            <a:off x="2152038" y="3579319"/>
            <a:ext cx="4916858" cy="2728658"/>
          </a:xfrm>
          <a:prstGeom prst="rect">
            <a:avLst/>
          </a:prstGeom>
        </p:spPr>
      </p:pic>
    </p:spTree>
    <p:extLst>
      <p:ext uri="{BB962C8B-B14F-4D97-AF65-F5344CB8AC3E}">
        <p14:creationId xmlns:p14="http://schemas.microsoft.com/office/powerpoint/2010/main" val="18116824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431800"/>
            <a:ext cx="8229600" cy="774700"/>
          </a:xfrm>
        </p:spPr>
        <p:txBody>
          <a:bodyPr>
            <a:normAutofit/>
          </a:bodyPr>
          <a:lstStyle/>
          <a:p>
            <a:pPr algn="l"/>
            <a:r>
              <a:rPr lang="en-US" sz="4000" dirty="0">
                <a:solidFill>
                  <a:srgbClr val="A5062D"/>
                </a:solidFill>
                <a:latin typeface="Avenir LT Std 65 Medium"/>
                <a:cs typeface="Avenir LT Std 65 Medium"/>
              </a:rPr>
              <a:t>Time Value of Money</a:t>
            </a:r>
          </a:p>
        </p:txBody>
      </p:sp>
      <p:sp>
        <p:nvSpPr>
          <p:cNvPr id="3" name="Content Placeholder 2"/>
          <p:cNvSpPr>
            <a:spLocks noGrp="1"/>
          </p:cNvSpPr>
          <p:nvPr>
            <p:ph idx="1"/>
          </p:nvPr>
        </p:nvSpPr>
        <p:spPr>
          <a:xfrm>
            <a:off x="1005840" y="1274763"/>
            <a:ext cx="7955280" cy="4525963"/>
          </a:xfrm>
        </p:spPr>
        <p:txBody>
          <a:bodyPr/>
          <a:lstStyle/>
          <a:p>
            <a:pPr lvl="0"/>
            <a:r>
              <a:rPr lang="en-US" b="1" dirty="0">
                <a:solidFill>
                  <a:srgbClr val="1D5F76"/>
                </a:solidFill>
              </a:rPr>
              <a:t>Interest</a:t>
            </a:r>
            <a:r>
              <a:rPr lang="en-US" dirty="0">
                <a:solidFill>
                  <a:srgbClr val="1D5F76"/>
                </a:solidFill>
              </a:rPr>
              <a:t> causes value of money received today to be </a:t>
            </a:r>
            <a:r>
              <a:rPr lang="en-US" b="1" dirty="0">
                <a:solidFill>
                  <a:srgbClr val="1D5F76"/>
                </a:solidFill>
              </a:rPr>
              <a:t>greater than</a:t>
            </a:r>
            <a:r>
              <a:rPr lang="en-US" dirty="0">
                <a:solidFill>
                  <a:srgbClr val="1D5F76"/>
                </a:solidFill>
              </a:rPr>
              <a:t> the value of that same amount of money received in the future</a:t>
            </a:r>
          </a:p>
          <a:p>
            <a:pPr lvl="1">
              <a:buSzPct val="60000"/>
              <a:buFont typeface="Wingdings" panose="05000000000000000000" pitchFamily="2" charset="2"/>
              <a:buChar char="q"/>
            </a:pPr>
            <a:r>
              <a:rPr lang="en-US" dirty="0">
                <a:solidFill>
                  <a:srgbClr val="1D5F76"/>
                </a:solidFill>
              </a:rPr>
              <a:t>$1 today is worth more than $1 in one year</a:t>
            </a:r>
          </a:p>
          <a:p>
            <a:pPr lvl="0"/>
            <a:r>
              <a:rPr lang="en-US" dirty="0">
                <a:solidFill>
                  <a:srgbClr val="1D5F76"/>
                </a:solidFill>
              </a:rPr>
              <a:t>Understanding the </a:t>
            </a:r>
            <a:r>
              <a:rPr lang="en-US" b="1" dirty="0">
                <a:solidFill>
                  <a:srgbClr val="1D5F76"/>
                </a:solidFill>
              </a:rPr>
              <a:t>time value</a:t>
            </a:r>
            <a:r>
              <a:rPr lang="en-US" dirty="0">
                <a:solidFill>
                  <a:srgbClr val="1D5F76"/>
                </a:solidFill>
              </a:rPr>
              <a:t> of money is essential in solving many business decisions</a:t>
            </a:r>
          </a:p>
        </p:txBody>
      </p:sp>
      <p:sp>
        <p:nvSpPr>
          <p:cNvPr id="4" name="Round Same Side Corner Rectangle 3"/>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TextBox 5"/>
          <p:cNvSpPr txBox="1"/>
          <p:nvPr/>
        </p:nvSpPr>
        <p:spPr>
          <a:xfrm>
            <a:off x="1338077"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of McGraw-Hill.</a:t>
            </a:r>
          </a:p>
        </p:txBody>
      </p:sp>
      <p:sp>
        <p:nvSpPr>
          <p:cNvPr id="5" name="Slide Number Placeholder 4"/>
          <p:cNvSpPr>
            <a:spLocks noGrp="1"/>
          </p:cNvSpPr>
          <p:nvPr>
            <p:ph type="sldNum" sz="quarter" idx="12"/>
          </p:nvPr>
        </p:nvSpPr>
        <p:spPr/>
        <p:txBody>
          <a:bodyPr/>
          <a:lstStyle/>
          <a:p>
            <a:r>
              <a:rPr lang="en-US" dirty="0"/>
              <a:t>C-</a:t>
            </a:r>
            <a:fld id="{8A048DD7-39B4-434B-ACE7-68CA5B147A05}" type="slidenum">
              <a:rPr lang="en-US" smtClean="0"/>
              <a:t>2</a:t>
            </a:fld>
            <a:endParaRPr lang="en-US" dirty="0"/>
          </a:p>
        </p:txBody>
      </p:sp>
    </p:spTree>
    <p:extLst>
      <p:ext uri="{BB962C8B-B14F-4D97-AF65-F5344CB8AC3E}">
        <p14:creationId xmlns:p14="http://schemas.microsoft.com/office/powerpoint/2010/main" val="106510090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429768"/>
            <a:ext cx="8229600" cy="1127901"/>
          </a:xfrm>
        </p:spPr>
        <p:txBody>
          <a:bodyPr>
            <a:noAutofit/>
          </a:bodyPr>
          <a:lstStyle/>
          <a:p>
            <a:pPr algn="l">
              <a:lnSpc>
                <a:spcPct val="90000"/>
              </a:lnSpc>
            </a:pPr>
            <a:r>
              <a:rPr lang="en-US" sz="3200" dirty="0">
                <a:solidFill>
                  <a:srgbClr val="1D5F76"/>
                </a:solidFill>
                <a:latin typeface="Avenir LT Std 65 Medium"/>
              </a:rPr>
              <a:t>Illustration C-11</a:t>
            </a:r>
            <a:br>
              <a:rPr lang="en-US" sz="4000" dirty="0">
                <a:solidFill>
                  <a:srgbClr val="1D5F76"/>
                </a:solidFill>
                <a:latin typeface="Avenir LT Std 65 Medium"/>
                <a:cs typeface="Avenir LT Std 65 Medium"/>
              </a:rPr>
            </a:br>
            <a:r>
              <a:rPr lang="en-US" sz="2900" dirty="0">
                <a:solidFill>
                  <a:srgbClr val="A5062D"/>
                </a:solidFill>
                <a:latin typeface="Avenir LT Std 65 Medium"/>
              </a:rPr>
              <a:t>Impact of Interest Rates on Present Value/Future Value Relationship</a:t>
            </a:r>
          </a:p>
        </p:txBody>
      </p:sp>
      <p:sp>
        <p:nvSpPr>
          <p:cNvPr id="4" name="Round Same Side Corner Rectangle 3"/>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TextBox 5"/>
          <p:cNvSpPr txBox="1"/>
          <p:nvPr/>
        </p:nvSpPr>
        <p:spPr>
          <a:xfrm>
            <a:off x="1338077"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of McGraw-Hill.</a:t>
            </a:r>
          </a:p>
        </p:txBody>
      </p:sp>
      <p:sp>
        <p:nvSpPr>
          <p:cNvPr id="3" name="Slide Number Placeholder 2"/>
          <p:cNvSpPr>
            <a:spLocks noGrp="1"/>
          </p:cNvSpPr>
          <p:nvPr>
            <p:ph type="sldNum" sz="quarter" idx="12"/>
          </p:nvPr>
        </p:nvSpPr>
        <p:spPr/>
        <p:txBody>
          <a:bodyPr/>
          <a:lstStyle/>
          <a:p>
            <a:r>
              <a:rPr lang="en-US" dirty="0"/>
              <a:t>C-</a:t>
            </a:r>
            <a:fld id="{8A048DD7-39B4-434B-ACE7-68CA5B147A05}" type="slidenum">
              <a:rPr lang="en-US" smtClean="0"/>
              <a:t>20</a:t>
            </a:fld>
            <a:endParaRPr lang="en-US" dirty="0"/>
          </a:p>
        </p:txBody>
      </p:sp>
      <p:pic>
        <p:nvPicPr>
          <p:cNvPr id="8" name="Picture 7">
            <a:extLst>
              <a:ext uri="{FF2B5EF4-FFF2-40B4-BE49-F238E27FC236}">
                <a16:creationId xmlns:a16="http://schemas.microsoft.com/office/drawing/2014/main" id="{B915FDFF-D54A-44BE-941F-C272AF19D52F}"/>
              </a:ext>
            </a:extLst>
          </p:cNvPr>
          <p:cNvPicPr>
            <a:picLocks noChangeAspect="1"/>
          </p:cNvPicPr>
          <p:nvPr/>
        </p:nvPicPr>
        <p:blipFill>
          <a:blip r:embed="rId3"/>
          <a:stretch>
            <a:fillRect/>
          </a:stretch>
        </p:blipFill>
        <p:spPr>
          <a:xfrm>
            <a:off x="914400" y="1737366"/>
            <a:ext cx="7680960" cy="3657598"/>
          </a:xfrm>
          <a:prstGeom prst="rect">
            <a:avLst/>
          </a:prstGeom>
        </p:spPr>
      </p:pic>
    </p:spTree>
    <p:extLst>
      <p:ext uri="{BB962C8B-B14F-4D97-AF65-F5344CB8AC3E}">
        <p14:creationId xmlns:p14="http://schemas.microsoft.com/office/powerpoint/2010/main" val="259566671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429768"/>
            <a:ext cx="8229600" cy="774700"/>
          </a:xfrm>
        </p:spPr>
        <p:txBody>
          <a:bodyPr>
            <a:noAutofit/>
          </a:bodyPr>
          <a:lstStyle/>
          <a:p>
            <a:pPr algn="l">
              <a:lnSpc>
                <a:spcPct val="90000"/>
              </a:lnSpc>
            </a:pPr>
            <a:r>
              <a:rPr lang="en-US" sz="4000" dirty="0">
                <a:solidFill>
                  <a:srgbClr val="A5062D"/>
                </a:solidFill>
                <a:latin typeface="Avenir LT Std 65 Medium"/>
                <a:cs typeface="Avenir LT Std 65 Medium"/>
              </a:rPr>
              <a:t>Key Point</a:t>
            </a:r>
          </a:p>
        </p:txBody>
      </p:sp>
      <p:sp>
        <p:nvSpPr>
          <p:cNvPr id="4" name="Round Same Side Corner Rectangle 3"/>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TextBox 5"/>
          <p:cNvSpPr txBox="1"/>
          <p:nvPr/>
        </p:nvSpPr>
        <p:spPr>
          <a:xfrm>
            <a:off x="1338077"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of McGraw-Hill.</a:t>
            </a:r>
          </a:p>
        </p:txBody>
      </p:sp>
      <p:sp>
        <p:nvSpPr>
          <p:cNvPr id="3" name="Slide Number Placeholder 2"/>
          <p:cNvSpPr>
            <a:spLocks noGrp="1"/>
          </p:cNvSpPr>
          <p:nvPr>
            <p:ph type="sldNum" sz="quarter" idx="12"/>
          </p:nvPr>
        </p:nvSpPr>
        <p:spPr/>
        <p:txBody>
          <a:bodyPr/>
          <a:lstStyle/>
          <a:p>
            <a:r>
              <a:rPr lang="en-US" dirty="0"/>
              <a:t>C-</a:t>
            </a:r>
            <a:fld id="{8A048DD7-39B4-434B-ACE7-68CA5B147A05}" type="slidenum">
              <a:rPr lang="en-US" smtClean="0"/>
              <a:t>21</a:t>
            </a:fld>
            <a:endParaRPr lang="en-US" dirty="0"/>
          </a:p>
        </p:txBody>
      </p:sp>
      <p:sp>
        <p:nvSpPr>
          <p:cNvPr id="5" name="TextBox 4"/>
          <p:cNvSpPr txBox="1"/>
          <p:nvPr/>
        </p:nvSpPr>
        <p:spPr>
          <a:xfrm>
            <a:off x="1005840" y="1280160"/>
            <a:ext cx="7406640" cy="1569660"/>
          </a:xfrm>
          <a:prstGeom prst="rect">
            <a:avLst/>
          </a:prstGeom>
          <a:noFill/>
        </p:spPr>
        <p:txBody>
          <a:bodyPr wrap="square" rtlCol="0">
            <a:spAutoFit/>
          </a:bodyPr>
          <a:lstStyle/>
          <a:p>
            <a:pPr>
              <a:spcAft>
                <a:spcPts val="1200"/>
              </a:spcAft>
            </a:pPr>
            <a:r>
              <a:rPr lang="en-US" sz="3200" dirty="0">
                <a:solidFill>
                  <a:srgbClr val="336666"/>
                </a:solidFill>
              </a:rPr>
              <a:t>The </a:t>
            </a:r>
            <a:r>
              <a:rPr lang="en-US" sz="3200" i="1" dirty="0">
                <a:solidFill>
                  <a:srgbClr val="336666"/>
                </a:solidFill>
              </a:rPr>
              <a:t>present value </a:t>
            </a:r>
            <a:r>
              <a:rPr lang="en-US" sz="3200" dirty="0">
                <a:solidFill>
                  <a:srgbClr val="336666"/>
                </a:solidFill>
              </a:rPr>
              <a:t>of a single amount is how much that amount today will grow to be in the future.</a:t>
            </a:r>
            <a:endParaRPr lang="en-US" dirty="0">
              <a:solidFill>
                <a:srgbClr val="336666"/>
              </a:solidFill>
            </a:endParaRPr>
          </a:p>
        </p:txBody>
      </p:sp>
    </p:spTree>
    <p:extLst>
      <p:ext uri="{BB962C8B-B14F-4D97-AF65-F5344CB8AC3E}">
        <p14:creationId xmlns:p14="http://schemas.microsoft.com/office/powerpoint/2010/main" val="124012888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005840" y="1280160"/>
            <a:ext cx="7794576" cy="4432716"/>
          </a:xfrm>
        </p:spPr>
        <p:txBody>
          <a:bodyPr>
            <a:normAutofit/>
          </a:bodyPr>
          <a:lstStyle/>
          <a:p>
            <a:pPr marL="0" indent="0">
              <a:buNone/>
            </a:pPr>
            <a:r>
              <a:rPr lang="en-US" sz="2800" dirty="0"/>
              <a:t>Present value represents:</a:t>
            </a:r>
          </a:p>
          <a:p>
            <a:pPr>
              <a:buAutoNum type="alphaLcPeriod"/>
            </a:pPr>
            <a:r>
              <a:rPr lang="en-US" sz="2800" dirty="0"/>
              <a:t>The value today of receiving money in the future</a:t>
            </a:r>
          </a:p>
          <a:p>
            <a:pPr>
              <a:buAutoNum type="alphaLcPeriod"/>
            </a:pPr>
            <a:r>
              <a:rPr lang="en-US" sz="2800" dirty="0"/>
              <a:t>The amount that an investment today will grow to be in the future</a:t>
            </a:r>
          </a:p>
          <a:p>
            <a:pPr>
              <a:buAutoNum type="alphaLcPeriod" startAt="3"/>
            </a:pPr>
            <a:r>
              <a:rPr lang="en-US" sz="2800" dirty="0"/>
              <a:t>The difference between the initial investment and the growth of the investment over time</a:t>
            </a:r>
          </a:p>
          <a:p>
            <a:pPr>
              <a:buAutoNum type="alphaLcPeriod" startAt="3"/>
            </a:pPr>
            <a:r>
              <a:rPr lang="en-US" sz="2800" dirty="0"/>
              <a:t>A series of equal payments</a:t>
            </a:r>
          </a:p>
        </p:txBody>
      </p:sp>
      <p:sp>
        <p:nvSpPr>
          <p:cNvPr id="4" name="Title 3"/>
          <p:cNvSpPr>
            <a:spLocks noGrp="1"/>
          </p:cNvSpPr>
          <p:nvPr>
            <p:ph type="title"/>
          </p:nvPr>
        </p:nvSpPr>
        <p:spPr>
          <a:xfrm>
            <a:off x="979451" y="368868"/>
            <a:ext cx="7922577" cy="799257"/>
          </a:xfrm>
        </p:spPr>
        <p:txBody>
          <a:bodyPr/>
          <a:lstStyle/>
          <a:p>
            <a:pPr algn="l"/>
            <a:r>
              <a:rPr lang="en-US" dirty="0"/>
              <a:t>Concept Check C–3</a:t>
            </a:r>
          </a:p>
        </p:txBody>
      </p:sp>
      <p:sp>
        <p:nvSpPr>
          <p:cNvPr id="6" name="Oval 5"/>
          <p:cNvSpPr/>
          <p:nvPr/>
        </p:nvSpPr>
        <p:spPr bwMode="auto">
          <a:xfrm>
            <a:off x="832997" y="1765799"/>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TextBox 6"/>
          <p:cNvSpPr txBox="1"/>
          <p:nvPr/>
        </p:nvSpPr>
        <p:spPr>
          <a:xfrm>
            <a:off x="1005840" y="5263570"/>
            <a:ext cx="7566545" cy="954107"/>
          </a:xfrm>
          <a:prstGeom prst="rect">
            <a:avLst/>
          </a:prstGeom>
          <a:solidFill>
            <a:srgbClr val="FFFFD1"/>
          </a:solidFill>
          <a:ln w="6350">
            <a:solidFill>
              <a:schemeClr val="tx1"/>
            </a:solidFill>
          </a:ln>
        </p:spPr>
        <p:txBody>
          <a:bodyPr wrap="square" rtlCol="0">
            <a:spAutoFit/>
          </a:bodyPr>
          <a:lstStyle/>
          <a:p>
            <a:r>
              <a:rPr lang="en-US" sz="2800" dirty="0"/>
              <a:t>Present value represents the value today of receiving money in the future.</a:t>
            </a:r>
          </a:p>
        </p:txBody>
      </p:sp>
      <p:sp>
        <p:nvSpPr>
          <p:cNvPr id="9" name="Slide Number Placeholder 8"/>
          <p:cNvSpPr>
            <a:spLocks noGrp="1"/>
          </p:cNvSpPr>
          <p:nvPr>
            <p:ph type="sldNum" sz="quarter" idx="12"/>
          </p:nvPr>
        </p:nvSpPr>
        <p:spPr/>
        <p:txBody>
          <a:bodyPr/>
          <a:lstStyle/>
          <a:p>
            <a:r>
              <a:rPr lang="en-US" dirty="0"/>
              <a:t>C-</a:t>
            </a:r>
            <a:fld id="{8A048DD7-39B4-434B-ACE7-68CA5B147A05}" type="slidenum">
              <a:rPr lang="en-US" smtClean="0"/>
              <a:t>22</a:t>
            </a:fld>
            <a:endParaRPr lang="en-US" dirty="0"/>
          </a:p>
        </p:txBody>
      </p:sp>
      <p:sp>
        <p:nvSpPr>
          <p:cNvPr id="10" name="TextBox 9"/>
          <p:cNvSpPr txBox="1"/>
          <p:nvPr/>
        </p:nvSpPr>
        <p:spPr>
          <a:xfrm>
            <a:off x="1338077"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of McGraw-Hill.</a:t>
            </a:r>
          </a:p>
        </p:txBody>
      </p:sp>
    </p:spTree>
    <p:extLst>
      <p:ext uri="{BB962C8B-B14F-4D97-AF65-F5344CB8AC3E}">
        <p14:creationId xmlns:p14="http://schemas.microsoft.com/office/powerpoint/2010/main" val="8349836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ound Same Side Corner Rectangle 11"/>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 name="Round Diagonal Corner Rectangle 4"/>
          <p:cNvSpPr/>
          <p:nvPr/>
        </p:nvSpPr>
        <p:spPr>
          <a:xfrm>
            <a:off x="431800" y="400049"/>
            <a:ext cx="8515174" cy="749301"/>
          </a:xfrm>
          <a:prstGeom prst="round2DiagRect">
            <a:avLst/>
          </a:prstGeom>
          <a:solidFill>
            <a:srgbClr val="1D5F7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TextBox 10"/>
          <p:cNvSpPr txBox="1"/>
          <p:nvPr/>
        </p:nvSpPr>
        <p:spPr>
          <a:xfrm>
            <a:off x="1338077"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of McGraw-Hill.</a:t>
            </a:r>
          </a:p>
        </p:txBody>
      </p:sp>
      <p:sp>
        <p:nvSpPr>
          <p:cNvPr id="4" name="Title 3"/>
          <p:cNvSpPr>
            <a:spLocks noGrp="1"/>
          </p:cNvSpPr>
          <p:nvPr>
            <p:ph type="ctrTitle"/>
          </p:nvPr>
        </p:nvSpPr>
        <p:spPr>
          <a:xfrm>
            <a:off x="774253" y="247651"/>
            <a:ext cx="7303792" cy="939799"/>
          </a:xfrm>
        </p:spPr>
        <p:txBody>
          <a:bodyPr>
            <a:normAutofit/>
          </a:bodyPr>
          <a:lstStyle/>
          <a:p>
            <a:pPr algn="l"/>
            <a:r>
              <a:rPr lang="en-US" sz="3200" dirty="0">
                <a:solidFill>
                  <a:schemeClr val="bg1"/>
                </a:solidFill>
                <a:latin typeface="Avenir LT Std 45 Book"/>
                <a:cs typeface="Avenir LT Std 45 Book"/>
              </a:rPr>
              <a:t>Learning Objective  4</a:t>
            </a:r>
          </a:p>
        </p:txBody>
      </p:sp>
      <p:sp>
        <p:nvSpPr>
          <p:cNvPr id="8" name="TextBox 7"/>
          <p:cNvSpPr txBox="1"/>
          <p:nvPr/>
        </p:nvSpPr>
        <p:spPr>
          <a:xfrm>
            <a:off x="890031" y="1497724"/>
            <a:ext cx="8056943" cy="584775"/>
          </a:xfrm>
          <a:prstGeom prst="rect">
            <a:avLst/>
          </a:prstGeom>
          <a:noFill/>
        </p:spPr>
        <p:txBody>
          <a:bodyPr wrap="square" rtlCol="0">
            <a:spAutoFit/>
          </a:bodyPr>
          <a:lstStyle/>
          <a:p>
            <a:pPr marL="744538" indent="-744538"/>
            <a:r>
              <a:rPr lang="en-US" sz="3200" b="1" dirty="0">
                <a:solidFill>
                  <a:srgbClr val="A5062D"/>
                </a:solidFill>
                <a:cs typeface="Avenir LT Std 55 Roman"/>
              </a:rPr>
              <a:t>LO C–4 </a:t>
            </a:r>
            <a:r>
              <a:rPr lang="en-US" sz="3200" dirty="0">
                <a:solidFill>
                  <a:srgbClr val="1D5F76"/>
                </a:solidFill>
              </a:rPr>
              <a:t>Calculate the future value of an annuity.</a:t>
            </a:r>
          </a:p>
        </p:txBody>
      </p:sp>
      <p:sp>
        <p:nvSpPr>
          <p:cNvPr id="2" name="Slide Number Placeholder 1"/>
          <p:cNvSpPr>
            <a:spLocks noGrp="1"/>
          </p:cNvSpPr>
          <p:nvPr>
            <p:ph type="sldNum" sz="quarter" idx="12"/>
          </p:nvPr>
        </p:nvSpPr>
        <p:spPr/>
        <p:txBody>
          <a:bodyPr/>
          <a:lstStyle/>
          <a:p>
            <a:r>
              <a:rPr lang="en-US" dirty="0"/>
              <a:t>C-</a:t>
            </a:r>
            <a:fld id="{8A048DD7-39B4-434B-ACE7-68CA5B147A05}" type="slidenum">
              <a:rPr lang="en-US" smtClean="0"/>
              <a:t>23</a:t>
            </a:fld>
            <a:endParaRPr lang="en-US" dirty="0"/>
          </a:p>
        </p:txBody>
      </p:sp>
    </p:spTree>
    <p:extLst>
      <p:ext uri="{BB962C8B-B14F-4D97-AF65-F5344CB8AC3E}">
        <p14:creationId xmlns:p14="http://schemas.microsoft.com/office/powerpoint/2010/main" val="356051560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457200"/>
            <a:ext cx="8229600" cy="774700"/>
          </a:xfrm>
        </p:spPr>
        <p:txBody>
          <a:bodyPr>
            <a:normAutofit/>
          </a:bodyPr>
          <a:lstStyle/>
          <a:p>
            <a:pPr algn="l"/>
            <a:r>
              <a:rPr lang="en-US" sz="4000" dirty="0">
                <a:solidFill>
                  <a:srgbClr val="A5062D"/>
                </a:solidFill>
              </a:rPr>
              <a:t>Time Value of an Annuity</a:t>
            </a:r>
            <a:endParaRPr lang="en-US" sz="4000" dirty="0">
              <a:solidFill>
                <a:srgbClr val="A5062D"/>
              </a:solidFill>
              <a:latin typeface="Avenir LT Std 65 Medium"/>
              <a:cs typeface="Avenir LT Std 65 Medium"/>
            </a:endParaRPr>
          </a:p>
        </p:txBody>
      </p:sp>
      <p:sp>
        <p:nvSpPr>
          <p:cNvPr id="3" name="Content Placeholder 2"/>
          <p:cNvSpPr>
            <a:spLocks noGrp="1"/>
          </p:cNvSpPr>
          <p:nvPr>
            <p:ph idx="1"/>
          </p:nvPr>
        </p:nvSpPr>
        <p:spPr>
          <a:xfrm>
            <a:off x="1005840" y="1280160"/>
            <a:ext cx="7680960" cy="4525963"/>
          </a:xfrm>
        </p:spPr>
        <p:txBody>
          <a:bodyPr/>
          <a:lstStyle/>
          <a:p>
            <a:r>
              <a:rPr lang="en-US" b="1" dirty="0">
                <a:solidFill>
                  <a:srgbClr val="1D5F76"/>
                </a:solidFill>
              </a:rPr>
              <a:t>Annuity</a:t>
            </a:r>
            <a:r>
              <a:rPr lang="en-US" dirty="0">
                <a:solidFill>
                  <a:srgbClr val="1D5F76"/>
                </a:solidFill>
              </a:rPr>
              <a:t>:</a:t>
            </a:r>
            <a:r>
              <a:rPr lang="en-US" b="1" dirty="0">
                <a:solidFill>
                  <a:srgbClr val="1D5F76"/>
                </a:solidFill>
              </a:rPr>
              <a:t> </a:t>
            </a:r>
            <a:r>
              <a:rPr lang="en-US" dirty="0">
                <a:solidFill>
                  <a:srgbClr val="1D5F76"/>
                </a:solidFill>
              </a:rPr>
              <a:t>Cash payments of equal amounts over time periods of equal length</a:t>
            </a:r>
          </a:p>
          <a:p>
            <a:r>
              <a:rPr lang="en-US" dirty="0">
                <a:solidFill>
                  <a:srgbClr val="1D5F76"/>
                </a:solidFill>
              </a:rPr>
              <a:t>Payments need not be monthly. They could be quarterly, semiannually, or any interval. </a:t>
            </a:r>
          </a:p>
          <a:p>
            <a:pPr marL="0" lvl="0" indent="0">
              <a:buNone/>
            </a:pPr>
            <a:endParaRPr lang="en-US" dirty="0">
              <a:solidFill>
                <a:srgbClr val="1D5F76"/>
              </a:solidFill>
            </a:endParaRPr>
          </a:p>
        </p:txBody>
      </p:sp>
      <p:sp>
        <p:nvSpPr>
          <p:cNvPr id="4" name="Round Same Side Corner Rectangle 3"/>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TextBox 5"/>
          <p:cNvSpPr txBox="1"/>
          <p:nvPr/>
        </p:nvSpPr>
        <p:spPr>
          <a:xfrm>
            <a:off x="1338077"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of McGraw-Hill.</a:t>
            </a:r>
          </a:p>
        </p:txBody>
      </p:sp>
      <p:sp>
        <p:nvSpPr>
          <p:cNvPr id="5" name="Slide Number Placeholder 4"/>
          <p:cNvSpPr>
            <a:spLocks noGrp="1"/>
          </p:cNvSpPr>
          <p:nvPr>
            <p:ph type="sldNum" sz="quarter" idx="12"/>
          </p:nvPr>
        </p:nvSpPr>
        <p:spPr/>
        <p:txBody>
          <a:bodyPr/>
          <a:lstStyle/>
          <a:p>
            <a:r>
              <a:rPr lang="en-US" dirty="0"/>
              <a:t>C-</a:t>
            </a:r>
            <a:fld id="{8A048DD7-39B4-434B-ACE7-68CA5B147A05}" type="slidenum">
              <a:rPr lang="en-US" smtClean="0"/>
              <a:t>24</a:t>
            </a:fld>
            <a:endParaRPr lang="en-US" dirty="0"/>
          </a:p>
        </p:txBody>
      </p:sp>
    </p:spTree>
    <p:extLst>
      <p:ext uri="{BB962C8B-B14F-4D97-AF65-F5344CB8AC3E}">
        <p14:creationId xmlns:p14="http://schemas.microsoft.com/office/powerpoint/2010/main" val="301584044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ounded Rectangle 36"/>
          <p:cNvSpPr/>
          <p:nvPr/>
        </p:nvSpPr>
        <p:spPr>
          <a:xfrm>
            <a:off x="635020" y="1529783"/>
            <a:ext cx="8356580" cy="4147117"/>
          </a:xfrm>
          <a:prstGeom prst="roundRect">
            <a:avLst/>
          </a:prstGeom>
          <a:solidFill>
            <a:srgbClr val="FEFDD7">
              <a:alpha val="75000"/>
            </a:srgbClr>
          </a:solidFill>
          <a:ln>
            <a:solidFill>
              <a:srgbClr val="E19B1A"/>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 name="Round Same Side Corner Rectangle 3"/>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TextBox 7"/>
          <p:cNvSpPr txBox="1"/>
          <p:nvPr/>
        </p:nvSpPr>
        <p:spPr>
          <a:xfrm>
            <a:off x="771289" y="4505158"/>
            <a:ext cx="1104393" cy="923330"/>
          </a:xfrm>
          <a:prstGeom prst="rect">
            <a:avLst/>
          </a:prstGeom>
          <a:noFill/>
        </p:spPr>
        <p:txBody>
          <a:bodyPr wrap="square" rtlCol="0">
            <a:spAutoFit/>
          </a:bodyPr>
          <a:lstStyle/>
          <a:p>
            <a:r>
              <a:rPr lang="en-US" dirty="0"/>
              <a:t> </a:t>
            </a:r>
            <a:r>
              <a:rPr lang="en-US" i="1" dirty="0"/>
              <a:t>Today</a:t>
            </a:r>
          </a:p>
          <a:p>
            <a:endParaRPr lang="en-US" dirty="0"/>
          </a:p>
          <a:p>
            <a:r>
              <a:rPr lang="en-US" dirty="0"/>
              <a:t>(</a:t>
            </a:r>
            <a:r>
              <a:rPr lang="en-US" i="1" dirty="0"/>
              <a:t>n</a:t>
            </a:r>
            <a:r>
              <a:rPr lang="en-US" dirty="0"/>
              <a:t> = 0)</a:t>
            </a:r>
          </a:p>
        </p:txBody>
      </p:sp>
      <p:sp>
        <p:nvSpPr>
          <p:cNvPr id="9" name="TextBox 8"/>
          <p:cNvSpPr txBox="1"/>
          <p:nvPr/>
        </p:nvSpPr>
        <p:spPr>
          <a:xfrm>
            <a:off x="2842565" y="4505158"/>
            <a:ext cx="1104393" cy="923330"/>
          </a:xfrm>
          <a:prstGeom prst="rect">
            <a:avLst/>
          </a:prstGeom>
          <a:noFill/>
        </p:spPr>
        <p:txBody>
          <a:bodyPr wrap="square" rtlCol="0">
            <a:spAutoFit/>
          </a:bodyPr>
          <a:lstStyle/>
          <a:p>
            <a:pPr algn="ctr"/>
            <a:r>
              <a:rPr lang="en-US" i="1" dirty="0"/>
              <a:t> End of </a:t>
            </a:r>
          </a:p>
          <a:p>
            <a:pPr algn="ctr"/>
            <a:r>
              <a:rPr lang="en-US" i="1" dirty="0"/>
              <a:t>year 1</a:t>
            </a:r>
          </a:p>
          <a:p>
            <a:pPr algn="ctr"/>
            <a:r>
              <a:rPr lang="en-US" dirty="0"/>
              <a:t>(</a:t>
            </a:r>
            <a:r>
              <a:rPr lang="en-US" i="1" dirty="0"/>
              <a:t>n</a:t>
            </a:r>
            <a:r>
              <a:rPr lang="en-US" dirty="0"/>
              <a:t> = 1)</a:t>
            </a:r>
          </a:p>
        </p:txBody>
      </p:sp>
      <p:sp>
        <p:nvSpPr>
          <p:cNvPr id="10" name="TextBox 9"/>
          <p:cNvSpPr txBox="1"/>
          <p:nvPr/>
        </p:nvSpPr>
        <p:spPr>
          <a:xfrm>
            <a:off x="5245158" y="4504333"/>
            <a:ext cx="1104393" cy="923330"/>
          </a:xfrm>
          <a:prstGeom prst="rect">
            <a:avLst/>
          </a:prstGeom>
          <a:noFill/>
        </p:spPr>
        <p:txBody>
          <a:bodyPr wrap="square" rtlCol="0">
            <a:spAutoFit/>
          </a:bodyPr>
          <a:lstStyle/>
          <a:p>
            <a:pPr algn="ctr"/>
            <a:r>
              <a:rPr lang="en-US" i="1" dirty="0"/>
              <a:t> End of </a:t>
            </a:r>
          </a:p>
          <a:p>
            <a:pPr algn="ctr"/>
            <a:r>
              <a:rPr lang="en-US" i="1" dirty="0"/>
              <a:t>year 2</a:t>
            </a:r>
          </a:p>
          <a:p>
            <a:pPr algn="ctr"/>
            <a:r>
              <a:rPr lang="en-US" dirty="0"/>
              <a:t>(</a:t>
            </a:r>
            <a:r>
              <a:rPr lang="en-US" i="1" dirty="0"/>
              <a:t>n</a:t>
            </a:r>
            <a:r>
              <a:rPr lang="en-US" dirty="0"/>
              <a:t> = 2)</a:t>
            </a:r>
          </a:p>
        </p:txBody>
      </p:sp>
      <p:sp>
        <p:nvSpPr>
          <p:cNvPr id="11" name="TextBox 10"/>
          <p:cNvSpPr txBox="1"/>
          <p:nvPr/>
        </p:nvSpPr>
        <p:spPr>
          <a:xfrm>
            <a:off x="7702911" y="4504867"/>
            <a:ext cx="1104393" cy="923330"/>
          </a:xfrm>
          <a:prstGeom prst="rect">
            <a:avLst/>
          </a:prstGeom>
          <a:noFill/>
        </p:spPr>
        <p:txBody>
          <a:bodyPr wrap="square" rtlCol="0">
            <a:spAutoFit/>
          </a:bodyPr>
          <a:lstStyle/>
          <a:p>
            <a:pPr algn="ctr"/>
            <a:r>
              <a:rPr lang="en-US" i="1" dirty="0"/>
              <a:t> End of </a:t>
            </a:r>
          </a:p>
          <a:p>
            <a:pPr algn="ctr"/>
            <a:r>
              <a:rPr lang="en-US" i="1" dirty="0"/>
              <a:t>year 3</a:t>
            </a:r>
          </a:p>
          <a:p>
            <a:pPr algn="ctr"/>
            <a:r>
              <a:rPr lang="en-US" dirty="0"/>
              <a:t>(</a:t>
            </a:r>
            <a:r>
              <a:rPr lang="en-US" i="1" dirty="0"/>
              <a:t>n</a:t>
            </a:r>
            <a:r>
              <a:rPr lang="en-US" dirty="0"/>
              <a:t> = 3)</a:t>
            </a:r>
          </a:p>
        </p:txBody>
      </p:sp>
      <p:cxnSp>
        <p:nvCxnSpPr>
          <p:cNvPr id="12" name="Straight Connector 11"/>
          <p:cNvCxnSpPr/>
          <p:nvPr/>
        </p:nvCxnSpPr>
        <p:spPr>
          <a:xfrm flipV="1">
            <a:off x="1151222" y="3653667"/>
            <a:ext cx="0" cy="850666"/>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flipV="1">
            <a:off x="3388157" y="3653667"/>
            <a:ext cx="0" cy="850666"/>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flipV="1">
            <a:off x="5817814" y="3654492"/>
            <a:ext cx="0" cy="850666"/>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p:nvCxnSpPr>
        <p:spPr>
          <a:xfrm flipV="1">
            <a:off x="8261276" y="3654492"/>
            <a:ext cx="0" cy="850666"/>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6" name="Straight Arrow Connector 15"/>
          <p:cNvCxnSpPr/>
          <p:nvPr/>
        </p:nvCxnSpPr>
        <p:spPr>
          <a:xfrm>
            <a:off x="1151222" y="4067839"/>
            <a:ext cx="7656082" cy="0"/>
          </a:xfrm>
          <a:prstGeom prst="straightConnector1">
            <a:avLst/>
          </a:prstGeom>
          <a:ln w="12700" cmpd="sng">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p:nvPr/>
        </p:nvCxnSpPr>
        <p:spPr>
          <a:xfrm>
            <a:off x="3910854" y="2547652"/>
            <a:ext cx="1436835" cy="0"/>
          </a:xfrm>
          <a:prstGeom prst="straightConnector1">
            <a:avLst/>
          </a:prstGeom>
          <a:ln w="12700" cmpd="sng">
            <a:solidFill>
              <a:schemeClr val="tx1"/>
            </a:solidFill>
            <a:prstDash val="sysDash"/>
            <a:tailEnd type="arrow"/>
          </a:ln>
          <a:effectLst/>
        </p:spPr>
        <p:style>
          <a:lnRef idx="2">
            <a:schemeClr val="accent1"/>
          </a:lnRef>
          <a:fillRef idx="0">
            <a:schemeClr val="accent1"/>
          </a:fillRef>
          <a:effectRef idx="1">
            <a:schemeClr val="accent1"/>
          </a:effectRef>
          <a:fontRef idx="minor">
            <a:schemeClr val="tx1"/>
          </a:fontRef>
        </p:style>
      </p:cxnSp>
      <p:cxnSp>
        <p:nvCxnSpPr>
          <p:cNvPr id="18" name="Straight Arrow Connector 17"/>
          <p:cNvCxnSpPr/>
          <p:nvPr/>
        </p:nvCxnSpPr>
        <p:spPr>
          <a:xfrm>
            <a:off x="6173817" y="2548726"/>
            <a:ext cx="1436835" cy="0"/>
          </a:xfrm>
          <a:prstGeom prst="straightConnector1">
            <a:avLst/>
          </a:prstGeom>
          <a:ln w="12700" cmpd="sng">
            <a:solidFill>
              <a:schemeClr val="tx1"/>
            </a:solidFill>
            <a:prstDash val="sysDash"/>
            <a:tailEnd type="arrow"/>
          </a:ln>
          <a:effectLst/>
        </p:spPr>
        <p:style>
          <a:lnRef idx="2">
            <a:schemeClr val="accent1"/>
          </a:lnRef>
          <a:fillRef idx="0">
            <a:schemeClr val="accent1"/>
          </a:fillRef>
          <a:effectRef idx="1">
            <a:schemeClr val="accent1"/>
          </a:effectRef>
          <a:fontRef idx="minor">
            <a:schemeClr val="tx1"/>
          </a:fontRef>
        </p:style>
      </p:cxnSp>
      <p:sp>
        <p:nvSpPr>
          <p:cNvPr id="20" name="TextBox 19"/>
          <p:cNvSpPr txBox="1"/>
          <p:nvPr/>
        </p:nvSpPr>
        <p:spPr>
          <a:xfrm>
            <a:off x="3096363" y="2326221"/>
            <a:ext cx="869711" cy="369332"/>
          </a:xfrm>
          <a:prstGeom prst="rect">
            <a:avLst/>
          </a:prstGeom>
          <a:noFill/>
        </p:spPr>
        <p:txBody>
          <a:bodyPr wrap="square" rtlCol="0">
            <a:spAutoFit/>
          </a:bodyPr>
          <a:lstStyle/>
          <a:p>
            <a:r>
              <a:rPr lang="en-US" b="1" dirty="0">
                <a:solidFill>
                  <a:srgbClr val="1D5F76"/>
                </a:solidFill>
              </a:rPr>
              <a:t>$1,000</a:t>
            </a:r>
          </a:p>
        </p:txBody>
      </p:sp>
      <p:sp>
        <p:nvSpPr>
          <p:cNvPr id="21" name="TextBox 20"/>
          <p:cNvSpPr txBox="1"/>
          <p:nvPr/>
        </p:nvSpPr>
        <p:spPr>
          <a:xfrm>
            <a:off x="5318795" y="2326221"/>
            <a:ext cx="869711" cy="369332"/>
          </a:xfrm>
          <a:prstGeom prst="rect">
            <a:avLst/>
          </a:prstGeom>
          <a:noFill/>
        </p:spPr>
        <p:txBody>
          <a:bodyPr wrap="square" rtlCol="0">
            <a:spAutoFit/>
          </a:bodyPr>
          <a:lstStyle/>
          <a:p>
            <a:r>
              <a:rPr lang="en-US" b="1" dirty="0"/>
              <a:t>$1,100</a:t>
            </a:r>
          </a:p>
        </p:txBody>
      </p:sp>
      <p:sp>
        <p:nvSpPr>
          <p:cNvPr id="22" name="TextBox 21"/>
          <p:cNvSpPr txBox="1"/>
          <p:nvPr/>
        </p:nvSpPr>
        <p:spPr>
          <a:xfrm>
            <a:off x="7762257" y="2326221"/>
            <a:ext cx="869711" cy="369332"/>
          </a:xfrm>
          <a:prstGeom prst="rect">
            <a:avLst/>
          </a:prstGeom>
          <a:noFill/>
        </p:spPr>
        <p:txBody>
          <a:bodyPr wrap="square" rtlCol="0">
            <a:spAutoFit/>
          </a:bodyPr>
          <a:lstStyle/>
          <a:p>
            <a:r>
              <a:rPr lang="en-US" b="1" dirty="0"/>
              <a:t>$1,210</a:t>
            </a:r>
          </a:p>
        </p:txBody>
      </p:sp>
      <p:sp>
        <p:nvSpPr>
          <p:cNvPr id="23" name="TextBox 22"/>
          <p:cNvSpPr txBox="1"/>
          <p:nvPr/>
        </p:nvSpPr>
        <p:spPr>
          <a:xfrm>
            <a:off x="7792121" y="3187140"/>
            <a:ext cx="869711" cy="369332"/>
          </a:xfrm>
          <a:prstGeom prst="rect">
            <a:avLst/>
          </a:prstGeom>
          <a:noFill/>
        </p:spPr>
        <p:txBody>
          <a:bodyPr wrap="square" rtlCol="0">
            <a:spAutoFit/>
          </a:bodyPr>
          <a:lstStyle/>
          <a:p>
            <a:r>
              <a:rPr lang="en-US" b="1" dirty="0">
                <a:solidFill>
                  <a:srgbClr val="FF0000"/>
                </a:solidFill>
              </a:rPr>
              <a:t>$3,310</a:t>
            </a:r>
          </a:p>
        </p:txBody>
      </p:sp>
      <p:sp>
        <p:nvSpPr>
          <p:cNvPr id="24" name="TextBox 23"/>
          <p:cNvSpPr txBox="1"/>
          <p:nvPr/>
        </p:nvSpPr>
        <p:spPr>
          <a:xfrm>
            <a:off x="4292878" y="3618268"/>
            <a:ext cx="4010161" cy="923330"/>
          </a:xfrm>
          <a:prstGeom prst="rect">
            <a:avLst/>
          </a:prstGeom>
          <a:noFill/>
        </p:spPr>
        <p:txBody>
          <a:bodyPr wrap="square" rtlCol="0">
            <a:spAutoFit/>
          </a:bodyPr>
          <a:lstStyle/>
          <a:p>
            <a:r>
              <a:rPr lang="en-US" i="1" dirty="0"/>
              <a:t>i</a:t>
            </a:r>
            <a:r>
              <a:rPr lang="en-US" dirty="0"/>
              <a:t> = 10%                                   </a:t>
            </a:r>
            <a:r>
              <a:rPr lang="en-US" i="1" dirty="0"/>
              <a:t>i</a:t>
            </a:r>
            <a:r>
              <a:rPr lang="en-US" dirty="0"/>
              <a:t> = 10%</a:t>
            </a:r>
          </a:p>
          <a:p>
            <a:endParaRPr lang="en-US" dirty="0"/>
          </a:p>
          <a:p>
            <a:endParaRPr lang="en-US" dirty="0"/>
          </a:p>
        </p:txBody>
      </p:sp>
      <p:sp>
        <p:nvSpPr>
          <p:cNvPr id="25" name="TextBox 24"/>
          <p:cNvSpPr txBox="1"/>
          <p:nvPr/>
        </p:nvSpPr>
        <p:spPr>
          <a:xfrm>
            <a:off x="555892" y="2654408"/>
            <a:ext cx="1518535" cy="646331"/>
          </a:xfrm>
          <a:prstGeom prst="rect">
            <a:avLst/>
          </a:prstGeom>
          <a:noFill/>
        </p:spPr>
        <p:txBody>
          <a:bodyPr wrap="square" rtlCol="0">
            <a:spAutoFit/>
          </a:bodyPr>
          <a:lstStyle/>
          <a:p>
            <a:pPr algn="ctr"/>
            <a:r>
              <a:rPr lang="en-US" b="1" dirty="0">
                <a:solidFill>
                  <a:srgbClr val="1D5F76"/>
                </a:solidFill>
              </a:rPr>
              <a:t>Annuity</a:t>
            </a:r>
          </a:p>
          <a:p>
            <a:pPr algn="ctr"/>
            <a:r>
              <a:rPr lang="en-US" b="1" dirty="0">
                <a:solidFill>
                  <a:srgbClr val="1D5F76"/>
                </a:solidFill>
              </a:rPr>
              <a:t>Payments</a:t>
            </a:r>
          </a:p>
        </p:txBody>
      </p:sp>
      <p:sp>
        <p:nvSpPr>
          <p:cNvPr id="26" name="TextBox 25"/>
          <p:cNvSpPr txBox="1"/>
          <p:nvPr/>
        </p:nvSpPr>
        <p:spPr>
          <a:xfrm>
            <a:off x="5079347" y="1550509"/>
            <a:ext cx="2636633" cy="369332"/>
          </a:xfrm>
          <a:prstGeom prst="rect">
            <a:avLst/>
          </a:prstGeom>
          <a:noFill/>
        </p:spPr>
        <p:txBody>
          <a:bodyPr wrap="square" rtlCol="0">
            <a:spAutoFit/>
          </a:bodyPr>
          <a:lstStyle/>
          <a:p>
            <a:r>
              <a:rPr lang="en-US" b="1" dirty="0">
                <a:solidFill>
                  <a:srgbClr val="FF0000"/>
                </a:solidFill>
              </a:rPr>
              <a:t>Future Values</a:t>
            </a:r>
          </a:p>
        </p:txBody>
      </p:sp>
      <p:sp>
        <p:nvSpPr>
          <p:cNvPr id="27" name="Right Brace 26"/>
          <p:cNvSpPr/>
          <p:nvPr/>
        </p:nvSpPr>
        <p:spPr>
          <a:xfrm rot="16200000">
            <a:off x="5510240" y="-606697"/>
            <a:ext cx="602784" cy="5548432"/>
          </a:xfrm>
          <a:prstGeom prst="rightBrace">
            <a:avLst>
              <a:gd name="adj1" fmla="val 73287"/>
              <a:gd name="adj2" fmla="val 50000"/>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28" name="TextBox 27"/>
          <p:cNvSpPr txBox="1"/>
          <p:nvPr/>
        </p:nvSpPr>
        <p:spPr>
          <a:xfrm>
            <a:off x="5317946" y="2606211"/>
            <a:ext cx="869711" cy="369332"/>
          </a:xfrm>
          <a:prstGeom prst="rect">
            <a:avLst/>
          </a:prstGeom>
          <a:noFill/>
        </p:spPr>
        <p:txBody>
          <a:bodyPr wrap="square" rtlCol="0">
            <a:spAutoFit/>
          </a:bodyPr>
          <a:lstStyle/>
          <a:p>
            <a:r>
              <a:rPr lang="en-US" b="1" dirty="0">
                <a:solidFill>
                  <a:srgbClr val="1D5F76"/>
                </a:solidFill>
              </a:rPr>
              <a:t>$1,000</a:t>
            </a:r>
          </a:p>
        </p:txBody>
      </p:sp>
      <p:cxnSp>
        <p:nvCxnSpPr>
          <p:cNvPr id="29" name="Straight Arrow Connector 28"/>
          <p:cNvCxnSpPr/>
          <p:nvPr/>
        </p:nvCxnSpPr>
        <p:spPr>
          <a:xfrm>
            <a:off x="6173817" y="2829546"/>
            <a:ext cx="1436835" cy="0"/>
          </a:xfrm>
          <a:prstGeom prst="straightConnector1">
            <a:avLst/>
          </a:prstGeom>
          <a:ln w="12700" cmpd="sng">
            <a:solidFill>
              <a:schemeClr val="tx1"/>
            </a:solidFill>
            <a:prstDash val="sysDash"/>
            <a:tailEnd type="arrow"/>
          </a:ln>
          <a:effectLst/>
        </p:spPr>
        <p:style>
          <a:lnRef idx="2">
            <a:schemeClr val="accent1"/>
          </a:lnRef>
          <a:fillRef idx="0">
            <a:schemeClr val="accent1"/>
          </a:fillRef>
          <a:effectRef idx="1">
            <a:schemeClr val="accent1"/>
          </a:effectRef>
          <a:fontRef idx="minor">
            <a:schemeClr val="tx1"/>
          </a:fontRef>
        </p:style>
      </p:cxnSp>
      <p:sp>
        <p:nvSpPr>
          <p:cNvPr id="30" name="TextBox 29"/>
          <p:cNvSpPr txBox="1"/>
          <p:nvPr/>
        </p:nvSpPr>
        <p:spPr>
          <a:xfrm>
            <a:off x="7762257" y="2587804"/>
            <a:ext cx="869711" cy="369332"/>
          </a:xfrm>
          <a:prstGeom prst="rect">
            <a:avLst/>
          </a:prstGeom>
          <a:noFill/>
        </p:spPr>
        <p:txBody>
          <a:bodyPr wrap="square" rtlCol="0">
            <a:spAutoFit/>
          </a:bodyPr>
          <a:lstStyle/>
          <a:p>
            <a:r>
              <a:rPr lang="en-US" b="1" dirty="0"/>
              <a:t>$1,100</a:t>
            </a:r>
          </a:p>
        </p:txBody>
      </p:sp>
      <p:sp>
        <p:nvSpPr>
          <p:cNvPr id="31" name="TextBox 30"/>
          <p:cNvSpPr txBox="1"/>
          <p:nvPr/>
        </p:nvSpPr>
        <p:spPr>
          <a:xfrm>
            <a:off x="7777189" y="2845888"/>
            <a:ext cx="869711" cy="369332"/>
          </a:xfrm>
          <a:prstGeom prst="rect">
            <a:avLst/>
          </a:prstGeom>
          <a:noFill/>
        </p:spPr>
        <p:txBody>
          <a:bodyPr wrap="square" rtlCol="0">
            <a:spAutoFit/>
          </a:bodyPr>
          <a:lstStyle/>
          <a:p>
            <a:r>
              <a:rPr lang="en-US" b="1" dirty="0">
                <a:solidFill>
                  <a:srgbClr val="1D5F76"/>
                </a:solidFill>
              </a:rPr>
              <a:t>$1,000</a:t>
            </a:r>
          </a:p>
        </p:txBody>
      </p:sp>
      <p:cxnSp>
        <p:nvCxnSpPr>
          <p:cNvPr id="32" name="Straight Connector 31"/>
          <p:cNvCxnSpPr/>
          <p:nvPr/>
        </p:nvCxnSpPr>
        <p:spPr>
          <a:xfrm>
            <a:off x="7777189" y="3215220"/>
            <a:ext cx="827437"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3" name="Straight Connector 32"/>
          <p:cNvCxnSpPr/>
          <p:nvPr/>
        </p:nvCxnSpPr>
        <p:spPr>
          <a:xfrm>
            <a:off x="5317946" y="3215220"/>
            <a:ext cx="827437"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4" name="Straight Connector 33"/>
          <p:cNvCxnSpPr/>
          <p:nvPr/>
        </p:nvCxnSpPr>
        <p:spPr>
          <a:xfrm>
            <a:off x="3138637" y="3215220"/>
            <a:ext cx="827437"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35" name="TextBox 34"/>
          <p:cNvSpPr txBox="1"/>
          <p:nvPr/>
        </p:nvSpPr>
        <p:spPr>
          <a:xfrm>
            <a:off x="5308820" y="3187140"/>
            <a:ext cx="869711" cy="369332"/>
          </a:xfrm>
          <a:prstGeom prst="rect">
            <a:avLst/>
          </a:prstGeom>
          <a:noFill/>
        </p:spPr>
        <p:txBody>
          <a:bodyPr wrap="square" rtlCol="0">
            <a:spAutoFit/>
          </a:bodyPr>
          <a:lstStyle/>
          <a:p>
            <a:r>
              <a:rPr lang="en-US" b="1" dirty="0">
                <a:solidFill>
                  <a:srgbClr val="FF0000"/>
                </a:solidFill>
              </a:rPr>
              <a:t>$2,100</a:t>
            </a:r>
          </a:p>
        </p:txBody>
      </p:sp>
      <p:sp>
        <p:nvSpPr>
          <p:cNvPr id="36" name="TextBox 35"/>
          <p:cNvSpPr txBox="1"/>
          <p:nvPr/>
        </p:nvSpPr>
        <p:spPr>
          <a:xfrm>
            <a:off x="3103097" y="3201873"/>
            <a:ext cx="869711" cy="369332"/>
          </a:xfrm>
          <a:prstGeom prst="rect">
            <a:avLst/>
          </a:prstGeom>
          <a:noFill/>
        </p:spPr>
        <p:txBody>
          <a:bodyPr wrap="square" rtlCol="0">
            <a:spAutoFit/>
          </a:bodyPr>
          <a:lstStyle/>
          <a:p>
            <a:r>
              <a:rPr lang="en-US" b="1" dirty="0">
                <a:solidFill>
                  <a:srgbClr val="FF0000"/>
                </a:solidFill>
              </a:rPr>
              <a:t>$1,000</a:t>
            </a:r>
          </a:p>
        </p:txBody>
      </p:sp>
      <p:sp>
        <p:nvSpPr>
          <p:cNvPr id="2" name="Title 1"/>
          <p:cNvSpPr>
            <a:spLocks noGrp="1"/>
          </p:cNvSpPr>
          <p:nvPr>
            <p:ph type="title"/>
          </p:nvPr>
        </p:nvSpPr>
        <p:spPr>
          <a:xfrm>
            <a:off x="1027763" y="495300"/>
            <a:ext cx="8229600" cy="774700"/>
          </a:xfrm>
        </p:spPr>
        <p:txBody>
          <a:bodyPr>
            <a:noAutofit/>
          </a:bodyPr>
          <a:lstStyle/>
          <a:p>
            <a:pPr algn="l">
              <a:lnSpc>
                <a:spcPct val="90000"/>
              </a:lnSpc>
            </a:pPr>
            <a:r>
              <a:rPr lang="en-US" sz="3200" dirty="0">
                <a:solidFill>
                  <a:srgbClr val="1D5F76"/>
                </a:solidFill>
                <a:latin typeface="Avenir LT Std 65 Medium"/>
                <a:cs typeface="Avenir LT Std 65 Medium"/>
              </a:rPr>
              <a:t>Illustration C–12</a:t>
            </a:r>
            <a:br>
              <a:rPr lang="en-US" sz="3200" dirty="0">
                <a:solidFill>
                  <a:srgbClr val="A5062D"/>
                </a:solidFill>
                <a:latin typeface="Avenir LT Std 65 Medium"/>
                <a:cs typeface="Avenir LT Std 65 Medium"/>
              </a:rPr>
            </a:br>
            <a:r>
              <a:rPr lang="en-US" sz="4000" dirty="0">
                <a:solidFill>
                  <a:srgbClr val="A5062D"/>
                </a:solidFill>
                <a:latin typeface="Avenir LT Std 65 Medium"/>
                <a:cs typeface="Avenir LT Std 65 Medium"/>
              </a:rPr>
              <a:t>Future Value of an Annuity</a:t>
            </a:r>
            <a:endParaRPr lang="en-US" sz="2400" dirty="0">
              <a:solidFill>
                <a:srgbClr val="A5062D"/>
              </a:solidFill>
              <a:latin typeface="Avenir LT Std 65 Medium"/>
              <a:cs typeface="Avenir LT Std 65 Medium"/>
            </a:endParaRPr>
          </a:p>
        </p:txBody>
      </p:sp>
      <p:sp>
        <p:nvSpPr>
          <p:cNvPr id="6" name="TextBox 5"/>
          <p:cNvSpPr txBox="1"/>
          <p:nvPr/>
        </p:nvSpPr>
        <p:spPr>
          <a:xfrm>
            <a:off x="1338077"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of McGraw-Hill.</a:t>
            </a:r>
          </a:p>
        </p:txBody>
      </p:sp>
      <p:sp>
        <p:nvSpPr>
          <p:cNvPr id="3" name="Slide Number Placeholder 2"/>
          <p:cNvSpPr>
            <a:spLocks noGrp="1"/>
          </p:cNvSpPr>
          <p:nvPr>
            <p:ph type="sldNum" sz="quarter" idx="12"/>
          </p:nvPr>
        </p:nvSpPr>
        <p:spPr/>
        <p:txBody>
          <a:bodyPr/>
          <a:lstStyle/>
          <a:p>
            <a:r>
              <a:rPr lang="en-US" dirty="0"/>
              <a:t>C-</a:t>
            </a:r>
            <a:fld id="{8A048DD7-39B4-434B-ACE7-68CA5B147A05}" type="slidenum">
              <a:rPr lang="en-US" smtClean="0"/>
              <a:t>25</a:t>
            </a:fld>
            <a:endParaRPr lang="en-US" dirty="0"/>
          </a:p>
        </p:txBody>
      </p:sp>
    </p:spTree>
    <p:extLst>
      <p:ext uri="{BB962C8B-B14F-4D97-AF65-F5344CB8AC3E}">
        <p14:creationId xmlns:p14="http://schemas.microsoft.com/office/powerpoint/2010/main" val="7983869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8"/>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9"/>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3"/>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32"/>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33"/>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34"/>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35"/>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P spid="26" grpId="0"/>
      <p:bldP spid="27" grpId="0" animBg="1"/>
      <p:bldP spid="28" grpId="0"/>
      <p:bldP spid="30" grpId="0"/>
      <p:bldP spid="31" grpId="0"/>
      <p:bldP spid="35" grpId="0"/>
      <p:bldP spid="3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27763" y="495300"/>
            <a:ext cx="8229600" cy="774700"/>
          </a:xfrm>
        </p:spPr>
        <p:txBody>
          <a:bodyPr>
            <a:noAutofit/>
          </a:bodyPr>
          <a:lstStyle/>
          <a:p>
            <a:pPr algn="l">
              <a:lnSpc>
                <a:spcPct val="90000"/>
              </a:lnSpc>
            </a:pPr>
            <a:r>
              <a:rPr lang="en-US" sz="3200" dirty="0">
                <a:solidFill>
                  <a:srgbClr val="1D5F76"/>
                </a:solidFill>
                <a:latin typeface="Avenir LT Std 65 Medium"/>
                <a:cs typeface="Avenir LT Std 65 Medium"/>
              </a:rPr>
              <a:t>Illustration C–13</a:t>
            </a:r>
            <a:br>
              <a:rPr lang="en-US" sz="3200" dirty="0">
                <a:solidFill>
                  <a:srgbClr val="A5062D"/>
                </a:solidFill>
                <a:latin typeface="Avenir LT Std 65 Medium"/>
                <a:cs typeface="Avenir LT Std 65 Medium"/>
              </a:rPr>
            </a:br>
            <a:r>
              <a:rPr lang="en-US" sz="4000" dirty="0">
                <a:solidFill>
                  <a:srgbClr val="A5062D"/>
                </a:solidFill>
                <a:latin typeface="Avenir LT Std 65 Medium"/>
                <a:cs typeface="Avenir LT Std 65 Medium"/>
              </a:rPr>
              <a:t>Future Value of an Annuity of $1</a:t>
            </a:r>
            <a:br>
              <a:rPr lang="en-US" sz="4000" dirty="0">
                <a:solidFill>
                  <a:srgbClr val="A5062D"/>
                </a:solidFill>
                <a:latin typeface="Avenir LT Std 65 Medium"/>
                <a:cs typeface="Avenir LT Std 65 Medium"/>
              </a:rPr>
            </a:br>
            <a:r>
              <a:rPr lang="en-US" sz="2400" b="1" dirty="0">
                <a:solidFill>
                  <a:srgbClr val="A5062D"/>
                </a:solidFill>
                <a:latin typeface="Avenir LT Std 65 Medium"/>
                <a:cs typeface="Avenir LT Std 65 Medium"/>
              </a:rPr>
              <a:t>(excerpt from Table 3)</a:t>
            </a:r>
          </a:p>
        </p:txBody>
      </p:sp>
      <p:sp>
        <p:nvSpPr>
          <p:cNvPr id="4" name="Round Same Side Corner Rectangle 3"/>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TextBox 5"/>
          <p:cNvSpPr txBox="1"/>
          <p:nvPr/>
        </p:nvSpPr>
        <p:spPr>
          <a:xfrm>
            <a:off x="1338077"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of McGraw-Hill.</a:t>
            </a:r>
          </a:p>
        </p:txBody>
      </p:sp>
      <p:sp>
        <p:nvSpPr>
          <p:cNvPr id="3" name="Slide Number Placeholder 2"/>
          <p:cNvSpPr>
            <a:spLocks noGrp="1"/>
          </p:cNvSpPr>
          <p:nvPr>
            <p:ph type="sldNum" sz="quarter" idx="12"/>
          </p:nvPr>
        </p:nvSpPr>
        <p:spPr/>
        <p:txBody>
          <a:bodyPr/>
          <a:lstStyle/>
          <a:p>
            <a:r>
              <a:rPr lang="en-US" dirty="0"/>
              <a:t>C-</a:t>
            </a:r>
            <a:fld id="{8A048DD7-39B4-434B-ACE7-68CA5B147A05}" type="slidenum">
              <a:rPr lang="en-US" smtClean="0"/>
              <a:t>26</a:t>
            </a:fld>
            <a:endParaRPr lang="en-US" dirty="0"/>
          </a:p>
        </p:txBody>
      </p:sp>
      <p:sp>
        <p:nvSpPr>
          <p:cNvPr id="7" name="Rounded Rectangle 6"/>
          <p:cNvSpPr/>
          <p:nvPr/>
        </p:nvSpPr>
        <p:spPr>
          <a:xfrm>
            <a:off x="783148" y="1596528"/>
            <a:ext cx="8022855" cy="3524424"/>
          </a:xfrm>
          <a:prstGeom prst="roundRect">
            <a:avLst>
              <a:gd name="adj" fmla="val 0"/>
            </a:avLst>
          </a:prstGeom>
          <a:solidFill>
            <a:srgbClr val="FEFDD7">
              <a:alpha val="75000"/>
            </a:srgbClr>
          </a:solidFill>
          <a:ln>
            <a:solidFill>
              <a:srgbClr val="E19B1A"/>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9" name="Straight Connector 8"/>
          <p:cNvCxnSpPr/>
          <p:nvPr/>
        </p:nvCxnSpPr>
        <p:spPr>
          <a:xfrm>
            <a:off x="2423969" y="2010545"/>
            <a:ext cx="6164708"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0" name="TextBox 9"/>
          <p:cNvSpPr txBox="1"/>
          <p:nvPr/>
        </p:nvSpPr>
        <p:spPr>
          <a:xfrm>
            <a:off x="3736614" y="1625065"/>
            <a:ext cx="2711448" cy="369332"/>
          </a:xfrm>
          <a:prstGeom prst="rect">
            <a:avLst/>
          </a:prstGeom>
          <a:noFill/>
        </p:spPr>
        <p:txBody>
          <a:bodyPr wrap="square" rtlCol="0">
            <a:spAutoFit/>
          </a:bodyPr>
          <a:lstStyle/>
          <a:p>
            <a:r>
              <a:rPr lang="en-US" b="1" dirty="0"/>
              <a:t>Interest Rates (</a:t>
            </a:r>
            <a:r>
              <a:rPr lang="en-US" b="1" i="1" dirty="0"/>
              <a:t>i</a:t>
            </a:r>
            <a:r>
              <a:rPr lang="en-US" b="1" dirty="0"/>
              <a:t>)</a:t>
            </a:r>
          </a:p>
        </p:txBody>
      </p:sp>
      <p:sp>
        <p:nvSpPr>
          <p:cNvPr id="11" name="TextBox 10"/>
          <p:cNvSpPr txBox="1"/>
          <p:nvPr/>
        </p:nvSpPr>
        <p:spPr>
          <a:xfrm>
            <a:off x="1042546" y="2053133"/>
            <a:ext cx="7546131" cy="369332"/>
          </a:xfrm>
          <a:prstGeom prst="rect">
            <a:avLst/>
          </a:prstGeom>
          <a:noFill/>
        </p:spPr>
        <p:txBody>
          <a:bodyPr wrap="square" rtlCol="0">
            <a:spAutoFit/>
          </a:bodyPr>
          <a:lstStyle/>
          <a:p>
            <a:r>
              <a:rPr lang="en-US" b="1" dirty="0"/>
              <a:t>Periods (</a:t>
            </a:r>
            <a:r>
              <a:rPr lang="en-US" b="1" i="1" dirty="0"/>
              <a:t>n</a:t>
            </a:r>
            <a:r>
              <a:rPr lang="en-US" b="1" dirty="0"/>
              <a:t>)               7%            8%            9%            10%            11%            12%</a:t>
            </a:r>
          </a:p>
        </p:txBody>
      </p:sp>
      <p:cxnSp>
        <p:nvCxnSpPr>
          <p:cNvPr id="12" name="Straight Connector 11"/>
          <p:cNvCxnSpPr/>
          <p:nvPr/>
        </p:nvCxnSpPr>
        <p:spPr>
          <a:xfrm>
            <a:off x="1042546" y="2414826"/>
            <a:ext cx="1124281"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a:off x="2580950" y="2414826"/>
            <a:ext cx="827437"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3560787" y="2422876"/>
            <a:ext cx="827437"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p:nvCxnSpPr>
        <p:spPr>
          <a:xfrm>
            <a:off x="4502926" y="2422876"/>
            <a:ext cx="827437"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a:off x="5473339" y="2414826"/>
            <a:ext cx="827437"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a:off x="6448062" y="2423287"/>
            <a:ext cx="827437"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439374" y="2423287"/>
            <a:ext cx="827437"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9" name="TextBox 18"/>
          <p:cNvSpPr txBox="1"/>
          <p:nvPr/>
        </p:nvSpPr>
        <p:spPr>
          <a:xfrm>
            <a:off x="1093140" y="2488986"/>
            <a:ext cx="873893" cy="2308324"/>
          </a:xfrm>
          <a:prstGeom prst="rect">
            <a:avLst/>
          </a:prstGeom>
          <a:noFill/>
        </p:spPr>
        <p:txBody>
          <a:bodyPr wrap="square" rtlCol="0">
            <a:spAutoFit/>
          </a:bodyPr>
          <a:lstStyle/>
          <a:p>
            <a:pPr algn="ctr"/>
            <a:r>
              <a:rPr lang="en-US" dirty="0"/>
              <a:t>1</a:t>
            </a:r>
          </a:p>
          <a:p>
            <a:pPr algn="ctr"/>
            <a:r>
              <a:rPr lang="en-US" dirty="0"/>
              <a:t>2</a:t>
            </a:r>
          </a:p>
          <a:p>
            <a:pPr algn="ctr"/>
            <a:r>
              <a:rPr lang="en-US" dirty="0"/>
              <a:t>3</a:t>
            </a:r>
          </a:p>
          <a:p>
            <a:pPr algn="ctr"/>
            <a:r>
              <a:rPr lang="en-US" dirty="0"/>
              <a:t>4</a:t>
            </a:r>
          </a:p>
          <a:p>
            <a:pPr algn="ctr"/>
            <a:r>
              <a:rPr lang="en-US" dirty="0"/>
              <a:t>5</a:t>
            </a:r>
          </a:p>
          <a:p>
            <a:pPr algn="ctr"/>
            <a:r>
              <a:rPr lang="en-US" dirty="0"/>
              <a:t>6</a:t>
            </a:r>
          </a:p>
          <a:p>
            <a:pPr algn="ctr"/>
            <a:r>
              <a:rPr lang="en-US" dirty="0"/>
              <a:t>7</a:t>
            </a:r>
          </a:p>
          <a:p>
            <a:pPr algn="ctr"/>
            <a:r>
              <a:rPr lang="en-US" dirty="0"/>
              <a:t>8</a:t>
            </a:r>
          </a:p>
        </p:txBody>
      </p:sp>
      <p:sp>
        <p:nvSpPr>
          <p:cNvPr id="20" name="TextBox 19"/>
          <p:cNvSpPr txBox="1"/>
          <p:nvPr/>
        </p:nvSpPr>
        <p:spPr>
          <a:xfrm>
            <a:off x="2104989" y="2488986"/>
            <a:ext cx="1284103" cy="2308324"/>
          </a:xfrm>
          <a:prstGeom prst="rect">
            <a:avLst/>
          </a:prstGeom>
          <a:noFill/>
        </p:spPr>
        <p:txBody>
          <a:bodyPr wrap="square" rtlCol="0">
            <a:spAutoFit/>
          </a:bodyPr>
          <a:lstStyle/>
          <a:p>
            <a:pPr algn="r"/>
            <a:r>
              <a:rPr lang="en-US" dirty="0"/>
              <a:t>1.0000</a:t>
            </a:r>
          </a:p>
          <a:p>
            <a:pPr algn="r"/>
            <a:r>
              <a:rPr lang="en-US" dirty="0"/>
              <a:t>2.0700</a:t>
            </a:r>
          </a:p>
          <a:p>
            <a:pPr algn="r"/>
            <a:r>
              <a:rPr lang="en-US" dirty="0"/>
              <a:t>3.2149</a:t>
            </a:r>
          </a:p>
          <a:p>
            <a:pPr algn="r"/>
            <a:r>
              <a:rPr lang="en-US" dirty="0"/>
              <a:t>4.4399</a:t>
            </a:r>
          </a:p>
          <a:p>
            <a:pPr algn="r"/>
            <a:r>
              <a:rPr lang="en-US" dirty="0"/>
              <a:t>5.7507</a:t>
            </a:r>
          </a:p>
          <a:p>
            <a:pPr algn="r"/>
            <a:r>
              <a:rPr lang="en-US" dirty="0"/>
              <a:t>7.1533</a:t>
            </a:r>
          </a:p>
          <a:p>
            <a:pPr algn="r"/>
            <a:r>
              <a:rPr lang="en-US" dirty="0"/>
              <a:t>8.6540</a:t>
            </a:r>
          </a:p>
          <a:p>
            <a:pPr algn="r"/>
            <a:r>
              <a:rPr lang="en-US" dirty="0"/>
              <a:t>10.2598</a:t>
            </a:r>
          </a:p>
        </p:txBody>
      </p:sp>
      <p:sp>
        <p:nvSpPr>
          <p:cNvPr id="21" name="TextBox 20"/>
          <p:cNvSpPr txBox="1"/>
          <p:nvPr/>
        </p:nvSpPr>
        <p:spPr>
          <a:xfrm>
            <a:off x="3137239" y="2488986"/>
            <a:ext cx="1284103" cy="2308324"/>
          </a:xfrm>
          <a:prstGeom prst="rect">
            <a:avLst/>
          </a:prstGeom>
          <a:noFill/>
        </p:spPr>
        <p:txBody>
          <a:bodyPr wrap="square" rtlCol="0">
            <a:spAutoFit/>
          </a:bodyPr>
          <a:lstStyle/>
          <a:p>
            <a:pPr algn="r"/>
            <a:r>
              <a:rPr lang="en-US" dirty="0"/>
              <a:t>1.0000</a:t>
            </a:r>
          </a:p>
          <a:p>
            <a:pPr algn="r"/>
            <a:r>
              <a:rPr lang="en-US" dirty="0"/>
              <a:t>2.0800</a:t>
            </a:r>
          </a:p>
          <a:p>
            <a:pPr algn="r"/>
            <a:r>
              <a:rPr lang="en-US" dirty="0"/>
              <a:t>3.2464</a:t>
            </a:r>
          </a:p>
          <a:p>
            <a:pPr algn="r"/>
            <a:r>
              <a:rPr lang="en-US" dirty="0"/>
              <a:t>4.5061</a:t>
            </a:r>
          </a:p>
          <a:p>
            <a:pPr algn="r"/>
            <a:r>
              <a:rPr lang="en-US" dirty="0"/>
              <a:t>5.8666</a:t>
            </a:r>
          </a:p>
          <a:p>
            <a:pPr algn="r"/>
            <a:r>
              <a:rPr lang="en-US" dirty="0"/>
              <a:t>7.3359</a:t>
            </a:r>
          </a:p>
          <a:p>
            <a:pPr algn="r"/>
            <a:r>
              <a:rPr lang="en-US" dirty="0"/>
              <a:t>8.9228</a:t>
            </a:r>
          </a:p>
          <a:p>
            <a:pPr algn="r"/>
            <a:r>
              <a:rPr lang="en-US" dirty="0"/>
              <a:t>10.6366</a:t>
            </a:r>
          </a:p>
        </p:txBody>
      </p:sp>
      <p:sp>
        <p:nvSpPr>
          <p:cNvPr id="22" name="TextBox 21"/>
          <p:cNvSpPr txBox="1"/>
          <p:nvPr/>
        </p:nvSpPr>
        <p:spPr>
          <a:xfrm>
            <a:off x="4087404" y="2488986"/>
            <a:ext cx="1284103" cy="2308324"/>
          </a:xfrm>
          <a:prstGeom prst="rect">
            <a:avLst/>
          </a:prstGeom>
          <a:noFill/>
        </p:spPr>
        <p:txBody>
          <a:bodyPr wrap="square" rtlCol="0">
            <a:spAutoFit/>
          </a:bodyPr>
          <a:lstStyle/>
          <a:p>
            <a:pPr algn="r"/>
            <a:r>
              <a:rPr lang="en-US" dirty="0"/>
              <a:t>1.0000</a:t>
            </a:r>
          </a:p>
          <a:p>
            <a:pPr algn="r"/>
            <a:r>
              <a:rPr lang="en-US" dirty="0"/>
              <a:t>2.0900</a:t>
            </a:r>
          </a:p>
          <a:p>
            <a:pPr algn="r"/>
            <a:r>
              <a:rPr lang="en-US" dirty="0"/>
              <a:t>3.2781</a:t>
            </a:r>
          </a:p>
          <a:p>
            <a:pPr algn="r"/>
            <a:r>
              <a:rPr lang="en-US" dirty="0"/>
              <a:t>4.5731</a:t>
            </a:r>
          </a:p>
          <a:p>
            <a:pPr algn="r"/>
            <a:r>
              <a:rPr lang="en-US" dirty="0"/>
              <a:t>5.9847</a:t>
            </a:r>
          </a:p>
          <a:p>
            <a:pPr algn="r"/>
            <a:r>
              <a:rPr lang="en-US" dirty="0"/>
              <a:t>7.5233</a:t>
            </a:r>
          </a:p>
          <a:p>
            <a:pPr algn="r"/>
            <a:r>
              <a:rPr lang="en-US" dirty="0"/>
              <a:t>9.2004</a:t>
            </a:r>
          </a:p>
          <a:p>
            <a:pPr algn="r"/>
            <a:r>
              <a:rPr lang="en-US" dirty="0"/>
              <a:t>11.0285</a:t>
            </a:r>
          </a:p>
        </p:txBody>
      </p:sp>
      <p:sp>
        <p:nvSpPr>
          <p:cNvPr id="23" name="TextBox 22"/>
          <p:cNvSpPr txBox="1"/>
          <p:nvPr/>
        </p:nvSpPr>
        <p:spPr>
          <a:xfrm>
            <a:off x="5326056" y="2488986"/>
            <a:ext cx="1022109" cy="2308324"/>
          </a:xfrm>
          <a:prstGeom prst="rect">
            <a:avLst/>
          </a:prstGeom>
          <a:noFill/>
        </p:spPr>
        <p:txBody>
          <a:bodyPr wrap="square" rtlCol="0">
            <a:spAutoFit/>
          </a:bodyPr>
          <a:lstStyle/>
          <a:p>
            <a:pPr algn="r"/>
            <a:r>
              <a:rPr lang="en-US" dirty="0"/>
              <a:t>1.0000</a:t>
            </a:r>
          </a:p>
          <a:p>
            <a:pPr algn="r"/>
            <a:r>
              <a:rPr lang="en-US" dirty="0"/>
              <a:t>2.1000</a:t>
            </a:r>
          </a:p>
          <a:p>
            <a:pPr algn="r"/>
            <a:r>
              <a:rPr lang="en-US" b="1" dirty="0">
                <a:solidFill>
                  <a:srgbClr val="FF0000"/>
                </a:solidFill>
              </a:rPr>
              <a:t>3.3100</a:t>
            </a:r>
          </a:p>
          <a:p>
            <a:pPr algn="r"/>
            <a:r>
              <a:rPr lang="en-US" dirty="0"/>
              <a:t>4.6410</a:t>
            </a:r>
          </a:p>
          <a:p>
            <a:pPr algn="r"/>
            <a:r>
              <a:rPr lang="en-US" dirty="0"/>
              <a:t>6.1051</a:t>
            </a:r>
          </a:p>
          <a:p>
            <a:pPr algn="r"/>
            <a:r>
              <a:rPr lang="en-US" dirty="0"/>
              <a:t>7.7156</a:t>
            </a:r>
          </a:p>
          <a:p>
            <a:pPr algn="r"/>
            <a:r>
              <a:rPr lang="en-US" dirty="0"/>
              <a:t>9.4872</a:t>
            </a:r>
          </a:p>
          <a:p>
            <a:pPr algn="r"/>
            <a:r>
              <a:rPr lang="en-US" dirty="0"/>
              <a:t>11.4359</a:t>
            </a:r>
          </a:p>
        </p:txBody>
      </p:sp>
      <p:sp>
        <p:nvSpPr>
          <p:cNvPr id="24" name="TextBox 23"/>
          <p:cNvSpPr txBox="1"/>
          <p:nvPr/>
        </p:nvSpPr>
        <p:spPr>
          <a:xfrm>
            <a:off x="6348165" y="2488986"/>
            <a:ext cx="1022109" cy="2308324"/>
          </a:xfrm>
          <a:prstGeom prst="rect">
            <a:avLst/>
          </a:prstGeom>
          <a:noFill/>
        </p:spPr>
        <p:txBody>
          <a:bodyPr wrap="square" rtlCol="0">
            <a:spAutoFit/>
          </a:bodyPr>
          <a:lstStyle/>
          <a:p>
            <a:pPr algn="r"/>
            <a:r>
              <a:rPr lang="en-US" dirty="0"/>
              <a:t>1.0000</a:t>
            </a:r>
          </a:p>
          <a:p>
            <a:pPr algn="r"/>
            <a:r>
              <a:rPr lang="en-US" dirty="0"/>
              <a:t>2.1100</a:t>
            </a:r>
          </a:p>
          <a:p>
            <a:pPr algn="r"/>
            <a:r>
              <a:rPr lang="en-US" dirty="0"/>
              <a:t>3.3421</a:t>
            </a:r>
          </a:p>
          <a:p>
            <a:pPr algn="r"/>
            <a:r>
              <a:rPr lang="en-US" dirty="0"/>
              <a:t>4.7097</a:t>
            </a:r>
          </a:p>
          <a:p>
            <a:pPr algn="r"/>
            <a:r>
              <a:rPr lang="en-US" dirty="0"/>
              <a:t>6.2278</a:t>
            </a:r>
          </a:p>
          <a:p>
            <a:pPr algn="r"/>
            <a:r>
              <a:rPr lang="en-US" dirty="0"/>
              <a:t>7.9129</a:t>
            </a:r>
          </a:p>
          <a:p>
            <a:pPr algn="r"/>
            <a:r>
              <a:rPr lang="en-US" dirty="0"/>
              <a:t>9.7833</a:t>
            </a:r>
          </a:p>
          <a:p>
            <a:pPr algn="r"/>
            <a:r>
              <a:rPr lang="en-US" dirty="0"/>
              <a:t>11.8594</a:t>
            </a:r>
          </a:p>
        </p:txBody>
      </p:sp>
      <p:sp>
        <p:nvSpPr>
          <p:cNvPr id="25" name="TextBox 24"/>
          <p:cNvSpPr txBox="1"/>
          <p:nvPr/>
        </p:nvSpPr>
        <p:spPr>
          <a:xfrm>
            <a:off x="7296664" y="2488986"/>
            <a:ext cx="1022109" cy="2585323"/>
          </a:xfrm>
          <a:prstGeom prst="rect">
            <a:avLst/>
          </a:prstGeom>
          <a:noFill/>
        </p:spPr>
        <p:txBody>
          <a:bodyPr wrap="square" rtlCol="0">
            <a:spAutoFit/>
          </a:bodyPr>
          <a:lstStyle/>
          <a:p>
            <a:pPr algn="r"/>
            <a:r>
              <a:rPr lang="en-US" dirty="0"/>
              <a:t>1.0000</a:t>
            </a:r>
          </a:p>
          <a:p>
            <a:pPr algn="r"/>
            <a:r>
              <a:rPr lang="en-US" dirty="0"/>
              <a:t>2.1200</a:t>
            </a:r>
          </a:p>
          <a:p>
            <a:pPr algn="r"/>
            <a:r>
              <a:rPr lang="en-US" dirty="0"/>
              <a:t>3.3744</a:t>
            </a:r>
          </a:p>
          <a:p>
            <a:pPr algn="r"/>
            <a:r>
              <a:rPr lang="en-US" dirty="0"/>
              <a:t>4.7793</a:t>
            </a:r>
          </a:p>
          <a:p>
            <a:pPr algn="r"/>
            <a:r>
              <a:rPr lang="en-US" dirty="0"/>
              <a:t>6.3528</a:t>
            </a:r>
          </a:p>
          <a:p>
            <a:pPr algn="r"/>
            <a:r>
              <a:rPr lang="en-US" dirty="0"/>
              <a:t>8.1152</a:t>
            </a:r>
          </a:p>
          <a:p>
            <a:pPr algn="r"/>
            <a:r>
              <a:rPr lang="en-US" dirty="0"/>
              <a:t>10.0890</a:t>
            </a:r>
          </a:p>
          <a:p>
            <a:pPr algn="r"/>
            <a:r>
              <a:rPr lang="en-US" dirty="0"/>
              <a:t>12.2997</a:t>
            </a:r>
          </a:p>
          <a:p>
            <a:endParaRPr lang="en-US" dirty="0"/>
          </a:p>
        </p:txBody>
      </p:sp>
      <p:sp>
        <p:nvSpPr>
          <p:cNvPr id="26" name="Oval 25"/>
          <p:cNvSpPr/>
          <p:nvPr/>
        </p:nvSpPr>
        <p:spPr>
          <a:xfrm>
            <a:off x="5483037" y="3080497"/>
            <a:ext cx="874823" cy="342454"/>
          </a:xfrm>
          <a:prstGeom prst="ellipse">
            <a:avLst/>
          </a:prstGeom>
          <a:noFill/>
          <a:ln w="19050"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7" name="TextBox 26"/>
          <p:cNvSpPr txBox="1"/>
          <p:nvPr/>
        </p:nvSpPr>
        <p:spPr>
          <a:xfrm>
            <a:off x="783148" y="5218388"/>
            <a:ext cx="7963837" cy="1107996"/>
          </a:xfrm>
          <a:prstGeom prst="rect">
            <a:avLst/>
          </a:prstGeom>
          <a:noFill/>
        </p:spPr>
        <p:txBody>
          <a:bodyPr wrap="square" rtlCol="0">
            <a:spAutoFit/>
          </a:bodyPr>
          <a:lstStyle/>
          <a:p>
            <a:pPr algn="ctr"/>
            <a:r>
              <a:rPr lang="en-US" sz="2800" b="1" dirty="0"/>
              <a:t>FVA </a:t>
            </a:r>
            <a:r>
              <a:rPr lang="en-US" sz="2800" dirty="0"/>
              <a:t>= $1,000 × 3.3100 = </a:t>
            </a:r>
            <a:r>
              <a:rPr lang="en-US" sz="2800" b="1" dirty="0">
                <a:solidFill>
                  <a:srgbClr val="FF0000"/>
                </a:solidFill>
              </a:rPr>
              <a:t>$3,310.00</a:t>
            </a:r>
            <a:endParaRPr lang="en-US" sz="2800" dirty="0"/>
          </a:p>
          <a:p>
            <a:pPr algn="ctr">
              <a:spcBef>
                <a:spcPts val="1200"/>
              </a:spcBef>
            </a:pPr>
            <a:r>
              <a:rPr lang="en-US" sz="2800" dirty="0"/>
              <a:t>where </a:t>
            </a:r>
            <a:r>
              <a:rPr lang="en-US" sz="2800" i="1" dirty="0"/>
              <a:t>n</a:t>
            </a:r>
            <a:r>
              <a:rPr lang="en-US" sz="2800" dirty="0"/>
              <a:t> = 3, </a:t>
            </a:r>
            <a:r>
              <a:rPr lang="en-US" sz="2800" i="1" dirty="0"/>
              <a:t>i</a:t>
            </a:r>
            <a:r>
              <a:rPr lang="en-US" sz="2800" dirty="0"/>
              <a:t> = 10%</a:t>
            </a:r>
          </a:p>
        </p:txBody>
      </p:sp>
      <p:cxnSp>
        <p:nvCxnSpPr>
          <p:cNvPr id="8" name="Straight Arrow Connector 7"/>
          <p:cNvCxnSpPr/>
          <p:nvPr/>
        </p:nvCxnSpPr>
        <p:spPr>
          <a:xfrm flipH="1">
            <a:off x="5695720" y="3422951"/>
            <a:ext cx="319490" cy="1898196"/>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29" name="Right Arrow 28"/>
          <p:cNvSpPr/>
          <p:nvPr/>
        </p:nvSpPr>
        <p:spPr>
          <a:xfrm rot="5400000">
            <a:off x="5693548" y="1532890"/>
            <a:ext cx="387017" cy="198378"/>
          </a:xfrm>
          <a:prstGeom prst="rightArrow">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0" name="Right Arrow 29"/>
          <p:cNvSpPr/>
          <p:nvPr/>
        </p:nvSpPr>
        <p:spPr>
          <a:xfrm>
            <a:off x="944913" y="3080497"/>
            <a:ext cx="387017" cy="198378"/>
          </a:xfrm>
          <a:prstGeom prst="rightArrow">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77723362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93386" y="420385"/>
            <a:ext cx="8229600" cy="774700"/>
          </a:xfrm>
        </p:spPr>
        <p:txBody>
          <a:bodyPr>
            <a:noAutofit/>
          </a:bodyPr>
          <a:lstStyle/>
          <a:p>
            <a:pPr algn="l">
              <a:lnSpc>
                <a:spcPct val="90000"/>
              </a:lnSpc>
            </a:pPr>
            <a:r>
              <a:rPr lang="en-US" sz="3200" dirty="0">
                <a:solidFill>
                  <a:srgbClr val="1D5F76"/>
                </a:solidFill>
                <a:latin typeface="Avenir LT Std 65 Medium"/>
                <a:cs typeface="Avenir LT Std 65 Medium"/>
              </a:rPr>
              <a:t>Illustrations C–14 and C–15</a:t>
            </a:r>
            <a:br>
              <a:rPr lang="en-US" sz="3200" dirty="0">
                <a:solidFill>
                  <a:srgbClr val="A5062D"/>
                </a:solidFill>
                <a:latin typeface="Avenir LT Std 65 Medium"/>
                <a:cs typeface="Avenir LT Std 65 Medium"/>
              </a:rPr>
            </a:br>
            <a:r>
              <a:rPr lang="en-US" sz="2900" dirty="0">
                <a:solidFill>
                  <a:srgbClr val="A5062D"/>
                </a:solidFill>
                <a:latin typeface="Avenir LT Std 65 Medium"/>
                <a:cs typeface="Avenir LT Std 65 Medium"/>
              </a:rPr>
              <a:t>Calculate the Future Value of an Annuity Using A Financial Calculator and Excel</a:t>
            </a:r>
          </a:p>
        </p:txBody>
      </p:sp>
      <p:sp>
        <p:nvSpPr>
          <p:cNvPr id="6" name="TextBox 5"/>
          <p:cNvSpPr txBox="1"/>
          <p:nvPr/>
        </p:nvSpPr>
        <p:spPr>
          <a:xfrm>
            <a:off x="1338077"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of McGraw-Hill.</a:t>
            </a:r>
          </a:p>
        </p:txBody>
      </p:sp>
      <p:sp>
        <p:nvSpPr>
          <p:cNvPr id="3" name="Slide Number Placeholder 2"/>
          <p:cNvSpPr>
            <a:spLocks noGrp="1"/>
          </p:cNvSpPr>
          <p:nvPr>
            <p:ph type="sldNum" sz="quarter" idx="12"/>
          </p:nvPr>
        </p:nvSpPr>
        <p:spPr/>
        <p:txBody>
          <a:bodyPr/>
          <a:lstStyle/>
          <a:p>
            <a:r>
              <a:rPr lang="en-US" dirty="0"/>
              <a:t>C-</a:t>
            </a:r>
            <a:fld id="{8A048DD7-39B4-434B-ACE7-68CA5B147A05}" type="slidenum">
              <a:rPr lang="en-US" smtClean="0"/>
              <a:t>27</a:t>
            </a:fld>
            <a:endParaRPr lang="en-US" dirty="0"/>
          </a:p>
        </p:txBody>
      </p:sp>
      <p:sp>
        <p:nvSpPr>
          <p:cNvPr id="7" name="Rounded Rectangle 6"/>
          <p:cNvSpPr/>
          <p:nvPr/>
        </p:nvSpPr>
        <p:spPr>
          <a:xfrm>
            <a:off x="1627598" y="1526906"/>
            <a:ext cx="6379037" cy="2054724"/>
          </a:xfrm>
          <a:prstGeom prst="roundRect">
            <a:avLst>
              <a:gd name="adj" fmla="val 0"/>
            </a:avLst>
          </a:prstGeom>
          <a:solidFill>
            <a:srgbClr val="FEFDD7">
              <a:alpha val="75000"/>
            </a:srgbClr>
          </a:solidFill>
          <a:ln>
            <a:solidFill>
              <a:srgbClr val="E19B1A"/>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TextBox 7"/>
          <p:cNvSpPr txBox="1"/>
          <p:nvPr/>
        </p:nvSpPr>
        <p:spPr>
          <a:xfrm>
            <a:off x="3568426" y="1473678"/>
            <a:ext cx="4049606" cy="369332"/>
          </a:xfrm>
          <a:prstGeom prst="rect">
            <a:avLst/>
          </a:prstGeom>
          <a:noFill/>
        </p:spPr>
        <p:txBody>
          <a:bodyPr wrap="square" rtlCol="0">
            <a:spAutoFit/>
          </a:bodyPr>
          <a:lstStyle/>
          <a:p>
            <a:r>
              <a:rPr lang="en-US" b="1" dirty="0">
                <a:solidFill>
                  <a:srgbClr val="23698A"/>
                </a:solidFill>
              </a:rPr>
              <a:t>CALCULATOR INPUTS</a:t>
            </a:r>
          </a:p>
        </p:txBody>
      </p:sp>
      <p:cxnSp>
        <p:nvCxnSpPr>
          <p:cNvPr id="9" name="Straight Connector 8"/>
          <p:cNvCxnSpPr/>
          <p:nvPr/>
        </p:nvCxnSpPr>
        <p:spPr>
          <a:xfrm>
            <a:off x="1841927" y="2099021"/>
            <a:ext cx="2594606"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0" name="TextBox 9"/>
          <p:cNvSpPr txBox="1"/>
          <p:nvPr/>
        </p:nvSpPr>
        <p:spPr>
          <a:xfrm>
            <a:off x="1756034" y="1729689"/>
            <a:ext cx="6050809" cy="369332"/>
          </a:xfrm>
          <a:prstGeom prst="rect">
            <a:avLst/>
          </a:prstGeom>
          <a:noFill/>
        </p:spPr>
        <p:txBody>
          <a:bodyPr wrap="square" rtlCol="0">
            <a:spAutoFit/>
          </a:bodyPr>
          <a:lstStyle/>
          <a:p>
            <a:r>
              <a:rPr lang="en-US" b="1" dirty="0"/>
              <a:t>Inputs                                                               Key          Amount</a:t>
            </a:r>
          </a:p>
        </p:txBody>
      </p:sp>
      <p:cxnSp>
        <p:nvCxnSpPr>
          <p:cNvPr id="11" name="Straight Connector 10"/>
          <p:cNvCxnSpPr/>
          <p:nvPr/>
        </p:nvCxnSpPr>
        <p:spPr>
          <a:xfrm>
            <a:off x="5672667" y="2099021"/>
            <a:ext cx="40640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a:off x="6544731" y="2099021"/>
            <a:ext cx="821268"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3" name="TextBox 12"/>
          <p:cNvSpPr txBox="1"/>
          <p:nvPr/>
        </p:nvSpPr>
        <p:spPr>
          <a:xfrm>
            <a:off x="1756301" y="2071786"/>
            <a:ext cx="6164708" cy="923330"/>
          </a:xfrm>
          <a:prstGeom prst="rect">
            <a:avLst/>
          </a:prstGeom>
          <a:noFill/>
        </p:spPr>
        <p:txBody>
          <a:bodyPr wrap="square" rtlCol="0">
            <a:spAutoFit/>
          </a:bodyPr>
          <a:lstStyle/>
          <a:p>
            <a:pPr marL="342900" indent="-342900">
              <a:buAutoNum type="arabicPeriod"/>
            </a:pPr>
            <a:r>
              <a:rPr lang="en-US" dirty="0"/>
              <a:t>Payment amount                                     PMT         $1,000</a:t>
            </a:r>
          </a:p>
          <a:p>
            <a:pPr marL="342900" indent="-342900">
              <a:buAutoNum type="arabicPeriod"/>
            </a:pPr>
            <a:r>
              <a:rPr lang="en-US" dirty="0"/>
              <a:t>Interest rate per period                            </a:t>
            </a:r>
            <a:r>
              <a:rPr lang="en-US" i="1" dirty="0"/>
              <a:t>i</a:t>
            </a:r>
            <a:r>
              <a:rPr lang="en-US" dirty="0"/>
              <a:t>                      10%</a:t>
            </a:r>
          </a:p>
          <a:p>
            <a:pPr marL="342900" indent="-342900">
              <a:buAutoNum type="arabicPeriod"/>
            </a:pPr>
            <a:r>
              <a:rPr lang="en-US" dirty="0"/>
              <a:t>Numbers of periods                                  </a:t>
            </a:r>
            <a:r>
              <a:rPr lang="en-US" i="1" dirty="0"/>
              <a:t>n</a:t>
            </a:r>
            <a:r>
              <a:rPr lang="en-US" dirty="0"/>
              <a:t>                       3</a:t>
            </a:r>
          </a:p>
        </p:txBody>
      </p:sp>
      <p:sp>
        <p:nvSpPr>
          <p:cNvPr id="14" name="TextBox 13"/>
          <p:cNvSpPr txBox="1"/>
          <p:nvPr/>
        </p:nvSpPr>
        <p:spPr>
          <a:xfrm>
            <a:off x="3506761" y="2921938"/>
            <a:ext cx="4049606" cy="369332"/>
          </a:xfrm>
          <a:prstGeom prst="rect">
            <a:avLst/>
          </a:prstGeom>
          <a:noFill/>
        </p:spPr>
        <p:txBody>
          <a:bodyPr wrap="square" rtlCol="0">
            <a:spAutoFit/>
          </a:bodyPr>
          <a:lstStyle/>
          <a:p>
            <a:r>
              <a:rPr lang="en-US" b="1" dirty="0">
                <a:solidFill>
                  <a:srgbClr val="23698A"/>
                </a:solidFill>
              </a:rPr>
              <a:t>CALCULATOR OUTPUT</a:t>
            </a:r>
          </a:p>
        </p:txBody>
      </p:sp>
      <p:sp>
        <p:nvSpPr>
          <p:cNvPr id="15" name="TextBox 14"/>
          <p:cNvSpPr txBox="1"/>
          <p:nvPr/>
        </p:nvSpPr>
        <p:spPr>
          <a:xfrm>
            <a:off x="1753027" y="3148580"/>
            <a:ext cx="5776105" cy="369332"/>
          </a:xfrm>
          <a:prstGeom prst="rect">
            <a:avLst/>
          </a:prstGeom>
          <a:noFill/>
        </p:spPr>
        <p:txBody>
          <a:bodyPr wrap="square" rtlCol="0">
            <a:spAutoFit/>
          </a:bodyPr>
          <a:lstStyle/>
          <a:p>
            <a:r>
              <a:rPr lang="en-US" dirty="0"/>
              <a:t>Future value                                                      FV           $3,310</a:t>
            </a:r>
          </a:p>
        </p:txBody>
      </p:sp>
      <p:sp>
        <p:nvSpPr>
          <p:cNvPr id="4" name="Round Same Side Corner Rectangle 3"/>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6" name="Rectangle 15"/>
          <p:cNvSpPr/>
          <p:nvPr/>
        </p:nvSpPr>
        <p:spPr>
          <a:xfrm>
            <a:off x="2152038" y="6278812"/>
            <a:ext cx="1922277" cy="261610"/>
          </a:xfrm>
          <a:prstGeom prst="rect">
            <a:avLst/>
          </a:prstGeom>
        </p:spPr>
        <p:txBody>
          <a:bodyPr wrap="none">
            <a:spAutoFit/>
          </a:bodyPr>
          <a:lstStyle/>
          <a:p>
            <a:r>
              <a:rPr lang="en-US" sz="1100" dirty="0"/>
              <a:t>Source: Microsoft Corporation</a:t>
            </a:r>
          </a:p>
        </p:txBody>
      </p:sp>
      <p:pic>
        <p:nvPicPr>
          <p:cNvPr id="5" name="Picture 4"/>
          <p:cNvPicPr>
            <a:picLocks noChangeAspect="1"/>
          </p:cNvPicPr>
          <p:nvPr/>
        </p:nvPicPr>
        <p:blipFill>
          <a:blip r:embed="rId3"/>
          <a:stretch>
            <a:fillRect/>
          </a:stretch>
        </p:blipFill>
        <p:spPr>
          <a:xfrm>
            <a:off x="2152038" y="3678468"/>
            <a:ext cx="4805769" cy="2680015"/>
          </a:xfrm>
          <a:prstGeom prst="rect">
            <a:avLst/>
          </a:prstGeom>
        </p:spPr>
      </p:pic>
    </p:spTree>
    <p:extLst>
      <p:ext uri="{BB962C8B-B14F-4D97-AF65-F5344CB8AC3E}">
        <p14:creationId xmlns:p14="http://schemas.microsoft.com/office/powerpoint/2010/main" val="811061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936943" y="1280160"/>
            <a:ext cx="7794576" cy="4432716"/>
          </a:xfrm>
        </p:spPr>
        <p:txBody>
          <a:bodyPr>
            <a:normAutofit/>
          </a:bodyPr>
          <a:lstStyle/>
          <a:p>
            <a:pPr marL="0" indent="0">
              <a:buNone/>
            </a:pPr>
            <a:r>
              <a:rPr lang="en-US" sz="2800" dirty="0"/>
              <a:t>Which of the following is true regarding an annuity?</a:t>
            </a:r>
          </a:p>
          <a:p>
            <a:pPr>
              <a:buAutoNum type="alphaLcPeriod"/>
            </a:pPr>
            <a:r>
              <a:rPr lang="en-US" sz="2800" dirty="0"/>
              <a:t>Interest is always compounded annually.</a:t>
            </a:r>
          </a:p>
          <a:p>
            <a:pPr>
              <a:buAutoNum type="alphaLcPeriod"/>
            </a:pPr>
            <a:r>
              <a:rPr lang="en-US" sz="2800" dirty="0"/>
              <a:t>It is a series of equal cash amounts over time periods of equal length.</a:t>
            </a:r>
          </a:p>
          <a:p>
            <a:pPr>
              <a:buAutoNum type="alphaLcPeriod" startAt="3"/>
            </a:pPr>
            <a:r>
              <a:rPr lang="en-US" sz="2800" dirty="0"/>
              <a:t>It refers to how much an amount will grow to be worth in the future.</a:t>
            </a:r>
          </a:p>
          <a:p>
            <a:pPr>
              <a:buAutoNum type="alphaLcPeriod" startAt="3"/>
            </a:pPr>
            <a:r>
              <a:rPr lang="en-US" sz="2800" dirty="0"/>
              <a:t>It refers to how much an investment in the future is worth in today’s dollars.</a:t>
            </a:r>
          </a:p>
        </p:txBody>
      </p:sp>
      <p:sp>
        <p:nvSpPr>
          <p:cNvPr id="4" name="Title 3"/>
          <p:cNvSpPr>
            <a:spLocks noGrp="1"/>
          </p:cNvSpPr>
          <p:nvPr>
            <p:ph type="title"/>
          </p:nvPr>
        </p:nvSpPr>
        <p:spPr>
          <a:xfrm>
            <a:off x="936943" y="328817"/>
            <a:ext cx="7922577" cy="799257"/>
          </a:xfrm>
        </p:spPr>
        <p:txBody>
          <a:bodyPr/>
          <a:lstStyle/>
          <a:p>
            <a:pPr algn="l"/>
            <a:r>
              <a:rPr lang="en-US" dirty="0"/>
              <a:t>Concept Check C–4</a:t>
            </a:r>
          </a:p>
        </p:txBody>
      </p:sp>
      <p:sp>
        <p:nvSpPr>
          <p:cNvPr id="6" name="Oval 5"/>
          <p:cNvSpPr/>
          <p:nvPr/>
        </p:nvSpPr>
        <p:spPr bwMode="auto">
          <a:xfrm>
            <a:off x="817353" y="2315486"/>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TextBox 6"/>
          <p:cNvSpPr txBox="1"/>
          <p:nvPr/>
        </p:nvSpPr>
        <p:spPr>
          <a:xfrm>
            <a:off x="1050958" y="5112711"/>
            <a:ext cx="7566545" cy="1200329"/>
          </a:xfrm>
          <a:prstGeom prst="rect">
            <a:avLst/>
          </a:prstGeom>
          <a:solidFill>
            <a:srgbClr val="FFFFD1"/>
          </a:solidFill>
          <a:ln w="6350">
            <a:solidFill>
              <a:schemeClr val="tx1"/>
            </a:solidFill>
          </a:ln>
        </p:spPr>
        <p:txBody>
          <a:bodyPr wrap="square" rtlCol="0">
            <a:spAutoFit/>
          </a:bodyPr>
          <a:lstStyle/>
          <a:p>
            <a:r>
              <a:rPr lang="en-US" sz="2400" dirty="0"/>
              <a:t>An annuity is a series of cash payments of equal amounts over time periods of equal length. They could be quarterly, semiannual, annual, or paid at any other interval. </a:t>
            </a:r>
          </a:p>
        </p:txBody>
      </p:sp>
      <p:sp>
        <p:nvSpPr>
          <p:cNvPr id="9" name="Slide Number Placeholder 8"/>
          <p:cNvSpPr>
            <a:spLocks noGrp="1"/>
          </p:cNvSpPr>
          <p:nvPr>
            <p:ph type="sldNum" sz="quarter" idx="12"/>
          </p:nvPr>
        </p:nvSpPr>
        <p:spPr/>
        <p:txBody>
          <a:bodyPr/>
          <a:lstStyle/>
          <a:p>
            <a:r>
              <a:rPr lang="en-US" dirty="0"/>
              <a:t>C-</a:t>
            </a:r>
            <a:fld id="{8A048DD7-39B4-434B-ACE7-68CA5B147A05}" type="slidenum">
              <a:rPr lang="en-US" smtClean="0"/>
              <a:t>28</a:t>
            </a:fld>
            <a:endParaRPr lang="en-US" dirty="0"/>
          </a:p>
        </p:txBody>
      </p:sp>
      <p:sp>
        <p:nvSpPr>
          <p:cNvPr id="10" name="TextBox 9"/>
          <p:cNvSpPr txBox="1"/>
          <p:nvPr/>
        </p:nvSpPr>
        <p:spPr>
          <a:xfrm>
            <a:off x="1338077"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of McGraw-Hill.</a:t>
            </a:r>
          </a:p>
        </p:txBody>
      </p:sp>
    </p:spTree>
    <p:extLst>
      <p:ext uri="{BB962C8B-B14F-4D97-AF65-F5344CB8AC3E}">
        <p14:creationId xmlns:p14="http://schemas.microsoft.com/office/powerpoint/2010/main" val="32667988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936943" y="1280160"/>
            <a:ext cx="7794576" cy="4432716"/>
          </a:xfrm>
        </p:spPr>
        <p:txBody>
          <a:bodyPr>
            <a:normAutofit/>
          </a:bodyPr>
          <a:lstStyle/>
          <a:p>
            <a:pPr marL="0" indent="0">
              <a:buNone/>
            </a:pPr>
            <a:r>
              <a:rPr lang="en-US" sz="2800" dirty="0"/>
              <a:t>What is the future value of an investment where one invests $1,000 at the end of each year for the next five years, earning 9% compounded annually? (Round to the nearest whole dollar.)</a:t>
            </a:r>
          </a:p>
          <a:p>
            <a:pPr>
              <a:buAutoNum type="alphaLcPeriod"/>
            </a:pPr>
            <a:r>
              <a:rPr lang="en-US" sz="2800" dirty="0"/>
              <a:t>$1,539</a:t>
            </a:r>
          </a:p>
          <a:p>
            <a:pPr>
              <a:buAutoNum type="alphaLcPeriod"/>
            </a:pPr>
            <a:r>
              <a:rPr lang="en-US" sz="2800" dirty="0"/>
              <a:t>$11,027</a:t>
            </a:r>
          </a:p>
          <a:p>
            <a:pPr>
              <a:buAutoNum type="alphaLcPeriod" startAt="3"/>
            </a:pPr>
            <a:r>
              <a:rPr lang="en-US" sz="2800" dirty="0"/>
              <a:t>$5,985</a:t>
            </a:r>
          </a:p>
          <a:p>
            <a:pPr>
              <a:buAutoNum type="alphaLcPeriod" startAt="3"/>
            </a:pPr>
            <a:r>
              <a:rPr lang="en-US" sz="2800" dirty="0"/>
              <a:t>$7,598</a:t>
            </a:r>
          </a:p>
        </p:txBody>
      </p:sp>
      <p:sp>
        <p:nvSpPr>
          <p:cNvPr id="4" name="Title 3"/>
          <p:cNvSpPr>
            <a:spLocks noGrp="1"/>
          </p:cNvSpPr>
          <p:nvPr>
            <p:ph type="title"/>
          </p:nvPr>
        </p:nvSpPr>
        <p:spPr>
          <a:xfrm>
            <a:off x="1036535" y="340330"/>
            <a:ext cx="7922577" cy="799257"/>
          </a:xfrm>
        </p:spPr>
        <p:txBody>
          <a:bodyPr/>
          <a:lstStyle/>
          <a:p>
            <a:pPr algn="l"/>
            <a:r>
              <a:rPr lang="en-US" dirty="0"/>
              <a:t>Concept Check C–5</a:t>
            </a:r>
          </a:p>
        </p:txBody>
      </p:sp>
      <p:sp>
        <p:nvSpPr>
          <p:cNvPr id="6" name="Oval 5"/>
          <p:cNvSpPr/>
          <p:nvPr/>
        </p:nvSpPr>
        <p:spPr bwMode="auto">
          <a:xfrm>
            <a:off x="857886" y="4089077"/>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TextBox 6"/>
          <p:cNvSpPr txBox="1"/>
          <p:nvPr/>
        </p:nvSpPr>
        <p:spPr>
          <a:xfrm>
            <a:off x="2754217" y="4394832"/>
            <a:ext cx="5871992" cy="1938992"/>
          </a:xfrm>
          <a:prstGeom prst="rect">
            <a:avLst/>
          </a:prstGeom>
          <a:solidFill>
            <a:srgbClr val="FFFFD1"/>
          </a:solidFill>
          <a:ln w="6350">
            <a:solidFill>
              <a:schemeClr val="tx1"/>
            </a:solidFill>
          </a:ln>
        </p:spPr>
        <p:txBody>
          <a:bodyPr wrap="square" rtlCol="0">
            <a:spAutoFit/>
          </a:bodyPr>
          <a:lstStyle/>
          <a:p>
            <a:r>
              <a:rPr lang="en-US" sz="2400" dirty="0"/>
              <a:t>Use the Future Value of an Annuity Table and find the factor where </a:t>
            </a:r>
            <a:r>
              <a:rPr lang="en-US" sz="2400" i="1" dirty="0"/>
              <a:t>i</a:t>
            </a:r>
            <a:r>
              <a:rPr lang="en-US" sz="2400" dirty="0"/>
              <a:t> = 9% and </a:t>
            </a:r>
            <a:r>
              <a:rPr lang="en-US" sz="2400" i="1" dirty="0"/>
              <a:t>n </a:t>
            </a:r>
            <a:r>
              <a:rPr lang="en-US" sz="2400" dirty="0"/>
              <a:t>= 5 periods. The factor is 5.9847. </a:t>
            </a:r>
          </a:p>
          <a:p>
            <a:endParaRPr lang="en-US" sz="2400" dirty="0"/>
          </a:p>
          <a:p>
            <a:pPr algn="ctr"/>
            <a:r>
              <a:rPr lang="en-US" sz="2400" dirty="0"/>
              <a:t>FV of Annuity = $1,000 × 5.9847 = $5,984.70</a:t>
            </a:r>
          </a:p>
        </p:txBody>
      </p:sp>
      <p:sp>
        <p:nvSpPr>
          <p:cNvPr id="9" name="Slide Number Placeholder 8"/>
          <p:cNvSpPr>
            <a:spLocks noGrp="1"/>
          </p:cNvSpPr>
          <p:nvPr>
            <p:ph type="sldNum" sz="quarter" idx="12"/>
          </p:nvPr>
        </p:nvSpPr>
        <p:spPr/>
        <p:txBody>
          <a:bodyPr/>
          <a:lstStyle/>
          <a:p>
            <a:r>
              <a:rPr lang="en-US" dirty="0"/>
              <a:t>C-</a:t>
            </a:r>
            <a:fld id="{8A048DD7-39B4-434B-ACE7-68CA5B147A05}" type="slidenum">
              <a:rPr lang="en-US" smtClean="0"/>
              <a:t>29</a:t>
            </a:fld>
            <a:endParaRPr lang="en-US" dirty="0"/>
          </a:p>
        </p:txBody>
      </p:sp>
      <p:sp>
        <p:nvSpPr>
          <p:cNvPr id="10" name="TextBox 9"/>
          <p:cNvSpPr txBox="1"/>
          <p:nvPr/>
        </p:nvSpPr>
        <p:spPr>
          <a:xfrm>
            <a:off x="1338077"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of McGraw-Hill.</a:t>
            </a:r>
          </a:p>
        </p:txBody>
      </p:sp>
    </p:spTree>
    <p:extLst>
      <p:ext uri="{BB962C8B-B14F-4D97-AF65-F5344CB8AC3E}">
        <p14:creationId xmlns:p14="http://schemas.microsoft.com/office/powerpoint/2010/main" val="32667988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ound Same Side Corner Rectangle 11"/>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 name="Round Diagonal Corner Rectangle 4"/>
          <p:cNvSpPr/>
          <p:nvPr/>
        </p:nvSpPr>
        <p:spPr>
          <a:xfrm>
            <a:off x="431800" y="400049"/>
            <a:ext cx="8515174" cy="749301"/>
          </a:xfrm>
          <a:prstGeom prst="round2DiagRect">
            <a:avLst/>
          </a:prstGeom>
          <a:solidFill>
            <a:srgbClr val="1D5F7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TextBox 10"/>
          <p:cNvSpPr txBox="1"/>
          <p:nvPr/>
        </p:nvSpPr>
        <p:spPr>
          <a:xfrm>
            <a:off x="1338077"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of McGraw-Hill.</a:t>
            </a:r>
          </a:p>
        </p:txBody>
      </p:sp>
      <p:sp>
        <p:nvSpPr>
          <p:cNvPr id="4" name="Title 3"/>
          <p:cNvSpPr>
            <a:spLocks noGrp="1"/>
          </p:cNvSpPr>
          <p:nvPr>
            <p:ph type="ctrTitle"/>
          </p:nvPr>
        </p:nvSpPr>
        <p:spPr>
          <a:xfrm>
            <a:off x="774253" y="247651"/>
            <a:ext cx="7303792" cy="939799"/>
          </a:xfrm>
        </p:spPr>
        <p:txBody>
          <a:bodyPr>
            <a:normAutofit/>
          </a:bodyPr>
          <a:lstStyle/>
          <a:p>
            <a:pPr algn="l"/>
            <a:r>
              <a:rPr lang="en-US" sz="3200" dirty="0">
                <a:solidFill>
                  <a:schemeClr val="bg1"/>
                </a:solidFill>
                <a:latin typeface="Avenir LT Std 45 Book"/>
                <a:cs typeface="Avenir LT Std 45 Book"/>
              </a:rPr>
              <a:t>Learning Objective 1</a:t>
            </a:r>
          </a:p>
        </p:txBody>
      </p:sp>
      <p:sp>
        <p:nvSpPr>
          <p:cNvPr id="8" name="TextBox 7"/>
          <p:cNvSpPr txBox="1"/>
          <p:nvPr/>
        </p:nvSpPr>
        <p:spPr>
          <a:xfrm>
            <a:off x="635020" y="1759334"/>
            <a:ext cx="8311953" cy="584775"/>
          </a:xfrm>
          <a:prstGeom prst="rect">
            <a:avLst/>
          </a:prstGeom>
          <a:noFill/>
        </p:spPr>
        <p:txBody>
          <a:bodyPr wrap="square" rtlCol="0">
            <a:spAutoFit/>
          </a:bodyPr>
          <a:lstStyle/>
          <a:p>
            <a:pPr marL="744538" indent="-744538"/>
            <a:r>
              <a:rPr lang="en-US" sz="3200" b="1" dirty="0">
                <a:solidFill>
                  <a:srgbClr val="A5062D"/>
                </a:solidFill>
                <a:cs typeface="Avenir LT Std 55 Roman"/>
              </a:rPr>
              <a:t>LO C–1 </a:t>
            </a:r>
            <a:r>
              <a:rPr lang="en-US" sz="3200" dirty="0">
                <a:solidFill>
                  <a:srgbClr val="1D5F76"/>
                </a:solidFill>
              </a:rPr>
              <a:t>Contrast simple and compound interest.</a:t>
            </a:r>
          </a:p>
        </p:txBody>
      </p:sp>
      <p:sp>
        <p:nvSpPr>
          <p:cNvPr id="2" name="Slide Number Placeholder 1"/>
          <p:cNvSpPr>
            <a:spLocks noGrp="1"/>
          </p:cNvSpPr>
          <p:nvPr>
            <p:ph type="sldNum" sz="quarter" idx="12"/>
          </p:nvPr>
        </p:nvSpPr>
        <p:spPr/>
        <p:txBody>
          <a:bodyPr/>
          <a:lstStyle/>
          <a:p>
            <a:r>
              <a:rPr lang="en-US" dirty="0"/>
              <a:t>C-</a:t>
            </a:r>
            <a:fld id="{8A048DD7-39B4-434B-ACE7-68CA5B147A05}" type="slidenum">
              <a:rPr lang="en-US" smtClean="0"/>
              <a:t>3</a:t>
            </a:fld>
            <a:endParaRPr lang="en-US" dirty="0"/>
          </a:p>
        </p:txBody>
      </p:sp>
    </p:spTree>
    <p:extLst>
      <p:ext uri="{BB962C8B-B14F-4D97-AF65-F5344CB8AC3E}">
        <p14:creationId xmlns:p14="http://schemas.microsoft.com/office/powerpoint/2010/main" val="99310923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495300"/>
            <a:ext cx="8229600" cy="774700"/>
          </a:xfrm>
        </p:spPr>
        <p:txBody>
          <a:bodyPr>
            <a:noAutofit/>
          </a:bodyPr>
          <a:lstStyle/>
          <a:p>
            <a:pPr algn="l">
              <a:lnSpc>
                <a:spcPct val="90000"/>
              </a:lnSpc>
            </a:pPr>
            <a:r>
              <a:rPr lang="en-US" sz="4000" dirty="0">
                <a:solidFill>
                  <a:srgbClr val="A5062D"/>
                </a:solidFill>
                <a:latin typeface="Avenir LT Std 65 Medium"/>
                <a:cs typeface="Avenir LT Std 65 Medium"/>
              </a:rPr>
              <a:t>Key Point</a:t>
            </a:r>
          </a:p>
        </p:txBody>
      </p:sp>
      <p:sp>
        <p:nvSpPr>
          <p:cNvPr id="4" name="Round Same Side Corner Rectangle 3"/>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TextBox 5"/>
          <p:cNvSpPr txBox="1"/>
          <p:nvPr/>
        </p:nvSpPr>
        <p:spPr>
          <a:xfrm>
            <a:off x="1338077"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of McGraw-Hill.</a:t>
            </a:r>
          </a:p>
        </p:txBody>
      </p:sp>
      <p:sp>
        <p:nvSpPr>
          <p:cNvPr id="3" name="Slide Number Placeholder 2"/>
          <p:cNvSpPr>
            <a:spLocks noGrp="1"/>
          </p:cNvSpPr>
          <p:nvPr>
            <p:ph type="sldNum" sz="quarter" idx="12"/>
          </p:nvPr>
        </p:nvSpPr>
        <p:spPr/>
        <p:txBody>
          <a:bodyPr/>
          <a:lstStyle/>
          <a:p>
            <a:r>
              <a:rPr lang="en-US" dirty="0"/>
              <a:t>C-</a:t>
            </a:r>
            <a:fld id="{8A048DD7-39B4-434B-ACE7-68CA5B147A05}" type="slidenum">
              <a:rPr lang="en-US" smtClean="0"/>
              <a:t>30</a:t>
            </a:fld>
            <a:endParaRPr lang="en-US" dirty="0"/>
          </a:p>
        </p:txBody>
      </p:sp>
      <p:sp>
        <p:nvSpPr>
          <p:cNvPr id="5" name="TextBox 4"/>
          <p:cNvSpPr txBox="1"/>
          <p:nvPr/>
        </p:nvSpPr>
        <p:spPr>
          <a:xfrm>
            <a:off x="1005840" y="1280160"/>
            <a:ext cx="7337000" cy="3277820"/>
          </a:xfrm>
          <a:prstGeom prst="rect">
            <a:avLst/>
          </a:prstGeom>
          <a:noFill/>
        </p:spPr>
        <p:txBody>
          <a:bodyPr wrap="square" rtlCol="0">
            <a:spAutoFit/>
          </a:bodyPr>
          <a:lstStyle/>
          <a:p>
            <a:pPr>
              <a:spcAft>
                <a:spcPts val="1800"/>
              </a:spcAft>
            </a:pPr>
            <a:r>
              <a:rPr lang="en-US" sz="3200" dirty="0">
                <a:solidFill>
                  <a:srgbClr val="336666"/>
                </a:solidFill>
              </a:rPr>
              <a:t>Cash payments of equal amounts over time periods of equal length are called an annuity. </a:t>
            </a:r>
          </a:p>
          <a:p>
            <a:pPr>
              <a:spcAft>
                <a:spcPts val="1800"/>
              </a:spcAft>
            </a:pPr>
            <a:r>
              <a:rPr lang="en-US" sz="3200" dirty="0">
                <a:solidFill>
                  <a:srgbClr val="336666"/>
                </a:solidFill>
              </a:rPr>
              <a:t>The </a:t>
            </a:r>
            <a:r>
              <a:rPr lang="en-US" sz="3200" i="1" dirty="0">
                <a:solidFill>
                  <a:srgbClr val="336666"/>
                </a:solidFill>
              </a:rPr>
              <a:t>future</a:t>
            </a:r>
            <a:r>
              <a:rPr lang="en-US" sz="3200" dirty="0">
                <a:solidFill>
                  <a:srgbClr val="336666"/>
                </a:solidFill>
              </a:rPr>
              <a:t> value of an annuity is the sum of the future values of a series of cash payments. </a:t>
            </a:r>
            <a:endParaRPr lang="en-US" dirty="0">
              <a:solidFill>
                <a:srgbClr val="336666"/>
              </a:solidFill>
            </a:endParaRPr>
          </a:p>
        </p:txBody>
      </p:sp>
    </p:spTree>
    <p:extLst>
      <p:ext uri="{BB962C8B-B14F-4D97-AF65-F5344CB8AC3E}">
        <p14:creationId xmlns:p14="http://schemas.microsoft.com/office/powerpoint/2010/main" val="22187411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ound Same Side Corner Rectangle 11"/>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 name="Round Diagonal Corner Rectangle 4"/>
          <p:cNvSpPr/>
          <p:nvPr/>
        </p:nvSpPr>
        <p:spPr>
          <a:xfrm>
            <a:off x="431800" y="400049"/>
            <a:ext cx="8515174" cy="749301"/>
          </a:xfrm>
          <a:prstGeom prst="round2DiagRect">
            <a:avLst/>
          </a:prstGeom>
          <a:solidFill>
            <a:srgbClr val="1D5F7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TextBox 10"/>
          <p:cNvSpPr txBox="1"/>
          <p:nvPr/>
        </p:nvSpPr>
        <p:spPr>
          <a:xfrm>
            <a:off x="1338077"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of McGraw-Hill.</a:t>
            </a:r>
          </a:p>
        </p:txBody>
      </p:sp>
      <p:sp>
        <p:nvSpPr>
          <p:cNvPr id="4" name="Title 3"/>
          <p:cNvSpPr>
            <a:spLocks noGrp="1"/>
          </p:cNvSpPr>
          <p:nvPr>
            <p:ph type="ctrTitle"/>
          </p:nvPr>
        </p:nvSpPr>
        <p:spPr>
          <a:xfrm>
            <a:off x="774253" y="247651"/>
            <a:ext cx="7303792" cy="939799"/>
          </a:xfrm>
        </p:spPr>
        <p:txBody>
          <a:bodyPr>
            <a:normAutofit/>
          </a:bodyPr>
          <a:lstStyle/>
          <a:p>
            <a:pPr algn="l"/>
            <a:r>
              <a:rPr lang="en-US" sz="3200" dirty="0">
                <a:solidFill>
                  <a:schemeClr val="bg1"/>
                </a:solidFill>
                <a:latin typeface="Avenir LT Std 45 Book"/>
                <a:cs typeface="Avenir LT Std 45 Book"/>
              </a:rPr>
              <a:t>Learning Objective 5</a:t>
            </a:r>
          </a:p>
        </p:txBody>
      </p:sp>
      <p:sp>
        <p:nvSpPr>
          <p:cNvPr id="8" name="TextBox 7"/>
          <p:cNvSpPr txBox="1"/>
          <p:nvPr/>
        </p:nvSpPr>
        <p:spPr>
          <a:xfrm>
            <a:off x="890031" y="1497724"/>
            <a:ext cx="8056943" cy="1077218"/>
          </a:xfrm>
          <a:prstGeom prst="rect">
            <a:avLst/>
          </a:prstGeom>
          <a:noFill/>
        </p:spPr>
        <p:txBody>
          <a:bodyPr wrap="square" rtlCol="0">
            <a:spAutoFit/>
          </a:bodyPr>
          <a:lstStyle/>
          <a:p>
            <a:pPr marL="744538" indent="-744538"/>
            <a:r>
              <a:rPr lang="en-US" sz="3200" b="1" dirty="0">
                <a:solidFill>
                  <a:srgbClr val="A5062D"/>
                </a:solidFill>
                <a:cs typeface="Avenir LT Std 55 Roman"/>
              </a:rPr>
              <a:t>LO C–5 </a:t>
            </a:r>
            <a:r>
              <a:rPr lang="en-US" sz="3200" dirty="0">
                <a:solidFill>
                  <a:srgbClr val="1D5F76"/>
                </a:solidFill>
              </a:rPr>
              <a:t>Calculate the present value of an annuity.</a:t>
            </a:r>
          </a:p>
        </p:txBody>
      </p:sp>
      <p:sp>
        <p:nvSpPr>
          <p:cNvPr id="2" name="Slide Number Placeholder 1"/>
          <p:cNvSpPr>
            <a:spLocks noGrp="1"/>
          </p:cNvSpPr>
          <p:nvPr>
            <p:ph type="sldNum" sz="quarter" idx="12"/>
          </p:nvPr>
        </p:nvSpPr>
        <p:spPr/>
        <p:txBody>
          <a:bodyPr/>
          <a:lstStyle/>
          <a:p>
            <a:r>
              <a:rPr lang="en-US" dirty="0"/>
              <a:t>C-</a:t>
            </a:r>
            <a:fld id="{8A048DD7-39B4-434B-ACE7-68CA5B147A05}" type="slidenum">
              <a:rPr lang="en-US" smtClean="0"/>
              <a:t>31</a:t>
            </a:fld>
            <a:endParaRPr lang="en-US" dirty="0"/>
          </a:p>
        </p:txBody>
      </p:sp>
    </p:spTree>
    <p:extLst>
      <p:ext uri="{BB962C8B-B14F-4D97-AF65-F5344CB8AC3E}">
        <p14:creationId xmlns:p14="http://schemas.microsoft.com/office/powerpoint/2010/main" val="387765977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457200"/>
            <a:ext cx="8229600" cy="774700"/>
          </a:xfrm>
        </p:spPr>
        <p:txBody>
          <a:bodyPr>
            <a:noAutofit/>
          </a:bodyPr>
          <a:lstStyle/>
          <a:p>
            <a:pPr algn="l">
              <a:lnSpc>
                <a:spcPct val="90000"/>
              </a:lnSpc>
            </a:pPr>
            <a:r>
              <a:rPr lang="en-US" sz="4000" dirty="0">
                <a:solidFill>
                  <a:srgbClr val="A5062D"/>
                </a:solidFill>
              </a:rPr>
              <a:t>Time Value of an Annuity—</a:t>
            </a:r>
            <a:r>
              <a:rPr lang="en-US" dirty="0">
                <a:solidFill>
                  <a:srgbClr val="A5062D"/>
                </a:solidFill>
              </a:rPr>
              <a:t> </a:t>
            </a:r>
            <a:r>
              <a:rPr lang="en-US" sz="4000" dirty="0">
                <a:solidFill>
                  <a:srgbClr val="A5062D"/>
                </a:solidFill>
              </a:rPr>
              <a:t>Present Value</a:t>
            </a:r>
            <a:endParaRPr lang="en-US" sz="4000" dirty="0">
              <a:solidFill>
                <a:srgbClr val="A5062D"/>
              </a:solidFill>
              <a:latin typeface="Avenir LT Std 65 Medium"/>
              <a:cs typeface="Avenir LT Std 65 Medium"/>
            </a:endParaRPr>
          </a:p>
        </p:txBody>
      </p:sp>
      <p:sp>
        <p:nvSpPr>
          <p:cNvPr id="3" name="Content Placeholder 2"/>
          <p:cNvSpPr>
            <a:spLocks noGrp="1"/>
          </p:cNvSpPr>
          <p:nvPr>
            <p:ph idx="1"/>
          </p:nvPr>
        </p:nvSpPr>
        <p:spPr>
          <a:xfrm>
            <a:off x="1005840" y="1645920"/>
            <a:ext cx="7708900" cy="4525963"/>
          </a:xfrm>
        </p:spPr>
        <p:txBody>
          <a:bodyPr/>
          <a:lstStyle/>
          <a:p>
            <a:r>
              <a:rPr lang="en-US" dirty="0">
                <a:solidFill>
                  <a:srgbClr val="1D5F76"/>
                </a:solidFill>
              </a:rPr>
              <a:t>Useful in cases where certain liabilities require periodic interest payments</a:t>
            </a:r>
          </a:p>
          <a:p>
            <a:r>
              <a:rPr lang="en-US" dirty="0">
                <a:solidFill>
                  <a:srgbClr val="1D5F76"/>
                </a:solidFill>
              </a:rPr>
              <a:t>Helps determine the liability to be reported today</a:t>
            </a:r>
          </a:p>
          <a:p>
            <a:r>
              <a:rPr lang="en-US" dirty="0">
                <a:solidFill>
                  <a:srgbClr val="1D5F76"/>
                </a:solidFill>
              </a:rPr>
              <a:t>Present value of the annuity equals the sum of the present value of the individual payments.</a:t>
            </a:r>
          </a:p>
          <a:p>
            <a:pPr marL="0" lvl="0" indent="0">
              <a:buNone/>
            </a:pPr>
            <a:endParaRPr lang="en-US" dirty="0">
              <a:solidFill>
                <a:srgbClr val="1D5F76"/>
              </a:solidFill>
            </a:endParaRPr>
          </a:p>
        </p:txBody>
      </p:sp>
      <p:sp>
        <p:nvSpPr>
          <p:cNvPr id="4" name="Round Same Side Corner Rectangle 3"/>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TextBox 5"/>
          <p:cNvSpPr txBox="1"/>
          <p:nvPr/>
        </p:nvSpPr>
        <p:spPr>
          <a:xfrm>
            <a:off x="1338077"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of McGraw-Hill.</a:t>
            </a:r>
          </a:p>
        </p:txBody>
      </p:sp>
      <p:sp>
        <p:nvSpPr>
          <p:cNvPr id="5" name="Slide Number Placeholder 4"/>
          <p:cNvSpPr>
            <a:spLocks noGrp="1"/>
          </p:cNvSpPr>
          <p:nvPr>
            <p:ph type="sldNum" sz="quarter" idx="12"/>
          </p:nvPr>
        </p:nvSpPr>
        <p:spPr/>
        <p:txBody>
          <a:bodyPr/>
          <a:lstStyle/>
          <a:p>
            <a:r>
              <a:rPr lang="en-US" dirty="0"/>
              <a:t>C-</a:t>
            </a:r>
            <a:fld id="{8A048DD7-39B4-434B-ACE7-68CA5B147A05}" type="slidenum">
              <a:rPr lang="en-US" smtClean="0"/>
              <a:t>32</a:t>
            </a:fld>
            <a:endParaRPr lang="en-US" dirty="0"/>
          </a:p>
        </p:txBody>
      </p:sp>
    </p:spTree>
    <p:extLst>
      <p:ext uri="{BB962C8B-B14F-4D97-AF65-F5344CB8AC3E}">
        <p14:creationId xmlns:p14="http://schemas.microsoft.com/office/powerpoint/2010/main" val="132125739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ounded Rectangle 27"/>
          <p:cNvSpPr/>
          <p:nvPr/>
        </p:nvSpPr>
        <p:spPr>
          <a:xfrm>
            <a:off x="635020" y="1529783"/>
            <a:ext cx="8356580" cy="4147117"/>
          </a:xfrm>
          <a:prstGeom prst="roundRect">
            <a:avLst/>
          </a:prstGeom>
          <a:solidFill>
            <a:srgbClr val="FEFDD7">
              <a:alpha val="75000"/>
            </a:srgbClr>
          </a:solidFill>
          <a:ln>
            <a:solidFill>
              <a:srgbClr val="E19B1A"/>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787420" y="527685"/>
            <a:ext cx="8229600" cy="774700"/>
          </a:xfrm>
        </p:spPr>
        <p:txBody>
          <a:bodyPr>
            <a:noAutofit/>
          </a:bodyPr>
          <a:lstStyle/>
          <a:p>
            <a:pPr algn="l">
              <a:lnSpc>
                <a:spcPct val="90000"/>
              </a:lnSpc>
            </a:pPr>
            <a:r>
              <a:rPr lang="en-US" sz="3200" dirty="0">
                <a:solidFill>
                  <a:srgbClr val="1D5F76"/>
                </a:solidFill>
                <a:latin typeface="Avenir LT Std 65 Medium"/>
                <a:cs typeface="Avenir LT Std 65 Medium"/>
              </a:rPr>
              <a:t>Illustration C–16</a:t>
            </a:r>
            <a:br>
              <a:rPr lang="en-US" sz="3200" dirty="0">
                <a:solidFill>
                  <a:srgbClr val="A5062D"/>
                </a:solidFill>
                <a:latin typeface="Avenir LT Std 65 Medium"/>
                <a:cs typeface="Avenir LT Std 65 Medium"/>
              </a:rPr>
            </a:br>
            <a:r>
              <a:rPr lang="en-US" sz="4000" dirty="0">
                <a:solidFill>
                  <a:srgbClr val="A5062D"/>
                </a:solidFill>
                <a:latin typeface="Avenir LT Std 65 Medium"/>
                <a:cs typeface="Avenir LT Std 65 Medium"/>
              </a:rPr>
              <a:t>Present Value of an Annuity </a:t>
            </a:r>
            <a:br>
              <a:rPr lang="en-US" sz="4000" dirty="0">
                <a:solidFill>
                  <a:srgbClr val="A5062D"/>
                </a:solidFill>
                <a:latin typeface="Avenir LT Std 65 Medium"/>
                <a:cs typeface="Avenir LT Std 65 Medium"/>
              </a:rPr>
            </a:br>
            <a:endParaRPr lang="en-US" sz="2400" dirty="0">
              <a:solidFill>
                <a:srgbClr val="A5062D"/>
              </a:solidFill>
              <a:latin typeface="Avenir LT Std 65 Medium"/>
              <a:cs typeface="Avenir LT Std 65 Medium"/>
            </a:endParaRPr>
          </a:p>
        </p:txBody>
      </p:sp>
      <p:sp>
        <p:nvSpPr>
          <p:cNvPr id="4" name="Round Same Side Corner Rectangle 3"/>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TextBox 7"/>
          <p:cNvSpPr txBox="1"/>
          <p:nvPr/>
        </p:nvSpPr>
        <p:spPr>
          <a:xfrm>
            <a:off x="771289" y="4505158"/>
            <a:ext cx="1104393" cy="923330"/>
          </a:xfrm>
          <a:prstGeom prst="rect">
            <a:avLst/>
          </a:prstGeom>
          <a:noFill/>
        </p:spPr>
        <p:txBody>
          <a:bodyPr wrap="square" rtlCol="0">
            <a:spAutoFit/>
          </a:bodyPr>
          <a:lstStyle/>
          <a:p>
            <a:r>
              <a:rPr lang="en-US" i="1" dirty="0"/>
              <a:t> Today</a:t>
            </a:r>
          </a:p>
          <a:p>
            <a:endParaRPr lang="en-US" dirty="0"/>
          </a:p>
          <a:p>
            <a:r>
              <a:rPr lang="en-US" dirty="0"/>
              <a:t>(</a:t>
            </a:r>
            <a:r>
              <a:rPr lang="en-US" i="1" dirty="0"/>
              <a:t>n</a:t>
            </a:r>
            <a:r>
              <a:rPr lang="en-US" dirty="0"/>
              <a:t> = 0)</a:t>
            </a:r>
          </a:p>
        </p:txBody>
      </p:sp>
      <p:sp>
        <p:nvSpPr>
          <p:cNvPr id="9" name="TextBox 8"/>
          <p:cNvSpPr txBox="1"/>
          <p:nvPr/>
        </p:nvSpPr>
        <p:spPr>
          <a:xfrm>
            <a:off x="2842565" y="4505158"/>
            <a:ext cx="1104393" cy="923330"/>
          </a:xfrm>
          <a:prstGeom prst="rect">
            <a:avLst/>
          </a:prstGeom>
          <a:noFill/>
        </p:spPr>
        <p:txBody>
          <a:bodyPr wrap="square" rtlCol="0">
            <a:spAutoFit/>
          </a:bodyPr>
          <a:lstStyle/>
          <a:p>
            <a:pPr algn="ctr"/>
            <a:r>
              <a:rPr lang="en-US" i="1" dirty="0"/>
              <a:t> End of </a:t>
            </a:r>
          </a:p>
          <a:p>
            <a:pPr algn="ctr"/>
            <a:r>
              <a:rPr lang="en-US" i="1" dirty="0"/>
              <a:t>year 1</a:t>
            </a:r>
          </a:p>
          <a:p>
            <a:pPr algn="ctr"/>
            <a:r>
              <a:rPr lang="en-US" dirty="0"/>
              <a:t>(</a:t>
            </a:r>
            <a:r>
              <a:rPr lang="en-US" i="1" dirty="0"/>
              <a:t>n</a:t>
            </a:r>
            <a:r>
              <a:rPr lang="en-US" dirty="0"/>
              <a:t> = 1)</a:t>
            </a:r>
          </a:p>
        </p:txBody>
      </p:sp>
      <p:sp>
        <p:nvSpPr>
          <p:cNvPr id="10" name="TextBox 9"/>
          <p:cNvSpPr txBox="1"/>
          <p:nvPr/>
        </p:nvSpPr>
        <p:spPr>
          <a:xfrm>
            <a:off x="5245158" y="4504333"/>
            <a:ext cx="1104393" cy="923330"/>
          </a:xfrm>
          <a:prstGeom prst="rect">
            <a:avLst/>
          </a:prstGeom>
          <a:noFill/>
        </p:spPr>
        <p:txBody>
          <a:bodyPr wrap="square" rtlCol="0">
            <a:spAutoFit/>
          </a:bodyPr>
          <a:lstStyle/>
          <a:p>
            <a:pPr algn="ctr"/>
            <a:r>
              <a:rPr lang="en-US" i="1" dirty="0"/>
              <a:t> End of </a:t>
            </a:r>
          </a:p>
          <a:p>
            <a:pPr algn="ctr"/>
            <a:r>
              <a:rPr lang="en-US" i="1" dirty="0"/>
              <a:t>year 2</a:t>
            </a:r>
          </a:p>
          <a:p>
            <a:pPr algn="ctr"/>
            <a:r>
              <a:rPr lang="en-US" dirty="0"/>
              <a:t>(</a:t>
            </a:r>
            <a:r>
              <a:rPr lang="en-US" i="1" dirty="0"/>
              <a:t>n</a:t>
            </a:r>
            <a:r>
              <a:rPr lang="en-US" dirty="0"/>
              <a:t> = 2)</a:t>
            </a:r>
          </a:p>
        </p:txBody>
      </p:sp>
      <p:sp>
        <p:nvSpPr>
          <p:cNvPr id="11" name="TextBox 10"/>
          <p:cNvSpPr txBox="1"/>
          <p:nvPr/>
        </p:nvSpPr>
        <p:spPr>
          <a:xfrm>
            <a:off x="7702911" y="4504867"/>
            <a:ext cx="1104393" cy="923330"/>
          </a:xfrm>
          <a:prstGeom prst="rect">
            <a:avLst/>
          </a:prstGeom>
          <a:noFill/>
        </p:spPr>
        <p:txBody>
          <a:bodyPr wrap="square" rtlCol="0">
            <a:spAutoFit/>
          </a:bodyPr>
          <a:lstStyle/>
          <a:p>
            <a:pPr algn="ctr"/>
            <a:r>
              <a:rPr lang="en-US" i="1" dirty="0"/>
              <a:t> End of </a:t>
            </a:r>
          </a:p>
          <a:p>
            <a:pPr algn="ctr"/>
            <a:r>
              <a:rPr lang="en-US" i="1" dirty="0"/>
              <a:t>year 3</a:t>
            </a:r>
          </a:p>
          <a:p>
            <a:pPr algn="ctr"/>
            <a:r>
              <a:rPr lang="en-US" dirty="0"/>
              <a:t>(</a:t>
            </a:r>
            <a:r>
              <a:rPr lang="en-US" i="1" dirty="0"/>
              <a:t>n</a:t>
            </a:r>
            <a:r>
              <a:rPr lang="en-US" dirty="0"/>
              <a:t> = 3)</a:t>
            </a:r>
          </a:p>
        </p:txBody>
      </p:sp>
      <p:cxnSp>
        <p:nvCxnSpPr>
          <p:cNvPr id="12" name="Straight Connector 11"/>
          <p:cNvCxnSpPr/>
          <p:nvPr/>
        </p:nvCxnSpPr>
        <p:spPr>
          <a:xfrm flipV="1">
            <a:off x="1151222" y="3653667"/>
            <a:ext cx="0" cy="850666"/>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flipV="1">
            <a:off x="3388157" y="3653667"/>
            <a:ext cx="0" cy="850666"/>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flipV="1">
            <a:off x="5817814" y="3654492"/>
            <a:ext cx="0" cy="850666"/>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p:nvCxnSpPr>
        <p:spPr>
          <a:xfrm flipV="1">
            <a:off x="8261276" y="3654492"/>
            <a:ext cx="0" cy="850666"/>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6" name="Straight Arrow Connector 15"/>
          <p:cNvCxnSpPr/>
          <p:nvPr/>
        </p:nvCxnSpPr>
        <p:spPr>
          <a:xfrm>
            <a:off x="1151222" y="4067839"/>
            <a:ext cx="7656082" cy="0"/>
          </a:xfrm>
          <a:prstGeom prst="straightConnector1">
            <a:avLst/>
          </a:prstGeom>
          <a:ln w="12700" cmpd="sng">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p:nvPr/>
        </p:nvCxnSpPr>
        <p:spPr>
          <a:xfrm flipH="1">
            <a:off x="1668624" y="2613995"/>
            <a:ext cx="1427739" cy="0"/>
          </a:xfrm>
          <a:prstGeom prst="straightConnector1">
            <a:avLst/>
          </a:prstGeom>
          <a:ln w="12700" cmpd="sng">
            <a:solidFill>
              <a:schemeClr val="tx1"/>
            </a:solidFill>
            <a:prstDash val="sysDash"/>
            <a:tailEnd type="arrow"/>
          </a:ln>
          <a:effectLst/>
        </p:spPr>
        <p:style>
          <a:lnRef idx="2">
            <a:schemeClr val="accent1"/>
          </a:lnRef>
          <a:fillRef idx="0">
            <a:schemeClr val="accent1"/>
          </a:fillRef>
          <a:effectRef idx="1">
            <a:schemeClr val="accent1"/>
          </a:effectRef>
          <a:fontRef idx="minor">
            <a:schemeClr val="tx1"/>
          </a:fontRef>
        </p:style>
      </p:cxnSp>
      <p:sp>
        <p:nvSpPr>
          <p:cNvPr id="19" name="TextBox 18"/>
          <p:cNvSpPr txBox="1"/>
          <p:nvPr/>
        </p:nvSpPr>
        <p:spPr>
          <a:xfrm>
            <a:off x="3096363" y="2383297"/>
            <a:ext cx="869711" cy="369332"/>
          </a:xfrm>
          <a:prstGeom prst="rect">
            <a:avLst/>
          </a:prstGeom>
          <a:noFill/>
        </p:spPr>
        <p:txBody>
          <a:bodyPr wrap="square" rtlCol="0">
            <a:spAutoFit/>
          </a:bodyPr>
          <a:lstStyle/>
          <a:p>
            <a:r>
              <a:rPr lang="en-US" b="1" dirty="0">
                <a:solidFill>
                  <a:srgbClr val="1D5F76"/>
                </a:solidFill>
              </a:rPr>
              <a:t>$1,000</a:t>
            </a:r>
          </a:p>
        </p:txBody>
      </p:sp>
      <p:sp>
        <p:nvSpPr>
          <p:cNvPr id="24" name="TextBox 23"/>
          <p:cNvSpPr txBox="1"/>
          <p:nvPr/>
        </p:nvSpPr>
        <p:spPr>
          <a:xfrm>
            <a:off x="256294" y="1909321"/>
            <a:ext cx="1518535" cy="544765"/>
          </a:xfrm>
          <a:prstGeom prst="rect">
            <a:avLst/>
          </a:prstGeom>
          <a:noFill/>
        </p:spPr>
        <p:txBody>
          <a:bodyPr wrap="square" rtlCol="0">
            <a:spAutoFit/>
          </a:bodyPr>
          <a:lstStyle/>
          <a:p>
            <a:pPr algn="r">
              <a:lnSpc>
                <a:spcPct val="80000"/>
              </a:lnSpc>
            </a:pPr>
            <a:r>
              <a:rPr lang="en-US" b="1" dirty="0">
                <a:solidFill>
                  <a:srgbClr val="FF0000"/>
                </a:solidFill>
              </a:rPr>
              <a:t>Present Values</a:t>
            </a:r>
          </a:p>
        </p:txBody>
      </p:sp>
      <p:sp>
        <p:nvSpPr>
          <p:cNvPr id="25" name="TextBox 24"/>
          <p:cNvSpPr txBox="1"/>
          <p:nvPr/>
        </p:nvSpPr>
        <p:spPr>
          <a:xfrm>
            <a:off x="4893824" y="1507702"/>
            <a:ext cx="2636633" cy="369332"/>
          </a:xfrm>
          <a:prstGeom prst="rect">
            <a:avLst/>
          </a:prstGeom>
          <a:noFill/>
        </p:spPr>
        <p:txBody>
          <a:bodyPr wrap="square" rtlCol="0">
            <a:spAutoFit/>
          </a:bodyPr>
          <a:lstStyle/>
          <a:p>
            <a:r>
              <a:rPr lang="en-US" b="1" dirty="0">
                <a:solidFill>
                  <a:srgbClr val="1D5F76"/>
                </a:solidFill>
              </a:rPr>
              <a:t>Annuity Payments</a:t>
            </a:r>
          </a:p>
        </p:txBody>
      </p:sp>
      <p:sp>
        <p:nvSpPr>
          <p:cNvPr id="26" name="Right Brace 25"/>
          <p:cNvSpPr/>
          <p:nvPr/>
        </p:nvSpPr>
        <p:spPr>
          <a:xfrm rot="16200000">
            <a:off x="5510240" y="-606697"/>
            <a:ext cx="602784" cy="5548432"/>
          </a:xfrm>
          <a:prstGeom prst="rightBrace">
            <a:avLst>
              <a:gd name="adj1" fmla="val 73287"/>
              <a:gd name="adj2" fmla="val 50000"/>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27" name="TextBox 26"/>
          <p:cNvSpPr txBox="1"/>
          <p:nvPr/>
        </p:nvSpPr>
        <p:spPr>
          <a:xfrm>
            <a:off x="5317946" y="2677556"/>
            <a:ext cx="869711" cy="369332"/>
          </a:xfrm>
          <a:prstGeom prst="rect">
            <a:avLst/>
          </a:prstGeom>
          <a:noFill/>
        </p:spPr>
        <p:txBody>
          <a:bodyPr wrap="square" rtlCol="0">
            <a:spAutoFit/>
          </a:bodyPr>
          <a:lstStyle/>
          <a:p>
            <a:r>
              <a:rPr lang="en-US" b="1" dirty="0">
                <a:solidFill>
                  <a:srgbClr val="1D5F76"/>
                </a:solidFill>
              </a:rPr>
              <a:t>$1,000</a:t>
            </a:r>
          </a:p>
        </p:txBody>
      </p:sp>
      <p:sp>
        <p:nvSpPr>
          <p:cNvPr id="30" name="TextBox 29"/>
          <p:cNvSpPr txBox="1"/>
          <p:nvPr/>
        </p:nvSpPr>
        <p:spPr>
          <a:xfrm>
            <a:off x="7777189" y="2931502"/>
            <a:ext cx="869711" cy="369332"/>
          </a:xfrm>
          <a:prstGeom prst="rect">
            <a:avLst/>
          </a:prstGeom>
          <a:noFill/>
        </p:spPr>
        <p:txBody>
          <a:bodyPr wrap="square" rtlCol="0">
            <a:spAutoFit/>
          </a:bodyPr>
          <a:lstStyle/>
          <a:p>
            <a:r>
              <a:rPr lang="en-US" b="1" dirty="0">
                <a:solidFill>
                  <a:srgbClr val="1D5F76"/>
                </a:solidFill>
              </a:rPr>
              <a:t>$1,000</a:t>
            </a:r>
          </a:p>
        </p:txBody>
      </p:sp>
      <p:sp>
        <p:nvSpPr>
          <p:cNvPr id="36" name="TextBox 35"/>
          <p:cNvSpPr txBox="1"/>
          <p:nvPr/>
        </p:nvSpPr>
        <p:spPr>
          <a:xfrm>
            <a:off x="1817641" y="3632751"/>
            <a:ext cx="6586345" cy="923330"/>
          </a:xfrm>
          <a:prstGeom prst="rect">
            <a:avLst/>
          </a:prstGeom>
          <a:noFill/>
        </p:spPr>
        <p:txBody>
          <a:bodyPr wrap="square" rtlCol="0">
            <a:spAutoFit/>
          </a:bodyPr>
          <a:lstStyle/>
          <a:p>
            <a:r>
              <a:rPr lang="en-US" i="1" dirty="0"/>
              <a:t>i</a:t>
            </a:r>
            <a:r>
              <a:rPr lang="en-US" dirty="0"/>
              <a:t> = 10%                                </a:t>
            </a:r>
            <a:r>
              <a:rPr lang="en-US" i="1" dirty="0"/>
              <a:t>i</a:t>
            </a:r>
            <a:r>
              <a:rPr lang="en-US" dirty="0"/>
              <a:t> = 10%                                   </a:t>
            </a:r>
            <a:r>
              <a:rPr lang="en-US" i="1" dirty="0"/>
              <a:t>i</a:t>
            </a:r>
            <a:r>
              <a:rPr lang="en-US" dirty="0"/>
              <a:t> = 10%</a:t>
            </a:r>
          </a:p>
          <a:p>
            <a:endParaRPr lang="en-US" dirty="0"/>
          </a:p>
          <a:p>
            <a:endParaRPr lang="en-US" dirty="0"/>
          </a:p>
        </p:txBody>
      </p:sp>
      <p:sp>
        <p:nvSpPr>
          <p:cNvPr id="5" name="TextBox 4"/>
          <p:cNvSpPr txBox="1"/>
          <p:nvPr/>
        </p:nvSpPr>
        <p:spPr>
          <a:xfrm>
            <a:off x="814102" y="2418153"/>
            <a:ext cx="916054" cy="1200329"/>
          </a:xfrm>
          <a:prstGeom prst="rect">
            <a:avLst/>
          </a:prstGeom>
          <a:noFill/>
        </p:spPr>
        <p:txBody>
          <a:bodyPr wrap="square" rtlCol="0">
            <a:spAutoFit/>
          </a:bodyPr>
          <a:lstStyle/>
          <a:p>
            <a:pPr algn="r"/>
            <a:r>
              <a:rPr lang="en-US" b="1" dirty="0">
                <a:solidFill>
                  <a:srgbClr val="FF0000"/>
                </a:solidFill>
              </a:rPr>
              <a:t>$909</a:t>
            </a:r>
          </a:p>
          <a:p>
            <a:pPr algn="r"/>
            <a:r>
              <a:rPr lang="en-US" b="1" dirty="0">
                <a:solidFill>
                  <a:srgbClr val="FF0000"/>
                </a:solidFill>
              </a:rPr>
              <a:t>$827</a:t>
            </a:r>
          </a:p>
          <a:p>
            <a:pPr algn="r"/>
            <a:r>
              <a:rPr lang="en-US" b="1" dirty="0">
                <a:solidFill>
                  <a:srgbClr val="FF0000"/>
                </a:solidFill>
              </a:rPr>
              <a:t>$751</a:t>
            </a:r>
          </a:p>
          <a:p>
            <a:pPr algn="r"/>
            <a:r>
              <a:rPr lang="en-US" b="1" dirty="0">
                <a:solidFill>
                  <a:srgbClr val="FF0000"/>
                </a:solidFill>
              </a:rPr>
              <a:t>$2,487</a:t>
            </a:r>
          </a:p>
        </p:txBody>
      </p:sp>
      <p:cxnSp>
        <p:nvCxnSpPr>
          <p:cNvPr id="38" name="Straight Connector 37"/>
          <p:cNvCxnSpPr/>
          <p:nvPr/>
        </p:nvCxnSpPr>
        <p:spPr>
          <a:xfrm flipH="1">
            <a:off x="983366" y="3299435"/>
            <a:ext cx="74679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44" name="Straight Arrow Connector 43"/>
          <p:cNvCxnSpPr/>
          <p:nvPr/>
        </p:nvCxnSpPr>
        <p:spPr>
          <a:xfrm flipH="1">
            <a:off x="1668086" y="2902964"/>
            <a:ext cx="3649860" cy="0"/>
          </a:xfrm>
          <a:prstGeom prst="straightConnector1">
            <a:avLst/>
          </a:prstGeom>
          <a:ln w="12700" cmpd="sng">
            <a:solidFill>
              <a:schemeClr val="tx1"/>
            </a:solidFill>
            <a:prstDash val="sysDash"/>
            <a:tailEnd type="arrow"/>
          </a:ln>
          <a:effectLst/>
        </p:spPr>
        <p:style>
          <a:lnRef idx="2">
            <a:schemeClr val="accent1"/>
          </a:lnRef>
          <a:fillRef idx="0">
            <a:schemeClr val="accent1"/>
          </a:fillRef>
          <a:effectRef idx="1">
            <a:schemeClr val="accent1"/>
          </a:effectRef>
          <a:fontRef idx="minor">
            <a:schemeClr val="tx1"/>
          </a:fontRef>
        </p:style>
      </p:cxnSp>
      <p:cxnSp>
        <p:nvCxnSpPr>
          <p:cNvPr id="46" name="Straight Arrow Connector 45"/>
          <p:cNvCxnSpPr/>
          <p:nvPr/>
        </p:nvCxnSpPr>
        <p:spPr>
          <a:xfrm flipH="1">
            <a:off x="1675519" y="3174228"/>
            <a:ext cx="6027392" cy="0"/>
          </a:xfrm>
          <a:prstGeom prst="straightConnector1">
            <a:avLst/>
          </a:prstGeom>
          <a:ln w="12700" cmpd="sng">
            <a:solidFill>
              <a:schemeClr val="tx1"/>
            </a:solidFill>
            <a:prstDash val="sysDash"/>
            <a:tailEnd type="arrow"/>
          </a:ln>
          <a:effectLst/>
        </p:spPr>
        <p:style>
          <a:lnRef idx="2">
            <a:schemeClr val="accent1"/>
          </a:lnRef>
          <a:fillRef idx="0">
            <a:schemeClr val="accent1"/>
          </a:fillRef>
          <a:effectRef idx="1">
            <a:schemeClr val="accent1"/>
          </a:effectRef>
          <a:fontRef idx="minor">
            <a:schemeClr val="tx1"/>
          </a:fontRef>
        </p:style>
      </p:cxnSp>
      <p:sp>
        <p:nvSpPr>
          <p:cNvPr id="6" name="TextBox 5"/>
          <p:cNvSpPr txBox="1"/>
          <p:nvPr/>
        </p:nvSpPr>
        <p:spPr>
          <a:xfrm>
            <a:off x="1338077"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of McGraw-Hill.</a:t>
            </a:r>
          </a:p>
        </p:txBody>
      </p:sp>
      <p:sp>
        <p:nvSpPr>
          <p:cNvPr id="3" name="Slide Number Placeholder 2"/>
          <p:cNvSpPr>
            <a:spLocks noGrp="1"/>
          </p:cNvSpPr>
          <p:nvPr>
            <p:ph type="sldNum" sz="quarter" idx="12"/>
          </p:nvPr>
        </p:nvSpPr>
        <p:spPr/>
        <p:txBody>
          <a:bodyPr/>
          <a:lstStyle/>
          <a:p>
            <a:r>
              <a:rPr lang="en-US" dirty="0"/>
              <a:t>C-</a:t>
            </a:r>
            <a:fld id="{8A048DD7-39B4-434B-ACE7-68CA5B147A05}" type="slidenum">
              <a:rPr lang="en-US" smtClean="0"/>
              <a:t>33</a:t>
            </a:fld>
            <a:endParaRPr lang="en-US" dirty="0"/>
          </a:p>
        </p:txBody>
      </p:sp>
    </p:spTree>
    <p:extLst>
      <p:ext uri="{BB962C8B-B14F-4D97-AF65-F5344CB8AC3E}">
        <p14:creationId xmlns:p14="http://schemas.microsoft.com/office/powerpoint/2010/main" val="18140247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1" end="1"/>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4"/>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2" end="2"/>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46"/>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
                                            <p:txEl>
                                              <p:pRg st="3" end="3"/>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5" grpId="0"/>
      <p:bldP spid="26" grpId="0" animBg="1"/>
      <p:bldP spid="27" grpId="0"/>
      <p:bldP spid="3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87420" y="699875"/>
            <a:ext cx="8229600" cy="774700"/>
          </a:xfrm>
        </p:spPr>
        <p:txBody>
          <a:bodyPr>
            <a:noAutofit/>
          </a:bodyPr>
          <a:lstStyle/>
          <a:p>
            <a:pPr algn="l">
              <a:lnSpc>
                <a:spcPct val="90000"/>
              </a:lnSpc>
            </a:pPr>
            <a:r>
              <a:rPr lang="en-US" sz="3200" dirty="0">
                <a:solidFill>
                  <a:srgbClr val="1D5F76"/>
                </a:solidFill>
                <a:latin typeface="Avenir LT Std 65 Medium"/>
                <a:cs typeface="Avenir LT Std 65 Medium"/>
              </a:rPr>
              <a:t>Illustration C–17</a:t>
            </a:r>
            <a:br>
              <a:rPr lang="en-US" sz="3200" dirty="0">
                <a:solidFill>
                  <a:srgbClr val="A5062D"/>
                </a:solidFill>
                <a:latin typeface="Avenir LT Std 65 Medium"/>
                <a:cs typeface="Avenir LT Std 65 Medium"/>
              </a:rPr>
            </a:br>
            <a:r>
              <a:rPr lang="en-US" sz="4000" dirty="0">
                <a:solidFill>
                  <a:srgbClr val="A5062D"/>
                </a:solidFill>
                <a:latin typeface="Avenir LT Std 65 Medium"/>
                <a:cs typeface="Avenir LT Std 65 Medium"/>
              </a:rPr>
              <a:t>Present Value of an Annuity of $1</a:t>
            </a:r>
            <a:br>
              <a:rPr lang="en-US" sz="4000" dirty="0">
                <a:solidFill>
                  <a:srgbClr val="A5062D"/>
                </a:solidFill>
                <a:latin typeface="Avenir LT Std 65 Medium"/>
                <a:cs typeface="Avenir LT Std 65 Medium"/>
              </a:rPr>
            </a:br>
            <a:r>
              <a:rPr lang="en-US" sz="2400" b="1" dirty="0">
                <a:solidFill>
                  <a:srgbClr val="A5062D"/>
                </a:solidFill>
                <a:latin typeface="Avenir LT Std 65 Medium"/>
                <a:cs typeface="Avenir LT Std 65 Medium"/>
              </a:rPr>
              <a:t>(excerpt from Table 4) </a:t>
            </a:r>
            <a:br>
              <a:rPr lang="en-US" sz="4000" dirty="0">
                <a:solidFill>
                  <a:srgbClr val="A5062D"/>
                </a:solidFill>
                <a:latin typeface="Avenir LT Std 65 Medium"/>
                <a:cs typeface="Avenir LT Std 65 Medium"/>
              </a:rPr>
            </a:br>
            <a:endParaRPr lang="en-US" sz="2400" dirty="0">
              <a:solidFill>
                <a:srgbClr val="A5062D"/>
              </a:solidFill>
              <a:latin typeface="Avenir LT Std 65 Medium"/>
              <a:cs typeface="Avenir LT Std 65 Medium"/>
            </a:endParaRPr>
          </a:p>
        </p:txBody>
      </p:sp>
      <p:sp>
        <p:nvSpPr>
          <p:cNvPr id="4" name="Round Same Side Corner Rectangle 3"/>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TextBox 5"/>
          <p:cNvSpPr txBox="1"/>
          <p:nvPr/>
        </p:nvSpPr>
        <p:spPr>
          <a:xfrm>
            <a:off x="1338077"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of McGraw-Hill.</a:t>
            </a:r>
          </a:p>
        </p:txBody>
      </p:sp>
      <p:sp>
        <p:nvSpPr>
          <p:cNvPr id="3" name="Slide Number Placeholder 2"/>
          <p:cNvSpPr>
            <a:spLocks noGrp="1"/>
          </p:cNvSpPr>
          <p:nvPr>
            <p:ph type="sldNum" sz="quarter" idx="12"/>
          </p:nvPr>
        </p:nvSpPr>
        <p:spPr/>
        <p:txBody>
          <a:bodyPr/>
          <a:lstStyle/>
          <a:p>
            <a:r>
              <a:rPr lang="en-US" dirty="0"/>
              <a:t>C-</a:t>
            </a:r>
            <a:fld id="{8A048DD7-39B4-434B-ACE7-68CA5B147A05}" type="slidenum">
              <a:rPr lang="en-US" smtClean="0"/>
              <a:t>34</a:t>
            </a:fld>
            <a:endParaRPr lang="en-US" dirty="0"/>
          </a:p>
        </p:txBody>
      </p:sp>
      <p:sp>
        <p:nvSpPr>
          <p:cNvPr id="7" name="Rounded Rectangle 6"/>
          <p:cNvSpPr/>
          <p:nvPr/>
        </p:nvSpPr>
        <p:spPr>
          <a:xfrm>
            <a:off x="723372" y="1673641"/>
            <a:ext cx="8022855" cy="3524424"/>
          </a:xfrm>
          <a:prstGeom prst="roundRect">
            <a:avLst>
              <a:gd name="adj" fmla="val 0"/>
            </a:avLst>
          </a:prstGeom>
          <a:solidFill>
            <a:srgbClr val="FEFDD7">
              <a:alpha val="75000"/>
            </a:srgbClr>
          </a:solidFill>
          <a:ln>
            <a:solidFill>
              <a:srgbClr val="E19B1A"/>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9" name="Straight Connector 8"/>
          <p:cNvCxnSpPr/>
          <p:nvPr/>
        </p:nvCxnSpPr>
        <p:spPr>
          <a:xfrm>
            <a:off x="2364193" y="2087658"/>
            <a:ext cx="6164708"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0" name="TextBox 9"/>
          <p:cNvSpPr txBox="1"/>
          <p:nvPr/>
        </p:nvSpPr>
        <p:spPr>
          <a:xfrm>
            <a:off x="3676838" y="1702178"/>
            <a:ext cx="2711448" cy="369332"/>
          </a:xfrm>
          <a:prstGeom prst="rect">
            <a:avLst/>
          </a:prstGeom>
          <a:noFill/>
        </p:spPr>
        <p:txBody>
          <a:bodyPr wrap="square" rtlCol="0">
            <a:spAutoFit/>
          </a:bodyPr>
          <a:lstStyle/>
          <a:p>
            <a:r>
              <a:rPr lang="en-US" b="1" dirty="0"/>
              <a:t>Interest Rates (</a:t>
            </a:r>
            <a:r>
              <a:rPr lang="en-US" b="1" i="1" dirty="0"/>
              <a:t>i</a:t>
            </a:r>
            <a:r>
              <a:rPr lang="en-US" b="1" dirty="0"/>
              <a:t>)</a:t>
            </a:r>
          </a:p>
        </p:txBody>
      </p:sp>
      <p:sp>
        <p:nvSpPr>
          <p:cNvPr id="11" name="TextBox 10"/>
          <p:cNvSpPr txBox="1"/>
          <p:nvPr/>
        </p:nvSpPr>
        <p:spPr>
          <a:xfrm>
            <a:off x="982770" y="2130246"/>
            <a:ext cx="7546131" cy="369332"/>
          </a:xfrm>
          <a:prstGeom prst="rect">
            <a:avLst/>
          </a:prstGeom>
          <a:noFill/>
        </p:spPr>
        <p:txBody>
          <a:bodyPr wrap="square" rtlCol="0">
            <a:spAutoFit/>
          </a:bodyPr>
          <a:lstStyle/>
          <a:p>
            <a:r>
              <a:rPr lang="en-US" b="1" dirty="0"/>
              <a:t>Periods (</a:t>
            </a:r>
            <a:r>
              <a:rPr lang="en-US" b="1" i="1" dirty="0"/>
              <a:t>n</a:t>
            </a:r>
            <a:r>
              <a:rPr lang="en-US" b="1" dirty="0"/>
              <a:t>)               7%            8%            9%            10%            11%            12%</a:t>
            </a:r>
          </a:p>
        </p:txBody>
      </p:sp>
      <p:cxnSp>
        <p:nvCxnSpPr>
          <p:cNvPr id="12" name="Straight Connector 11"/>
          <p:cNvCxnSpPr/>
          <p:nvPr/>
        </p:nvCxnSpPr>
        <p:spPr>
          <a:xfrm>
            <a:off x="982770" y="2491939"/>
            <a:ext cx="1124281"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a:off x="2521174" y="2491939"/>
            <a:ext cx="827437"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3501011" y="2499989"/>
            <a:ext cx="827437"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p:nvCxnSpPr>
        <p:spPr>
          <a:xfrm>
            <a:off x="4443150" y="2499989"/>
            <a:ext cx="827437"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a:off x="5413563" y="2491939"/>
            <a:ext cx="827437"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a:off x="6388286" y="2500400"/>
            <a:ext cx="827437"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379598" y="2500400"/>
            <a:ext cx="827437"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9" name="TextBox 18"/>
          <p:cNvSpPr txBox="1"/>
          <p:nvPr/>
        </p:nvSpPr>
        <p:spPr>
          <a:xfrm>
            <a:off x="1033364" y="2566099"/>
            <a:ext cx="873893" cy="2308324"/>
          </a:xfrm>
          <a:prstGeom prst="rect">
            <a:avLst/>
          </a:prstGeom>
          <a:noFill/>
        </p:spPr>
        <p:txBody>
          <a:bodyPr wrap="square" rtlCol="0">
            <a:spAutoFit/>
          </a:bodyPr>
          <a:lstStyle/>
          <a:p>
            <a:pPr algn="ctr"/>
            <a:r>
              <a:rPr lang="en-US" dirty="0"/>
              <a:t>1</a:t>
            </a:r>
          </a:p>
          <a:p>
            <a:pPr algn="ctr"/>
            <a:r>
              <a:rPr lang="en-US" dirty="0"/>
              <a:t>2</a:t>
            </a:r>
          </a:p>
          <a:p>
            <a:pPr algn="ctr"/>
            <a:r>
              <a:rPr lang="en-US" dirty="0"/>
              <a:t>3</a:t>
            </a:r>
          </a:p>
          <a:p>
            <a:pPr algn="ctr"/>
            <a:r>
              <a:rPr lang="en-US" dirty="0"/>
              <a:t>4</a:t>
            </a:r>
          </a:p>
          <a:p>
            <a:pPr algn="ctr"/>
            <a:r>
              <a:rPr lang="en-US" dirty="0"/>
              <a:t>5</a:t>
            </a:r>
          </a:p>
          <a:p>
            <a:pPr algn="ctr"/>
            <a:r>
              <a:rPr lang="en-US" dirty="0"/>
              <a:t>6</a:t>
            </a:r>
          </a:p>
          <a:p>
            <a:pPr algn="ctr"/>
            <a:r>
              <a:rPr lang="en-US" dirty="0"/>
              <a:t>7</a:t>
            </a:r>
          </a:p>
          <a:p>
            <a:pPr algn="ctr"/>
            <a:r>
              <a:rPr lang="en-US" dirty="0"/>
              <a:t>8</a:t>
            </a:r>
          </a:p>
        </p:txBody>
      </p:sp>
      <p:sp>
        <p:nvSpPr>
          <p:cNvPr id="20" name="TextBox 19"/>
          <p:cNvSpPr txBox="1"/>
          <p:nvPr/>
        </p:nvSpPr>
        <p:spPr>
          <a:xfrm>
            <a:off x="2045213" y="2566099"/>
            <a:ext cx="1284103" cy="2308324"/>
          </a:xfrm>
          <a:prstGeom prst="rect">
            <a:avLst/>
          </a:prstGeom>
          <a:noFill/>
        </p:spPr>
        <p:txBody>
          <a:bodyPr wrap="square" rtlCol="0">
            <a:spAutoFit/>
          </a:bodyPr>
          <a:lstStyle/>
          <a:p>
            <a:pPr algn="r"/>
            <a:r>
              <a:rPr lang="en-US" dirty="0"/>
              <a:t>0.93458</a:t>
            </a:r>
          </a:p>
          <a:p>
            <a:pPr algn="r"/>
            <a:r>
              <a:rPr lang="en-US" dirty="0"/>
              <a:t>1.80802</a:t>
            </a:r>
          </a:p>
          <a:p>
            <a:pPr algn="r"/>
            <a:r>
              <a:rPr lang="en-US" dirty="0"/>
              <a:t>2.62432</a:t>
            </a:r>
          </a:p>
          <a:p>
            <a:pPr algn="r"/>
            <a:r>
              <a:rPr lang="en-US" dirty="0"/>
              <a:t>3.38721</a:t>
            </a:r>
          </a:p>
          <a:p>
            <a:pPr algn="r"/>
            <a:r>
              <a:rPr lang="en-US" dirty="0"/>
              <a:t>4.10020</a:t>
            </a:r>
          </a:p>
          <a:p>
            <a:pPr algn="r"/>
            <a:r>
              <a:rPr lang="en-US" dirty="0"/>
              <a:t>4.76654</a:t>
            </a:r>
          </a:p>
          <a:p>
            <a:pPr algn="r"/>
            <a:r>
              <a:rPr lang="en-US" dirty="0"/>
              <a:t>5.38929</a:t>
            </a:r>
          </a:p>
          <a:p>
            <a:pPr algn="r"/>
            <a:r>
              <a:rPr lang="en-US" dirty="0"/>
              <a:t>5.97130</a:t>
            </a:r>
          </a:p>
        </p:txBody>
      </p:sp>
      <p:sp>
        <p:nvSpPr>
          <p:cNvPr id="21" name="TextBox 20"/>
          <p:cNvSpPr txBox="1"/>
          <p:nvPr/>
        </p:nvSpPr>
        <p:spPr>
          <a:xfrm>
            <a:off x="3077463" y="2566099"/>
            <a:ext cx="1284103" cy="2308324"/>
          </a:xfrm>
          <a:prstGeom prst="rect">
            <a:avLst/>
          </a:prstGeom>
          <a:noFill/>
        </p:spPr>
        <p:txBody>
          <a:bodyPr wrap="square" rtlCol="0">
            <a:spAutoFit/>
          </a:bodyPr>
          <a:lstStyle/>
          <a:p>
            <a:pPr algn="r"/>
            <a:r>
              <a:rPr lang="en-US" dirty="0"/>
              <a:t>0.92593</a:t>
            </a:r>
          </a:p>
          <a:p>
            <a:pPr algn="r"/>
            <a:r>
              <a:rPr lang="en-US" dirty="0"/>
              <a:t>1.78326</a:t>
            </a:r>
          </a:p>
          <a:p>
            <a:pPr algn="r"/>
            <a:r>
              <a:rPr lang="en-US" dirty="0"/>
              <a:t>2.57710</a:t>
            </a:r>
          </a:p>
          <a:p>
            <a:pPr algn="r"/>
            <a:r>
              <a:rPr lang="en-US" dirty="0"/>
              <a:t>3.31213</a:t>
            </a:r>
          </a:p>
          <a:p>
            <a:pPr algn="r"/>
            <a:r>
              <a:rPr lang="en-US" dirty="0"/>
              <a:t>3.99271</a:t>
            </a:r>
          </a:p>
          <a:p>
            <a:pPr algn="r"/>
            <a:r>
              <a:rPr lang="en-US" dirty="0"/>
              <a:t>4.62288</a:t>
            </a:r>
          </a:p>
          <a:p>
            <a:pPr algn="r"/>
            <a:r>
              <a:rPr lang="en-US" dirty="0"/>
              <a:t>5.20637</a:t>
            </a:r>
          </a:p>
          <a:p>
            <a:pPr algn="r"/>
            <a:r>
              <a:rPr lang="en-US" dirty="0"/>
              <a:t>5.74664</a:t>
            </a:r>
          </a:p>
        </p:txBody>
      </p:sp>
      <p:sp>
        <p:nvSpPr>
          <p:cNvPr id="22" name="TextBox 21"/>
          <p:cNvSpPr txBox="1"/>
          <p:nvPr/>
        </p:nvSpPr>
        <p:spPr>
          <a:xfrm>
            <a:off x="4027628" y="2566099"/>
            <a:ext cx="1284103" cy="2585323"/>
          </a:xfrm>
          <a:prstGeom prst="rect">
            <a:avLst/>
          </a:prstGeom>
          <a:noFill/>
        </p:spPr>
        <p:txBody>
          <a:bodyPr wrap="square" rtlCol="0">
            <a:spAutoFit/>
          </a:bodyPr>
          <a:lstStyle/>
          <a:p>
            <a:pPr algn="r"/>
            <a:r>
              <a:rPr lang="en-US" dirty="0"/>
              <a:t>0.91743</a:t>
            </a:r>
          </a:p>
          <a:p>
            <a:pPr algn="r"/>
            <a:r>
              <a:rPr lang="en-US" dirty="0"/>
              <a:t>1.75911</a:t>
            </a:r>
          </a:p>
          <a:p>
            <a:pPr algn="r"/>
            <a:r>
              <a:rPr lang="en-US" dirty="0"/>
              <a:t>2.53129</a:t>
            </a:r>
          </a:p>
          <a:p>
            <a:pPr algn="r"/>
            <a:r>
              <a:rPr lang="en-US" dirty="0"/>
              <a:t>3.23972</a:t>
            </a:r>
          </a:p>
          <a:p>
            <a:pPr algn="r"/>
            <a:r>
              <a:rPr lang="en-US" dirty="0"/>
              <a:t>3.88965</a:t>
            </a:r>
          </a:p>
          <a:p>
            <a:pPr algn="r"/>
            <a:r>
              <a:rPr lang="en-US" dirty="0"/>
              <a:t>4.48592</a:t>
            </a:r>
          </a:p>
          <a:p>
            <a:pPr algn="r"/>
            <a:r>
              <a:rPr lang="en-US" dirty="0"/>
              <a:t>5.03295</a:t>
            </a:r>
          </a:p>
          <a:p>
            <a:pPr algn="r"/>
            <a:r>
              <a:rPr lang="en-US" dirty="0"/>
              <a:t>5.53482</a:t>
            </a:r>
          </a:p>
          <a:p>
            <a:pPr algn="r"/>
            <a:endParaRPr lang="en-US" dirty="0"/>
          </a:p>
        </p:txBody>
      </p:sp>
      <p:sp>
        <p:nvSpPr>
          <p:cNvPr id="23" name="TextBox 22"/>
          <p:cNvSpPr txBox="1"/>
          <p:nvPr/>
        </p:nvSpPr>
        <p:spPr>
          <a:xfrm>
            <a:off x="5266280" y="2566099"/>
            <a:ext cx="1022109" cy="2308324"/>
          </a:xfrm>
          <a:prstGeom prst="rect">
            <a:avLst/>
          </a:prstGeom>
          <a:noFill/>
        </p:spPr>
        <p:txBody>
          <a:bodyPr wrap="square" rtlCol="0">
            <a:spAutoFit/>
          </a:bodyPr>
          <a:lstStyle/>
          <a:p>
            <a:pPr algn="r"/>
            <a:r>
              <a:rPr lang="en-US" dirty="0"/>
              <a:t>0.90909</a:t>
            </a:r>
          </a:p>
          <a:p>
            <a:pPr algn="r"/>
            <a:r>
              <a:rPr lang="en-US" dirty="0"/>
              <a:t>1.73554</a:t>
            </a:r>
          </a:p>
          <a:p>
            <a:pPr algn="r"/>
            <a:r>
              <a:rPr lang="en-US" b="1" dirty="0">
                <a:solidFill>
                  <a:srgbClr val="FF0000"/>
                </a:solidFill>
              </a:rPr>
              <a:t>2.48685</a:t>
            </a:r>
          </a:p>
          <a:p>
            <a:pPr algn="r"/>
            <a:r>
              <a:rPr lang="en-US" dirty="0"/>
              <a:t>3.16987</a:t>
            </a:r>
          </a:p>
          <a:p>
            <a:pPr algn="r"/>
            <a:r>
              <a:rPr lang="en-US" dirty="0"/>
              <a:t>3.79079</a:t>
            </a:r>
          </a:p>
          <a:p>
            <a:pPr algn="r"/>
            <a:r>
              <a:rPr lang="en-US" dirty="0"/>
              <a:t>4.35526</a:t>
            </a:r>
          </a:p>
          <a:p>
            <a:pPr algn="r"/>
            <a:r>
              <a:rPr lang="en-US" dirty="0"/>
              <a:t>4.86842</a:t>
            </a:r>
          </a:p>
          <a:p>
            <a:pPr algn="r"/>
            <a:r>
              <a:rPr lang="en-US" dirty="0"/>
              <a:t>5.33493</a:t>
            </a:r>
          </a:p>
        </p:txBody>
      </p:sp>
      <p:sp>
        <p:nvSpPr>
          <p:cNvPr id="24" name="TextBox 23"/>
          <p:cNvSpPr txBox="1"/>
          <p:nvPr/>
        </p:nvSpPr>
        <p:spPr>
          <a:xfrm>
            <a:off x="6288389" y="2566099"/>
            <a:ext cx="1022109" cy="2308324"/>
          </a:xfrm>
          <a:prstGeom prst="rect">
            <a:avLst/>
          </a:prstGeom>
          <a:noFill/>
        </p:spPr>
        <p:txBody>
          <a:bodyPr wrap="square" rtlCol="0">
            <a:spAutoFit/>
          </a:bodyPr>
          <a:lstStyle/>
          <a:p>
            <a:pPr algn="r"/>
            <a:r>
              <a:rPr lang="en-US" dirty="0"/>
              <a:t>0.90090</a:t>
            </a:r>
          </a:p>
          <a:p>
            <a:pPr algn="r"/>
            <a:r>
              <a:rPr lang="en-US" dirty="0"/>
              <a:t>1.71252</a:t>
            </a:r>
          </a:p>
          <a:p>
            <a:pPr algn="r"/>
            <a:r>
              <a:rPr lang="en-US" dirty="0"/>
              <a:t>2.44371</a:t>
            </a:r>
          </a:p>
          <a:p>
            <a:pPr algn="r"/>
            <a:r>
              <a:rPr lang="en-US" dirty="0"/>
              <a:t>3.10245</a:t>
            </a:r>
          </a:p>
          <a:p>
            <a:pPr algn="r"/>
            <a:r>
              <a:rPr lang="en-US" dirty="0"/>
              <a:t>3.69590</a:t>
            </a:r>
          </a:p>
          <a:p>
            <a:pPr algn="r"/>
            <a:r>
              <a:rPr lang="en-US" dirty="0"/>
              <a:t>4.23054</a:t>
            </a:r>
          </a:p>
          <a:p>
            <a:pPr algn="r"/>
            <a:r>
              <a:rPr lang="en-US" dirty="0"/>
              <a:t>4.71220</a:t>
            </a:r>
          </a:p>
          <a:p>
            <a:pPr algn="r"/>
            <a:r>
              <a:rPr lang="en-US" dirty="0"/>
              <a:t>5.14612</a:t>
            </a:r>
          </a:p>
        </p:txBody>
      </p:sp>
      <p:sp>
        <p:nvSpPr>
          <p:cNvPr id="25" name="TextBox 24"/>
          <p:cNvSpPr txBox="1"/>
          <p:nvPr/>
        </p:nvSpPr>
        <p:spPr>
          <a:xfrm>
            <a:off x="7236888" y="2566099"/>
            <a:ext cx="1022109" cy="2308324"/>
          </a:xfrm>
          <a:prstGeom prst="rect">
            <a:avLst/>
          </a:prstGeom>
          <a:noFill/>
        </p:spPr>
        <p:txBody>
          <a:bodyPr wrap="square" rtlCol="0">
            <a:spAutoFit/>
          </a:bodyPr>
          <a:lstStyle/>
          <a:p>
            <a:pPr algn="r"/>
            <a:r>
              <a:rPr lang="en-US" dirty="0"/>
              <a:t>0.89286</a:t>
            </a:r>
          </a:p>
          <a:p>
            <a:pPr algn="r"/>
            <a:r>
              <a:rPr lang="en-US" dirty="0"/>
              <a:t>1.69005</a:t>
            </a:r>
          </a:p>
          <a:p>
            <a:pPr algn="r"/>
            <a:r>
              <a:rPr lang="en-US" dirty="0"/>
              <a:t>2.40183</a:t>
            </a:r>
          </a:p>
          <a:p>
            <a:pPr algn="r"/>
            <a:r>
              <a:rPr lang="en-US" dirty="0"/>
              <a:t>3.03735</a:t>
            </a:r>
          </a:p>
          <a:p>
            <a:pPr algn="r"/>
            <a:r>
              <a:rPr lang="en-US" dirty="0"/>
              <a:t>3.60478</a:t>
            </a:r>
          </a:p>
          <a:p>
            <a:pPr algn="r"/>
            <a:r>
              <a:rPr lang="en-US" dirty="0"/>
              <a:t>4.11141</a:t>
            </a:r>
          </a:p>
          <a:p>
            <a:pPr algn="r"/>
            <a:r>
              <a:rPr lang="en-US" dirty="0"/>
              <a:t>4.56376</a:t>
            </a:r>
          </a:p>
          <a:p>
            <a:pPr algn="r"/>
            <a:r>
              <a:rPr lang="en-US" dirty="0"/>
              <a:t>4.96764</a:t>
            </a:r>
          </a:p>
        </p:txBody>
      </p:sp>
      <p:sp>
        <p:nvSpPr>
          <p:cNvPr id="26" name="Oval 25"/>
          <p:cNvSpPr/>
          <p:nvPr/>
        </p:nvSpPr>
        <p:spPr>
          <a:xfrm>
            <a:off x="5311731" y="3124559"/>
            <a:ext cx="957811" cy="342454"/>
          </a:xfrm>
          <a:prstGeom prst="ellipse">
            <a:avLst/>
          </a:prstGeom>
          <a:noFill/>
          <a:ln w="19050"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7" name="TextBox 26"/>
          <p:cNvSpPr txBox="1"/>
          <p:nvPr/>
        </p:nvSpPr>
        <p:spPr>
          <a:xfrm>
            <a:off x="783148" y="5218388"/>
            <a:ext cx="7963837" cy="1107996"/>
          </a:xfrm>
          <a:prstGeom prst="rect">
            <a:avLst/>
          </a:prstGeom>
          <a:noFill/>
        </p:spPr>
        <p:txBody>
          <a:bodyPr wrap="square" rtlCol="0">
            <a:spAutoFit/>
          </a:bodyPr>
          <a:lstStyle/>
          <a:p>
            <a:pPr algn="ctr"/>
            <a:r>
              <a:rPr lang="en-US" sz="2800" b="1" dirty="0"/>
              <a:t>PV of Annuity </a:t>
            </a:r>
            <a:r>
              <a:rPr lang="en-US" sz="2800" dirty="0"/>
              <a:t>= $1,000 × 2.48685 = </a:t>
            </a:r>
            <a:r>
              <a:rPr lang="en-US" sz="2800" b="1" dirty="0">
                <a:solidFill>
                  <a:srgbClr val="FF0000"/>
                </a:solidFill>
              </a:rPr>
              <a:t>$2,487</a:t>
            </a:r>
            <a:endParaRPr lang="en-US" sz="2800" dirty="0"/>
          </a:p>
          <a:p>
            <a:pPr algn="ctr">
              <a:spcBef>
                <a:spcPts val="1200"/>
              </a:spcBef>
            </a:pPr>
            <a:r>
              <a:rPr lang="en-US" sz="2800" dirty="0"/>
              <a:t>where </a:t>
            </a:r>
            <a:r>
              <a:rPr lang="en-US" sz="2800" i="1" dirty="0"/>
              <a:t>n</a:t>
            </a:r>
            <a:r>
              <a:rPr lang="en-US" sz="2800" dirty="0"/>
              <a:t> = 3, </a:t>
            </a:r>
            <a:r>
              <a:rPr lang="en-US" sz="2800" i="1" dirty="0"/>
              <a:t>i</a:t>
            </a:r>
            <a:r>
              <a:rPr lang="en-US" sz="2800" dirty="0"/>
              <a:t> = 10%</a:t>
            </a:r>
          </a:p>
        </p:txBody>
      </p:sp>
      <p:sp>
        <p:nvSpPr>
          <p:cNvPr id="28" name="Right Arrow 27"/>
          <p:cNvSpPr/>
          <p:nvPr/>
        </p:nvSpPr>
        <p:spPr>
          <a:xfrm rot="5400000">
            <a:off x="5693548" y="1532890"/>
            <a:ext cx="387017" cy="198378"/>
          </a:xfrm>
          <a:prstGeom prst="rightArrow">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9" name="Right Arrow 28"/>
          <p:cNvSpPr/>
          <p:nvPr/>
        </p:nvSpPr>
        <p:spPr>
          <a:xfrm>
            <a:off x="861889" y="3182390"/>
            <a:ext cx="387017" cy="198378"/>
          </a:xfrm>
          <a:prstGeom prst="rightArrow">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20205360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87420" y="541004"/>
            <a:ext cx="8229600" cy="774700"/>
          </a:xfrm>
        </p:spPr>
        <p:txBody>
          <a:bodyPr>
            <a:noAutofit/>
          </a:bodyPr>
          <a:lstStyle/>
          <a:p>
            <a:pPr algn="l">
              <a:lnSpc>
                <a:spcPct val="90000"/>
              </a:lnSpc>
            </a:pPr>
            <a:r>
              <a:rPr lang="en-US" sz="3200" dirty="0">
                <a:solidFill>
                  <a:srgbClr val="1D5F76"/>
                </a:solidFill>
                <a:latin typeface="Avenir LT Std 65 Medium"/>
                <a:cs typeface="Avenir LT Std 65 Medium"/>
              </a:rPr>
              <a:t>Illustrations C–18 and C–19</a:t>
            </a:r>
            <a:br>
              <a:rPr lang="en-US" sz="3200" dirty="0">
                <a:solidFill>
                  <a:srgbClr val="A5062D"/>
                </a:solidFill>
                <a:latin typeface="Avenir LT Std 65 Medium"/>
                <a:cs typeface="Avenir LT Std 65 Medium"/>
              </a:rPr>
            </a:br>
            <a:r>
              <a:rPr lang="en-US" sz="2900" dirty="0">
                <a:solidFill>
                  <a:srgbClr val="A5062D"/>
                </a:solidFill>
                <a:latin typeface="Avenir LT Std 65 Medium"/>
                <a:cs typeface="Avenir LT Std 65 Medium"/>
              </a:rPr>
              <a:t>Calculate the Present Value of an Annuity Using a Financial Calculator and Excel</a:t>
            </a:r>
            <a:br>
              <a:rPr lang="en-US" sz="4000" dirty="0">
                <a:solidFill>
                  <a:srgbClr val="A5062D"/>
                </a:solidFill>
                <a:latin typeface="Avenir LT Std 65 Medium"/>
                <a:cs typeface="Avenir LT Std 65 Medium"/>
              </a:rPr>
            </a:br>
            <a:endParaRPr lang="en-US" sz="2400" dirty="0">
              <a:solidFill>
                <a:srgbClr val="A5062D"/>
              </a:solidFill>
              <a:latin typeface="Avenir LT Std 65 Medium"/>
              <a:cs typeface="Avenir LT Std 65 Medium"/>
            </a:endParaRPr>
          </a:p>
        </p:txBody>
      </p:sp>
      <p:sp>
        <p:nvSpPr>
          <p:cNvPr id="4" name="Round Same Side Corner Rectangle 3"/>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TextBox 5"/>
          <p:cNvSpPr txBox="1"/>
          <p:nvPr/>
        </p:nvSpPr>
        <p:spPr>
          <a:xfrm>
            <a:off x="1338077"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of McGraw-Hill.</a:t>
            </a:r>
          </a:p>
        </p:txBody>
      </p:sp>
      <p:sp>
        <p:nvSpPr>
          <p:cNvPr id="3" name="Slide Number Placeholder 2"/>
          <p:cNvSpPr>
            <a:spLocks noGrp="1"/>
          </p:cNvSpPr>
          <p:nvPr>
            <p:ph type="sldNum" sz="quarter" idx="12"/>
          </p:nvPr>
        </p:nvSpPr>
        <p:spPr/>
        <p:txBody>
          <a:bodyPr/>
          <a:lstStyle/>
          <a:p>
            <a:r>
              <a:rPr lang="en-US" dirty="0"/>
              <a:t>C-</a:t>
            </a:r>
            <a:fld id="{8A048DD7-39B4-434B-ACE7-68CA5B147A05}" type="slidenum">
              <a:rPr lang="en-US" smtClean="0"/>
              <a:t>35</a:t>
            </a:fld>
            <a:endParaRPr lang="en-US" dirty="0"/>
          </a:p>
        </p:txBody>
      </p:sp>
      <p:sp>
        <p:nvSpPr>
          <p:cNvPr id="7" name="Rounded Rectangle 6"/>
          <p:cNvSpPr/>
          <p:nvPr/>
        </p:nvSpPr>
        <p:spPr>
          <a:xfrm>
            <a:off x="1512760" y="1476106"/>
            <a:ext cx="6379037" cy="2054724"/>
          </a:xfrm>
          <a:prstGeom prst="roundRect">
            <a:avLst>
              <a:gd name="adj" fmla="val 0"/>
            </a:avLst>
          </a:prstGeom>
          <a:solidFill>
            <a:srgbClr val="FEFDD7">
              <a:alpha val="75000"/>
            </a:srgbClr>
          </a:solidFill>
          <a:ln>
            <a:solidFill>
              <a:srgbClr val="E19B1A"/>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TextBox 7"/>
          <p:cNvSpPr txBox="1"/>
          <p:nvPr/>
        </p:nvSpPr>
        <p:spPr>
          <a:xfrm>
            <a:off x="3453588" y="1456744"/>
            <a:ext cx="4049606" cy="369332"/>
          </a:xfrm>
          <a:prstGeom prst="rect">
            <a:avLst/>
          </a:prstGeom>
          <a:noFill/>
        </p:spPr>
        <p:txBody>
          <a:bodyPr wrap="square" rtlCol="0">
            <a:spAutoFit/>
          </a:bodyPr>
          <a:lstStyle/>
          <a:p>
            <a:r>
              <a:rPr lang="en-US" b="1" dirty="0">
                <a:solidFill>
                  <a:srgbClr val="236989"/>
                </a:solidFill>
              </a:rPr>
              <a:t>CALCULATOR INPUTS</a:t>
            </a:r>
          </a:p>
        </p:txBody>
      </p:sp>
      <p:sp>
        <p:nvSpPr>
          <p:cNvPr id="10" name="TextBox 9"/>
          <p:cNvSpPr txBox="1"/>
          <p:nvPr/>
        </p:nvSpPr>
        <p:spPr>
          <a:xfrm>
            <a:off x="1641196" y="1695823"/>
            <a:ext cx="6050809" cy="369332"/>
          </a:xfrm>
          <a:prstGeom prst="rect">
            <a:avLst/>
          </a:prstGeom>
          <a:noFill/>
        </p:spPr>
        <p:txBody>
          <a:bodyPr wrap="square" rtlCol="0">
            <a:spAutoFit/>
          </a:bodyPr>
          <a:lstStyle/>
          <a:p>
            <a:r>
              <a:rPr lang="en-US" b="1" dirty="0"/>
              <a:t>Inputs                                                               Key          Amount</a:t>
            </a:r>
          </a:p>
        </p:txBody>
      </p:sp>
      <p:cxnSp>
        <p:nvCxnSpPr>
          <p:cNvPr id="11" name="Straight Connector 10"/>
          <p:cNvCxnSpPr/>
          <p:nvPr/>
        </p:nvCxnSpPr>
        <p:spPr>
          <a:xfrm>
            <a:off x="5571066" y="2048221"/>
            <a:ext cx="389467"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a:off x="6446826" y="2048221"/>
            <a:ext cx="817573"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3" name="TextBox 12"/>
          <p:cNvSpPr txBox="1"/>
          <p:nvPr/>
        </p:nvSpPr>
        <p:spPr>
          <a:xfrm>
            <a:off x="1641463" y="2020986"/>
            <a:ext cx="6164708" cy="923330"/>
          </a:xfrm>
          <a:prstGeom prst="rect">
            <a:avLst/>
          </a:prstGeom>
          <a:noFill/>
        </p:spPr>
        <p:txBody>
          <a:bodyPr wrap="square" rtlCol="0">
            <a:spAutoFit/>
          </a:bodyPr>
          <a:lstStyle/>
          <a:p>
            <a:pPr marL="342900" indent="-342900">
              <a:buAutoNum type="arabicPeriod"/>
            </a:pPr>
            <a:r>
              <a:rPr lang="en-US" dirty="0"/>
              <a:t>Payment amount                                     PMT         $1,000</a:t>
            </a:r>
          </a:p>
          <a:p>
            <a:pPr marL="342900" indent="-342900">
              <a:buAutoNum type="arabicPeriod"/>
            </a:pPr>
            <a:r>
              <a:rPr lang="en-US" dirty="0"/>
              <a:t>Interest rate per period                            </a:t>
            </a:r>
            <a:r>
              <a:rPr lang="en-US" i="1" dirty="0"/>
              <a:t>i</a:t>
            </a:r>
            <a:r>
              <a:rPr lang="en-US" dirty="0"/>
              <a:t>                      10%</a:t>
            </a:r>
          </a:p>
          <a:p>
            <a:pPr marL="342900" indent="-342900">
              <a:buAutoNum type="arabicPeriod"/>
            </a:pPr>
            <a:r>
              <a:rPr lang="en-US" dirty="0"/>
              <a:t>Numbers of periods                                  </a:t>
            </a:r>
            <a:r>
              <a:rPr lang="en-US" i="1" dirty="0"/>
              <a:t>n</a:t>
            </a:r>
            <a:r>
              <a:rPr lang="en-US" dirty="0"/>
              <a:t>                        3</a:t>
            </a:r>
          </a:p>
        </p:txBody>
      </p:sp>
      <p:sp>
        <p:nvSpPr>
          <p:cNvPr id="14" name="TextBox 13"/>
          <p:cNvSpPr txBox="1"/>
          <p:nvPr/>
        </p:nvSpPr>
        <p:spPr>
          <a:xfrm>
            <a:off x="3391923" y="2888072"/>
            <a:ext cx="4049606" cy="369332"/>
          </a:xfrm>
          <a:prstGeom prst="rect">
            <a:avLst/>
          </a:prstGeom>
          <a:noFill/>
        </p:spPr>
        <p:txBody>
          <a:bodyPr wrap="square" rtlCol="0">
            <a:spAutoFit/>
          </a:bodyPr>
          <a:lstStyle/>
          <a:p>
            <a:r>
              <a:rPr lang="en-US" b="1" dirty="0">
                <a:solidFill>
                  <a:srgbClr val="236989"/>
                </a:solidFill>
              </a:rPr>
              <a:t>CALCULATOR OUTPUT</a:t>
            </a:r>
          </a:p>
        </p:txBody>
      </p:sp>
      <p:sp>
        <p:nvSpPr>
          <p:cNvPr id="15" name="TextBox 14"/>
          <p:cNvSpPr txBox="1"/>
          <p:nvPr/>
        </p:nvSpPr>
        <p:spPr>
          <a:xfrm>
            <a:off x="1727089" y="3097780"/>
            <a:ext cx="5776105" cy="369332"/>
          </a:xfrm>
          <a:prstGeom prst="rect">
            <a:avLst/>
          </a:prstGeom>
          <a:noFill/>
        </p:spPr>
        <p:txBody>
          <a:bodyPr wrap="square" rtlCol="0">
            <a:spAutoFit/>
          </a:bodyPr>
          <a:lstStyle/>
          <a:p>
            <a:r>
              <a:rPr lang="en-US" dirty="0"/>
              <a:t>Present value                                                   PV           $2,487</a:t>
            </a:r>
          </a:p>
        </p:txBody>
      </p:sp>
      <p:sp>
        <p:nvSpPr>
          <p:cNvPr id="16" name="Rectangle 15"/>
          <p:cNvSpPr/>
          <p:nvPr/>
        </p:nvSpPr>
        <p:spPr>
          <a:xfrm>
            <a:off x="2338301" y="6228013"/>
            <a:ext cx="1922277" cy="261610"/>
          </a:xfrm>
          <a:prstGeom prst="rect">
            <a:avLst/>
          </a:prstGeom>
        </p:spPr>
        <p:txBody>
          <a:bodyPr wrap="none">
            <a:spAutoFit/>
          </a:bodyPr>
          <a:lstStyle/>
          <a:p>
            <a:r>
              <a:rPr lang="en-US" sz="1100" dirty="0"/>
              <a:t>Source: Microsoft Corporation</a:t>
            </a:r>
          </a:p>
        </p:txBody>
      </p:sp>
      <p:cxnSp>
        <p:nvCxnSpPr>
          <p:cNvPr id="9" name="Straight Connector 8"/>
          <p:cNvCxnSpPr/>
          <p:nvPr/>
        </p:nvCxnSpPr>
        <p:spPr>
          <a:xfrm>
            <a:off x="1727089" y="2048221"/>
            <a:ext cx="2557044"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pic>
        <p:nvPicPr>
          <p:cNvPr id="17" name="Picture 16"/>
          <p:cNvPicPr>
            <a:picLocks noChangeAspect="1"/>
          </p:cNvPicPr>
          <p:nvPr/>
        </p:nvPicPr>
        <p:blipFill>
          <a:blip r:embed="rId3"/>
          <a:stretch>
            <a:fillRect/>
          </a:stretch>
        </p:blipFill>
        <p:spPr>
          <a:xfrm>
            <a:off x="2338301" y="3673903"/>
            <a:ext cx="4727517" cy="2633535"/>
          </a:xfrm>
          <a:prstGeom prst="rect">
            <a:avLst/>
          </a:prstGeom>
        </p:spPr>
      </p:pic>
    </p:spTree>
    <p:extLst>
      <p:ext uri="{BB962C8B-B14F-4D97-AF65-F5344CB8AC3E}">
        <p14:creationId xmlns:p14="http://schemas.microsoft.com/office/powerpoint/2010/main" val="208416020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495300"/>
            <a:ext cx="8229600" cy="774700"/>
          </a:xfrm>
        </p:spPr>
        <p:txBody>
          <a:bodyPr>
            <a:noAutofit/>
          </a:bodyPr>
          <a:lstStyle/>
          <a:p>
            <a:pPr algn="l">
              <a:lnSpc>
                <a:spcPct val="90000"/>
              </a:lnSpc>
            </a:pPr>
            <a:r>
              <a:rPr lang="en-US" sz="4000" dirty="0">
                <a:solidFill>
                  <a:srgbClr val="A5062D"/>
                </a:solidFill>
                <a:latin typeface="Avenir LT Std 65 Medium"/>
                <a:cs typeface="Avenir LT Std 65 Medium"/>
              </a:rPr>
              <a:t>Key Point</a:t>
            </a:r>
          </a:p>
        </p:txBody>
      </p:sp>
      <p:sp>
        <p:nvSpPr>
          <p:cNvPr id="4" name="Round Same Side Corner Rectangle 3"/>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TextBox 5"/>
          <p:cNvSpPr txBox="1"/>
          <p:nvPr/>
        </p:nvSpPr>
        <p:spPr>
          <a:xfrm>
            <a:off x="1338077"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of McGraw-Hill.</a:t>
            </a:r>
          </a:p>
        </p:txBody>
      </p:sp>
      <p:sp>
        <p:nvSpPr>
          <p:cNvPr id="3" name="Slide Number Placeholder 2"/>
          <p:cNvSpPr>
            <a:spLocks noGrp="1"/>
          </p:cNvSpPr>
          <p:nvPr>
            <p:ph type="sldNum" sz="quarter" idx="12"/>
          </p:nvPr>
        </p:nvSpPr>
        <p:spPr/>
        <p:txBody>
          <a:bodyPr/>
          <a:lstStyle/>
          <a:p>
            <a:r>
              <a:rPr lang="en-US" dirty="0"/>
              <a:t>C-</a:t>
            </a:r>
            <a:fld id="{8A048DD7-39B4-434B-ACE7-68CA5B147A05}" type="slidenum">
              <a:rPr lang="en-US" smtClean="0"/>
              <a:t>36</a:t>
            </a:fld>
            <a:endParaRPr lang="en-US" dirty="0"/>
          </a:p>
        </p:txBody>
      </p:sp>
      <p:sp>
        <p:nvSpPr>
          <p:cNvPr id="5" name="TextBox 4"/>
          <p:cNvSpPr txBox="1"/>
          <p:nvPr/>
        </p:nvSpPr>
        <p:spPr>
          <a:xfrm>
            <a:off x="1005840" y="1280160"/>
            <a:ext cx="7337000" cy="1569660"/>
          </a:xfrm>
          <a:prstGeom prst="rect">
            <a:avLst/>
          </a:prstGeom>
          <a:noFill/>
        </p:spPr>
        <p:txBody>
          <a:bodyPr wrap="square" rtlCol="0">
            <a:spAutoFit/>
          </a:bodyPr>
          <a:lstStyle/>
          <a:p>
            <a:pPr>
              <a:spcAft>
                <a:spcPts val="1800"/>
              </a:spcAft>
            </a:pPr>
            <a:r>
              <a:rPr lang="en-US" sz="3200" dirty="0">
                <a:solidFill>
                  <a:srgbClr val="336666"/>
                </a:solidFill>
              </a:rPr>
              <a:t>The </a:t>
            </a:r>
            <a:r>
              <a:rPr lang="en-US" sz="3200" i="1" dirty="0">
                <a:solidFill>
                  <a:srgbClr val="336666"/>
                </a:solidFill>
              </a:rPr>
              <a:t>present</a:t>
            </a:r>
            <a:r>
              <a:rPr lang="en-US" sz="3200" dirty="0">
                <a:solidFill>
                  <a:srgbClr val="336666"/>
                </a:solidFill>
              </a:rPr>
              <a:t> value of an annuity is the sum of the present values of a series of cash payments. </a:t>
            </a:r>
            <a:endParaRPr lang="en-US" dirty="0">
              <a:solidFill>
                <a:srgbClr val="336666"/>
              </a:solidFill>
            </a:endParaRPr>
          </a:p>
        </p:txBody>
      </p:sp>
    </p:spTree>
    <p:extLst>
      <p:ext uri="{BB962C8B-B14F-4D97-AF65-F5344CB8AC3E}">
        <p14:creationId xmlns:p14="http://schemas.microsoft.com/office/powerpoint/2010/main" val="166962181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936943" y="1175775"/>
            <a:ext cx="7794576" cy="4432716"/>
          </a:xfrm>
        </p:spPr>
        <p:txBody>
          <a:bodyPr>
            <a:normAutofit/>
          </a:bodyPr>
          <a:lstStyle/>
          <a:p>
            <a:pPr marL="0" indent="0">
              <a:buNone/>
            </a:pPr>
            <a:r>
              <a:rPr lang="en-US" sz="2800" dirty="0"/>
              <a:t>What is the present value of three $2,000 annual payments discounted at 8%? (Round to the nearest whole dollar.)</a:t>
            </a:r>
          </a:p>
          <a:p>
            <a:pPr>
              <a:buAutoNum type="alphaLcPeriod"/>
            </a:pPr>
            <a:r>
              <a:rPr lang="en-US" sz="2800" dirty="0"/>
              <a:t>$5,154</a:t>
            </a:r>
          </a:p>
          <a:p>
            <a:pPr>
              <a:buAutoNum type="alphaLcPeriod"/>
            </a:pPr>
            <a:r>
              <a:rPr lang="en-US" sz="2800" dirty="0"/>
              <a:t>$6,154</a:t>
            </a:r>
          </a:p>
          <a:p>
            <a:pPr>
              <a:buAutoNum type="alphaLcPeriod" startAt="3"/>
            </a:pPr>
            <a:r>
              <a:rPr lang="en-US" sz="2800" dirty="0"/>
              <a:t>$2,577</a:t>
            </a:r>
          </a:p>
          <a:p>
            <a:pPr>
              <a:buAutoNum type="alphaLcPeriod" startAt="3"/>
            </a:pPr>
            <a:r>
              <a:rPr lang="en-US" sz="2800" dirty="0"/>
              <a:t>None of the above</a:t>
            </a:r>
          </a:p>
        </p:txBody>
      </p:sp>
      <p:sp>
        <p:nvSpPr>
          <p:cNvPr id="4" name="Title 3"/>
          <p:cNvSpPr>
            <a:spLocks noGrp="1"/>
          </p:cNvSpPr>
          <p:nvPr>
            <p:ph type="title"/>
          </p:nvPr>
        </p:nvSpPr>
        <p:spPr>
          <a:xfrm>
            <a:off x="936943" y="300279"/>
            <a:ext cx="7922577" cy="799257"/>
          </a:xfrm>
        </p:spPr>
        <p:txBody>
          <a:bodyPr/>
          <a:lstStyle/>
          <a:p>
            <a:pPr algn="l"/>
            <a:r>
              <a:rPr lang="en-US" dirty="0"/>
              <a:t>Concept Check C–6</a:t>
            </a:r>
          </a:p>
        </p:txBody>
      </p:sp>
      <p:sp>
        <p:nvSpPr>
          <p:cNvPr id="6" name="Oval 5"/>
          <p:cNvSpPr/>
          <p:nvPr/>
        </p:nvSpPr>
        <p:spPr bwMode="auto">
          <a:xfrm>
            <a:off x="857886" y="2498155"/>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TextBox 6"/>
          <p:cNvSpPr txBox="1"/>
          <p:nvPr/>
        </p:nvSpPr>
        <p:spPr>
          <a:xfrm>
            <a:off x="1574488" y="4626997"/>
            <a:ext cx="6737466" cy="1569660"/>
          </a:xfrm>
          <a:prstGeom prst="rect">
            <a:avLst/>
          </a:prstGeom>
          <a:solidFill>
            <a:srgbClr val="FFFFD1"/>
          </a:solidFill>
          <a:ln w="6350">
            <a:solidFill>
              <a:schemeClr val="tx1"/>
            </a:solidFill>
          </a:ln>
        </p:spPr>
        <p:txBody>
          <a:bodyPr wrap="square" rtlCol="0">
            <a:spAutoFit/>
          </a:bodyPr>
          <a:lstStyle/>
          <a:p>
            <a:r>
              <a:rPr lang="en-US" sz="2400" dirty="0"/>
              <a:t>Use the present value of an annuity table where </a:t>
            </a:r>
            <a:r>
              <a:rPr lang="en-US" sz="2400" i="1" dirty="0"/>
              <a:t>i </a:t>
            </a:r>
            <a:r>
              <a:rPr lang="en-US" sz="2400" dirty="0"/>
              <a:t>= 8% and </a:t>
            </a:r>
            <a:r>
              <a:rPr lang="en-US" sz="2400" i="1" dirty="0"/>
              <a:t>n </a:t>
            </a:r>
            <a:r>
              <a:rPr lang="en-US" sz="2400" dirty="0"/>
              <a:t>= 3 to find the factor. The factor is 2.57710. </a:t>
            </a:r>
          </a:p>
          <a:p>
            <a:pPr algn="ctr"/>
            <a:endParaRPr lang="en-US" sz="2400" dirty="0"/>
          </a:p>
          <a:p>
            <a:pPr algn="ctr"/>
            <a:r>
              <a:rPr lang="en-US" sz="2400" dirty="0"/>
              <a:t>PV of Annuity = $2,000 × 2.57710 = $5,154.20</a:t>
            </a:r>
          </a:p>
        </p:txBody>
      </p:sp>
      <p:sp>
        <p:nvSpPr>
          <p:cNvPr id="9" name="Slide Number Placeholder 8"/>
          <p:cNvSpPr>
            <a:spLocks noGrp="1"/>
          </p:cNvSpPr>
          <p:nvPr>
            <p:ph type="sldNum" sz="quarter" idx="12"/>
          </p:nvPr>
        </p:nvSpPr>
        <p:spPr/>
        <p:txBody>
          <a:bodyPr/>
          <a:lstStyle/>
          <a:p>
            <a:r>
              <a:rPr lang="en-US" dirty="0"/>
              <a:t>C-</a:t>
            </a:r>
            <a:fld id="{8A048DD7-39B4-434B-ACE7-68CA5B147A05}" type="slidenum">
              <a:rPr lang="en-US" smtClean="0"/>
              <a:t>37</a:t>
            </a:fld>
            <a:endParaRPr lang="en-US" dirty="0"/>
          </a:p>
        </p:txBody>
      </p:sp>
      <p:sp>
        <p:nvSpPr>
          <p:cNvPr id="10" name="TextBox 9"/>
          <p:cNvSpPr txBox="1"/>
          <p:nvPr/>
        </p:nvSpPr>
        <p:spPr>
          <a:xfrm>
            <a:off x="1338077"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of McGraw-Hill.</a:t>
            </a:r>
          </a:p>
        </p:txBody>
      </p:sp>
    </p:spTree>
    <p:extLst>
      <p:ext uri="{BB962C8B-B14F-4D97-AF65-F5344CB8AC3E}">
        <p14:creationId xmlns:p14="http://schemas.microsoft.com/office/powerpoint/2010/main" val="805302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ound Same Side Corner Rectangle 11"/>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 name="Round Diagonal Corner Rectangle 4"/>
          <p:cNvSpPr/>
          <p:nvPr/>
        </p:nvSpPr>
        <p:spPr>
          <a:xfrm>
            <a:off x="431800" y="1612899"/>
            <a:ext cx="8515174" cy="990603"/>
          </a:xfrm>
          <a:prstGeom prst="round2DiagRect">
            <a:avLst/>
          </a:prstGeom>
          <a:solidFill>
            <a:srgbClr val="1D5F7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TextBox 10"/>
          <p:cNvSpPr txBox="1"/>
          <p:nvPr/>
        </p:nvSpPr>
        <p:spPr>
          <a:xfrm>
            <a:off x="1338077"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of McGraw-Hill.</a:t>
            </a:r>
          </a:p>
        </p:txBody>
      </p:sp>
      <p:sp>
        <p:nvSpPr>
          <p:cNvPr id="4" name="Title 3"/>
          <p:cNvSpPr>
            <a:spLocks noGrp="1"/>
          </p:cNvSpPr>
          <p:nvPr>
            <p:ph type="ctrTitle"/>
          </p:nvPr>
        </p:nvSpPr>
        <p:spPr>
          <a:xfrm>
            <a:off x="887708" y="1714499"/>
            <a:ext cx="7316492" cy="711199"/>
          </a:xfrm>
        </p:spPr>
        <p:txBody>
          <a:bodyPr>
            <a:normAutofit fontScale="90000"/>
          </a:bodyPr>
          <a:lstStyle/>
          <a:p>
            <a:pPr algn="l"/>
            <a:r>
              <a:rPr lang="en-US" dirty="0">
                <a:solidFill>
                  <a:schemeClr val="bg1"/>
                </a:solidFill>
                <a:latin typeface="Avenir LT Std 45 Book"/>
                <a:cs typeface="Avenir LT Std 45 Book"/>
              </a:rPr>
              <a:t>End of Appendix C</a:t>
            </a:r>
          </a:p>
        </p:txBody>
      </p:sp>
      <p:sp>
        <p:nvSpPr>
          <p:cNvPr id="2" name="Slide Number Placeholder 1"/>
          <p:cNvSpPr>
            <a:spLocks noGrp="1"/>
          </p:cNvSpPr>
          <p:nvPr>
            <p:ph type="sldNum" sz="quarter" idx="12"/>
          </p:nvPr>
        </p:nvSpPr>
        <p:spPr/>
        <p:txBody>
          <a:bodyPr/>
          <a:lstStyle/>
          <a:p>
            <a:r>
              <a:rPr lang="en-US" dirty="0"/>
              <a:t>C-</a:t>
            </a:r>
            <a:fld id="{8A048DD7-39B4-434B-ACE7-68CA5B147A05}" type="slidenum">
              <a:rPr lang="en-US" smtClean="0"/>
              <a:t>38</a:t>
            </a:fld>
            <a:endParaRPr lang="en-US" dirty="0"/>
          </a:p>
        </p:txBody>
      </p:sp>
    </p:spTree>
    <p:extLst>
      <p:ext uri="{BB962C8B-B14F-4D97-AF65-F5344CB8AC3E}">
        <p14:creationId xmlns:p14="http://schemas.microsoft.com/office/powerpoint/2010/main" val="3813403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431800"/>
            <a:ext cx="8229600" cy="774700"/>
          </a:xfrm>
        </p:spPr>
        <p:txBody>
          <a:bodyPr>
            <a:normAutofit/>
          </a:bodyPr>
          <a:lstStyle/>
          <a:p>
            <a:pPr algn="l"/>
            <a:r>
              <a:rPr lang="en-US" sz="4000" dirty="0">
                <a:solidFill>
                  <a:srgbClr val="A5062D"/>
                </a:solidFill>
                <a:latin typeface="Avenir LT Std 65 Medium"/>
                <a:cs typeface="Avenir LT Std 65 Medium"/>
              </a:rPr>
              <a:t>Simple versus Compound Interest</a:t>
            </a:r>
          </a:p>
        </p:txBody>
      </p:sp>
      <p:sp>
        <p:nvSpPr>
          <p:cNvPr id="3" name="Content Placeholder 2"/>
          <p:cNvSpPr>
            <a:spLocks noGrp="1"/>
          </p:cNvSpPr>
          <p:nvPr>
            <p:ph idx="1"/>
          </p:nvPr>
        </p:nvSpPr>
        <p:spPr>
          <a:xfrm>
            <a:off x="1005840" y="1280160"/>
            <a:ext cx="7708900" cy="4525963"/>
          </a:xfrm>
        </p:spPr>
        <p:txBody>
          <a:bodyPr/>
          <a:lstStyle/>
          <a:p>
            <a:r>
              <a:rPr lang="en-US" b="1" dirty="0">
                <a:solidFill>
                  <a:srgbClr val="1D5F76"/>
                </a:solidFill>
              </a:rPr>
              <a:t>Simple interest</a:t>
            </a:r>
            <a:r>
              <a:rPr lang="en-US" dirty="0">
                <a:solidFill>
                  <a:srgbClr val="1D5F76"/>
                </a:solidFill>
              </a:rPr>
              <a:t>:</a:t>
            </a:r>
            <a:r>
              <a:rPr lang="en-US" b="1" dirty="0">
                <a:solidFill>
                  <a:srgbClr val="1D5F76"/>
                </a:solidFill>
              </a:rPr>
              <a:t> </a:t>
            </a:r>
            <a:r>
              <a:rPr lang="en-US" dirty="0">
                <a:solidFill>
                  <a:srgbClr val="1D5F76"/>
                </a:solidFill>
              </a:rPr>
              <a:t>interest earned on the initial investment only</a:t>
            </a:r>
          </a:p>
          <a:p>
            <a:r>
              <a:rPr lang="en-US" b="1" dirty="0">
                <a:solidFill>
                  <a:srgbClr val="1D5F76"/>
                </a:solidFill>
              </a:rPr>
              <a:t>Compound interest</a:t>
            </a:r>
            <a:r>
              <a:rPr lang="en-US" dirty="0">
                <a:solidFill>
                  <a:srgbClr val="1D5F76"/>
                </a:solidFill>
              </a:rPr>
              <a:t>: interest earned on the initial investment and on previous interest</a:t>
            </a:r>
          </a:p>
          <a:p>
            <a:pPr marL="0" lvl="0" indent="0">
              <a:buNone/>
            </a:pPr>
            <a:endParaRPr lang="en-US" dirty="0">
              <a:solidFill>
                <a:srgbClr val="1D5F76"/>
              </a:solidFill>
            </a:endParaRPr>
          </a:p>
        </p:txBody>
      </p:sp>
      <p:sp>
        <p:nvSpPr>
          <p:cNvPr id="4" name="Round Same Side Corner Rectangle 3"/>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TextBox 5"/>
          <p:cNvSpPr txBox="1"/>
          <p:nvPr/>
        </p:nvSpPr>
        <p:spPr>
          <a:xfrm>
            <a:off x="1338077"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of McGraw-Hill.</a:t>
            </a:r>
          </a:p>
        </p:txBody>
      </p:sp>
      <p:sp>
        <p:nvSpPr>
          <p:cNvPr id="5" name="Slide Number Placeholder 4"/>
          <p:cNvSpPr>
            <a:spLocks noGrp="1"/>
          </p:cNvSpPr>
          <p:nvPr>
            <p:ph type="sldNum" sz="quarter" idx="12"/>
          </p:nvPr>
        </p:nvSpPr>
        <p:spPr/>
        <p:txBody>
          <a:bodyPr/>
          <a:lstStyle/>
          <a:p>
            <a:r>
              <a:rPr lang="en-US" dirty="0"/>
              <a:t>C-</a:t>
            </a:r>
            <a:fld id="{8A048DD7-39B4-434B-ACE7-68CA5B147A05}" type="slidenum">
              <a:rPr lang="en-US" smtClean="0"/>
              <a:t>4</a:t>
            </a:fld>
            <a:endParaRPr lang="en-US" dirty="0"/>
          </a:p>
        </p:txBody>
      </p:sp>
    </p:spTree>
    <p:extLst>
      <p:ext uri="{BB962C8B-B14F-4D97-AF65-F5344CB8AC3E}">
        <p14:creationId xmlns:p14="http://schemas.microsoft.com/office/powerpoint/2010/main" val="23889988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429768"/>
            <a:ext cx="8229600" cy="774700"/>
          </a:xfrm>
        </p:spPr>
        <p:txBody>
          <a:bodyPr>
            <a:noAutofit/>
          </a:bodyPr>
          <a:lstStyle/>
          <a:p>
            <a:pPr algn="l">
              <a:lnSpc>
                <a:spcPct val="90000"/>
              </a:lnSpc>
            </a:pPr>
            <a:r>
              <a:rPr lang="en-US" sz="3200" dirty="0">
                <a:solidFill>
                  <a:srgbClr val="1D5F76"/>
                </a:solidFill>
                <a:latin typeface="Avenir LT Std 65 Medium"/>
                <a:cs typeface="Avenir LT Std 65 Medium"/>
              </a:rPr>
              <a:t>Illustration C–1</a:t>
            </a:r>
            <a:br>
              <a:rPr lang="en-US" sz="3200" dirty="0">
                <a:solidFill>
                  <a:srgbClr val="A5062D"/>
                </a:solidFill>
                <a:latin typeface="Avenir LT Std 65 Medium"/>
                <a:cs typeface="Avenir LT Std 65 Medium"/>
              </a:rPr>
            </a:br>
            <a:r>
              <a:rPr lang="en-US" sz="4000" dirty="0">
                <a:solidFill>
                  <a:srgbClr val="A5062D"/>
                </a:solidFill>
                <a:latin typeface="Avenir LT Std 65 Medium"/>
                <a:cs typeface="Avenir LT Std 65 Medium"/>
              </a:rPr>
              <a:t>Calculation of Simple Interest</a:t>
            </a:r>
          </a:p>
        </p:txBody>
      </p:sp>
      <p:sp>
        <p:nvSpPr>
          <p:cNvPr id="4" name="Round Same Side Corner Rectangle 3"/>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TextBox 5"/>
          <p:cNvSpPr txBox="1"/>
          <p:nvPr/>
        </p:nvSpPr>
        <p:spPr>
          <a:xfrm>
            <a:off x="1338077"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of McGraw-Hill.</a:t>
            </a:r>
          </a:p>
        </p:txBody>
      </p:sp>
      <p:sp>
        <p:nvSpPr>
          <p:cNvPr id="3" name="Slide Number Placeholder 2"/>
          <p:cNvSpPr>
            <a:spLocks noGrp="1"/>
          </p:cNvSpPr>
          <p:nvPr>
            <p:ph type="sldNum" sz="quarter" idx="12"/>
          </p:nvPr>
        </p:nvSpPr>
        <p:spPr/>
        <p:txBody>
          <a:bodyPr/>
          <a:lstStyle/>
          <a:p>
            <a:r>
              <a:rPr lang="en-US" dirty="0"/>
              <a:t>C-</a:t>
            </a:r>
            <a:fld id="{8A048DD7-39B4-434B-ACE7-68CA5B147A05}" type="slidenum">
              <a:rPr lang="en-US" smtClean="0"/>
              <a:t>5</a:t>
            </a:fld>
            <a:endParaRPr lang="en-US" dirty="0"/>
          </a:p>
        </p:txBody>
      </p:sp>
      <p:sp>
        <p:nvSpPr>
          <p:cNvPr id="7" name="Rounded Rectangle 6"/>
          <p:cNvSpPr/>
          <p:nvPr/>
        </p:nvSpPr>
        <p:spPr>
          <a:xfrm>
            <a:off x="828291" y="3203754"/>
            <a:ext cx="8022855" cy="2590215"/>
          </a:xfrm>
          <a:prstGeom prst="roundRect">
            <a:avLst>
              <a:gd name="adj" fmla="val 0"/>
            </a:avLst>
          </a:prstGeom>
          <a:solidFill>
            <a:srgbClr val="FEFDD7">
              <a:alpha val="75000"/>
            </a:srgbClr>
          </a:solidFill>
          <a:ln>
            <a:solidFill>
              <a:srgbClr val="E19B1A"/>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8" name="TextBox 7"/>
          <p:cNvSpPr txBox="1"/>
          <p:nvPr/>
        </p:nvSpPr>
        <p:spPr>
          <a:xfrm>
            <a:off x="4003411" y="3363008"/>
            <a:ext cx="1932682" cy="400110"/>
          </a:xfrm>
          <a:prstGeom prst="rect">
            <a:avLst/>
          </a:prstGeom>
          <a:noFill/>
        </p:spPr>
        <p:txBody>
          <a:bodyPr wrap="square" rtlCol="0">
            <a:spAutoFit/>
          </a:bodyPr>
          <a:lstStyle/>
          <a:p>
            <a:r>
              <a:rPr lang="en-US" sz="2000" b="1" dirty="0">
                <a:solidFill>
                  <a:srgbClr val="FF0000"/>
                </a:solidFill>
              </a:rPr>
              <a:t>Simple Interest</a:t>
            </a:r>
          </a:p>
        </p:txBody>
      </p:sp>
      <p:sp>
        <p:nvSpPr>
          <p:cNvPr id="9" name="TextBox 8"/>
          <p:cNvSpPr txBox="1"/>
          <p:nvPr/>
        </p:nvSpPr>
        <p:spPr>
          <a:xfrm>
            <a:off x="1027763" y="3723107"/>
            <a:ext cx="5847062" cy="400110"/>
          </a:xfrm>
          <a:prstGeom prst="rect">
            <a:avLst/>
          </a:prstGeom>
          <a:noFill/>
        </p:spPr>
        <p:txBody>
          <a:bodyPr wrap="square" rtlCol="0">
            <a:spAutoFit/>
          </a:bodyPr>
          <a:lstStyle/>
          <a:p>
            <a:r>
              <a:rPr lang="en-US" sz="2000" b="1" dirty="0"/>
              <a:t>Time                        (= Initial investment × Interest rate)</a:t>
            </a:r>
          </a:p>
        </p:txBody>
      </p:sp>
      <p:sp>
        <p:nvSpPr>
          <p:cNvPr id="10" name="TextBox 9"/>
          <p:cNvSpPr txBox="1"/>
          <p:nvPr/>
        </p:nvSpPr>
        <p:spPr>
          <a:xfrm>
            <a:off x="6874825" y="3547674"/>
            <a:ext cx="1656584" cy="590931"/>
          </a:xfrm>
          <a:prstGeom prst="rect">
            <a:avLst/>
          </a:prstGeom>
          <a:noFill/>
        </p:spPr>
        <p:txBody>
          <a:bodyPr wrap="square" rtlCol="0">
            <a:spAutoFit/>
          </a:bodyPr>
          <a:lstStyle/>
          <a:p>
            <a:pPr algn="ctr">
              <a:lnSpc>
                <a:spcPct val="80000"/>
              </a:lnSpc>
            </a:pPr>
            <a:r>
              <a:rPr lang="en-US" sz="2000" b="1" dirty="0"/>
              <a:t>Outstanding</a:t>
            </a:r>
          </a:p>
          <a:p>
            <a:pPr algn="ctr">
              <a:lnSpc>
                <a:spcPct val="80000"/>
              </a:lnSpc>
            </a:pPr>
            <a:r>
              <a:rPr lang="en-US" sz="2000" b="1" dirty="0"/>
              <a:t>Balance</a:t>
            </a:r>
          </a:p>
        </p:txBody>
      </p:sp>
      <p:cxnSp>
        <p:nvCxnSpPr>
          <p:cNvPr id="11" name="Straight Connector 10"/>
          <p:cNvCxnSpPr/>
          <p:nvPr/>
        </p:nvCxnSpPr>
        <p:spPr>
          <a:xfrm>
            <a:off x="3018622" y="4092439"/>
            <a:ext cx="3723701"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a:off x="1027763" y="4092439"/>
            <a:ext cx="1650382"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p:nvCxnSpPr>
        <p:spPr>
          <a:xfrm>
            <a:off x="6964403" y="4092439"/>
            <a:ext cx="1650382"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9" name="TextBox 18"/>
          <p:cNvSpPr txBox="1"/>
          <p:nvPr/>
        </p:nvSpPr>
        <p:spPr>
          <a:xfrm>
            <a:off x="1027764" y="4132387"/>
            <a:ext cx="7719630" cy="1323439"/>
          </a:xfrm>
          <a:prstGeom prst="rect">
            <a:avLst/>
          </a:prstGeom>
          <a:noFill/>
        </p:spPr>
        <p:txBody>
          <a:bodyPr wrap="square" rtlCol="0">
            <a:spAutoFit/>
          </a:bodyPr>
          <a:lstStyle/>
          <a:p>
            <a:pPr>
              <a:tabLst>
                <a:tab pos="6862763" algn="r"/>
              </a:tabLst>
            </a:pPr>
            <a:r>
              <a:rPr lang="en-US" sz="2000" dirty="0"/>
              <a:t>Initial investment	 $1,000</a:t>
            </a:r>
          </a:p>
          <a:p>
            <a:pPr>
              <a:tabLst>
                <a:tab pos="4681538" algn="r"/>
                <a:tab pos="6862763" algn="r"/>
              </a:tabLst>
            </a:pPr>
            <a:r>
              <a:rPr lang="en-US" sz="2000" dirty="0"/>
              <a:t>End of year 1	$1,000 × 10% = $100	 $1,100</a:t>
            </a:r>
          </a:p>
          <a:p>
            <a:pPr>
              <a:tabLst>
                <a:tab pos="4681538" algn="r"/>
                <a:tab pos="6862763" algn="r"/>
              </a:tabLst>
            </a:pPr>
            <a:r>
              <a:rPr lang="en-US" sz="2000" dirty="0"/>
              <a:t>End of year 2	$1,000 × 10% = $100	 $1,200</a:t>
            </a:r>
          </a:p>
          <a:p>
            <a:pPr>
              <a:tabLst>
                <a:tab pos="4681538" algn="r"/>
                <a:tab pos="6862763" algn="r"/>
              </a:tabLst>
            </a:pPr>
            <a:r>
              <a:rPr lang="en-US" sz="2000" dirty="0"/>
              <a:t>End of year 3	$1,000 × 10% = $100	 </a:t>
            </a:r>
            <a:r>
              <a:rPr lang="en-US" sz="2000" b="1" dirty="0">
                <a:solidFill>
                  <a:srgbClr val="FF0000"/>
                </a:solidFill>
              </a:rPr>
              <a:t>$1,300</a:t>
            </a:r>
          </a:p>
        </p:txBody>
      </p:sp>
      <p:sp>
        <p:nvSpPr>
          <p:cNvPr id="5" name="TextBox 4"/>
          <p:cNvSpPr txBox="1"/>
          <p:nvPr/>
        </p:nvSpPr>
        <p:spPr>
          <a:xfrm>
            <a:off x="874480" y="1645920"/>
            <a:ext cx="8082234" cy="1384995"/>
          </a:xfrm>
          <a:prstGeom prst="rect">
            <a:avLst/>
          </a:prstGeom>
          <a:noFill/>
        </p:spPr>
        <p:txBody>
          <a:bodyPr wrap="square" rtlCol="0">
            <a:spAutoFit/>
          </a:bodyPr>
          <a:lstStyle/>
          <a:p>
            <a:r>
              <a:rPr lang="en-IN" sz="2800" dirty="0">
                <a:solidFill>
                  <a:srgbClr val="1D5F76"/>
                </a:solidFill>
              </a:rPr>
              <a:t>Suppose you put $1,000 into a savings account that pays </a:t>
            </a:r>
            <a:r>
              <a:rPr lang="en-IN" sz="2800" b="1" dirty="0">
                <a:solidFill>
                  <a:srgbClr val="1D5F76"/>
                </a:solidFill>
              </a:rPr>
              <a:t>simple</a:t>
            </a:r>
            <a:r>
              <a:rPr lang="en-IN" sz="2800" dirty="0">
                <a:solidFill>
                  <a:srgbClr val="1D5F76"/>
                </a:solidFill>
              </a:rPr>
              <a:t> </a:t>
            </a:r>
            <a:r>
              <a:rPr lang="en-IN" sz="2800" b="1" dirty="0">
                <a:solidFill>
                  <a:srgbClr val="1D5F76"/>
                </a:solidFill>
              </a:rPr>
              <a:t>interest</a:t>
            </a:r>
            <a:r>
              <a:rPr lang="en-IN" sz="2800" dirty="0">
                <a:solidFill>
                  <a:srgbClr val="1D5F76"/>
                </a:solidFill>
              </a:rPr>
              <a:t> of 10% and then withdraw the money at the end of the three years. </a:t>
            </a:r>
            <a:endParaRPr lang="en-US" sz="2800" dirty="0">
              <a:solidFill>
                <a:srgbClr val="1D5F76"/>
              </a:solidFill>
            </a:endParaRPr>
          </a:p>
        </p:txBody>
      </p:sp>
    </p:spTree>
    <p:extLst>
      <p:ext uri="{BB962C8B-B14F-4D97-AF65-F5344CB8AC3E}">
        <p14:creationId xmlns:p14="http://schemas.microsoft.com/office/powerpoint/2010/main" val="21663740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9">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429768"/>
            <a:ext cx="8229600" cy="774700"/>
          </a:xfrm>
        </p:spPr>
        <p:txBody>
          <a:bodyPr>
            <a:noAutofit/>
          </a:bodyPr>
          <a:lstStyle/>
          <a:p>
            <a:pPr algn="l">
              <a:lnSpc>
                <a:spcPct val="90000"/>
              </a:lnSpc>
            </a:pPr>
            <a:r>
              <a:rPr lang="en-US" sz="3200" dirty="0">
                <a:solidFill>
                  <a:srgbClr val="1D5F76"/>
                </a:solidFill>
                <a:latin typeface="Avenir LT Std 65 Medium"/>
                <a:cs typeface="Avenir LT Std 65 Medium"/>
              </a:rPr>
              <a:t>Illustration C–2</a:t>
            </a:r>
            <a:br>
              <a:rPr lang="en-US" sz="3200" dirty="0">
                <a:solidFill>
                  <a:srgbClr val="A5062D"/>
                </a:solidFill>
                <a:latin typeface="Avenir LT Std 65 Medium"/>
                <a:cs typeface="Avenir LT Std 65 Medium"/>
              </a:rPr>
            </a:br>
            <a:r>
              <a:rPr lang="en-US" sz="4000" dirty="0">
                <a:solidFill>
                  <a:srgbClr val="A5062D"/>
                </a:solidFill>
                <a:latin typeface="Avenir LT Std 65 Medium"/>
                <a:cs typeface="Avenir LT Std 65 Medium"/>
              </a:rPr>
              <a:t>Calculation of Compound Interest</a:t>
            </a:r>
          </a:p>
        </p:txBody>
      </p:sp>
      <p:sp>
        <p:nvSpPr>
          <p:cNvPr id="4" name="Round Same Side Corner Rectangle 3"/>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TextBox 5"/>
          <p:cNvSpPr txBox="1"/>
          <p:nvPr/>
        </p:nvSpPr>
        <p:spPr>
          <a:xfrm>
            <a:off x="1338077"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of McGraw-Hill.</a:t>
            </a:r>
          </a:p>
        </p:txBody>
      </p:sp>
      <p:sp>
        <p:nvSpPr>
          <p:cNvPr id="3" name="Slide Number Placeholder 2"/>
          <p:cNvSpPr>
            <a:spLocks noGrp="1"/>
          </p:cNvSpPr>
          <p:nvPr>
            <p:ph type="sldNum" sz="quarter" idx="12"/>
          </p:nvPr>
        </p:nvSpPr>
        <p:spPr/>
        <p:txBody>
          <a:bodyPr/>
          <a:lstStyle/>
          <a:p>
            <a:r>
              <a:rPr lang="en-US" dirty="0"/>
              <a:t>C-</a:t>
            </a:r>
            <a:fld id="{8A048DD7-39B4-434B-ACE7-68CA5B147A05}" type="slidenum">
              <a:rPr lang="en-US" smtClean="0"/>
              <a:t>6</a:t>
            </a:fld>
            <a:endParaRPr lang="en-US" dirty="0"/>
          </a:p>
        </p:txBody>
      </p:sp>
      <p:sp>
        <p:nvSpPr>
          <p:cNvPr id="18" name="TextBox 17"/>
          <p:cNvSpPr txBox="1"/>
          <p:nvPr/>
        </p:nvSpPr>
        <p:spPr>
          <a:xfrm>
            <a:off x="822960" y="1645920"/>
            <a:ext cx="8082234" cy="1384995"/>
          </a:xfrm>
          <a:prstGeom prst="rect">
            <a:avLst/>
          </a:prstGeom>
          <a:noFill/>
        </p:spPr>
        <p:txBody>
          <a:bodyPr wrap="square" rtlCol="0">
            <a:spAutoFit/>
          </a:bodyPr>
          <a:lstStyle/>
          <a:p>
            <a:r>
              <a:rPr lang="en-IN" sz="2800" dirty="0">
                <a:solidFill>
                  <a:srgbClr val="1D5F76"/>
                </a:solidFill>
              </a:rPr>
              <a:t>Suppose you put $1,000 into a savings account that pays </a:t>
            </a:r>
            <a:r>
              <a:rPr lang="en-IN" sz="2800" b="1" dirty="0">
                <a:solidFill>
                  <a:srgbClr val="1D5F76"/>
                </a:solidFill>
              </a:rPr>
              <a:t>compound</a:t>
            </a:r>
            <a:r>
              <a:rPr lang="en-IN" sz="2800" dirty="0">
                <a:solidFill>
                  <a:srgbClr val="1D5F76"/>
                </a:solidFill>
              </a:rPr>
              <a:t> </a:t>
            </a:r>
            <a:r>
              <a:rPr lang="en-IN" sz="2800" b="1" dirty="0">
                <a:solidFill>
                  <a:srgbClr val="1D5F76"/>
                </a:solidFill>
              </a:rPr>
              <a:t>interest</a:t>
            </a:r>
            <a:r>
              <a:rPr lang="en-IN" sz="2800" dirty="0">
                <a:solidFill>
                  <a:srgbClr val="1D5F76"/>
                </a:solidFill>
              </a:rPr>
              <a:t> of 10% and then withdraw the money at the end of the three years. </a:t>
            </a:r>
            <a:endParaRPr lang="en-US" sz="2800" dirty="0">
              <a:solidFill>
                <a:srgbClr val="1D5F76"/>
              </a:solidFill>
            </a:endParaRPr>
          </a:p>
        </p:txBody>
      </p:sp>
      <p:sp>
        <p:nvSpPr>
          <p:cNvPr id="19" name="Rounded Rectangle 18"/>
          <p:cNvSpPr/>
          <p:nvPr/>
        </p:nvSpPr>
        <p:spPr>
          <a:xfrm>
            <a:off x="828291" y="3203754"/>
            <a:ext cx="8022855" cy="2590215"/>
          </a:xfrm>
          <a:prstGeom prst="roundRect">
            <a:avLst>
              <a:gd name="adj" fmla="val 0"/>
            </a:avLst>
          </a:prstGeom>
          <a:solidFill>
            <a:srgbClr val="FEFDD7">
              <a:alpha val="75000"/>
            </a:srgbClr>
          </a:solidFill>
          <a:ln>
            <a:solidFill>
              <a:srgbClr val="E19B1A"/>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20" name="TextBox 19"/>
          <p:cNvSpPr txBox="1"/>
          <p:nvPr/>
        </p:nvSpPr>
        <p:spPr>
          <a:xfrm>
            <a:off x="3760970" y="3384448"/>
            <a:ext cx="2309254" cy="400110"/>
          </a:xfrm>
          <a:prstGeom prst="rect">
            <a:avLst/>
          </a:prstGeom>
          <a:noFill/>
        </p:spPr>
        <p:txBody>
          <a:bodyPr wrap="square" rtlCol="0">
            <a:spAutoFit/>
          </a:bodyPr>
          <a:lstStyle/>
          <a:p>
            <a:r>
              <a:rPr lang="en-US" sz="2000" b="1" dirty="0">
                <a:solidFill>
                  <a:srgbClr val="FF0000"/>
                </a:solidFill>
              </a:rPr>
              <a:t>Compound Interest</a:t>
            </a:r>
          </a:p>
        </p:txBody>
      </p:sp>
      <p:sp>
        <p:nvSpPr>
          <p:cNvPr id="21" name="TextBox 20"/>
          <p:cNvSpPr txBox="1"/>
          <p:nvPr/>
        </p:nvSpPr>
        <p:spPr>
          <a:xfrm>
            <a:off x="1027762" y="3723107"/>
            <a:ext cx="6192934" cy="400110"/>
          </a:xfrm>
          <a:prstGeom prst="rect">
            <a:avLst/>
          </a:prstGeom>
          <a:noFill/>
        </p:spPr>
        <p:txBody>
          <a:bodyPr wrap="square" rtlCol="0">
            <a:spAutoFit/>
          </a:bodyPr>
          <a:lstStyle/>
          <a:p>
            <a:r>
              <a:rPr lang="en-US" sz="2000" b="1" dirty="0"/>
              <a:t>Time                     (= Outstanding balance × Interest rate)</a:t>
            </a:r>
          </a:p>
        </p:txBody>
      </p:sp>
      <p:sp>
        <p:nvSpPr>
          <p:cNvPr id="22" name="TextBox 21"/>
          <p:cNvSpPr txBox="1"/>
          <p:nvPr/>
        </p:nvSpPr>
        <p:spPr>
          <a:xfrm>
            <a:off x="7029063" y="3547674"/>
            <a:ext cx="1656584" cy="584775"/>
          </a:xfrm>
          <a:prstGeom prst="rect">
            <a:avLst/>
          </a:prstGeom>
          <a:noFill/>
        </p:spPr>
        <p:txBody>
          <a:bodyPr wrap="square" rtlCol="0">
            <a:spAutoFit/>
          </a:bodyPr>
          <a:lstStyle/>
          <a:p>
            <a:pPr algn="ctr">
              <a:lnSpc>
                <a:spcPct val="80000"/>
              </a:lnSpc>
            </a:pPr>
            <a:r>
              <a:rPr lang="en-US" sz="2000" b="1" dirty="0"/>
              <a:t>Outstanding</a:t>
            </a:r>
          </a:p>
          <a:p>
            <a:pPr algn="ctr">
              <a:lnSpc>
                <a:spcPct val="80000"/>
              </a:lnSpc>
            </a:pPr>
            <a:r>
              <a:rPr lang="en-US" sz="2000" b="1" dirty="0"/>
              <a:t>Balance</a:t>
            </a:r>
          </a:p>
        </p:txBody>
      </p:sp>
      <p:cxnSp>
        <p:nvCxnSpPr>
          <p:cNvPr id="23" name="Straight Connector 22"/>
          <p:cNvCxnSpPr/>
          <p:nvPr/>
        </p:nvCxnSpPr>
        <p:spPr>
          <a:xfrm>
            <a:off x="2864386" y="4092439"/>
            <a:ext cx="4021156"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4" name="Straight Connector 23"/>
          <p:cNvCxnSpPr/>
          <p:nvPr/>
        </p:nvCxnSpPr>
        <p:spPr>
          <a:xfrm>
            <a:off x="1027763" y="4092439"/>
            <a:ext cx="1650382"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p:nvCxnSpPr>
        <p:spPr>
          <a:xfrm>
            <a:off x="7074573" y="4092439"/>
            <a:ext cx="1650382"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26" name="TextBox 25"/>
          <p:cNvSpPr txBox="1"/>
          <p:nvPr/>
        </p:nvSpPr>
        <p:spPr>
          <a:xfrm>
            <a:off x="1027764" y="4132387"/>
            <a:ext cx="7719630" cy="1323439"/>
          </a:xfrm>
          <a:prstGeom prst="rect">
            <a:avLst/>
          </a:prstGeom>
          <a:noFill/>
        </p:spPr>
        <p:txBody>
          <a:bodyPr wrap="square" rtlCol="0">
            <a:spAutoFit/>
          </a:bodyPr>
          <a:lstStyle/>
          <a:p>
            <a:pPr>
              <a:tabLst>
                <a:tab pos="7083425" algn="r"/>
              </a:tabLst>
            </a:pPr>
            <a:r>
              <a:rPr lang="en-US" sz="2000" dirty="0"/>
              <a:t>Initial investment	 $1,000</a:t>
            </a:r>
          </a:p>
          <a:p>
            <a:pPr>
              <a:tabLst>
                <a:tab pos="4681538" algn="r"/>
                <a:tab pos="7083425" algn="r"/>
              </a:tabLst>
            </a:pPr>
            <a:r>
              <a:rPr lang="en-US" sz="2000" dirty="0"/>
              <a:t>End of year 1	$1,000 × 10% = $100	 $1,100</a:t>
            </a:r>
          </a:p>
          <a:p>
            <a:pPr>
              <a:tabLst>
                <a:tab pos="4681538" algn="r"/>
                <a:tab pos="7083425" algn="r"/>
              </a:tabLst>
            </a:pPr>
            <a:r>
              <a:rPr lang="en-US" sz="2000" dirty="0"/>
              <a:t>End of year 2	$1,100 × 10% = $110	 $1,210</a:t>
            </a:r>
          </a:p>
          <a:p>
            <a:pPr>
              <a:tabLst>
                <a:tab pos="4681538" algn="r"/>
                <a:tab pos="7083425" algn="r"/>
              </a:tabLst>
            </a:pPr>
            <a:r>
              <a:rPr lang="en-US" sz="2000" dirty="0"/>
              <a:t>End of year 3	$1,210 × 10% = $121	 </a:t>
            </a:r>
            <a:r>
              <a:rPr lang="en-US" sz="2000" b="1" dirty="0">
                <a:solidFill>
                  <a:srgbClr val="FF0000"/>
                </a:solidFill>
              </a:rPr>
              <a:t>$1,331</a:t>
            </a:r>
          </a:p>
        </p:txBody>
      </p:sp>
      <p:sp>
        <p:nvSpPr>
          <p:cNvPr id="5" name="TextBox 4"/>
          <p:cNvSpPr txBox="1"/>
          <p:nvPr/>
        </p:nvSpPr>
        <p:spPr>
          <a:xfrm>
            <a:off x="4790063" y="5960125"/>
            <a:ext cx="3283206" cy="400110"/>
          </a:xfrm>
          <a:prstGeom prst="rect">
            <a:avLst/>
          </a:prstGeom>
          <a:noFill/>
        </p:spPr>
        <p:txBody>
          <a:bodyPr wrap="none" rtlCol="0">
            <a:spAutoFit/>
          </a:bodyPr>
          <a:lstStyle/>
          <a:p>
            <a:r>
              <a:rPr lang="en-US" sz="2000" b="1" dirty="0"/>
              <a:t>Simple Interest </a:t>
            </a:r>
            <a:r>
              <a:rPr lang="en-US" sz="2000" dirty="0"/>
              <a:t>is only </a:t>
            </a:r>
            <a:r>
              <a:rPr lang="en-US" sz="2000" b="1" dirty="0">
                <a:solidFill>
                  <a:srgbClr val="FF0000"/>
                </a:solidFill>
              </a:rPr>
              <a:t>$1,300</a:t>
            </a:r>
          </a:p>
        </p:txBody>
      </p:sp>
      <p:cxnSp>
        <p:nvCxnSpPr>
          <p:cNvPr id="30" name="Straight Arrow Connector 29"/>
          <p:cNvCxnSpPr/>
          <p:nvPr/>
        </p:nvCxnSpPr>
        <p:spPr>
          <a:xfrm flipH="1">
            <a:off x="7857356" y="5455826"/>
            <a:ext cx="125528" cy="592434"/>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7468923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6">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429768"/>
            <a:ext cx="8229600" cy="774700"/>
          </a:xfrm>
        </p:spPr>
        <p:txBody>
          <a:bodyPr>
            <a:noAutofit/>
          </a:bodyPr>
          <a:lstStyle/>
          <a:p>
            <a:pPr algn="l">
              <a:lnSpc>
                <a:spcPct val="90000"/>
              </a:lnSpc>
            </a:pPr>
            <a:r>
              <a:rPr lang="en-US" sz="4000" dirty="0">
                <a:solidFill>
                  <a:srgbClr val="A5062D"/>
                </a:solidFill>
                <a:latin typeface="Avenir LT Std 65 Medium"/>
                <a:cs typeface="Avenir LT Std 65 Medium"/>
              </a:rPr>
              <a:t>Key Point</a:t>
            </a:r>
          </a:p>
        </p:txBody>
      </p:sp>
      <p:sp>
        <p:nvSpPr>
          <p:cNvPr id="4" name="Round Same Side Corner Rectangle 3"/>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TextBox 5"/>
          <p:cNvSpPr txBox="1"/>
          <p:nvPr/>
        </p:nvSpPr>
        <p:spPr>
          <a:xfrm>
            <a:off x="1338077"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of McGraw-Hill.</a:t>
            </a:r>
          </a:p>
        </p:txBody>
      </p:sp>
      <p:sp>
        <p:nvSpPr>
          <p:cNvPr id="3" name="Slide Number Placeholder 2"/>
          <p:cNvSpPr>
            <a:spLocks noGrp="1"/>
          </p:cNvSpPr>
          <p:nvPr>
            <p:ph type="sldNum" sz="quarter" idx="12"/>
          </p:nvPr>
        </p:nvSpPr>
        <p:spPr/>
        <p:txBody>
          <a:bodyPr/>
          <a:lstStyle/>
          <a:p>
            <a:r>
              <a:rPr lang="en-US" dirty="0"/>
              <a:t>C-</a:t>
            </a:r>
            <a:fld id="{8A048DD7-39B4-434B-ACE7-68CA5B147A05}" type="slidenum">
              <a:rPr lang="en-US" smtClean="0"/>
              <a:t>7</a:t>
            </a:fld>
            <a:endParaRPr lang="en-US" dirty="0"/>
          </a:p>
        </p:txBody>
      </p:sp>
      <p:sp>
        <p:nvSpPr>
          <p:cNvPr id="5" name="TextBox 4"/>
          <p:cNvSpPr txBox="1"/>
          <p:nvPr/>
        </p:nvSpPr>
        <p:spPr>
          <a:xfrm>
            <a:off x="1005840" y="1280160"/>
            <a:ext cx="7406640" cy="3770263"/>
          </a:xfrm>
          <a:prstGeom prst="rect">
            <a:avLst/>
          </a:prstGeom>
          <a:noFill/>
        </p:spPr>
        <p:txBody>
          <a:bodyPr wrap="square" rtlCol="0">
            <a:spAutoFit/>
          </a:bodyPr>
          <a:lstStyle/>
          <a:p>
            <a:pPr>
              <a:spcAft>
                <a:spcPts val="1800"/>
              </a:spcAft>
            </a:pPr>
            <a:r>
              <a:rPr lang="en-US" sz="3200" dirty="0">
                <a:solidFill>
                  <a:srgbClr val="336666"/>
                </a:solidFill>
              </a:rPr>
              <a:t>Simple interest is interest we earn on the initial investment only. </a:t>
            </a:r>
          </a:p>
          <a:p>
            <a:r>
              <a:rPr lang="en-US" sz="3200" dirty="0">
                <a:solidFill>
                  <a:srgbClr val="336666"/>
                </a:solidFill>
              </a:rPr>
              <a:t>Compound interest is the interest we earn on the initial investment plus previous interest. </a:t>
            </a:r>
          </a:p>
          <a:p>
            <a:pPr marL="457200" indent="-457200">
              <a:buFont typeface="Arial" panose="020B0604020202020204" pitchFamily="34" charset="0"/>
              <a:buChar char="•"/>
            </a:pPr>
            <a:r>
              <a:rPr lang="en-US" sz="3200" dirty="0">
                <a:solidFill>
                  <a:srgbClr val="336666"/>
                </a:solidFill>
              </a:rPr>
              <a:t>We use compound interest in calculating the time value of money.</a:t>
            </a:r>
            <a:endParaRPr lang="en-US" dirty="0">
              <a:solidFill>
                <a:srgbClr val="336666"/>
              </a:solidFill>
            </a:endParaRPr>
          </a:p>
        </p:txBody>
      </p:sp>
    </p:spTree>
    <p:extLst>
      <p:ext uri="{BB962C8B-B14F-4D97-AF65-F5344CB8AC3E}">
        <p14:creationId xmlns:p14="http://schemas.microsoft.com/office/powerpoint/2010/main" val="14044155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936943" y="1168125"/>
            <a:ext cx="7794576" cy="4432716"/>
          </a:xfrm>
        </p:spPr>
        <p:txBody>
          <a:bodyPr>
            <a:normAutofit/>
          </a:bodyPr>
          <a:lstStyle/>
          <a:p>
            <a:pPr marL="0" indent="0">
              <a:buNone/>
            </a:pPr>
            <a:r>
              <a:rPr lang="en-US" sz="2800" dirty="0"/>
              <a:t>Which of the following statements is true?</a:t>
            </a:r>
          </a:p>
          <a:p>
            <a:pPr>
              <a:buAutoNum type="alphaLcPeriod"/>
            </a:pPr>
            <a:r>
              <a:rPr lang="en-US" sz="2800" dirty="0"/>
              <a:t>Simple interest includes interest earned on the initial investment plus interest earned on previous interest.</a:t>
            </a:r>
          </a:p>
          <a:p>
            <a:pPr>
              <a:buAutoNum type="alphaLcPeriod"/>
            </a:pPr>
            <a:r>
              <a:rPr lang="en-US" sz="2800" dirty="0"/>
              <a:t>Simple interest includes interest earned on the initial investment only.</a:t>
            </a:r>
          </a:p>
          <a:p>
            <a:pPr>
              <a:buAutoNum type="alphaLcPeriod" startAt="3"/>
            </a:pPr>
            <a:r>
              <a:rPr lang="en-US" sz="2800" dirty="0"/>
              <a:t>Simple interest is for a shorter time interval.</a:t>
            </a:r>
          </a:p>
          <a:p>
            <a:pPr>
              <a:buAutoNum type="alphaLcPeriod" startAt="3"/>
            </a:pPr>
            <a:r>
              <a:rPr lang="en-US" sz="2800" dirty="0"/>
              <a:t>Simple interest is for a longer time interval.</a:t>
            </a:r>
          </a:p>
        </p:txBody>
      </p:sp>
      <p:sp>
        <p:nvSpPr>
          <p:cNvPr id="4" name="Title 3"/>
          <p:cNvSpPr>
            <a:spLocks noGrp="1"/>
          </p:cNvSpPr>
          <p:nvPr>
            <p:ph type="title"/>
          </p:nvPr>
        </p:nvSpPr>
        <p:spPr>
          <a:xfrm>
            <a:off x="1054534" y="287944"/>
            <a:ext cx="7922577" cy="799257"/>
          </a:xfrm>
        </p:spPr>
        <p:txBody>
          <a:bodyPr/>
          <a:lstStyle/>
          <a:p>
            <a:pPr algn="l"/>
            <a:r>
              <a:rPr lang="en-US" dirty="0"/>
              <a:t>Concept Check C–1</a:t>
            </a:r>
          </a:p>
        </p:txBody>
      </p:sp>
      <p:sp>
        <p:nvSpPr>
          <p:cNvPr id="6" name="Oval 5"/>
          <p:cNvSpPr/>
          <p:nvPr/>
        </p:nvSpPr>
        <p:spPr bwMode="auto">
          <a:xfrm>
            <a:off x="832767" y="3036320"/>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TextBox 6"/>
          <p:cNvSpPr txBox="1"/>
          <p:nvPr/>
        </p:nvSpPr>
        <p:spPr>
          <a:xfrm>
            <a:off x="1164974" y="4984040"/>
            <a:ext cx="7566545" cy="1569660"/>
          </a:xfrm>
          <a:prstGeom prst="rect">
            <a:avLst/>
          </a:prstGeom>
          <a:solidFill>
            <a:srgbClr val="FFFFD1"/>
          </a:solidFill>
          <a:ln w="6350">
            <a:solidFill>
              <a:schemeClr val="tx1"/>
            </a:solidFill>
          </a:ln>
        </p:spPr>
        <p:txBody>
          <a:bodyPr wrap="square" rtlCol="0">
            <a:spAutoFit/>
          </a:bodyPr>
          <a:lstStyle/>
          <a:p>
            <a:r>
              <a:rPr lang="en-US" sz="2400" b="1" dirty="0"/>
              <a:t>Simple interest </a:t>
            </a:r>
            <a:r>
              <a:rPr lang="en-US" sz="2400" dirty="0"/>
              <a:t>includes interest earned on the initial investment only. </a:t>
            </a:r>
            <a:r>
              <a:rPr lang="en-US" sz="2400" b="1" dirty="0"/>
              <a:t>Compound interest </a:t>
            </a:r>
            <a:r>
              <a:rPr lang="en-US" sz="2400" dirty="0"/>
              <a:t>includes interest earned on the initial investment plus interest earned on the previous interest.</a:t>
            </a:r>
          </a:p>
        </p:txBody>
      </p:sp>
      <p:sp>
        <p:nvSpPr>
          <p:cNvPr id="9" name="Slide Number Placeholder 8"/>
          <p:cNvSpPr>
            <a:spLocks noGrp="1"/>
          </p:cNvSpPr>
          <p:nvPr>
            <p:ph type="sldNum" sz="quarter" idx="12"/>
          </p:nvPr>
        </p:nvSpPr>
        <p:spPr/>
        <p:txBody>
          <a:bodyPr/>
          <a:lstStyle/>
          <a:p>
            <a:r>
              <a:rPr lang="en-US" dirty="0"/>
              <a:t>C-</a:t>
            </a:r>
            <a:fld id="{8A048DD7-39B4-434B-ACE7-68CA5B147A05}" type="slidenum">
              <a:rPr lang="en-US" smtClean="0"/>
              <a:t>8</a:t>
            </a:fld>
            <a:endParaRPr lang="en-US" dirty="0"/>
          </a:p>
        </p:txBody>
      </p:sp>
      <p:sp>
        <p:nvSpPr>
          <p:cNvPr id="10" name="TextBox 9"/>
          <p:cNvSpPr txBox="1"/>
          <p:nvPr/>
        </p:nvSpPr>
        <p:spPr>
          <a:xfrm>
            <a:off x="1338077"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of McGraw-Hill.</a:t>
            </a:r>
          </a:p>
        </p:txBody>
      </p:sp>
    </p:spTree>
    <p:extLst>
      <p:ext uri="{BB962C8B-B14F-4D97-AF65-F5344CB8AC3E}">
        <p14:creationId xmlns:p14="http://schemas.microsoft.com/office/powerpoint/2010/main" val="7601600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ound Same Side Corner Rectangle 11"/>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 name="Round Diagonal Corner Rectangle 4"/>
          <p:cNvSpPr/>
          <p:nvPr/>
        </p:nvSpPr>
        <p:spPr>
          <a:xfrm>
            <a:off x="431800" y="400049"/>
            <a:ext cx="8515174" cy="749301"/>
          </a:xfrm>
          <a:prstGeom prst="round2DiagRect">
            <a:avLst/>
          </a:prstGeom>
          <a:solidFill>
            <a:srgbClr val="1D5F7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TextBox 10"/>
          <p:cNvSpPr txBox="1"/>
          <p:nvPr/>
        </p:nvSpPr>
        <p:spPr>
          <a:xfrm>
            <a:off x="1338077"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of McGraw-Hill.</a:t>
            </a:r>
          </a:p>
        </p:txBody>
      </p:sp>
      <p:sp>
        <p:nvSpPr>
          <p:cNvPr id="4" name="Title 3"/>
          <p:cNvSpPr>
            <a:spLocks noGrp="1"/>
          </p:cNvSpPr>
          <p:nvPr>
            <p:ph type="ctrTitle"/>
          </p:nvPr>
        </p:nvSpPr>
        <p:spPr>
          <a:xfrm>
            <a:off x="774253" y="247651"/>
            <a:ext cx="7303792" cy="939799"/>
          </a:xfrm>
        </p:spPr>
        <p:txBody>
          <a:bodyPr>
            <a:normAutofit/>
          </a:bodyPr>
          <a:lstStyle/>
          <a:p>
            <a:pPr algn="l"/>
            <a:r>
              <a:rPr lang="en-US" sz="3200" dirty="0">
                <a:solidFill>
                  <a:schemeClr val="bg1"/>
                </a:solidFill>
                <a:latin typeface="Avenir LT Std 45 Book"/>
                <a:cs typeface="Avenir LT Std 45 Book"/>
              </a:rPr>
              <a:t>Learning Objective 2</a:t>
            </a:r>
          </a:p>
        </p:txBody>
      </p:sp>
      <p:sp>
        <p:nvSpPr>
          <p:cNvPr id="8" name="TextBox 7"/>
          <p:cNvSpPr txBox="1"/>
          <p:nvPr/>
        </p:nvSpPr>
        <p:spPr>
          <a:xfrm>
            <a:off x="890030" y="1759334"/>
            <a:ext cx="8056943" cy="1077218"/>
          </a:xfrm>
          <a:prstGeom prst="rect">
            <a:avLst/>
          </a:prstGeom>
          <a:noFill/>
        </p:spPr>
        <p:txBody>
          <a:bodyPr wrap="square" rtlCol="0">
            <a:spAutoFit/>
          </a:bodyPr>
          <a:lstStyle/>
          <a:p>
            <a:pPr marL="744538" indent="-744538"/>
            <a:r>
              <a:rPr lang="en-US" sz="3200" b="1" dirty="0">
                <a:solidFill>
                  <a:srgbClr val="A5062D"/>
                </a:solidFill>
                <a:cs typeface="Avenir LT Std 55 Roman"/>
              </a:rPr>
              <a:t>LO C–2 </a:t>
            </a:r>
            <a:r>
              <a:rPr lang="en-US" sz="3200" dirty="0">
                <a:solidFill>
                  <a:srgbClr val="1D5F76"/>
                </a:solidFill>
              </a:rPr>
              <a:t>Calculate the future value of a single amount.</a:t>
            </a:r>
          </a:p>
        </p:txBody>
      </p:sp>
      <p:sp>
        <p:nvSpPr>
          <p:cNvPr id="2" name="Slide Number Placeholder 1"/>
          <p:cNvSpPr>
            <a:spLocks noGrp="1"/>
          </p:cNvSpPr>
          <p:nvPr>
            <p:ph type="sldNum" sz="quarter" idx="12"/>
          </p:nvPr>
        </p:nvSpPr>
        <p:spPr/>
        <p:txBody>
          <a:bodyPr/>
          <a:lstStyle/>
          <a:p>
            <a:r>
              <a:rPr lang="en-US" dirty="0"/>
              <a:t>C-</a:t>
            </a:r>
            <a:fld id="{8A048DD7-39B4-434B-ACE7-68CA5B147A05}" type="slidenum">
              <a:rPr lang="en-US" smtClean="0"/>
              <a:t>9</a:t>
            </a:fld>
            <a:endParaRPr lang="en-US" dirty="0"/>
          </a:p>
        </p:txBody>
      </p:sp>
    </p:spTree>
    <p:extLst>
      <p:ext uri="{BB962C8B-B14F-4D97-AF65-F5344CB8AC3E}">
        <p14:creationId xmlns:p14="http://schemas.microsoft.com/office/powerpoint/2010/main" val="2021403697"/>
      </p:ext>
    </p:extLst>
  </p:cSld>
  <p:clrMapOvr>
    <a:masterClrMapping/>
  </p:clrMapOvr>
</p:sld>
</file>

<file path=ppt/theme/theme1.xml><?xml version="1.0" encoding="utf-8"?>
<a:theme xmlns:a="http://schemas.openxmlformats.org/drawingml/2006/main" name="Spiceland3">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7699</TotalTime>
  <Words>6054</Words>
  <Application>Microsoft Office PowerPoint</Application>
  <PresentationFormat>On-screen Show (4:3)</PresentationFormat>
  <Paragraphs>716</Paragraphs>
  <Slides>38</Slides>
  <Notes>38</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38</vt:i4>
      </vt:variant>
    </vt:vector>
  </HeadingPairs>
  <TitlesOfParts>
    <vt:vector size="47" baseType="lpstr">
      <vt:lpstr>Arial</vt:lpstr>
      <vt:lpstr>Avenir LT Std 35 Light</vt:lpstr>
      <vt:lpstr>Avenir LT Std 45 Book</vt:lpstr>
      <vt:lpstr>Avenir LT Std 65 Medium</vt:lpstr>
      <vt:lpstr>Calibri</vt:lpstr>
      <vt:lpstr>Myriad Pro</vt:lpstr>
      <vt:lpstr>Tahoma</vt:lpstr>
      <vt:lpstr>Wingdings</vt:lpstr>
      <vt:lpstr>Spiceland3</vt:lpstr>
      <vt:lpstr>   Financial Accounting      Sixth Edition</vt:lpstr>
      <vt:lpstr>Time Value of Money</vt:lpstr>
      <vt:lpstr>Learning Objective 1</vt:lpstr>
      <vt:lpstr>Simple versus Compound Interest</vt:lpstr>
      <vt:lpstr>Illustration C–1 Calculation of Simple Interest</vt:lpstr>
      <vt:lpstr>Illustration C–2 Calculation of Compound Interest</vt:lpstr>
      <vt:lpstr>Key Point</vt:lpstr>
      <vt:lpstr>Concept Check C–1</vt:lpstr>
      <vt:lpstr>Learning Objective 2</vt:lpstr>
      <vt:lpstr>Illustration C–3 Future Value of a Single Amount</vt:lpstr>
      <vt:lpstr>Illustration C–4 Future Value of $1 (excerpt from Table 1)</vt:lpstr>
      <vt:lpstr>Calculate the Future Value of a Single Amount Using a Financial Calculator and Excel</vt:lpstr>
      <vt:lpstr>Interest Compounded More Than Annually</vt:lpstr>
      <vt:lpstr>Illustration C–7 Present Value of a Single Amount</vt:lpstr>
      <vt:lpstr>Key Point</vt:lpstr>
      <vt:lpstr>Concept Check C–2</vt:lpstr>
      <vt:lpstr>Learning Objective 3</vt:lpstr>
      <vt:lpstr>Illustration C–8 Present Value of $1 (excerpt from Table 2)</vt:lpstr>
      <vt:lpstr>Illustrations C–9 and C–10 Calculate the Present Value of a Single Amount Using a Financial Calculator and Excel</vt:lpstr>
      <vt:lpstr>Illustration C-11 Impact of Interest Rates on Present Value/Future Value Relationship</vt:lpstr>
      <vt:lpstr>Key Point</vt:lpstr>
      <vt:lpstr>Concept Check C–3</vt:lpstr>
      <vt:lpstr>Learning Objective  4</vt:lpstr>
      <vt:lpstr>Time Value of an Annuity</vt:lpstr>
      <vt:lpstr>Illustration C–12 Future Value of an Annuity</vt:lpstr>
      <vt:lpstr>Illustration C–13 Future Value of an Annuity of $1 (excerpt from Table 3)</vt:lpstr>
      <vt:lpstr>Illustrations C–14 and C–15 Calculate the Future Value of an Annuity Using A Financial Calculator and Excel</vt:lpstr>
      <vt:lpstr>Concept Check C–4</vt:lpstr>
      <vt:lpstr>Concept Check C–5</vt:lpstr>
      <vt:lpstr>Key Point</vt:lpstr>
      <vt:lpstr>Learning Objective 5</vt:lpstr>
      <vt:lpstr>Time Value of an Annuity— Present Value</vt:lpstr>
      <vt:lpstr>Illustration C–16 Present Value of an Annuity  </vt:lpstr>
      <vt:lpstr>Illustration C–17 Present Value of an Annuity of $1 (excerpt from Table 4)  </vt:lpstr>
      <vt:lpstr>Illustrations C–18 and C–19 Calculate the Present Value of an Annuity Using a Financial Calculator and Excel </vt:lpstr>
      <vt:lpstr>Key Point</vt:lpstr>
      <vt:lpstr>Concept Check C–6</vt:lpstr>
      <vt:lpstr>End of Appendix C</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Financial Accounting</dc:title>
  <dc:creator>Tippy McIntosh</dc:creator>
  <cp:lastModifiedBy>Jeannie</cp:lastModifiedBy>
  <cp:revision>323</cp:revision>
  <dcterms:created xsi:type="dcterms:W3CDTF">2015-07-01T20:34:59Z</dcterms:created>
  <dcterms:modified xsi:type="dcterms:W3CDTF">2021-05-31T19:15:24Z</dcterms:modified>
</cp:coreProperties>
</file>