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7"/>
  </p:notesMasterIdLst>
  <p:handoutMasterIdLst>
    <p:handoutMasterId r:id="rId78"/>
  </p:handoutMasterIdLst>
  <p:sldIdLst>
    <p:sldId id="256" r:id="rId2"/>
    <p:sldId id="260" r:id="rId3"/>
    <p:sldId id="262" r:id="rId4"/>
    <p:sldId id="286" r:id="rId5"/>
    <p:sldId id="261" r:id="rId6"/>
    <p:sldId id="263" r:id="rId7"/>
    <p:sldId id="288" r:id="rId8"/>
    <p:sldId id="287" r:id="rId9"/>
    <p:sldId id="265" r:id="rId10"/>
    <p:sldId id="341" r:id="rId11"/>
    <p:sldId id="266" r:id="rId12"/>
    <p:sldId id="289" r:id="rId13"/>
    <p:sldId id="315" r:id="rId14"/>
    <p:sldId id="323" r:id="rId15"/>
    <p:sldId id="322" r:id="rId16"/>
    <p:sldId id="269" r:id="rId17"/>
    <p:sldId id="291" r:id="rId18"/>
    <p:sldId id="292" r:id="rId19"/>
    <p:sldId id="294" r:id="rId20"/>
    <p:sldId id="295" r:id="rId21"/>
    <p:sldId id="342" r:id="rId22"/>
    <p:sldId id="270" r:id="rId23"/>
    <p:sldId id="267" r:id="rId24"/>
    <p:sldId id="324" r:id="rId25"/>
    <p:sldId id="271" r:id="rId26"/>
    <p:sldId id="296" r:id="rId27"/>
    <p:sldId id="273" r:id="rId28"/>
    <p:sldId id="343" r:id="rId29"/>
    <p:sldId id="297" r:id="rId30"/>
    <p:sldId id="298" r:id="rId31"/>
    <p:sldId id="274" r:id="rId32"/>
    <p:sldId id="275" r:id="rId33"/>
    <p:sldId id="299" r:id="rId34"/>
    <p:sldId id="301" r:id="rId35"/>
    <p:sldId id="302" r:id="rId36"/>
    <p:sldId id="303" r:id="rId37"/>
    <p:sldId id="304" r:id="rId38"/>
    <p:sldId id="305" r:id="rId39"/>
    <p:sldId id="306" r:id="rId40"/>
    <p:sldId id="340" r:id="rId41"/>
    <p:sldId id="317" r:id="rId42"/>
    <p:sldId id="276" r:id="rId43"/>
    <p:sldId id="277" r:id="rId44"/>
    <p:sldId id="307" r:id="rId45"/>
    <p:sldId id="344" r:id="rId46"/>
    <p:sldId id="309" r:id="rId47"/>
    <p:sldId id="326" r:id="rId48"/>
    <p:sldId id="325" r:id="rId49"/>
    <p:sldId id="278" r:id="rId50"/>
    <p:sldId id="308" r:id="rId51"/>
    <p:sldId id="320" r:id="rId52"/>
    <p:sldId id="279" r:id="rId53"/>
    <p:sldId id="338" r:id="rId54"/>
    <p:sldId id="327" r:id="rId55"/>
    <p:sldId id="310" r:id="rId56"/>
    <p:sldId id="312" r:id="rId57"/>
    <p:sldId id="313" r:id="rId58"/>
    <p:sldId id="281" r:id="rId59"/>
    <p:sldId id="314" r:id="rId60"/>
    <p:sldId id="345" r:id="rId61"/>
    <p:sldId id="319" r:id="rId62"/>
    <p:sldId id="339" r:id="rId63"/>
    <p:sldId id="311" r:id="rId64"/>
    <p:sldId id="329" r:id="rId65"/>
    <p:sldId id="330" r:id="rId66"/>
    <p:sldId id="331" r:id="rId67"/>
    <p:sldId id="332" r:id="rId68"/>
    <p:sldId id="333" r:id="rId69"/>
    <p:sldId id="334" r:id="rId70"/>
    <p:sldId id="335" r:id="rId71"/>
    <p:sldId id="336" r:id="rId72"/>
    <p:sldId id="337" r:id="rId73"/>
    <p:sldId id="346" r:id="rId74"/>
    <p:sldId id="321" r:id="rId75"/>
    <p:sldId id="285" r:id="rId7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58A355D3-EA74-468E-9CAA-F70FA1498584}">
          <p14:sldIdLst>
            <p14:sldId id="256"/>
            <p14:sldId id="260"/>
            <p14:sldId id="262"/>
            <p14:sldId id="286"/>
            <p14:sldId id="261"/>
            <p14:sldId id="263"/>
            <p14:sldId id="288"/>
            <p14:sldId id="287"/>
            <p14:sldId id="265"/>
            <p14:sldId id="341"/>
            <p14:sldId id="266"/>
            <p14:sldId id="289"/>
            <p14:sldId id="315"/>
            <p14:sldId id="323"/>
            <p14:sldId id="322"/>
            <p14:sldId id="269"/>
            <p14:sldId id="291"/>
            <p14:sldId id="292"/>
            <p14:sldId id="294"/>
            <p14:sldId id="295"/>
            <p14:sldId id="342"/>
            <p14:sldId id="270"/>
            <p14:sldId id="267"/>
            <p14:sldId id="324"/>
            <p14:sldId id="271"/>
            <p14:sldId id="296"/>
            <p14:sldId id="273"/>
            <p14:sldId id="343"/>
            <p14:sldId id="297"/>
            <p14:sldId id="298"/>
            <p14:sldId id="274"/>
            <p14:sldId id="275"/>
            <p14:sldId id="299"/>
            <p14:sldId id="301"/>
            <p14:sldId id="302"/>
            <p14:sldId id="303"/>
            <p14:sldId id="304"/>
            <p14:sldId id="305"/>
            <p14:sldId id="306"/>
            <p14:sldId id="340"/>
            <p14:sldId id="317"/>
            <p14:sldId id="276"/>
            <p14:sldId id="277"/>
            <p14:sldId id="307"/>
            <p14:sldId id="344"/>
            <p14:sldId id="309"/>
            <p14:sldId id="326"/>
            <p14:sldId id="325"/>
            <p14:sldId id="278"/>
            <p14:sldId id="308"/>
            <p14:sldId id="320"/>
            <p14:sldId id="279"/>
            <p14:sldId id="338"/>
            <p14:sldId id="327"/>
            <p14:sldId id="310"/>
            <p14:sldId id="312"/>
            <p14:sldId id="313"/>
            <p14:sldId id="281"/>
            <p14:sldId id="314"/>
            <p14:sldId id="345"/>
            <p14:sldId id="319"/>
            <p14:sldId id="339"/>
            <p14:sldId id="311"/>
            <p14:sldId id="329"/>
            <p14:sldId id="330"/>
            <p14:sldId id="331"/>
            <p14:sldId id="332"/>
            <p14:sldId id="333"/>
            <p14:sldId id="334"/>
            <p14:sldId id="335"/>
            <p14:sldId id="336"/>
            <p14:sldId id="337"/>
            <p14:sldId id="346"/>
            <p14:sldId id="321"/>
            <p14:sldId id="285"/>
          </p14:sldIdLst>
        </p14:section>
      </p14:sectionLst>
    </p:ext>
    <p:ext uri="{EFAFB233-063F-42B5-8137-9DF3F51BA10A}">
      <p15:sldGuideLst xmlns:p15="http://schemas.microsoft.com/office/powerpoint/2012/main">
        <p15:guide id="1" orient="horz" pos="3275">
          <p15:clr>
            <a:srgbClr val="A4A3A4"/>
          </p15:clr>
        </p15:guide>
        <p15:guide id="2">
          <p15:clr>
            <a:srgbClr val="A4A3A4"/>
          </p15:clr>
        </p15:guide>
        <p15:guide id="3" orient="horz" pos="1698">
          <p15:clr>
            <a:srgbClr val="A4A3A4"/>
          </p15:clr>
        </p15:guide>
        <p15:guide id="4" pos="186">
          <p15:clr>
            <a:srgbClr val="A4A3A4"/>
          </p15:clr>
        </p15:guide>
        <p15:guide id="5" orient="horz" pos="4268">
          <p15:clr>
            <a:srgbClr val="A4A3A4"/>
          </p15:clr>
        </p15:guide>
        <p15:guide id="6" orient="horz" pos="2706">
          <p15:clr>
            <a:srgbClr val="A4A3A4"/>
          </p15:clr>
        </p15:guide>
        <p15:guide id="7" pos="5759">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olton Gigot" initials="CG" lastIdx="10" clrIdx="0"/>
  <p:cmAuthor id="1" name="Barb Muller" initials="BM" lastIdx="58" clrIdx="1"/>
  <p:cmAuthor id="2" name="Debra Schmidt" initials="" lastIdx="0" clrIdx="2"/>
  <p:cmAuthor id="3" name="Teresa Anderson" initials="TA" lastIdx="2" clrIdx="3"/>
  <p:cmAuthor id="4" name="Evan Richards" initials="ER" lastIdx="1" clrIdx="4"/>
  <p:cmAuthor id="5" name="Helen Roybark" initials="HR" lastIdx="24" clrIdx="5">
    <p:extLst>
      <p:ext uri="{19B8F6BF-5375-455C-9EA6-DF929625EA0E}">
        <p15:presenceInfo xmlns:p15="http://schemas.microsoft.com/office/powerpoint/2012/main" userId="52e54960d59d801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B34E"/>
    <a:srgbClr val="FFFDD8"/>
    <a:srgbClr val="EBE9DB"/>
    <a:srgbClr val="D4EFFC"/>
    <a:srgbClr val="DAD8CA"/>
    <a:srgbClr val="8F0021"/>
    <a:srgbClr val="930022"/>
    <a:srgbClr val="514C01"/>
    <a:srgbClr val="624601"/>
    <a:srgbClr val="1D5F7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486" autoAdjust="0"/>
    <p:restoredTop sz="75789" autoAdjust="0"/>
  </p:normalViewPr>
  <p:slideViewPr>
    <p:cSldViewPr snapToGrid="0" snapToObjects="1">
      <p:cViewPr varScale="1">
        <p:scale>
          <a:sx n="87" d="100"/>
          <a:sy n="87" d="100"/>
        </p:scale>
        <p:origin x="1968" y="78"/>
      </p:cViewPr>
      <p:guideLst>
        <p:guide orient="horz" pos="3275"/>
        <p:guide/>
        <p:guide orient="horz" pos="1698"/>
        <p:guide pos="186"/>
        <p:guide orient="horz" pos="4268"/>
        <p:guide orient="horz" pos="2706"/>
        <p:guide pos="5759"/>
      </p:guideLst>
    </p:cSldViewPr>
  </p:slideViewPr>
  <p:notesTextViewPr>
    <p:cViewPr>
      <p:scale>
        <a:sx n="3" d="2"/>
        <a:sy n="3" d="2"/>
      </p:scale>
      <p:origin x="0" y="0"/>
    </p:cViewPr>
  </p:notesTextViewPr>
  <p:sorterViewPr>
    <p:cViewPr>
      <p:scale>
        <a:sx n="150" d="100"/>
        <a:sy n="150" d="100"/>
      </p:scale>
      <p:origin x="0" y="-2148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commentAuthors" Target="commentAuthor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handoutMaster" Target="handoutMasters/handoutMaster1.xml"/><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2B1D35A-B4C8-9743-8763-13778372564B}" type="datetime1">
              <a:rPr lang="en-US" smtClean="0"/>
              <a:t>5/31/2021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177AFFB-56DA-594C-9031-6FD53E0B4EDA}" type="slidenum">
              <a:rPr lang="en-US" smtClean="0"/>
              <a:t>‹#›</a:t>
            </a:fld>
            <a:endParaRPr lang="en-US" dirty="0"/>
          </a:p>
        </p:txBody>
      </p:sp>
    </p:spTree>
    <p:extLst>
      <p:ext uri="{BB962C8B-B14F-4D97-AF65-F5344CB8AC3E}">
        <p14:creationId xmlns:p14="http://schemas.microsoft.com/office/powerpoint/2010/main" val="2618586669"/>
      </p:ext>
    </p:extLst>
  </p:cSld>
  <p:clrMap bg1="lt1" tx1="dk1" bg2="lt2" tx2="dk2" accent1="accent1" accent2="accent2" accent3="accent3" accent4="accent4" accent5="accent5" accent6="accent6" hlink="hlink" folHlink="folHlink"/>
  <p:hf sldNum="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C7C0108-6E40-1A45-B73C-11FBD16D558B}" type="datetime1">
              <a:rPr lang="en-US" smtClean="0"/>
              <a:t>5/31/2021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3782D7-ADA2-3C4C-96C8-D58203F45DDC}" type="slidenum">
              <a:rPr lang="en-US" smtClean="0"/>
              <a:t>‹#›</a:t>
            </a:fld>
            <a:endParaRPr lang="en-US" dirty="0"/>
          </a:p>
        </p:txBody>
      </p:sp>
    </p:spTree>
    <p:extLst>
      <p:ext uri="{BB962C8B-B14F-4D97-AF65-F5344CB8AC3E}">
        <p14:creationId xmlns:p14="http://schemas.microsoft.com/office/powerpoint/2010/main" val="605211108"/>
      </p:ext>
    </p:extLst>
  </p:cSld>
  <p:clrMap bg1="lt1" tx1="dk1" bg2="lt2" tx2="dk2" accent1="accent1" accent2="accent2" accent3="accent3" accent4="accent4" accent5="accent5" accent6="accent6" hlink="hlink" folHlink="folHlink"/>
  <p:hf sldNum="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7840135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a company borrows $200,000 in cash from a bank, issuing a long-term note payable for that amount. The company reports this transaction in a statement of cash flows as a </a:t>
            </a:r>
            <a:r>
              <a:rPr lang="en-US" i="1" dirty="0"/>
              <a:t>financing activity.</a:t>
            </a:r>
            <a:r>
              <a:rPr lang="en-US" dirty="0"/>
              <a:t> Suppose the company then uses that cash to purchase new equipment. The company reports this second transaction as an </a:t>
            </a:r>
            <a:r>
              <a:rPr lang="en-US" i="1" dirty="0"/>
              <a:t>investing activity.</a:t>
            </a:r>
            <a:r>
              <a:rPr lang="en-US" dirty="0"/>
              <a:t> </a:t>
            </a:r>
          </a:p>
          <a:p>
            <a:endParaRPr lang="en-US" dirty="0"/>
          </a:p>
          <a:p>
            <a:r>
              <a:rPr lang="en-US" dirty="0"/>
              <a:t>But what if, instead of two separate transactions, the company had a </a:t>
            </a:r>
            <a:r>
              <a:rPr lang="en-US" i="1" dirty="0"/>
              <a:t>single transaction</a:t>
            </a:r>
            <a:r>
              <a:rPr lang="en-US" dirty="0"/>
              <a:t> that involved acquiring $200,000 of new equipment by issuing a $200,000 long-term note payable to the seller? </a:t>
            </a:r>
            <a:r>
              <a:rPr lang="en-US" b="1" dirty="0"/>
              <a:t>Since this single transaction does not affect cash, there are no investing or financing activities to report in the statement of cash flows.</a:t>
            </a:r>
          </a:p>
          <a:p>
            <a:endParaRPr lang="en-US" dirty="0"/>
          </a:p>
          <a:p>
            <a:r>
              <a:rPr lang="en-US" dirty="0"/>
              <a:t>However, transactions that do not increase or decrease cash, but that result in significant investing and financing activities, are reported as </a:t>
            </a:r>
            <a:r>
              <a:rPr lang="en-US" b="1" i="0" dirty="0"/>
              <a:t>noncash activities</a:t>
            </a:r>
            <a:r>
              <a:rPr lang="en-US" dirty="0"/>
              <a:t> either directly after the cash flow statement or in a note to the financial statements. </a:t>
            </a:r>
          </a:p>
        </p:txBody>
      </p:sp>
      <p:sp>
        <p:nvSpPr>
          <p:cNvPr id="4" name="Slide Number Placeholder 3"/>
          <p:cNvSpPr>
            <a:spLocks noGrp="1"/>
          </p:cNvSpPr>
          <p:nvPr>
            <p:ph type="sldNum" sz="quarter" idx="10"/>
          </p:nvPr>
        </p:nvSpPr>
        <p:spPr/>
        <p:txBody>
          <a:bodyPr/>
          <a:lstStyle/>
          <a:p>
            <a:fld id="{C43689D5-1779-4DA8-9158-22D5E6BDFF44}" type="slidenum">
              <a:rPr lang="en-US" smtClean="0"/>
              <a:pPr/>
              <a:t>11</a:t>
            </a:fld>
            <a:endParaRPr lang="en-US" dirty="0"/>
          </a:p>
        </p:txBody>
      </p:sp>
    </p:spTree>
    <p:extLst>
      <p:ext uri="{BB962C8B-B14F-4D97-AF65-F5344CB8AC3E}">
        <p14:creationId xmlns:p14="http://schemas.microsoft.com/office/powerpoint/2010/main" val="10607666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Examples of significant noncash investing and financing activities include:</a:t>
            </a:r>
          </a:p>
          <a:p>
            <a:r>
              <a:rPr lang="en-US" baseline="0" dirty="0"/>
              <a:t>1. Purchase of long-term assets by issuing debt.</a:t>
            </a:r>
          </a:p>
          <a:p>
            <a:r>
              <a:rPr lang="en-US" baseline="0" dirty="0"/>
              <a:t>2. Purchase of long-term assets by issuing stock.</a:t>
            </a:r>
          </a:p>
          <a:p>
            <a:r>
              <a:rPr lang="en-US" baseline="0" dirty="0"/>
              <a:t>3. Conversion of bonds payable into common stock.</a:t>
            </a:r>
          </a:p>
          <a:p>
            <a:r>
              <a:rPr lang="en-US" baseline="0" dirty="0"/>
              <a:t>4. Exchange of long-term assets.</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4902743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section, we first look at the steps involved in preparing the statement of cash flows, and its basic format. Then we work through these steps in preparing the operating, investing, and financing sections of the statement of cash flows.</a:t>
            </a:r>
          </a:p>
          <a:p>
            <a:endParaRPr lang="en-US" dirty="0"/>
          </a:p>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14</a:t>
            </a:fld>
            <a:endParaRPr lang="en-US" dirty="0"/>
          </a:p>
        </p:txBody>
      </p:sp>
    </p:spTree>
    <p:extLst>
      <p:ext uri="{BB962C8B-B14F-4D97-AF65-F5344CB8AC3E}">
        <p14:creationId xmlns:p14="http://schemas.microsoft.com/office/powerpoint/2010/main" val="17998738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This illustration shows the steps in preparing the statement of cash flows</a:t>
            </a:r>
            <a:r>
              <a:rPr lang="en-US" sz="1200" b="1" i="0" u="none" strike="noStrike" kern="1200" baseline="0" dirty="0">
                <a:solidFill>
                  <a:schemeClr val="tx1"/>
                </a:solidFill>
                <a:latin typeface="+mn-lt"/>
                <a:ea typeface="+mn-ea"/>
                <a:cs typeface="+mn-cs"/>
              </a:rPr>
              <a:t>:</a:t>
            </a:r>
          </a:p>
          <a:p>
            <a:endParaRPr lang="en-US" sz="1200" b="1"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Step 1. </a:t>
            </a:r>
            <a:r>
              <a:rPr lang="en-US" sz="1200" b="0" i="0" u="none" strike="noStrike" kern="1200" baseline="0" dirty="0">
                <a:solidFill>
                  <a:schemeClr val="tx1"/>
                </a:solidFill>
                <a:latin typeface="+mn-lt"/>
                <a:ea typeface="+mn-ea"/>
                <a:cs typeface="+mn-cs"/>
              </a:rPr>
              <a:t>Calculate net cash flows from </a:t>
            </a:r>
            <a:r>
              <a:rPr lang="en-US" sz="1200" b="0" i="1" u="none" strike="noStrike" kern="1200" baseline="0" dirty="0">
                <a:solidFill>
                  <a:schemeClr val="tx1"/>
                </a:solidFill>
                <a:latin typeface="+mn-lt"/>
                <a:ea typeface="+mn-ea"/>
                <a:cs typeface="+mn-cs"/>
              </a:rPr>
              <a:t>operating activities</a:t>
            </a:r>
            <a:r>
              <a:rPr lang="en-US" sz="1200" b="0" i="0" u="none" strike="noStrike" kern="1200" baseline="0" dirty="0">
                <a:solidFill>
                  <a:schemeClr val="tx1"/>
                </a:solidFill>
                <a:latin typeface="+mn-lt"/>
                <a:ea typeface="+mn-ea"/>
                <a:cs typeface="+mn-cs"/>
              </a:rPr>
              <a:t>, using information from the income statement and changes in current assets (other than cash) and current liabilities from the balance sheet. </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Step 2. </a:t>
            </a:r>
            <a:r>
              <a:rPr lang="en-US" sz="1200" b="0" i="0" u="none" strike="noStrike" kern="1200" baseline="0" dirty="0">
                <a:solidFill>
                  <a:schemeClr val="tx1"/>
                </a:solidFill>
                <a:latin typeface="+mn-lt"/>
                <a:ea typeface="+mn-ea"/>
                <a:cs typeface="+mn-cs"/>
              </a:rPr>
              <a:t>Determine the net cash flows from </a:t>
            </a:r>
            <a:r>
              <a:rPr lang="en-US" sz="1200" b="0" i="1" u="none" strike="noStrike" kern="1200" baseline="0" dirty="0">
                <a:solidFill>
                  <a:schemeClr val="tx1"/>
                </a:solidFill>
                <a:latin typeface="+mn-lt"/>
                <a:ea typeface="+mn-ea"/>
                <a:cs typeface="+mn-cs"/>
              </a:rPr>
              <a:t>investing activities, </a:t>
            </a:r>
            <a:r>
              <a:rPr lang="en-US" sz="1200" b="0" i="0" u="none" strike="noStrike" kern="1200" baseline="0" dirty="0">
                <a:solidFill>
                  <a:schemeClr val="tx1"/>
                </a:solidFill>
                <a:latin typeface="+mn-lt"/>
                <a:ea typeface="+mn-ea"/>
                <a:cs typeface="+mn-cs"/>
              </a:rPr>
              <a:t>by analyzing changes in long-term asset accounts from the balance sheet.</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Step 3. </a:t>
            </a:r>
            <a:r>
              <a:rPr lang="en-US" sz="1200" b="0" i="0" u="none" strike="noStrike" kern="1200" baseline="0" dirty="0">
                <a:solidFill>
                  <a:schemeClr val="tx1"/>
                </a:solidFill>
                <a:latin typeface="+mn-lt"/>
                <a:ea typeface="+mn-ea"/>
                <a:cs typeface="+mn-cs"/>
              </a:rPr>
              <a:t>Determine the net cash flows from </a:t>
            </a:r>
            <a:r>
              <a:rPr lang="en-US" sz="1200" b="0" i="1" u="none" strike="noStrike" kern="1200" baseline="0" dirty="0">
                <a:solidFill>
                  <a:schemeClr val="tx1"/>
                </a:solidFill>
                <a:latin typeface="+mn-lt"/>
                <a:ea typeface="+mn-ea"/>
                <a:cs typeface="+mn-cs"/>
              </a:rPr>
              <a:t>financing activities, </a:t>
            </a:r>
            <a:r>
              <a:rPr lang="en-US" sz="1200" b="0" i="0" u="none" strike="noStrike" kern="1200" baseline="0" dirty="0">
                <a:solidFill>
                  <a:schemeClr val="tx1"/>
                </a:solidFill>
                <a:latin typeface="+mn-lt"/>
                <a:ea typeface="+mn-ea"/>
                <a:cs typeface="+mn-cs"/>
              </a:rPr>
              <a:t>by analyzing changes in long-term liabilities and stockholders’ equity accounts from the balance sheet.</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Step 4. </a:t>
            </a:r>
            <a:r>
              <a:rPr lang="en-US" sz="1200" b="0" i="0" u="none" strike="noStrike" kern="1200" baseline="0" dirty="0">
                <a:solidFill>
                  <a:schemeClr val="tx1"/>
                </a:solidFill>
                <a:latin typeface="+mn-lt"/>
                <a:ea typeface="+mn-ea"/>
                <a:cs typeface="+mn-cs"/>
              </a:rPr>
              <a:t>Combine the operating, investing, and financing activities, and make sure the total change from these three activities </a:t>
            </a:r>
            <a:r>
              <a:rPr lang="en-US" dirty="0"/>
              <a:t>equals the amount of cash reported in the balance sheet this year versus last year (the change in cash). </a:t>
            </a:r>
          </a:p>
        </p:txBody>
      </p:sp>
      <p:sp>
        <p:nvSpPr>
          <p:cNvPr id="4" name="Slide Number Placeholder 3"/>
          <p:cNvSpPr>
            <a:spLocks noGrp="1"/>
          </p:cNvSpPr>
          <p:nvPr>
            <p:ph type="sldNum" sz="quarter" idx="10"/>
          </p:nvPr>
        </p:nvSpPr>
        <p:spPr/>
        <p:txBody>
          <a:bodyPr/>
          <a:lstStyle/>
          <a:p>
            <a:fld id="{C43689D5-1779-4DA8-9158-22D5E6BDFF44}" type="slidenum">
              <a:rPr lang="en-US" smtClean="0"/>
              <a:pPr/>
              <a:t>16</a:t>
            </a:fld>
            <a:endParaRPr lang="en-US" dirty="0"/>
          </a:p>
        </p:txBody>
      </p:sp>
    </p:spTree>
    <p:extLst>
      <p:ext uri="{BB962C8B-B14F-4D97-AF65-F5344CB8AC3E}">
        <p14:creationId xmlns:p14="http://schemas.microsoft.com/office/powerpoint/2010/main" val="4533561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income statement, the balance sheets, and additional information for E-Games, Inc. are provided on the next slides. We will use this information to prepare the statement of cash flows following the four basic steps. This illustration shows the income statement.</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5629663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illustration shows the first</a:t>
            </a:r>
            <a:r>
              <a:rPr lang="en-US" baseline="0" dirty="0"/>
              <a:t> half of the balance sheets as of December 31, 2024 and 2023.</a:t>
            </a:r>
          </a:p>
          <a:p>
            <a:endParaRPr lang="en-US" baseline="0" dirty="0"/>
          </a:p>
          <a:p>
            <a:r>
              <a:rPr lang="en-US" dirty="0"/>
              <a:t>Notice the first line of the balance sheets. Cash increased from $48,000 in 2023 to $62,000 in 2024. That’s an increase in cash of </a:t>
            </a:r>
            <a:r>
              <a:rPr lang="en-US" b="1" dirty="0"/>
              <a:t>$14,000</a:t>
            </a:r>
            <a:r>
              <a:rPr lang="en-US" dirty="0"/>
              <a:t> in 2024. </a:t>
            </a:r>
          </a:p>
          <a:p>
            <a:endParaRPr lang="en-US" b="1" dirty="0"/>
          </a:p>
          <a:p>
            <a:r>
              <a:rPr lang="en-US" b="1" dirty="0"/>
              <a:t>The purpose of the statement of cash flows is to report the activities that caused the change in cash balances reported in the balance sheets from period to period. </a:t>
            </a:r>
            <a:r>
              <a:rPr lang="en-US" dirty="0"/>
              <a:t>Those activities are listed by type—operating, investing, or financing.</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3265752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This illustration shows the final</a:t>
            </a:r>
            <a:r>
              <a:rPr lang="en-US" baseline="0" dirty="0"/>
              <a:t> half of the balance sheets as of December 31, 2024 and 2023.</a:t>
            </a:r>
            <a:endParaRPr lang="en-US" dirty="0"/>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1364116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shows the additional information</a:t>
            </a:r>
            <a:r>
              <a:rPr lang="en-US" baseline="0" dirty="0"/>
              <a:t> for 2024 that is pertinent to our problem. We will be referring to these slides as we prepare our statement of cash flow. Students can reference this information in their textbook.</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9292061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8660456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preparing the statement of cash flows, it’s helpful to first set up the basic format. As this illustration shows, the statement of cash flows will always contain three sections, each of which has a total dollar amount for the section items listed. Thus, there will be a total for net cash flows from operating activities, from investing activities, and from financing activities. The total of these three net cash flow amounts will equal the net increase or net decrease in cash for the period. For our E-Games example, the </a:t>
            </a:r>
            <a:r>
              <a:rPr lang="en-US" b="1" dirty="0"/>
              <a:t>$14,000</a:t>
            </a:r>
            <a:r>
              <a:rPr lang="en-US" dirty="0"/>
              <a:t> change in the cash balance will be our “check figure,” which means the cash inflows and cash outflows we identify must net to this amount.</a:t>
            </a:r>
          </a:p>
          <a:p>
            <a:endParaRPr lang="en-US" dirty="0"/>
          </a:p>
          <a:p>
            <a:r>
              <a:rPr lang="en-US" dirty="0"/>
              <a:t>After determining the net increase or decrease in cash for the period, we add cash at the beginning of the period to calculate cash at the end of the period. The amount of ending cash shown in the statement of cash flows will match the balance of cash shown in the balance sheet.</a:t>
            </a:r>
          </a:p>
        </p:txBody>
      </p:sp>
      <p:sp>
        <p:nvSpPr>
          <p:cNvPr id="4" name="Slide Number Placeholder 3"/>
          <p:cNvSpPr>
            <a:spLocks noGrp="1"/>
          </p:cNvSpPr>
          <p:nvPr>
            <p:ph type="sldNum" sz="quarter" idx="10"/>
          </p:nvPr>
        </p:nvSpPr>
        <p:spPr/>
        <p:txBody>
          <a:bodyPr/>
          <a:lstStyle/>
          <a:p>
            <a:fld id="{C43689D5-1779-4DA8-9158-22D5E6BDFF44}" type="slidenum">
              <a:rPr lang="en-US" smtClean="0"/>
              <a:pPr/>
              <a:t>22</a:t>
            </a:fld>
            <a:endParaRPr lang="en-US" dirty="0"/>
          </a:p>
        </p:txBody>
      </p:sp>
    </p:spTree>
    <p:extLst>
      <p:ext uri="{BB962C8B-B14F-4D97-AF65-F5344CB8AC3E}">
        <p14:creationId xmlns:p14="http://schemas.microsoft.com/office/powerpoint/2010/main" val="311243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2</a:t>
            </a:fld>
            <a:endParaRPr lang="en-US" dirty="0"/>
          </a:p>
        </p:txBody>
      </p:sp>
    </p:spTree>
    <p:extLst>
      <p:ext uri="{BB962C8B-B14F-4D97-AF65-F5344CB8AC3E}">
        <p14:creationId xmlns:p14="http://schemas.microsoft.com/office/powerpoint/2010/main" val="21292283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We have two ways to determine and report cash flows from operating activities in a statement of cash flows—the indirect method and the direct method. </a:t>
            </a:r>
            <a:r>
              <a:rPr lang="en-US" sz="1200" b="1" i="0" u="none" strike="noStrike" kern="1200" baseline="0" dirty="0">
                <a:solidFill>
                  <a:schemeClr val="tx1"/>
                </a:solidFill>
                <a:latin typeface="+mn-lt"/>
                <a:ea typeface="+mn-ea"/>
                <a:cs typeface="+mn-cs"/>
              </a:rPr>
              <a:t>The total net cash flows from operating activities are identical under both methods. </a:t>
            </a:r>
            <a:r>
              <a:rPr lang="en-US" sz="1200" b="0" i="0" u="none" strike="noStrike" kern="1200" baseline="0" dirty="0">
                <a:solidFill>
                  <a:schemeClr val="tx1"/>
                </a:solidFill>
                <a:latin typeface="+mn-lt"/>
                <a:ea typeface="+mn-ea"/>
                <a:cs typeface="+mn-cs"/>
              </a:rPr>
              <a:t>The methods differ only in the presentation format for operating activities. We report investing, financing, and noncash activities identically under both methods. </a:t>
            </a:r>
            <a:endParaRPr lang="en-US" dirty="0"/>
          </a:p>
          <a:p>
            <a:endParaRPr lang="en-US" dirty="0"/>
          </a:p>
          <a:p>
            <a:r>
              <a:rPr lang="en-US" dirty="0"/>
              <a:t>Using the </a:t>
            </a:r>
            <a:r>
              <a:rPr lang="en-US" b="1" dirty="0"/>
              <a:t>indirect method</a:t>
            </a:r>
            <a:r>
              <a:rPr lang="en-US" dirty="0"/>
              <a:t>, we begin with net income and then list adjustments to net income, in order to arrive at operating cash flows. The indirect</a:t>
            </a:r>
            <a:r>
              <a:rPr lang="en-US" baseline="0" dirty="0"/>
              <a:t> </a:t>
            </a:r>
            <a:r>
              <a:rPr lang="en-US" dirty="0"/>
              <a:t>method is more popular because it is generally easier and less costly to prepare. In fact, nearly all major companies in the United States (about 99%) prepare the statement of cash flows using the indirect method. For this reason, we emphasize the indirect method.</a:t>
            </a:r>
          </a:p>
          <a:p>
            <a:endParaRPr lang="en-US" dirty="0"/>
          </a:p>
          <a:p>
            <a:r>
              <a:rPr lang="en-US" sz="1200" b="0" i="0" u="none" strike="noStrike" kern="1200" baseline="0" dirty="0">
                <a:solidFill>
                  <a:schemeClr val="tx1"/>
                </a:solidFill>
                <a:latin typeface="+mn-lt"/>
                <a:ea typeface="+mn-ea"/>
                <a:cs typeface="+mn-cs"/>
              </a:rPr>
              <a:t>Using the </a:t>
            </a:r>
            <a:r>
              <a:rPr lang="en-US" sz="1200" b="1" i="0" u="none" strike="noStrike" kern="1200" baseline="0" dirty="0">
                <a:solidFill>
                  <a:schemeClr val="tx1"/>
                </a:solidFill>
                <a:latin typeface="+mn-lt"/>
                <a:ea typeface="+mn-ea"/>
                <a:cs typeface="+mn-cs"/>
              </a:rPr>
              <a:t>direct method,</a:t>
            </a:r>
            <a:r>
              <a:rPr lang="en-US" sz="1200" b="0" i="0" u="none" strike="noStrike" kern="1200" baseline="0" dirty="0">
                <a:solidFill>
                  <a:schemeClr val="tx1"/>
                </a:solidFill>
                <a:latin typeface="+mn-lt"/>
                <a:ea typeface="+mn-ea"/>
                <a:cs typeface="+mn-cs"/>
              </a:rPr>
              <a:t> we adjust the items on the income statement to directly show the cash inflows and outflows from operations such as cash received from customers and cash paid for inventory, salaries, rent, interest, and taxes. If a company decides to use the direct method to report operating activities, it must also report the indirect method either along with the statement of cash flows or in a separate note to the financial statements.</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The total net cash flows from operating activities are identical under both methods. </a:t>
            </a:r>
            <a:r>
              <a:rPr lang="en-US" sz="1200" b="0" i="0" u="none" strike="noStrike" kern="1200" baseline="0" dirty="0">
                <a:solidFill>
                  <a:schemeClr val="tx1"/>
                </a:solidFill>
                <a:latin typeface="+mn-lt"/>
                <a:ea typeface="+mn-ea"/>
                <a:cs typeface="+mn-cs"/>
              </a:rPr>
              <a:t>The methods differ only in the presentation format for operating activities. We discuss the indirect method in the next section. We present the direct method using the same example in an appendix to this chapter. Investing, financing, and noncash activities are reported identically under both methods.</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C43689D5-1779-4DA8-9158-22D5E6BDFF44}" type="slidenum">
              <a:rPr lang="en-US" smtClean="0"/>
              <a:pPr/>
              <a:t>23</a:t>
            </a:fld>
            <a:endParaRPr lang="en-US" dirty="0"/>
          </a:p>
        </p:txBody>
      </p:sp>
    </p:spTree>
    <p:extLst>
      <p:ext uri="{BB962C8B-B14F-4D97-AF65-F5344CB8AC3E}">
        <p14:creationId xmlns:p14="http://schemas.microsoft.com/office/powerpoint/2010/main" val="38480774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1385166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first step in preparing the statement of cash flows is to calculate net cash flows from </a:t>
            </a:r>
            <a:r>
              <a:rPr lang="en-US" i="0" dirty="0"/>
              <a:t>operating activities </a:t>
            </a:r>
            <a:r>
              <a:rPr lang="en-US" dirty="0"/>
              <a:t>using information from the income statement and changes in current assets (other than cash) and current liabilities from the balance sheet. </a:t>
            </a:r>
          </a:p>
          <a:p>
            <a:endParaRPr lang="en-US" dirty="0"/>
          </a:p>
          <a:p>
            <a:r>
              <a:rPr lang="en-US" dirty="0"/>
              <a:t>Under the indirect method, we calculate net cash flows from operating activities by starting with net income from the income statement. Net income includes all revenue and expense activities reported on an </a:t>
            </a:r>
            <a:r>
              <a:rPr lang="en-US" i="1" dirty="0"/>
              <a:t>accrual basis.</a:t>
            </a:r>
            <a:r>
              <a:rPr lang="en-US" dirty="0"/>
              <a:t> We need to remove the accruals from accrual-basis net income so that only the cash portion remains. </a:t>
            </a:r>
          </a:p>
          <a:p>
            <a:endParaRPr lang="en-US" dirty="0"/>
          </a:p>
          <a:p>
            <a:r>
              <a:rPr lang="en-US" dirty="0"/>
              <a:t>Adjustments to net income include the following:</a:t>
            </a:r>
          </a:p>
          <a:p>
            <a:pPr marL="228600" indent="-228600">
              <a:buFont typeface="+mj-lt"/>
              <a:buAutoNum type="arabicPeriod"/>
            </a:pPr>
            <a:r>
              <a:rPr lang="en-US" b="1" dirty="0"/>
              <a:t>Income statement items. </a:t>
            </a:r>
            <a:r>
              <a:rPr lang="en-US" dirty="0"/>
              <a:t>(a) Remove noncash revenues and noncash expenses, such as depreciation expense and amortization expense, and (b) remove nonoperating gains and nonoperating losses, such as gains and losses on the sale of land, buildings, and equipment.</a:t>
            </a:r>
          </a:p>
          <a:p>
            <a:pPr marL="228600" indent="-228600">
              <a:buFont typeface="+mj-lt"/>
              <a:buAutoNum type="arabicPeriod"/>
            </a:pPr>
            <a:r>
              <a:rPr lang="en-US" sz="1200" b="1" kern="1200" dirty="0">
                <a:solidFill>
                  <a:schemeClr val="tx1"/>
                </a:solidFill>
                <a:latin typeface="+mn-lt"/>
                <a:ea typeface="+mn-ea"/>
                <a:cs typeface="+mn-cs"/>
              </a:rPr>
              <a:t>Balance sheet items</a:t>
            </a:r>
            <a:r>
              <a:rPr lang="en-US" dirty="0"/>
              <a:t>. Adjust for changes in current assets and current liabilities. These changes represent differences between accrual-basis revenues/expenses and their corresponding operating cash flows. For example, an increase in accounts receivable represents sales to customers (accrual-basis revenue) that have not yet been collected (no operating cash inflow). We need to remove this amount of revenue from net income so that only the cash portion of sales revenue remains.</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4820286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slides that follow, we’ll cover many examples of both types of adjustments to net income. For now, understand the big picture—under the indirect method, the operating cash flows section provides a reconciliation from net income (accrual basis) to operating cash flows (cash basis). </a:t>
            </a:r>
          </a:p>
          <a:p>
            <a:endParaRPr lang="en-US" dirty="0"/>
          </a:p>
          <a:p>
            <a:r>
              <a:rPr lang="en-US" dirty="0"/>
              <a:t>The adjustments are summarized in this illustration.</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This illustration is a helpful reference when completing the homework at the end of the chapter.</a:t>
            </a:r>
          </a:p>
        </p:txBody>
      </p:sp>
      <p:sp>
        <p:nvSpPr>
          <p:cNvPr id="4" name="Slide Number Placeholder 3"/>
          <p:cNvSpPr>
            <a:spLocks noGrp="1"/>
          </p:cNvSpPr>
          <p:nvPr>
            <p:ph type="sldNum" sz="quarter" idx="10"/>
          </p:nvPr>
        </p:nvSpPr>
        <p:spPr/>
        <p:txBody>
          <a:bodyPr/>
          <a:lstStyle/>
          <a:p>
            <a:fld id="{C43689D5-1779-4DA8-9158-22D5E6BDFF44}" type="slidenum">
              <a:rPr lang="en-US" smtClean="0"/>
              <a:pPr/>
              <a:t>27</a:t>
            </a:fld>
            <a:endParaRPr lang="en-US" dirty="0"/>
          </a:p>
        </p:txBody>
      </p:sp>
    </p:spTree>
    <p:extLst>
      <p:ext uri="{BB962C8B-B14F-4D97-AF65-F5344CB8AC3E}">
        <p14:creationId xmlns:p14="http://schemas.microsoft.com/office/powerpoint/2010/main" val="17761396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calculate operating cash flows using the indirect method, we first adjust net income for income statement items. Two of the most common adjustments relate to (1) noncash items, such as depreciation expense and amortization expense, and (2) nonoperating items, such as gains and losses on the sale of land, equipment, and buildings.</a:t>
            </a:r>
          </a:p>
          <a:p>
            <a:endParaRPr lang="en-US" dirty="0"/>
          </a:p>
          <a:p>
            <a:r>
              <a:rPr lang="en-US" dirty="0"/>
              <a:t>We’ll discuss both of these next.</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1047372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200" b="0" i="0" u="none" strike="noStrike" baseline="0" dirty="0">
                <a:solidFill>
                  <a:srgbClr val="000000"/>
                </a:solidFill>
                <a:latin typeface="+mn-lt"/>
              </a:rPr>
              <a:t>Depreciation expense reduces net income without any related cash outflows in the current period. Because we </a:t>
            </a:r>
            <a:r>
              <a:rPr lang="en-US" sz="1200" b="0" i="1" u="none" strike="noStrike" baseline="0" dirty="0">
                <a:solidFill>
                  <a:srgbClr val="000000"/>
                </a:solidFill>
                <a:latin typeface="+mn-lt"/>
              </a:rPr>
              <a:t>deducted</a:t>
            </a:r>
            <a:r>
              <a:rPr lang="en-US" sz="1200" b="0" i="0" u="none" strike="noStrike" baseline="0" dirty="0">
                <a:solidFill>
                  <a:srgbClr val="000000"/>
                </a:solidFill>
                <a:latin typeface="+mn-lt"/>
              </a:rPr>
              <a:t> this noncash item in the determination of net income, we need to </a:t>
            </a:r>
            <a:r>
              <a:rPr lang="en-US" sz="1200" b="0" i="1" u="none" strike="noStrike" baseline="0" dirty="0">
                <a:solidFill>
                  <a:srgbClr val="000000"/>
                </a:solidFill>
                <a:latin typeface="+mn-lt"/>
              </a:rPr>
              <a:t>add back </a:t>
            </a:r>
            <a:r>
              <a:rPr lang="en-US" sz="1200" b="0" i="0" u="none" strike="noStrike" baseline="0" dirty="0">
                <a:solidFill>
                  <a:srgbClr val="000000"/>
                </a:solidFill>
                <a:latin typeface="+mn-lt"/>
              </a:rPr>
              <a:t>that amount in calculating operating cash flows. Adding back the amount of depreciation eliminates the deduction of this noncash expense in net income.</a:t>
            </a:r>
          </a:p>
          <a:p>
            <a:pPr algn="just"/>
            <a:r>
              <a:rPr lang="en-US" sz="1200" b="0" i="0" u="none" strike="noStrike" baseline="0" dirty="0">
                <a:solidFill>
                  <a:srgbClr val="000000"/>
                </a:solidFill>
                <a:latin typeface="+mn-lt"/>
              </a:rPr>
              <a:t> </a:t>
            </a:r>
          </a:p>
          <a:p>
            <a:pPr algn="just"/>
            <a:r>
              <a:rPr lang="en-US" sz="1200" b="0" i="0" u="none" strike="noStrike" baseline="0" dirty="0">
                <a:solidFill>
                  <a:srgbClr val="000000"/>
                </a:solidFill>
                <a:latin typeface="+mn-lt"/>
              </a:rPr>
              <a:t>E-Games, Inc., reports net income of $42,000 in its income statement. Included in this amount is depreciation expense of $9,000. Because depreciation expense reduces net income by $9,000 but has no affect on cash, E-Games will add back the $9,000 to net income in arriving at net cash flows from operations. </a:t>
            </a:r>
          </a:p>
          <a:p>
            <a:pPr algn="just"/>
            <a:endParaRPr lang="en-US" sz="1200" b="0" i="0" u="none" strike="noStrike" baseline="0" dirty="0">
              <a:solidFill>
                <a:srgbClr val="000000"/>
              </a:solidFill>
              <a:latin typeface="+mn-lt"/>
            </a:endParaRPr>
          </a:p>
          <a:p>
            <a:pPr algn="just"/>
            <a:r>
              <a:rPr lang="en-US" sz="1200" b="0" i="0" u="none" strike="noStrike" baseline="0" dirty="0">
                <a:solidFill>
                  <a:srgbClr val="000000"/>
                </a:solidFill>
                <a:latin typeface="+mn-lt"/>
              </a:rPr>
              <a:t>This illustration shows how E-Games reports depreciation expense in the statement of cash flows under the indirect method. </a:t>
            </a:r>
            <a:endParaRPr lang="en-US" sz="1200" dirty="0">
              <a:latin typeface="+mn-lt"/>
            </a:endParaRP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3544578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we adjust for gains and losses that do not affect operating cash flows (adjustments for nonoperating effects, such as a loss on sale of land).</a:t>
            </a:r>
          </a:p>
          <a:p>
            <a:endParaRPr lang="en-US" dirty="0"/>
          </a:p>
          <a:p>
            <a:r>
              <a:rPr lang="en-US" dirty="0"/>
              <a:t>Losses on the sale of long-term assets decrease net income, while gains on the sale of those assets increase net income. Included in E-Games’ net income is a $4,000 loss on the sale of land. The loss is not an </a:t>
            </a:r>
            <a:r>
              <a:rPr lang="en-US" i="1" dirty="0"/>
              <a:t>operating</a:t>
            </a:r>
            <a:r>
              <a:rPr lang="en-US" dirty="0"/>
              <a:t> cash inflow or cash outflow. (The actual sale of land is an </a:t>
            </a:r>
            <a:r>
              <a:rPr lang="en-US" i="1" dirty="0"/>
              <a:t>investing</a:t>
            </a:r>
            <a:r>
              <a:rPr lang="en-US" dirty="0"/>
              <a:t> activity discussed later in the chapter.) This means we need to remove the loss in the calculation of operating cash flows. We remove the loss by adding back that amount to net income. </a:t>
            </a:r>
          </a:p>
          <a:p>
            <a:endParaRPr lang="en-US" dirty="0"/>
          </a:p>
          <a:p>
            <a:r>
              <a:rPr lang="en-US" dirty="0"/>
              <a:t>This illustration shows how E-Games adds back the loss on sale of land to net income in arriving at net cash flows from operating activities.</a:t>
            </a:r>
          </a:p>
          <a:p>
            <a:endParaRPr lang="en-US" dirty="0"/>
          </a:p>
          <a:p>
            <a:r>
              <a:rPr lang="en-US" dirty="0"/>
              <a:t>What if E-Games, Inc., had a gain of $4,000, rather than a loss, on the sale of land? Because we would have </a:t>
            </a:r>
            <a:r>
              <a:rPr lang="en-US" i="1" dirty="0"/>
              <a:t>added</a:t>
            </a:r>
            <a:r>
              <a:rPr lang="en-US" dirty="0"/>
              <a:t> the $4,000 gain in the determination of net income, we would need to </a:t>
            </a:r>
            <a:r>
              <a:rPr lang="en-US" i="1" dirty="0"/>
              <a:t>subtract </a:t>
            </a:r>
            <a:r>
              <a:rPr lang="en-US" dirty="0"/>
              <a:t>that amount from net income to calculate operating cash flows.</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4106125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C43689D5-1779-4DA8-9158-22D5E6BDFF44}" type="slidenum">
              <a:rPr lang="en-US" smtClean="0"/>
              <a:pPr/>
              <a:t>31</a:t>
            </a:fld>
            <a:endParaRPr lang="en-US" dirty="0"/>
          </a:p>
        </p:txBody>
      </p:sp>
    </p:spTree>
    <p:extLst>
      <p:ext uri="{BB962C8B-B14F-4D97-AF65-F5344CB8AC3E}">
        <p14:creationId xmlns:p14="http://schemas.microsoft.com/office/powerpoint/2010/main" val="8367032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reconcile net income to operating cash flows, we also adjust for changes in the balances of related balance sheet accounts. These accounts predominantly include current assets other than investments and notes receivable, and current liabilities other than various forms of borrowing. </a:t>
            </a:r>
          </a:p>
          <a:p>
            <a:endParaRPr lang="en-US" dirty="0"/>
          </a:p>
          <a:p>
            <a:r>
              <a:rPr lang="en-US" dirty="0"/>
              <a:t>Adjusting for these changes in current assets and current liabilities helps to adjust accrual-basis revenues and expenses (within net income) to their related cash flow amounts. </a:t>
            </a:r>
          </a:p>
          <a:p>
            <a:endParaRPr lang="en-US" dirty="0"/>
          </a:p>
          <a:p>
            <a:r>
              <a:rPr lang="en-US" dirty="0"/>
              <a:t>Let’s look at the changes in current assets and current liabilities for E-Games to see how this works.</a:t>
            </a:r>
          </a:p>
        </p:txBody>
      </p:sp>
      <p:sp>
        <p:nvSpPr>
          <p:cNvPr id="4" name="Slide Number Placeholder 3"/>
          <p:cNvSpPr>
            <a:spLocks noGrp="1"/>
          </p:cNvSpPr>
          <p:nvPr>
            <p:ph type="sldNum" sz="quarter" idx="10"/>
          </p:nvPr>
        </p:nvSpPr>
        <p:spPr/>
        <p:txBody>
          <a:bodyPr/>
          <a:lstStyle/>
          <a:p>
            <a:fld id="{C43689D5-1779-4DA8-9158-22D5E6BDFF44}" type="slidenum">
              <a:rPr lang="en-US" smtClean="0"/>
              <a:pPr/>
              <a:t>32</a:t>
            </a:fld>
            <a:endParaRPr lang="en-US" dirty="0"/>
          </a:p>
        </p:txBody>
      </p:sp>
    </p:spTree>
    <p:extLst>
      <p:ext uri="{BB962C8B-B14F-4D97-AF65-F5344CB8AC3E}">
        <p14:creationId xmlns:p14="http://schemas.microsoft.com/office/powerpoint/2010/main" val="212054554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look at the changes in current assets and current liabilities for E-Games to see how this works.</a:t>
            </a:r>
          </a:p>
          <a:p>
            <a:endParaRPr lang="en-US" dirty="0"/>
          </a:p>
          <a:p>
            <a:r>
              <a:rPr lang="en-US" b="1" dirty="0"/>
              <a:t>Increase in Accounts Receivable.</a:t>
            </a:r>
            <a:r>
              <a:rPr lang="en-US" dirty="0"/>
              <a:t> E-Games reports sales revenue of $1,012,000 in its income statement. This does not mean, however, that E-Games collected $1,012,000 cash from its customers during the reporting period. We know this because E-Games’ accounts receivable increased $7,000 during the year (from $20,000 in 2023 to $27,000 in 2024). This tells us that the company must have collected less cash than its $1,012,000 in sales revenue. Why? Because customers owe the company $7,000 more than before. Here’s a summary.</a:t>
            </a:r>
          </a:p>
          <a:p>
            <a:endParaRPr lang="en-US" dirty="0"/>
          </a:p>
          <a:p>
            <a:r>
              <a:rPr lang="en-US" dirty="0"/>
              <a:t>Sales Revenue of $1,012,000 – Increase in Accounts Receivable of </a:t>
            </a:r>
            <a:r>
              <a:rPr lang="en-US" u="none" dirty="0"/>
              <a:t>7,000 = </a:t>
            </a:r>
            <a:r>
              <a:rPr lang="en-US" dirty="0"/>
              <a:t>Cash inflow from customers of $1,005,000.</a:t>
            </a:r>
          </a:p>
          <a:p>
            <a:endParaRPr lang="en-US" dirty="0"/>
          </a:p>
          <a:p>
            <a:r>
              <a:rPr lang="en-US" dirty="0"/>
              <a:t>The $7,000 increase in accounts receivable represents $7,000 of sales revenue that E-Games reported as part of net income but that did not result in operating cash inflows. Therefore, to adjust the sales revenue portion of net income (accrual basis = $1,012,000) to operating cash inflows from customers (cash basis = $1,005,000), we need to subtract the $7,000 increase in accounts receivable from net income, as shown in in this slide.</a:t>
            </a:r>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4106125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a:t>
            </a:r>
            <a:r>
              <a:rPr lang="en-US" b="1" i="0" dirty="0"/>
              <a:t>statement of cash flows </a:t>
            </a:r>
            <a:r>
              <a:rPr lang="en-US" dirty="0"/>
              <a:t>provides a summary of cash inflows and cash outflows during the reporting period. A cash </a:t>
            </a:r>
            <a:r>
              <a:rPr lang="en-US" sz="1200" b="1" i="0" kern="1200" dirty="0">
                <a:solidFill>
                  <a:schemeClr val="tx1"/>
                </a:solidFill>
                <a:latin typeface="+mn-lt"/>
                <a:ea typeface="+mn-ea"/>
                <a:cs typeface="+mn-cs"/>
              </a:rPr>
              <a:t>inflow</a:t>
            </a:r>
            <a:r>
              <a:rPr lang="en-US" i="1" dirty="0"/>
              <a:t> </a:t>
            </a:r>
            <a:r>
              <a:rPr lang="en-US" dirty="0"/>
              <a:t>simply means cash received by the company during the period. Similarly, a cash </a:t>
            </a:r>
            <a:r>
              <a:rPr lang="en-US" sz="1200" b="1" i="0" kern="1200" dirty="0">
                <a:solidFill>
                  <a:schemeClr val="tx1"/>
                </a:solidFill>
                <a:latin typeface="+mn-lt"/>
                <a:ea typeface="+mn-ea"/>
                <a:cs typeface="+mn-cs"/>
              </a:rPr>
              <a:t>outflow</a:t>
            </a:r>
            <a:r>
              <a:rPr lang="en-US" dirty="0"/>
              <a:t> is cash paid by the company during the period. The difference between cash inflows and cash outflows is called </a:t>
            </a:r>
            <a:r>
              <a:rPr lang="en-US" sz="1200" b="1" i="0" kern="1200" dirty="0">
                <a:solidFill>
                  <a:schemeClr val="tx1"/>
                </a:solidFill>
                <a:latin typeface="+mn-lt"/>
                <a:ea typeface="+mn-ea"/>
                <a:cs typeface="+mn-cs"/>
              </a:rPr>
              <a:t>net cash flows</a:t>
            </a:r>
            <a:r>
              <a:rPr lang="en-US" dirty="0"/>
              <a:t>. </a:t>
            </a:r>
          </a:p>
          <a:p>
            <a:endParaRPr lang="en-US" dirty="0"/>
          </a:p>
          <a:p>
            <a:r>
              <a:rPr lang="en-US" dirty="0"/>
              <a:t>The statement of cash flows reports separately the net cash flows from operating, investing, and financing activities. The sum of the net cash flows from those three activities equals the change in total cash for the period.  This illustration presents the statement of cash flows for E-Games, Inc.</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C43689D5-1779-4DA8-9158-22D5E6BDFF44}" type="slidenum">
              <a:rPr lang="en-US" smtClean="0"/>
              <a:pPr/>
              <a:t>3</a:t>
            </a:fld>
            <a:endParaRPr lang="en-US" dirty="0"/>
          </a:p>
        </p:txBody>
      </p:sp>
    </p:spTree>
    <p:extLst>
      <p:ext uri="{BB962C8B-B14F-4D97-AF65-F5344CB8AC3E}">
        <p14:creationId xmlns:p14="http://schemas.microsoft.com/office/powerpoint/2010/main" val="284184521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E-Games’ inventory balance decreased by $10,000 during the year. This tells us that the company sold $10,000 of inventory that was not replaced. This $10,000 is reported as cost of goods sold (an expense) in the income statement, reducing net income, but that amount had no effect on cash. To adjust for cash being greater by $10,000, we add the decrease in inventory to net income. Stated another way, we remove the $10,000 noncash portion of cost of goods sold by adding back that amount to net income. This illustration shows the adjustment.</a:t>
            </a:r>
          </a:p>
          <a:p>
            <a:endParaRPr lang="en-US" dirty="0"/>
          </a:p>
          <a:p>
            <a:r>
              <a:rPr lang="en-US" dirty="0"/>
              <a:t>If inventory had instead increased from year to year, the change in the balance would have been subtracted from net income to convert cost of goods sold from an accrual basis to a cash basis.</a:t>
            </a:r>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4106125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E-Games’ prepaid rent increased $2,000 during the year. This means the company paid $2,000 cash for an asset (prepaid rent) for which there is no corresponding expense (rent expense). In other words, the cash outflow to increase prepaid rent caused cash to decrease by $2,000, but net income remained unaffected. To adjust for cash being lower by $2,000, we subtract the increase in prepaid rent from net income. This illustration shows this adjustment.</a:t>
            </a:r>
          </a:p>
          <a:p>
            <a:endParaRPr lang="en-US" dirty="0"/>
          </a:p>
          <a:p>
            <a:r>
              <a:rPr lang="en-US" dirty="0"/>
              <a:t>If prepaid rent had instead decreased from year to year, the change in the balance would have been added to net income to convert rent expense from an accrual basis to a cash basis.</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41061256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E-Games’ accounts payable decreased $5,000 during the year. The decrease in accounts payable indicates that the company paid $5,000 cash to reduce its liability (accounts payable) for which there was no corresponding expense (cost of goods sold) during the period. In other words, the cash outflow to reduce accounts payable caused cash to decrease by $5,000, but net income remained unaffected. To adjust for cash being lower by $5,000, we subtract the decrease in accounts payable from net income, as shown in this illustration.</a:t>
            </a:r>
          </a:p>
          <a:p>
            <a:endParaRPr lang="en-US" dirty="0"/>
          </a:p>
          <a:p>
            <a:r>
              <a:rPr lang="en-US" dirty="0"/>
              <a:t>If accounts payable had instead increased from year to year, the change in the balance would have been added to net income to convert associated expenses from an accrual basis to a cash basis. The expense most often associated with accounts payable is cost of goods sold. </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4106125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E-Games’ interest payable increased $1,000 during the year. An increase in interest payable indicates that the company recorded interest expense of $1,000 for which it did not pay cash. In other words, the $1,000 increase in interest payable reduces net income (because of interest expense) but has no effect on cash. To adjust for cash being greater by $1,000, we add the increase in interest payable to net income. This is shown in this illustration.</a:t>
            </a:r>
          </a:p>
          <a:p>
            <a:endParaRPr lang="en-US" dirty="0"/>
          </a:p>
          <a:p>
            <a:r>
              <a:rPr lang="en-US" dirty="0"/>
              <a:t>If interest payable had instead decreased from year to year, the change in the balance would have been subtracted from net income to convert interest expense from an accrual basis to a cash basis.</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41061256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E-Games’ income tax payable decreased $2,000 during the year. The decrease in income tax payable indicates that the company paid $2,000 cash to reduce its liability (income tax payable) but reported no corresponding expense (income tax expense) during the period. In other words, the cash outflow to reduce income tax payable caused cash to decrease by $2,000, but net income remained unaffected. To adjust for cash being lower by $2,000, we subtract the decrease in income tax payable from net income. </a:t>
            </a:r>
          </a:p>
          <a:p>
            <a:endParaRPr lang="en-US" dirty="0"/>
          </a:p>
          <a:p>
            <a:r>
              <a:rPr lang="en-US" dirty="0"/>
              <a:t>This illustration shows this adjustment and calculates total net cash flows from operating activities of $50,000.</a:t>
            </a:r>
          </a:p>
          <a:p>
            <a:endParaRPr lang="en-US" dirty="0"/>
          </a:p>
          <a:p>
            <a:r>
              <a:rPr lang="en-US" dirty="0"/>
              <a:t>If income tax payable had instead increased from year to year, the change in the balance would have been added to net income to convert operating activities from an accrual basis to a cash basis.</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41061256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second step in preparing the statement of cash flows is to determine the net cash flows from </a:t>
            </a:r>
            <a:r>
              <a:rPr lang="en-US" i="1" dirty="0"/>
              <a:t>investing</a:t>
            </a:r>
            <a:r>
              <a:rPr lang="en-US" dirty="0"/>
              <a:t> activities. Companies periodically invest cash to replace or expand productive facilities such as property, plant, and equipment. Information concerning these investing activities can provide valuable insight to decision makers regarding the nature and amount of assets being acquired for future use, as well as provide clues concerning the company’s ambitions for the future. </a:t>
            </a:r>
          </a:p>
          <a:p>
            <a:endParaRPr lang="en-US" dirty="0"/>
          </a:p>
          <a:p>
            <a:r>
              <a:rPr lang="en-US" dirty="0"/>
              <a:t>In the investing activities section of the statement of cash flows, companies list separately cash inflows and cash outflows from transactions such as buying and selling property, plant, and equipment, making and collecting loans, and buying and selling investments in other companies.</a:t>
            </a:r>
          </a:p>
          <a:p>
            <a:endParaRPr lang="en-US" dirty="0"/>
          </a:p>
          <a:p>
            <a:r>
              <a:rPr lang="en-US" b="1" dirty="0"/>
              <a:t>We can find a firm’s investing activities by analyzing changes in long-term asset accounts from the balance sheet.</a:t>
            </a:r>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43</a:t>
            </a:fld>
            <a:endParaRPr lang="en-US" dirty="0"/>
          </a:p>
        </p:txBody>
      </p:sp>
    </p:spTree>
    <p:extLst>
      <p:ext uri="{BB962C8B-B14F-4D97-AF65-F5344CB8AC3E}">
        <p14:creationId xmlns:p14="http://schemas.microsoft.com/office/powerpoint/2010/main" val="166472731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Looking at the long-term asset section of the E-Games balance</a:t>
            </a:r>
            <a:r>
              <a:rPr lang="en-US" baseline="0" dirty="0"/>
              <a:t> sheet, we determine the following cash flows from investing activities:</a:t>
            </a:r>
          </a:p>
          <a:p>
            <a:endParaRPr lang="en-US" b="1" baseline="0" dirty="0"/>
          </a:p>
          <a:p>
            <a:r>
              <a:rPr lang="en-US" dirty="0"/>
              <a:t>Investments increased $35,000 during the year (from $0 in 2023 to $35,000 in 2024). In the absence of contrary evidence, it’s logical to assume the increase is due to the purchase of investments during the year.</a:t>
            </a:r>
          </a:p>
          <a:p>
            <a:endParaRPr lang="en-US" baseline="0" dirty="0"/>
          </a:p>
          <a:p>
            <a:r>
              <a:rPr lang="en-US" dirty="0"/>
              <a:t>The Land account decreased $10,000 during the year, indicating that E-Games sold land costing $10,000. </a:t>
            </a:r>
          </a:p>
          <a:p>
            <a:endParaRPr lang="en-US" dirty="0"/>
          </a:p>
          <a:p>
            <a:r>
              <a:rPr lang="en-US" dirty="0"/>
              <a:t>Additional-information item (2) in this illustration indicates that we originally recorded the land at a cost of $10,000 but sold it for only $6,000 (resulting in a loss on the sale of land of $4,000, as recorded in the operating activities section). We report the actual cash proceeds of $6,000 from the sale as a cash inflow from investing activities.</a:t>
            </a:r>
          </a:p>
          <a:p>
            <a:endParaRPr lang="en-US" baseline="0" dirty="0"/>
          </a:p>
          <a:p>
            <a:r>
              <a:rPr lang="en-US" dirty="0"/>
              <a:t>E-Games’ Equipment account increased by $20,000 during the year. If E-Games purchased the equipment with cash, we would record a cash outflow from investing activities of $20,000. However, additional-information item (3) in this illustration indicates that the firm paid for the equipment by issuing a $20,000 note payable to the seller. No cash was exchanged in the transaction. The increase in equipment therefore represents a noncash activity, which is disclosed either directly after the cash flow statement or in a note to the financial statements. </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45584100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06969325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77398099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third step in preparing the statement of cash flows is to determine the net cash flows from </a:t>
            </a:r>
            <a:r>
              <a:rPr lang="en-US" i="1" dirty="0"/>
              <a:t>financing</a:t>
            </a:r>
            <a:r>
              <a:rPr lang="en-US" dirty="0"/>
              <a:t> activities.</a:t>
            </a:r>
          </a:p>
          <a:p>
            <a:endParaRPr lang="en-US" dirty="0"/>
          </a:p>
          <a:p>
            <a:r>
              <a:rPr lang="en-US" dirty="0"/>
              <a:t>To fund its operating and investing activities, a company must often rely on external financing from two sources—creditors and shareholders. In the financing activities section of the statement of cash flows, companies list separately cash inflows, such as borrowing money and issuing stock, and cash outflows, such as repaying amounts borrowed and paying dividends to shareholders. And like investing activities, the presentation of financing activities is the same whether we use the indirect or the direct method for operating cash flows.</a:t>
            </a:r>
          </a:p>
          <a:p>
            <a:endParaRPr lang="en-US" dirty="0"/>
          </a:p>
          <a:p>
            <a:r>
              <a:rPr lang="en-US" dirty="0"/>
              <a:t>We can find a firm’s financing activities by examining changes in long-term liabilities and stockholders’ equity accounts from the balance sheet.</a:t>
            </a:r>
          </a:p>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49</a:t>
            </a:fld>
            <a:endParaRPr lang="en-US" dirty="0"/>
          </a:p>
        </p:txBody>
      </p:sp>
    </p:spTree>
    <p:extLst>
      <p:ext uri="{BB962C8B-B14F-4D97-AF65-F5344CB8AC3E}">
        <p14:creationId xmlns:p14="http://schemas.microsoft.com/office/powerpoint/2010/main" val="26813385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illustration presents the statement of cash flows for E-Games, Inc. We will use this statement</a:t>
            </a:r>
            <a:r>
              <a:rPr lang="en-US" baseline="0" dirty="0"/>
              <a:t> as an example throughout the chapter. Don’t be concerned about the details yet. That’s what the rest of the chapter is all about.</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20964405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We can find a firm’s financing activities by examining changes in long-term liabilities and stockholders’ equity accounts from the balance sheet.</a:t>
            </a:r>
            <a:r>
              <a:rPr lang="en-US" dirty="0"/>
              <a:t> Referring back to E-Games’ balance sheet, we find the following cash flows from financing activities.</a:t>
            </a:r>
          </a:p>
          <a:p>
            <a:endParaRPr lang="en-US" dirty="0"/>
          </a:p>
          <a:p>
            <a:r>
              <a:rPr lang="en-US" dirty="0"/>
              <a:t>E-Games has only one long-term liability. The company reports an increase in notes payable of $20,000. As we saw earlier, this was in payment for equipment and represents a noncash activity disclosed in a note to the financial statements.</a:t>
            </a:r>
          </a:p>
          <a:p>
            <a:endParaRPr lang="en-US" dirty="0"/>
          </a:p>
          <a:p>
            <a:r>
              <a:rPr lang="en-US" dirty="0"/>
              <a:t>Common stock increased by $5,000 during the year. Item (4) of the additional information in Illustration 11-6 confirms that this was the result of issuing $5,000 of common stock.</a:t>
            </a:r>
          </a:p>
          <a:p>
            <a:endParaRPr lang="en-US" dirty="0"/>
          </a:p>
          <a:p>
            <a:r>
              <a:rPr lang="en-US" dirty="0"/>
              <a:t>E-Games’ Retained Earnings balance increased by $30,000 during the year (from $41,000 to $71,000). Recall from earlier chapters that the balance of Retained Earnings increases with net income and decreases with dividends declared. Because net income is $42,000 and retained earnings increased by only $30,000, the company must have declared dividends of $12,000 during the year.</a:t>
            </a:r>
          </a:p>
          <a:p>
            <a:endParaRPr lang="en-US" dirty="0"/>
          </a:p>
          <a:p>
            <a:r>
              <a:rPr lang="en-US" dirty="0"/>
              <a:t>Only the dividends actually paid in cash during the year are reported in the statement of cash flows. If the company declares dividends in 2024 but does not pay them until 2025, it will report the dividends paid as a cash outflow in 2025, not in 2024.</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43319329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The fourth and final step in preparing the statement of cash flows is to combine the operating, investing, and financing activities and </a:t>
            </a:r>
            <a:r>
              <a:rPr lang="en-US" sz="1200" b="1" i="0" u="none" strike="noStrike" kern="1200" baseline="0" dirty="0">
                <a:solidFill>
                  <a:schemeClr val="tx1"/>
                </a:solidFill>
                <a:latin typeface="+mn-lt"/>
                <a:ea typeface="+mn-ea"/>
                <a:cs typeface="+mn-cs"/>
              </a:rPr>
              <a:t>make sure the total of these three activities equals the net increase (decrease) in cash in the balance sheet.</a:t>
            </a:r>
          </a:p>
          <a:p>
            <a:endParaRPr lang="en-US" sz="1200" b="0" i="0" u="none" strike="noStrike" kern="1200" baseline="0" dirty="0">
              <a:solidFill>
                <a:schemeClr val="tx1"/>
              </a:solidFill>
              <a:latin typeface="+mn-lt"/>
              <a:ea typeface="+mn-ea"/>
              <a:cs typeface="+mn-cs"/>
            </a:endParaRPr>
          </a:p>
          <a:p>
            <a:r>
              <a:rPr lang="en-US" b="0" dirty="0"/>
              <a:t>This illustration shows the complete statement of cash flows for E-Games, with all three sections—operating, investing,</a:t>
            </a:r>
          </a:p>
          <a:p>
            <a:r>
              <a:rPr lang="en-US" b="0" dirty="0"/>
              <a:t>and financing—included along with the note for noncash activities.</a:t>
            </a:r>
          </a:p>
          <a:p>
            <a:endParaRPr lang="en-US" dirty="0"/>
          </a:p>
          <a:p>
            <a:r>
              <a:rPr lang="en-US" dirty="0"/>
              <a:t>This is the moment of truth. The sum of the net cash flows from operating, investing, and financing activities should equal the net increase (decrease) in cash for the period. </a:t>
            </a:r>
          </a:p>
          <a:p>
            <a:endParaRPr lang="en-US" dirty="0"/>
          </a:p>
          <a:p>
            <a:r>
              <a:rPr lang="en-US" dirty="0"/>
              <a:t>In this illustration, we see that the total of the cash flows from operating (+$50,000), investing (−$29,000), and financing (−$7,000) activities equals the net increase in cash of </a:t>
            </a:r>
            <a:r>
              <a:rPr lang="en-US" b="1" dirty="0"/>
              <a:t>$14,000</a:t>
            </a:r>
            <a:r>
              <a:rPr lang="en-US" dirty="0"/>
              <a:t>, reconciling cash from the two consecutive balance sheets originally reported in Illustration 11-6 (which is shown on a previous slide).</a:t>
            </a:r>
          </a:p>
        </p:txBody>
      </p:sp>
      <p:sp>
        <p:nvSpPr>
          <p:cNvPr id="4" name="Slide Number Placeholder 3"/>
          <p:cNvSpPr>
            <a:spLocks noGrp="1"/>
          </p:cNvSpPr>
          <p:nvPr>
            <p:ph type="sldNum" sz="quarter" idx="10"/>
          </p:nvPr>
        </p:nvSpPr>
        <p:spPr/>
        <p:txBody>
          <a:bodyPr/>
          <a:lstStyle/>
          <a:p>
            <a:fld id="{C43689D5-1779-4DA8-9158-22D5E6BDFF44}" type="slidenum">
              <a:rPr lang="en-US" smtClean="0"/>
              <a:pPr/>
              <a:t>52</a:t>
            </a:fld>
            <a:endParaRPr lang="en-US" dirty="0"/>
          </a:p>
        </p:txBody>
      </p:sp>
    </p:spTree>
    <p:extLst>
      <p:ext uri="{BB962C8B-B14F-4D97-AF65-F5344CB8AC3E}">
        <p14:creationId xmlns:p14="http://schemas.microsoft.com/office/powerpoint/2010/main" val="73882368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53</a:t>
            </a:fld>
            <a:endParaRPr lang="en-US" dirty="0"/>
          </a:p>
        </p:txBody>
      </p:sp>
    </p:spTree>
    <p:extLst>
      <p:ext uri="{BB962C8B-B14F-4D97-AF65-F5344CB8AC3E}">
        <p14:creationId xmlns:p14="http://schemas.microsoft.com/office/powerpoint/2010/main" val="212922832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we reexamine the financial ratios introduced in Chapter 7—return on assets, profit margin, and asset turnover—substituting net cash flows from operating activities, also called </a:t>
            </a:r>
            <a:r>
              <a:rPr lang="en-US" b="1" dirty="0"/>
              <a:t>operating cash flows,</a:t>
            </a:r>
            <a:r>
              <a:rPr lang="en-US" dirty="0"/>
              <a:t> in place of net income.  </a:t>
            </a:r>
          </a:p>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55</a:t>
            </a:fld>
            <a:endParaRPr lang="en-US" dirty="0"/>
          </a:p>
        </p:txBody>
      </p:sp>
    </p:spTree>
    <p:extLst>
      <p:ext uri="{BB962C8B-B14F-4D97-AF65-F5344CB8AC3E}">
        <p14:creationId xmlns:p14="http://schemas.microsoft.com/office/powerpoint/2010/main" val="155158278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This illustration provides selected financial data from Apple and Alphabet for our use in calculating ratios on the following slides.</a:t>
            </a:r>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33464261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Apple generated slightly more income for each dollar invested in assets. </a:t>
            </a:r>
          </a:p>
          <a:p>
            <a:endParaRPr lang="en-US" dirty="0"/>
          </a:p>
          <a:p>
            <a:r>
              <a:rPr lang="en-US" dirty="0"/>
              <a:t>We can gain additional insights by examining a similar measure called the </a:t>
            </a:r>
            <a:r>
              <a:rPr lang="en-US" i="1" dirty="0"/>
              <a:t>cash return on assets</a:t>
            </a:r>
            <a:r>
              <a:rPr lang="en-US" dirty="0"/>
              <a:t> by substituting operating cash flows for net income.  We calculate it as: </a:t>
            </a:r>
            <a:r>
              <a:rPr lang="en-US" b="1" dirty="0"/>
              <a:t>Cash return on assets = Operating cash flows ÷ Average total assets.</a:t>
            </a:r>
          </a:p>
          <a:p>
            <a:endParaRPr lang="en-US" b="1" dirty="0"/>
          </a:p>
          <a:p>
            <a:r>
              <a:rPr lang="en-US" dirty="0"/>
              <a:t> Now we see that it’s Alphabet that shows a higher return on assets, in terms of operating cash flows.</a:t>
            </a:r>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09858834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Cash return on assets can be separated into cash flow to sales and asset turnover. </a:t>
            </a:r>
            <a:r>
              <a:rPr lang="en-US" i="1" dirty="0"/>
              <a:t>Cash flow to sales</a:t>
            </a:r>
            <a:r>
              <a:rPr lang="en-US" dirty="0"/>
              <a:t> measures the operating cash flows generated for each dollar of sales. (It is the cash flow equivalent to profit margin, introduced in Chapter 7.) </a:t>
            </a:r>
          </a:p>
          <a:p>
            <a:endParaRPr lang="en-US" i="1" dirty="0"/>
          </a:p>
          <a:p>
            <a:r>
              <a:rPr lang="en-US" i="1" dirty="0"/>
              <a:t>Asset turnover</a:t>
            </a:r>
            <a:r>
              <a:rPr lang="en-US" dirty="0"/>
              <a:t>, also covered in Chapter 7, measures the sales revenue generated per dollar of assets. Cash flow to sales and asset turnover represent two primary strategies that companies have for increasing their cash return on assets. One strategy, pursued by both Apple and Alphabet, is to sell highly innovative products that yield very high cash inflows from customers in relationship to the cash outflows to produce their products.</a:t>
            </a:r>
          </a:p>
          <a:p>
            <a:endParaRPr lang="en-US" dirty="0"/>
          </a:p>
          <a:p>
            <a:r>
              <a:rPr lang="en-US" dirty="0"/>
              <a:t>Another strategy is to pursue high asset turnover by selling at lower prices than the competition. In Illustrations 11-24 and 11-25, we calculate cash flow to sales and asset turnover for both companies. </a:t>
            </a:r>
          </a:p>
        </p:txBody>
      </p:sp>
      <p:sp>
        <p:nvSpPr>
          <p:cNvPr id="4" name="Slide Number Placeholder 3"/>
          <p:cNvSpPr>
            <a:spLocks noGrp="1"/>
          </p:cNvSpPr>
          <p:nvPr>
            <p:ph type="sldNum" sz="quarter" idx="10"/>
          </p:nvPr>
        </p:nvSpPr>
        <p:spPr/>
        <p:txBody>
          <a:bodyPr/>
          <a:lstStyle/>
          <a:p>
            <a:fld id="{C43689D5-1779-4DA8-9158-22D5E6BDFF44}" type="slidenum">
              <a:rPr lang="en-US" smtClean="0"/>
              <a:pPr/>
              <a:t>58</a:t>
            </a:fld>
            <a:endParaRPr lang="en-US" dirty="0"/>
          </a:p>
        </p:txBody>
      </p:sp>
    </p:spTree>
    <p:extLst>
      <p:ext uri="{BB962C8B-B14F-4D97-AF65-F5344CB8AC3E}">
        <p14:creationId xmlns:p14="http://schemas.microsoft.com/office/powerpoint/2010/main" val="65196889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Both companies have high cash flow to sales ratios, but Apple’s is easily lower. This difference explains why Apple generates lower cash return on assets. However, this lower return is partially offset by Apple’s higher asset turnover ratio. Apple uses its assets more efficiently to generate sales. </a:t>
            </a:r>
          </a:p>
          <a:p>
            <a:endParaRPr lang="en-US" dirty="0"/>
          </a:p>
          <a:p>
            <a:r>
              <a:rPr lang="en-US" dirty="0"/>
              <a:t>To maximize cash flow from operations, a company strives to increase both cash flow per dollar of sales (cash flow to sales) and sales per dollar of assets invested (asset turnover).</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43227372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84345530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62</a:t>
            </a:fld>
            <a:endParaRPr lang="en-US" dirty="0"/>
          </a:p>
        </p:txBody>
      </p:sp>
    </p:spTree>
    <p:extLst>
      <p:ext uri="{BB962C8B-B14F-4D97-AF65-F5344CB8AC3E}">
        <p14:creationId xmlns:p14="http://schemas.microsoft.com/office/powerpoint/2010/main" val="26985598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200" b="1" i="0" u="none" strike="noStrike" baseline="0" dirty="0">
                <a:solidFill>
                  <a:srgbClr val="000000"/>
                </a:solidFill>
                <a:latin typeface="+mn-lt"/>
              </a:rPr>
              <a:t>Operating activities </a:t>
            </a:r>
            <a:r>
              <a:rPr lang="en-US" sz="1200" b="0" i="0" u="none" strike="noStrike" baseline="0" dirty="0">
                <a:solidFill>
                  <a:srgbClr val="000000"/>
                </a:solidFill>
                <a:latin typeface="+mn-lt"/>
              </a:rPr>
              <a:t>include cash receipts and cash payments for transactions involving revenue and expense activities during the period. In other words, operating activities include the cash effects of the same activities that are reported in the income statement to calculate net income. Common examples of operating activities include the collection of cash from customers or the payment of cash for inventory, salaries, and rent. </a:t>
            </a:r>
          </a:p>
          <a:p>
            <a:pPr algn="just"/>
            <a:endParaRPr lang="en-US" sz="1200" b="1" i="0" u="none" strike="noStrike" baseline="0" dirty="0">
              <a:solidFill>
                <a:srgbClr val="000000"/>
              </a:solidFill>
              <a:latin typeface="+mn-lt"/>
            </a:endParaRPr>
          </a:p>
          <a:p>
            <a:pPr algn="just"/>
            <a:r>
              <a:rPr lang="en-US" sz="1200" b="1" i="0" u="none" strike="noStrike" baseline="0" dirty="0">
                <a:solidFill>
                  <a:srgbClr val="000000"/>
                </a:solidFill>
                <a:latin typeface="+mn-lt"/>
              </a:rPr>
              <a:t>Investing activities </a:t>
            </a:r>
            <a:r>
              <a:rPr lang="en-US" sz="1200" b="0" i="0" u="none" strike="noStrike" baseline="0" dirty="0">
                <a:solidFill>
                  <a:srgbClr val="000000"/>
                </a:solidFill>
                <a:latin typeface="+mn-lt"/>
              </a:rPr>
              <a:t>include transactions involving the purchase and sale of long-term assets and current investments. Companies periodically invest cash to replace or expand productive facilities such as buildings, land, and equipment. These are included in investing activities because they represent investments in capital assets, often referred to as </a:t>
            </a:r>
            <a:r>
              <a:rPr lang="en-US" sz="1200" b="1" i="0" u="none" strike="noStrike" baseline="0" dirty="0">
                <a:solidFill>
                  <a:srgbClr val="000000"/>
                </a:solidFill>
                <a:latin typeface="+mn-lt"/>
              </a:rPr>
              <a:t>capital expenditures </a:t>
            </a:r>
            <a:r>
              <a:rPr lang="en-US" sz="1200" b="0" i="0" u="none" strike="noStrike" baseline="0" dirty="0">
                <a:solidFill>
                  <a:srgbClr val="000000"/>
                </a:solidFill>
                <a:latin typeface="+mn-lt"/>
              </a:rPr>
              <a:t>or </a:t>
            </a:r>
            <a:r>
              <a:rPr lang="en-US" sz="1200" b="1" i="0" u="none" strike="noStrike" baseline="0" dirty="0">
                <a:solidFill>
                  <a:srgbClr val="000000"/>
                </a:solidFill>
                <a:latin typeface="+mn-lt"/>
              </a:rPr>
              <a:t>CAPEX</a:t>
            </a:r>
            <a:r>
              <a:rPr lang="en-US" sz="1200" b="0" i="0" u="none" strike="noStrike" baseline="0" dirty="0">
                <a:solidFill>
                  <a:srgbClr val="000000"/>
                </a:solidFill>
                <a:latin typeface="+mn-lt"/>
              </a:rPr>
              <a:t>. Companies also might invest cash in other assets, such as stocks or bonds of other companies, with the expectation of a return on those investments. Eventually, many of these assets are sold. The purchase and sale of long-term assets and investments are common examples of investing activities. </a:t>
            </a:r>
          </a:p>
          <a:p>
            <a:pPr algn="just"/>
            <a:endParaRPr lang="en-US" sz="1200" b="1" i="0" u="none" strike="noStrike" baseline="0" dirty="0">
              <a:solidFill>
                <a:srgbClr val="000000"/>
              </a:solidFill>
              <a:latin typeface="+mn-lt"/>
            </a:endParaRPr>
          </a:p>
          <a:p>
            <a:pPr algn="just"/>
            <a:r>
              <a:rPr lang="en-US" sz="1200" b="1" i="0" u="none" strike="noStrike" baseline="0" dirty="0">
                <a:solidFill>
                  <a:srgbClr val="000000"/>
                </a:solidFill>
                <a:latin typeface="+mn-lt"/>
              </a:rPr>
              <a:t>Financing activities </a:t>
            </a:r>
            <a:r>
              <a:rPr lang="en-US" sz="1200" b="0" i="0" u="none" strike="noStrike" baseline="0" dirty="0">
                <a:solidFill>
                  <a:srgbClr val="000000"/>
                </a:solidFill>
                <a:latin typeface="+mn-lt"/>
              </a:rPr>
              <a:t>include transactions with lenders, such as borrowing money and repaying debt, and with stockholders, such as issuing stock, paying dividends, and purchasing treasury stock. It’s the lenders and stockholders who provide external financing to the company. The total net cash flows from operating, investing, and financing activities equal the increase or decrease in total cash for the year. That is, the balance of cash at the beginning of the year, plus or minus net cash flows as reported in the statement of cash flows, equals the ending balance of cash reported in the balance sheet. </a:t>
            </a:r>
          </a:p>
          <a:p>
            <a:pPr algn="just"/>
            <a:endParaRPr lang="en-US" sz="1800" b="0" i="0" u="none" strike="noStrike" baseline="0" dirty="0">
              <a:solidFill>
                <a:srgbClr val="000000"/>
              </a:solidFill>
              <a:latin typeface="URWPalladioTOT"/>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This</a:t>
            </a:r>
            <a:r>
              <a:rPr lang="en-US" dirty="0"/>
              <a:t> illustration lists common cash receipts and cash payments for operating, investing, and financing activities. </a:t>
            </a:r>
            <a:r>
              <a:rPr lang="en-US" b="1" dirty="0"/>
              <a:t>Review this illustration carefully</a:t>
            </a:r>
            <a:r>
              <a:rPr lang="en-US" dirty="0"/>
              <a:t> (you may even want to bookmark it); it will come in handy in solving many of the homework problems at the end of the chapter.</a:t>
            </a:r>
          </a:p>
          <a:p>
            <a:pPr algn="just"/>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6</a:t>
            </a:fld>
            <a:endParaRPr lang="en-US" dirty="0"/>
          </a:p>
        </p:txBody>
      </p:sp>
    </p:spTree>
    <p:extLst>
      <p:ext uri="{BB962C8B-B14F-4D97-AF65-F5344CB8AC3E}">
        <p14:creationId xmlns:p14="http://schemas.microsoft.com/office/powerpoint/2010/main" val="322772045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two acceptable alternatives in reporting operating activities—the indirect method and the direct method. The presentation of operating activities in the main body of the chapter is referred to as the indirect method. By this method, we begin with reported net income and work backward to convert to a cash basis.</a:t>
            </a:r>
          </a:p>
          <a:p>
            <a:endParaRPr lang="en-US" dirty="0"/>
          </a:p>
          <a:p>
            <a:r>
              <a:rPr lang="en-US" dirty="0"/>
              <a:t>An alternative is the </a:t>
            </a:r>
            <a:r>
              <a:rPr lang="en-US" b="1" i="0" dirty="0"/>
              <a:t>direct method</a:t>
            </a:r>
            <a:r>
              <a:rPr lang="en-US" dirty="0"/>
              <a:t>, by which we report the cash inflows and cash outflows from operating activities directly in the statement of cash flows. For instance, we report </a:t>
            </a:r>
            <a:r>
              <a:rPr lang="en-US" i="1" dirty="0"/>
              <a:t>cash received from customers</a:t>
            </a:r>
            <a:r>
              <a:rPr lang="en-US" dirty="0"/>
              <a:t> as the cash effect of sales, and </a:t>
            </a:r>
            <a:r>
              <a:rPr lang="en-US" i="1" dirty="0"/>
              <a:t>cash paid to suppliers</a:t>
            </a:r>
            <a:r>
              <a:rPr lang="en-US" dirty="0"/>
              <a:t> as the cash effect of cost of goods sold. Income statement items that have </a:t>
            </a:r>
            <a:r>
              <a:rPr lang="en-US" i="1" dirty="0"/>
              <a:t>no</a:t>
            </a:r>
            <a:r>
              <a:rPr lang="en-US" dirty="0"/>
              <a:t> cash effect—such as depreciation expense or gains and losses on the sale of assets—are simply not reported under the direct method.</a:t>
            </a:r>
          </a:p>
          <a:p>
            <a:endParaRPr lang="en-US" dirty="0"/>
          </a:p>
          <a:p>
            <a:r>
              <a:rPr lang="en-US" dirty="0"/>
              <a:t>Here, we repeat the example for E-Games, Inc., this time presenting cash flows from operating activities using the direct method.</a:t>
            </a:r>
          </a:p>
        </p:txBody>
      </p:sp>
      <p:sp>
        <p:nvSpPr>
          <p:cNvPr id="4" name="Slide Number Placeholder 3"/>
          <p:cNvSpPr>
            <a:spLocks noGrp="1"/>
          </p:cNvSpPr>
          <p:nvPr>
            <p:ph type="sldNum" sz="quarter" idx="10"/>
          </p:nvPr>
        </p:nvSpPr>
        <p:spPr/>
        <p:txBody>
          <a:bodyPr/>
          <a:lstStyle/>
          <a:p>
            <a:fld id="{C43689D5-1779-4DA8-9158-22D5E6BDFF44}" type="slidenum">
              <a:rPr lang="en-US" smtClean="0"/>
              <a:pPr/>
              <a:t>63</a:t>
            </a:fld>
            <a:endParaRPr lang="en-US" dirty="0"/>
          </a:p>
        </p:txBody>
      </p:sp>
    </p:spTree>
    <p:extLst>
      <p:ext uri="{BB962C8B-B14F-4D97-AF65-F5344CB8AC3E}">
        <p14:creationId xmlns:p14="http://schemas.microsoft.com/office/powerpoint/2010/main" val="155158278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The best way to apply the direct method is to convert each revenue and expense item to its cash-basis amount.</a:t>
            </a:r>
            <a:r>
              <a:rPr lang="en-US" dirty="0"/>
              <a:t> We'll do this next using our E-Games example.</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C43689D5-1779-4DA8-9158-22D5E6BDFF44}" type="slidenum">
              <a:rPr lang="en-US" smtClean="0"/>
              <a:pPr/>
              <a:t>64</a:t>
            </a:fld>
            <a:endParaRPr lang="en-US" dirty="0"/>
          </a:p>
        </p:txBody>
      </p:sp>
    </p:spTree>
    <p:extLst>
      <p:ext uri="{BB962C8B-B14F-4D97-AF65-F5344CB8AC3E}">
        <p14:creationId xmlns:p14="http://schemas.microsoft.com/office/powerpoint/2010/main" val="218099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the general guidelines in this illustration for converting each income statement item to its operating cash flows.  The following slides demonstrate the application of these guidelines to actual accounts.</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0126743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We’ll convert each revenue and expense item to its cash-basis amount by using our E-Games example. Use the general guidelines in Illustration 27-A (which is on the previous slide) for converting each income statement item to its operating cash flows.</a:t>
            </a:r>
          </a:p>
          <a:p>
            <a:endParaRPr lang="en-US" dirty="0"/>
          </a:p>
          <a:p>
            <a:r>
              <a:rPr lang="en-US" dirty="0"/>
              <a:t>E-Games reports net sales of $1,012,000 as the first item in its income statement. Did E-Games receive $1,012,000 in cash from those sales? </a:t>
            </a:r>
          </a:p>
          <a:p>
            <a:endParaRPr lang="en-US" dirty="0"/>
          </a:p>
          <a:p>
            <a:r>
              <a:rPr lang="en-US" dirty="0"/>
              <a:t>We can answer this by looking at the change in accounts receivable. If accounts receivable increases, this indicates that net sales exceed cash receipts from customers. </a:t>
            </a:r>
          </a:p>
          <a:p>
            <a:endParaRPr lang="en-US" dirty="0"/>
          </a:p>
          <a:p>
            <a:r>
              <a:rPr lang="en-US" dirty="0"/>
              <a:t>That’s why customers owe more than they did before. If accounts receivable decreases, the opposite will be true. </a:t>
            </a:r>
          </a:p>
          <a:p>
            <a:endParaRPr lang="en-US" dirty="0"/>
          </a:p>
          <a:p>
            <a:r>
              <a:rPr lang="en-US" dirty="0"/>
              <a:t>Recall that accounts receivable increased $7,000. Therefore, we deduct the $7,000 increase in accounts receivable from net sales to obtain cash received from customers of $1,005,000, as shown in this illustration.</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69752811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Moving down the income statement, we see that E-Games reports cost of goods sold of $650,000. Did E-Games pay cash of $650,000 to suppliers of those goods during the year? To answer this, we look to the two current balance sheet accounts affected by merchandise purchases—Inventory and Accounts Payable.</a:t>
            </a:r>
          </a:p>
          <a:p>
            <a:endParaRPr lang="en-US" dirty="0"/>
          </a:p>
          <a:p>
            <a:r>
              <a:rPr lang="en-US" dirty="0"/>
              <a:t>First, compare cost of goods sold with the change in inventory to determine the cost of goods purchased (not necessarily cash paid) during the year. Inventory decreased by $10,000. We can visualize the relationship in T-account format as shown here (Inventory T-account).</a:t>
            </a:r>
          </a:p>
          <a:p>
            <a:endParaRPr lang="en-US" dirty="0"/>
          </a:p>
          <a:p>
            <a:r>
              <a:rPr lang="en-US" dirty="0"/>
              <a:t>The number needed to explain the change is $640,000. That’s the cost of goods </a:t>
            </a:r>
            <a:r>
              <a:rPr lang="en-US" i="1" dirty="0"/>
              <a:t>purchased</a:t>
            </a:r>
            <a:r>
              <a:rPr lang="en-US" dirty="0"/>
              <a:t> during the year. It’s not necessarily true, though, that E-Games paid $640,000 cash to suppliers of these goods. We need to look at the change in accounts payable to determine the cash paid to suppliers.</a:t>
            </a:r>
          </a:p>
          <a:p>
            <a:endParaRPr lang="en-US" dirty="0"/>
          </a:p>
          <a:p>
            <a:r>
              <a:rPr lang="en-US" dirty="0"/>
              <a:t>We record an increase in Cost of Goods Sold with a debit, a decrease in Inventory with a credit, and a decrease in Accounts Payable with a debit. Cash paid to suppliers is the “plug” figure we need in the Accounts Payable account for debits to equal credits.  The “plug” is $645,000 for cash paid.</a:t>
            </a:r>
          </a:p>
          <a:p>
            <a:endParaRPr lang="en-US" dirty="0"/>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84191785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Alternatively, we can analyze the situation this way: Inventory decreased $10,000 for the year, so E-Games needed to purchase only $640,000 of goods in order to sell $650,000 of goods; $10,000 came from existing inventory. Because accounts payable decreased by $5,000, cash paid to suppliers must have been $5,000 more than purchases, so we add the decrease in accounts payable to purchases of $640,000 to arrive at cash paid to suppliers of $645,000, as shown in this illustration.</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39218786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Cash Paid for Operating Expenses</a:t>
            </a:r>
          </a:p>
          <a:p>
            <a:r>
              <a:rPr lang="en-US" dirty="0"/>
              <a:t>Operating expenses of $286,000 appear next in the income statement. We examine the changes in current assets and current liabilities for any accounts related to operating expenses. Rent expense is included in operating expenses, so we must consider the change in prepaid rent. Increasing prepaid rent takes additional cash. Prepaid rent increased by $2,000, so we need to add this change to operating expenses to determine the cash paid for operating expenses.</a:t>
            </a:r>
          </a:p>
          <a:p>
            <a:endParaRPr lang="en-US" dirty="0"/>
          </a:p>
          <a:p>
            <a:r>
              <a:rPr lang="en-US" dirty="0"/>
              <a:t>We see no current assets or current liabilities associated with other operating expenses such as salaries expense or utilities expense, so we make no adjustments to these operating expenses. Therefore, the amounts we report for these operating expenses in the income statement must equal the amount of cash we paid for these items.</a:t>
            </a:r>
          </a:p>
          <a:p>
            <a:endParaRPr lang="en-US" dirty="0"/>
          </a:p>
          <a:p>
            <a:r>
              <a:rPr lang="en-US" b="1" dirty="0"/>
              <a:t>Depreciation Expense and Loss on Sale of Land</a:t>
            </a:r>
          </a:p>
          <a:p>
            <a:r>
              <a:rPr lang="en-US" dirty="0"/>
              <a:t>The next expense listed in the income statement is depreciation expense of $9,000. Depreciation expense has no effect on cash flows. It is merely an allocation in the current period of a prior cash expenditure (to acquire the depreciable asset). Therefore, unlike the other expenses to this point, depreciation is </a:t>
            </a:r>
            <a:r>
              <a:rPr lang="en-US" i="1" dirty="0"/>
              <a:t>not</a:t>
            </a:r>
            <a:r>
              <a:rPr lang="en-US" dirty="0"/>
              <a:t> reported on the statement of cash flows under the direct method.</a:t>
            </a:r>
          </a:p>
          <a:p>
            <a:endParaRPr lang="en-US" dirty="0"/>
          </a:p>
          <a:p>
            <a:r>
              <a:rPr lang="en-US" dirty="0"/>
              <a:t>Similar to depreciation expense, the loss on sale of land is </a:t>
            </a:r>
            <a:r>
              <a:rPr lang="en-US" i="1" dirty="0"/>
              <a:t>not</a:t>
            </a:r>
            <a:r>
              <a:rPr lang="en-US" dirty="0"/>
              <a:t> reported because it, too, has no effect on </a:t>
            </a:r>
            <a:r>
              <a:rPr lang="en-US" i="1" dirty="0"/>
              <a:t>operating</a:t>
            </a:r>
            <a:r>
              <a:rPr lang="en-US" dirty="0"/>
              <a:t> cash flows. Additional-information item (2) in Illustration 11-26 (included on a previous slide) indicates that land we originally purchased at a cost of $10,000 was sold for $6,000, resulting in a loss on the sale of land of $4,000. </a:t>
            </a:r>
          </a:p>
          <a:p>
            <a:endParaRPr lang="en-US" dirty="0"/>
          </a:p>
          <a:p>
            <a:r>
              <a:rPr lang="en-US" dirty="0"/>
              <a:t>As we discussed previously, we report the $6,000 cash inflow as an </a:t>
            </a:r>
            <a:r>
              <a:rPr lang="en-US" b="0" dirty="0"/>
              <a:t>investing</a:t>
            </a:r>
            <a:r>
              <a:rPr lang="en-US" dirty="0"/>
              <a:t> activity, because both investing in land and later selling the land are considered investing activities. The original cost of the land, and thus the loss, has no effect on operating cash flows.</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35102603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Cash Paid for Interest</a:t>
            </a:r>
          </a:p>
          <a:p>
            <a:r>
              <a:rPr lang="en-US" dirty="0"/>
              <a:t>E-Games next reports interest expense of $5,000 in the income statement. The related current asset or current liability in the balance sheet is interest payable. If interest payable increases, interest expense exceeds cash paid for interest. Interest payable increases $1,000. </a:t>
            </a:r>
          </a:p>
          <a:p>
            <a:endParaRPr lang="en-US" dirty="0"/>
          </a:p>
          <a:p>
            <a:r>
              <a:rPr lang="en-US" dirty="0"/>
              <a:t>As shown in this illustration, we deduct the increase in interest payable from interest expense to arrive at cash paid for interest.</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59753619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Cash Paid for Income Taxes</a:t>
            </a:r>
          </a:p>
          <a:p>
            <a:r>
              <a:rPr lang="en-US" dirty="0"/>
              <a:t>The final item reported in the income statement is income tax expense of $16,000. The related current asset or current liability in the balance sheet is income tax payable. Income tax payable decreased $2,000. This means that E-Games paid $2,000 more than the income tax expense recorded. </a:t>
            </a:r>
          </a:p>
          <a:p>
            <a:endParaRPr lang="en-US" dirty="0"/>
          </a:p>
          <a:p>
            <a:r>
              <a:rPr lang="en-US" dirty="0"/>
              <a:t>As shown in this illustration, we add the decrease in income tax payable to income tax expense to calculate cash paid for income taxes.</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96263647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that the net cash flows from operating activities is $50,000—</a:t>
            </a:r>
            <a:r>
              <a:rPr lang="en-US" b="1" dirty="0"/>
              <a:t>the same amount we calculated earlier in</a:t>
            </a:r>
            <a:r>
              <a:rPr lang="en-US" dirty="0"/>
              <a:t> </a:t>
            </a:r>
            <a:r>
              <a:rPr lang="en-US" b="1" dirty="0"/>
              <a:t>Illustration 11-16</a:t>
            </a:r>
            <a:r>
              <a:rPr lang="en-US" dirty="0"/>
              <a:t> </a:t>
            </a:r>
            <a:r>
              <a:rPr lang="en-US" b="0" i="0" dirty="0"/>
              <a:t>(which is included on a previous slide) </a:t>
            </a:r>
            <a:r>
              <a:rPr lang="en-US" b="1" dirty="0"/>
              <a:t>using the indirect method.</a:t>
            </a:r>
            <a:r>
              <a:rPr lang="en-US" dirty="0"/>
              <a:t> This will always be the case. </a:t>
            </a:r>
          </a:p>
          <a:p>
            <a:endParaRPr lang="en-US" dirty="0"/>
          </a:p>
          <a:p>
            <a:r>
              <a:rPr lang="en-US" dirty="0"/>
              <a:t>The indirect method begins with net income, whereas the direct method considers each of the individual accounts that make up net income. </a:t>
            </a:r>
          </a:p>
          <a:p>
            <a:endParaRPr lang="en-US" dirty="0"/>
          </a:p>
          <a:p>
            <a:r>
              <a:rPr lang="en-US" dirty="0"/>
              <a:t>Both methods take into consideration the </a:t>
            </a:r>
            <a:r>
              <a:rPr lang="en-US" i="1" dirty="0"/>
              <a:t>same changes</a:t>
            </a:r>
            <a:r>
              <a:rPr lang="en-US" dirty="0"/>
              <a:t> in current asset and current liability accounts.</a:t>
            </a:r>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5751865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61958167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7986238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As we saw in Chapter 3 we prepare the income statement, the statement of stockholders’ equity, and the balance sheet directly from the adjusted trial balance. However, the accounts listed on the adjusted trial balance do not directly provide the cash inflows and cash outflows we report in the statement of cash flows. We need to rely on other information sources to determine the amounts necessary to prepare the statement of cash flows.</a:t>
            </a:r>
          </a:p>
          <a:p>
            <a:pPr marL="0" indent="0">
              <a:buNone/>
            </a:pPr>
            <a:endParaRPr lang="en-US" dirty="0"/>
          </a:p>
          <a:p>
            <a:pPr marL="0" indent="0">
              <a:buNone/>
            </a:pPr>
            <a:r>
              <a:rPr lang="en-US" dirty="0"/>
              <a:t>This illustration outlines the three primary sources.</a:t>
            </a:r>
            <a:endParaRPr lang="en-US" sz="1200" b="1" i="0" u="none" strike="noStrike" kern="1200" baseline="0" dirty="0">
              <a:solidFill>
                <a:schemeClr val="tx1"/>
              </a:solidFill>
              <a:latin typeface="+mn-lt"/>
              <a:ea typeface="+mn-ea"/>
              <a:cs typeface="+mn-cs"/>
            </a:endParaRPr>
          </a:p>
          <a:p>
            <a:pPr marL="228600" indent="-228600">
              <a:buAutoNum type="arabicPeriod"/>
            </a:pPr>
            <a:r>
              <a:rPr lang="en-US" sz="1200" b="1" i="0" u="none" strike="noStrike" kern="1200" baseline="0" dirty="0">
                <a:solidFill>
                  <a:schemeClr val="tx1"/>
                </a:solidFill>
                <a:latin typeface="+mn-lt"/>
                <a:ea typeface="+mn-ea"/>
                <a:cs typeface="+mn-cs"/>
              </a:rPr>
              <a:t>Income statement</a:t>
            </a:r>
            <a:r>
              <a:rPr lang="en-US" sz="1200" b="0" i="0" u="none" strike="noStrike" kern="1200" baseline="0" dirty="0">
                <a:solidFill>
                  <a:schemeClr val="tx1"/>
                </a:solidFill>
                <a:latin typeface="+mn-lt"/>
                <a:ea typeface="+mn-ea"/>
                <a:cs typeface="+mn-cs"/>
              </a:rPr>
              <a:t>: </a:t>
            </a:r>
            <a:r>
              <a:rPr lang="en-US" dirty="0"/>
              <a:t>Revenues and expenses provide information in determining cash flows from operating activities. </a:t>
            </a:r>
            <a:endParaRPr lang="en-US" sz="1200" b="0" i="0" u="none" strike="noStrike" kern="1200" baseline="0" dirty="0">
              <a:solidFill>
                <a:schemeClr val="tx1"/>
              </a:solidFill>
              <a:latin typeface="+mn-lt"/>
              <a:ea typeface="+mn-ea"/>
              <a:cs typeface="+mn-cs"/>
            </a:endParaRPr>
          </a:p>
          <a:p>
            <a:pPr marL="228600" indent="-228600">
              <a:buAutoNum type="arabicPeriod"/>
            </a:pPr>
            <a:r>
              <a:rPr lang="en-US" sz="1200" b="1" i="0" u="none" strike="noStrike" kern="1200" baseline="0" dirty="0">
                <a:solidFill>
                  <a:schemeClr val="tx1"/>
                </a:solidFill>
                <a:latin typeface="+mn-lt"/>
                <a:ea typeface="+mn-ea"/>
                <a:cs typeface="+mn-cs"/>
              </a:rPr>
              <a:t>Balance sheet</a:t>
            </a:r>
            <a:r>
              <a:rPr lang="en-US" sz="1200" b="0" i="0" u="none" strike="noStrike" kern="1200" baseline="0" dirty="0">
                <a:solidFill>
                  <a:schemeClr val="tx1"/>
                </a:solidFill>
                <a:latin typeface="+mn-lt"/>
                <a:ea typeface="+mn-ea"/>
                <a:cs typeface="+mn-cs"/>
              </a:rPr>
              <a:t>: We look at the change in asset, liability, and stockholders’ equity accounts from the end of the last period to the end of this period to find cash flows from operating, investing, and financing activities.</a:t>
            </a:r>
          </a:p>
          <a:p>
            <a:pPr marL="228600" indent="-228600">
              <a:buAutoNum type="arabicPeriod"/>
            </a:pPr>
            <a:r>
              <a:rPr lang="en-US" sz="1200" b="1" i="0" u="none" strike="noStrike" kern="1200" baseline="0" dirty="0">
                <a:solidFill>
                  <a:schemeClr val="tx1"/>
                </a:solidFill>
                <a:latin typeface="+mn-lt"/>
                <a:ea typeface="+mn-ea"/>
                <a:cs typeface="+mn-cs"/>
              </a:rPr>
              <a:t>Detailed accounting records</a:t>
            </a:r>
            <a:r>
              <a:rPr lang="en-US" sz="1200" b="0" i="0" u="none" strike="noStrike" kern="1200" baseline="0" dirty="0">
                <a:solidFill>
                  <a:schemeClr val="tx1"/>
                </a:solidFill>
                <a:latin typeface="+mn-lt"/>
                <a:ea typeface="+mn-ea"/>
                <a:cs typeface="+mn-cs"/>
              </a:rPr>
              <a:t>: Sometimes we need additional information from the accounting records to determine specific cash inflows or cash outflows for the period.</a:t>
            </a:r>
            <a:endParaRPr lang="en-US" dirty="0"/>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2169822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illustration summarizes the relationship of the income statement and balance sheet to the operating, investing, and financing sections in the statement of cash flows.</a:t>
            </a:r>
          </a:p>
        </p:txBody>
      </p:sp>
      <p:sp>
        <p:nvSpPr>
          <p:cNvPr id="4" name="Slide Number Placeholder 3"/>
          <p:cNvSpPr>
            <a:spLocks noGrp="1"/>
          </p:cNvSpPr>
          <p:nvPr>
            <p:ph type="sldNum" sz="quarter" idx="10"/>
          </p:nvPr>
        </p:nvSpPr>
        <p:spPr/>
        <p:txBody>
          <a:bodyPr/>
          <a:lstStyle/>
          <a:p>
            <a:fld id="{C43689D5-1779-4DA8-9158-22D5E6BDFF44}" type="slidenum">
              <a:rPr lang="en-US" smtClean="0"/>
              <a:pPr/>
              <a:t>9</a:t>
            </a:fld>
            <a:endParaRPr lang="en-US" dirty="0"/>
          </a:p>
        </p:txBody>
      </p:sp>
    </p:spTree>
    <p:extLst>
      <p:ext uri="{BB962C8B-B14F-4D97-AF65-F5344CB8AC3E}">
        <p14:creationId xmlns:p14="http://schemas.microsoft.com/office/powerpoint/2010/main" val="34066406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7364098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ound Same Side Corner Rectangle 6"/>
          <p:cNvSpPr/>
          <p:nvPr userDrawn="1"/>
        </p:nvSpPr>
        <p:spPr>
          <a:xfrm flipV="1">
            <a:off x="215453" y="2675505"/>
            <a:ext cx="4002892" cy="3640212"/>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ound Diagonal Corner Rectangle 7"/>
          <p:cNvSpPr/>
          <p:nvPr userDrawn="1"/>
        </p:nvSpPr>
        <p:spPr>
          <a:xfrm>
            <a:off x="215453" y="192784"/>
            <a:ext cx="8731521" cy="245733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itle 1"/>
          <p:cNvSpPr txBox="1">
            <a:spLocks/>
          </p:cNvSpPr>
          <p:nvPr userDrawn="1"/>
        </p:nvSpPr>
        <p:spPr>
          <a:xfrm>
            <a:off x="-113397" y="1559251"/>
            <a:ext cx="8255256" cy="1275016"/>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b="1" dirty="0">
                <a:solidFill>
                  <a:schemeClr val="bg1"/>
                </a:solidFill>
                <a:latin typeface="Myriad Pro"/>
                <a:cs typeface="Myriad Pro"/>
              </a:rPr>
              <a:t>   Financial Accounting      </a:t>
            </a:r>
            <a:r>
              <a:rPr lang="en-US" sz="2000" dirty="0">
                <a:solidFill>
                  <a:schemeClr val="bg1"/>
                </a:solidFill>
                <a:latin typeface="Avenir LT Std 35 Light"/>
                <a:cs typeface="Avenir LT Std 35 Light"/>
              </a:rPr>
              <a:t>Sixth Edition</a:t>
            </a:r>
          </a:p>
        </p:txBody>
      </p:sp>
      <p:sp>
        <p:nvSpPr>
          <p:cNvPr id="13" name="TextBox 12"/>
          <p:cNvSpPr txBox="1"/>
          <p:nvPr/>
        </p:nvSpPr>
        <p:spPr>
          <a:xfrm>
            <a:off x="923984" y="4061414"/>
            <a:ext cx="1304059" cy="369332"/>
          </a:xfrm>
          <a:prstGeom prst="rect">
            <a:avLst/>
          </a:prstGeom>
          <a:noFill/>
        </p:spPr>
        <p:txBody>
          <a:bodyPr wrap="square" rtlCol="0">
            <a:spAutoFit/>
          </a:bodyPr>
          <a:lstStyle/>
          <a:p>
            <a:r>
              <a:rPr lang="en-US" dirty="0">
                <a:solidFill>
                  <a:srgbClr val="336666"/>
                </a:solidFill>
              </a:rPr>
              <a:t>CHAPTER</a:t>
            </a:r>
          </a:p>
        </p:txBody>
      </p:sp>
      <p:sp>
        <p:nvSpPr>
          <p:cNvPr id="14" name="TextBox 13"/>
          <p:cNvSpPr txBox="1"/>
          <p:nvPr userDrawn="1"/>
        </p:nvSpPr>
        <p:spPr>
          <a:xfrm>
            <a:off x="4307892" y="3969081"/>
            <a:ext cx="4779410" cy="461665"/>
          </a:xfrm>
          <a:prstGeom prst="rect">
            <a:avLst/>
          </a:prstGeom>
          <a:noFill/>
        </p:spPr>
        <p:txBody>
          <a:bodyPr wrap="square" rtlCol="0">
            <a:spAutoFit/>
          </a:bodyPr>
          <a:lstStyle/>
          <a:p>
            <a:r>
              <a:rPr lang="en-US" sz="2400" dirty="0">
                <a:solidFill>
                  <a:srgbClr val="336666"/>
                </a:solidFill>
              </a:rPr>
              <a:t>Spiceland  •  Thomas  •  Herrmann</a:t>
            </a:r>
          </a:p>
        </p:txBody>
      </p:sp>
      <p:sp>
        <p:nvSpPr>
          <p:cNvPr id="2" name="Title 1"/>
          <p:cNvSpPr>
            <a:spLocks noGrp="1"/>
          </p:cNvSpPr>
          <p:nvPr userDrawn="1">
            <p:ph type="ctrTitle"/>
          </p:nvPr>
        </p:nvSpPr>
        <p:spPr>
          <a:xfrm>
            <a:off x="631374" y="2657860"/>
            <a:ext cx="3242126" cy="923330"/>
          </a:xfrm>
          <a:prstGeom prst="rect">
            <a:avLst/>
          </a:prstGeom>
        </p:spPr>
        <p:txBody>
          <a:bodyPr wrap="square" lIns="0" tIns="0" rIns="0" bIns="0" anchor="t" anchorCtr="0">
            <a:spAutoFit/>
          </a:bodyPr>
          <a:lstStyle>
            <a:lvl1pPr algn="l">
              <a:defRPr sz="3000">
                <a:solidFill>
                  <a:srgbClr val="1D5F76"/>
                </a:solidFill>
              </a:defRPr>
            </a:lvl1pPr>
          </a:lstStyle>
          <a:p>
            <a:r>
              <a:rPr lang="en-US"/>
              <a:t>Click to edit Master title style</a:t>
            </a:r>
          </a:p>
        </p:txBody>
      </p:sp>
      <p:sp>
        <p:nvSpPr>
          <p:cNvPr id="4" name="Date Placeholder 3"/>
          <p:cNvSpPr>
            <a:spLocks noGrp="1"/>
          </p:cNvSpPr>
          <p:nvPr userDrawn="1">
            <p:ph type="dt" sz="half" idx="10"/>
          </p:nvPr>
        </p:nvSpPr>
        <p:spPr/>
        <p:txBody>
          <a:bodyPr/>
          <a:lstStyle/>
          <a:p>
            <a:fld id="{2026C5CF-2FD0-3746-8D23-F2ED43B2FFC1}" type="datetime1">
              <a:t>5/31/2021</a:t>
            </a:fld>
            <a:endParaRPr lang="en-US" dirty="0"/>
          </a:p>
        </p:txBody>
      </p:sp>
      <p:sp>
        <p:nvSpPr>
          <p:cNvPr id="5" name="Footer Placeholder 4"/>
          <p:cNvSpPr>
            <a:spLocks noGrp="1"/>
          </p:cNvSpPr>
          <p:nvPr userDrawn="1">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userDrawn="1">
            <p:ph type="sldNum" sz="quarter" idx="12"/>
          </p:nvPr>
        </p:nvSpPr>
        <p:spPr/>
        <p:txBody>
          <a:bodyPr/>
          <a:lstStyle/>
          <a:p>
            <a:fld id="{8A048DD7-39B4-434B-ACE7-68CA5B147A05}" type="slidenum">
              <a:rPr lang="en-US" smtClean="0"/>
              <a:t>‹#›</a:t>
            </a:fld>
            <a:endParaRPr lang="en-US" dirty="0"/>
          </a:p>
        </p:txBody>
      </p:sp>
    </p:spTree>
    <p:extLst>
      <p:ext uri="{BB962C8B-B14F-4D97-AF65-F5344CB8AC3E}">
        <p14:creationId xmlns:p14="http://schemas.microsoft.com/office/powerpoint/2010/main" val="15962641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2788" y="428845"/>
            <a:ext cx="8229600" cy="1143000"/>
          </a:xfrm>
          <a:prstGeom prst="rect">
            <a:avLst/>
          </a:prstGeom>
        </p:spPr>
        <p:txBody>
          <a:bodyPr/>
          <a:lstStyle/>
          <a:p>
            <a:r>
              <a:rPr lang="en-US" dirty="0"/>
              <a:t>Click to edit Master title style</a:t>
            </a:r>
          </a:p>
        </p:txBody>
      </p:sp>
      <p:sp>
        <p:nvSpPr>
          <p:cNvPr id="3" name="Content Placeholder 2"/>
          <p:cNvSpPr>
            <a:spLocks noGrp="1"/>
          </p:cNvSpPr>
          <p:nvPr>
            <p:ph idx="1"/>
          </p:nvPr>
        </p:nvSpPr>
        <p:spPr>
          <a:xfrm>
            <a:off x="809150" y="1291786"/>
            <a:ext cx="8229600" cy="4525963"/>
          </a:xfrm>
          <a:prstGeom prst="rect">
            <a:avLst/>
          </a:prstGeo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3B2DD28-C749-524E-95B9-6F48859ADED1}" type="datetime1">
              <a:t>5/31/2021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11" name="Round Same Side Corner Rectangle 10"/>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7908846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cept Check">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794576" cy="2731574"/>
          </a:xfrm>
          <a:prstGeom prst="rect">
            <a:avLst/>
          </a:prstGeom>
        </p:spPr>
        <p:txBody>
          <a:bodyPr>
            <a:normAutofit/>
          </a:bodyPr>
          <a:lstStyle>
            <a:lvl1pPr marL="514350" indent="-514350">
              <a:buFont typeface="+mj-lt"/>
              <a:buAutoNum type="arabicPeriod"/>
              <a:defRPr/>
            </a:lvl1pPr>
          </a:lstStyle>
          <a:p>
            <a:pPr lvl="0"/>
            <a:r>
              <a:rPr lang="en-US"/>
              <a:t>Click to edit Master text styles</a:t>
            </a:r>
          </a:p>
        </p:txBody>
      </p:sp>
      <p:sp>
        <p:nvSpPr>
          <p:cNvPr id="4" name="Date Placeholder 3"/>
          <p:cNvSpPr>
            <a:spLocks noGrp="1"/>
          </p:cNvSpPr>
          <p:nvPr>
            <p:ph type="dt" sz="half" idx="10"/>
          </p:nvPr>
        </p:nvSpPr>
        <p:spPr/>
        <p:txBody>
          <a:bodyPr/>
          <a:lstStyle/>
          <a:p>
            <a:fld id="{94C3D5D3-54DC-8443-A123-203FDD995EC8}" type="datetime1">
              <a:t>5/31/2021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11" name="Title 10"/>
          <p:cNvSpPr>
            <a:spLocks noGrp="1"/>
          </p:cNvSpPr>
          <p:nvPr>
            <p:ph type="title"/>
          </p:nvPr>
        </p:nvSpPr>
        <p:spPr>
          <a:xfrm>
            <a:off x="936943" y="421929"/>
            <a:ext cx="7922577" cy="1143000"/>
          </a:xfrm>
          <a:prstGeom prst="rect">
            <a:avLst/>
          </a:prstGeom>
        </p:spPr>
        <p:txBody>
          <a:bodyPr/>
          <a:lstStyle>
            <a:lvl1pPr>
              <a:defRPr sz="3600">
                <a:solidFill>
                  <a:srgbClr val="D49323"/>
                </a:solidFill>
              </a:defRPr>
            </a:lvl1pPr>
          </a:lstStyle>
          <a:p>
            <a:r>
              <a:rPr lang="en-US" dirty="0"/>
              <a:t>Click to edit Master title style</a:t>
            </a:r>
          </a:p>
        </p:txBody>
      </p:sp>
    </p:spTree>
    <p:extLst>
      <p:ext uri="{BB962C8B-B14F-4D97-AF65-F5344CB8AC3E}">
        <p14:creationId xmlns:p14="http://schemas.microsoft.com/office/powerpoint/2010/main" val="324575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X or ILLUST">
    <p:spTree>
      <p:nvGrpSpPr>
        <p:cNvPr id="1" name=""/>
        <p:cNvGrpSpPr/>
        <p:nvPr/>
      </p:nvGrpSpPr>
      <p:grpSpPr>
        <a:xfrm>
          <a:off x="0" y="0"/>
          <a:ext cx="0" cy="0"/>
          <a:chOff x="0" y="0"/>
          <a:chExt cx="0" cy="0"/>
        </a:xfrm>
      </p:grpSpPr>
      <p:sp>
        <p:nvSpPr>
          <p:cNvPr id="2" name="Title 1"/>
          <p:cNvSpPr>
            <a:spLocks noGrp="1"/>
          </p:cNvSpPr>
          <p:nvPr>
            <p:ph type="title"/>
          </p:nvPr>
        </p:nvSpPr>
        <p:spPr>
          <a:xfrm>
            <a:off x="724628" y="761265"/>
            <a:ext cx="8229600" cy="1143000"/>
          </a:xfrm>
          <a:prstGeom prst="rect">
            <a:avLst/>
          </a:prstGeom>
        </p:spPr>
        <p:txBody>
          <a:bodyPr/>
          <a:lstStyle>
            <a:lvl1pPr>
              <a:defRPr sz="4000"/>
            </a:lvl1pPr>
          </a:lstStyle>
          <a:p>
            <a:r>
              <a:rPr lang="en-US" dirty="0"/>
              <a:t>Click to edit Master title style</a:t>
            </a:r>
          </a:p>
        </p:txBody>
      </p:sp>
      <p:sp>
        <p:nvSpPr>
          <p:cNvPr id="4" name="Date Placeholder 3"/>
          <p:cNvSpPr>
            <a:spLocks noGrp="1"/>
          </p:cNvSpPr>
          <p:nvPr>
            <p:ph type="dt" sz="half" idx="10"/>
          </p:nvPr>
        </p:nvSpPr>
        <p:spPr/>
        <p:txBody>
          <a:bodyPr/>
          <a:lstStyle/>
          <a:p>
            <a:fld id="{A666E471-554B-2F49-B1D9-4CEC1A6525D0}" type="datetime1">
              <a:t>5/31/2021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8" name="Content Placeholder 7"/>
          <p:cNvSpPr>
            <a:spLocks noGrp="1"/>
          </p:cNvSpPr>
          <p:nvPr>
            <p:ph sz="quarter" idx="13"/>
          </p:nvPr>
        </p:nvSpPr>
        <p:spPr>
          <a:xfrm>
            <a:off x="823495" y="311417"/>
            <a:ext cx="6362529" cy="504128"/>
          </a:xfrm>
          <a:prstGeom prst="rect">
            <a:avLst/>
          </a:prstGeom>
        </p:spPr>
        <p:txBody>
          <a:bodyPr lIns="0" tIns="0" rIns="0" bIns="0">
            <a:noAutofit/>
          </a:bodyPr>
          <a:lstStyle>
            <a:lvl1pPr marL="0" indent="0">
              <a:buFontTx/>
              <a:buNone/>
              <a:defRPr sz="3200" b="0" i="0">
                <a:latin typeface="Avenir LT Std 65 Medium"/>
                <a:cs typeface="Avenir LT Std 65 Medium"/>
              </a:defRPr>
            </a:lvl1pPr>
            <a:lvl2pPr marL="457200" indent="0">
              <a:buFontTx/>
              <a:buNone/>
              <a:defRPr sz="2400" b="0" i="0">
                <a:latin typeface="Avenir LT Std 65 Medium"/>
                <a:cs typeface="Avenir LT Std 65 Medium"/>
              </a:defRPr>
            </a:lvl2pPr>
            <a:lvl3pPr marL="914400" indent="0">
              <a:buFontTx/>
              <a:buNone/>
              <a:defRPr sz="2400" b="0" i="0">
                <a:latin typeface="Avenir LT Std 65 Medium"/>
                <a:cs typeface="Avenir LT Std 65 Medium"/>
              </a:defRPr>
            </a:lvl3pPr>
            <a:lvl4pPr marL="1371600" indent="0">
              <a:buFontTx/>
              <a:buNone/>
              <a:defRPr sz="2400" b="0" i="0">
                <a:latin typeface="Avenir LT Std 65 Medium"/>
                <a:cs typeface="Avenir LT Std 65 Medium"/>
              </a:defRPr>
            </a:lvl4pPr>
            <a:lvl5pPr marL="1828800" indent="0">
              <a:buFontTx/>
              <a:buNone/>
              <a:defRPr sz="2400" b="0" i="0">
                <a:latin typeface="Avenir LT Std 65 Medium"/>
                <a:cs typeface="Avenir LT Std 65 Medium"/>
              </a:defRPr>
            </a:lvl5pPr>
          </a:lstStyle>
          <a:p>
            <a:pPr lvl="0"/>
            <a:r>
              <a:rPr lang="en-US" dirty="0"/>
              <a:t>Click to edit Master text styles</a:t>
            </a:r>
          </a:p>
        </p:txBody>
      </p:sp>
      <p:sp>
        <p:nvSpPr>
          <p:cNvPr id="13" name="Round Same Side Corner Rectangle 12"/>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735612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LO List">
    <p:spTree>
      <p:nvGrpSpPr>
        <p:cNvPr id="1" name=""/>
        <p:cNvGrpSpPr/>
        <p:nvPr/>
      </p:nvGrpSpPr>
      <p:grpSpPr>
        <a:xfrm>
          <a:off x="0" y="0"/>
          <a:ext cx="0" cy="0"/>
          <a:chOff x="0" y="0"/>
          <a:chExt cx="0" cy="0"/>
        </a:xfrm>
      </p:grpSpPr>
      <p:sp>
        <p:nvSpPr>
          <p:cNvPr id="3" name="Content Placeholder 2"/>
          <p:cNvSpPr>
            <a:spLocks noGrp="1"/>
          </p:cNvSpPr>
          <p:nvPr>
            <p:ph idx="1"/>
          </p:nvPr>
        </p:nvSpPr>
        <p:spPr>
          <a:xfrm>
            <a:off x="3367872" y="1155721"/>
            <a:ext cx="5772478" cy="4525963"/>
          </a:xfrm>
          <a:prstGeom prst="rect">
            <a:avLst/>
          </a:prstGeom>
        </p:spPr>
        <p:txBody>
          <a:bodyPr>
            <a:normAutofit/>
          </a:bodyPr>
          <a:lstStyle>
            <a:lvl1pPr marL="1196975" indent="-1143000">
              <a:buClr>
                <a:srgbClr val="A5062D"/>
              </a:buClr>
              <a:buFontTx/>
              <a:buNone/>
              <a:defRPr sz="2800"/>
            </a:lvl1pPr>
          </a:lstStyle>
          <a:p>
            <a:pPr lvl="0"/>
            <a:r>
              <a:rPr lang="en-US"/>
              <a:t>Click to edit Master text styles</a:t>
            </a:r>
          </a:p>
        </p:txBody>
      </p:sp>
      <p:sp>
        <p:nvSpPr>
          <p:cNvPr id="4" name="Date Placeholder 3"/>
          <p:cNvSpPr>
            <a:spLocks noGrp="1"/>
          </p:cNvSpPr>
          <p:nvPr>
            <p:ph type="dt" sz="half" idx="10"/>
          </p:nvPr>
        </p:nvSpPr>
        <p:spPr/>
        <p:txBody>
          <a:bodyPr/>
          <a:lstStyle/>
          <a:p>
            <a:fld id="{560569DE-5A03-1C46-8874-F157B1BDE02C}" type="datetime1">
              <a:t>5/31/2021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9" name="TextBox 8"/>
          <p:cNvSpPr txBox="1"/>
          <p:nvPr userDrawn="1"/>
        </p:nvSpPr>
        <p:spPr>
          <a:xfrm>
            <a:off x="718509" y="498933"/>
            <a:ext cx="3057071" cy="1200329"/>
          </a:xfrm>
          <a:prstGeom prst="rect">
            <a:avLst/>
          </a:prstGeom>
          <a:noFill/>
        </p:spPr>
        <p:txBody>
          <a:bodyPr wrap="square" rtlCol="0">
            <a:spAutoFit/>
          </a:bodyPr>
          <a:lstStyle/>
          <a:p>
            <a:r>
              <a:rPr lang="en-US" sz="3600" b="0" i="0" dirty="0">
                <a:solidFill>
                  <a:srgbClr val="A5062D"/>
                </a:solidFill>
                <a:latin typeface="Avenir LT Std 55 Roman"/>
                <a:cs typeface="Avenir LT Std 55 Roman"/>
              </a:rPr>
              <a:t>Learning</a:t>
            </a:r>
          </a:p>
          <a:p>
            <a:r>
              <a:rPr lang="en-US" sz="3600" b="0" i="0" dirty="0">
                <a:solidFill>
                  <a:srgbClr val="A5062D"/>
                </a:solidFill>
                <a:latin typeface="Avenir LT Std 55 Roman"/>
                <a:cs typeface="Avenir LT Std 55 Roman"/>
              </a:rPr>
              <a:t>Objectives</a:t>
            </a:r>
          </a:p>
        </p:txBody>
      </p:sp>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763084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O as Title">
    <p:spTree>
      <p:nvGrpSpPr>
        <p:cNvPr id="1" name=""/>
        <p:cNvGrpSpPr/>
        <p:nvPr/>
      </p:nvGrpSpPr>
      <p:grpSpPr>
        <a:xfrm>
          <a:off x="0" y="0"/>
          <a:ext cx="0" cy="0"/>
          <a:chOff x="0" y="0"/>
          <a:chExt cx="0" cy="0"/>
        </a:xfrm>
      </p:grpSpPr>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Content Placeholder 2"/>
          <p:cNvSpPr>
            <a:spLocks noGrp="1"/>
          </p:cNvSpPr>
          <p:nvPr>
            <p:ph idx="1"/>
          </p:nvPr>
        </p:nvSpPr>
        <p:spPr>
          <a:xfrm>
            <a:off x="709368" y="1442358"/>
            <a:ext cx="8237605" cy="2968582"/>
          </a:xfrm>
          <a:prstGeom prst="rect">
            <a:avLst/>
          </a:prstGeom>
        </p:spPr>
        <p:txBody>
          <a:bodyPr>
            <a:normAutofit/>
          </a:bodyPr>
          <a:lstStyle>
            <a:lvl1pPr marL="1196975" indent="-1143000">
              <a:buClr>
                <a:srgbClr val="A5062D"/>
              </a:buClr>
              <a:buFontTx/>
              <a:buNone/>
              <a:defRPr sz="2800"/>
            </a:lvl1pPr>
          </a:lstStyle>
          <a:p>
            <a:pPr lvl="0"/>
            <a:r>
              <a:rPr lang="en-US"/>
              <a:t>Click to edit Master text styles</a:t>
            </a:r>
          </a:p>
        </p:txBody>
      </p:sp>
      <p:sp>
        <p:nvSpPr>
          <p:cNvPr id="4" name="Date Placeholder 3"/>
          <p:cNvSpPr>
            <a:spLocks noGrp="1"/>
          </p:cNvSpPr>
          <p:nvPr>
            <p:ph type="dt" sz="half" idx="10"/>
          </p:nvPr>
        </p:nvSpPr>
        <p:spPr/>
        <p:txBody>
          <a:bodyPr/>
          <a:lstStyle/>
          <a:p>
            <a:fld id="{41DBB639-4572-E741-BEEC-DEEEB0AC4163}" type="datetime1">
              <a:t>5/31/2021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7" name="Round Diagonal Corner Rectangle 6"/>
          <p:cNvSpPr/>
          <p:nvPr userDrawn="1"/>
        </p:nvSpPr>
        <p:spPr>
          <a:xfrm>
            <a:off x="431800" y="400049"/>
            <a:ext cx="8515174" cy="74930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50009" y="456058"/>
            <a:ext cx="8229600" cy="804869"/>
          </a:xfrm>
          <a:prstGeom prst="rect">
            <a:avLst/>
          </a:prstGeom>
        </p:spPr>
        <p:txBody>
          <a:bodyPr/>
          <a:lstStyle>
            <a:lvl1pPr>
              <a:defRPr sz="3600" b="0" i="0">
                <a:solidFill>
                  <a:schemeClr val="bg1"/>
                </a:solidFill>
                <a:latin typeface="Avenir LT Std 45 Book"/>
                <a:cs typeface="Avenir LT Std 45 Book"/>
              </a:defRPr>
            </a:lvl1pPr>
          </a:lstStyle>
          <a:p>
            <a:r>
              <a:rPr lang="en-US" dirty="0"/>
              <a:t>Click to edit Master title style</a:t>
            </a:r>
          </a:p>
        </p:txBody>
      </p:sp>
    </p:spTree>
    <p:extLst>
      <p:ext uri="{BB962C8B-B14F-4D97-AF65-F5344CB8AC3E}">
        <p14:creationId xmlns:p14="http://schemas.microsoft.com/office/powerpoint/2010/main" val="21337092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art ">
    <p:spTree>
      <p:nvGrpSpPr>
        <p:cNvPr id="1" name=""/>
        <p:cNvGrpSpPr/>
        <p:nvPr/>
      </p:nvGrpSpPr>
      <p:grpSpPr>
        <a:xfrm>
          <a:off x="0" y="0"/>
          <a:ext cx="0" cy="0"/>
          <a:chOff x="0" y="0"/>
          <a:chExt cx="0" cy="0"/>
        </a:xfrm>
      </p:grpSpPr>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Text Placeholder 2"/>
          <p:cNvSpPr>
            <a:spLocks noGrp="1"/>
          </p:cNvSpPr>
          <p:nvPr>
            <p:ph type="body" idx="1" hasCustomPrompt="1"/>
          </p:nvPr>
        </p:nvSpPr>
        <p:spPr>
          <a:xfrm>
            <a:off x="740506" y="2675157"/>
            <a:ext cx="8129174" cy="1500187"/>
          </a:xfrm>
          <a:prstGeom prst="rect">
            <a:avLst/>
          </a:prstGeom>
        </p:spPr>
        <p:txBody>
          <a:bodyPr anchor="t">
            <a:normAutofit/>
          </a:bodyPr>
          <a:lstStyle>
            <a:lvl1pPr marL="0" indent="0">
              <a:buFont typeface="Arial"/>
              <a:buNone/>
              <a:defRPr sz="3200">
                <a:solidFill>
                  <a:srgbClr val="1D5F76"/>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4FBF06B-476C-DA4C-927B-593F56C072F4}" type="datetime1">
              <a:t>5/31/2021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7" name="Round Diagonal Corner Rectangle 6"/>
          <p:cNvSpPr/>
          <p:nvPr userDrawn="1"/>
        </p:nvSpPr>
        <p:spPr>
          <a:xfrm>
            <a:off x="431800" y="1612899"/>
            <a:ext cx="8515174" cy="990603"/>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43185" y="1676401"/>
            <a:ext cx="7772400" cy="927102"/>
          </a:xfrm>
          <a:prstGeom prst="rect">
            <a:avLst/>
          </a:prstGeom>
        </p:spPr>
        <p:txBody>
          <a:bodyPr anchor="t">
            <a:noAutofit/>
          </a:bodyPr>
          <a:lstStyle>
            <a:lvl1pPr algn="l">
              <a:defRPr sz="4400" b="0" i="0" cap="none">
                <a:solidFill>
                  <a:schemeClr val="bg1"/>
                </a:solidFill>
                <a:latin typeface="Avenir LT Std 45 Book"/>
                <a:cs typeface="Avenir LT Std 45 Book"/>
              </a:defRPr>
            </a:lvl1pPr>
          </a:lstStyle>
          <a:p>
            <a:r>
              <a:rPr lang="en-US"/>
              <a:t>Click to edit Master title style</a:t>
            </a:r>
          </a:p>
        </p:txBody>
      </p:sp>
    </p:spTree>
    <p:extLst>
      <p:ext uri="{BB962C8B-B14F-4D97-AF65-F5344CB8AC3E}">
        <p14:creationId xmlns:p14="http://schemas.microsoft.com/office/powerpoint/2010/main" val="2366616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0_Title and Content">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794576" cy="3966718"/>
          </a:xfrm>
          <a:prstGeom prst="rect">
            <a:avLst/>
          </a:prstGeom>
        </p:spPr>
        <p:txBody>
          <a:bodyPr>
            <a:normAutofit/>
          </a:bodyPr>
          <a:lstStyle>
            <a:lvl1pPr marL="514350" indent="-514350">
              <a:buFont typeface="+mj-lt"/>
              <a:buAutoNum type="arabicPeriod"/>
              <a:defRPr/>
            </a:lvl1pPr>
          </a:lstStyle>
          <a:p>
            <a:pPr lvl="0"/>
            <a:r>
              <a:rPr lang="en-US"/>
              <a:t>Click to edit Master text styles</a:t>
            </a:r>
          </a:p>
        </p:txBody>
      </p:sp>
      <p:sp>
        <p:nvSpPr>
          <p:cNvPr id="4" name="Date Placeholder 3"/>
          <p:cNvSpPr>
            <a:spLocks noGrp="1"/>
          </p:cNvSpPr>
          <p:nvPr>
            <p:ph type="dt" sz="half" idx="10"/>
          </p:nvPr>
        </p:nvSpPr>
        <p:spPr/>
        <p:txBody>
          <a:bodyPr/>
          <a:lstStyle/>
          <a:p>
            <a:fld id="{2CB12E37-71E0-3647-8384-93EA51011BAB}" type="datetime1">
              <a:t>5/31/2021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fld id="{8A048DD7-39B4-434B-ACE7-68CA5B147A05}" type="slidenum">
              <a:rPr lang="en-US" smtClean="0"/>
              <a:t>‹#›</a:t>
            </a:fld>
            <a:endParaRPr lang="en-US" dirty="0"/>
          </a:p>
        </p:txBody>
      </p:sp>
      <p:sp>
        <p:nvSpPr>
          <p:cNvPr id="11" name="Title 10"/>
          <p:cNvSpPr>
            <a:spLocks noGrp="1"/>
          </p:cNvSpPr>
          <p:nvPr>
            <p:ph type="title"/>
          </p:nvPr>
        </p:nvSpPr>
        <p:spPr>
          <a:xfrm>
            <a:off x="936943" y="421929"/>
            <a:ext cx="7922577" cy="1143000"/>
          </a:xfrm>
          <a:prstGeom prst="rect">
            <a:avLst/>
          </a:prstGeom>
        </p:spPr>
        <p:txBody>
          <a:bodyPr/>
          <a:lstStyle>
            <a:lvl1pPr>
              <a:defRPr sz="3600">
                <a:solidFill>
                  <a:srgbClr val="D49323"/>
                </a:solidFill>
              </a:defRPr>
            </a:lvl1pPr>
          </a:lstStyle>
          <a:p>
            <a:r>
              <a:rPr lang="en-US" dirty="0"/>
              <a:t>Click to edit Master title style</a:t>
            </a:r>
          </a:p>
        </p:txBody>
      </p:sp>
    </p:spTree>
    <p:extLst>
      <p:ext uri="{BB962C8B-B14F-4D97-AF65-F5344CB8AC3E}">
        <p14:creationId xmlns:p14="http://schemas.microsoft.com/office/powerpoint/2010/main" val="29923448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463E66-3070-B14E-BCC0-2B609348F166}" type="datetime1">
              <a:t>5/31/2021</a:t>
            </a:fld>
            <a:endParaRPr lang="en-US" dirty="0"/>
          </a:p>
        </p:txBody>
      </p:sp>
      <p:sp>
        <p:nvSpPr>
          <p:cNvPr id="5"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048DD7-39B4-434B-ACE7-68CA5B147A05}" type="slidenum">
              <a:rPr lang="en-US" smtClean="0"/>
              <a:t>‹#›</a:t>
            </a:fld>
            <a:endParaRPr lang="en-US" dirty="0"/>
          </a:p>
        </p:txBody>
      </p:sp>
    </p:spTree>
    <p:extLst>
      <p:ext uri="{BB962C8B-B14F-4D97-AF65-F5344CB8AC3E}">
        <p14:creationId xmlns:p14="http://schemas.microsoft.com/office/powerpoint/2010/main" val="2633915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3" r:id="rId3"/>
    <p:sldLayoutId id="2147483662" r:id="rId4"/>
    <p:sldLayoutId id="2147483660" r:id="rId5"/>
    <p:sldLayoutId id="2147483661" r:id="rId6"/>
    <p:sldLayoutId id="2147483651" r:id="rId7"/>
    <p:sldLayoutId id="2147483664" r:id="rId8"/>
  </p:sldLayoutIdLst>
  <p:hf hdr="0" dt="0"/>
  <p:txStyles>
    <p:titleStyle>
      <a:lvl1pPr algn="l" defTabSz="457200" rtl="0" eaLnBrk="1" latinLnBrk="0" hangingPunct="1">
        <a:spcBef>
          <a:spcPct val="0"/>
        </a:spcBef>
        <a:buNone/>
        <a:defRPr sz="3200" b="0" i="0" kern="1200">
          <a:solidFill>
            <a:srgbClr val="A5062D"/>
          </a:solidFill>
          <a:latin typeface="Avenir LT Std 65 Medium"/>
          <a:ea typeface="+mj-ea"/>
          <a:cs typeface="Avenir LT Std 65 Medium"/>
        </a:defRPr>
      </a:lvl1pPr>
    </p:titleStyle>
    <p:body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ctrTitle"/>
          </p:nvPr>
        </p:nvSpPr>
        <p:spPr>
          <a:xfrm>
            <a:off x="631374" y="2657860"/>
            <a:ext cx="3242126" cy="923330"/>
          </a:xfrm>
        </p:spPr>
        <p:txBody>
          <a:bodyPr/>
          <a:lstStyle/>
          <a:p>
            <a:r>
              <a:rPr lang="en-US" dirty="0"/>
              <a:t>Statement of Cash Flows</a:t>
            </a:r>
          </a:p>
        </p:txBody>
      </p:sp>
      <p:sp>
        <p:nvSpPr>
          <p:cNvPr id="13" name="TextBox 12"/>
          <p:cNvSpPr txBox="1"/>
          <p:nvPr/>
        </p:nvSpPr>
        <p:spPr>
          <a:xfrm>
            <a:off x="1665037" y="3429000"/>
            <a:ext cx="1941976" cy="1938992"/>
          </a:xfrm>
          <a:prstGeom prst="rect">
            <a:avLst/>
          </a:prstGeom>
          <a:noFill/>
        </p:spPr>
        <p:txBody>
          <a:bodyPr wrap="square" rtlCol="0">
            <a:spAutoFit/>
          </a:bodyPr>
          <a:lstStyle/>
          <a:p>
            <a:pPr algn="ctr"/>
            <a:r>
              <a:rPr lang="en-US" sz="12000" kern="0" spc="-400" dirty="0">
                <a:solidFill>
                  <a:srgbClr val="D49323"/>
                </a:solidFill>
                <a:latin typeface="Avenir LT Std 35 Light"/>
                <a:cs typeface="Avenir LT Std 35 Light"/>
              </a:rPr>
              <a:t>11</a:t>
            </a:r>
          </a:p>
        </p:txBody>
      </p:sp>
      <p:sp>
        <p:nvSpPr>
          <p:cNvPr id="2" name="Footer Placeholder 1"/>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3" name="Slide Number Placeholder 2"/>
          <p:cNvSpPr>
            <a:spLocks noGrp="1"/>
          </p:cNvSpPr>
          <p:nvPr>
            <p:ph type="sldNum" sz="quarter" idx="12"/>
          </p:nvPr>
        </p:nvSpPr>
        <p:spPr/>
        <p:txBody>
          <a:bodyPr/>
          <a:lstStyle/>
          <a:p>
            <a:r>
              <a:rPr lang="en-US" dirty="0"/>
              <a:t>11-</a:t>
            </a:r>
            <a:fld id="{8A048DD7-39B4-434B-ACE7-68CA5B147A05}" type="slidenum">
              <a:rPr lang="en-US" smtClean="0"/>
              <a:t>1</a:t>
            </a:fld>
            <a:endParaRPr lang="en-US" dirty="0"/>
          </a:p>
        </p:txBody>
      </p:sp>
    </p:spTree>
    <p:extLst>
      <p:ext uri="{BB962C8B-B14F-4D97-AF65-F5344CB8AC3E}">
        <p14:creationId xmlns:p14="http://schemas.microsoft.com/office/powerpoint/2010/main" val="24218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a:t>
            </a:r>
          </a:p>
        </p:txBody>
      </p:sp>
      <p:sp>
        <p:nvSpPr>
          <p:cNvPr id="3" name="Footer Placeholder 2"/>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4" name="Slide Number Placeholder 3"/>
          <p:cNvSpPr>
            <a:spLocks noGrp="1"/>
          </p:cNvSpPr>
          <p:nvPr>
            <p:ph type="sldNum" sz="quarter" idx="12"/>
          </p:nvPr>
        </p:nvSpPr>
        <p:spPr/>
        <p:txBody>
          <a:bodyPr/>
          <a:lstStyle/>
          <a:p>
            <a:r>
              <a:rPr lang="en-US" dirty="0"/>
              <a:t>11-</a:t>
            </a:r>
            <a:fld id="{8A048DD7-39B4-434B-ACE7-68CA5B147A05}" type="slidenum">
              <a:rPr lang="en-US" smtClean="0"/>
              <a:t>10</a:t>
            </a:fld>
            <a:endParaRPr lang="en-US" dirty="0"/>
          </a:p>
        </p:txBody>
      </p:sp>
      <p:sp>
        <p:nvSpPr>
          <p:cNvPr id="6" name="Content Placeholder 2"/>
          <p:cNvSpPr>
            <a:spLocks noGrp="1"/>
          </p:cNvSpPr>
          <p:nvPr>
            <p:ph idx="4294967295"/>
          </p:nvPr>
        </p:nvSpPr>
        <p:spPr>
          <a:xfrm>
            <a:off x="809150" y="1538709"/>
            <a:ext cx="7955280" cy="2590839"/>
          </a:xfrm>
          <a:prstGeom prst="rect">
            <a:avLst/>
          </a:prstGeom>
        </p:spPr>
        <p:txBody>
          <a:bodyPr/>
          <a:lstStyle/>
          <a:p>
            <a:pPr marL="0" indent="0">
              <a:spcBef>
                <a:spcPts val="0"/>
              </a:spcBef>
              <a:spcAft>
                <a:spcPts val="1200"/>
              </a:spcAft>
              <a:buNone/>
            </a:pPr>
            <a:r>
              <a:rPr lang="en-US" dirty="0"/>
              <a:t>Operating activities generally relate to income statement items and changes in current assets and current liabilities. </a:t>
            </a:r>
          </a:p>
          <a:p>
            <a:pPr marL="0" indent="0">
              <a:spcBef>
                <a:spcPts val="0"/>
              </a:spcBef>
              <a:spcAft>
                <a:spcPts val="1200"/>
              </a:spcAft>
              <a:buNone/>
            </a:pPr>
            <a:r>
              <a:rPr lang="en-US" dirty="0"/>
              <a:t>Investing activities primarily involve changes in long-term assets. </a:t>
            </a:r>
          </a:p>
          <a:p>
            <a:pPr marL="0" indent="0">
              <a:spcBef>
                <a:spcPts val="0"/>
              </a:spcBef>
              <a:spcAft>
                <a:spcPts val="1200"/>
              </a:spcAft>
              <a:buNone/>
            </a:pPr>
            <a:r>
              <a:rPr lang="en-US" dirty="0"/>
              <a:t>Financing activities primarily involve changes in long-term liabilities and stockholders’ equity.</a:t>
            </a:r>
          </a:p>
        </p:txBody>
      </p:sp>
    </p:spTree>
    <p:extLst>
      <p:ext uri="{BB962C8B-B14F-4D97-AF65-F5344CB8AC3E}">
        <p14:creationId xmlns:p14="http://schemas.microsoft.com/office/powerpoint/2010/main" val="3268725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Noncash Activities</a:t>
            </a:r>
          </a:p>
        </p:txBody>
      </p:sp>
      <p:sp>
        <p:nvSpPr>
          <p:cNvPr id="3" name="Content Placeholder 2"/>
          <p:cNvSpPr>
            <a:spLocks noGrp="1"/>
          </p:cNvSpPr>
          <p:nvPr>
            <p:ph idx="1"/>
          </p:nvPr>
        </p:nvSpPr>
        <p:spPr/>
        <p:txBody>
          <a:bodyPr/>
          <a:lstStyle/>
          <a:p>
            <a:r>
              <a:rPr lang="en-US" dirty="0"/>
              <a:t>Significant investing and financing activities that do not affect cash</a:t>
            </a:r>
          </a:p>
          <a:p>
            <a:r>
              <a:rPr lang="en-IN" dirty="0"/>
              <a:t>Reported after the cash flow statement or in a note to the financial statements</a:t>
            </a:r>
            <a:endParaRPr lang="en-US" dirty="0"/>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7" name="Slide Number Placeholder 6"/>
          <p:cNvSpPr>
            <a:spLocks noGrp="1"/>
          </p:cNvSpPr>
          <p:nvPr>
            <p:ph type="sldNum" sz="quarter" idx="12"/>
          </p:nvPr>
        </p:nvSpPr>
        <p:spPr/>
        <p:txBody>
          <a:bodyPr/>
          <a:lstStyle/>
          <a:p>
            <a:r>
              <a:rPr lang="en-US" dirty="0"/>
              <a:t>11-</a:t>
            </a:r>
            <a:fld id="{8A048DD7-39B4-434B-ACE7-68CA5B147A05}" type="slidenum">
              <a:rPr lang="en-US" smtClean="0"/>
              <a:t>11</a:t>
            </a:fld>
            <a:endParaRPr lang="en-US" dirty="0"/>
          </a:p>
        </p:txBody>
      </p:sp>
    </p:spTree>
    <p:extLst>
      <p:ext uri="{BB962C8B-B14F-4D97-AF65-F5344CB8AC3E}">
        <p14:creationId xmlns:p14="http://schemas.microsoft.com/office/powerpoint/2010/main" val="1182116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ct val="90000"/>
              </a:lnSpc>
            </a:pPr>
            <a:r>
              <a:rPr lang="en-US" sz="4000" dirty="0"/>
              <a:t>Examples of Significant Noncash Investing and Financing Activities</a:t>
            </a:r>
          </a:p>
        </p:txBody>
      </p:sp>
      <p:sp>
        <p:nvSpPr>
          <p:cNvPr id="3" name="Content Placeholder 2"/>
          <p:cNvSpPr>
            <a:spLocks noGrp="1"/>
          </p:cNvSpPr>
          <p:nvPr>
            <p:ph idx="1"/>
          </p:nvPr>
        </p:nvSpPr>
        <p:spPr>
          <a:xfrm>
            <a:off x="893386" y="1892850"/>
            <a:ext cx="8229600" cy="4245904"/>
          </a:xfrm>
        </p:spPr>
        <p:txBody>
          <a:bodyPr/>
          <a:lstStyle/>
          <a:p>
            <a:r>
              <a:rPr lang="en-US" dirty="0"/>
              <a:t>Purchase of long-term assets by issuing debt</a:t>
            </a:r>
          </a:p>
          <a:p>
            <a:r>
              <a:rPr lang="en-US" dirty="0"/>
              <a:t>Purchase of long-term assets by issuing stock</a:t>
            </a:r>
          </a:p>
          <a:p>
            <a:r>
              <a:rPr lang="en-US" dirty="0"/>
              <a:t>Conversion of bonds payable into common stock</a:t>
            </a:r>
          </a:p>
          <a:p>
            <a:r>
              <a:rPr lang="en-US" dirty="0"/>
              <a:t>Exchange of long-term assets</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11-</a:t>
            </a:r>
            <a:fld id="{8A048DD7-39B4-434B-ACE7-68CA5B147A05}" type="slidenum">
              <a:rPr lang="en-US" smtClean="0"/>
              <a:t>12</a:t>
            </a:fld>
            <a:endParaRPr lang="en-US" dirty="0"/>
          </a:p>
        </p:txBody>
      </p:sp>
    </p:spTree>
    <p:extLst>
      <p:ext uri="{BB962C8B-B14F-4D97-AF65-F5344CB8AC3E}">
        <p14:creationId xmlns:p14="http://schemas.microsoft.com/office/powerpoint/2010/main" val="2020342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511" y="1138274"/>
            <a:ext cx="7772400" cy="4432716"/>
          </a:xfrm>
        </p:spPr>
        <p:txBody>
          <a:bodyPr>
            <a:normAutofit/>
          </a:bodyPr>
          <a:lstStyle/>
          <a:p>
            <a:pPr marL="0" indent="0">
              <a:buNone/>
            </a:pPr>
            <a:r>
              <a:rPr lang="en-US" sz="2800" dirty="0"/>
              <a:t>Which of the following cash transactions would affect the amount of investing cash flows reported in the statement of cash flows?</a:t>
            </a:r>
          </a:p>
          <a:p>
            <a:pPr>
              <a:buAutoNum type="alphaLcPeriod"/>
            </a:pPr>
            <a:r>
              <a:rPr lang="en-US" sz="2800" dirty="0"/>
              <a:t>Sale of equipment</a:t>
            </a:r>
          </a:p>
          <a:p>
            <a:pPr>
              <a:buAutoNum type="alphaLcPeriod"/>
            </a:pPr>
            <a:r>
              <a:rPr lang="en-US" sz="2800" dirty="0"/>
              <a:t>Payment of dividends</a:t>
            </a:r>
          </a:p>
          <a:p>
            <a:pPr>
              <a:buAutoNum type="alphaLcPeriod" startAt="3"/>
            </a:pPr>
            <a:r>
              <a:rPr lang="en-US" sz="2800" dirty="0"/>
              <a:t>Purchase of inventory</a:t>
            </a:r>
          </a:p>
          <a:p>
            <a:pPr>
              <a:buAutoNum type="alphaLcPeriod" startAt="3"/>
            </a:pPr>
            <a:r>
              <a:rPr lang="en-US" sz="2800" dirty="0"/>
              <a:t>Issuance of common stock</a:t>
            </a:r>
          </a:p>
        </p:txBody>
      </p:sp>
      <p:sp>
        <p:nvSpPr>
          <p:cNvPr id="4" name="Title 3"/>
          <p:cNvSpPr>
            <a:spLocks noGrp="1"/>
          </p:cNvSpPr>
          <p:nvPr>
            <p:ph type="title"/>
          </p:nvPr>
        </p:nvSpPr>
        <p:spPr>
          <a:xfrm>
            <a:off x="936943" y="367568"/>
            <a:ext cx="7922577" cy="799257"/>
          </a:xfrm>
        </p:spPr>
        <p:txBody>
          <a:bodyPr/>
          <a:lstStyle/>
          <a:p>
            <a:r>
              <a:rPr lang="en-US" dirty="0"/>
              <a:t>Concept Check 11–1</a:t>
            </a:r>
          </a:p>
        </p:txBody>
      </p:sp>
      <p:sp>
        <p:nvSpPr>
          <p:cNvPr id="6" name="Oval 5"/>
          <p:cNvSpPr/>
          <p:nvPr/>
        </p:nvSpPr>
        <p:spPr bwMode="auto">
          <a:xfrm>
            <a:off x="856078" y="2463785"/>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827991" y="4604689"/>
            <a:ext cx="7794576" cy="1938992"/>
          </a:xfrm>
          <a:prstGeom prst="rect">
            <a:avLst/>
          </a:prstGeom>
          <a:solidFill>
            <a:srgbClr val="FFFFD1"/>
          </a:solidFill>
          <a:ln w="6350">
            <a:solidFill>
              <a:schemeClr val="tx1"/>
            </a:solidFill>
          </a:ln>
        </p:spPr>
        <p:txBody>
          <a:bodyPr wrap="square" rtlCol="0">
            <a:spAutoFit/>
          </a:bodyPr>
          <a:lstStyle/>
          <a:p>
            <a:r>
              <a:rPr lang="en-US" sz="2400" dirty="0"/>
              <a:t>The sale of equipment would increase investing cash flows. The payment of dividends would decrease financing cash flows, the issuance of stock would increase financing cash flows. The purchase of inventory would decrease operating cash flows.</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11-</a:t>
            </a:r>
            <a:fld id="{8A048DD7-39B4-434B-ACE7-68CA5B147A05}" type="slidenum">
              <a:rPr lang="en-US" smtClean="0"/>
              <a:t>13</a:t>
            </a:fld>
            <a:endParaRPr lang="en-US" dirty="0"/>
          </a:p>
        </p:txBody>
      </p:sp>
    </p:spTree>
    <p:extLst>
      <p:ext uri="{BB962C8B-B14F-4D97-AF65-F5344CB8AC3E}">
        <p14:creationId xmlns:p14="http://schemas.microsoft.com/office/powerpoint/2010/main" val="4189929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type="body" idx="1"/>
          </p:nvPr>
        </p:nvSpPr>
        <p:spPr/>
        <p:txBody>
          <a:bodyPr/>
          <a:lstStyle/>
          <a:p>
            <a:r>
              <a:rPr lang="en-US" dirty="0"/>
              <a:t>PREPARING THE STATEMENT OF CASH FLOWS</a:t>
            </a:r>
          </a:p>
        </p:txBody>
      </p:sp>
      <p:sp>
        <p:nvSpPr>
          <p:cNvPr id="4" name="Title 3"/>
          <p:cNvSpPr>
            <a:spLocks noGrp="1"/>
          </p:cNvSpPr>
          <p:nvPr>
            <p:ph type="title"/>
          </p:nvPr>
        </p:nvSpPr>
        <p:spPr/>
        <p:txBody>
          <a:bodyPr/>
          <a:lstStyle/>
          <a:p>
            <a:r>
              <a:rPr lang="en-US" dirty="0"/>
              <a:t>PART B</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11-</a:t>
            </a:r>
            <a:fld id="{8A048DD7-39B4-434B-ACE7-68CA5B147A05}" type="slidenum">
              <a:rPr lang="en-US" smtClean="0"/>
              <a:t>14</a:t>
            </a:fld>
            <a:endParaRPr lang="en-US" dirty="0"/>
          </a:p>
        </p:txBody>
      </p:sp>
    </p:spTree>
    <p:extLst>
      <p:ext uri="{BB962C8B-B14F-4D97-AF65-F5344CB8AC3E}">
        <p14:creationId xmlns:p14="http://schemas.microsoft.com/office/powerpoint/2010/main" val="27563047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pPr marL="1371600" indent="-1317625"/>
            <a:r>
              <a:rPr lang="en-US" b="1" dirty="0">
                <a:solidFill>
                  <a:srgbClr val="A5062D"/>
                </a:solidFill>
              </a:rPr>
              <a:t>LO11–2</a:t>
            </a:r>
            <a:r>
              <a:rPr lang="en-US" dirty="0"/>
              <a:t>	Understand the steps and basic format in preparing the statement of cash flows.</a:t>
            </a:r>
          </a:p>
        </p:txBody>
      </p:sp>
      <p:sp>
        <p:nvSpPr>
          <p:cNvPr id="4" name="Title 3"/>
          <p:cNvSpPr>
            <a:spLocks noGrp="1"/>
          </p:cNvSpPr>
          <p:nvPr>
            <p:ph type="title"/>
          </p:nvPr>
        </p:nvSpPr>
        <p:spPr/>
        <p:txBody>
          <a:bodyPr/>
          <a:lstStyle/>
          <a:p>
            <a:r>
              <a:rPr lang="en-US" dirty="0"/>
              <a:t>Learning Objective 2 </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11-15</a:t>
            </a:r>
          </a:p>
        </p:txBody>
      </p:sp>
    </p:spTree>
    <p:extLst>
      <p:ext uri="{BB962C8B-B14F-4D97-AF65-F5344CB8AC3E}">
        <p14:creationId xmlns:p14="http://schemas.microsoft.com/office/powerpoint/2010/main" val="1847193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1149500" y="1850332"/>
            <a:ext cx="7477225" cy="4248101"/>
          </a:xfrm>
          <a:prstGeom prst="roundRect">
            <a:avLst/>
          </a:prstGeom>
          <a:solidFill>
            <a:srgbClr val="FFFDD8"/>
          </a:solidFill>
          <a:ln>
            <a:solidFill>
              <a:srgbClr val="D4932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812788" y="563146"/>
            <a:ext cx="8229600" cy="1143000"/>
          </a:xfrm>
        </p:spPr>
        <p:txBody>
          <a:bodyPr/>
          <a:lstStyle/>
          <a:p>
            <a:pPr>
              <a:lnSpc>
                <a:spcPct val="90000"/>
              </a:lnSpc>
            </a:pPr>
            <a:r>
              <a:rPr lang="en-US" sz="4000" dirty="0"/>
              <a:t>Steps in Preparing the Statement of Cash Flows</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11-</a:t>
            </a:r>
            <a:fld id="{8A048DD7-39B4-434B-ACE7-68CA5B147A05}" type="slidenum">
              <a:rPr lang="en-US" smtClean="0"/>
              <a:t>16</a:t>
            </a:fld>
            <a:endParaRPr lang="en-US" dirty="0"/>
          </a:p>
        </p:txBody>
      </p:sp>
      <p:sp>
        <p:nvSpPr>
          <p:cNvPr id="7" name="Content Placeholder 5"/>
          <p:cNvSpPr>
            <a:spLocks noGrp="1"/>
          </p:cNvSpPr>
          <p:nvPr>
            <p:ph sz="quarter" idx="4294967295"/>
          </p:nvPr>
        </p:nvSpPr>
        <p:spPr>
          <a:xfrm>
            <a:off x="812788" y="159912"/>
            <a:ext cx="4906962" cy="403234"/>
          </a:xfrm>
          <a:prstGeom prst="rect">
            <a:avLst/>
          </a:prstGeom>
        </p:spPr>
        <p:txBody>
          <a:bodyPr/>
          <a:lstStyle/>
          <a:p>
            <a:pPr marL="0" indent="0">
              <a:buNone/>
            </a:pPr>
            <a:r>
              <a:rPr lang="en-US" dirty="0"/>
              <a:t>Illustration 11–5</a:t>
            </a:r>
          </a:p>
        </p:txBody>
      </p:sp>
      <p:sp>
        <p:nvSpPr>
          <p:cNvPr id="4" name="TextBox 3"/>
          <p:cNvSpPr txBox="1"/>
          <p:nvPr/>
        </p:nvSpPr>
        <p:spPr>
          <a:xfrm>
            <a:off x="1312333" y="2029274"/>
            <a:ext cx="7133167" cy="4247317"/>
          </a:xfrm>
          <a:prstGeom prst="rect">
            <a:avLst/>
          </a:prstGeom>
          <a:noFill/>
        </p:spPr>
        <p:txBody>
          <a:bodyPr wrap="square" rtlCol="0">
            <a:spAutoFit/>
          </a:bodyPr>
          <a:lstStyle/>
          <a:p>
            <a:pPr marL="914400" indent="-914400"/>
            <a:r>
              <a:rPr lang="en-US" b="1" dirty="0">
                <a:solidFill>
                  <a:srgbClr val="FF0000"/>
                </a:solidFill>
              </a:rPr>
              <a:t>Step 1. </a:t>
            </a:r>
            <a:r>
              <a:rPr lang="en-US" b="1" dirty="0"/>
              <a:t>	</a:t>
            </a:r>
            <a:r>
              <a:rPr lang="en-US" dirty="0"/>
              <a:t>Calculate net cash flows from </a:t>
            </a:r>
            <a:r>
              <a:rPr lang="en-US" i="1" dirty="0"/>
              <a:t>operating activities</a:t>
            </a:r>
            <a:r>
              <a:rPr lang="en-US" dirty="0"/>
              <a:t>,</a:t>
            </a:r>
            <a:r>
              <a:rPr lang="en-US" i="1" dirty="0"/>
              <a:t> </a:t>
            </a:r>
            <a:r>
              <a:rPr lang="en-US" dirty="0"/>
              <a:t>using information from the income statement and changes in current assets (other than cash) and current liabilities from the balance sheet.</a:t>
            </a:r>
          </a:p>
          <a:p>
            <a:pPr marL="914400" indent="-914400"/>
            <a:r>
              <a:rPr lang="en-US" b="1" dirty="0">
                <a:solidFill>
                  <a:srgbClr val="FF0000"/>
                </a:solidFill>
              </a:rPr>
              <a:t>Step 2. </a:t>
            </a:r>
            <a:r>
              <a:rPr lang="en-US" b="1" dirty="0"/>
              <a:t>	</a:t>
            </a:r>
            <a:r>
              <a:rPr lang="en-US" dirty="0"/>
              <a:t>Determine the net cash flows from </a:t>
            </a:r>
            <a:r>
              <a:rPr lang="en-US" i="1" dirty="0"/>
              <a:t>investing activities</a:t>
            </a:r>
            <a:r>
              <a:rPr lang="en-US" dirty="0"/>
              <a:t>,</a:t>
            </a:r>
            <a:r>
              <a:rPr lang="en-US" i="1" dirty="0"/>
              <a:t> </a:t>
            </a:r>
            <a:r>
              <a:rPr lang="en-US" dirty="0"/>
              <a:t>by analyzing changes in long-term asset accounts from the  balance sheet.</a:t>
            </a:r>
          </a:p>
          <a:p>
            <a:pPr marL="914400" indent="-914400"/>
            <a:r>
              <a:rPr lang="en-US" b="1" dirty="0">
                <a:solidFill>
                  <a:srgbClr val="FF0000"/>
                </a:solidFill>
              </a:rPr>
              <a:t>Step 3. </a:t>
            </a:r>
            <a:r>
              <a:rPr lang="en-US" b="1" dirty="0"/>
              <a:t>	</a:t>
            </a:r>
            <a:r>
              <a:rPr lang="en-US" dirty="0"/>
              <a:t>Determine the net cash flows from </a:t>
            </a:r>
            <a:r>
              <a:rPr lang="en-US" i="1" dirty="0"/>
              <a:t>financing activities</a:t>
            </a:r>
            <a:r>
              <a:rPr lang="en-US" dirty="0"/>
              <a:t>,</a:t>
            </a:r>
            <a:r>
              <a:rPr lang="en-US" i="1" dirty="0"/>
              <a:t> </a:t>
            </a:r>
            <a:r>
              <a:rPr lang="en-US" dirty="0"/>
              <a:t>by analyzing changes in long-term liabilities and stockholders’ equity accounts from the balance sheet.</a:t>
            </a:r>
          </a:p>
          <a:p>
            <a:pPr marL="914400" indent="-914400"/>
            <a:r>
              <a:rPr lang="en-US" b="1" dirty="0">
                <a:solidFill>
                  <a:srgbClr val="FF0000"/>
                </a:solidFill>
              </a:rPr>
              <a:t>Step 4. </a:t>
            </a:r>
            <a:r>
              <a:rPr lang="en-US" b="1" dirty="0"/>
              <a:t>	</a:t>
            </a:r>
            <a:r>
              <a:rPr lang="en-US" dirty="0"/>
              <a:t>Combine the operating, investing, and financing activities, and make sure the total from these three activities equals the amount of cash reported in the balance sheet this year versus last year (the change in cash). 	</a:t>
            </a:r>
          </a:p>
          <a:p>
            <a:endParaRPr lang="en-US" dirty="0"/>
          </a:p>
        </p:txBody>
      </p:sp>
    </p:spTree>
    <p:extLst>
      <p:ext uri="{BB962C8B-B14F-4D97-AF65-F5344CB8AC3E}">
        <p14:creationId xmlns:p14="http://schemas.microsoft.com/office/powerpoint/2010/main" val="1058064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nodeType="withEffect">
                                  <p:stCondLst>
                                    <p:cond delay="50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nodeType="withEffect">
                                  <p:stCondLst>
                                    <p:cond delay="100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par>
                                <p:cTn id="11" presetID="1" presetClass="entr" presetSubtype="0" fill="hold" nodeType="withEffect">
                                  <p:stCondLst>
                                    <p:cond delay="150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553994"/>
            <a:ext cx="8229600" cy="1143000"/>
          </a:xfrm>
        </p:spPr>
        <p:txBody>
          <a:bodyPr/>
          <a:lstStyle/>
          <a:p>
            <a:pPr>
              <a:lnSpc>
                <a:spcPct val="90000"/>
              </a:lnSpc>
            </a:pPr>
            <a:r>
              <a:rPr lang="en-US" sz="4000" dirty="0"/>
              <a:t>Income Statement, Balance Sheets, and Additional Information for E-Games, Inc.</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11-</a:t>
            </a:r>
            <a:fld id="{8A048DD7-39B4-434B-ACE7-68CA5B147A05}" type="slidenum">
              <a:rPr lang="en-US" smtClean="0"/>
              <a:t>17</a:t>
            </a:fld>
            <a:endParaRPr lang="en-US" dirty="0"/>
          </a:p>
        </p:txBody>
      </p:sp>
      <p:sp>
        <p:nvSpPr>
          <p:cNvPr id="6" name="Content Placeholder 5"/>
          <p:cNvSpPr>
            <a:spLocks noGrp="1"/>
          </p:cNvSpPr>
          <p:nvPr>
            <p:ph sz="quarter" idx="4294967295"/>
          </p:nvPr>
        </p:nvSpPr>
        <p:spPr>
          <a:xfrm>
            <a:off x="826743" y="129641"/>
            <a:ext cx="4906962" cy="403234"/>
          </a:xfrm>
          <a:prstGeom prst="rect">
            <a:avLst/>
          </a:prstGeom>
        </p:spPr>
        <p:txBody>
          <a:bodyPr/>
          <a:lstStyle/>
          <a:p>
            <a:pPr marL="0" indent="0">
              <a:buNone/>
            </a:pPr>
            <a:r>
              <a:rPr lang="en-US" dirty="0"/>
              <a:t>Illustration 11–6 (1 of 4)</a:t>
            </a:r>
          </a:p>
        </p:txBody>
      </p:sp>
      <p:sp>
        <p:nvSpPr>
          <p:cNvPr id="9" name="Rectangle 8"/>
          <p:cNvSpPr/>
          <p:nvPr/>
        </p:nvSpPr>
        <p:spPr>
          <a:xfrm>
            <a:off x="902026" y="3269551"/>
            <a:ext cx="7808587" cy="3154523"/>
          </a:xfrm>
          <a:prstGeom prst="rect">
            <a:avLst/>
          </a:prstGeom>
          <a:solidFill>
            <a:srgbClr val="EBE9D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Round Same Side Corner Rectangle 9"/>
          <p:cNvSpPr/>
          <p:nvPr/>
        </p:nvSpPr>
        <p:spPr>
          <a:xfrm>
            <a:off x="902026" y="2341505"/>
            <a:ext cx="7808587" cy="928046"/>
          </a:xfrm>
          <a:prstGeom prst="round2SameRect">
            <a:avLst>
              <a:gd name="adj1" fmla="val 28486"/>
              <a:gd name="adj2" fmla="val 0"/>
            </a:avLst>
          </a:prstGeom>
          <a:solidFill>
            <a:srgbClr val="17375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11" name="TextBox 10"/>
          <p:cNvSpPr txBox="1"/>
          <p:nvPr/>
        </p:nvSpPr>
        <p:spPr>
          <a:xfrm>
            <a:off x="988400" y="2346220"/>
            <a:ext cx="7659900" cy="830997"/>
          </a:xfrm>
          <a:prstGeom prst="rect">
            <a:avLst/>
          </a:prstGeom>
          <a:noFill/>
        </p:spPr>
        <p:txBody>
          <a:bodyPr wrap="square" rtlCol="0">
            <a:spAutoFit/>
          </a:bodyPr>
          <a:lstStyle/>
          <a:p>
            <a:pPr algn="ctr"/>
            <a:r>
              <a:rPr lang="en-US" sz="1600" b="1" dirty="0">
                <a:solidFill>
                  <a:schemeClr val="bg1"/>
                </a:solidFill>
              </a:rPr>
              <a:t>E-GAMES, INC.</a:t>
            </a:r>
          </a:p>
          <a:p>
            <a:pPr algn="ctr"/>
            <a:r>
              <a:rPr lang="en-US" sz="1600" b="1" dirty="0">
                <a:solidFill>
                  <a:schemeClr val="bg1"/>
                </a:solidFill>
              </a:rPr>
              <a:t>Income Statement  </a:t>
            </a:r>
          </a:p>
          <a:p>
            <a:pPr algn="ctr"/>
            <a:r>
              <a:rPr lang="en-US" sz="1600" b="1" dirty="0">
                <a:solidFill>
                  <a:schemeClr val="bg1"/>
                </a:solidFill>
              </a:rPr>
              <a:t>For the year ended December 31, 2024 </a:t>
            </a:r>
          </a:p>
        </p:txBody>
      </p:sp>
      <p:sp>
        <p:nvSpPr>
          <p:cNvPr id="12" name="TextBox 11"/>
          <p:cNvSpPr txBox="1"/>
          <p:nvPr/>
        </p:nvSpPr>
        <p:spPr>
          <a:xfrm>
            <a:off x="1105876" y="3286915"/>
            <a:ext cx="7447387" cy="3216266"/>
          </a:xfrm>
          <a:prstGeom prst="rect">
            <a:avLst/>
          </a:prstGeom>
          <a:noFill/>
        </p:spPr>
        <p:txBody>
          <a:bodyPr wrap="square" rtlCol="0">
            <a:spAutoFit/>
          </a:bodyPr>
          <a:lstStyle/>
          <a:p>
            <a:pPr>
              <a:spcAft>
                <a:spcPts val="600"/>
              </a:spcAft>
              <a:tabLst>
                <a:tab pos="747713" algn="l"/>
                <a:tab pos="5148263" algn="r"/>
                <a:tab pos="6689725" algn="r"/>
              </a:tabLst>
            </a:pPr>
            <a:r>
              <a:rPr lang="en-US" dirty="0">
                <a:solidFill>
                  <a:srgbClr val="221E1F"/>
                </a:solidFill>
              </a:rPr>
              <a:t>Net Sales		$1,012,000</a:t>
            </a:r>
          </a:p>
          <a:p>
            <a:pPr>
              <a:tabLst>
                <a:tab pos="747713" algn="l"/>
                <a:tab pos="5148263" algn="r"/>
                <a:tab pos="6689725" algn="r"/>
              </a:tabLst>
            </a:pPr>
            <a:r>
              <a:rPr lang="en-US" dirty="0">
                <a:solidFill>
                  <a:srgbClr val="221E1F"/>
                </a:solidFill>
              </a:rPr>
              <a:t>Expenses:</a:t>
            </a:r>
          </a:p>
          <a:p>
            <a:pPr>
              <a:tabLst>
                <a:tab pos="747713" algn="l"/>
                <a:tab pos="5148263" algn="r"/>
                <a:tab pos="6689725" algn="r"/>
              </a:tabLst>
            </a:pPr>
            <a:r>
              <a:rPr lang="en-US" dirty="0">
                <a:solidFill>
                  <a:srgbClr val="221E1F"/>
                </a:solidFill>
              </a:rPr>
              <a:t>   Cost of goods sold	$650,000</a:t>
            </a:r>
          </a:p>
          <a:p>
            <a:pPr>
              <a:tabLst>
                <a:tab pos="747713" algn="l"/>
                <a:tab pos="5148263" algn="r"/>
                <a:tab pos="6689725" algn="r"/>
              </a:tabLst>
            </a:pPr>
            <a:r>
              <a:rPr lang="en-US" dirty="0">
                <a:solidFill>
                  <a:srgbClr val="221E1F"/>
                </a:solidFill>
              </a:rPr>
              <a:t>   Operating expenses (salaries, rent, utilities)    286,000</a:t>
            </a:r>
          </a:p>
          <a:p>
            <a:pPr>
              <a:tabLst>
                <a:tab pos="747713" algn="l"/>
                <a:tab pos="5148263" algn="r"/>
                <a:tab pos="6689725" algn="r"/>
              </a:tabLst>
            </a:pPr>
            <a:r>
              <a:rPr lang="en-US" dirty="0">
                <a:solidFill>
                  <a:srgbClr val="221E1F"/>
                </a:solidFill>
              </a:rPr>
              <a:t>   Depreciation expense                                               9,000</a:t>
            </a:r>
          </a:p>
          <a:p>
            <a:pPr>
              <a:tabLst>
                <a:tab pos="747713" algn="l"/>
                <a:tab pos="5148263" algn="r"/>
                <a:tab pos="6689725" algn="r"/>
              </a:tabLst>
            </a:pPr>
            <a:r>
              <a:rPr lang="en-US" dirty="0">
                <a:solidFill>
                  <a:srgbClr val="221E1F"/>
                </a:solidFill>
              </a:rPr>
              <a:t>   Loss on sale of land                                                   4,000</a:t>
            </a:r>
          </a:p>
          <a:p>
            <a:pPr>
              <a:tabLst>
                <a:tab pos="747713" algn="l"/>
                <a:tab pos="5148263" algn="r"/>
                <a:tab pos="6689725" algn="r"/>
              </a:tabLst>
            </a:pPr>
            <a:r>
              <a:rPr lang="en-US" dirty="0">
                <a:solidFill>
                  <a:srgbClr val="221E1F"/>
                </a:solidFill>
              </a:rPr>
              <a:t>   Interest expense                                                        5,000</a:t>
            </a:r>
          </a:p>
          <a:p>
            <a:pPr>
              <a:tabLst>
                <a:tab pos="747713" algn="l"/>
                <a:tab pos="5148263" algn="r"/>
                <a:tab pos="6689725" algn="r"/>
              </a:tabLst>
            </a:pPr>
            <a:r>
              <a:rPr lang="en-US" dirty="0">
                <a:solidFill>
                  <a:srgbClr val="221E1F"/>
                </a:solidFill>
              </a:rPr>
              <a:t>   Income tax expense                                                16,000</a:t>
            </a:r>
          </a:p>
          <a:p>
            <a:pPr>
              <a:tabLst>
                <a:tab pos="747713" algn="l"/>
                <a:tab pos="5148263" algn="r"/>
                <a:tab pos="6689725" algn="r"/>
              </a:tabLst>
            </a:pPr>
            <a:r>
              <a:rPr lang="en-US" dirty="0">
                <a:solidFill>
                  <a:srgbClr val="221E1F"/>
                </a:solidFill>
              </a:rPr>
              <a:t>      Total expenses                                                                                  970,000</a:t>
            </a:r>
          </a:p>
          <a:p>
            <a:pPr>
              <a:tabLst>
                <a:tab pos="747713" algn="l"/>
                <a:tab pos="5148263" algn="r"/>
                <a:tab pos="6689725" algn="r"/>
              </a:tabLst>
            </a:pPr>
            <a:r>
              <a:rPr lang="en-US" dirty="0">
                <a:solidFill>
                  <a:srgbClr val="221E1F"/>
                </a:solidFill>
              </a:rPr>
              <a:t>Net income                                                                                         $     42,000</a:t>
            </a:r>
          </a:p>
          <a:p>
            <a:pPr>
              <a:tabLst>
                <a:tab pos="747713" algn="l"/>
                <a:tab pos="5148263" algn="r"/>
                <a:tab pos="6689725" algn="r"/>
              </a:tabLst>
            </a:pPr>
            <a:r>
              <a:rPr lang="en-US" dirty="0">
                <a:solidFill>
                  <a:srgbClr val="221E1F"/>
                </a:solidFill>
              </a:rPr>
              <a:t>   </a:t>
            </a:r>
            <a:endParaRPr lang="en-US" b="1" dirty="0">
              <a:solidFill>
                <a:srgbClr val="1D5F76"/>
              </a:solidFill>
            </a:endParaRPr>
          </a:p>
        </p:txBody>
      </p:sp>
      <p:cxnSp>
        <p:nvCxnSpPr>
          <p:cNvPr id="13" name="Straight Connector 12"/>
          <p:cNvCxnSpPr/>
          <p:nvPr/>
        </p:nvCxnSpPr>
        <p:spPr>
          <a:xfrm flipV="1">
            <a:off x="5574512" y="5604249"/>
            <a:ext cx="756031"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a:xfrm>
            <a:off x="6960151" y="5886791"/>
            <a:ext cx="102658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a:xfrm>
            <a:off x="6960151" y="6197941"/>
            <a:ext cx="102658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0" name="Straight Connector 19"/>
          <p:cNvCxnSpPr/>
          <p:nvPr/>
        </p:nvCxnSpPr>
        <p:spPr>
          <a:xfrm>
            <a:off x="6968619" y="6240275"/>
            <a:ext cx="102658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1407408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11-</a:t>
            </a:r>
            <a:fld id="{8A048DD7-39B4-434B-ACE7-68CA5B147A05}" type="slidenum">
              <a:rPr lang="en-US" smtClean="0"/>
              <a:t>18</a:t>
            </a:fld>
            <a:endParaRPr lang="en-US" dirty="0"/>
          </a:p>
        </p:txBody>
      </p:sp>
      <p:sp>
        <p:nvSpPr>
          <p:cNvPr id="6" name="Content Placeholder 5"/>
          <p:cNvSpPr txBox="1">
            <a:spLocks/>
          </p:cNvSpPr>
          <p:nvPr/>
        </p:nvSpPr>
        <p:spPr>
          <a:xfrm>
            <a:off x="965187" y="129558"/>
            <a:ext cx="4906962" cy="403234"/>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dirty="0"/>
              <a:t>Illustration 11–6 (2 of 4)</a:t>
            </a:r>
          </a:p>
        </p:txBody>
      </p:sp>
      <p:sp>
        <p:nvSpPr>
          <p:cNvPr id="7" name="Title 1"/>
          <p:cNvSpPr txBox="1">
            <a:spLocks/>
          </p:cNvSpPr>
          <p:nvPr/>
        </p:nvSpPr>
        <p:spPr>
          <a:xfrm>
            <a:off x="965188" y="538913"/>
            <a:ext cx="8229600" cy="1143000"/>
          </a:xfrm>
          <a:prstGeom prst="rect">
            <a:avLst/>
          </a:prstGeom>
        </p:spPr>
        <p:txBody>
          <a:bodyPr/>
          <a:lstStyle>
            <a:lvl1pPr algn="l" defTabSz="457200" rtl="0" eaLnBrk="1" latinLnBrk="0" hangingPunct="1">
              <a:spcBef>
                <a:spcPct val="0"/>
              </a:spcBef>
              <a:buNone/>
              <a:defRPr sz="3200" b="0" i="0" kern="1200">
                <a:solidFill>
                  <a:srgbClr val="A5062D"/>
                </a:solidFill>
                <a:latin typeface="Avenir LT Std 65 Medium"/>
                <a:ea typeface="+mj-ea"/>
                <a:cs typeface="Avenir LT Std 65 Medium"/>
              </a:defRPr>
            </a:lvl1pPr>
          </a:lstStyle>
          <a:p>
            <a:pPr>
              <a:lnSpc>
                <a:spcPct val="90000"/>
              </a:lnSpc>
            </a:pPr>
            <a:r>
              <a:rPr lang="en-US" dirty="0"/>
              <a:t>Income Statement, Balance Sheets, and Additional Information for E-Games, Inc.</a:t>
            </a:r>
          </a:p>
        </p:txBody>
      </p:sp>
      <p:sp>
        <p:nvSpPr>
          <p:cNvPr id="9" name="Rectangle 8"/>
          <p:cNvSpPr/>
          <p:nvPr/>
        </p:nvSpPr>
        <p:spPr>
          <a:xfrm>
            <a:off x="902026" y="2720313"/>
            <a:ext cx="7808587" cy="3310355"/>
          </a:xfrm>
          <a:prstGeom prst="rect">
            <a:avLst/>
          </a:prstGeom>
          <a:solidFill>
            <a:srgbClr val="EBE9D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Round Same Side Corner Rectangle 9"/>
          <p:cNvSpPr/>
          <p:nvPr/>
        </p:nvSpPr>
        <p:spPr>
          <a:xfrm>
            <a:off x="902026" y="1948099"/>
            <a:ext cx="7808587" cy="772214"/>
          </a:xfrm>
          <a:prstGeom prst="round2SameRect">
            <a:avLst>
              <a:gd name="adj1" fmla="val 28486"/>
              <a:gd name="adj2" fmla="val 0"/>
            </a:avLst>
          </a:prstGeom>
          <a:solidFill>
            <a:srgbClr val="264E21"/>
          </a:solidFill>
          <a:ln>
            <a:solidFill>
              <a:srgbClr val="264E2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008000"/>
              </a:solidFill>
            </a:endParaRPr>
          </a:p>
        </p:txBody>
      </p:sp>
      <p:sp>
        <p:nvSpPr>
          <p:cNvPr id="11" name="TextBox 10"/>
          <p:cNvSpPr txBox="1"/>
          <p:nvPr/>
        </p:nvSpPr>
        <p:spPr>
          <a:xfrm>
            <a:off x="988400" y="1889316"/>
            <a:ext cx="7659900" cy="830997"/>
          </a:xfrm>
          <a:prstGeom prst="rect">
            <a:avLst/>
          </a:prstGeom>
          <a:noFill/>
        </p:spPr>
        <p:txBody>
          <a:bodyPr wrap="square" rtlCol="0">
            <a:spAutoFit/>
          </a:bodyPr>
          <a:lstStyle/>
          <a:p>
            <a:pPr algn="ctr"/>
            <a:r>
              <a:rPr lang="en-US" sz="1600" b="1" dirty="0">
                <a:solidFill>
                  <a:schemeClr val="bg1"/>
                </a:solidFill>
              </a:rPr>
              <a:t>E-GAMES, INC.</a:t>
            </a:r>
          </a:p>
          <a:p>
            <a:pPr algn="ctr"/>
            <a:r>
              <a:rPr lang="en-US" sz="1600" b="1" dirty="0">
                <a:solidFill>
                  <a:schemeClr val="bg1"/>
                </a:solidFill>
              </a:rPr>
              <a:t>Balance Sheets</a:t>
            </a:r>
          </a:p>
          <a:p>
            <a:pPr algn="ctr"/>
            <a:r>
              <a:rPr lang="en-US" sz="1600" b="1" dirty="0">
                <a:solidFill>
                  <a:schemeClr val="bg1"/>
                </a:solidFill>
              </a:rPr>
              <a:t>December 31, 2024 and 2023</a:t>
            </a:r>
          </a:p>
        </p:txBody>
      </p:sp>
      <p:sp>
        <p:nvSpPr>
          <p:cNvPr id="12" name="TextBox 11"/>
          <p:cNvSpPr txBox="1"/>
          <p:nvPr/>
        </p:nvSpPr>
        <p:spPr>
          <a:xfrm>
            <a:off x="988400" y="2971523"/>
            <a:ext cx="7584100" cy="3293209"/>
          </a:xfrm>
          <a:prstGeom prst="rect">
            <a:avLst/>
          </a:prstGeom>
          <a:noFill/>
        </p:spPr>
        <p:txBody>
          <a:bodyPr wrap="square" rtlCol="0">
            <a:spAutoFit/>
          </a:bodyPr>
          <a:lstStyle/>
          <a:p>
            <a:pPr>
              <a:spcAft>
                <a:spcPts val="600"/>
              </a:spcAft>
              <a:tabLst>
                <a:tab pos="747713" algn="l"/>
                <a:tab pos="5148263" algn="r"/>
                <a:tab pos="6689725" algn="r"/>
              </a:tabLst>
            </a:pPr>
            <a:r>
              <a:rPr lang="en-US" sz="1600" b="1" dirty="0">
                <a:solidFill>
                  <a:srgbClr val="221E1F"/>
                </a:solidFill>
              </a:rPr>
              <a:t>Assets</a:t>
            </a:r>
            <a:br>
              <a:rPr lang="en-US" sz="1600" b="1" dirty="0">
                <a:solidFill>
                  <a:srgbClr val="221E1F"/>
                </a:solidFill>
              </a:rPr>
            </a:br>
            <a:r>
              <a:rPr lang="en-US" sz="1600" dirty="0">
                <a:solidFill>
                  <a:srgbClr val="221E1F"/>
                </a:solidFill>
              </a:rPr>
              <a:t>Current assets:</a:t>
            </a:r>
            <a:br>
              <a:rPr lang="en-US" sz="1600" dirty="0">
                <a:solidFill>
                  <a:srgbClr val="221E1F"/>
                </a:solidFill>
              </a:rPr>
            </a:br>
            <a:r>
              <a:rPr lang="en-US" sz="1600" b="1" dirty="0">
                <a:solidFill>
                  <a:srgbClr val="221E1F"/>
                </a:solidFill>
              </a:rPr>
              <a:t>   </a:t>
            </a:r>
            <a:r>
              <a:rPr lang="en-US" sz="1600" b="1" dirty="0">
                <a:solidFill>
                  <a:srgbClr val="FF0000"/>
                </a:solidFill>
              </a:rPr>
              <a:t>Cash</a:t>
            </a:r>
            <a:r>
              <a:rPr lang="en-US" sz="1600" b="1" dirty="0">
                <a:solidFill>
                  <a:srgbClr val="221E1F"/>
                </a:solidFill>
              </a:rPr>
              <a:t>	                         </a:t>
            </a:r>
            <a:br>
              <a:rPr lang="en-US" sz="1600" b="1" dirty="0">
                <a:solidFill>
                  <a:srgbClr val="221E1F"/>
                </a:solidFill>
              </a:rPr>
            </a:br>
            <a:r>
              <a:rPr lang="en-US" sz="1600" b="1" dirty="0">
                <a:solidFill>
                  <a:srgbClr val="221E1F"/>
                </a:solidFill>
              </a:rPr>
              <a:t>   </a:t>
            </a:r>
            <a:r>
              <a:rPr lang="en-US" sz="1600" dirty="0">
                <a:solidFill>
                  <a:srgbClr val="221E1F"/>
                </a:solidFill>
              </a:rPr>
              <a:t>Accounts receivable</a:t>
            </a:r>
            <a:br>
              <a:rPr lang="en-US" sz="1600" dirty="0">
                <a:solidFill>
                  <a:srgbClr val="221E1F"/>
                </a:solidFill>
              </a:rPr>
            </a:br>
            <a:r>
              <a:rPr lang="en-US" sz="1600" dirty="0">
                <a:solidFill>
                  <a:srgbClr val="221E1F"/>
                </a:solidFill>
              </a:rPr>
              <a:t>   Inventory</a:t>
            </a:r>
            <a:br>
              <a:rPr lang="en-US" sz="1600" dirty="0">
                <a:solidFill>
                  <a:srgbClr val="221E1F"/>
                </a:solidFill>
              </a:rPr>
            </a:br>
            <a:r>
              <a:rPr lang="en-US" sz="1600" dirty="0">
                <a:solidFill>
                  <a:srgbClr val="221E1F"/>
                </a:solidFill>
              </a:rPr>
              <a:t>   Prepaid rent</a:t>
            </a:r>
            <a:br>
              <a:rPr lang="en-US" sz="1600" dirty="0">
                <a:solidFill>
                  <a:srgbClr val="221E1F"/>
                </a:solidFill>
              </a:rPr>
            </a:br>
            <a:r>
              <a:rPr lang="en-US" sz="1600" dirty="0">
                <a:solidFill>
                  <a:srgbClr val="221E1F"/>
                </a:solidFill>
              </a:rPr>
              <a:t>Long-term assets:</a:t>
            </a:r>
            <a:br>
              <a:rPr lang="en-US" sz="1600" dirty="0">
                <a:solidFill>
                  <a:srgbClr val="221E1F"/>
                </a:solidFill>
              </a:rPr>
            </a:br>
            <a:r>
              <a:rPr lang="en-US" sz="1600" dirty="0">
                <a:solidFill>
                  <a:srgbClr val="221E1F"/>
                </a:solidFill>
              </a:rPr>
              <a:t>   Investments</a:t>
            </a:r>
            <a:br>
              <a:rPr lang="en-US" sz="1600" dirty="0">
                <a:solidFill>
                  <a:srgbClr val="221E1F"/>
                </a:solidFill>
              </a:rPr>
            </a:br>
            <a:r>
              <a:rPr lang="en-US" sz="1600" dirty="0">
                <a:solidFill>
                  <a:srgbClr val="221E1F"/>
                </a:solidFill>
              </a:rPr>
              <a:t>   Land</a:t>
            </a:r>
            <a:br>
              <a:rPr lang="en-US" sz="1600" dirty="0">
                <a:solidFill>
                  <a:srgbClr val="221E1F"/>
                </a:solidFill>
              </a:rPr>
            </a:br>
            <a:r>
              <a:rPr lang="en-US" sz="1600" dirty="0">
                <a:solidFill>
                  <a:srgbClr val="221E1F"/>
                </a:solidFill>
              </a:rPr>
              <a:t>   Equipment</a:t>
            </a:r>
            <a:br>
              <a:rPr lang="en-US" sz="1600" dirty="0">
                <a:solidFill>
                  <a:srgbClr val="221E1F"/>
                </a:solidFill>
              </a:rPr>
            </a:br>
            <a:r>
              <a:rPr lang="en-US" sz="1600" dirty="0">
                <a:solidFill>
                  <a:srgbClr val="221E1F"/>
                </a:solidFill>
              </a:rPr>
              <a:t>   Accumulated depreciation</a:t>
            </a:r>
            <a:br>
              <a:rPr lang="en-US" sz="1600" dirty="0">
                <a:solidFill>
                  <a:srgbClr val="221E1F"/>
                </a:solidFill>
              </a:rPr>
            </a:br>
            <a:r>
              <a:rPr lang="en-US" sz="1600" dirty="0">
                <a:solidFill>
                  <a:srgbClr val="221E1F"/>
                </a:solidFill>
              </a:rPr>
              <a:t>      Total assets</a:t>
            </a:r>
            <a:br>
              <a:rPr lang="en-US" sz="1600" b="1" dirty="0">
                <a:solidFill>
                  <a:srgbClr val="221E1F"/>
                </a:solidFill>
              </a:rPr>
            </a:br>
            <a:endParaRPr lang="en-US" sz="1600" b="1" dirty="0">
              <a:solidFill>
                <a:srgbClr val="1D5F76"/>
              </a:solidFill>
            </a:endParaRPr>
          </a:p>
        </p:txBody>
      </p:sp>
      <p:cxnSp>
        <p:nvCxnSpPr>
          <p:cNvPr id="13" name="Straight Connector 12"/>
          <p:cNvCxnSpPr/>
          <p:nvPr/>
        </p:nvCxnSpPr>
        <p:spPr>
          <a:xfrm flipV="1">
            <a:off x="4904458" y="3252475"/>
            <a:ext cx="756031"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a:xfrm>
            <a:off x="6053668" y="3256768"/>
            <a:ext cx="102658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17" name="TextBox 16"/>
          <p:cNvSpPr txBox="1"/>
          <p:nvPr/>
        </p:nvSpPr>
        <p:spPr>
          <a:xfrm>
            <a:off x="4983156" y="2913925"/>
            <a:ext cx="677333" cy="338554"/>
          </a:xfrm>
          <a:prstGeom prst="rect">
            <a:avLst/>
          </a:prstGeom>
          <a:noFill/>
        </p:spPr>
        <p:txBody>
          <a:bodyPr wrap="square" rtlCol="0">
            <a:spAutoFit/>
          </a:bodyPr>
          <a:lstStyle/>
          <a:p>
            <a:r>
              <a:rPr lang="en-US" sz="1600" b="1" dirty="0"/>
              <a:t>2024</a:t>
            </a:r>
          </a:p>
        </p:txBody>
      </p:sp>
      <p:sp>
        <p:nvSpPr>
          <p:cNvPr id="18" name="TextBox 17"/>
          <p:cNvSpPr txBox="1"/>
          <p:nvPr/>
        </p:nvSpPr>
        <p:spPr>
          <a:xfrm>
            <a:off x="6299722" y="2918214"/>
            <a:ext cx="677333" cy="338554"/>
          </a:xfrm>
          <a:prstGeom prst="rect">
            <a:avLst/>
          </a:prstGeom>
          <a:noFill/>
        </p:spPr>
        <p:txBody>
          <a:bodyPr wrap="square" rtlCol="0">
            <a:spAutoFit/>
          </a:bodyPr>
          <a:lstStyle/>
          <a:p>
            <a:r>
              <a:rPr lang="en-US" sz="1600" b="1" dirty="0"/>
              <a:t>2023</a:t>
            </a:r>
          </a:p>
        </p:txBody>
      </p:sp>
      <p:sp>
        <p:nvSpPr>
          <p:cNvPr id="19" name="TextBox 18"/>
          <p:cNvSpPr txBox="1"/>
          <p:nvPr/>
        </p:nvSpPr>
        <p:spPr>
          <a:xfrm>
            <a:off x="6864886" y="2748940"/>
            <a:ext cx="2141551" cy="494494"/>
          </a:xfrm>
          <a:prstGeom prst="rect">
            <a:avLst/>
          </a:prstGeom>
          <a:noFill/>
        </p:spPr>
        <p:txBody>
          <a:bodyPr wrap="square" rtlCol="0">
            <a:spAutoFit/>
          </a:bodyPr>
          <a:lstStyle/>
          <a:p>
            <a:pPr algn="ctr">
              <a:lnSpc>
                <a:spcPct val="80000"/>
              </a:lnSpc>
            </a:pPr>
            <a:r>
              <a:rPr lang="en-US" sz="1600" b="1" dirty="0"/>
              <a:t>Increase (I) or</a:t>
            </a:r>
            <a:br>
              <a:rPr lang="en-US" sz="1600" b="1" dirty="0"/>
            </a:br>
            <a:r>
              <a:rPr lang="en-US" sz="1600" b="1" dirty="0"/>
              <a:t>Decrease (D)</a:t>
            </a:r>
          </a:p>
        </p:txBody>
      </p:sp>
      <p:sp>
        <p:nvSpPr>
          <p:cNvPr id="20" name="TextBox 19"/>
          <p:cNvSpPr txBox="1"/>
          <p:nvPr/>
        </p:nvSpPr>
        <p:spPr>
          <a:xfrm>
            <a:off x="4699002" y="3452281"/>
            <a:ext cx="3937530" cy="2554545"/>
          </a:xfrm>
          <a:prstGeom prst="rect">
            <a:avLst/>
          </a:prstGeom>
          <a:noFill/>
        </p:spPr>
        <p:txBody>
          <a:bodyPr wrap="square" rtlCol="0">
            <a:spAutoFit/>
          </a:bodyPr>
          <a:lstStyle/>
          <a:p>
            <a:r>
              <a:rPr lang="en-US" sz="1600" b="1" dirty="0"/>
              <a:t> $  62,000		  $  48,000		</a:t>
            </a:r>
            <a:r>
              <a:rPr lang="en-US" sz="1600" b="1" dirty="0">
                <a:solidFill>
                  <a:srgbClr val="FF0000"/>
                </a:solidFill>
              </a:rPr>
              <a:t>$14,000 </a:t>
            </a:r>
            <a:r>
              <a:rPr lang="en-US" sz="1600" b="1" dirty="0"/>
              <a:t>(I)</a:t>
            </a:r>
          </a:p>
          <a:p>
            <a:r>
              <a:rPr lang="en-US" sz="1600" dirty="0"/>
              <a:t>     27,000		      20,000		    7,000 (I)</a:t>
            </a:r>
          </a:p>
          <a:p>
            <a:r>
              <a:rPr lang="en-US" sz="1600" dirty="0"/>
              <a:t>     35,000		      45,000              10,000 (D)</a:t>
            </a:r>
          </a:p>
          <a:p>
            <a:r>
              <a:rPr lang="en-US" sz="1600" dirty="0"/>
              <a:t>       4,000                     2,000                2,000 (I)</a:t>
            </a:r>
          </a:p>
          <a:p>
            <a:endParaRPr lang="en-US" sz="1600" dirty="0"/>
          </a:p>
          <a:p>
            <a:r>
              <a:rPr lang="en-US" sz="1600" dirty="0"/>
              <a:t>     35,000                            0               35,000 (I)</a:t>
            </a:r>
          </a:p>
          <a:p>
            <a:r>
              <a:rPr lang="en-US" sz="1600" dirty="0"/>
              <a:t>     70,000                   80,000              10,000 (D)</a:t>
            </a:r>
          </a:p>
          <a:p>
            <a:r>
              <a:rPr lang="en-US" sz="1600" dirty="0"/>
              <a:t>     90,000                   70,000              20,000 (I)</a:t>
            </a:r>
          </a:p>
          <a:p>
            <a:r>
              <a:rPr lang="en-US" sz="1600" dirty="0"/>
              <a:t>    (23,000)                (14,000)               9,000 (I)</a:t>
            </a:r>
          </a:p>
          <a:p>
            <a:r>
              <a:rPr lang="en-US" sz="1600" dirty="0"/>
              <a:t> $300,000               $251,000</a:t>
            </a:r>
          </a:p>
        </p:txBody>
      </p:sp>
      <p:cxnSp>
        <p:nvCxnSpPr>
          <p:cNvPr id="21" name="Straight Connector 20"/>
          <p:cNvCxnSpPr/>
          <p:nvPr/>
        </p:nvCxnSpPr>
        <p:spPr>
          <a:xfrm>
            <a:off x="7408032" y="3246354"/>
            <a:ext cx="102658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flipV="1">
            <a:off x="4904458" y="5708816"/>
            <a:ext cx="756031"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3" name="Straight Connector 22"/>
          <p:cNvCxnSpPr/>
          <p:nvPr/>
        </p:nvCxnSpPr>
        <p:spPr>
          <a:xfrm flipV="1">
            <a:off x="6324220" y="5708812"/>
            <a:ext cx="756031"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4" name="Straight Connector 23"/>
          <p:cNvCxnSpPr/>
          <p:nvPr/>
        </p:nvCxnSpPr>
        <p:spPr>
          <a:xfrm flipV="1">
            <a:off x="4898113" y="5935297"/>
            <a:ext cx="756031"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5" name="Straight Connector 24"/>
          <p:cNvCxnSpPr/>
          <p:nvPr/>
        </p:nvCxnSpPr>
        <p:spPr>
          <a:xfrm flipV="1">
            <a:off x="6317875" y="5935293"/>
            <a:ext cx="756031"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6" name="Straight Connector 25"/>
          <p:cNvCxnSpPr/>
          <p:nvPr/>
        </p:nvCxnSpPr>
        <p:spPr>
          <a:xfrm flipV="1">
            <a:off x="4912934" y="5981867"/>
            <a:ext cx="756031"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7" name="Straight Connector 26"/>
          <p:cNvCxnSpPr/>
          <p:nvPr/>
        </p:nvCxnSpPr>
        <p:spPr>
          <a:xfrm flipV="1">
            <a:off x="6332696" y="5981863"/>
            <a:ext cx="756031"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8" name="Straight Connector 27"/>
          <p:cNvCxnSpPr/>
          <p:nvPr/>
        </p:nvCxnSpPr>
        <p:spPr>
          <a:xfrm>
            <a:off x="1087968" y="3285292"/>
            <a:ext cx="563032"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404860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11-</a:t>
            </a:r>
            <a:fld id="{8A048DD7-39B4-434B-ACE7-68CA5B147A05}" type="slidenum">
              <a:rPr lang="en-US" smtClean="0"/>
              <a:t>19</a:t>
            </a:fld>
            <a:endParaRPr lang="en-US" dirty="0"/>
          </a:p>
        </p:txBody>
      </p:sp>
      <p:sp>
        <p:nvSpPr>
          <p:cNvPr id="6" name="Content Placeholder 5"/>
          <p:cNvSpPr txBox="1">
            <a:spLocks/>
          </p:cNvSpPr>
          <p:nvPr/>
        </p:nvSpPr>
        <p:spPr>
          <a:xfrm>
            <a:off x="965188" y="178011"/>
            <a:ext cx="4906962" cy="403234"/>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dirty="0"/>
              <a:t>Illustration 11–6 (3 of 4)</a:t>
            </a:r>
          </a:p>
        </p:txBody>
      </p:sp>
      <p:sp>
        <p:nvSpPr>
          <p:cNvPr id="7" name="Title 1"/>
          <p:cNvSpPr txBox="1">
            <a:spLocks/>
          </p:cNvSpPr>
          <p:nvPr/>
        </p:nvSpPr>
        <p:spPr>
          <a:xfrm>
            <a:off x="965188" y="634160"/>
            <a:ext cx="8229600" cy="1143000"/>
          </a:xfrm>
          <a:prstGeom prst="rect">
            <a:avLst/>
          </a:prstGeom>
        </p:spPr>
        <p:txBody>
          <a:bodyPr/>
          <a:lstStyle>
            <a:lvl1pPr algn="l" defTabSz="457200" rtl="0" eaLnBrk="1" latinLnBrk="0" hangingPunct="1">
              <a:spcBef>
                <a:spcPct val="0"/>
              </a:spcBef>
              <a:buNone/>
              <a:defRPr sz="3200" b="0" i="0" kern="1200">
                <a:solidFill>
                  <a:srgbClr val="A5062D"/>
                </a:solidFill>
                <a:latin typeface="Avenir LT Std 65 Medium"/>
                <a:ea typeface="+mj-ea"/>
                <a:cs typeface="Avenir LT Std 65 Medium"/>
              </a:defRPr>
            </a:lvl1pPr>
          </a:lstStyle>
          <a:p>
            <a:pPr>
              <a:lnSpc>
                <a:spcPct val="90000"/>
              </a:lnSpc>
            </a:pPr>
            <a:r>
              <a:rPr lang="en-US" sz="4000" dirty="0"/>
              <a:t>Income Statement, Balance Sheets, and Additional Information for E-Games, Inc.</a:t>
            </a:r>
          </a:p>
        </p:txBody>
      </p:sp>
      <p:sp>
        <p:nvSpPr>
          <p:cNvPr id="8" name="Rectangle 7"/>
          <p:cNvSpPr/>
          <p:nvPr/>
        </p:nvSpPr>
        <p:spPr>
          <a:xfrm>
            <a:off x="873684" y="2624667"/>
            <a:ext cx="7762848" cy="3664404"/>
          </a:xfrm>
          <a:prstGeom prst="rect">
            <a:avLst/>
          </a:prstGeom>
          <a:solidFill>
            <a:srgbClr val="EBE9D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0" name="Straight Connector 9"/>
          <p:cNvCxnSpPr/>
          <p:nvPr/>
        </p:nvCxnSpPr>
        <p:spPr>
          <a:xfrm flipV="1">
            <a:off x="4904458" y="3344769"/>
            <a:ext cx="756031"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1" name="Straight Connector 10"/>
          <p:cNvCxnSpPr/>
          <p:nvPr/>
        </p:nvCxnSpPr>
        <p:spPr>
          <a:xfrm>
            <a:off x="6053668" y="3349062"/>
            <a:ext cx="102658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12" name="TextBox 11"/>
          <p:cNvSpPr txBox="1"/>
          <p:nvPr/>
        </p:nvSpPr>
        <p:spPr>
          <a:xfrm>
            <a:off x="4983156" y="3006219"/>
            <a:ext cx="677333" cy="338554"/>
          </a:xfrm>
          <a:prstGeom prst="rect">
            <a:avLst/>
          </a:prstGeom>
          <a:noFill/>
        </p:spPr>
        <p:txBody>
          <a:bodyPr wrap="square" rtlCol="0">
            <a:spAutoFit/>
          </a:bodyPr>
          <a:lstStyle/>
          <a:p>
            <a:r>
              <a:rPr lang="en-US" sz="1600" b="1" dirty="0"/>
              <a:t>2024</a:t>
            </a:r>
          </a:p>
        </p:txBody>
      </p:sp>
      <p:sp>
        <p:nvSpPr>
          <p:cNvPr id="13" name="TextBox 12"/>
          <p:cNvSpPr txBox="1"/>
          <p:nvPr/>
        </p:nvSpPr>
        <p:spPr>
          <a:xfrm>
            <a:off x="6299722" y="3010508"/>
            <a:ext cx="677333" cy="338554"/>
          </a:xfrm>
          <a:prstGeom prst="rect">
            <a:avLst/>
          </a:prstGeom>
          <a:noFill/>
        </p:spPr>
        <p:txBody>
          <a:bodyPr wrap="square" rtlCol="0">
            <a:spAutoFit/>
          </a:bodyPr>
          <a:lstStyle/>
          <a:p>
            <a:r>
              <a:rPr lang="en-US" sz="1600" b="1" dirty="0"/>
              <a:t>2023</a:t>
            </a:r>
          </a:p>
        </p:txBody>
      </p:sp>
      <p:sp>
        <p:nvSpPr>
          <p:cNvPr id="14" name="TextBox 13"/>
          <p:cNvSpPr txBox="1"/>
          <p:nvPr/>
        </p:nvSpPr>
        <p:spPr>
          <a:xfrm>
            <a:off x="6864886" y="2866634"/>
            <a:ext cx="2141551" cy="494494"/>
          </a:xfrm>
          <a:prstGeom prst="rect">
            <a:avLst/>
          </a:prstGeom>
          <a:noFill/>
        </p:spPr>
        <p:txBody>
          <a:bodyPr wrap="square" rtlCol="0">
            <a:spAutoFit/>
          </a:bodyPr>
          <a:lstStyle/>
          <a:p>
            <a:pPr algn="ctr">
              <a:lnSpc>
                <a:spcPct val="80000"/>
              </a:lnSpc>
            </a:pPr>
            <a:r>
              <a:rPr lang="en-US" sz="1600" b="1" dirty="0"/>
              <a:t>Increase (I) or</a:t>
            </a:r>
            <a:br>
              <a:rPr lang="en-US" sz="1600" b="1" dirty="0"/>
            </a:br>
            <a:r>
              <a:rPr lang="en-US" sz="1600" b="1" dirty="0"/>
              <a:t>Decrease (D)</a:t>
            </a:r>
          </a:p>
        </p:txBody>
      </p:sp>
      <p:sp>
        <p:nvSpPr>
          <p:cNvPr id="15" name="TextBox 14"/>
          <p:cNvSpPr txBox="1"/>
          <p:nvPr/>
        </p:nvSpPr>
        <p:spPr>
          <a:xfrm>
            <a:off x="4699002" y="3606707"/>
            <a:ext cx="3937530" cy="2554545"/>
          </a:xfrm>
          <a:prstGeom prst="rect">
            <a:avLst/>
          </a:prstGeom>
          <a:noFill/>
        </p:spPr>
        <p:txBody>
          <a:bodyPr wrap="square" rtlCol="0">
            <a:spAutoFit/>
          </a:bodyPr>
          <a:lstStyle/>
          <a:p>
            <a:r>
              <a:rPr lang="en-US" sz="1600" dirty="0"/>
              <a:t> </a:t>
            </a:r>
          </a:p>
          <a:p>
            <a:r>
              <a:rPr lang="en-US" sz="1600" dirty="0"/>
              <a:t>$   22,000		  $   27,000		$  5,000 (D)</a:t>
            </a:r>
          </a:p>
          <a:p>
            <a:r>
              <a:rPr lang="en-US" sz="1600" dirty="0"/>
              <a:t>        2,000		         1,000		    1,000 (I)</a:t>
            </a:r>
          </a:p>
          <a:p>
            <a:r>
              <a:rPr lang="en-US" sz="1600" dirty="0"/>
              <a:t>        5,000		         7,000               2,000 (D)</a:t>
            </a:r>
          </a:p>
          <a:p>
            <a:r>
              <a:rPr lang="en-US" sz="1600" dirty="0"/>
              <a:t>     </a:t>
            </a:r>
          </a:p>
          <a:p>
            <a:r>
              <a:rPr lang="en-US" sz="1600" dirty="0"/>
              <a:t>      95,000                   75,000            20,000 (I)</a:t>
            </a:r>
          </a:p>
          <a:p>
            <a:endParaRPr lang="en-US" sz="1600" dirty="0"/>
          </a:p>
          <a:p>
            <a:r>
              <a:rPr lang="en-US" sz="1600" dirty="0"/>
              <a:t>    105,000                 100,000             5,000 (I)</a:t>
            </a:r>
          </a:p>
          <a:p>
            <a:r>
              <a:rPr lang="en-US" sz="1600" dirty="0"/>
              <a:t>      71,000                   41,000            30,000 (I)</a:t>
            </a:r>
          </a:p>
          <a:p>
            <a:r>
              <a:rPr lang="en-US" sz="1600" dirty="0"/>
              <a:t> $300,000               $251,000</a:t>
            </a:r>
          </a:p>
        </p:txBody>
      </p:sp>
      <p:cxnSp>
        <p:nvCxnSpPr>
          <p:cNvPr id="16" name="Straight Connector 15"/>
          <p:cNvCxnSpPr/>
          <p:nvPr/>
        </p:nvCxnSpPr>
        <p:spPr>
          <a:xfrm>
            <a:off x="7408032" y="3351348"/>
            <a:ext cx="102658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7" name="Straight Connector 16"/>
          <p:cNvCxnSpPr/>
          <p:nvPr/>
        </p:nvCxnSpPr>
        <p:spPr>
          <a:xfrm flipV="1">
            <a:off x="4904458" y="5827258"/>
            <a:ext cx="756031"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flipV="1">
            <a:off x="6324220" y="5827254"/>
            <a:ext cx="756031"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a:xfrm flipV="1">
            <a:off x="4898113" y="6062214"/>
            <a:ext cx="756031"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0" name="Straight Connector 19"/>
          <p:cNvCxnSpPr/>
          <p:nvPr/>
        </p:nvCxnSpPr>
        <p:spPr>
          <a:xfrm flipV="1">
            <a:off x="6317875" y="6062210"/>
            <a:ext cx="756031"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1" name="Straight Connector 20"/>
          <p:cNvCxnSpPr/>
          <p:nvPr/>
        </p:nvCxnSpPr>
        <p:spPr>
          <a:xfrm flipV="1">
            <a:off x="4912934" y="6108784"/>
            <a:ext cx="756031"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flipV="1">
            <a:off x="6332696" y="6108780"/>
            <a:ext cx="756031"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23" name="TextBox 22"/>
          <p:cNvSpPr txBox="1"/>
          <p:nvPr/>
        </p:nvSpPr>
        <p:spPr>
          <a:xfrm>
            <a:off x="965188" y="3032997"/>
            <a:ext cx="3932925" cy="3370153"/>
          </a:xfrm>
          <a:prstGeom prst="rect">
            <a:avLst/>
          </a:prstGeom>
          <a:noFill/>
        </p:spPr>
        <p:txBody>
          <a:bodyPr wrap="square" rtlCol="0">
            <a:spAutoFit/>
          </a:bodyPr>
          <a:lstStyle/>
          <a:p>
            <a:pPr>
              <a:spcAft>
                <a:spcPts val="600"/>
              </a:spcAft>
              <a:tabLst>
                <a:tab pos="747713" algn="l"/>
                <a:tab pos="5148263" algn="r"/>
                <a:tab pos="6689725" algn="r"/>
              </a:tabLst>
            </a:pPr>
            <a:r>
              <a:rPr lang="en-US" sz="1600" b="1" dirty="0">
                <a:solidFill>
                  <a:srgbClr val="221E1F"/>
                </a:solidFill>
              </a:rPr>
              <a:t>Liabilities and Stockholders’ Equity</a:t>
            </a:r>
            <a:br>
              <a:rPr lang="en-US" sz="1600" b="1" dirty="0">
                <a:solidFill>
                  <a:srgbClr val="221E1F"/>
                </a:solidFill>
              </a:rPr>
            </a:br>
            <a:endParaRPr lang="en-US" sz="1600" b="1" dirty="0">
              <a:solidFill>
                <a:srgbClr val="221E1F"/>
              </a:solidFill>
            </a:endParaRPr>
          </a:p>
          <a:p>
            <a:pPr>
              <a:spcAft>
                <a:spcPts val="600"/>
              </a:spcAft>
              <a:tabLst>
                <a:tab pos="747713" algn="l"/>
                <a:tab pos="5148263" algn="r"/>
                <a:tab pos="6689725" algn="r"/>
              </a:tabLst>
            </a:pPr>
            <a:r>
              <a:rPr lang="en-US" sz="1600" dirty="0">
                <a:solidFill>
                  <a:srgbClr val="221E1F"/>
                </a:solidFill>
              </a:rPr>
              <a:t>Current liabilities:</a:t>
            </a:r>
            <a:br>
              <a:rPr lang="en-US" sz="1600" dirty="0">
                <a:solidFill>
                  <a:srgbClr val="221E1F"/>
                </a:solidFill>
              </a:rPr>
            </a:br>
            <a:r>
              <a:rPr lang="en-US" sz="1600" b="1" dirty="0">
                <a:solidFill>
                  <a:srgbClr val="221E1F"/>
                </a:solidFill>
              </a:rPr>
              <a:t>  </a:t>
            </a:r>
            <a:r>
              <a:rPr lang="en-US" sz="1600" dirty="0">
                <a:solidFill>
                  <a:srgbClr val="221E1F"/>
                </a:solidFill>
              </a:rPr>
              <a:t> Accounts payable</a:t>
            </a:r>
            <a:br>
              <a:rPr lang="en-US" sz="1600" dirty="0">
                <a:solidFill>
                  <a:srgbClr val="221E1F"/>
                </a:solidFill>
              </a:rPr>
            </a:br>
            <a:r>
              <a:rPr lang="en-US" sz="1600" dirty="0">
                <a:solidFill>
                  <a:srgbClr val="221E1F"/>
                </a:solidFill>
              </a:rPr>
              <a:t>   Interest payable</a:t>
            </a:r>
            <a:br>
              <a:rPr lang="en-US" sz="1600" dirty="0">
                <a:solidFill>
                  <a:srgbClr val="221E1F"/>
                </a:solidFill>
              </a:rPr>
            </a:br>
            <a:r>
              <a:rPr lang="en-US" sz="1600" dirty="0">
                <a:solidFill>
                  <a:srgbClr val="221E1F"/>
                </a:solidFill>
              </a:rPr>
              <a:t>   Income tax payable</a:t>
            </a:r>
            <a:br>
              <a:rPr lang="en-US" sz="1600" dirty="0">
                <a:solidFill>
                  <a:srgbClr val="221E1F"/>
                </a:solidFill>
              </a:rPr>
            </a:br>
            <a:r>
              <a:rPr lang="en-US" sz="1600" dirty="0">
                <a:solidFill>
                  <a:srgbClr val="221E1F"/>
                </a:solidFill>
              </a:rPr>
              <a:t>Long-term liabilities:</a:t>
            </a:r>
            <a:br>
              <a:rPr lang="en-US" sz="1600" dirty="0">
                <a:solidFill>
                  <a:srgbClr val="221E1F"/>
                </a:solidFill>
              </a:rPr>
            </a:br>
            <a:r>
              <a:rPr lang="en-US" sz="1600" dirty="0">
                <a:solidFill>
                  <a:srgbClr val="221E1F"/>
                </a:solidFill>
              </a:rPr>
              <a:t>   Notes payable</a:t>
            </a:r>
            <a:br>
              <a:rPr lang="en-US" sz="1600" dirty="0">
                <a:solidFill>
                  <a:srgbClr val="221E1F"/>
                </a:solidFill>
              </a:rPr>
            </a:br>
            <a:r>
              <a:rPr lang="en-US" sz="1600" dirty="0">
                <a:solidFill>
                  <a:srgbClr val="221E1F"/>
                </a:solidFill>
              </a:rPr>
              <a:t>Stockholders’ equity</a:t>
            </a:r>
            <a:br>
              <a:rPr lang="en-US" sz="1600" dirty="0">
                <a:solidFill>
                  <a:srgbClr val="221E1F"/>
                </a:solidFill>
              </a:rPr>
            </a:br>
            <a:r>
              <a:rPr lang="en-US" sz="1600" dirty="0">
                <a:solidFill>
                  <a:srgbClr val="221E1F"/>
                </a:solidFill>
              </a:rPr>
              <a:t>   Common stock</a:t>
            </a:r>
            <a:br>
              <a:rPr lang="en-US" sz="1600" dirty="0">
                <a:solidFill>
                  <a:srgbClr val="221E1F"/>
                </a:solidFill>
              </a:rPr>
            </a:br>
            <a:r>
              <a:rPr lang="en-US" sz="1600" dirty="0">
                <a:solidFill>
                  <a:srgbClr val="221E1F"/>
                </a:solidFill>
              </a:rPr>
              <a:t>   Retained earnings</a:t>
            </a:r>
            <a:br>
              <a:rPr lang="en-US" sz="1600" dirty="0">
                <a:solidFill>
                  <a:srgbClr val="221E1F"/>
                </a:solidFill>
              </a:rPr>
            </a:br>
            <a:r>
              <a:rPr lang="en-US" sz="1600" dirty="0">
                <a:solidFill>
                  <a:srgbClr val="221E1F"/>
                </a:solidFill>
              </a:rPr>
              <a:t>      Total liabilities and stockholders’ equity</a:t>
            </a:r>
            <a:br>
              <a:rPr lang="en-US" sz="1600" b="1" dirty="0">
                <a:solidFill>
                  <a:srgbClr val="221E1F"/>
                </a:solidFill>
              </a:rPr>
            </a:br>
            <a:endParaRPr lang="en-US" sz="1600" b="1" dirty="0">
              <a:solidFill>
                <a:srgbClr val="1D5F76"/>
              </a:solidFill>
            </a:endParaRPr>
          </a:p>
        </p:txBody>
      </p:sp>
      <p:cxnSp>
        <p:nvCxnSpPr>
          <p:cNvPr id="24" name="Straight Connector 23"/>
          <p:cNvCxnSpPr/>
          <p:nvPr/>
        </p:nvCxnSpPr>
        <p:spPr>
          <a:xfrm>
            <a:off x="1075268" y="3350818"/>
            <a:ext cx="2912532"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900997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type="body" idx="1"/>
          </p:nvPr>
        </p:nvSpPr>
        <p:spPr/>
        <p:txBody>
          <a:bodyPr/>
          <a:lstStyle/>
          <a:p>
            <a:r>
              <a:rPr lang="en-US" dirty="0"/>
              <a:t>CLASSIFICATION OF CASH FLOW ACTIVITIES</a:t>
            </a:r>
          </a:p>
        </p:txBody>
      </p:sp>
      <p:sp>
        <p:nvSpPr>
          <p:cNvPr id="4" name="Title 3"/>
          <p:cNvSpPr>
            <a:spLocks noGrp="1"/>
          </p:cNvSpPr>
          <p:nvPr>
            <p:ph type="title"/>
          </p:nvPr>
        </p:nvSpPr>
        <p:spPr/>
        <p:txBody>
          <a:bodyPr/>
          <a:lstStyle/>
          <a:p>
            <a:r>
              <a:rPr lang="en-US" dirty="0"/>
              <a:t>PART A</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11-</a:t>
            </a:r>
            <a:fld id="{8A048DD7-39B4-434B-ACE7-68CA5B147A05}" type="slidenum">
              <a:rPr lang="en-US" smtClean="0"/>
              <a:t>2</a:t>
            </a:fld>
            <a:endParaRPr lang="en-US" dirty="0"/>
          </a:p>
        </p:txBody>
      </p:sp>
    </p:spTree>
    <p:extLst>
      <p:ext uri="{BB962C8B-B14F-4D97-AF65-F5344CB8AC3E}">
        <p14:creationId xmlns:p14="http://schemas.microsoft.com/office/powerpoint/2010/main" val="8597215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1041566" y="2654245"/>
            <a:ext cx="7566816" cy="2916462"/>
          </a:xfrm>
          <a:prstGeom prst="roundRect">
            <a:avLst/>
          </a:prstGeom>
          <a:solidFill>
            <a:srgbClr val="FFFDD8"/>
          </a:solidFill>
          <a:ln>
            <a:solidFill>
              <a:srgbClr val="D4932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11-20</a:t>
            </a:r>
          </a:p>
        </p:txBody>
      </p:sp>
      <p:sp>
        <p:nvSpPr>
          <p:cNvPr id="6" name="Content Placeholder 5"/>
          <p:cNvSpPr txBox="1">
            <a:spLocks/>
          </p:cNvSpPr>
          <p:nvPr/>
        </p:nvSpPr>
        <p:spPr>
          <a:xfrm>
            <a:off x="965188" y="178011"/>
            <a:ext cx="4906962" cy="403234"/>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dirty="0"/>
              <a:t>Illustration 11–6 (4 of 4)</a:t>
            </a:r>
          </a:p>
        </p:txBody>
      </p:sp>
      <p:sp>
        <p:nvSpPr>
          <p:cNvPr id="7" name="Title 1"/>
          <p:cNvSpPr txBox="1">
            <a:spLocks/>
          </p:cNvSpPr>
          <p:nvPr/>
        </p:nvSpPr>
        <p:spPr>
          <a:xfrm>
            <a:off x="965188" y="634160"/>
            <a:ext cx="8229600" cy="1143000"/>
          </a:xfrm>
          <a:prstGeom prst="rect">
            <a:avLst/>
          </a:prstGeom>
        </p:spPr>
        <p:txBody>
          <a:bodyPr/>
          <a:lstStyle>
            <a:lvl1pPr algn="l" defTabSz="457200" rtl="0" eaLnBrk="1" latinLnBrk="0" hangingPunct="1">
              <a:spcBef>
                <a:spcPct val="0"/>
              </a:spcBef>
              <a:buNone/>
              <a:defRPr sz="3200" b="0" i="0" kern="1200">
                <a:solidFill>
                  <a:srgbClr val="A5062D"/>
                </a:solidFill>
                <a:latin typeface="Avenir LT Std 65 Medium"/>
                <a:ea typeface="+mj-ea"/>
                <a:cs typeface="Avenir LT Std 65 Medium"/>
              </a:defRPr>
            </a:lvl1pPr>
          </a:lstStyle>
          <a:p>
            <a:pPr>
              <a:lnSpc>
                <a:spcPct val="90000"/>
              </a:lnSpc>
            </a:pPr>
            <a:r>
              <a:rPr lang="en-US" sz="4000" dirty="0"/>
              <a:t>Income Statement, Balance Sheets, and Additional Information for E-Games, Inc.</a:t>
            </a:r>
          </a:p>
        </p:txBody>
      </p:sp>
      <p:sp>
        <p:nvSpPr>
          <p:cNvPr id="2" name="TextBox 1"/>
          <p:cNvSpPr txBox="1"/>
          <p:nvPr/>
        </p:nvSpPr>
        <p:spPr>
          <a:xfrm>
            <a:off x="1185332" y="2816131"/>
            <a:ext cx="7487195" cy="2831544"/>
          </a:xfrm>
          <a:prstGeom prst="rect">
            <a:avLst/>
          </a:prstGeom>
          <a:noFill/>
        </p:spPr>
        <p:txBody>
          <a:bodyPr wrap="square" rtlCol="0">
            <a:spAutoFit/>
          </a:bodyPr>
          <a:lstStyle/>
          <a:p>
            <a:r>
              <a:rPr lang="en-US" sz="2000" b="1" dirty="0"/>
              <a:t>Additional Information for 2024: </a:t>
            </a:r>
            <a:r>
              <a:rPr lang="en-US" sz="2000" dirty="0"/>
              <a:t>	</a:t>
            </a:r>
          </a:p>
          <a:p>
            <a:r>
              <a:rPr lang="en-US" sz="2000" dirty="0"/>
              <a:t>1. Purchased stock in Intendo Corporation for $35,000. 	</a:t>
            </a:r>
          </a:p>
          <a:p>
            <a:r>
              <a:rPr lang="en-US" sz="2000" dirty="0"/>
              <a:t>2. Sold land originally costing $10,000 for only $6,000, resulting in a </a:t>
            </a:r>
            <a:br>
              <a:rPr lang="en-US" sz="2000" dirty="0"/>
            </a:br>
            <a:r>
              <a:rPr lang="en-US" sz="2000" dirty="0"/>
              <a:t>    $4,000 loss on sale of land. 	</a:t>
            </a:r>
          </a:p>
          <a:p>
            <a:r>
              <a:rPr lang="en-US" sz="2000" dirty="0"/>
              <a:t>3. Purchased $20,000 in equipment by issuing a $20,000 note payable </a:t>
            </a:r>
            <a:br>
              <a:rPr lang="en-US" sz="2000" dirty="0"/>
            </a:br>
            <a:r>
              <a:rPr lang="en-US" sz="2000" dirty="0"/>
              <a:t>    due in three years. No cash was exchanged in the transaction. 	</a:t>
            </a:r>
          </a:p>
          <a:p>
            <a:r>
              <a:rPr lang="en-US" sz="2000" dirty="0"/>
              <a:t>4. Issued common stock for $5,000 cash. 	</a:t>
            </a:r>
          </a:p>
          <a:p>
            <a:r>
              <a:rPr lang="en-US" sz="2000" dirty="0"/>
              <a:t>5. Declared and paid a cash dividend of $12,000. 	</a:t>
            </a:r>
          </a:p>
          <a:p>
            <a:endParaRPr lang="en-US" dirty="0"/>
          </a:p>
        </p:txBody>
      </p:sp>
    </p:spTree>
    <p:extLst>
      <p:ext uri="{BB962C8B-B14F-4D97-AF65-F5344CB8AC3E}">
        <p14:creationId xmlns:p14="http://schemas.microsoft.com/office/powerpoint/2010/main" val="3265551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a:t>
            </a:r>
          </a:p>
        </p:txBody>
      </p:sp>
      <p:sp>
        <p:nvSpPr>
          <p:cNvPr id="3" name="Footer Placeholder 2"/>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4" name="Slide Number Placeholder 3"/>
          <p:cNvSpPr>
            <a:spLocks noGrp="1"/>
          </p:cNvSpPr>
          <p:nvPr>
            <p:ph type="sldNum" sz="quarter" idx="12"/>
          </p:nvPr>
        </p:nvSpPr>
        <p:spPr/>
        <p:txBody>
          <a:bodyPr/>
          <a:lstStyle/>
          <a:p>
            <a:r>
              <a:rPr lang="en-US" dirty="0"/>
              <a:t>11-</a:t>
            </a:r>
            <a:fld id="{8A048DD7-39B4-434B-ACE7-68CA5B147A05}" type="slidenum">
              <a:rPr lang="en-US" smtClean="0"/>
              <a:t>21</a:t>
            </a:fld>
            <a:endParaRPr lang="en-US" dirty="0"/>
          </a:p>
        </p:txBody>
      </p:sp>
      <p:sp>
        <p:nvSpPr>
          <p:cNvPr id="6" name="Content Placeholder 2"/>
          <p:cNvSpPr>
            <a:spLocks noGrp="1"/>
          </p:cNvSpPr>
          <p:nvPr>
            <p:ph idx="4294967295"/>
          </p:nvPr>
        </p:nvSpPr>
        <p:spPr>
          <a:xfrm>
            <a:off x="809150" y="1538709"/>
            <a:ext cx="7955280" cy="2590839"/>
          </a:xfrm>
          <a:prstGeom prst="rect">
            <a:avLst/>
          </a:prstGeom>
        </p:spPr>
        <p:txBody>
          <a:bodyPr/>
          <a:lstStyle/>
          <a:p>
            <a:pPr marL="0" indent="0">
              <a:spcBef>
                <a:spcPts val="0"/>
              </a:spcBef>
              <a:spcAft>
                <a:spcPts val="1200"/>
              </a:spcAft>
              <a:buNone/>
            </a:pPr>
            <a:r>
              <a:rPr lang="en-US" dirty="0"/>
              <a:t>The steps in preparing the statement of cash flows involve calculating: </a:t>
            </a:r>
          </a:p>
          <a:p>
            <a:pPr marL="514350" indent="-514350">
              <a:spcBef>
                <a:spcPts val="0"/>
              </a:spcBef>
              <a:buAutoNum type="arabicParenBoth"/>
            </a:pPr>
            <a:r>
              <a:rPr lang="en-US" sz="2800" dirty="0"/>
              <a:t>Net cash flows from operating activities;</a:t>
            </a:r>
          </a:p>
          <a:p>
            <a:pPr marL="514350" indent="-514350">
              <a:spcBef>
                <a:spcPts val="0"/>
              </a:spcBef>
              <a:buAutoNum type="arabicParenBoth"/>
            </a:pPr>
            <a:r>
              <a:rPr lang="en-US" sz="2800" dirty="0"/>
              <a:t>Net cash flows from investing activities; </a:t>
            </a:r>
          </a:p>
          <a:p>
            <a:pPr marL="514350" indent="-514350">
              <a:spcBef>
                <a:spcPts val="0"/>
              </a:spcBef>
              <a:buAutoNum type="arabicParenBoth"/>
            </a:pPr>
            <a:r>
              <a:rPr lang="en-US" sz="2800" dirty="0"/>
              <a:t>Net cash flows from financing activities; and</a:t>
            </a:r>
          </a:p>
          <a:p>
            <a:pPr marL="514350" indent="-514350">
              <a:spcBef>
                <a:spcPts val="0"/>
              </a:spcBef>
              <a:buAutoNum type="arabicParenBoth"/>
            </a:pPr>
            <a:r>
              <a:rPr lang="en-US" sz="2800" dirty="0"/>
              <a:t>The sum of these three activities to verify it equals the amount of cash reported in the balance sheet this year versus last year (the change in cash).</a:t>
            </a:r>
            <a:endParaRPr lang="en-US" dirty="0"/>
          </a:p>
        </p:txBody>
      </p:sp>
    </p:spTree>
    <p:extLst>
      <p:ext uri="{BB962C8B-B14F-4D97-AF65-F5344CB8AC3E}">
        <p14:creationId xmlns:p14="http://schemas.microsoft.com/office/powerpoint/2010/main" val="1062338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8" y="649609"/>
            <a:ext cx="8229600" cy="1143000"/>
          </a:xfrm>
        </p:spPr>
        <p:txBody>
          <a:bodyPr/>
          <a:lstStyle/>
          <a:p>
            <a:pPr>
              <a:lnSpc>
                <a:spcPct val="90000"/>
              </a:lnSpc>
            </a:pPr>
            <a:r>
              <a:rPr lang="en-US" dirty="0"/>
              <a:t>Basic Format for the Statement of Cash Flows—Indirect Method</a:t>
            </a:r>
          </a:p>
        </p:txBody>
      </p:sp>
      <p:sp>
        <p:nvSpPr>
          <p:cNvPr id="6" name="Content Placeholder 5"/>
          <p:cNvSpPr>
            <a:spLocks noGrp="1"/>
          </p:cNvSpPr>
          <p:nvPr>
            <p:ph sz="quarter" idx="13"/>
          </p:nvPr>
        </p:nvSpPr>
        <p:spPr>
          <a:xfrm>
            <a:off x="823496" y="222737"/>
            <a:ext cx="5126498" cy="510698"/>
          </a:xfrm>
        </p:spPr>
        <p:txBody>
          <a:bodyPr>
            <a:normAutofit/>
          </a:bodyPr>
          <a:lstStyle/>
          <a:p>
            <a:r>
              <a:rPr lang="en-US" sz="3200" dirty="0">
                <a:latin typeface="+mn-lt"/>
                <a:cs typeface="+mn-cs"/>
              </a:rPr>
              <a:t>Illustration 11–7</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11-22</a:t>
            </a:r>
          </a:p>
        </p:txBody>
      </p:sp>
      <p:sp>
        <p:nvSpPr>
          <p:cNvPr id="9" name="Rectangle 8"/>
          <p:cNvSpPr/>
          <p:nvPr/>
        </p:nvSpPr>
        <p:spPr>
          <a:xfrm>
            <a:off x="902026" y="2422176"/>
            <a:ext cx="7808587" cy="3964980"/>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Round Same Side Corner Rectangle 9"/>
          <p:cNvSpPr/>
          <p:nvPr/>
        </p:nvSpPr>
        <p:spPr>
          <a:xfrm>
            <a:off x="902026" y="1896183"/>
            <a:ext cx="7808587" cy="525993"/>
          </a:xfrm>
          <a:prstGeom prst="round2SameRect">
            <a:avLst>
              <a:gd name="adj1" fmla="val 28486"/>
              <a:gd name="adj2" fmla="val 0"/>
            </a:avLst>
          </a:prstGeom>
          <a:solidFill>
            <a:srgbClr val="62460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008000"/>
              </a:solidFill>
            </a:endParaRPr>
          </a:p>
        </p:txBody>
      </p:sp>
      <p:sp>
        <p:nvSpPr>
          <p:cNvPr id="11" name="TextBox 10"/>
          <p:cNvSpPr txBox="1"/>
          <p:nvPr/>
        </p:nvSpPr>
        <p:spPr>
          <a:xfrm>
            <a:off x="988400" y="1837400"/>
            <a:ext cx="7659900" cy="584776"/>
          </a:xfrm>
          <a:prstGeom prst="rect">
            <a:avLst/>
          </a:prstGeom>
          <a:noFill/>
        </p:spPr>
        <p:txBody>
          <a:bodyPr wrap="square" rtlCol="0">
            <a:spAutoFit/>
          </a:bodyPr>
          <a:lstStyle/>
          <a:p>
            <a:pPr algn="ctr"/>
            <a:r>
              <a:rPr lang="en-US" sz="1600" b="1" dirty="0">
                <a:solidFill>
                  <a:schemeClr val="bg1"/>
                </a:solidFill>
              </a:rPr>
              <a:t>E-GAMES, INC.</a:t>
            </a:r>
          </a:p>
          <a:p>
            <a:pPr algn="ctr"/>
            <a:r>
              <a:rPr lang="en-US" sz="1600" b="1" dirty="0">
                <a:solidFill>
                  <a:schemeClr val="bg1"/>
                </a:solidFill>
              </a:rPr>
              <a:t>Statement of Cash Flows, For the year ended December 31, 2024</a:t>
            </a:r>
          </a:p>
        </p:txBody>
      </p:sp>
      <p:sp>
        <p:nvSpPr>
          <p:cNvPr id="12" name="TextBox 11"/>
          <p:cNvSpPr txBox="1"/>
          <p:nvPr/>
        </p:nvSpPr>
        <p:spPr>
          <a:xfrm>
            <a:off x="988400" y="2370672"/>
            <a:ext cx="7446517" cy="4016484"/>
          </a:xfrm>
          <a:prstGeom prst="rect">
            <a:avLst/>
          </a:prstGeom>
          <a:noFill/>
        </p:spPr>
        <p:txBody>
          <a:bodyPr wrap="square" rtlCol="0">
            <a:spAutoFit/>
          </a:bodyPr>
          <a:lstStyle/>
          <a:p>
            <a:pPr>
              <a:spcAft>
                <a:spcPts val="600"/>
              </a:spcAft>
              <a:tabLst>
                <a:tab pos="747713" algn="l"/>
                <a:tab pos="5148263" algn="r"/>
                <a:tab pos="6689725" algn="r"/>
              </a:tabLst>
            </a:pPr>
            <a:r>
              <a:rPr lang="en-US" sz="1600" b="1" dirty="0">
                <a:solidFill>
                  <a:srgbClr val="221E1F"/>
                </a:solidFill>
              </a:rPr>
              <a:t>Cash Flows from Operating Activities</a:t>
            </a:r>
            <a:br>
              <a:rPr lang="en-US" sz="1600" b="1" dirty="0">
                <a:solidFill>
                  <a:srgbClr val="221E1F"/>
                </a:solidFill>
              </a:rPr>
            </a:br>
            <a:r>
              <a:rPr lang="en-US" sz="1600" b="1" dirty="0">
                <a:solidFill>
                  <a:srgbClr val="221E1F"/>
                </a:solidFill>
              </a:rPr>
              <a:t>   </a:t>
            </a:r>
            <a:r>
              <a:rPr lang="en-US" sz="1600" dirty="0">
                <a:solidFill>
                  <a:srgbClr val="221E1F"/>
                </a:solidFill>
              </a:rPr>
              <a:t>Net income                                                                   $42,000</a:t>
            </a:r>
            <a:br>
              <a:rPr lang="en-US" sz="1600" dirty="0">
                <a:solidFill>
                  <a:srgbClr val="221E1F"/>
                </a:solidFill>
              </a:rPr>
            </a:br>
            <a:r>
              <a:rPr lang="en-US" sz="1600" dirty="0">
                <a:solidFill>
                  <a:srgbClr val="221E1F"/>
                </a:solidFill>
              </a:rPr>
              <a:t>   </a:t>
            </a:r>
            <a:r>
              <a:rPr lang="en-US" sz="1600" i="1" dirty="0">
                <a:solidFill>
                  <a:srgbClr val="221E1F"/>
                </a:solidFill>
              </a:rPr>
              <a:t>Adjustments to reconcile net income to net</a:t>
            </a:r>
            <a:br>
              <a:rPr lang="en-US" sz="1600" i="1" dirty="0">
                <a:solidFill>
                  <a:srgbClr val="221E1F"/>
                </a:solidFill>
              </a:rPr>
            </a:br>
            <a:r>
              <a:rPr lang="en-US" sz="1600" i="1" dirty="0">
                <a:solidFill>
                  <a:srgbClr val="221E1F"/>
                </a:solidFill>
              </a:rPr>
              <a:t>      cash flows from operating activities:</a:t>
            </a:r>
            <a:br>
              <a:rPr lang="en-US" sz="1600" dirty="0">
                <a:solidFill>
                  <a:srgbClr val="221E1F"/>
                </a:solidFill>
              </a:rPr>
            </a:br>
            <a:r>
              <a:rPr lang="en-US" sz="1600" dirty="0">
                <a:solidFill>
                  <a:srgbClr val="221E1F"/>
                </a:solidFill>
              </a:rPr>
              <a:t>      (List individual reconciling items)</a:t>
            </a:r>
            <a:br>
              <a:rPr lang="en-US" sz="1600" dirty="0">
                <a:solidFill>
                  <a:srgbClr val="221E1F"/>
                </a:solidFill>
              </a:rPr>
            </a:br>
            <a:r>
              <a:rPr lang="en-US" sz="1600" dirty="0">
                <a:solidFill>
                  <a:srgbClr val="221E1F"/>
                </a:solidFill>
              </a:rPr>
              <a:t>      Net cash flows from operating activities                                                          $      XXX</a:t>
            </a:r>
          </a:p>
          <a:p>
            <a:pPr>
              <a:spcAft>
                <a:spcPts val="600"/>
              </a:spcAft>
              <a:tabLst>
                <a:tab pos="747713" algn="l"/>
                <a:tab pos="5148263" algn="r"/>
                <a:tab pos="6689725" algn="r"/>
              </a:tabLst>
            </a:pPr>
            <a:r>
              <a:rPr lang="en-US" sz="1600" b="1" dirty="0">
                <a:solidFill>
                  <a:srgbClr val="221E1F"/>
                </a:solidFill>
              </a:rPr>
              <a:t>Cash Flows from Investing Activities</a:t>
            </a:r>
            <a:br>
              <a:rPr lang="en-US" sz="1600" b="1" dirty="0">
                <a:solidFill>
                  <a:srgbClr val="221E1F"/>
                </a:solidFill>
              </a:rPr>
            </a:br>
            <a:r>
              <a:rPr lang="en-US" sz="1600" dirty="0">
                <a:solidFill>
                  <a:srgbClr val="221E1F"/>
                </a:solidFill>
              </a:rPr>
              <a:t>   (List individual inflows and outflows)</a:t>
            </a:r>
            <a:br>
              <a:rPr lang="en-US" sz="1600" dirty="0">
                <a:solidFill>
                  <a:srgbClr val="221E1F"/>
                </a:solidFill>
              </a:rPr>
            </a:br>
            <a:r>
              <a:rPr lang="en-US" sz="1600" dirty="0">
                <a:solidFill>
                  <a:srgbClr val="221E1F"/>
                </a:solidFill>
              </a:rPr>
              <a:t>      Net cash flows from investing activities                                                                    XXX</a:t>
            </a:r>
          </a:p>
          <a:p>
            <a:pPr>
              <a:spcAft>
                <a:spcPts val="600"/>
              </a:spcAft>
              <a:tabLst>
                <a:tab pos="747713" algn="l"/>
                <a:tab pos="5148263" algn="r"/>
                <a:tab pos="6689725" algn="r"/>
              </a:tabLst>
            </a:pPr>
            <a:r>
              <a:rPr lang="en-US" sz="1600" b="1" dirty="0">
                <a:solidFill>
                  <a:srgbClr val="221E1F"/>
                </a:solidFill>
              </a:rPr>
              <a:t>Cash Flows from Financing Activities</a:t>
            </a:r>
            <a:br>
              <a:rPr lang="en-US" sz="1600" dirty="0">
                <a:solidFill>
                  <a:srgbClr val="221E1F"/>
                </a:solidFill>
              </a:rPr>
            </a:br>
            <a:r>
              <a:rPr lang="en-US" sz="1600" dirty="0">
                <a:solidFill>
                  <a:srgbClr val="221E1F"/>
                </a:solidFill>
              </a:rPr>
              <a:t>   (List individual inflows and outflows)</a:t>
            </a:r>
            <a:br>
              <a:rPr lang="en-US" sz="1600" dirty="0">
                <a:solidFill>
                  <a:srgbClr val="221E1F"/>
                </a:solidFill>
              </a:rPr>
            </a:br>
            <a:r>
              <a:rPr lang="en-US" sz="1600" dirty="0">
                <a:solidFill>
                  <a:srgbClr val="221E1F"/>
                </a:solidFill>
              </a:rPr>
              <a:t>      Net cash flows from financing activities                                                                    XXX</a:t>
            </a:r>
          </a:p>
          <a:p>
            <a:pPr>
              <a:spcAft>
                <a:spcPts val="600"/>
              </a:spcAft>
              <a:tabLst>
                <a:tab pos="747713" algn="l"/>
                <a:tab pos="5148263" algn="r"/>
                <a:tab pos="6689725" algn="r"/>
              </a:tabLst>
            </a:pPr>
            <a:r>
              <a:rPr lang="en-US" sz="1600" b="1" dirty="0"/>
              <a:t>Net increase (decrease) in cash                                                                                  </a:t>
            </a:r>
            <a:r>
              <a:rPr lang="en-US" sz="1600" b="1" dirty="0">
                <a:solidFill>
                  <a:srgbClr val="FF0000"/>
                </a:solidFill>
              </a:rPr>
              <a:t>14,000</a:t>
            </a:r>
            <a:br>
              <a:rPr lang="en-US" sz="1600" b="1" dirty="0">
                <a:solidFill>
                  <a:srgbClr val="3333CC"/>
                </a:solidFill>
              </a:rPr>
            </a:br>
            <a:r>
              <a:rPr lang="en-US" sz="1600" dirty="0">
                <a:solidFill>
                  <a:srgbClr val="221E1F"/>
                </a:solidFill>
              </a:rPr>
              <a:t>Cash at the beginning of the period                                                                            48,000</a:t>
            </a:r>
            <a:br>
              <a:rPr lang="en-US" sz="1600" dirty="0">
                <a:solidFill>
                  <a:srgbClr val="221E1F"/>
                </a:solidFill>
              </a:rPr>
            </a:br>
            <a:r>
              <a:rPr lang="en-US" sz="1600" dirty="0">
                <a:solidFill>
                  <a:srgbClr val="221E1F"/>
                </a:solidFill>
              </a:rPr>
              <a:t>Cash at the end of the period                                                                                     $62,000</a:t>
            </a:r>
          </a:p>
        </p:txBody>
      </p:sp>
      <p:cxnSp>
        <p:nvCxnSpPr>
          <p:cNvPr id="13" name="Straight Connector 12"/>
          <p:cNvCxnSpPr/>
          <p:nvPr/>
        </p:nvCxnSpPr>
        <p:spPr>
          <a:xfrm flipV="1">
            <a:off x="5232063" y="3590132"/>
            <a:ext cx="756031"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a:xfrm flipV="1">
            <a:off x="5193963" y="4407165"/>
            <a:ext cx="756031"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5" name="Straight Connector 14"/>
          <p:cNvCxnSpPr/>
          <p:nvPr/>
        </p:nvCxnSpPr>
        <p:spPr>
          <a:xfrm flipV="1">
            <a:off x="5186363" y="5219965"/>
            <a:ext cx="756031"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6" name="Straight Connector 15"/>
          <p:cNvCxnSpPr/>
          <p:nvPr/>
        </p:nvCxnSpPr>
        <p:spPr>
          <a:xfrm flipV="1">
            <a:off x="7315730" y="5531115"/>
            <a:ext cx="756031"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7" name="Straight Connector 16"/>
          <p:cNvCxnSpPr/>
          <p:nvPr/>
        </p:nvCxnSpPr>
        <p:spPr>
          <a:xfrm flipV="1">
            <a:off x="7315730" y="6064515"/>
            <a:ext cx="756031"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flipV="1">
            <a:off x="7315730" y="6297348"/>
            <a:ext cx="756031"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a:xfrm flipV="1">
            <a:off x="7315730" y="6334237"/>
            <a:ext cx="756031"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350102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345103"/>
            <a:ext cx="8229600" cy="1143000"/>
          </a:xfrm>
        </p:spPr>
        <p:txBody>
          <a:bodyPr/>
          <a:lstStyle/>
          <a:p>
            <a:pPr>
              <a:lnSpc>
                <a:spcPct val="90000"/>
              </a:lnSpc>
            </a:pPr>
            <a:r>
              <a:rPr lang="en-US" sz="4000" dirty="0"/>
              <a:t>Operating Activities—Indirect and Direct Methods</a:t>
            </a:r>
          </a:p>
        </p:txBody>
      </p:sp>
      <p:sp>
        <p:nvSpPr>
          <p:cNvPr id="3" name="Content Placeholder 2"/>
          <p:cNvSpPr>
            <a:spLocks noGrp="1"/>
          </p:cNvSpPr>
          <p:nvPr>
            <p:ph idx="1"/>
          </p:nvPr>
        </p:nvSpPr>
        <p:spPr>
          <a:xfrm>
            <a:off x="809150" y="1507799"/>
            <a:ext cx="8229600" cy="1644771"/>
          </a:xfrm>
        </p:spPr>
        <p:txBody>
          <a:bodyPr>
            <a:normAutofit/>
          </a:bodyPr>
          <a:lstStyle/>
          <a:p>
            <a:r>
              <a:rPr lang="en-US" sz="2800" dirty="0"/>
              <a:t>Differ in presentation format for operating activities</a:t>
            </a:r>
          </a:p>
          <a:p>
            <a:r>
              <a:rPr lang="en-US" sz="2800" dirty="0"/>
              <a:t>Both methods report investing, financing, and noncash activities identically</a:t>
            </a:r>
          </a:p>
        </p:txBody>
      </p:sp>
      <p:sp>
        <p:nvSpPr>
          <p:cNvPr id="4" name="Rectangle 4"/>
          <p:cNvSpPr txBox="1">
            <a:spLocks noChangeArrowheads="1"/>
          </p:cNvSpPr>
          <p:nvPr/>
        </p:nvSpPr>
        <p:spPr>
          <a:xfrm>
            <a:off x="722312" y="3499548"/>
            <a:ext cx="3657600" cy="2532435"/>
          </a:xfrm>
          <a:prstGeom prst="rect">
            <a:avLst/>
          </a:prstGeom>
          <a:solidFill>
            <a:schemeClr val="tx2">
              <a:lumMod val="20000"/>
              <a:lumOff val="80000"/>
            </a:schemeClr>
          </a:solidFill>
          <a:ln>
            <a:noFill/>
            <a:miter lim="800000"/>
            <a:headEnd/>
            <a:tailEnd/>
          </a:ln>
        </p:spPr>
        <p:txBody>
          <a:bodyPr vert="horz" lIns="91440" tIns="45720" rIns="91440" bIns="45720" rtlCol="0">
            <a:noAutofit/>
          </a:bodyPr>
          <a:lstStyle>
            <a:lvl1pPr marL="342900" indent="-342900" algn="l" defTabSz="914400" rtl="0" eaLnBrk="1" latinLnBrk="0" hangingPunct="1">
              <a:spcBef>
                <a:spcPct val="20000"/>
              </a:spcBef>
              <a:buClr>
                <a:srgbClr val="003BB0"/>
              </a:buClr>
              <a:buFont typeface="Arial" pitchFamily="34" charset="0"/>
              <a:buChar char="•"/>
              <a:defRPr lang="en-US" sz="28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Clr>
                <a:srgbClr val="003BB0"/>
              </a:buClr>
              <a:buFont typeface="Arial" pitchFamily="34" charset="0"/>
              <a:buChar char="•"/>
              <a:defRPr lang="en-US" sz="26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Clr>
                <a:srgbClr val="003BB0"/>
              </a:buClr>
              <a:buFont typeface="Arial" pitchFamily="34" charset="0"/>
              <a:buChar char="•"/>
              <a:defRPr lang="en-US"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Clr>
                <a:srgbClr val="003BB0"/>
              </a:buClr>
              <a:buFont typeface="Arial" pitchFamily="34" charset="0"/>
              <a:buChar char="•"/>
              <a:defRPr lang="en-US"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Clr>
                <a:srgbClr val="003BB0"/>
              </a:buClr>
              <a:buFont typeface="Arial" pitchFamily="34" charset="0"/>
              <a:buChar char="•"/>
              <a:defRPr lang="en-US"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90000"/>
              </a:lnSpc>
            </a:pPr>
            <a:r>
              <a:rPr lang="en-US" sz="2200" dirty="0"/>
              <a:t>Begin with net income</a:t>
            </a:r>
          </a:p>
          <a:p>
            <a:pPr>
              <a:lnSpc>
                <a:spcPct val="90000"/>
              </a:lnSpc>
            </a:pPr>
            <a:r>
              <a:rPr lang="en-US" sz="2200" dirty="0"/>
              <a:t>List adjustments to net income to arrive at operating cash flows</a:t>
            </a:r>
          </a:p>
          <a:p>
            <a:pPr>
              <a:lnSpc>
                <a:spcPct val="90000"/>
              </a:lnSpc>
            </a:pPr>
            <a:r>
              <a:rPr lang="en-US" sz="2200" dirty="0"/>
              <a:t>Most popular method</a:t>
            </a:r>
          </a:p>
          <a:p>
            <a:pPr>
              <a:lnSpc>
                <a:spcPct val="90000"/>
              </a:lnSpc>
            </a:pPr>
            <a:r>
              <a:rPr lang="en-US" sz="2200" dirty="0"/>
              <a:t>Easier and less costly</a:t>
            </a:r>
          </a:p>
        </p:txBody>
      </p:sp>
      <p:sp>
        <p:nvSpPr>
          <p:cNvPr id="5" name="Rectangle 5"/>
          <p:cNvSpPr>
            <a:spLocks noChangeArrowheads="1"/>
          </p:cNvSpPr>
          <p:nvPr/>
        </p:nvSpPr>
        <p:spPr bwMode="auto">
          <a:xfrm>
            <a:off x="4913312" y="3499548"/>
            <a:ext cx="3813175" cy="2532435"/>
          </a:xfrm>
          <a:prstGeom prst="rect">
            <a:avLst/>
          </a:prstGeom>
          <a:solidFill>
            <a:schemeClr val="tx2">
              <a:lumMod val="20000"/>
              <a:lumOff val="80000"/>
            </a:schemeClr>
          </a:solidFill>
          <a:ln w="9525">
            <a:noFill/>
            <a:miter lim="800000"/>
            <a:headEnd/>
            <a:tailEnd/>
          </a:ln>
        </p:spPr>
        <p:txBody>
          <a:bodyPr/>
          <a:lstStyle/>
          <a:p>
            <a:pPr marL="342900" indent="-342900">
              <a:lnSpc>
                <a:spcPct val="90000"/>
              </a:lnSpc>
              <a:spcBef>
                <a:spcPct val="20000"/>
              </a:spcBef>
              <a:buClr>
                <a:schemeClr val="tx2"/>
              </a:buClr>
              <a:buSzPct val="100000"/>
              <a:buFont typeface="Arial" pitchFamily="34" charset="0"/>
              <a:buChar char="•"/>
            </a:pPr>
            <a:r>
              <a:rPr lang="en-US" sz="2200" dirty="0">
                <a:latin typeface="+mj-lt"/>
              </a:rPr>
              <a:t>Adjust the items in the income statement to directly show the cash inflows and outflows from operations</a:t>
            </a:r>
          </a:p>
          <a:p>
            <a:pPr marL="342900" indent="-342900">
              <a:lnSpc>
                <a:spcPct val="90000"/>
              </a:lnSpc>
              <a:spcBef>
                <a:spcPct val="20000"/>
              </a:spcBef>
              <a:buClr>
                <a:schemeClr val="tx2"/>
              </a:buClr>
              <a:buSzPct val="100000"/>
              <a:buFont typeface="Arial" pitchFamily="34" charset="0"/>
              <a:buChar char="•"/>
            </a:pPr>
            <a:r>
              <a:rPr lang="en-US" sz="2200" dirty="0">
                <a:latin typeface="+mj-lt"/>
              </a:rPr>
              <a:t>If used, company must also report the indirect method either with the statement of cash flows or in the notes</a:t>
            </a:r>
          </a:p>
        </p:txBody>
      </p:sp>
      <p:sp>
        <p:nvSpPr>
          <p:cNvPr id="6" name="Text Box 7"/>
          <p:cNvSpPr txBox="1">
            <a:spLocks noChangeArrowheads="1"/>
          </p:cNvSpPr>
          <p:nvPr/>
        </p:nvSpPr>
        <p:spPr bwMode="auto">
          <a:xfrm>
            <a:off x="722312" y="3007105"/>
            <a:ext cx="3657600" cy="492443"/>
          </a:xfrm>
          <a:prstGeom prst="rect">
            <a:avLst/>
          </a:prstGeom>
          <a:solidFill>
            <a:schemeClr val="tx2">
              <a:lumMod val="75000"/>
            </a:schemeClr>
          </a:solidFill>
          <a:ln w="57150" cmpd="thinThick" algn="ctr">
            <a:noFill/>
            <a:miter lim="800000"/>
            <a:headEnd/>
            <a:tailEnd/>
          </a:ln>
          <a:effec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spcBef>
                <a:spcPct val="50000"/>
              </a:spcBef>
            </a:pPr>
            <a:r>
              <a:rPr lang="en-US" sz="2600" b="1" dirty="0">
                <a:solidFill>
                  <a:schemeClr val="bg1"/>
                </a:solidFill>
              </a:rPr>
              <a:t>Indirect Method</a:t>
            </a:r>
          </a:p>
        </p:txBody>
      </p:sp>
      <p:sp>
        <p:nvSpPr>
          <p:cNvPr id="7" name="Text Box 8"/>
          <p:cNvSpPr txBox="1">
            <a:spLocks noChangeArrowheads="1"/>
          </p:cNvSpPr>
          <p:nvPr/>
        </p:nvSpPr>
        <p:spPr bwMode="auto">
          <a:xfrm>
            <a:off x="4913312" y="3007105"/>
            <a:ext cx="3813175" cy="492443"/>
          </a:xfrm>
          <a:prstGeom prst="rect">
            <a:avLst/>
          </a:prstGeom>
          <a:solidFill>
            <a:schemeClr val="tx2">
              <a:lumMod val="75000"/>
            </a:schemeClr>
          </a:solidFill>
          <a:ln w="57150" cmpd="thinThick" algn="ctr">
            <a:noFill/>
            <a:miter lim="800000"/>
            <a:headEnd/>
            <a:tailEnd/>
          </a:ln>
          <a:effec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spcBef>
                <a:spcPct val="50000"/>
              </a:spcBef>
            </a:pPr>
            <a:r>
              <a:rPr lang="en-US" sz="2600" b="1" dirty="0">
                <a:solidFill>
                  <a:schemeClr val="bg1"/>
                </a:solidFill>
              </a:rPr>
              <a:t>Direct Method</a:t>
            </a:r>
          </a:p>
        </p:txBody>
      </p:sp>
      <p:sp>
        <p:nvSpPr>
          <p:cNvPr id="11" name="Footer Placeholder 10"/>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12" name="Slide Number Placeholder 11"/>
          <p:cNvSpPr>
            <a:spLocks noGrp="1"/>
          </p:cNvSpPr>
          <p:nvPr>
            <p:ph type="sldNum" sz="quarter" idx="12"/>
          </p:nvPr>
        </p:nvSpPr>
        <p:spPr/>
        <p:txBody>
          <a:bodyPr/>
          <a:lstStyle/>
          <a:p>
            <a:r>
              <a:rPr lang="en-US" dirty="0"/>
              <a:t>11-</a:t>
            </a:r>
            <a:fld id="{8A048DD7-39B4-434B-ACE7-68CA5B147A05}" type="slidenum">
              <a:rPr lang="en-US" smtClean="0"/>
              <a:t>23</a:t>
            </a:fld>
            <a:endParaRPr lang="en-US" dirty="0"/>
          </a:p>
        </p:txBody>
      </p:sp>
    </p:spTree>
    <p:extLst>
      <p:ext uri="{BB962C8B-B14F-4D97-AF65-F5344CB8AC3E}">
        <p14:creationId xmlns:p14="http://schemas.microsoft.com/office/powerpoint/2010/main" val="764289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Key Point</a:t>
            </a:r>
          </a:p>
        </p:txBody>
      </p:sp>
      <p:sp>
        <p:nvSpPr>
          <p:cNvPr id="3" name="Content Placeholder 2"/>
          <p:cNvSpPr>
            <a:spLocks noGrp="1"/>
          </p:cNvSpPr>
          <p:nvPr>
            <p:ph idx="1"/>
          </p:nvPr>
        </p:nvSpPr>
        <p:spPr>
          <a:xfrm>
            <a:off x="809150" y="1291786"/>
            <a:ext cx="7955280" cy="4525963"/>
          </a:xfrm>
        </p:spPr>
        <p:txBody>
          <a:bodyPr>
            <a:normAutofit lnSpcReduction="10000"/>
          </a:bodyPr>
          <a:lstStyle/>
          <a:p>
            <a:pPr marL="0" indent="0">
              <a:spcBef>
                <a:spcPts val="0"/>
              </a:spcBef>
              <a:spcAft>
                <a:spcPts val="1200"/>
              </a:spcAft>
              <a:buNone/>
            </a:pPr>
            <a:r>
              <a:rPr lang="en-US" sz="2800" dirty="0"/>
              <a:t>Companies choose between the indirect method and the direct method in reporting operating activities in the statement of cash flows. </a:t>
            </a:r>
          </a:p>
          <a:p>
            <a:r>
              <a:rPr lang="en-US" sz="2800" dirty="0"/>
              <a:t>The indirect method begins with net income and then lists adjustments to net income, in order to arrive at operating cash flows. </a:t>
            </a:r>
          </a:p>
          <a:p>
            <a:pPr>
              <a:spcAft>
                <a:spcPts val="1200"/>
              </a:spcAft>
            </a:pPr>
            <a:r>
              <a:rPr lang="en-US" sz="2800" dirty="0"/>
              <a:t>The direct method specifically lists the various cash inflows and outflows from operations. </a:t>
            </a:r>
          </a:p>
          <a:p>
            <a:pPr marL="0" indent="0">
              <a:buNone/>
            </a:pPr>
            <a:r>
              <a:rPr lang="en-US" sz="2800" dirty="0"/>
              <a:t>The investing and financing sections of the statement of cash flows are identical under both methods.</a:t>
            </a:r>
            <a:endParaRPr lang="en-US" sz="2500" dirty="0"/>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11-</a:t>
            </a:r>
            <a:fld id="{8A048DD7-39B4-434B-ACE7-68CA5B147A05}" type="slidenum">
              <a:rPr lang="en-US" smtClean="0"/>
              <a:t>24</a:t>
            </a:fld>
            <a:endParaRPr lang="en-US" dirty="0"/>
          </a:p>
        </p:txBody>
      </p:sp>
    </p:spTree>
    <p:extLst>
      <p:ext uri="{BB962C8B-B14F-4D97-AF65-F5344CB8AC3E}">
        <p14:creationId xmlns:p14="http://schemas.microsoft.com/office/powerpoint/2010/main" val="35205410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r>
              <a:rPr lang="en-US" b="1" dirty="0">
                <a:solidFill>
                  <a:srgbClr val="A5062D"/>
                </a:solidFill>
              </a:rPr>
              <a:t>LO11–3</a:t>
            </a:r>
          </a:p>
          <a:p>
            <a:r>
              <a:rPr lang="en-US" dirty="0"/>
              <a:t>Prepare the operating activities section of the</a:t>
            </a:r>
          </a:p>
          <a:p>
            <a:r>
              <a:rPr lang="en-US" dirty="0"/>
              <a:t> statement of cash flows using the indirect method.</a:t>
            </a:r>
          </a:p>
          <a:p>
            <a:pPr marL="1371600" indent="-1317625"/>
            <a:endParaRPr lang="en-US" dirty="0"/>
          </a:p>
        </p:txBody>
      </p:sp>
      <p:sp>
        <p:nvSpPr>
          <p:cNvPr id="4" name="Title 3"/>
          <p:cNvSpPr>
            <a:spLocks noGrp="1"/>
          </p:cNvSpPr>
          <p:nvPr>
            <p:ph type="title"/>
          </p:nvPr>
        </p:nvSpPr>
        <p:spPr/>
        <p:txBody>
          <a:bodyPr/>
          <a:lstStyle/>
          <a:p>
            <a:r>
              <a:rPr lang="en-US" dirty="0"/>
              <a:t>Learning Objective 3 </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11-</a:t>
            </a:r>
            <a:fld id="{8A048DD7-39B4-434B-ACE7-68CA5B147A05}" type="slidenum">
              <a:rPr lang="en-US" smtClean="0"/>
              <a:t>25</a:t>
            </a:fld>
            <a:endParaRPr lang="en-US" dirty="0"/>
          </a:p>
        </p:txBody>
      </p:sp>
    </p:spTree>
    <p:extLst>
      <p:ext uri="{BB962C8B-B14F-4D97-AF65-F5344CB8AC3E}">
        <p14:creationId xmlns:p14="http://schemas.microsoft.com/office/powerpoint/2010/main" val="24574523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428845"/>
            <a:ext cx="8229600" cy="746812"/>
          </a:xfrm>
        </p:spPr>
        <p:txBody>
          <a:bodyPr/>
          <a:lstStyle/>
          <a:p>
            <a:pPr>
              <a:lnSpc>
                <a:spcPct val="90000"/>
              </a:lnSpc>
            </a:pPr>
            <a:r>
              <a:rPr lang="en-US" sz="4000" dirty="0"/>
              <a:t>Operating Activities—Indirect Method</a:t>
            </a:r>
          </a:p>
        </p:txBody>
      </p:sp>
      <p:sp>
        <p:nvSpPr>
          <p:cNvPr id="3" name="Content Placeholder 2"/>
          <p:cNvSpPr>
            <a:spLocks noGrp="1"/>
          </p:cNvSpPr>
          <p:nvPr>
            <p:ph idx="1"/>
          </p:nvPr>
        </p:nvSpPr>
        <p:spPr>
          <a:xfrm>
            <a:off x="812788" y="1409706"/>
            <a:ext cx="7955280" cy="4525963"/>
          </a:xfrm>
        </p:spPr>
        <p:txBody>
          <a:bodyPr>
            <a:normAutofit fontScale="92500" lnSpcReduction="10000"/>
          </a:bodyPr>
          <a:lstStyle/>
          <a:p>
            <a:pPr marL="0" indent="0">
              <a:buNone/>
            </a:pPr>
            <a:r>
              <a:rPr lang="en-US" dirty="0"/>
              <a:t>Adjustments to net income include the following:</a:t>
            </a:r>
          </a:p>
          <a:p>
            <a:r>
              <a:rPr lang="en-US" dirty="0"/>
              <a:t>Income statement items</a:t>
            </a:r>
          </a:p>
          <a:p>
            <a:pPr lvl="1"/>
            <a:r>
              <a:rPr lang="en-US" dirty="0"/>
              <a:t>Remove noncash revenues and noncash expenses, such as depreciation expense and amortization expense</a:t>
            </a:r>
          </a:p>
          <a:p>
            <a:pPr lvl="1"/>
            <a:r>
              <a:rPr lang="en-US" dirty="0"/>
              <a:t>Remove nonoperating gains and nonoperating losses</a:t>
            </a:r>
          </a:p>
          <a:p>
            <a:r>
              <a:rPr lang="en-US" dirty="0"/>
              <a:t>Balance sheet items. </a:t>
            </a:r>
          </a:p>
          <a:p>
            <a:pPr lvl="1"/>
            <a:r>
              <a:rPr lang="en-US" dirty="0"/>
              <a:t>Adjust for changes in current assets and current liabilities </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11-</a:t>
            </a:r>
            <a:fld id="{8A048DD7-39B4-434B-ACE7-68CA5B147A05}" type="slidenum">
              <a:rPr lang="en-US" smtClean="0"/>
              <a:t>26</a:t>
            </a:fld>
            <a:endParaRPr lang="en-US" dirty="0"/>
          </a:p>
        </p:txBody>
      </p:sp>
    </p:spTree>
    <p:extLst>
      <p:ext uri="{BB962C8B-B14F-4D97-AF65-F5344CB8AC3E}">
        <p14:creationId xmlns:p14="http://schemas.microsoft.com/office/powerpoint/2010/main" val="33057659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ed Rectangle 12"/>
          <p:cNvSpPr/>
          <p:nvPr/>
        </p:nvSpPr>
        <p:spPr>
          <a:xfrm>
            <a:off x="823496" y="2045975"/>
            <a:ext cx="7772400" cy="3880907"/>
          </a:xfrm>
          <a:prstGeom prst="roundRect">
            <a:avLst/>
          </a:prstGeom>
          <a:solidFill>
            <a:srgbClr val="FFFDD8"/>
          </a:solidFill>
          <a:ln>
            <a:solidFill>
              <a:srgbClr val="D4932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lstStyle/>
          <a:p>
            <a:pPr>
              <a:lnSpc>
                <a:spcPct val="90000"/>
              </a:lnSpc>
            </a:pPr>
            <a:r>
              <a:rPr lang="en-US" dirty="0"/>
              <a:t>Summary of Adjustments to Net Income</a:t>
            </a:r>
          </a:p>
        </p:txBody>
      </p:sp>
      <p:sp>
        <p:nvSpPr>
          <p:cNvPr id="6" name="Content Placeholder 5"/>
          <p:cNvSpPr>
            <a:spLocks noGrp="1"/>
          </p:cNvSpPr>
          <p:nvPr>
            <p:ph sz="quarter" idx="13"/>
          </p:nvPr>
        </p:nvSpPr>
        <p:spPr>
          <a:xfrm>
            <a:off x="823496" y="412311"/>
            <a:ext cx="4906962" cy="403234"/>
          </a:xfrm>
        </p:spPr>
        <p:txBody>
          <a:bodyPr>
            <a:noAutofit/>
          </a:bodyPr>
          <a:lstStyle/>
          <a:p>
            <a:r>
              <a:rPr lang="en-US" sz="3200" dirty="0">
                <a:latin typeface="+mn-lt"/>
                <a:cs typeface="+mn-cs"/>
              </a:rPr>
              <a:t>Illustration 11–8</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11-</a:t>
            </a:r>
            <a:fld id="{8A048DD7-39B4-434B-ACE7-68CA5B147A05}" type="slidenum">
              <a:rPr lang="en-US" smtClean="0"/>
              <a:t>27</a:t>
            </a:fld>
            <a:endParaRPr lang="en-US" dirty="0"/>
          </a:p>
        </p:txBody>
      </p:sp>
      <p:sp>
        <p:nvSpPr>
          <p:cNvPr id="4" name="TextBox 3"/>
          <p:cNvSpPr txBox="1"/>
          <p:nvPr/>
        </p:nvSpPr>
        <p:spPr>
          <a:xfrm>
            <a:off x="2689844" y="2496393"/>
            <a:ext cx="5717601" cy="4462888"/>
          </a:xfrm>
          <a:prstGeom prst="rect">
            <a:avLst/>
          </a:prstGeom>
          <a:noFill/>
        </p:spPr>
        <p:txBody>
          <a:bodyPr wrap="square" rtlCol="0">
            <a:spAutoFit/>
          </a:bodyPr>
          <a:lstStyle/>
          <a:p>
            <a:r>
              <a:rPr lang="en-US" b="1" dirty="0">
                <a:solidFill>
                  <a:srgbClr val="FF0000"/>
                </a:solidFill>
              </a:rPr>
              <a:t>Net income </a:t>
            </a:r>
            <a:r>
              <a:rPr lang="en-US" dirty="0">
                <a:solidFill>
                  <a:srgbClr val="FF0000"/>
                </a:solidFill>
              </a:rPr>
              <a:t>(accrual basis)</a:t>
            </a:r>
            <a:r>
              <a:rPr lang="en-US" dirty="0"/>
              <a:t>	</a:t>
            </a:r>
          </a:p>
          <a:p>
            <a:r>
              <a:rPr lang="en-US" i="1" dirty="0"/>
              <a:t>Adjustments:</a:t>
            </a:r>
          </a:p>
          <a:p>
            <a:pPr>
              <a:lnSpc>
                <a:spcPts val="0"/>
              </a:lnSpc>
            </a:pPr>
            <a:br>
              <a:rPr lang="en-US" dirty="0"/>
            </a:br>
            <a:r>
              <a:rPr lang="en-US" dirty="0"/>
              <a:t>   </a:t>
            </a:r>
          </a:p>
          <a:p>
            <a:r>
              <a:rPr lang="en-US" dirty="0"/>
              <a:t>   + Depreciation expense 	</a:t>
            </a:r>
            <a:br>
              <a:rPr lang="en-US" dirty="0"/>
            </a:br>
            <a:r>
              <a:rPr lang="en-US" dirty="0"/>
              <a:t>   + Amortization expense</a:t>
            </a:r>
          </a:p>
          <a:p>
            <a:pPr>
              <a:spcAft>
                <a:spcPts val="1200"/>
              </a:spcAft>
            </a:pPr>
            <a:r>
              <a:rPr lang="en-US" dirty="0"/>
              <a:t>   + Loss on sale of assets 	</a:t>
            </a:r>
            <a:br>
              <a:rPr lang="en-US" dirty="0"/>
            </a:br>
            <a:r>
              <a:rPr lang="en-US" dirty="0"/>
              <a:t>   − Gain on sale of assets </a:t>
            </a:r>
          </a:p>
          <a:p>
            <a:r>
              <a:rPr lang="en-US" dirty="0"/>
              <a:t>   − Increase in a current asset 	</a:t>
            </a:r>
            <a:br>
              <a:rPr lang="en-US" dirty="0"/>
            </a:br>
            <a:r>
              <a:rPr lang="en-US" dirty="0"/>
              <a:t>   + Decrease in a current asset</a:t>
            </a:r>
          </a:p>
          <a:p>
            <a:r>
              <a:rPr lang="en-US" dirty="0"/>
              <a:t>   + Increase in a current liability 	</a:t>
            </a:r>
            <a:br>
              <a:rPr lang="en-US" dirty="0"/>
            </a:br>
            <a:r>
              <a:rPr lang="en-US" dirty="0"/>
              <a:t>   − Decrease in a current liability</a:t>
            </a:r>
          </a:p>
          <a:p>
            <a:r>
              <a:rPr lang="en-US" b="1" dirty="0"/>
              <a:t>       = </a:t>
            </a:r>
            <a:r>
              <a:rPr lang="en-US" b="1" dirty="0">
                <a:solidFill>
                  <a:srgbClr val="FF0000"/>
                </a:solidFill>
              </a:rPr>
              <a:t>Net cash flows from operating activities</a:t>
            </a:r>
            <a:r>
              <a:rPr lang="en-US" dirty="0">
                <a:solidFill>
                  <a:srgbClr val="FF0000"/>
                </a:solidFill>
              </a:rPr>
              <a:t> (cash basis)</a:t>
            </a:r>
            <a:br>
              <a:rPr lang="en-US" dirty="0"/>
            </a:br>
            <a:r>
              <a:rPr lang="en-US" dirty="0"/>
              <a:t>	</a:t>
            </a:r>
            <a:br>
              <a:rPr lang="en-US" dirty="0"/>
            </a:br>
            <a:br>
              <a:rPr lang="en-US" dirty="0"/>
            </a:br>
            <a:r>
              <a:rPr lang="en-US" sz="2000" dirty="0"/>
              <a:t>	</a:t>
            </a:r>
          </a:p>
          <a:p>
            <a:endParaRPr lang="en-US" sz="2000" dirty="0"/>
          </a:p>
        </p:txBody>
      </p:sp>
      <p:cxnSp>
        <p:nvCxnSpPr>
          <p:cNvPr id="10" name="Straight Connector 9"/>
          <p:cNvCxnSpPr/>
          <p:nvPr/>
        </p:nvCxnSpPr>
        <p:spPr>
          <a:xfrm>
            <a:off x="947930" y="2459376"/>
            <a:ext cx="7498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15" name="TextBox 14">
            <a:extLst>
              <a:ext uri="{FF2B5EF4-FFF2-40B4-BE49-F238E27FC236}">
                <a16:creationId xmlns:a16="http://schemas.microsoft.com/office/drawing/2014/main" id="{41AF32BF-1A89-4D76-86C9-D8BEF9EA8B63}"/>
              </a:ext>
            </a:extLst>
          </p:cNvPr>
          <p:cNvSpPr txBox="1"/>
          <p:nvPr/>
        </p:nvSpPr>
        <p:spPr>
          <a:xfrm>
            <a:off x="1495811" y="2079853"/>
            <a:ext cx="7224519" cy="369332"/>
          </a:xfrm>
          <a:prstGeom prst="rect">
            <a:avLst/>
          </a:prstGeom>
          <a:noFill/>
        </p:spPr>
        <p:txBody>
          <a:bodyPr wrap="square" rtlCol="0">
            <a:spAutoFit/>
          </a:bodyPr>
          <a:lstStyle/>
          <a:p>
            <a:pPr algn="ctr"/>
            <a:r>
              <a:rPr lang="en-US" b="1" dirty="0"/>
              <a:t>Cash Flows from Operating Activities </a:t>
            </a:r>
            <a:r>
              <a:rPr lang="en-US" dirty="0"/>
              <a:t>	</a:t>
            </a:r>
          </a:p>
        </p:txBody>
      </p:sp>
      <p:sp>
        <p:nvSpPr>
          <p:cNvPr id="9" name="TextBox 8">
            <a:extLst>
              <a:ext uri="{FF2B5EF4-FFF2-40B4-BE49-F238E27FC236}">
                <a16:creationId xmlns:a16="http://schemas.microsoft.com/office/drawing/2014/main" id="{9AD92E13-2F3B-4C9C-87C8-15589DA32B19}"/>
              </a:ext>
            </a:extLst>
          </p:cNvPr>
          <p:cNvSpPr txBox="1"/>
          <p:nvPr/>
        </p:nvSpPr>
        <p:spPr>
          <a:xfrm>
            <a:off x="724628" y="3292503"/>
            <a:ext cx="1999050" cy="646331"/>
          </a:xfrm>
          <a:prstGeom prst="rect">
            <a:avLst/>
          </a:prstGeom>
          <a:noFill/>
        </p:spPr>
        <p:txBody>
          <a:bodyPr wrap="square" rtlCol="0">
            <a:spAutoFit/>
          </a:bodyPr>
          <a:lstStyle/>
          <a:p>
            <a:pPr algn="ctr"/>
            <a:r>
              <a:rPr lang="en-US" dirty="0"/>
              <a:t>Income Statement Adjustments</a:t>
            </a:r>
          </a:p>
        </p:txBody>
      </p:sp>
      <p:sp>
        <p:nvSpPr>
          <p:cNvPr id="16" name="TextBox 15">
            <a:extLst>
              <a:ext uri="{FF2B5EF4-FFF2-40B4-BE49-F238E27FC236}">
                <a16:creationId xmlns:a16="http://schemas.microsoft.com/office/drawing/2014/main" id="{FFE628A1-F2BE-4B25-9958-8A25B89890BB}"/>
              </a:ext>
            </a:extLst>
          </p:cNvPr>
          <p:cNvSpPr txBox="1"/>
          <p:nvPr/>
        </p:nvSpPr>
        <p:spPr>
          <a:xfrm>
            <a:off x="946913" y="4607032"/>
            <a:ext cx="1554480" cy="646331"/>
          </a:xfrm>
          <a:prstGeom prst="rect">
            <a:avLst/>
          </a:prstGeom>
          <a:noFill/>
        </p:spPr>
        <p:txBody>
          <a:bodyPr wrap="square" rtlCol="0">
            <a:spAutoFit/>
          </a:bodyPr>
          <a:lstStyle/>
          <a:p>
            <a:pPr algn="ctr"/>
            <a:r>
              <a:rPr lang="en-US" dirty="0"/>
              <a:t>Balance Sheet Adjustments</a:t>
            </a:r>
          </a:p>
        </p:txBody>
      </p:sp>
      <p:sp>
        <p:nvSpPr>
          <p:cNvPr id="17" name="Left Brace 16">
            <a:extLst>
              <a:ext uri="{FF2B5EF4-FFF2-40B4-BE49-F238E27FC236}">
                <a16:creationId xmlns:a16="http://schemas.microsoft.com/office/drawing/2014/main" id="{1DBC3F3D-1734-4BAD-BB7D-625FDA319F47}"/>
              </a:ext>
            </a:extLst>
          </p:cNvPr>
          <p:cNvSpPr/>
          <p:nvPr/>
        </p:nvSpPr>
        <p:spPr>
          <a:xfrm>
            <a:off x="2634759" y="3153725"/>
            <a:ext cx="182880" cy="1005840"/>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dirty="0"/>
          </a:p>
        </p:txBody>
      </p:sp>
      <p:sp>
        <p:nvSpPr>
          <p:cNvPr id="18" name="Left Brace 17">
            <a:extLst>
              <a:ext uri="{FF2B5EF4-FFF2-40B4-BE49-F238E27FC236}">
                <a16:creationId xmlns:a16="http://schemas.microsoft.com/office/drawing/2014/main" id="{FAC9B8E7-4D23-4990-AB5E-038D94AE7781}"/>
              </a:ext>
            </a:extLst>
          </p:cNvPr>
          <p:cNvSpPr/>
          <p:nvPr/>
        </p:nvSpPr>
        <p:spPr>
          <a:xfrm>
            <a:off x="2621906" y="4418830"/>
            <a:ext cx="182880" cy="1005840"/>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dirty="0"/>
          </a:p>
        </p:txBody>
      </p:sp>
    </p:spTree>
    <p:extLst>
      <p:ext uri="{BB962C8B-B14F-4D97-AF65-F5344CB8AC3E}">
        <p14:creationId xmlns:p14="http://schemas.microsoft.com/office/powerpoint/2010/main" val="568993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428845"/>
            <a:ext cx="8229600" cy="746812"/>
          </a:xfrm>
        </p:spPr>
        <p:txBody>
          <a:bodyPr/>
          <a:lstStyle/>
          <a:p>
            <a:pPr>
              <a:lnSpc>
                <a:spcPct val="90000"/>
              </a:lnSpc>
            </a:pPr>
            <a:r>
              <a:rPr lang="en-US" sz="4000" dirty="0"/>
              <a:t>Noncash Income Statement Adjustments</a:t>
            </a:r>
          </a:p>
        </p:txBody>
      </p:sp>
      <p:sp>
        <p:nvSpPr>
          <p:cNvPr id="3" name="Content Placeholder 2"/>
          <p:cNvSpPr>
            <a:spLocks noGrp="1"/>
          </p:cNvSpPr>
          <p:nvPr>
            <p:ph idx="1"/>
          </p:nvPr>
        </p:nvSpPr>
        <p:spPr>
          <a:xfrm>
            <a:off x="812788" y="1729195"/>
            <a:ext cx="7955280" cy="4525963"/>
          </a:xfrm>
        </p:spPr>
        <p:txBody>
          <a:bodyPr>
            <a:normAutofit fontScale="92500"/>
          </a:bodyPr>
          <a:lstStyle/>
          <a:p>
            <a:pPr marL="0" indent="0">
              <a:buNone/>
            </a:pPr>
            <a:r>
              <a:rPr lang="en-US" dirty="0"/>
              <a:t>To calculate operating cash flows using the indirect method, we first adjust net income for income statement items. </a:t>
            </a:r>
          </a:p>
          <a:p>
            <a:pPr marL="0" indent="0">
              <a:buNone/>
            </a:pPr>
            <a:r>
              <a:rPr lang="en-US" dirty="0"/>
              <a:t>Two of the most common adjustments relate to:</a:t>
            </a:r>
          </a:p>
          <a:p>
            <a:r>
              <a:rPr lang="en-US" dirty="0"/>
              <a:t>Noncash items</a:t>
            </a:r>
          </a:p>
          <a:p>
            <a:pPr lvl="1"/>
            <a:r>
              <a:rPr lang="en-US" dirty="0"/>
              <a:t>Depreciation expense and amortization expense</a:t>
            </a:r>
          </a:p>
          <a:p>
            <a:r>
              <a:rPr lang="en-US" dirty="0"/>
              <a:t>Non-operating items</a:t>
            </a:r>
          </a:p>
          <a:p>
            <a:pPr lvl="1"/>
            <a:r>
              <a:rPr lang="en-US" dirty="0"/>
              <a:t>Gains and losses on sale of land, equipment, and buildings </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11-</a:t>
            </a:r>
            <a:fld id="{8A048DD7-39B4-434B-ACE7-68CA5B147A05}" type="slidenum">
              <a:rPr lang="en-US" smtClean="0"/>
              <a:t>28</a:t>
            </a:fld>
            <a:endParaRPr lang="en-US" dirty="0"/>
          </a:p>
        </p:txBody>
      </p:sp>
    </p:spTree>
    <p:extLst>
      <p:ext uri="{BB962C8B-B14F-4D97-AF65-F5344CB8AC3E}">
        <p14:creationId xmlns:p14="http://schemas.microsoft.com/office/powerpoint/2010/main" val="2789895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267744" y="3841698"/>
            <a:ext cx="6696967" cy="1828800"/>
          </a:xfrm>
          <a:prstGeom prst="rect">
            <a:avLst/>
          </a:prstGeom>
          <a:solidFill>
            <a:srgbClr val="EBE9D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lstStyle/>
          <a:p>
            <a:pPr>
              <a:lnSpc>
                <a:spcPct val="90000"/>
              </a:lnSpc>
            </a:pPr>
            <a:r>
              <a:rPr lang="en-US" dirty="0"/>
              <a:t>Adjustment for Depreciation Expense</a:t>
            </a:r>
          </a:p>
        </p:txBody>
      </p:sp>
      <p:sp>
        <p:nvSpPr>
          <p:cNvPr id="3" name="Footer Placeholder 2"/>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4" name="Slide Number Placeholder 3"/>
          <p:cNvSpPr>
            <a:spLocks noGrp="1"/>
          </p:cNvSpPr>
          <p:nvPr>
            <p:ph type="sldNum" sz="quarter" idx="12"/>
          </p:nvPr>
        </p:nvSpPr>
        <p:spPr/>
        <p:txBody>
          <a:bodyPr/>
          <a:lstStyle/>
          <a:p>
            <a:r>
              <a:rPr lang="en-US" dirty="0"/>
              <a:t>11-</a:t>
            </a:r>
            <a:fld id="{8A048DD7-39B4-434B-ACE7-68CA5B147A05}" type="slidenum">
              <a:rPr lang="en-US" smtClean="0"/>
              <a:t>29</a:t>
            </a:fld>
            <a:endParaRPr lang="en-US" dirty="0"/>
          </a:p>
        </p:txBody>
      </p:sp>
      <p:sp>
        <p:nvSpPr>
          <p:cNvPr id="5" name="Content Placeholder 4"/>
          <p:cNvSpPr>
            <a:spLocks noGrp="1"/>
          </p:cNvSpPr>
          <p:nvPr>
            <p:ph sz="quarter" idx="13"/>
          </p:nvPr>
        </p:nvSpPr>
        <p:spPr/>
        <p:txBody>
          <a:bodyPr>
            <a:noAutofit/>
          </a:bodyPr>
          <a:lstStyle/>
          <a:p>
            <a:r>
              <a:rPr lang="en-US" sz="3200" dirty="0">
                <a:latin typeface="+mn-lt"/>
                <a:cs typeface="+mn-cs"/>
              </a:rPr>
              <a:t>Illustration 11–9</a:t>
            </a:r>
          </a:p>
        </p:txBody>
      </p:sp>
      <p:sp>
        <p:nvSpPr>
          <p:cNvPr id="7" name="Round Same Side Corner Rectangle 6"/>
          <p:cNvSpPr/>
          <p:nvPr/>
        </p:nvSpPr>
        <p:spPr>
          <a:xfrm>
            <a:off x="1257513" y="3275971"/>
            <a:ext cx="6707198" cy="565727"/>
          </a:xfrm>
          <a:custGeom>
            <a:avLst/>
            <a:gdLst>
              <a:gd name="connsiteX0" fmla="*/ 276514 w 6696967"/>
              <a:gd name="connsiteY0" fmla="*/ 0 h 553027"/>
              <a:gd name="connsiteX1" fmla="*/ 6420454 w 6696967"/>
              <a:gd name="connsiteY1" fmla="*/ 0 h 553027"/>
              <a:gd name="connsiteX2" fmla="*/ 6696968 w 6696967"/>
              <a:gd name="connsiteY2" fmla="*/ 276514 h 553027"/>
              <a:gd name="connsiteX3" fmla="*/ 6696967 w 6696967"/>
              <a:gd name="connsiteY3" fmla="*/ 443843 h 553027"/>
              <a:gd name="connsiteX4" fmla="*/ 6587783 w 6696967"/>
              <a:gd name="connsiteY4" fmla="*/ 553027 h 553027"/>
              <a:gd name="connsiteX5" fmla="*/ 109184 w 6696967"/>
              <a:gd name="connsiteY5" fmla="*/ 553027 h 553027"/>
              <a:gd name="connsiteX6" fmla="*/ 0 w 6696967"/>
              <a:gd name="connsiteY6" fmla="*/ 443843 h 553027"/>
              <a:gd name="connsiteX7" fmla="*/ 0 w 6696967"/>
              <a:gd name="connsiteY7" fmla="*/ 276514 h 553027"/>
              <a:gd name="connsiteX8" fmla="*/ 276514 w 6696967"/>
              <a:gd name="connsiteY8" fmla="*/ 0 h 553027"/>
              <a:gd name="connsiteX0" fmla="*/ 276514 w 6701026"/>
              <a:gd name="connsiteY0" fmla="*/ 0 h 565727"/>
              <a:gd name="connsiteX1" fmla="*/ 6420454 w 6701026"/>
              <a:gd name="connsiteY1" fmla="*/ 0 h 565727"/>
              <a:gd name="connsiteX2" fmla="*/ 6696968 w 6701026"/>
              <a:gd name="connsiteY2" fmla="*/ 276514 h 565727"/>
              <a:gd name="connsiteX3" fmla="*/ 6696967 w 6701026"/>
              <a:gd name="connsiteY3" fmla="*/ 443843 h 565727"/>
              <a:gd name="connsiteX4" fmla="*/ 6663983 w 6701026"/>
              <a:gd name="connsiteY4" fmla="*/ 565727 h 565727"/>
              <a:gd name="connsiteX5" fmla="*/ 109184 w 6701026"/>
              <a:gd name="connsiteY5" fmla="*/ 553027 h 565727"/>
              <a:gd name="connsiteX6" fmla="*/ 0 w 6701026"/>
              <a:gd name="connsiteY6" fmla="*/ 443843 h 565727"/>
              <a:gd name="connsiteX7" fmla="*/ 0 w 6701026"/>
              <a:gd name="connsiteY7" fmla="*/ 276514 h 565727"/>
              <a:gd name="connsiteX8" fmla="*/ 276514 w 6701026"/>
              <a:gd name="connsiteY8" fmla="*/ 0 h 565727"/>
              <a:gd name="connsiteX0" fmla="*/ 276514 w 6701026"/>
              <a:gd name="connsiteY0" fmla="*/ 0 h 565727"/>
              <a:gd name="connsiteX1" fmla="*/ 6420454 w 6701026"/>
              <a:gd name="connsiteY1" fmla="*/ 0 h 565727"/>
              <a:gd name="connsiteX2" fmla="*/ 6696968 w 6701026"/>
              <a:gd name="connsiteY2" fmla="*/ 276514 h 565727"/>
              <a:gd name="connsiteX3" fmla="*/ 6696967 w 6701026"/>
              <a:gd name="connsiteY3" fmla="*/ 443843 h 565727"/>
              <a:gd name="connsiteX4" fmla="*/ 6663983 w 6701026"/>
              <a:gd name="connsiteY4" fmla="*/ 565727 h 565727"/>
              <a:gd name="connsiteX5" fmla="*/ 71084 w 6701026"/>
              <a:gd name="connsiteY5" fmla="*/ 553027 h 565727"/>
              <a:gd name="connsiteX6" fmla="*/ 0 w 6701026"/>
              <a:gd name="connsiteY6" fmla="*/ 443843 h 565727"/>
              <a:gd name="connsiteX7" fmla="*/ 0 w 6701026"/>
              <a:gd name="connsiteY7" fmla="*/ 276514 h 565727"/>
              <a:gd name="connsiteX8" fmla="*/ 276514 w 6701026"/>
              <a:gd name="connsiteY8" fmla="*/ 0 h 565727"/>
              <a:gd name="connsiteX0" fmla="*/ 282686 w 6707198"/>
              <a:gd name="connsiteY0" fmla="*/ 0 h 565727"/>
              <a:gd name="connsiteX1" fmla="*/ 6426626 w 6707198"/>
              <a:gd name="connsiteY1" fmla="*/ 0 h 565727"/>
              <a:gd name="connsiteX2" fmla="*/ 6703140 w 6707198"/>
              <a:gd name="connsiteY2" fmla="*/ 276514 h 565727"/>
              <a:gd name="connsiteX3" fmla="*/ 6703139 w 6707198"/>
              <a:gd name="connsiteY3" fmla="*/ 443843 h 565727"/>
              <a:gd name="connsiteX4" fmla="*/ 6670155 w 6707198"/>
              <a:gd name="connsiteY4" fmla="*/ 565727 h 565727"/>
              <a:gd name="connsiteX5" fmla="*/ 39156 w 6707198"/>
              <a:gd name="connsiteY5" fmla="*/ 553027 h 565727"/>
              <a:gd name="connsiteX6" fmla="*/ 6172 w 6707198"/>
              <a:gd name="connsiteY6" fmla="*/ 443843 h 565727"/>
              <a:gd name="connsiteX7" fmla="*/ 6172 w 6707198"/>
              <a:gd name="connsiteY7" fmla="*/ 276514 h 565727"/>
              <a:gd name="connsiteX8" fmla="*/ 282686 w 6707198"/>
              <a:gd name="connsiteY8" fmla="*/ 0 h 565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07198" h="565727">
                <a:moveTo>
                  <a:pt x="282686" y="0"/>
                </a:moveTo>
                <a:lnTo>
                  <a:pt x="6426626" y="0"/>
                </a:lnTo>
                <a:cubicBezTo>
                  <a:pt x="6579340" y="0"/>
                  <a:pt x="6703140" y="123800"/>
                  <a:pt x="6703140" y="276514"/>
                </a:cubicBezTo>
                <a:cubicBezTo>
                  <a:pt x="6703140" y="332290"/>
                  <a:pt x="6708636" y="395641"/>
                  <a:pt x="6703139" y="443843"/>
                </a:cubicBezTo>
                <a:cubicBezTo>
                  <a:pt x="6697642" y="492045"/>
                  <a:pt x="6730456" y="565727"/>
                  <a:pt x="6670155" y="565727"/>
                </a:cubicBezTo>
                <a:lnTo>
                  <a:pt x="39156" y="553027"/>
                </a:lnTo>
                <a:cubicBezTo>
                  <a:pt x="-21145" y="553027"/>
                  <a:pt x="6172" y="504144"/>
                  <a:pt x="6172" y="443843"/>
                </a:cubicBezTo>
                <a:lnTo>
                  <a:pt x="6172" y="276514"/>
                </a:lnTo>
                <a:cubicBezTo>
                  <a:pt x="6172" y="123800"/>
                  <a:pt x="129972" y="0"/>
                  <a:pt x="282686" y="0"/>
                </a:cubicBezTo>
                <a:close/>
              </a:path>
            </a:pathLst>
          </a:custGeom>
          <a:solidFill>
            <a:srgbClr val="62460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lumMod val="25000"/>
                </a:schemeClr>
              </a:solidFill>
            </a:endParaRPr>
          </a:p>
        </p:txBody>
      </p:sp>
      <p:sp>
        <p:nvSpPr>
          <p:cNvPr id="9" name="TextBox 8"/>
          <p:cNvSpPr txBox="1"/>
          <p:nvPr/>
        </p:nvSpPr>
        <p:spPr>
          <a:xfrm>
            <a:off x="1267744" y="3231157"/>
            <a:ext cx="6696970" cy="646331"/>
          </a:xfrm>
          <a:prstGeom prst="rect">
            <a:avLst/>
          </a:prstGeom>
          <a:noFill/>
        </p:spPr>
        <p:txBody>
          <a:bodyPr wrap="square" rtlCol="0">
            <a:spAutoFit/>
          </a:bodyPr>
          <a:lstStyle/>
          <a:p>
            <a:pPr algn="ctr"/>
            <a:r>
              <a:rPr lang="en-US" b="1" dirty="0">
                <a:solidFill>
                  <a:schemeClr val="bg1"/>
                </a:solidFill>
              </a:rPr>
              <a:t>E-GAMES, INC.</a:t>
            </a:r>
          </a:p>
          <a:p>
            <a:pPr algn="ctr"/>
            <a:r>
              <a:rPr lang="en-US" b="1" dirty="0">
                <a:solidFill>
                  <a:schemeClr val="bg1"/>
                </a:solidFill>
              </a:rPr>
              <a:t>Statement of Cash Flows (partial)</a:t>
            </a:r>
          </a:p>
        </p:txBody>
      </p:sp>
      <p:sp>
        <p:nvSpPr>
          <p:cNvPr id="10" name="TextBox 9"/>
          <p:cNvSpPr txBox="1"/>
          <p:nvPr/>
        </p:nvSpPr>
        <p:spPr>
          <a:xfrm>
            <a:off x="1494146" y="3977094"/>
            <a:ext cx="6244166" cy="1631216"/>
          </a:xfrm>
          <a:prstGeom prst="rect">
            <a:avLst/>
          </a:prstGeom>
          <a:noFill/>
        </p:spPr>
        <p:txBody>
          <a:bodyPr wrap="square" rtlCol="0">
            <a:spAutoFit/>
          </a:bodyPr>
          <a:lstStyle/>
          <a:p>
            <a:r>
              <a:rPr lang="en-US" sz="2000" b="1" dirty="0"/>
              <a:t>Cash Flows from Operating Activities</a:t>
            </a:r>
          </a:p>
          <a:p>
            <a:r>
              <a:rPr lang="en-US" sz="2000" b="1" dirty="0"/>
              <a:t>   </a:t>
            </a:r>
            <a:r>
              <a:rPr lang="en-US" sz="2000" dirty="0"/>
              <a:t>Net income								 $42,000</a:t>
            </a:r>
          </a:p>
          <a:p>
            <a:r>
              <a:rPr lang="en-US" sz="2000" dirty="0"/>
              <a:t>   </a:t>
            </a:r>
            <a:r>
              <a:rPr lang="en-US" sz="2000" i="1" dirty="0"/>
              <a:t>Adjustments to reconcile net income to net</a:t>
            </a:r>
            <a:br>
              <a:rPr lang="en-US" sz="2000" i="1" dirty="0"/>
            </a:br>
            <a:r>
              <a:rPr lang="en-US" sz="2000" i="1" dirty="0"/>
              <a:t>      cash flows from operating activities:</a:t>
            </a:r>
          </a:p>
          <a:p>
            <a:r>
              <a:rPr lang="en-US" sz="2000" dirty="0">
                <a:solidFill>
                  <a:srgbClr val="624601"/>
                </a:solidFill>
              </a:rPr>
              <a:t>      </a:t>
            </a:r>
            <a:r>
              <a:rPr lang="en-US" sz="2000" b="1" dirty="0">
                <a:solidFill>
                  <a:srgbClr val="624601"/>
                </a:solidFill>
              </a:rPr>
              <a:t>Depreciation expense					     9,000</a:t>
            </a:r>
          </a:p>
        </p:txBody>
      </p:sp>
      <p:sp>
        <p:nvSpPr>
          <p:cNvPr id="11" name="TextBox 10"/>
          <p:cNvSpPr txBox="1"/>
          <p:nvPr/>
        </p:nvSpPr>
        <p:spPr>
          <a:xfrm>
            <a:off x="770348" y="1554480"/>
            <a:ext cx="7681527" cy="1569660"/>
          </a:xfrm>
          <a:prstGeom prst="rect">
            <a:avLst/>
          </a:prstGeom>
          <a:noFill/>
        </p:spPr>
        <p:txBody>
          <a:bodyPr wrap="square" rtlCol="0">
            <a:spAutoFit/>
          </a:bodyPr>
          <a:lstStyle/>
          <a:p>
            <a:r>
              <a:rPr lang="en-US" sz="3200" dirty="0">
                <a:solidFill>
                  <a:srgbClr val="1D5F76"/>
                </a:solidFill>
              </a:rPr>
              <a:t>E-Games, Inc. reports net income of $42,000 and depreciation expense of $9,000 in its income statement.</a:t>
            </a:r>
          </a:p>
        </p:txBody>
      </p:sp>
    </p:spTree>
    <p:extLst>
      <p:ext uri="{BB962C8B-B14F-4D97-AF65-F5344CB8AC3E}">
        <p14:creationId xmlns:p14="http://schemas.microsoft.com/office/powerpoint/2010/main" val="789782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Cash Flow Activities</a:t>
            </a:r>
          </a:p>
        </p:txBody>
      </p:sp>
      <p:sp>
        <p:nvSpPr>
          <p:cNvPr id="3" name="Content Placeholder 2"/>
          <p:cNvSpPr>
            <a:spLocks noGrp="1"/>
          </p:cNvSpPr>
          <p:nvPr>
            <p:ph idx="1"/>
          </p:nvPr>
        </p:nvSpPr>
        <p:spPr>
          <a:xfrm>
            <a:off x="809150" y="1166018"/>
            <a:ext cx="7955280" cy="4525963"/>
          </a:xfrm>
        </p:spPr>
        <p:txBody>
          <a:bodyPr>
            <a:noAutofit/>
          </a:bodyPr>
          <a:lstStyle/>
          <a:p>
            <a:r>
              <a:rPr lang="en-US" b="1" dirty="0"/>
              <a:t>Operating activities</a:t>
            </a:r>
            <a:r>
              <a:rPr lang="en-US" dirty="0"/>
              <a:t>: cash receipts and cash payments for transactions relating to revenue and expense activities</a:t>
            </a:r>
          </a:p>
          <a:p>
            <a:r>
              <a:rPr lang="en-US" b="1" dirty="0"/>
              <a:t>Investing activities</a:t>
            </a:r>
            <a:r>
              <a:rPr lang="en-US" dirty="0"/>
              <a:t>: cash transactions involving the purchase and sale of long-term assets and current investments</a:t>
            </a:r>
          </a:p>
          <a:p>
            <a:r>
              <a:rPr lang="en-US" b="1" dirty="0"/>
              <a:t>Financing activities</a:t>
            </a:r>
            <a:r>
              <a:rPr lang="en-US" dirty="0"/>
              <a:t>: inflows and outflows of cash resulting from the external financing of a business (transactions with lenders and with stockholders)</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7" name="Slide Number Placeholder 6"/>
          <p:cNvSpPr>
            <a:spLocks noGrp="1"/>
          </p:cNvSpPr>
          <p:nvPr>
            <p:ph type="sldNum" sz="quarter" idx="12"/>
          </p:nvPr>
        </p:nvSpPr>
        <p:spPr/>
        <p:txBody>
          <a:bodyPr/>
          <a:lstStyle/>
          <a:p>
            <a:r>
              <a:rPr lang="en-US" dirty="0"/>
              <a:t>11-</a:t>
            </a:r>
            <a:fld id="{8A048DD7-39B4-434B-ACE7-68CA5B147A05}" type="slidenum">
              <a:rPr lang="en-US" smtClean="0"/>
              <a:t>3</a:t>
            </a:fld>
            <a:endParaRPr lang="en-US" dirty="0"/>
          </a:p>
        </p:txBody>
      </p:sp>
    </p:spTree>
    <p:extLst>
      <p:ext uri="{BB962C8B-B14F-4D97-AF65-F5344CB8AC3E}">
        <p14:creationId xmlns:p14="http://schemas.microsoft.com/office/powerpoint/2010/main" val="2825996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ct val="90000"/>
              </a:lnSpc>
            </a:pPr>
            <a:r>
              <a:rPr lang="en-US" dirty="0"/>
              <a:t>Adjustment for Loss on Sale of Land</a:t>
            </a:r>
          </a:p>
        </p:txBody>
      </p:sp>
      <p:sp>
        <p:nvSpPr>
          <p:cNvPr id="3" name="Footer Placeholder 2"/>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4" name="Slide Number Placeholder 3"/>
          <p:cNvSpPr>
            <a:spLocks noGrp="1"/>
          </p:cNvSpPr>
          <p:nvPr>
            <p:ph type="sldNum" sz="quarter" idx="12"/>
          </p:nvPr>
        </p:nvSpPr>
        <p:spPr/>
        <p:txBody>
          <a:bodyPr/>
          <a:lstStyle/>
          <a:p>
            <a:r>
              <a:rPr lang="en-US" dirty="0"/>
              <a:t>11-</a:t>
            </a:r>
            <a:fld id="{8A048DD7-39B4-434B-ACE7-68CA5B147A05}" type="slidenum">
              <a:rPr lang="en-US" smtClean="0"/>
              <a:t>30</a:t>
            </a:fld>
            <a:endParaRPr lang="en-US" dirty="0"/>
          </a:p>
        </p:txBody>
      </p:sp>
      <p:sp>
        <p:nvSpPr>
          <p:cNvPr id="5" name="Content Placeholder 4"/>
          <p:cNvSpPr>
            <a:spLocks noGrp="1"/>
          </p:cNvSpPr>
          <p:nvPr>
            <p:ph sz="quarter" idx="13"/>
          </p:nvPr>
        </p:nvSpPr>
        <p:spPr/>
        <p:txBody>
          <a:bodyPr>
            <a:noAutofit/>
          </a:bodyPr>
          <a:lstStyle/>
          <a:p>
            <a:r>
              <a:rPr lang="en-US" sz="3200" dirty="0">
                <a:latin typeface="+mn-lt"/>
                <a:cs typeface="+mn-cs"/>
              </a:rPr>
              <a:t>Illustration 11–10 </a:t>
            </a:r>
          </a:p>
        </p:txBody>
      </p:sp>
      <p:sp>
        <p:nvSpPr>
          <p:cNvPr id="7" name="Rectangle 6"/>
          <p:cNvSpPr/>
          <p:nvPr/>
        </p:nvSpPr>
        <p:spPr>
          <a:xfrm>
            <a:off x="1274180" y="3887480"/>
            <a:ext cx="6696967" cy="2194560"/>
          </a:xfrm>
          <a:prstGeom prst="rect">
            <a:avLst/>
          </a:prstGeom>
          <a:solidFill>
            <a:srgbClr val="EBE9D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ound Same Side Corner Rectangle 7"/>
          <p:cNvSpPr/>
          <p:nvPr/>
        </p:nvSpPr>
        <p:spPr>
          <a:xfrm>
            <a:off x="1267746" y="3334453"/>
            <a:ext cx="6696967" cy="553027"/>
          </a:xfrm>
          <a:prstGeom prst="round2SameRect">
            <a:avLst>
              <a:gd name="adj1" fmla="val 50000"/>
              <a:gd name="adj2" fmla="val 0"/>
            </a:avLst>
          </a:prstGeom>
          <a:solidFill>
            <a:srgbClr val="62460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lumMod val="25000"/>
                </a:schemeClr>
              </a:solidFill>
            </a:endParaRPr>
          </a:p>
        </p:txBody>
      </p:sp>
      <p:sp>
        <p:nvSpPr>
          <p:cNvPr id="9" name="TextBox 8"/>
          <p:cNvSpPr txBox="1"/>
          <p:nvPr/>
        </p:nvSpPr>
        <p:spPr>
          <a:xfrm>
            <a:off x="1267746" y="3295969"/>
            <a:ext cx="6703401" cy="646331"/>
          </a:xfrm>
          <a:prstGeom prst="rect">
            <a:avLst/>
          </a:prstGeom>
          <a:noFill/>
        </p:spPr>
        <p:txBody>
          <a:bodyPr wrap="square" rtlCol="0">
            <a:spAutoFit/>
          </a:bodyPr>
          <a:lstStyle/>
          <a:p>
            <a:pPr algn="ctr"/>
            <a:r>
              <a:rPr lang="en-US" b="1" dirty="0">
                <a:solidFill>
                  <a:schemeClr val="bg1"/>
                </a:solidFill>
              </a:rPr>
              <a:t>E-GAMES, INC.</a:t>
            </a:r>
          </a:p>
          <a:p>
            <a:pPr algn="ctr"/>
            <a:r>
              <a:rPr lang="en-US" b="1" dirty="0">
                <a:solidFill>
                  <a:schemeClr val="bg1"/>
                </a:solidFill>
              </a:rPr>
              <a:t>Statement of Cash Flows (partial)</a:t>
            </a:r>
          </a:p>
        </p:txBody>
      </p:sp>
      <p:sp>
        <p:nvSpPr>
          <p:cNvPr id="10" name="TextBox 9"/>
          <p:cNvSpPr txBox="1"/>
          <p:nvPr/>
        </p:nvSpPr>
        <p:spPr>
          <a:xfrm>
            <a:off x="1500581" y="4093476"/>
            <a:ext cx="6244166" cy="1938992"/>
          </a:xfrm>
          <a:prstGeom prst="rect">
            <a:avLst/>
          </a:prstGeom>
          <a:noFill/>
        </p:spPr>
        <p:txBody>
          <a:bodyPr wrap="square" rtlCol="0">
            <a:spAutoFit/>
          </a:bodyPr>
          <a:lstStyle/>
          <a:p>
            <a:r>
              <a:rPr lang="en-US" sz="2000" b="1" dirty="0"/>
              <a:t>Cash Flows from Operating Activities</a:t>
            </a:r>
          </a:p>
          <a:p>
            <a:r>
              <a:rPr lang="en-US" sz="2000" b="1" dirty="0"/>
              <a:t>   </a:t>
            </a:r>
            <a:r>
              <a:rPr lang="en-US" sz="2000" dirty="0"/>
              <a:t>Net income								 $42,000</a:t>
            </a:r>
          </a:p>
          <a:p>
            <a:r>
              <a:rPr lang="en-US" sz="2000" dirty="0"/>
              <a:t>   </a:t>
            </a:r>
            <a:r>
              <a:rPr lang="en-US" sz="2000" i="1" dirty="0"/>
              <a:t>Adjustments to reconcile net income to net</a:t>
            </a:r>
            <a:br>
              <a:rPr lang="en-US" sz="2000" i="1" dirty="0"/>
            </a:br>
            <a:r>
              <a:rPr lang="en-US" sz="2000" i="1" dirty="0"/>
              <a:t>      cash flows from operating activities:</a:t>
            </a:r>
          </a:p>
          <a:p>
            <a:r>
              <a:rPr lang="en-US" sz="2000" dirty="0"/>
              <a:t>      Depreciation expense					     9,000</a:t>
            </a:r>
          </a:p>
          <a:p>
            <a:r>
              <a:rPr lang="en-US" sz="2000" dirty="0"/>
              <a:t>   </a:t>
            </a:r>
            <a:r>
              <a:rPr lang="en-US" sz="2000" b="1" dirty="0">
                <a:solidFill>
                  <a:schemeClr val="bg2">
                    <a:lumMod val="25000"/>
                  </a:schemeClr>
                </a:solidFill>
              </a:rPr>
              <a:t>   </a:t>
            </a:r>
            <a:r>
              <a:rPr lang="en-US" sz="2000" b="1" dirty="0">
                <a:solidFill>
                  <a:srgbClr val="624601"/>
                </a:solidFill>
              </a:rPr>
              <a:t>Loss on sale of land				             4,000</a:t>
            </a:r>
          </a:p>
        </p:txBody>
      </p:sp>
      <p:sp>
        <p:nvSpPr>
          <p:cNvPr id="6" name="TextBox 5"/>
          <p:cNvSpPr txBox="1"/>
          <p:nvPr/>
        </p:nvSpPr>
        <p:spPr>
          <a:xfrm>
            <a:off x="769474" y="1554480"/>
            <a:ext cx="7955280" cy="1569660"/>
          </a:xfrm>
          <a:prstGeom prst="rect">
            <a:avLst/>
          </a:prstGeom>
          <a:noFill/>
        </p:spPr>
        <p:txBody>
          <a:bodyPr wrap="square" rtlCol="0">
            <a:spAutoFit/>
          </a:bodyPr>
          <a:lstStyle/>
          <a:p>
            <a:r>
              <a:rPr lang="en-US" sz="3200" dirty="0">
                <a:solidFill>
                  <a:srgbClr val="1D5F76"/>
                </a:solidFill>
              </a:rPr>
              <a:t>E-Games, Inc. sold land originally costing $10,000 for only $6,000, resulting in a $4,000 loss on sale of land.</a:t>
            </a:r>
          </a:p>
        </p:txBody>
      </p:sp>
    </p:spTree>
    <p:extLst>
      <p:ext uri="{BB962C8B-B14F-4D97-AF65-F5344CB8AC3E}">
        <p14:creationId xmlns:p14="http://schemas.microsoft.com/office/powerpoint/2010/main" val="2431659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Common Mistake</a:t>
            </a:r>
          </a:p>
        </p:txBody>
      </p:sp>
      <p:sp>
        <p:nvSpPr>
          <p:cNvPr id="3" name="Content Placeholder 2"/>
          <p:cNvSpPr>
            <a:spLocks noGrp="1"/>
          </p:cNvSpPr>
          <p:nvPr>
            <p:ph idx="1"/>
          </p:nvPr>
        </p:nvSpPr>
        <p:spPr>
          <a:xfrm>
            <a:off x="949948" y="1280160"/>
            <a:ext cx="7955280" cy="4746605"/>
          </a:xfrm>
        </p:spPr>
        <p:txBody>
          <a:bodyPr>
            <a:noAutofit/>
          </a:bodyPr>
          <a:lstStyle/>
          <a:p>
            <a:pPr marL="0" indent="0">
              <a:spcBef>
                <a:spcPts val="0"/>
              </a:spcBef>
              <a:spcAft>
                <a:spcPts val="1200"/>
              </a:spcAft>
              <a:buNone/>
            </a:pPr>
            <a:r>
              <a:rPr lang="en-US" sz="2800" dirty="0"/>
              <a:t>Students sometimes are unsure whether to add or subtract a loss on the sale of assets. </a:t>
            </a:r>
          </a:p>
          <a:p>
            <a:pPr marL="0" indent="0">
              <a:spcBef>
                <a:spcPts val="0"/>
              </a:spcBef>
              <a:spcAft>
                <a:spcPts val="1200"/>
              </a:spcAft>
              <a:buNone/>
            </a:pPr>
            <a:r>
              <a:rPr lang="en-US" sz="2800" dirty="0"/>
              <a:t>Just remember that a loss is like an expense—both reduce net income. Treat a loss on the sale of assets like depreciation expense and add back that amount to net income. </a:t>
            </a:r>
          </a:p>
          <a:p>
            <a:pPr marL="0" indent="0">
              <a:spcBef>
                <a:spcPts val="0"/>
              </a:spcBef>
              <a:spcAft>
                <a:spcPts val="1200"/>
              </a:spcAft>
              <a:buNone/>
            </a:pPr>
            <a:r>
              <a:rPr lang="en-US" sz="2800" dirty="0"/>
              <a:t>A gain on the sale of long-term assets is the opposite of an expense, so we subtract that amount from net income to arrive at net cash flows from operating activities.</a:t>
            </a:r>
            <a:endParaRPr lang="en-US" sz="2500" dirty="0"/>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7" name="Slide Number Placeholder 6"/>
          <p:cNvSpPr>
            <a:spLocks noGrp="1"/>
          </p:cNvSpPr>
          <p:nvPr>
            <p:ph type="sldNum" sz="quarter" idx="12"/>
          </p:nvPr>
        </p:nvSpPr>
        <p:spPr/>
        <p:txBody>
          <a:bodyPr/>
          <a:lstStyle/>
          <a:p>
            <a:r>
              <a:rPr lang="en-US" dirty="0"/>
              <a:t>11-</a:t>
            </a:r>
            <a:fld id="{8A048DD7-39B4-434B-ACE7-68CA5B147A05}" type="slidenum">
              <a:rPr lang="en-US" smtClean="0"/>
              <a:t>31</a:t>
            </a:fld>
            <a:endParaRPr lang="en-US" dirty="0"/>
          </a:p>
        </p:txBody>
      </p:sp>
    </p:spTree>
    <p:extLst>
      <p:ext uri="{BB962C8B-B14F-4D97-AF65-F5344CB8AC3E}">
        <p14:creationId xmlns:p14="http://schemas.microsoft.com/office/powerpoint/2010/main" val="21140788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ct val="90000"/>
              </a:lnSpc>
            </a:pPr>
            <a:r>
              <a:rPr lang="en-US" sz="4000" dirty="0"/>
              <a:t>Balance Sheet Adjustments</a:t>
            </a:r>
          </a:p>
        </p:txBody>
      </p:sp>
      <p:sp>
        <p:nvSpPr>
          <p:cNvPr id="3" name="Content Placeholder 2"/>
          <p:cNvSpPr>
            <a:spLocks noGrp="1"/>
          </p:cNvSpPr>
          <p:nvPr>
            <p:ph idx="1"/>
          </p:nvPr>
        </p:nvSpPr>
        <p:spPr>
          <a:xfrm>
            <a:off x="809150" y="1280160"/>
            <a:ext cx="7955280" cy="4525963"/>
          </a:xfrm>
        </p:spPr>
        <p:txBody>
          <a:bodyPr>
            <a:noAutofit/>
          </a:bodyPr>
          <a:lstStyle/>
          <a:p>
            <a:pPr marL="0" indent="0">
              <a:spcBef>
                <a:spcPts val="0"/>
              </a:spcBef>
              <a:spcAft>
                <a:spcPts val="1200"/>
              </a:spcAft>
              <a:buNone/>
            </a:pPr>
            <a:r>
              <a:rPr lang="en-US" sz="2800" dirty="0"/>
              <a:t>To reconcile net income to operating cash flows, we also adjust for changes in the balances of related balance sheet accounts. </a:t>
            </a:r>
          </a:p>
          <a:p>
            <a:pPr marL="0" indent="0">
              <a:spcBef>
                <a:spcPts val="0"/>
              </a:spcBef>
              <a:spcAft>
                <a:spcPts val="1200"/>
              </a:spcAft>
              <a:buNone/>
            </a:pPr>
            <a:r>
              <a:rPr lang="en-US" sz="2800" dirty="0"/>
              <a:t>These accounts predominantly include:</a:t>
            </a:r>
          </a:p>
          <a:p>
            <a:pPr>
              <a:spcBef>
                <a:spcPts val="0"/>
              </a:spcBef>
              <a:spcAft>
                <a:spcPts val="1200"/>
              </a:spcAft>
            </a:pPr>
            <a:r>
              <a:rPr lang="en-US" sz="2800" dirty="0"/>
              <a:t>Current assets other than investments and notes receivable, and</a:t>
            </a:r>
          </a:p>
          <a:p>
            <a:pPr>
              <a:spcBef>
                <a:spcPts val="0"/>
              </a:spcBef>
              <a:spcAft>
                <a:spcPts val="1200"/>
              </a:spcAft>
            </a:pPr>
            <a:r>
              <a:rPr lang="en-US" sz="2800" dirty="0"/>
              <a:t>Current liabilities other than various forms of borrowing. </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7" name="Slide Number Placeholder 6"/>
          <p:cNvSpPr>
            <a:spLocks noGrp="1"/>
          </p:cNvSpPr>
          <p:nvPr>
            <p:ph type="sldNum" sz="quarter" idx="12"/>
          </p:nvPr>
        </p:nvSpPr>
        <p:spPr/>
        <p:txBody>
          <a:bodyPr/>
          <a:lstStyle/>
          <a:p>
            <a:r>
              <a:rPr lang="en-US" dirty="0"/>
              <a:t>11-</a:t>
            </a:r>
            <a:fld id="{8A048DD7-39B4-434B-ACE7-68CA5B147A05}" type="slidenum">
              <a:rPr lang="en-US" smtClean="0"/>
              <a:t>32</a:t>
            </a:fld>
            <a:endParaRPr lang="en-US" dirty="0"/>
          </a:p>
        </p:txBody>
      </p:sp>
    </p:spTree>
    <p:extLst>
      <p:ext uri="{BB962C8B-B14F-4D97-AF65-F5344CB8AC3E}">
        <p14:creationId xmlns:p14="http://schemas.microsoft.com/office/powerpoint/2010/main" val="201390532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ct val="90000"/>
              </a:lnSpc>
            </a:pPr>
            <a:r>
              <a:rPr lang="en-US" dirty="0"/>
              <a:t>Adjustment for Change in Accounts Receivable</a:t>
            </a:r>
          </a:p>
        </p:txBody>
      </p:sp>
      <p:sp>
        <p:nvSpPr>
          <p:cNvPr id="3" name="Footer Placeholder 2"/>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4" name="Slide Number Placeholder 3"/>
          <p:cNvSpPr>
            <a:spLocks noGrp="1"/>
          </p:cNvSpPr>
          <p:nvPr>
            <p:ph type="sldNum" sz="quarter" idx="12"/>
          </p:nvPr>
        </p:nvSpPr>
        <p:spPr/>
        <p:txBody>
          <a:bodyPr/>
          <a:lstStyle/>
          <a:p>
            <a:r>
              <a:rPr lang="en-US" dirty="0"/>
              <a:t>11-</a:t>
            </a:r>
            <a:fld id="{8A048DD7-39B4-434B-ACE7-68CA5B147A05}" type="slidenum">
              <a:rPr lang="en-US" smtClean="0"/>
              <a:t>33</a:t>
            </a:fld>
            <a:endParaRPr lang="en-US" dirty="0"/>
          </a:p>
        </p:txBody>
      </p:sp>
      <p:sp>
        <p:nvSpPr>
          <p:cNvPr id="5" name="Content Placeholder 4"/>
          <p:cNvSpPr>
            <a:spLocks noGrp="1"/>
          </p:cNvSpPr>
          <p:nvPr>
            <p:ph sz="quarter" idx="13"/>
          </p:nvPr>
        </p:nvSpPr>
        <p:spPr/>
        <p:txBody>
          <a:bodyPr>
            <a:noAutofit/>
          </a:bodyPr>
          <a:lstStyle/>
          <a:p>
            <a:r>
              <a:rPr lang="en-US" sz="3200" dirty="0">
                <a:latin typeface="+mn-lt"/>
                <a:cs typeface="+mn-cs"/>
              </a:rPr>
              <a:t>Illustration 11–11 </a:t>
            </a:r>
          </a:p>
        </p:txBody>
      </p:sp>
      <p:sp>
        <p:nvSpPr>
          <p:cNvPr id="8" name="Rectangle 7"/>
          <p:cNvSpPr/>
          <p:nvPr/>
        </p:nvSpPr>
        <p:spPr>
          <a:xfrm>
            <a:off x="1267746" y="3903234"/>
            <a:ext cx="6696967" cy="2377440"/>
          </a:xfrm>
          <a:prstGeom prst="rect">
            <a:avLst/>
          </a:prstGeom>
          <a:solidFill>
            <a:srgbClr val="EBE9D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p:nvSpPr>
        <p:spPr>
          <a:xfrm>
            <a:off x="1267745" y="3350207"/>
            <a:ext cx="6696967" cy="553027"/>
          </a:xfrm>
          <a:prstGeom prst="round2SameRect">
            <a:avLst>
              <a:gd name="adj1" fmla="val 50000"/>
              <a:gd name="adj2" fmla="val 0"/>
            </a:avLst>
          </a:prstGeom>
          <a:solidFill>
            <a:srgbClr val="62460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lumMod val="25000"/>
                </a:schemeClr>
              </a:solidFill>
            </a:endParaRPr>
          </a:p>
        </p:txBody>
      </p:sp>
      <p:sp>
        <p:nvSpPr>
          <p:cNvPr id="10" name="TextBox 9"/>
          <p:cNvSpPr txBox="1"/>
          <p:nvPr/>
        </p:nvSpPr>
        <p:spPr>
          <a:xfrm>
            <a:off x="1267746" y="3308676"/>
            <a:ext cx="6696968" cy="646331"/>
          </a:xfrm>
          <a:prstGeom prst="rect">
            <a:avLst/>
          </a:prstGeom>
          <a:noFill/>
        </p:spPr>
        <p:txBody>
          <a:bodyPr wrap="square" rtlCol="0">
            <a:spAutoFit/>
          </a:bodyPr>
          <a:lstStyle/>
          <a:p>
            <a:pPr algn="ctr"/>
            <a:r>
              <a:rPr lang="en-US" b="1" dirty="0">
                <a:solidFill>
                  <a:schemeClr val="bg1"/>
                </a:solidFill>
              </a:rPr>
              <a:t>E-GAMES, INC.</a:t>
            </a:r>
          </a:p>
          <a:p>
            <a:pPr algn="ctr"/>
            <a:r>
              <a:rPr lang="en-US" b="1" dirty="0">
                <a:solidFill>
                  <a:schemeClr val="bg1"/>
                </a:solidFill>
              </a:rPr>
              <a:t>Statement of Cash Flows (partial)</a:t>
            </a:r>
          </a:p>
        </p:txBody>
      </p:sp>
      <p:sp>
        <p:nvSpPr>
          <p:cNvPr id="11" name="TextBox 10"/>
          <p:cNvSpPr txBox="1"/>
          <p:nvPr/>
        </p:nvSpPr>
        <p:spPr>
          <a:xfrm>
            <a:off x="1494146" y="4009133"/>
            <a:ext cx="6244166" cy="2246769"/>
          </a:xfrm>
          <a:prstGeom prst="rect">
            <a:avLst/>
          </a:prstGeom>
          <a:noFill/>
        </p:spPr>
        <p:txBody>
          <a:bodyPr wrap="square" rtlCol="0">
            <a:spAutoFit/>
          </a:bodyPr>
          <a:lstStyle/>
          <a:p>
            <a:r>
              <a:rPr lang="en-US" sz="2000" b="1" dirty="0"/>
              <a:t>Cash Flows from Operating Activities</a:t>
            </a:r>
          </a:p>
          <a:p>
            <a:r>
              <a:rPr lang="en-US" sz="2000" b="1" dirty="0"/>
              <a:t>   </a:t>
            </a:r>
            <a:r>
              <a:rPr lang="en-US" sz="2000" dirty="0"/>
              <a:t>Net income								 $42,000</a:t>
            </a:r>
          </a:p>
          <a:p>
            <a:r>
              <a:rPr lang="en-US" sz="2000" dirty="0"/>
              <a:t>   </a:t>
            </a:r>
            <a:r>
              <a:rPr lang="en-US" sz="2000" i="1" dirty="0"/>
              <a:t>Adjustments to reconcile net income to net</a:t>
            </a:r>
            <a:br>
              <a:rPr lang="en-US" sz="2000" i="1" dirty="0"/>
            </a:br>
            <a:r>
              <a:rPr lang="en-US" sz="2000" i="1" dirty="0"/>
              <a:t>      cash flows from operating activities:</a:t>
            </a:r>
          </a:p>
          <a:p>
            <a:r>
              <a:rPr lang="en-US" sz="2000" dirty="0"/>
              <a:t>      Depreciation expense					     9,000</a:t>
            </a:r>
          </a:p>
          <a:p>
            <a:r>
              <a:rPr lang="en-US" sz="2000" dirty="0"/>
              <a:t>   </a:t>
            </a:r>
            <a:r>
              <a:rPr lang="en-US" sz="2000" b="1" dirty="0">
                <a:solidFill>
                  <a:schemeClr val="bg2">
                    <a:lumMod val="25000"/>
                  </a:schemeClr>
                </a:solidFill>
              </a:rPr>
              <a:t>   </a:t>
            </a:r>
            <a:r>
              <a:rPr lang="en-US" sz="2000" dirty="0"/>
              <a:t>Loss on sale of land				             4,000</a:t>
            </a:r>
          </a:p>
          <a:p>
            <a:r>
              <a:rPr lang="en-US" sz="2000" dirty="0">
                <a:solidFill>
                  <a:srgbClr val="3333CC"/>
                </a:solidFill>
              </a:rPr>
              <a:t>      </a:t>
            </a:r>
            <a:r>
              <a:rPr lang="en-US" sz="2000" b="1" dirty="0">
                <a:solidFill>
                  <a:srgbClr val="624601"/>
                </a:solidFill>
              </a:rPr>
              <a:t>Increase in accounts receivable		            (7,000)</a:t>
            </a:r>
          </a:p>
        </p:txBody>
      </p:sp>
      <p:sp>
        <p:nvSpPr>
          <p:cNvPr id="6" name="TextBox 5"/>
          <p:cNvSpPr txBox="1"/>
          <p:nvPr/>
        </p:nvSpPr>
        <p:spPr>
          <a:xfrm>
            <a:off x="2361063" y="2169994"/>
            <a:ext cx="4628323" cy="369332"/>
          </a:xfrm>
          <a:prstGeom prst="rect">
            <a:avLst/>
          </a:prstGeom>
          <a:noFill/>
        </p:spPr>
        <p:txBody>
          <a:bodyPr wrap="square" rtlCol="0">
            <a:spAutoFit/>
          </a:bodyPr>
          <a:lstStyle/>
          <a:p>
            <a:endParaRPr lang="en-US" dirty="0"/>
          </a:p>
        </p:txBody>
      </p:sp>
      <p:sp>
        <p:nvSpPr>
          <p:cNvPr id="7" name="TextBox 6"/>
          <p:cNvSpPr txBox="1"/>
          <p:nvPr/>
        </p:nvSpPr>
        <p:spPr>
          <a:xfrm>
            <a:off x="823495" y="2022095"/>
            <a:ext cx="8130733" cy="1077218"/>
          </a:xfrm>
          <a:prstGeom prst="rect">
            <a:avLst/>
          </a:prstGeom>
          <a:noFill/>
        </p:spPr>
        <p:txBody>
          <a:bodyPr wrap="square" rtlCol="0">
            <a:spAutoFit/>
          </a:bodyPr>
          <a:lstStyle/>
          <a:p>
            <a:r>
              <a:rPr lang="en-US" sz="3200" dirty="0">
                <a:solidFill>
                  <a:srgbClr val="1D5F76"/>
                </a:solidFill>
              </a:rPr>
              <a:t>E-Games’ accounts receivable increased $7,000 during the year (from $20,000 to $27,000).</a:t>
            </a:r>
          </a:p>
        </p:txBody>
      </p:sp>
    </p:spTree>
    <p:extLst>
      <p:ext uri="{BB962C8B-B14F-4D97-AF65-F5344CB8AC3E}">
        <p14:creationId xmlns:p14="http://schemas.microsoft.com/office/powerpoint/2010/main" val="1999912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ct val="90000"/>
              </a:lnSpc>
            </a:pPr>
            <a:r>
              <a:rPr lang="en-US" dirty="0"/>
              <a:t>Adjustment for Change in Inventory</a:t>
            </a:r>
          </a:p>
        </p:txBody>
      </p:sp>
      <p:sp>
        <p:nvSpPr>
          <p:cNvPr id="3" name="Footer Placeholder 2"/>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4" name="Slide Number Placeholder 3"/>
          <p:cNvSpPr>
            <a:spLocks noGrp="1"/>
          </p:cNvSpPr>
          <p:nvPr>
            <p:ph type="sldNum" sz="quarter" idx="12"/>
          </p:nvPr>
        </p:nvSpPr>
        <p:spPr/>
        <p:txBody>
          <a:bodyPr/>
          <a:lstStyle/>
          <a:p>
            <a:r>
              <a:rPr lang="en-US" dirty="0"/>
              <a:t>11-</a:t>
            </a:r>
            <a:fld id="{8A048DD7-39B4-434B-ACE7-68CA5B147A05}" type="slidenum">
              <a:rPr lang="en-US" smtClean="0"/>
              <a:t>34</a:t>
            </a:fld>
            <a:endParaRPr lang="en-US" dirty="0"/>
          </a:p>
        </p:txBody>
      </p:sp>
      <p:sp>
        <p:nvSpPr>
          <p:cNvPr id="5" name="Content Placeholder 4"/>
          <p:cNvSpPr>
            <a:spLocks noGrp="1"/>
          </p:cNvSpPr>
          <p:nvPr>
            <p:ph sz="quarter" idx="13"/>
          </p:nvPr>
        </p:nvSpPr>
        <p:spPr/>
        <p:txBody>
          <a:bodyPr>
            <a:noAutofit/>
          </a:bodyPr>
          <a:lstStyle/>
          <a:p>
            <a:r>
              <a:rPr lang="en-US" sz="3200" dirty="0">
                <a:latin typeface="+mn-lt"/>
                <a:cs typeface="+mn-cs"/>
              </a:rPr>
              <a:t>Illustration 11–12 </a:t>
            </a:r>
          </a:p>
        </p:txBody>
      </p:sp>
      <p:sp>
        <p:nvSpPr>
          <p:cNvPr id="7" name="Rectangle 6"/>
          <p:cNvSpPr/>
          <p:nvPr/>
        </p:nvSpPr>
        <p:spPr>
          <a:xfrm>
            <a:off x="1267746" y="3306807"/>
            <a:ext cx="6696967" cy="2743200"/>
          </a:xfrm>
          <a:prstGeom prst="rect">
            <a:avLst/>
          </a:prstGeom>
          <a:solidFill>
            <a:srgbClr val="EBE9D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ound Same Side Corner Rectangle 7"/>
          <p:cNvSpPr/>
          <p:nvPr/>
        </p:nvSpPr>
        <p:spPr>
          <a:xfrm>
            <a:off x="1274180" y="2753780"/>
            <a:ext cx="6696967" cy="553027"/>
          </a:xfrm>
          <a:prstGeom prst="round2SameRect">
            <a:avLst>
              <a:gd name="adj1" fmla="val 50000"/>
              <a:gd name="adj2" fmla="val 0"/>
            </a:avLst>
          </a:prstGeom>
          <a:solidFill>
            <a:srgbClr val="62460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lumMod val="25000"/>
                </a:schemeClr>
              </a:solidFill>
            </a:endParaRPr>
          </a:p>
        </p:txBody>
      </p:sp>
      <p:sp>
        <p:nvSpPr>
          <p:cNvPr id="9" name="TextBox 8"/>
          <p:cNvSpPr txBox="1"/>
          <p:nvPr/>
        </p:nvSpPr>
        <p:spPr>
          <a:xfrm>
            <a:off x="1267746" y="2701410"/>
            <a:ext cx="6703401" cy="646331"/>
          </a:xfrm>
          <a:prstGeom prst="rect">
            <a:avLst/>
          </a:prstGeom>
          <a:noFill/>
        </p:spPr>
        <p:txBody>
          <a:bodyPr wrap="square" rtlCol="0">
            <a:spAutoFit/>
          </a:bodyPr>
          <a:lstStyle/>
          <a:p>
            <a:pPr algn="ctr"/>
            <a:r>
              <a:rPr lang="en-US" b="1" dirty="0">
                <a:solidFill>
                  <a:schemeClr val="bg1"/>
                </a:solidFill>
              </a:rPr>
              <a:t>E-GAMES, INC.</a:t>
            </a:r>
          </a:p>
          <a:p>
            <a:pPr algn="ctr"/>
            <a:r>
              <a:rPr lang="en-US" b="1" dirty="0">
                <a:solidFill>
                  <a:schemeClr val="bg1"/>
                </a:solidFill>
              </a:rPr>
              <a:t>Statement of Cash Flows (partial)</a:t>
            </a:r>
          </a:p>
        </p:txBody>
      </p:sp>
      <p:sp>
        <p:nvSpPr>
          <p:cNvPr id="10" name="TextBox 9"/>
          <p:cNvSpPr txBox="1"/>
          <p:nvPr/>
        </p:nvSpPr>
        <p:spPr>
          <a:xfrm>
            <a:off x="1500581" y="3465758"/>
            <a:ext cx="6244166" cy="2554545"/>
          </a:xfrm>
          <a:prstGeom prst="rect">
            <a:avLst/>
          </a:prstGeom>
          <a:noFill/>
        </p:spPr>
        <p:txBody>
          <a:bodyPr wrap="square" rtlCol="0">
            <a:spAutoFit/>
          </a:bodyPr>
          <a:lstStyle/>
          <a:p>
            <a:r>
              <a:rPr lang="en-US" sz="2000" b="1" dirty="0"/>
              <a:t>Cash Flows from Operating Activities</a:t>
            </a:r>
          </a:p>
          <a:p>
            <a:r>
              <a:rPr lang="en-US" sz="2000" b="1" dirty="0"/>
              <a:t>   </a:t>
            </a:r>
            <a:r>
              <a:rPr lang="en-US" sz="2000" dirty="0"/>
              <a:t>Net income								   $42,000</a:t>
            </a:r>
          </a:p>
          <a:p>
            <a:r>
              <a:rPr lang="en-US" sz="2000" dirty="0"/>
              <a:t>   </a:t>
            </a:r>
            <a:r>
              <a:rPr lang="en-US" sz="2000" i="1" dirty="0"/>
              <a:t>Adjustments to reconcile net income to net</a:t>
            </a:r>
            <a:br>
              <a:rPr lang="en-US" sz="2000" i="1" dirty="0"/>
            </a:br>
            <a:r>
              <a:rPr lang="en-US" sz="2000" i="1" dirty="0"/>
              <a:t>      cash flows from operating activities:</a:t>
            </a:r>
          </a:p>
          <a:p>
            <a:r>
              <a:rPr lang="en-US" sz="2000" dirty="0"/>
              <a:t>      Depreciation expense					       9,000</a:t>
            </a:r>
          </a:p>
          <a:p>
            <a:r>
              <a:rPr lang="en-US" sz="2000" dirty="0"/>
              <a:t>   </a:t>
            </a:r>
            <a:r>
              <a:rPr lang="en-US" sz="2000" b="1" dirty="0">
                <a:solidFill>
                  <a:schemeClr val="bg2">
                    <a:lumMod val="25000"/>
                  </a:schemeClr>
                </a:solidFill>
              </a:rPr>
              <a:t>   </a:t>
            </a:r>
            <a:r>
              <a:rPr lang="en-US" sz="2000" dirty="0"/>
              <a:t>Loss on sale of land					       4,000</a:t>
            </a:r>
          </a:p>
          <a:p>
            <a:r>
              <a:rPr lang="en-US" sz="2000" dirty="0"/>
              <a:t>      Increase in accounts receivable		              (7,000)</a:t>
            </a:r>
          </a:p>
          <a:p>
            <a:r>
              <a:rPr lang="en-US" sz="2000" dirty="0"/>
              <a:t>      </a:t>
            </a:r>
            <a:r>
              <a:rPr lang="en-US" sz="2000" b="1" dirty="0">
                <a:solidFill>
                  <a:srgbClr val="624601"/>
                </a:solidFill>
              </a:rPr>
              <a:t>Decrease in inventory					     10,000</a:t>
            </a:r>
          </a:p>
        </p:txBody>
      </p:sp>
      <p:sp>
        <p:nvSpPr>
          <p:cNvPr id="6" name="TextBox 5"/>
          <p:cNvSpPr txBox="1"/>
          <p:nvPr/>
        </p:nvSpPr>
        <p:spPr>
          <a:xfrm>
            <a:off x="823495" y="1477293"/>
            <a:ext cx="7450172" cy="1077218"/>
          </a:xfrm>
          <a:prstGeom prst="rect">
            <a:avLst/>
          </a:prstGeom>
          <a:noFill/>
        </p:spPr>
        <p:txBody>
          <a:bodyPr wrap="square" rtlCol="0">
            <a:spAutoFit/>
          </a:bodyPr>
          <a:lstStyle/>
          <a:p>
            <a:r>
              <a:rPr lang="en-US" sz="3200" dirty="0">
                <a:solidFill>
                  <a:srgbClr val="1D5F76"/>
                </a:solidFill>
              </a:rPr>
              <a:t>E-Games’ inventory balance decreased by $10,000 during the year.</a:t>
            </a:r>
          </a:p>
        </p:txBody>
      </p:sp>
    </p:spTree>
    <p:extLst>
      <p:ext uri="{BB962C8B-B14F-4D97-AF65-F5344CB8AC3E}">
        <p14:creationId xmlns:p14="http://schemas.microsoft.com/office/powerpoint/2010/main" val="1652125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ct val="90000"/>
              </a:lnSpc>
            </a:pPr>
            <a:r>
              <a:rPr lang="en-US" dirty="0"/>
              <a:t>Adjustment for Change in Prepaid Rent</a:t>
            </a:r>
          </a:p>
        </p:txBody>
      </p:sp>
      <p:sp>
        <p:nvSpPr>
          <p:cNvPr id="3" name="Footer Placeholder 2"/>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4" name="Slide Number Placeholder 3"/>
          <p:cNvSpPr>
            <a:spLocks noGrp="1"/>
          </p:cNvSpPr>
          <p:nvPr>
            <p:ph type="sldNum" sz="quarter" idx="12"/>
          </p:nvPr>
        </p:nvSpPr>
        <p:spPr/>
        <p:txBody>
          <a:bodyPr/>
          <a:lstStyle/>
          <a:p>
            <a:r>
              <a:rPr lang="en-US" dirty="0"/>
              <a:t>11-</a:t>
            </a:r>
            <a:fld id="{8A048DD7-39B4-434B-ACE7-68CA5B147A05}" type="slidenum">
              <a:rPr lang="en-US" smtClean="0"/>
              <a:t>35</a:t>
            </a:fld>
            <a:endParaRPr lang="en-US" dirty="0"/>
          </a:p>
        </p:txBody>
      </p:sp>
      <p:sp>
        <p:nvSpPr>
          <p:cNvPr id="5" name="Content Placeholder 4"/>
          <p:cNvSpPr>
            <a:spLocks noGrp="1"/>
          </p:cNvSpPr>
          <p:nvPr>
            <p:ph sz="quarter" idx="13"/>
          </p:nvPr>
        </p:nvSpPr>
        <p:spPr/>
        <p:txBody>
          <a:bodyPr>
            <a:noAutofit/>
          </a:bodyPr>
          <a:lstStyle/>
          <a:p>
            <a:r>
              <a:rPr lang="en-US" sz="3200" dirty="0">
                <a:latin typeface="+mn-lt"/>
                <a:cs typeface="+mn-cs"/>
              </a:rPr>
              <a:t>Illustration 11–13 </a:t>
            </a:r>
          </a:p>
        </p:txBody>
      </p:sp>
      <p:sp>
        <p:nvSpPr>
          <p:cNvPr id="8" name="Rectangle 7"/>
          <p:cNvSpPr/>
          <p:nvPr/>
        </p:nvSpPr>
        <p:spPr>
          <a:xfrm>
            <a:off x="1274180" y="3312646"/>
            <a:ext cx="6696967" cy="3017520"/>
          </a:xfrm>
          <a:prstGeom prst="rect">
            <a:avLst/>
          </a:prstGeom>
          <a:solidFill>
            <a:srgbClr val="EBE9D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p:nvSpPr>
        <p:spPr>
          <a:xfrm>
            <a:off x="1267746" y="2759619"/>
            <a:ext cx="6696967" cy="553027"/>
          </a:xfrm>
          <a:prstGeom prst="round2SameRect">
            <a:avLst>
              <a:gd name="adj1" fmla="val 50000"/>
              <a:gd name="adj2" fmla="val 0"/>
            </a:avLst>
          </a:prstGeom>
          <a:solidFill>
            <a:srgbClr val="62460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lumMod val="25000"/>
                </a:schemeClr>
              </a:solidFill>
            </a:endParaRPr>
          </a:p>
        </p:txBody>
      </p:sp>
      <p:sp>
        <p:nvSpPr>
          <p:cNvPr id="10" name="TextBox 9"/>
          <p:cNvSpPr txBox="1"/>
          <p:nvPr/>
        </p:nvSpPr>
        <p:spPr>
          <a:xfrm>
            <a:off x="1267746" y="2705260"/>
            <a:ext cx="6696967" cy="646331"/>
          </a:xfrm>
          <a:prstGeom prst="rect">
            <a:avLst/>
          </a:prstGeom>
          <a:noFill/>
        </p:spPr>
        <p:txBody>
          <a:bodyPr wrap="square" rtlCol="0">
            <a:spAutoFit/>
          </a:bodyPr>
          <a:lstStyle/>
          <a:p>
            <a:pPr algn="ctr"/>
            <a:r>
              <a:rPr lang="en-US" b="1" dirty="0">
                <a:solidFill>
                  <a:schemeClr val="bg1"/>
                </a:solidFill>
              </a:rPr>
              <a:t>E-GAMES, INC.</a:t>
            </a:r>
          </a:p>
          <a:p>
            <a:pPr algn="ctr"/>
            <a:r>
              <a:rPr lang="en-US" b="1" dirty="0">
                <a:solidFill>
                  <a:schemeClr val="bg1"/>
                </a:solidFill>
              </a:rPr>
              <a:t>Statement of Cash Flows (partial)</a:t>
            </a:r>
          </a:p>
        </p:txBody>
      </p:sp>
      <p:sp>
        <p:nvSpPr>
          <p:cNvPr id="11" name="TextBox 10"/>
          <p:cNvSpPr txBox="1"/>
          <p:nvPr/>
        </p:nvSpPr>
        <p:spPr>
          <a:xfrm>
            <a:off x="1337680" y="3442358"/>
            <a:ext cx="6696967" cy="2862322"/>
          </a:xfrm>
          <a:prstGeom prst="rect">
            <a:avLst/>
          </a:prstGeom>
          <a:noFill/>
        </p:spPr>
        <p:txBody>
          <a:bodyPr wrap="square" rtlCol="0">
            <a:spAutoFit/>
          </a:bodyPr>
          <a:lstStyle/>
          <a:p>
            <a:r>
              <a:rPr lang="en-US" sz="2000" b="1" dirty="0"/>
              <a:t>Cash Flows from Operating Activities</a:t>
            </a:r>
          </a:p>
          <a:p>
            <a:r>
              <a:rPr lang="en-US" sz="2000" b="1" dirty="0"/>
              <a:t>   </a:t>
            </a:r>
            <a:r>
              <a:rPr lang="en-US" sz="2000" dirty="0"/>
              <a:t>Net income								    $42,000</a:t>
            </a:r>
          </a:p>
          <a:p>
            <a:r>
              <a:rPr lang="en-US" sz="2000" dirty="0"/>
              <a:t>   </a:t>
            </a:r>
            <a:r>
              <a:rPr lang="en-US" sz="2000" i="1" dirty="0"/>
              <a:t>Adjustments to reconcile net income to net</a:t>
            </a:r>
            <a:br>
              <a:rPr lang="en-US" sz="2000" i="1" dirty="0"/>
            </a:br>
            <a:r>
              <a:rPr lang="en-US" sz="2000" i="1" dirty="0"/>
              <a:t>      cash flows from operating activities:</a:t>
            </a:r>
          </a:p>
          <a:p>
            <a:r>
              <a:rPr lang="en-US" sz="2000" dirty="0"/>
              <a:t>      Depreciation expense					        9,000</a:t>
            </a:r>
          </a:p>
          <a:p>
            <a:r>
              <a:rPr lang="en-US" sz="2000" dirty="0"/>
              <a:t>   </a:t>
            </a:r>
            <a:r>
              <a:rPr lang="en-US" sz="2000" b="1" dirty="0">
                <a:solidFill>
                  <a:schemeClr val="bg2">
                    <a:lumMod val="25000"/>
                  </a:schemeClr>
                </a:solidFill>
              </a:rPr>
              <a:t>   </a:t>
            </a:r>
            <a:r>
              <a:rPr lang="en-US" sz="2000" dirty="0"/>
              <a:t>Loss on sale of land						 4,000</a:t>
            </a:r>
          </a:p>
          <a:p>
            <a:r>
              <a:rPr lang="en-US" sz="2000" dirty="0"/>
              <a:t>      Increase in accounts receivable		               (7,000)</a:t>
            </a:r>
          </a:p>
          <a:p>
            <a:r>
              <a:rPr lang="en-US" sz="2000" dirty="0"/>
              <a:t>      Decrease in inventory					       10,000</a:t>
            </a:r>
          </a:p>
          <a:p>
            <a:r>
              <a:rPr lang="en-US" sz="2000" dirty="0"/>
              <a:t>      </a:t>
            </a:r>
            <a:r>
              <a:rPr lang="en-US" sz="2000" b="1" dirty="0">
                <a:solidFill>
                  <a:srgbClr val="624601"/>
                </a:solidFill>
              </a:rPr>
              <a:t>Increase in prepaid rent                                     (2,000)</a:t>
            </a:r>
          </a:p>
        </p:txBody>
      </p:sp>
      <p:sp>
        <p:nvSpPr>
          <p:cNvPr id="6" name="TextBox 5"/>
          <p:cNvSpPr txBox="1"/>
          <p:nvPr/>
        </p:nvSpPr>
        <p:spPr>
          <a:xfrm>
            <a:off x="823494" y="1532872"/>
            <a:ext cx="7505257" cy="1077218"/>
          </a:xfrm>
          <a:prstGeom prst="rect">
            <a:avLst/>
          </a:prstGeom>
          <a:noFill/>
        </p:spPr>
        <p:txBody>
          <a:bodyPr wrap="square" rtlCol="0">
            <a:spAutoFit/>
          </a:bodyPr>
          <a:lstStyle/>
          <a:p>
            <a:r>
              <a:rPr lang="en-US" sz="3200" dirty="0">
                <a:solidFill>
                  <a:srgbClr val="1D5F76"/>
                </a:solidFill>
              </a:rPr>
              <a:t>E-Games’ prepaid rent increased $2,000 during the year.</a:t>
            </a:r>
          </a:p>
        </p:txBody>
      </p:sp>
    </p:spTree>
    <p:extLst>
      <p:ext uri="{BB962C8B-B14F-4D97-AF65-F5344CB8AC3E}">
        <p14:creationId xmlns:p14="http://schemas.microsoft.com/office/powerpoint/2010/main" val="1232188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8" y="717132"/>
            <a:ext cx="8229600" cy="1143000"/>
          </a:xfrm>
        </p:spPr>
        <p:txBody>
          <a:bodyPr/>
          <a:lstStyle/>
          <a:p>
            <a:pPr>
              <a:lnSpc>
                <a:spcPct val="90000"/>
              </a:lnSpc>
            </a:pPr>
            <a:r>
              <a:rPr lang="en-US" dirty="0"/>
              <a:t>Adjustment for Change in Accounts Payable</a:t>
            </a:r>
          </a:p>
        </p:txBody>
      </p:sp>
      <p:sp>
        <p:nvSpPr>
          <p:cNvPr id="3" name="Footer Placeholder 2"/>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4" name="Slide Number Placeholder 3"/>
          <p:cNvSpPr>
            <a:spLocks noGrp="1"/>
          </p:cNvSpPr>
          <p:nvPr>
            <p:ph type="sldNum" sz="quarter" idx="12"/>
          </p:nvPr>
        </p:nvSpPr>
        <p:spPr/>
        <p:txBody>
          <a:bodyPr/>
          <a:lstStyle/>
          <a:p>
            <a:r>
              <a:rPr lang="en-US" dirty="0"/>
              <a:t>11-</a:t>
            </a:r>
            <a:fld id="{8A048DD7-39B4-434B-ACE7-68CA5B147A05}" type="slidenum">
              <a:rPr lang="en-US" smtClean="0"/>
              <a:t>36</a:t>
            </a:fld>
            <a:endParaRPr lang="en-US" dirty="0"/>
          </a:p>
        </p:txBody>
      </p:sp>
      <p:sp>
        <p:nvSpPr>
          <p:cNvPr id="5" name="Content Placeholder 4"/>
          <p:cNvSpPr>
            <a:spLocks noGrp="1"/>
          </p:cNvSpPr>
          <p:nvPr>
            <p:ph sz="quarter" idx="13"/>
          </p:nvPr>
        </p:nvSpPr>
        <p:spPr/>
        <p:txBody>
          <a:bodyPr>
            <a:noAutofit/>
          </a:bodyPr>
          <a:lstStyle/>
          <a:p>
            <a:r>
              <a:rPr lang="en-US" sz="3200" dirty="0">
                <a:latin typeface="+mn-lt"/>
                <a:cs typeface="+mn-cs"/>
              </a:rPr>
              <a:t>Illustration 11–14</a:t>
            </a:r>
          </a:p>
        </p:txBody>
      </p:sp>
      <p:sp>
        <p:nvSpPr>
          <p:cNvPr id="7" name="Rectangle 6"/>
          <p:cNvSpPr/>
          <p:nvPr/>
        </p:nvSpPr>
        <p:spPr>
          <a:xfrm>
            <a:off x="1362441" y="3357608"/>
            <a:ext cx="6696967" cy="3177508"/>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ound Same Side Corner Rectangle 7"/>
          <p:cNvSpPr/>
          <p:nvPr/>
        </p:nvSpPr>
        <p:spPr>
          <a:xfrm>
            <a:off x="1362440" y="2822594"/>
            <a:ext cx="6696967" cy="553027"/>
          </a:xfrm>
          <a:prstGeom prst="round2SameRect">
            <a:avLst>
              <a:gd name="adj1" fmla="val 50000"/>
              <a:gd name="adj2" fmla="val 0"/>
            </a:avLst>
          </a:prstGeom>
          <a:solidFill>
            <a:srgbClr val="62460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lumMod val="25000"/>
                </a:schemeClr>
              </a:solidFill>
            </a:endParaRPr>
          </a:p>
        </p:txBody>
      </p:sp>
      <p:sp>
        <p:nvSpPr>
          <p:cNvPr id="9" name="TextBox 8"/>
          <p:cNvSpPr txBox="1"/>
          <p:nvPr/>
        </p:nvSpPr>
        <p:spPr>
          <a:xfrm>
            <a:off x="1500580" y="3378575"/>
            <a:ext cx="6464133" cy="3170099"/>
          </a:xfrm>
          <a:prstGeom prst="rect">
            <a:avLst/>
          </a:prstGeom>
          <a:noFill/>
        </p:spPr>
        <p:txBody>
          <a:bodyPr wrap="square" rtlCol="0">
            <a:spAutoFit/>
          </a:bodyPr>
          <a:lstStyle/>
          <a:p>
            <a:r>
              <a:rPr lang="en-US" sz="2000" b="1" dirty="0"/>
              <a:t>Cash Flows from Operating Activities</a:t>
            </a:r>
          </a:p>
          <a:p>
            <a:r>
              <a:rPr lang="en-US" sz="2000" b="1" dirty="0"/>
              <a:t>   </a:t>
            </a:r>
            <a:r>
              <a:rPr lang="en-US" sz="2000" dirty="0"/>
              <a:t>Net income								       $42,000</a:t>
            </a:r>
          </a:p>
          <a:p>
            <a:r>
              <a:rPr lang="en-US" sz="2000" dirty="0"/>
              <a:t>   </a:t>
            </a:r>
            <a:r>
              <a:rPr lang="en-US" sz="2000" i="1" dirty="0"/>
              <a:t>Adjustments to reconcile net income to net</a:t>
            </a:r>
            <a:br>
              <a:rPr lang="en-US" sz="2000" i="1" dirty="0"/>
            </a:br>
            <a:r>
              <a:rPr lang="en-US" sz="2000" i="1" dirty="0"/>
              <a:t>      cash flows from operating activities:</a:t>
            </a:r>
          </a:p>
          <a:p>
            <a:r>
              <a:rPr lang="en-US" sz="2000" dirty="0"/>
              <a:t>      Depreciation expense					           9,000</a:t>
            </a:r>
          </a:p>
          <a:p>
            <a:r>
              <a:rPr lang="en-US" sz="2000" dirty="0"/>
              <a:t>   </a:t>
            </a:r>
            <a:r>
              <a:rPr lang="en-US" sz="2000" b="1" dirty="0">
                <a:solidFill>
                  <a:schemeClr val="bg2">
                    <a:lumMod val="25000"/>
                  </a:schemeClr>
                </a:solidFill>
              </a:rPr>
              <a:t>   </a:t>
            </a:r>
            <a:r>
              <a:rPr lang="en-US" sz="2000" dirty="0"/>
              <a:t>Loss on sale of land						   4,000</a:t>
            </a:r>
          </a:p>
          <a:p>
            <a:r>
              <a:rPr lang="en-US" sz="2000" dirty="0"/>
              <a:t>      Increase in accounts receivable		       	         (7,000)</a:t>
            </a:r>
          </a:p>
          <a:p>
            <a:r>
              <a:rPr lang="en-US" sz="2000" dirty="0"/>
              <a:t>      Decrease in inventory					         10,000</a:t>
            </a:r>
          </a:p>
          <a:p>
            <a:r>
              <a:rPr lang="en-US" sz="2000" dirty="0"/>
              <a:t>      Increase in prepaid rent                                        (2,000)</a:t>
            </a:r>
          </a:p>
          <a:p>
            <a:r>
              <a:rPr lang="en-US" sz="2000" dirty="0"/>
              <a:t>      </a:t>
            </a:r>
            <a:r>
              <a:rPr lang="en-US" sz="2000" b="1" dirty="0">
                <a:solidFill>
                  <a:srgbClr val="624601"/>
                </a:solidFill>
              </a:rPr>
              <a:t>Decrease in accounts payable                             (5,000)</a:t>
            </a:r>
          </a:p>
        </p:txBody>
      </p:sp>
      <p:sp>
        <p:nvSpPr>
          <p:cNvPr id="10" name="TextBox 9"/>
          <p:cNvSpPr txBox="1"/>
          <p:nvPr/>
        </p:nvSpPr>
        <p:spPr>
          <a:xfrm>
            <a:off x="1362441" y="2768235"/>
            <a:ext cx="6696966" cy="646331"/>
          </a:xfrm>
          <a:prstGeom prst="rect">
            <a:avLst/>
          </a:prstGeom>
          <a:noFill/>
        </p:spPr>
        <p:txBody>
          <a:bodyPr wrap="square" rtlCol="0">
            <a:spAutoFit/>
          </a:bodyPr>
          <a:lstStyle/>
          <a:p>
            <a:pPr algn="ctr"/>
            <a:r>
              <a:rPr lang="en-US" b="1" dirty="0">
                <a:solidFill>
                  <a:schemeClr val="bg1"/>
                </a:solidFill>
              </a:rPr>
              <a:t>E-GAMES, INC.</a:t>
            </a:r>
          </a:p>
          <a:p>
            <a:pPr algn="ctr"/>
            <a:r>
              <a:rPr lang="en-US" b="1" dirty="0">
                <a:solidFill>
                  <a:schemeClr val="bg1"/>
                </a:solidFill>
              </a:rPr>
              <a:t>Statement of Cash Flows (partial)</a:t>
            </a:r>
          </a:p>
        </p:txBody>
      </p:sp>
      <p:sp>
        <p:nvSpPr>
          <p:cNvPr id="6" name="TextBox 5"/>
          <p:cNvSpPr txBox="1"/>
          <p:nvPr/>
        </p:nvSpPr>
        <p:spPr>
          <a:xfrm>
            <a:off x="793107" y="1788163"/>
            <a:ext cx="7802712" cy="1077218"/>
          </a:xfrm>
          <a:prstGeom prst="rect">
            <a:avLst/>
          </a:prstGeom>
          <a:noFill/>
        </p:spPr>
        <p:txBody>
          <a:bodyPr wrap="square" rtlCol="0">
            <a:spAutoFit/>
          </a:bodyPr>
          <a:lstStyle/>
          <a:p>
            <a:r>
              <a:rPr lang="en-US" sz="3200" dirty="0">
                <a:solidFill>
                  <a:srgbClr val="1D5F76"/>
                </a:solidFill>
              </a:rPr>
              <a:t>E-Games’ accounts payable decreased $5,000 during the year.</a:t>
            </a:r>
          </a:p>
        </p:txBody>
      </p:sp>
    </p:spTree>
    <p:extLst>
      <p:ext uri="{BB962C8B-B14F-4D97-AF65-F5344CB8AC3E}">
        <p14:creationId xmlns:p14="http://schemas.microsoft.com/office/powerpoint/2010/main" val="3374439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8" y="678425"/>
            <a:ext cx="8229600" cy="1143000"/>
          </a:xfrm>
        </p:spPr>
        <p:txBody>
          <a:bodyPr/>
          <a:lstStyle/>
          <a:p>
            <a:pPr>
              <a:lnSpc>
                <a:spcPct val="90000"/>
              </a:lnSpc>
            </a:pPr>
            <a:r>
              <a:rPr lang="en-US" dirty="0"/>
              <a:t>Adjustment for Change in Interest Payable</a:t>
            </a:r>
          </a:p>
        </p:txBody>
      </p:sp>
      <p:sp>
        <p:nvSpPr>
          <p:cNvPr id="3" name="Footer Placeholder 2"/>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4" name="Slide Number Placeholder 3"/>
          <p:cNvSpPr>
            <a:spLocks noGrp="1"/>
          </p:cNvSpPr>
          <p:nvPr>
            <p:ph type="sldNum" sz="quarter" idx="12"/>
          </p:nvPr>
        </p:nvSpPr>
        <p:spPr/>
        <p:txBody>
          <a:bodyPr/>
          <a:lstStyle/>
          <a:p>
            <a:r>
              <a:rPr lang="en-US" dirty="0"/>
              <a:t>11-</a:t>
            </a:r>
            <a:fld id="{8A048DD7-39B4-434B-ACE7-68CA5B147A05}" type="slidenum">
              <a:rPr lang="en-US" smtClean="0"/>
              <a:t>37</a:t>
            </a:fld>
            <a:endParaRPr lang="en-US" dirty="0"/>
          </a:p>
        </p:txBody>
      </p:sp>
      <p:sp>
        <p:nvSpPr>
          <p:cNvPr id="5" name="Content Placeholder 4"/>
          <p:cNvSpPr>
            <a:spLocks noGrp="1"/>
          </p:cNvSpPr>
          <p:nvPr>
            <p:ph sz="quarter" idx="13"/>
          </p:nvPr>
        </p:nvSpPr>
        <p:spPr>
          <a:xfrm>
            <a:off x="823496" y="327903"/>
            <a:ext cx="4906962" cy="403234"/>
          </a:xfrm>
        </p:spPr>
        <p:txBody>
          <a:bodyPr>
            <a:noAutofit/>
          </a:bodyPr>
          <a:lstStyle/>
          <a:p>
            <a:r>
              <a:rPr lang="en-US" sz="3200" dirty="0">
                <a:latin typeface="+mn-lt"/>
                <a:cs typeface="+mn-cs"/>
              </a:rPr>
              <a:t>Illustration 11–15</a:t>
            </a:r>
          </a:p>
        </p:txBody>
      </p:sp>
      <p:sp>
        <p:nvSpPr>
          <p:cNvPr id="8" name="Rectangle 7"/>
          <p:cNvSpPr/>
          <p:nvPr/>
        </p:nvSpPr>
        <p:spPr>
          <a:xfrm>
            <a:off x="1316760" y="3206985"/>
            <a:ext cx="6696967" cy="3369590"/>
          </a:xfrm>
          <a:prstGeom prst="rect">
            <a:avLst/>
          </a:prstGeom>
          <a:solidFill>
            <a:srgbClr val="EBE9D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p:nvSpPr>
        <p:spPr>
          <a:xfrm>
            <a:off x="1316760" y="2653958"/>
            <a:ext cx="6696967" cy="553027"/>
          </a:xfrm>
          <a:prstGeom prst="round2SameRect">
            <a:avLst>
              <a:gd name="adj1" fmla="val 50000"/>
              <a:gd name="adj2" fmla="val 0"/>
            </a:avLst>
          </a:prstGeom>
          <a:solidFill>
            <a:srgbClr val="62460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lumMod val="25000"/>
                </a:schemeClr>
              </a:solidFill>
            </a:endParaRPr>
          </a:p>
        </p:txBody>
      </p:sp>
      <p:sp>
        <p:nvSpPr>
          <p:cNvPr id="10" name="TextBox 9"/>
          <p:cNvSpPr txBox="1"/>
          <p:nvPr/>
        </p:nvSpPr>
        <p:spPr>
          <a:xfrm>
            <a:off x="1424212" y="3168501"/>
            <a:ext cx="6540501" cy="3447098"/>
          </a:xfrm>
          <a:prstGeom prst="rect">
            <a:avLst/>
          </a:prstGeom>
          <a:noFill/>
        </p:spPr>
        <p:txBody>
          <a:bodyPr wrap="square" rtlCol="0">
            <a:spAutoFit/>
          </a:bodyPr>
          <a:lstStyle/>
          <a:p>
            <a:r>
              <a:rPr lang="en-US" sz="2000" b="1" dirty="0"/>
              <a:t>Cash Flows from Operating Activities</a:t>
            </a:r>
          </a:p>
          <a:p>
            <a:r>
              <a:rPr lang="en-US" sz="2000" b="1" dirty="0"/>
              <a:t>   </a:t>
            </a:r>
            <a:r>
              <a:rPr lang="en-US" sz="2000" dirty="0"/>
              <a:t>Net income								         $42,000</a:t>
            </a:r>
          </a:p>
          <a:p>
            <a:r>
              <a:rPr lang="en-US" sz="2000" dirty="0"/>
              <a:t>   </a:t>
            </a:r>
            <a:r>
              <a:rPr lang="en-US" sz="2000" i="1" dirty="0"/>
              <a:t>Adjustments to reconcile net income to net</a:t>
            </a:r>
            <a:br>
              <a:rPr lang="en-US" sz="2000" i="1" dirty="0"/>
            </a:br>
            <a:r>
              <a:rPr lang="en-US" sz="2000" i="1" dirty="0"/>
              <a:t>      cash flows from operating activities:</a:t>
            </a:r>
          </a:p>
          <a:p>
            <a:r>
              <a:rPr lang="en-US" sz="2000" dirty="0"/>
              <a:t>      Depreciation expense					              9,000</a:t>
            </a:r>
          </a:p>
          <a:p>
            <a:r>
              <a:rPr lang="en-US" sz="2000" dirty="0"/>
              <a:t>   </a:t>
            </a:r>
            <a:r>
              <a:rPr lang="en-US" sz="2000" b="1" dirty="0">
                <a:solidFill>
                  <a:schemeClr val="bg2">
                    <a:lumMod val="25000"/>
                  </a:schemeClr>
                </a:solidFill>
              </a:rPr>
              <a:t>   </a:t>
            </a:r>
            <a:r>
              <a:rPr lang="en-US" sz="2000" dirty="0"/>
              <a:t>Loss on sale of land						      4,000</a:t>
            </a:r>
          </a:p>
          <a:p>
            <a:r>
              <a:rPr lang="en-US" sz="2000" dirty="0"/>
              <a:t>      Increase in accounts receivable		                     (7,000)</a:t>
            </a:r>
          </a:p>
          <a:p>
            <a:r>
              <a:rPr lang="en-US" sz="2000" dirty="0"/>
              <a:t>      Decrease in inventory					            10,000</a:t>
            </a:r>
          </a:p>
          <a:p>
            <a:r>
              <a:rPr lang="en-US" sz="2000" dirty="0"/>
              <a:t>      Increase in prepaid rent                                           (2,000)</a:t>
            </a:r>
          </a:p>
          <a:p>
            <a:r>
              <a:rPr lang="en-US" sz="2000" dirty="0"/>
              <a:t>      Decrease in accounts payable                                 (5,000)</a:t>
            </a:r>
          </a:p>
          <a:p>
            <a:r>
              <a:rPr lang="en-US" sz="2000" dirty="0"/>
              <a:t>      </a:t>
            </a:r>
            <a:r>
              <a:rPr lang="en-US" sz="2000" b="1" dirty="0">
                <a:solidFill>
                  <a:srgbClr val="624601"/>
                </a:solidFill>
              </a:rPr>
              <a:t>Increase in interest payable                                     1,000</a:t>
            </a:r>
          </a:p>
        </p:txBody>
      </p:sp>
      <p:sp>
        <p:nvSpPr>
          <p:cNvPr id="11" name="TextBox 10"/>
          <p:cNvSpPr txBox="1"/>
          <p:nvPr/>
        </p:nvSpPr>
        <p:spPr>
          <a:xfrm>
            <a:off x="1316760" y="2591299"/>
            <a:ext cx="6696967" cy="646331"/>
          </a:xfrm>
          <a:prstGeom prst="rect">
            <a:avLst/>
          </a:prstGeom>
          <a:noFill/>
        </p:spPr>
        <p:txBody>
          <a:bodyPr wrap="square" rtlCol="0">
            <a:spAutoFit/>
          </a:bodyPr>
          <a:lstStyle/>
          <a:p>
            <a:pPr algn="ctr"/>
            <a:r>
              <a:rPr lang="en-US" b="1" dirty="0">
                <a:solidFill>
                  <a:schemeClr val="bg1"/>
                </a:solidFill>
              </a:rPr>
              <a:t>E-GAMES, INC.</a:t>
            </a:r>
          </a:p>
          <a:p>
            <a:pPr algn="ctr"/>
            <a:r>
              <a:rPr lang="en-US" b="1" dirty="0">
                <a:solidFill>
                  <a:schemeClr val="bg1"/>
                </a:solidFill>
              </a:rPr>
              <a:t>Statement of Cash Flows (partial)</a:t>
            </a:r>
          </a:p>
        </p:txBody>
      </p:sp>
      <p:sp>
        <p:nvSpPr>
          <p:cNvPr id="6" name="TextBox 5"/>
          <p:cNvSpPr txBox="1"/>
          <p:nvPr/>
        </p:nvSpPr>
        <p:spPr>
          <a:xfrm>
            <a:off x="724628" y="1906905"/>
            <a:ext cx="7595876" cy="461665"/>
          </a:xfrm>
          <a:prstGeom prst="rect">
            <a:avLst/>
          </a:prstGeom>
          <a:noFill/>
        </p:spPr>
        <p:txBody>
          <a:bodyPr wrap="square" rtlCol="0">
            <a:spAutoFit/>
          </a:bodyPr>
          <a:lstStyle/>
          <a:p>
            <a:r>
              <a:rPr lang="en-US" sz="2400" dirty="0">
                <a:solidFill>
                  <a:srgbClr val="1D5F76"/>
                </a:solidFill>
              </a:rPr>
              <a:t>E-Games’ interest payable increased $1,000 during the year.</a:t>
            </a:r>
          </a:p>
        </p:txBody>
      </p:sp>
    </p:spTree>
    <p:extLst>
      <p:ext uri="{BB962C8B-B14F-4D97-AF65-F5344CB8AC3E}">
        <p14:creationId xmlns:p14="http://schemas.microsoft.com/office/powerpoint/2010/main" val="3420391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ct val="90000"/>
              </a:lnSpc>
            </a:pPr>
            <a:r>
              <a:rPr lang="en-US" dirty="0"/>
              <a:t>Adjustment for Change in Income Tax Payable</a:t>
            </a:r>
          </a:p>
        </p:txBody>
      </p:sp>
      <p:sp>
        <p:nvSpPr>
          <p:cNvPr id="3" name="Footer Placeholder 2"/>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4" name="Slide Number Placeholder 3"/>
          <p:cNvSpPr>
            <a:spLocks noGrp="1"/>
          </p:cNvSpPr>
          <p:nvPr>
            <p:ph type="sldNum" sz="quarter" idx="12"/>
          </p:nvPr>
        </p:nvSpPr>
        <p:spPr/>
        <p:txBody>
          <a:bodyPr/>
          <a:lstStyle/>
          <a:p>
            <a:r>
              <a:rPr lang="en-US" dirty="0"/>
              <a:t>11-</a:t>
            </a:r>
            <a:fld id="{8A048DD7-39B4-434B-ACE7-68CA5B147A05}" type="slidenum">
              <a:rPr lang="en-US" smtClean="0"/>
              <a:t>38</a:t>
            </a:fld>
            <a:endParaRPr lang="en-US" dirty="0"/>
          </a:p>
        </p:txBody>
      </p:sp>
      <p:sp>
        <p:nvSpPr>
          <p:cNvPr id="5" name="Content Placeholder 4"/>
          <p:cNvSpPr>
            <a:spLocks noGrp="1"/>
          </p:cNvSpPr>
          <p:nvPr>
            <p:ph sz="quarter" idx="13"/>
          </p:nvPr>
        </p:nvSpPr>
        <p:spPr/>
        <p:txBody>
          <a:bodyPr>
            <a:noAutofit/>
          </a:bodyPr>
          <a:lstStyle/>
          <a:p>
            <a:r>
              <a:rPr lang="en-US" sz="3200" dirty="0">
                <a:latin typeface="+mn-lt"/>
                <a:cs typeface="+mn-cs"/>
              </a:rPr>
              <a:t>Illustration 11–16</a:t>
            </a:r>
          </a:p>
        </p:txBody>
      </p:sp>
      <p:sp>
        <p:nvSpPr>
          <p:cNvPr id="7" name="Rectangle 6"/>
          <p:cNvSpPr/>
          <p:nvPr/>
        </p:nvSpPr>
        <p:spPr>
          <a:xfrm>
            <a:off x="1267747" y="2505506"/>
            <a:ext cx="7198920" cy="4023360"/>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ound Same Side Corner Rectangle 7"/>
          <p:cNvSpPr/>
          <p:nvPr/>
        </p:nvSpPr>
        <p:spPr>
          <a:xfrm>
            <a:off x="1267747" y="2308974"/>
            <a:ext cx="7198920" cy="553027"/>
          </a:xfrm>
          <a:prstGeom prst="round2SameRect">
            <a:avLst>
              <a:gd name="adj1" fmla="val 50000"/>
              <a:gd name="adj2" fmla="val 0"/>
            </a:avLst>
          </a:prstGeom>
          <a:solidFill>
            <a:srgbClr val="62460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lumMod val="25000"/>
                </a:schemeClr>
              </a:solidFill>
            </a:endParaRPr>
          </a:p>
        </p:txBody>
      </p:sp>
      <p:sp>
        <p:nvSpPr>
          <p:cNvPr id="9" name="TextBox 8"/>
          <p:cNvSpPr txBox="1"/>
          <p:nvPr/>
        </p:nvSpPr>
        <p:spPr>
          <a:xfrm>
            <a:off x="1337073" y="2829372"/>
            <a:ext cx="6980209" cy="3693319"/>
          </a:xfrm>
          <a:prstGeom prst="rect">
            <a:avLst/>
          </a:prstGeom>
          <a:noFill/>
        </p:spPr>
        <p:txBody>
          <a:bodyPr wrap="square" rtlCol="0">
            <a:spAutoFit/>
          </a:bodyPr>
          <a:lstStyle/>
          <a:p>
            <a:r>
              <a:rPr lang="en-US" b="1" dirty="0"/>
              <a:t>Cash Flows from Operating Activities</a:t>
            </a:r>
          </a:p>
          <a:p>
            <a:r>
              <a:rPr lang="en-US" b="1" dirty="0"/>
              <a:t>   </a:t>
            </a:r>
            <a:r>
              <a:rPr lang="en-US" dirty="0"/>
              <a:t>Net income								 $42,000</a:t>
            </a:r>
          </a:p>
          <a:p>
            <a:r>
              <a:rPr lang="en-US" dirty="0"/>
              <a:t>   </a:t>
            </a:r>
            <a:r>
              <a:rPr lang="en-US" i="1" dirty="0"/>
              <a:t>Adjustments to reconcile net income to net</a:t>
            </a:r>
            <a:br>
              <a:rPr lang="en-US" i="1" dirty="0"/>
            </a:br>
            <a:r>
              <a:rPr lang="en-US" i="1" dirty="0"/>
              <a:t>      cash flows from operating activities:</a:t>
            </a:r>
          </a:p>
          <a:p>
            <a:r>
              <a:rPr lang="en-US" dirty="0"/>
              <a:t>      Depreciation expense					     9,000</a:t>
            </a:r>
          </a:p>
          <a:p>
            <a:r>
              <a:rPr lang="en-US" dirty="0"/>
              <a:t>   </a:t>
            </a:r>
            <a:r>
              <a:rPr lang="en-US" b="1" dirty="0">
                <a:solidFill>
                  <a:schemeClr val="bg2">
                    <a:lumMod val="25000"/>
                  </a:schemeClr>
                </a:solidFill>
              </a:rPr>
              <a:t>   </a:t>
            </a:r>
            <a:r>
              <a:rPr lang="en-US" dirty="0"/>
              <a:t>Loss on sale of land						     4,000</a:t>
            </a:r>
          </a:p>
          <a:p>
            <a:r>
              <a:rPr lang="en-US" dirty="0"/>
              <a:t>      Increase in accounts receivable			            (7,000)</a:t>
            </a:r>
          </a:p>
          <a:p>
            <a:r>
              <a:rPr lang="en-US" dirty="0"/>
              <a:t>      Decrease in inventory					   10,000</a:t>
            </a:r>
          </a:p>
          <a:p>
            <a:r>
              <a:rPr lang="en-US" dirty="0"/>
              <a:t>      Increase in prepaid rent                                           (2,000)</a:t>
            </a:r>
          </a:p>
          <a:p>
            <a:r>
              <a:rPr lang="en-US" dirty="0"/>
              <a:t>      Decrease in accounts payable                                 (5,000)</a:t>
            </a:r>
          </a:p>
          <a:p>
            <a:r>
              <a:rPr lang="en-US" dirty="0"/>
              <a:t>      Increase in interest payable                                      1,000</a:t>
            </a:r>
          </a:p>
          <a:p>
            <a:r>
              <a:rPr lang="en-US" dirty="0"/>
              <a:t>   </a:t>
            </a:r>
            <a:r>
              <a:rPr lang="en-US" dirty="0">
                <a:solidFill>
                  <a:srgbClr val="624601"/>
                </a:solidFill>
              </a:rPr>
              <a:t>   </a:t>
            </a:r>
            <a:r>
              <a:rPr lang="en-US" b="1" dirty="0">
                <a:solidFill>
                  <a:srgbClr val="624601"/>
                </a:solidFill>
              </a:rPr>
              <a:t>Decrease in income tax payable                            (2,000)</a:t>
            </a:r>
          </a:p>
          <a:p>
            <a:r>
              <a:rPr lang="en-US" dirty="0"/>
              <a:t>         Net cash flows from operating activities   				$50,000                        </a:t>
            </a:r>
          </a:p>
        </p:txBody>
      </p:sp>
      <p:sp>
        <p:nvSpPr>
          <p:cNvPr id="10" name="TextBox 9"/>
          <p:cNvSpPr txBox="1"/>
          <p:nvPr/>
        </p:nvSpPr>
        <p:spPr>
          <a:xfrm>
            <a:off x="1267747" y="2251569"/>
            <a:ext cx="7198920" cy="646331"/>
          </a:xfrm>
          <a:prstGeom prst="rect">
            <a:avLst/>
          </a:prstGeom>
          <a:noFill/>
        </p:spPr>
        <p:txBody>
          <a:bodyPr wrap="square" rtlCol="0">
            <a:spAutoFit/>
          </a:bodyPr>
          <a:lstStyle/>
          <a:p>
            <a:pPr algn="ctr"/>
            <a:r>
              <a:rPr lang="en-US" b="1" dirty="0">
                <a:solidFill>
                  <a:schemeClr val="bg1"/>
                </a:solidFill>
              </a:rPr>
              <a:t>E-GAMES, INC.</a:t>
            </a:r>
          </a:p>
          <a:p>
            <a:pPr algn="ctr"/>
            <a:r>
              <a:rPr lang="en-US" b="1" dirty="0">
                <a:solidFill>
                  <a:schemeClr val="bg1"/>
                </a:solidFill>
              </a:rPr>
              <a:t>Statement of Cash Flows (partial)</a:t>
            </a:r>
          </a:p>
        </p:txBody>
      </p:sp>
      <p:cxnSp>
        <p:nvCxnSpPr>
          <p:cNvPr id="11" name="Straight Connector 10"/>
          <p:cNvCxnSpPr/>
          <p:nvPr/>
        </p:nvCxnSpPr>
        <p:spPr>
          <a:xfrm>
            <a:off x="6152510" y="6186301"/>
            <a:ext cx="73680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6" name="TextBox 5"/>
          <p:cNvSpPr txBox="1"/>
          <p:nvPr/>
        </p:nvSpPr>
        <p:spPr>
          <a:xfrm>
            <a:off x="765794" y="1836259"/>
            <a:ext cx="8188434" cy="461665"/>
          </a:xfrm>
          <a:prstGeom prst="rect">
            <a:avLst/>
          </a:prstGeom>
          <a:noFill/>
        </p:spPr>
        <p:txBody>
          <a:bodyPr wrap="square" rtlCol="0">
            <a:spAutoFit/>
          </a:bodyPr>
          <a:lstStyle/>
          <a:p>
            <a:r>
              <a:rPr lang="en-US" sz="2400" dirty="0">
                <a:solidFill>
                  <a:srgbClr val="1D5F76"/>
                </a:solidFill>
              </a:rPr>
              <a:t>E-Games’ income tax payable decreased $2,000 during the year</a:t>
            </a:r>
            <a:r>
              <a:rPr lang="en-US" sz="2100" dirty="0">
                <a:solidFill>
                  <a:schemeClr val="tx2"/>
                </a:solidFill>
              </a:rPr>
              <a:t>.</a:t>
            </a:r>
          </a:p>
        </p:txBody>
      </p:sp>
    </p:spTree>
    <p:extLst>
      <p:ext uri="{BB962C8B-B14F-4D97-AF65-F5344CB8AC3E}">
        <p14:creationId xmlns:p14="http://schemas.microsoft.com/office/powerpoint/2010/main" val="1637401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0" end="1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1" end="1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a:t>
            </a:r>
          </a:p>
        </p:txBody>
      </p:sp>
      <p:sp>
        <p:nvSpPr>
          <p:cNvPr id="3" name="Footer Placeholder 2"/>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4" name="Slide Number Placeholder 3"/>
          <p:cNvSpPr>
            <a:spLocks noGrp="1"/>
          </p:cNvSpPr>
          <p:nvPr>
            <p:ph type="sldNum" sz="quarter" idx="12"/>
          </p:nvPr>
        </p:nvSpPr>
        <p:spPr/>
        <p:txBody>
          <a:bodyPr/>
          <a:lstStyle/>
          <a:p>
            <a:r>
              <a:rPr lang="en-US" dirty="0"/>
              <a:t>11-</a:t>
            </a:r>
            <a:fld id="{8A048DD7-39B4-434B-ACE7-68CA5B147A05}" type="slidenum">
              <a:rPr lang="en-US" smtClean="0"/>
              <a:t>39</a:t>
            </a:fld>
            <a:endParaRPr lang="en-US" dirty="0"/>
          </a:p>
        </p:txBody>
      </p:sp>
      <p:sp>
        <p:nvSpPr>
          <p:cNvPr id="6" name="Content Placeholder 12"/>
          <p:cNvSpPr>
            <a:spLocks noGrp="1"/>
          </p:cNvSpPr>
          <p:nvPr>
            <p:ph idx="4294967295"/>
          </p:nvPr>
        </p:nvSpPr>
        <p:spPr>
          <a:xfrm>
            <a:off x="809150" y="1444643"/>
            <a:ext cx="7955280" cy="4525963"/>
          </a:xfrm>
          <a:prstGeom prst="rect">
            <a:avLst/>
          </a:prstGeom>
        </p:spPr>
        <p:txBody>
          <a:bodyPr/>
          <a:lstStyle/>
          <a:p>
            <a:pPr marL="0" indent="0">
              <a:buNone/>
            </a:pPr>
            <a:r>
              <a:rPr lang="en-US" sz="2800" dirty="0"/>
              <a:t>Using the indirect method, we start with net income and adjust this number for income statement items (removing noncash revenues and noncash expenses and removing nonoperating gains and nonoperating losses), and we adjust net income for balance sheet items that (changes in current assets and current liabilities). </a:t>
            </a:r>
          </a:p>
        </p:txBody>
      </p:sp>
    </p:spTree>
    <p:extLst>
      <p:ext uri="{BB962C8B-B14F-4D97-AF65-F5344CB8AC3E}">
        <p14:creationId xmlns:p14="http://schemas.microsoft.com/office/powerpoint/2010/main" val="25106538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0"/>
            <a:ext cx="8229600" cy="1143000"/>
          </a:xfrm>
        </p:spPr>
        <p:txBody>
          <a:bodyPr/>
          <a:lstStyle/>
          <a:p>
            <a:r>
              <a:rPr lang="en-US" dirty="0">
                <a:solidFill>
                  <a:srgbClr val="1D5F76"/>
                </a:solidFill>
                <a:latin typeface="+mn-lt"/>
                <a:ea typeface="+mn-ea"/>
                <a:cs typeface="+mn-cs"/>
              </a:rPr>
              <a:t>Illustration 11–1 </a:t>
            </a:r>
            <a:r>
              <a:rPr lang="en-US" sz="3600" dirty="0"/>
              <a:t>Statement of Cash Flows</a:t>
            </a:r>
          </a:p>
        </p:txBody>
      </p:sp>
      <p:sp>
        <p:nvSpPr>
          <p:cNvPr id="4" name="Footer Placeholder 3"/>
          <p:cNvSpPr>
            <a:spLocks noGrp="1"/>
          </p:cNvSpPr>
          <p:nvPr>
            <p:ph type="ftr" sz="quarter" idx="11"/>
          </p:nvPr>
        </p:nvSpPr>
        <p:spPr>
          <a:xfrm>
            <a:off x="1424213" y="6492875"/>
            <a:ext cx="6540501" cy="365125"/>
          </a:xfrm>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a:xfrm>
            <a:off x="6989386" y="6474523"/>
            <a:ext cx="2133600" cy="365125"/>
          </a:xfrm>
        </p:spPr>
        <p:txBody>
          <a:bodyPr/>
          <a:lstStyle/>
          <a:p>
            <a:r>
              <a:rPr lang="en-US" dirty="0"/>
              <a:t>11-</a:t>
            </a:r>
            <a:fld id="{8A048DD7-39B4-434B-ACE7-68CA5B147A05}" type="slidenum">
              <a:rPr lang="en-US" smtClean="0"/>
              <a:t>4</a:t>
            </a:fld>
            <a:endParaRPr lang="en-US" dirty="0"/>
          </a:p>
        </p:txBody>
      </p:sp>
      <p:sp>
        <p:nvSpPr>
          <p:cNvPr id="7" name="Rectangle 6"/>
          <p:cNvSpPr/>
          <p:nvPr/>
        </p:nvSpPr>
        <p:spPr>
          <a:xfrm>
            <a:off x="1016000" y="1044810"/>
            <a:ext cx="8026387" cy="5448066"/>
          </a:xfrm>
          <a:prstGeom prst="rect">
            <a:avLst/>
          </a:prstGeom>
          <a:solidFill>
            <a:srgbClr val="EBE9D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ound Same Side Corner Rectangle 7"/>
          <p:cNvSpPr/>
          <p:nvPr/>
        </p:nvSpPr>
        <p:spPr>
          <a:xfrm>
            <a:off x="1016000" y="697663"/>
            <a:ext cx="8026387" cy="700180"/>
          </a:xfrm>
          <a:prstGeom prst="round2SameRect">
            <a:avLst>
              <a:gd name="adj1" fmla="val 27962"/>
              <a:gd name="adj2" fmla="val 0"/>
            </a:avLst>
          </a:prstGeom>
          <a:solidFill>
            <a:srgbClr val="62460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9" name="TextBox 8"/>
          <p:cNvSpPr txBox="1"/>
          <p:nvPr/>
        </p:nvSpPr>
        <p:spPr>
          <a:xfrm>
            <a:off x="1962144" y="659178"/>
            <a:ext cx="5887519" cy="738664"/>
          </a:xfrm>
          <a:prstGeom prst="rect">
            <a:avLst/>
          </a:prstGeom>
          <a:noFill/>
        </p:spPr>
        <p:txBody>
          <a:bodyPr wrap="square" rtlCol="0">
            <a:spAutoFit/>
          </a:bodyPr>
          <a:lstStyle/>
          <a:p>
            <a:pPr algn="ctr"/>
            <a:r>
              <a:rPr lang="en-US" sz="1400" b="1" dirty="0">
                <a:solidFill>
                  <a:schemeClr val="bg1"/>
                </a:solidFill>
              </a:rPr>
              <a:t>E-GAMES, INC.</a:t>
            </a:r>
          </a:p>
          <a:p>
            <a:pPr algn="ctr"/>
            <a:r>
              <a:rPr lang="en-US" sz="1400" b="1" dirty="0">
                <a:solidFill>
                  <a:schemeClr val="bg1"/>
                </a:solidFill>
              </a:rPr>
              <a:t>Statement of Cash Flows</a:t>
            </a:r>
          </a:p>
          <a:p>
            <a:pPr algn="ctr"/>
            <a:r>
              <a:rPr lang="en-US" sz="1400" b="1" dirty="0">
                <a:solidFill>
                  <a:schemeClr val="bg1"/>
                </a:solidFill>
              </a:rPr>
              <a:t>For the year ended December 31, 2024</a:t>
            </a:r>
          </a:p>
        </p:txBody>
      </p:sp>
      <p:sp>
        <p:nvSpPr>
          <p:cNvPr id="10" name="TextBox 9"/>
          <p:cNvSpPr txBox="1"/>
          <p:nvPr/>
        </p:nvSpPr>
        <p:spPr>
          <a:xfrm>
            <a:off x="1308100" y="1355511"/>
            <a:ext cx="7734287" cy="5493813"/>
          </a:xfrm>
          <a:prstGeom prst="rect">
            <a:avLst/>
          </a:prstGeom>
          <a:noFill/>
        </p:spPr>
        <p:txBody>
          <a:bodyPr wrap="square" rtlCol="0">
            <a:spAutoFit/>
          </a:bodyPr>
          <a:lstStyle/>
          <a:p>
            <a:r>
              <a:rPr lang="en-US" sz="1250" b="1" dirty="0"/>
              <a:t>Cash Flows from Operating Activities </a:t>
            </a:r>
            <a:r>
              <a:rPr lang="en-US" sz="1250" dirty="0"/>
              <a:t>	</a:t>
            </a:r>
          </a:p>
          <a:p>
            <a:pPr indent="177800"/>
            <a:r>
              <a:rPr lang="en-US" sz="1250" dirty="0"/>
              <a:t>Net income									 $42,000 	</a:t>
            </a:r>
          </a:p>
          <a:p>
            <a:pPr indent="177800"/>
            <a:r>
              <a:rPr lang="en-US" sz="1250" i="1" dirty="0"/>
              <a:t>Adjustments to reconcile net income to net cash flows</a:t>
            </a:r>
          </a:p>
          <a:p>
            <a:pPr indent="292100"/>
            <a:r>
              <a:rPr lang="en-US" sz="1250" i="1" dirty="0"/>
              <a:t>from operating activities: </a:t>
            </a:r>
            <a:r>
              <a:rPr lang="en-US" sz="1250" dirty="0"/>
              <a:t>	</a:t>
            </a:r>
          </a:p>
          <a:p>
            <a:pPr indent="292100"/>
            <a:r>
              <a:rPr lang="en-US" sz="1250" dirty="0"/>
              <a:t>Depreciation expense 								     9,000 	</a:t>
            </a:r>
          </a:p>
          <a:p>
            <a:pPr indent="292100"/>
            <a:r>
              <a:rPr lang="en-US" sz="1250" dirty="0"/>
              <a:t>Loss on sale of land 								     4,000 	</a:t>
            </a:r>
          </a:p>
          <a:p>
            <a:pPr indent="292100"/>
            <a:r>
              <a:rPr lang="en-US" sz="1250" dirty="0"/>
              <a:t>Increase in accounts receivable 						    (7,000) 	</a:t>
            </a:r>
          </a:p>
          <a:p>
            <a:pPr indent="292100"/>
            <a:r>
              <a:rPr lang="en-US" sz="1250" dirty="0"/>
              <a:t>Decrease in inventory 								   10,000 	</a:t>
            </a:r>
          </a:p>
          <a:p>
            <a:pPr indent="292100"/>
            <a:r>
              <a:rPr lang="en-US" sz="1250" dirty="0"/>
              <a:t>Increase in prepaid rent 							    (2,000) 	</a:t>
            </a:r>
          </a:p>
          <a:p>
            <a:pPr indent="292100"/>
            <a:r>
              <a:rPr lang="en-US" sz="1250" dirty="0"/>
              <a:t>Decrease in accounts payable 							    (5,000) 	</a:t>
            </a:r>
          </a:p>
          <a:p>
            <a:pPr indent="292100"/>
            <a:r>
              <a:rPr lang="en-US" sz="1250" dirty="0"/>
              <a:t>Increase in interest payable 						                  1,000 	</a:t>
            </a:r>
          </a:p>
          <a:p>
            <a:pPr indent="292100"/>
            <a:r>
              <a:rPr lang="en-US" sz="1250" dirty="0"/>
              <a:t>Decrease in income tax payable 						    (2,000)	</a:t>
            </a:r>
          </a:p>
          <a:p>
            <a:pPr indent="406400"/>
            <a:r>
              <a:rPr lang="en-US" sz="1250" dirty="0"/>
              <a:t>Net cash flows from operating activities 								$50,000 </a:t>
            </a:r>
          </a:p>
          <a:p>
            <a:r>
              <a:rPr lang="en-US" sz="1250" b="1" dirty="0"/>
              <a:t>Cash Flows from Investing Activities </a:t>
            </a:r>
            <a:r>
              <a:rPr lang="en-US" sz="1250" dirty="0"/>
              <a:t>	</a:t>
            </a:r>
          </a:p>
          <a:p>
            <a:pPr indent="177800"/>
            <a:r>
              <a:rPr lang="en-US" sz="1250" dirty="0"/>
              <a:t>Purchase of investments 								 (35,000) 	</a:t>
            </a:r>
          </a:p>
          <a:p>
            <a:pPr indent="177800"/>
            <a:r>
              <a:rPr lang="en-US" sz="1250" dirty="0"/>
              <a:t>Sale of land 									    6,000	</a:t>
            </a:r>
          </a:p>
          <a:p>
            <a:pPr indent="406400"/>
            <a:r>
              <a:rPr lang="en-US" sz="1250" dirty="0"/>
              <a:t>Net cash flows from investing activities 								 (29,000) </a:t>
            </a:r>
          </a:p>
          <a:p>
            <a:r>
              <a:rPr lang="en-US" sz="1250" b="1" dirty="0"/>
              <a:t>Cash Flows from Financing Activities </a:t>
            </a:r>
            <a:r>
              <a:rPr lang="en-US" sz="1250" dirty="0"/>
              <a:t>	</a:t>
            </a:r>
          </a:p>
          <a:p>
            <a:pPr indent="177800"/>
            <a:r>
              <a:rPr lang="en-US" sz="1250" dirty="0"/>
              <a:t>Issuance of common stock 							    5,000 	</a:t>
            </a:r>
          </a:p>
          <a:p>
            <a:pPr indent="177800"/>
            <a:r>
              <a:rPr lang="en-US" sz="1250" dirty="0"/>
              <a:t>Payment of cash dividends 							(12,000)	</a:t>
            </a:r>
          </a:p>
          <a:p>
            <a:pPr indent="406400"/>
            <a:r>
              <a:rPr lang="en-US" sz="1250" dirty="0"/>
              <a:t>Net cash flows from financing activities 								   (7,000)</a:t>
            </a:r>
          </a:p>
          <a:p>
            <a:r>
              <a:rPr lang="en-US" sz="1250" dirty="0"/>
              <a:t>Net increase (decrease) in cash 									   	  14,000       </a:t>
            </a:r>
          </a:p>
          <a:p>
            <a:r>
              <a:rPr lang="en-US" sz="1250" dirty="0"/>
              <a:t>Cash at the beginning of the period 									  48,000</a:t>
            </a:r>
            <a:br>
              <a:rPr lang="en-US" sz="1250" dirty="0"/>
            </a:br>
            <a:r>
              <a:rPr lang="en-US" sz="1250" dirty="0"/>
              <a:t>Cash at the end of the period 										$62,000</a:t>
            </a:r>
          </a:p>
          <a:p>
            <a:r>
              <a:rPr lang="en-US" sz="1250" b="1" dirty="0"/>
              <a:t>Note: Noncash Activities </a:t>
            </a:r>
            <a:r>
              <a:rPr lang="en-US" sz="1250" dirty="0"/>
              <a:t>	</a:t>
            </a:r>
          </a:p>
          <a:p>
            <a:r>
              <a:rPr lang="en-US" sz="1250" dirty="0"/>
              <a:t>Purchased equipment by issuing a note payable 								$20,000</a:t>
            </a:r>
            <a:r>
              <a:rPr lang="en-US" sz="1300" dirty="0"/>
              <a:t>		</a:t>
            </a:r>
          </a:p>
        </p:txBody>
      </p:sp>
      <p:cxnSp>
        <p:nvCxnSpPr>
          <p:cNvPr id="12" name="Straight Connector 11"/>
          <p:cNvCxnSpPr/>
          <p:nvPr/>
        </p:nvCxnSpPr>
        <p:spPr>
          <a:xfrm flipV="1">
            <a:off x="6459484" y="3709138"/>
            <a:ext cx="606102"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3" name="Straight Connector 12"/>
          <p:cNvCxnSpPr/>
          <p:nvPr/>
        </p:nvCxnSpPr>
        <p:spPr>
          <a:xfrm flipV="1">
            <a:off x="6461865" y="4439478"/>
            <a:ext cx="606102"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a:xfrm flipV="1">
            <a:off x="6436465" y="5212982"/>
            <a:ext cx="606102"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5" name="Straight Connector 14"/>
          <p:cNvCxnSpPr/>
          <p:nvPr/>
        </p:nvCxnSpPr>
        <p:spPr>
          <a:xfrm flipV="1">
            <a:off x="7781189" y="5801959"/>
            <a:ext cx="606102"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3" name="Group 2"/>
          <p:cNvGrpSpPr/>
          <p:nvPr/>
        </p:nvGrpSpPr>
        <p:grpSpPr>
          <a:xfrm>
            <a:off x="7781189" y="5969589"/>
            <a:ext cx="606102" cy="37877"/>
            <a:chOff x="9368048" y="4856222"/>
            <a:chExt cx="606102" cy="37877"/>
          </a:xfrm>
        </p:grpSpPr>
        <p:cxnSp>
          <p:nvCxnSpPr>
            <p:cNvPr id="16" name="Straight Connector 15"/>
            <p:cNvCxnSpPr/>
            <p:nvPr/>
          </p:nvCxnSpPr>
          <p:spPr>
            <a:xfrm flipV="1">
              <a:off x="9368048" y="4856222"/>
              <a:ext cx="606102"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7" name="Straight Connector 16"/>
            <p:cNvCxnSpPr/>
            <p:nvPr/>
          </p:nvCxnSpPr>
          <p:spPr>
            <a:xfrm flipV="1">
              <a:off x="9368048" y="4894095"/>
              <a:ext cx="606102"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18" name="Straight Connector 17"/>
          <p:cNvCxnSpPr/>
          <p:nvPr/>
        </p:nvCxnSpPr>
        <p:spPr>
          <a:xfrm flipV="1">
            <a:off x="7781189" y="5403662"/>
            <a:ext cx="606102"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19" name="Group 18"/>
          <p:cNvGrpSpPr/>
          <p:nvPr/>
        </p:nvGrpSpPr>
        <p:grpSpPr>
          <a:xfrm>
            <a:off x="7768489" y="6361172"/>
            <a:ext cx="606102" cy="37877"/>
            <a:chOff x="9368048" y="4856222"/>
            <a:chExt cx="606102" cy="37877"/>
          </a:xfrm>
        </p:grpSpPr>
        <p:cxnSp>
          <p:nvCxnSpPr>
            <p:cNvPr id="20" name="Straight Connector 19"/>
            <p:cNvCxnSpPr/>
            <p:nvPr/>
          </p:nvCxnSpPr>
          <p:spPr>
            <a:xfrm flipV="1">
              <a:off x="9368048" y="4856222"/>
              <a:ext cx="606102"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1" name="Straight Connector 20"/>
            <p:cNvCxnSpPr/>
            <p:nvPr/>
          </p:nvCxnSpPr>
          <p:spPr>
            <a:xfrm flipV="1">
              <a:off x="9368048" y="4894095"/>
              <a:ext cx="606102"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4111812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
                                            <p:txEl>
                                              <p:pRg st="17" end="17"/>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xEl>
                                              <p:pRg st="13" end="1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xEl>
                                              <p:pRg st="23" end="2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
                                            <p:txEl>
                                              <p:pRg st="5" end="5"/>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0">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0">
                                            <p:txEl>
                                              <p:pRg st="7" end="7"/>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0">
                                            <p:txEl>
                                              <p:pRg st="8" end="8"/>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0">
                                            <p:txEl>
                                              <p:pRg st="9" end="9"/>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0">
                                            <p:txEl>
                                              <p:pRg st="10" end="10"/>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0">
                                            <p:txEl>
                                              <p:pRg st="11" end="11"/>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0">
                                            <p:txEl>
                                              <p:pRg st="12" end="12"/>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0">
                                            <p:txEl>
                                              <p:pRg st="14" end="14"/>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0">
                                            <p:txEl>
                                              <p:pRg st="15" end="15"/>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0">
                                            <p:txEl>
                                              <p:pRg st="16" end="16"/>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0">
                                            <p:txEl>
                                              <p:pRg st="18" end="18"/>
                                            </p:txEl>
                                          </p:spTgt>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10">
                                            <p:txEl>
                                              <p:pRg st="19" end="19"/>
                                            </p:txEl>
                                          </p:spTgt>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10">
                                            <p:txEl>
                                              <p:pRg st="20" end="20"/>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10">
                                            <p:txEl>
                                              <p:pRg st="21" end="21"/>
                                            </p:txEl>
                                          </p:spTgt>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10">
                                            <p:txEl>
                                              <p:pRg st="22" end="22"/>
                                            </p:txEl>
                                          </p:spTgt>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10">
                                            <p:txEl>
                                              <p:pRg st="24" end="2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511" y="1267143"/>
            <a:ext cx="7794576" cy="4432716"/>
          </a:xfrm>
        </p:spPr>
        <p:txBody>
          <a:bodyPr>
            <a:normAutofit/>
          </a:bodyPr>
          <a:lstStyle/>
          <a:p>
            <a:pPr marL="0" indent="0">
              <a:buNone/>
            </a:pPr>
            <a:r>
              <a:rPr lang="en-US" sz="2800" dirty="0"/>
              <a:t>Which of the following would be included as an adjustment to net income in the operating activities section of a statement of cash flows using the indirect method?</a:t>
            </a:r>
          </a:p>
          <a:p>
            <a:pPr>
              <a:buAutoNum type="alphaLcPeriod"/>
            </a:pPr>
            <a:r>
              <a:rPr lang="en-US" sz="2800" dirty="0"/>
              <a:t>Depreciation expense</a:t>
            </a:r>
          </a:p>
          <a:p>
            <a:pPr>
              <a:buAutoNum type="alphaLcPeriod"/>
            </a:pPr>
            <a:r>
              <a:rPr lang="en-US" sz="2800" dirty="0"/>
              <a:t>Purchase of a truck</a:t>
            </a:r>
          </a:p>
          <a:p>
            <a:pPr>
              <a:buAutoNum type="alphaLcPeriod" startAt="3"/>
            </a:pPr>
            <a:r>
              <a:rPr lang="en-US" sz="2800" dirty="0"/>
              <a:t>Issuance of common stock</a:t>
            </a:r>
          </a:p>
          <a:p>
            <a:pPr>
              <a:buAutoNum type="alphaLcPeriod" startAt="3"/>
            </a:pPr>
            <a:r>
              <a:rPr lang="en-US" sz="2800" dirty="0"/>
              <a:t>Payment of cash dividends</a:t>
            </a:r>
          </a:p>
        </p:txBody>
      </p:sp>
      <p:sp>
        <p:nvSpPr>
          <p:cNvPr id="4" name="Title 3"/>
          <p:cNvSpPr>
            <a:spLocks noGrp="1"/>
          </p:cNvSpPr>
          <p:nvPr>
            <p:ph type="title"/>
          </p:nvPr>
        </p:nvSpPr>
        <p:spPr>
          <a:xfrm>
            <a:off x="960511" y="389298"/>
            <a:ext cx="7922577" cy="799257"/>
          </a:xfrm>
        </p:spPr>
        <p:txBody>
          <a:bodyPr/>
          <a:lstStyle/>
          <a:p>
            <a:r>
              <a:rPr lang="en-US" dirty="0"/>
              <a:t>Concept Check 11–2</a:t>
            </a:r>
          </a:p>
        </p:txBody>
      </p:sp>
      <p:sp>
        <p:nvSpPr>
          <p:cNvPr id="6" name="Oval 5"/>
          <p:cNvSpPr/>
          <p:nvPr/>
        </p:nvSpPr>
        <p:spPr bwMode="auto">
          <a:xfrm>
            <a:off x="866863" y="2940060"/>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866863" y="5442687"/>
            <a:ext cx="7794576" cy="830997"/>
          </a:xfrm>
          <a:prstGeom prst="rect">
            <a:avLst/>
          </a:prstGeom>
          <a:solidFill>
            <a:srgbClr val="FFFFD1"/>
          </a:solidFill>
          <a:ln w="6350">
            <a:solidFill>
              <a:schemeClr val="tx1"/>
            </a:solidFill>
          </a:ln>
        </p:spPr>
        <p:txBody>
          <a:bodyPr wrap="square" rtlCol="0">
            <a:spAutoFit/>
          </a:bodyPr>
          <a:lstStyle/>
          <a:p>
            <a:r>
              <a:rPr lang="en-US" sz="2400" dirty="0"/>
              <a:t>Adjustments to net income in the operating activities section include noncash items such as depreciation expense. </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11-</a:t>
            </a:r>
            <a:fld id="{8A048DD7-39B4-434B-ACE7-68CA5B147A05}" type="slidenum">
              <a:rPr lang="en-US" smtClean="0"/>
              <a:t>40</a:t>
            </a:fld>
            <a:endParaRPr lang="en-US" dirty="0"/>
          </a:p>
        </p:txBody>
      </p:sp>
    </p:spTree>
    <p:extLst>
      <p:ext uri="{BB962C8B-B14F-4D97-AF65-F5344CB8AC3E}">
        <p14:creationId xmlns:p14="http://schemas.microsoft.com/office/powerpoint/2010/main" val="1829616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511" y="1138274"/>
            <a:ext cx="7794576" cy="4432716"/>
          </a:xfrm>
        </p:spPr>
        <p:txBody>
          <a:bodyPr>
            <a:normAutofit/>
          </a:bodyPr>
          <a:lstStyle/>
          <a:p>
            <a:pPr marL="0" indent="0">
              <a:buNone/>
            </a:pPr>
            <a:r>
              <a:rPr lang="en-US" sz="2800" dirty="0"/>
              <a:t>Which of the following items would be added back to net income in the operating activities section of a statement of cash flows (using the indirect method)?</a:t>
            </a:r>
          </a:p>
          <a:p>
            <a:pPr>
              <a:buAutoNum type="alphaLcPeriod"/>
            </a:pPr>
            <a:r>
              <a:rPr lang="en-US" sz="2800" dirty="0"/>
              <a:t>Gain on sale of piece of equipment</a:t>
            </a:r>
          </a:p>
          <a:p>
            <a:pPr>
              <a:buAutoNum type="alphaLcPeriod"/>
            </a:pPr>
            <a:r>
              <a:rPr lang="en-US" sz="2800" dirty="0"/>
              <a:t>Decrease in salaries payable</a:t>
            </a:r>
          </a:p>
          <a:p>
            <a:pPr>
              <a:buAutoNum type="alphaLcPeriod" startAt="3"/>
            </a:pPr>
            <a:r>
              <a:rPr lang="en-US" sz="2800" dirty="0"/>
              <a:t>Increase in the balance in accounts payable</a:t>
            </a:r>
          </a:p>
          <a:p>
            <a:pPr>
              <a:buAutoNum type="alphaLcPeriod" startAt="3"/>
            </a:pPr>
            <a:r>
              <a:rPr lang="en-US" sz="2800" dirty="0"/>
              <a:t>Increase in the balance in accounts receivable</a:t>
            </a:r>
          </a:p>
        </p:txBody>
      </p:sp>
      <p:sp>
        <p:nvSpPr>
          <p:cNvPr id="4" name="Title 3"/>
          <p:cNvSpPr>
            <a:spLocks noGrp="1"/>
          </p:cNvSpPr>
          <p:nvPr>
            <p:ph type="title"/>
          </p:nvPr>
        </p:nvSpPr>
        <p:spPr>
          <a:xfrm>
            <a:off x="936943" y="403255"/>
            <a:ext cx="7922577" cy="799257"/>
          </a:xfrm>
        </p:spPr>
        <p:txBody>
          <a:bodyPr/>
          <a:lstStyle/>
          <a:p>
            <a:r>
              <a:rPr lang="en-US" dirty="0"/>
              <a:t>Concept Check 11–3</a:t>
            </a:r>
          </a:p>
        </p:txBody>
      </p:sp>
      <p:sp>
        <p:nvSpPr>
          <p:cNvPr id="6" name="Oval 5"/>
          <p:cNvSpPr/>
          <p:nvPr/>
        </p:nvSpPr>
        <p:spPr bwMode="auto">
          <a:xfrm>
            <a:off x="846734" y="3969640"/>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949858" y="4971520"/>
            <a:ext cx="7683065" cy="1569660"/>
          </a:xfrm>
          <a:prstGeom prst="rect">
            <a:avLst/>
          </a:prstGeom>
          <a:solidFill>
            <a:srgbClr val="FFFFD1"/>
          </a:solidFill>
          <a:ln w="6350">
            <a:solidFill>
              <a:schemeClr val="tx1"/>
            </a:solidFill>
          </a:ln>
        </p:spPr>
        <p:txBody>
          <a:bodyPr wrap="square" rtlCol="0">
            <a:spAutoFit/>
          </a:bodyPr>
          <a:lstStyle/>
          <a:p>
            <a:r>
              <a:rPr lang="en-US" sz="2400" dirty="0"/>
              <a:t>Increases to current liabilities (such as accounts payable) are added back to net income in the operating activities section of a statement of cash flows to arrive at the net cash flow from operating activities. The other items are subtracted. </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11-</a:t>
            </a:r>
            <a:fld id="{8A048DD7-39B4-434B-ACE7-68CA5B147A05}" type="slidenum">
              <a:rPr lang="en-US" smtClean="0"/>
              <a:t>41</a:t>
            </a:fld>
            <a:endParaRPr lang="en-US" dirty="0"/>
          </a:p>
        </p:txBody>
      </p:sp>
    </p:spTree>
    <p:extLst>
      <p:ext uri="{BB962C8B-B14F-4D97-AF65-F5344CB8AC3E}">
        <p14:creationId xmlns:p14="http://schemas.microsoft.com/office/powerpoint/2010/main" val="2793026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pPr marL="1371600" indent="-1317625"/>
            <a:r>
              <a:rPr lang="en-US" b="1" dirty="0">
                <a:solidFill>
                  <a:srgbClr val="A5062D"/>
                </a:solidFill>
              </a:rPr>
              <a:t>LO11–4</a:t>
            </a:r>
            <a:r>
              <a:rPr lang="en-US" dirty="0"/>
              <a:t>	Prepare the investing activities section of the statement of cash flows.</a:t>
            </a:r>
          </a:p>
        </p:txBody>
      </p:sp>
      <p:sp>
        <p:nvSpPr>
          <p:cNvPr id="4" name="Title 3"/>
          <p:cNvSpPr>
            <a:spLocks noGrp="1"/>
          </p:cNvSpPr>
          <p:nvPr>
            <p:ph type="title"/>
          </p:nvPr>
        </p:nvSpPr>
        <p:spPr/>
        <p:txBody>
          <a:bodyPr/>
          <a:lstStyle/>
          <a:p>
            <a:r>
              <a:rPr lang="en-US" dirty="0"/>
              <a:t>Learning Objective 4 </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11-</a:t>
            </a:r>
            <a:fld id="{8A048DD7-39B4-434B-ACE7-68CA5B147A05}" type="slidenum">
              <a:rPr lang="en-US" smtClean="0"/>
              <a:t>42</a:t>
            </a:fld>
            <a:endParaRPr lang="en-US" dirty="0"/>
          </a:p>
        </p:txBody>
      </p:sp>
    </p:spTree>
    <p:extLst>
      <p:ext uri="{BB962C8B-B14F-4D97-AF65-F5344CB8AC3E}">
        <p14:creationId xmlns:p14="http://schemas.microsoft.com/office/powerpoint/2010/main" val="14691674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Investing Activities</a:t>
            </a:r>
          </a:p>
        </p:txBody>
      </p:sp>
      <p:sp>
        <p:nvSpPr>
          <p:cNvPr id="13" name="Content Placeholder 12"/>
          <p:cNvSpPr>
            <a:spLocks noGrp="1"/>
          </p:cNvSpPr>
          <p:nvPr>
            <p:ph idx="1"/>
          </p:nvPr>
        </p:nvSpPr>
        <p:spPr>
          <a:xfrm>
            <a:off x="813816" y="1280160"/>
            <a:ext cx="7955280" cy="4525963"/>
          </a:xfrm>
        </p:spPr>
        <p:txBody>
          <a:bodyPr>
            <a:normAutofit fontScale="92500" lnSpcReduction="10000"/>
          </a:bodyPr>
          <a:lstStyle/>
          <a:p>
            <a:pPr marL="0" indent="0">
              <a:buNone/>
            </a:pPr>
            <a:r>
              <a:rPr lang="en-US" dirty="0"/>
              <a:t>In the investing activities section of the statement of cash flows, companies list separately cash inflows and cash outflows from transactions such as:</a:t>
            </a:r>
          </a:p>
          <a:p>
            <a:r>
              <a:rPr lang="en-US" sz="3000" dirty="0"/>
              <a:t>Buying and selling property, plant, and equipment</a:t>
            </a:r>
          </a:p>
          <a:p>
            <a:r>
              <a:rPr lang="en-US" sz="3000" dirty="0"/>
              <a:t>Making and collecting loans</a:t>
            </a:r>
          </a:p>
          <a:p>
            <a:r>
              <a:rPr lang="en-US" sz="3000" dirty="0"/>
              <a:t>Buying and selling investments in other companies</a:t>
            </a:r>
          </a:p>
          <a:p>
            <a:pPr marL="0" indent="0">
              <a:spcAft>
                <a:spcPts val="1200"/>
              </a:spcAft>
              <a:buNone/>
            </a:pPr>
            <a:r>
              <a:rPr lang="en-US" dirty="0"/>
              <a:t>We can find a firm’s investing activities by analyzing changes in long-term asset accounts from the balance sheet.</a:t>
            </a:r>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11-</a:t>
            </a:r>
            <a:fld id="{8A048DD7-39B4-434B-ACE7-68CA5B147A05}" type="slidenum">
              <a:rPr lang="en-US" smtClean="0"/>
              <a:t>43</a:t>
            </a:fld>
            <a:endParaRPr lang="en-US" dirty="0"/>
          </a:p>
        </p:txBody>
      </p:sp>
    </p:spTree>
    <p:extLst>
      <p:ext uri="{BB962C8B-B14F-4D97-AF65-F5344CB8AC3E}">
        <p14:creationId xmlns:p14="http://schemas.microsoft.com/office/powerpoint/2010/main" val="231262457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887119"/>
            <a:ext cx="8229600" cy="1143000"/>
          </a:xfrm>
        </p:spPr>
        <p:txBody>
          <a:bodyPr/>
          <a:lstStyle/>
          <a:p>
            <a:pPr>
              <a:lnSpc>
                <a:spcPct val="90000"/>
              </a:lnSpc>
            </a:pPr>
            <a:r>
              <a:rPr lang="en-US" sz="4000" dirty="0"/>
              <a:t>Cash Flows from Investing Activities</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11-</a:t>
            </a:r>
            <a:fld id="{8A048DD7-39B4-434B-ACE7-68CA5B147A05}" type="slidenum">
              <a:rPr lang="en-US" smtClean="0"/>
              <a:t>44</a:t>
            </a:fld>
            <a:endParaRPr lang="en-US" dirty="0"/>
          </a:p>
        </p:txBody>
      </p:sp>
      <p:sp>
        <p:nvSpPr>
          <p:cNvPr id="6" name="Content Placeholder 4"/>
          <p:cNvSpPr txBox="1">
            <a:spLocks/>
          </p:cNvSpPr>
          <p:nvPr/>
        </p:nvSpPr>
        <p:spPr>
          <a:xfrm>
            <a:off x="809150" y="457200"/>
            <a:ext cx="4906962" cy="403234"/>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t>Illustration 11–17</a:t>
            </a:r>
          </a:p>
        </p:txBody>
      </p:sp>
      <p:sp>
        <p:nvSpPr>
          <p:cNvPr id="8" name="Rectangle 7"/>
          <p:cNvSpPr/>
          <p:nvPr/>
        </p:nvSpPr>
        <p:spPr>
          <a:xfrm>
            <a:off x="1277206" y="4091221"/>
            <a:ext cx="7004114" cy="2415508"/>
          </a:xfrm>
          <a:prstGeom prst="rect">
            <a:avLst/>
          </a:prstGeom>
          <a:solidFill>
            <a:srgbClr val="EBE9D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p:nvSpPr>
        <p:spPr>
          <a:xfrm>
            <a:off x="1277206" y="3538194"/>
            <a:ext cx="7010548" cy="553027"/>
          </a:xfrm>
          <a:prstGeom prst="round2SameRect">
            <a:avLst>
              <a:gd name="adj1" fmla="val 50000"/>
              <a:gd name="adj2" fmla="val 0"/>
            </a:avLst>
          </a:prstGeom>
          <a:solidFill>
            <a:srgbClr val="62460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lumMod val="25000"/>
                </a:schemeClr>
              </a:solidFill>
            </a:endParaRPr>
          </a:p>
        </p:txBody>
      </p:sp>
      <p:sp>
        <p:nvSpPr>
          <p:cNvPr id="10" name="TextBox 9"/>
          <p:cNvSpPr txBox="1"/>
          <p:nvPr/>
        </p:nvSpPr>
        <p:spPr>
          <a:xfrm>
            <a:off x="1277207" y="3486882"/>
            <a:ext cx="7004114" cy="646331"/>
          </a:xfrm>
          <a:prstGeom prst="rect">
            <a:avLst/>
          </a:prstGeom>
          <a:noFill/>
        </p:spPr>
        <p:txBody>
          <a:bodyPr wrap="square" rtlCol="0">
            <a:spAutoFit/>
          </a:bodyPr>
          <a:lstStyle/>
          <a:p>
            <a:pPr algn="ctr"/>
            <a:r>
              <a:rPr lang="en-US" b="1" dirty="0">
                <a:solidFill>
                  <a:schemeClr val="bg1"/>
                </a:solidFill>
              </a:rPr>
              <a:t>E-GAMES, INC.</a:t>
            </a:r>
          </a:p>
          <a:p>
            <a:pPr algn="ctr"/>
            <a:r>
              <a:rPr lang="en-US" b="1" dirty="0">
                <a:solidFill>
                  <a:schemeClr val="bg1"/>
                </a:solidFill>
              </a:rPr>
              <a:t>Statement of Cash Flows (partial)</a:t>
            </a:r>
          </a:p>
        </p:txBody>
      </p:sp>
      <p:sp>
        <p:nvSpPr>
          <p:cNvPr id="11" name="TextBox 10"/>
          <p:cNvSpPr txBox="1"/>
          <p:nvPr/>
        </p:nvSpPr>
        <p:spPr>
          <a:xfrm>
            <a:off x="1277206" y="4214667"/>
            <a:ext cx="7004114" cy="1938992"/>
          </a:xfrm>
          <a:prstGeom prst="rect">
            <a:avLst/>
          </a:prstGeom>
          <a:noFill/>
        </p:spPr>
        <p:txBody>
          <a:bodyPr wrap="square" rtlCol="0">
            <a:spAutoFit/>
          </a:bodyPr>
          <a:lstStyle/>
          <a:p>
            <a:r>
              <a:rPr lang="en-US" sz="2000" b="1" dirty="0"/>
              <a:t>Cash Flows from Investing Activities</a:t>
            </a:r>
          </a:p>
          <a:p>
            <a:r>
              <a:rPr lang="en-US" sz="2000" b="1" dirty="0">
                <a:solidFill>
                  <a:srgbClr val="3333CC"/>
                </a:solidFill>
              </a:rPr>
              <a:t>  </a:t>
            </a:r>
            <a:r>
              <a:rPr lang="en-US" sz="2000" b="1" dirty="0">
                <a:solidFill>
                  <a:srgbClr val="624601"/>
                </a:solidFill>
              </a:rPr>
              <a:t> Purchase of investments					         $(35,000)</a:t>
            </a:r>
          </a:p>
          <a:p>
            <a:r>
              <a:rPr lang="en-US" sz="2000" dirty="0">
                <a:solidFill>
                  <a:srgbClr val="3333CC"/>
                </a:solidFill>
              </a:rPr>
              <a:t>   </a:t>
            </a:r>
            <a:r>
              <a:rPr lang="en-US" sz="2000" b="1" dirty="0">
                <a:solidFill>
                  <a:srgbClr val="624601"/>
                </a:solidFill>
              </a:rPr>
              <a:t>Sale of land								     	       6,000</a:t>
            </a:r>
          </a:p>
          <a:p>
            <a:r>
              <a:rPr lang="en-US" sz="2000" dirty="0"/>
              <a:t>      Net cash flows from investing activities                     $(29,000)</a:t>
            </a:r>
          </a:p>
          <a:p>
            <a:r>
              <a:rPr lang="en-US" sz="2000" b="1" dirty="0"/>
              <a:t>Note: Noncash Activities</a:t>
            </a:r>
            <a:endParaRPr lang="en-US" sz="2000" b="1" i="1" dirty="0"/>
          </a:p>
          <a:p>
            <a:r>
              <a:rPr lang="en-US" sz="2000" dirty="0">
                <a:solidFill>
                  <a:srgbClr val="3333CC"/>
                </a:solidFill>
              </a:rPr>
              <a:t>  </a:t>
            </a:r>
            <a:r>
              <a:rPr lang="en-US" sz="2000" dirty="0">
                <a:solidFill>
                  <a:srgbClr val="624601"/>
                </a:solidFill>
              </a:rPr>
              <a:t> </a:t>
            </a:r>
            <a:r>
              <a:rPr lang="en-US" sz="2000" b="1" dirty="0">
                <a:solidFill>
                  <a:srgbClr val="624601"/>
                </a:solidFill>
              </a:rPr>
              <a:t>Purchased equipment by issuing a note payable       $ 20,000</a:t>
            </a:r>
          </a:p>
        </p:txBody>
      </p:sp>
      <p:cxnSp>
        <p:nvCxnSpPr>
          <p:cNvPr id="12" name="Straight Connector 11"/>
          <p:cNvCxnSpPr/>
          <p:nvPr/>
        </p:nvCxnSpPr>
        <p:spPr>
          <a:xfrm>
            <a:off x="6989386" y="6180344"/>
            <a:ext cx="94238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3" name="Straight Connector 12"/>
          <p:cNvCxnSpPr/>
          <p:nvPr/>
        </p:nvCxnSpPr>
        <p:spPr>
          <a:xfrm>
            <a:off x="6989386" y="5165112"/>
            <a:ext cx="94238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a:xfrm>
            <a:off x="6989386" y="6109606"/>
            <a:ext cx="94238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16" name="TextBox 15"/>
          <p:cNvSpPr txBox="1"/>
          <p:nvPr/>
        </p:nvSpPr>
        <p:spPr>
          <a:xfrm>
            <a:off x="856246" y="1493762"/>
            <a:ext cx="7955280" cy="1985159"/>
          </a:xfrm>
          <a:prstGeom prst="rect">
            <a:avLst/>
          </a:prstGeom>
          <a:noFill/>
        </p:spPr>
        <p:txBody>
          <a:bodyPr wrap="square" rtlCol="0">
            <a:spAutoFit/>
          </a:bodyPr>
          <a:lstStyle/>
          <a:p>
            <a:r>
              <a:rPr lang="en-US" sz="2400" dirty="0">
                <a:solidFill>
                  <a:srgbClr val="1D5F76"/>
                </a:solidFill>
              </a:rPr>
              <a:t>E-Games, Inc.: </a:t>
            </a:r>
          </a:p>
          <a:p>
            <a:pPr marL="514350" indent="-514350">
              <a:buAutoNum type="arabicParenBoth"/>
            </a:pPr>
            <a:r>
              <a:rPr lang="en-US" sz="2400" dirty="0">
                <a:solidFill>
                  <a:srgbClr val="1D5F76"/>
                </a:solidFill>
              </a:rPr>
              <a:t>Purchased investments for $35,000 cash</a:t>
            </a:r>
          </a:p>
          <a:p>
            <a:pPr marL="514350" indent="-514350">
              <a:buAutoNum type="arabicParenBoth"/>
            </a:pPr>
            <a:r>
              <a:rPr lang="en-US" sz="2400" dirty="0">
                <a:solidFill>
                  <a:srgbClr val="1D5F76"/>
                </a:solidFill>
              </a:rPr>
              <a:t>Sold land originally costing $10,000 for only $6,000 cash</a:t>
            </a:r>
          </a:p>
          <a:p>
            <a:pPr marL="514350" indent="-514350">
              <a:buAutoNum type="arabicParenBoth"/>
            </a:pPr>
            <a:r>
              <a:rPr lang="en-US" sz="2400" dirty="0">
                <a:solidFill>
                  <a:srgbClr val="1D5F76"/>
                </a:solidFill>
              </a:rPr>
              <a:t>Purchased $20,000 in equipment by issuing a $20,000 note payable due in three years (no cash was exchanged)</a:t>
            </a:r>
          </a:p>
        </p:txBody>
      </p:sp>
    </p:spTree>
    <p:extLst>
      <p:ext uri="{BB962C8B-B14F-4D97-AF65-F5344CB8AC3E}">
        <p14:creationId xmlns:p14="http://schemas.microsoft.com/office/powerpoint/2010/main" val="1285599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1">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Common Mistake</a:t>
            </a:r>
          </a:p>
        </p:txBody>
      </p:sp>
      <p:sp>
        <p:nvSpPr>
          <p:cNvPr id="3" name="Content Placeholder 2"/>
          <p:cNvSpPr>
            <a:spLocks noGrp="1"/>
          </p:cNvSpPr>
          <p:nvPr>
            <p:ph idx="1"/>
          </p:nvPr>
        </p:nvSpPr>
        <p:spPr>
          <a:xfrm>
            <a:off x="809150" y="1291786"/>
            <a:ext cx="7955280" cy="5009862"/>
          </a:xfrm>
        </p:spPr>
        <p:txBody>
          <a:bodyPr>
            <a:normAutofit lnSpcReduction="10000"/>
          </a:bodyPr>
          <a:lstStyle/>
          <a:p>
            <a:pPr marL="0" indent="0">
              <a:buNone/>
            </a:pPr>
            <a:r>
              <a:rPr lang="en-US" dirty="0"/>
              <a:t>Some students mistakenly record a cash inflow from investing activities, like the sale of land for $6,000, at an amount that equals the change in the asset account, $10,000 in this case. </a:t>
            </a:r>
          </a:p>
          <a:p>
            <a:pPr marL="0" indent="0">
              <a:buNone/>
            </a:pPr>
            <a:r>
              <a:rPr lang="en-US" dirty="0"/>
              <a:t>Remember that the investing activities section reports the actual cash received or paid for an asset, which is usually not the same as the change in the asset account reported in the balance sheet. </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11-</a:t>
            </a:r>
            <a:fld id="{8A048DD7-39B4-434B-ACE7-68CA5B147A05}" type="slidenum">
              <a:rPr lang="en-US" smtClean="0"/>
              <a:t>45</a:t>
            </a:fld>
            <a:endParaRPr lang="en-US" dirty="0"/>
          </a:p>
        </p:txBody>
      </p:sp>
    </p:spTree>
    <p:extLst>
      <p:ext uri="{BB962C8B-B14F-4D97-AF65-F5344CB8AC3E}">
        <p14:creationId xmlns:p14="http://schemas.microsoft.com/office/powerpoint/2010/main" val="341903257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Key Point</a:t>
            </a:r>
          </a:p>
        </p:txBody>
      </p:sp>
      <p:sp>
        <p:nvSpPr>
          <p:cNvPr id="3" name="Content Placeholder 2"/>
          <p:cNvSpPr>
            <a:spLocks noGrp="1"/>
          </p:cNvSpPr>
          <p:nvPr>
            <p:ph idx="1"/>
          </p:nvPr>
        </p:nvSpPr>
        <p:spPr>
          <a:xfrm>
            <a:off x="809150" y="1291786"/>
            <a:ext cx="7955280" cy="4525963"/>
          </a:xfrm>
        </p:spPr>
        <p:txBody>
          <a:bodyPr/>
          <a:lstStyle/>
          <a:p>
            <a:pPr marL="0" indent="0">
              <a:spcAft>
                <a:spcPts val="1200"/>
              </a:spcAft>
              <a:buNone/>
            </a:pPr>
            <a:r>
              <a:rPr lang="en-US" dirty="0"/>
              <a:t>Cash transactions (inflows and outflows) involving long-term assets and current investments are reported in the investing activities section of the statement of cash flows. </a:t>
            </a:r>
          </a:p>
          <a:p>
            <a:pPr marL="0" indent="0">
              <a:spcAft>
                <a:spcPts val="1200"/>
              </a:spcAft>
              <a:buNone/>
            </a:pPr>
            <a:r>
              <a:rPr lang="en-US" dirty="0"/>
              <a:t>Typical investing activities include buying and selling property, plant, and equipment, as well as making and collecting loans.</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11-</a:t>
            </a:r>
            <a:fld id="{8A048DD7-39B4-434B-ACE7-68CA5B147A05}" type="slidenum">
              <a:rPr lang="en-US" smtClean="0"/>
              <a:t>46</a:t>
            </a:fld>
            <a:endParaRPr lang="en-US" dirty="0"/>
          </a:p>
        </p:txBody>
      </p:sp>
    </p:spTree>
    <p:extLst>
      <p:ext uri="{BB962C8B-B14F-4D97-AF65-F5344CB8AC3E}">
        <p14:creationId xmlns:p14="http://schemas.microsoft.com/office/powerpoint/2010/main" val="255268982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00943" y="1220864"/>
            <a:ext cx="7794576" cy="4432716"/>
          </a:xfrm>
        </p:spPr>
        <p:txBody>
          <a:bodyPr>
            <a:normAutofit/>
          </a:bodyPr>
          <a:lstStyle/>
          <a:p>
            <a:pPr marL="0" indent="0">
              <a:buNone/>
            </a:pPr>
            <a:r>
              <a:rPr lang="en-US" sz="2800" dirty="0"/>
              <a:t>Which of the following cash transactions would be included in the investing activities section of a statement of cash flows?</a:t>
            </a:r>
          </a:p>
          <a:p>
            <a:pPr>
              <a:buAutoNum type="alphaLcPeriod"/>
            </a:pPr>
            <a:r>
              <a:rPr lang="en-US" sz="2800" dirty="0"/>
              <a:t>Purchasing a building</a:t>
            </a:r>
          </a:p>
          <a:p>
            <a:pPr>
              <a:buAutoNum type="alphaLcPeriod"/>
            </a:pPr>
            <a:r>
              <a:rPr lang="en-US" sz="2800" dirty="0"/>
              <a:t>Obtaining a loan at a bank</a:t>
            </a:r>
          </a:p>
          <a:p>
            <a:pPr>
              <a:buAutoNum type="alphaLcPeriod" startAt="3"/>
            </a:pPr>
            <a:r>
              <a:rPr lang="en-US" sz="2800" dirty="0"/>
              <a:t>Issuing common stock</a:t>
            </a:r>
          </a:p>
          <a:p>
            <a:pPr>
              <a:buAutoNum type="alphaLcPeriod" startAt="3"/>
            </a:pPr>
            <a:r>
              <a:rPr lang="en-US" sz="2800" dirty="0"/>
              <a:t>Selling goods to customers</a:t>
            </a:r>
          </a:p>
        </p:txBody>
      </p:sp>
      <p:sp>
        <p:nvSpPr>
          <p:cNvPr id="4" name="Title 3"/>
          <p:cNvSpPr>
            <a:spLocks noGrp="1"/>
          </p:cNvSpPr>
          <p:nvPr>
            <p:ph type="title"/>
          </p:nvPr>
        </p:nvSpPr>
        <p:spPr>
          <a:xfrm>
            <a:off x="936943" y="403255"/>
            <a:ext cx="7922577" cy="799257"/>
          </a:xfrm>
        </p:spPr>
        <p:txBody>
          <a:bodyPr/>
          <a:lstStyle/>
          <a:p>
            <a:r>
              <a:rPr lang="en-US" dirty="0"/>
              <a:t>Concept Check 11–4</a:t>
            </a:r>
          </a:p>
        </p:txBody>
      </p:sp>
      <p:sp>
        <p:nvSpPr>
          <p:cNvPr id="6" name="Oval 5"/>
          <p:cNvSpPr/>
          <p:nvPr/>
        </p:nvSpPr>
        <p:spPr bwMode="auto">
          <a:xfrm>
            <a:off x="883490" y="2571803"/>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936943" y="5083798"/>
            <a:ext cx="7689264" cy="1200329"/>
          </a:xfrm>
          <a:prstGeom prst="rect">
            <a:avLst/>
          </a:prstGeom>
          <a:solidFill>
            <a:srgbClr val="FFFFD1"/>
          </a:solidFill>
          <a:ln w="6350">
            <a:solidFill>
              <a:schemeClr val="tx1"/>
            </a:solidFill>
          </a:ln>
        </p:spPr>
        <p:txBody>
          <a:bodyPr wrap="square" rtlCol="0">
            <a:spAutoFit/>
          </a:bodyPr>
          <a:lstStyle/>
          <a:p>
            <a:r>
              <a:rPr lang="en-US" sz="2400" dirty="0"/>
              <a:t>Changes in long-term assets (like buildings) would be included in the investing activities section of a statement of cash flows.</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11-</a:t>
            </a:r>
            <a:fld id="{8A048DD7-39B4-434B-ACE7-68CA5B147A05}" type="slidenum">
              <a:rPr lang="en-US" smtClean="0"/>
              <a:t>47</a:t>
            </a:fld>
            <a:endParaRPr lang="en-US" dirty="0"/>
          </a:p>
        </p:txBody>
      </p:sp>
    </p:spTree>
    <p:extLst>
      <p:ext uri="{BB962C8B-B14F-4D97-AF65-F5344CB8AC3E}">
        <p14:creationId xmlns:p14="http://schemas.microsoft.com/office/powerpoint/2010/main" val="3083033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pPr marL="1371600" indent="-1317625"/>
            <a:r>
              <a:rPr lang="en-US" b="1" dirty="0">
                <a:solidFill>
                  <a:srgbClr val="A5062D"/>
                </a:solidFill>
              </a:rPr>
              <a:t>LO11–5</a:t>
            </a:r>
            <a:r>
              <a:rPr lang="en-US" dirty="0"/>
              <a:t>	Prepare the financing activities section of the statement of cash flows.</a:t>
            </a:r>
          </a:p>
        </p:txBody>
      </p:sp>
      <p:sp>
        <p:nvSpPr>
          <p:cNvPr id="4" name="Title 3"/>
          <p:cNvSpPr>
            <a:spLocks noGrp="1"/>
          </p:cNvSpPr>
          <p:nvPr>
            <p:ph type="title"/>
          </p:nvPr>
        </p:nvSpPr>
        <p:spPr/>
        <p:txBody>
          <a:bodyPr/>
          <a:lstStyle/>
          <a:p>
            <a:r>
              <a:rPr lang="en-US" dirty="0"/>
              <a:t>Learning Objective 5 </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11-</a:t>
            </a:r>
            <a:fld id="{8A048DD7-39B4-434B-ACE7-68CA5B147A05}" type="slidenum">
              <a:rPr lang="en-US" smtClean="0"/>
              <a:t>48</a:t>
            </a:fld>
            <a:endParaRPr lang="en-US" dirty="0"/>
          </a:p>
        </p:txBody>
      </p:sp>
    </p:spTree>
    <p:extLst>
      <p:ext uri="{BB962C8B-B14F-4D97-AF65-F5344CB8AC3E}">
        <p14:creationId xmlns:p14="http://schemas.microsoft.com/office/powerpoint/2010/main" val="141210536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Financing Activities</a:t>
            </a:r>
          </a:p>
        </p:txBody>
      </p:sp>
      <p:sp>
        <p:nvSpPr>
          <p:cNvPr id="3" name="Content Placeholder 2"/>
          <p:cNvSpPr>
            <a:spLocks noGrp="1"/>
          </p:cNvSpPr>
          <p:nvPr>
            <p:ph idx="1"/>
          </p:nvPr>
        </p:nvSpPr>
        <p:spPr>
          <a:xfrm>
            <a:off x="809150" y="1291786"/>
            <a:ext cx="7955280" cy="4525963"/>
          </a:xfrm>
        </p:spPr>
        <p:txBody>
          <a:bodyPr>
            <a:normAutofit fontScale="92500" lnSpcReduction="10000"/>
          </a:bodyPr>
          <a:lstStyle/>
          <a:p>
            <a:pPr marL="0" indent="0">
              <a:buNone/>
            </a:pPr>
            <a:r>
              <a:rPr lang="en-US" dirty="0"/>
              <a:t>In the financing activities section of the statement of cash flows, companies list separately:</a:t>
            </a:r>
          </a:p>
          <a:p>
            <a:r>
              <a:rPr lang="en-US" dirty="0"/>
              <a:t>C</a:t>
            </a:r>
            <a:r>
              <a:rPr lang="en-US" sz="3000" dirty="0"/>
              <a:t>ash inflows, such as borrowing money and issuing stock</a:t>
            </a:r>
          </a:p>
          <a:p>
            <a:pPr>
              <a:spcBef>
                <a:spcPts val="0"/>
              </a:spcBef>
            </a:pPr>
            <a:r>
              <a:rPr lang="en-US" sz="3000" dirty="0"/>
              <a:t>Cash outflows, such as repaying amounts borrowed and paying dividends to shareholders</a:t>
            </a:r>
          </a:p>
          <a:p>
            <a:pPr marL="0" indent="0">
              <a:spcBef>
                <a:spcPts val="1200"/>
              </a:spcBef>
              <a:buNone/>
            </a:pPr>
            <a:r>
              <a:rPr lang="en-US" dirty="0"/>
              <a:t>We can find a firm’s financing activities by examining changes in long-term liabilities and stockholders’ equity accounts from the balance sheet.</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7" name="Slide Number Placeholder 6"/>
          <p:cNvSpPr>
            <a:spLocks noGrp="1"/>
          </p:cNvSpPr>
          <p:nvPr>
            <p:ph type="sldNum" sz="quarter" idx="12"/>
          </p:nvPr>
        </p:nvSpPr>
        <p:spPr/>
        <p:txBody>
          <a:bodyPr/>
          <a:lstStyle/>
          <a:p>
            <a:r>
              <a:rPr lang="en-US" dirty="0"/>
              <a:t>11-</a:t>
            </a:r>
            <a:fld id="{8A048DD7-39B4-434B-ACE7-68CA5B147A05}" type="slidenum">
              <a:rPr lang="en-US" smtClean="0"/>
              <a:t>49</a:t>
            </a:fld>
            <a:endParaRPr lang="en-US" dirty="0"/>
          </a:p>
        </p:txBody>
      </p:sp>
    </p:spTree>
    <p:extLst>
      <p:ext uri="{BB962C8B-B14F-4D97-AF65-F5344CB8AC3E}">
        <p14:creationId xmlns:p14="http://schemas.microsoft.com/office/powerpoint/2010/main" val="33108898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pPr marL="1371600" indent="-1317625"/>
            <a:r>
              <a:rPr lang="en-US" b="1" dirty="0">
                <a:solidFill>
                  <a:srgbClr val="A5062D"/>
                </a:solidFill>
              </a:rPr>
              <a:t>LO11–1</a:t>
            </a:r>
            <a:r>
              <a:rPr lang="en-US" dirty="0"/>
              <a:t>	Classify cash transactions as operating, investing, or financing activities.</a:t>
            </a:r>
          </a:p>
        </p:txBody>
      </p:sp>
      <p:sp>
        <p:nvSpPr>
          <p:cNvPr id="4" name="Title 3"/>
          <p:cNvSpPr>
            <a:spLocks noGrp="1"/>
          </p:cNvSpPr>
          <p:nvPr>
            <p:ph type="title"/>
          </p:nvPr>
        </p:nvSpPr>
        <p:spPr/>
        <p:txBody>
          <a:bodyPr/>
          <a:lstStyle/>
          <a:p>
            <a:r>
              <a:rPr lang="en-US" dirty="0"/>
              <a:t>Learning Objective 1 </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11-</a:t>
            </a:r>
            <a:fld id="{8A048DD7-39B4-434B-ACE7-68CA5B147A05}" type="slidenum">
              <a:rPr lang="en-US" smtClean="0"/>
              <a:t>5</a:t>
            </a:fld>
            <a:endParaRPr lang="en-US" dirty="0"/>
          </a:p>
        </p:txBody>
      </p:sp>
    </p:spTree>
    <p:extLst>
      <p:ext uri="{BB962C8B-B14F-4D97-AF65-F5344CB8AC3E}">
        <p14:creationId xmlns:p14="http://schemas.microsoft.com/office/powerpoint/2010/main" val="199215269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9150" y="593461"/>
            <a:ext cx="8229600" cy="1143000"/>
          </a:xfrm>
        </p:spPr>
        <p:txBody>
          <a:bodyPr/>
          <a:lstStyle/>
          <a:p>
            <a:pPr>
              <a:lnSpc>
                <a:spcPct val="90000"/>
              </a:lnSpc>
            </a:pPr>
            <a:r>
              <a:rPr lang="en-US" sz="4000" dirty="0"/>
              <a:t>Cash Flows from Financing Activities</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11-</a:t>
            </a:r>
            <a:fld id="{8A048DD7-39B4-434B-ACE7-68CA5B147A05}" type="slidenum">
              <a:rPr lang="en-US" smtClean="0"/>
              <a:t>50</a:t>
            </a:fld>
            <a:endParaRPr lang="en-US" dirty="0"/>
          </a:p>
        </p:txBody>
      </p:sp>
      <p:sp>
        <p:nvSpPr>
          <p:cNvPr id="6" name="Content Placeholder 4"/>
          <p:cNvSpPr txBox="1">
            <a:spLocks/>
          </p:cNvSpPr>
          <p:nvPr/>
        </p:nvSpPr>
        <p:spPr>
          <a:xfrm>
            <a:off x="809150" y="190227"/>
            <a:ext cx="4906962" cy="403234"/>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t>Illustration 11–18</a:t>
            </a:r>
          </a:p>
        </p:txBody>
      </p:sp>
      <p:sp>
        <p:nvSpPr>
          <p:cNvPr id="8" name="Rectangle 7"/>
          <p:cNvSpPr/>
          <p:nvPr/>
        </p:nvSpPr>
        <p:spPr>
          <a:xfrm>
            <a:off x="1017388" y="3758183"/>
            <a:ext cx="7590993" cy="1548021"/>
          </a:xfrm>
          <a:prstGeom prst="rect">
            <a:avLst/>
          </a:prstGeom>
          <a:solidFill>
            <a:srgbClr val="EBE9D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p:nvSpPr>
        <p:spPr>
          <a:xfrm>
            <a:off x="1017389" y="3205156"/>
            <a:ext cx="7590992" cy="553027"/>
          </a:xfrm>
          <a:prstGeom prst="round2SameRect">
            <a:avLst>
              <a:gd name="adj1" fmla="val 50000"/>
              <a:gd name="adj2" fmla="val 0"/>
            </a:avLst>
          </a:prstGeom>
          <a:solidFill>
            <a:srgbClr val="62460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lumMod val="25000"/>
                </a:schemeClr>
              </a:solidFill>
            </a:endParaRPr>
          </a:p>
        </p:txBody>
      </p:sp>
      <p:sp>
        <p:nvSpPr>
          <p:cNvPr id="10" name="TextBox 9"/>
          <p:cNvSpPr txBox="1"/>
          <p:nvPr/>
        </p:nvSpPr>
        <p:spPr>
          <a:xfrm>
            <a:off x="1017388" y="3147751"/>
            <a:ext cx="7590993" cy="646331"/>
          </a:xfrm>
          <a:prstGeom prst="rect">
            <a:avLst/>
          </a:prstGeom>
          <a:noFill/>
        </p:spPr>
        <p:txBody>
          <a:bodyPr wrap="square" rtlCol="0">
            <a:spAutoFit/>
          </a:bodyPr>
          <a:lstStyle/>
          <a:p>
            <a:pPr algn="ctr"/>
            <a:r>
              <a:rPr lang="en-US" b="1" dirty="0">
                <a:solidFill>
                  <a:schemeClr val="bg1"/>
                </a:solidFill>
              </a:rPr>
              <a:t>E-GAMES, INC.</a:t>
            </a:r>
          </a:p>
          <a:p>
            <a:pPr algn="ctr"/>
            <a:r>
              <a:rPr lang="en-US" b="1" dirty="0">
                <a:solidFill>
                  <a:schemeClr val="bg1"/>
                </a:solidFill>
              </a:rPr>
              <a:t>Statement of Cash Flows (partial)</a:t>
            </a:r>
          </a:p>
        </p:txBody>
      </p:sp>
      <p:sp>
        <p:nvSpPr>
          <p:cNvPr id="11" name="TextBox 10"/>
          <p:cNvSpPr txBox="1"/>
          <p:nvPr/>
        </p:nvSpPr>
        <p:spPr>
          <a:xfrm>
            <a:off x="1017388" y="3897749"/>
            <a:ext cx="8021361" cy="1323439"/>
          </a:xfrm>
          <a:prstGeom prst="rect">
            <a:avLst/>
          </a:prstGeom>
          <a:noFill/>
        </p:spPr>
        <p:txBody>
          <a:bodyPr wrap="square" rtlCol="0">
            <a:spAutoFit/>
          </a:bodyPr>
          <a:lstStyle/>
          <a:p>
            <a:r>
              <a:rPr lang="en-US" sz="2000" b="1" dirty="0"/>
              <a:t>Cash Flows from Financing Activities</a:t>
            </a:r>
          </a:p>
          <a:p>
            <a:r>
              <a:rPr lang="en-US" sz="2000" b="1" dirty="0">
                <a:solidFill>
                  <a:srgbClr val="3333CC"/>
                </a:solidFill>
              </a:rPr>
              <a:t>   </a:t>
            </a:r>
            <a:r>
              <a:rPr lang="en-US" sz="2000" b="1" dirty="0">
                <a:solidFill>
                  <a:srgbClr val="624601"/>
                </a:solidFill>
              </a:rPr>
              <a:t>Issuance of common stock                                           $    5,000</a:t>
            </a:r>
          </a:p>
          <a:p>
            <a:r>
              <a:rPr lang="en-US" sz="2000" b="1" dirty="0">
                <a:solidFill>
                  <a:srgbClr val="624601"/>
                </a:solidFill>
              </a:rPr>
              <a:t>   Payment of cash dividends                                             (12,000)</a:t>
            </a:r>
          </a:p>
          <a:p>
            <a:r>
              <a:rPr lang="en-US" sz="2000" b="1" dirty="0">
                <a:solidFill>
                  <a:schemeClr val="bg2">
                    <a:lumMod val="25000"/>
                  </a:schemeClr>
                </a:solidFill>
              </a:rPr>
              <a:t>      </a:t>
            </a:r>
            <a:r>
              <a:rPr lang="en-US" sz="2000" dirty="0"/>
              <a:t>Net cash flows from financing activities  </a:t>
            </a:r>
            <a:r>
              <a:rPr lang="en-US" sz="2000" b="1" dirty="0">
                <a:solidFill>
                  <a:schemeClr val="bg2">
                    <a:lumMod val="25000"/>
                  </a:schemeClr>
                </a:solidFill>
              </a:rPr>
              <a:t>				          </a:t>
            </a:r>
            <a:r>
              <a:rPr lang="en-US" sz="2000" dirty="0">
                <a:solidFill>
                  <a:srgbClr val="000000"/>
                </a:solidFill>
              </a:rPr>
              <a:t>   (7,000)            </a:t>
            </a:r>
          </a:p>
        </p:txBody>
      </p:sp>
      <p:cxnSp>
        <p:nvCxnSpPr>
          <p:cNvPr id="16" name="Straight Connector 15"/>
          <p:cNvCxnSpPr/>
          <p:nvPr/>
        </p:nvCxnSpPr>
        <p:spPr>
          <a:xfrm>
            <a:off x="6504396" y="4923689"/>
            <a:ext cx="10555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3" name="TextBox 2"/>
          <p:cNvSpPr txBox="1"/>
          <p:nvPr/>
        </p:nvSpPr>
        <p:spPr>
          <a:xfrm>
            <a:off x="809149" y="1431846"/>
            <a:ext cx="7955280" cy="1569660"/>
          </a:xfrm>
          <a:prstGeom prst="rect">
            <a:avLst/>
          </a:prstGeom>
          <a:noFill/>
        </p:spPr>
        <p:txBody>
          <a:bodyPr wrap="square" rtlCol="0">
            <a:spAutoFit/>
          </a:bodyPr>
          <a:lstStyle/>
          <a:p>
            <a:r>
              <a:rPr lang="en-US" sz="3200" dirty="0">
                <a:solidFill>
                  <a:srgbClr val="1D5F76"/>
                </a:solidFill>
              </a:rPr>
              <a:t>E-Games, Inc.: </a:t>
            </a:r>
          </a:p>
          <a:p>
            <a:pPr marL="514350" indent="-514350">
              <a:buAutoNum type="arabicParenBoth"/>
            </a:pPr>
            <a:r>
              <a:rPr lang="en-US" sz="3200" dirty="0">
                <a:solidFill>
                  <a:srgbClr val="1D5F76"/>
                </a:solidFill>
              </a:rPr>
              <a:t>Issued common stock for $5,000 cash</a:t>
            </a:r>
          </a:p>
          <a:p>
            <a:pPr marL="514350" indent="-514350">
              <a:buAutoNum type="arabicParenBoth"/>
            </a:pPr>
            <a:r>
              <a:rPr lang="en-US" sz="3200" dirty="0">
                <a:solidFill>
                  <a:srgbClr val="1D5F76"/>
                </a:solidFill>
              </a:rPr>
              <a:t>Paid a cash dividend of $12,000.</a:t>
            </a:r>
          </a:p>
        </p:txBody>
      </p:sp>
      <p:cxnSp>
        <p:nvCxnSpPr>
          <p:cNvPr id="14" name="Straight Connector 13"/>
          <p:cNvCxnSpPr/>
          <p:nvPr/>
        </p:nvCxnSpPr>
        <p:spPr>
          <a:xfrm>
            <a:off x="7723167" y="5202926"/>
            <a:ext cx="808238" cy="1"/>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376719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511" y="1150032"/>
            <a:ext cx="7794576" cy="4432716"/>
          </a:xfrm>
        </p:spPr>
        <p:txBody>
          <a:bodyPr>
            <a:normAutofit/>
          </a:bodyPr>
          <a:lstStyle/>
          <a:p>
            <a:pPr marL="0" indent="0">
              <a:buNone/>
            </a:pPr>
            <a:r>
              <a:rPr lang="en-US" sz="2800" dirty="0"/>
              <a:t>Which of the following cash transactions would be included in the financing activities section of a statement of cash flows?</a:t>
            </a:r>
          </a:p>
          <a:p>
            <a:pPr>
              <a:buAutoNum type="alphaLcPeriod"/>
            </a:pPr>
            <a:r>
              <a:rPr lang="en-US" sz="2800" dirty="0"/>
              <a:t>Sale of land</a:t>
            </a:r>
          </a:p>
          <a:p>
            <a:pPr>
              <a:buAutoNum type="alphaLcPeriod"/>
            </a:pPr>
            <a:r>
              <a:rPr lang="en-US" sz="2800" dirty="0"/>
              <a:t>Payment of dividends</a:t>
            </a:r>
          </a:p>
          <a:p>
            <a:pPr>
              <a:buAutoNum type="alphaLcPeriod" startAt="3"/>
            </a:pPr>
            <a:r>
              <a:rPr lang="en-US" sz="2800" dirty="0"/>
              <a:t>Purchase of equipment</a:t>
            </a:r>
          </a:p>
          <a:p>
            <a:pPr>
              <a:buAutoNum type="alphaLcPeriod" startAt="3"/>
            </a:pPr>
            <a:r>
              <a:rPr lang="en-US" sz="2800" dirty="0"/>
              <a:t>Payment of salaries</a:t>
            </a:r>
          </a:p>
        </p:txBody>
      </p:sp>
      <p:sp>
        <p:nvSpPr>
          <p:cNvPr id="4" name="Title 3"/>
          <p:cNvSpPr>
            <a:spLocks noGrp="1"/>
          </p:cNvSpPr>
          <p:nvPr>
            <p:ph type="title"/>
          </p:nvPr>
        </p:nvSpPr>
        <p:spPr>
          <a:xfrm>
            <a:off x="960511" y="401056"/>
            <a:ext cx="7922577" cy="799257"/>
          </a:xfrm>
        </p:spPr>
        <p:txBody>
          <a:bodyPr/>
          <a:lstStyle/>
          <a:p>
            <a:r>
              <a:rPr lang="en-US" dirty="0"/>
              <a:t>Concept Check 11–5</a:t>
            </a:r>
          </a:p>
        </p:txBody>
      </p:sp>
      <p:sp>
        <p:nvSpPr>
          <p:cNvPr id="6" name="Oval 5"/>
          <p:cNvSpPr/>
          <p:nvPr/>
        </p:nvSpPr>
        <p:spPr bwMode="auto">
          <a:xfrm>
            <a:off x="861857" y="3027572"/>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960511" y="4731792"/>
            <a:ext cx="7643662" cy="1569660"/>
          </a:xfrm>
          <a:prstGeom prst="rect">
            <a:avLst/>
          </a:prstGeom>
          <a:solidFill>
            <a:srgbClr val="FFFFD1"/>
          </a:solidFill>
          <a:ln w="6350">
            <a:solidFill>
              <a:schemeClr val="tx1"/>
            </a:solidFill>
          </a:ln>
        </p:spPr>
        <p:txBody>
          <a:bodyPr wrap="square" rtlCol="0">
            <a:spAutoFit/>
          </a:bodyPr>
          <a:lstStyle/>
          <a:p>
            <a:r>
              <a:rPr lang="en-US" sz="2400" dirty="0"/>
              <a:t>Changes in long-term liabilities and equity accounts (like dividends paid) are reported in the financing activities section of a statement of cash flows. </a:t>
            </a:r>
            <a:r>
              <a:rPr lang="en-US" sz="2400" b="1" i="1" dirty="0"/>
              <a:t>Dividends received, however, are an operating activity. </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11-</a:t>
            </a:r>
            <a:fld id="{8A048DD7-39B4-434B-ACE7-68CA5B147A05}" type="slidenum">
              <a:rPr lang="en-US" smtClean="0"/>
              <a:t>51</a:t>
            </a:fld>
            <a:endParaRPr lang="en-US" dirty="0"/>
          </a:p>
        </p:txBody>
      </p:sp>
    </p:spTree>
    <p:extLst>
      <p:ext uri="{BB962C8B-B14F-4D97-AF65-F5344CB8AC3E}">
        <p14:creationId xmlns:p14="http://schemas.microsoft.com/office/powerpoint/2010/main" val="2793026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8" y="341391"/>
            <a:ext cx="8229600" cy="1143000"/>
          </a:xfrm>
        </p:spPr>
        <p:txBody>
          <a:bodyPr/>
          <a:lstStyle/>
          <a:p>
            <a:pPr>
              <a:lnSpc>
                <a:spcPct val="90000"/>
              </a:lnSpc>
            </a:pPr>
            <a:r>
              <a:rPr lang="en-US" sz="3600" dirty="0"/>
              <a:t>Complete Statement of Cash Flows</a:t>
            </a:r>
          </a:p>
        </p:txBody>
      </p:sp>
      <p:sp>
        <p:nvSpPr>
          <p:cNvPr id="6" name="Content Placeholder 5"/>
          <p:cNvSpPr>
            <a:spLocks noGrp="1"/>
          </p:cNvSpPr>
          <p:nvPr>
            <p:ph sz="quarter" idx="13"/>
          </p:nvPr>
        </p:nvSpPr>
        <p:spPr>
          <a:xfrm>
            <a:off x="823496" y="3851"/>
            <a:ext cx="4906962" cy="403234"/>
          </a:xfrm>
        </p:spPr>
        <p:txBody>
          <a:bodyPr>
            <a:noAutofit/>
          </a:bodyPr>
          <a:lstStyle/>
          <a:p>
            <a:r>
              <a:rPr lang="en-US" sz="3200" dirty="0">
                <a:latin typeface="+mn-lt"/>
                <a:cs typeface="+mn-cs"/>
              </a:rPr>
              <a:t>Illustration 11–19</a:t>
            </a:r>
          </a:p>
        </p:txBody>
      </p:sp>
      <p:sp>
        <p:nvSpPr>
          <p:cNvPr id="7" name="Footer Placeholder 6"/>
          <p:cNvSpPr>
            <a:spLocks noGrp="1"/>
          </p:cNvSpPr>
          <p:nvPr>
            <p:ph type="ftr" sz="quarter" idx="11"/>
          </p:nvPr>
        </p:nvSpPr>
        <p:spPr>
          <a:xfrm>
            <a:off x="1424213" y="6490154"/>
            <a:ext cx="6540501" cy="365125"/>
          </a:xfrm>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11-</a:t>
            </a:r>
            <a:fld id="{8A048DD7-39B4-434B-ACE7-68CA5B147A05}" type="slidenum">
              <a:rPr lang="en-US" smtClean="0"/>
              <a:t>52</a:t>
            </a:fld>
            <a:endParaRPr lang="en-US" dirty="0"/>
          </a:p>
        </p:txBody>
      </p:sp>
      <p:sp>
        <p:nvSpPr>
          <p:cNvPr id="9" name="Rectangle 8"/>
          <p:cNvSpPr/>
          <p:nvPr/>
        </p:nvSpPr>
        <p:spPr>
          <a:xfrm>
            <a:off x="1104900" y="1273695"/>
            <a:ext cx="7393517" cy="5315773"/>
          </a:xfrm>
          <a:prstGeom prst="rect">
            <a:avLst/>
          </a:prstGeom>
          <a:solidFill>
            <a:srgbClr val="EBE9D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Round Same Side Corner Rectangle 9"/>
          <p:cNvSpPr/>
          <p:nvPr/>
        </p:nvSpPr>
        <p:spPr>
          <a:xfrm>
            <a:off x="1104900" y="926549"/>
            <a:ext cx="7393517" cy="700180"/>
          </a:xfrm>
          <a:prstGeom prst="round2SameRect">
            <a:avLst>
              <a:gd name="adj1" fmla="val 27962"/>
              <a:gd name="adj2" fmla="val 0"/>
            </a:avLst>
          </a:prstGeom>
          <a:solidFill>
            <a:srgbClr val="62460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11" name="TextBox 10"/>
          <p:cNvSpPr txBox="1"/>
          <p:nvPr/>
        </p:nvSpPr>
        <p:spPr>
          <a:xfrm>
            <a:off x="1803394" y="888064"/>
            <a:ext cx="5887519" cy="738664"/>
          </a:xfrm>
          <a:prstGeom prst="rect">
            <a:avLst/>
          </a:prstGeom>
          <a:noFill/>
        </p:spPr>
        <p:txBody>
          <a:bodyPr wrap="square" rtlCol="0">
            <a:spAutoFit/>
          </a:bodyPr>
          <a:lstStyle/>
          <a:p>
            <a:pPr algn="ctr"/>
            <a:r>
              <a:rPr lang="en-US" sz="1400" b="1" dirty="0">
                <a:solidFill>
                  <a:schemeClr val="bg1"/>
                </a:solidFill>
              </a:rPr>
              <a:t>E-GAMES, INC.</a:t>
            </a:r>
          </a:p>
          <a:p>
            <a:pPr algn="ctr"/>
            <a:r>
              <a:rPr lang="en-US" sz="1400" b="1" dirty="0">
                <a:solidFill>
                  <a:schemeClr val="bg1"/>
                </a:solidFill>
              </a:rPr>
              <a:t>Statement of Cash Flows</a:t>
            </a:r>
          </a:p>
          <a:p>
            <a:pPr algn="ctr"/>
            <a:r>
              <a:rPr lang="en-US" sz="1400" b="1" dirty="0">
                <a:solidFill>
                  <a:schemeClr val="bg1"/>
                </a:solidFill>
              </a:rPr>
              <a:t>For the year ended December 31, 2024 </a:t>
            </a:r>
          </a:p>
        </p:txBody>
      </p:sp>
      <p:sp>
        <p:nvSpPr>
          <p:cNvPr id="12" name="TextBox 11"/>
          <p:cNvSpPr txBox="1"/>
          <p:nvPr/>
        </p:nvSpPr>
        <p:spPr>
          <a:xfrm>
            <a:off x="1265463" y="1584397"/>
            <a:ext cx="7232954" cy="5416866"/>
          </a:xfrm>
          <a:prstGeom prst="rect">
            <a:avLst/>
          </a:prstGeom>
          <a:noFill/>
        </p:spPr>
        <p:txBody>
          <a:bodyPr wrap="square" rtlCol="0">
            <a:spAutoFit/>
          </a:bodyPr>
          <a:lstStyle/>
          <a:p>
            <a:r>
              <a:rPr lang="en-US" sz="1400" b="1" dirty="0"/>
              <a:t>Cash Flows from Operating Activities </a:t>
            </a:r>
            <a:r>
              <a:rPr lang="en-US" sz="1400" dirty="0"/>
              <a:t>	</a:t>
            </a:r>
          </a:p>
          <a:p>
            <a:pPr indent="114300"/>
            <a:r>
              <a:rPr lang="en-US" sz="1200" dirty="0"/>
              <a:t>Net income										$42,000 	</a:t>
            </a:r>
          </a:p>
          <a:p>
            <a:pPr indent="114300"/>
            <a:r>
              <a:rPr lang="en-US" sz="1200" i="1" dirty="0"/>
              <a:t>Adjustments to reconcile net income to net cash flows </a:t>
            </a:r>
          </a:p>
          <a:p>
            <a:pPr indent="342900"/>
            <a:r>
              <a:rPr lang="en-US" sz="1200" i="1" dirty="0"/>
              <a:t>from operating activities: </a:t>
            </a:r>
            <a:r>
              <a:rPr lang="en-US" sz="1200" dirty="0"/>
              <a:t>	</a:t>
            </a:r>
          </a:p>
          <a:p>
            <a:pPr indent="228600"/>
            <a:r>
              <a:rPr lang="en-US" sz="1200" dirty="0"/>
              <a:t>   Depreciation expense 								    9,000 	</a:t>
            </a:r>
          </a:p>
          <a:p>
            <a:pPr indent="228600"/>
            <a:r>
              <a:rPr lang="en-US" sz="1200" dirty="0"/>
              <a:t>   Loss on sale of land 								    4,000 	</a:t>
            </a:r>
          </a:p>
          <a:p>
            <a:pPr indent="228600"/>
            <a:r>
              <a:rPr lang="en-US" sz="1200" dirty="0"/>
              <a:t>   Increase in accounts receivable 						   (7,000) 	</a:t>
            </a:r>
          </a:p>
          <a:p>
            <a:pPr indent="228600"/>
            <a:r>
              <a:rPr lang="en-US" sz="1200" dirty="0"/>
              <a:t>   Decrease in inventory 								  10,000 	</a:t>
            </a:r>
          </a:p>
          <a:p>
            <a:pPr indent="228600"/>
            <a:r>
              <a:rPr lang="en-US" sz="1200" dirty="0"/>
              <a:t>   Increase in prepaid rent 							   (2,000) 	</a:t>
            </a:r>
          </a:p>
          <a:p>
            <a:pPr indent="228600"/>
            <a:r>
              <a:rPr lang="en-US" sz="1200" dirty="0"/>
              <a:t>   Decrease in accounts payable 							   (5,000) 	</a:t>
            </a:r>
          </a:p>
          <a:p>
            <a:pPr indent="228600"/>
            <a:r>
              <a:rPr lang="en-US" sz="1200" dirty="0"/>
              <a:t>   Increase in interest payable 							    1,000 	</a:t>
            </a:r>
          </a:p>
          <a:p>
            <a:pPr indent="228600"/>
            <a:r>
              <a:rPr lang="en-US" sz="1200" dirty="0"/>
              <a:t>   Decrease in income tax payable 						   (2,000)	</a:t>
            </a:r>
          </a:p>
          <a:p>
            <a:pPr indent="457200"/>
            <a:r>
              <a:rPr lang="en-US" sz="1200" dirty="0"/>
              <a:t>      Net cash flows from operating activities								$50,000 </a:t>
            </a:r>
          </a:p>
          <a:p>
            <a:r>
              <a:rPr lang="en-US" sz="1400" b="1" dirty="0"/>
              <a:t>Cash Flows from Investing Activities </a:t>
            </a:r>
            <a:r>
              <a:rPr lang="en-US" sz="1400" dirty="0"/>
              <a:t>	</a:t>
            </a:r>
          </a:p>
          <a:p>
            <a:pPr indent="114300"/>
            <a:r>
              <a:rPr lang="en-US" sz="1200" dirty="0"/>
              <a:t>Purchase of investments 								 (35,000) 	</a:t>
            </a:r>
          </a:p>
          <a:p>
            <a:pPr indent="114300"/>
            <a:r>
              <a:rPr lang="en-US" sz="1200" dirty="0"/>
              <a:t>Sale of land 									                 6,000	</a:t>
            </a:r>
          </a:p>
          <a:p>
            <a:pPr indent="342900"/>
            <a:r>
              <a:rPr lang="en-US" sz="1200" dirty="0"/>
              <a:t>Net cash flows from investing activities 								(29,000) </a:t>
            </a:r>
          </a:p>
          <a:p>
            <a:r>
              <a:rPr lang="en-US" sz="1400" b="1" dirty="0"/>
              <a:t>Cash Flows from Financing Activities </a:t>
            </a:r>
            <a:r>
              <a:rPr lang="en-US" sz="1400" dirty="0"/>
              <a:t>	</a:t>
            </a:r>
          </a:p>
          <a:p>
            <a:pPr indent="114300"/>
            <a:r>
              <a:rPr lang="en-US" sz="1200" dirty="0"/>
              <a:t>Issuance of common stock 								     5,000 	</a:t>
            </a:r>
          </a:p>
          <a:p>
            <a:pPr indent="114300"/>
            <a:r>
              <a:rPr lang="en-US" sz="1200" dirty="0"/>
              <a:t>Payment of cash dividends 								  (12,000)	</a:t>
            </a:r>
          </a:p>
          <a:p>
            <a:pPr indent="342900"/>
            <a:r>
              <a:rPr lang="en-US" sz="1200" dirty="0"/>
              <a:t>Net cash flows from financing activities 								  (7,000)</a:t>
            </a:r>
          </a:p>
          <a:p>
            <a:r>
              <a:rPr lang="en-US" sz="1400" b="1" dirty="0"/>
              <a:t>Net increase (decrease) in cash </a:t>
            </a:r>
            <a:r>
              <a:rPr lang="en-US" sz="1200" dirty="0"/>
              <a:t>								   	 </a:t>
            </a:r>
            <a:r>
              <a:rPr lang="en-US" sz="1200" b="1" dirty="0">
                <a:solidFill>
                  <a:srgbClr val="FF0000"/>
                </a:solidFill>
              </a:rPr>
              <a:t>14,000</a:t>
            </a:r>
            <a:r>
              <a:rPr lang="en-US" sz="1200" dirty="0"/>
              <a:t> </a:t>
            </a:r>
          </a:p>
          <a:p>
            <a:r>
              <a:rPr lang="en-US" sz="1200" dirty="0"/>
              <a:t>Cash at the beginning of the period 									   	 48,000</a:t>
            </a:r>
            <a:br>
              <a:rPr lang="en-US" sz="1200" dirty="0"/>
            </a:br>
            <a:r>
              <a:rPr lang="en-US" sz="1200" dirty="0"/>
              <a:t>Cash at the end of the period 									   	 62,000</a:t>
            </a:r>
          </a:p>
          <a:p>
            <a:r>
              <a:rPr lang="en-US" sz="1400" b="1" dirty="0"/>
              <a:t>Note: Noncash Activities </a:t>
            </a:r>
            <a:r>
              <a:rPr lang="en-US" sz="1400" dirty="0"/>
              <a:t>	</a:t>
            </a:r>
          </a:p>
          <a:p>
            <a:r>
              <a:rPr lang="en-US" sz="1200" dirty="0"/>
              <a:t>   Purchased equipment by issuing a note payable 							            $20,000		</a:t>
            </a:r>
          </a:p>
        </p:txBody>
      </p:sp>
      <p:cxnSp>
        <p:nvCxnSpPr>
          <p:cNvPr id="13" name="Straight Connector 12"/>
          <p:cNvCxnSpPr/>
          <p:nvPr/>
        </p:nvCxnSpPr>
        <p:spPr>
          <a:xfrm flipV="1">
            <a:off x="6366615" y="3849124"/>
            <a:ext cx="606102"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a:xfrm flipV="1">
            <a:off x="6392015" y="4604864"/>
            <a:ext cx="606102"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5" name="Straight Connector 14"/>
          <p:cNvCxnSpPr/>
          <p:nvPr/>
        </p:nvCxnSpPr>
        <p:spPr>
          <a:xfrm flipV="1">
            <a:off x="6379315" y="5378368"/>
            <a:ext cx="606102"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6" name="Straight Connector 15"/>
          <p:cNvCxnSpPr/>
          <p:nvPr/>
        </p:nvCxnSpPr>
        <p:spPr>
          <a:xfrm flipV="1">
            <a:off x="7635139" y="5963734"/>
            <a:ext cx="606102"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17" name="Group 16"/>
          <p:cNvGrpSpPr/>
          <p:nvPr/>
        </p:nvGrpSpPr>
        <p:grpSpPr>
          <a:xfrm>
            <a:off x="7647839" y="6147675"/>
            <a:ext cx="606102" cy="37877"/>
            <a:chOff x="9368048" y="4856222"/>
            <a:chExt cx="606102" cy="37877"/>
          </a:xfrm>
        </p:grpSpPr>
        <p:cxnSp>
          <p:nvCxnSpPr>
            <p:cNvPr id="18" name="Straight Connector 17"/>
            <p:cNvCxnSpPr/>
            <p:nvPr/>
          </p:nvCxnSpPr>
          <p:spPr>
            <a:xfrm flipV="1">
              <a:off x="9368048" y="4856222"/>
              <a:ext cx="606102"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a:xfrm flipV="1">
              <a:off x="9368048" y="4894095"/>
              <a:ext cx="606102"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20" name="Straight Connector 19"/>
          <p:cNvCxnSpPr/>
          <p:nvPr/>
        </p:nvCxnSpPr>
        <p:spPr>
          <a:xfrm flipV="1">
            <a:off x="7698639" y="5573996"/>
            <a:ext cx="606102"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21" name="Group 20"/>
          <p:cNvGrpSpPr/>
          <p:nvPr/>
        </p:nvGrpSpPr>
        <p:grpSpPr>
          <a:xfrm>
            <a:off x="7647839" y="6539258"/>
            <a:ext cx="606102" cy="37877"/>
            <a:chOff x="9368048" y="4856222"/>
            <a:chExt cx="606102" cy="37877"/>
          </a:xfrm>
        </p:grpSpPr>
        <p:cxnSp>
          <p:nvCxnSpPr>
            <p:cNvPr id="22" name="Straight Connector 21"/>
            <p:cNvCxnSpPr/>
            <p:nvPr/>
          </p:nvCxnSpPr>
          <p:spPr>
            <a:xfrm flipV="1">
              <a:off x="9368048" y="4856222"/>
              <a:ext cx="606102"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3" name="Straight Connector 22"/>
            <p:cNvCxnSpPr/>
            <p:nvPr/>
          </p:nvCxnSpPr>
          <p:spPr>
            <a:xfrm flipV="1">
              <a:off x="9368048" y="4894095"/>
              <a:ext cx="606102" cy="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596196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xEl>
                                              <p:pRg st="10" end="1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
                                            <p:txEl>
                                              <p:pRg st="8" end="8"/>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xEl>
                                              <p:pRg st="11" end="1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xEl>
                                              <p:pRg st="9" end="9"/>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2">
                                            <p:txEl>
                                              <p:pRg st="12" end="1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2">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
                                            <p:txEl>
                                              <p:pRg st="14" end="14"/>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2">
                                            <p:txEl>
                                              <p:pRg st="15" end="15"/>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2">
                                            <p:txEl>
                                              <p:pRg st="16" end="1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2">
                                            <p:txEl>
                                              <p:pRg st="18" end="18"/>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2">
                                            <p:txEl>
                                              <p:pRg st="19" end="19"/>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2">
                                            <p:txEl>
                                              <p:pRg st="20" end="2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2">
                                            <p:txEl>
                                              <p:pRg st="22" end="22"/>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2">
                                            <p:txEl>
                                              <p:pRg st="24" end="2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type="body" idx="1"/>
          </p:nvPr>
        </p:nvSpPr>
        <p:spPr/>
        <p:txBody>
          <a:bodyPr/>
          <a:lstStyle/>
          <a:p>
            <a:r>
              <a:rPr lang="en-US" dirty="0"/>
              <a:t>CASH FLOW ANALYSIS</a:t>
            </a:r>
          </a:p>
          <a:p>
            <a:r>
              <a:rPr lang="en-US" dirty="0">
                <a:solidFill>
                  <a:srgbClr val="C00000"/>
                </a:solidFill>
              </a:rPr>
              <a:t>Apple vs. Alphabet</a:t>
            </a:r>
          </a:p>
        </p:txBody>
      </p:sp>
      <p:sp>
        <p:nvSpPr>
          <p:cNvPr id="4" name="Title 3"/>
          <p:cNvSpPr>
            <a:spLocks noGrp="1"/>
          </p:cNvSpPr>
          <p:nvPr>
            <p:ph type="title"/>
          </p:nvPr>
        </p:nvSpPr>
        <p:spPr/>
        <p:txBody>
          <a:bodyPr/>
          <a:lstStyle/>
          <a:p>
            <a:r>
              <a:rPr lang="en-US" dirty="0"/>
              <a:t>ANALYSIS</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11-</a:t>
            </a:r>
            <a:fld id="{8A048DD7-39B4-434B-ACE7-68CA5B147A05}" type="slidenum">
              <a:rPr lang="en-US" smtClean="0"/>
              <a:t>53</a:t>
            </a:fld>
            <a:endParaRPr lang="en-US" dirty="0"/>
          </a:p>
        </p:txBody>
      </p:sp>
    </p:spTree>
    <p:extLst>
      <p:ext uri="{BB962C8B-B14F-4D97-AF65-F5344CB8AC3E}">
        <p14:creationId xmlns:p14="http://schemas.microsoft.com/office/powerpoint/2010/main" val="423747866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BA6BB01-3C89-4AA3-B35C-5D7F213F2873}"/>
              </a:ext>
            </a:extLst>
          </p:cNvPr>
          <p:cNvSpPr>
            <a:spLocks noGrp="1"/>
          </p:cNvSpPr>
          <p:nvPr>
            <p:ph idx="1"/>
          </p:nvPr>
        </p:nvSpPr>
        <p:spPr/>
        <p:txBody>
          <a:bodyPr/>
          <a:lstStyle/>
          <a:p>
            <a:pPr marL="1373188" indent="-1322388"/>
            <a:r>
              <a:rPr lang="en-US" b="1" dirty="0">
                <a:solidFill>
                  <a:srgbClr val="8F0021"/>
                </a:solidFill>
              </a:rPr>
              <a:t>LO11–6</a:t>
            </a:r>
            <a:r>
              <a:rPr lang="en-US" dirty="0"/>
              <a:t>	Perform financial analysis using the statement of cash flows.</a:t>
            </a:r>
          </a:p>
          <a:p>
            <a:pPr marL="457200" lvl="1" indent="0">
              <a:buNone/>
            </a:pPr>
            <a:endParaRPr lang="en-US" dirty="0"/>
          </a:p>
          <a:p>
            <a:endParaRPr lang="en-US" dirty="0"/>
          </a:p>
        </p:txBody>
      </p:sp>
      <p:sp>
        <p:nvSpPr>
          <p:cNvPr id="3" name="Footer Placeholder 2">
            <a:extLst>
              <a:ext uri="{FF2B5EF4-FFF2-40B4-BE49-F238E27FC236}">
                <a16:creationId xmlns:a16="http://schemas.microsoft.com/office/drawing/2014/main" id="{3372EFDC-034C-4345-BCCA-F0AD61CD0AA6}"/>
              </a:ext>
            </a:extLst>
          </p:cNvPr>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4" name="Slide Number Placeholder 3">
            <a:extLst>
              <a:ext uri="{FF2B5EF4-FFF2-40B4-BE49-F238E27FC236}">
                <a16:creationId xmlns:a16="http://schemas.microsoft.com/office/drawing/2014/main" id="{9A265644-7F8B-4C5D-9051-F959436C21D7}"/>
              </a:ext>
            </a:extLst>
          </p:cNvPr>
          <p:cNvSpPr>
            <a:spLocks noGrp="1"/>
          </p:cNvSpPr>
          <p:nvPr>
            <p:ph type="sldNum" sz="quarter" idx="12"/>
          </p:nvPr>
        </p:nvSpPr>
        <p:spPr/>
        <p:txBody>
          <a:bodyPr/>
          <a:lstStyle/>
          <a:p>
            <a:r>
              <a:rPr lang="en-US" dirty="0"/>
              <a:t>11-</a:t>
            </a:r>
            <a:fld id="{8A048DD7-39B4-434B-ACE7-68CA5B147A05}" type="slidenum">
              <a:rPr lang="en-US" smtClean="0"/>
              <a:t>54</a:t>
            </a:fld>
            <a:endParaRPr lang="en-US" dirty="0"/>
          </a:p>
        </p:txBody>
      </p:sp>
      <p:sp>
        <p:nvSpPr>
          <p:cNvPr id="5" name="Title 4">
            <a:extLst>
              <a:ext uri="{FF2B5EF4-FFF2-40B4-BE49-F238E27FC236}">
                <a16:creationId xmlns:a16="http://schemas.microsoft.com/office/drawing/2014/main" id="{38EAEBBD-D9F8-489D-894B-76610A14B0EC}"/>
              </a:ext>
            </a:extLst>
          </p:cNvPr>
          <p:cNvSpPr>
            <a:spLocks noGrp="1"/>
          </p:cNvSpPr>
          <p:nvPr>
            <p:ph type="title"/>
          </p:nvPr>
        </p:nvSpPr>
        <p:spPr/>
        <p:txBody>
          <a:bodyPr/>
          <a:lstStyle/>
          <a:p>
            <a:r>
              <a:rPr lang="en-US" dirty="0"/>
              <a:t>Learning Objective 6 </a:t>
            </a:r>
          </a:p>
        </p:txBody>
      </p:sp>
    </p:spTree>
    <p:extLst>
      <p:ext uri="{BB962C8B-B14F-4D97-AF65-F5344CB8AC3E}">
        <p14:creationId xmlns:p14="http://schemas.microsoft.com/office/powerpoint/2010/main" val="125347511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Cash Flow Ratios</a:t>
            </a:r>
          </a:p>
        </p:txBody>
      </p:sp>
      <p:sp>
        <p:nvSpPr>
          <p:cNvPr id="3" name="Content Placeholder 2"/>
          <p:cNvSpPr>
            <a:spLocks noGrp="1"/>
          </p:cNvSpPr>
          <p:nvPr>
            <p:ph idx="1"/>
          </p:nvPr>
        </p:nvSpPr>
        <p:spPr>
          <a:xfrm>
            <a:off x="809150" y="1291786"/>
            <a:ext cx="7955280" cy="4525963"/>
          </a:xfrm>
        </p:spPr>
        <p:txBody>
          <a:bodyPr>
            <a:normAutofit/>
          </a:bodyPr>
          <a:lstStyle/>
          <a:p>
            <a:r>
              <a:rPr lang="en-US" dirty="0"/>
              <a:t>Often used to supplement analysis of a company</a:t>
            </a:r>
          </a:p>
          <a:p>
            <a:r>
              <a:rPr lang="en-US" dirty="0"/>
              <a:t>Substitute cash flow from operations in place of net income</a:t>
            </a:r>
          </a:p>
          <a:p>
            <a:r>
              <a:rPr lang="en-US" dirty="0"/>
              <a:t>Positive cash flow from operations is important to a company’s survival in the long run</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7" name="Slide Number Placeholder 6"/>
          <p:cNvSpPr>
            <a:spLocks noGrp="1"/>
          </p:cNvSpPr>
          <p:nvPr>
            <p:ph type="sldNum" sz="quarter" idx="12"/>
          </p:nvPr>
        </p:nvSpPr>
        <p:spPr/>
        <p:txBody>
          <a:bodyPr/>
          <a:lstStyle/>
          <a:p>
            <a:r>
              <a:rPr lang="en-US" dirty="0"/>
              <a:t>11-</a:t>
            </a:r>
            <a:fld id="{8A048DD7-39B4-434B-ACE7-68CA5B147A05}" type="slidenum">
              <a:rPr lang="en-US" smtClean="0"/>
              <a:t>55</a:t>
            </a:fld>
            <a:endParaRPr lang="en-US" dirty="0"/>
          </a:p>
        </p:txBody>
      </p:sp>
    </p:spTree>
    <p:extLst>
      <p:ext uri="{BB962C8B-B14F-4D97-AF65-F5344CB8AC3E}">
        <p14:creationId xmlns:p14="http://schemas.microsoft.com/office/powerpoint/2010/main" val="3889651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3386" y="835123"/>
            <a:ext cx="8229600" cy="1143000"/>
          </a:xfrm>
        </p:spPr>
        <p:txBody>
          <a:bodyPr/>
          <a:lstStyle/>
          <a:p>
            <a:pPr>
              <a:lnSpc>
                <a:spcPct val="90000"/>
              </a:lnSpc>
            </a:pPr>
            <a:r>
              <a:rPr lang="en-US" sz="4000" dirty="0"/>
              <a:t>Selected Financial Data for Apple and Alphabet </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11-56</a:t>
            </a:r>
          </a:p>
        </p:txBody>
      </p:sp>
      <p:sp>
        <p:nvSpPr>
          <p:cNvPr id="6" name="Content Placeholder 5"/>
          <p:cNvSpPr txBox="1">
            <a:spLocks/>
          </p:cNvSpPr>
          <p:nvPr/>
        </p:nvSpPr>
        <p:spPr>
          <a:xfrm>
            <a:off x="893386" y="403234"/>
            <a:ext cx="4906962" cy="403234"/>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t>Illustration 11–20</a:t>
            </a:r>
          </a:p>
        </p:txBody>
      </p:sp>
      <p:sp>
        <p:nvSpPr>
          <p:cNvPr id="8" name="Rectangle 7"/>
          <p:cNvSpPr/>
          <p:nvPr/>
        </p:nvSpPr>
        <p:spPr>
          <a:xfrm>
            <a:off x="893386" y="2653612"/>
            <a:ext cx="7574878" cy="2567255"/>
          </a:xfrm>
          <a:prstGeom prst="rect">
            <a:avLst/>
          </a:prstGeom>
          <a:solidFill>
            <a:srgbClr val="D4EFF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TextBox 9"/>
          <p:cNvSpPr txBox="1"/>
          <p:nvPr/>
        </p:nvSpPr>
        <p:spPr>
          <a:xfrm>
            <a:off x="4522546" y="2824893"/>
            <a:ext cx="1809357" cy="569387"/>
          </a:xfrm>
          <a:prstGeom prst="rect">
            <a:avLst/>
          </a:prstGeom>
          <a:noFill/>
        </p:spPr>
        <p:txBody>
          <a:bodyPr wrap="square" rtlCol="0">
            <a:spAutoFit/>
          </a:bodyPr>
          <a:lstStyle/>
          <a:p>
            <a:pPr algn="ctr">
              <a:lnSpc>
                <a:spcPct val="80000"/>
              </a:lnSpc>
            </a:pPr>
            <a:r>
              <a:rPr lang="en-US" sz="2000" b="1" dirty="0"/>
              <a:t>Apple</a:t>
            </a:r>
          </a:p>
          <a:p>
            <a:pPr algn="ctr">
              <a:lnSpc>
                <a:spcPct val="80000"/>
              </a:lnSpc>
            </a:pPr>
            <a:endParaRPr lang="en-US" b="1" dirty="0"/>
          </a:p>
        </p:txBody>
      </p:sp>
      <p:sp>
        <p:nvSpPr>
          <p:cNvPr id="11" name="TextBox 10"/>
          <p:cNvSpPr txBox="1"/>
          <p:nvPr/>
        </p:nvSpPr>
        <p:spPr>
          <a:xfrm>
            <a:off x="1066517" y="2997538"/>
            <a:ext cx="1704585" cy="400110"/>
          </a:xfrm>
          <a:prstGeom prst="rect">
            <a:avLst/>
          </a:prstGeom>
          <a:noFill/>
        </p:spPr>
        <p:txBody>
          <a:bodyPr wrap="square" rtlCol="0">
            <a:spAutoFit/>
          </a:bodyPr>
          <a:lstStyle/>
          <a:p>
            <a:r>
              <a:rPr lang="en-US" sz="2000" dirty="0"/>
              <a:t>($ in millions)</a:t>
            </a:r>
          </a:p>
        </p:txBody>
      </p:sp>
      <p:cxnSp>
        <p:nvCxnSpPr>
          <p:cNvPr id="13" name="Straight Connector 12"/>
          <p:cNvCxnSpPr/>
          <p:nvPr/>
        </p:nvCxnSpPr>
        <p:spPr>
          <a:xfrm>
            <a:off x="4934529" y="3182538"/>
            <a:ext cx="97401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17" name="TextBox 16"/>
          <p:cNvSpPr txBox="1"/>
          <p:nvPr/>
        </p:nvSpPr>
        <p:spPr>
          <a:xfrm>
            <a:off x="1119380" y="3267147"/>
            <a:ext cx="7039980" cy="1631216"/>
          </a:xfrm>
          <a:prstGeom prst="rect">
            <a:avLst/>
          </a:prstGeom>
          <a:noFill/>
        </p:spPr>
        <p:txBody>
          <a:bodyPr wrap="square" rtlCol="0">
            <a:spAutoFit/>
          </a:bodyPr>
          <a:lstStyle/>
          <a:p>
            <a:r>
              <a:rPr lang="en-US" sz="2000" dirty="0"/>
              <a:t>Net sales                                                 $260,174 		  $161,857</a:t>
            </a:r>
          </a:p>
          <a:p>
            <a:r>
              <a:rPr lang="en-US" sz="2000" dirty="0"/>
              <a:t>Net income					              55,256                   33,343</a:t>
            </a:r>
          </a:p>
          <a:p>
            <a:r>
              <a:rPr lang="en-US" sz="2000" dirty="0"/>
              <a:t>Operating cash flows                                69,391                   54,520</a:t>
            </a:r>
          </a:p>
          <a:p>
            <a:r>
              <a:rPr lang="en-US" sz="2000" dirty="0"/>
              <a:t>Total assets, beginning			    365,725                 232,792</a:t>
            </a:r>
          </a:p>
          <a:p>
            <a:r>
              <a:rPr lang="en-US" sz="2000" dirty="0"/>
              <a:t>Total assets, ending 			            338,516                 275,909</a:t>
            </a:r>
          </a:p>
        </p:txBody>
      </p:sp>
      <p:sp>
        <p:nvSpPr>
          <p:cNvPr id="22" name="TextBox 21"/>
          <p:cNvSpPr txBox="1"/>
          <p:nvPr/>
        </p:nvSpPr>
        <p:spPr>
          <a:xfrm>
            <a:off x="6190036" y="2833089"/>
            <a:ext cx="2046298" cy="348813"/>
          </a:xfrm>
          <a:prstGeom prst="rect">
            <a:avLst/>
          </a:prstGeom>
          <a:noFill/>
        </p:spPr>
        <p:txBody>
          <a:bodyPr wrap="square" rtlCol="0">
            <a:spAutoFit/>
          </a:bodyPr>
          <a:lstStyle/>
          <a:p>
            <a:pPr algn="ctr">
              <a:lnSpc>
                <a:spcPct val="80000"/>
              </a:lnSpc>
            </a:pPr>
            <a:r>
              <a:rPr lang="en-US" sz="2000" b="1" dirty="0"/>
              <a:t>Alphabet</a:t>
            </a:r>
          </a:p>
        </p:txBody>
      </p:sp>
      <p:cxnSp>
        <p:nvCxnSpPr>
          <p:cNvPr id="23" name="Straight Connector 22"/>
          <p:cNvCxnSpPr/>
          <p:nvPr/>
        </p:nvCxnSpPr>
        <p:spPr>
          <a:xfrm>
            <a:off x="6632687" y="3181902"/>
            <a:ext cx="1155234" cy="636"/>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14282357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2572" y="658227"/>
            <a:ext cx="8927787" cy="1143000"/>
          </a:xfrm>
        </p:spPr>
        <p:txBody>
          <a:bodyPr/>
          <a:lstStyle/>
          <a:p>
            <a:pPr>
              <a:lnSpc>
                <a:spcPct val="90000"/>
              </a:lnSpc>
            </a:pPr>
            <a:r>
              <a:rPr lang="en-US" sz="3600" dirty="0"/>
              <a:t>Return on Assets for Apple and Alphabet </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11-</a:t>
            </a:r>
            <a:fld id="{8A048DD7-39B4-434B-ACE7-68CA5B147A05}" type="slidenum">
              <a:rPr lang="en-US" smtClean="0"/>
              <a:t>57</a:t>
            </a:fld>
            <a:endParaRPr lang="en-US" dirty="0"/>
          </a:p>
        </p:txBody>
      </p:sp>
      <p:sp>
        <p:nvSpPr>
          <p:cNvPr id="7" name="Title 1"/>
          <p:cNvSpPr txBox="1">
            <a:spLocks/>
          </p:cNvSpPr>
          <p:nvPr/>
        </p:nvSpPr>
        <p:spPr>
          <a:xfrm>
            <a:off x="742572" y="3352025"/>
            <a:ext cx="8229600" cy="1143000"/>
          </a:xfrm>
          <a:prstGeom prst="rect">
            <a:avLst/>
          </a:prstGeom>
        </p:spPr>
        <p:txBody>
          <a:bodyPr/>
          <a:lstStyle>
            <a:lvl1pPr algn="l" defTabSz="457200" rtl="0" eaLnBrk="1" latinLnBrk="0" hangingPunct="1">
              <a:spcBef>
                <a:spcPct val="0"/>
              </a:spcBef>
              <a:buNone/>
              <a:defRPr sz="3200" b="0" i="0" kern="1200">
                <a:solidFill>
                  <a:srgbClr val="A5062D"/>
                </a:solidFill>
                <a:latin typeface="Avenir LT Std 65 Medium"/>
                <a:ea typeface="+mj-ea"/>
                <a:cs typeface="Avenir LT Std 65 Medium"/>
              </a:defRPr>
            </a:lvl1pPr>
          </a:lstStyle>
          <a:p>
            <a:pPr>
              <a:lnSpc>
                <a:spcPct val="90000"/>
              </a:lnSpc>
            </a:pPr>
            <a:r>
              <a:rPr lang="en-US" sz="3600" dirty="0"/>
              <a:t>Cash Return on Assets for Apple and Alphabet </a:t>
            </a:r>
          </a:p>
        </p:txBody>
      </p:sp>
      <p:sp>
        <p:nvSpPr>
          <p:cNvPr id="9" name="Content Placeholder 5"/>
          <p:cNvSpPr txBox="1">
            <a:spLocks/>
          </p:cNvSpPr>
          <p:nvPr/>
        </p:nvSpPr>
        <p:spPr>
          <a:xfrm>
            <a:off x="742572" y="192780"/>
            <a:ext cx="4906962" cy="403234"/>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t>Illustration 11–21</a:t>
            </a:r>
          </a:p>
        </p:txBody>
      </p:sp>
      <p:sp>
        <p:nvSpPr>
          <p:cNvPr id="10" name="Content Placeholder 5"/>
          <p:cNvSpPr txBox="1">
            <a:spLocks/>
          </p:cNvSpPr>
          <p:nvPr/>
        </p:nvSpPr>
        <p:spPr>
          <a:xfrm>
            <a:off x="742572" y="2870196"/>
            <a:ext cx="4906962" cy="403234"/>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t>Illustration 11–22</a:t>
            </a:r>
          </a:p>
        </p:txBody>
      </p:sp>
      <p:sp>
        <p:nvSpPr>
          <p:cNvPr id="19" name="Rectangle 18"/>
          <p:cNvSpPr/>
          <p:nvPr/>
        </p:nvSpPr>
        <p:spPr>
          <a:xfrm>
            <a:off x="851067" y="1212010"/>
            <a:ext cx="7894097" cy="1554480"/>
          </a:xfrm>
          <a:prstGeom prst="rect">
            <a:avLst/>
          </a:prstGeom>
          <a:solidFill>
            <a:srgbClr val="D4EFF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0" name="TextBox 19"/>
          <p:cNvSpPr txBox="1"/>
          <p:nvPr/>
        </p:nvSpPr>
        <p:spPr>
          <a:xfrm>
            <a:off x="2393259" y="1323775"/>
            <a:ext cx="1440134" cy="544765"/>
          </a:xfrm>
          <a:prstGeom prst="rect">
            <a:avLst/>
          </a:prstGeom>
          <a:noFill/>
        </p:spPr>
        <p:txBody>
          <a:bodyPr wrap="square" rtlCol="0">
            <a:spAutoFit/>
          </a:bodyPr>
          <a:lstStyle/>
          <a:p>
            <a:pPr algn="ctr">
              <a:lnSpc>
                <a:spcPct val="80000"/>
              </a:lnSpc>
            </a:pPr>
            <a:r>
              <a:rPr lang="en-US" b="1" dirty="0"/>
              <a:t>Net</a:t>
            </a:r>
          </a:p>
          <a:p>
            <a:pPr algn="ctr">
              <a:lnSpc>
                <a:spcPct val="80000"/>
              </a:lnSpc>
            </a:pPr>
            <a:r>
              <a:rPr lang="en-US" b="1" dirty="0"/>
              <a:t>Income</a:t>
            </a:r>
          </a:p>
        </p:txBody>
      </p:sp>
      <p:sp>
        <p:nvSpPr>
          <p:cNvPr id="21" name="TextBox 20"/>
          <p:cNvSpPr txBox="1"/>
          <p:nvPr/>
        </p:nvSpPr>
        <p:spPr>
          <a:xfrm>
            <a:off x="4037660" y="1493105"/>
            <a:ext cx="2625339" cy="544765"/>
          </a:xfrm>
          <a:prstGeom prst="rect">
            <a:avLst/>
          </a:prstGeom>
          <a:noFill/>
        </p:spPr>
        <p:txBody>
          <a:bodyPr wrap="square" rtlCol="0">
            <a:spAutoFit/>
          </a:bodyPr>
          <a:lstStyle/>
          <a:p>
            <a:pPr algn="ctr">
              <a:lnSpc>
                <a:spcPct val="80000"/>
              </a:lnSpc>
            </a:pPr>
            <a:r>
              <a:rPr lang="en-US" b="1" dirty="0"/>
              <a:t>Average Total Assets</a:t>
            </a:r>
          </a:p>
          <a:p>
            <a:pPr algn="ctr">
              <a:lnSpc>
                <a:spcPct val="80000"/>
              </a:lnSpc>
            </a:pPr>
            <a:endParaRPr lang="en-US" b="1" dirty="0"/>
          </a:p>
        </p:txBody>
      </p:sp>
      <p:sp>
        <p:nvSpPr>
          <p:cNvPr id="22" name="TextBox 21"/>
          <p:cNvSpPr txBox="1"/>
          <p:nvPr/>
        </p:nvSpPr>
        <p:spPr>
          <a:xfrm>
            <a:off x="6935808" y="1300660"/>
            <a:ext cx="1809357" cy="766364"/>
          </a:xfrm>
          <a:prstGeom prst="rect">
            <a:avLst/>
          </a:prstGeom>
          <a:noFill/>
        </p:spPr>
        <p:txBody>
          <a:bodyPr wrap="square" rtlCol="0">
            <a:spAutoFit/>
          </a:bodyPr>
          <a:lstStyle/>
          <a:p>
            <a:pPr algn="ctr">
              <a:lnSpc>
                <a:spcPct val="80000"/>
              </a:lnSpc>
            </a:pPr>
            <a:r>
              <a:rPr lang="en-US" b="1" dirty="0"/>
              <a:t>Return on</a:t>
            </a:r>
          </a:p>
          <a:p>
            <a:pPr algn="ctr">
              <a:lnSpc>
                <a:spcPct val="80000"/>
              </a:lnSpc>
            </a:pPr>
            <a:r>
              <a:rPr lang="en-US" b="1" dirty="0"/>
              <a:t>Assets</a:t>
            </a:r>
          </a:p>
          <a:p>
            <a:pPr algn="ctr">
              <a:lnSpc>
                <a:spcPct val="80000"/>
              </a:lnSpc>
            </a:pPr>
            <a:endParaRPr lang="en-US" b="1" dirty="0"/>
          </a:p>
        </p:txBody>
      </p:sp>
      <p:sp>
        <p:nvSpPr>
          <p:cNvPr id="23" name="TextBox 22"/>
          <p:cNvSpPr txBox="1"/>
          <p:nvPr/>
        </p:nvSpPr>
        <p:spPr>
          <a:xfrm>
            <a:off x="1066521" y="1470764"/>
            <a:ext cx="1440134" cy="369332"/>
          </a:xfrm>
          <a:prstGeom prst="rect">
            <a:avLst/>
          </a:prstGeom>
          <a:noFill/>
        </p:spPr>
        <p:txBody>
          <a:bodyPr wrap="square" rtlCol="0">
            <a:spAutoFit/>
          </a:bodyPr>
          <a:lstStyle/>
          <a:p>
            <a:r>
              <a:rPr lang="en-US" dirty="0"/>
              <a:t>($ in millions)</a:t>
            </a:r>
          </a:p>
        </p:txBody>
      </p:sp>
      <p:cxnSp>
        <p:nvCxnSpPr>
          <p:cNvPr id="24" name="Straight Connector 23"/>
          <p:cNvCxnSpPr/>
          <p:nvPr/>
        </p:nvCxnSpPr>
        <p:spPr>
          <a:xfrm flipV="1">
            <a:off x="2604323" y="1840096"/>
            <a:ext cx="1047636" cy="231"/>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5" name="Straight Connector 24"/>
          <p:cNvCxnSpPr/>
          <p:nvPr/>
        </p:nvCxnSpPr>
        <p:spPr>
          <a:xfrm>
            <a:off x="4287574" y="1840097"/>
            <a:ext cx="231209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6" name="Straight Connector 25"/>
          <p:cNvCxnSpPr/>
          <p:nvPr/>
        </p:nvCxnSpPr>
        <p:spPr>
          <a:xfrm flipV="1">
            <a:off x="7276471" y="1839280"/>
            <a:ext cx="1224086" cy="1"/>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27" name="TextBox 26"/>
          <p:cNvSpPr txBox="1"/>
          <p:nvPr/>
        </p:nvSpPr>
        <p:spPr>
          <a:xfrm>
            <a:off x="3810713" y="1470533"/>
            <a:ext cx="260812" cy="369332"/>
          </a:xfrm>
          <a:prstGeom prst="rect">
            <a:avLst/>
          </a:prstGeom>
          <a:noFill/>
        </p:spPr>
        <p:txBody>
          <a:bodyPr wrap="square" rtlCol="0">
            <a:spAutoFit/>
          </a:bodyPr>
          <a:lstStyle/>
          <a:p>
            <a:r>
              <a:rPr lang="en-US" b="1" dirty="0"/>
              <a:t>÷</a:t>
            </a:r>
          </a:p>
        </p:txBody>
      </p:sp>
      <p:sp>
        <p:nvSpPr>
          <p:cNvPr id="28" name="TextBox 27"/>
          <p:cNvSpPr txBox="1"/>
          <p:nvPr/>
        </p:nvSpPr>
        <p:spPr>
          <a:xfrm>
            <a:off x="6740288" y="1468509"/>
            <a:ext cx="299316" cy="369332"/>
          </a:xfrm>
          <a:prstGeom prst="rect">
            <a:avLst/>
          </a:prstGeom>
          <a:noFill/>
        </p:spPr>
        <p:txBody>
          <a:bodyPr wrap="square" rtlCol="0">
            <a:spAutoFit/>
          </a:bodyPr>
          <a:lstStyle/>
          <a:p>
            <a:r>
              <a:rPr lang="en-US" b="1" dirty="0"/>
              <a:t>=</a:t>
            </a:r>
          </a:p>
        </p:txBody>
      </p:sp>
      <p:sp>
        <p:nvSpPr>
          <p:cNvPr id="29" name="TextBox 28"/>
          <p:cNvSpPr txBox="1"/>
          <p:nvPr/>
        </p:nvSpPr>
        <p:spPr>
          <a:xfrm>
            <a:off x="1066521" y="1920902"/>
            <a:ext cx="7954849" cy="923330"/>
          </a:xfrm>
          <a:prstGeom prst="rect">
            <a:avLst/>
          </a:prstGeom>
          <a:noFill/>
        </p:spPr>
        <p:txBody>
          <a:bodyPr wrap="square" rtlCol="0">
            <a:spAutoFit/>
          </a:bodyPr>
          <a:lstStyle/>
          <a:p>
            <a:r>
              <a:rPr lang="en-US" dirty="0"/>
              <a:t>			   $55,256                ($365,725 + $338,516)/2     =             15.7%</a:t>
            </a:r>
          </a:p>
          <a:p>
            <a:pPr fontAlgn="ctr"/>
            <a:r>
              <a:rPr lang="en-US" dirty="0"/>
              <a:t>			   $34,343                ($232,792 + $275,909)/2                    13.5%</a:t>
            </a:r>
          </a:p>
          <a:p>
            <a:endParaRPr lang="en-US" dirty="0"/>
          </a:p>
        </p:txBody>
      </p:sp>
      <p:sp>
        <p:nvSpPr>
          <p:cNvPr id="30" name="TextBox 29"/>
          <p:cNvSpPr txBox="1"/>
          <p:nvPr/>
        </p:nvSpPr>
        <p:spPr>
          <a:xfrm>
            <a:off x="3810713" y="1912885"/>
            <a:ext cx="260812" cy="369332"/>
          </a:xfrm>
          <a:prstGeom prst="rect">
            <a:avLst/>
          </a:prstGeom>
          <a:noFill/>
        </p:spPr>
        <p:txBody>
          <a:bodyPr wrap="square" rtlCol="0">
            <a:spAutoFit/>
          </a:bodyPr>
          <a:lstStyle/>
          <a:p>
            <a:r>
              <a:rPr lang="en-US" dirty="0"/>
              <a:t>÷</a:t>
            </a:r>
          </a:p>
        </p:txBody>
      </p:sp>
      <p:sp>
        <p:nvSpPr>
          <p:cNvPr id="33" name="TextBox 32"/>
          <p:cNvSpPr txBox="1"/>
          <p:nvPr/>
        </p:nvSpPr>
        <p:spPr>
          <a:xfrm>
            <a:off x="6696077" y="2193103"/>
            <a:ext cx="413876" cy="369332"/>
          </a:xfrm>
          <a:prstGeom prst="rect">
            <a:avLst/>
          </a:prstGeom>
          <a:noFill/>
        </p:spPr>
        <p:txBody>
          <a:bodyPr wrap="square" rtlCol="0">
            <a:spAutoFit/>
          </a:bodyPr>
          <a:lstStyle/>
          <a:p>
            <a:r>
              <a:rPr lang="en-US" dirty="0"/>
              <a:t> =</a:t>
            </a:r>
          </a:p>
        </p:txBody>
      </p:sp>
      <p:sp>
        <p:nvSpPr>
          <p:cNvPr id="35" name="Rectangle 34"/>
          <p:cNvSpPr/>
          <p:nvPr/>
        </p:nvSpPr>
        <p:spPr>
          <a:xfrm>
            <a:off x="851067" y="4384093"/>
            <a:ext cx="7894097" cy="1598972"/>
          </a:xfrm>
          <a:prstGeom prst="rect">
            <a:avLst/>
          </a:prstGeom>
          <a:solidFill>
            <a:srgbClr val="D4EFF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6" name="TextBox 35"/>
          <p:cNvSpPr txBox="1"/>
          <p:nvPr/>
        </p:nvSpPr>
        <p:spPr>
          <a:xfrm>
            <a:off x="2393259" y="4573571"/>
            <a:ext cx="1440134" cy="544765"/>
          </a:xfrm>
          <a:prstGeom prst="rect">
            <a:avLst/>
          </a:prstGeom>
          <a:noFill/>
        </p:spPr>
        <p:txBody>
          <a:bodyPr wrap="square" rtlCol="0">
            <a:spAutoFit/>
          </a:bodyPr>
          <a:lstStyle/>
          <a:p>
            <a:pPr algn="ctr">
              <a:lnSpc>
                <a:spcPct val="80000"/>
              </a:lnSpc>
            </a:pPr>
            <a:r>
              <a:rPr lang="en-US" b="1" dirty="0"/>
              <a:t>Operating</a:t>
            </a:r>
            <a:br>
              <a:rPr lang="en-US" b="1" dirty="0"/>
            </a:br>
            <a:r>
              <a:rPr lang="en-US" b="1" dirty="0"/>
              <a:t>Cash Flows</a:t>
            </a:r>
          </a:p>
        </p:txBody>
      </p:sp>
      <p:sp>
        <p:nvSpPr>
          <p:cNvPr id="37" name="TextBox 36"/>
          <p:cNvSpPr txBox="1"/>
          <p:nvPr/>
        </p:nvSpPr>
        <p:spPr>
          <a:xfrm>
            <a:off x="4071526" y="4759834"/>
            <a:ext cx="2528144" cy="544765"/>
          </a:xfrm>
          <a:prstGeom prst="rect">
            <a:avLst/>
          </a:prstGeom>
          <a:noFill/>
        </p:spPr>
        <p:txBody>
          <a:bodyPr wrap="square" rtlCol="0">
            <a:spAutoFit/>
          </a:bodyPr>
          <a:lstStyle/>
          <a:p>
            <a:pPr algn="ctr">
              <a:lnSpc>
                <a:spcPct val="80000"/>
              </a:lnSpc>
            </a:pPr>
            <a:r>
              <a:rPr lang="en-US" b="1" dirty="0"/>
              <a:t>Average Total Assets</a:t>
            </a:r>
          </a:p>
          <a:p>
            <a:pPr algn="ctr">
              <a:lnSpc>
                <a:spcPct val="80000"/>
              </a:lnSpc>
            </a:pPr>
            <a:endParaRPr lang="en-US" b="1" dirty="0"/>
          </a:p>
        </p:txBody>
      </p:sp>
      <p:sp>
        <p:nvSpPr>
          <p:cNvPr id="38" name="TextBox 37"/>
          <p:cNvSpPr txBox="1"/>
          <p:nvPr/>
        </p:nvSpPr>
        <p:spPr>
          <a:xfrm>
            <a:off x="6935808" y="4550456"/>
            <a:ext cx="1809357" cy="766364"/>
          </a:xfrm>
          <a:prstGeom prst="rect">
            <a:avLst/>
          </a:prstGeom>
          <a:noFill/>
        </p:spPr>
        <p:txBody>
          <a:bodyPr wrap="square" rtlCol="0">
            <a:spAutoFit/>
          </a:bodyPr>
          <a:lstStyle/>
          <a:p>
            <a:pPr algn="ctr">
              <a:lnSpc>
                <a:spcPct val="80000"/>
              </a:lnSpc>
            </a:pPr>
            <a:r>
              <a:rPr lang="en-US" b="1" dirty="0"/>
              <a:t>Cash Return </a:t>
            </a:r>
          </a:p>
          <a:p>
            <a:pPr algn="ctr">
              <a:lnSpc>
                <a:spcPct val="80000"/>
              </a:lnSpc>
            </a:pPr>
            <a:r>
              <a:rPr lang="en-US" b="1" dirty="0"/>
              <a:t>on Assets</a:t>
            </a:r>
          </a:p>
          <a:p>
            <a:pPr algn="ctr">
              <a:lnSpc>
                <a:spcPct val="80000"/>
              </a:lnSpc>
            </a:pPr>
            <a:endParaRPr lang="en-US" b="1" dirty="0"/>
          </a:p>
        </p:txBody>
      </p:sp>
      <p:sp>
        <p:nvSpPr>
          <p:cNvPr id="39" name="TextBox 38"/>
          <p:cNvSpPr txBox="1"/>
          <p:nvPr/>
        </p:nvSpPr>
        <p:spPr>
          <a:xfrm>
            <a:off x="1066521" y="4720560"/>
            <a:ext cx="1440134" cy="369332"/>
          </a:xfrm>
          <a:prstGeom prst="rect">
            <a:avLst/>
          </a:prstGeom>
          <a:noFill/>
        </p:spPr>
        <p:txBody>
          <a:bodyPr wrap="square" rtlCol="0">
            <a:spAutoFit/>
          </a:bodyPr>
          <a:lstStyle/>
          <a:p>
            <a:r>
              <a:rPr lang="en-US" dirty="0"/>
              <a:t>($ in millions)</a:t>
            </a:r>
          </a:p>
        </p:txBody>
      </p:sp>
      <p:cxnSp>
        <p:nvCxnSpPr>
          <p:cNvPr id="40" name="Straight Connector 39"/>
          <p:cNvCxnSpPr/>
          <p:nvPr/>
        </p:nvCxnSpPr>
        <p:spPr>
          <a:xfrm flipV="1">
            <a:off x="2604323" y="5089892"/>
            <a:ext cx="1047636" cy="231"/>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1" name="Straight Connector 40"/>
          <p:cNvCxnSpPr/>
          <p:nvPr/>
        </p:nvCxnSpPr>
        <p:spPr>
          <a:xfrm>
            <a:off x="4287574" y="5089893"/>
            <a:ext cx="231209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2" name="Straight Connector 41"/>
          <p:cNvCxnSpPr/>
          <p:nvPr/>
        </p:nvCxnSpPr>
        <p:spPr>
          <a:xfrm flipV="1">
            <a:off x="7109953" y="5101777"/>
            <a:ext cx="1466804" cy="16559"/>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43" name="TextBox 42"/>
          <p:cNvSpPr txBox="1"/>
          <p:nvPr/>
        </p:nvSpPr>
        <p:spPr>
          <a:xfrm>
            <a:off x="3810713" y="4720329"/>
            <a:ext cx="260812" cy="369332"/>
          </a:xfrm>
          <a:prstGeom prst="rect">
            <a:avLst/>
          </a:prstGeom>
          <a:noFill/>
        </p:spPr>
        <p:txBody>
          <a:bodyPr wrap="square" rtlCol="0">
            <a:spAutoFit/>
          </a:bodyPr>
          <a:lstStyle/>
          <a:p>
            <a:r>
              <a:rPr lang="en-US" b="1" dirty="0"/>
              <a:t>÷</a:t>
            </a:r>
          </a:p>
        </p:txBody>
      </p:sp>
      <p:sp>
        <p:nvSpPr>
          <p:cNvPr id="44" name="TextBox 43"/>
          <p:cNvSpPr txBox="1"/>
          <p:nvPr/>
        </p:nvSpPr>
        <p:spPr>
          <a:xfrm>
            <a:off x="6696865" y="4709223"/>
            <a:ext cx="300104" cy="369332"/>
          </a:xfrm>
          <a:prstGeom prst="rect">
            <a:avLst/>
          </a:prstGeom>
          <a:noFill/>
        </p:spPr>
        <p:txBody>
          <a:bodyPr wrap="square" rtlCol="0">
            <a:spAutoFit/>
          </a:bodyPr>
          <a:lstStyle/>
          <a:p>
            <a:r>
              <a:rPr lang="en-US" b="1" dirty="0"/>
              <a:t>=</a:t>
            </a:r>
          </a:p>
        </p:txBody>
      </p:sp>
      <p:sp>
        <p:nvSpPr>
          <p:cNvPr id="45" name="TextBox 44"/>
          <p:cNvSpPr txBox="1"/>
          <p:nvPr/>
        </p:nvSpPr>
        <p:spPr>
          <a:xfrm>
            <a:off x="1017323" y="5155269"/>
            <a:ext cx="7954849" cy="646331"/>
          </a:xfrm>
          <a:prstGeom prst="rect">
            <a:avLst/>
          </a:prstGeom>
          <a:noFill/>
        </p:spPr>
        <p:txBody>
          <a:bodyPr wrap="square" rtlCol="0">
            <a:spAutoFit/>
          </a:bodyPr>
          <a:lstStyle/>
          <a:p>
            <a:r>
              <a:rPr lang="en-US" dirty="0"/>
              <a:t>			     $69,391               ($365,725 + $338,516)/2                    19.7%   </a:t>
            </a:r>
          </a:p>
          <a:p>
            <a:r>
              <a:rPr lang="en-US" dirty="0"/>
              <a:t>			     $54,520               ($232,792 + $275,909)/2                    21.4%</a:t>
            </a:r>
          </a:p>
        </p:txBody>
      </p:sp>
      <p:sp>
        <p:nvSpPr>
          <p:cNvPr id="46" name="TextBox 45"/>
          <p:cNvSpPr txBox="1"/>
          <p:nvPr/>
        </p:nvSpPr>
        <p:spPr>
          <a:xfrm>
            <a:off x="3810713" y="5162681"/>
            <a:ext cx="260812" cy="369332"/>
          </a:xfrm>
          <a:prstGeom prst="rect">
            <a:avLst/>
          </a:prstGeom>
          <a:noFill/>
        </p:spPr>
        <p:txBody>
          <a:bodyPr wrap="square" rtlCol="0">
            <a:spAutoFit/>
          </a:bodyPr>
          <a:lstStyle/>
          <a:p>
            <a:r>
              <a:rPr lang="en-US" dirty="0"/>
              <a:t>÷</a:t>
            </a:r>
          </a:p>
        </p:txBody>
      </p:sp>
      <p:sp>
        <p:nvSpPr>
          <p:cNvPr id="47" name="TextBox 46"/>
          <p:cNvSpPr txBox="1"/>
          <p:nvPr/>
        </p:nvSpPr>
        <p:spPr>
          <a:xfrm>
            <a:off x="3805040" y="5441145"/>
            <a:ext cx="260812" cy="369332"/>
          </a:xfrm>
          <a:prstGeom prst="rect">
            <a:avLst/>
          </a:prstGeom>
          <a:noFill/>
        </p:spPr>
        <p:txBody>
          <a:bodyPr wrap="square" rtlCol="0">
            <a:spAutoFit/>
          </a:bodyPr>
          <a:lstStyle/>
          <a:p>
            <a:r>
              <a:rPr lang="en-US" dirty="0"/>
              <a:t>÷</a:t>
            </a:r>
          </a:p>
        </p:txBody>
      </p:sp>
      <p:sp>
        <p:nvSpPr>
          <p:cNvPr id="48" name="TextBox 47"/>
          <p:cNvSpPr txBox="1"/>
          <p:nvPr/>
        </p:nvSpPr>
        <p:spPr>
          <a:xfrm>
            <a:off x="6691097" y="5165759"/>
            <a:ext cx="300104" cy="369332"/>
          </a:xfrm>
          <a:prstGeom prst="rect">
            <a:avLst/>
          </a:prstGeom>
          <a:noFill/>
        </p:spPr>
        <p:txBody>
          <a:bodyPr wrap="square" rtlCol="0">
            <a:spAutoFit/>
          </a:bodyPr>
          <a:lstStyle/>
          <a:p>
            <a:r>
              <a:rPr lang="en-US" dirty="0"/>
              <a:t>=</a:t>
            </a:r>
          </a:p>
        </p:txBody>
      </p:sp>
      <p:sp>
        <p:nvSpPr>
          <p:cNvPr id="49" name="TextBox 48"/>
          <p:cNvSpPr txBox="1"/>
          <p:nvPr/>
        </p:nvSpPr>
        <p:spPr>
          <a:xfrm>
            <a:off x="6696077" y="5442899"/>
            <a:ext cx="300104" cy="369332"/>
          </a:xfrm>
          <a:prstGeom prst="rect">
            <a:avLst/>
          </a:prstGeom>
          <a:noFill/>
        </p:spPr>
        <p:txBody>
          <a:bodyPr wrap="square" rtlCol="0">
            <a:spAutoFit/>
          </a:bodyPr>
          <a:lstStyle/>
          <a:p>
            <a:r>
              <a:rPr lang="en-US" dirty="0"/>
              <a:t>=</a:t>
            </a:r>
          </a:p>
        </p:txBody>
      </p:sp>
      <p:sp>
        <p:nvSpPr>
          <p:cNvPr id="3" name="TextBox 2"/>
          <p:cNvSpPr txBox="1"/>
          <p:nvPr/>
        </p:nvSpPr>
        <p:spPr>
          <a:xfrm>
            <a:off x="1240677" y="1916104"/>
            <a:ext cx="1091821" cy="646331"/>
          </a:xfrm>
          <a:prstGeom prst="rect">
            <a:avLst/>
          </a:prstGeom>
          <a:noFill/>
        </p:spPr>
        <p:txBody>
          <a:bodyPr wrap="square" rtlCol="0">
            <a:spAutoFit/>
          </a:bodyPr>
          <a:lstStyle/>
          <a:p>
            <a:r>
              <a:rPr lang="en-US" b="1" dirty="0"/>
              <a:t>Apple Alphabet</a:t>
            </a:r>
            <a:endParaRPr lang="en-US" dirty="0"/>
          </a:p>
        </p:txBody>
      </p:sp>
      <p:sp>
        <p:nvSpPr>
          <p:cNvPr id="50" name="TextBox 49"/>
          <p:cNvSpPr txBox="1"/>
          <p:nvPr/>
        </p:nvSpPr>
        <p:spPr>
          <a:xfrm>
            <a:off x="1240677" y="5165900"/>
            <a:ext cx="1091821" cy="646331"/>
          </a:xfrm>
          <a:prstGeom prst="rect">
            <a:avLst/>
          </a:prstGeom>
          <a:noFill/>
        </p:spPr>
        <p:txBody>
          <a:bodyPr wrap="square" rtlCol="0">
            <a:spAutoFit/>
          </a:bodyPr>
          <a:lstStyle/>
          <a:p>
            <a:r>
              <a:rPr lang="en-US" b="1" dirty="0"/>
              <a:t>Apple Alphabet</a:t>
            </a:r>
            <a:endParaRPr lang="en-US" dirty="0"/>
          </a:p>
        </p:txBody>
      </p:sp>
      <p:sp>
        <p:nvSpPr>
          <p:cNvPr id="51" name="TextBox 50">
            <a:extLst>
              <a:ext uri="{FF2B5EF4-FFF2-40B4-BE49-F238E27FC236}">
                <a16:creationId xmlns:a16="http://schemas.microsoft.com/office/drawing/2014/main" id="{278D1AFF-1EE0-4C3F-8AA2-A1C77CBA54E6}"/>
              </a:ext>
            </a:extLst>
          </p:cNvPr>
          <p:cNvSpPr txBox="1"/>
          <p:nvPr/>
        </p:nvSpPr>
        <p:spPr>
          <a:xfrm>
            <a:off x="3833393" y="2209623"/>
            <a:ext cx="390532" cy="369332"/>
          </a:xfrm>
          <a:prstGeom prst="rect">
            <a:avLst/>
          </a:prstGeom>
          <a:noFill/>
        </p:spPr>
        <p:txBody>
          <a:bodyPr wrap="square" rtlCol="0">
            <a:spAutoFit/>
          </a:bodyPr>
          <a:lstStyle/>
          <a:p>
            <a:r>
              <a:rPr lang="en-US" dirty="0"/>
              <a:t>÷</a:t>
            </a:r>
          </a:p>
        </p:txBody>
      </p:sp>
    </p:spTree>
    <p:extLst>
      <p:ext uri="{BB962C8B-B14F-4D97-AF65-F5344CB8AC3E}">
        <p14:creationId xmlns:p14="http://schemas.microsoft.com/office/powerpoint/2010/main" val="657590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907739" y="1590404"/>
            <a:ext cx="7423473" cy="1519337"/>
          </a:xfrm>
          <a:prstGeom prst="roundRect">
            <a:avLst/>
          </a:prstGeom>
          <a:solidFill>
            <a:srgbClr val="FFFDD8"/>
          </a:solidFill>
          <a:ln>
            <a:solidFill>
              <a:srgbClr val="D4932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812788" y="875658"/>
            <a:ext cx="8229600" cy="1143000"/>
          </a:xfrm>
        </p:spPr>
        <p:txBody>
          <a:bodyPr/>
          <a:lstStyle/>
          <a:p>
            <a:pPr>
              <a:lnSpc>
                <a:spcPct val="90000"/>
              </a:lnSpc>
            </a:pPr>
            <a:r>
              <a:rPr lang="en-US" sz="4000" dirty="0"/>
              <a:t>Components of Cash Return on Assets</a:t>
            </a:r>
          </a:p>
        </p:txBody>
      </p:sp>
      <p:sp>
        <p:nvSpPr>
          <p:cNvPr id="3" name="Content Placeholder 2"/>
          <p:cNvSpPr>
            <a:spLocks noGrp="1"/>
          </p:cNvSpPr>
          <p:nvPr>
            <p:ph idx="1"/>
          </p:nvPr>
        </p:nvSpPr>
        <p:spPr>
          <a:xfrm>
            <a:off x="812788" y="3465571"/>
            <a:ext cx="8229600" cy="2541403"/>
          </a:xfrm>
        </p:spPr>
        <p:txBody>
          <a:bodyPr>
            <a:normAutofit fontScale="92500" lnSpcReduction="20000"/>
          </a:bodyPr>
          <a:lstStyle/>
          <a:p>
            <a:r>
              <a:rPr lang="en-US" b="1" dirty="0"/>
              <a:t>Cash return on assets</a:t>
            </a:r>
            <a:r>
              <a:rPr lang="en-US" dirty="0"/>
              <a:t> measures the operating cash flow generated per dollar of assets</a:t>
            </a:r>
          </a:p>
          <a:p>
            <a:r>
              <a:rPr lang="en-US" b="1" dirty="0"/>
              <a:t>Cash flow to sales </a:t>
            </a:r>
            <a:r>
              <a:rPr lang="en-US" dirty="0"/>
              <a:t>measures the operating cash flows generated for each dollar of sales</a:t>
            </a:r>
          </a:p>
          <a:p>
            <a:r>
              <a:rPr lang="en-US" b="1" dirty="0"/>
              <a:t>Asset turnover </a:t>
            </a:r>
            <a:r>
              <a:rPr lang="en-US" dirty="0"/>
              <a:t>measures the sales revenue generated per dollar of assets</a:t>
            </a:r>
          </a:p>
        </p:txBody>
      </p:sp>
      <p:sp>
        <p:nvSpPr>
          <p:cNvPr id="20" name="Footer Placeholder 19"/>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21" name="Slide Number Placeholder 20"/>
          <p:cNvSpPr>
            <a:spLocks noGrp="1"/>
          </p:cNvSpPr>
          <p:nvPr>
            <p:ph type="sldNum" sz="quarter" idx="12"/>
          </p:nvPr>
        </p:nvSpPr>
        <p:spPr/>
        <p:txBody>
          <a:bodyPr/>
          <a:lstStyle/>
          <a:p>
            <a:r>
              <a:rPr lang="en-US" dirty="0"/>
              <a:t>11-</a:t>
            </a:r>
            <a:fld id="{8A048DD7-39B4-434B-ACE7-68CA5B147A05}" type="slidenum">
              <a:rPr lang="en-US" smtClean="0"/>
              <a:t>58</a:t>
            </a:fld>
            <a:endParaRPr lang="en-US" dirty="0"/>
          </a:p>
        </p:txBody>
      </p:sp>
      <p:sp>
        <p:nvSpPr>
          <p:cNvPr id="23" name="Content Placeholder 5"/>
          <p:cNvSpPr txBox="1">
            <a:spLocks/>
          </p:cNvSpPr>
          <p:nvPr/>
        </p:nvSpPr>
        <p:spPr>
          <a:xfrm>
            <a:off x="742572" y="403234"/>
            <a:ext cx="4906962" cy="403234"/>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t>Illustration 11–23</a:t>
            </a:r>
          </a:p>
        </p:txBody>
      </p:sp>
      <p:sp>
        <p:nvSpPr>
          <p:cNvPr id="9" name="TextBox 8"/>
          <p:cNvSpPr txBox="1"/>
          <p:nvPr/>
        </p:nvSpPr>
        <p:spPr>
          <a:xfrm>
            <a:off x="1188075" y="1770519"/>
            <a:ext cx="1809357" cy="815608"/>
          </a:xfrm>
          <a:prstGeom prst="rect">
            <a:avLst/>
          </a:prstGeom>
          <a:noFill/>
        </p:spPr>
        <p:txBody>
          <a:bodyPr wrap="square" rtlCol="0">
            <a:spAutoFit/>
          </a:bodyPr>
          <a:lstStyle/>
          <a:p>
            <a:pPr algn="ctr">
              <a:lnSpc>
                <a:spcPct val="80000"/>
              </a:lnSpc>
            </a:pPr>
            <a:r>
              <a:rPr lang="en-US" sz="2000" b="1" dirty="0"/>
              <a:t>Cash return </a:t>
            </a:r>
          </a:p>
          <a:p>
            <a:pPr algn="ctr">
              <a:lnSpc>
                <a:spcPct val="80000"/>
              </a:lnSpc>
            </a:pPr>
            <a:r>
              <a:rPr lang="en-US" sz="2000" b="1" dirty="0"/>
              <a:t>on assets</a:t>
            </a:r>
          </a:p>
          <a:p>
            <a:pPr algn="ctr">
              <a:lnSpc>
                <a:spcPct val="80000"/>
              </a:lnSpc>
            </a:pPr>
            <a:endParaRPr lang="en-US" b="1" dirty="0"/>
          </a:p>
        </p:txBody>
      </p:sp>
      <p:sp>
        <p:nvSpPr>
          <p:cNvPr id="10" name="TextBox 9"/>
          <p:cNvSpPr txBox="1"/>
          <p:nvPr/>
        </p:nvSpPr>
        <p:spPr>
          <a:xfrm>
            <a:off x="3585723" y="1766751"/>
            <a:ext cx="1809357" cy="815608"/>
          </a:xfrm>
          <a:prstGeom prst="rect">
            <a:avLst/>
          </a:prstGeom>
          <a:noFill/>
        </p:spPr>
        <p:txBody>
          <a:bodyPr wrap="square" rtlCol="0">
            <a:spAutoFit/>
          </a:bodyPr>
          <a:lstStyle/>
          <a:p>
            <a:pPr algn="ctr">
              <a:lnSpc>
                <a:spcPct val="80000"/>
              </a:lnSpc>
            </a:pPr>
            <a:r>
              <a:rPr lang="en-US" sz="2000" b="1" dirty="0"/>
              <a:t>Cash flow</a:t>
            </a:r>
            <a:br>
              <a:rPr lang="en-US" sz="2000" b="1" dirty="0"/>
            </a:br>
            <a:r>
              <a:rPr lang="en-US" sz="2000" b="1" dirty="0"/>
              <a:t>to sales</a:t>
            </a:r>
          </a:p>
          <a:p>
            <a:pPr algn="ctr">
              <a:lnSpc>
                <a:spcPct val="80000"/>
              </a:lnSpc>
            </a:pPr>
            <a:endParaRPr lang="en-US" b="1" dirty="0"/>
          </a:p>
        </p:txBody>
      </p:sp>
      <p:sp>
        <p:nvSpPr>
          <p:cNvPr id="11" name="TextBox 10"/>
          <p:cNvSpPr txBox="1"/>
          <p:nvPr/>
        </p:nvSpPr>
        <p:spPr>
          <a:xfrm>
            <a:off x="6119544" y="1766751"/>
            <a:ext cx="1809357" cy="815608"/>
          </a:xfrm>
          <a:prstGeom prst="rect">
            <a:avLst/>
          </a:prstGeom>
          <a:noFill/>
        </p:spPr>
        <p:txBody>
          <a:bodyPr wrap="square" rtlCol="0">
            <a:spAutoFit/>
          </a:bodyPr>
          <a:lstStyle/>
          <a:p>
            <a:pPr algn="ctr">
              <a:lnSpc>
                <a:spcPct val="80000"/>
              </a:lnSpc>
            </a:pPr>
            <a:r>
              <a:rPr lang="en-US" sz="2000" b="1" dirty="0"/>
              <a:t>Asset</a:t>
            </a:r>
          </a:p>
          <a:p>
            <a:pPr algn="ctr">
              <a:lnSpc>
                <a:spcPct val="80000"/>
              </a:lnSpc>
            </a:pPr>
            <a:r>
              <a:rPr lang="en-US" sz="2000" b="1" dirty="0"/>
              <a:t>turnover</a:t>
            </a:r>
          </a:p>
          <a:p>
            <a:pPr algn="ctr">
              <a:lnSpc>
                <a:spcPct val="80000"/>
              </a:lnSpc>
            </a:pPr>
            <a:endParaRPr lang="en-US" b="1" dirty="0"/>
          </a:p>
        </p:txBody>
      </p:sp>
      <p:cxnSp>
        <p:nvCxnSpPr>
          <p:cNvPr id="13" name="Straight Connector 12"/>
          <p:cNvCxnSpPr/>
          <p:nvPr/>
        </p:nvCxnSpPr>
        <p:spPr>
          <a:xfrm flipV="1">
            <a:off x="1124814" y="2655852"/>
            <a:ext cx="2103120" cy="1"/>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4" name="TextBox 3"/>
          <p:cNvSpPr txBox="1"/>
          <p:nvPr/>
        </p:nvSpPr>
        <p:spPr>
          <a:xfrm>
            <a:off x="985572" y="2290706"/>
            <a:ext cx="2381605" cy="707886"/>
          </a:xfrm>
          <a:prstGeom prst="rect">
            <a:avLst/>
          </a:prstGeom>
          <a:noFill/>
        </p:spPr>
        <p:txBody>
          <a:bodyPr wrap="square" rtlCol="0">
            <a:spAutoFit/>
          </a:bodyPr>
          <a:lstStyle/>
          <a:p>
            <a:pPr algn="ctr"/>
            <a:r>
              <a:rPr lang="en-US" sz="2000" dirty="0"/>
              <a:t>Operating cash flows</a:t>
            </a:r>
          </a:p>
          <a:p>
            <a:pPr algn="ctr"/>
            <a:r>
              <a:rPr lang="en-US" sz="2000" dirty="0"/>
              <a:t>Average total assets</a:t>
            </a:r>
          </a:p>
        </p:txBody>
      </p:sp>
      <p:sp>
        <p:nvSpPr>
          <p:cNvPr id="14" name="TextBox 13"/>
          <p:cNvSpPr txBox="1"/>
          <p:nvPr/>
        </p:nvSpPr>
        <p:spPr>
          <a:xfrm>
            <a:off x="3367176" y="2290770"/>
            <a:ext cx="2504601" cy="707886"/>
          </a:xfrm>
          <a:prstGeom prst="rect">
            <a:avLst/>
          </a:prstGeom>
          <a:noFill/>
        </p:spPr>
        <p:txBody>
          <a:bodyPr wrap="square" rtlCol="0">
            <a:spAutoFit/>
          </a:bodyPr>
          <a:lstStyle/>
          <a:p>
            <a:pPr algn="ctr"/>
            <a:r>
              <a:rPr lang="en-US" sz="2000" dirty="0"/>
              <a:t>Operating cash flows</a:t>
            </a:r>
          </a:p>
          <a:p>
            <a:pPr algn="ctr"/>
            <a:r>
              <a:rPr lang="en-US" sz="2000" dirty="0"/>
              <a:t>Net sales</a:t>
            </a:r>
          </a:p>
        </p:txBody>
      </p:sp>
      <p:sp>
        <p:nvSpPr>
          <p:cNvPr id="15" name="TextBox 14"/>
          <p:cNvSpPr txBox="1"/>
          <p:nvPr/>
        </p:nvSpPr>
        <p:spPr>
          <a:xfrm>
            <a:off x="5817551" y="2290710"/>
            <a:ext cx="2437544" cy="707886"/>
          </a:xfrm>
          <a:prstGeom prst="rect">
            <a:avLst/>
          </a:prstGeom>
          <a:noFill/>
        </p:spPr>
        <p:txBody>
          <a:bodyPr wrap="square" rtlCol="0">
            <a:spAutoFit/>
          </a:bodyPr>
          <a:lstStyle/>
          <a:p>
            <a:pPr algn="ctr"/>
            <a:r>
              <a:rPr lang="en-US" sz="2000" dirty="0"/>
              <a:t>Net sales</a:t>
            </a:r>
          </a:p>
          <a:p>
            <a:pPr algn="ctr"/>
            <a:r>
              <a:rPr lang="en-US" sz="2000" dirty="0"/>
              <a:t>Average total assets</a:t>
            </a:r>
          </a:p>
        </p:txBody>
      </p:sp>
      <p:cxnSp>
        <p:nvCxnSpPr>
          <p:cNvPr id="17" name="Straight Connector 16"/>
          <p:cNvCxnSpPr/>
          <p:nvPr/>
        </p:nvCxnSpPr>
        <p:spPr>
          <a:xfrm flipV="1">
            <a:off x="3538445" y="2654295"/>
            <a:ext cx="2194560" cy="1"/>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flipV="1">
            <a:off x="6043479" y="2640873"/>
            <a:ext cx="2011680" cy="1"/>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6" name="TextBox 5"/>
          <p:cNvSpPr txBox="1"/>
          <p:nvPr/>
        </p:nvSpPr>
        <p:spPr>
          <a:xfrm>
            <a:off x="3230281" y="1875580"/>
            <a:ext cx="430906" cy="923330"/>
          </a:xfrm>
          <a:prstGeom prst="rect">
            <a:avLst/>
          </a:prstGeom>
          <a:noFill/>
        </p:spPr>
        <p:txBody>
          <a:bodyPr wrap="square" rtlCol="0">
            <a:spAutoFit/>
          </a:bodyPr>
          <a:lstStyle/>
          <a:p>
            <a:r>
              <a:rPr lang="en-US" b="1" dirty="0"/>
              <a:t>=</a:t>
            </a:r>
          </a:p>
          <a:p>
            <a:endParaRPr lang="en-US" dirty="0"/>
          </a:p>
          <a:p>
            <a:r>
              <a:rPr lang="en-US" dirty="0"/>
              <a:t>=</a:t>
            </a:r>
          </a:p>
        </p:txBody>
      </p:sp>
      <p:sp>
        <p:nvSpPr>
          <p:cNvPr id="22" name="TextBox 21"/>
          <p:cNvSpPr txBox="1"/>
          <p:nvPr/>
        </p:nvSpPr>
        <p:spPr>
          <a:xfrm>
            <a:off x="5711656" y="1888408"/>
            <a:ext cx="430906" cy="923330"/>
          </a:xfrm>
          <a:prstGeom prst="rect">
            <a:avLst/>
          </a:prstGeom>
          <a:noFill/>
        </p:spPr>
        <p:txBody>
          <a:bodyPr wrap="square" rtlCol="0">
            <a:spAutoFit/>
          </a:bodyPr>
          <a:lstStyle/>
          <a:p>
            <a:r>
              <a:rPr lang="en-US" b="1" dirty="0"/>
              <a:t>×</a:t>
            </a:r>
          </a:p>
          <a:p>
            <a:endParaRPr lang="en-US" dirty="0"/>
          </a:p>
          <a:p>
            <a:r>
              <a:rPr lang="en-US" dirty="0"/>
              <a:t>×</a:t>
            </a:r>
          </a:p>
        </p:txBody>
      </p:sp>
    </p:spTree>
    <p:extLst>
      <p:ext uri="{BB962C8B-B14F-4D97-AF65-F5344CB8AC3E}">
        <p14:creationId xmlns:p14="http://schemas.microsoft.com/office/powerpoint/2010/main" val="1731759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4" grpId="0"/>
      <p:bldP spid="15"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7977" y="1003222"/>
            <a:ext cx="8035110" cy="1373676"/>
          </a:xfrm>
        </p:spPr>
        <p:txBody>
          <a:bodyPr/>
          <a:lstStyle/>
          <a:p>
            <a:pPr>
              <a:lnSpc>
                <a:spcPct val="90000"/>
              </a:lnSpc>
            </a:pPr>
            <a:r>
              <a:rPr lang="en-US" sz="3600" dirty="0"/>
              <a:t>Cash Flow to Sales for Apple and Alphabet</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11-</a:t>
            </a:r>
            <a:fld id="{8A048DD7-39B4-434B-ACE7-68CA5B147A05}" type="slidenum">
              <a:rPr lang="en-US" smtClean="0"/>
              <a:t>59</a:t>
            </a:fld>
            <a:endParaRPr lang="en-US" dirty="0"/>
          </a:p>
        </p:txBody>
      </p:sp>
      <p:sp>
        <p:nvSpPr>
          <p:cNvPr id="6" name="Content Placeholder 5"/>
          <p:cNvSpPr txBox="1">
            <a:spLocks/>
          </p:cNvSpPr>
          <p:nvPr/>
        </p:nvSpPr>
        <p:spPr>
          <a:xfrm>
            <a:off x="683248" y="490131"/>
            <a:ext cx="4906962" cy="403234"/>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t>Illustration 11–24</a:t>
            </a:r>
          </a:p>
        </p:txBody>
      </p:sp>
      <p:sp>
        <p:nvSpPr>
          <p:cNvPr id="8" name="Title 1"/>
          <p:cNvSpPr txBox="1">
            <a:spLocks/>
          </p:cNvSpPr>
          <p:nvPr/>
        </p:nvSpPr>
        <p:spPr>
          <a:xfrm>
            <a:off x="742572" y="3698896"/>
            <a:ext cx="8229600" cy="1143000"/>
          </a:xfrm>
          <a:prstGeom prst="rect">
            <a:avLst/>
          </a:prstGeom>
        </p:spPr>
        <p:txBody>
          <a:bodyPr/>
          <a:lstStyle>
            <a:lvl1pPr algn="l" defTabSz="457200" rtl="0" eaLnBrk="1" latinLnBrk="0" hangingPunct="1">
              <a:spcBef>
                <a:spcPct val="0"/>
              </a:spcBef>
              <a:buNone/>
              <a:defRPr sz="3200" b="0" i="0" kern="1200">
                <a:solidFill>
                  <a:srgbClr val="A5062D"/>
                </a:solidFill>
                <a:latin typeface="Avenir LT Std 65 Medium"/>
                <a:ea typeface="+mj-ea"/>
                <a:cs typeface="Avenir LT Std 65 Medium"/>
              </a:defRPr>
            </a:lvl1pPr>
          </a:lstStyle>
          <a:p>
            <a:r>
              <a:rPr lang="en-US" sz="3600" dirty="0"/>
              <a:t>Asset Turnover for Apple and Alphabet</a:t>
            </a:r>
          </a:p>
        </p:txBody>
      </p:sp>
      <p:sp>
        <p:nvSpPr>
          <p:cNvPr id="10" name="Content Placeholder 5"/>
          <p:cNvSpPr txBox="1">
            <a:spLocks/>
          </p:cNvSpPr>
          <p:nvPr/>
        </p:nvSpPr>
        <p:spPr>
          <a:xfrm>
            <a:off x="742572" y="3227456"/>
            <a:ext cx="4906962" cy="403234"/>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t>Illustration 11–25</a:t>
            </a:r>
          </a:p>
        </p:txBody>
      </p:sp>
      <p:sp>
        <p:nvSpPr>
          <p:cNvPr id="12" name="Rectangle 11"/>
          <p:cNvSpPr/>
          <p:nvPr/>
        </p:nvSpPr>
        <p:spPr>
          <a:xfrm>
            <a:off x="859807" y="1640877"/>
            <a:ext cx="8138160" cy="1475138"/>
          </a:xfrm>
          <a:prstGeom prst="rect">
            <a:avLst/>
          </a:prstGeom>
          <a:solidFill>
            <a:srgbClr val="D4EFF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TextBox 12"/>
          <p:cNvSpPr txBox="1"/>
          <p:nvPr/>
        </p:nvSpPr>
        <p:spPr>
          <a:xfrm>
            <a:off x="2393259" y="1722844"/>
            <a:ext cx="1440134" cy="502575"/>
          </a:xfrm>
          <a:prstGeom prst="rect">
            <a:avLst/>
          </a:prstGeom>
          <a:noFill/>
        </p:spPr>
        <p:txBody>
          <a:bodyPr wrap="square" rtlCol="0">
            <a:spAutoFit/>
          </a:bodyPr>
          <a:lstStyle/>
          <a:p>
            <a:pPr algn="ctr">
              <a:lnSpc>
                <a:spcPct val="80000"/>
              </a:lnSpc>
            </a:pPr>
            <a:r>
              <a:rPr lang="en-US" b="1" dirty="0"/>
              <a:t>Operating</a:t>
            </a:r>
          </a:p>
          <a:p>
            <a:pPr algn="ctr">
              <a:lnSpc>
                <a:spcPct val="80000"/>
              </a:lnSpc>
            </a:pPr>
            <a:r>
              <a:rPr lang="en-US" b="1" dirty="0"/>
              <a:t>Cash Flows</a:t>
            </a:r>
          </a:p>
        </p:txBody>
      </p:sp>
      <p:sp>
        <p:nvSpPr>
          <p:cNvPr id="14" name="TextBox 13"/>
          <p:cNvSpPr txBox="1"/>
          <p:nvPr/>
        </p:nvSpPr>
        <p:spPr>
          <a:xfrm>
            <a:off x="4685532" y="1926040"/>
            <a:ext cx="1809357" cy="544765"/>
          </a:xfrm>
          <a:prstGeom prst="rect">
            <a:avLst/>
          </a:prstGeom>
          <a:noFill/>
        </p:spPr>
        <p:txBody>
          <a:bodyPr wrap="square" rtlCol="0">
            <a:spAutoFit/>
          </a:bodyPr>
          <a:lstStyle/>
          <a:p>
            <a:pPr algn="ctr">
              <a:lnSpc>
                <a:spcPct val="80000"/>
              </a:lnSpc>
            </a:pPr>
            <a:r>
              <a:rPr lang="en-US" b="1" dirty="0"/>
              <a:t>Net Sales</a:t>
            </a:r>
          </a:p>
          <a:p>
            <a:pPr algn="ctr">
              <a:lnSpc>
                <a:spcPct val="80000"/>
              </a:lnSpc>
            </a:pPr>
            <a:endParaRPr lang="en-US" b="1" dirty="0"/>
          </a:p>
        </p:txBody>
      </p:sp>
      <p:sp>
        <p:nvSpPr>
          <p:cNvPr id="15" name="TextBox 14"/>
          <p:cNvSpPr txBox="1"/>
          <p:nvPr/>
        </p:nvSpPr>
        <p:spPr>
          <a:xfrm>
            <a:off x="6901942" y="1955514"/>
            <a:ext cx="2208192" cy="544765"/>
          </a:xfrm>
          <a:prstGeom prst="rect">
            <a:avLst/>
          </a:prstGeom>
          <a:noFill/>
        </p:spPr>
        <p:txBody>
          <a:bodyPr wrap="square" rtlCol="0">
            <a:spAutoFit/>
          </a:bodyPr>
          <a:lstStyle/>
          <a:p>
            <a:pPr algn="ctr">
              <a:lnSpc>
                <a:spcPct val="80000"/>
              </a:lnSpc>
            </a:pPr>
            <a:r>
              <a:rPr lang="en-US" b="1" dirty="0"/>
              <a:t>Cash Flow to Sales</a:t>
            </a:r>
          </a:p>
          <a:p>
            <a:pPr algn="ctr">
              <a:lnSpc>
                <a:spcPct val="80000"/>
              </a:lnSpc>
            </a:pPr>
            <a:endParaRPr lang="en-US" b="1" dirty="0"/>
          </a:p>
        </p:txBody>
      </p:sp>
      <p:sp>
        <p:nvSpPr>
          <p:cNvPr id="16" name="TextBox 15"/>
          <p:cNvSpPr txBox="1"/>
          <p:nvPr/>
        </p:nvSpPr>
        <p:spPr>
          <a:xfrm>
            <a:off x="1015205" y="1909248"/>
            <a:ext cx="1440134" cy="340729"/>
          </a:xfrm>
          <a:prstGeom prst="rect">
            <a:avLst/>
          </a:prstGeom>
          <a:noFill/>
        </p:spPr>
        <p:txBody>
          <a:bodyPr wrap="square" rtlCol="0">
            <a:spAutoFit/>
          </a:bodyPr>
          <a:lstStyle/>
          <a:p>
            <a:r>
              <a:rPr lang="en-US" dirty="0"/>
              <a:t>($ in millions)</a:t>
            </a:r>
          </a:p>
        </p:txBody>
      </p:sp>
      <p:cxnSp>
        <p:nvCxnSpPr>
          <p:cNvPr id="17" name="Straight Connector 16"/>
          <p:cNvCxnSpPr/>
          <p:nvPr/>
        </p:nvCxnSpPr>
        <p:spPr>
          <a:xfrm flipV="1">
            <a:off x="2604323" y="2249977"/>
            <a:ext cx="1047636" cy="213"/>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a:off x="5115415" y="2249978"/>
            <a:ext cx="93133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a:xfrm>
            <a:off x="7112001" y="2268121"/>
            <a:ext cx="180481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20" name="TextBox 19"/>
          <p:cNvSpPr txBox="1"/>
          <p:nvPr/>
        </p:nvSpPr>
        <p:spPr>
          <a:xfrm>
            <a:off x="4197657" y="1850080"/>
            <a:ext cx="260812" cy="400110"/>
          </a:xfrm>
          <a:prstGeom prst="rect">
            <a:avLst/>
          </a:prstGeom>
          <a:noFill/>
        </p:spPr>
        <p:txBody>
          <a:bodyPr wrap="square" rtlCol="0">
            <a:spAutoFit/>
          </a:bodyPr>
          <a:lstStyle/>
          <a:p>
            <a:r>
              <a:rPr lang="en-US" sz="2000" b="1" dirty="0"/>
              <a:t>÷</a:t>
            </a:r>
          </a:p>
        </p:txBody>
      </p:sp>
      <p:sp>
        <p:nvSpPr>
          <p:cNvPr id="21" name="TextBox 20"/>
          <p:cNvSpPr txBox="1"/>
          <p:nvPr/>
        </p:nvSpPr>
        <p:spPr>
          <a:xfrm>
            <a:off x="6607062" y="1898789"/>
            <a:ext cx="300104" cy="400110"/>
          </a:xfrm>
          <a:prstGeom prst="rect">
            <a:avLst/>
          </a:prstGeom>
          <a:noFill/>
        </p:spPr>
        <p:txBody>
          <a:bodyPr wrap="square" rtlCol="0">
            <a:spAutoFit/>
          </a:bodyPr>
          <a:lstStyle/>
          <a:p>
            <a:r>
              <a:rPr lang="en-US" sz="2000" b="1" dirty="0"/>
              <a:t>=</a:t>
            </a:r>
          </a:p>
        </p:txBody>
      </p:sp>
      <p:sp>
        <p:nvSpPr>
          <p:cNvPr id="22" name="TextBox 21"/>
          <p:cNvSpPr txBox="1"/>
          <p:nvPr/>
        </p:nvSpPr>
        <p:spPr>
          <a:xfrm>
            <a:off x="1017323" y="2310291"/>
            <a:ext cx="7954849" cy="769441"/>
          </a:xfrm>
          <a:prstGeom prst="rect">
            <a:avLst/>
          </a:prstGeom>
          <a:noFill/>
        </p:spPr>
        <p:txBody>
          <a:bodyPr wrap="square" rtlCol="0">
            <a:spAutoFit/>
          </a:bodyPr>
          <a:lstStyle/>
          <a:p>
            <a:r>
              <a:rPr lang="en-US" dirty="0"/>
              <a:t>			   </a:t>
            </a:r>
            <a:r>
              <a:rPr lang="en-US" sz="2000" dirty="0"/>
              <a:t>$69,391                            </a:t>
            </a:r>
            <a:r>
              <a:rPr lang="en-US" sz="2400" dirty="0"/>
              <a:t> </a:t>
            </a:r>
            <a:r>
              <a:rPr lang="en-US" sz="2000" dirty="0"/>
              <a:t>$260,174                          26.7%</a:t>
            </a:r>
            <a:r>
              <a:rPr lang="en-US" dirty="0"/>
              <a:t>   </a:t>
            </a:r>
          </a:p>
          <a:p>
            <a:r>
              <a:rPr lang="en-US" dirty="0"/>
              <a:t>			   </a:t>
            </a:r>
            <a:r>
              <a:rPr lang="en-US" sz="2000" dirty="0"/>
              <a:t>$54,520	</a:t>
            </a:r>
            <a:r>
              <a:rPr lang="en-US" dirty="0"/>
              <a:t>	    	       </a:t>
            </a:r>
            <a:r>
              <a:rPr lang="en-US" sz="2000" dirty="0"/>
              <a:t>$161,857                          33.7%</a:t>
            </a:r>
          </a:p>
        </p:txBody>
      </p:sp>
      <p:sp>
        <p:nvSpPr>
          <p:cNvPr id="23" name="TextBox 22"/>
          <p:cNvSpPr txBox="1"/>
          <p:nvPr/>
        </p:nvSpPr>
        <p:spPr>
          <a:xfrm>
            <a:off x="4177946" y="2355613"/>
            <a:ext cx="260812" cy="400110"/>
          </a:xfrm>
          <a:prstGeom prst="rect">
            <a:avLst/>
          </a:prstGeom>
          <a:noFill/>
        </p:spPr>
        <p:txBody>
          <a:bodyPr wrap="square" rtlCol="0">
            <a:spAutoFit/>
          </a:bodyPr>
          <a:lstStyle/>
          <a:p>
            <a:r>
              <a:rPr lang="en-US" sz="2000" dirty="0"/>
              <a:t>÷</a:t>
            </a:r>
          </a:p>
        </p:txBody>
      </p:sp>
      <p:sp>
        <p:nvSpPr>
          <p:cNvPr id="24" name="TextBox 23"/>
          <p:cNvSpPr txBox="1"/>
          <p:nvPr/>
        </p:nvSpPr>
        <p:spPr>
          <a:xfrm>
            <a:off x="4179267" y="2640087"/>
            <a:ext cx="260812" cy="400110"/>
          </a:xfrm>
          <a:prstGeom prst="rect">
            <a:avLst/>
          </a:prstGeom>
          <a:noFill/>
        </p:spPr>
        <p:txBody>
          <a:bodyPr wrap="square" rtlCol="0">
            <a:spAutoFit/>
          </a:bodyPr>
          <a:lstStyle/>
          <a:p>
            <a:r>
              <a:rPr lang="en-US" sz="2000" dirty="0"/>
              <a:t>÷</a:t>
            </a:r>
          </a:p>
        </p:txBody>
      </p:sp>
      <p:sp>
        <p:nvSpPr>
          <p:cNvPr id="25" name="TextBox 24"/>
          <p:cNvSpPr txBox="1"/>
          <p:nvPr/>
        </p:nvSpPr>
        <p:spPr>
          <a:xfrm>
            <a:off x="6614123" y="2358452"/>
            <a:ext cx="300104" cy="400110"/>
          </a:xfrm>
          <a:prstGeom prst="rect">
            <a:avLst/>
          </a:prstGeom>
          <a:noFill/>
        </p:spPr>
        <p:txBody>
          <a:bodyPr wrap="square" rtlCol="0">
            <a:spAutoFit/>
          </a:bodyPr>
          <a:lstStyle/>
          <a:p>
            <a:r>
              <a:rPr lang="en-US" sz="2000" dirty="0"/>
              <a:t>=</a:t>
            </a:r>
          </a:p>
        </p:txBody>
      </p:sp>
      <p:sp>
        <p:nvSpPr>
          <p:cNvPr id="26" name="TextBox 25"/>
          <p:cNvSpPr txBox="1"/>
          <p:nvPr/>
        </p:nvSpPr>
        <p:spPr>
          <a:xfrm>
            <a:off x="6619103" y="2652613"/>
            <a:ext cx="300104" cy="400110"/>
          </a:xfrm>
          <a:prstGeom prst="rect">
            <a:avLst/>
          </a:prstGeom>
          <a:noFill/>
        </p:spPr>
        <p:txBody>
          <a:bodyPr wrap="square" rtlCol="0">
            <a:spAutoFit/>
          </a:bodyPr>
          <a:lstStyle/>
          <a:p>
            <a:r>
              <a:rPr lang="en-US" sz="2000" dirty="0"/>
              <a:t>=</a:t>
            </a:r>
          </a:p>
        </p:txBody>
      </p:sp>
      <p:sp>
        <p:nvSpPr>
          <p:cNvPr id="44" name="Rectangle 43"/>
          <p:cNvSpPr/>
          <p:nvPr/>
        </p:nvSpPr>
        <p:spPr>
          <a:xfrm>
            <a:off x="829580" y="4340828"/>
            <a:ext cx="8138160" cy="1598972"/>
          </a:xfrm>
          <a:prstGeom prst="rect">
            <a:avLst/>
          </a:prstGeom>
          <a:solidFill>
            <a:srgbClr val="D4EFF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5" name="TextBox 44"/>
          <p:cNvSpPr txBox="1"/>
          <p:nvPr/>
        </p:nvSpPr>
        <p:spPr>
          <a:xfrm>
            <a:off x="2371771" y="4628600"/>
            <a:ext cx="1440134" cy="323165"/>
          </a:xfrm>
          <a:prstGeom prst="rect">
            <a:avLst/>
          </a:prstGeom>
          <a:noFill/>
        </p:spPr>
        <p:txBody>
          <a:bodyPr wrap="square" rtlCol="0">
            <a:spAutoFit/>
          </a:bodyPr>
          <a:lstStyle/>
          <a:p>
            <a:pPr algn="ctr">
              <a:lnSpc>
                <a:spcPct val="80000"/>
              </a:lnSpc>
            </a:pPr>
            <a:r>
              <a:rPr lang="en-US" b="1" dirty="0"/>
              <a:t>Net Sales</a:t>
            </a:r>
          </a:p>
        </p:txBody>
      </p:sp>
      <p:sp>
        <p:nvSpPr>
          <p:cNvPr id="46" name="TextBox 45"/>
          <p:cNvSpPr txBox="1"/>
          <p:nvPr/>
        </p:nvSpPr>
        <p:spPr>
          <a:xfrm>
            <a:off x="4071525" y="4628600"/>
            <a:ext cx="2598084" cy="544765"/>
          </a:xfrm>
          <a:prstGeom prst="rect">
            <a:avLst/>
          </a:prstGeom>
          <a:noFill/>
        </p:spPr>
        <p:txBody>
          <a:bodyPr wrap="square" rtlCol="0">
            <a:spAutoFit/>
          </a:bodyPr>
          <a:lstStyle/>
          <a:p>
            <a:pPr algn="ctr">
              <a:lnSpc>
                <a:spcPct val="80000"/>
              </a:lnSpc>
            </a:pPr>
            <a:r>
              <a:rPr lang="en-US" b="1" dirty="0"/>
              <a:t>Average Total Assets</a:t>
            </a:r>
          </a:p>
          <a:p>
            <a:pPr algn="ctr">
              <a:lnSpc>
                <a:spcPct val="80000"/>
              </a:lnSpc>
            </a:pPr>
            <a:endParaRPr lang="en-US" b="1" dirty="0"/>
          </a:p>
        </p:txBody>
      </p:sp>
      <p:sp>
        <p:nvSpPr>
          <p:cNvPr id="47" name="TextBox 46"/>
          <p:cNvSpPr txBox="1"/>
          <p:nvPr/>
        </p:nvSpPr>
        <p:spPr>
          <a:xfrm>
            <a:off x="7004475" y="4471711"/>
            <a:ext cx="1809357" cy="766364"/>
          </a:xfrm>
          <a:prstGeom prst="rect">
            <a:avLst/>
          </a:prstGeom>
          <a:noFill/>
        </p:spPr>
        <p:txBody>
          <a:bodyPr wrap="square" rtlCol="0">
            <a:spAutoFit/>
          </a:bodyPr>
          <a:lstStyle/>
          <a:p>
            <a:pPr algn="ctr">
              <a:lnSpc>
                <a:spcPct val="80000"/>
              </a:lnSpc>
            </a:pPr>
            <a:r>
              <a:rPr lang="en-US" b="1" dirty="0"/>
              <a:t>Asset</a:t>
            </a:r>
          </a:p>
          <a:p>
            <a:pPr algn="ctr">
              <a:lnSpc>
                <a:spcPct val="80000"/>
              </a:lnSpc>
            </a:pPr>
            <a:r>
              <a:rPr lang="en-US" b="1" dirty="0"/>
              <a:t>Turnover</a:t>
            </a:r>
          </a:p>
          <a:p>
            <a:pPr algn="ctr">
              <a:lnSpc>
                <a:spcPct val="80000"/>
              </a:lnSpc>
            </a:pPr>
            <a:endParaRPr lang="en-US" b="1" dirty="0"/>
          </a:p>
        </p:txBody>
      </p:sp>
      <p:sp>
        <p:nvSpPr>
          <p:cNvPr id="48" name="TextBox 47"/>
          <p:cNvSpPr txBox="1"/>
          <p:nvPr/>
        </p:nvSpPr>
        <p:spPr>
          <a:xfrm>
            <a:off x="1045033" y="4589326"/>
            <a:ext cx="1440134" cy="369332"/>
          </a:xfrm>
          <a:prstGeom prst="rect">
            <a:avLst/>
          </a:prstGeom>
          <a:noFill/>
        </p:spPr>
        <p:txBody>
          <a:bodyPr wrap="square" rtlCol="0">
            <a:spAutoFit/>
          </a:bodyPr>
          <a:lstStyle/>
          <a:p>
            <a:r>
              <a:rPr lang="en-US" dirty="0"/>
              <a:t>($ in millions)</a:t>
            </a:r>
          </a:p>
        </p:txBody>
      </p:sp>
      <p:cxnSp>
        <p:nvCxnSpPr>
          <p:cNvPr id="49" name="Straight Connector 48"/>
          <p:cNvCxnSpPr/>
          <p:nvPr/>
        </p:nvCxnSpPr>
        <p:spPr>
          <a:xfrm flipV="1">
            <a:off x="2582835" y="4958658"/>
            <a:ext cx="1047636" cy="231"/>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a:off x="4266086" y="4958659"/>
            <a:ext cx="231209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1" name="Straight Connector 50"/>
          <p:cNvCxnSpPr/>
          <p:nvPr/>
        </p:nvCxnSpPr>
        <p:spPr>
          <a:xfrm flipV="1">
            <a:off x="7331183" y="4970542"/>
            <a:ext cx="1097280" cy="1"/>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2" name="TextBox 51"/>
          <p:cNvSpPr txBox="1"/>
          <p:nvPr/>
        </p:nvSpPr>
        <p:spPr>
          <a:xfrm>
            <a:off x="3789225" y="4589095"/>
            <a:ext cx="260812" cy="369332"/>
          </a:xfrm>
          <a:prstGeom prst="rect">
            <a:avLst/>
          </a:prstGeom>
          <a:noFill/>
        </p:spPr>
        <p:txBody>
          <a:bodyPr wrap="square" rtlCol="0">
            <a:spAutoFit/>
          </a:bodyPr>
          <a:lstStyle/>
          <a:p>
            <a:r>
              <a:rPr lang="en-US" b="1" dirty="0"/>
              <a:t>÷</a:t>
            </a:r>
          </a:p>
        </p:txBody>
      </p:sp>
      <p:sp>
        <p:nvSpPr>
          <p:cNvPr id="53" name="TextBox 52"/>
          <p:cNvSpPr txBox="1"/>
          <p:nvPr/>
        </p:nvSpPr>
        <p:spPr>
          <a:xfrm>
            <a:off x="6853653" y="4601210"/>
            <a:ext cx="300104" cy="369332"/>
          </a:xfrm>
          <a:prstGeom prst="rect">
            <a:avLst/>
          </a:prstGeom>
          <a:noFill/>
        </p:spPr>
        <p:txBody>
          <a:bodyPr wrap="square" rtlCol="0">
            <a:spAutoFit/>
          </a:bodyPr>
          <a:lstStyle/>
          <a:p>
            <a:r>
              <a:rPr lang="en-US" b="1" dirty="0"/>
              <a:t>=</a:t>
            </a:r>
          </a:p>
        </p:txBody>
      </p:sp>
      <p:sp>
        <p:nvSpPr>
          <p:cNvPr id="54" name="TextBox 53"/>
          <p:cNvSpPr txBox="1"/>
          <p:nvPr/>
        </p:nvSpPr>
        <p:spPr>
          <a:xfrm>
            <a:off x="961969" y="5001880"/>
            <a:ext cx="7954849" cy="707886"/>
          </a:xfrm>
          <a:prstGeom prst="rect">
            <a:avLst/>
          </a:prstGeom>
          <a:noFill/>
        </p:spPr>
        <p:txBody>
          <a:bodyPr wrap="square" rtlCol="0">
            <a:spAutoFit/>
          </a:bodyPr>
          <a:lstStyle/>
          <a:p>
            <a:r>
              <a:rPr lang="en-US" dirty="0"/>
              <a:t>			  </a:t>
            </a:r>
            <a:r>
              <a:rPr lang="en-US" sz="2000" dirty="0"/>
              <a:t> $229,234           ($365,725 + $338,516)/2           0.74 times</a:t>
            </a:r>
          </a:p>
          <a:p>
            <a:r>
              <a:rPr lang="en-US" dirty="0"/>
              <a:t>			   </a:t>
            </a:r>
            <a:r>
              <a:rPr lang="en-US" sz="2000" dirty="0"/>
              <a:t>$161,857           ($232,792 + $275,909)/2           0.64 times</a:t>
            </a:r>
          </a:p>
        </p:txBody>
      </p:sp>
      <p:sp>
        <p:nvSpPr>
          <p:cNvPr id="55" name="TextBox 54"/>
          <p:cNvSpPr txBox="1"/>
          <p:nvPr/>
        </p:nvSpPr>
        <p:spPr>
          <a:xfrm>
            <a:off x="3789225" y="5031447"/>
            <a:ext cx="260812" cy="369332"/>
          </a:xfrm>
          <a:prstGeom prst="rect">
            <a:avLst/>
          </a:prstGeom>
          <a:noFill/>
        </p:spPr>
        <p:txBody>
          <a:bodyPr wrap="square" rtlCol="0">
            <a:spAutoFit/>
          </a:bodyPr>
          <a:lstStyle/>
          <a:p>
            <a:r>
              <a:rPr lang="en-US" dirty="0"/>
              <a:t>÷</a:t>
            </a:r>
          </a:p>
        </p:txBody>
      </p:sp>
      <p:sp>
        <p:nvSpPr>
          <p:cNvPr id="56" name="TextBox 55"/>
          <p:cNvSpPr txBox="1"/>
          <p:nvPr/>
        </p:nvSpPr>
        <p:spPr>
          <a:xfrm>
            <a:off x="3783552" y="5309911"/>
            <a:ext cx="260812" cy="369332"/>
          </a:xfrm>
          <a:prstGeom prst="rect">
            <a:avLst/>
          </a:prstGeom>
          <a:noFill/>
        </p:spPr>
        <p:txBody>
          <a:bodyPr wrap="square" rtlCol="0">
            <a:spAutoFit/>
          </a:bodyPr>
          <a:lstStyle/>
          <a:p>
            <a:r>
              <a:rPr lang="en-US" dirty="0"/>
              <a:t>÷</a:t>
            </a:r>
          </a:p>
        </p:txBody>
      </p:sp>
      <p:sp>
        <p:nvSpPr>
          <p:cNvPr id="57" name="TextBox 56"/>
          <p:cNvSpPr txBox="1"/>
          <p:nvPr/>
        </p:nvSpPr>
        <p:spPr>
          <a:xfrm>
            <a:off x="6859572" y="5028186"/>
            <a:ext cx="616700" cy="369332"/>
          </a:xfrm>
          <a:prstGeom prst="rect">
            <a:avLst/>
          </a:prstGeom>
          <a:noFill/>
        </p:spPr>
        <p:txBody>
          <a:bodyPr wrap="square" rtlCol="0">
            <a:spAutoFit/>
          </a:bodyPr>
          <a:lstStyle/>
          <a:p>
            <a:r>
              <a:rPr lang="en-US" dirty="0"/>
              <a:t>=</a:t>
            </a:r>
          </a:p>
        </p:txBody>
      </p:sp>
      <p:sp>
        <p:nvSpPr>
          <p:cNvPr id="58" name="TextBox 57"/>
          <p:cNvSpPr txBox="1"/>
          <p:nvPr/>
        </p:nvSpPr>
        <p:spPr>
          <a:xfrm>
            <a:off x="6853899" y="5311665"/>
            <a:ext cx="300104" cy="369332"/>
          </a:xfrm>
          <a:prstGeom prst="rect">
            <a:avLst/>
          </a:prstGeom>
          <a:noFill/>
        </p:spPr>
        <p:txBody>
          <a:bodyPr wrap="square" rtlCol="0">
            <a:spAutoFit/>
          </a:bodyPr>
          <a:lstStyle/>
          <a:p>
            <a:r>
              <a:rPr lang="en-US" dirty="0"/>
              <a:t>=</a:t>
            </a:r>
          </a:p>
        </p:txBody>
      </p:sp>
      <p:sp>
        <p:nvSpPr>
          <p:cNvPr id="40" name="TextBox 39"/>
          <p:cNvSpPr txBox="1"/>
          <p:nvPr/>
        </p:nvSpPr>
        <p:spPr>
          <a:xfrm>
            <a:off x="1045033" y="2355335"/>
            <a:ext cx="1326738" cy="707886"/>
          </a:xfrm>
          <a:prstGeom prst="rect">
            <a:avLst/>
          </a:prstGeom>
          <a:noFill/>
        </p:spPr>
        <p:txBody>
          <a:bodyPr wrap="square" rtlCol="0">
            <a:spAutoFit/>
          </a:bodyPr>
          <a:lstStyle/>
          <a:p>
            <a:r>
              <a:rPr lang="en-US" sz="2000" b="1" dirty="0"/>
              <a:t>Apple Alphabet</a:t>
            </a:r>
            <a:endParaRPr lang="en-US" sz="2000" dirty="0"/>
          </a:p>
        </p:txBody>
      </p:sp>
      <p:sp>
        <p:nvSpPr>
          <p:cNvPr id="41" name="TextBox 40"/>
          <p:cNvSpPr txBox="1"/>
          <p:nvPr/>
        </p:nvSpPr>
        <p:spPr>
          <a:xfrm>
            <a:off x="1066521" y="4983866"/>
            <a:ext cx="1305250" cy="707886"/>
          </a:xfrm>
          <a:prstGeom prst="rect">
            <a:avLst/>
          </a:prstGeom>
          <a:noFill/>
        </p:spPr>
        <p:txBody>
          <a:bodyPr wrap="square" rtlCol="0">
            <a:spAutoFit/>
          </a:bodyPr>
          <a:lstStyle/>
          <a:p>
            <a:r>
              <a:rPr lang="en-US" sz="2000" b="1" dirty="0"/>
              <a:t>Apple Alphabet</a:t>
            </a:r>
            <a:endParaRPr lang="en-US" sz="2000" dirty="0"/>
          </a:p>
        </p:txBody>
      </p:sp>
    </p:spTree>
    <p:extLst>
      <p:ext uri="{BB962C8B-B14F-4D97-AF65-F5344CB8AC3E}">
        <p14:creationId xmlns:p14="http://schemas.microsoft.com/office/powerpoint/2010/main" val="4129725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1029076" y="1485901"/>
            <a:ext cx="7925152" cy="5004254"/>
          </a:xfrm>
          <a:prstGeom prst="roundRect">
            <a:avLst/>
          </a:prstGeom>
          <a:solidFill>
            <a:srgbClr val="FFFDD8"/>
          </a:solidFill>
          <a:ln>
            <a:solidFill>
              <a:srgbClr val="D4932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24628" y="494112"/>
            <a:ext cx="8229600" cy="1143000"/>
          </a:xfrm>
        </p:spPr>
        <p:txBody>
          <a:bodyPr/>
          <a:lstStyle/>
          <a:p>
            <a:pPr>
              <a:lnSpc>
                <a:spcPct val="90000"/>
              </a:lnSpc>
            </a:pPr>
            <a:r>
              <a:rPr lang="en-US" sz="3500" dirty="0"/>
              <a:t>Operating, Investing, and Financing Activities</a:t>
            </a:r>
          </a:p>
        </p:txBody>
      </p:sp>
      <p:sp>
        <p:nvSpPr>
          <p:cNvPr id="6" name="Content Placeholder 5"/>
          <p:cNvSpPr>
            <a:spLocks noGrp="1"/>
          </p:cNvSpPr>
          <p:nvPr>
            <p:ph sz="quarter" idx="13"/>
          </p:nvPr>
        </p:nvSpPr>
        <p:spPr>
          <a:xfrm>
            <a:off x="823496" y="165694"/>
            <a:ext cx="4906962" cy="403234"/>
          </a:xfrm>
        </p:spPr>
        <p:txBody>
          <a:bodyPr>
            <a:noAutofit/>
          </a:bodyPr>
          <a:lstStyle/>
          <a:p>
            <a:r>
              <a:rPr lang="en-US" dirty="0">
                <a:latin typeface="+mn-lt"/>
                <a:cs typeface="+mn-cs"/>
              </a:rPr>
              <a:t>Ill</a:t>
            </a:r>
            <a:r>
              <a:rPr lang="en-US" sz="3200" dirty="0">
                <a:latin typeface="+mn-lt"/>
                <a:cs typeface="+mn-cs"/>
              </a:rPr>
              <a:t>ustration 11–2</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11-</a:t>
            </a:r>
            <a:fld id="{8A048DD7-39B4-434B-ACE7-68CA5B147A05}" type="slidenum">
              <a:rPr lang="en-US" smtClean="0"/>
              <a:t>6</a:t>
            </a:fld>
            <a:endParaRPr lang="en-US" dirty="0"/>
          </a:p>
        </p:txBody>
      </p:sp>
      <p:sp>
        <p:nvSpPr>
          <p:cNvPr id="4" name="TextBox 3"/>
          <p:cNvSpPr txBox="1"/>
          <p:nvPr/>
        </p:nvSpPr>
        <p:spPr>
          <a:xfrm>
            <a:off x="1280197" y="1460611"/>
            <a:ext cx="7377311" cy="5078314"/>
          </a:xfrm>
          <a:prstGeom prst="rect">
            <a:avLst/>
          </a:prstGeom>
          <a:noFill/>
        </p:spPr>
        <p:txBody>
          <a:bodyPr wrap="square" rtlCol="0">
            <a:spAutoFit/>
          </a:bodyPr>
          <a:lstStyle/>
          <a:p>
            <a:pPr algn="ctr"/>
            <a:r>
              <a:rPr lang="en-US" b="1" dirty="0">
                <a:solidFill>
                  <a:srgbClr val="514C01"/>
                </a:solidFill>
              </a:rPr>
              <a:t>Cash Flows from Operating Activities </a:t>
            </a:r>
            <a:r>
              <a:rPr lang="en-US" dirty="0"/>
              <a:t>	</a:t>
            </a:r>
          </a:p>
          <a:p>
            <a:r>
              <a:rPr lang="en-US" b="1" dirty="0"/>
              <a:t>Cash Inflows						Cash Outflows</a:t>
            </a:r>
            <a:r>
              <a:rPr lang="en-US" dirty="0"/>
              <a:t>	</a:t>
            </a:r>
          </a:p>
          <a:p>
            <a:r>
              <a:rPr lang="en-US" dirty="0"/>
              <a:t>Sale of goods or services 			</a:t>
            </a:r>
          </a:p>
          <a:p>
            <a:r>
              <a:rPr lang="en-US" dirty="0"/>
              <a:t>Collection of interest and dividends 	</a:t>
            </a:r>
          </a:p>
          <a:p>
            <a:r>
              <a:rPr lang="en-US" dirty="0"/>
              <a:t>								</a:t>
            </a:r>
          </a:p>
          <a:p>
            <a:r>
              <a:rPr lang="en-US" dirty="0"/>
              <a:t>								</a:t>
            </a:r>
          </a:p>
          <a:p>
            <a:endParaRPr lang="en-US" dirty="0"/>
          </a:p>
          <a:p>
            <a:pPr algn="ctr"/>
            <a:r>
              <a:rPr lang="en-US" b="1" dirty="0">
                <a:solidFill>
                  <a:srgbClr val="514C01"/>
                </a:solidFill>
              </a:rPr>
              <a:t>Cash Flows from Investing Activities </a:t>
            </a:r>
            <a:r>
              <a:rPr lang="en-US" dirty="0"/>
              <a:t>	</a:t>
            </a:r>
          </a:p>
          <a:p>
            <a:r>
              <a:rPr lang="en-US" b="1" dirty="0"/>
              <a:t>Cash Inflows						Cash Outflows	</a:t>
            </a:r>
          </a:p>
          <a:p>
            <a:r>
              <a:rPr lang="en-US" dirty="0"/>
              <a:t>Sale of investments 				</a:t>
            </a:r>
            <a:br>
              <a:rPr lang="en-US" dirty="0"/>
            </a:br>
            <a:r>
              <a:rPr lang="en-US" dirty="0"/>
              <a:t>Sale of long-term assets 				</a:t>
            </a:r>
          </a:p>
          <a:p>
            <a:r>
              <a:rPr lang="en-US" dirty="0"/>
              <a:t>Collection of notes receivable 		</a:t>
            </a:r>
          </a:p>
          <a:p>
            <a:endParaRPr lang="en-US" dirty="0"/>
          </a:p>
          <a:p>
            <a:pPr algn="ctr"/>
            <a:r>
              <a:rPr lang="en-US" b="1" dirty="0">
                <a:solidFill>
                  <a:srgbClr val="514C01"/>
                </a:solidFill>
              </a:rPr>
              <a:t>Cash Flows from Financing Activities </a:t>
            </a:r>
            <a:r>
              <a:rPr lang="en-US" dirty="0"/>
              <a:t>	</a:t>
            </a:r>
          </a:p>
          <a:p>
            <a:r>
              <a:rPr lang="en-US" b="1" dirty="0"/>
              <a:t>Cash Inflows						Cash Outflows	</a:t>
            </a:r>
          </a:p>
          <a:p>
            <a:r>
              <a:rPr lang="en-US" dirty="0"/>
              <a:t>Issuance of bonds or notes payable 	 </a:t>
            </a:r>
          </a:p>
          <a:p>
            <a:r>
              <a:rPr lang="en-US" dirty="0"/>
              <a:t>Issuance of stock 					</a:t>
            </a:r>
          </a:p>
          <a:p>
            <a:r>
              <a:rPr lang="en-US" dirty="0"/>
              <a:t>								</a:t>
            </a:r>
          </a:p>
        </p:txBody>
      </p:sp>
      <p:cxnSp>
        <p:nvCxnSpPr>
          <p:cNvPr id="10" name="Straight Connector 9"/>
          <p:cNvCxnSpPr/>
          <p:nvPr/>
        </p:nvCxnSpPr>
        <p:spPr>
          <a:xfrm>
            <a:off x="3287881" y="1770161"/>
            <a:ext cx="34633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1" name="Straight Connector 10"/>
          <p:cNvCxnSpPr/>
          <p:nvPr/>
        </p:nvCxnSpPr>
        <p:spPr>
          <a:xfrm>
            <a:off x="3271552" y="3699486"/>
            <a:ext cx="34633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2" name="Straight Connector 11"/>
          <p:cNvCxnSpPr/>
          <p:nvPr/>
        </p:nvCxnSpPr>
        <p:spPr>
          <a:xfrm>
            <a:off x="3233452" y="5327841"/>
            <a:ext cx="346333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3" name="Straight Connector 12"/>
          <p:cNvCxnSpPr/>
          <p:nvPr/>
        </p:nvCxnSpPr>
        <p:spPr>
          <a:xfrm>
            <a:off x="1420375" y="2040019"/>
            <a:ext cx="123221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5" name="Straight Connector 14"/>
          <p:cNvCxnSpPr/>
          <p:nvPr/>
        </p:nvCxnSpPr>
        <p:spPr>
          <a:xfrm>
            <a:off x="5073742" y="2040019"/>
            <a:ext cx="136556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7" name="Straight Connector 16"/>
          <p:cNvCxnSpPr/>
          <p:nvPr/>
        </p:nvCxnSpPr>
        <p:spPr>
          <a:xfrm>
            <a:off x="1420375" y="3964069"/>
            <a:ext cx="123221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a:off x="5073742" y="3964069"/>
            <a:ext cx="136556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a:xfrm>
            <a:off x="1407675" y="5608719"/>
            <a:ext cx="123221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0" name="Straight Connector 19"/>
          <p:cNvCxnSpPr/>
          <p:nvPr/>
        </p:nvCxnSpPr>
        <p:spPr>
          <a:xfrm>
            <a:off x="5099142" y="5608719"/>
            <a:ext cx="136556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21" name="TextBox 20"/>
          <p:cNvSpPr txBox="1"/>
          <p:nvPr/>
        </p:nvSpPr>
        <p:spPr>
          <a:xfrm>
            <a:off x="4965121" y="1468842"/>
            <a:ext cx="3989107" cy="5078314"/>
          </a:xfrm>
          <a:prstGeom prst="rect">
            <a:avLst/>
          </a:prstGeom>
          <a:noFill/>
        </p:spPr>
        <p:txBody>
          <a:bodyPr wrap="square" rtlCol="0">
            <a:spAutoFit/>
          </a:bodyPr>
          <a:lstStyle/>
          <a:p>
            <a:pPr algn="ctr"/>
            <a:endParaRPr lang="en-US" dirty="0"/>
          </a:p>
          <a:p>
            <a:endParaRPr lang="en-US" dirty="0"/>
          </a:p>
          <a:p>
            <a:r>
              <a:rPr lang="en-US" dirty="0"/>
              <a:t>Purchase of inventory 	</a:t>
            </a:r>
          </a:p>
          <a:p>
            <a:r>
              <a:rPr lang="en-US" dirty="0"/>
              <a:t>Payment for operating expenses 	</a:t>
            </a:r>
          </a:p>
          <a:p>
            <a:r>
              <a:rPr lang="en-US" dirty="0"/>
              <a:t>Payment of interest 	</a:t>
            </a:r>
          </a:p>
          <a:p>
            <a:r>
              <a:rPr lang="en-US" dirty="0"/>
              <a:t>Payment of income taxes</a:t>
            </a:r>
          </a:p>
          <a:p>
            <a:endParaRPr lang="en-US" dirty="0"/>
          </a:p>
          <a:p>
            <a:pPr algn="ctr"/>
            <a:endParaRPr lang="en-US" dirty="0"/>
          </a:p>
          <a:p>
            <a:endParaRPr lang="en-US" b="1" dirty="0"/>
          </a:p>
          <a:p>
            <a:r>
              <a:rPr lang="en-US" dirty="0"/>
              <a:t>Purchase of investments </a:t>
            </a:r>
            <a:br>
              <a:rPr lang="en-US" dirty="0"/>
            </a:br>
            <a:r>
              <a:rPr lang="en-US" dirty="0"/>
              <a:t>Purchase of long-term assets 	</a:t>
            </a:r>
          </a:p>
          <a:p>
            <a:r>
              <a:rPr lang="en-US" dirty="0"/>
              <a:t>Lending with notes receivable</a:t>
            </a:r>
          </a:p>
          <a:p>
            <a:endParaRPr lang="en-US" dirty="0"/>
          </a:p>
          <a:p>
            <a:pPr algn="ctr"/>
            <a:endParaRPr lang="en-US" dirty="0"/>
          </a:p>
          <a:p>
            <a:endParaRPr lang="en-US" b="1" dirty="0"/>
          </a:p>
          <a:p>
            <a:r>
              <a:rPr lang="en-US" dirty="0"/>
              <a:t>Repayment of bonds or notes payable</a:t>
            </a:r>
          </a:p>
          <a:p>
            <a:r>
              <a:rPr lang="en-US" dirty="0"/>
              <a:t>Acquisition of treasury stock 	</a:t>
            </a:r>
          </a:p>
          <a:p>
            <a:r>
              <a:rPr lang="en-US" dirty="0"/>
              <a:t>Payment of dividends</a:t>
            </a:r>
          </a:p>
        </p:txBody>
      </p:sp>
    </p:spTree>
    <p:extLst>
      <p:ext uri="{BB962C8B-B14F-4D97-AF65-F5344CB8AC3E}">
        <p14:creationId xmlns:p14="http://schemas.microsoft.com/office/powerpoint/2010/main" val="1046969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xEl>
                                              <p:pRg st="9" end="9"/>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14" end="1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
                                            <p:txEl>
                                              <p:pRg st="15" end="15"/>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
                                            <p:txEl>
                                              <p:pRg st="16" end="1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1">
                                            <p:txEl>
                                              <p:pRg st="2" end="2"/>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1">
                                            <p:txEl>
                                              <p:pRg st="3" end="3"/>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1">
                                            <p:txEl>
                                              <p:pRg st="4" end="4"/>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1">
                                            <p:txEl>
                                              <p:pRg st="5" end="5"/>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1">
                                            <p:txEl>
                                              <p:pRg st="9" end="9"/>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1">
                                            <p:txEl>
                                              <p:pRg st="10" end="1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1">
                                            <p:txEl>
                                              <p:pRg st="14" end="14"/>
                                            </p:txEl>
                                          </p:spTgt>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21">
                                            <p:txEl>
                                              <p:pRg st="15" end="15"/>
                                            </p:txEl>
                                          </p:spTgt>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21">
                                            <p:txEl>
                                              <p:pRg st="16" end="1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Key Point</a:t>
            </a:r>
          </a:p>
        </p:txBody>
      </p:sp>
      <p:sp>
        <p:nvSpPr>
          <p:cNvPr id="3" name="Content Placeholder 2"/>
          <p:cNvSpPr>
            <a:spLocks noGrp="1"/>
          </p:cNvSpPr>
          <p:nvPr>
            <p:ph idx="1"/>
          </p:nvPr>
        </p:nvSpPr>
        <p:spPr>
          <a:xfrm>
            <a:off x="809150" y="1291786"/>
            <a:ext cx="7955280" cy="4525963"/>
          </a:xfrm>
        </p:spPr>
        <p:txBody>
          <a:bodyPr/>
          <a:lstStyle/>
          <a:p>
            <a:pPr marL="0" indent="0">
              <a:spcAft>
                <a:spcPts val="1200"/>
              </a:spcAft>
              <a:buNone/>
            </a:pPr>
            <a:r>
              <a:rPr lang="en-US" dirty="0"/>
              <a:t>Cash return on assets indicates the amount of operating cash flow generated for each dollar invested in assets. </a:t>
            </a:r>
          </a:p>
          <a:p>
            <a:pPr marL="0" indent="0">
              <a:spcAft>
                <a:spcPts val="1200"/>
              </a:spcAft>
              <a:buNone/>
            </a:pPr>
            <a:r>
              <a:rPr lang="en-US" dirty="0"/>
              <a:t>We can separate cash return on assets into  two components—cash flow to sales and asset turnover—to examine two important business strategies.</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11-</a:t>
            </a:r>
            <a:fld id="{8A048DD7-39B4-434B-ACE7-68CA5B147A05}" type="slidenum">
              <a:rPr lang="en-US" smtClean="0"/>
              <a:t>60</a:t>
            </a:fld>
            <a:endParaRPr lang="en-US" dirty="0"/>
          </a:p>
        </p:txBody>
      </p:sp>
    </p:spTree>
    <p:extLst>
      <p:ext uri="{BB962C8B-B14F-4D97-AF65-F5344CB8AC3E}">
        <p14:creationId xmlns:p14="http://schemas.microsoft.com/office/powerpoint/2010/main" val="169924325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511" y="1263332"/>
            <a:ext cx="7794576" cy="4432716"/>
          </a:xfrm>
        </p:spPr>
        <p:txBody>
          <a:bodyPr>
            <a:normAutofit/>
          </a:bodyPr>
          <a:lstStyle/>
          <a:p>
            <a:pPr marL="0" indent="0">
              <a:buNone/>
            </a:pPr>
            <a:r>
              <a:rPr lang="en-US" dirty="0"/>
              <a:t>Which of the following ratios is computed by dividing operating cash flows by net sales?</a:t>
            </a:r>
          </a:p>
          <a:p>
            <a:pPr>
              <a:buAutoNum type="alphaLcPeriod"/>
            </a:pPr>
            <a:r>
              <a:rPr lang="en-US" dirty="0"/>
              <a:t>Asset turnover</a:t>
            </a:r>
          </a:p>
          <a:p>
            <a:pPr>
              <a:buAutoNum type="alphaLcPeriod"/>
            </a:pPr>
            <a:r>
              <a:rPr lang="en-US" dirty="0"/>
              <a:t>Profit margin</a:t>
            </a:r>
          </a:p>
          <a:p>
            <a:pPr>
              <a:buAutoNum type="alphaLcPeriod" startAt="3"/>
            </a:pPr>
            <a:r>
              <a:rPr lang="en-US" dirty="0"/>
              <a:t>Cash flow to sales</a:t>
            </a:r>
          </a:p>
          <a:p>
            <a:pPr>
              <a:buAutoNum type="alphaLcPeriod" startAt="3"/>
            </a:pPr>
            <a:r>
              <a:rPr lang="en-US" dirty="0"/>
              <a:t>None of the above</a:t>
            </a:r>
          </a:p>
        </p:txBody>
      </p:sp>
      <p:sp>
        <p:nvSpPr>
          <p:cNvPr id="4" name="Title 3"/>
          <p:cNvSpPr>
            <a:spLocks noGrp="1"/>
          </p:cNvSpPr>
          <p:nvPr>
            <p:ph type="title"/>
          </p:nvPr>
        </p:nvSpPr>
        <p:spPr>
          <a:xfrm>
            <a:off x="960511" y="431169"/>
            <a:ext cx="7922577" cy="799257"/>
          </a:xfrm>
        </p:spPr>
        <p:txBody>
          <a:bodyPr/>
          <a:lstStyle/>
          <a:p>
            <a:r>
              <a:rPr lang="en-US" dirty="0"/>
              <a:t>Concept Check 11–6</a:t>
            </a:r>
          </a:p>
        </p:txBody>
      </p:sp>
      <p:sp>
        <p:nvSpPr>
          <p:cNvPr id="6" name="Oval 5"/>
          <p:cNvSpPr/>
          <p:nvPr/>
        </p:nvSpPr>
        <p:spPr bwMode="auto">
          <a:xfrm>
            <a:off x="866863" y="3479690"/>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1007378" y="5464925"/>
            <a:ext cx="7552728" cy="830997"/>
          </a:xfrm>
          <a:prstGeom prst="rect">
            <a:avLst/>
          </a:prstGeom>
          <a:solidFill>
            <a:srgbClr val="FFFFD1"/>
          </a:solidFill>
          <a:ln w="6350">
            <a:solidFill>
              <a:schemeClr val="tx1"/>
            </a:solidFill>
          </a:ln>
        </p:spPr>
        <p:txBody>
          <a:bodyPr wrap="square" rtlCol="0">
            <a:spAutoFit/>
          </a:bodyPr>
          <a:lstStyle/>
          <a:p>
            <a:r>
              <a:rPr lang="en-US" sz="2400" dirty="0"/>
              <a:t>The cash flow to sales ratio is computed by dividing operating cash flows by net sales. </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11-</a:t>
            </a:r>
            <a:fld id="{8A048DD7-39B4-434B-ACE7-68CA5B147A05}" type="slidenum">
              <a:rPr lang="en-US" smtClean="0"/>
              <a:t>61</a:t>
            </a:fld>
            <a:endParaRPr lang="en-US" dirty="0"/>
          </a:p>
        </p:txBody>
      </p:sp>
    </p:spTree>
    <p:extLst>
      <p:ext uri="{BB962C8B-B14F-4D97-AF65-F5344CB8AC3E}">
        <p14:creationId xmlns:p14="http://schemas.microsoft.com/office/powerpoint/2010/main" val="2793026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b="1" dirty="0">
                <a:solidFill>
                  <a:srgbClr val="A5062D"/>
                </a:solidFill>
              </a:rPr>
              <a:t>LO11-7</a:t>
            </a:r>
            <a:r>
              <a:rPr lang="en-US" dirty="0"/>
              <a:t>	Prepare the operating activities section of the statement of cash flows using the direct method.</a:t>
            </a:r>
          </a:p>
          <a:p>
            <a:endParaRPr lang="en-US" dirty="0"/>
          </a:p>
        </p:txBody>
      </p:sp>
      <p:sp>
        <p:nvSpPr>
          <p:cNvPr id="4" name="Title 3"/>
          <p:cNvSpPr>
            <a:spLocks noGrp="1"/>
          </p:cNvSpPr>
          <p:nvPr>
            <p:ph type="title"/>
          </p:nvPr>
        </p:nvSpPr>
        <p:spPr>
          <a:xfrm>
            <a:off x="424329" y="256988"/>
            <a:ext cx="8719671" cy="1272988"/>
          </a:xfrm>
        </p:spPr>
        <p:txBody>
          <a:bodyPr/>
          <a:lstStyle/>
          <a:p>
            <a:r>
              <a:rPr lang="en-US" sz="2900" dirty="0"/>
              <a:t>APPENDIX </a:t>
            </a:r>
            <a:br>
              <a:rPr lang="en-US" sz="2900" dirty="0"/>
            </a:br>
            <a:r>
              <a:rPr lang="en-US" sz="2900" dirty="0"/>
              <a:t>OPERATING ACTIVITIES – DIRECT METHOD</a:t>
            </a:r>
          </a:p>
        </p:txBody>
      </p:sp>
      <p:sp>
        <p:nvSpPr>
          <p:cNvPr id="8" name="Footer Placeholder 7"/>
          <p:cNvSpPr>
            <a:spLocks noGrp="1"/>
          </p:cNvSpPr>
          <p:nvPr>
            <p:ph type="ftr" sz="quarter" idx="11"/>
          </p:nvPr>
        </p:nvSpPr>
        <p:spPr>
          <a:xfrm>
            <a:off x="1424213" y="6492875"/>
            <a:ext cx="6540501" cy="365125"/>
          </a:xfrm>
        </p:spPr>
        <p:txBody>
          <a:bodyPr/>
          <a:lstStyle/>
          <a:p>
            <a:r>
              <a:rPr lang="en-US" dirty="0"/>
              <a:t>Copyright ©2022 McGraw-Hill. All rights reserved. No reproduction or distribution without the prior written consent of McGraw-Hill. </a:t>
            </a:r>
          </a:p>
        </p:txBody>
      </p:sp>
      <p:sp>
        <p:nvSpPr>
          <p:cNvPr id="6" name="Slide Number Placeholder 2"/>
          <p:cNvSpPr txBox="1">
            <a:spLocks/>
          </p:cNvSpPr>
          <p:nvPr/>
        </p:nvSpPr>
        <p:spPr>
          <a:xfrm>
            <a:off x="7010400" y="6535133"/>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11-</a:t>
            </a:r>
            <a:fld id="{8A048DD7-39B4-434B-ACE7-68CA5B147A05}" type="slidenum">
              <a:rPr lang="en-US" smtClean="0"/>
              <a:pPr/>
              <a:t>62</a:t>
            </a:fld>
            <a:endParaRPr lang="en-US" dirty="0"/>
          </a:p>
        </p:txBody>
      </p:sp>
    </p:spTree>
    <p:extLst>
      <p:ext uri="{BB962C8B-B14F-4D97-AF65-F5344CB8AC3E}">
        <p14:creationId xmlns:p14="http://schemas.microsoft.com/office/powerpoint/2010/main" val="309908571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ct val="90000"/>
              </a:lnSpc>
            </a:pPr>
            <a:r>
              <a:rPr lang="en-US" sz="4000" dirty="0"/>
              <a:t>Operating Activities—Direct Method</a:t>
            </a:r>
          </a:p>
        </p:txBody>
      </p:sp>
      <p:sp>
        <p:nvSpPr>
          <p:cNvPr id="3" name="Content Placeholder 2"/>
          <p:cNvSpPr>
            <a:spLocks noGrp="1"/>
          </p:cNvSpPr>
          <p:nvPr>
            <p:ph idx="1"/>
          </p:nvPr>
        </p:nvSpPr>
        <p:spPr>
          <a:xfrm>
            <a:off x="809150" y="1475939"/>
            <a:ext cx="7955280" cy="4525963"/>
          </a:xfrm>
        </p:spPr>
        <p:txBody>
          <a:bodyPr/>
          <a:lstStyle/>
          <a:p>
            <a:r>
              <a:rPr lang="en-US" dirty="0"/>
              <a:t>Report the cash inflows and cash outflows directly</a:t>
            </a:r>
          </a:p>
          <a:p>
            <a:r>
              <a:rPr lang="en-IN" dirty="0"/>
              <a:t>Converts each revenue and expense item to its cash-basis amount</a:t>
            </a:r>
            <a:endParaRPr lang="en-US" dirty="0"/>
          </a:p>
          <a:p>
            <a:r>
              <a:rPr lang="en-US" dirty="0"/>
              <a:t>Income statement items that have no cash effect are not reported</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7" name="Slide Number Placeholder 6"/>
          <p:cNvSpPr>
            <a:spLocks noGrp="1"/>
          </p:cNvSpPr>
          <p:nvPr>
            <p:ph type="sldNum" sz="quarter" idx="12"/>
          </p:nvPr>
        </p:nvSpPr>
        <p:spPr/>
        <p:txBody>
          <a:bodyPr/>
          <a:lstStyle/>
          <a:p>
            <a:r>
              <a:rPr lang="en-US" dirty="0"/>
              <a:t>11-</a:t>
            </a:r>
            <a:fld id="{8A048DD7-39B4-434B-ACE7-68CA5B147A05}" type="slidenum">
              <a:rPr lang="en-US" smtClean="0"/>
              <a:t>63</a:t>
            </a:fld>
            <a:endParaRPr lang="en-US" dirty="0"/>
          </a:p>
        </p:txBody>
      </p:sp>
    </p:spTree>
    <p:extLst>
      <p:ext uri="{BB962C8B-B14F-4D97-AF65-F5344CB8AC3E}">
        <p14:creationId xmlns:p14="http://schemas.microsoft.com/office/powerpoint/2010/main" val="3889651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823496" y="2209074"/>
            <a:ext cx="7669422" cy="4281079"/>
          </a:xfrm>
          <a:prstGeom prst="roundRect">
            <a:avLst>
              <a:gd name="adj" fmla="val 7424"/>
            </a:avLst>
          </a:prstGeom>
          <a:solidFill>
            <a:srgbClr val="FFFDD8"/>
          </a:solidFill>
          <a:ln>
            <a:solidFill>
              <a:srgbClr val="D4932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24628" y="608865"/>
            <a:ext cx="8229600" cy="1143000"/>
          </a:xfrm>
        </p:spPr>
        <p:txBody>
          <a:bodyPr/>
          <a:lstStyle/>
          <a:p>
            <a:pPr>
              <a:lnSpc>
                <a:spcPct val="90000"/>
              </a:lnSpc>
            </a:pPr>
            <a:r>
              <a:rPr lang="en-US" sz="3600" dirty="0"/>
              <a:t>Relationship between the Income Statement and Cash Flows from Operating Activities—Direct Method</a:t>
            </a:r>
          </a:p>
        </p:txBody>
      </p:sp>
      <p:sp>
        <p:nvSpPr>
          <p:cNvPr id="6" name="Content Placeholder 5"/>
          <p:cNvSpPr>
            <a:spLocks noGrp="1"/>
          </p:cNvSpPr>
          <p:nvPr>
            <p:ph sz="quarter" idx="13"/>
          </p:nvPr>
        </p:nvSpPr>
        <p:spPr>
          <a:xfrm>
            <a:off x="823496" y="255128"/>
            <a:ext cx="7878076" cy="403234"/>
          </a:xfrm>
        </p:spPr>
        <p:txBody>
          <a:bodyPr>
            <a:normAutofit fontScale="92500" lnSpcReduction="20000"/>
          </a:bodyPr>
          <a:lstStyle/>
          <a:p>
            <a:r>
              <a:rPr lang="en-US" sz="3200" dirty="0">
                <a:latin typeface="+mn-lt"/>
                <a:cs typeface="+mn-cs"/>
              </a:rPr>
              <a:t>Illustration 11–27  </a:t>
            </a:r>
            <a:r>
              <a:rPr lang="en-US" dirty="0"/>
              <a:t>(Illustration 11–26 not shown)</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11-</a:t>
            </a:r>
            <a:fld id="{8A048DD7-39B4-434B-ACE7-68CA5B147A05}" type="slidenum">
              <a:rPr lang="en-US" smtClean="0"/>
              <a:t>64</a:t>
            </a:fld>
            <a:endParaRPr lang="en-US" dirty="0"/>
          </a:p>
        </p:txBody>
      </p:sp>
      <p:sp>
        <p:nvSpPr>
          <p:cNvPr id="9" name="Content Placeholder 5"/>
          <p:cNvSpPr txBox="1">
            <a:spLocks/>
          </p:cNvSpPr>
          <p:nvPr/>
        </p:nvSpPr>
        <p:spPr>
          <a:xfrm>
            <a:off x="742572" y="40823"/>
            <a:ext cx="4906962" cy="403234"/>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p>
        </p:txBody>
      </p:sp>
      <p:graphicFrame>
        <p:nvGraphicFramePr>
          <p:cNvPr id="3" name="Table 2">
            <a:extLst>
              <a:ext uri="{FF2B5EF4-FFF2-40B4-BE49-F238E27FC236}">
                <a16:creationId xmlns:a16="http://schemas.microsoft.com/office/drawing/2014/main" id="{0530549D-0809-4954-922D-02E0D5DA353B}"/>
              </a:ext>
            </a:extLst>
          </p:cNvPr>
          <p:cNvGraphicFramePr>
            <a:graphicFrameLocks noGrp="1"/>
          </p:cNvGraphicFramePr>
          <p:nvPr>
            <p:extLst>
              <p:ext uri="{D42A27DB-BD31-4B8C-83A1-F6EECF244321}">
                <p14:modId xmlns:p14="http://schemas.microsoft.com/office/powerpoint/2010/main" val="3969019325"/>
              </p:ext>
            </p:extLst>
          </p:nvPr>
        </p:nvGraphicFramePr>
        <p:xfrm>
          <a:off x="1127946" y="2184282"/>
          <a:ext cx="7364972" cy="3638194"/>
        </p:xfrm>
        <a:graphic>
          <a:graphicData uri="http://schemas.openxmlformats.org/drawingml/2006/table">
            <a:tbl>
              <a:tblPr/>
              <a:tblGrid>
                <a:gridCol w="3015879">
                  <a:extLst>
                    <a:ext uri="{9D8B030D-6E8A-4147-A177-3AD203B41FA5}">
                      <a16:colId xmlns:a16="http://schemas.microsoft.com/office/drawing/2014/main" val="4133780232"/>
                    </a:ext>
                  </a:extLst>
                </a:gridCol>
                <a:gridCol w="721013">
                  <a:extLst>
                    <a:ext uri="{9D8B030D-6E8A-4147-A177-3AD203B41FA5}">
                      <a16:colId xmlns:a16="http://schemas.microsoft.com/office/drawing/2014/main" val="2082369419"/>
                    </a:ext>
                  </a:extLst>
                </a:gridCol>
                <a:gridCol w="3628080">
                  <a:extLst>
                    <a:ext uri="{9D8B030D-6E8A-4147-A177-3AD203B41FA5}">
                      <a16:colId xmlns:a16="http://schemas.microsoft.com/office/drawing/2014/main" val="249737319"/>
                    </a:ext>
                  </a:extLst>
                </a:gridCol>
              </a:tblGrid>
              <a:tr h="226494">
                <a:tc>
                  <a:txBody>
                    <a:bodyPr/>
                    <a:lstStyle/>
                    <a:p>
                      <a:r>
                        <a:rPr lang="en-US" sz="1400" b="1" dirty="0"/>
                        <a:t>Income Statement</a:t>
                      </a:r>
                      <a:endParaRPr lang="en-US" sz="1400" dirty="0"/>
                    </a:p>
                  </a:txBody>
                  <a:tcPr marL="46789" marR="46789" marT="0" marB="0" anchor="ctr">
                    <a:lnL>
                      <a:noFill/>
                    </a:lnL>
                    <a:lnR>
                      <a:noFill/>
                    </a:lnR>
                    <a:lnT>
                      <a:noFill/>
                    </a:lnT>
                    <a:lnB>
                      <a:noFill/>
                    </a:lnB>
                  </a:tcPr>
                </a:tc>
                <a:tc>
                  <a:txBody>
                    <a:bodyPr/>
                    <a:lstStyle/>
                    <a:p>
                      <a:br>
                        <a:rPr lang="en-US" sz="1400" dirty="0"/>
                      </a:br>
                      <a:endParaRPr lang="en-US" sz="1400" dirty="0"/>
                    </a:p>
                  </a:txBody>
                  <a:tcPr marL="46789" marR="46789" marT="0" marB="0" anchor="ctr">
                    <a:lnL>
                      <a:noFill/>
                    </a:lnL>
                    <a:lnR>
                      <a:noFill/>
                    </a:lnR>
                    <a:lnT>
                      <a:noFill/>
                    </a:lnT>
                    <a:lnB>
                      <a:noFill/>
                    </a:lnB>
                  </a:tcPr>
                </a:tc>
                <a:tc>
                  <a:txBody>
                    <a:bodyPr/>
                    <a:lstStyle/>
                    <a:p>
                      <a:r>
                        <a:rPr lang="en-US" sz="1400" b="1" dirty="0"/>
                        <a:t>Cash Flows from Operating Activities</a:t>
                      </a:r>
                      <a:endParaRPr lang="en-US" sz="1400" dirty="0"/>
                    </a:p>
                  </a:txBody>
                  <a:tcPr marL="46789" marR="46789" marT="0" marB="0" anchor="ctr">
                    <a:lnL>
                      <a:noFill/>
                    </a:lnL>
                    <a:lnR>
                      <a:noFill/>
                    </a:lnR>
                    <a:lnT>
                      <a:noFill/>
                    </a:lnT>
                    <a:lnB>
                      <a:noFill/>
                    </a:lnB>
                  </a:tcPr>
                </a:tc>
                <a:extLst>
                  <a:ext uri="{0D108BD9-81ED-4DB2-BD59-A6C34878D82A}">
                    <a16:rowId xmlns:a16="http://schemas.microsoft.com/office/drawing/2014/main" val="154506164"/>
                  </a:ext>
                </a:extLst>
              </a:tr>
              <a:tr h="226327">
                <a:tc>
                  <a:txBody>
                    <a:bodyPr/>
                    <a:lstStyle/>
                    <a:p>
                      <a:r>
                        <a:rPr lang="en-US" sz="1400" b="1" dirty="0">
                          <a:solidFill>
                            <a:srgbClr val="FF0000"/>
                          </a:solidFill>
                        </a:rPr>
                        <a:t>Revenues:</a:t>
                      </a:r>
                    </a:p>
                  </a:txBody>
                  <a:tcPr marL="46789" marR="46789" marT="0" marB="0" anchor="ctr">
                    <a:lnL>
                      <a:noFill/>
                    </a:lnL>
                    <a:lnR>
                      <a:noFill/>
                    </a:lnR>
                    <a:lnT>
                      <a:noFill/>
                    </a:lnT>
                    <a:lnB>
                      <a:noFill/>
                    </a:lnB>
                  </a:tcPr>
                </a:tc>
                <a:tc>
                  <a:txBody>
                    <a:bodyPr/>
                    <a:lstStyle/>
                    <a:p>
                      <a:br>
                        <a:rPr lang="en-US" sz="1100" b="1" dirty="0">
                          <a:solidFill>
                            <a:srgbClr val="FF0000"/>
                          </a:solidFill>
                        </a:rPr>
                      </a:br>
                      <a:endParaRPr lang="en-US" sz="1100" b="1" dirty="0">
                        <a:solidFill>
                          <a:srgbClr val="FF0000"/>
                        </a:solidFill>
                      </a:endParaRPr>
                    </a:p>
                  </a:txBody>
                  <a:tcPr marL="46789" marR="46789" marT="0" marB="0" anchor="ctr">
                    <a:lnL>
                      <a:noFill/>
                    </a:lnL>
                    <a:lnR>
                      <a:noFill/>
                    </a:lnR>
                    <a:lnT>
                      <a:noFill/>
                    </a:lnT>
                    <a:lnB>
                      <a:noFill/>
                    </a:lnB>
                  </a:tcPr>
                </a:tc>
                <a:tc>
                  <a:txBody>
                    <a:bodyPr/>
                    <a:lstStyle/>
                    <a:p>
                      <a:r>
                        <a:rPr lang="en-US" sz="1400" b="1" dirty="0">
                          <a:solidFill>
                            <a:srgbClr val="FF0000"/>
                          </a:solidFill>
                        </a:rPr>
                        <a:t>Cash inflows:</a:t>
                      </a:r>
                    </a:p>
                  </a:txBody>
                  <a:tcPr marL="46789" marR="46789" marT="0" marB="0" anchor="ctr">
                    <a:lnL>
                      <a:noFill/>
                    </a:lnL>
                    <a:lnR>
                      <a:noFill/>
                    </a:lnR>
                    <a:lnT>
                      <a:noFill/>
                    </a:lnT>
                    <a:lnB>
                      <a:noFill/>
                    </a:lnB>
                  </a:tcPr>
                </a:tc>
                <a:extLst>
                  <a:ext uri="{0D108BD9-81ED-4DB2-BD59-A6C34878D82A}">
                    <a16:rowId xmlns:a16="http://schemas.microsoft.com/office/drawing/2014/main" val="2355557917"/>
                  </a:ext>
                </a:extLst>
              </a:tr>
              <a:tr h="102133">
                <a:tc>
                  <a:txBody>
                    <a:bodyPr/>
                    <a:lstStyle/>
                    <a:p>
                      <a:pPr marL="0" indent="230188" algn="l">
                        <a:tabLst/>
                      </a:pPr>
                      <a:r>
                        <a:rPr lang="en-US" sz="1400" dirty="0"/>
                        <a:t>Sales and service revenue</a:t>
                      </a:r>
                    </a:p>
                  </a:txBody>
                  <a:tcPr marL="46789" marR="46789" marT="0" marB="0" anchor="ctr">
                    <a:lnL>
                      <a:noFill/>
                    </a:lnL>
                    <a:lnR>
                      <a:noFill/>
                    </a:lnR>
                    <a:lnT>
                      <a:noFill/>
                    </a:lnT>
                    <a:lnB>
                      <a:noFill/>
                    </a:lnB>
                  </a:tcPr>
                </a:tc>
                <a:tc>
                  <a:txBody>
                    <a:bodyPr/>
                    <a:lstStyle/>
                    <a:p>
                      <a:br>
                        <a:rPr lang="en-US" sz="1050" dirty="0"/>
                      </a:br>
                      <a:endParaRPr lang="en-US" sz="1050" dirty="0"/>
                    </a:p>
                  </a:txBody>
                  <a:tcPr marL="46789" marR="46789" marT="0" marB="0" anchor="ctr">
                    <a:lnL>
                      <a:noFill/>
                    </a:lnL>
                    <a:lnR>
                      <a:noFill/>
                    </a:lnR>
                    <a:lnT>
                      <a:noFill/>
                    </a:lnT>
                    <a:lnB>
                      <a:noFill/>
                    </a:lnB>
                  </a:tcPr>
                </a:tc>
                <a:tc>
                  <a:txBody>
                    <a:bodyPr/>
                    <a:lstStyle/>
                    <a:p>
                      <a:pPr marL="0" indent="230188"/>
                      <a:r>
                        <a:rPr lang="en-US" sz="1400" dirty="0"/>
                        <a:t>Cash received from customers</a:t>
                      </a:r>
                    </a:p>
                  </a:txBody>
                  <a:tcPr marL="46789" marR="46789" marT="0" marB="0" anchor="ctr">
                    <a:lnL>
                      <a:noFill/>
                    </a:lnL>
                    <a:lnR>
                      <a:noFill/>
                    </a:lnR>
                    <a:lnT>
                      <a:noFill/>
                    </a:lnT>
                    <a:lnB>
                      <a:noFill/>
                    </a:lnB>
                  </a:tcPr>
                </a:tc>
                <a:extLst>
                  <a:ext uri="{0D108BD9-81ED-4DB2-BD59-A6C34878D82A}">
                    <a16:rowId xmlns:a16="http://schemas.microsoft.com/office/drawing/2014/main" val="24902893"/>
                  </a:ext>
                </a:extLst>
              </a:tr>
              <a:tr h="219974">
                <a:tc>
                  <a:txBody>
                    <a:bodyPr/>
                    <a:lstStyle/>
                    <a:p>
                      <a:pPr marL="0" indent="230188" algn="l"/>
                      <a:r>
                        <a:rPr lang="en-US" sz="1400" dirty="0"/>
                        <a:t>Investment revenue</a:t>
                      </a:r>
                    </a:p>
                  </a:txBody>
                  <a:tcPr marL="46789" marR="46789" marT="0" marB="0" anchor="ctr">
                    <a:lnL>
                      <a:noFill/>
                    </a:lnL>
                    <a:lnR>
                      <a:noFill/>
                    </a:lnR>
                    <a:lnT>
                      <a:noFill/>
                    </a:lnT>
                    <a:lnB>
                      <a:noFill/>
                    </a:lnB>
                  </a:tcPr>
                </a:tc>
                <a:tc>
                  <a:txBody>
                    <a:bodyPr/>
                    <a:lstStyle/>
                    <a:p>
                      <a:br>
                        <a:rPr lang="en-US" sz="1050" dirty="0"/>
                      </a:br>
                      <a:endParaRPr lang="en-US" sz="1050" dirty="0"/>
                    </a:p>
                  </a:txBody>
                  <a:tcPr marL="46789" marR="46789" marT="0" marB="0" anchor="ctr">
                    <a:lnL>
                      <a:noFill/>
                    </a:lnL>
                    <a:lnR>
                      <a:noFill/>
                    </a:lnR>
                    <a:lnT>
                      <a:noFill/>
                    </a:lnT>
                    <a:lnB>
                      <a:noFill/>
                    </a:lnB>
                  </a:tcPr>
                </a:tc>
                <a:tc>
                  <a:txBody>
                    <a:bodyPr/>
                    <a:lstStyle/>
                    <a:p>
                      <a:pPr marL="0" indent="230188"/>
                      <a:r>
                        <a:rPr lang="en-US" sz="1400" dirty="0"/>
                        <a:t>Cash received from interest and dividends</a:t>
                      </a:r>
                    </a:p>
                  </a:txBody>
                  <a:tcPr marL="46789" marR="46789" marT="0" marB="0" anchor="ctr">
                    <a:lnL>
                      <a:noFill/>
                    </a:lnL>
                    <a:lnR>
                      <a:noFill/>
                    </a:lnR>
                    <a:lnT>
                      <a:noFill/>
                    </a:lnT>
                    <a:lnB>
                      <a:noFill/>
                    </a:lnB>
                  </a:tcPr>
                </a:tc>
                <a:extLst>
                  <a:ext uri="{0D108BD9-81ED-4DB2-BD59-A6C34878D82A}">
                    <a16:rowId xmlns:a16="http://schemas.microsoft.com/office/drawing/2014/main" val="2865401393"/>
                  </a:ext>
                </a:extLst>
              </a:tr>
              <a:tr h="277265">
                <a:tc>
                  <a:txBody>
                    <a:bodyPr/>
                    <a:lstStyle/>
                    <a:p>
                      <a:pPr marL="230188" indent="0" algn="l"/>
                      <a:r>
                        <a:rPr lang="en-US" sz="1400" dirty="0"/>
                        <a:t>Noncash revenues and gains (gain on sale of assets)</a:t>
                      </a:r>
                    </a:p>
                  </a:txBody>
                  <a:tcPr marL="46789" marR="46789" marT="0" marB="0" anchor="ctr">
                    <a:lnL>
                      <a:noFill/>
                    </a:lnL>
                    <a:lnR>
                      <a:noFill/>
                    </a:lnR>
                    <a:lnT>
                      <a:noFill/>
                    </a:lnT>
                    <a:lnB>
                      <a:noFill/>
                    </a:lnB>
                  </a:tcPr>
                </a:tc>
                <a:tc>
                  <a:txBody>
                    <a:bodyPr/>
                    <a:lstStyle/>
                    <a:p>
                      <a:br>
                        <a:rPr lang="en-US" sz="1050" dirty="0"/>
                      </a:br>
                      <a:endParaRPr lang="en-US" sz="1050" dirty="0"/>
                    </a:p>
                  </a:txBody>
                  <a:tcPr marL="46789" marR="46789" marT="0" marB="0" anchor="ctr">
                    <a:lnL>
                      <a:noFill/>
                    </a:lnL>
                    <a:lnR>
                      <a:noFill/>
                    </a:lnR>
                    <a:lnT>
                      <a:noFill/>
                    </a:lnT>
                    <a:lnB>
                      <a:noFill/>
                    </a:lnB>
                  </a:tcPr>
                </a:tc>
                <a:tc>
                  <a:txBody>
                    <a:bodyPr/>
                    <a:lstStyle/>
                    <a:p>
                      <a:pPr marL="0" indent="230188"/>
                      <a:r>
                        <a:rPr lang="en-US" sz="1400" dirty="0"/>
                        <a:t>(Not reported)</a:t>
                      </a:r>
                    </a:p>
                  </a:txBody>
                  <a:tcPr marL="46789" marR="46789" marT="0" marB="0">
                    <a:lnL>
                      <a:noFill/>
                    </a:lnL>
                    <a:lnR>
                      <a:noFill/>
                    </a:lnR>
                    <a:lnT>
                      <a:noFill/>
                    </a:lnT>
                    <a:lnB>
                      <a:noFill/>
                    </a:lnB>
                  </a:tcPr>
                </a:tc>
                <a:extLst>
                  <a:ext uri="{0D108BD9-81ED-4DB2-BD59-A6C34878D82A}">
                    <a16:rowId xmlns:a16="http://schemas.microsoft.com/office/drawing/2014/main" val="2156023373"/>
                  </a:ext>
                </a:extLst>
              </a:tr>
              <a:tr h="219974">
                <a:tc>
                  <a:txBody>
                    <a:bodyPr/>
                    <a:lstStyle/>
                    <a:p>
                      <a:pPr algn="l"/>
                      <a:endParaRPr lang="en-US" sz="1400" dirty="0">
                        <a:solidFill>
                          <a:srgbClr val="FF0000"/>
                        </a:solidFill>
                      </a:endParaRPr>
                    </a:p>
                  </a:txBody>
                  <a:tcPr marL="46789" marR="46789" marT="0" marB="0" anchor="ctr">
                    <a:lnL>
                      <a:noFill/>
                    </a:lnL>
                    <a:lnR>
                      <a:noFill/>
                    </a:lnR>
                    <a:lnT>
                      <a:noFill/>
                    </a:lnT>
                    <a:lnB>
                      <a:noFill/>
                    </a:lnB>
                  </a:tcPr>
                </a:tc>
                <a:tc>
                  <a:txBody>
                    <a:bodyPr/>
                    <a:lstStyle/>
                    <a:p>
                      <a:endParaRPr lang="en-US" sz="1400" dirty="0">
                        <a:solidFill>
                          <a:srgbClr val="FF0000"/>
                        </a:solidFill>
                      </a:endParaRPr>
                    </a:p>
                  </a:txBody>
                  <a:tcPr marL="46789" marR="46789" marT="0" marB="0" anchor="ctr">
                    <a:lnL>
                      <a:noFill/>
                    </a:lnL>
                    <a:lnR>
                      <a:noFill/>
                    </a:lnR>
                    <a:lnT>
                      <a:noFill/>
                    </a:lnT>
                    <a:lnB>
                      <a:noFill/>
                    </a:lnB>
                  </a:tcPr>
                </a:tc>
                <a:tc>
                  <a:txBody>
                    <a:bodyPr/>
                    <a:lstStyle/>
                    <a:p>
                      <a:endParaRPr lang="en-US" sz="1400" dirty="0">
                        <a:solidFill>
                          <a:srgbClr val="FF0000"/>
                        </a:solidFill>
                      </a:endParaRPr>
                    </a:p>
                  </a:txBody>
                  <a:tcPr marL="46789" marR="46789" marT="0" marB="0" anchor="ctr">
                    <a:lnL>
                      <a:noFill/>
                    </a:lnL>
                    <a:lnR>
                      <a:noFill/>
                    </a:lnR>
                    <a:lnT>
                      <a:noFill/>
                    </a:lnT>
                    <a:lnB>
                      <a:noFill/>
                    </a:lnB>
                  </a:tcPr>
                </a:tc>
                <a:extLst>
                  <a:ext uri="{0D108BD9-81ED-4DB2-BD59-A6C34878D82A}">
                    <a16:rowId xmlns:a16="http://schemas.microsoft.com/office/drawing/2014/main" val="4162564752"/>
                  </a:ext>
                </a:extLst>
              </a:tr>
              <a:tr h="219974">
                <a:tc>
                  <a:txBody>
                    <a:bodyPr/>
                    <a:lstStyle/>
                    <a:p>
                      <a:pPr marL="0" indent="230188" algn="l"/>
                      <a:endParaRPr lang="en-US" sz="1400" dirty="0"/>
                    </a:p>
                  </a:txBody>
                  <a:tcPr marL="46789" marR="46789" marT="0" marB="0" anchor="ctr">
                    <a:lnL>
                      <a:noFill/>
                    </a:lnL>
                    <a:lnR>
                      <a:noFill/>
                    </a:lnR>
                    <a:lnT>
                      <a:noFill/>
                    </a:lnT>
                    <a:lnB>
                      <a:noFill/>
                    </a:lnB>
                  </a:tcPr>
                </a:tc>
                <a:tc>
                  <a:txBody>
                    <a:bodyPr/>
                    <a:lstStyle/>
                    <a:p>
                      <a:endParaRPr lang="en-US" sz="1050" dirty="0"/>
                    </a:p>
                  </a:txBody>
                  <a:tcPr marL="46789" marR="46789" marT="0" marB="0" anchor="ctr">
                    <a:lnL>
                      <a:noFill/>
                    </a:lnL>
                    <a:lnR>
                      <a:noFill/>
                    </a:lnR>
                    <a:lnT>
                      <a:noFill/>
                    </a:lnT>
                    <a:lnB>
                      <a:noFill/>
                    </a:lnB>
                  </a:tcPr>
                </a:tc>
                <a:tc>
                  <a:txBody>
                    <a:bodyPr/>
                    <a:lstStyle/>
                    <a:p>
                      <a:pPr marL="0" indent="230188"/>
                      <a:endParaRPr lang="en-US" sz="1400" dirty="0"/>
                    </a:p>
                  </a:txBody>
                  <a:tcPr marL="46789" marR="46789" marT="0" marB="0" anchor="ctr">
                    <a:lnL>
                      <a:noFill/>
                    </a:lnL>
                    <a:lnR>
                      <a:noFill/>
                    </a:lnR>
                    <a:lnT>
                      <a:noFill/>
                    </a:lnT>
                    <a:lnB>
                      <a:noFill/>
                    </a:lnB>
                  </a:tcPr>
                </a:tc>
                <a:extLst>
                  <a:ext uri="{0D108BD9-81ED-4DB2-BD59-A6C34878D82A}">
                    <a16:rowId xmlns:a16="http://schemas.microsoft.com/office/drawing/2014/main" val="887453771"/>
                  </a:ext>
                </a:extLst>
              </a:tr>
              <a:tr h="219974">
                <a:tc>
                  <a:txBody>
                    <a:bodyPr/>
                    <a:lstStyle/>
                    <a:p>
                      <a:pPr marL="0" indent="230188" algn="l"/>
                      <a:endParaRPr lang="en-US" sz="1400" dirty="0"/>
                    </a:p>
                  </a:txBody>
                  <a:tcPr marL="46789" marR="46789" marT="0" marB="0" anchor="ctr">
                    <a:lnL>
                      <a:noFill/>
                    </a:lnL>
                    <a:lnR>
                      <a:noFill/>
                    </a:lnR>
                    <a:lnT>
                      <a:noFill/>
                    </a:lnT>
                    <a:lnB>
                      <a:noFill/>
                    </a:lnB>
                  </a:tcPr>
                </a:tc>
                <a:tc>
                  <a:txBody>
                    <a:bodyPr/>
                    <a:lstStyle/>
                    <a:p>
                      <a:endParaRPr lang="en-US" sz="1050" dirty="0"/>
                    </a:p>
                  </a:txBody>
                  <a:tcPr marL="46789" marR="46789" marT="0" marB="0" anchor="ctr">
                    <a:lnL>
                      <a:noFill/>
                    </a:lnL>
                    <a:lnR>
                      <a:noFill/>
                    </a:lnR>
                    <a:lnT>
                      <a:noFill/>
                    </a:lnT>
                    <a:lnB>
                      <a:noFill/>
                    </a:lnB>
                  </a:tcPr>
                </a:tc>
                <a:tc>
                  <a:txBody>
                    <a:bodyPr/>
                    <a:lstStyle/>
                    <a:p>
                      <a:pPr marL="0" indent="230188"/>
                      <a:endParaRPr lang="en-US" sz="1400" dirty="0"/>
                    </a:p>
                  </a:txBody>
                  <a:tcPr marL="46789" marR="46789" marT="0" marB="0" anchor="ctr">
                    <a:lnL>
                      <a:noFill/>
                    </a:lnL>
                    <a:lnR>
                      <a:noFill/>
                    </a:lnR>
                    <a:lnT>
                      <a:noFill/>
                    </a:lnT>
                    <a:lnB>
                      <a:noFill/>
                    </a:lnB>
                  </a:tcPr>
                </a:tc>
                <a:extLst>
                  <a:ext uri="{0D108BD9-81ED-4DB2-BD59-A6C34878D82A}">
                    <a16:rowId xmlns:a16="http://schemas.microsoft.com/office/drawing/2014/main" val="1462802459"/>
                  </a:ext>
                </a:extLst>
              </a:tr>
              <a:tr h="277265">
                <a:tc>
                  <a:txBody>
                    <a:bodyPr/>
                    <a:lstStyle/>
                    <a:p>
                      <a:pPr marL="230188" indent="0" algn="l"/>
                      <a:endParaRPr lang="en-US" sz="1400" dirty="0"/>
                    </a:p>
                  </a:txBody>
                  <a:tcPr marL="46789" marR="46789" marT="0" marB="0" anchor="ctr">
                    <a:lnL>
                      <a:noFill/>
                    </a:lnL>
                    <a:lnR>
                      <a:noFill/>
                    </a:lnR>
                    <a:lnT>
                      <a:noFill/>
                    </a:lnT>
                    <a:lnB>
                      <a:noFill/>
                    </a:lnB>
                  </a:tcPr>
                </a:tc>
                <a:tc>
                  <a:txBody>
                    <a:bodyPr/>
                    <a:lstStyle/>
                    <a:p>
                      <a:endParaRPr lang="en-US" sz="1050" dirty="0"/>
                    </a:p>
                  </a:txBody>
                  <a:tcPr marL="46789" marR="46789" marT="0" marB="0" anchor="ctr">
                    <a:lnL>
                      <a:noFill/>
                    </a:lnL>
                    <a:lnR>
                      <a:noFill/>
                    </a:lnR>
                    <a:lnT>
                      <a:noFill/>
                    </a:lnT>
                    <a:lnB>
                      <a:noFill/>
                    </a:lnB>
                  </a:tcPr>
                </a:tc>
                <a:tc>
                  <a:txBody>
                    <a:bodyPr/>
                    <a:lstStyle/>
                    <a:p>
                      <a:pPr marL="0" indent="230188"/>
                      <a:endParaRPr lang="en-US" sz="1400" dirty="0"/>
                    </a:p>
                  </a:txBody>
                  <a:tcPr marL="46789" marR="46789" marT="0" marB="0">
                    <a:lnL>
                      <a:noFill/>
                    </a:lnL>
                    <a:lnR>
                      <a:noFill/>
                    </a:lnR>
                    <a:lnT>
                      <a:noFill/>
                    </a:lnT>
                    <a:lnB>
                      <a:noFill/>
                    </a:lnB>
                  </a:tcPr>
                </a:tc>
                <a:extLst>
                  <a:ext uri="{0D108BD9-81ED-4DB2-BD59-A6C34878D82A}">
                    <a16:rowId xmlns:a16="http://schemas.microsoft.com/office/drawing/2014/main" val="1254458272"/>
                  </a:ext>
                </a:extLst>
              </a:tr>
              <a:tr h="277265">
                <a:tc>
                  <a:txBody>
                    <a:bodyPr/>
                    <a:lstStyle/>
                    <a:p>
                      <a:pPr marL="0" indent="230188" algn="l"/>
                      <a:endParaRPr lang="en-US" sz="1400" dirty="0"/>
                    </a:p>
                  </a:txBody>
                  <a:tcPr marL="46789" marR="46789" marT="0" marB="0" anchor="ctr">
                    <a:lnL>
                      <a:noFill/>
                    </a:lnL>
                    <a:lnR>
                      <a:noFill/>
                    </a:lnR>
                    <a:lnT>
                      <a:noFill/>
                    </a:lnT>
                    <a:lnB>
                      <a:noFill/>
                    </a:lnB>
                  </a:tcPr>
                </a:tc>
                <a:tc>
                  <a:txBody>
                    <a:bodyPr/>
                    <a:lstStyle/>
                    <a:p>
                      <a:endParaRPr lang="en-US" sz="1050" dirty="0"/>
                    </a:p>
                  </a:txBody>
                  <a:tcPr marL="46789" marR="46789" marT="0" marB="0" anchor="ctr">
                    <a:lnL>
                      <a:noFill/>
                    </a:lnL>
                    <a:lnR>
                      <a:noFill/>
                    </a:lnR>
                    <a:lnT>
                      <a:noFill/>
                    </a:lnT>
                    <a:lnB>
                      <a:noFill/>
                    </a:lnB>
                  </a:tcPr>
                </a:tc>
                <a:tc>
                  <a:txBody>
                    <a:bodyPr/>
                    <a:lstStyle/>
                    <a:p>
                      <a:pPr marL="0" indent="230188"/>
                      <a:endParaRPr lang="en-US" sz="1400" dirty="0"/>
                    </a:p>
                  </a:txBody>
                  <a:tcPr marL="46789" marR="46789" marT="0" marB="0" anchor="ctr">
                    <a:lnL>
                      <a:noFill/>
                    </a:lnL>
                    <a:lnR>
                      <a:noFill/>
                    </a:lnR>
                    <a:lnT>
                      <a:noFill/>
                    </a:lnT>
                    <a:lnB>
                      <a:noFill/>
                    </a:lnB>
                  </a:tcPr>
                </a:tc>
                <a:extLst>
                  <a:ext uri="{0D108BD9-81ED-4DB2-BD59-A6C34878D82A}">
                    <a16:rowId xmlns:a16="http://schemas.microsoft.com/office/drawing/2014/main" val="1428165499"/>
                  </a:ext>
                </a:extLst>
              </a:tr>
              <a:tr h="259662">
                <a:tc>
                  <a:txBody>
                    <a:bodyPr/>
                    <a:lstStyle/>
                    <a:p>
                      <a:pPr marL="0" indent="230188" algn="l"/>
                      <a:endParaRPr lang="en-US" sz="1400" dirty="0"/>
                    </a:p>
                  </a:txBody>
                  <a:tcPr marL="46789" marR="46789" marT="0" marB="0" anchor="ctr">
                    <a:lnL>
                      <a:noFill/>
                    </a:lnL>
                    <a:lnR>
                      <a:noFill/>
                    </a:lnR>
                    <a:lnT>
                      <a:noFill/>
                    </a:lnT>
                    <a:lnB>
                      <a:noFill/>
                    </a:lnB>
                  </a:tcPr>
                </a:tc>
                <a:tc>
                  <a:txBody>
                    <a:bodyPr/>
                    <a:lstStyle/>
                    <a:p>
                      <a:endParaRPr lang="en-US" sz="1050" dirty="0"/>
                    </a:p>
                  </a:txBody>
                  <a:tcPr marL="46789" marR="46789" marT="0" marB="0" anchor="ctr">
                    <a:lnL>
                      <a:noFill/>
                    </a:lnL>
                    <a:lnR>
                      <a:noFill/>
                    </a:lnR>
                    <a:lnT>
                      <a:noFill/>
                    </a:lnT>
                    <a:lnB>
                      <a:noFill/>
                    </a:lnB>
                  </a:tcPr>
                </a:tc>
                <a:tc>
                  <a:txBody>
                    <a:bodyPr/>
                    <a:lstStyle/>
                    <a:p>
                      <a:pPr marL="0" indent="230188"/>
                      <a:endParaRPr lang="en-US" sz="1400" dirty="0"/>
                    </a:p>
                  </a:txBody>
                  <a:tcPr marL="46789" marR="46789" marT="0" marB="0" anchor="ctr">
                    <a:lnL>
                      <a:noFill/>
                    </a:lnL>
                    <a:lnR>
                      <a:noFill/>
                    </a:lnR>
                    <a:lnT>
                      <a:noFill/>
                    </a:lnT>
                    <a:lnB>
                      <a:noFill/>
                    </a:lnB>
                  </a:tcPr>
                </a:tc>
                <a:extLst>
                  <a:ext uri="{0D108BD9-81ED-4DB2-BD59-A6C34878D82A}">
                    <a16:rowId xmlns:a16="http://schemas.microsoft.com/office/drawing/2014/main" val="393835085"/>
                  </a:ext>
                </a:extLst>
              </a:tr>
              <a:tr h="245118">
                <a:tc>
                  <a:txBody>
                    <a:bodyPr/>
                    <a:lstStyle/>
                    <a:p>
                      <a:endParaRPr lang="en-US" sz="1400" dirty="0">
                        <a:solidFill>
                          <a:srgbClr val="FF0000"/>
                        </a:solidFill>
                      </a:endParaRPr>
                    </a:p>
                  </a:txBody>
                  <a:tcPr marL="46789" marR="46789" marT="0" marB="0" anchor="ctr">
                    <a:lnL>
                      <a:noFill/>
                    </a:lnL>
                    <a:lnR>
                      <a:noFill/>
                    </a:lnR>
                    <a:lnT>
                      <a:noFill/>
                    </a:lnT>
                    <a:lnB>
                      <a:noFill/>
                    </a:lnB>
                  </a:tcPr>
                </a:tc>
                <a:tc>
                  <a:txBody>
                    <a:bodyPr/>
                    <a:lstStyle/>
                    <a:p>
                      <a:br>
                        <a:rPr lang="en-US" sz="1100" dirty="0">
                          <a:solidFill>
                            <a:srgbClr val="FF0000"/>
                          </a:solidFill>
                        </a:rPr>
                      </a:br>
                      <a:endParaRPr lang="en-US" sz="1100" dirty="0">
                        <a:solidFill>
                          <a:srgbClr val="FF0000"/>
                        </a:solidFill>
                      </a:endParaRPr>
                    </a:p>
                  </a:txBody>
                  <a:tcPr marL="46789" marR="46789" marT="0" marB="0" anchor="ctr">
                    <a:lnL>
                      <a:noFill/>
                    </a:lnL>
                    <a:lnR>
                      <a:noFill/>
                    </a:lnR>
                    <a:lnT>
                      <a:noFill/>
                    </a:lnT>
                    <a:lnB>
                      <a:noFill/>
                    </a:lnB>
                  </a:tcPr>
                </a:tc>
                <a:tc>
                  <a:txBody>
                    <a:bodyPr/>
                    <a:lstStyle/>
                    <a:p>
                      <a:endParaRPr lang="en-US" sz="1400" dirty="0">
                        <a:solidFill>
                          <a:srgbClr val="FF0000"/>
                        </a:solidFill>
                      </a:endParaRPr>
                    </a:p>
                  </a:txBody>
                  <a:tcPr marL="46789" marR="46789" marT="0" marB="0" anchor="ctr">
                    <a:lnL>
                      <a:noFill/>
                    </a:lnL>
                    <a:lnR>
                      <a:noFill/>
                    </a:lnR>
                    <a:lnT>
                      <a:noFill/>
                    </a:lnT>
                    <a:lnB>
                      <a:noFill/>
                    </a:lnB>
                  </a:tcPr>
                </a:tc>
                <a:extLst>
                  <a:ext uri="{0D108BD9-81ED-4DB2-BD59-A6C34878D82A}">
                    <a16:rowId xmlns:a16="http://schemas.microsoft.com/office/drawing/2014/main" val="1626777860"/>
                  </a:ext>
                </a:extLst>
              </a:tr>
            </a:tbl>
          </a:graphicData>
        </a:graphic>
      </p:graphicFrame>
      <p:sp>
        <p:nvSpPr>
          <p:cNvPr id="5" name="Right Arrow 4"/>
          <p:cNvSpPr/>
          <p:nvPr/>
        </p:nvSpPr>
        <p:spPr>
          <a:xfrm>
            <a:off x="4270075" y="3025902"/>
            <a:ext cx="229900" cy="186128"/>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Right Arrow 10"/>
          <p:cNvSpPr/>
          <p:nvPr/>
        </p:nvSpPr>
        <p:spPr>
          <a:xfrm>
            <a:off x="4270075" y="3342533"/>
            <a:ext cx="229900" cy="186128"/>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ight Arrow 11"/>
          <p:cNvSpPr/>
          <p:nvPr/>
        </p:nvSpPr>
        <p:spPr>
          <a:xfrm>
            <a:off x="4270075" y="3639145"/>
            <a:ext cx="229900" cy="186128"/>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Right Arrow 12"/>
          <p:cNvSpPr/>
          <p:nvPr/>
        </p:nvSpPr>
        <p:spPr>
          <a:xfrm>
            <a:off x="4270075" y="4527670"/>
            <a:ext cx="229900" cy="186128"/>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Right Arrow 13"/>
          <p:cNvSpPr/>
          <p:nvPr/>
        </p:nvSpPr>
        <p:spPr>
          <a:xfrm>
            <a:off x="4270075" y="4823128"/>
            <a:ext cx="229900" cy="186128"/>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Right Arrow 14"/>
          <p:cNvSpPr/>
          <p:nvPr/>
        </p:nvSpPr>
        <p:spPr>
          <a:xfrm>
            <a:off x="4270075" y="5113431"/>
            <a:ext cx="229900" cy="186128"/>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Right Arrow 15"/>
          <p:cNvSpPr/>
          <p:nvPr/>
        </p:nvSpPr>
        <p:spPr>
          <a:xfrm>
            <a:off x="4270075" y="5585754"/>
            <a:ext cx="229900" cy="186128"/>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7" name="Right Arrow 16"/>
          <p:cNvSpPr/>
          <p:nvPr/>
        </p:nvSpPr>
        <p:spPr>
          <a:xfrm>
            <a:off x="4270075" y="5914193"/>
            <a:ext cx="229900" cy="186128"/>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aphicFrame>
        <p:nvGraphicFramePr>
          <p:cNvPr id="18" name="Table 17">
            <a:extLst>
              <a:ext uri="{FF2B5EF4-FFF2-40B4-BE49-F238E27FC236}">
                <a16:creationId xmlns:a16="http://schemas.microsoft.com/office/drawing/2014/main" id="{0530549D-0809-4954-922D-02E0D5DA353B}"/>
              </a:ext>
            </a:extLst>
          </p:cNvPr>
          <p:cNvGraphicFramePr>
            <a:graphicFrameLocks noGrp="1"/>
          </p:cNvGraphicFramePr>
          <p:nvPr>
            <p:extLst>
              <p:ext uri="{D42A27DB-BD31-4B8C-83A1-F6EECF244321}">
                <p14:modId xmlns:p14="http://schemas.microsoft.com/office/powerpoint/2010/main" val="60860122"/>
              </p:ext>
            </p:extLst>
          </p:nvPr>
        </p:nvGraphicFramePr>
        <p:xfrm>
          <a:off x="1127946" y="2685216"/>
          <a:ext cx="7364972" cy="3832526"/>
        </p:xfrm>
        <a:graphic>
          <a:graphicData uri="http://schemas.openxmlformats.org/drawingml/2006/table">
            <a:tbl>
              <a:tblPr/>
              <a:tblGrid>
                <a:gridCol w="3015879">
                  <a:extLst>
                    <a:ext uri="{9D8B030D-6E8A-4147-A177-3AD203B41FA5}">
                      <a16:colId xmlns:a16="http://schemas.microsoft.com/office/drawing/2014/main" val="4133780232"/>
                    </a:ext>
                  </a:extLst>
                </a:gridCol>
                <a:gridCol w="721013">
                  <a:extLst>
                    <a:ext uri="{9D8B030D-6E8A-4147-A177-3AD203B41FA5}">
                      <a16:colId xmlns:a16="http://schemas.microsoft.com/office/drawing/2014/main" val="2082369419"/>
                    </a:ext>
                  </a:extLst>
                </a:gridCol>
                <a:gridCol w="3628080">
                  <a:extLst>
                    <a:ext uri="{9D8B030D-6E8A-4147-A177-3AD203B41FA5}">
                      <a16:colId xmlns:a16="http://schemas.microsoft.com/office/drawing/2014/main" val="249737319"/>
                    </a:ext>
                  </a:extLst>
                </a:gridCol>
              </a:tblGrid>
              <a:tr h="226494">
                <a:tc>
                  <a:txBody>
                    <a:bodyPr/>
                    <a:lstStyle/>
                    <a:p>
                      <a:endParaRPr lang="en-US" sz="1400" dirty="0"/>
                    </a:p>
                  </a:txBody>
                  <a:tcPr marL="46789" marR="46789" marT="0" marB="0" anchor="ctr">
                    <a:lnL>
                      <a:noFill/>
                    </a:lnL>
                    <a:lnR>
                      <a:noFill/>
                    </a:lnR>
                    <a:lnT>
                      <a:noFill/>
                    </a:lnT>
                    <a:lnB>
                      <a:noFill/>
                    </a:lnB>
                  </a:tcPr>
                </a:tc>
                <a:tc>
                  <a:txBody>
                    <a:bodyPr/>
                    <a:lstStyle/>
                    <a:p>
                      <a:br>
                        <a:rPr lang="en-US" sz="1400" dirty="0"/>
                      </a:br>
                      <a:endParaRPr lang="en-US" sz="1400" dirty="0"/>
                    </a:p>
                  </a:txBody>
                  <a:tcPr marL="46789" marR="46789" marT="0" marB="0" anchor="ctr">
                    <a:lnL>
                      <a:noFill/>
                    </a:lnL>
                    <a:lnR>
                      <a:noFill/>
                    </a:lnR>
                    <a:lnT>
                      <a:noFill/>
                    </a:lnT>
                    <a:lnB>
                      <a:noFill/>
                    </a:lnB>
                  </a:tcPr>
                </a:tc>
                <a:tc>
                  <a:txBody>
                    <a:bodyPr/>
                    <a:lstStyle/>
                    <a:p>
                      <a:endParaRPr lang="en-US" sz="1400" dirty="0"/>
                    </a:p>
                  </a:txBody>
                  <a:tcPr marL="46789" marR="46789" marT="0" marB="0" anchor="ctr">
                    <a:lnL>
                      <a:noFill/>
                    </a:lnL>
                    <a:lnR>
                      <a:noFill/>
                    </a:lnR>
                    <a:lnT>
                      <a:noFill/>
                    </a:lnT>
                    <a:lnB>
                      <a:noFill/>
                    </a:lnB>
                  </a:tcPr>
                </a:tc>
                <a:extLst>
                  <a:ext uri="{0D108BD9-81ED-4DB2-BD59-A6C34878D82A}">
                    <a16:rowId xmlns:a16="http://schemas.microsoft.com/office/drawing/2014/main" val="154506164"/>
                  </a:ext>
                </a:extLst>
              </a:tr>
              <a:tr h="226327">
                <a:tc>
                  <a:txBody>
                    <a:bodyPr/>
                    <a:lstStyle/>
                    <a:p>
                      <a:endParaRPr lang="en-US" sz="1400" b="1" dirty="0">
                        <a:solidFill>
                          <a:srgbClr val="FF0000"/>
                        </a:solidFill>
                      </a:endParaRPr>
                    </a:p>
                  </a:txBody>
                  <a:tcPr marL="46789" marR="46789" marT="0" marB="0" anchor="ctr">
                    <a:lnL>
                      <a:noFill/>
                    </a:lnL>
                    <a:lnR>
                      <a:noFill/>
                    </a:lnR>
                    <a:lnT>
                      <a:noFill/>
                    </a:lnT>
                    <a:lnB>
                      <a:noFill/>
                    </a:lnB>
                  </a:tcPr>
                </a:tc>
                <a:tc>
                  <a:txBody>
                    <a:bodyPr/>
                    <a:lstStyle/>
                    <a:p>
                      <a:endParaRPr lang="en-US" sz="1100" b="1" dirty="0">
                        <a:solidFill>
                          <a:srgbClr val="FF0000"/>
                        </a:solidFill>
                      </a:endParaRPr>
                    </a:p>
                  </a:txBody>
                  <a:tcPr marL="46789" marR="46789" marT="0" marB="0" anchor="ctr">
                    <a:lnL>
                      <a:noFill/>
                    </a:lnL>
                    <a:lnR>
                      <a:noFill/>
                    </a:lnR>
                    <a:lnT>
                      <a:noFill/>
                    </a:lnT>
                    <a:lnB>
                      <a:noFill/>
                    </a:lnB>
                  </a:tcPr>
                </a:tc>
                <a:tc>
                  <a:txBody>
                    <a:bodyPr/>
                    <a:lstStyle/>
                    <a:p>
                      <a:endParaRPr lang="en-US" sz="1400" b="1" dirty="0">
                        <a:solidFill>
                          <a:srgbClr val="FF0000"/>
                        </a:solidFill>
                      </a:endParaRPr>
                    </a:p>
                  </a:txBody>
                  <a:tcPr marL="46789" marR="46789" marT="0" marB="0" anchor="ctr">
                    <a:lnL>
                      <a:noFill/>
                    </a:lnL>
                    <a:lnR>
                      <a:noFill/>
                    </a:lnR>
                    <a:lnT>
                      <a:noFill/>
                    </a:lnT>
                    <a:lnB>
                      <a:noFill/>
                    </a:lnB>
                  </a:tcPr>
                </a:tc>
                <a:extLst>
                  <a:ext uri="{0D108BD9-81ED-4DB2-BD59-A6C34878D82A}">
                    <a16:rowId xmlns:a16="http://schemas.microsoft.com/office/drawing/2014/main" val="2355557917"/>
                  </a:ext>
                </a:extLst>
              </a:tr>
              <a:tr h="102133">
                <a:tc>
                  <a:txBody>
                    <a:bodyPr/>
                    <a:lstStyle/>
                    <a:p>
                      <a:pPr marL="0" indent="230188" algn="l">
                        <a:tabLst/>
                      </a:pPr>
                      <a:endParaRPr lang="en-US" sz="1400" dirty="0"/>
                    </a:p>
                  </a:txBody>
                  <a:tcPr marL="46789" marR="46789" marT="0" marB="0" anchor="ctr">
                    <a:lnL>
                      <a:noFill/>
                    </a:lnL>
                    <a:lnR>
                      <a:noFill/>
                    </a:lnR>
                    <a:lnT>
                      <a:noFill/>
                    </a:lnT>
                    <a:lnB>
                      <a:noFill/>
                    </a:lnB>
                  </a:tcPr>
                </a:tc>
                <a:tc>
                  <a:txBody>
                    <a:bodyPr/>
                    <a:lstStyle/>
                    <a:p>
                      <a:endParaRPr lang="en-US" sz="1050" dirty="0"/>
                    </a:p>
                  </a:txBody>
                  <a:tcPr marL="46789" marR="46789" marT="0" marB="0" anchor="ctr">
                    <a:lnL>
                      <a:noFill/>
                    </a:lnL>
                    <a:lnR>
                      <a:noFill/>
                    </a:lnR>
                    <a:lnT>
                      <a:noFill/>
                    </a:lnT>
                    <a:lnB>
                      <a:noFill/>
                    </a:lnB>
                  </a:tcPr>
                </a:tc>
                <a:tc>
                  <a:txBody>
                    <a:bodyPr/>
                    <a:lstStyle/>
                    <a:p>
                      <a:pPr marL="0" indent="230188"/>
                      <a:endParaRPr lang="en-US" sz="1400" dirty="0"/>
                    </a:p>
                  </a:txBody>
                  <a:tcPr marL="46789" marR="46789" marT="0" marB="0" anchor="ctr">
                    <a:lnL>
                      <a:noFill/>
                    </a:lnL>
                    <a:lnR>
                      <a:noFill/>
                    </a:lnR>
                    <a:lnT>
                      <a:noFill/>
                    </a:lnT>
                    <a:lnB>
                      <a:noFill/>
                    </a:lnB>
                  </a:tcPr>
                </a:tc>
                <a:extLst>
                  <a:ext uri="{0D108BD9-81ED-4DB2-BD59-A6C34878D82A}">
                    <a16:rowId xmlns:a16="http://schemas.microsoft.com/office/drawing/2014/main" val="24902893"/>
                  </a:ext>
                </a:extLst>
              </a:tr>
              <a:tr h="219974">
                <a:tc>
                  <a:txBody>
                    <a:bodyPr/>
                    <a:lstStyle/>
                    <a:p>
                      <a:pPr marL="0" indent="230188" algn="l"/>
                      <a:endParaRPr lang="en-US" sz="1400" dirty="0"/>
                    </a:p>
                  </a:txBody>
                  <a:tcPr marL="46789" marR="46789" marT="0" marB="0" anchor="ctr">
                    <a:lnL>
                      <a:noFill/>
                    </a:lnL>
                    <a:lnR>
                      <a:noFill/>
                    </a:lnR>
                    <a:lnT>
                      <a:noFill/>
                    </a:lnT>
                    <a:lnB>
                      <a:noFill/>
                    </a:lnB>
                  </a:tcPr>
                </a:tc>
                <a:tc>
                  <a:txBody>
                    <a:bodyPr/>
                    <a:lstStyle/>
                    <a:p>
                      <a:endParaRPr lang="en-US" sz="1050" dirty="0"/>
                    </a:p>
                  </a:txBody>
                  <a:tcPr marL="46789" marR="46789" marT="0" marB="0" anchor="ctr">
                    <a:lnL>
                      <a:noFill/>
                    </a:lnL>
                    <a:lnR>
                      <a:noFill/>
                    </a:lnR>
                    <a:lnT>
                      <a:noFill/>
                    </a:lnT>
                    <a:lnB>
                      <a:noFill/>
                    </a:lnB>
                  </a:tcPr>
                </a:tc>
                <a:tc>
                  <a:txBody>
                    <a:bodyPr/>
                    <a:lstStyle/>
                    <a:p>
                      <a:pPr marL="0" indent="230188"/>
                      <a:endParaRPr lang="en-US" sz="1400" dirty="0"/>
                    </a:p>
                  </a:txBody>
                  <a:tcPr marL="46789" marR="46789" marT="0" marB="0" anchor="ctr">
                    <a:lnL>
                      <a:noFill/>
                    </a:lnL>
                    <a:lnR>
                      <a:noFill/>
                    </a:lnR>
                    <a:lnT>
                      <a:noFill/>
                    </a:lnT>
                    <a:lnB>
                      <a:noFill/>
                    </a:lnB>
                  </a:tcPr>
                </a:tc>
                <a:extLst>
                  <a:ext uri="{0D108BD9-81ED-4DB2-BD59-A6C34878D82A}">
                    <a16:rowId xmlns:a16="http://schemas.microsoft.com/office/drawing/2014/main" val="2865401393"/>
                  </a:ext>
                </a:extLst>
              </a:tr>
              <a:tr h="277265">
                <a:tc>
                  <a:txBody>
                    <a:bodyPr/>
                    <a:lstStyle/>
                    <a:p>
                      <a:pPr marL="230188" indent="0" algn="l"/>
                      <a:endParaRPr lang="en-US" sz="1400" dirty="0"/>
                    </a:p>
                  </a:txBody>
                  <a:tcPr marL="46789" marR="46789" marT="0" marB="0" anchor="ctr">
                    <a:lnL>
                      <a:noFill/>
                    </a:lnL>
                    <a:lnR>
                      <a:noFill/>
                    </a:lnR>
                    <a:lnT>
                      <a:noFill/>
                    </a:lnT>
                    <a:lnB>
                      <a:noFill/>
                    </a:lnB>
                  </a:tcPr>
                </a:tc>
                <a:tc>
                  <a:txBody>
                    <a:bodyPr/>
                    <a:lstStyle/>
                    <a:p>
                      <a:endParaRPr lang="en-US" sz="1050" dirty="0"/>
                    </a:p>
                  </a:txBody>
                  <a:tcPr marL="46789" marR="46789" marT="0" marB="0" anchor="ctr">
                    <a:lnL>
                      <a:noFill/>
                    </a:lnL>
                    <a:lnR>
                      <a:noFill/>
                    </a:lnR>
                    <a:lnT>
                      <a:noFill/>
                    </a:lnT>
                    <a:lnB>
                      <a:noFill/>
                    </a:lnB>
                  </a:tcPr>
                </a:tc>
                <a:tc>
                  <a:txBody>
                    <a:bodyPr/>
                    <a:lstStyle/>
                    <a:p>
                      <a:pPr marL="0" indent="230188"/>
                      <a:endParaRPr lang="en-US" sz="1400" dirty="0"/>
                    </a:p>
                  </a:txBody>
                  <a:tcPr marL="46789" marR="46789" marT="0" marB="0">
                    <a:lnL>
                      <a:noFill/>
                    </a:lnL>
                    <a:lnR>
                      <a:noFill/>
                    </a:lnR>
                    <a:lnT>
                      <a:noFill/>
                    </a:lnT>
                    <a:lnB>
                      <a:noFill/>
                    </a:lnB>
                  </a:tcPr>
                </a:tc>
                <a:extLst>
                  <a:ext uri="{0D108BD9-81ED-4DB2-BD59-A6C34878D82A}">
                    <a16:rowId xmlns:a16="http://schemas.microsoft.com/office/drawing/2014/main" val="2156023373"/>
                  </a:ext>
                </a:extLst>
              </a:tr>
              <a:tr h="219974">
                <a:tc>
                  <a:txBody>
                    <a:bodyPr/>
                    <a:lstStyle/>
                    <a:p>
                      <a:pPr algn="l"/>
                      <a:r>
                        <a:rPr lang="en-US" sz="1400" b="1" dirty="0">
                          <a:solidFill>
                            <a:srgbClr val="FF0000"/>
                          </a:solidFill>
                        </a:rPr>
                        <a:t>Less: Expenses </a:t>
                      </a:r>
                      <a:endParaRPr lang="en-US" sz="1400" dirty="0">
                        <a:solidFill>
                          <a:srgbClr val="FF0000"/>
                        </a:solidFill>
                      </a:endParaRPr>
                    </a:p>
                  </a:txBody>
                  <a:tcPr marL="46789" marR="46789" marT="0" marB="0" anchor="ctr">
                    <a:lnL>
                      <a:noFill/>
                    </a:lnL>
                    <a:lnR>
                      <a:noFill/>
                    </a:lnR>
                    <a:lnT>
                      <a:noFill/>
                    </a:lnT>
                    <a:lnB>
                      <a:noFill/>
                    </a:lnB>
                  </a:tcPr>
                </a:tc>
                <a:tc>
                  <a:txBody>
                    <a:bodyPr/>
                    <a:lstStyle/>
                    <a:p>
                      <a:br>
                        <a:rPr lang="en-US" sz="1400" dirty="0">
                          <a:solidFill>
                            <a:srgbClr val="FF0000"/>
                          </a:solidFill>
                        </a:rPr>
                      </a:br>
                      <a:endParaRPr lang="en-US" sz="1400" dirty="0">
                        <a:solidFill>
                          <a:srgbClr val="FF0000"/>
                        </a:solidFill>
                      </a:endParaRPr>
                    </a:p>
                  </a:txBody>
                  <a:tcPr marL="46789" marR="46789" marT="0" marB="0" anchor="ctr">
                    <a:lnL>
                      <a:noFill/>
                    </a:lnL>
                    <a:lnR>
                      <a:noFill/>
                    </a:lnR>
                    <a:lnT>
                      <a:noFill/>
                    </a:lnT>
                    <a:lnB>
                      <a:noFill/>
                    </a:lnB>
                  </a:tcPr>
                </a:tc>
                <a:tc>
                  <a:txBody>
                    <a:bodyPr/>
                    <a:lstStyle/>
                    <a:p>
                      <a:r>
                        <a:rPr lang="en-US" sz="1400" b="1" dirty="0">
                          <a:solidFill>
                            <a:srgbClr val="FF0000"/>
                          </a:solidFill>
                        </a:rPr>
                        <a:t>Less: Cash Outflows</a:t>
                      </a:r>
                      <a:endParaRPr lang="en-US" sz="1400" dirty="0">
                        <a:solidFill>
                          <a:srgbClr val="FF0000"/>
                        </a:solidFill>
                      </a:endParaRPr>
                    </a:p>
                  </a:txBody>
                  <a:tcPr marL="46789" marR="46789" marT="0" marB="0" anchor="ctr">
                    <a:lnL>
                      <a:noFill/>
                    </a:lnL>
                    <a:lnR>
                      <a:noFill/>
                    </a:lnR>
                    <a:lnT>
                      <a:noFill/>
                    </a:lnT>
                    <a:lnB>
                      <a:noFill/>
                    </a:lnB>
                  </a:tcPr>
                </a:tc>
                <a:extLst>
                  <a:ext uri="{0D108BD9-81ED-4DB2-BD59-A6C34878D82A}">
                    <a16:rowId xmlns:a16="http://schemas.microsoft.com/office/drawing/2014/main" val="4162564752"/>
                  </a:ext>
                </a:extLst>
              </a:tr>
              <a:tr h="219974">
                <a:tc>
                  <a:txBody>
                    <a:bodyPr/>
                    <a:lstStyle/>
                    <a:p>
                      <a:pPr marL="0" indent="230188" algn="l"/>
                      <a:r>
                        <a:rPr lang="en-US" sz="1400" dirty="0"/>
                        <a:t>Cost of goods sold</a:t>
                      </a:r>
                    </a:p>
                  </a:txBody>
                  <a:tcPr marL="46789" marR="46789" marT="0" marB="0" anchor="ctr">
                    <a:lnL>
                      <a:noFill/>
                    </a:lnL>
                    <a:lnR>
                      <a:noFill/>
                    </a:lnR>
                    <a:lnT>
                      <a:noFill/>
                    </a:lnT>
                    <a:lnB>
                      <a:noFill/>
                    </a:lnB>
                  </a:tcPr>
                </a:tc>
                <a:tc>
                  <a:txBody>
                    <a:bodyPr/>
                    <a:lstStyle/>
                    <a:p>
                      <a:br>
                        <a:rPr lang="en-US" sz="1050" dirty="0"/>
                      </a:br>
                      <a:endParaRPr lang="en-US" sz="1050" dirty="0"/>
                    </a:p>
                  </a:txBody>
                  <a:tcPr marL="46789" marR="46789" marT="0" marB="0" anchor="ctr">
                    <a:lnL>
                      <a:noFill/>
                    </a:lnL>
                    <a:lnR>
                      <a:noFill/>
                    </a:lnR>
                    <a:lnT>
                      <a:noFill/>
                    </a:lnT>
                    <a:lnB>
                      <a:noFill/>
                    </a:lnB>
                  </a:tcPr>
                </a:tc>
                <a:tc>
                  <a:txBody>
                    <a:bodyPr/>
                    <a:lstStyle/>
                    <a:p>
                      <a:pPr marL="0" indent="230188"/>
                      <a:r>
                        <a:rPr lang="en-US" sz="1400" dirty="0"/>
                        <a:t>Cash paid to suppliers for inventory</a:t>
                      </a:r>
                    </a:p>
                  </a:txBody>
                  <a:tcPr marL="46789" marR="46789" marT="0" marB="0" anchor="ctr">
                    <a:lnL>
                      <a:noFill/>
                    </a:lnL>
                    <a:lnR>
                      <a:noFill/>
                    </a:lnR>
                    <a:lnT>
                      <a:noFill/>
                    </a:lnT>
                    <a:lnB>
                      <a:noFill/>
                    </a:lnB>
                  </a:tcPr>
                </a:tc>
                <a:extLst>
                  <a:ext uri="{0D108BD9-81ED-4DB2-BD59-A6C34878D82A}">
                    <a16:rowId xmlns:a16="http://schemas.microsoft.com/office/drawing/2014/main" val="887453771"/>
                  </a:ext>
                </a:extLst>
              </a:tr>
              <a:tr h="219974">
                <a:tc>
                  <a:txBody>
                    <a:bodyPr/>
                    <a:lstStyle/>
                    <a:p>
                      <a:pPr marL="0" indent="230188" algn="l"/>
                      <a:r>
                        <a:rPr lang="en-US" sz="1400" dirty="0"/>
                        <a:t>Operating expense</a:t>
                      </a:r>
                    </a:p>
                  </a:txBody>
                  <a:tcPr marL="46789" marR="46789" marT="0" marB="0" anchor="ctr">
                    <a:lnL>
                      <a:noFill/>
                    </a:lnL>
                    <a:lnR>
                      <a:noFill/>
                    </a:lnR>
                    <a:lnT>
                      <a:noFill/>
                    </a:lnT>
                    <a:lnB>
                      <a:noFill/>
                    </a:lnB>
                  </a:tcPr>
                </a:tc>
                <a:tc>
                  <a:txBody>
                    <a:bodyPr/>
                    <a:lstStyle/>
                    <a:p>
                      <a:br>
                        <a:rPr lang="en-US" sz="1050" dirty="0"/>
                      </a:br>
                      <a:endParaRPr lang="en-US" sz="1050" dirty="0"/>
                    </a:p>
                  </a:txBody>
                  <a:tcPr marL="46789" marR="46789" marT="0" marB="0" anchor="ctr">
                    <a:lnL>
                      <a:noFill/>
                    </a:lnL>
                    <a:lnR>
                      <a:noFill/>
                    </a:lnR>
                    <a:lnT>
                      <a:noFill/>
                    </a:lnT>
                    <a:lnB>
                      <a:noFill/>
                    </a:lnB>
                  </a:tcPr>
                </a:tc>
                <a:tc>
                  <a:txBody>
                    <a:bodyPr/>
                    <a:lstStyle/>
                    <a:p>
                      <a:pPr marL="0" indent="230188"/>
                      <a:r>
                        <a:rPr lang="en-US" sz="1400" dirty="0"/>
                        <a:t>Cash paid for salaries, rent, utilities, etc.</a:t>
                      </a:r>
                    </a:p>
                  </a:txBody>
                  <a:tcPr marL="46789" marR="46789" marT="0" marB="0" anchor="ctr">
                    <a:lnL>
                      <a:noFill/>
                    </a:lnL>
                    <a:lnR>
                      <a:noFill/>
                    </a:lnR>
                    <a:lnT>
                      <a:noFill/>
                    </a:lnT>
                    <a:lnB>
                      <a:noFill/>
                    </a:lnB>
                  </a:tcPr>
                </a:tc>
                <a:extLst>
                  <a:ext uri="{0D108BD9-81ED-4DB2-BD59-A6C34878D82A}">
                    <a16:rowId xmlns:a16="http://schemas.microsoft.com/office/drawing/2014/main" val="1462802459"/>
                  </a:ext>
                </a:extLst>
              </a:tr>
              <a:tr h="277265">
                <a:tc>
                  <a:txBody>
                    <a:bodyPr/>
                    <a:lstStyle/>
                    <a:p>
                      <a:pPr marL="230188" indent="0" algn="l"/>
                      <a:r>
                        <a:rPr lang="en-US" sz="1400" dirty="0"/>
                        <a:t>Noncash expenses and losses (loss on sale of assets, depreciation)</a:t>
                      </a:r>
                    </a:p>
                  </a:txBody>
                  <a:tcPr marL="46789" marR="46789" marT="0" marB="0" anchor="ctr">
                    <a:lnL>
                      <a:noFill/>
                    </a:lnL>
                    <a:lnR>
                      <a:noFill/>
                    </a:lnR>
                    <a:lnT>
                      <a:noFill/>
                    </a:lnT>
                    <a:lnB>
                      <a:noFill/>
                    </a:lnB>
                  </a:tcPr>
                </a:tc>
                <a:tc>
                  <a:txBody>
                    <a:bodyPr/>
                    <a:lstStyle/>
                    <a:p>
                      <a:br>
                        <a:rPr lang="en-US" sz="1050" dirty="0"/>
                      </a:br>
                      <a:endParaRPr lang="en-US" sz="1050" dirty="0"/>
                    </a:p>
                  </a:txBody>
                  <a:tcPr marL="46789" marR="46789" marT="0" marB="0" anchor="ctr">
                    <a:lnL>
                      <a:noFill/>
                    </a:lnL>
                    <a:lnR>
                      <a:noFill/>
                    </a:lnR>
                    <a:lnT>
                      <a:noFill/>
                    </a:lnT>
                    <a:lnB>
                      <a:noFill/>
                    </a:lnB>
                  </a:tcPr>
                </a:tc>
                <a:tc>
                  <a:txBody>
                    <a:bodyPr/>
                    <a:lstStyle/>
                    <a:p>
                      <a:pPr marL="0" indent="230188"/>
                      <a:r>
                        <a:rPr lang="en-US" sz="1400" dirty="0"/>
                        <a:t>(Not reported)</a:t>
                      </a:r>
                    </a:p>
                  </a:txBody>
                  <a:tcPr marL="46789" marR="46789" marT="0" marB="0">
                    <a:lnL>
                      <a:noFill/>
                    </a:lnL>
                    <a:lnR>
                      <a:noFill/>
                    </a:lnR>
                    <a:lnT>
                      <a:noFill/>
                    </a:lnT>
                    <a:lnB>
                      <a:noFill/>
                    </a:lnB>
                  </a:tcPr>
                </a:tc>
                <a:extLst>
                  <a:ext uri="{0D108BD9-81ED-4DB2-BD59-A6C34878D82A}">
                    <a16:rowId xmlns:a16="http://schemas.microsoft.com/office/drawing/2014/main" val="1254458272"/>
                  </a:ext>
                </a:extLst>
              </a:tr>
              <a:tr h="277265">
                <a:tc>
                  <a:txBody>
                    <a:bodyPr/>
                    <a:lstStyle/>
                    <a:p>
                      <a:pPr marL="0" indent="230188" algn="l"/>
                      <a:r>
                        <a:rPr lang="en-US" sz="1400" dirty="0"/>
                        <a:t>Interest expense</a:t>
                      </a:r>
                    </a:p>
                  </a:txBody>
                  <a:tcPr marL="46789" marR="46789" marT="0" marB="0" anchor="ctr">
                    <a:lnL>
                      <a:noFill/>
                    </a:lnL>
                    <a:lnR>
                      <a:noFill/>
                    </a:lnR>
                    <a:lnT>
                      <a:noFill/>
                    </a:lnT>
                    <a:lnB>
                      <a:noFill/>
                    </a:lnB>
                  </a:tcPr>
                </a:tc>
                <a:tc>
                  <a:txBody>
                    <a:bodyPr/>
                    <a:lstStyle/>
                    <a:p>
                      <a:br>
                        <a:rPr lang="en-US" sz="1050" dirty="0"/>
                      </a:br>
                      <a:endParaRPr lang="en-US" sz="1050" dirty="0"/>
                    </a:p>
                  </a:txBody>
                  <a:tcPr marL="46789" marR="46789" marT="0" marB="0" anchor="ctr">
                    <a:lnL>
                      <a:noFill/>
                    </a:lnL>
                    <a:lnR>
                      <a:noFill/>
                    </a:lnR>
                    <a:lnT>
                      <a:noFill/>
                    </a:lnT>
                    <a:lnB>
                      <a:noFill/>
                    </a:lnB>
                  </a:tcPr>
                </a:tc>
                <a:tc>
                  <a:txBody>
                    <a:bodyPr/>
                    <a:lstStyle/>
                    <a:p>
                      <a:pPr marL="0" indent="230188"/>
                      <a:r>
                        <a:rPr lang="en-US" sz="1400" dirty="0"/>
                        <a:t>Cash paid to creditors for interest</a:t>
                      </a:r>
                    </a:p>
                  </a:txBody>
                  <a:tcPr marL="46789" marR="46789" marT="0" marB="0" anchor="ctr">
                    <a:lnL>
                      <a:noFill/>
                    </a:lnL>
                    <a:lnR>
                      <a:noFill/>
                    </a:lnR>
                    <a:lnT>
                      <a:noFill/>
                    </a:lnT>
                    <a:lnB>
                      <a:noFill/>
                    </a:lnB>
                  </a:tcPr>
                </a:tc>
                <a:extLst>
                  <a:ext uri="{0D108BD9-81ED-4DB2-BD59-A6C34878D82A}">
                    <a16:rowId xmlns:a16="http://schemas.microsoft.com/office/drawing/2014/main" val="1428165499"/>
                  </a:ext>
                </a:extLst>
              </a:tr>
              <a:tr h="259662">
                <a:tc>
                  <a:txBody>
                    <a:bodyPr/>
                    <a:lstStyle/>
                    <a:p>
                      <a:pPr marL="0" indent="230188" algn="l"/>
                      <a:r>
                        <a:rPr lang="en-US" sz="1400" dirty="0"/>
                        <a:t>Income tax expense</a:t>
                      </a:r>
                    </a:p>
                  </a:txBody>
                  <a:tcPr marL="46789" marR="46789" marT="0" marB="0" anchor="ctr">
                    <a:lnL>
                      <a:noFill/>
                    </a:lnL>
                    <a:lnR>
                      <a:noFill/>
                    </a:lnR>
                    <a:lnT>
                      <a:noFill/>
                    </a:lnT>
                    <a:lnB>
                      <a:noFill/>
                    </a:lnB>
                  </a:tcPr>
                </a:tc>
                <a:tc>
                  <a:txBody>
                    <a:bodyPr/>
                    <a:lstStyle/>
                    <a:p>
                      <a:br>
                        <a:rPr lang="en-US" sz="1050" dirty="0"/>
                      </a:br>
                      <a:endParaRPr lang="en-US" sz="1050" dirty="0"/>
                    </a:p>
                  </a:txBody>
                  <a:tcPr marL="46789" marR="46789" marT="0" marB="0" anchor="ctr">
                    <a:lnL>
                      <a:noFill/>
                    </a:lnL>
                    <a:lnR>
                      <a:noFill/>
                    </a:lnR>
                    <a:lnT>
                      <a:noFill/>
                    </a:lnT>
                    <a:lnB>
                      <a:noFill/>
                    </a:lnB>
                  </a:tcPr>
                </a:tc>
                <a:tc>
                  <a:txBody>
                    <a:bodyPr/>
                    <a:lstStyle/>
                    <a:p>
                      <a:pPr marL="0" indent="230188"/>
                      <a:r>
                        <a:rPr lang="en-US" sz="1400" dirty="0"/>
                        <a:t>Cash paid to the government for taxes</a:t>
                      </a:r>
                    </a:p>
                  </a:txBody>
                  <a:tcPr marL="46789" marR="46789" marT="0" marB="0" anchor="ctr">
                    <a:lnL>
                      <a:noFill/>
                    </a:lnL>
                    <a:lnR>
                      <a:noFill/>
                    </a:lnR>
                    <a:lnT>
                      <a:noFill/>
                    </a:lnT>
                    <a:lnB>
                      <a:noFill/>
                    </a:lnB>
                  </a:tcPr>
                </a:tc>
                <a:extLst>
                  <a:ext uri="{0D108BD9-81ED-4DB2-BD59-A6C34878D82A}">
                    <a16:rowId xmlns:a16="http://schemas.microsoft.com/office/drawing/2014/main" val="393835085"/>
                  </a:ext>
                </a:extLst>
              </a:tr>
              <a:tr h="245118">
                <a:tc>
                  <a:txBody>
                    <a:bodyPr/>
                    <a:lstStyle/>
                    <a:p>
                      <a:r>
                        <a:rPr lang="en-US" sz="1400" b="1" dirty="0">
                          <a:solidFill>
                            <a:srgbClr val="FF0000"/>
                          </a:solidFill>
                        </a:rPr>
                        <a:t>= Net income</a:t>
                      </a:r>
                      <a:endParaRPr lang="en-US" sz="1400" dirty="0">
                        <a:solidFill>
                          <a:srgbClr val="FF0000"/>
                        </a:solidFill>
                      </a:endParaRPr>
                    </a:p>
                  </a:txBody>
                  <a:tcPr marL="46789" marR="46789" marT="0" marB="0" anchor="ctr">
                    <a:lnL>
                      <a:noFill/>
                    </a:lnL>
                    <a:lnR>
                      <a:noFill/>
                    </a:lnR>
                    <a:lnT>
                      <a:noFill/>
                    </a:lnT>
                    <a:lnB>
                      <a:noFill/>
                    </a:lnB>
                  </a:tcPr>
                </a:tc>
                <a:tc>
                  <a:txBody>
                    <a:bodyPr/>
                    <a:lstStyle/>
                    <a:p>
                      <a:br>
                        <a:rPr lang="en-US" sz="1100" dirty="0">
                          <a:solidFill>
                            <a:srgbClr val="FF0000"/>
                          </a:solidFill>
                        </a:rPr>
                      </a:br>
                      <a:endParaRPr lang="en-US" sz="1100" dirty="0">
                        <a:solidFill>
                          <a:srgbClr val="FF0000"/>
                        </a:solidFill>
                      </a:endParaRPr>
                    </a:p>
                  </a:txBody>
                  <a:tcPr marL="46789" marR="46789" marT="0" marB="0" anchor="ctr">
                    <a:lnL>
                      <a:noFill/>
                    </a:lnL>
                    <a:lnR>
                      <a:noFill/>
                    </a:lnR>
                    <a:lnT>
                      <a:noFill/>
                    </a:lnT>
                    <a:lnB>
                      <a:noFill/>
                    </a:lnB>
                  </a:tcPr>
                </a:tc>
                <a:tc>
                  <a:txBody>
                    <a:bodyPr/>
                    <a:lstStyle/>
                    <a:p>
                      <a:r>
                        <a:rPr lang="en-US" sz="1400" b="1" dirty="0">
                          <a:solidFill>
                            <a:srgbClr val="FF0000"/>
                          </a:solidFill>
                        </a:rPr>
                        <a:t>= Net cash flows from operating activities</a:t>
                      </a:r>
                      <a:endParaRPr lang="en-US" sz="1400" dirty="0">
                        <a:solidFill>
                          <a:srgbClr val="FF0000"/>
                        </a:solidFill>
                      </a:endParaRPr>
                    </a:p>
                  </a:txBody>
                  <a:tcPr marL="46789" marR="46789" marT="0" marB="0" anchor="ctr">
                    <a:lnL>
                      <a:noFill/>
                    </a:lnL>
                    <a:lnR>
                      <a:noFill/>
                    </a:lnR>
                    <a:lnT>
                      <a:noFill/>
                    </a:lnT>
                    <a:lnB>
                      <a:noFill/>
                    </a:lnB>
                  </a:tcPr>
                </a:tc>
                <a:extLst>
                  <a:ext uri="{0D108BD9-81ED-4DB2-BD59-A6C34878D82A}">
                    <a16:rowId xmlns:a16="http://schemas.microsoft.com/office/drawing/2014/main" val="1626777860"/>
                  </a:ext>
                </a:extLst>
              </a:tr>
            </a:tbl>
          </a:graphicData>
        </a:graphic>
      </p:graphicFrame>
    </p:spTree>
    <p:extLst>
      <p:ext uri="{BB962C8B-B14F-4D97-AF65-F5344CB8AC3E}">
        <p14:creationId xmlns:p14="http://schemas.microsoft.com/office/powerpoint/2010/main" val="728958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812788" y="2062122"/>
            <a:ext cx="7975202" cy="3902751"/>
          </a:xfrm>
          <a:prstGeom prst="roundRect">
            <a:avLst/>
          </a:prstGeom>
          <a:solidFill>
            <a:srgbClr val="FFFDD8"/>
          </a:solidFill>
          <a:ln>
            <a:solidFill>
              <a:srgbClr val="D4932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D23562D0-1B0A-406E-912F-A1C0CD5E1BCF}"/>
              </a:ext>
            </a:extLst>
          </p:cNvPr>
          <p:cNvSpPr>
            <a:spLocks noGrp="1"/>
          </p:cNvSpPr>
          <p:nvPr>
            <p:ph type="title"/>
          </p:nvPr>
        </p:nvSpPr>
        <p:spPr>
          <a:xfrm>
            <a:off x="812788" y="606645"/>
            <a:ext cx="8229600" cy="1143000"/>
          </a:xfrm>
        </p:spPr>
        <p:txBody>
          <a:bodyPr/>
          <a:lstStyle/>
          <a:p>
            <a:pPr>
              <a:lnSpc>
                <a:spcPct val="90000"/>
              </a:lnSpc>
            </a:pPr>
            <a:r>
              <a:rPr lang="en-US" sz="3600" dirty="0"/>
              <a:t>Convert Income Statement Items to Operating Cash Flows</a:t>
            </a:r>
          </a:p>
        </p:txBody>
      </p:sp>
      <p:graphicFrame>
        <p:nvGraphicFramePr>
          <p:cNvPr id="6" name="Content Placeholder 5">
            <a:extLst>
              <a:ext uri="{FF2B5EF4-FFF2-40B4-BE49-F238E27FC236}">
                <a16:creationId xmlns:a16="http://schemas.microsoft.com/office/drawing/2014/main" id="{7BC77E27-F5E0-4E67-AA14-F0D1D87956E0}"/>
              </a:ext>
            </a:extLst>
          </p:cNvPr>
          <p:cNvGraphicFramePr>
            <a:graphicFrameLocks noGrp="1"/>
          </p:cNvGraphicFramePr>
          <p:nvPr>
            <p:ph idx="1"/>
            <p:extLst>
              <p:ext uri="{D42A27DB-BD31-4B8C-83A1-F6EECF244321}">
                <p14:modId xmlns:p14="http://schemas.microsoft.com/office/powerpoint/2010/main" val="1152478072"/>
              </p:ext>
            </p:extLst>
          </p:nvPr>
        </p:nvGraphicFramePr>
        <p:xfrm>
          <a:off x="1005907" y="2062122"/>
          <a:ext cx="7923204" cy="3759024"/>
        </p:xfrm>
        <a:graphic>
          <a:graphicData uri="http://schemas.openxmlformats.org/drawingml/2006/table">
            <a:tbl>
              <a:tblPr/>
              <a:tblGrid>
                <a:gridCol w="3602006">
                  <a:extLst>
                    <a:ext uri="{9D8B030D-6E8A-4147-A177-3AD203B41FA5}">
                      <a16:colId xmlns:a16="http://schemas.microsoft.com/office/drawing/2014/main" val="3602191832"/>
                    </a:ext>
                  </a:extLst>
                </a:gridCol>
                <a:gridCol w="409001">
                  <a:extLst>
                    <a:ext uri="{9D8B030D-6E8A-4147-A177-3AD203B41FA5}">
                      <a16:colId xmlns:a16="http://schemas.microsoft.com/office/drawing/2014/main" val="1152404588"/>
                    </a:ext>
                  </a:extLst>
                </a:gridCol>
                <a:gridCol w="3912197">
                  <a:extLst>
                    <a:ext uri="{9D8B030D-6E8A-4147-A177-3AD203B41FA5}">
                      <a16:colId xmlns:a16="http://schemas.microsoft.com/office/drawing/2014/main" val="3332332405"/>
                    </a:ext>
                  </a:extLst>
                </a:gridCol>
              </a:tblGrid>
              <a:tr h="285345">
                <a:tc>
                  <a:txBody>
                    <a:bodyPr/>
                    <a:lstStyle/>
                    <a:p>
                      <a:r>
                        <a:rPr lang="en-US" sz="2000" b="1" dirty="0">
                          <a:solidFill>
                            <a:srgbClr val="FF0000"/>
                          </a:solidFill>
                        </a:rPr>
                        <a:t>Revenue</a:t>
                      </a:r>
                      <a:endParaRPr lang="en-US" sz="2000" dirty="0">
                        <a:solidFill>
                          <a:srgbClr val="FF0000"/>
                        </a:solidFill>
                      </a:endParaRPr>
                    </a:p>
                  </a:txBody>
                  <a:tcPr marL="67704" marR="67704" marT="33852" marB="33852" anchor="b">
                    <a:lnL>
                      <a:noFill/>
                    </a:lnL>
                    <a:lnR>
                      <a:noFill/>
                    </a:lnR>
                    <a:lnT>
                      <a:noFill/>
                    </a:lnT>
                    <a:lnB>
                      <a:noFill/>
                    </a:lnB>
                    <a:noFill/>
                  </a:tcPr>
                </a:tc>
                <a:tc>
                  <a:txBody>
                    <a:bodyPr/>
                    <a:lstStyle/>
                    <a:p>
                      <a:br>
                        <a:rPr lang="en-US" sz="2000" dirty="0">
                          <a:solidFill>
                            <a:srgbClr val="FF0000"/>
                          </a:solidFill>
                        </a:rPr>
                      </a:br>
                      <a:endParaRPr lang="en-US" sz="2000" dirty="0">
                        <a:solidFill>
                          <a:srgbClr val="FF0000"/>
                        </a:solidFill>
                      </a:endParaRPr>
                    </a:p>
                  </a:txBody>
                  <a:tcPr marL="67704" marR="67704" marT="33852" marB="33852" anchor="b">
                    <a:lnL>
                      <a:noFill/>
                    </a:lnL>
                    <a:lnR>
                      <a:noFill/>
                    </a:lnR>
                    <a:lnT>
                      <a:noFill/>
                    </a:lnT>
                    <a:lnB>
                      <a:noFill/>
                    </a:lnB>
                    <a:noFill/>
                  </a:tcPr>
                </a:tc>
                <a:tc>
                  <a:txBody>
                    <a:bodyPr/>
                    <a:lstStyle/>
                    <a:p>
                      <a:r>
                        <a:rPr lang="en-US" sz="2000" b="1" dirty="0">
                          <a:solidFill>
                            <a:srgbClr val="FF0000"/>
                          </a:solidFill>
                        </a:rPr>
                        <a:t>Expense</a:t>
                      </a:r>
                      <a:endParaRPr lang="en-US" sz="2000" dirty="0">
                        <a:solidFill>
                          <a:srgbClr val="FF0000"/>
                        </a:solidFill>
                      </a:endParaRPr>
                    </a:p>
                  </a:txBody>
                  <a:tcPr marL="67704" marR="67704" marT="33852" marB="33852" anchor="b">
                    <a:lnL>
                      <a:noFill/>
                    </a:lnL>
                    <a:lnR>
                      <a:noFill/>
                    </a:lnR>
                    <a:lnT>
                      <a:noFill/>
                    </a:lnT>
                    <a:lnB>
                      <a:noFill/>
                    </a:lnB>
                    <a:noFill/>
                  </a:tcPr>
                </a:tc>
                <a:extLst>
                  <a:ext uri="{0D108BD9-81ED-4DB2-BD59-A6C34878D82A}">
                    <a16:rowId xmlns:a16="http://schemas.microsoft.com/office/drawing/2014/main" val="136194427"/>
                  </a:ext>
                </a:extLst>
              </a:tr>
              <a:tr h="146803">
                <a:tc>
                  <a:txBody>
                    <a:bodyPr/>
                    <a:lstStyle/>
                    <a:p>
                      <a:r>
                        <a:rPr lang="en-US" sz="1800" dirty="0"/>
                        <a:t>− Increase in related current asset</a:t>
                      </a:r>
                    </a:p>
                  </a:txBody>
                  <a:tcPr marL="67704" marR="67704" marT="33852" marB="33852" anchor="ctr">
                    <a:lnL>
                      <a:noFill/>
                    </a:lnL>
                    <a:lnR>
                      <a:noFill/>
                    </a:lnR>
                    <a:lnT>
                      <a:noFill/>
                    </a:lnT>
                    <a:lnB>
                      <a:noFill/>
                    </a:lnB>
                    <a:noFill/>
                  </a:tcPr>
                </a:tc>
                <a:tc>
                  <a:txBody>
                    <a:bodyPr/>
                    <a:lstStyle/>
                    <a:p>
                      <a:br>
                        <a:rPr lang="en-US" sz="1800" dirty="0"/>
                      </a:br>
                      <a:endParaRPr lang="en-US" sz="1800" dirty="0"/>
                    </a:p>
                  </a:txBody>
                  <a:tcPr marL="67704" marR="67704" marT="33852" marB="33852" anchor="ctr">
                    <a:lnL>
                      <a:noFill/>
                    </a:lnL>
                    <a:lnR>
                      <a:noFill/>
                    </a:lnR>
                    <a:lnT>
                      <a:noFill/>
                    </a:lnT>
                    <a:lnB>
                      <a:noFill/>
                    </a:lnB>
                    <a:noFill/>
                  </a:tcPr>
                </a:tc>
                <a:tc>
                  <a:txBody>
                    <a:bodyPr/>
                    <a:lstStyle/>
                    <a:p>
                      <a:r>
                        <a:rPr lang="en-US" sz="1800" dirty="0"/>
                        <a:t>+ Increase in related current asset</a:t>
                      </a:r>
                    </a:p>
                  </a:txBody>
                  <a:tcPr marL="67704" marR="67704" marT="33852" marB="33852" anchor="ctr">
                    <a:lnL>
                      <a:noFill/>
                    </a:lnL>
                    <a:lnR>
                      <a:noFill/>
                    </a:lnR>
                    <a:lnT>
                      <a:noFill/>
                    </a:lnT>
                    <a:lnB>
                      <a:noFill/>
                    </a:lnB>
                    <a:noFill/>
                  </a:tcPr>
                </a:tc>
                <a:extLst>
                  <a:ext uri="{0D108BD9-81ED-4DB2-BD59-A6C34878D82A}">
                    <a16:rowId xmlns:a16="http://schemas.microsoft.com/office/drawing/2014/main" val="2523691705"/>
                  </a:ext>
                </a:extLst>
              </a:tr>
              <a:tr h="0">
                <a:tc>
                  <a:txBody>
                    <a:bodyPr/>
                    <a:lstStyle/>
                    <a:p>
                      <a:r>
                        <a:rPr lang="en-US" sz="1800" dirty="0"/>
                        <a:t>+ Decrease in related current asset</a:t>
                      </a:r>
                    </a:p>
                  </a:txBody>
                  <a:tcPr marL="67704" marR="67704" marT="33852" marB="33852" anchor="ctr">
                    <a:lnL>
                      <a:noFill/>
                    </a:lnL>
                    <a:lnR>
                      <a:noFill/>
                    </a:lnR>
                    <a:lnT>
                      <a:noFill/>
                    </a:lnT>
                    <a:lnB>
                      <a:noFill/>
                    </a:lnB>
                    <a:noFill/>
                  </a:tcPr>
                </a:tc>
                <a:tc>
                  <a:txBody>
                    <a:bodyPr/>
                    <a:lstStyle/>
                    <a:p>
                      <a:br>
                        <a:rPr lang="en-US" sz="1800" dirty="0"/>
                      </a:br>
                      <a:endParaRPr lang="en-US" sz="1800" dirty="0"/>
                    </a:p>
                  </a:txBody>
                  <a:tcPr marL="67704" marR="67704" marT="33852" marB="33852" anchor="ctr">
                    <a:lnL>
                      <a:noFill/>
                    </a:lnL>
                    <a:lnR>
                      <a:noFill/>
                    </a:lnR>
                    <a:lnT>
                      <a:noFill/>
                    </a:lnT>
                    <a:lnB>
                      <a:noFill/>
                    </a:lnB>
                    <a:noFill/>
                  </a:tcPr>
                </a:tc>
                <a:tc>
                  <a:txBody>
                    <a:bodyPr/>
                    <a:lstStyle/>
                    <a:p>
                      <a:r>
                        <a:rPr lang="en-US" sz="1800" dirty="0"/>
                        <a:t>− Decrease in related current asset</a:t>
                      </a:r>
                    </a:p>
                  </a:txBody>
                  <a:tcPr marL="67704" marR="67704" marT="33852" marB="33852" anchor="ctr">
                    <a:lnL>
                      <a:noFill/>
                    </a:lnL>
                    <a:lnR>
                      <a:noFill/>
                    </a:lnR>
                    <a:lnT>
                      <a:noFill/>
                    </a:lnT>
                    <a:lnB>
                      <a:noFill/>
                    </a:lnB>
                    <a:noFill/>
                  </a:tcPr>
                </a:tc>
                <a:extLst>
                  <a:ext uri="{0D108BD9-81ED-4DB2-BD59-A6C34878D82A}">
                    <a16:rowId xmlns:a16="http://schemas.microsoft.com/office/drawing/2014/main" val="2686413744"/>
                  </a:ext>
                </a:extLst>
              </a:tr>
              <a:tr h="0">
                <a:tc>
                  <a:txBody>
                    <a:bodyPr/>
                    <a:lstStyle/>
                    <a:p>
                      <a:r>
                        <a:rPr lang="en-US" sz="1800" dirty="0"/>
                        <a:t>+ Increase in related current liability</a:t>
                      </a:r>
                    </a:p>
                  </a:txBody>
                  <a:tcPr marL="67704" marR="67704" marT="33852" marB="33852" anchor="ctr">
                    <a:lnL>
                      <a:noFill/>
                    </a:lnL>
                    <a:lnR>
                      <a:noFill/>
                    </a:lnR>
                    <a:lnT>
                      <a:noFill/>
                    </a:lnT>
                    <a:lnB>
                      <a:noFill/>
                    </a:lnB>
                    <a:noFill/>
                  </a:tcPr>
                </a:tc>
                <a:tc>
                  <a:txBody>
                    <a:bodyPr/>
                    <a:lstStyle/>
                    <a:p>
                      <a:br>
                        <a:rPr lang="en-US" sz="1800" dirty="0"/>
                      </a:br>
                      <a:endParaRPr lang="en-US" sz="1800" dirty="0"/>
                    </a:p>
                  </a:txBody>
                  <a:tcPr marL="67704" marR="67704" marT="33852" marB="33852" anchor="ctr">
                    <a:lnL>
                      <a:noFill/>
                    </a:lnL>
                    <a:lnR>
                      <a:noFill/>
                    </a:lnR>
                    <a:lnT>
                      <a:noFill/>
                    </a:lnT>
                    <a:lnB>
                      <a:noFill/>
                    </a:lnB>
                    <a:noFill/>
                  </a:tcPr>
                </a:tc>
                <a:tc>
                  <a:txBody>
                    <a:bodyPr/>
                    <a:lstStyle/>
                    <a:p>
                      <a:r>
                        <a:rPr lang="en-US" sz="1800" dirty="0"/>
                        <a:t>− Increase in related current liability</a:t>
                      </a:r>
                    </a:p>
                  </a:txBody>
                  <a:tcPr marL="67704" marR="67704" marT="33852" marB="33852" anchor="ctr">
                    <a:lnL>
                      <a:noFill/>
                    </a:lnL>
                    <a:lnR>
                      <a:noFill/>
                    </a:lnR>
                    <a:lnT>
                      <a:noFill/>
                    </a:lnT>
                    <a:lnB>
                      <a:noFill/>
                    </a:lnB>
                    <a:noFill/>
                  </a:tcPr>
                </a:tc>
                <a:extLst>
                  <a:ext uri="{0D108BD9-81ED-4DB2-BD59-A6C34878D82A}">
                    <a16:rowId xmlns:a16="http://schemas.microsoft.com/office/drawing/2014/main" val="1057261828"/>
                  </a:ext>
                </a:extLst>
              </a:tr>
              <a:tr h="0">
                <a:tc>
                  <a:txBody>
                    <a:bodyPr/>
                    <a:lstStyle/>
                    <a:p>
                      <a:r>
                        <a:rPr lang="en-US" sz="1800" dirty="0"/>
                        <a:t>− Decrease in related current liability</a:t>
                      </a:r>
                    </a:p>
                  </a:txBody>
                  <a:tcPr marL="67704" marR="67704" marT="33852" marB="33852" anchor="ctr">
                    <a:lnL>
                      <a:noFill/>
                    </a:lnL>
                    <a:lnR>
                      <a:noFill/>
                    </a:lnR>
                    <a:lnT>
                      <a:noFill/>
                    </a:lnT>
                    <a:lnB>
                      <a:noFill/>
                    </a:lnB>
                    <a:noFill/>
                  </a:tcPr>
                </a:tc>
                <a:tc>
                  <a:txBody>
                    <a:bodyPr/>
                    <a:lstStyle/>
                    <a:p>
                      <a:br>
                        <a:rPr lang="en-US" sz="1800" dirty="0"/>
                      </a:br>
                      <a:endParaRPr lang="en-US" sz="1800" dirty="0"/>
                    </a:p>
                  </a:txBody>
                  <a:tcPr marL="67704" marR="67704" marT="33852" marB="33852" anchor="ctr">
                    <a:lnL>
                      <a:noFill/>
                    </a:lnL>
                    <a:lnR>
                      <a:noFill/>
                    </a:lnR>
                    <a:lnT>
                      <a:noFill/>
                    </a:lnT>
                    <a:lnB>
                      <a:noFill/>
                    </a:lnB>
                    <a:noFill/>
                  </a:tcPr>
                </a:tc>
                <a:tc>
                  <a:txBody>
                    <a:bodyPr/>
                    <a:lstStyle/>
                    <a:p>
                      <a:r>
                        <a:rPr lang="en-US" sz="1800" dirty="0"/>
                        <a:t>+ Decrease in related current liability</a:t>
                      </a:r>
                    </a:p>
                  </a:txBody>
                  <a:tcPr marL="67704" marR="67704" marT="33852" marB="33852" anchor="ctr">
                    <a:lnL>
                      <a:noFill/>
                    </a:lnL>
                    <a:lnR>
                      <a:noFill/>
                    </a:lnR>
                    <a:lnT>
                      <a:noFill/>
                    </a:lnT>
                    <a:lnB>
                      <a:noFill/>
                    </a:lnB>
                    <a:noFill/>
                  </a:tcPr>
                </a:tc>
                <a:extLst>
                  <a:ext uri="{0D108BD9-81ED-4DB2-BD59-A6C34878D82A}">
                    <a16:rowId xmlns:a16="http://schemas.microsoft.com/office/drawing/2014/main" val="1467077710"/>
                  </a:ext>
                </a:extLst>
              </a:tr>
              <a:tr h="509957">
                <a:tc>
                  <a:txBody>
                    <a:bodyPr/>
                    <a:lstStyle/>
                    <a:p>
                      <a:r>
                        <a:rPr lang="en-US" sz="1800" dirty="0">
                          <a:solidFill>
                            <a:srgbClr val="FF0000"/>
                          </a:solidFill>
                        </a:rPr>
                        <a:t>= </a:t>
                      </a:r>
                      <a:r>
                        <a:rPr lang="en-US" sz="1800" b="1" dirty="0">
                          <a:solidFill>
                            <a:srgbClr val="FF0000"/>
                          </a:solidFill>
                        </a:rPr>
                        <a:t>Cash received</a:t>
                      </a:r>
                      <a:endParaRPr lang="en-US" sz="1800" dirty="0">
                        <a:solidFill>
                          <a:srgbClr val="FF0000"/>
                        </a:solidFill>
                      </a:endParaRPr>
                    </a:p>
                  </a:txBody>
                  <a:tcPr marL="67704" marR="67704" marT="33852" marB="33852" anchor="ctr">
                    <a:lnL>
                      <a:noFill/>
                    </a:lnL>
                    <a:lnR>
                      <a:noFill/>
                    </a:lnR>
                    <a:lnT>
                      <a:noFill/>
                    </a:lnT>
                    <a:lnB>
                      <a:noFill/>
                    </a:lnB>
                    <a:noFill/>
                  </a:tcPr>
                </a:tc>
                <a:tc>
                  <a:txBody>
                    <a:bodyPr/>
                    <a:lstStyle/>
                    <a:p>
                      <a:br>
                        <a:rPr lang="en-US" sz="1800" dirty="0">
                          <a:solidFill>
                            <a:srgbClr val="FF0000"/>
                          </a:solidFill>
                        </a:rPr>
                      </a:br>
                      <a:endParaRPr lang="en-US" sz="1800" dirty="0">
                        <a:solidFill>
                          <a:srgbClr val="FF0000"/>
                        </a:solidFill>
                      </a:endParaRPr>
                    </a:p>
                  </a:txBody>
                  <a:tcPr marL="67704" marR="67704" marT="33852" marB="33852" anchor="ctr">
                    <a:lnL>
                      <a:noFill/>
                    </a:lnL>
                    <a:lnR>
                      <a:noFill/>
                    </a:lnR>
                    <a:lnT>
                      <a:noFill/>
                    </a:lnT>
                    <a:lnB>
                      <a:noFill/>
                    </a:lnB>
                    <a:noFill/>
                  </a:tcPr>
                </a:tc>
                <a:tc>
                  <a:txBody>
                    <a:bodyPr/>
                    <a:lstStyle/>
                    <a:p>
                      <a:r>
                        <a:rPr lang="en-US" sz="1800" dirty="0">
                          <a:solidFill>
                            <a:srgbClr val="FF0000"/>
                          </a:solidFill>
                        </a:rPr>
                        <a:t>= </a:t>
                      </a:r>
                      <a:r>
                        <a:rPr lang="en-US" sz="1800" b="1" dirty="0">
                          <a:solidFill>
                            <a:srgbClr val="FF0000"/>
                          </a:solidFill>
                        </a:rPr>
                        <a:t>Cash paid</a:t>
                      </a:r>
                      <a:endParaRPr lang="en-US" sz="1800" dirty="0">
                        <a:solidFill>
                          <a:srgbClr val="FF0000"/>
                        </a:solidFill>
                      </a:endParaRPr>
                    </a:p>
                  </a:txBody>
                  <a:tcPr marL="67704" marR="67704" marT="33852" marB="33852" anchor="ctr">
                    <a:lnL>
                      <a:noFill/>
                    </a:lnL>
                    <a:lnR>
                      <a:noFill/>
                    </a:lnR>
                    <a:lnT>
                      <a:noFill/>
                    </a:lnT>
                    <a:lnB>
                      <a:noFill/>
                    </a:lnB>
                    <a:noFill/>
                  </a:tcPr>
                </a:tc>
                <a:extLst>
                  <a:ext uri="{0D108BD9-81ED-4DB2-BD59-A6C34878D82A}">
                    <a16:rowId xmlns:a16="http://schemas.microsoft.com/office/drawing/2014/main" val="4123357829"/>
                  </a:ext>
                </a:extLst>
              </a:tr>
            </a:tbl>
          </a:graphicData>
        </a:graphic>
      </p:graphicFrame>
      <p:sp>
        <p:nvSpPr>
          <p:cNvPr id="4" name="Footer Placeholder 3">
            <a:extLst>
              <a:ext uri="{FF2B5EF4-FFF2-40B4-BE49-F238E27FC236}">
                <a16:creationId xmlns:a16="http://schemas.microsoft.com/office/drawing/2014/main" id="{B7499549-2420-4D21-9146-F4DC92B47343}"/>
              </a:ext>
            </a:extLst>
          </p:cNvPr>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a:extLst>
              <a:ext uri="{FF2B5EF4-FFF2-40B4-BE49-F238E27FC236}">
                <a16:creationId xmlns:a16="http://schemas.microsoft.com/office/drawing/2014/main" id="{AC83816A-950B-4C91-9E87-DC71CCDFC546}"/>
              </a:ext>
            </a:extLst>
          </p:cNvPr>
          <p:cNvSpPr>
            <a:spLocks noGrp="1"/>
          </p:cNvSpPr>
          <p:nvPr>
            <p:ph type="sldNum" sz="quarter" idx="12"/>
          </p:nvPr>
        </p:nvSpPr>
        <p:spPr/>
        <p:txBody>
          <a:bodyPr/>
          <a:lstStyle/>
          <a:p>
            <a:r>
              <a:rPr lang="en-US" dirty="0"/>
              <a:t>11-</a:t>
            </a:r>
            <a:fld id="{8A048DD7-39B4-434B-ACE7-68CA5B147A05}" type="slidenum">
              <a:rPr lang="en-US" smtClean="0"/>
              <a:t>65</a:t>
            </a:fld>
            <a:endParaRPr lang="en-US" dirty="0"/>
          </a:p>
        </p:txBody>
      </p:sp>
      <p:cxnSp>
        <p:nvCxnSpPr>
          <p:cNvPr id="8" name="Straight Connector 7"/>
          <p:cNvCxnSpPr/>
          <p:nvPr/>
        </p:nvCxnSpPr>
        <p:spPr>
          <a:xfrm>
            <a:off x="1005907" y="5233695"/>
            <a:ext cx="3548453"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5032720" y="5233695"/>
            <a:ext cx="3548453"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0" name="Content Placeholder 5"/>
          <p:cNvSpPr txBox="1">
            <a:spLocks/>
          </p:cNvSpPr>
          <p:nvPr/>
        </p:nvSpPr>
        <p:spPr>
          <a:xfrm>
            <a:off x="742572" y="40823"/>
            <a:ext cx="4906962" cy="403234"/>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3500" dirty="0"/>
              <a:t>Illustration 11–27A</a:t>
            </a:r>
          </a:p>
        </p:txBody>
      </p:sp>
    </p:spTree>
    <p:extLst>
      <p:ext uri="{BB962C8B-B14F-4D97-AF65-F5344CB8AC3E}">
        <p14:creationId xmlns:p14="http://schemas.microsoft.com/office/powerpoint/2010/main" val="298574107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FEC7FC-E157-4587-84DA-63F1905CB7A7}"/>
              </a:ext>
            </a:extLst>
          </p:cNvPr>
          <p:cNvSpPr>
            <a:spLocks noGrp="1"/>
          </p:cNvSpPr>
          <p:nvPr>
            <p:ph type="title"/>
          </p:nvPr>
        </p:nvSpPr>
        <p:spPr>
          <a:xfrm>
            <a:off x="812788" y="457200"/>
            <a:ext cx="7886700" cy="1143000"/>
          </a:xfrm>
        </p:spPr>
        <p:txBody>
          <a:bodyPr/>
          <a:lstStyle/>
          <a:p>
            <a:pPr>
              <a:lnSpc>
                <a:spcPct val="90000"/>
              </a:lnSpc>
            </a:pPr>
            <a:r>
              <a:rPr lang="en-US" altLang="en-US" sz="3500" dirty="0">
                <a:solidFill>
                  <a:srgbClr val="1D5F76"/>
                </a:solidFill>
                <a:latin typeface="+mn-lt"/>
                <a:ea typeface="+mn-ea"/>
                <a:cs typeface="+mn-cs"/>
              </a:rPr>
              <a:t>Illustration 11–28 </a:t>
            </a:r>
            <a:br>
              <a:rPr lang="en-US" altLang="en-US" sz="3500" dirty="0">
                <a:solidFill>
                  <a:srgbClr val="1D5F76"/>
                </a:solidFill>
                <a:latin typeface="+mn-lt"/>
                <a:ea typeface="+mn-ea"/>
                <a:cs typeface="+mn-cs"/>
              </a:rPr>
            </a:br>
            <a:r>
              <a:rPr lang="en-US" altLang="en-US" sz="3600" dirty="0"/>
              <a:t>Cash Received from Customers </a:t>
            </a:r>
            <a:br>
              <a:rPr lang="en-US" altLang="en-US" sz="3600" dirty="0"/>
            </a:br>
            <a:endParaRPr lang="en-US" sz="3600" dirty="0"/>
          </a:p>
        </p:txBody>
      </p:sp>
      <p:sp>
        <p:nvSpPr>
          <p:cNvPr id="4" name="Footer Placeholder 3">
            <a:extLst>
              <a:ext uri="{FF2B5EF4-FFF2-40B4-BE49-F238E27FC236}">
                <a16:creationId xmlns:a16="http://schemas.microsoft.com/office/drawing/2014/main" id="{CAEA82EA-3931-4E9A-A515-1C92401D770B}"/>
              </a:ext>
            </a:extLst>
          </p:cNvPr>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a:extLst>
              <a:ext uri="{FF2B5EF4-FFF2-40B4-BE49-F238E27FC236}">
                <a16:creationId xmlns:a16="http://schemas.microsoft.com/office/drawing/2014/main" id="{5074CCF6-48BF-4A31-9998-403CD53BB39C}"/>
              </a:ext>
            </a:extLst>
          </p:cNvPr>
          <p:cNvSpPr>
            <a:spLocks noGrp="1"/>
          </p:cNvSpPr>
          <p:nvPr>
            <p:ph type="sldNum" sz="quarter" idx="12"/>
          </p:nvPr>
        </p:nvSpPr>
        <p:spPr/>
        <p:txBody>
          <a:bodyPr/>
          <a:lstStyle/>
          <a:p>
            <a:r>
              <a:rPr lang="en-US" dirty="0"/>
              <a:t>11-</a:t>
            </a:r>
            <a:fld id="{8A048DD7-39B4-434B-ACE7-68CA5B147A05}" type="slidenum">
              <a:rPr lang="en-US" smtClean="0"/>
              <a:t>66</a:t>
            </a:fld>
            <a:endParaRPr lang="en-US" dirty="0"/>
          </a:p>
        </p:txBody>
      </p:sp>
      <p:sp>
        <p:nvSpPr>
          <p:cNvPr id="8" name="TextBox 7">
            <a:extLst>
              <a:ext uri="{FF2B5EF4-FFF2-40B4-BE49-F238E27FC236}">
                <a16:creationId xmlns:a16="http://schemas.microsoft.com/office/drawing/2014/main" id="{0E0A6725-C0BA-4783-904B-EDE8773ADDB5}"/>
              </a:ext>
            </a:extLst>
          </p:cNvPr>
          <p:cNvSpPr txBox="1"/>
          <p:nvPr/>
        </p:nvSpPr>
        <p:spPr>
          <a:xfrm>
            <a:off x="870857" y="1675268"/>
            <a:ext cx="7402285" cy="2246769"/>
          </a:xfrm>
          <a:prstGeom prst="rect">
            <a:avLst/>
          </a:prstGeom>
          <a:noFill/>
        </p:spPr>
        <p:txBody>
          <a:bodyPr wrap="square" rtlCol="0">
            <a:spAutoFit/>
          </a:bodyPr>
          <a:lstStyle/>
          <a:p>
            <a:pPr marL="342900" indent="-342900">
              <a:buFont typeface="Arial" panose="020B0604020202020204" pitchFamily="34" charset="0"/>
              <a:buChar char="•"/>
            </a:pPr>
            <a:r>
              <a:rPr lang="en-US" sz="2800" dirty="0">
                <a:solidFill>
                  <a:srgbClr val="1D5F76"/>
                </a:solidFill>
              </a:rPr>
              <a:t>E-Games reports net sales of $1,012,000 as the first item in its income statement.</a:t>
            </a:r>
          </a:p>
          <a:p>
            <a:pPr marL="342900" indent="-342900">
              <a:buFont typeface="Arial" panose="020B0604020202020204" pitchFamily="34" charset="0"/>
              <a:buChar char="•"/>
            </a:pPr>
            <a:r>
              <a:rPr lang="en-US" sz="2800" dirty="0">
                <a:solidFill>
                  <a:srgbClr val="1D5F76"/>
                </a:solidFill>
              </a:rPr>
              <a:t>Accounts receivable </a:t>
            </a:r>
            <a:r>
              <a:rPr lang="en-US" sz="2800" i="1" dirty="0">
                <a:solidFill>
                  <a:srgbClr val="1D5F76"/>
                </a:solidFill>
              </a:rPr>
              <a:t>increased</a:t>
            </a:r>
            <a:r>
              <a:rPr lang="en-US" sz="2800" dirty="0">
                <a:solidFill>
                  <a:srgbClr val="1D5F76"/>
                </a:solidFill>
              </a:rPr>
              <a:t> $7,000.</a:t>
            </a:r>
          </a:p>
          <a:p>
            <a:pPr marL="342900" indent="-342900">
              <a:buFont typeface="Arial" panose="020B0604020202020204" pitchFamily="34" charset="0"/>
              <a:buChar char="•"/>
            </a:pPr>
            <a:r>
              <a:rPr lang="en-US" sz="2800" dirty="0">
                <a:solidFill>
                  <a:srgbClr val="1D5F76"/>
                </a:solidFill>
              </a:rPr>
              <a:t>Cash received from customers = $1,012,000 </a:t>
            </a:r>
            <a:r>
              <a:rPr lang="en-US" sz="2800" i="1" dirty="0">
                <a:solidFill>
                  <a:srgbClr val="1D5F76"/>
                </a:solidFill>
              </a:rPr>
              <a:t>minus</a:t>
            </a:r>
            <a:r>
              <a:rPr lang="en-US" sz="2800" dirty="0">
                <a:solidFill>
                  <a:srgbClr val="1D5F76"/>
                </a:solidFill>
              </a:rPr>
              <a:t> $7,000.  </a:t>
            </a:r>
          </a:p>
        </p:txBody>
      </p:sp>
      <p:sp>
        <p:nvSpPr>
          <p:cNvPr id="9" name="Rounded Rectangle 2">
            <a:extLst>
              <a:ext uri="{FF2B5EF4-FFF2-40B4-BE49-F238E27FC236}">
                <a16:creationId xmlns:a16="http://schemas.microsoft.com/office/drawing/2014/main" id="{BFAF4696-E32A-4C02-8B2E-B09CB99C6BDF}"/>
              </a:ext>
            </a:extLst>
          </p:cNvPr>
          <p:cNvSpPr/>
          <p:nvPr/>
        </p:nvSpPr>
        <p:spPr>
          <a:xfrm>
            <a:off x="1153120" y="4149965"/>
            <a:ext cx="6170663" cy="1626062"/>
          </a:xfrm>
          <a:prstGeom prst="roundRect">
            <a:avLst/>
          </a:prstGeom>
          <a:solidFill>
            <a:srgbClr val="FFFDD8"/>
          </a:solidFill>
          <a:ln>
            <a:solidFill>
              <a:srgbClr val="D4932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aphicFrame>
        <p:nvGraphicFramePr>
          <p:cNvPr id="10" name="Content Placeholder 5">
            <a:extLst>
              <a:ext uri="{FF2B5EF4-FFF2-40B4-BE49-F238E27FC236}">
                <a16:creationId xmlns:a16="http://schemas.microsoft.com/office/drawing/2014/main" id="{F1AA7B77-8AA5-4C5B-AF6D-99F62829EEA5}"/>
              </a:ext>
            </a:extLst>
          </p:cNvPr>
          <p:cNvGraphicFramePr>
            <a:graphicFrameLocks/>
          </p:cNvGraphicFramePr>
          <p:nvPr>
            <p:extLst>
              <p:ext uri="{D42A27DB-BD31-4B8C-83A1-F6EECF244321}">
                <p14:modId xmlns:p14="http://schemas.microsoft.com/office/powerpoint/2010/main" val="3471631815"/>
              </p:ext>
            </p:extLst>
          </p:nvPr>
        </p:nvGraphicFramePr>
        <p:xfrm>
          <a:off x="1326323" y="4332607"/>
          <a:ext cx="6946819" cy="1188720"/>
        </p:xfrm>
        <a:graphic>
          <a:graphicData uri="http://schemas.openxmlformats.org/drawingml/2006/table">
            <a:tbl>
              <a:tblPr/>
              <a:tblGrid>
                <a:gridCol w="4406642">
                  <a:extLst>
                    <a:ext uri="{9D8B030D-6E8A-4147-A177-3AD203B41FA5}">
                      <a16:colId xmlns:a16="http://schemas.microsoft.com/office/drawing/2014/main" val="2696937549"/>
                    </a:ext>
                  </a:extLst>
                </a:gridCol>
                <a:gridCol w="2540177">
                  <a:extLst>
                    <a:ext uri="{9D8B030D-6E8A-4147-A177-3AD203B41FA5}">
                      <a16:colId xmlns:a16="http://schemas.microsoft.com/office/drawing/2014/main" val="2429373464"/>
                    </a:ext>
                  </a:extLst>
                </a:gridCol>
              </a:tblGrid>
              <a:tr h="0">
                <a:tc>
                  <a:txBody>
                    <a:bodyPr/>
                    <a:lstStyle/>
                    <a:p>
                      <a:r>
                        <a:rPr lang="en-US" sz="2000" dirty="0"/>
                        <a:t>Net sales</a:t>
                      </a:r>
                    </a:p>
                  </a:txBody>
                  <a:tcPr anchor="ctr">
                    <a:lnL>
                      <a:noFill/>
                    </a:lnL>
                    <a:lnR>
                      <a:noFill/>
                    </a:lnR>
                    <a:lnT>
                      <a:noFill/>
                    </a:lnT>
                    <a:lnB>
                      <a:noFill/>
                    </a:lnB>
                    <a:noFill/>
                  </a:tcPr>
                </a:tc>
                <a:tc>
                  <a:txBody>
                    <a:bodyPr/>
                    <a:lstStyle/>
                    <a:p>
                      <a:r>
                        <a:rPr lang="en-US" sz="2000" dirty="0"/>
                        <a:t>$ 1,012,000</a:t>
                      </a:r>
                    </a:p>
                  </a:txBody>
                  <a:tcPr anchor="ctr">
                    <a:lnL>
                      <a:noFill/>
                    </a:lnL>
                    <a:lnR>
                      <a:noFill/>
                    </a:lnR>
                    <a:lnT>
                      <a:noFill/>
                    </a:lnT>
                    <a:lnB>
                      <a:noFill/>
                    </a:lnB>
                    <a:noFill/>
                  </a:tcPr>
                </a:tc>
                <a:extLst>
                  <a:ext uri="{0D108BD9-81ED-4DB2-BD59-A6C34878D82A}">
                    <a16:rowId xmlns:a16="http://schemas.microsoft.com/office/drawing/2014/main" val="1477127149"/>
                  </a:ext>
                </a:extLst>
              </a:tr>
              <a:tr h="0">
                <a:tc>
                  <a:txBody>
                    <a:bodyPr/>
                    <a:lstStyle/>
                    <a:p>
                      <a:r>
                        <a:rPr lang="en-US" sz="2000" dirty="0"/>
                        <a:t>− Increase in accounts receivable</a:t>
                      </a:r>
                    </a:p>
                  </a:txBody>
                  <a:tcPr anchor="ctr">
                    <a:lnL>
                      <a:noFill/>
                    </a:lnL>
                    <a:lnR>
                      <a:noFill/>
                    </a:lnR>
                    <a:lnT>
                      <a:noFill/>
                    </a:lnT>
                    <a:lnB>
                      <a:noFill/>
                    </a:lnB>
                    <a:noFill/>
                  </a:tcPr>
                </a:tc>
                <a:tc>
                  <a:txBody>
                    <a:bodyPr/>
                    <a:lstStyle/>
                    <a:p>
                      <a:r>
                        <a:rPr lang="en-US" sz="2000" dirty="0"/>
                        <a:t>  </a:t>
                      </a:r>
                      <a:r>
                        <a:rPr lang="en-US" sz="2000" u="sng" dirty="0"/>
                        <a:t>       (7,000)</a:t>
                      </a:r>
                    </a:p>
                  </a:txBody>
                  <a:tcPr anchor="ctr">
                    <a:lnL>
                      <a:noFill/>
                    </a:lnL>
                    <a:lnR>
                      <a:noFill/>
                    </a:lnR>
                    <a:lnT>
                      <a:noFill/>
                    </a:lnT>
                    <a:lnB>
                      <a:noFill/>
                    </a:lnB>
                    <a:noFill/>
                  </a:tcPr>
                </a:tc>
                <a:extLst>
                  <a:ext uri="{0D108BD9-81ED-4DB2-BD59-A6C34878D82A}">
                    <a16:rowId xmlns:a16="http://schemas.microsoft.com/office/drawing/2014/main" val="851567259"/>
                  </a:ext>
                </a:extLst>
              </a:tr>
              <a:tr h="0">
                <a:tc>
                  <a:txBody>
                    <a:bodyPr/>
                    <a:lstStyle/>
                    <a:p>
                      <a:r>
                        <a:rPr lang="en-US" sz="2000" b="1" dirty="0">
                          <a:solidFill>
                            <a:srgbClr val="514C01"/>
                          </a:solidFill>
                        </a:rPr>
                        <a:t>= Cash received from customers</a:t>
                      </a:r>
                      <a:endParaRPr lang="en-US" sz="2000" dirty="0">
                        <a:solidFill>
                          <a:srgbClr val="514C01"/>
                        </a:solidFill>
                      </a:endParaRPr>
                    </a:p>
                  </a:txBody>
                  <a:tcPr anchor="ctr">
                    <a:lnL>
                      <a:noFill/>
                    </a:lnL>
                    <a:lnR>
                      <a:noFill/>
                    </a:lnR>
                    <a:lnT>
                      <a:noFill/>
                    </a:lnT>
                    <a:lnB>
                      <a:noFill/>
                    </a:lnB>
                    <a:noFill/>
                  </a:tcPr>
                </a:tc>
                <a:tc>
                  <a:txBody>
                    <a:bodyPr/>
                    <a:lstStyle/>
                    <a:p>
                      <a:r>
                        <a:rPr lang="en-US" sz="2000" b="1" u="dbl" baseline="0" dirty="0">
                          <a:solidFill>
                            <a:srgbClr val="514C01"/>
                          </a:solidFill>
                        </a:rPr>
                        <a:t>$ 1,005,000</a:t>
                      </a:r>
                      <a:endParaRPr lang="en-US" sz="2000" u="dbl" baseline="0" dirty="0">
                        <a:solidFill>
                          <a:srgbClr val="514C01"/>
                        </a:solidFill>
                      </a:endParaRPr>
                    </a:p>
                  </a:txBody>
                  <a:tcPr anchor="ctr">
                    <a:lnL>
                      <a:noFill/>
                    </a:lnL>
                    <a:lnR>
                      <a:noFill/>
                    </a:lnR>
                    <a:lnT>
                      <a:noFill/>
                    </a:lnT>
                    <a:lnB>
                      <a:noFill/>
                    </a:lnB>
                    <a:noFill/>
                  </a:tcPr>
                </a:tc>
                <a:extLst>
                  <a:ext uri="{0D108BD9-81ED-4DB2-BD59-A6C34878D82A}">
                    <a16:rowId xmlns:a16="http://schemas.microsoft.com/office/drawing/2014/main" val="466660289"/>
                  </a:ext>
                </a:extLst>
              </a:tr>
            </a:tbl>
          </a:graphicData>
        </a:graphic>
      </p:graphicFrame>
    </p:spTree>
    <p:extLst>
      <p:ext uri="{BB962C8B-B14F-4D97-AF65-F5344CB8AC3E}">
        <p14:creationId xmlns:p14="http://schemas.microsoft.com/office/powerpoint/2010/main" val="244954226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ounded Rectangle 32"/>
          <p:cNvSpPr/>
          <p:nvPr/>
        </p:nvSpPr>
        <p:spPr>
          <a:xfrm>
            <a:off x="5372100" y="2180212"/>
            <a:ext cx="2781905" cy="2458752"/>
          </a:xfrm>
          <a:prstGeom prst="roundRect">
            <a:avLst/>
          </a:prstGeom>
          <a:solidFill>
            <a:srgbClr val="FFFDD8"/>
          </a:solidFill>
          <a:ln>
            <a:solidFill>
              <a:srgbClr val="E7B34E"/>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Rounded Rectangle 2"/>
          <p:cNvSpPr/>
          <p:nvPr/>
        </p:nvSpPr>
        <p:spPr>
          <a:xfrm>
            <a:off x="1659800" y="3954748"/>
            <a:ext cx="2625271" cy="2458752"/>
          </a:xfrm>
          <a:prstGeom prst="roundRect">
            <a:avLst/>
          </a:prstGeom>
          <a:solidFill>
            <a:srgbClr val="FFFDD8"/>
          </a:solidFill>
          <a:ln>
            <a:solidFill>
              <a:srgbClr val="E7B34E"/>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Footer Placeholder 3">
            <a:extLst>
              <a:ext uri="{FF2B5EF4-FFF2-40B4-BE49-F238E27FC236}">
                <a16:creationId xmlns:a16="http://schemas.microsoft.com/office/drawing/2014/main" id="{CAEA82EA-3931-4E9A-A515-1C92401D770B}"/>
              </a:ext>
            </a:extLst>
          </p:cNvPr>
          <p:cNvSpPr>
            <a:spLocks noGrp="1"/>
          </p:cNvSpPr>
          <p:nvPr>
            <p:ph type="ftr" sz="quarter" idx="11"/>
          </p:nvPr>
        </p:nvSpPr>
        <p:spPr>
          <a:xfrm>
            <a:off x="1485887" y="6563085"/>
            <a:ext cx="6540501" cy="365125"/>
          </a:xfrm>
        </p:spPr>
        <p:txBody>
          <a:bodyPr/>
          <a:lstStyle/>
          <a:p>
            <a:r>
              <a:rPr lang="en-US" dirty="0"/>
              <a:t>Copyright ©2022 McGraw-Hill. All rights reserved. No reproduction or distribution without the prior written consent of McGraw-Hill. </a:t>
            </a:r>
          </a:p>
        </p:txBody>
      </p:sp>
      <p:sp>
        <p:nvSpPr>
          <p:cNvPr id="5" name="Slide Number Placeholder 4">
            <a:extLst>
              <a:ext uri="{FF2B5EF4-FFF2-40B4-BE49-F238E27FC236}">
                <a16:creationId xmlns:a16="http://schemas.microsoft.com/office/drawing/2014/main" id="{5074CCF6-48BF-4A31-9998-403CD53BB39C}"/>
              </a:ext>
            </a:extLst>
          </p:cNvPr>
          <p:cNvSpPr>
            <a:spLocks noGrp="1"/>
          </p:cNvSpPr>
          <p:nvPr>
            <p:ph type="sldNum" sz="quarter" idx="12"/>
          </p:nvPr>
        </p:nvSpPr>
        <p:spPr/>
        <p:txBody>
          <a:bodyPr/>
          <a:lstStyle/>
          <a:p>
            <a:r>
              <a:rPr lang="en-US" dirty="0"/>
              <a:t>11-</a:t>
            </a:r>
            <a:fld id="{8A048DD7-39B4-434B-ACE7-68CA5B147A05}" type="slidenum">
              <a:rPr lang="en-US" smtClean="0"/>
              <a:t>67</a:t>
            </a:fld>
            <a:endParaRPr lang="en-US" dirty="0"/>
          </a:p>
        </p:txBody>
      </p:sp>
      <p:cxnSp>
        <p:nvCxnSpPr>
          <p:cNvPr id="10" name="Straight Connector 9">
            <a:extLst>
              <a:ext uri="{FF2B5EF4-FFF2-40B4-BE49-F238E27FC236}">
                <a16:creationId xmlns:a16="http://schemas.microsoft.com/office/drawing/2014/main" id="{BE270692-F42F-4C9E-8D4C-2EDC00427D75}"/>
              </a:ext>
            </a:extLst>
          </p:cNvPr>
          <p:cNvCxnSpPr/>
          <p:nvPr/>
        </p:nvCxnSpPr>
        <p:spPr>
          <a:xfrm>
            <a:off x="1910169" y="4600094"/>
            <a:ext cx="1944914"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955FB9C1-8210-4BF0-9668-C720FCD71D48}"/>
              </a:ext>
            </a:extLst>
          </p:cNvPr>
          <p:cNvCxnSpPr>
            <a:cxnSpLocks/>
          </p:cNvCxnSpPr>
          <p:nvPr/>
        </p:nvCxnSpPr>
        <p:spPr>
          <a:xfrm>
            <a:off x="2971526" y="4587394"/>
            <a:ext cx="0" cy="173766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75BCAD16-BFBA-499B-B9E2-FB17BF3846B1}"/>
              </a:ext>
            </a:extLst>
          </p:cNvPr>
          <p:cNvCxnSpPr>
            <a:cxnSpLocks/>
          </p:cNvCxnSpPr>
          <p:nvPr/>
        </p:nvCxnSpPr>
        <p:spPr>
          <a:xfrm>
            <a:off x="2049869" y="5749010"/>
            <a:ext cx="1944914"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7" name="TextBox 16">
            <a:extLst>
              <a:ext uri="{FF2B5EF4-FFF2-40B4-BE49-F238E27FC236}">
                <a16:creationId xmlns:a16="http://schemas.microsoft.com/office/drawing/2014/main" id="{C904A92C-EAA2-4417-816F-2C8F8C91AAE0}"/>
              </a:ext>
            </a:extLst>
          </p:cNvPr>
          <p:cNvSpPr txBox="1"/>
          <p:nvPr/>
        </p:nvSpPr>
        <p:spPr>
          <a:xfrm>
            <a:off x="2311133" y="4027562"/>
            <a:ext cx="1569396" cy="461665"/>
          </a:xfrm>
          <a:prstGeom prst="rect">
            <a:avLst/>
          </a:prstGeom>
          <a:noFill/>
        </p:spPr>
        <p:txBody>
          <a:bodyPr wrap="square" rtlCol="0">
            <a:spAutoFit/>
          </a:bodyPr>
          <a:lstStyle/>
          <a:p>
            <a:r>
              <a:rPr lang="en-US" sz="2400" dirty="0"/>
              <a:t>Inventory</a:t>
            </a:r>
          </a:p>
        </p:txBody>
      </p:sp>
      <p:sp>
        <p:nvSpPr>
          <p:cNvPr id="18" name="TextBox 17">
            <a:extLst>
              <a:ext uri="{FF2B5EF4-FFF2-40B4-BE49-F238E27FC236}">
                <a16:creationId xmlns:a16="http://schemas.microsoft.com/office/drawing/2014/main" id="{280FAE69-1A04-4FE7-90CF-3F119B0647B6}"/>
              </a:ext>
            </a:extLst>
          </p:cNvPr>
          <p:cNvSpPr txBox="1"/>
          <p:nvPr/>
        </p:nvSpPr>
        <p:spPr>
          <a:xfrm>
            <a:off x="2049869" y="4570186"/>
            <a:ext cx="2235202" cy="646331"/>
          </a:xfrm>
          <a:prstGeom prst="rect">
            <a:avLst/>
          </a:prstGeom>
          <a:noFill/>
        </p:spPr>
        <p:txBody>
          <a:bodyPr wrap="square" rtlCol="0">
            <a:spAutoFit/>
          </a:bodyPr>
          <a:lstStyle/>
          <a:p>
            <a:r>
              <a:rPr lang="en-US" dirty="0"/>
              <a:t>45,000</a:t>
            </a:r>
          </a:p>
          <a:p>
            <a:r>
              <a:rPr lang="en-US" dirty="0"/>
              <a:t>       ?	  650,000</a:t>
            </a:r>
          </a:p>
        </p:txBody>
      </p:sp>
      <p:sp>
        <p:nvSpPr>
          <p:cNvPr id="19" name="TextBox 18">
            <a:extLst>
              <a:ext uri="{FF2B5EF4-FFF2-40B4-BE49-F238E27FC236}">
                <a16:creationId xmlns:a16="http://schemas.microsoft.com/office/drawing/2014/main" id="{32898270-1364-4625-9BA7-FADC430F8050}"/>
              </a:ext>
            </a:extLst>
          </p:cNvPr>
          <p:cNvSpPr txBox="1"/>
          <p:nvPr/>
        </p:nvSpPr>
        <p:spPr>
          <a:xfrm>
            <a:off x="2066203" y="5799786"/>
            <a:ext cx="895196" cy="369332"/>
          </a:xfrm>
          <a:prstGeom prst="rect">
            <a:avLst/>
          </a:prstGeom>
          <a:noFill/>
        </p:spPr>
        <p:txBody>
          <a:bodyPr wrap="square" rtlCol="0">
            <a:spAutoFit/>
          </a:bodyPr>
          <a:lstStyle/>
          <a:p>
            <a:r>
              <a:rPr lang="en-US" dirty="0"/>
              <a:t>35,000</a:t>
            </a:r>
          </a:p>
        </p:txBody>
      </p:sp>
      <p:cxnSp>
        <p:nvCxnSpPr>
          <p:cNvPr id="21" name="Straight Connector 20">
            <a:extLst>
              <a:ext uri="{FF2B5EF4-FFF2-40B4-BE49-F238E27FC236}">
                <a16:creationId xmlns:a16="http://schemas.microsoft.com/office/drawing/2014/main" id="{348E838D-CEF2-49A4-B898-8B7FB368055F}"/>
              </a:ext>
            </a:extLst>
          </p:cNvPr>
          <p:cNvCxnSpPr>
            <a:cxnSpLocks/>
          </p:cNvCxnSpPr>
          <p:nvPr/>
        </p:nvCxnSpPr>
        <p:spPr>
          <a:xfrm>
            <a:off x="2197356" y="6245540"/>
            <a:ext cx="592188"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4603F5B6-DEC3-4B75-BD54-8370EA26FB7F}"/>
              </a:ext>
            </a:extLst>
          </p:cNvPr>
          <p:cNvCxnSpPr>
            <a:cxnSpLocks/>
          </p:cNvCxnSpPr>
          <p:nvPr/>
        </p:nvCxnSpPr>
        <p:spPr>
          <a:xfrm>
            <a:off x="2197356" y="6169118"/>
            <a:ext cx="592188"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TextBox 24">
            <a:extLst>
              <a:ext uri="{FF2B5EF4-FFF2-40B4-BE49-F238E27FC236}">
                <a16:creationId xmlns:a16="http://schemas.microsoft.com/office/drawing/2014/main" id="{9380676B-E34E-4370-A3AB-7192801F00FC}"/>
              </a:ext>
            </a:extLst>
          </p:cNvPr>
          <p:cNvSpPr txBox="1"/>
          <p:nvPr/>
        </p:nvSpPr>
        <p:spPr>
          <a:xfrm>
            <a:off x="3910065" y="4864641"/>
            <a:ext cx="1935850" cy="584775"/>
          </a:xfrm>
          <a:prstGeom prst="rect">
            <a:avLst/>
          </a:prstGeom>
          <a:noFill/>
        </p:spPr>
        <p:txBody>
          <a:bodyPr wrap="square" rtlCol="0">
            <a:spAutoFit/>
          </a:bodyPr>
          <a:lstStyle/>
          <a:p>
            <a:r>
              <a:rPr lang="en-US" sz="1600" dirty="0">
                <a:solidFill>
                  <a:srgbClr val="1D5F76"/>
                </a:solidFill>
              </a:rPr>
              <a:t>Cost of goods sold</a:t>
            </a:r>
          </a:p>
          <a:p>
            <a:r>
              <a:rPr lang="en-US" sz="1600" dirty="0">
                <a:solidFill>
                  <a:srgbClr val="1D5F76"/>
                </a:solidFill>
              </a:rPr>
              <a:t>(</a:t>
            </a:r>
            <a:r>
              <a:rPr lang="en-US" sz="1600" i="1" dirty="0">
                <a:solidFill>
                  <a:srgbClr val="1D5F76"/>
                </a:solidFill>
              </a:rPr>
              <a:t>decreases inventory</a:t>
            </a:r>
            <a:r>
              <a:rPr lang="en-US" sz="1600" dirty="0">
                <a:solidFill>
                  <a:srgbClr val="1D5F76"/>
                </a:solidFill>
              </a:rPr>
              <a:t>)</a:t>
            </a:r>
          </a:p>
        </p:txBody>
      </p:sp>
      <p:sp>
        <p:nvSpPr>
          <p:cNvPr id="26" name="TextBox 25">
            <a:extLst>
              <a:ext uri="{FF2B5EF4-FFF2-40B4-BE49-F238E27FC236}">
                <a16:creationId xmlns:a16="http://schemas.microsoft.com/office/drawing/2014/main" id="{2243149D-0D3C-4108-808B-4AEFE0AE62DD}"/>
              </a:ext>
            </a:extLst>
          </p:cNvPr>
          <p:cNvSpPr txBox="1"/>
          <p:nvPr/>
        </p:nvSpPr>
        <p:spPr>
          <a:xfrm>
            <a:off x="342598" y="4586450"/>
            <a:ext cx="2380378" cy="338554"/>
          </a:xfrm>
          <a:prstGeom prst="rect">
            <a:avLst/>
          </a:prstGeom>
          <a:noFill/>
        </p:spPr>
        <p:txBody>
          <a:bodyPr wrap="square" rtlCol="0">
            <a:spAutoFit/>
          </a:bodyPr>
          <a:lstStyle/>
          <a:p>
            <a:r>
              <a:rPr lang="en-US" sz="1600" dirty="0">
                <a:solidFill>
                  <a:srgbClr val="1D5F76"/>
                </a:solidFill>
              </a:rPr>
              <a:t>Beginning balance</a:t>
            </a:r>
          </a:p>
        </p:txBody>
      </p:sp>
      <p:sp>
        <p:nvSpPr>
          <p:cNvPr id="27" name="TextBox 26">
            <a:extLst>
              <a:ext uri="{FF2B5EF4-FFF2-40B4-BE49-F238E27FC236}">
                <a16:creationId xmlns:a16="http://schemas.microsoft.com/office/drawing/2014/main" id="{A90202BF-48A1-4A19-A97D-E28F1C86CFB2}"/>
              </a:ext>
            </a:extLst>
          </p:cNvPr>
          <p:cNvSpPr txBox="1"/>
          <p:nvPr/>
        </p:nvSpPr>
        <p:spPr>
          <a:xfrm>
            <a:off x="342598" y="4843971"/>
            <a:ext cx="2095535" cy="830997"/>
          </a:xfrm>
          <a:prstGeom prst="rect">
            <a:avLst/>
          </a:prstGeom>
          <a:noFill/>
        </p:spPr>
        <p:txBody>
          <a:bodyPr wrap="square" rtlCol="0">
            <a:spAutoFit/>
          </a:bodyPr>
          <a:lstStyle/>
          <a:p>
            <a:r>
              <a:rPr lang="en-US" sz="1600" b="1" dirty="0">
                <a:solidFill>
                  <a:srgbClr val="1D5F76"/>
                </a:solidFill>
              </a:rPr>
              <a:t>Cost of goods purchased</a:t>
            </a:r>
          </a:p>
          <a:p>
            <a:r>
              <a:rPr lang="en-US" sz="1600" dirty="0">
                <a:solidFill>
                  <a:srgbClr val="1D5F76"/>
                </a:solidFill>
              </a:rPr>
              <a:t>(</a:t>
            </a:r>
            <a:r>
              <a:rPr lang="en-US" sz="1600" i="1" dirty="0">
                <a:solidFill>
                  <a:srgbClr val="1D5F76"/>
                </a:solidFill>
              </a:rPr>
              <a:t>increases inventory</a:t>
            </a:r>
            <a:r>
              <a:rPr lang="en-US" sz="1600" dirty="0">
                <a:solidFill>
                  <a:srgbClr val="1D5F76"/>
                </a:solidFill>
              </a:rPr>
              <a:t>)</a:t>
            </a:r>
          </a:p>
        </p:txBody>
      </p:sp>
      <p:sp>
        <p:nvSpPr>
          <p:cNvPr id="59" name="Arrow: Down 58">
            <a:extLst>
              <a:ext uri="{FF2B5EF4-FFF2-40B4-BE49-F238E27FC236}">
                <a16:creationId xmlns:a16="http://schemas.microsoft.com/office/drawing/2014/main" id="{681FED1B-E2BA-4801-B15B-DB9DB92DF44A}"/>
              </a:ext>
            </a:extLst>
          </p:cNvPr>
          <p:cNvSpPr/>
          <p:nvPr/>
        </p:nvSpPr>
        <p:spPr>
          <a:xfrm>
            <a:off x="2430588" y="3516065"/>
            <a:ext cx="471204" cy="476724"/>
          </a:xfrm>
          <a:prstGeom prst="downArrow">
            <a:avLst/>
          </a:prstGeom>
          <a:gradFill>
            <a:gsLst>
              <a:gs pos="0">
                <a:srgbClr val="C00000"/>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0" name="TextBox 59">
            <a:extLst>
              <a:ext uri="{FF2B5EF4-FFF2-40B4-BE49-F238E27FC236}">
                <a16:creationId xmlns:a16="http://schemas.microsoft.com/office/drawing/2014/main" id="{21DBFBFB-74AF-49D5-85A4-E71B213A1354}"/>
              </a:ext>
            </a:extLst>
          </p:cNvPr>
          <p:cNvSpPr txBox="1"/>
          <p:nvPr/>
        </p:nvSpPr>
        <p:spPr>
          <a:xfrm>
            <a:off x="5801551" y="5121966"/>
            <a:ext cx="3105676" cy="646331"/>
          </a:xfrm>
          <a:prstGeom prst="rect">
            <a:avLst/>
          </a:prstGeom>
          <a:solidFill>
            <a:schemeClr val="bg2"/>
          </a:solidFill>
        </p:spPr>
        <p:txBody>
          <a:bodyPr wrap="square" rtlCol="0">
            <a:spAutoFit/>
          </a:bodyPr>
          <a:lstStyle/>
          <a:p>
            <a:r>
              <a:rPr lang="en-US" dirty="0"/>
              <a:t>Cash paid to suppliers = ?</a:t>
            </a:r>
          </a:p>
          <a:p>
            <a:r>
              <a:rPr lang="en-US" b="1" dirty="0"/>
              <a:t>Answer: $645,000.</a:t>
            </a:r>
          </a:p>
        </p:txBody>
      </p:sp>
      <p:sp>
        <p:nvSpPr>
          <p:cNvPr id="62" name="Arrow: Down 61">
            <a:extLst>
              <a:ext uri="{FF2B5EF4-FFF2-40B4-BE49-F238E27FC236}">
                <a16:creationId xmlns:a16="http://schemas.microsoft.com/office/drawing/2014/main" id="{006C985E-D6CE-4391-9AAE-D3F355915185}"/>
              </a:ext>
            </a:extLst>
          </p:cNvPr>
          <p:cNvSpPr/>
          <p:nvPr/>
        </p:nvSpPr>
        <p:spPr>
          <a:xfrm rot="10800000">
            <a:off x="6082020" y="4593064"/>
            <a:ext cx="471204" cy="476724"/>
          </a:xfrm>
          <a:prstGeom prst="downArrow">
            <a:avLst/>
          </a:prstGeom>
          <a:gradFill>
            <a:gsLst>
              <a:gs pos="0">
                <a:srgbClr val="C00000"/>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38" name="Straight Connector 37">
            <a:extLst>
              <a:ext uri="{FF2B5EF4-FFF2-40B4-BE49-F238E27FC236}">
                <a16:creationId xmlns:a16="http://schemas.microsoft.com/office/drawing/2014/main" id="{BC0C308C-DC23-4553-BB8E-3E2A297AC45A}"/>
              </a:ext>
            </a:extLst>
          </p:cNvPr>
          <p:cNvCxnSpPr/>
          <p:nvPr/>
        </p:nvCxnSpPr>
        <p:spPr>
          <a:xfrm>
            <a:off x="5621415" y="2654533"/>
            <a:ext cx="2307771"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40" name="Straight Connector 39">
            <a:extLst>
              <a:ext uri="{FF2B5EF4-FFF2-40B4-BE49-F238E27FC236}">
                <a16:creationId xmlns:a16="http://schemas.microsoft.com/office/drawing/2014/main" id="{7A022F7A-54B0-4E95-A190-7BCBC8E124AA}"/>
              </a:ext>
            </a:extLst>
          </p:cNvPr>
          <p:cNvCxnSpPr/>
          <p:nvPr/>
        </p:nvCxnSpPr>
        <p:spPr>
          <a:xfrm>
            <a:off x="6790570" y="2654533"/>
            <a:ext cx="0" cy="1869361"/>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42" name="Straight Connector 41">
            <a:extLst>
              <a:ext uri="{FF2B5EF4-FFF2-40B4-BE49-F238E27FC236}">
                <a16:creationId xmlns:a16="http://schemas.microsoft.com/office/drawing/2014/main" id="{A3F1BDFA-9D4B-4F04-8B9C-6B07575237CB}"/>
              </a:ext>
            </a:extLst>
          </p:cNvPr>
          <p:cNvCxnSpPr/>
          <p:nvPr/>
        </p:nvCxnSpPr>
        <p:spPr>
          <a:xfrm>
            <a:off x="5708500" y="4160827"/>
            <a:ext cx="2307771"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43" name="TextBox 42">
            <a:extLst>
              <a:ext uri="{FF2B5EF4-FFF2-40B4-BE49-F238E27FC236}">
                <a16:creationId xmlns:a16="http://schemas.microsoft.com/office/drawing/2014/main" id="{C96F8EC2-B801-4D8E-B3DD-7C1FAF9B67F4}"/>
              </a:ext>
            </a:extLst>
          </p:cNvPr>
          <p:cNvSpPr txBox="1"/>
          <p:nvPr/>
        </p:nvSpPr>
        <p:spPr>
          <a:xfrm>
            <a:off x="5577490" y="2165667"/>
            <a:ext cx="2994998" cy="461665"/>
          </a:xfrm>
          <a:prstGeom prst="rect">
            <a:avLst/>
          </a:prstGeom>
          <a:noFill/>
        </p:spPr>
        <p:txBody>
          <a:bodyPr wrap="square" rtlCol="0">
            <a:spAutoFit/>
          </a:bodyPr>
          <a:lstStyle/>
          <a:p>
            <a:r>
              <a:rPr lang="en-US" sz="2400" dirty="0"/>
              <a:t>Accounts Payable</a:t>
            </a:r>
          </a:p>
        </p:txBody>
      </p:sp>
      <p:sp>
        <p:nvSpPr>
          <p:cNvPr id="46" name="TextBox 45">
            <a:extLst>
              <a:ext uri="{FF2B5EF4-FFF2-40B4-BE49-F238E27FC236}">
                <a16:creationId xmlns:a16="http://schemas.microsoft.com/office/drawing/2014/main" id="{57069687-3346-408A-B4D9-A2299209B866}"/>
              </a:ext>
            </a:extLst>
          </p:cNvPr>
          <p:cNvSpPr txBox="1"/>
          <p:nvPr/>
        </p:nvSpPr>
        <p:spPr>
          <a:xfrm>
            <a:off x="686878" y="2051477"/>
            <a:ext cx="3975987" cy="1477328"/>
          </a:xfrm>
          <a:prstGeom prst="rect">
            <a:avLst/>
          </a:prstGeom>
          <a:solidFill>
            <a:schemeClr val="bg2"/>
          </a:solidFill>
        </p:spPr>
        <p:txBody>
          <a:bodyPr wrap="square" rtlCol="0">
            <a:spAutoFit/>
          </a:bodyPr>
          <a:lstStyle/>
          <a:p>
            <a:r>
              <a:rPr lang="en-US" dirty="0"/>
              <a:t>Cost of goods purchased = ?</a:t>
            </a:r>
          </a:p>
          <a:p>
            <a:r>
              <a:rPr lang="en-US" b="1" dirty="0"/>
              <a:t>Answer: $640,000.</a:t>
            </a:r>
          </a:p>
          <a:p>
            <a:r>
              <a:rPr lang="en-US" dirty="0"/>
              <a:t>This is not the cash paid for purchases.</a:t>
            </a:r>
          </a:p>
          <a:p>
            <a:r>
              <a:rPr lang="en-US" dirty="0"/>
              <a:t>Some of these purchases may have been made on credit.</a:t>
            </a:r>
          </a:p>
        </p:txBody>
      </p:sp>
      <p:sp>
        <p:nvSpPr>
          <p:cNvPr id="47" name="TextBox 46">
            <a:extLst>
              <a:ext uri="{FF2B5EF4-FFF2-40B4-BE49-F238E27FC236}">
                <a16:creationId xmlns:a16="http://schemas.microsoft.com/office/drawing/2014/main" id="{D07A3D01-6758-4EA5-8F5C-A859A938DB87}"/>
              </a:ext>
            </a:extLst>
          </p:cNvPr>
          <p:cNvSpPr txBox="1"/>
          <p:nvPr/>
        </p:nvSpPr>
        <p:spPr>
          <a:xfrm>
            <a:off x="6937993" y="2696245"/>
            <a:ext cx="1012363" cy="923330"/>
          </a:xfrm>
          <a:prstGeom prst="rect">
            <a:avLst/>
          </a:prstGeom>
          <a:noFill/>
        </p:spPr>
        <p:txBody>
          <a:bodyPr wrap="square" rtlCol="0">
            <a:spAutoFit/>
          </a:bodyPr>
          <a:lstStyle/>
          <a:p>
            <a:r>
              <a:rPr lang="en-US" dirty="0"/>
              <a:t>27,000</a:t>
            </a:r>
          </a:p>
          <a:p>
            <a:endParaRPr lang="en-US" dirty="0"/>
          </a:p>
          <a:p>
            <a:r>
              <a:rPr lang="en-US" b="1" dirty="0"/>
              <a:t>640,000</a:t>
            </a:r>
          </a:p>
        </p:txBody>
      </p:sp>
      <p:sp>
        <p:nvSpPr>
          <p:cNvPr id="48" name="TextBox 47">
            <a:extLst>
              <a:ext uri="{FF2B5EF4-FFF2-40B4-BE49-F238E27FC236}">
                <a16:creationId xmlns:a16="http://schemas.microsoft.com/office/drawing/2014/main" id="{53EBD71F-2112-4A71-97D4-EDCE5281A6C7}"/>
              </a:ext>
            </a:extLst>
          </p:cNvPr>
          <p:cNvSpPr txBox="1"/>
          <p:nvPr/>
        </p:nvSpPr>
        <p:spPr>
          <a:xfrm>
            <a:off x="6151675" y="3242085"/>
            <a:ext cx="566041" cy="369332"/>
          </a:xfrm>
          <a:prstGeom prst="rect">
            <a:avLst/>
          </a:prstGeom>
          <a:noFill/>
        </p:spPr>
        <p:txBody>
          <a:bodyPr wrap="square" rtlCol="0">
            <a:spAutoFit/>
          </a:bodyPr>
          <a:lstStyle/>
          <a:p>
            <a:r>
              <a:rPr lang="en-US" dirty="0"/>
              <a:t>  ?</a:t>
            </a:r>
          </a:p>
        </p:txBody>
      </p:sp>
      <p:sp>
        <p:nvSpPr>
          <p:cNvPr id="49" name="TextBox 48">
            <a:extLst>
              <a:ext uri="{FF2B5EF4-FFF2-40B4-BE49-F238E27FC236}">
                <a16:creationId xmlns:a16="http://schemas.microsoft.com/office/drawing/2014/main" id="{90180807-6731-41A1-907E-BBFF7386CC6D}"/>
              </a:ext>
            </a:extLst>
          </p:cNvPr>
          <p:cNvSpPr txBox="1"/>
          <p:nvPr/>
        </p:nvSpPr>
        <p:spPr>
          <a:xfrm>
            <a:off x="6905334" y="4203373"/>
            <a:ext cx="856327" cy="369332"/>
          </a:xfrm>
          <a:prstGeom prst="rect">
            <a:avLst/>
          </a:prstGeom>
          <a:noFill/>
        </p:spPr>
        <p:txBody>
          <a:bodyPr wrap="square" rtlCol="0">
            <a:spAutoFit/>
          </a:bodyPr>
          <a:lstStyle/>
          <a:p>
            <a:r>
              <a:rPr lang="en-US" dirty="0"/>
              <a:t>22,000</a:t>
            </a:r>
          </a:p>
        </p:txBody>
      </p:sp>
      <p:sp>
        <p:nvSpPr>
          <p:cNvPr id="50" name="TextBox 49">
            <a:extLst>
              <a:ext uri="{FF2B5EF4-FFF2-40B4-BE49-F238E27FC236}">
                <a16:creationId xmlns:a16="http://schemas.microsoft.com/office/drawing/2014/main" id="{B7EC9656-E7AA-4F82-A4FE-265678FCA789}"/>
              </a:ext>
            </a:extLst>
          </p:cNvPr>
          <p:cNvSpPr txBox="1"/>
          <p:nvPr/>
        </p:nvSpPr>
        <p:spPr>
          <a:xfrm>
            <a:off x="4655908" y="3176086"/>
            <a:ext cx="1864067" cy="830997"/>
          </a:xfrm>
          <a:prstGeom prst="rect">
            <a:avLst/>
          </a:prstGeom>
          <a:noFill/>
        </p:spPr>
        <p:txBody>
          <a:bodyPr wrap="square" rtlCol="0">
            <a:spAutoFit/>
          </a:bodyPr>
          <a:lstStyle/>
          <a:p>
            <a:r>
              <a:rPr lang="en-US" sz="1600" dirty="0">
                <a:solidFill>
                  <a:srgbClr val="1D5F76"/>
                </a:solidFill>
              </a:rPr>
              <a:t>Cash paid to suppliers</a:t>
            </a:r>
          </a:p>
          <a:p>
            <a:r>
              <a:rPr lang="en-US" sz="1600" dirty="0">
                <a:solidFill>
                  <a:srgbClr val="1D5F76"/>
                </a:solidFill>
              </a:rPr>
              <a:t>(</a:t>
            </a:r>
            <a:r>
              <a:rPr lang="en-US" sz="1600" i="1" dirty="0">
                <a:solidFill>
                  <a:srgbClr val="1D5F76"/>
                </a:solidFill>
              </a:rPr>
              <a:t>decreases A/P)</a:t>
            </a:r>
          </a:p>
        </p:txBody>
      </p:sp>
      <p:sp>
        <p:nvSpPr>
          <p:cNvPr id="51" name="TextBox 50">
            <a:extLst>
              <a:ext uri="{FF2B5EF4-FFF2-40B4-BE49-F238E27FC236}">
                <a16:creationId xmlns:a16="http://schemas.microsoft.com/office/drawing/2014/main" id="{D869FCAB-D7D1-4112-9535-6F06DC133B58}"/>
              </a:ext>
            </a:extLst>
          </p:cNvPr>
          <p:cNvSpPr txBox="1"/>
          <p:nvPr/>
        </p:nvSpPr>
        <p:spPr>
          <a:xfrm>
            <a:off x="7774361" y="2629696"/>
            <a:ext cx="1560139" cy="1477328"/>
          </a:xfrm>
          <a:prstGeom prst="rect">
            <a:avLst/>
          </a:prstGeom>
          <a:noFill/>
        </p:spPr>
        <p:txBody>
          <a:bodyPr wrap="square" rtlCol="0">
            <a:spAutoFit/>
          </a:bodyPr>
          <a:lstStyle/>
          <a:p>
            <a:r>
              <a:rPr lang="en-US" sz="1600" dirty="0">
                <a:solidFill>
                  <a:srgbClr val="1D5F76"/>
                </a:solidFill>
              </a:rPr>
              <a:t>Beginning balance</a:t>
            </a:r>
          </a:p>
          <a:p>
            <a:endParaRPr lang="en-US" sz="1000" b="1" dirty="0">
              <a:solidFill>
                <a:srgbClr val="1D5F76"/>
              </a:solidFill>
            </a:endParaRPr>
          </a:p>
          <a:p>
            <a:r>
              <a:rPr lang="en-US" sz="1600" b="1" dirty="0">
                <a:solidFill>
                  <a:srgbClr val="1D5F76"/>
                </a:solidFill>
              </a:rPr>
              <a:t>Cost of goods purchased</a:t>
            </a:r>
            <a:br>
              <a:rPr lang="en-US" sz="1600" dirty="0">
                <a:solidFill>
                  <a:srgbClr val="1D5F76"/>
                </a:solidFill>
              </a:rPr>
            </a:br>
            <a:r>
              <a:rPr lang="en-US" sz="1600" dirty="0">
                <a:solidFill>
                  <a:srgbClr val="1D5F76"/>
                </a:solidFill>
              </a:rPr>
              <a:t>(</a:t>
            </a:r>
            <a:r>
              <a:rPr lang="en-US" sz="1600" i="1" dirty="0">
                <a:solidFill>
                  <a:srgbClr val="1D5F76"/>
                </a:solidFill>
              </a:rPr>
              <a:t>increases A/P</a:t>
            </a:r>
            <a:r>
              <a:rPr lang="en-US" sz="1600" dirty="0">
                <a:solidFill>
                  <a:srgbClr val="1D5F76"/>
                </a:solidFill>
              </a:rPr>
              <a:t>)</a:t>
            </a:r>
          </a:p>
        </p:txBody>
      </p:sp>
      <p:cxnSp>
        <p:nvCxnSpPr>
          <p:cNvPr id="53" name="Straight Connector 52">
            <a:extLst>
              <a:ext uri="{FF2B5EF4-FFF2-40B4-BE49-F238E27FC236}">
                <a16:creationId xmlns:a16="http://schemas.microsoft.com/office/drawing/2014/main" id="{403BBA61-090C-430D-9582-74364121CDE7}"/>
              </a:ext>
            </a:extLst>
          </p:cNvPr>
          <p:cNvCxnSpPr>
            <a:cxnSpLocks/>
          </p:cNvCxnSpPr>
          <p:nvPr/>
        </p:nvCxnSpPr>
        <p:spPr>
          <a:xfrm>
            <a:off x="7019823" y="4523894"/>
            <a:ext cx="627347" cy="0"/>
          </a:xfrm>
          <a:prstGeom prst="line">
            <a:avLst/>
          </a:prstGeom>
          <a:ln w="19050"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56" name="Straight Connector 55">
            <a:extLst>
              <a:ext uri="{FF2B5EF4-FFF2-40B4-BE49-F238E27FC236}">
                <a16:creationId xmlns:a16="http://schemas.microsoft.com/office/drawing/2014/main" id="{381491BF-26E8-4AF6-A018-D26DE3843666}"/>
              </a:ext>
            </a:extLst>
          </p:cNvPr>
          <p:cNvCxnSpPr>
            <a:cxnSpLocks/>
          </p:cNvCxnSpPr>
          <p:nvPr/>
        </p:nvCxnSpPr>
        <p:spPr>
          <a:xfrm>
            <a:off x="7011501" y="4585832"/>
            <a:ext cx="627347" cy="0"/>
          </a:xfrm>
          <a:prstGeom prst="line">
            <a:avLst/>
          </a:prstGeom>
          <a:ln w="19050" cmpd="sng">
            <a:solidFill>
              <a:schemeClr val="tx1"/>
            </a:solidFill>
          </a:ln>
        </p:spPr>
        <p:style>
          <a:lnRef idx="2">
            <a:schemeClr val="accent1"/>
          </a:lnRef>
          <a:fillRef idx="0">
            <a:schemeClr val="accent1"/>
          </a:fillRef>
          <a:effectRef idx="1">
            <a:schemeClr val="accent1"/>
          </a:effectRef>
          <a:fontRef idx="minor">
            <a:schemeClr val="tx1"/>
          </a:fontRef>
        </p:style>
      </p:cxnSp>
      <p:sp>
        <p:nvSpPr>
          <p:cNvPr id="2" name="Title 1">
            <a:extLst>
              <a:ext uri="{FF2B5EF4-FFF2-40B4-BE49-F238E27FC236}">
                <a16:creationId xmlns:a16="http://schemas.microsoft.com/office/drawing/2014/main" id="{93FEC7FC-E157-4587-84DA-63F1905CB7A7}"/>
              </a:ext>
            </a:extLst>
          </p:cNvPr>
          <p:cNvSpPr>
            <a:spLocks noGrp="1"/>
          </p:cNvSpPr>
          <p:nvPr>
            <p:ph type="title"/>
          </p:nvPr>
        </p:nvSpPr>
        <p:spPr>
          <a:xfrm>
            <a:off x="745658" y="250083"/>
            <a:ext cx="7886700" cy="824744"/>
          </a:xfrm>
        </p:spPr>
        <p:txBody>
          <a:bodyPr/>
          <a:lstStyle/>
          <a:p>
            <a:pPr>
              <a:lnSpc>
                <a:spcPct val="90000"/>
              </a:lnSpc>
            </a:pPr>
            <a:r>
              <a:rPr lang="en-US" altLang="en-US" sz="4000" dirty="0"/>
              <a:t>Calculate Cash </a:t>
            </a:r>
            <a:r>
              <a:rPr lang="en-US" sz="4000" dirty="0"/>
              <a:t>Paid to Suppliers</a:t>
            </a:r>
            <a:br>
              <a:rPr lang="en-US" altLang="en-US" sz="4000" dirty="0"/>
            </a:br>
            <a:endParaRPr lang="en-US" sz="4000" dirty="0"/>
          </a:p>
        </p:txBody>
      </p:sp>
      <p:sp>
        <p:nvSpPr>
          <p:cNvPr id="63" name="TextBox 62">
            <a:extLst>
              <a:ext uri="{FF2B5EF4-FFF2-40B4-BE49-F238E27FC236}">
                <a16:creationId xmlns:a16="http://schemas.microsoft.com/office/drawing/2014/main" id="{F6D4D20C-C038-4841-BC06-31C9374AA32C}"/>
              </a:ext>
            </a:extLst>
          </p:cNvPr>
          <p:cNvSpPr txBox="1"/>
          <p:nvPr/>
        </p:nvSpPr>
        <p:spPr>
          <a:xfrm>
            <a:off x="686878" y="923759"/>
            <a:ext cx="7711464" cy="1015663"/>
          </a:xfrm>
          <a:prstGeom prst="rect">
            <a:avLst/>
          </a:prstGeom>
          <a:solidFill>
            <a:schemeClr val="bg2">
              <a:lumMod val="75000"/>
            </a:schemeClr>
          </a:solidFill>
        </p:spPr>
        <p:txBody>
          <a:bodyPr wrap="square" rtlCol="0">
            <a:spAutoFit/>
          </a:bodyPr>
          <a:lstStyle/>
          <a:p>
            <a:r>
              <a:rPr lang="en-US" sz="2000" dirty="0"/>
              <a:t>This calculation requires us to examine both the Inventory account and the Accounts Payable account, the balance sheet accounts related to cost of goods sold.</a:t>
            </a:r>
          </a:p>
        </p:txBody>
      </p:sp>
    </p:spTree>
    <p:extLst>
      <p:ext uri="{BB962C8B-B14F-4D97-AF65-F5344CB8AC3E}">
        <p14:creationId xmlns:p14="http://schemas.microsoft.com/office/powerpoint/2010/main" val="1983378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6">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6">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0"/>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53"/>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56"/>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51"/>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60">
                                            <p:txEl>
                                              <p:pRg st="0" end="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6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60" grpId="0" animBg="1"/>
      <p:bldP spid="62" grpId="0" animBg="1"/>
      <p:bldP spid="43" grpId="0"/>
      <p:bldP spid="47" grpId="0"/>
      <p:bldP spid="48" grpId="0"/>
      <p:bldP spid="49" grpId="0"/>
      <p:bldP spid="50" grpId="0"/>
      <p:bldP spid="51"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a:xfrm>
            <a:off x="825617" y="1635832"/>
            <a:ext cx="7859740" cy="3508069"/>
          </a:xfrm>
          <a:prstGeom prst="roundRect">
            <a:avLst/>
          </a:prstGeom>
          <a:solidFill>
            <a:srgbClr val="FFFDD8"/>
          </a:solidFill>
          <a:ln>
            <a:solidFill>
              <a:srgbClr val="D4932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C0DFEF1-5BE6-4B8B-83A5-DD8D279E8444}"/>
              </a:ext>
            </a:extLst>
          </p:cNvPr>
          <p:cNvSpPr>
            <a:spLocks noGrp="1"/>
          </p:cNvSpPr>
          <p:nvPr>
            <p:ph type="title"/>
          </p:nvPr>
        </p:nvSpPr>
        <p:spPr>
          <a:xfrm>
            <a:off x="812788" y="428845"/>
            <a:ext cx="8229600" cy="1181331"/>
          </a:xfrm>
        </p:spPr>
        <p:txBody>
          <a:bodyPr/>
          <a:lstStyle/>
          <a:p>
            <a:r>
              <a:rPr lang="en-US" altLang="en-US" dirty="0">
                <a:solidFill>
                  <a:srgbClr val="C00000"/>
                </a:solidFill>
                <a:latin typeface="Arial" panose="020B0604020202020204" pitchFamily="34" charset="0"/>
              </a:rPr>
              <a:t>Illustration 11–29 </a:t>
            </a:r>
            <a:br>
              <a:rPr lang="en-US" altLang="en-US" dirty="0">
                <a:solidFill>
                  <a:schemeClr val="tx1"/>
                </a:solidFill>
                <a:latin typeface="Arial" panose="020B0604020202020204" pitchFamily="34" charset="0"/>
              </a:rPr>
            </a:br>
            <a:r>
              <a:rPr lang="en-US" altLang="en-US" dirty="0">
                <a:solidFill>
                  <a:srgbClr val="1D5F76"/>
                </a:solidFill>
                <a:latin typeface="Arial" panose="020B0604020202020204" pitchFamily="34" charset="0"/>
              </a:rPr>
              <a:t>Cash </a:t>
            </a:r>
            <a:r>
              <a:rPr lang="en-US" dirty="0">
                <a:solidFill>
                  <a:srgbClr val="1D5F76"/>
                </a:solidFill>
                <a:latin typeface="Arial" panose="020B0604020202020204" pitchFamily="34" charset="0"/>
              </a:rPr>
              <a:t>Paid to Suppliers</a:t>
            </a:r>
            <a:endParaRPr lang="en-US" dirty="0"/>
          </a:p>
        </p:txBody>
      </p:sp>
      <p:graphicFrame>
        <p:nvGraphicFramePr>
          <p:cNvPr id="6" name="Content Placeholder 5">
            <a:extLst>
              <a:ext uri="{FF2B5EF4-FFF2-40B4-BE49-F238E27FC236}">
                <a16:creationId xmlns:a16="http://schemas.microsoft.com/office/drawing/2014/main" id="{CDB59C11-6BDC-4F60-9B41-2FB0FE7F2C2A}"/>
              </a:ext>
            </a:extLst>
          </p:cNvPr>
          <p:cNvGraphicFramePr>
            <a:graphicFrameLocks noGrp="1"/>
          </p:cNvGraphicFramePr>
          <p:nvPr>
            <p:ph idx="1"/>
            <p:extLst>
              <p:ext uri="{D42A27DB-BD31-4B8C-83A1-F6EECF244321}">
                <p14:modId xmlns:p14="http://schemas.microsoft.com/office/powerpoint/2010/main" val="1054786623"/>
              </p:ext>
            </p:extLst>
          </p:nvPr>
        </p:nvGraphicFramePr>
        <p:xfrm>
          <a:off x="1116140" y="1879396"/>
          <a:ext cx="7286976" cy="2947420"/>
        </p:xfrm>
        <a:graphic>
          <a:graphicData uri="http://schemas.openxmlformats.org/drawingml/2006/table">
            <a:tbl>
              <a:tblPr/>
              <a:tblGrid>
                <a:gridCol w="4515871">
                  <a:extLst>
                    <a:ext uri="{9D8B030D-6E8A-4147-A177-3AD203B41FA5}">
                      <a16:colId xmlns:a16="http://schemas.microsoft.com/office/drawing/2014/main" val="1736135310"/>
                    </a:ext>
                  </a:extLst>
                </a:gridCol>
                <a:gridCol w="2771105">
                  <a:extLst>
                    <a:ext uri="{9D8B030D-6E8A-4147-A177-3AD203B41FA5}">
                      <a16:colId xmlns:a16="http://schemas.microsoft.com/office/drawing/2014/main" val="2195945989"/>
                    </a:ext>
                  </a:extLst>
                </a:gridCol>
              </a:tblGrid>
              <a:tr h="589484">
                <a:tc>
                  <a:txBody>
                    <a:bodyPr/>
                    <a:lstStyle/>
                    <a:p>
                      <a:pPr marL="0" indent="230188"/>
                      <a:r>
                        <a:rPr lang="en-US" sz="2400" dirty="0"/>
                        <a:t>Cost of goods sold</a:t>
                      </a:r>
                    </a:p>
                  </a:txBody>
                  <a:tcPr anchor="ctr">
                    <a:lnL>
                      <a:noFill/>
                    </a:lnL>
                    <a:lnR>
                      <a:noFill/>
                    </a:lnR>
                    <a:lnT>
                      <a:noFill/>
                    </a:lnT>
                    <a:lnB>
                      <a:noFill/>
                    </a:lnB>
                    <a:noFill/>
                  </a:tcPr>
                </a:tc>
                <a:tc>
                  <a:txBody>
                    <a:bodyPr/>
                    <a:lstStyle/>
                    <a:p>
                      <a:r>
                        <a:rPr lang="en-US" sz="2400" dirty="0"/>
                        <a:t>                 $ 650,000</a:t>
                      </a:r>
                    </a:p>
                  </a:txBody>
                  <a:tcPr anchor="ctr">
                    <a:lnL>
                      <a:noFill/>
                    </a:lnL>
                    <a:lnR>
                      <a:noFill/>
                    </a:lnR>
                    <a:lnT>
                      <a:noFill/>
                    </a:lnT>
                    <a:lnB>
                      <a:noFill/>
                    </a:lnB>
                    <a:noFill/>
                  </a:tcPr>
                </a:tc>
                <a:extLst>
                  <a:ext uri="{0D108BD9-81ED-4DB2-BD59-A6C34878D82A}">
                    <a16:rowId xmlns:a16="http://schemas.microsoft.com/office/drawing/2014/main" val="3834173023"/>
                  </a:ext>
                </a:extLst>
              </a:tr>
              <a:tr h="589484">
                <a:tc>
                  <a:txBody>
                    <a:bodyPr/>
                    <a:lstStyle/>
                    <a:p>
                      <a:r>
                        <a:rPr lang="en-US" sz="2400" dirty="0"/>
                        <a:t>− Decrease in inventory</a:t>
                      </a:r>
                    </a:p>
                  </a:txBody>
                  <a:tcPr anchor="ctr">
                    <a:lnL>
                      <a:noFill/>
                    </a:lnL>
                    <a:lnR>
                      <a:noFill/>
                    </a:lnR>
                    <a:lnT>
                      <a:noFill/>
                    </a:lnT>
                    <a:lnB>
                      <a:noFill/>
                    </a:lnB>
                    <a:noFill/>
                  </a:tcPr>
                </a:tc>
                <a:tc>
                  <a:txBody>
                    <a:bodyPr/>
                    <a:lstStyle/>
                    <a:p>
                      <a:r>
                        <a:rPr lang="en-US" sz="2400" dirty="0"/>
                        <a:t>            </a:t>
                      </a:r>
                      <a:r>
                        <a:rPr lang="en-US" sz="2400" u="none" dirty="0"/>
                        <a:t>         (10,000)</a:t>
                      </a:r>
                    </a:p>
                  </a:txBody>
                  <a:tcPr anchor="ctr">
                    <a:lnL>
                      <a:noFill/>
                    </a:lnL>
                    <a:lnR>
                      <a:noFill/>
                    </a:lnR>
                    <a:lnT>
                      <a:noFill/>
                    </a:lnT>
                    <a:lnB>
                      <a:noFill/>
                    </a:lnB>
                    <a:noFill/>
                  </a:tcPr>
                </a:tc>
                <a:extLst>
                  <a:ext uri="{0D108BD9-81ED-4DB2-BD59-A6C34878D82A}">
                    <a16:rowId xmlns:a16="http://schemas.microsoft.com/office/drawing/2014/main" val="4061123196"/>
                  </a:ext>
                </a:extLst>
              </a:tr>
              <a:tr h="589484">
                <a:tc>
                  <a:txBody>
                    <a:bodyPr/>
                    <a:lstStyle/>
                    <a:p>
                      <a:r>
                        <a:rPr lang="en-US" sz="2400" dirty="0"/>
                        <a:t>= Purchases</a:t>
                      </a:r>
                    </a:p>
                  </a:txBody>
                  <a:tcPr anchor="ctr">
                    <a:lnL>
                      <a:noFill/>
                    </a:lnL>
                    <a:lnR>
                      <a:noFill/>
                    </a:lnR>
                    <a:lnT>
                      <a:noFill/>
                    </a:lnT>
                    <a:lnB>
                      <a:noFill/>
                    </a:lnB>
                    <a:noFill/>
                  </a:tcPr>
                </a:tc>
                <a:tc>
                  <a:txBody>
                    <a:bodyPr/>
                    <a:lstStyle/>
                    <a:p>
                      <a:r>
                        <a:rPr lang="en-US" sz="2400" dirty="0"/>
                        <a:t>                    640,000</a:t>
                      </a:r>
                    </a:p>
                  </a:txBody>
                  <a:tcPr anchor="ctr">
                    <a:lnL>
                      <a:noFill/>
                    </a:lnL>
                    <a:lnR>
                      <a:noFill/>
                    </a:lnR>
                    <a:lnT>
                      <a:noFill/>
                    </a:lnT>
                    <a:lnB>
                      <a:noFill/>
                    </a:lnB>
                    <a:noFill/>
                  </a:tcPr>
                </a:tc>
                <a:extLst>
                  <a:ext uri="{0D108BD9-81ED-4DB2-BD59-A6C34878D82A}">
                    <a16:rowId xmlns:a16="http://schemas.microsoft.com/office/drawing/2014/main" val="2115330202"/>
                  </a:ext>
                </a:extLst>
              </a:tr>
              <a:tr h="589484">
                <a:tc>
                  <a:txBody>
                    <a:bodyPr/>
                    <a:lstStyle/>
                    <a:p>
                      <a:r>
                        <a:rPr lang="en-US" sz="2400" dirty="0"/>
                        <a:t>+ Decrease in accounts payable</a:t>
                      </a:r>
                    </a:p>
                  </a:txBody>
                  <a:tcPr anchor="ctr">
                    <a:lnL>
                      <a:noFill/>
                    </a:lnL>
                    <a:lnR>
                      <a:noFill/>
                    </a:lnR>
                    <a:lnT>
                      <a:noFill/>
                    </a:lnT>
                    <a:lnB>
                      <a:noFill/>
                    </a:lnB>
                    <a:noFill/>
                  </a:tcPr>
                </a:tc>
                <a:tc>
                  <a:txBody>
                    <a:bodyPr/>
                    <a:lstStyle/>
                    <a:p>
                      <a:r>
                        <a:rPr lang="en-US" sz="2400" dirty="0"/>
                        <a:t>         </a:t>
                      </a:r>
                      <a:r>
                        <a:rPr lang="en-US" sz="2400" u="none" dirty="0"/>
                        <a:t>               5,000</a:t>
                      </a:r>
                    </a:p>
                  </a:txBody>
                  <a:tcPr anchor="ctr">
                    <a:lnL>
                      <a:noFill/>
                    </a:lnL>
                    <a:lnR>
                      <a:noFill/>
                    </a:lnR>
                    <a:lnT>
                      <a:noFill/>
                    </a:lnT>
                    <a:lnB>
                      <a:noFill/>
                    </a:lnB>
                    <a:noFill/>
                  </a:tcPr>
                </a:tc>
                <a:extLst>
                  <a:ext uri="{0D108BD9-81ED-4DB2-BD59-A6C34878D82A}">
                    <a16:rowId xmlns:a16="http://schemas.microsoft.com/office/drawing/2014/main" val="3739865502"/>
                  </a:ext>
                </a:extLst>
              </a:tr>
              <a:tr h="589484">
                <a:tc>
                  <a:txBody>
                    <a:bodyPr/>
                    <a:lstStyle/>
                    <a:p>
                      <a:r>
                        <a:rPr lang="en-US" sz="2400" b="1" dirty="0">
                          <a:solidFill>
                            <a:srgbClr val="514C01"/>
                          </a:solidFill>
                        </a:rPr>
                        <a:t>= Cash paid to suppliers</a:t>
                      </a:r>
                      <a:endParaRPr lang="en-US" sz="2400" dirty="0">
                        <a:solidFill>
                          <a:srgbClr val="514C01"/>
                        </a:solidFill>
                      </a:endParaRPr>
                    </a:p>
                  </a:txBody>
                  <a:tcPr anchor="ctr">
                    <a:lnL>
                      <a:noFill/>
                    </a:lnL>
                    <a:lnR>
                      <a:noFill/>
                    </a:lnR>
                    <a:lnT>
                      <a:noFill/>
                    </a:lnT>
                    <a:lnB>
                      <a:noFill/>
                    </a:lnB>
                    <a:noFill/>
                  </a:tcPr>
                </a:tc>
                <a:tc>
                  <a:txBody>
                    <a:bodyPr/>
                    <a:lstStyle/>
                    <a:p>
                      <a:r>
                        <a:rPr lang="en-US" sz="2400" b="1" dirty="0">
                          <a:solidFill>
                            <a:srgbClr val="514C01"/>
                          </a:solidFill>
                        </a:rPr>
                        <a:t>                 </a:t>
                      </a:r>
                      <a:r>
                        <a:rPr lang="en-US" sz="2400" b="1" u="dbl" baseline="0" dirty="0">
                          <a:solidFill>
                            <a:srgbClr val="514C01"/>
                          </a:solidFill>
                        </a:rPr>
                        <a:t>$ 645,000</a:t>
                      </a:r>
                      <a:endParaRPr lang="en-US" sz="2400" u="dbl" baseline="0" dirty="0">
                        <a:solidFill>
                          <a:srgbClr val="514C01"/>
                        </a:solidFill>
                      </a:endParaRPr>
                    </a:p>
                  </a:txBody>
                  <a:tcPr anchor="ctr">
                    <a:lnL>
                      <a:noFill/>
                    </a:lnL>
                    <a:lnR>
                      <a:noFill/>
                    </a:lnR>
                    <a:lnT>
                      <a:noFill/>
                    </a:lnT>
                    <a:lnB>
                      <a:noFill/>
                    </a:lnB>
                    <a:noFill/>
                  </a:tcPr>
                </a:tc>
                <a:extLst>
                  <a:ext uri="{0D108BD9-81ED-4DB2-BD59-A6C34878D82A}">
                    <a16:rowId xmlns:a16="http://schemas.microsoft.com/office/drawing/2014/main" val="3075884869"/>
                  </a:ext>
                </a:extLst>
              </a:tr>
            </a:tbl>
          </a:graphicData>
        </a:graphic>
      </p:graphicFrame>
      <p:sp>
        <p:nvSpPr>
          <p:cNvPr id="4" name="Footer Placeholder 3">
            <a:extLst>
              <a:ext uri="{FF2B5EF4-FFF2-40B4-BE49-F238E27FC236}">
                <a16:creationId xmlns:a16="http://schemas.microsoft.com/office/drawing/2014/main" id="{405024C1-82EE-49BD-B0FE-E955DE011E10}"/>
              </a:ext>
            </a:extLst>
          </p:cNvPr>
          <p:cNvSpPr>
            <a:spLocks noGrp="1"/>
          </p:cNvSpPr>
          <p:nvPr>
            <p:ph type="ftr" sz="quarter" idx="11"/>
          </p:nvPr>
        </p:nvSpPr>
        <p:spPr>
          <a:xfrm>
            <a:off x="1424213" y="6246592"/>
            <a:ext cx="6540501" cy="365125"/>
          </a:xfrm>
        </p:spPr>
        <p:txBody>
          <a:bodyPr/>
          <a:lstStyle/>
          <a:p>
            <a:r>
              <a:rPr lang="en-US" dirty="0"/>
              <a:t>Copyright ©2022 McGraw-Hill. All rights reserved. No reproduction or distribution without the prior written consent of McGraw-Hill. </a:t>
            </a:r>
          </a:p>
        </p:txBody>
      </p:sp>
      <p:sp>
        <p:nvSpPr>
          <p:cNvPr id="5" name="Slide Number Placeholder 4">
            <a:extLst>
              <a:ext uri="{FF2B5EF4-FFF2-40B4-BE49-F238E27FC236}">
                <a16:creationId xmlns:a16="http://schemas.microsoft.com/office/drawing/2014/main" id="{84615E9D-3ABA-4448-8C88-26E1169913DE}"/>
              </a:ext>
            </a:extLst>
          </p:cNvPr>
          <p:cNvSpPr>
            <a:spLocks noGrp="1"/>
          </p:cNvSpPr>
          <p:nvPr>
            <p:ph type="sldNum" sz="quarter" idx="12"/>
          </p:nvPr>
        </p:nvSpPr>
        <p:spPr>
          <a:xfrm>
            <a:off x="6988504" y="6470977"/>
            <a:ext cx="2133600" cy="365125"/>
          </a:xfrm>
        </p:spPr>
        <p:txBody>
          <a:bodyPr/>
          <a:lstStyle/>
          <a:p>
            <a:r>
              <a:rPr lang="en-US" dirty="0"/>
              <a:t>11-</a:t>
            </a:r>
            <a:fld id="{8A048DD7-39B4-434B-ACE7-68CA5B147A05}" type="slidenum">
              <a:rPr lang="en-US" smtClean="0"/>
              <a:t>68</a:t>
            </a:fld>
            <a:endParaRPr lang="en-US" dirty="0"/>
          </a:p>
        </p:txBody>
      </p:sp>
      <p:cxnSp>
        <p:nvCxnSpPr>
          <p:cNvPr id="7" name="Straight Connector 6"/>
          <p:cNvCxnSpPr/>
          <p:nvPr/>
        </p:nvCxnSpPr>
        <p:spPr>
          <a:xfrm flipH="1">
            <a:off x="6889271" y="4207480"/>
            <a:ext cx="1231602"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flipH="1">
            <a:off x="6889271" y="3025801"/>
            <a:ext cx="1231602"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4437752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806897" y="4608362"/>
            <a:ext cx="7731175" cy="1635076"/>
          </a:xfrm>
          <a:prstGeom prst="roundRect">
            <a:avLst/>
          </a:prstGeom>
          <a:solidFill>
            <a:srgbClr val="FFFDD8"/>
          </a:solidFill>
          <a:ln>
            <a:solidFill>
              <a:srgbClr val="D4932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DC934F45-197A-4A48-8E0E-06EDFCF4FFB5}"/>
              </a:ext>
            </a:extLst>
          </p:cNvPr>
          <p:cNvSpPr>
            <a:spLocks noGrp="1"/>
          </p:cNvSpPr>
          <p:nvPr>
            <p:ph type="title"/>
          </p:nvPr>
        </p:nvSpPr>
        <p:spPr/>
        <p:txBody>
          <a:bodyPr/>
          <a:lstStyle/>
          <a:p>
            <a:r>
              <a:rPr lang="en-US" dirty="0"/>
              <a:t>Illustration 11–30 </a:t>
            </a:r>
            <a:br>
              <a:rPr lang="en-US" dirty="0"/>
            </a:br>
            <a:r>
              <a:rPr lang="en-US" dirty="0">
                <a:solidFill>
                  <a:srgbClr val="1D5F76"/>
                </a:solidFill>
              </a:rPr>
              <a:t>Cash Paid for Operating Expenses</a:t>
            </a:r>
          </a:p>
        </p:txBody>
      </p:sp>
      <p:graphicFrame>
        <p:nvGraphicFramePr>
          <p:cNvPr id="6" name="Content Placeholder 5">
            <a:extLst>
              <a:ext uri="{FF2B5EF4-FFF2-40B4-BE49-F238E27FC236}">
                <a16:creationId xmlns:a16="http://schemas.microsoft.com/office/drawing/2014/main" id="{F40E834B-1FEB-47DA-9B61-5D68ABE82E9F}"/>
              </a:ext>
            </a:extLst>
          </p:cNvPr>
          <p:cNvGraphicFramePr>
            <a:graphicFrameLocks noGrp="1"/>
          </p:cNvGraphicFramePr>
          <p:nvPr>
            <p:ph idx="1"/>
            <p:extLst>
              <p:ext uri="{D42A27DB-BD31-4B8C-83A1-F6EECF244321}">
                <p14:modId xmlns:p14="http://schemas.microsoft.com/office/powerpoint/2010/main" val="4273024809"/>
              </p:ext>
            </p:extLst>
          </p:nvPr>
        </p:nvGraphicFramePr>
        <p:xfrm>
          <a:off x="1246152" y="4740100"/>
          <a:ext cx="6766560" cy="1371600"/>
        </p:xfrm>
        <a:graphic>
          <a:graphicData uri="http://schemas.openxmlformats.org/drawingml/2006/table">
            <a:tbl>
              <a:tblPr/>
              <a:tblGrid>
                <a:gridCol w="5394960">
                  <a:extLst>
                    <a:ext uri="{9D8B030D-6E8A-4147-A177-3AD203B41FA5}">
                      <a16:colId xmlns:a16="http://schemas.microsoft.com/office/drawing/2014/main" val="2772845820"/>
                    </a:ext>
                  </a:extLst>
                </a:gridCol>
                <a:gridCol w="1371600">
                  <a:extLst>
                    <a:ext uri="{9D8B030D-6E8A-4147-A177-3AD203B41FA5}">
                      <a16:colId xmlns:a16="http://schemas.microsoft.com/office/drawing/2014/main" val="2704232045"/>
                    </a:ext>
                  </a:extLst>
                </a:gridCol>
              </a:tblGrid>
              <a:tr h="0">
                <a:tc>
                  <a:txBody>
                    <a:bodyPr/>
                    <a:lstStyle/>
                    <a:p>
                      <a:pPr marL="0" indent="166688"/>
                      <a:r>
                        <a:rPr lang="en-US" sz="2400" dirty="0"/>
                        <a:t>Operating expenses</a:t>
                      </a:r>
                    </a:p>
                  </a:txBody>
                  <a:tcPr anchor="ctr">
                    <a:lnL>
                      <a:noFill/>
                    </a:lnL>
                    <a:lnR>
                      <a:noFill/>
                    </a:lnR>
                    <a:lnT>
                      <a:noFill/>
                    </a:lnT>
                    <a:lnB>
                      <a:noFill/>
                    </a:lnB>
                    <a:noFill/>
                  </a:tcPr>
                </a:tc>
                <a:tc>
                  <a:txBody>
                    <a:bodyPr/>
                    <a:lstStyle/>
                    <a:p>
                      <a:pPr algn="r"/>
                      <a:r>
                        <a:rPr lang="en-US" sz="2400" dirty="0"/>
                        <a:t>$286,000</a:t>
                      </a:r>
                    </a:p>
                  </a:txBody>
                  <a:tcPr anchor="ctr">
                    <a:lnL>
                      <a:noFill/>
                    </a:lnL>
                    <a:lnR>
                      <a:noFill/>
                    </a:lnR>
                    <a:lnT>
                      <a:noFill/>
                    </a:lnT>
                    <a:lnB>
                      <a:noFill/>
                    </a:lnB>
                    <a:noFill/>
                  </a:tcPr>
                </a:tc>
                <a:extLst>
                  <a:ext uri="{0D108BD9-81ED-4DB2-BD59-A6C34878D82A}">
                    <a16:rowId xmlns:a16="http://schemas.microsoft.com/office/drawing/2014/main" val="444352951"/>
                  </a:ext>
                </a:extLst>
              </a:tr>
              <a:tr h="0">
                <a:tc>
                  <a:txBody>
                    <a:bodyPr/>
                    <a:lstStyle/>
                    <a:p>
                      <a:r>
                        <a:rPr lang="en-US" sz="2400" dirty="0"/>
                        <a:t>+ Increase in prepaid rent</a:t>
                      </a:r>
                    </a:p>
                  </a:txBody>
                  <a:tcPr anchor="ctr">
                    <a:lnL>
                      <a:noFill/>
                    </a:lnL>
                    <a:lnR>
                      <a:noFill/>
                    </a:lnR>
                    <a:lnT>
                      <a:noFill/>
                    </a:lnT>
                    <a:lnB>
                      <a:noFill/>
                    </a:lnB>
                    <a:noFill/>
                  </a:tcPr>
                </a:tc>
                <a:tc>
                  <a:txBody>
                    <a:bodyPr/>
                    <a:lstStyle/>
                    <a:p>
                      <a:pPr algn="r"/>
                      <a:r>
                        <a:rPr lang="en-US" sz="2400" u="sng" dirty="0"/>
                        <a:t>       2,000</a:t>
                      </a:r>
                    </a:p>
                  </a:txBody>
                  <a:tcPr anchor="ctr">
                    <a:lnL>
                      <a:noFill/>
                    </a:lnL>
                    <a:lnR>
                      <a:noFill/>
                    </a:lnR>
                    <a:lnT>
                      <a:noFill/>
                    </a:lnT>
                    <a:lnB>
                      <a:noFill/>
                    </a:lnB>
                    <a:noFill/>
                  </a:tcPr>
                </a:tc>
                <a:extLst>
                  <a:ext uri="{0D108BD9-81ED-4DB2-BD59-A6C34878D82A}">
                    <a16:rowId xmlns:a16="http://schemas.microsoft.com/office/drawing/2014/main" val="532867984"/>
                  </a:ext>
                </a:extLst>
              </a:tr>
              <a:tr h="0">
                <a:tc>
                  <a:txBody>
                    <a:bodyPr/>
                    <a:lstStyle/>
                    <a:p>
                      <a:r>
                        <a:rPr lang="en-US" sz="2400" b="1" dirty="0">
                          <a:solidFill>
                            <a:srgbClr val="514C01"/>
                          </a:solidFill>
                        </a:rPr>
                        <a:t>= Cash paid for operating expenses</a:t>
                      </a:r>
                      <a:endParaRPr lang="en-US" sz="2400" dirty="0">
                        <a:solidFill>
                          <a:srgbClr val="514C01"/>
                        </a:solidFill>
                      </a:endParaRPr>
                    </a:p>
                  </a:txBody>
                  <a:tcPr anchor="ctr">
                    <a:lnL>
                      <a:noFill/>
                    </a:lnL>
                    <a:lnR>
                      <a:noFill/>
                    </a:lnR>
                    <a:lnT>
                      <a:noFill/>
                    </a:lnT>
                    <a:lnB>
                      <a:noFill/>
                    </a:lnB>
                    <a:noFill/>
                  </a:tcPr>
                </a:tc>
                <a:tc>
                  <a:txBody>
                    <a:bodyPr/>
                    <a:lstStyle/>
                    <a:p>
                      <a:pPr algn="r"/>
                      <a:r>
                        <a:rPr lang="en-US" sz="2400" b="1" u="dbl" baseline="0" dirty="0">
                          <a:solidFill>
                            <a:srgbClr val="514C01"/>
                          </a:solidFill>
                        </a:rPr>
                        <a:t>$288,000</a:t>
                      </a:r>
                      <a:endParaRPr lang="en-US" sz="2400" u="dbl" baseline="0" dirty="0">
                        <a:solidFill>
                          <a:srgbClr val="514C01"/>
                        </a:solidFill>
                      </a:endParaRPr>
                    </a:p>
                  </a:txBody>
                  <a:tcPr anchor="ctr">
                    <a:lnL>
                      <a:noFill/>
                    </a:lnL>
                    <a:lnR>
                      <a:noFill/>
                    </a:lnR>
                    <a:lnT>
                      <a:noFill/>
                    </a:lnT>
                    <a:lnB>
                      <a:noFill/>
                    </a:lnB>
                    <a:noFill/>
                  </a:tcPr>
                </a:tc>
                <a:extLst>
                  <a:ext uri="{0D108BD9-81ED-4DB2-BD59-A6C34878D82A}">
                    <a16:rowId xmlns:a16="http://schemas.microsoft.com/office/drawing/2014/main" val="521836399"/>
                  </a:ext>
                </a:extLst>
              </a:tr>
            </a:tbl>
          </a:graphicData>
        </a:graphic>
      </p:graphicFrame>
      <p:sp>
        <p:nvSpPr>
          <p:cNvPr id="4" name="Footer Placeholder 3">
            <a:extLst>
              <a:ext uri="{FF2B5EF4-FFF2-40B4-BE49-F238E27FC236}">
                <a16:creationId xmlns:a16="http://schemas.microsoft.com/office/drawing/2014/main" id="{6BB40571-C618-4461-8441-76EA38C12A84}"/>
              </a:ext>
            </a:extLst>
          </p:cNvPr>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a:extLst>
              <a:ext uri="{FF2B5EF4-FFF2-40B4-BE49-F238E27FC236}">
                <a16:creationId xmlns:a16="http://schemas.microsoft.com/office/drawing/2014/main" id="{84293917-9853-4042-AA0F-83B7FC7F5EBF}"/>
              </a:ext>
            </a:extLst>
          </p:cNvPr>
          <p:cNvSpPr>
            <a:spLocks noGrp="1"/>
          </p:cNvSpPr>
          <p:nvPr>
            <p:ph type="sldNum" sz="quarter" idx="12"/>
          </p:nvPr>
        </p:nvSpPr>
        <p:spPr/>
        <p:txBody>
          <a:bodyPr/>
          <a:lstStyle/>
          <a:p>
            <a:r>
              <a:rPr lang="en-US" dirty="0"/>
              <a:t>11-</a:t>
            </a:r>
            <a:fld id="{8A048DD7-39B4-434B-ACE7-68CA5B147A05}" type="slidenum">
              <a:rPr lang="en-US" smtClean="0"/>
              <a:t>69</a:t>
            </a:fld>
            <a:endParaRPr lang="en-US" dirty="0"/>
          </a:p>
        </p:txBody>
      </p:sp>
      <p:sp>
        <p:nvSpPr>
          <p:cNvPr id="7" name="TextBox 6">
            <a:extLst>
              <a:ext uri="{FF2B5EF4-FFF2-40B4-BE49-F238E27FC236}">
                <a16:creationId xmlns:a16="http://schemas.microsoft.com/office/drawing/2014/main" id="{395AF108-1D9E-4A9A-A844-245138B674D2}"/>
              </a:ext>
            </a:extLst>
          </p:cNvPr>
          <p:cNvSpPr txBox="1"/>
          <p:nvPr/>
        </p:nvSpPr>
        <p:spPr>
          <a:xfrm>
            <a:off x="806897" y="1597647"/>
            <a:ext cx="7955280" cy="2831544"/>
          </a:xfrm>
          <a:prstGeom prst="rect">
            <a:avLst/>
          </a:prstGeom>
          <a:noFill/>
        </p:spPr>
        <p:txBody>
          <a:bodyPr wrap="square" rtlCol="0">
            <a:spAutoFit/>
          </a:bodyPr>
          <a:lstStyle/>
          <a:p>
            <a:pPr marL="342900" indent="-342900">
              <a:spcAft>
                <a:spcPts val="600"/>
              </a:spcAft>
              <a:buFont typeface="Arial" panose="020B0604020202020204" pitchFamily="34" charset="0"/>
              <a:buChar char="•"/>
            </a:pPr>
            <a:r>
              <a:rPr lang="en-US" sz="2400" dirty="0">
                <a:solidFill>
                  <a:srgbClr val="1D5F76"/>
                </a:solidFill>
              </a:rPr>
              <a:t>Rent expense is the only operating expense with a related balance sheet account (prepaid rent).  Other operating expenses must have been paid in cash. </a:t>
            </a:r>
          </a:p>
          <a:p>
            <a:pPr marL="342900" indent="-342900">
              <a:spcAft>
                <a:spcPts val="600"/>
              </a:spcAft>
              <a:buFont typeface="Arial" panose="020B0604020202020204" pitchFamily="34" charset="0"/>
              <a:buChar char="•"/>
            </a:pPr>
            <a:r>
              <a:rPr lang="en-US" sz="2400" dirty="0">
                <a:solidFill>
                  <a:srgbClr val="1D5F76"/>
                </a:solidFill>
              </a:rPr>
              <a:t>Depreciation expense does not involve cash, so it is excluded from the direct method statement of cash flows.</a:t>
            </a:r>
          </a:p>
          <a:p>
            <a:pPr marL="342900" indent="-342900">
              <a:spcAft>
                <a:spcPts val="600"/>
              </a:spcAft>
              <a:buFont typeface="Arial" panose="020B0604020202020204" pitchFamily="34" charset="0"/>
              <a:buChar char="•"/>
            </a:pPr>
            <a:r>
              <a:rPr lang="en-US" sz="2400" dirty="0">
                <a:solidFill>
                  <a:srgbClr val="1D5F76"/>
                </a:solidFill>
              </a:rPr>
              <a:t>The sale of land ($6,000 cash inflow) is an investing activity, not an operating activity.</a:t>
            </a:r>
          </a:p>
        </p:txBody>
      </p:sp>
    </p:spTree>
    <p:extLst>
      <p:ext uri="{BB962C8B-B14F-4D97-AF65-F5344CB8AC3E}">
        <p14:creationId xmlns:p14="http://schemas.microsoft.com/office/powerpoint/2010/main" val="14490268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Mistake</a:t>
            </a:r>
          </a:p>
        </p:txBody>
      </p:sp>
      <p:sp>
        <p:nvSpPr>
          <p:cNvPr id="3" name="Footer Placeholder 2"/>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4" name="Slide Number Placeholder 3"/>
          <p:cNvSpPr>
            <a:spLocks noGrp="1"/>
          </p:cNvSpPr>
          <p:nvPr>
            <p:ph type="sldNum" sz="quarter" idx="12"/>
          </p:nvPr>
        </p:nvSpPr>
        <p:spPr/>
        <p:txBody>
          <a:bodyPr/>
          <a:lstStyle/>
          <a:p>
            <a:r>
              <a:rPr lang="en-US" dirty="0"/>
              <a:t>11-</a:t>
            </a:r>
            <a:fld id="{8A048DD7-39B4-434B-ACE7-68CA5B147A05}" type="slidenum">
              <a:rPr lang="en-US" smtClean="0"/>
              <a:t>7</a:t>
            </a:fld>
            <a:endParaRPr lang="en-US" dirty="0"/>
          </a:p>
        </p:txBody>
      </p:sp>
      <p:sp>
        <p:nvSpPr>
          <p:cNvPr id="6" name="Content Placeholder 2"/>
          <p:cNvSpPr>
            <a:spLocks noGrp="1"/>
          </p:cNvSpPr>
          <p:nvPr>
            <p:ph idx="4294967295"/>
          </p:nvPr>
        </p:nvSpPr>
        <p:spPr>
          <a:xfrm>
            <a:off x="809150" y="1538709"/>
            <a:ext cx="7955280" cy="2590839"/>
          </a:xfrm>
          <a:prstGeom prst="rect">
            <a:avLst/>
          </a:prstGeom>
        </p:spPr>
        <p:txBody>
          <a:bodyPr/>
          <a:lstStyle/>
          <a:p>
            <a:pPr marL="0" indent="0">
              <a:spcAft>
                <a:spcPts val="1800"/>
              </a:spcAft>
              <a:buNone/>
            </a:pPr>
            <a:r>
              <a:rPr lang="en-US" dirty="0"/>
              <a:t>Students sometimes misclassify dividends in preparing the statement of cash flows.</a:t>
            </a:r>
          </a:p>
          <a:p>
            <a:r>
              <a:rPr lang="en-US" dirty="0"/>
              <a:t>Dividends </a:t>
            </a:r>
            <a:r>
              <a:rPr lang="en-US" i="1" dirty="0"/>
              <a:t>received</a:t>
            </a:r>
            <a:r>
              <a:rPr lang="en-US" dirty="0"/>
              <a:t> are included in operating activities. </a:t>
            </a:r>
          </a:p>
          <a:p>
            <a:r>
              <a:rPr lang="en-US" dirty="0"/>
              <a:t>Dividends </a:t>
            </a:r>
            <a:r>
              <a:rPr lang="en-US" i="1" dirty="0"/>
              <a:t>paid</a:t>
            </a:r>
            <a:r>
              <a:rPr lang="en-US" dirty="0"/>
              <a:t> are included in financing activities.</a:t>
            </a:r>
          </a:p>
        </p:txBody>
      </p:sp>
    </p:spTree>
    <p:extLst>
      <p:ext uri="{BB962C8B-B14F-4D97-AF65-F5344CB8AC3E}">
        <p14:creationId xmlns:p14="http://schemas.microsoft.com/office/powerpoint/2010/main" val="14580458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914400" y="3556141"/>
            <a:ext cx="7680960" cy="1718909"/>
          </a:xfrm>
          <a:prstGeom prst="roundRect">
            <a:avLst/>
          </a:prstGeom>
          <a:solidFill>
            <a:srgbClr val="FFFDD8"/>
          </a:solidFill>
          <a:ln>
            <a:solidFill>
              <a:srgbClr val="D4932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DC934F45-197A-4A48-8E0E-06EDFCF4FFB5}"/>
              </a:ext>
            </a:extLst>
          </p:cNvPr>
          <p:cNvSpPr>
            <a:spLocks noGrp="1"/>
          </p:cNvSpPr>
          <p:nvPr>
            <p:ph type="title"/>
          </p:nvPr>
        </p:nvSpPr>
        <p:spPr>
          <a:xfrm>
            <a:off x="914400" y="447197"/>
            <a:ext cx="8229600" cy="1143000"/>
          </a:xfrm>
        </p:spPr>
        <p:txBody>
          <a:bodyPr/>
          <a:lstStyle/>
          <a:p>
            <a:r>
              <a:rPr lang="en-US" dirty="0"/>
              <a:t>Illustration 11–31 </a:t>
            </a:r>
            <a:br>
              <a:rPr lang="en-US" dirty="0"/>
            </a:br>
            <a:r>
              <a:rPr lang="en-US" dirty="0">
                <a:solidFill>
                  <a:srgbClr val="1D5F76"/>
                </a:solidFill>
              </a:rPr>
              <a:t>Cash Paid for Interest Expense</a:t>
            </a:r>
          </a:p>
        </p:txBody>
      </p:sp>
      <p:graphicFrame>
        <p:nvGraphicFramePr>
          <p:cNvPr id="6" name="Content Placeholder 5">
            <a:extLst>
              <a:ext uri="{FF2B5EF4-FFF2-40B4-BE49-F238E27FC236}">
                <a16:creationId xmlns:a16="http://schemas.microsoft.com/office/drawing/2014/main" id="{F40E834B-1FEB-47DA-9B61-5D68ABE82E9F}"/>
              </a:ext>
            </a:extLst>
          </p:cNvPr>
          <p:cNvGraphicFramePr>
            <a:graphicFrameLocks noGrp="1"/>
          </p:cNvGraphicFramePr>
          <p:nvPr>
            <p:ph idx="1"/>
            <p:extLst>
              <p:ext uri="{D42A27DB-BD31-4B8C-83A1-F6EECF244321}">
                <p14:modId xmlns:p14="http://schemas.microsoft.com/office/powerpoint/2010/main" val="1051185165"/>
              </p:ext>
            </p:extLst>
          </p:nvPr>
        </p:nvGraphicFramePr>
        <p:xfrm>
          <a:off x="1170518" y="3244092"/>
          <a:ext cx="7223760" cy="1927390"/>
        </p:xfrm>
        <a:graphic>
          <a:graphicData uri="http://schemas.openxmlformats.org/drawingml/2006/table">
            <a:tbl>
              <a:tblPr/>
              <a:tblGrid>
                <a:gridCol w="5394960">
                  <a:extLst>
                    <a:ext uri="{9D8B030D-6E8A-4147-A177-3AD203B41FA5}">
                      <a16:colId xmlns:a16="http://schemas.microsoft.com/office/drawing/2014/main" val="2772845820"/>
                    </a:ext>
                  </a:extLst>
                </a:gridCol>
                <a:gridCol w="1828800">
                  <a:extLst>
                    <a:ext uri="{9D8B030D-6E8A-4147-A177-3AD203B41FA5}">
                      <a16:colId xmlns:a16="http://schemas.microsoft.com/office/drawing/2014/main" val="2704232045"/>
                    </a:ext>
                  </a:extLst>
                </a:gridCol>
              </a:tblGrid>
              <a:tr h="289426">
                <a:tc>
                  <a:txBody>
                    <a:bodyPr/>
                    <a:lstStyle/>
                    <a:p>
                      <a:endParaRPr lang="en-US" sz="2400" dirty="0"/>
                    </a:p>
                  </a:txBody>
                  <a:tcPr anchor="ctr">
                    <a:lnL>
                      <a:noFill/>
                    </a:lnL>
                    <a:lnR>
                      <a:noFill/>
                    </a:lnR>
                    <a:lnT>
                      <a:noFill/>
                    </a:lnT>
                    <a:lnB>
                      <a:noFill/>
                    </a:lnB>
                    <a:noFill/>
                  </a:tcPr>
                </a:tc>
                <a:tc>
                  <a:txBody>
                    <a:bodyPr/>
                    <a:lstStyle/>
                    <a:p>
                      <a:endParaRPr lang="en-US" sz="2400" dirty="0"/>
                    </a:p>
                  </a:txBody>
                  <a:tcPr anchor="ctr">
                    <a:lnL>
                      <a:noFill/>
                    </a:lnL>
                    <a:lnR>
                      <a:noFill/>
                    </a:lnR>
                    <a:lnT>
                      <a:noFill/>
                    </a:lnT>
                    <a:lnB>
                      <a:noFill/>
                    </a:lnB>
                    <a:noFill/>
                  </a:tcPr>
                </a:tc>
                <a:extLst>
                  <a:ext uri="{0D108BD9-81ED-4DB2-BD59-A6C34878D82A}">
                    <a16:rowId xmlns:a16="http://schemas.microsoft.com/office/drawing/2014/main" val="444352951"/>
                  </a:ext>
                </a:extLst>
              </a:tr>
              <a:tr h="289426">
                <a:tc>
                  <a:txBody>
                    <a:bodyPr/>
                    <a:lstStyle/>
                    <a:p>
                      <a:pPr marL="0" indent="230188"/>
                      <a:r>
                        <a:rPr lang="en-US" sz="2400" dirty="0"/>
                        <a:t>Interest expense</a:t>
                      </a:r>
                    </a:p>
                  </a:txBody>
                  <a:tcPr anchor="ctr">
                    <a:lnL>
                      <a:noFill/>
                    </a:lnL>
                    <a:lnR>
                      <a:noFill/>
                    </a:lnR>
                    <a:lnT>
                      <a:noFill/>
                    </a:lnT>
                    <a:lnB>
                      <a:noFill/>
                    </a:lnB>
                    <a:noFill/>
                  </a:tcPr>
                </a:tc>
                <a:tc>
                  <a:txBody>
                    <a:bodyPr/>
                    <a:lstStyle/>
                    <a:p>
                      <a:pPr algn="r"/>
                      <a:r>
                        <a:rPr lang="en-US" sz="2400" dirty="0"/>
                        <a:t>$5,000</a:t>
                      </a:r>
                    </a:p>
                  </a:txBody>
                  <a:tcPr anchor="ctr">
                    <a:lnL>
                      <a:noFill/>
                    </a:lnL>
                    <a:lnR>
                      <a:noFill/>
                    </a:lnR>
                    <a:lnT>
                      <a:noFill/>
                    </a:lnT>
                    <a:lnB>
                      <a:noFill/>
                    </a:lnB>
                    <a:noFill/>
                  </a:tcPr>
                </a:tc>
                <a:extLst>
                  <a:ext uri="{0D108BD9-81ED-4DB2-BD59-A6C34878D82A}">
                    <a16:rowId xmlns:a16="http://schemas.microsoft.com/office/drawing/2014/main" val="532867984"/>
                  </a:ext>
                </a:extLst>
              </a:tr>
              <a:tr h="506495">
                <a:tc>
                  <a:txBody>
                    <a:bodyPr/>
                    <a:lstStyle/>
                    <a:p>
                      <a:r>
                        <a:rPr lang="en-US" sz="2400" dirty="0"/>
                        <a:t>− Increase in interest payable</a:t>
                      </a:r>
                    </a:p>
                  </a:txBody>
                  <a:tcPr anchor="ctr">
                    <a:lnL>
                      <a:noFill/>
                    </a:lnL>
                    <a:lnR>
                      <a:noFill/>
                    </a:lnR>
                    <a:lnT>
                      <a:noFill/>
                    </a:lnT>
                    <a:lnB>
                      <a:noFill/>
                    </a:lnB>
                    <a:noFill/>
                  </a:tcPr>
                </a:tc>
                <a:tc>
                  <a:txBody>
                    <a:bodyPr/>
                    <a:lstStyle/>
                    <a:p>
                      <a:pPr algn="r"/>
                      <a:r>
                        <a:rPr lang="en-US" sz="2400" dirty="0"/>
                        <a:t>        </a:t>
                      </a:r>
                      <a:r>
                        <a:rPr lang="en-US" sz="2400" u="sng" dirty="0"/>
                        <a:t>(1,000)</a:t>
                      </a:r>
                    </a:p>
                  </a:txBody>
                  <a:tcPr anchor="ctr">
                    <a:lnL>
                      <a:noFill/>
                    </a:lnL>
                    <a:lnR>
                      <a:noFill/>
                    </a:lnR>
                    <a:lnT>
                      <a:noFill/>
                    </a:lnT>
                    <a:lnB>
                      <a:noFill/>
                    </a:lnB>
                    <a:noFill/>
                  </a:tcPr>
                </a:tc>
                <a:extLst>
                  <a:ext uri="{0D108BD9-81ED-4DB2-BD59-A6C34878D82A}">
                    <a16:rowId xmlns:a16="http://schemas.microsoft.com/office/drawing/2014/main" val="3856807836"/>
                  </a:ext>
                </a:extLst>
              </a:tr>
              <a:tr h="506495">
                <a:tc>
                  <a:txBody>
                    <a:bodyPr/>
                    <a:lstStyle/>
                    <a:p>
                      <a:r>
                        <a:rPr lang="en-US" sz="2400" b="1" dirty="0">
                          <a:solidFill>
                            <a:srgbClr val="514C01"/>
                          </a:solidFill>
                        </a:rPr>
                        <a:t>= Cash paid for interest</a:t>
                      </a:r>
                      <a:endParaRPr lang="en-US" sz="2400" dirty="0">
                        <a:solidFill>
                          <a:srgbClr val="514C01"/>
                        </a:solidFill>
                      </a:endParaRPr>
                    </a:p>
                  </a:txBody>
                  <a:tcPr anchor="ctr">
                    <a:lnL>
                      <a:noFill/>
                    </a:lnL>
                    <a:lnR>
                      <a:noFill/>
                    </a:lnR>
                    <a:lnT>
                      <a:noFill/>
                    </a:lnT>
                    <a:lnB>
                      <a:noFill/>
                    </a:lnB>
                    <a:noFill/>
                  </a:tcPr>
                </a:tc>
                <a:tc>
                  <a:txBody>
                    <a:bodyPr/>
                    <a:lstStyle/>
                    <a:p>
                      <a:pPr algn="r"/>
                      <a:r>
                        <a:rPr lang="en-US" sz="2400" b="1" dirty="0">
                          <a:solidFill>
                            <a:srgbClr val="514C01"/>
                          </a:solidFill>
                        </a:rPr>
                        <a:t>       </a:t>
                      </a:r>
                      <a:r>
                        <a:rPr lang="en-US" sz="2400" b="1" u="dbl" baseline="0" dirty="0">
                          <a:solidFill>
                            <a:srgbClr val="514C01"/>
                          </a:solidFill>
                        </a:rPr>
                        <a:t> $4,000</a:t>
                      </a:r>
                      <a:endParaRPr lang="en-US" sz="2400" u="dbl" baseline="0" dirty="0">
                        <a:solidFill>
                          <a:srgbClr val="514C01"/>
                        </a:solidFill>
                      </a:endParaRPr>
                    </a:p>
                  </a:txBody>
                  <a:tcPr anchor="ctr">
                    <a:lnL>
                      <a:noFill/>
                    </a:lnL>
                    <a:lnR>
                      <a:noFill/>
                    </a:lnR>
                    <a:lnT>
                      <a:noFill/>
                    </a:lnT>
                    <a:lnB>
                      <a:noFill/>
                    </a:lnB>
                    <a:noFill/>
                  </a:tcPr>
                </a:tc>
                <a:extLst>
                  <a:ext uri="{0D108BD9-81ED-4DB2-BD59-A6C34878D82A}">
                    <a16:rowId xmlns:a16="http://schemas.microsoft.com/office/drawing/2014/main" val="521836399"/>
                  </a:ext>
                </a:extLst>
              </a:tr>
            </a:tbl>
          </a:graphicData>
        </a:graphic>
      </p:graphicFrame>
      <p:sp>
        <p:nvSpPr>
          <p:cNvPr id="4" name="Footer Placeholder 3">
            <a:extLst>
              <a:ext uri="{FF2B5EF4-FFF2-40B4-BE49-F238E27FC236}">
                <a16:creationId xmlns:a16="http://schemas.microsoft.com/office/drawing/2014/main" id="{6BB40571-C618-4461-8441-76EA38C12A84}"/>
              </a:ext>
            </a:extLst>
          </p:cNvPr>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a:extLst>
              <a:ext uri="{FF2B5EF4-FFF2-40B4-BE49-F238E27FC236}">
                <a16:creationId xmlns:a16="http://schemas.microsoft.com/office/drawing/2014/main" id="{84293917-9853-4042-AA0F-83B7FC7F5EBF}"/>
              </a:ext>
            </a:extLst>
          </p:cNvPr>
          <p:cNvSpPr>
            <a:spLocks noGrp="1"/>
          </p:cNvSpPr>
          <p:nvPr>
            <p:ph type="sldNum" sz="quarter" idx="12"/>
          </p:nvPr>
        </p:nvSpPr>
        <p:spPr/>
        <p:txBody>
          <a:bodyPr/>
          <a:lstStyle/>
          <a:p>
            <a:r>
              <a:rPr lang="en-US" dirty="0"/>
              <a:t>11-</a:t>
            </a:r>
            <a:fld id="{8A048DD7-39B4-434B-ACE7-68CA5B147A05}" type="slidenum">
              <a:rPr lang="en-US" smtClean="0"/>
              <a:t>70</a:t>
            </a:fld>
            <a:endParaRPr lang="en-US" dirty="0"/>
          </a:p>
        </p:txBody>
      </p:sp>
      <p:sp>
        <p:nvSpPr>
          <p:cNvPr id="7" name="TextBox 6">
            <a:extLst>
              <a:ext uri="{FF2B5EF4-FFF2-40B4-BE49-F238E27FC236}">
                <a16:creationId xmlns:a16="http://schemas.microsoft.com/office/drawing/2014/main" id="{737017ED-3D38-4805-BB1F-733A9A24477F}"/>
              </a:ext>
            </a:extLst>
          </p:cNvPr>
          <p:cNvSpPr txBox="1"/>
          <p:nvPr/>
        </p:nvSpPr>
        <p:spPr>
          <a:xfrm>
            <a:off x="914400" y="1737360"/>
            <a:ext cx="7955280" cy="1461939"/>
          </a:xfrm>
          <a:prstGeom prst="rect">
            <a:avLst/>
          </a:prstGeom>
          <a:noFill/>
        </p:spPr>
        <p:txBody>
          <a:bodyPr wrap="square" rtlCol="0">
            <a:spAutoFit/>
          </a:bodyPr>
          <a:lstStyle/>
          <a:p>
            <a:pPr marL="342900" indent="-342900">
              <a:spcAft>
                <a:spcPts val="600"/>
              </a:spcAft>
              <a:buFont typeface="Arial" panose="020B0604020202020204" pitchFamily="34" charset="0"/>
              <a:buChar char="•"/>
            </a:pPr>
            <a:r>
              <a:rPr lang="en-US" sz="2800" dirty="0">
                <a:solidFill>
                  <a:srgbClr val="1D5F76"/>
                </a:solidFill>
              </a:rPr>
              <a:t>E-Games next reports interest expense of $5,000 in the income statement. </a:t>
            </a:r>
          </a:p>
          <a:p>
            <a:pPr marL="342900" indent="-342900">
              <a:spcAft>
                <a:spcPts val="600"/>
              </a:spcAft>
              <a:buFont typeface="Arial" panose="020B0604020202020204" pitchFamily="34" charset="0"/>
              <a:buChar char="•"/>
            </a:pPr>
            <a:r>
              <a:rPr lang="en-US" sz="2800" dirty="0">
                <a:solidFill>
                  <a:srgbClr val="1D5F76"/>
                </a:solidFill>
              </a:rPr>
              <a:t>Interest payable increased by $1,000.</a:t>
            </a:r>
          </a:p>
        </p:txBody>
      </p:sp>
    </p:spTree>
    <p:extLst>
      <p:ext uri="{BB962C8B-B14F-4D97-AF65-F5344CB8AC3E}">
        <p14:creationId xmlns:p14="http://schemas.microsoft.com/office/powerpoint/2010/main" val="221883417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914400" y="3584554"/>
            <a:ext cx="7589520" cy="1641944"/>
          </a:xfrm>
          <a:prstGeom prst="roundRect">
            <a:avLst/>
          </a:prstGeom>
          <a:solidFill>
            <a:srgbClr val="FFFDD8"/>
          </a:solidFill>
          <a:ln>
            <a:solidFill>
              <a:srgbClr val="D4932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DC934F45-197A-4A48-8E0E-06EDFCF4FFB5}"/>
              </a:ext>
            </a:extLst>
          </p:cNvPr>
          <p:cNvSpPr>
            <a:spLocks noGrp="1"/>
          </p:cNvSpPr>
          <p:nvPr>
            <p:ph type="title"/>
          </p:nvPr>
        </p:nvSpPr>
        <p:spPr>
          <a:xfrm>
            <a:off x="914400" y="447197"/>
            <a:ext cx="8229600" cy="1143000"/>
          </a:xfrm>
        </p:spPr>
        <p:txBody>
          <a:bodyPr/>
          <a:lstStyle/>
          <a:p>
            <a:r>
              <a:rPr lang="en-US" dirty="0"/>
              <a:t>Illustration 11–32</a:t>
            </a:r>
            <a:br>
              <a:rPr lang="en-US" dirty="0"/>
            </a:br>
            <a:r>
              <a:rPr lang="en-US" dirty="0">
                <a:solidFill>
                  <a:srgbClr val="1D5F76"/>
                </a:solidFill>
              </a:rPr>
              <a:t>Cash Paid for Income Taxes</a:t>
            </a:r>
          </a:p>
        </p:txBody>
      </p:sp>
      <p:sp>
        <p:nvSpPr>
          <p:cNvPr id="4" name="Footer Placeholder 3">
            <a:extLst>
              <a:ext uri="{FF2B5EF4-FFF2-40B4-BE49-F238E27FC236}">
                <a16:creationId xmlns:a16="http://schemas.microsoft.com/office/drawing/2014/main" id="{6BB40571-C618-4461-8441-76EA38C12A84}"/>
              </a:ext>
            </a:extLst>
          </p:cNvPr>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a:extLst>
              <a:ext uri="{FF2B5EF4-FFF2-40B4-BE49-F238E27FC236}">
                <a16:creationId xmlns:a16="http://schemas.microsoft.com/office/drawing/2014/main" id="{84293917-9853-4042-AA0F-83B7FC7F5EBF}"/>
              </a:ext>
            </a:extLst>
          </p:cNvPr>
          <p:cNvSpPr>
            <a:spLocks noGrp="1"/>
          </p:cNvSpPr>
          <p:nvPr>
            <p:ph type="sldNum" sz="quarter" idx="12"/>
          </p:nvPr>
        </p:nvSpPr>
        <p:spPr/>
        <p:txBody>
          <a:bodyPr/>
          <a:lstStyle/>
          <a:p>
            <a:r>
              <a:rPr lang="en-US" dirty="0"/>
              <a:t>11-</a:t>
            </a:r>
            <a:fld id="{8A048DD7-39B4-434B-ACE7-68CA5B147A05}" type="slidenum">
              <a:rPr lang="en-US" smtClean="0"/>
              <a:t>71</a:t>
            </a:fld>
            <a:endParaRPr lang="en-US" dirty="0"/>
          </a:p>
        </p:txBody>
      </p:sp>
      <p:sp>
        <p:nvSpPr>
          <p:cNvPr id="3" name="Content Placeholder 2">
            <a:extLst>
              <a:ext uri="{FF2B5EF4-FFF2-40B4-BE49-F238E27FC236}">
                <a16:creationId xmlns:a16="http://schemas.microsoft.com/office/drawing/2014/main" id="{E61A4720-AB8B-45D0-A88D-42ECB0F9AAFB}"/>
              </a:ext>
            </a:extLst>
          </p:cNvPr>
          <p:cNvSpPr>
            <a:spLocks noGrp="1"/>
          </p:cNvSpPr>
          <p:nvPr>
            <p:ph idx="1"/>
          </p:nvPr>
        </p:nvSpPr>
        <p:spPr/>
        <p:txBody>
          <a:bodyPr/>
          <a:lstStyle/>
          <a:p>
            <a:endParaRPr lang="en-US" dirty="0"/>
          </a:p>
          <a:p>
            <a:endParaRPr lang="en-US" dirty="0"/>
          </a:p>
          <a:p>
            <a:pPr lvl="5"/>
            <a:endParaRPr lang="en-US" dirty="0"/>
          </a:p>
        </p:txBody>
      </p:sp>
      <p:graphicFrame>
        <p:nvGraphicFramePr>
          <p:cNvPr id="9" name="Table 8">
            <a:extLst>
              <a:ext uri="{FF2B5EF4-FFF2-40B4-BE49-F238E27FC236}">
                <a16:creationId xmlns:a16="http://schemas.microsoft.com/office/drawing/2014/main" id="{B31017EE-43AD-4014-B62C-A9C6F12E2E29}"/>
              </a:ext>
            </a:extLst>
          </p:cNvPr>
          <p:cNvGraphicFramePr>
            <a:graphicFrameLocks noGrp="1"/>
          </p:cNvGraphicFramePr>
          <p:nvPr>
            <p:extLst>
              <p:ext uri="{D42A27DB-BD31-4B8C-83A1-F6EECF244321}">
                <p14:modId xmlns:p14="http://schemas.microsoft.com/office/powerpoint/2010/main" val="4108141999"/>
              </p:ext>
            </p:extLst>
          </p:nvPr>
        </p:nvGraphicFramePr>
        <p:xfrm>
          <a:off x="1082583" y="3719726"/>
          <a:ext cx="7223760" cy="1371600"/>
        </p:xfrm>
        <a:graphic>
          <a:graphicData uri="http://schemas.openxmlformats.org/drawingml/2006/table">
            <a:tbl>
              <a:tblPr/>
              <a:tblGrid>
                <a:gridCol w="5486400">
                  <a:extLst>
                    <a:ext uri="{9D8B030D-6E8A-4147-A177-3AD203B41FA5}">
                      <a16:colId xmlns:a16="http://schemas.microsoft.com/office/drawing/2014/main" val="1225735215"/>
                    </a:ext>
                  </a:extLst>
                </a:gridCol>
                <a:gridCol w="1737360">
                  <a:extLst>
                    <a:ext uri="{9D8B030D-6E8A-4147-A177-3AD203B41FA5}">
                      <a16:colId xmlns:a16="http://schemas.microsoft.com/office/drawing/2014/main" val="3106501852"/>
                    </a:ext>
                  </a:extLst>
                </a:gridCol>
              </a:tblGrid>
              <a:tr h="142319">
                <a:tc>
                  <a:txBody>
                    <a:bodyPr/>
                    <a:lstStyle/>
                    <a:p>
                      <a:pPr marL="0" indent="166688"/>
                      <a:r>
                        <a:rPr lang="en-US" sz="2400" dirty="0"/>
                        <a:t>Income Tax Expense</a:t>
                      </a:r>
                    </a:p>
                  </a:txBody>
                  <a:tcPr anchor="ctr">
                    <a:lnL>
                      <a:noFill/>
                    </a:lnL>
                    <a:lnR>
                      <a:noFill/>
                    </a:lnR>
                    <a:lnT>
                      <a:noFill/>
                    </a:lnT>
                    <a:lnB>
                      <a:noFill/>
                    </a:lnB>
                    <a:noFill/>
                  </a:tcPr>
                </a:tc>
                <a:tc>
                  <a:txBody>
                    <a:bodyPr/>
                    <a:lstStyle/>
                    <a:p>
                      <a:pPr algn="r"/>
                      <a:r>
                        <a:rPr lang="en-US" sz="2400" dirty="0"/>
                        <a:t> $ 16,000</a:t>
                      </a:r>
                    </a:p>
                  </a:txBody>
                  <a:tcPr anchor="ctr">
                    <a:lnL>
                      <a:noFill/>
                    </a:lnL>
                    <a:lnR>
                      <a:noFill/>
                    </a:lnR>
                    <a:lnT>
                      <a:noFill/>
                    </a:lnT>
                    <a:lnB>
                      <a:noFill/>
                    </a:lnB>
                    <a:noFill/>
                  </a:tcPr>
                </a:tc>
                <a:extLst>
                  <a:ext uri="{0D108BD9-81ED-4DB2-BD59-A6C34878D82A}">
                    <a16:rowId xmlns:a16="http://schemas.microsoft.com/office/drawing/2014/main" val="1456985615"/>
                  </a:ext>
                </a:extLst>
              </a:tr>
              <a:tr h="0">
                <a:tc>
                  <a:txBody>
                    <a:bodyPr/>
                    <a:lstStyle/>
                    <a:p>
                      <a:r>
                        <a:rPr lang="en-US" sz="2400" dirty="0"/>
                        <a:t>+ Decrease in income tax payable</a:t>
                      </a:r>
                    </a:p>
                  </a:txBody>
                  <a:tcPr anchor="ctr">
                    <a:lnL>
                      <a:noFill/>
                    </a:lnL>
                    <a:lnR>
                      <a:noFill/>
                    </a:lnR>
                    <a:lnT>
                      <a:noFill/>
                    </a:lnT>
                    <a:lnB>
                      <a:noFill/>
                    </a:lnB>
                    <a:noFill/>
                  </a:tcPr>
                </a:tc>
                <a:tc>
                  <a:txBody>
                    <a:bodyPr/>
                    <a:lstStyle/>
                    <a:p>
                      <a:pPr algn="r"/>
                      <a:r>
                        <a:rPr lang="en-US" sz="2400" u="sng" dirty="0"/>
                        <a:t>   2,000</a:t>
                      </a:r>
                    </a:p>
                  </a:txBody>
                  <a:tcPr anchor="ctr">
                    <a:lnL>
                      <a:noFill/>
                    </a:lnL>
                    <a:lnR>
                      <a:noFill/>
                    </a:lnR>
                    <a:lnT>
                      <a:noFill/>
                    </a:lnT>
                    <a:lnB>
                      <a:noFill/>
                    </a:lnB>
                    <a:noFill/>
                  </a:tcPr>
                </a:tc>
                <a:extLst>
                  <a:ext uri="{0D108BD9-81ED-4DB2-BD59-A6C34878D82A}">
                    <a16:rowId xmlns:a16="http://schemas.microsoft.com/office/drawing/2014/main" val="623229363"/>
                  </a:ext>
                </a:extLst>
              </a:tr>
              <a:tr h="0">
                <a:tc>
                  <a:txBody>
                    <a:bodyPr/>
                    <a:lstStyle/>
                    <a:p>
                      <a:r>
                        <a:rPr lang="en-US" sz="2400" b="1" dirty="0">
                          <a:solidFill>
                            <a:srgbClr val="514C01"/>
                          </a:solidFill>
                        </a:rPr>
                        <a:t>= Cash paid for income taxes</a:t>
                      </a:r>
                      <a:endParaRPr lang="en-US" sz="2400" dirty="0">
                        <a:solidFill>
                          <a:srgbClr val="514C01"/>
                        </a:solidFill>
                      </a:endParaRPr>
                    </a:p>
                  </a:txBody>
                  <a:tcPr anchor="ctr">
                    <a:lnL>
                      <a:noFill/>
                    </a:lnL>
                    <a:lnR>
                      <a:noFill/>
                    </a:lnR>
                    <a:lnT>
                      <a:noFill/>
                    </a:lnT>
                    <a:lnB>
                      <a:noFill/>
                    </a:lnB>
                    <a:noFill/>
                  </a:tcPr>
                </a:tc>
                <a:tc>
                  <a:txBody>
                    <a:bodyPr/>
                    <a:lstStyle/>
                    <a:p>
                      <a:pPr algn="r"/>
                      <a:r>
                        <a:rPr lang="en-US" sz="2400" b="1" u="dbl" baseline="0" dirty="0">
                          <a:solidFill>
                            <a:srgbClr val="514C01"/>
                          </a:solidFill>
                        </a:rPr>
                        <a:t>$ 18,000</a:t>
                      </a:r>
                      <a:endParaRPr lang="en-US" sz="2400" u="dbl" baseline="0" dirty="0">
                        <a:solidFill>
                          <a:srgbClr val="514C01"/>
                        </a:solidFill>
                      </a:endParaRPr>
                    </a:p>
                  </a:txBody>
                  <a:tcPr anchor="ctr">
                    <a:lnL>
                      <a:noFill/>
                    </a:lnL>
                    <a:lnR>
                      <a:noFill/>
                    </a:lnR>
                    <a:lnT>
                      <a:noFill/>
                    </a:lnT>
                    <a:lnB>
                      <a:noFill/>
                    </a:lnB>
                    <a:noFill/>
                  </a:tcPr>
                </a:tc>
                <a:extLst>
                  <a:ext uri="{0D108BD9-81ED-4DB2-BD59-A6C34878D82A}">
                    <a16:rowId xmlns:a16="http://schemas.microsoft.com/office/drawing/2014/main" val="3922042787"/>
                  </a:ext>
                </a:extLst>
              </a:tr>
            </a:tbl>
          </a:graphicData>
        </a:graphic>
      </p:graphicFrame>
      <p:sp>
        <p:nvSpPr>
          <p:cNvPr id="8" name="TextBox 7">
            <a:extLst>
              <a:ext uri="{FF2B5EF4-FFF2-40B4-BE49-F238E27FC236}">
                <a16:creationId xmlns:a16="http://schemas.microsoft.com/office/drawing/2014/main" id="{5E7BF2C4-484A-4573-BDC3-F7C84BB75DC9}"/>
              </a:ext>
            </a:extLst>
          </p:cNvPr>
          <p:cNvSpPr txBox="1"/>
          <p:nvPr/>
        </p:nvSpPr>
        <p:spPr>
          <a:xfrm>
            <a:off x="914400" y="1737360"/>
            <a:ext cx="7955280" cy="1461939"/>
          </a:xfrm>
          <a:prstGeom prst="rect">
            <a:avLst/>
          </a:prstGeom>
          <a:noFill/>
        </p:spPr>
        <p:txBody>
          <a:bodyPr wrap="square" rtlCol="0">
            <a:spAutoFit/>
          </a:bodyPr>
          <a:lstStyle/>
          <a:p>
            <a:pPr marL="342900" indent="-342900">
              <a:spcAft>
                <a:spcPts val="600"/>
              </a:spcAft>
              <a:buFont typeface="Arial" panose="020B0604020202020204" pitchFamily="34" charset="0"/>
              <a:buChar char="•"/>
            </a:pPr>
            <a:r>
              <a:rPr lang="en-US" sz="2800" dirty="0">
                <a:solidFill>
                  <a:srgbClr val="1D5F76"/>
                </a:solidFill>
              </a:rPr>
              <a:t>E-Games next reports income tax expense of $16,000 in the income statement. </a:t>
            </a:r>
          </a:p>
          <a:p>
            <a:pPr marL="342900" indent="-342900">
              <a:spcAft>
                <a:spcPts val="600"/>
              </a:spcAft>
              <a:buFont typeface="Arial" panose="020B0604020202020204" pitchFamily="34" charset="0"/>
              <a:buChar char="•"/>
            </a:pPr>
            <a:r>
              <a:rPr lang="en-US" sz="2800" dirty="0">
                <a:solidFill>
                  <a:srgbClr val="1D5F76"/>
                </a:solidFill>
              </a:rPr>
              <a:t>Income tax payable decreased by $2,000.</a:t>
            </a:r>
          </a:p>
        </p:txBody>
      </p:sp>
    </p:spTree>
    <p:extLst>
      <p:ext uri="{BB962C8B-B14F-4D97-AF65-F5344CB8AC3E}">
        <p14:creationId xmlns:p14="http://schemas.microsoft.com/office/powerpoint/2010/main" val="138326566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Same Side Corner Rectangle 6"/>
          <p:cNvSpPr/>
          <p:nvPr/>
        </p:nvSpPr>
        <p:spPr>
          <a:xfrm>
            <a:off x="937441" y="1795005"/>
            <a:ext cx="7542648" cy="707886"/>
          </a:xfrm>
          <a:prstGeom prst="round2SameRect">
            <a:avLst/>
          </a:prstGeom>
          <a:solidFill>
            <a:srgbClr val="62460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DC934F45-197A-4A48-8E0E-06EDFCF4FFB5}"/>
              </a:ext>
            </a:extLst>
          </p:cNvPr>
          <p:cNvSpPr>
            <a:spLocks noGrp="1"/>
          </p:cNvSpPr>
          <p:nvPr>
            <p:ph type="title"/>
          </p:nvPr>
        </p:nvSpPr>
        <p:spPr>
          <a:xfrm>
            <a:off x="914400" y="447197"/>
            <a:ext cx="8229600" cy="1143000"/>
          </a:xfrm>
        </p:spPr>
        <p:txBody>
          <a:bodyPr/>
          <a:lstStyle/>
          <a:p>
            <a:r>
              <a:rPr lang="en-US" dirty="0"/>
              <a:t>Illustration 11–33</a:t>
            </a:r>
            <a:br>
              <a:rPr lang="en-US" dirty="0"/>
            </a:br>
            <a:r>
              <a:rPr lang="en-US" dirty="0">
                <a:solidFill>
                  <a:srgbClr val="1D5F76"/>
                </a:solidFill>
              </a:rPr>
              <a:t>Operating Activities Using the Direct Method</a:t>
            </a:r>
          </a:p>
        </p:txBody>
      </p:sp>
      <p:sp>
        <p:nvSpPr>
          <p:cNvPr id="4" name="Footer Placeholder 3">
            <a:extLst>
              <a:ext uri="{FF2B5EF4-FFF2-40B4-BE49-F238E27FC236}">
                <a16:creationId xmlns:a16="http://schemas.microsoft.com/office/drawing/2014/main" id="{6BB40571-C618-4461-8441-76EA38C12A84}"/>
              </a:ext>
            </a:extLst>
          </p:cNvPr>
          <p:cNvSpPr>
            <a:spLocks noGrp="1"/>
          </p:cNvSpPr>
          <p:nvPr>
            <p:ph type="ftr" sz="quarter" idx="11"/>
          </p:nvPr>
        </p:nvSpPr>
        <p:spPr>
          <a:xfrm>
            <a:off x="1424213" y="6492875"/>
            <a:ext cx="6540501" cy="365125"/>
          </a:xfrm>
        </p:spPr>
        <p:txBody>
          <a:bodyPr/>
          <a:lstStyle/>
          <a:p>
            <a:r>
              <a:rPr lang="en-US" dirty="0"/>
              <a:t>Copyright ©2022 McGraw-Hill. All rights reserved. No reproduction or distribution without the prior written consent of McGraw-Hill. </a:t>
            </a:r>
          </a:p>
        </p:txBody>
      </p:sp>
      <p:sp>
        <p:nvSpPr>
          <p:cNvPr id="5" name="Slide Number Placeholder 4">
            <a:extLst>
              <a:ext uri="{FF2B5EF4-FFF2-40B4-BE49-F238E27FC236}">
                <a16:creationId xmlns:a16="http://schemas.microsoft.com/office/drawing/2014/main" id="{84293917-9853-4042-AA0F-83B7FC7F5EBF}"/>
              </a:ext>
            </a:extLst>
          </p:cNvPr>
          <p:cNvSpPr>
            <a:spLocks noGrp="1"/>
          </p:cNvSpPr>
          <p:nvPr>
            <p:ph type="sldNum" sz="quarter" idx="12"/>
          </p:nvPr>
        </p:nvSpPr>
        <p:spPr/>
        <p:txBody>
          <a:bodyPr/>
          <a:lstStyle/>
          <a:p>
            <a:r>
              <a:rPr lang="en-US" dirty="0"/>
              <a:t>11-</a:t>
            </a:r>
            <a:fld id="{8A048DD7-39B4-434B-ACE7-68CA5B147A05}" type="slidenum">
              <a:rPr lang="en-US" smtClean="0"/>
              <a:t>72</a:t>
            </a:fld>
            <a:endParaRPr lang="en-US" dirty="0"/>
          </a:p>
        </p:txBody>
      </p:sp>
      <p:graphicFrame>
        <p:nvGraphicFramePr>
          <p:cNvPr id="6" name="Table 5">
            <a:extLst>
              <a:ext uri="{FF2B5EF4-FFF2-40B4-BE49-F238E27FC236}">
                <a16:creationId xmlns:a16="http://schemas.microsoft.com/office/drawing/2014/main" id="{C89029ED-20B3-44EF-B67C-3CDEA573DF63}"/>
              </a:ext>
            </a:extLst>
          </p:cNvPr>
          <p:cNvGraphicFramePr>
            <a:graphicFrameLocks noGrp="1"/>
          </p:cNvGraphicFramePr>
          <p:nvPr>
            <p:extLst>
              <p:ext uri="{D42A27DB-BD31-4B8C-83A1-F6EECF244321}">
                <p14:modId xmlns:p14="http://schemas.microsoft.com/office/powerpoint/2010/main" val="1077528684"/>
              </p:ext>
            </p:extLst>
          </p:nvPr>
        </p:nvGraphicFramePr>
        <p:xfrm>
          <a:off x="950269" y="2502891"/>
          <a:ext cx="7542649" cy="2876029"/>
        </p:xfrm>
        <a:graphic>
          <a:graphicData uri="http://schemas.openxmlformats.org/drawingml/2006/table">
            <a:tbl>
              <a:tblPr/>
              <a:tblGrid>
                <a:gridCol w="4668911">
                  <a:extLst>
                    <a:ext uri="{9D8B030D-6E8A-4147-A177-3AD203B41FA5}">
                      <a16:colId xmlns:a16="http://schemas.microsoft.com/office/drawing/2014/main" val="1460205984"/>
                    </a:ext>
                  </a:extLst>
                </a:gridCol>
                <a:gridCol w="1448611">
                  <a:extLst>
                    <a:ext uri="{9D8B030D-6E8A-4147-A177-3AD203B41FA5}">
                      <a16:colId xmlns:a16="http://schemas.microsoft.com/office/drawing/2014/main" val="1598704039"/>
                    </a:ext>
                  </a:extLst>
                </a:gridCol>
                <a:gridCol w="226422">
                  <a:extLst>
                    <a:ext uri="{9D8B030D-6E8A-4147-A177-3AD203B41FA5}">
                      <a16:colId xmlns:a16="http://schemas.microsoft.com/office/drawing/2014/main" val="1857008671"/>
                    </a:ext>
                  </a:extLst>
                </a:gridCol>
                <a:gridCol w="1198705">
                  <a:extLst>
                    <a:ext uri="{9D8B030D-6E8A-4147-A177-3AD203B41FA5}">
                      <a16:colId xmlns:a16="http://schemas.microsoft.com/office/drawing/2014/main" val="2458763912"/>
                    </a:ext>
                  </a:extLst>
                </a:gridCol>
              </a:tblGrid>
              <a:tr h="413848">
                <a:tc>
                  <a:txBody>
                    <a:bodyPr/>
                    <a:lstStyle/>
                    <a:p>
                      <a:r>
                        <a:rPr lang="en-US" sz="2000" b="1" dirty="0"/>
                        <a:t>Cash Flows from Operating Activities</a:t>
                      </a:r>
                      <a:endParaRPr lang="en-US" sz="2000" dirty="0"/>
                    </a:p>
                  </a:txBody>
                  <a:tcPr marL="75023" marR="75023" marT="37512" marB="37512" anchor="b">
                    <a:lnL>
                      <a:noFill/>
                    </a:lnL>
                    <a:lnR>
                      <a:noFill/>
                    </a:lnR>
                    <a:lnT>
                      <a:noFill/>
                    </a:lnT>
                    <a:lnB>
                      <a:noFill/>
                    </a:lnB>
                    <a:solidFill>
                      <a:srgbClr val="EBE9DB"/>
                    </a:solidFill>
                  </a:tcPr>
                </a:tc>
                <a:tc>
                  <a:txBody>
                    <a:bodyPr/>
                    <a:lstStyle/>
                    <a:p>
                      <a:endParaRPr lang="en-US" sz="2000" dirty="0"/>
                    </a:p>
                  </a:txBody>
                  <a:tcPr marL="75023" marR="75023" marT="37512" marB="37512" anchor="b">
                    <a:lnL>
                      <a:noFill/>
                    </a:lnL>
                    <a:lnR>
                      <a:noFill/>
                    </a:lnR>
                    <a:lnT>
                      <a:noFill/>
                    </a:lnT>
                    <a:lnB>
                      <a:noFill/>
                    </a:lnB>
                    <a:solidFill>
                      <a:srgbClr val="EBE9DB"/>
                    </a:solidFill>
                  </a:tcPr>
                </a:tc>
                <a:tc>
                  <a:txBody>
                    <a:bodyPr/>
                    <a:lstStyle/>
                    <a:p>
                      <a:endParaRPr lang="en-US" sz="2000" dirty="0"/>
                    </a:p>
                  </a:txBody>
                  <a:tcPr marL="75023" marR="75023" marT="37512" marB="37512" anchor="b">
                    <a:lnL>
                      <a:noFill/>
                    </a:lnL>
                    <a:lnR>
                      <a:noFill/>
                    </a:lnR>
                    <a:lnT>
                      <a:noFill/>
                    </a:lnT>
                    <a:lnB>
                      <a:noFill/>
                    </a:lnB>
                    <a:solidFill>
                      <a:srgbClr val="EBE9DB"/>
                    </a:solidFill>
                  </a:tcPr>
                </a:tc>
                <a:tc>
                  <a:txBody>
                    <a:bodyPr/>
                    <a:lstStyle/>
                    <a:p>
                      <a:endParaRPr lang="en-US" sz="2000" dirty="0"/>
                    </a:p>
                  </a:txBody>
                  <a:tcPr marL="75023" marR="75023" marT="37512" marB="37512" anchor="b">
                    <a:lnL>
                      <a:noFill/>
                    </a:lnL>
                    <a:lnR>
                      <a:noFill/>
                    </a:lnR>
                    <a:lnT>
                      <a:noFill/>
                    </a:lnT>
                    <a:lnB>
                      <a:noFill/>
                    </a:lnB>
                    <a:solidFill>
                      <a:srgbClr val="EBE9DB"/>
                    </a:solidFill>
                  </a:tcPr>
                </a:tc>
                <a:extLst>
                  <a:ext uri="{0D108BD9-81ED-4DB2-BD59-A6C34878D82A}">
                    <a16:rowId xmlns:a16="http://schemas.microsoft.com/office/drawing/2014/main" val="3906388961"/>
                  </a:ext>
                </a:extLst>
              </a:tr>
              <a:tr h="563061">
                <a:tc>
                  <a:txBody>
                    <a:bodyPr/>
                    <a:lstStyle/>
                    <a:p>
                      <a:pPr marL="0" indent="115888"/>
                      <a:r>
                        <a:rPr lang="en-US" sz="2000" dirty="0"/>
                        <a:t>Cash received from customers</a:t>
                      </a:r>
                    </a:p>
                  </a:txBody>
                  <a:tcPr marL="75023" marR="75023" marT="37512" marB="37512" anchor="b">
                    <a:lnL>
                      <a:noFill/>
                    </a:lnL>
                    <a:lnR>
                      <a:noFill/>
                    </a:lnR>
                    <a:lnT>
                      <a:noFill/>
                    </a:lnT>
                    <a:lnB>
                      <a:noFill/>
                    </a:lnB>
                    <a:solidFill>
                      <a:srgbClr val="EBE9DB"/>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2000" dirty="0"/>
                        <a:t>$1,005,000            </a:t>
                      </a:r>
                    </a:p>
                  </a:txBody>
                  <a:tcPr marL="75023" marR="75023" marT="37512" marB="37512" anchor="b">
                    <a:lnL>
                      <a:noFill/>
                    </a:lnL>
                    <a:lnR>
                      <a:noFill/>
                    </a:lnR>
                    <a:lnT>
                      <a:noFill/>
                    </a:lnT>
                    <a:lnB>
                      <a:noFill/>
                    </a:lnB>
                    <a:solidFill>
                      <a:srgbClr val="EBE9DB"/>
                    </a:solidFill>
                  </a:tcPr>
                </a:tc>
                <a:tc>
                  <a:txBody>
                    <a:bodyPr/>
                    <a:lstStyle/>
                    <a:p>
                      <a:endParaRPr lang="en-US" sz="2000" dirty="0"/>
                    </a:p>
                  </a:txBody>
                  <a:tcPr marL="75023" marR="75023" marT="37512" marB="37512" anchor="b">
                    <a:lnL>
                      <a:noFill/>
                    </a:lnL>
                    <a:lnR>
                      <a:noFill/>
                    </a:lnR>
                    <a:lnT>
                      <a:noFill/>
                    </a:lnT>
                    <a:lnB>
                      <a:noFill/>
                    </a:lnB>
                    <a:solidFill>
                      <a:srgbClr val="EBE9DB"/>
                    </a:solidFill>
                  </a:tcPr>
                </a:tc>
                <a:tc>
                  <a:txBody>
                    <a:bodyPr/>
                    <a:lstStyle/>
                    <a:p>
                      <a:endParaRPr lang="en-US" sz="2000" dirty="0"/>
                    </a:p>
                  </a:txBody>
                  <a:tcPr marL="75023" marR="75023" marT="37512" marB="37512" anchor="b">
                    <a:lnL>
                      <a:noFill/>
                    </a:lnL>
                    <a:lnR>
                      <a:noFill/>
                    </a:lnR>
                    <a:lnT>
                      <a:noFill/>
                    </a:lnT>
                    <a:lnB>
                      <a:noFill/>
                    </a:lnB>
                    <a:solidFill>
                      <a:srgbClr val="EBE9DB"/>
                    </a:solidFill>
                  </a:tcPr>
                </a:tc>
                <a:extLst>
                  <a:ext uri="{0D108BD9-81ED-4DB2-BD59-A6C34878D82A}">
                    <a16:rowId xmlns:a16="http://schemas.microsoft.com/office/drawing/2014/main" val="2843055968"/>
                  </a:ext>
                </a:extLst>
              </a:tr>
              <a:tr h="377639">
                <a:tc>
                  <a:txBody>
                    <a:bodyPr/>
                    <a:lstStyle/>
                    <a:p>
                      <a:pPr marL="0" indent="115888"/>
                      <a:r>
                        <a:rPr lang="en-US" sz="2000" dirty="0"/>
                        <a:t>Cash paid to suppliers</a:t>
                      </a:r>
                    </a:p>
                  </a:txBody>
                  <a:tcPr marL="75023" marR="75023" marT="37512" marB="37512" anchor="b">
                    <a:lnL>
                      <a:noFill/>
                    </a:lnL>
                    <a:lnR>
                      <a:noFill/>
                    </a:lnR>
                    <a:lnT>
                      <a:noFill/>
                    </a:lnT>
                    <a:lnB>
                      <a:noFill/>
                    </a:lnB>
                    <a:solidFill>
                      <a:srgbClr val="EBE9DB"/>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2000" dirty="0"/>
                        <a:t>(645,000)</a:t>
                      </a:r>
                    </a:p>
                  </a:txBody>
                  <a:tcPr marL="75023" marR="75023" marT="37512" marB="37512" anchor="b">
                    <a:lnL>
                      <a:noFill/>
                    </a:lnL>
                    <a:lnR>
                      <a:noFill/>
                    </a:lnR>
                    <a:lnT>
                      <a:noFill/>
                    </a:lnT>
                    <a:lnB>
                      <a:noFill/>
                    </a:lnB>
                    <a:solidFill>
                      <a:srgbClr val="EBE9DB"/>
                    </a:solidFill>
                  </a:tcPr>
                </a:tc>
                <a:tc>
                  <a:txBody>
                    <a:bodyPr/>
                    <a:lstStyle/>
                    <a:p>
                      <a:endParaRPr lang="en-US" sz="2000" dirty="0"/>
                    </a:p>
                  </a:txBody>
                  <a:tcPr marL="75023" marR="75023" marT="37512" marB="37512" anchor="b">
                    <a:lnL>
                      <a:noFill/>
                    </a:lnL>
                    <a:lnR>
                      <a:noFill/>
                    </a:lnR>
                    <a:lnT>
                      <a:noFill/>
                    </a:lnT>
                    <a:lnB>
                      <a:noFill/>
                    </a:lnB>
                    <a:solidFill>
                      <a:srgbClr val="EBE9DB"/>
                    </a:solidFill>
                  </a:tcPr>
                </a:tc>
                <a:tc>
                  <a:txBody>
                    <a:bodyPr/>
                    <a:lstStyle/>
                    <a:p>
                      <a:endParaRPr lang="en-US" sz="2000" dirty="0"/>
                    </a:p>
                  </a:txBody>
                  <a:tcPr marL="75023" marR="75023" marT="37512" marB="37512" anchor="b">
                    <a:lnL>
                      <a:noFill/>
                    </a:lnL>
                    <a:lnR>
                      <a:noFill/>
                    </a:lnR>
                    <a:lnT>
                      <a:noFill/>
                    </a:lnT>
                    <a:lnB>
                      <a:noFill/>
                    </a:lnB>
                    <a:solidFill>
                      <a:srgbClr val="EBE9DB"/>
                    </a:solidFill>
                  </a:tcPr>
                </a:tc>
                <a:extLst>
                  <a:ext uri="{0D108BD9-81ED-4DB2-BD59-A6C34878D82A}">
                    <a16:rowId xmlns:a16="http://schemas.microsoft.com/office/drawing/2014/main" val="10002"/>
                  </a:ext>
                </a:extLst>
              </a:tr>
              <a:tr h="377639">
                <a:tc>
                  <a:txBody>
                    <a:bodyPr/>
                    <a:lstStyle/>
                    <a:p>
                      <a:pPr marL="0" indent="115888"/>
                      <a:r>
                        <a:rPr lang="en-US" sz="2000" dirty="0"/>
                        <a:t>Cash paid for operating expenses </a:t>
                      </a:r>
                    </a:p>
                  </a:txBody>
                  <a:tcPr marL="75023" marR="75023" marT="37512" marB="37512" anchor="b">
                    <a:lnL>
                      <a:noFill/>
                    </a:lnL>
                    <a:lnR>
                      <a:noFill/>
                    </a:lnR>
                    <a:lnT>
                      <a:noFill/>
                    </a:lnT>
                    <a:lnB>
                      <a:noFill/>
                    </a:lnB>
                    <a:solidFill>
                      <a:srgbClr val="EBE9DB"/>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2000" dirty="0"/>
                        <a:t>(288,000)                 </a:t>
                      </a:r>
                    </a:p>
                  </a:txBody>
                  <a:tcPr marL="75023" marR="75023" marT="37512" marB="37512" anchor="b">
                    <a:lnL>
                      <a:noFill/>
                    </a:lnL>
                    <a:lnR>
                      <a:noFill/>
                    </a:lnR>
                    <a:lnT>
                      <a:noFill/>
                    </a:lnT>
                    <a:lnB>
                      <a:noFill/>
                    </a:lnB>
                    <a:solidFill>
                      <a:srgbClr val="EBE9DB"/>
                    </a:solidFill>
                  </a:tcPr>
                </a:tc>
                <a:tc>
                  <a:txBody>
                    <a:bodyPr/>
                    <a:lstStyle/>
                    <a:p>
                      <a:endParaRPr lang="en-US" sz="2000" dirty="0"/>
                    </a:p>
                  </a:txBody>
                  <a:tcPr marL="75023" marR="75023" marT="37512" marB="37512" anchor="b">
                    <a:lnL>
                      <a:noFill/>
                    </a:lnL>
                    <a:lnR>
                      <a:noFill/>
                    </a:lnR>
                    <a:lnT>
                      <a:noFill/>
                    </a:lnT>
                    <a:lnB>
                      <a:noFill/>
                    </a:lnB>
                    <a:solidFill>
                      <a:srgbClr val="EBE9DB"/>
                    </a:solidFill>
                  </a:tcPr>
                </a:tc>
                <a:tc>
                  <a:txBody>
                    <a:bodyPr/>
                    <a:lstStyle/>
                    <a:p>
                      <a:endParaRPr lang="en-US" sz="2000" dirty="0"/>
                    </a:p>
                  </a:txBody>
                  <a:tcPr marL="75023" marR="75023" marT="37512" marB="37512" anchor="b">
                    <a:lnL>
                      <a:noFill/>
                    </a:lnL>
                    <a:lnR>
                      <a:noFill/>
                    </a:lnR>
                    <a:lnT>
                      <a:noFill/>
                    </a:lnT>
                    <a:lnB>
                      <a:noFill/>
                    </a:lnB>
                    <a:solidFill>
                      <a:srgbClr val="EBE9DB"/>
                    </a:solidFill>
                  </a:tcPr>
                </a:tc>
                <a:extLst>
                  <a:ext uri="{0D108BD9-81ED-4DB2-BD59-A6C34878D82A}">
                    <a16:rowId xmlns:a16="http://schemas.microsoft.com/office/drawing/2014/main" val="3247157679"/>
                  </a:ext>
                </a:extLst>
              </a:tr>
              <a:tr h="377639">
                <a:tc>
                  <a:txBody>
                    <a:bodyPr/>
                    <a:lstStyle/>
                    <a:p>
                      <a:pPr marL="0" indent="115888"/>
                      <a:r>
                        <a:rPr lang="en-US" sz="2000" dirty="0"/>
                        <a:t>Cash paid for interest</a:t>
                      </a:r>
                    </a:p>
                  </a:txBody>
                  <a:tcPr marL="75023" marR="75023" marT="37512" marB="37512" anchor="b">
                    <a:lnL>
                      <a:noFill/>
                    </a:lnL>
                    <a:lnR>
                      <a:noFill/>
                    </a:lnR>
                    <a:lnT>
                      <a:noFill/>
                    </a:lnT>
                    <a:lnB>
                      <a:noFill/>
                    </a:lnB>
                    <a:solidFill>
                      <a:srgbClr val="EBE9DB"/>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2000" dirty="0"/>
                        <a:t>(4,000)                      </a:t>
                      </a:r>
                    </a:p>
                  </a:txBody>
                  <a:tcPr marL="75023" marR="75023" marT="37512" marB="37512" anchor="b">
                    <a:lnL>
                      <a:noFill/>
                    </a:lnL>
                    <a:lnR>
                      <a:noFill/>
                    </a:lnR>
                    <a:lnT>
                      <a:noFill/>
                    </a:lnT>
                    <a:lnB>
                      <a:noFill/>
                    </a:lnB>
                    <a:solidFill>
                      <a:srgbClr val="EBE9DB"/>
                    </a:solidFill>
                  </a:tcPr>
                </a:tc>
                <a:tc>
                  <a:txBody>
                    <a:bodyPr/>
                    <a:lstStyle/>
                    <a:p>
                      <a:endParaRPr lang="en-US" sz="2000" dirty="0"/>
                    </a:p>
                  </a:txBody>
                  <a:tcPr marL="75023" marR="75023" marT="37512" marB="37512" anchor="b">
                    <a:lnL>
                      <a:noFill/>
                    </a:lnL>
                    <a:lnR>
                      <a:noFill/>
                    </a:lnR>
                    <a:lnT>
                      <a:noFill/>
                    </a:lnT>
                    <a:lnB>
                      <a:noFill/>
                    </a:lnB>
                    <a:solidFill>
                      <a:srgbClr val="EBE9DB"/>
                    </a:solidFill>
                  </a:tcPr>
                </a:tc>
                <a:tc>
                  <a:txBody>
                    <a:bodyPr/>
                    <a:lstStyle/>
                    <a:p>
                      <a:endParaRPr lang="en-US" sz="2000" dirty="0"/>
                    </a:p>
                  </a:txBody>
                  <a:tcPr marL="75023" marR="75023" marT="37512" marB="37512" anchor="b">
                    <a:lnL>
                      <a:noFill/>
                    </a:lnL>
                    <a:lnR>
                      <a:noFill/>
                    </a:lnR>
                    <a:lnT>
                      <a:noFill/>
                    </a:lnT>
                    <a:lnB>
                      <a:noFill/>
                    </a:lnB>
                    <a:solidFill>
                      <a:srgbClr val="EBE9DB"/>
                    </a:solidFill>
                  </a:tcPr>
                </a:tc>
                <a:extLst>
                  <a:ext uri="{0D108BD9-81ED-4DB2-BD59-A6C34878D82A}">
                    <a16:rowId xmlns:a16="http://schemas.microsoft.com/office/drawing/2014/main" val="916537265"/>
                  </a:ext>
                </a:extLst>
              </a:tr>
              <a:tr h="377639">
                <a:tc>
                  <a:txBody>
                    <a:bodyPr/>
                    <a:lstStyle/>
                    <a:p>
                      <a:pPr marL="0" indent="115888"/>
                      <a:r>
                        <a:rPr lang="en-US" sz="2000" dirty="0"/>
                        <a:t>Cash paid for income taxes</a:t>
                      </a:r>
                    </a:p>
                  </a:txBody>
                  <a:tcPr marL="75023" marR="75023" marT="37512" marB="37512" anchor="b">
                    <a:lnL>
                      <a:noFill/>
                    </a:lnL>
                    <a:lnR>
                      <a:noFill/>
                    </a:lnR>
                    <a:lnT>
                      <a:noFill/>
                    </a:lnT>
                    <a:lnB>
                      <a:noFill/>
                    </a:lnB>
                    <a:solidFill>
                      <a:srgbClr val="EBE9DB"/>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2000" dirty="0"/>
                        <a:t>    </a:t>
                      </a:r>
                      <a:r>
                        <a:rPr lang="en-US" sz="2000" u="none" dirty="0"/>
                        <a:t>(18,000)</a:t>
                      </a:r>
                    </a:p>
                  </a:txBody>
                  <a:tcPr marL="75023" marR="75023" marT="37512" marB="37512" anchor="b">
                    <a:lnL>
                      <a:noFill/>
                    </a:lnL>
                    <a:lnR>
                      <a:noFill/>
                    </a:lnR>
                    <a:lnT>
                      <a:noFill/>
                    </a:lnT>
                    <a:lnB>
                      <a:noFill/>
                    </a:lnB>
                    <a:solidFill>
                      <a:srgbClr val="EBE9DB"/>
                    </a:solidFill>
                  </a:tcPr>
                </a:tc>
                <a:tc>
                  <a:txBody>
                    <a:bodyPr/>
                    <a:lstStyle/>
                    <a:p>
                      <a:endParaRPr lang="en-US" sz="2000" dirty="0"/>
                    </a:p>
                  </a:txBody>
                  <a:tcPr marL="75023" marR="75023" marT="37512" marB="37512" anchor="b">
                    <a:lnL>
                      <a:noFill/>
                    </a:lnL>
                    <a:lnR>
                      <a:noFill/>
                    </a:lnR>
                    <a:lnT>
                      <a:noFill/>
                    </a:lnT>
                    <a:lnB>
                      <a:noFill/>
                    </a:lnB>
                    <a:solidFill>
                      <a:srgbClr val="EBE9DB"/>
                    </a:solidFill>
                  </a:tcPr>
                </a:tc>
                <a:tc>
                  <a:txBody>
                    <a:bodyPr/>
                    <a:lstStyle/>
                    <a:p>
                      <a:endParaRPr lang="en-US" sz="2000" dirty="0"/>
                    </a:p>
                  </a:txBody>
                  <a:tcPr marL="75023" marR="75023" marT="37512" marB="37512" anchor="b">
                    <a:lnL>
                      <a:noFill/>
                    </a:lnL>
                    <a:lnR>
                      <a:noFill/>
                    </a:lnR>
                    <a:lnT>
                      <a:noFill/>
                    </a:lnT>
                    <a:lnB>
                      <a:noFill/>
                    </a:lnB>
                    <a:solidFill>
                      <a:srgbClr val="EBE9DB"/>
                    </a:solidFill>
                  </a:tcPr>
                </a:tc>
                <a:extLst>
                  <a:ext uri="{0D108BD9-81ED-4DB2-BD59-A6C34878D82A}">
                    <a16:rowId xmlns:a16="http://schemas.microsoft.com/office/drawing/2014/main" val="2077260012"/>
                  </a:ext>
                </a:extLst>
              </a:tr>
              <a:tr h="377639">
                <a:tc>
                  <a:txBody>
                    <a:bodyPr/>
                    <a:lstStyle/>
                    <a:p>
                      <a:pPr marL="0" indent="346075"/>
                      <a:r>
                        <a:rPr lang="en-US" sz="2000" dirty="0"/>
                        <a:t>Net cash flows from operating activities</a:t>
                      </a:r>
                    </a:p>
                  </a:txBody>
                  <a:tcPr marL="75023" marR="75023" marT="37512" marB="37512" anchor="b">
                    <a:lnL>
                      <a:noFill/>
                    </a:lnL>
                    <a:lnR>
                      <a:noFill/>
                    </a:lnR>
                    <a:lnT>
                      <a:noFill/>
                    </a:lnT>
                    <a:lnB>
                      <a:noFill/>
                    </a:lnB>
                    <a:solidFill>
                      <a:srgbClr val="EBE9DB"/>
                    </a:solidFill>
                  </a:tcPr>
                </a:tc>
                <a:tc>
                  <a:txBody>
                    <a:bodyPr/>
                    <a:lstStyle/>
                    <a:p>
                      <a:endParaRPr lang="en-US" sz="2000" dirty="0"/>
                    </a:p>
                  </a:txBody>
                  <a:tcPr marL="75023" marR="75023" marT="37512" marB="37512" anchor="b">
                    <a:lnL>
                      <a:noFill/>
                    </a:lnL>
                    <a:lnR>
                      <a:noFill/>
                    </a:lnR>
                    <a:lnT>
                      <a:noFill/>
                    </a:lnT>
                    <a:lnB>
                      <a:noFill/>
                    </a:lnB>
                    <a:solidFill>
                      <a:srgbClr val="EBE9DB"/>
                    </a:solidFill>
                  </a:tcPr>
                </a:tc>
                <a:tc>
                  <a:txBody>
                    <a:bodyPr/>
                    <a:lstStyle/>
                    <a:p>
                      <a:endParaRPr lang="en-US" sz="2000" dirty="0"/>
                    </a:p>
                  </a:txBody>
                  <a:tcPr marL="75023" marR="75023" marT="37512" marB="37512" anchor="b">
                    <a:lnL>
                      <a:noFill/>
                    </a:lnL>
                    <a:lnR>
                      <a:noFill/>
                    </a:lnR>
                    <a:lnT>
                      <a:noFill/>
                    </a:lnT>
                    <a:lnB>
                      <a:noFill/>
                    </a:lnB>
                    <a:solidFill>
                      <a:srgbClr val="EBE9DB"/>
                    </a:solidFill>
                  </a:tcPr>
                </a:tc>
                <a:tc>
                  <a:txBody>
                    <a:bodyPr/>
                    <a:lstStyle/>
                    <a:p>
                      <a:r>
                        <a:rPr lang="en-US" sz="2000" dirty="0"/>
                        <a:t>$50,000</a:t>
                      </a:r>
                    </a:p>
                  </a:txBody>
                  <a:tcPr marL="75023" marR="75023" marT="37512" marB="37512" anchor="b">
                    <a:lnL>
                      <a:noFill/>
                    </a:lnL>
                    <a:lnR>
                      <a:noFill/>
                    </a:lnR>
                    <a:lnT>
                      <a:noFill/>
                    </a:lnT>
                    <a:lnB>
                      <a:noFill/>
                    </a:lnB>
                    <a:solidFill>
                      <a:srgbClr val="EBE9DB"/>
                    </a:solidFill>
                  </a:tcPr>
                </a:tc>
                <a:extLst>
                  <a:ext uri="{0D108BD9-81ED-4DB2-BD59-A6C34878D82A}">
                    <a16:rowId xmlns:a16="http://schemas.microsoft.com/office/drawing/2014/main" val="3356049667"/>
                  </a:ext>
                </a:extLst>
              </a:tr>
            </a:tbl>
          </a:graphicData>
        </a:graphic>
      </p:graphicFrame>
      <p:sp>
        <p:nvSpPr>
          <p:cNvPr id="8" name="TextBox 7">
            <a:extLst>
              <a:ext uri="{FF2B5EF4-FFF2-40B4-BE49-F238E27FC236}">
                <a16:creationId xmlns:a16="http://schemas.microsoft.com/office/drawing/2014/main" id="{6EABE008-F789-404F-BCF5-E66A2B855AC7}"/>
              </a:ext>
            </a:extLst>
          </p:cNvPr>
          <p:cNvSpPr txBox="1"/>
          <p:nvPr/>
        </p:nvSpPr>
        <p:spPr>
          <a:xfrm>
            <a:off x="963098" y="1821096"/>
            <a:ext cx="7542647" cy="707886"/>
          </a:xfrm>
          <a:prstGeom prst="rect">
            <a:avLst/>
          </a:prstGeom>
          <a:noFill/>
        </p:spPr>
        <p:txBody>
          <a:bodyPr wrap="square" rtlCol="0">
            <a:spAutoFit/>
          </a:bodyPr>
          <a:lstStyle/>
          <a:p>
            <a:pPr algn="ctr"/>
            <a:r>
              <a:rPr lang="en-US" sz="2000" b="1" dirty="0">
                <a:solidFill>
                  <a:schemeClr val="bg1"/>
                </a:solidFill>
              </a:rPr>
              <a:t>E-GAMES, INC.</a:t>
            </a:r>
          </a:p>
          <a:p>
            <a:pPr algn="ctr"/>
            <a:r>
              <a:rPr lang="en-US" sz="2000" b="1" dirty="0">
                <a:solidFill>
                  <a:schemeClr val="bg1"/>
                </a:solidFill>
              </a:rPr>
              <a:t>Statement of Cash Flows (partial) – Direct Method</a:t>
            </a:r>
            <a:endParaRPr lang="en-US" sz="2000" dirty="0">
              <a:solidFill>
                <a:schemeClr val="bg1"/>
              </a:solidFill>
            </a:endParaRPr>
          </a:p>
        </p:txBody>
      </p:sp>
      <p:cxnSp>
        <p:nvCxnSpPr>
          <p:cNvPr id="9" name="Straight Connector 8"/>
          <p:cNvCxnSpPr/>
          <p:nvPr/>
        </p:nvCxnSpPr>
        <p:spPr>
          <a:xfrm>
            <a:off x="5880100" y="4991100"/>
            <a:ext cx="1134686"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9404511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Key Point</a:t>
            </a:r>
          </a:p>
        </p:txBody>
      </p:sp>
      <p:sp>
        <p:nvSpPr>
          <p:cNvPr id="3" name="Content Placeholder 2"/>
          <p:cNvSpPr>
            <a:spLocks noGrp="1"/>
          </p:cNvSpPr>
          <p:nvPr>
            <p:ph idx="1"/>
          </p:nvPr>
        </p:nvSpPr>
        <p:spPr>
          <a:xfrm>
            <a:off x="809150" y="1291786"/>
            <a:ext cx="7955280" cy="4525963"/>
          </a:xfrm>
        </p:spPr>
        <p:txBody>
          <a:bodyPr>
            <a:normAutofit fontScale="85000" lnSpcReduction="20000"/>
          </a:bodyPr>
          <a:lstStyle/>
          <a:p>
            <a:pPr marL="0" indent="0">
              <a:spcAft>
                <a:spcPts val="1200"/>
              </a:spcAft>
              <a:buNone/>
            </a:pPr>
            <a:r>
              <a:rPr lang="en-US" dirty="0"/>
              <a:t>The indirect method and direct method differ only in the presentation of operating activities.</a:t>
            </a:r>
          </a:p>
          <a:p>
            <a:pPr>
              <a:spcAft>
                <a:spcPts val="1200"/>
              </a:spcAft>
            </a:pPr>
            <a:r>
              <a:rPr lang="en-US" dirty="0"/>
              <a:t>In the indirect method, we start with net income and make adjustments to arrive at net cash flows from operating activities. </a:t>
            </a:r>
          </a:p>
          <a:p>
            <a:pPr>
              <a:spcAft>
                <a:spcPts val="1200"/>
              </a:spcAft>
            </a:pPr>
            <a:r>
              <a:rPr lang="en-US" dirty="0"/>
              <a:t>In the direct method, we convert each individual line item in the income statement to its cash basis and directly list the cash inflows and cash outflows from operating activities. </a:t>
            </a:r>
          </a:p>
          <a:p>
            <a:pPr marL="0" indent="0">
              <a:spcAft>
                <a:spcPts val="1200"/>
              </a:spcAft>
              <a:buNone/>
            </a:pPr>
            <a:r>
              <a:rPr lang="en-US" dirty="0"/>
              <a:t>The net cash flows from operating activities are the same under both methods.</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11-</a:t>
            </a:r>
            <a:fld id="{8A048DD7-39B4-434B-ACE7-68CA5B147A05}" type="slidenum">
              <a:rPr lang="en-US" smtClean="0"/>
              <a:t>73</a:t>
            </a:fld>
            <a:endParaRPr lang="en-US" dirty="0"/>
          </a:p>
        </p:txBody>
      </p:sp>
    </p:spTree>
    <p:extLst>
      <p:ext uri="{BB962C8B-B14F-4D97-AF65-F5344CB8AC3E}">
        <p14:creationId xmlns:p14="http://schemas.microsoft.com/office/powerpoint/2010/main" val="157106446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36943" y="1322358"/>
            <a:ext cx="7794576" cy="4432716"/>
          </a:xfrm>
        </p:spPr>
        <p:txBody>
          <a:bodyPr>
            <a:normAutofit/>
          </a:bodyPr>
          <a:lstStyle/>
          <a:p>
            <a:pPr marL="0" indent="0">
              <a:buNone/>
            </a:pPr>
            <a:r>
              <a:rPr lang="en-US" sz="2800" dirty="0"/>
              <a:t>Which of the following sections of a statement of cash flows will be different depending on which method (direct or indirect) is chosen to prepare it?</a:t>
            </a:r>
          </a:p>
          <a:p>
            <a:pPr>
              <a:buAutoNum type="alphaLcPeriod"/>
            </a:pPr>
            <a:r>
              <a:rPr lang="en-US" sz="2800" dirty="0"/>
              <a:t>Operating activities</a:t>
            </a:r>
          </a:p>
          <a:p>
            <a:pPr>
              <a:buAutoNum type="alphaLcPeriod"/>
            </a:pPr>
            <a:r>
              <a:rPr lang="en-US" sz="2800" dirty="0"/>
              <a:t>Investing activities</a:t>
            </a:r>
          </a:p>
          <a:p>
            <a:pPr>
              <a:buAutoNum type="alphaLcPeriod" startAt="3"/>
            </a:pPr>
            <a:r>
              <a:rPr lang="en-US" sz="2800" dirty="0"/>
              <a:t>Financing activities</a:t>
            </a:r>
          </a:p>
          <a:p>
            <a:pPr>
              <a:buAutoNum type="alphaLcPeriod" startAt="3"/>
            </a:pPr>
            <a:r>
              <a:rPr lang="en-US" sz="2800" dirty="0"/>
              <a:t>All sections vary depending on the method used.</a:t>
            </a:r>
          </a:p>
        </p:txBody>
      </p:sp>
      <p:sp>
        <p:nvSpPr>
          <p:cNvPr id="4" name="Title 3"/>
          <p:cNvSpPr>
            <a:spLocks noGrp="1"/>
          </p:cNvSpPr>
          <p:nvPr>
            <p:ph type="title"/>
          </p:nvPr>
        </p:nvSpPr>
        <p:spPr>
          <a:xfrm>
            <a:off x="936943" y="353607"/>
            <a:ext cx="7922577" cy="799257"/>
          </a:xfrm>
        </p:spPr>
        <p:txBody>
          <a:bodyPr/>
          <a:lstStyle/>
          <a:p>
            <a:r>
              <a:rPr lang="en-US" dirty="0"/>
              <a:t>Concept Check 11–7</a:t>
            </a:r>
          </a:p>
        </p:txBody>
      </p:sp>
      <p:sp>
        <p:nvSpPr>
          <p:cNvPr id="6" name="Oval 5"/>
          <p:cNvSpPr/>
          <p:nvPr/>
        </p:nvSpPr>
        <p:spPr bwMode="auto">
          <a:xfrm>
            <a:off x="827991" y="2639620"/>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936943" y="4750812"/>
            <a:ext cx="7700281" cy="1569660"/>
          </a:xfrm>
          <a:prstGeom prst="rect">
            <a:avLst/>
          </a:prstGeom>
          <a:solidFill>
            <a:srgbClr val="FFFFD1"/>
          </a:solidFill>
          <a:ln w="6350">
            <a:solidFill>
              <a:schemeClr val="tx1"/>
            </a:solidFill>
          </a:ln>
        </p:spPr>
        <p:txBody>
          <a:bodyPr wrap="square" rtlCol="0">
            <a:spAutoFit/>
          </a:bodyPr>
          <a:lstStyle/>
          <a:p>
            <a:r>
              <a:rPr lang="en-US" sz="2400" dirty="0"/>
              <a:t>The operating activities section is the only section that will vary depending on which method of preparation is selected (i.e., either the indirect or direct method). The other two sections are identical under both methods.</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11-</a:t>
            </a:r>
            <a:fld id="{8A048DD7-39B4-434B-ACE7-68CA5B147A05}" type="slidenum">
              <a:rPr lang="en-US" smtClean="0"/>
              <a:t>74</a:t>
            </a:fld>
            <a:endParaRPr lang="en-US" dirty="0"/>
          </a:p>
        </p:txBody>
      </p:sp>
    </p:spTree>
    <p:extLst>
      <p:ext uri="{BB962C8B-B14F-4D97-AF65-F5344CB8AC3E}">
        <p14:creationId xmlns:p14="http://schemas.microsoft.com/office/powerpoint/2010/main" val="2793026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End of Chapter 11</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11-</a:t>
            </a:r>
            <a:fld id="{8A048DD7-39B4-434B-ACE7-68CA5B147A05}" type="slidenum">
              <a:rPr lang="en-US" smtClean="0"/>
              <a:t>75</a:t>
            </a:fld>
            <a:endParaRPr lang="en-US" dirty="0"/>
          </a:p>
        </p:txBody>
      </p:sp>
    </p:spTree>
    <p:extLst>
      <p:ext uri="{BB962C8B-B14F-4D97-AF65-F5344CB8AC3E}">
        <p14:creationId xmlns:p14="http://schemas.microsoft.com/office/powerpoint/2010/main" val="37023969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10"/>
          <p:cNvSpPr/>
          <p:nvPr/>
        </p:nvSpPr>
        <p:spPr>
          <a:xfrm>
            <a:off x="789382" y="1899438"/>
            <a:ext cx="8219282" cy="4533880"/>
          </a:xfrm>
          <a:prstGeom prst="roundRect">
            <a:avLst>
              <a:gd name="adj" fmla="val 14026"/>
            </a:avLst>
          </a:prstGeom>
          <a:solidFill>
            <a:srgbClr val="FFFDD8"/>
          </a:solidFill>
          <a:ln>
            <a:solidFill>
              <a:srgbClr val="D4932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840698" y="600057"/>
            <a:ext cx="8229600" cy="1143000"/>
          </a:xfrm>
        </p:spPr>
        <p:txBody>
          <a:bodyPr/>
          <a:lstStyle/>
          <a:p>
            <a:pPr>
              <a:lnSpc>
                <a:spcPct val="90000"/>
              </a:lnSpc>
            </a:pPr>
            <a:r>
              <a:rPr lang="en-US" sz="4000" dirty="0"/>
              <a:t>Information Sources for Preparing the Statement of Cash Flows</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11-</a:t>
            </a:r>
            <a:fld id="{8A048DD7-39B4-434B-ACE7-68CA5B147A05}" type="slidenum">
              <a:rPr lang="en-US" smtClean="0"/>
              <a:t>8</a:t>
            </a:fld>
            <a:endParaRPr lang="en-US" dirty="0"/>
          </a:p>
        </p:txBody>
      </p:sp>
      <p:sp>
        <p:nvSpPr>
          <p:cNvPr id="6" name="Content Placeholder 5"/>
          <p:cNvSpPr txBox="1">
            <a:spLocks/>
          </p:cNvSpPr>
          <p:nvPr/>
        </p:nvSpPr>
        <p:spPr>
          <a:xfrm>
            <a:off x="851015" y="144542"/>
            <a:ext cx="4906962" cy="403234"/>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t>Illustration 11–3</a:t>
            </a:r>
          </a:p>
        </p:txBody>
      </p:sp>
      <p:graphicFrame>
        <p:nvGraphicFramePr>
          <p:cNvPr id="13" name="Table 12"/>
          <p:cNvGraphicFramePr>
            <a:graphicFrameLocks noGrp="1"/>
          </p:cNvGraphicFramePr>
          <p:nvPr>
            <p:extLst>
              <p:ext uri="{D42A27DB-BD31-4B8C-83A1-F6EECF244321}">
                <p14:modId xmlns:p14="http://schemas.microsoft.com/office/powerpoint/2010/main" val="396629128"/>
              </p:ext>
            </p:extLst>
          </p:nvPr>
        </p:nvGraphicFramePr>
        <p:xfrm>
          <a:off x="905898" y="1942595"/>
          <a:ext cx="8104139" cy="2194560"/>
        </p:xfrm>
        <a:graphic>
          <a:graphicData uri="http://schemas.openxmlformats.org/drawingml/2006/table">
            <a:tbl>
              <a:tblPr firstRow="1" bandRow="1">
                <a:tableStyleId>{5C22544A-7EE6-4342-B048-85BDC9FD1C3A}</a:tableStyleId>
              </a:tblPr>
              <a:tblGrid>
                <a:gridCol w="3318469">
                  <a:extLst>
                    <a:ext uri="{9D8B030D-6E8A-4147-A177-3AD203B41FA5}">
                      <a16:colId xmlns:a16="http://schemas.microsoft.com/office/drawing/2014/main" val="20000"/>
                    </a:ext>
                  </a:extLst>
                </a:gridCol>
                <a:gridCol w="4785670">
                  <a:extLst>
                    <a:ext uri="{9D8B030D-6E8A-4147-A177-3AD203B41FA5}">
                      <a16:colId xmlns:a16="http://schemas.microsoft.com/office/drawing/2014/main" val="20001"/>
                    </a:ext>
                  </a:extLst>
                </a:gridCol>
              </a:tblGrid>
              <a:tr h="370840">
                <a:tc>
                  <a:txBody>
                    <a:bodyPr/>
                    <a:lstStyle/>
                    <a:p>
                      <a:pPr algn="ctr"/>
                      <a:r>
                        <a:rPr lang="en-US" sz="2000" dirty="0">
                          <a:solidFill>
                            <a:schemeClr val="tx1"/>
                          </a:solidFill>
                        </a:rPr>
                        <a:t>Information Sources</a:t>
                      </a:r>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pPr algn="ctr"/>
                      <a:r>
                        <a:rPr lang="en-US" sz="2000" dirty="0">
                          <a:solidFill>
                            <a:schemeClr val="tx1"/>
                          </a:solidFill>
                        </a:rPr>
                        <a:t>Explanation</a:t>
                      </a:r>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370840">
                <a:tc>
                  <a:txBody>
                    <a:bodyPr/>
                    <a:lstStyle/>
                    <a:p>
                      <a:r>
                        <a:rPr lang="en-US" sz="2000" dirty="0"/>
                        <a:t>1.</a:t>
                      </a:r>
                      <a:r>
                        <a:rPr lang="en-US" sz="2000" baseline="0" dirty="0"/>
                        <a:t> Income statement</a:t>
                      </a:r>
                      <a:endParaRPr lang="en-US" sz="2000" dirty="0"/>
                    </a:p>
                  </a:txBody>
                  <a:tcPr>
                    <a:lnL w="12700" cap="flat" cmpd="sng" algn="ctr">
                      <a:no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r>
                        <a:rPr lang="en-US" sz="2000" dirty="0"/>
                        <a:t>Revenues</a:t>
                      </a:r>
                      <a:r>
                        <a:rPr lang="en-US" sz="2000" baseline="0" dirty="0"/>
                        <a:t> and expenses provide information in determining cash flows from operating activities.</a:t>
                      </a:r>
                      <a:endParaRPr lang="en-US" sz="2000" dirty="0"/>
                    </a:p>
                  </a:txBody>
                  <a:tcPr>
                    <a:lnL w="12700" cmpd="sng">
                      <a:noFill/>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70840">
                <a:tc>
                  <a:txBody>
                    <a:bodyPr/>
                    <a:lstStyle/>
                    <a:p>
                      <a:endParaRPr lang="en-US" sz="2000" dirty="0"/>
                    </a:p>
                  </a:txBody>
                  <a:tcP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2000" dirty="0"/>
                    </a:p>
                  </a:txBody>
                  <a:tcP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370840">
                <a:tc>
                  <a:txBody>
                    <a:bodyPr/>
                    <a:lstStyle/>
                    <a:p>
                      <a:endParaRPr lang="en-US" sz="2000" dirty="0"/>
                    </a:p>
                  </a:txBody>
                  <a:tcPr>
                    <a:lnL w="12700" cap="flat" cmpd="sng" algn="ctr">
                      <a:no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2000" dirty="0"/>
                    </a:p>
                  </a:txBody>
                  <a:tcPr>
                    <a:lnL w="12700" cmpd="sng">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bl>
          </a:graphicData>
        </a:graphic>
      </p:graphicFrame>
      <p:cxnSp>
        <p:nvCxnSpPr>
          <p:cNvPr id="9" name="Straight Connector 8"/>
          <p:cNvCxnSpPr/>
          <p:nvPr/>
        </p:nvCxnSpPr>
        <p:spPr>
          <a:xfrm>
            <a:off x="1050140" y="2369963"/>
            <a:ext cx="298017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2" name="Straight Connector 11"/>
          <p:cNvCxnSpPr/>
          <p:nvPr/>
        </p:nvCxnSpPr>
        <p:spPr>
          <a:xfrm>
            <a:off x="4284947" y="2369963"/>
            <a:ext cx="449021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aphicFrame>
        <p:nvGraphicFramePr>
          <p:cNvPr id="7" name="Table 6"/>
          <p:cNvGraphicFramePr>
            <a:graphicFrameLocks noGrp="1"/>
          </p:cNvGraphicFramePr>
          <p:nvPr>
            <p:extLst>
              <p:ext uri="{D42A27DB-BD31-4B8C-83A1-F6EECF244321}">
                <p14:modId xmlns:p14="http://schemas.microsoft.com/office/powerpoint/2010/main" val="4102742616"/>
              </p:ext>
            </p:extLst>
          </p:nvPr>
        </p:nvGraphicFramePr>
        <p:xfrm>
          <a:off x="903428" y="3388914"/>
          <a:ext cx="8104139" cy="1615440"/>
        </p:xfrm>
        <a:graphic>
          <a:graphicData uri="http://schemas.openxmlformats.org/drawingml/2006/table">
            <a:tbl>
              <a:tblPr firstRow="1" bandRow="1">
                <a:tableStyleId>{5C22544A-7EE6-4342-B048-85BDC9FD1C3A}</a:tableStyleId>
              </a:tblPr>
              <a:tblGrid>
                <a:gridCol w="3318469">
                  <a:extLst>
                    <a:ext uri="{9D8B030D-6E8A-4147-A177-3AD203B41FA5}">
                      <a16:colId xmlns:a16="http://schemas.microsoft.com/office/drawing/2014/main" val="20000"/>
                    </a:ext>
                  </a:extLst>
                </a:gridCol>
                <a:gridCol w="4785670">
                  <a:extLst>
                    <a:ext uri="{9D8B030D-6E8A-4147-A177-3AD203B41FA5}">
                      <a16:colId xmlns:a16="http://schemas.microsoft.com/office/drawing/2014/main" val="20001"/>
                    </a:ext>
                  </a:extLst>
                </a:gridCol>
              </a:tblGrid>
              <a:tr h="370840">
                <a:tc>
                  <a:txBody>
                    <a:bodyPr/>
                    <a:lstStyle/>
                    <a:p>
                      <a:r>
                        <a:rPr lang="en-US" sz="2000" b="0" dirty="0">
                          <a:solidFill>
                            <a:schemeClr val="tx1"/>
                          </a:solidFill>
                        </a:rPr>
                        <a:t>2. Balance sheet</a:t>
                      </a:r>
                    </a:p>
                  </a:txBody>
                  <a:tcP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2000" b="0" dirty="0">
                          <a:solidFill>
                            <a:schemeClr val="tx1"/>
                          </a:solidFill>
                        </a:rPr>
                        <a:t>Changes in assets, liabilities, and stockholders' equity from the end of the last period to the end of this period help to identify cash flows from operating,</a:t>
                      </a:r>
                      <a:r>
                        <a:rPr lang="en-US" sz="2000" b="0" baseline="0" dirty="0">
                          <a:solidFill>
                            <a:schemeClr val="tx1"/>
                          </a:solidFill>
                        </a:rPr>
                        <a:t> investing, and financing activities. </a:t>
                      </a:r>
                      <a:endParaRPr lang="en-US" sz="2000" b="0" dirty="0">
                        <a:solidFill>
                          <a:schemeClr val="tx1"/>
                        </a:solidFill>
                      </a:endParaRPr>
                    </a:p>
                  </a:txBody>
                  <a:tcP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2005121361"/>
              </p:ext>
            </p:extLst>
          </p:nvPr>
        </p:nvGraphicFramePr>
        <p:xfrm>
          <a:off x="851015" y="5084635"/>
          <a:ext cx="8104139" cy="1310640"/>
        </p:xfrm>
        <a:graphic>
          <a:graphicData uri="http://schemas.openxmlformats.org/drawingml/2006/table">
            <a:tbl>
              <a:tblPr firstRow="1" bandRow="1">
                <a:tableStyleId>{5C22544A-7EE6-4342-B048-85BDC9FD1C3A}</a:tableStyleId>
              </a:tblPr>
              <a:tblGrid>
                <a:gridCol w="3318469">
                  <a:extLst>
                    <a:ext uri="{9D8B030D-6E8A-4147-A177-3AD203B41FA5}">
                      <a16:colId xmlns:a16="http://schemas.microsoft.com/office/drawing/2014/main" val="20000"/>
                    </a:ext>
                  </a:extLst>
                </a:gridCol>
                <a:gridCol w="4785670">
                  <a:extLst>
                    <a:ext uri="{9D8B030D-6E8A-4147-A177-3AD203B41FA5}">
                      <a16:colId xmlns:a16="http://schemas.microsoft.com/office/drawing/2014/main" val="20001"/>
                    </a:ext>
                  </a:extLst>
                </a:gridCol>
              </a:tblGrid>
              <a:tr h="370840">
                <a:tc>
                  <a:txBody>
                    <a:bodyPr/>
                    <a:lstStyle/>
                    <a:p>
                      <a:r>
                        <a:rPr lang="en-US" sz="2000" b="0" dirty="0">
                          <a:solidFill>
                            <a:schemeClr val="tx1"/>
                          </a:solidFill>
                        </a:rPr>
                        <a:t>3. Detailed accounting records</a:t>
                      </a:r>
                    </a:p>
                  </a:txBody>
                  <a:tcPr>
                    <a:lnL w="12700" cap="flat" cmpd="sng" algn="ctr">
                      <a:no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000" b="0" dirty="0">
                          <a:solidFill>
                            <a:schemeClr val="tx1"/>
                          </a:solidFill>
                        </a:rPr>
                        <a:t>Sometimes additional information from the accounting records is needed to determine specific cash inflows</a:t>
                      </a:r>
                      <a:r>
                        <a:rPr lang="en-US" sz="2000" b="0" baseline="0" dirty="0">
                          <a:solidFill>
                            <a:schemeClr val="tx1"/>
                          </a:solidFill>
                        </a:rPr>
                        <a:t> or cash outflows for the period.</a:t>
                      </a:r>
                      <a:endParaRPr lang="en-US" sz="2000" b="0" dirty="0">
                        <a:solidFill>
                          <a:schemeClr val="tx1"/>
                        </a:solidFill>
                      </a:endParaRPr>
                    </a:p>
                  </a:txBody>
                  <a:tcPr>
                    <a:lnL w="12700" cmpd="sng">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089368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8" y="607738"/>
            <a:ext cx="8229600" cy="1143000"/>
          </a:xfrm>
        </p:spPr>
        <p:txBody>
          <a:bodyPr/>
          <a:lstStyle/>
          <a:p>
            <a:pPr>
              <a:lnSpc>
                <a:spcPct val="90000"/>
              </a:lnSpc>
            </a:pPr>
            <a:r>
              <a:rPr lang="en-US" sz="3600" dirty="0"/>
              <a:t>Relationship of the Income Statement and Balance Sheet to the Statement of Cash Flows</a:t>
            </a:r>
          </a:p>
        </p:txBody>
      </p:sp>
      <p:sp>
        <p:nvSpPr>
          <p:cNvPr id="6" name="Content Placeholder 5"/>
          <p:cNvSpPr>
            <a:spLocks noGrp="1"/>
          </p:cNvSpPr>
          <p:nvPr>
            <p:ph sz="quarter" idx="13"/>
          </p:nvPr>
        </p:nvSpPr>
        <p:spPr>
          <a:xfrm>
            <a:off x="823496" y="156498"/>
            <a:ext cx="4906962" cy="403234"/>
          </a:xfrm>
        </p:spPr>
        <p:txBody>
          <a:bodyPr>
            <a:noAutofit/>
          </a:bodyPr>
          <a:lstStyle/>
          <a:p>
            <a:r>
              <a:rPr lang="en-US" sz="3200" dirty="0">
                <a:latin typeface="+mn-lt"/>
                <a:cs typeface="+mn-cs"/>
              </a:rPr>
              <a:t>Illustration 11–4</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11-</a:t>
            </a:r>
            <a:fld id="{8A048DD7-39B4-434B-ACE7-68CA5B147A05}" type="slidenum">
              <a:rPr lang="en-US" smtClean="0"/>
              <a:t>9</a:t>
            </a:fld>
            <a:endParaRPr lang="en-US" dirty="0"/>
          </a:p>
        </p:txBody>
      </p:sp>
      <p:sp>
        <p:nvSpPr>
          <p:cNvPr id="13" name="Round Same Side Corner Rectangle 12"/>
          <p:cNvSpPr/>
          <p:nvPr/>
        </p:nvSpPr>
        <p:spPr>
          <a:xfrm>
            <a:off x="1854003" y="3265952"/>
            <a:ext cx="3058583" cy="436199"/>
          </a:xfrm>
          <a:prstGeom prst="round2SameRect">
            <a:avLst>
              <a:gd name="adj1" fmla="val 50000"/>
              <a:gd name="adj2" fmla="val 0"/>
            </a:avLst>
          </a:prstGeom>
          <a:solidFill>
            <a:srgbClr val="264E2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Rectangle 13"/>
          <p:cNvSpPr/>
          <p:nvPr/>
        </p:nvSpPr>
        <p:spPr>
          <a:xfrm>
            <a:off x="1854003" y="3685254"/>
            <a:ext cx="3058583" cy="2889520"/>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TextBox 14"/>
          <p:cNvSpPr txBox="1"/>
          <p:nvPr/>
        </p:nvSpPr>
        <p:spPr>
          <a:xfrm>
            <a:off x="2709390" y="3283706"/>
            <a:ext cx="2654077" cy="375928"/>
          </a:xfrm>
          <a:prstGeom prst="rect">
            <a:avLst/>
          </a:prstGeom>
          <a:noFill/>
        </p:spPr>
        <p:txBody>
          <a:bodyPr wrap="square" rtlCol="0">
            <a:spAutoFit/>
          </a:bodyPr>
          <a:lstStyle/>
          <a:p>
            <a:r>
              <a:rPr lang="en-US" sz="1600" b="1" dirty="0">
                <a:solidFill>
                  <a:schemeClr val="bg1"/>
                </a:solidFill>
              </a:rPr>
              <a:t>Balance Sheet</a:t>
            </a:r>
          </a:p>
        </p:txBody>
      </p:sp>
      <p:sp>
        <p:nvSpPr>
          <p:cNvPr id="10" name="Round Same Side Corner Rectangle 9"/>
          <p:cNvSpPr/>
          <p:nvPr/>
        </p:nvSpPr>
        <p:spPr>
          <a:xfrm>
            <a:off x="1854003" y="2155429"/>
            <a:ext cx="3058583" cy="433806"/>
          </a:xfrm>
          <a:prstGeom prst="round2SameRect">
            <a:avLst>
              <a:gd name="adj1" fmla="val 50000"/>
              <a:gd name="adj2" fmla="val 0"/>
            </a:avLst>
          </a:prstGeom>
          <a:solidFill>
            <a:schemeClr val="tx2">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Rectangle 10"/>
          <p:cNvSpPr/>
          <p:nvPr/>
        </p:nvSpPr>
        <p:spPr>
          <a:xfrm>
            <a:off x="1854003" y="2572339"/>
            <a:ext cx="3058583" cy="626985"/>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TextBox 11"/>
          <p:cNvSpPr txBox="1"/>
          <p:nvPr/>
        </p:nvSpPr>
        <p:spPr>
          <a:xfrm>
            <a:off x="2422747" y="2176595"/>
            <a:ext cx="2654077" cy="375926"/>
          </a:xfrm>
          <a:prstGeom prst="rect">
            <a:avLst/>
          </a:prstGeom>
          <a:noFill/>
        </p:spPr>
        <p:txBody>
          <a:bodyPr wrap="square" rtlCol="0">
            <a:spAutoFit/>
          </a:bodyPr>
          <a:lstStyle/>
          <a:p>
            <a:r>
              <a:rPr lang="en-US" sz="1600" b="1" dirty="0">
                <a:solidFill>
                  <a:schemeClr val="bg1"/>
                </a:solidFill>
              </a:rPr>
              <a:t>Income Statement</a:t>
            </a:r>
          </a:p>
        </p:txBody>
      </p:sp>
      <p:sp>
        <p:nvSpPr>
          <p:cNvPr id="23" name="TextBox 22"/>
          <p:cNvSpPr txBox="1"/>
          <p:nvPr/>
        </p:nvSpPr>
        <p:spPr>
          <a:xfrm>
            <a:off x="2004087" y="2536320"/>
            <a:ext cx="2180087" cy="584776"/>
          </a:xfrm>
          <a:prstGeom prst="rect">
            <a:avLst/>
          </a:prstGeom>
          <a:noFill/>
        </p:spPr>
        <p:txBody>
          <a:bodyPr wrap="square" rtlCol="0">
            <a:spAutoFit/>
          </a:bodyPr>
          <a:lstStyle/>
          <a:p>
            <a:r>
              <a:rPr lang="en-US" sz="1600" b="1" dirty="0">
                <a:solidFill>
                  <a:srgbClr val="1D5F76"/>
                </a:solidFill>
              </a:rPr>
              <a:t>Revenues</a:t>
            </a:r>
          </a:p>
          <a:p>
            <a:r>
              <a:rPr lang="en-US" sz="1600" b="1" dirty="0">
                <a:solidFill>
                  <a:srgbClr val="1D5F76"/>
                </a:solidFill>
              </a:rPr>
              <a:t>Expenses</a:t>
            </a:r>
          </a:p>
        </p:txBody>
      </p:sp>
      <p:sp>
        <p:nvSpPr>
          <p:cNvPr id="5" name="TextBox 4"/>
          <p:cNvSpPr txBox="1"/>
          <p:nvPr/>
        </p:nvSpPr>
        <p:spPr>
          <a:xfrm>
            <a:off x="1928343" y="3685255"/>
            <a:ext cx="3181383" cy="3600986"/>
          </a:xfrm>
          <a:prstGeom prst="rect">
            <a:avLst/>
          </a:prstGeom>
          <a:noFill/>
        </p:spPr>
        <p:txBody>
          <a:bodyPr wrap="square" rtlCol="0">
            <a:spAutoFit/>
          </a:bodyPr>
          <a:lstStyle/>
          <a:p>
            <a:r>
              <a:rPr lang="en-US" b="1" dirty="0"/>
              <a:t>Assets:</a:t>
            </a:r>
          </a:p>
          <a:p>
            <a:r>
              <a:rPr lang="en-US" sz="1600" b="1" dirty="0">
                <a:solidFill>
                  <a:srgbClr val="1D5F76"/>
                </a:solidFill>
              </a:rPr>
              <a:t>   </a:t>
            </a:r>
            <a:r>
              <a:rPr lang="en-US" sz="1600" b="1" dirty="0">
                <a:solidFill>
                  <a:srgbClr val="660066"/>
                </a:solidFill>
              </a:rPr>
              <a:t>Change in cash</a:t>
            </a:r>
          </a:p>
          <a:p>
            <a:r>
              <a:rPr lang="en-US" sz="1600" b="1" dirty="0">
                <a:solidFill>
                  <a:srgbClr val="1D5F76"/>
                </a:solidFill>
              </a:rPr>
              <a:t>   Changes in other current assets</a:t>
            </a:r>
          </a:p>
          <a:p>
            <a:r>
              <a:rPr lang="en-US" sz="1600" b="1" dirty="0">
                <a:solidFill>
                  <a:srgbClr val="1D5F76"/>
                </a:solidFill>
              </a:rPr>
              <a:t>   </a:t>
            </a:r>
            <a:r>
              <a:rPr lang="en-US" sz="1600" b="1" dirty="0">
                <a:solidFill>
                  <a:srgbClr val="FF0000"/>
                </a:solidFill>
              </a:rPr>
              <a:t>Changes in long-term assets</a:t>
            </a:r>
          </a:p>
          <a:p>
            <a:r>
              <a:rPr lang="en-US" sz="1600" b="1" dirty="0"/>
              <a:t>Liabilities:</a:t>
            </a:r>
          </a:p>
          <a:p>
            <a:r>
              <a:rPr lang="en-US" sz="1600" b="1" dirty="0">
                <a:solidFill>
                  <a:srgbClr val="1D5F76"/>
                </a:solidFill>
              </a:rPr>
              <a:t>   Change in current liabilities</a:t>
            </a:r>
          </a:p>
          <a:p>
            <a:r>
              <a:rPr lang="en-US" sz="1600" b="1" dirty="0">
                <a:solidFill>
                  <a:srgbClr val="1D5F76"/>
                </a:solidFill>
              </a:rPr>
              <a:t>   </a:t>
            </a:r>
            <a:r>
              <a:rPr lang="en-US" sz="1600" b="1" dirty="0">
                <a:solidFill>
                  <a:srgbClr val="008000"/>
                </a:solidFill>
              </a:rPr>
              <a:t>Changes in long-term liabilities</a:t>
            </a:r>
          </a:p>
          <a:p>
            <a:r>
              <a:rPr lang="en-US" sz="1600" b="1" dirty="0"/>
              <a:t>Stockholders’ Equity:</a:t>
            </a:r>
          </a:p>
          <a:p>
            <a:r>
              <a:rPr lang="en-US" sz="1600" b="1" dirty="0">
                <a:solidFill>
                  <a:srgbClr val="1D5F76"/>
                </a:solidFill>
              </a:rPr>
              <a:t>   </a:t>
            </a:r>
            <a:r>
              <a:rPr lang="en-US" sz="1600" b="1" dirty="0">
                <a:solidFill>
                  <a:srgbClr val="008000"/>
                </a:solidFill>
              </a:rPr>
              <a:t>Changes in common stock</a:t>
            </a:r>
          </a:p>
          <a:p>
            <a:r>
              <a:rPr lang="en-US" sz="1600" b="1" dirty="0">
                <a:solidFill>
                  <a:srgbClr val="008000"/>
                </a:solidFill>
              </a:rPr>
              <a:t>   Changes in retained earnings</a:t>
            </a:r>
            <a:br>
              <a:rPr lang="en-US" sz="1600" b="1" dirty="0">
                <a:solidFill>
                  <a:srgbClr val="008000"/>
                </a:solidFill>
              </a:rPr>
            </a:br>
            <a:r>
              <a:rPr lang="en-US" sz="1600" b="1" dirty="0">
                <a:solidFill>
                  <a:srgbClr val="008000"/>
                </a:solidFill>
              </a:rPr>
              <a:t>   (dividends paid)</a:t>
            </a:r>
          </a:p>
          <a:p>
            <a:endParaRPr lang="en-US" sz="1600" b="1" dirty="0">
              <a:solidFill>
                <a:srgbClr val="1D5F76"/>
              </a:solidFill>
            </a:endParaRPr>
          </a:p>
          <a:p>
            <a:endParaRPr lang="en-US" sz="1600" b="1" dirty="0">
              <a:solidFill>
                <a:srgbClr val="1D5F76"/>
              </a:solidFill>
            </a:endParaRPr>
          </a:p>
          <a:p>
            <a:endParaRPr lang="en-US" dirty="0"/>
          </a:p>
        </p:txBody>
      </p:sp>
      <p:cxnSp>
        <p:nvCxnSpPr>
          <p:cNvPr id="34" name="Straight Connector 33"/>
          <p:cNvCxnSpPr/>
          <p:nvPr/>
        </p:nvCxnSpPr>
        <p:spPr>
          <a:xfrm>
            <a:off x="1997617" y="3997896"/>
            <a:ext cx="71177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6" name="Straight Connector 35"/>
          <p:cNvCxnSpPr/>
          <p:nvPr/>
        </p:nvCxnSpPr>
        <p:spPr>
          <a:xfrm>
            <a:off x="2004087" y="4996963"/>
            <a:ext cx="864272"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8" name="Straight Connector 37"/>
          <p:cNvCxnSpPr/>
          <p:nvPr/>
        </p:nvCxnSpPr>
        <p:spPr>
          <a:xfrm>
            <a:off x="2004087" y="5731446"/>
            <a:ext cx="178666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42" name="Round Same Side Corner Rectangle 41"/>
          <p:cNvSpPr/>
          <p:nvPr/>
        </p:nvSpPr>
        <p:spPr>
          <a:xfrm>
            <a:off x="5363467" y="2536320"/>
            <a:ext cx="3058583" cy="436199"/>
          </a:xfrm>
          <a:prstGeom prst="round2SameRect">
            <a:avLst>
              <a:gd name="adj1" fmla="val 50000"/>
              <a:gd name="adj2" fmla="val 0"/>
            </a:avLst>
          </a:prstGeom>
          <a:solidFill>
            <a:srgbClr val="62460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lumMod val="25000"/>
                </a:schemeClr>
              </a:solidFill>
            </a:endParaRPr>
          </a:p>
        </p:txBody>
      </p:sp>
      <p:sp>
        <p:nvSpPr>
          <p:cNvPr id="43" name="Rectangle 42"/>
          <p:cNvSpPr/>
          <p:nvPr/>
        </p:nvSpPr>
        <p:spPr>
          <a:xfrm>
            <a:off x="5363467" y="2955622"/>
            <a:ext cx="3058583" cy="2889520"/>
          </a:xfrm>
          <a:prstGeom prst="rect">
            <a:avLst/>
          </a:prstGeom>
          <a:solidFill>
            <a:schemeClr val="bg2">
              <a:lumMod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4" name="TextBox 43"/>
          <p:cNvSpPr txBox="1"/>
          <p:nvPr/>
        </p:nvSpPr>
        <p:spPr>
          <a:xfrm>
            <a:off x="5767973" y="2554074"/>
            <a:ext cx="2654077" cy="338554"/>
          </a:xfrm>
          <a:prstGeom prst="rect">
            <a:avLst/>
          </a:prstGeom>
          <a:noFill/>
        </p:spPr>
        <p:txBody>
          <a:bodyPr wrap="square" rtlCol="0">
            <a:spAutoFit/>
          </a:bodyPr>
          <a:lstStyle/>
          <a:p>
            <a:r>
              <a:rPr lang="en-US" sz="1600" b="1" dirty="0">
                <a:solidFill>
                  <a:schemeClr val="bg1"/>
                </a:solidFill>
              </a:rPr>
              <a:t>Statement of Cash Flows</a:t>
            </a:r>
          </a:p>
        </p:txBody>
      </p:sp>
      <p:sp>
        <p:nvSpPr>
          <p:cNvPr id="45" name="TextBox 44"/>
          <p:cNvSpPr txBox="1"/>
          <p:nvPr/>
        </p:nvSpPr>
        <p:spPr>
          <a:xfrm>
            <a:off x="5448131" y="3027667"/>
            <a:ext cx="2997596" cy="2554545"/>
          </a:xfrm>
          <a:prstGeom prst="rect">
            <a:avLst/>
          </a:prstGeom>
          <a:noFill/>
        </p:spPr>
        <p:txBody>
          <a:bodyPr wrap="square" rtlCol="0">
            <a:spAutoFit/>
          </a:bodyPr>
          <a:lstStyle/>
          <a:p>
            <a:r>
              <a:rPr lang="en-US" sz="1600" b="1" dirty="0">
                <a:solidFill>
                  <a:srgbClr val="1D5F76"/>
                </a:solidFill>
              </a:rPr>
              <a:t>Operating Activities:</a:t>
            </a:r>
          </a:p>
          <a:p>
            <a:endParaRPr lang="en-US" sz="1600" b="1" dirty="0">
              <a:solidFill>
                <a:srgbClr val="1D5F76"/>
              </a:solidFill>
            </a:endParaRPr>
          </a:p>
          <a:p>
            <a:endParaRPr lang="en-US" sz="1600" b="1" dirty="0">
              <a:solidFill>
                <a:srgbClr val="1D5F76"/>
              </a:solidFill>
            </a:endParaRPr>
          </a:p>
          <a:p>
            <a:r>
              <a:rPr lang="en-US" sz="1600" b="1" dirty="0">
                <a:solidFill>
                  <a:srgbClr val="FF0000"/>
                </a:solidFill>
              </a:rPr>
              <a:t>Investing Activities:</a:t>
            </a:r>
          </a:p>
          <a:p>
            <a:endParaRPr lang="en-US" sz="1600" b="1" dirty="0">
              <a:solidFill>
                <a:srgbClr val="1D5F76"/>
              </a:solidFill>
            </a:endParaRPr>
          </a:p>
          <a:p>
            <a:endParaRPr lang="en-US" sz="1600" b="1" dirty="0">
              <a:solidFill>
                <a:srgbClr val="1D5F76"/>
              </a:solidFill>
            </a:endParaRPr>
          </a:p>
          <a:p>
            <a:r>
              <a:rPr lang="en-US" sz="1600" b="1" dirty="0">
                <a:solidFill>
                  <a:srgbClr val="008000"/>
                </a:solidFill>
              </a:rPr>
              <a:t>Financing Activities:</a:t>
            </a:r>
          </a:p>
          <a:p>
            <a:endParaRPr lang="en-US" sz="1600" b="1" dirty="0">
              <a:solidFill>
                <a:srgbClr val="1D5F76"/>
              </a:solidFill>
            </a:endParaRPr>
          </a:p>
          <a:p>
            <a:endParaRPr lang="en-US" sz="1600" b="1" dirty="0">
              <a:solidFill>
                <a:srgbClr val="1D5F76"/>
              </a:solidFill>
            </a:endParaRPr>
          </a:p>
          <a:p>
            <a:r>
              <a:rPr lang="en-US" sz="1600" b="1" dirty="0">
                <a:solidFill>
                  <a:srgbClr val="660066"/>
                </a:solidFill>
              </a:rPr>
              <a:t>Net cash flows = Change in cash</a:t>
            </a:r>
          </a:p>
        </p:txBody>
      </p:sp>
      <p:cxnSp>
        <p:nvCxnSpPr>
          <p:cNvPr id="46" name="Straight Arrow Connector 45"/>
          <p:cNvCxnSpPr/>
          <p:nvPr/>
        </p:nvCxnSpPr>
        <p:spPr>
          <a:xfrm>
            <a:off x="3048000" y="2892628"/>
            <a:ext cx="2434167" cy="306696"/>
          </a:xfrm>
          <a:prstGeom prst="straightConnector1">
            <a:avLst/>
          </a:prstGeom>
          <a:ln>
            <a:solidFill>
              <a:srgbClr val="1D5F76"/>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48" name="Straight Arrow Connector 47"/>
          <p:cNvCxnSpPr/>
          <p:nvPr/>
        </p:nvCxnSpPr>
        <p:spPr>
          <a:xfrm flipV="1">
            <a:off x="4836583" y="3283707"/>
            <a:ext cx="719667" cy="1087210"/>
          </a:xfrm>
          <a:prstGeom prst="straightConnector1">
            <a:avLst/>
          </a:prstGeom>
          <a:ln>
            <a:solidFill>
              <a:srgbClr val="1D5F76"/>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1" name="Straight Arrow Connector 50"/>
          <p:cNvCxnSpPr/>
          <p:nvPr/>
        </p:nvCxnSpPr>
        <p:spPr>
          <a:xfrm flipV="1">
            <a:off x="4561417" y="3365500"/>
            <a:ext cx="1169041" cy="1767417"/>
          </a:xfrm>
          <a:prstGeom prst="straightConnector1">
            <a:avLst/>
          </a:prstGeom>
          <a:ln>
            <a:solidFill>
              <a:srgbClr val="1D5F76"/>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3" name="Straight Arrow Connector 52"/>
          <p:cNvCxnSpPr/>
          <p:nvPr/>
        </p:nvCxnSpPr>
        <p:spPr>
          <a:xfrm flipV="1">
            <a:off x="4561417" y="3997896"/>
            <a:ext cx="994833" cy="627021"/>
          </a:xfrm>
          <a:prstGeom prst="straightConnector1">
            <a:avLst/>
          </a:prstGeom>
          <a:ln>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54" name="Right Bracket 53"/>
          <p:cNvSpPr/>
          <p:nvPr/>
        </p:nvSpPr>
        <p:spPr>
          <a:xfrm>
            <a:off x="2899834" y="2607486"/>
            <a:ext cx="148166" cy="503512"/>
          </a:xfrm>
          <a:prstGeom prst="rightBracket">
            <a:avLst/>
          </a:prstGeom>
          <a:ln>
            <a:solidFill>
              <a:srgbClr val="1D5F76"/>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srgbClr val="1D5F76"/>
              </a:solidFill>
            </a:endParaRPr>
          </a:p>
        </p:txBody>
      </p:sp>
      <p:sp>
        <p:nvSpPr>
          <p:cNvPr id="57" name="Right Bracket 56"/>
          <p:cNvSpPr/>
          <p:nvPr/>
        </p:nvSpPr>
        <p:spPr>
          <a:xfrm>
            <a:off x="4561417" y="5726230"/>
            <a:ext cx="148166" cy="745572"/>
          </a:xfrm>
          <a:prstGeom prst="rightBracket">
            <a:avLst/>
          </a:prstGeom>
          <a:ln>
            <a:solidFill>
              <a:srgbClr val="008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solidFill>
                <a:srgbClr val="008000"/>
              </a:solidFill>
            </a:endParaRPr>
          </a:p>
        </p:txBody>
      </p:sp>
      <p:cxnSp>
        <p:nvCxnSpPr>
          <p:cNvPr id="58" name="Straight Arrow Connector 57"/>
          <p:cNvCxnSpPr/>
          <p:nvPr/>
        </p:nvCxnSpPr>
        <p:spPr>
          <a:xfrm flipV="1">
            <a:off x="4794251" y="4773084"/>
            <a:ext cx="719667" cy="550333"/>
          </a:xfrm>
          <a:prstGeom prst="straightConnector1">
            <a:avLst/>
          </a:prstGeom>
          <a:ln>
            <a:solidFill>
              <a:srgbClr val="008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60" name="Straight Arrow Connector 59"/>
          <p:cNvCxnSpPr>
            <a:stCxn id="57" idx="2"/>
          </p:cNvCxnSpPr>
          <p:nvPr/>
        </p:nvCxnSpPr>
        <p:spPr>
          <a:xfrm flipV="1">
            <a:off x="4709583" y="4847167"/>
            <a:ext cx="931334" cy="1251849"/>
          </a:xfrm>
          <a:prstGeom prst="straightConnector1">
            <a:avLst/>
          </a:prstGeom>
          <a:ln>
            <a:solidFill>
              <a:srgbClr val="008000"/>
            </a:solidFill>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80813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5">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5">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7" grpId="0" animBg="1"/>
    </p:bldLst>
  </p:timing>
</p:sld>
</file>

<file path=ppt/theme/theme1.xml><?xml version="1.0" encoding="utf-8"?>
<a:theme xmlns:a="http://schemas.openxmlformats.org/drawingml/2006/main" name="Spiceland4e_9_10">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Spiceland4e_9_10.potx</Template>
  <TotalTime>7888</TotalTime>
  <Words>14088</Words>
  <Application>Microsoft Office PowerPoint</Application>
  <PresentationFormat>On-screen Show (4:3)</PresentationFormat>
  <Paragraphs>1154</Paragraphs>
  <Slides>75</Slides>
  <Notes>60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75</vt:i4>
      </vt:variant>
    </vt:vector>
  </HeadingPairs>
  <TitlesOfParts>
    <vt:vector size="86" baseType="lpstr">
      <vt:lpstr>Arial</vt:lpstr>
      <vt:lpstr>Avenir LT Std 35 Light</vt:lpstr>
      <vt:lpstr>Avenir LT Std 45 Book</vt:lpstr>
      <vt:lpstr>Avenir LT Std 55 Roman</vt:lpstr>
      <vt:lpstr>Avenir LT Std 65 Medium</vt:lpstr>
      <vt:lpstr>Calibri</vt:lpstr>
      <vt:lpstr>Myriad Pro</vt:lpstr>
      <vt:lpstr>Tahoma</vt:lpstr>
      <vt:lpstr>URWPalladioTOT</vt:lpstr>
      <vt:lpstr>Wingdings</vt:lpstr>
      <vt:lpstr>Spiceland4e_9_10</vt:lpstr>
      <vt:lpstr>Statement of Cash Flows</vt:lpstr>
      <vt:lpstr>PART A</vt:lpstr>
      <vt:lpstr>Cash Flow Activities</vt:lpstr>
      <vt:lpstr>Illustration 11–1 Statement of Cash Flows</vt:lpstr>
      <vt:lpstr>Learning Objective 1 </vt:lpstr>
      <vt:lpstr>Operating, Investing, and Financing Activities</vt:lpstr>
      <vt:lpstr>Common Mistake</vt:lpstr>
      <vt:lpstr>Information Sources for Preparing the Statement of Cash Flows</vt:lpstr>
      <vt:lpstr>Relationship of the Income Statement and Balance Sheet to the Statement of Cash Flows</vt:lpstr>
      <vt:lpstr>Key Point</vt:lpstr>
      <vt:lpstr>Noncash Activities</vt:lpstr>
      <vt:lpstr>Examples of Significant Noncash Investing and Financing Activities</vt:lpstr>
      <vt:lpstr>Concept Check 11–1</vt:lpstr>
      <vt:lpstr>PART B</vt:lpstr>
      <vt:lpstr>Learning Objective 2 </vt:lpstr>
      <vt:lpstr>Steps in Preparing the Statement of Cash Flows</vt:lpstr>
      <vt:lpstr>Income Statement, Balance Sheets, and Additional Information for E-Games, Inc.</vt:lpstr>
      <vt:lpstr>PowerPoint Presentation</vt:lpstr>
      <vt:lpstr>PowerPoint Presentation</vt:lpstr>
      <vt:lpstr>PowerPoint Presentation</vt:lpstr>
      <vt:lpstr>Key Point</vt:lpstr>
      <vt:lpstr>Basic Format for the Statement of Cash Flows—Indirect Method</vt:lpstr>
      <vt:lpstr>Operating Activities—Indirect and Direct Methods</vt:lpstr>
      <vt:lpstr>Key Point</vt:lpstr>
      <vt:lpstr>Learning Objective 3 </vt:lpstr>
      <vt:lpstr>Operating Activities—Indirect Method</vt:lpstr>
      <vt:lpstr>Summary of Adjustments to Net Income</vt:lpstr>
      <vt:lpstr>Noncash Income Statement Adjustments</vt:lpstr>
      <vt:lpstr>Adjustment for Depreciation Expense</vt:lpstr>
      <vt:lpstr>Adjustment for Loss on Sale of Land</vt:lpstr>
      <vt:lpstr>Common Mistake</vt:lpstr>
      <vt:lpstr>Balance Sheet Adjustments</vt:lpstr>
      <vt:lpstr>Adjustment for Change in Accounts Receivable</vt:lpstr>
      <vt:lpstr>Adjustment for Change in Inventory</vt:lpstr>
      <vt:lpstr>Adjustment for Change in Prepaid Rent</vt:lpstr>
      <vt:lpstr>Adjustment for Change in Accounts Payable</vt:lpstr>
      <vt:lpstr>Adjustment for Change in Interest Payable</vt:lpstr>
      <vt:lpstr>Adjustment for Change in Income Tax Payable</vt:lpstr>
      <vt:lpstr>Key Point</vt:lpstr>
      <vt:lpstr>Concept Check 11–2</vt:lpstr>
      <vt:lpstr>Concept Check 11–3</vt:lpstr>
      <vt:lpstr>Learning Objective 4 </vt:lpstr>
      <vt:lpstr>Investing Activities</vt:lpstr>
      <vt:lpstr>Cash Flows from Investing Activities</vt:lpstr>
      <vt:lpstr>Common Mistake</vt:lpstr>
      <vt:lpstr>Key Point</vt:lpstr>
      <vt:lpstr>Concept Check 11–4</vt:lpstr>
      <vt:lpstr>Learning Objective 5 </vt:lpstr>
      <vt:lpstr>Financing Activities</vt:lpstr>
      <vt:lpstr>Cash Flows from Financing Activities</vt:lpstr>
      <vt:lpstr>Concept Check 11–5</vt:lpstr>
      <vt:lpstr>Complete Statement of Cash Flows</vt:lpstr>
      <vt:lpstr>ANALYSIS</vt:lpstr>
      <vt:lpstr>Learning Objective 6 </vt:lpstr>
      <vt:lpstr>Cash Flow Ratios</vt:lpstr>
      <vt:lpstr>Selected Financial Data for Apple and Alphabet </vt:lpstr>
      <vt:lpstr>Return on Assets for Apple and Alphabet </vt:lpstr>
      <vt:lpstr>Components of Cash Return on Assets</vt:lpstr>
      <vt:lpstr>Cash Flow to Sales for Apple and Alphabet</vt:lpstr>
      <vt:lpstr>Key Point</vt:lpstr>
      <vt:lpstr>Concept Check 11–6</vt:lpstr>
      <vt:lpstr>APPENDIX  OPERATING ACTIVITIES – DIRECT METHOD</vt:lpstr>
      <vt:lpstr>Operating Activities—Direct Method</vt:lpstr>
      <vt:lpstr>Relationship between the Income Statement and Cash Flows from Operating Activities—Direct Method</vt:lpstr>
      <vt:lpstr>Convert Income Statement Items to Operating Cash Flows</vt:lpstr>
      <vt:lpstr>Illustration 11–28  Cash Received from Customers  </vt:lpstr>
      <vt:lpstr>Calculate Cash Paid to Suppliers </vt:lpstr>
      <vt:lpstr>Illustration 11–29  Cash Paid to Suppliers</vt:lpstr>
      <vt:lpstr>Illustration 11–30  Cash Paid for Operating Expenses</vt:lpstr>
      <vt:lpstr>Illustration 11–31  Cash Paid for Interest Expense</vt:lpstr>
      <vt:lpstr>Illustration 11–32 Cash Paid for Income Taxes</vt:lpstr>
      <vt:lpstr>Illustration 11–33 Operating Activities Using the Direct Method</vt:lpstr>
      <vt:lpstr>Key Point</vt:lpstr>
      <vt:lpstr>Concept Check 11–7</vt:lpstr>
      <vt:lpstr>End of Chapter 11</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Financial Accounting</dc:title>
  <dc:creator>Tippy McIntosh</dc:creator>
  <cp:lastModifiedBy>Jeannie</cp:lastModifiedBy>
  <cp:revision>621</cp:revision>
  <dcterms:created xsi:type="dcterms:W3CDTF">2015-07-01T20:34:59Z</dcterms:created>
  <dcterms:modified xsi:type="dcterms:W3CDTF">2021-05-31T20:35:29Z</dcterms:modified>
</cp:coreProperties>
</file>