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heme/themeOverride1.xml" ContentType="application/vnd.openxmlformats-officedocument.themeOverr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3"/>
  </p:notesMasterIdLst>
  <p:handoutMasterIdLst>
    <p:handoutMasterId r:id="rId84"/>
  </p:handoutMasterIdLst>
  <p:sldIdLst>
    <p:sldId id="256" r:id="rId2"/>
    <p:sldId id="259" r:id="rId3"/>
    <p:sldId id="260" r:id="rId4"/>
    <p:sldId id="261" r:id="rId5"/>
    <p:sldId id="298" r:id="rId6"/>
    <p:sldId id="299" r:id="rId7"/>
    <p:sldId id="262" r:id="rId8"/>
    <p:sldId id="300" r:id="rId9"/>
    <p:sldId id="301" r:id="rId10"/>
    <p:sldId id="302" r:id="rId11"/>
    <p:sldId id="303" r:id="rId12"/>
    <p:sldId id="333" r:id="rId13"/>
    <p:sldId id="304" r:id="rId14"/>
    <p:sldId id="305" r:id="rId15"/>
    <p:sldId id="306" r:id="rId16"/>
    <p:sldId id="381" r:id="rId17"/>
    <p:sldId id="343" r:id="rId18"/>
    <p:sldId id="344" r:id="rId19"/>
    <p:sldId id="345" r:id="rId20"/>
    <p:sldId id="380" r:id="rId21"/>
    <p:sldId id="310" r:id="rId22"/>
    <p:sldId id="311" r:id="rId23"/>
    <p:sldId id="263" r:id="rId24"/>
    <p:sldId id="346" r:id="rId25"/>
    <p:sldId id="382" r:id="rId26"/>
    <p:sldId id="348" r:id="rId27"/>
    <p:sldId id="383" r:id="rId28"/>
    <p:sldId id="265" r:id="rId29"/>
    <p:sldId id="312" r:id="rId30"/>
    <p:sldId id="334" r:id="rId31"/>
    <p:sldId id="267" r:id="rId32"/>
    <p:sldId id="268" r:id="rId33"/>
    <p:sldId id="349" r:id="rId34"/>
    <p:sldId id="373" r:id="rId35"/>
    <p:sldId id="384" r:id="rId36"/>
    <p:sldId id="339" r:id="rId37"/>
    <p:sldId id="375" r:id="rId38"/>
    <p:sldId id="350" r:id="rId39"/>
    <p:sldId id="386" r:id="rId40"/>
    <p:sldId id="387" r:id="rId41"/>
    <p:sldId id="385" r:id="rId42"/>
    <p:sldId id="352" r:id="rId43"/>
    <p:sldId id="317" r:id="rId44"/>
    <p:sldId id="318" r:id="rId45"/>
    <p:sldId id="356" r:id="rId46"/>
    <p:sldId id="376" r:id="rId47"/>
    <p:sldId id="353" r:id="rId48"/>
    <p:sldId id="377" r:id="rId49"/>
    <p:sldId id="355" r:id="rId50"/>
    <p:sldId id="275" r:id="rId51"/>
    <p:sldId id="276" r:id="rId52"/>
    <p:sldId id="357" r:id="rId53"/>
    <p:sldId id="358" r:id="rId54"/>
    <p:sldId id="359" r:id="rId55"/>
    <p:sldId id="360" r:id="rId56"/>
    <p:sldId id="361" r:id="rId57"/>
    <p:sldId id="362" r:id="rId58"/>
    <p:sldId id="370" r:id="rId59"/>
    <p:sldId id="363" r:id="rId60"/>
    <p:sldId id="364" r:id="rId61"/>
    <p:sldId id="365" r:id="rId62"/>
    <p:sldId id="366" r:id="rId63"/>
    <p:sldId id="367" r:id="rId64"/>
    <p:sldId id="368" r:id="rId65"/>
    <p:sldId id="369" r:id="rId66"/>
    <p:sldId id="371" r:id="rId67"/>
    <p:sldId id="372" r:id="rId68"/>
    <p:sldId id="335" r:id="rId69"/>
    <p:sldId id="336" r:id="rId70"/>
    <p:sldId id="286" r:id="rId71"/>
    <p:sldId id="292" r:id="rId72"/>
    <p:sldId id="328" r:id="rId73"/>
    <p:sldId id="323" r:id="rId74"/>
    <p:sldId id="294" r:id="rId75"/>
    <p:sldId id="326" r:id="rId76"/>
    <p:sldId id="378" r:id="rId77"/>
    <p:sldId id="295" r:id="rId78"/>
    <p:sldId id="388" r:id="rId79"/>
    <p:sldId id="331" r:id="rId80"/>
    <p:sldId id="332" r:id="rId81"/>
    <p:sldId id="296" r:id="rId82"/>
  </p:sldIdLst>
  <p:sldSz cx="9144000" cy="6858000" type="screen4x3"/>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1964">
          <p15:clr>
            <a:srgbClr val="A4A3A4"/>
          </p15:clr>
        </p15:guide>
        <p15:guide id="4" pos="189">
          <p15:clr>
            <a:srgbClr val="A4A3A4"/>
          </p15:clr>
        </p15:guide>
        <p15:guide id="5" orient="horz" pos="4319">
          <p15:clr>
            <a:srgbClr val="A4A3A4"/>
          </p15:clr>
        </p15:guide>
        <p15:guide id="6" orient="horz" pos="115">
          <p15:clr>
            <a:srgbClr val="A4A3A4"/>
          </p15:clr>
        </p15:guide>
        <p15:guide id="7" pos="575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Gigot" initials="CG" lastIdx="22" clrIdx="0"/>
  <p:cmAuthor id="1" name="Barb Muller" initials="BM" lastIdx="100" clrIdx="1"/>
  <p:cmAuthor id="2" name="Teresa Anderson" initials="TA" lastIdx="1" clrIdx="2"/>
  <p:cmAuthor id="3" name="Helen Roybark" initials="HR" lastIdx="24" clrIdx="3">
    <p:extLst>
      <p:ext uri="{19B8F6BF-5375-455C-9EA6-DF929625EA0E}">
        <p15:presenceInfo xmlns:p15="http://schemas.microsoft.com/office/powerpoint/2012/main" userId="52e54960d59d801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5F76"/>
    <a:srgbClr val="D4D0B0"/>
    <a:srgbClr val="5A1A39"/>
    <a:srgbClr val="D49323"/>
    <a:srgbClr val="264E21"/>
    <a:srgbClr val="A5062D"/>
    <a:srgbClr val="33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50" autoAdjust="0"/>
    <p:restoredTop sz="76725" autoAdjust="0"/>
  </p:normalViewPr>
  <p:slideViewPr>
    <p:cSldViewPr snapToGrid="0" snapToObjects="1">
      <p:cViewPr varScale="1">
        <p:scale>
          <a:sx n="88" d="100"/>
          <a:sy n="88" d="100"/>
        </p:scale>
        <p:origin x="2172" y="78"/>
      </p:cViewPr>
      <p:guideLst>
        <p:guide orient="horz" pos="3275"/>
        <p:guide/>
        <p:guide orient="horz" pos="1964"/>
        <p:guide pos="189"/>
        <p:guide orient="horz" pos="4319"/>
        <p:guide orient="horz" pos="115"/>
        <p:guide pos="5759"/>
      </p:guideLst>
    </p:cSldViewPr>
  </p:slideViewPr>
  <p:outlineViewPr>
    <p:cViewPr>
      <p:scale>
        <a:sx n="33" d="100"/>
        <a:sy n="33" d="100"/>
      </p:scale>
      <p:origin x="0" y="41936"/>
    </p:cViewPr>
    <p:sldLst>
      <p:sld r:id="rId1" collapse="1"/>
    </p:sldLst>
  </p:outlineViewPr>
  <p:notesTextViewPr>
    <p:cViewPr>
      <p:scale>
        <a:sx n="3" d="2"/>
        <a:sy n="3" d="2"/>
      </p:scale>
      <p:origin x="0" y="0"/>
    </p:cViewPr>
  </p:notesTextViewPr>
  <p:sorterViewPr>
    <p:cViewPr>
      <p:scale>
        <a:sx n="193" d="100"/>
        <a:sy n="193" d="100"/>
      </p:scale>
      <p:origin x="0" y="0"/>
    </p:cViewPr>
  </p:sorterViewPr>
  <p:notesViewPr>
    <p:cSldViewPr snapToGrid="0" snapToObjects="1">
      <p:cViewPr varScale="1">
        <p:scale>
          <a:sx n="85" d="100"/>
          <a:sy n="85" d="100"/>
        </p:scale>
        <p:origin x="3828"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handoutMaster" Target="handoutMasters/handoutMaster1.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3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sz="quarter" idx="1"/>
          </p:nvPr>
        </p:nvSpPr>
        <p:spPr>
          <a:xfrm>
            <a:off x="4008705" y="0"/>
            <a:ext cx="3066733" cy="468154"/>
          </a:xfrm>
          <a:prstGeom prst="rect">
            <a:avLst/>
          </a:prstGeom>
        </p:spPr>
        <p:txBody>
          <a:bodyPr vert="horz" lIns="93936" tIns="46968" rIns="93936" bIns="46968" rtlCol="0"/>
          <a:lstStyle>
            <a:lvl1pPr algn="r">
              <a:defRPr sz="1200"/>
            </a:lvl1pPr>
          </a:lstStyle>
          <a:p>
            <a:fld id="{42B1D35A-B4C8-9743-8763-13778372564B}" type="datetime1">
              <a:rPr lang="en-US" smtClean="0"/>
              <a:t>5/31/2021</a:t>
            </a:fld>
            <a:endParaRPr lang="en-US" dirty="0"/>
          </a:p>
        </p:txBody>
      </p:sp>
      <p:sp>
        <p:nvSpPr>
          <p:cNvPr id="4" name="Footer Placeholder 3"/>
          <p:cNvSpPr>
            <a:spLocks noGrp="1"/>
          </p:cNvSpPr>
          <p:nvPr>
            <p:ph type="ftr" sz="quarter" idx="2"/>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705" y="8893296"/>
            <a:ext cx="3066733" cy="468154"/>
          </a:xfrm>
          <a:prstGeom prst="rect">
            <a:avLst/>
          </a:prstGeom>
        </p:spPr>
        <p:txBody>
          <a:bodyPr vert="horz" lIns="93936" tIns="46968" rIns="93936" bIns="46968" rtlCol="0" anchor="b"/>
          <a:lstStyle>
            <a:lvl1pPr algn="r">
              <a:defRPr sz="1200"/>
            </a:lvl1pPr>
          </a:lstStyle>
          <a:p>
            <a:r>
              <a:rPr lang="en-US" dirty="0"/>
              <a:t>9-#</a:t>
            </a:r>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3C7C0108-6E40-1A45-B73C-11FBD16D558B}" type="datetime1">
              <a:rPr lang="en-US" smtClean="0"/>
              <a:t>5/31/2021</a:t>
            </a:fld>
            <a:endParaRPr lang="en-US" dirty="0"/>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endParaRPr lang="en-US" dirty="0"/>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r>
              <a:rPr lang="en-US" dirty="0"/>
              <a:t>9-#</a:t>
            </a:r>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California Coasters records the issuance of the $25,000 note as shown in the journal entry dated November 1, 2024, above.</a:t>
            </a:r>
          </a:p>
          <a:p>
            <a:endParaRPr lang="en-US" sz="1200" dirty="0">
              <a:latin typeface="+mn-lt"/>
            </a:endParaRPr>
          </a:p>
          <a:p>
            <a:r>
              <a:rPr lang="en-US" sz="1200" dirty="0">
                <a:solidFill>
                  <a:srgbClr val="000000"/>
                </a:solidFill>
                <a:latin typeface="+mn-lt"/>
              </a:rPr>
              <a:t>California Coasters will make its first monthly payment on November 30, another monthly payment on December 31, and so on. The journal entries used to record the first two monthly payments, dated November 30 and December 31, 2024, are shown above. The amounts used in recording the monthly payments come directly from the amortization schedule, which is set forth on the preceding slide. </a:t>
            </a:r>
          </a:p>
          <a:p>
            <a:endParaRPr lang="en-US" sz="1200" dirty="0">
              <a:solidFill>
                <a:srgbClr val="000000"/>
              </a:solidFill>
              <a:latin typeface="+mn-lt"/>
            </a:endParaRPr>
          </a:p>
          <a:p>
            <a:r>
              <a:rPr lang="en-US" sz="1200" dirty="0">
                <a:solidFill>
                  <a:srgbClr val="000000"/>
                </a:solidFill>
                <a:latin typeface="+mn-lt"/>
              </a:rPr>
              <a:t>Notice that the amount of cash paid is the same for each payment but (a) the amount of interest expense is decreasing and (b) the amount paid on the note's principal balance is increasing. </a:t>
            </a:r>
          </a:p>
          <a:p>
            <a:endParaRPr lang="en-US" sz="1200" dirty="0">
              <a:solidFill>
                <a:srgbClr val="000000"/>
              </a:solidFill>
              <a:latin typeface="+mn-lt"/>
            </a:endParaRPr>
          </a:p>
          <a:p>
            <a:r>
              <a:rPr lang="en-US" sz="1200" dirty="0">
                <a:solidFill>
                  <a:srgbClr val="000000"/>
                </a:solidFill>
                <a:latin typeface="+mn-lt"/>
              </a:rPr>
              <a:t>After the second payment, the note will have a balance of $24,073.43</a:t>
            </a:r>
            <a:r>
              <a:rPr lang="en-US" sz="1800" dirty="0">
                <a:solidFill>
                  <a:srgbClr val="000000"/>
                </a:solidFill>
                <a:latin typeface="URWPalladioTOT"/>
              </a:rPr>
              <a:t>.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70677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262191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6041195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13</a:t>
            </a:fld>
            <a:endParaRPr lang="en-US" dirty="0"/>
          </a:p>
        </p:txBody>
      </p:sp>
    </p:spTree>
    <p:extLst>
      <p:ext uri="{BB962C8B-B14F-4D97-AF65-F5344CB8AC3E}">
        <p14:creationId xmlns:p14="http://schemas.microsoft.com/office/powerpoint/2010/main" val="35848487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important that you understand how companies report their leases because </a:t>
            </a:r>
            <a:r>
              <a:rPr lang="en-US" b="1" dirty="0"/>
              <a:t>leasing has become the number one method of external financing by U.S. companies.</a:t>
            </a:r>
            <a:r>
              <a:rPr lang="en-US" dirty="0"/>
              <a:t> You are already familiar with a lease if you’ve ever leased a car or an apartment. </a:t>
            </a:r>
          </a:p>
          <a:p>
            <a:endParaRPr lang="en-US" dirty="0"/>
          </a:p>
          <a:p>
            <a:r>
              <a:rPr lang="en-US" dirty="0"/>
              <a:t>A </a:t>
            </a:r>
            <a:r>
              <a:rPr lang="en-US" b="1" i="0" dirty="0"/>
              <a:t>lease</a:t>
            </a:r>
            <a:r>
              <a:rPr lang="en-US" dirty="0"/>
              <a:t> is a contractual arrangement by which the </a:t>
            </a:r>
            <a:r>
              <a:rPr lang="en-US" i="1" dirty="0"/>
              <a:t>lessor</a:t>
            </a:r>
            <a:r>
              <a:rPr lang="en-US" dirty="0"/>
              <a:t> (owner) provides the </a:t>
            </a:r>
            <a:r>
              <a:rPr lang="en-US" i="1" dirty="0"/>
              <a:t>lessee</a:t>
            </a:r>
            <a:r>
              <a:rPr lang="en-US" dirty="0"/>
              <a:t> (user) the right to use an asset for a specified period of time. This right is recorded as an </a:t>
            </a:r>
            <a:r>
              <a:rPr lang="en-US" i="1" dirty="0"/>
              <a:t>asset</a:t>
            </a:r>
            <a:r>
              <a:rPr lang="en-US" dirty="0"/>
              <a:t>. The user also has an obligation to make payments over the lease period. This obligation is recorded as a </a:t>
            </a:r>
            <a:r>
              <a:rPr lang="en-US" i="1" dirty="0"/>
              <a:t>liability</a:t>
            </a:r>
            <a:r>
              <a:rPr lang="en-US" dirty="0"/>
              <a:t>. </a:t>
            </a:r>
          </a:p>
          <a:p>
            <a:endParaRPr lang="en-US"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14</a:t>
            </a:fld>
            <a:endParaRPr lang="en-US" dirty="0"/>
          </a:p>
        </p:txBody>
      </p:sp>
    </p:spTree>
    <p:extLst>
      <p:ext uri="{BB962C8B-B14F-4D97-AF65-F5344CB8AC3E}">
        <p14:creationId xmlns:p14="http://schemas.microsoft.com/office/powerpoint/2010/main" val="21334075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baseline="0" dirty="0"/>
              <a:t>Let’s look at the benefits of leasing.</a:t>
            </a:r>
          </a:p>
          <a:p>
            <a:endParaRPr lang="en-US" baseline="0" dirty="0"/>
          </a:p>
          <a:p>
            <a:r>
              <a:rPr lang="en-US" b="1" dirty="0"/>
              <a:t>Why Do Many Companies Lease Rather Than Buy?</a:t>
            </a:r>
          </a:p>
          <a:p>
            <a:endParaRPr lang="en-US" b="1" dirty="0"/>
          </a:p>
          <a:p>
            <a:pPr marL="234841" indent="-234841">
              <a:buFont typeface="+mj-lt"/>
              <a:buAutoNum type="arabicPeriod"/>
            </a:pPr>
            <a:r>
              <a:rPr lang="en-US" b="1" dirty="0"/>
              <a:t>Leasing reduces the upfront cash needed to use an asset. </a:t>
            </a:r>
            <a:r>
              <a:rPr lang="en-US" dirty="0"/>
              <a:t>Instead of paying cash upfront for the full purchase of an asset, only the first month’s lease payment is needed to begin using the asset. This is especially important for companies that have high credit risk and may not be able to borrow enough cash to purchase an asset.</a:t>
            </a:r>
          </a:p>
          <a:p>
            <a:pPr marL="234841" indent="-234841">
              <a:buFont typeface="+mj-lt"/>
              <a:buAutoNum type="arabicPeriod"/>
            </a:pPr>
            <a:r>
              <a:rPr lang="en-US" b="1" dirty="0"/>
              <a:t>Lease payments often are lower than installment payments.</a:t>
            </a:r>
            <a:r>
              <a:rPr lang="en-US" b="1" i="1" dirty="0"/>
              <a:t> </a:t>
            </a:r>
            <a:r>
              <a:rPr lang="en-US" dirty="0"/>
              <a:t>Lease payments often are tied only to the portion of value related to the period of use, while the installment payments are tied to the entire value of the asset regardless of the borrower's intended period of use. This means the monthly payments associated with leasing often are lower. </a:t>
            </a:r>
          </a:p>
          <a:p>
            <a:pPr marL="234841" indent="-234841">
              <a:buFont typeface="+mj-lt"/>
              <a:buAutoNum type="arabicPeriod"/>
            </a:pPr>
            <a:r>
              <a:rPr lang="en-US" b="1" dirty="0"/>
              <a:t>Leasing offers flexibility and lower costs when disposing of an asset.</a:t>
            </a:r>
            <a:r>
              <a:rPr lang="en-US" dirty="0"/>
              <a:t> Returning a leased asset at the end of the lease term requires little effort or cost. Selling an asset, however, may require more time to find a buyer, especially for unique assets. Selling an asset also can require significant costs, such as selling commissions and legal fees.</a:t>
            </a:r>
          </a:p>
          <a:p>
            <a:pPr marL="234841" indent="-234841">
              <a:buFont typeface="+mj-lt"/>
              <a:buAutoNum type="arabicPeriod"/>
            </a:pPr>
            <a:r>
              <a:rPr lang="en-US" b="1" dirty="0"/>
              <a:t>Leasing may offer protection against the risk of declining asset values.</a:t>
            </a:r>
            <a:r>
              <a:rPr lang="en-US" b="1" i="1" dirty="0"/>
              <a:t> </a:t>
            </a:r>
            <a:r>
              <a:rPr lang="en-US" dirty="0"/>
              <a:t>In certain lease agreements, lessees don’t have to worry about declining fair values (selling prices) while they are using the asset. Of course, the lessee also misses out on any increase in fair value.</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4447437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lease arrangement gives the lessee (user) the right to use an asset for a period of time. This right is recorded as an </a:t>
            </a:r>
            <a:r>
              <a:rPr lang="en-US" i="1" dirty="0"/>
              <a:t>asset</a:t>
            </a:r>
            <a:r>
              <a:rPr lang="en-US" dirty="0"/>
              <a:t>. The user also has an obligation to make payments over the lease period. This obligation is recorded as a </a:t>
            </a:r>
            <a:r>
              <a:rPr lang="en-US" i="1" dirty="0"/>
              <a:t>liability</a:t>
            </a:r>
            <a:r>
              <a:rPr lang="en-US" dirty="0"/>
              <a:t>. </a:t>
            </a:r>
          </a:p>
          <a:p>
            <a:endParaRPr lang="en-US" dirty="0"/>
          </a:p>
          <a:p>
            <a:r>
              <a:rPr lang="en-US" dirty="0"/>
              <a:t>Let’s look at an example of recording a lease by modifying our earlier example of California Coasters. Instead of purchasing a new delivery truck, California Coasters agrees to make lease payments of $352.28 at the end of each month for 48 months. California Coasters doesn’t own the leased truck, but the company has the right to use the truck by agreeing to terms of the lease. At the beginning of the lease period, California Coasters records a lease asset and lease payable for the present value of the lease payments. In this example, the present value of the 48 lease payments using a 6% borrowing rate is $15,000 (calculation discussed in the next two slides).</a:t>
            </a:r>
          </a:p>
          <a:p>
            <a:endParaRPr lang="en-US" dirty="0"/>
          </a:p>
          <a:p>
            <a:r>
              <a:rPr lang="en-US" dirty="0"/>
              <a:t>Even though lease payments total $16,909.44 over the four-year period ($352.28 × 48 payments), we record the lease  payable for only $15,000, the present value of those future payments. The additional payment of $1,909.44 essentially represents the cost of borrowing for four years. As lease payments are made over time, the carrying values of the asset and the liability will be reduced to zero. </a:t>
            </a:r>
          </a:p>
          <a:p>
            <a:endParaRPr lang="en-US" dirty="0"/>
          </a:p>
          <a:p>
            <a:r>
              <a:rPr lang="en-US" dirty="0"/>
              <a:t>These adjustments are covered in intermediate accounting textbooks.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16</a:t>
            </a:fld>
            <a:endParaRPr lang="en-US" dirty="0"/>
          </a:p>
        </p:txBody>
      </p:sp>
    </p:spTree>
    <p:extLst>
      <p:ext uri="{BB962C8B-B14F-4D97-AF65-F5344CB8AC3E}">
        <p14:creationId xmlns:p14="http://schemas.microsoft.com/office/powerpoint/2010/main" val="33953513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beginning of the lease period, the lessee records a lease asset and lease payable for the </a:t>
            </a:r>
            <a:r>
              <a:rPr lang="en-US" i="1" dirty="0"/>
              <a:t>present value of the lease payments</a:t>
            </a:r>
            <a:r>
              <a:rPr lang="en-US" dirty="0"/>
              <a:t>. There are several ways to calculate the present value of the lease payments.</a:t>
            </a:r>
          </a:p>
          <a:p>
            <a:endParaRPr lang="en-US" dirty="0"/>
          </a:p>
          <a:p>
            <a:pPr marL="234841" indent="-234841">
              <a:buFont typeface="+mj-lt"/>
              <a:buAutoNum type="arabicPeriod"/>
            </a:pPr>
            <a:r>
              <a:rPr lang="en-US" dirty="0"/>
              <a:t>Table 4 at the back of this book provides present values of annuities of $1 for many variations in number of periods (</a:t>
            </a:r>
            <a:r>
              <a:rPr lang="en-US" i="1" dirty="0"/>
              <a:t>n</a:t>
            </a:r>
            <a:r>
              <a:rPr lang="en-US" dirty="0"/>
              <a:t>) and interest rates (</a:t>
            </a:r>
            <a:r>
              <a:rPr lang="en-US" i="1" dirty="0"/>
              <a:t>i</a:t>
            </a:r>
            <a:r>
              <a:rPr lang="en-US" dirty="0"/>
              <a:t>). These values are multiplied by the monthly lease payment to get the present value of the total lease payments. </a:t>
            </a:r>
          </a:p>
          <a:p>
            <a:pPr marL="234841" indent="-234841">
              <a:buFont typeface="+mj-lt"/>
              <a:buAutoNum type="arabicPeriod"/>
            </a:pPr>
            <a:r>
              <a:rPr lang="en-US" dirty="0"/>
              <a:t>For combinations of </a:t>
            </a:r>
            <a:r>
              <a:rPr lang="en-US" i="1" dirty="0"/>
              <a:t>n</a:t>
            </a:r>
            <a:r>
              <a:rPr lang="en-US" dirty="0"/>
              <a:t> and </a:t>
            </a:r>
            <a:r>
              <a:rPr lang="en-US" i="1" dirty="0"/>
              <a:t>i</a:t>
            </a:r>
            <a:r>
              <a:rPr lang="en-US" dirty="0"/>
              <a:t> not shown, you can calculate the present value of the lease payments using a financial calculator or Excel.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5360270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4 at the back of this book provides present values of annuities of $1 for many variations in number of periods (n) and interest rates (i). These values are multiplied by the monthly lease payment to get the present value of the total lease payments. For combinations of n and I not shown, you can calculate the present value of the lease payments using a financial calculator or Excel.</a:t>
            </a:r>
          </a:p>
          <a:p>
            <a:endParaRPr lang="en-US" dirty="0"/>
          </a:p>
          <a:p>
            <a:r>
              <a:rPr lang="en-US" dirty="0"/>
              <a:t>In our example, the lease period is 48 months, and the interest rate per month is 0.5% (= 6% annual rate ÷ 12). </a:t>
            </a:r>
          </a:p>
          <a:p>
            <a:endParaRPr lang="en-US" dirty="0"/>
          </a:p>
          <a:p>
            <a:r>
              <a:rPr lang="en-US" dirty="0"/>
              <a:t>This illustration shows the calculator inputs used to obtain the present value of $15,000.</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1146310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alternative to using a financial calculator is to use Excel. </a:t>
            </a:r>
          </a:p>
          <a:p>
            <a:endParaRPr lang="en-US" dirty="0"/>
          </a:p>
          <a:p>
            <a:r>
              <a:rPr lang="en-US" dirty="0"/>
              <a:t>This illustration demonstrates the inputs and the formula used to calculate the present value of lease payments.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04989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a:t>
            </a:fld>
            <a:endParaRPr lang="en-US" dirty="0"/>
          </a:p>
        </p:txBody>
      </p:sp>
    </p:spTree>
    <p:extLst>
      <p:ext uri="{BB962C8B-B14F-4D97-AF65-F5344CB8AC3E}">
        <p14:creationId xmlns:p14="http://schemas.microsoft.com/office/powerpoint/2010/main" val="21292283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9063438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1013371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22</a:t>
            </a:fld>
            <a:endParaRPr lang="en-US" dirty="0"/>
          </a:p>
        </p:txBody>
      </p:sp>
    </p:spTree>
    <p:extLst>
      <p:ext uri="{BB962C8B-B14F-4D97-AF65-F5344CB8AC3E}">
        <p14:creationId xmlns:p14="http://schemas.microsoft.com/office/powerpoint/2010/main" val="35848487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b="1" i="0" dirty="0"/>
              <a:t>bond</a:t>
            </a:r>
            <a:r>
              <a:rPr lang="en-US" dirty="0"/>
              <a:t> is a formal debt instrument issued by a company to borrow money. The issuing company (borrower) receives cash by selling a bond to an investor (lender). In return, the issuing company promises to pay back to the investor: </a:t>
            </a:r>
          </a:p>
          <a:p>
            <a:pPr marL="234841" indent="-234841">
              <a:buAutoNum type="arabicParenBoth"/>
            </a:pPr>
            <a:r>
              <a:rPr lang="en-US" dirty="0"/>
              <a:t>A stated amount, referred to as the </a:t>
            </a:r>
            <a:r>
              <a:rPr lang="en-US" i="1" dirty="0"/>
              <a:t>principal</a:t>
            </a:r>
            <a:r>
              <a:rPr lang="en-US" dirty="0"/>
              <a:t> or </a:t>
            </a:r>
            <a:r>
              <a:rPr lang="en-US" i="1" dirty="0"/>
              <a:t>face amount,</a:t>
            </a:r>
            <a:r>
              <a:rPr lang="en-US" dirty="0"/>
              <a:t> at a specified maturity date</a:t>
            </a:r>
          </a:p>
          <a:p>
            <a:pPr marL="234841" indent="-234841">
              <a:buAutoNum type="arabicParenBoth"/>
            </a:pPr>
            <a:r>
              <a:rPr lang="en-US" dirty="0"/>
              <a:t>Periodic interest payments over the life of the bond. </a:t>
            </a:r>
          </a:p>
          <a:p>
            <a:endParaRPr lang="en-US" dirty="0"/>
          </a:p>
          <a:p>
            <a:r>
              <a:rPr lang="en-US" dirty="0"/>
              <a:t>Bonds are very similar to notes.</a:t>
            </a:r>
            <a:r>
              <a:rPr lang="en-US" baseline="0" dirty="0"/>
              <a:t> </a:t>
            </a:r>
            <a:r>
              <a:rPr lang="en-US" dirty="0"/>
              <a:t>Bonds, though, usually are for greater amounts and are issued to many lenders, while notes most often are issued to a single lender such as a bank. </a:t>
            </a:r>
          </a:p>
          <a:p>
            <a:endParaRPr lang="en-US" dirty="0"/>
          </a:p>
          <a:p>
            <a:r>
              <a:rPr lang="en-US" dirty="0"/>
              <a:t>Traditionally, interest on bonds is paid twice a year (semiannually) on designated interest dates, beginning six months after the original bond issue date.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23</a:t>
            </a:fld>
            <a:endParaRPr lang="en-US" dirty="0"/>
          </a:p>
        </p:txBody>
      </p:sp>
    </p:spTree>
    <p:extLst>
      <p:ext uri="{BB962C8B-B14F-4D97-AF65-F5344CB8AC3E}">
        <p14:creationId xmlns:p14="http://schemas.microsoft.com/office/powerpoint/2010/main" val="35497043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Assume that on January 1, 2024, California Coasters decides to raise money for development of its new roller coaster by issuing $100,000 of bonds paying interest of 7% each year. The bonds are due in 10 years, with interest payable semiannually on June 30 and December 31 each year. </a:t>
            </a:r>
            <a:r>
              <a:rPr lang="en-US" b="1" dirty="0"/>
              <a:t>In practice, most corporate bonds pay interest semiannually (every six months) rather than paying interest monthly, quarterly, or annually. </a:t>
            </a:r>
          </a:p>
          <a:p>
            <a:pPr algn="just"/>
            <a:endParaRPr lang="en-US" dirty="0"/>
          </a:p>
          <a:p>
            <a:pPr algn="just"/>
            <a:r>
              <a:rPr lang="en-US" dirty="0"/>
              <a:t>In this example, California Coasters will receive cash of $100,000 on the issue date. In return, California Coasters promises the following cash payments back to investors: </a:t>
            </a:r>
          </a:p>
          <a:p>
            <a:pPr marL="234841" indent="-234841">
              <a:buFont typeface="+mj-lt"/>
              <a:buAutoNum type="arabicPeriod"/>
            </a:pPr>
            <a:r>
              <a:rPr lang="en-US" dirty="0"/>
              <a:t>Face amount of $100,000 at the end of 10 years, plus </a:t>
            </a:r>
          </a:p>
          <a:p>
            <a:pPr marL="234841" indent="-234841">
              <a:buFont typeface="+mj-lt"/>
              <a:buAutoNum type="arabicPeriod"/>
            </a:pPr>
            <a:r>
              <a:rPr lang="en-US" dirty="0"/>
              <a:t>Interest payments of $3,500 (= $100,000 × 7% × 1/2 year) every six months for 10 years. That’s a total of 20 interest payments of $3,500 each (= $70,000). </a:t>
            </a:r>
          </a:p>
          <a:p>
            <a:endParaRPr lang="en-US" dirty="0"/>
          </a:p>
          <a:p>
            <a:r>
              <a:rPr lang="en-US" dirty="0"/>
              <a:t>This illustration provides a timeline of the cash flows related to the bond issue. </a:t>
            </a:r>
          </a:p>
          <a:p>
            <a:endParaRPr lang="en-US" dirty="0"/>
          </a:p>
          <a:p>
            <a:pPr algn="just"/>
            <a:r>
              <a:rPr lang="en-US" dirty="0"/>
              <a:t>Over the 10-year period, investors will receive a total of $170,000, which is the face amount of $100,000 due at maturity plus 20 semiannual interest payments of $3,500, totaling $70,000.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24</a:t>
            </a:fld>
            <a:endParaRPr lang="en-US" dirty="0"/>
          </a:p>
        </p:txBody>
      </p:sp>
    </p:spTree>
    <p:extLst>
      <p:ext uri="{BB962C8B-B14F-4D97-AF65-F5344CB8AC3E}">
        <p14:creationId xmlns:p14="http://schemas.microsoft.com/office/powerpoint/2010/main" val="19212045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California Coasters records the bonds at their issue price of $100,000 by increasing Cash and increasing Bonds Payable (a liability).</a:t>
            </a:r>
          </a:p>
          <a:p>
            <a:endParaRPr lang="en-US" dirty="0"/>
          </a:p>
          <a:p>
            <a:r>
              <a:rPr lang="en-US" dirty="0"/>
              <a:t>California Coasters reports bonds payable in the long-term liabilities section of the balance sheet. Nine years from now, when the bonds are within one year of maturity, the firm will reclassify the bonds as current liabilities.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25</a:t>
            </a:fld>
            <a:endParaRPr lang="en-US" dirty="0"/>
          </a:p>
        </p:txBody>
      </p:sp>
    </p:spTree>
    <p:extLst>
      <p:ext uri="{BB962C8B-B14F-4D97-AF65-F5344CB8AC3E}">
        <p14:creationId xmlns:p14="http://schemas.microsoft.com/office/powerpoint/2010/main" val="33593939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June 30, 2024, California Coasters records the first semiannual interest payment of $3,500 ($100,000 x 7% x ½) based on the bond’s stated interest rate by increasing Interest Expense and decreasing Cash. </a:t>
            </a:r>
          </a:p>
          <a:p>
            <a:endParaRPr lang="en-US" dirty="0"/>
          </a:p>
          <a:p>
            <a:r>
              <a:rPr lang="en-US" dirty="0"/>
              <a:t>The </a:t>
            </a:r>
            <a:r>
              <a:rPr lang="en-US" b="1" dirty="0"/>
              <a:t>stated interest rate</a:t>
            </a:r>
            <a:r>
              <a:rPr lang="en-US" dirty="0"/>
              <a:t> is the rate specified in the bond contract used to calculate the cash payments for interest.</a:t>
            </a:r>
          </a:p>
          <a:p>
            <a:endParaRPr lang="en-US" dirty="0"/>
          </a:p>
          <a:p>
            <a:r>
              <a:rPr lang="en-US" dirty="0"/>
              <a:t>The firm will record another semiannual interest payment on December 31, 2024. In fact, it will record this same semiannual interest payment at the end of every six-month period for the next 10 years.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26</a:t>
            </a:fld>
            <a:endParaRPr lang="en-US" dirty="0"/>
          </a:p>
        </p:txBody>
      </p:sp>
    </p:spTree>
    <p:extLst>
      <p:ext uri="{BB962C8B-B14F-4D97-AF65-F5344CB8AC3E}">
        <p14:creationId xmlns:p14="http://schemas.microsoft.com/office/powerpoint/2010/main" val="780894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issuing company buys back its bonds from the investors, we say the company has retired those bonds. The company may wait until the bonds mature to retire them or choose to buy back the bonds from the investors early. </a:t>
            </a:r>
          </a:p>
          <a:p>
            <a:endParaRPr lang="en-US" dirty="0"/>
          </a:p>
          <a:p>
            <a:r>
              <a:rPr lang="en-US" dirty="0"/>
              <a:t>At retirement, California Coasters would pay cash of $100,000 to eliminate its bonds payable liability and records the payment by decreasing Cash and decreasing Bonds Payable.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27</a:t>
            </a:fld>
            <a:endParaRPr lang="en-US" dirty="0"/>
          </a:p>
        </p:txBody>
      </p:sp>
    </p:spTree>
    <p:extLst>
      <p:ext uri="{BB962C8B-B14F-4D97-AF65-F5344CB8AC3E}">
        <p14:creationId xmlns:p14="http://schemas.microsoft.com/office/powerpoint/2010/main" val="31681702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For most large corporations, bonds are sold, or underwritten, by investment houses. The three largest bond underwriters are JPMorgan Chase, Citigroup, and Bank of America. A company issuing a bond pays a fee for these underwriting services. Other costs include legal, accounting, registration, and printing fees. To keep costs down, the issuing company may choose to sell the bonds directly to a single investor, such as a large investment fund or an insurance company. This is referred to as a private placement. </a:t>
            </a:r>
          </a:p>
          <a:p>
            <a:endParaRPr lang="en-US" b="0" dirty="0"/>
          </a:p>
          <a:p>
            <a:r>
              <a:rPr lang="en-US" b="0" dirty="0"/>
              <a:t>Bonds may be secured or unsecured, term or serial, callable, or convertible. This illustration provides a summary.</a:t>
            </a:r>
          </a:p>
          <a:p>
            <a:endParaRPr lang="en-US" b="1" dirty="0"/>
          </a:p>
          <a:p>
            <a:r>
              <a:rPr lang="en-US" b="1" dirty="0"/>
              <a:t>Secured and Unsecured Bonds. </a:t>
            </a:r>
          </a:p>
          <a:p>
            <a:r>
              <a:rPr lang="en-US" b="1" dirty="0"/>
              <a:t>Secured bonds</a:t>
            </a:r>
            <a:r>
              <a:rPr lang="en-US" b="0" dirty="0"/>
              <a:t> are supported by specific assets the issuing company has pledged as collateral. If the company defaults on the payments, the investor is entitled to the assets pledged as collateral.</a:t>
            </a:r>
          </a:p>
          <a:p>
            <a:r>
              <a:rPr lang="en-US" b="1" dirty="0"/>
              <a:t>Unsecured bonds</a:t>
            </a:r>
            <a:r>
              <a:rPr lang="en-US" b="0" dirty="0"/>
              <a:t>, also referred to as </a:t>
            </a:r>
            <a:r>
              <a:rPr lang="en-US" b="0" i="1" dirty="0"/>
              <a:t>debentures</a:t>
            </a:r>
            <a:r>
              <a:rPr lang="en-US" b="0" dirty="0"/>
              <a:t>, are not backed by a specific asset. These bonds are secured only by the “full faith and credit” of the issuing company. Most bonds are unsecured.</a:t>
            </a:r>
          </a:p>
          <a:p>
            <a:endParaRPr lang="en-US" b="0" dirty="0"/>
          </a:p>
          <a:p>
            <a:r>
              <a:rPr lang="en-US" b="1" dirty="0"/>
              <a:t>Term and Serial Bonds</a:t>
            </a:r>
          </a:p>
          <a:p>
            <a:endParaRPr lang="en-US" b="1" dirty="0"/>
          </a:p>
          <a:p>
            <a:r>
              <a:rPr lang="en-US" b="1" dirty="0"/>
              <a:t>Term bonds </a:t>
            </a:r>
            <a:r>
              <a:rPr lang="en-US" b="0" dirty="0"/>
              <a:t>require payment of the full principal amount of the bond at a single maturity date. To ensure that sufficient funds are available to pay back the bonds at the end of the loan term, the issuing company usually sets aside money in a “sinking fund.” A </a:t>
            </a:r>
            <a:r>
              <a:rPr lang="en-US" b="1" dirty="0"/>
              <a:t>sinking fund </a:t>
            </a:r>
            <a:r>
              <a:rPr lang="en-US" b="0" dirty="0"/>
              <a:t>is an investment fund to which an organization makes payments each year over the life of its outstanding debt. Since most bonds are term bonds, we focus on term bonds in this chapter. The example we covered using California Coasters in the previous section involved term bonds.</a:t>
            </a:r>
          </a:p>
          <a:p>
            <a:endParaRPr lang="en-US" b="0" dirty="0"/>
          </a:p>
          <a:p>
            <a:r>
              <a:rPr lang="en-US" b="1" dirty="0"/>
              <a:t>Serial bonds </a:t>
            </a:r>
            <a:r>
              <a:rPr lang="en-US" b="0" dirty="0"/>
              <a:t>require payments in installments over a series of years. Rather than issuing $20 million in bonds that will be due at the end of the 10th year, the company may issue $20 million in serial bonds, of which $2 million is due each year for the next 10 years. This makes it easier to meet its bond obligations as they become due.</a:t>
            </a:r>
          </a:p>
          <a:p>
            <a:endParaRPr lang="en-US" b="0" dirty="0"/>
          </a:p>
          <a:p>
            <a:r>
              <a:rPr lang="en-US" b="1" dirty="0"/>
              <a:t>Callable Bonds</a:t>
            </a:r>
          </a:p>
          <a:p>
            <a:endParaRPr lang="en-US" b="0" dirty="0"/>
          </a:p>
          <a:p>
            <a:r>
              <a:rPr lang="en-US" b="0" dirty="0"/>
              <a:t>Suppose your company issued bonds a few years ago that pay 10% interest. Now market interest rates have declined to 6%, but you’re obligated to pay 10% interest for the remaining time to maturity. How can you avoid this unfortunate situation? </a:t>
            </a:r>
          </a:p>
          <a:p>
            <a:endParaRPr lang="en-US" sz="1200" dirty="0">
              <a:solidFill>
                <a:srgbClr val="000000"/>
              </a:solidFill>
              <a:latin typeface="+mn-lt"/>
            </a:endParaRPr>
          </a:p>
          <a:p>
            <a:r>
              <a:rPr lang="en-US" sz="1200" dirty="0">
                <a:solidFill>
                  <a:srgbClr val="000000"/>
                </a:solidFill>
                <a:latin typeface="+mn-lt"/>
              </a:rPr>
              <a:t>Most corporate bonds are</a:t>
            </a:r>
            <a:r>
              <a:rPr lang="en-US" sz="1200" b="1" dirty="0">
                <a:solidFill>
                  <a:srgbClr val="000000"/>
                </a:solidFill>
                <a:latin typeface="+mn-lt"/>
              </a:rPr>
              <a:t> callable</a:t>
            </a:r>
            <a:r>
              <a:rPr lang="en-US" sz="1200" dirty="0">
                <a:solidFill>
                  <a:srgbClr val="000000"/>
                </a:solidFill>
                <a:latin typeface="+mn-lt"/>
              </a:rPr>
              <a:t>, or redeemable. This feature allows the issuing company to repay the bonds before their scheduled maturity date at a specified call price, usually at an amount just above face value. Callable bonds protect the issuing company against future decreases in interest rates. If interest rates decline, the company can buy back the high-interest-rate bonds at a fixed price and issue new bonds at the new, lower interest rate.</a:t>
            </a:r>
          </a:p>
          <a:p>
            <a:endParaRPr lang="en-US" sz="1200" dirty="0">
              <a:solidFill>
                <a:srgbClr val="000000"/>
              </a:solidFill>
              <a:latin typeface="+mn-lt"/>
            </a:endParaRPr>
          </a:p>
          <a:p>
            <a:r>
              <a:rPr lang="en-US" sz="1200" b="1" dirty="0">
                <a:solidFill>
                  <a:srgbClr val="000000"/>
                </a:solidFill>
                <a:latin typeface="+mn-lt"/>
              </a:rPr>
              <a:t>Convertible Bonds</a:t>
            </a:r>
          </a:p>
          <a:p>
            <a:endParaRPr lang="en-US" sz="1200" dirty="0">
              <a:solidFill>
                <a:srgbClr val="000000"/>
              </a:solidFill>
              <a:latin typeface="+mn-lt"/>
            </a:endParaRPr>
          </a:p>
          <a:p>
            <a:r>
              <a:rPr lang="en-US" sz="1200" b="1" dirty="0">
                <a:solidFill>
                  <a:srgbClr val="000000"/>
                </a:solidFill>
                <a:latin typeface="+mn-lt"/>
              </a:rPr>
              <a:t>Convertible bonds </a:t>
            </a:r>
            <a:r>
              <a:rPr lang="en-US" sz="1200" dirty="0">
                <a:solidFill>
                  <a:srgbClr val="000000"/>
                </a:solidFill>
                <a:latin typeface="+mn-lt"/>
              </a:rPr>
              <a:t>allow the investor to convert each bond into a specified number of shares of common stock. For example, let’s say a $1,000 convertible bond can be converted into 20 shares of common stock. In this case, investors in the convertible bonds benefit if the market price of the common stock goes above $50 per share (= $1,000 ÷ 20 shares), assuming the current market price of the bond is $1,000. If the company’s stock price goes to $60 per share, the investors can trade the $1,000 bond for 20 shares of stock worth $60 per share (or $1,200). Prior to conversion, the investor still receives interest on the convertible bond. While a bond could be both callable and convertible, </a:t>
            </a:r>
            <a:r>
              <a:rPr lang="en-US" sz="1200" b="1" dirty="0">
                <a:solidFill>
                  <a:srgbClr val="000000"/>
                </a:solidFill>
                <a:latin typeface="+mn-lt"/>
              </a:rPr>
              <a:t>a call feature is more common than a conversion feature</a:t>
            </a:r>
            <a:r>
              <a:rPr lang="en-US" sz="1200" dirty="0">
                <a:solidFill>
                  <a:srgbClr val="000000"/>
                </a:solidFill>
                <a:latin typeface="+mn-lt"/>
              </a:rPr>
              <a:t>.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28</a:t>
            </a:fld>
            <a:endParaRPr lang="en-US" dirty="0"/>
          </a:p>
        </p:txBody>
      </p:sp>
    </p:spTree>
    <p:extLst>
      <p:ext uri="{BB962C8B-B14F-4D97-AF65-F5344CB8AC3E}">
        <p14:creationId xmlns:p14="http://schemas.microsoft.com/office/powerpoint/2010/main" val="4482783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55996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a:t>
            </a:fld>
            <a:endParaRPr lang="en-US" dirty="0"/>
          </a:p>
        </p:txBody>
      </p:sp>
    </p:spTree>
    <p:extLst>
      <p:ext uri="{BB962C8B-B14F-4D97-AF65-F5344CB8AC3E}">
        <p14:creationId xmlns:p14="http://schemas.microsoft.com/office/powerpoint/2010/main" val="30342490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3582467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31</a:t>
            </a:fld>
            <a:endParaRPr lang="en-US" dirty="0"/>
          </a:p>
        </p:txBody>
      </p:sp>
    </p:spTree>
    <p:extLst>
      <p:ext uri="{BB962C8B-B14F-4D97-AF65-F5344CB8AC3E}">
        <p14:creationId xmlns:p14="http://schemas.microsoft.com/office/powerpoint/2010/main" val="21292283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a:defRPr/>
            </a:pP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32</a:t>
            </a:fld>
            <a:endParaRPr lang="en-US" dirty="0"/>
          </a:p>
        </p:txBody>
      </p:sp>
    </p:spTree>
    <p:extLst>
      <p:ext uri="{BB962C8B-B14F-4D97-AF65-F5344CB8AC3E}">
        <p14:creationId xmlns:p14="http://schemas.microsoft.com/office/powerpoint/2010/main" val="22804966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eaLnBrk="0" fontAlgn="base" hangingPunct="0">
              <a:spcBef>
                <a:spcPct val="0"/>
              </a:spcBef>
              <a:spcAft>
                <a:spcPct val="0"/>
              </a:spcAft>
            </a:pPr>
            <a:r>
              <a:rPr lang="en-US" dirty="0"/>
              <a:t>The </a:t>
            </a:r>
            <a:r>
              <a:rPr lang="en-US" i="1" dirty="0"/>
              <a:t>stated interest rate</a:t>
            </a:r>
            <a:r>
              <a:rPr lang="en-US" dirty="0"/>
              <a:t> is specified in the bond contract as the interest rate to be paid by the company to investors in the bond. </a:t>
            </a:r>
          </a:p>
          <a:p>
            <a:pPr defTabSz="939363" eaLnBrk="0" fontAlgn="base" hangingPunct="0">
              <a:spcBef>
                <a:spcPct val="0"/>
              </a:spcBef>
              <a:spcAft>
                <a:spcPct val="0"/>
              </a:spcAft>
            </a:pPr>
            <a:endParaRPr lang="en-US" dirty="0"/>
          </a:p>
          <a:p>
            <a:pPr defTabSz="939363" eaLnBrk="0" fontAlgn="base" hangingPunct="0">
              <a:spcBef>
                <a:spcPct val="0"/>
              </a:spcBef>
              <a:spcAft>
                <a:spcPct val="0"/>
              </a:spcAft>
            </a:pPr>
            <a:r>
              <a:rPr lang="en-US" dirty="0"/>
              <a:t>The </a:t>
            </a:r>
            <a:r>
              <a:rPr lang="en-US" b="1" dirty="0"/>
              <a:t>market interest rate </a:t>
            </a:r>
            <a:r>
              <a:rPr lang="en-US" dirty="0"/>
              <a:t>is not specified in the bond contract. The market rate is an implied rate based on the price investors pay to purchase a bond in return for the right to receive the face amount at maturity and periodic interest payments over the remaining life of the bond.</a:t>
            </a:r>
          </a:p>
          <a:p>
            <a:pPr defTabSz="939363" eaLnBrk="0" fontAlgn="base" hangingPunct="0">
              <a:spcBef>
                <a:spcPct val="0"/>
              </a:spcBef>
              <a:spcAft>
                <a:spcPct val="0"/>
              </a:spcAft>
            </a:pPr>
            <a:endParaRPr lang="en-US" altLang="en-US" dirty="0">
              <a:latin typeface="Arial" panose="020B0604020202020204" pitchFamily="34" charset="0"/>
            </a:endParaRPr>
          </a:p>
          <a:p>
            <a:pPr defTabSz="939363" eaLnBrk="0" fontAlgn="base" hangingPunct="0">
              <a:spcBef>
                <a:spcPct val="0"/>
              </a:spcBef>
              <a:spcAft>
                <a:spcPct val="0"/>
              </a:spcAft>
            </a:pPr>
            <a:r>
              <a:rPr lang="en-US" dirty="0"/>
              <a:t>All else equal, investors demand a higher market rate for bonds that have a higher default risk. </a:t>
            </a:r>
            <a:r>
              <a:rPr lang="en-US" b="1" dirty="0"/>
              <a:t>Default risk </a:t>
            </a:r>
            <a:r>
              <a:rPr lang="en-US" dirty="0"/>
              <a:t>refers to the possibility that a company will be unable to pay the bond’s face amount or interest payments as they become due. </a:t>
            </a:r>
            <a:r>
              <a:rPr lang="en-US" b="1" dirty="0"/>
              <a:t>As the default risk of the bond increases, investors can </a:t>
            </a:r>
            <a:r>
              <a:rPr lang="en-US" b="1" i="1" dirty="0"/>
              <a:t>increase</a:t>
            </a:r>
            <a:r>
              <a:rPr lang="en-US" b="1" dirty="0"/>
              <a:t> their rate of return over the life of the bond by paying a </a:t>
            </a:r>
            <a:r>
              <a:rPr lang="en-US" b="1" i="1" dirty="0"/>
              <a:t>lower</a:t>
            </a:r>
            <a:r>
              <a:rPr lang="en-US" b="1" dirty="0"/>
              <a:t> price at the issue date.</a:t>
            </a:r>
          </a:p>
          <a:p>
            <a:pPr defTabSz="939363" eaLnBrk="0" fontAlgn="base" hangingPunct="0">
              <a:spcBef>
                <a:spcPct val="0"/>
              </a:spcBef>
              <a:spcAft>
                <a:spcPct val="0"/>
              </a:spcAft>
            </a:pPr>
            <a:endParaRPr lang="en-US" b="1" dirty="0"/>
          </a:p>
          <a:p>
            <a:pPr defTabSz="939363" eaLnBrk="0" fontAlgn="base" hangingPunct="0">
              <a:spcBef>
                <a:spcPct val="0"/>
              </a:spcBef>
              <a:spcAft>
                <a:spcPct val="0"/>
              </a:spcAft>
            </a:pPr>
            <a:r>
              <a:rPr lang="en-US" dirty="0"/>
              <a:t>If the bonds’ stated interest rate is </a:t>
            </a:r>
            <a:r>
              <a:rPr lang="en-US" i="1" dirty="0"/>
              <a:t>less than</a:t>
            </a:r>
            <a:r>
              <a:rPr lang="en-US" dirty="0"/>
              <a:t> the market interest rate, then the bonds will issue below face amount (</a:t>
            </a:r>
            <a:r>
              <a:rPr lang="en-US" i="1" dirty="0"/>
              <a:t>discount</a:t>
            </a:r>
            <a:r>
              <a:rPr lang="en-US" dirty="0"/>
              <a:t>). If the bonds’ stated interest rate is </a:t>
            </a:r>
            <a:r>
              <a:rPr lang="en-US" i="1" dirty="0"/>
              <a:t>more than</a:t>
            </a:r>
            <a:r>
              <a:rPr lang="en-US" dirty="0"/>
              <a:t> the market interest rate, the bonds will issue above face amount (</a:t>
            </a:r>
            <a:r>
              <a:rPr lang="en-US" i="1" dirty="0"/>
              <a:t>premium</a:t>
            </a:r>
            <a:r>
              <a:rPr lang="en-US" dirty="0"/>
              <a:t>).</a:t>
            </a:r>
          </a:p>
          <a:p>
            <a:pPr defTabSz="939363" eaLnBrk="0" fontAlgn="base" hangingPunct="0">
              <a:spcBef>
                <a:spcPct val="0"/>
              </a:spcBef>
              <a:spcAft>
                <a:spcPct val="0"/>
              </a:spcAft>
            </a:pPr>
            <a:endParaRPr lang="en-US" dirty="0"/>
          </a:p>
          <a:p>
            <a:pPr defTabSz="939363" eaLnBrk="0" fontAlgn="base" hangingPunct="0">
              <a:spcBef>
                <a:spcPct val="0"/>
              </a:spcBef>
              <a:spcAft>
                <a:spcPct val="0"/>
              </a:spcAft>
            </a:pPr>
            <a:r>
              <a:rPr lang="en-US" dirty="0"/>
              <a:t>In the preceding section, we assumed the issuance of bonds at face amount. This will occur when the bond’s stated interest rate (7%) equals the market interest rate (7%). But often, depending on the market interest rate, bonds will issue for more than or less than the face amount. </a:t>
            </a:r>
          </a:p>
          <a:p>
            <a:pPr defTabSz="939363" eaLnBrk="0" fontAlgn="base" hangingPunct="0">
              <a:spcBef>
                <a:spcPct val="0"/>
              </a:spcBef>
              <a:spcAft>
                <a:spcPct val="0"/>
              </a:spcAft>
            </a:pPr>
            <a:endParaRPr lang="en-US" dirty="0"/>
          </a:p>
          <a:p>
            <a:pPr marL="176131" indent="-176131" defTabSz="939363" eaLnBrk="0" fontAlgn="base" hangingPunct="0">
              <a:spcBef>
                <a:spcPct val="0"/>
              </a:spcBef>
              <a:spcAft>
                <a:spcPct val="0"/>
              </a:spcAft>
              <a:buFont typeface="Arial" panose="020B0604020202020204" pitchFamily="34" charset="0"/>
              <a:buChar char="•"/>
            </a:pPr>
            <a:r>
              <a:rPr lang="en-US" dirty="0"/>
              <a:t>If the bonds’ stated interest rate is less than the market interest rate, then the bonds will issue below face amount (</a:t>
            </a:r>
            <a:r>
              <a:rPr lang="en-US" b="1" dirty="0"/>
              <a:t>discount</a:t>
            </a:r>
            <a:r>
              <a:rPr lang="en-US" dirty="0"/>
              <a:t>). </a:t>
            </a:r>
          </a:p>
          <a:p>
            <a:pPr marL="176131" indent="-176131" defTabSz="939363" eaLnBrk="0" fontAlgn="base" hangingPunct="0">
              <a:spcBef>
                <a:spcPct val="0"/>
              </a:spcBef>
              <a:spcAft>
                <a:spcPct val="0"/>
              </a:spcAft>
              <a:buFont typeface="Arial" panose="020B0604020202020204" pitchFamily="34" charset="0"/>
              <a:buChar char="•"/>
            </a:pPr>
            <a:r>
              <a:rPr lang="en-US" dirty="0"/>
              <a:t>If the bonds’ stated interest rate is more than the market interest rate, the bonds will issue above face amount (</a:t>
            </a:r>
            <a:r>
              <a:rPr lang="en-US" b="1" dirty="0"/>
              <a:t>premium</a:t>
            </a:r>
            <a:r>
              <a:rPr lang="en-US" dirty="0"/>
              <a:t>). </a:t>
            </a:r>
          </a:p>
          <a:p>
            <a:pPr defTabSz="939363" eaLnBrk="0" fontAlgn="base" hangingPunct="0">
              <a:spcBef>
                <a:spcPct val="0"/>
              </a:spcBef>
              <a:spcAft>
                <a:spcPct val="0"/>
              </a:spcAft>
            </a:pPr>
            <a:endParaRPr lang="en-US" dirty="0"/>
          </a:p>
          <a:p>
            <a:pPr defTabSz="939363" eaLnBrk="0" fontAlgn="base" hangingPunct="0">
              <a:spcBef>
                <a:spcPct val="0"/>
              </a:spcBef>
              <a:spcAft>
                <a:spcPct val="0"/>
              </a:spcAft>
            </a:pPr>
            <a:r>
              <a:rPr lang="en-US" dirty="0"/>
              <a:t>Now we will proceed to describe the issuance of bonds and the related interest for bonds issued at a discount, and then we will describe the same but for bonds issued at a premium.</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668769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assume that California Coasters issues the same $100,000 of 7% bonds, but due to the company’s higher default risk, investors require a market rate of return of 8%. California Coasters’ bonds are less attractive to investors because they will receive a stated interest rate of 7% per year, which is less than their required rate of 8%. Because of the unfavorable interest rate, investors will pay less than $100,000 to purchase the bonds. These bonds will issue at a discount of $93,205.</a:t>
            </a:r>
          </a:p>
          <a:p>
            <a:endParaRPr lang="en-US" dirty="0"/>
          </a:p>
          <a:p>
            <a:r>
              <a:rPr lang="en-US" dirty="0"/>
              <a:t>California Coasters records the cash received of $93,205. The company records Bonds Payable for the full face amount of $100,000 that must be paid to investors in 10 years. The difference between these two amounts is Discount on Bonds Payable.</a:t>
            </a:r>
            <a:endParaRPr lang="en-IN" dirty="0"/>
          </a:p>
          <a:p>
            <a:endParaRPr lang="en-US" dirty="0"/>
          </a:p>
          <a:p>
            <a:r>
              <a:rPr lang="en-US" dirty="0"/>
              <a:t>These bonds initially will be reported in the balance sheet at their carrying value of $93,205, which equals bonds payable less the bond discount as shown above. </a:t>
            </a:r>
          </a:p>
          <a:p>
            <a:endParaRPr lang="en-US" dirty="0"/>
          </a:p>
          <a:p>
            <a:r>
              <a:rPr lang="en-US" dirty="0"/>
              <a:t>The amount of the discount ($6,795 in this example) effectively represents the additional cost of borrowing when issuing bonds for $93,205 but being required to pay back principal of $100,000. We'll report this amount as additional interest expense over the 10-year life of the bonds as we record each period’s interest payment, as shown next.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34</a:t>
            </a:fld>
            <a:endParaRPr lang="en-US" dirty="0"/>
          </a:p>
        </p:txBody>
      </p:sp>
    </p:spTree>
    <p:extLst>
      <p:ext uri="{BB962C8B-B14F-4D97-AF65-F5344CB8AC3E}">
        <p14:creationId xmlns:p14="http://schemas.microsoft.com/office/powerpoint/2010/main" val="38979217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eaLnBrk="0" fontAlgn="base" hangingPunct="0">
              <a:spcBef>
                <a:spcPct val="0"/>
              </a:spcBef>
              <a:spcAft>
                <a:spcPct val="0"/>
              </a:spcAft>
            </a:pPr>
            <a:r>
              <a:rPr lang="en-US" dirty="0"/>
              <a:t>The bond agreement specifies that cash paid for interest will be the same every six months—the face amount times the stated rate:</a:t>
            </a:r>
          </a:p>
          <a:p>
            <a:pPr defTabSz="939363" eaLnBrk="0" fontAlgn="base" hangingPunct="0">
              <a:spcBef>
                <a:spcPct val="0"/>
              </a:spcBef>
              <a:spcAft>
                <a:spcPct val="0"/>
              </a:spcAft>
            </a:pPr>
            <a:endParaRPr lang="en-US" dirty="0"/>
          </a:p>
          <a:p>
            <a:pPr defTabSz="939363" eaLnBrk="0" fontAlgn="base" hangingPunct="0">
              <a:spcBef>
                <a:spcPct val="0"/>
              </a:spcBef>
              <a:spcAft>
                <a:spcPct val="0"/>
              </a:spcAft>
            </a:pPr>
            <a:r>
              <a:rPr lang="en-US" b="1" dirty="0"/>
              <a:t>Cash paid for interest = Face amount of bond × Stated interest rate per period</a:t>
            </a:r>
          </a:p>
          <a:p>
            <a:pPr defTabSz="939363" eaLnBrk="0" fontAlgn="base" hangingPunct="0">
              <a:spcBef>
                <a:spcPct val="0"/>
              </a:spcBef>
              <a:spcAft>
                <a:spcPct val="0"/>
              </a:spcAft>
            </a:pPr>
            <a:r>
              <a:rPr lang="en-US" b="1" dirty="0"/>
              <a:t>$3,500 = $100,000 × 7% × 1/2</a:t>
            </a:r>
          </a:p>
          <a:p>
            <a:pPr defTabSz="939363" eaLnBrk="0" fontAlgn="base" hangingPunct="0">
              <a:spcBef>
                <a:spcPct val="0"/>
              </a:spcBef>
              <a:spcAft>
                <a:spcPct val="0"/>
              </a:spcAft>
            </a:pPr>
            <a:endParaRPr lang="en-US" dirty="0"/>
          </a:p>
          <a:p>
            <a:pPr defTabSz="939363" eaLnBrk="0" fontAlgn="base" hangingPunct="0">
              <a:spcBef>
                <a:spcPct val="0"/>
              </a:spcBef>
              <a:spcAft>
                <a:spcPct val="0"/>
              </a:spcAft>
            </a:pPr>
            <a:r>
              <a:rPr lang="en-US" dirty="0"/>
              <a:t>However, interest expense is not based on the stated rate. The amount to record for interest expense equals the current carrying value times the market rate (4% semiannually or 8% annually, in our example). This method of calculating interest is referred to as the effective-interest method. </a:t>
            </a:r>
          </a:p>
          <a:p>
            <a:pPr defTabSz="939363" eaLnBrk="0" fontAlgn="base" hangingPunct="0">
              <a:spcBef>
                <a:spcPct val="0"/>
              </a:spcBef>
              <a:spcAft>
                <a:spcPct val="0"/>
              </a:spcAft>
            </a:pPr>
            <a:endParaRPr lang="en-US" dirty="0"/>
          </a:p>
          <a:p>
            <a:pPr defTabSz="939363" eaLnBrk="0" fontAlgn="base" hangingPunct="0">
              <a:spcBef>
                <a:spcPct val="0"/>
              </a:spcBef>
              <a:spcAft>
                <a:spcPct val="0"/>
              </a:spcAft>
            </a:pPr>
            <a:r>
              <a:rPr lang="en-US" dirty="0"/>
              <a:t>For the first interest payment, interest expense is calculated as:</a:t>
            </a:r>
          </a:p>
          <a:p>
            <a:pPr defTabSz="939363" eaLnBrk="0" fontAlgn="base" hangingPunct="0">
              <a:spcBef>
                <a:spcPct val="0"/>
              </a:spcBef>
              <a:spcAft>
                <a:spcPct val="0"/>
              </a:spcAft>
            </a:pPr>
            <a:endParaRPr lang="en-US" dirty="0"/>
          </a:p>
          <a:p>
            <a:pPr defTabSz="939363" eaLnBrk="0" fontAlgn="base" hangingPunct="0">
              <a:spcBef>
                <a:spcPct val="0"/>
              </a:spcBef>
              <a:spcAft>
                <a:spcPct val="0"/>
              </a:spcAft>
            </a:pPr>
            <a:r>
              <a:rPr lang="en-US" b="1" dirty="0"/>
              <a:t>Interest expense = Carrying value of bond × Market interest rate per period </a:t>
            </a:r>
          </a:p>
          <a:p>
            <a:pPr defTabSz="939363" eaLnBrk="0" fontAlgn="base" hangingPunct="0">
              <a:spcBef>
                <a:spcPct val="0"/>
              </a:spcBef>
              <a:spcAft>
                <a:spcPct val="0"/>
              </a:spcAft>
            </a:pPr>
            <a:r>
              <a:rPr lang="en-US" b="1" dirty="0"/>
              <a:t>$3,728 = $93,205 × 8% × ½</a:t>
            </a:r>
          </a:p>
          <a:p>
            <a:pPr defTabSz="939363" eaLnBrk="0" fontAlgn="base" hangingPunct="0">
              <a:spcBef>
                <a:spcPct val="0"/>
              </a:spcBef>
              <a:spcAft>
                <a:spcPct val="0"/>
              </a:spcAft>
            </a:pPr>
            <a:endParaRPr lang="en-US" b="1" dirty="0"/>
          </a:p>
          <a:p>
            <a:pPr defTabSz="939363" eaLnBrk="0" fontAlgn="base" hangingPunct="0">
              <a:spcBef>
                <a:spcPct val="0"/>
              </a:spcBef>
              <a:spcAft>
                <a:spcPct val="0"/>
              </a:spcAft>
            </a:pPr>
            <a:r>
              <a:rPr lang="en-US" b="0" dirty="0"/>
              <a:t>When a bond sells at a discount, interest expense ($3,728) will be more than the cash paid for interest ($3,500). The difference represents the reduction in the discount.</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5928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5210778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June 30, 2024, California Coasters records the first semiannual interest payment by increasing Interest Expense, decreasing Discount on Bonds Payable, and decreasing Cash. When a bond sells at a discount, interest expense ($3,728) will be more than the cash paid for interest ($3,500). The difference ($228) represents the reduction in the discount. </a:t>
            </a:r>
          </a:p>
          <a:p>
            <a:endParaRPr lang="en-US" dirty="0"/>
          </a:p>
          <a:p>
            <a:r>
              <a:rPr lang="en-US" dirty="0"/>
              <a:t>After the first interest payment, the balance of the discount has decreased by $228, which increases the bond’s carrying value to $93,433 (= $93,205 + $228). We use the revised carrying value to calculate interest expense for the second semiannual interest period.</a:t>
            </a:r>
          </a:p>
          <a:p>
            <a:endParaRPr lang="en-US" dirty="0"/>
          </a:p>
          <a:p>
            <a:r>
              <a:rPr lang="en-US" dirty="0"/>
              <a:t>On December 31, 2024, California Coasters records the second semiannual interest payment by again increasing Interest Expense, decreasing Discount on Bonds Payable, and decreasing Cash. When a bond sells at a discount, interest expense ($3,737) will be more than the cash paid for interest ($3,500). The difference ($237) represents the reduction in the discount. After the second interest payment, the balance of the discount has decreased by $237, which increases the bond’s carrying by $237. </a:t>
            </a:r>
          </a:p>
          <a:p>
            <a:endParaRPr lang="en-US" dirty="0"/>
          </a:p>
          <a:p>
            <a:r>
              <a:rPr lang="en-IN" dirty="0"/>
              <a:t>These two entries represent the first two cash payments of semiannual interest. Note that all amounts for the semiannual interest payments are taken directly from the amortization schedule shown on the next slide.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37</a:t>
            </a:fld>
            <a:endParaRPr lang="en-US" dirty="0"/>
          </a:p>
        </p:txBody>
      </p:sp>
    </p:spTree>
    <p:extLst>
      <p:ext uri="{BB962C8B-B14F-4D97-AF65-F5344CB8AC3E}">
        <p14:creationId xmlns:p14="http://schemas.microsoft.com/office/powerpoint/2010/main" val="6048302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bond amortization schedule summarizes the cash paid for interest, interest expense, and changes in the bond’s carrying value for each semiannual interest period. This slide provides an amortization schedule for the bonds issued at a discount. Note that the amounts for the June 30, 2024, and the December 31, 2024, semiannual interest payments can be taken directly from the amortization schedule.</a:t>
            </a:r>
          </a:p>
          <a:p>
            <a:endParaRPr lang="en-US" dirty="0"/>
          </a:p>
          <a:p>
            <a:r>
              <a:rPr lang="en-US" dirty="0"/>
              <a:t>The amortization schedule shows interest calculations every six months because interest is paid semiannually. The entire amortization schedule would include 20 more rows (10 years × 2 periods per year) after the initial balance on January 1, 2024. To save space, we show only the amortization for the first and last years. The eight years in the middle are represented by asterisks. Cash paid is $3,500 (= $100,000 × 7% × 1/2) every six months. Interest expense is the carrying value times the market rate. Interest expense for the six months ended June 30, 2024, is $3,728 (= $93,205 × 8% × 1/2). The difference between interest expense and the cash paid increases the carrying value of the bonds. At the maturity date, the carrying value will equal the face amount of $100,000.</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6675900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a:defRPr/>
            </a:pPr>
            <a:r>
              <a:rPr lang="en-US" dirty="0"/>
              <a:t>Now let’s assume that California Coasters issues the same $100,000 of 7% bonds, but, for this example, investors require a rate of return of only 6%. Investors will pay </a:t>
            </a:r>
            <a:r>
              <a:rPr lang="en-US" i="1" dirty="0"/>
              <a:t>more</a:t>
            </a:r>
            <a:r>
              <a:rPr lang="en-US" dirty="0"/>
              <a:t> than $100,000 for these bonds since the bonds’ 7% stated rate is relatively attractive to investors requiring only 6%. The bonds will issue at a premium of $107,439.</a:t>
            </a:r>
          </a:p>
          <a:p>
            <a:pPr defTabSz="939363">
              <a:defRPr/>
            </a:pPr>
            <a:endParaRPr lang="en-US" dirty="0"/>
          </a:p>
          <a:p>
            <a:pPr defTabSz="939363">
              <a:defRPr/>
            </a:pPr>
            <a:r>
              <a:rPr lang="en-US" dirty="0"/>
              <a:t>California Coasters records the cash received of $107,439. The company records Bonds Payable for the full face amount of $100,000 that must be paid to investors in 10 years. The difference is Premium on Bonds Payable.</a:t>
            </a:r>
            <a:endParaRPr lang="en-IN" dirty="0"/>
          </a:p>
          <a:p>
            <a:pPr defTabSz="939363">
              <a:defRPr/>
            </a:pPr>
            <a:endParaRPr lang="en-US" dirty="0"/>
          </a:p>
          <a:p>
            <a:pPr defTabSz="939363">
              <a:defRPr/>
            </a:pPr>
            <a:r>
              <a:rPr lang="en-US" baseline="0" dirty="0"/>
              <a:t>The balance of Premium on Bonds Payable is added to Bonds Payable in the balance sheet as shown in the example. </a:t>
            </a:r>
            <a:r>
              <a:rPr lang="en-US" dirty="0"/>
              <a:t>Initially, the carrying value is $107,439. However, California Coasters will need to pay back only $100,000 when the bonds mature in 10 years. Therefore, the carrying value will decrease from $107,439 (issue price) to $100,000 (face amount) over the 10-year life of the bonds.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39</a:t>
            </a:fld>
            <a:endParaRPr lang="en-US" dirty="0"/>
          </a:p>
        </p:txBody>
      </p:sp>
    </p:spTree>
    <p:extLst>
      <p:ext uri="{BB962C8B-B14F-4D97-AF65-F5344CB8AC3E}">
        <p14:creationId xmlns:p14="http://schemas.microsoft.com/office/powerpoint/2010/main" val="2348150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of the funds needed to pay for a company’s growth can come from the profits generated by operations. Profits generated by the company are a source of </a:t>
            </a:r>
            <a:r>
              <a:rPr lang="en-US" b="1" i="0" dirty="0"/>
              <a:t>internal financing</a:t>
            </a:r>
            <a:r>
              <a:rPr lang="en-US" dirty="0"/>
              <a:t>. Frequently, though, companies must rely on funds from those outside the company to pay for operations and expansion. Funds coming from those outside of the company are sources of </a:t>
            </a:r>
            <a:r>
              <a:rPr lang="en-US" b="1" i="0" dirty="0"/>
              <a:t>external financing</a:t>
            </a:r>
            <a:r>
              <a:rPr lang="en-US" i="1" dirty="0"/>
              <a:t>. </a:t>
            </a:r>
          </a:p>
          <a:p>
            <a:endParaRPr lang="en-US" i="1" dirty="0"/>
          </a:p>
          <a:p>
            <a:r>
              <a:rPr lang="en-US" dirty="0"/>
              <a:t>Let’s look back at the basic accounting equation:</a:t>
            </a:r>
          </a:p>
          <a:p>
            <a:r>
              <a:rPr lang="en-US" b="1" dirty="0"/>
              <a:t>Assets </a:t>
            </a:r>
            <a:r>
              <a:rPr lang="en-US" dirty="0"/>
              <a:t>(resources) = </a:t>
            </a:r>
            <a:r>
              <a:rPr lang="en-US" b="1" dirty="0"/>
              <a:t>Liabilities </a:t>
            </a:r>
            <a:r>
              <a:rPr lang="en-US" dirty="0"/>
              <a:t>(creditors’ claims) + </a:t>
            </a:r>
            <a:r>
              <a:rPr lang="en-US" b="1" dirty="0"/>
              <a:t>Stockholders’ Equity </a:t>
            </a:r>
            <a:r>
              <a:rPr lang="en-US" dirty="0"/>
              <a:t>(owners’ claims) </a:t>
            </a:r>
          </a:p>
          <a:p>
            <a:endParaRPr lang="en-US" dirty="0"/>
          </a:p>
          <a:p>
            <a:r>
              <a:rPr lang="en-US" dirty="0"/>
              <a:t>The right side of the accounting equation reveals the two sources of external financing—debt financing and equity financing. </a:t>
            </a:r>
          </a:p>
          <a:p>
            <a:pPr marL="645812" lvl="1" indent="-176131">
              <a:buFont typeface="Arial" panose="020B0604020202020204" pitchFamily="34" charset="0"/>
              <a:buChar char="•"/>
            </a:pPr>
            <a:r>
              <a:rPr lang="en-US" b="1" i="0" dirty="0"/>
              <a:t>Debt financing </a:t>
            </a:r>
            <a:r>
              <a:rPr lang="en-US" dirty="0"/>
              <a:t>refers to borrowing money from creditors (liabilities). </a:t>
            </a:r>
          </a:p>
          <a:p>
            <a:pPr marL="645812" lvl="1" indent="-176131">
              <a:buFont typeface="Arial" panose="020B0604020202020204" pitchFamily="34" charset="0"/>
              <a:buChar char="•"/>
            </a:pPr>
            <a:r>
              <a:rPr lang="en-US" b="1" i="0" dirty="0"/>
              <a:t>Equity financing </a:t>
            </a:r>
            <a:r>
              <a:rPr lang="en-US" dirty="0"/>
              <a:t>refers to obtaining investment from stockholders (stockholders’ equity).</a:t>
            </a:r>
          </a:p>
          <a:p>
            <a:pPr marL="645812" lvl="1" indent="-176131">
              <a:buFont typeface="Arial" panose="020B0604020202020204" pitchFamily="34" charset="0"/>
              <a:buChar char="•"/>
            </a:pPr>
            <a:endParaRPr lang="en-US" dirty="0"/>
          </a:p>
          <a:p>
            <a:r>
              <a:rPr lang="en-US" dirty="0"/>
              <a:t>Amusement parks, like </a:t>
            </a:r>
            <a:r>
              <a:rPr lang="en-US" b="1" dirty="0"/>
              <a:t>Six Flags</a:t>
            </a:r>
            <a:r>
              <a:rPr lang="en-US" dirty="0"/>
              <a:t> or </a:t>
            </a:r>
            <a:r>
              <a:rPr lang="en-US" b="1" dirty="0"/>
              <a:t>Cedar Fair</a:t>
            </a:r>
            <a:r>
              <a:rPr lang="en-US" dirty="0"/>
              <a:t>, typically use debt financing to a greater extent for their financing. High-tech companies, like </a:t>
            </a:r>
            <a:r>
              <a:rPr lang="en-US" b="1" dirty="0"/>
              <a:t>Alphabet</a:t>
            </a:r>
            <a:r>
              <a:rPr lang="en-US" dirty="0"/>
              <a:t> or </a:t>
            </a:r>
            <a:r>
              <a:rPr lang="en-US" b="1" dirty="0"/>
              <a:t>Microsoft</a:t>
            </a:r>
            <a:r>
              <a:rPr lang="en-US" dirty="0"/>
              <a:t>, use equity financing to a greater extent to finance their asset growth. The mixture of liabilities and stockholders’ equity a business uses is called its </a:t>
            </a:r>
            <a:r>
              <a:rPr lang="en-US" b="1" i="0" dirty="0"/>
              <a:t>capital structure</a:t>
            </a:r>
            <a:r>
              <a:rPr lang="en-US" dirty="0"/>
              <a:t>.</a:t>
            </a:r>
          </a:p>
          <a:p>
            <a:endParaRPr lang="en-US" dirty="0"/>
          </a:p>
          <a:p>
            <a:r>
              <a:rPr lang="en-US" dirty="0"/>
              <a:t>Why would a company choose to borrow money rather than issue additional stock in the company? One of the primary reasons relates to taxes. </a:t>
            </a:r>
            <a:r>
              <a:rPr lang="en-US" b="1" dirty="0"/>
              <a:t>Interest expense incurred when borrowing money is tax-deductible, whereas dividends paid to stockholders are</a:t>
            </a:r>
            <a:r>
              <a:rPr lang="en-US" dirty="0"/>
              <a:t> </a:t>
            </a:r>
            <a:r>
              <a:rPr lang="en-US" b="1" i="1" dirty="0"/>
              <a:t>not</a:t>
            </a:r>
            <a:r>
              <a:rPr lang="en-US" dirty="0"/>
              <a:t> </a:t>
            </a:r>
            <a:r>
              <a:rPr lang="en-US" b="1" dirty="0"/>
              <a:t>tax-deductible.</a:t>
            </a:r>
            <a:r>
              <a:rPr lang="en-US" dirty="0"/>
              <a:t> Interest expense incurred on debt reduces taxable income; paying dividends to stockholders does not reduce taxable income because dividends are not an expense. Therefore, debt can be a less costly source of external financing.</a:t>
            </a:r>
          </a:p>
          <a:p>
            <a:endParaRPr lang="en-US" dirty="0"/>
          </a:p>
          <a:p>
            <a:r>
              <a:rPr lang="en-US" dirty="0"/>
              <a:t>Companies have three primary sources of long-term debt financing: </a:t>
            </a:r>
            <a:r>
              <a:rPr lang="en-US" i="1" dirty="0"/>
              <a:t>notes</a:t>
            </a:r>
            <a:r>
              <a:rPr lang="en-US" i="0" dirty="0"/>
              <a:t>,</a:t>
            </a:r>
            <a:r>
              <a:rPr lang="en-US" i="1" dirty="0"/>
              <a:t> leases</a:t>
            </a:r>
            <a:r>
              <a:rPr lang="en-US" i="0" dirty="0"/>
              <a:t>,</a:t>
            </a:r>
            <a:r>
              <a:rPr lang="en-US" i="1" dirty="0"/>
              <a:t> </a:t>
            </a:r>
            <a:r>
              <a:rPr lang="en-US" i="0" dirty="0"/>
              <a:t>and</a:t>
            </a:r>
            <a:r>
              <a:rPr lang="en-US" i="1" dirty="0"/>
              <a:t> bonds</a:t>
            </a:r>
            <a:r>
              <a:rPr lang="en-US" dirty="0"/>
              <a:t>. We discuss each of these sources of long-term debt financing next. </a:t>
            </a:r>
            <a:r>
              <a:rPr lang="en-US" b="1" dirty="0"/>
              <a:t>The first two (notes and leases) are types of debt financing you’ll likely encounter in your own life.</a:t>
            </a:r>
            <a:r>
              <a:rPr lang="en-US" dirty="0"/>
              <a:t>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a:t>
            </a:fld>
            <a:endParaRPr lang="en-US" dirty="0"/>
          </a:p>
        </p:txBody>
      </p:sp>
    </p:spTree>
    <p:extLst>
      <p:ext uri="{BB962C8B-B14F-4D97-AF65-F5344CB8AC3E}">
        <p14:creationId xmlns:p14="http://schemas.microsoft.com/office/powerpoint/2010/main" val="33575755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June 30, 2024, California Coasters records the first semiannual interest payment by increasing Interest Expense, decreasing Premium on Bonds Payable, and decreasing Cash. When a bond sells at a premium, interest expense ($3,223) will be less than the cash paid for interest ($3,500). The difference represents the reduction in the premium. </a:t>
            </a:r>
          </a:p>
          <a:p>
            <a:endParaRPr lang="en-US" dirty="0"/>
          </a:p>
          <a:p>
            <a:r>
              <a:rPr lang="en-US" dirty="0"/>
              <a:t>After the first interest payment, the balance of the premium has decreased by $277, which decreases the bond’s carrying value to $107,162 (= $107,439 − $277). We use the revised carrying value to calculate interest expense for the second semiannual interest period on December 31, 2024.</a:t>
            </a:r>
          </a:p>
          <a:p>
            <a:endParaRPr lang="en-US" dirty="0"/>
          </a:p>
          <a:p>
            <a:r>
              <a:rPr lang="en-US" dirty="0"/>
              <a:t>On December 31, 2024, California Coasters records the second semiannual interest payment by again increasing Interest Expense, decreasing Premium on Bonds Payable, and decreasing Cash. When a bond sells at a premium, interest expense ($3,215) will be less than the cash paid for interest ($3,500). The difference ($285) represents the reduction in the premium. After the second interest payment, the balance of the premium has decreased by $285, which decreases the bond’s carrying by $285. </a:t>
            </a:r>
          </a:p>
          <a:p>
            <a:endParaRPr lang="en-US" dirty="0"/>
          </a:p>
          <a:p>
            <a:r>
              <a:rPr lang="en-IN" dirty="0"/>
              <a:t>These two entries represent the first two cash payments of semiannual interest. Note that all amounts for the semiannual interest payments are taken directly from the amortization schedule shown on the next slide.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40</a:t>
            </a:fld>
            <a:endParaRPr lang="en-US" dirty="0"/>
          </a:p>
        </p:txBody>
      </p:sp>
    </p:spTree>
    <p:extLst>
      <p:ext uri="{BB962C8B-B14F-4D97-AF65-F5344CB8AC3E}">
        <p14:creationId xmlns:p14="http://schemas.microsoft.com/office/powerpoint/2010/main" val="5246361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amortization schedule in this slide summarizes the recording of interest expense for the bonds issued at a premium.</a:t>
            </a:r>
          </a:p>
          <a:p>
            <a:endParaRPr lang="en-US" dirty="0"/>
          </a:p>
          <a:p>
            <a:r>
              <a:rPr lang="en-US" dirty="0"/>
              <a:t>Just as in the discount example, the amounts for the June 30, 2024, and the December 31, 2024, semiannual interest payments can be obtained directly from the amortization schedule. Now, however, with a bond premium, the difference between cash paid and interest expense </a:t>
            </a:r>
            <a:r>
              <a:rPr lang="en-US" i="1" dirty="0"/>
              <a:t>decreases</a:t>
            </a:r>
            <a:r>
              <a:rPr lang="en-US" dirty="0"/>
              <a:t> the carrying value each period from $107,439 at bond issue down to $100,000 (the face amount) at bond maturity.</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8876296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how carrying value changes as a bond approaches its maturity date.</a:t>
            </a:r>
          </a:p>
          <a:p>
            <a:endParaRPr lang="en-US" dirty="0"/>
          </a:p>
          <a:p>
            <a:r>
              <a:rPr lang="en-US" dirty="0"/>
              <a:t>For a bond issued at a premium, carrying value decreases over time as the premium is amortized.</a:t>
            </a:r>
          </a:p>
          <a:p>
            <a:endParaRPr lang="en-US" dirty="0"/>
          </a:p>
          <a:p>
            <a:r>
              <a:rPr lang="en-US" dirty="0"/>
              <a:t>For a bond issued at a discount, carrying value increases over time as the discount is amortized.</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0589492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5772157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1623508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1684904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Regardless of whether bonds are issued at face amount, at a discount, or at a premium, their carrying value at maturity will equal their face amount. </a:t>
            </a:r>
          </a:p>
          <a:p>
            <a:endParaRPr lang="en-US" b="0" dirty="0"/>
          </a:p>
          <a:p>
            <a:r>
              <a:rPr lang="en-US" dirty="0"/>
              <a:t>California Coasters issued $100,000 of bonds paying 7% interest for $100,000 (face amount). </a:t>
            </a:r>
          </a:p>
          <a:p>
            <a:endParaRPr lang="en-US" dirty="0"/>
          </a:p>
          <a:p>
            <a:r>
              <a:rPr lang="en-US" b="0" dirty="0"/>
              <a:t>California Coasters records the retirement of its bonds at maturity (December 31, 2033) by decreasing Bonds Payable and decreasing Cash by the face amount of the bonds ($100,000).</a:t>
            </a:r>
          </a:p>
          <a:p>
            <a:endParaRPr lang="en-US" b="0"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46</a:t>
            </a:fld>
            <a:endParaRPr lang="en-US" dirty="0"/>
          </a:p>
        </p:txBody>
      </p:sp>
    </p:spTree>
    <p:extLst>
      <p:ext uri="{BB962C8B-B14F-4D97-AF65-F5344CB8AC3E}">
        <p14:creationId xmlns:p14="http://schemas.microsoft.com/office/powerpoint/2010/main" val="8829820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Earlier we noted that a call feature accompanies most bonds, allowing the issuing company to buy back bonds at a fixed price. </a:t>
            </a:r>
          </a:p>
          <a:p>
            <a:endParaRPr lang="en-US" dirty="0"/>
          </a:p>
          <a:p>
            <a:r>
              <a:rPr lang="en-US" dirty="0"/>
              <a:t>Even when bonds are not callable in this way, the issuing company can retire bonds early by purchasing them on the open market.</a:t>
            </a:r>
          </a:p>
          <a:p>
            <a:endParaRPr lang="en-US" dirty="0"/>
          </a:p>
          <a:p>
            <a:r>
              <a:rPr lang="en-US" dirty="0"/>
              <a:t>Regardless of the method, when the issuing company retires debt of any type before its scheduled maturity date, the transaction is an </a:t>
            </a:r>
            <a:r>
              <a:rPr lang="en-US" b="1" i="0" dirty="0"/>
              <a:t>early extinguishment of debt.</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1520197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return to our example of California Coasters issuing $100,000 of 7% bonds maturing in 10 years when other bonds of similar risk are paying 6%. The bonds were issued on January 1, 2024, above face amount (at a premium) at $107,439. The carrying value of the bonds one year later on December 31, 2024 is $106,877 (see the amortization table in Illustration 9–17, which is on an earlier slide). </a:t>
            </a:r>
          </a:p>
          <a:p>
            <a:endParaRPr lang="en-US" dirty="0"/>
          </a:p>
          <a:p>
            <a:r>
              <a:rPr lang="en-US" dirty="0"/>
              <a:t>When interest rates go down, bond prices go up. If the market rate drops to 5%, it will now cost $114,353 to retire the bonds on December 31, 2024. The bonds have a carrying value on December 31, 2024, of $106,877 but it will cost the issuing company $114,353 to retire them. California Coasters will record a loss for the difference between the price paid to repurchase the bonds and the bonds’ carrying value. </a:t>
            </a:r>
          </a:p>
          <a:p>
            <a:endParaRPr lang="en-US" dirty="0"/>
          </a:p>
          <a:p>
            <a:r>
              <a:rPr lang="en-US" dirty="0"/>
              <a:t>Using the amounts from the related amortization California Coasters records the retirement by decreasing Bonds Payable, decreasing Premium on Bonds Payable, increasing Loss, and decreasing Cash as shown above.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48</a:t>
            </a:fld>
            <a:endParaRPr lang="en-US" dirty="0"/>
          </a:p>
        </p:txBody>
      </p:sp>
    </p:spTree>
    <p:extLst>
      <p:ext uri="{BB962C8B-B14F-4D97-AF65-F5344CB8AC3E}">
        <p14:creationId xmlns:p14="http://schemas.microsoft.com/office/powerpoint/2010/main" val="33261974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32809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77839751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Earlier in this chapter, the issue price of a bond was given. In this section, we demonstrate how the issue price of a bond is calculated.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50</a:t>
            </a:fld>
            <a:endParaRPr lang="en-US" dirty="0"/>
          </a:p>
        </p:txBody>
      </p:sp>
    </p:spTree>
    <p:extLst>
      <p:ext uri="{BB962C8B-B14F-4D97-AF65-F5344CB8AC3E}">
        <p14:creationId xmlns:p14="http://schemas.microsoft.com/office/powerpoint/2010/main" val="21292283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51</a:t>
            </a:fld>
            <a:endParaRPr lang="en-US" dirty="0"/>
          </a:p>
        </p:txBody>
      </p:sp>
    </p:spTree>
    <p:extLst>
      <p:ext uri="{BB962C8B-B14F-4D97-AF65-F5344CB8AC3E}">
        <p14:creationId xmlns:p14="http://schemas.microsoft.com/office/powerpoint/2010/main" val="54108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 issue price of a bond equals the </a:t>
            </a:r>
            <a:r>
              <a:rPr lang="en-US" b="1" i="1" dirty="0"/>
              <a:t>present value</a:t>
            </a:r>
            <a:r>
              <a:rPr lang="en-US" b="1" dirty="0"/>
              <a:t> of the bond’s face amount</a:t>
            </a:r>
            <a:r>
              <a:rPr lang="en-US" dirty="0"/>
              <a:t> </a:t>
            </a:r>
            <a:r>
              <a:rPr lang="en-US" b="1" dirty="0"/>
              <a:t>plus</a:t>
            </a:r>
            <a:r>
              <a:rPr lang="en-US" dirty="0"/>
              <a:t> </a:t>
            </a:r>
            <a:r>
              <a:rPr lang="en-US" b="1" dirty="0"/>
              <a:t>the </a:t>
            </a:r>
            <a:r>
              <a:rPr lang="en-US" b="1" i="1" dirty="0"/>
              <a:t>present value</a:t>
            </a:r>
            <a:r>
              <a:rPr lang="en-US" b="1" dirty="0"/>
              <a:t> of its periodic interest payments.</a:t>
            </a:r>
            <a:r>
              <a:rPr lang="en-US" dirty="0"/>
              <a:t> </a:t>
            </a:r>
          </a:p>
          <a:p>
            <a:endParaRPr lang="en-US" dirty="0"/>
          </a:p>
          <a:p>
            <a:r>
              <a:rPr lang="en-US" dirty="0"/>
              <a:t>To calculate these present values, we need to know:</a:t>
            </a:r>
          </a:p>
          <a:p>
            <a:pPr marL="176131" indent="-176131">
              <a:buFont typeface="Arial" panose="020B0604020202020204" pitchFamily="34" charset="0"/>
              <a:buChar char="•"/>
            </a:pPr>
            <a:r>
              <a:rPr lang="en-US" dirty="0"/>
              <a:t>The face amount of the bond.</a:t>
            </a:r>
          </a:p>
          <a:p>
            <a:pPr marL="176131" indent="-176131">
              <a:buFont typeface="Arial" panose="020B0604020202020204" pitchFamily="34" charset="0"/>
              <a:buChar char="•"/>
            </a:pPr>
            <a:r>
              <a:rPr lang="en-US" dirty="0"/>
              <a:t>The interest payment each period based on the stated interest rate of the bond.</a:t>
            </a:r>
          </a:p>
          <a:p>
            <a:pPr marL="176131" indent="-176131">
              <a:buFont typeface="Arial" panose="020B0604020202020204" pitchFamily="34" charset="0"/>
              <a:buChar char="•"/>
            </a:pPr>
            <a:r>
              <a:rPr lang="en-US" dirty="0"/>
              <a:t>The number of periods until the bond matures.</a:t>
            </a:r>
          </a:p>
          <a:p>
            <a:pPr marL="176131" indent="-176131">
              <a:buFont typeface="Arial" panose="020B0604020202020204" pitchFamily="34" charset="0"/>
              <a:buChar char="•"/>
            </a:pPr>
            <a:r>
              <a:rPr lang="en-US" dirty="0"/>
              <a:t>The market interest rate per period.</a:t>
            </a:r>
          </a:p>
          <a:p>
            <a:pPr marL="176131" indent="-176131">
              <a:buFont typeface="Arial" panose="020B0604020202020204" pitchFamily="34" charset="0"/>
              <a:buChar char="•"/>
            </a:pPr>
            <a:endParaRPr lang="en-US" dirty="0"/>
          </a:p>
          <a:p>
            <a:r>
              <a:rPr lang="en-US" dirty="0"/>
              <a:t>The first three items are stated in the bond contract. The market rate is not found in the contract, but is implied based on the issue price of the bond.</a:t>
            </a:r>
          </a:p>
          <a:p>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2585055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our example for California Coasters, the </a:t>
            </a:r>
            <a:r>
              <a:rPr lang="en-US" i="1" dirty="0"/>
              <a:t>face amount</a:t>
            </a:r>
            <a:r>
              <a:rPr lang="en-US" dirty="0"/>
              <a:t> equals $100,000. </a:t>
            </a:r>
          </a:p>
          <a:p>
            <a:endParaRPr lang="en-US" dirty="0"/>
          </a:p>
          <a:p>
            <a:r>
              <a:rPr lang="en-US" dirty="0"/>
              <a:t>The </a:t>
            </a:r>
            <a:r>
              <a:rPr lang="en-US" i="1" dirty="0"/>
              <a:t>interest payment</a:t>
            </a:r>
            <a:r>
              <a:rPr lang="en-US" dirty="0"/>
              <a:t> every six months is $3,500 (= $100,000 × 7% × 1/2 year) based on the bond’s stated interest rate of 7%. The interest rate used is one-half of 7% because the interest is paid semi-annually.  </a:t>
            </a:r>
          </a:p>
          <a:p>
            <a:endParaRPr lang="en-US" dirty="0"/>
          </a:p>
          <a:p>
            <a:r>
              <a:rPr lang="en-US" dirty="0"/>
              <a:t>The </a:t>
            </a:r>
            <a:r>
              <a:rPr lang="en-US" i="1" dirty="0"/>
              <a:t>number of periods</a:t>
            </a:r>
            <a:r>
              <a:rPr lang="en-US" dirty="0"/>
              <a:t> to maturity is 20 because the bonds pay interest semiannually (twice per year) for 10 years. Note: this is the number of interest periods and not the number of years.</a:t>
            </a:r>
          </a:p>
          <a:p>
            <a:endParaRPr lang="en-US" dirty="0"/>
          </a:p>
          <a:p>
            <a:r>
              <a:rPr lang="en-US" dirty="0"/>
              <a:t>As discussed previously, the </a:t>
            </a:r>
            <a:r>
              <a:rPr lang="en-US" i="1" dirty="0"/>
              <a:t>market interest rate</a:t>
            </a:r>
            <a:r>
              <a:rPr lang="en-US" dirty="0"/>
              <a:t> is not stated in the bond contract. This rate is implied based on the issue price of the bond. </a:t>
            </a:r>
            <a:r>
              <a:rPr lang="en-US" b="1" dirty="0"/>
              <a:t>It’s the market rate that we’ll use to determine the present value of the face amount and the present value of the interest payments.</a:t>
            </a:r>
            <a:r>
              <a:rPr lang="en-US" dirty="0"/>
              <a:t> </a:t>
            </a:r>
          </a:p>
          <a:p>
            <a:endParaRPr lang="en-US" dirty="0"/>
          </a:p>
          <a:p>
            <a:r>
              <a:rPr lang="en-US" dirty="0"/>
              <a:t>When the market rate equals the bond’s stated rate, the issue price equals the face amount. When the market rate is greater than (less than) the stated rate, the bonds will issue at a discount (premium).</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6002316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 issue price of a bond equals the </a:t>
            </a:r>
            <a:r>
              <a:rPr lang="en-US" b="1" i="1" dirty="0"/>
              <a:t>present value</a:t>
            </a:r>
            <a:r>
              <a:rPr lang="en-US" b="1" dirty="0"/>
              <a:t> of the bond’s face amount</a:t>
            </a:r>
            <a:r>
              <a:rPr lang="en-US" dirty="0"/>
              <a:t> </a:t>
            </a:r>
            <a:r>
              <a:rPr lang="en-US" b="1" dirty="0"/>
              <a:t>plus</a:t>
            </a:r>
            <a:r>
              <a:rPr lang="en-US" dirty="0"/>
              <a:t> </a:t>
            </a:r>
            <a:r>
              <a:rPr lang="en-US" b="1" dirty="0"/>
              <a:t>the </a:t>
            </a:r>
            <a:r>
              <a:rPr lang="en-US" b="1" i="1" dirty="0"/>
              <a:t>present value</a:t>
            </a:r>
            <a:r>
              <a:rPr lang="en-US" b="1" dirty="0"/>
              <a:t> of its periodic interest payments.</a:t>
            </a:r>
            <a:r>
              <a:rPr lang="en-US" dirty="0"/>
              <a:t> </a:t>
            </a:r>
          </a:p>
          <a:p>
            <a:endParaRPr lang="en-US" dirty="0"/>
          </a:p>
          <a:p>
            <a:r>
              <a:rPr lang="en-US" dirty="0"/>
              <a:t>There are three ways to calculate the present value:</a:t>
            </a:r>
          </a:p>
          <a:p>
            <a:pPr marL="176131" indent="-176131">
              <a:buFont typeface="Arial" panose="020B0604020202020204" pitchFamily="34" charset="0"/>
              <a:buChar char="•"/>
            </a:pPr>
            <a:r>
              <a:rPr lang="en-US" dirty="0"/>
              <a:t>Use a financial calculator</a:t>
            </a:r>
          </a:p>
          <a:p>
            <a:pPr marL="176131" indent="-176131">
              <a:buFont typeface="Arial" panose="020B0604020202020204" pitchFamily="34" charset="0"/>
              <a:buChar char="•"/>
            </a:pPr>
            <a:r>
              <a:rPr lang="en-US" dirty="0"/>
              <a:t>Use Excel</a:t>
            </a:r>
          </a:p>
          <a:p>
            <a:pPr marL="176131" indent="-176131">
              <a:buFont typeface="Arial" panose="020B0604020202020204" pitchFamily="34" charset="0"/>
              <a:buChar char="•"/>
            </a:pPr>
            <a:r>
              <a:rPr lang="en-US" dirty="0"/>
              <a:t>Use present value table factors</a:t>
            </a:r>
          </a:p>
          <a:p>
            <a:pPr marL="176131" indent="-176131">
              <a:buFont typeface="Arial" panose="020B0604020202020204" pitchFamily="34" charset="0"/>
              <a:buChar char="•"/>
            </a:pPr>
            <a:endParaRPr lang="en-US" dirty="0"/>
          </a:p>
          <a:p>
            <a:r>
              <a:rPr lang="en-US" dirty="0"/>
              <a:t>In the next three slides, we will demonstrate each of these methods of calculating present value.</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0262591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shows the calculator inputs used to obtain an issue price at the face amount of $100,000.</a:t>
            </a:r>
          </a:p>
          <a:p>
            <a:endParaRPr lang="en-US" dirty="0"/>
          </a:p>
          <a:p>
            <a:r>
              <a:rPr lang="en-US" dirty="0"/>
              <a:t>Bond characteristics 1–3 are found in the bond contract. In this case, item 4, market interest rate, is the same as the stated rate found in the contract.</a:t>
            </a:r>
          </a:p>
          <a:p>
            <a:endParaRPr lang="en-US" dirty="0"/>
          </a:p>
          <a:p>
            <a:r>
              <a:rPr lang="en-US" dirty="0"/>
              <a:t>Because the stated rate and the market rate are equal, the bond present value is equal to its face amount of $100,000.</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322178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alternative to using a financial calculator is to calculate the price of bonds in Excel. This illustration demonstrates the inputs and the formula used to calculate the issue price.</a:t>
            </a:r>
          </a:p>
          <a:p>
            <a:endParaRPr lang="en-US" dirty="0"/>
          </a:p>
          <a:p>
            <a:r>
              <a:rPr lang="en-US" dirty="0"/>
              <a:t>The Excel PV formula (=PV(B5,B4,B3,B2,0) appears on the first line of the illustration.</a:t>
            </a:r>
          </a:p>
          <a:p>
            <a:endParaRPr lang="en-US" dirty="0"/>
          </a:p>
          <a:p>
            <a:r>
              <a:rPr lang="en-US" dirty="0"/>
              <a:t>In column A, we have entered the names of the variables to identify the amounts in column B. The Excel formula picks up the numbers in column B to calculate the issue price, found in cell B7.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9202445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third alternative is to calculate the price of the bonds using present value tables. In this illustration we calculate the price of the bonds using the present value tables provided at the back of this book.</a:t>
            </a:r>
          </a:p>
          <a:p>
            <a:endParaRPr lang="en-US" dirty="0"/>
          </a:p>
          <a:p>
            <a:r>
              <a:rPr lang="en-US" dirty="0"/>
              <a:t>We use Table 2, the present value of $1, to calculate the present value of the face amount since it’s just one amount ($100,000) due at maturity. We use Table 4, the present value of an ordinary annuity of $1, to calculate the present value of the interest payments since they are a series of equal amounts ($3,500 each) paid every semiannual interest period. A series of equal amounts over equal time periods is called an </a:t>
            </a:r>
            <a:r>
              <a:rPr lang="en-US" b="1" i="0" dirty="0"/>
              <a:t>annuity</a:t>
            </a:r>
            <a:r>
              <a:rPr lang="en-US" dirty="0"/>
              <a:t>.</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62734375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next six slides, we show the three methods of calculating the issue price when bonds are sold at a discount, then when bonds are sold at a premium.</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49700628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assume that California Coasters issues the same $100,000 of 7% bonds but investors require a market rate of return of 8%. These bonds will issue for less than $100,000 (at a </a:t>
            </a:r>
            <a:r>
              <a:rPr lang="en-US" i="1" dirty="0"/>
              <a:t>discount</a:t>
            </a:r>
            <a:r>
              <a:rPr lang="en-US" dirty="0"/>
              <a:t>). </a:t>
            </a:r>
          </a:p>
          <a:p>
            <a:endParaRPr lang="en-US" dirty="0"/>
          </a:p>
          <a:p>
            <a:r>
              <a:rPr lang="en-US" dirty="0"/>
              <a:t>This illustration shows the calculation of this issue price using a market rate of 8% (4% every semiannual period).</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181304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26220537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demonstrates the inputs and the formula used to calculate the issue price for bonds issued at a discount.</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8251362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investing only $93,205 to receive the face amount of $100,000 and semiannual interest payments of $3,500, investors </a:t>
            </a:r>
            <a:r>
              <a:rPr lang="en-US" i="1" dirty="0"/>
              <a:t>effectively</a:t>
            </a:r>
            <a:r>
              <a:rPr lang="en-US" dirty="0"/>
              <a:t> earn the market rate of 8% on their investment. </a:t>
            </a:r>
            <a:r>
              <a:rPr lang="en-US" b="1" dirty="0"/>
              <a:t>In other words, an investor paying $93,205 for the 7% bonds will earn the same rate of return (8%) as an investor paying $100,000 for bonds with a stated rate of 8%.</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4429718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5980078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assume that California Coasters issues $100,000 of 7% bonds when investors require a rate of only 6%. These bonds will issue for more than $100,000 (a </a:t>
            </a:r>
            <a:r>
              <a:rPr lang="en-US" i="1" dirty="0"/>
              <a:t>premium</a:t>
            </a:r>
            <a:r>
              <a:rPr lang="en-US" dirty="0"/>
              <a:t>). </a:t>
            </a:r>
          </a:p>
          <a:p>
            <a:endParaRPr lang="en-US" dirty="0"/>
          </a:p>
          <a:p>
            <a:r>
              <a:rPr lang="en-US" dirty="0"/>
              <a:t>This illustration shows the calculation of this issue price using a market rate of 6% (3% every semiannual period).</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2636231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demonstrates how to use Excel to determine the issue price when bonds are issued at a premium.</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34847351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investing $107,439 to receive the face amount of $100,000 and semiannual interest payments of $3,500, investors </a:t>
            </a:r>
            <a:r>
              <a:rPr lang="en-US" i="1" dirty="0"/>
              <a:t>effectively</a:t>
            </a:r>
            <a:r>
              <a:rPr lang="en-US" dirty="0"/>
              <a:t> earn the market rate of 6% on their investment. </a:t>
            </a:r>
            <a:r>
              <a:rPr lang="en-US" b="1" dirty="0"/>
              <a:t>In other words, an investor paying $107,439 for the 7% bonds will earn the same rate of return (6%) as an investor paying $100,000 for bonds with a stated rate of 6%.</a:t>
            </a:r>
            <a:r>
              <a:rPr lang="en-US" dirty="0"/>
              <a:t>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69481189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9–18 shows the relation between the stated interest rate, the market interest rate, and the bond issue price.</a:t>
            </a:r>
          </a:p>
          <a:p>
            <a:endParaRPr lang="en-US" dirty="0"/>
          </a:p>
          <a:p>
            <a:r>
              <a:rPr lang="en-US" dirty="0"/>
              <a:t>If the bonds’ stated interest rate is less than the market interest rate, then the bonds will issue below face amount (discount). If the bonds’ stated interest rate equals the market interest rate, then the bonds will issue at face amount. Finally, if the bonds’ stated interest rate is more than the market interest rate, the bonds will issue above face amount (premium).</a:t>
            </a:r>
          </a:p>
          <a:p>
            <a:endParaRPr lang="en-US" dirty="0"/>
          </a:p>
          <a:p>
            <a:r>
              <a:rPr lang="en-US" dirty="0"/>
              <a:t>Which is most common in practice—bonds issued at face amount, a discount, or a premium? Most bonds initially are issued at a slight discount. Because there is a delay between when the company determines the characteristics of the bonds and when the bonds actually are issued, the company must estimate the market rate of interest. Bond issuers usually adopt a stated interest rate that is close to, but just under, the expected market interest rate. However, in future periods, the bonds may trade at either a discount or a premium depending on changes in market interest rates.</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7897591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06076331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8317414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7281229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a:t>
            </a:fld>
            <a:endParaRPr lang="en-US" dirty="0"/>
          </a:p>
        </p:txBody>
      </p:sp>
    </p:spTree>
    <p:extLst>
      <p:ext uri="{BB962C8B-B14F-4D97-AF65-F5344CB8AC3E}">
        <p14:creationId xmlns:p14="http://schemas.microsoft.com/office/powerpoint/2010/main" val="358484872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70</a:t>
            </a:fld>
            <a:endParaRPr lang="en-US" dirty="0"/>
          </a:p>
        </p:txBody>
      </p:sp>
    </p:spTree>
    <p:extLst>
      <p:ext uri="{BB962C8B-B14F-4D97-AF65-F5344CB8AC3E}">
        <p14:creationId xmlns:p14="http://schemas.microsoft.com/office/powerpoint/2010/main" val="212922832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71</a:t>
            </a:fld>
            <a:endParaRPr lang="en-US" dirty="0"/>
          </a:p>
        </p:txBody>
      </p:sp>
    </p:spTree>
    <p:extLst>
      <p:ext uri="{BB962C8B-B14F-4D97-AF65-F5344CB8AC3E}">
        <p14:creationId xmlns:p14="http://schemas.microsoft.com/office/powerpoint/2010/main" val="71739471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Long-term debt is one of the first places decision makers look when trying to get a handle on risk. </a:t>
            </a:r>
          </a:p>
          <a:p>
            <a:endParaRPr lang="en-US" dirty="0"/>
          </a:p>
          <a:p>
            <a:r>
              <a:rPr lang="en-US" dirty="0"/>
              <a:t>Here, we look at two ratios frequently used to measure financial risk related to long-term liabilities: (1) debt to equity and (2) times interest earned.</a:t>
            </a:r>
          </a:p>
        </p:txBody>
      </p:sp>
      <p:sp>
        <p:nvSpPr>
          <p:cNvPr id="4" name="Slide Number Placeholder 3"/>
          <p:cNvSpPr>
            <a:spLocks noGrp="1"/>
          </p:cNvSpPr>
          <p:nvPr>
            <p:ph type="sldNum" sz="quarter" idx="10"/>
          </p:nvPr>
        </p:nvSpPr>
        <p:spPr/>
        <p:txBody>
          <a:bodyPr/>
          <a:lstStyle/>
          <a:p>
            <a:fld id="{C43689D5-1779-4DA8-9158-22D5E6BDFF44}" type="slidenum">
              <a:rPr lang="en-US" smtClean="0"/>
              <a:pPr/>
              <a:t>72</a:t>
            </a:fld>
            <a:endParaRPr lang="en-US" dirty="0"/>
          </a:p>
        </p:txBody>
      </p:sp>
    </p:spTree>
    <p:extLst>
      <p:ext uri="{BB962C8B-B14F-4D97-AF65-F5344CB8AC3E}">
        <p14:creationId xmlns:p14="http://schemas.microsoft.com/office/powerpoint/2010/main" val="89098918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company’s level of debt is one of the first places decision makers look when trying to get a handle on solvency risk. </a:t>
            </a:r>
            <a:r>
              <a:rPr lang="en-US" b="1" dirty="0"/>
              <a:t>Solvency</a:t>
            </a:r>
            <a:r>
              <a:rPr lang="en-US" dirty="0"/>
              <a:t> refers to a company's ability to pays its current and long-term obligations.</a:t>
            </a:r>
          </a:p>
          <a:p>
            <a:endParaRPr lang="en-US" dirty="0"/>
          </a:p>
          <a:p>
            <a:r>
              <a:rPr lang="en-US" dirty="0"/>
              <a:t>The year before </a:t>
            </a:r>
            <a:r>
              <a:rPr lang="en-US" b="1" dirty="0"/>
              <a:t>Toys R Us</a:t>
            </a:r>
            <a:r>
              <a:rPr lang="en-US" dirty="0"/>
              <a:t> declared bankruptcy, the company described in its annual report the risks of its growing long-term debt. Excerpts are provided in this illustration.</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18967280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measure a company’s risk, we often calculate the </a:t>
            </a:r>
            <a:r>
              <a:rPr lang="en-US" b="1" i="0" dirty="0"/>
              <a:t>debt to equity ratio</a:t>
            </a:r>
            <a:r>
              <a:rPr lang="en-US" dirty="0"/>
              <a:t>:</a:t>
            </a:r>
          </a:p>
          <a:p>
            <a:endParaRPr lang="en-US" dirty="0"/>
          </a:p>
          <a:p>
            <a:r>
              <a:rPr lang="en-US" b="1" dirty="0"/>
              <a:t>Debt to equity ratio = Total liabilities / Stockholders’ equity </a:t>
            </a:r>
          </a:p>
          <a:p>
            <a:endParaRPr lang="en-US" b="1" dirty="0"/>
          </a:p>
          <a:p>
            <a:r>
              <a:rPr lang="en-US" dirty="0"/>
              <a:t>Debt requires payment on specific dates. Failure to repay debt or the interest associated with the debt on a timely basis may result in default and perhaps even bankruptcy for a company. Other things being equal, the higher the debt to equity ratio, the higher the risk of bankruptcy. When a company assumes more debt, risk increases.</a:t>
            </a:r>
          </a:p>
          <a:p>
            <a:endParaRPr lang="en-US" dirty="0"/>
          </a:p>
          <a:p>
            <a:r>
              <a:rPr lang="en-US" dirty="0"/>
              <a:t>Debt also can be an advantage. It can enhance the return to stockholders. If a company earns a return in excess of the cost of borrowing the funds, shareholders are provided with a total return greater than what could have been earned with equity funds alone. Unfortunately, borrowing is not always favorable. Sometimes the cost of borrowing the funds exceeds the returns they generate. This illustrates the risk–reward trade-off faced by shareholders.</a:t>
            </a:r>
          </a:p>
          <a:p>
            <a:endParaRPr lang="en-US" dirty="0"/>
          </a:p>
          <a:p>
            <a:r>
              <a:rPr lang="en-US" dirty="0"/>
              <a:t>Have you ever ordered a Pepsi and then found out the place serves only Coke products? Amusement parks often have exclusive contracts for soft drinks. This illustration provides selected financial data for </a:t>
            </a:r>
            <a:r>
              <a:rPr lang="en-US" b="1" dirty="0"/>
              <a:t>Coca-Cola</a:t>
            </a:r>
            <a:r>
              <a:rPr lang="en-US" dirty="0"/>
              <a:t> and </a:t>
            </a:r>
            <a:r>
              <a:rPr lang="en-US" b="1" dirty="0"/>
              <a:t>PepsiCo</a:t>
            </a:r>
            <a:r>
              <a:rPr lang="en-US" dirty="0"/>
              <a:t>.</a:t>
            </a:r>
          </a:p>
          <a:p>
            <a:pPr defTabSz="939363">
              <a:defRPr/>
            </a:pP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74</a:t>
            </a:fld>
            <a:endParaRPr lang="en-US" dirty="0"/>
          </a:p>
        </p:txBody>
      </p:sp>
    </p:spTree>
    <p:extLst>
      <p:ext uri="{BB962C8B-B14F-4D97-AF65-F5344CB8AC3E}">
        <p14:creationId xmlns:p14="http://schemas.microsoft.com/office/powerpoint/2010/main" val="187145072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top illustration provides selected financial data for Coca-Cola and PepsiCo.</a:t>
            </a:r>
          </a:p>
          <a:p>
            <a:endParaRPr lang="en-US" dirty="0"/>
          </a:p>
          <a:p>
            <a:r>
              <a:rPr lang="en-US" dirty="0"/>
              <a:t>The bottom illustration compares the debt to equity ratio for Coca-Cola and PepsiCo. The debt to equity ratio is higher for PepsiCo. Debt to equity is a measure of financial leverage. Thus, PepsiCo has higher leverage than Coca-Cola. Leverage enables a company to earn a higher return using debt than without debt, in the same way a person can lift more weight with a lever than without it. </a:t>
            </a:r>
          </a:p>
          <a:p>
            <a:endParaRPr lang="en-US" dirty="0"/>
          </a:p>
          <a:p>
            <a:r>
              <a:rPr lang="en-US" dirty="0"/>
              <a:t>PepsiCo is assuming more debt, and therefore its investors are assuming more risk. Remember, this added debt could be good or bad depending on whether the company earns a return in excess of the cost of borrowed funds.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839513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Recall that return on assets measures the amount of income generated for each dollar of assets. </a:t>
            </a:r>
          </a:p>
          <a:p>
            <a:endParaRPr lang="en-US" dirty="0"/>
          </a:p>
          <a:p>
            <a:r>
              <a:rPr lang="en-US" dirty="0"/>
              <a:t>In this illustration we calculate the return on assets for Coca-Cola and PepsiCo.</a:t>
            </a:r>
          </a:p>
          <a:p>
            <a:endParaRPr lang="en-US" dirty="0"/>
          </a:p>
          <a:p>
            <a:r>
              <a:rPr lang="en-US" dirty="0"/>
              <a:t>Coca-Cola returns 10.6 cents for each dollar of assets, compared with 9.4 cents for PepsiCo. For both companies, the return on assets exceeds the cost of borrowing (each company’s borrowing rate is less than 4%). Therefore, both companies increase their total return</a:t>
            </a:r>
          </a:p>
          <a:p>
            <a:r>
              <a:rPr lang="en-US" dirty="0"/>
              <a:t>by borrowing at a low rate and then earning a higher return on those borrowed funds. This illustrates the power of leverage to increase a company’s profits. This is especially true for PepsiCo because its return on assets is similar to Coca-Cola's, but Pepsi's leverage is much higher. If return on assets should fall below the rate charged on borrowed funds, PepsiCo’s greater leverage will result in a lower overall return to shareholders. That’s where the risk comes in.</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1091579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Lenders require interest payments in return for the use of their money. Failure to pay interest when it is due may invoke penalties, possibly leading to bankruptcy. A ratio often used to measure this risk is the </a:t>
            </a:r>
            <a:r>
              <a:rPr lang="en-US" b="1" i="0" dirty="0"/>
              <a:t>times interest earned ratio</a:t>
            </a:r>
            <a:r>
              <a:rPr lang="en-US" dirty="0"/>
              <a:t>. This ratio provides an indication to creditors of how many “times” greater earnings are than interest expense. A company’s earnings (or profitability) provide an indication of its ability to generate cash from operations in the current year and in future years, and its cash that will be used to pay interest payments. So, </a:t>
            </a:r>
            <a:r>
              <a:rPr lang="en-US" b="1" dirty="0"/>
              <a:t>the higher a company’s earnings relative to its interest expense, the more likely it will be able to make current and future interest payments</a:t>
            </a:r>
            <a:r>
              <a:rPr lang="en-US" dirty="0"/>
              <a:t>.</a:t>
            </a:r>
          </a:p>
          <a:p>
            <a:endParaRPr lang="en-US" dirty="0"/>
          </a:p>
          <a:p>
            <a:r>
              <a:rPr lang="en-US" dirty="0"/>
              <a:t>At first glance, you might think we can calculate the times interest earned ratio as net income divided by interest expense. But remember, interest is one of the expenses subtracted in determining net income. So, to measure how many times greater earnings are than interest expense, we need to add interest expense back to net income. Similarly, because interest is deductible for income tax purposes, we also need to add back income tax expense to get a measure of earnings </a:t>
            </a:r>
            <a:r>
              <a:rPr lang="en-US" i="1" dirty="0"/>
              <a:t>before </a:t>
            </a:r>
            <a:r>
              <a:rPr lang="en-US" dirty="0"/>
              <a:t>the effects of interest and taxes. We compute the times interest earned ratio as</a:t>
            </a:r>
          </a:p>
          <a:p>
            <a:endParaRPr lang="en-US" dirty="0"/>
          </a:p>
          <a:p>
            <a:r>
              <a:rPr lang="en-US" b="1" dirty="0"/>
              <a:t>Times interest earned ratio   =   </a:t>
            </a:r>
            <a:r>
              <a:rPr lang="en-US" b="1" u="sng" dirty="0"/>
              <a:t>Net income   +   Interest expense   +   Tax expense</a:t>
            </a:r>
          </a:p>
          <a:p>
            <a:r>
              <a:rPr lang="en-US" b="1" dirty="0"/>
              <a:t>                                                                                  Interest expense</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77</a:t>
            </a:fld>
            <a:endParaRPr lang="en-US" dirty="0"/>
          </a:p>
        </p:txBody>
      </p:sp>
    </p:spTree>
    <p:extLst>
      <p:ext uri="{BB962C8B-B14F-4D97-AF65-F5344CB8AC3E}">
        <p14:creationId xmlns:p14="http://schemas.microsoft.com/office/powerpoint/2010/main" val="298628343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top illustration provides selected financial data for Coca-Cola and PepsiCo.</a:t>
            </a:r>
          </a:p>
          <a:p>
            <a:endParaRPr lang="en-US" dirty="0"/>
          </a:p>
          <a:p>
            <a:r>
              <a:rPr lang="en-US" dirty="0"/>
              <a:t>The bottom illustration computes the times interest earned ratios for Coca-Cola and PepsiCo to compare the companies’ ability to make interest payments.</a:t>
            </a:r>
          </a:p>
          <a:p>
            <a:endParaRPr lang="en-US" dirty="0"/>
          </a:p>
          <a:p>
            <a:r>
              <a:rPr lang="en-US" dirty="0"/>
              <a:t>Coca-Cola has a higher times interest earned ratio than PepsiCo, indicating Coca-Cola is better able to meet its long-term interest obligations. However, both companies exhibit strong earnings in relation to their interest expense, and both companies appear well able to meet interest payments as they become due.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25567433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970692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may have purchased a car, or maybe even a house. If so, unless you paid cash, you signed a note promising to pay the purchase price over, say, 4 years for the car or 30 years for the house. Car loans and home loans usually call for payment in monthly installments rather than by a single amount at maturity. </a:t>
            </a:r>
          </a:p>
          <a:p>
            <a:endParaRPr lang="en-US" dirty="0"/>
          </a:p>
          <a:p>
            <a:r>
              <a:rPr lang="en-US" dirty="0"/>
              <a:t>Companies, too, often borrow cash using installment notes. </a:t>
            </a:r>
            <a:r>
              <a:rPr lang="en-US" b="0" dirty="0"/>
              <a:t>Each </a:t>
            </a:r>
            <a:r>
              <a:rPr lang="en-US" b="1" i="0" dirty="0"/>
              <a:t>installment payment </a:t>
            </a:r>
            <a:r>
              <a:rPr lang="en-US" b="0" dirty="0"/>
              <a:t>includes both an amount that represents interest and an amount that represents a reduction of the outstanding loan balance. </a:t>
            </a:r>
            <a:r>
              <a:rPr lang="en-US" dirty="0"/>
              <a:t>The periodic reduction of the balance is enough that at maturity the note is completely paid.</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4965271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97603545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8035008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illustrate, assume that California Coasters obtains a $25,000, 6%, four-year loan </a:t>
            </a:r>
            <a:r>
              <a:rPr lang="en-US" u="none" dirty="0"/>
              <a:t>for</a:t>
            </a:r>
            <a:r>
              <a:rPr lang="en-US" dirty="0"/>
              <a:t> the purchase of a new delivery truck on November 1, 2024. Payments of $587.13 are required at the end of each month for 48 months. </a:t>
            </a:r>
          </a:p>
          <a:p>
            <a:endParaRPr lang="en-US" dirty="0"/>
          </a:p>
          <a:p>
            <a:r>
              <a:rPr lang="en-US" dirty="0"/>
              <a:t>An </a:t>
            </a:r>
            <a:r>
              <a:rPr lang="en-US" b="1" i="0" dirty="0"/>
              <a:t>amortization schedule </a:t>
            </a:r>
            <a:r>
              <a:rPr lang="en-US" dirty="0"/>
              <a:t>provides a table format detailing the cash payment each period, the portions of each cash payment that represent interest and the change in carrying value, and the balance of the carrying value. </a:t>
            </a:r>
          </a:p>
          <a:p>
            <a:endParaRPr lang="en-US" dirty="0"/>
          </a:p>
          <a:p>
            <a:r>
              <a:rPr lang="en-US" dirty="0"/>
              <a:t>For an installment note payable, the interest portion is recorded as interest expense and the </a:t>
            </a:r>
            <a:r>
              <a:rPr lang="en-US" b="1" dirty="0"/>
              <a:t>carrying value </a:t>
            </a:r>
            <a:r>
              <a:rPr lang="en-US" dirty="0"/>
              <a:t>is the loan’s remaining balance. This illustration provides a partial amortization schedule. The full amortization schedule would have a row for each of the 48 payments. We use asterisks to denote periods omitted.</a:t>
            </a:r>
          </a:p>
          <a:p>
            <a:endParaRPr lang="en-US" dirty="0"/>
          </a:p>
          <a:p>
            <a:r>
              <a:rPr lang="en-US" b="1" dirty="0"/>
              <a:t>Notice the following features of the amortization schedule:</a:t>
            </a:r>
          </a:p>
          <a:p>
            <a:endParaRPr lang="en-US" dirty="0"/>
          </a:p>
          <a:p>
            <a:r>
              <a:rPr lang="en-US" b="0" dirty="0"/>
              <a:t>1.</a:t>
            </a:r>
            <a:r>
              <a:rPr lang="en-US" b="1" dirty="0"/>
              <a:t> Date.</a:t>
            </a:r>
            <a:r>
              <a:rPr lang="en-US" dirty="0"/>
              <a:t> Payments are made at the end of each month.</a:t>
            </a:r>
          </a:p>
          <a:p>
            <a:r>
              <a:rPr lang="en-US" b="0" dirty="0"/>
              <a:t>2. </a:t>
            </a:r>
            <a:r>
              <a:rPr lang="en-US" b="1" dirty="0"/>
              <a:t>Cash Paid.</a:t>
            </a:r>
            <a:r>
              <a:rPr lang="en-US" dirty="0"/>
              <a:t> Monthly payments remain the same over the loan period.</a:t>
            </a:r>
          </a:p>
          <a:p>
            <a:r>
              <a:rPr lang="en-US" b="0" dirty="0"/>
              <a:t>3. </a:t>
            </a:r>
            <a:r>
              <a:rPr lang="en-US" b="1" dirty="0"/>
              <a:t>Interest Expense.</a:t>
            </a:r>
            <a:r>
              <a:rPr lang="en-US" dirty="0"/>
              <a:t> Interest expense equals the prior month’s carrying value times the interest rate (in this example, the monthly interest rate is 0.5% = 6% annual rate × 1/12).</a:t>
            </a:r>
          </a:p>
          <a:p>
            <a:r>
              <a:rPr lang="en-US" b="0" dirty="0"/>
              <a:t>4. </a:t>
            </a:r>
            <a:r>
              <a:rPr lang="en-US" b="1" dirty="0"/>
              <a:t>Decrease in Carrying Value.</a:t>
            </a:r>
            <a:r>
              <a:rPr lang="en-US" dirty="0"/>
              <a:t> The cash paid in excess of interest expense reduces the carrying value (remaining loan balance).</a:t>
            </a:r>
          </a:p>
          <a:p>
            <a:r>
              <a:rPr lang="en-US" b="0" dirty="0"/>
              <a:t>5. </a:t>
            </a:r>
            <a:r>
              <a:rPr lang="en-US" b="1" dirty="0"/>
              <a:t>Carrying Value.</a:t>
            </a:r>
            <a:r>
              <a:rPr lang="en-US" dirty="0"/>
              <a:t> The carrying value begins at $25,000, the original amount of the loan. </a:t>
            </a:r>
            <a:r>
              <a:rPr lang="en-US" i="0" dirty="0"/>
              <a:t>With each monthly cash payment, the portion assigned to interest expense becomes less and the portion that reduces the carrying value becomes more</a:t>
            </a:r>
            <a:r>
              <a:rPr lang="en-US" i="1" dirty="0"/>
              <a:t>.</a:t>
            </a:r>
            <a:r>
              <a:rPr lang="en-US" dirty="0"/>
              <a:t> By the end of the four-year loan, the $25,000 loan has been paid off and the carrying value equals $0.</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367196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bg1"/>
                </a:solidFill>
                <a:latin typeface="Myriad Pro"/>
                <a:cs typeface="Myriad Pro"/>
              </a:rPr>
              <a:t>   Financial Accounting      </a:t>
            </a:r>
            <a:r>
              <a:rPr lang="en-US" sz="2000" dirty="0">
                <a:solidFill>
                  <a:schemeClr val="bg1"/>
                </a:solidFill>
                <a:latin typeface="Avenir LT Std 35 Light"/>
                <a:cs typeface="Avenir LT Std 35 Light"/>
              </a:rPr>
              <a:t>Sixth Edition</a:t>
            </a: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a:solidFill>
                  <a:srgbClr val="336666"/>
                </a:solidFill>
              </a:rPr>
              <a:t>CHAPTER</a:t>
            </a: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a:t>Click to edit Master title style</a:t>
            </a:r>
          </a:p>
        </p:txBody>
      </p:sp>
      <p:sp>
        <p:nvSpPr>
          <p:cNvPr id="4" name="Date Placeholder 3"/>
          <p:cNvSpPr>
            <a:spLocks noGrp="1"/>
          </p:cNvSpPr>
          <p:nvPr userDrawn="1">
            <p:ph type="dt" sz="half" idx="10"/>
          </p:nvPr>
        </p:nvSpPr>
        <p:spPr/>
        <p:txBody>
          <a:bodyPr/>
          <a:lstStyle/>
          <a:p>
            <a:fld id="{281C066F-8601-7544-837F-20160E656C54}" type="datetime1">
              <a:t>5/31/2021</a:t>
            </a:fld>
            <a:endParaRPr lang="en-US" dirty="0"/>
          </a:p>
        </p:txBody>
      </p:sp>
      <p:sp>
        <p:nvSpPr>
          <p:cNvPr id="5" name="Footer Placeholder 4"/>
          <p:cNvSpPr>
            <a:spLocks noGrp="1"/>
          </p:cNvSpPr>
          <p:nvPr userDrawn="1">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userDrawn="1">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lvl1pPr>
              <a:defRPr sz="4000"/>
            </a:lvl1pPr>
          </a:lstStyle>
          <a:p>
            <a:r>
              <a:rPr lang="en-US" dirty="0"/>
              <a:t>Click to edit Master title style</a:t>
            </a:r>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191BA8-F65E-F64E-9EC5-14636E4FA605}"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D81B7E25-ADFC-534D-B99A-A6D241011348}"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lvl1pPr>
              <a:defRPr sz="4000"/>
            </a:lvl1pPr>
          </a:lstStyle>
          <a:p>
            <a:r>
              <a:rPr lang="en-US" dirty="0"/>
              <a:t>Click to edit Master title style</a:t>
            </a:r>
          </a:p>
        </p:txBody>
      </p:sp>
      <p:sp>
        <p:nvSpPr>
          <p:cNvPr id="4" name="Date Placeholder 3"/>
          <p:cNvSpPr>
            <a:spLocks noGrp="1"/>
          </p:cNvSpPr>
          <p:nvPr>
            <p:ph type="dt" sz="half" idx="10"/>
          </p:nvPr>
        </p:nvSpPr>
        <p:spPr/>
        <p:txBody>
          <a:bodyPr/>
          <a:lstStyle/>
          <a:p>
            <a:fld id="{12B19119-0228-A948-B2C1-22E02CE5E55E}"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8" name="Content Placeholder 7"/>
          <p:cNvSpPr>
            <a:spLocks noGrp="1"/>
          </p:cNvSpPr>
          <p:nvPr>
            <p:ph sz="quarter" idx="13"/>
          </p:nvPr>
        </p:nvSpPr>
        <p:spPr>
          <a:xfrm>
            <a:off x="823495" y="400168"/>
            <a:ext cx="5910231" cy="403234"/>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620496AC-E78F-414B-99AF-6201D2EE6E3C}"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b="0" i="0" dirty="0">
                <a:solidFill>
                  <a:srgbClr val="A5062D"/>
                </a:solidFill>
                <a:latin typeface="Avenir LT Std 55 Roman"/>
                <a:cs typeface="Avenir LT Std 55 Roman"/>
              </a:rPr>
              <a:t>Learning</a:t>
            </a:r>
          </a:p>
          <a:p>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6308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5DC73DBD-21B7-9849-904A-BCC184B5AD7F}"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133709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6F60FB-F227-F54A-B4DF-0233147216BB}"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366616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29923448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4D3B70-584D-F341-8D65-20F832E45BEB}" type="datetime1">
              <a:t>5/31/2021</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 id="2147483664" r:id="rId8"/>
  </p:sldLayoutIdLst>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3.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p:nvPr>
        </p:nvSpPr>
        <p:spPr>
          <a:xfrm>
            <a:off x="631374" y="2657860"/>
            <a:ext cx="3242126" cy="923330"/>
          </a:xfrm>
        </p:spPr>
        <p:txBody>
          <a:bodyPr/>
          <a:lstStyle/>
          <a:p>
            <a:r>
              <a:rPr lang="en-US" dirty="0"/>
              <a:t>Long-Term Liabilities</a:t>
            </a:r>
          </a:p>
        </p:txBody>
      </p:sp>
      <p:sp>
        <p:nvSpPr>
          <p:cNvPr id="13" name="TextBox 12"/>
          <p:cNvSpPr txBox="1"/>
          <p:nvPr/>
        </p:nvSpPr>
        <p:spPr>
          <a:xfrm>
            <a:off x="1599095" y="3435765"/>
            <a:ext cx="1398255" cy="1938992"/>
          </a:xfrm>
          <a:prstGeom prst="rect">
            <a:avLst/>
          </a:prstGeom>
          <a:noFill/>
        </p:spPr>
        <p:txBody>
          <a:bodyPr wrap="square" rtlCol="0">
            <a:spAutoFit/>
          </a:bodyPr>
          <a:lstStyle/>
          <a:p>
            <a:pPr algn="ctr"/>
            <a:r>
              <a:rPr lang="en-US" sz="12000" dirty="0">
                <a:solidFill>
                  <a:srgbClr val="D49323"/>
                </a:solidFill>
                <a:latin typeface="Avenir LT Std 35 Light"/>
                <a:cs typeface="Avenir LT Std 35 Light"/>
              </a:rPr>
              <a:t>9</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9-</a:t>
            </a:r>
            <a:fld id="{8A048DD7-39B4-434B-ACE7-68CA5B147A05}" type="slidenum">
              <a:rPr lang="en-US" smtClean="0"/>
              <a:t>1</a:t>
            </a:fld>
            <a:endParaRPr lang="en-US" dirty="0"/>
          </a:p>
        </p:txBody>
      </p:sp>
    </p:spTree>
    <p:extLst>
      <p:ext uri="{BB962C8B-B14F-4D97-AF65-F5344CB8AC3E}">
        <p14:creationId xmlns:p14="http://schemas.microsoft.com/office/powerpoint/2010/main" val="2421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Installment Loan Transactions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9-</a:t>
            </a:r>
            <a:fld id="{8A048DD7-39B4-434B-ACE7-68CA5B147A05}" type="slidenum">
              <a:rPr lang="en-US" smtClean="0"/>
              <a:t>10</a:t>
            </a:fld>
            <a:endParaRPr lang="en-US" dirty="0"/>
          </a:p>
        </p:txBody>
      </p:sp>
      <p:sp>
        <p:nvSpPr>
          <p:cNvPr id="9" name="TextBox 8"/>
          <p:cNvSpPr txBox="1"/>
          <p:nvPr/>
        </p:nvSpPr>
        <p:spPr>
          <a:xfrm>
            <a:off x="892790" y="1301537"/>
            <a:ext cx="4753663" cy="461665"/>
          </a:xfrm>
          <a:prstGeom prst="rect">
            <a:avLst/>
          </a:prstGeom>
          <a:noFill/>
        </p:spPr>
        <p:txBody>
          <a:bodyPr wrap="square" rtlCol="0">
            <a:spAutoFit/>
          </a:bodyPr>
          <a:lstStyle/>
          <a:p>
            <a:r>
              <a:rPr lang="en-US" sz="2400" dirty="0">
                <a:solidFill>
                  <a:srgbClr val="1D5F76"/>
                </a:solidFill>
              </a:rPr>
              <a:t>Establishment of the Note Payable</a:t>
            </a:r>
          </a:p>
        </p:txBody>
      </p:sp>
      <p:sp>
        <p:nvSpPr>
          <p:cNvPr id="10" name="TextBox 9"/>
          <p:cNvSpPr txBox="1"/>
          <p:nvPr/>
        </p:nvSpPr>
        <p:spPr>
          <a:xfrm>
            <a:off x="892790" y="3064124"/>
            <a:ext cx="4753663" cy="461665"/>
          </a:xfrm>
          <a:prstGeom prst="rect">
            <a:avLst/>
          </a:prstGeom>
          <a:noFill/>
        </p:spPr>
        <p:txBody>
          <a:bodyPr wrap="square" rtlCol="0">
            <a:spAutoFit/>
          </a:bodyPr>
          <a:lstStyle/>
          <a:p>
            <a:r>
              <a:rPr lang="en-US" sz="2400" dirty="0">
                <a:solidFill>
                  <a:srgbClr val="1D5F76"/>
                </a:solidFill>
              </a:rPr>
              <a:t>First two monthly payments</a:t>
            </a:r>
          </a:p>
        </p:txBody>
      </p:sp>
      <p:sp>
        <p:nvSpPr>
          <p:cNvPr id="33" name="Rectangle 32"/>
          <p:cNvSpPr/>
          <p:nvPr/>
        </p:nvSpPr>
        <p:spPr>
          <a:xfrm>
            <a:off x="878055" y="1948503"/>
            <a:ext cx="8045078" cy="111823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34" name="TextBox 33"/>
          <p:cNvSpPr txBox="1">
            <a:spLocks noChangeArrowheads="1"/>
          </p:cNvSpPr>
          <p:nvPr/>
        </p:nvSpPr>
        <p:spPr bwMode="auto">
          <a:xfrm>
            <a:off x="1013630" y="1926871"/>
            <a:ext cx="7677510" cy="369332"/>
          </a:xfrm>
          <a:prstGeom prst="rect">
            <a:avLst/>
          </a:prstGeom>
          <a:noFill/>
          <a:ln w="9525">
            <a:noFill/>
            <a:miter lim="800000"/>
            <a:headEnd/>
            <a:tailEnd/>
          </a:ln>
        </p:spPr>
        <p:txBody>
          <a:bodyPr wrap="square">
            <a:spAutoFit/>
          </a:bodyPr>
          <a:lstStyle/>
          <a:p>
            <a:r>
              <a:rPr lang="en-US" dirty="0">
                <a:latin typeface="Calibri" pitchFamily="34" charset="0"/>
              </a:rPr>
              <a:t>      November </a:t>
            </a:r>
            <a:r>
              <a:rPr lang="en-US" b="1" dirty="0">
                <a:latin typeface="Calibri" pitchFamily="34" charset="0"/>
              </a:rPr>
              <a:t>	</a:t>
            </a:r>
            <a:r>
              <a:rPr lang="en-US" dirty="0">
                <a:latin typeface="Calibri" pitchFamily="34" charset="0"/>
              </a:rPr>
              <a:t>1, 2024</a:t>
            </a:r>
            <a:r>
              <a:rPr lang="en-US" b="1" dirty="0">
                <a:latin typeface="Calibri" pitchFamily="34" charset="0"/>
              </a:rPr>
              <a:t>				                                  </a:t>
            </a:r>
            <a:r>
              <a:rPr lang="en-US" dirty="0">
                <a:latin typeface="Calibri" pitchFamily="34" charset="0"/>
              </a:rPr>
              <a:t>Debit	    Credit</a:t>
            </a:r>
            <a:endParaRPr lang="en-US" dirty="0"/>
          </a:p>
        </p:txBody>
      </p:sp>
      <p:sp>
        <p:nvSpPr>
          <p:cNvPr id="35" name="TextBox 34"/>
          <p:cNvSpPr txBox="1">
            <a:spLocks noChangeArrowheads="1"/>
          </p:cNvSpPr>
          <p:nvPr/>
        </p:nvSpPr>
        <p:spPr bwMode="auto">
          <a:xfrm>
            <a:off x="1264776" y="2143411"/>
            <a:ext cx="7677510" cy="1000274"/>
          </a:xfrm>
          <a:prstGeom prst="rect">
            <a:avLst/>
          </a:prstGeom>
          <a:noFill/>
          <a:ln w="9525">
            <a:noFill/>
            <a:miter lim="800000"/>
            <a:headEnd/>
            <a:tailEnd/>
          </a:ln>
        </p:spPr>
        <p:txBody>
          <a:bodyPr wrap="square">
            <a:spAutoFit/>
          </a:bodyPr>
          <a:lstStyle/>
          <a:p>
            <a:br>
              <a:rPr lang="en-US" sz="400" b="1" dirty="0">
                <a:latin typeface="Calibri" pitchFamily="34" charset="0"/>
              </a:rPr>
            </a:br>
            <a:r>
              <a:rPr lang="en-US" sz="400" b="1" dirty="0">
                <a:latin typeface="Calibri" pitchFamily="34" charset="0"/>
              </a:rPr>
              <a:t>    </a:t>
            </a:r>
            <a:r>
              <a:rPr lang="en-US" b="1" dirty="0">
                <a:latin typeface="Calibri" pitchFamily="34" charset="0"/>
              </a:rPr>
              <a:t>Cash </a:t>
            </a:r>
            <a:r>
              <a:rPr lang="en-US" dirty="0">
                <a:latin typeface="Calibri" pitchFamily="34" charset="0"/>
              </a:rPr>
              <a:t>…………………...……..….….….………………………………..     </a:t>
            </a:r>
            <a:r>
              <a:rPr lang="en-US" b="1" dirty="0">
                <a:latin typeface="Calibri" pitchFamily="34" charset="0"/>
              </a:rPr>
              <a:t>25,000</a:t>
            </a:r>
          </a:p>
          <a:p>
            <a:r>
              <a:rPr lang="en-US" b="1" dirty="0">
                <a:latin typeface="Calibri" pitchFamily="34" charset="0"/>
              </a:rPr>
              <a:t>     Notes Payable </a:t>
            </a:r>
            <a:r>
              <a:rPr lang="en-US" dirty="0">
                <a:latin typeface="Calibri" pitchFamily="34" charset="0"/>
              </a:rPr>
              <a:t>…………………………………………………..                                </a:t>
            </a:r>
            <a:r>
              <a:rPr lang="en-US" b="1" dirty="0">
                <a:latin typeface="Calibri" pitchFamily="34" charset="0"/>
              </a:rPr>
              <a:t>25,000</a:t>
            </a:r>
          </a:p>
          <a:p>
            <a:r>
              <a:rPr lang="en-US" b="1" dirty="0">
                <a:latin typeface="Calibri" pitchFamily="34" charset="0"/>
              </a:rPr>
              <a:t>     </a:t>
            </a:r>
            <a:r>
              <a:rPr lang="en-US" sz="1600" i="1" dirty="0">
                <a:latin typeface="Calibri" pitchFamily="34" charset="0"/>
              </a:rPr>
              <a:t>(Issue a note payable)</a:t>
            </a:r>
            <a:r>
              <a:rPr lang="en-US" b="1" dirty="0">
                <a:latin typeface="Calibri" pitchFamily="34" charset="0"/>
              </a:rPr>
              <a:t>								</a:t>
            </a:r>
            <a:endParaRPr lang="en-US" b="1" u="sng" dirty="0"/>
          </a:p>
        </p:txBody>
      </p:sp>
      <p:cxnSp>
        <p:nvCxnSpPr>
          <p:cNvPr id="36" name="Straight Connector 35"/>
          <p:cNvCxnSpPr/>
          <p:nvPr/>
        </p:nvCxnSpPr>
        <p:spPr>
          <a:xfrm flipV="1">
            <a:off x="6477373" y="2231154"/>
            <a:ext cx="631759" cy="46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a:cxnSpLocks/>
          </p:cNvCxnSpPr>
          <p:nvPr/>
        </p:nvCxnSpPr>
        <p:spPr>
          <a:xfrm>
            <a:off x="1426019" y="2251915"/>
            <a:ext cx="18288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0" name="Rectangle 39"/>
          <p:cNvSpPr/>
          <p:nvPr/>
        </p:nvSpPr>
        <p:spPr>
          <a:xfrm>
            <a:off x="874207" y="3537513"/>
            <a:ext cx="8045078" cy="2934289"/>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41" name="TextBox 40"/>
          <p:cNvSpPr txBox="1">
            <a:spLocks noChangeArrowheads="1"/>
          </p:cNvSpPr>
          <p:nvPr/>
        </p:nvSpPr>
        <p:spPr bwMode="auto">
          <a:xfrm>
            <a:off x="966238" y="3547241"/>
            <a:ext cx="7677510" cy="369332"/>
          </a:xfrm>
          <a:prstGeom prst="rect">
            <a:avLst/>
          </a:prstGeom>
          <a:noFill/>
          <a:ln w="9525">
            <a:noFill/>
            <a:miter lim="800000"/>
            <a:headEnd/>
            <a:tailEnd/>
          </a:ln>
        </p:spPr>
        <p:txBody>
          <a:bodyPr wrap="square">
            <a:spAutoFit/>
          </a:bodyPr>
          <a:lstStyle/>
          <a:p>
            <a:r>
              <a:rPr lang="en-US" dirty="0">
                <a:latin typeface="Calibri" pitchFamily="34" charset="0"/>
              </a:rPr>
              <a:t>      November 30, 2024</a:t>
            </a:r>
            <a:r>
              <a:rPr lang="en-US" b="1" dirty="0">
                <a:latin typeface="Calibri" pitchFamily="34" charset="0"/>
              </a:rPr>
              <a:t>				                                   </a:t>
            </a:r>
            <a:r>
              <a:rPr lang="en-US" dirty="0">
                <a:latin typeface="Calibri" pitchFamily="34" charset="0"/>
              </a:rPr>
              <a:t>Debit	   Credit</a:t>
            </a:r>
            <a:endParaRPr lang="en-US" dirty="0"/>
          </a:p>
        </p:txBody>
      </p:sp>
      <p:sp>
        <p:nvSpPr>
          <p:cNvPr id="42" name="TextBox 41"/>
          <p:cNvSpPr txBox="1">
            <a:spLocks noChangeArrowheads="1"/>
          </p:cNvSpPr>
          <p:nvPr/>
        </p:nvSpPr>
        <p:spPr bwMode="auto">
          <a:xfrm>
            <a:off x="1260928" y="3763781"/>
            <a:ext cx="7677510" cy="1292662"/>
          </a:xfrm>
          <a:prstGeom prst="rect">
            <a:avLst/>
          </a:prstGeom>
          <a:noFill/>
          <a:ln w="9525">
            <a:noFill/>
            <a:miter lim="800000"/>
            <a:headEnd/>
            <a:tailEnd/>
          </a:ln>
        </p:spPr>
        <p:txBody>
          <a:bodyPr wrap="square">
            <a:spAutoFit/>
          </a:bodyPr>
          <a:lstStyle/>
          <a:p>
            <a:br>
              <a:rPr lang="en-US" sz="400" b="1" dirty="0">
                <a:latin typeface="Calibri" pitchFamily="34" charset="0"/>
              </a:rPr>
            </a:br>
            <a:r>
              <a:rPr lang="en-US" sz="400" b="1" dirty="0">
                <a:latin typeface="Calibri" pitchFamily="34" charset="0"/>
              </a:rPr>
              <a:t> </a:t>
            </a:r>
            <a:r>
              <a:rPr lang="en-US" b="1" dirty="0">
                <a:latin typeface="Calibri" pitchFamily="34" charset="0"/>
              </a:rPr>
              <a:t>Interest Expense </a:t>
            </a:r>
            <a:r>
              <a:rPr lang="en-US" dirty="0">
                <a:latin typeface="Calibri" pitchFamily="34" charset="0"/>
              </a:rPr>
              <a:t>(= $25,000 × 6% × 1/12) ………………       </a:t>
            </a:r>
            <a:r>
              <a:rPr lang="en-US" b="1" dirty="0">
                <a:latin typeface="Calibri" pitchFamily="34" charset="0"/>
              </a:rPr>
              <a:t>125.00</a:t>
            </a:r>
          </a:p>
          <a:p>
            <a:r>
              <a:rPr lang="en-US" b="1" dirty="0">
                <a:latin typeface="Calibri" pitchFamily="34" charset="0"/>
              </a:rPr>
              <a:t>Notes Payable </a:t>
            </a:r>
            <a:r>
              <a:rPr lang="en-US" dirty="0">
                <a:latin typeface="Calibri" pitchFamily="34" charset="0"/>
              </a:rPr>
              <a:t>(difference) ……………………………..………       </a:t>
            </a:r>
            <a:r>
              <a:rPr lang="en-US" b="1" dirty="0">
                <a:latin typeface="Calibri" pitchFamily="34" charset="0"/>
              </a:rPr>
              <a:t>462.13</a:t>
            </a:r>
            <a:r>
              <a:rPr lang="en-US" dirty="0">
                <a:latin typeface="Calibri" pitchFamily="34" charset="0"/>
              </a:rPr>
              <a:t> </a:t>
            </a:r>
          </a:p>
          <a:p>
            <a:r>
              <a:rPr lang="en-US" b="1" dirty="0">
                <a:latin typeface="Calibri" pitchFamily="34" charset="0"/>
              </a:rPr>
              <a:t>     Cash </a:t>
            </a:r>
            <a:r>
              <a:rPr lang="en-US" dirty="0">
                <a:latin typeface="Calibri" pitchFamily="34" charset="0"/>
              </a:rPr>
              <a:t>(monthly payment) ………………………….…………                           </a:t>
            </a:r>
            <a:r>
              <a:rPr lang="en-US" b="1" dirty="0">
                <a:latin typeface="Calibri" pitchFamily="34" charset="0"/>
              </a:rPr>
              <a:t>587.13</a:t>
            </a:r>
          </a:p>
          <a:p>
            <a:r>
              <a:rPr lang="en-US" b="1" dirty="0">
                <a:latin typeface="Calibri" pitchFamily="34" charset="0"/>
              </a:rPr>
              <a:t>     </a:t>
            </a:r>
            <a:r>
              <a:rPr lang="en-US" sz="1600" i="1" dirty="0">
                <a:latin typeface="Calibri" pitchFamily="34" charset="0"/>
              </a:rPr>
              <a:t>(Pay monthly installment on note)</a:t>
            </a:r>
            <a:endParaRPr lang="en-US" b="1" u="sng" dirty="0"/>
          </a:p>
        </p:txBody>
      </p:sp>
      <p:cxnSp>
        <p:nvCxnSpPr>
          <p:cNvPr id="43" name="Straight Connector 42"/>
          <p:cNvCxnSpPr/>
          <p:nvPr/>
        </p:nvCxnSpPr>
        <p:spPr>
          <a:xfrm>
            <a:off x="6471421" y="3850654"/>
            <a:ext cx="65761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654727" y="3850654"/>
            <a:ext cx="63532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a:cxnSpLocks/>
          </p:cNvCxnSpPr>
          <p:nvPr/>
        </p:nvCxnSpPr>
        <p:spPr>
          <a:xfrm flipV="1">
            <a:off x="1378628" y="3850654"/>
            <a:ext cx="1876840" cy="1162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6" name="TextBox 45"/>
          <p:cNvSpPr txBox="1">
            <a:spLocks noChangeArrowheads="1"/>
          </p:cNvSpPr>
          <p:nvPr/>
        </p:nvSpPr>
        <p:spPr bwMode="auto">
          <a:xfrm>
            <a:off x="915159" y="4944640"/>
            <a:ext cx="5787368" cy="369332"/>
          </a:xfrm>
          <a:prstGeom prst="rect">
            <a:avLst/>
          </a:prstGeom>
          <a:noFill/>
          <a:ln w="9525">
            <a:noFill/>
            <a:miter lim="800000"/>
            <a:headEnd/>
            <a:tailEnd/>
          </a:ln>
        </p:spPr>
        <p:txBody>
          <a:bodyPr wrap="square">
            <a:spAutoFit/>
          </a:bodyPr>
          <a:lstStyle/>
          <a:p>
            <a:r>
              <a:rPr lang="en-US" dirty="0">
                <a:latin typeface="Calibri" pitchFamily="34" charset="0"/>
              </a:rPr>
              <a:t>      December 31, 2024</a:t>
            </a:r>
            <a:r>
              <a:rPr lang="en-US" b="1" dirty="0">
                <a:latin typeface="Calibri" pitchFamily="34" charset="0"/>
              </a:rPr>
              <a:t>	      						</a:t>
            </a:r>
            <a:endParaRPr lang="en-US" dirty="0"/>
          </a:p>
        </p:txBody>
      </p:sp>
      <p:sp>
        <p:nvSpPr>
          <p:cNvPr id="47" name="TextBox 46"/>
          <p:cNvSpPr txBox="1">
            <a:spLocks noChangeArrowheads="1"/>
          </p:cNvSpPr>
          <p:nvPr/>
        </p:nvSpPr>
        <p:spPr bwMode="auto">
          <a:xfrm>
            <a:off x="1231621" y="5161179"/>
            <a:ext cx="7677510" cy="1292662"/>
          </a:xfrm>
          <a:prstGeom prst="rect">
            <a:avLst/>
          </a:prstGeom>
          <a:noFill/>
          <a:ln w="9525">
            <a:noFill/>
            <a:miter lim="800000"/>
            <a:headEnd/>
            <a:tailEnd/>
          </a:ln>
        </p:spPr>
        <p:txBody>
          <a:bodyPr wrap="square">
            <a:spAutoFit/>
          </a:bodyPr>
          <a:lstStyle/>
          <a:p>
            <a:br>
              <a:rPr lang="en-US" sz="400" b="1" dirty="0">
                <a:latin typeface="Calibri" pitchFamily="34" charset="0"/>
              </a:rPr>
            </a:br>
            <a:r>
              <a:rPr lang="en-US" b="1" dirty="0">
                <a:latin typeface="Calibri" pitchFamily="34" charset="0"/>
              </a:rPr>
              <a:t>Interest Expense </a:t>
            </a:r>
            <a:r>
              <a:rPr lang="en-US" dirty="0">
                <a:latin typeface="Calibri" pitchFamily="34" charset="0"/>
              </a:rPr>
              <a:t>(= $24,537.87 × 6% × 1/12) ……………     </a:t>
            </a:r>
            <a:r>
              <a:rPr lang="en-US" b="1" dirty="0">
                <a:latin typeface="Calibri" pitchFamily="34" charset="0"/>
              </a:rPr>
              <a:t>122.69</a:t>
            </a:r>
          </a:p>
          <a:p>
            <a:r>
              <a:rPr lang="en-US" b="1" dirty="0">
                <a:latin typeface="Calibri" pitchFamily="34" charset="0"/>
              </a:rPr>
              <a:t>Notes Payable </a:t>
            </a:r>
            <a:r>
              <a:rPr lang="en-US" dirty="0">
                <a:latin typeface="Calibri" pitchFamily="34" charset="0"/>
              </a:rPr>
              <a:t>(difference) ……………………………..………..     </a:t>
            </a:r>
            <a:r>
              <a:rPr lang="en-US" b="1" dirty="0">
                <a:latin typeface="Calibri" pitchFamily="34" charset="0"/>
              </a:rPr>
              <a:t>464.44</a:t>
            </a:r>
            <a:r>
              <a:rPr lang="en-US" dirty="0">
                <a:latin typeface="Calibri" pitchFamily="34" charset="0"/>
              </a:rPr>
              <a:t> </a:t>
            </a:r>
          </a:p>
          <a:p>
            <a:r>
              <a:rPr lang="en-US" b="1" dirty="0">
                <a:latin typeface="Calibri" pitchFamily="34" charset="0"/>
              </a:rPr>
              <a:t>     Cash </a:t>
            </a:r>
            <a:r>
              <a:rPr lang="en-US" dirty="0">
                <a:latin typeface="Calibri" pitchFamily="34" charset="0"/>
              </a:rPr>
              <a:t>(monthly payment) ………………………….…………..                          </a:t>
            </a:r>
            <a:r>
              <a:rPr lang="en-US" b="1" dirty="0">
                <a:latin typeface="Calibri" pitchFamily="34" charset="0"/>
              </a:rPr>
              <a:t>587.13</a:t>
            </a:r>
          </a:p>
          <a:p>
            <a:r>
              <a:rPr lang="en-US" b="1" dirty="0">
                <a:latin typeface="Calibri" pitchFamily="34" charset="0"/>
              </a:rPr>
              <a:t>     </a:t>
            </a:r>
            <a:r>
              <a:rPr lang="en-US" sz="1600" i="1" dirty="0">
                <a:latin typeface="Calibri" pitchFamily="34" charset="0"/>
              </a:rPr>
              <a:t>(Pay monthly installment on note)</a:t>
            </a:r>
            <a:r>
              <a:rPr lang="en-US" b="1" dirty="0">
                <a:latin typeface="Calibri" pitchFamily="34" charset="0"/>
              </a:rPr>
              <a:t>			</a:t>
            </a:r>
            <a:endParaRPr lang="en-US" b="1" u="sng" dirty="0"/>
          </a:p>
        </p:txBody>
      </p:sp>
      <p:cxnSp>
        <p:nvCxnSpPr>
          <p:cNvPr id="50" name="Straight Connector 49"/>
          <p:cNvCxnSpPr/>
          <p:nvPr/>
        </p:nvCxnSpPr>
        <p:spPr>
          <a:xfrm flipV="1">
            <a:off x="1334242" y="5239005"/>
            <a:ext cx="1834980"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4552010" y="4819991"/>
            <a:ext cx="1930337" cy="369332"/>
          </a:xfrm>
          <a:prstGeom prst="rect">
            <a:avLst/>
          </a:prstGeom>
          <a:noFill/>
        </p:spPr>
        <p:txBody>
          <a:bodyPr wrap="none" rtlCol="0">
            <a:spAutoFit/>
          </a:bodyPr>
          <a:lstStyle/>
          <a:p>
            <a:r>
              <a:rPr lang="en-US" b="1" dirty="0">
                <a:solidFill>
                  <a:srgbClr val="FF0000"/>
                </a:solidFill>
              </a:rPr>
              <a:t>$25,000 − $462.13</a:t>
            </a:r>
          </a:p>
        </p:txBody>
      </p:sp>
      <p:cxnSp>
        <p:nvCxnSpPr>
          <p:cNvPr id="6" name="Straight Arrow Connector 5"/>
          <p:cNvCxnSpPr/>
          <p:nvPr/>
        </p:nvCxnSpPr>
        <p:spPr>
          <a:xfrm flipH="1">
            <a:off x="3895931" y="5109353"/>
            <a:ext cx="656079" cy="173358"/>
          </a:xfrm>
          <a:prstGeom prst="straightConnector1">
            <a:avLst/>
          </a:prstGeom>
          <a:ln>
            <a:solidFill>
              <a:srgbClr val="FF0000"/>
            </a:solidFill>
            <a:tailEnd type="triangle" w="lg" len="lg"/>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FCCC0B59-E9DD-47A1-8573-0DDE42501F25}"/>
              </a:ext>
            </a:extLst>
          </p:cNvPr>
          <p:cNvCxnSpPr/>
          <p:nvPr/>
        </p:nvCxnSpPr>
        <p:spPr>
          <a:xfrm flipV="1">
            <a:off x="7696573" y="2231150"/>
            <a:ext cx="631759" cy="46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9544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2">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2">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2">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2">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7">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7">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7">
                                            <p:txEl>
                                              <p:pRg st="2" end="2"/>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 </a:t>
            </a:r>
          </a:p>
        </p:txBody>
      </p:sp>
      <p:sp>
        <p:nvSpPr>
          <p:cNvPr id="3" name="Content Placeholder 2"/>
          <p:cNvSpPr>
            <a:spLocks noGrp="1"/>
          </p:cNvSpPr>
          <p:nvPr>
            <p:ph idx="1"/>
          </p:nvPr>
        </p:nvSpPr>
        <p:spPr>
          <a:xfrm>
            <a:off x="809150" y="1291786"/>
            <a:ext cx="7955280" cy="4525963"/>
          </a:xfrm>
        </p:spPr>
        <p:txBody>
          <a:bodyPr/>
          <a:lstStyle/>
          <a:p>
            <a:r>
              <a:rPr lang="en-US" dirty="0"/>
              <a:t>Most notes payable require periodic installment payments. </a:t>
            </a:r>
          </a:p>
          <a:p>
            <a:r>
              <a:rPr lang="en-US" dirty="0"/>
              <a:t>Each installment payment includes an amount that represents interest expense and an amount that represents a reduction of the carrying value (remaining loan balance).</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9-</a:t>
            </a:r>
            <a:fld id="{8A048DD7-39B4-434B-ACE7-68CA5B147A05}" type="slidenum">
              <a:rPr lang="en-US" smtClean="0"/>
              <a:t>11</a:t>
            </a:fld>
            <a:endParaRPr lang="en-US" dirty="0"/>
          </a:p>
        </p:txBody>
      </p:sp>
    </p:spTree>
    <p:extLst>
      <p:ext uri="{BB962C8B-B14F-4D97-AF65-F5344CB8AC3E}">
        <p14:creationId xmlns:p14="http://schemas.microsoft.com/office/powerpoint/2010/main" val="868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38274"/>
            <a:ext cx="7406640" cy="4432716"/>
          </a:xfrm>
        </p:spPr>
        <p:txBody>
          <a:bodyPr>
            <a:normAutofit/>
          </a:bodyPr>
          <a:lstStyle/>
          <a:p>
            <a:pPr marL="0" indent="0">
              <a:buNone/>
            </a:pPr>
            <a:r>
              <a:rPr lang="en-US" sz="2800" dirty="0"/>
              <a:t>Tropical Paradise borrows $24,000 and agrees to a 5%, five-year installment loan with the bank. Payments of $452.91 are due at the end of each month. How much interest should be recorded for the first month?</a:t>
            </a:r>
          </a:p>
          <a:p>
            <a:pPr>
              <a:buAutoNum type="alphaLcPeriod"/>
            </a:pPr>
            <a:r>
              <a:rPr lang="en-US" sz="2800" dirty="0"/>
              <a:t>All $452.91 is attributable to interest.</a:t>
            </a:r>
          </a:p>
          <a:p>
            <a:pPr>
              <a:buAutoNum type="alphaLcPeriod"/>
            </a:pPr>
            <a:r>
              <a:rPr lang="en-US" sz="2800" dirty="0"/>
              <a:t>$100.00</a:t>
            </a:r>
          </a:p>
          <a:p>
            <a:pPr>
              <a:buAutoNum type="alphaLcPeriod" startAt="3"/>
            </a:pPr>
            <a:r>
              <a:rPr lang="en-US" sz="2800" dirty="0"/>
              <a:t>$352.91</a:t>
            </a:r>
          </a:p>
          <a:p>
            <a:pPr>
              <a:buAutoNum type="alphaLcPeriod" startAt="3"/>
            </a:pPr>
            <a:r>
              <a:rPr lang="en-US" sz="2800" dirty="0"/>
              <a:t>$0</a:t>
            </a:r>
          </a:p>
        </p:txBody>
      </p:sp>
      <p:sp>
        <p:nvSpPr>
          <p:cNvPr id="4" name="Title 3"/>
          <p:cNvSpPr>
            <a:spLocks noGrp="1"/>
          </p:cNvSpPr>
          <p:nvPr>
            <p:ph type="title"/>
          </p:nvPr>
        </p:nvSpPr>
        <p:spPr>
          <a:xfrm>
            <a:off x="1031008" y="397595"/>
            <a:ext cx="7922577" cy="799257"/>
          </a:xfrm>
        </p:spPr>
        <p:txBody>
          <a:bodyPr/>
          <a:lstStyle/>
          <a:p>
            <a:r>
              <a:rPr lang="en-US" dirty="0"/>
              <a:t>Concept Check 9–2</a:t>
            </a:r>
          </a:p>
        </p:txBody>
      </p:sp>
      <p:sp>
        <p:nvSpPr>
          <p:cNvPr id="6" name="Oval 5"/>
          <p:cNvSpPr/>
          <p:nvPr/>
        </p:nvSpPr>
        <p:spPr bwMode="auto">
          <a:xfrm>
            <a:off x="852272" y="384981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2922083" y="3834068"/>
            <a:ext cx="5486400" cy="2377440"/>
          </a:xfrm>
          <a:prstGeom prst="rect">
            <a:avLst/>
          </a:prstGeom>
          <a:solidFill>
            <a:srgbClr val="FFFFD1"/>
          </a:solidFill>
          <a:ln w="6350">
            <a:solidFill>
              <a:schemeClr val="tx1"/>
            </a:solidFill>
          </a:ln>
        </p:spPr>
        <p:txBody>
          <a:bodyPr wrap="square" rtlCol="0">
            <a:spAutoFit/>
          </a:bodyPr>
          <a:lstStyle/>
          <a:p>
            <a:r>
              <a:rPr lang="en-US" sz="2000" dirty="0"/>
              <a:t>The payment of $452.91 includes payment for both interest expense and a portion of the principal. The interest expense for the first month is the carrying value multiplied by (the interest rate × 1/12):</a:t>
            </a:r>
          </a:p>
          <a:p>
            <a:pPr algn="ctr">
              <a:spcBef>
                <a:spcPts val="600"/>
              </a:spcBef>
              <a:spcAft>
                <a:spcPts val="600"/>
              </a:spcAft>
            </a:pPr>
            <a:r>
              <a:rPr lang="en-US" sz="2000" dirty="0"/>
              <a:t>$24,000 × 5% × 1/12 = $100.00</a:t>
            </a:r>
          </a:p>
          <a:p>
            <a:r>
              <a:rPr lang="en-US" sz="2000" dirty="0"/>
              <a:t>The remaining portion of the payment ($352.91) reduces the carry value.</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12</a:t>
            </a:fld>
            <a:endParaRPr lang="en-US" dirty="0"/>
          </a:p>
        </p:txBody>
      </p:sp>
    </p:spTree>
    <p:extLst>
      <p:ext uri="{BB962C8B-B14F-4D97-AF65-F5344CB8AC3E}">
        <p14:creationId xmlns:p14="http://schemas.microsoft.com/office/powerpoint/2010/main" val="2786822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LO9–3</a:t>
            </a:r>
            <a:r>
              <a:rPr lang="en-US" dirty="0"/>
              <a:t>	Understand how leases are recorded.</a:t>
            </a:r>
          </a:p>
        </p:txBody>
      </p:sp>
      <p:sp>
        <p:nvSpPr>
          <p:cNvPr id="4" name="Title 3"/>
          <p:cNvSpPr>
            <a:spLocks noGrp="1"/>
          </p:cNvSpPr>
          <p:nvPr>
            <p:ph type="title"/>
          </p:nvPr>
        </p:nvSpPr>
        <p:spPr/>
        <p:txBody>
          <a:bodyPr/>
          <a:lstStyle/>
          <a:p>
            <a:r>
              <a:rPr lang="en-US" dirty="0"/>
              <a:t>Learning Objective 3</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13</a:t>
            </a:fld>
            <a:endParaRPr lang="en-US" dirty="0"/>
          </a:p>
        </p:txBody>
      </p:sp>
    </p:spTree>
    <p:extLst>
      <p:ext uri="{BB962C8B-B14F-4D97-AF65-F5344CB8AC3E}">
        <p14:creationId xmlns:p14="http://schemas.microsoft.com/office/powerpoint/2010/main" val="12236376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Leases</a:t>
            </a:r>
          </a:p>
        </p:txBody>
      </p:sp>
      <p:sp>
        <p:nvSpPr>
          <p:cNvPr id="3" name="Content Placeholder 2"/>
          <p:cNvSpPr>
            <a:spLocks noGrp="1"/>
          </p:cNvSpPr>
          <p:nvPr>
            <p:ph idx="1"/>
          </p:nvPr>
        </p:nvSpPr>
        <p:spPr>
          <a:xfrm>
            <a:off x="809150" y="1291786"/>
            <a:ext cx="7955280" cy="4525963"/>
          </a:xfrm>
        </p:spPr>
        <p:txBody>
          <a:bodyPr/>
          <a:lstStyle/>
          <a:p>
            <a:r>
              <a:rPr lang="en-US" dirty="0"/>
              <a:t>Contractual arrangement by which the </a:t>
            </a:r>
            <a:r>
              <a:rPr lang="en-US" i="1" dirty="0"/>
              <a:t>lessor</a:t>
            </a:r>
            <a:r>
              <a:rPr lang="en-US" dirty="0"/>
              <a:t> (owner) provides the </a:t>
            </a:r>
            <a:r>
              <a:rPr lang="en-US" i="1" dirty="0"/>
              <a:t>lessee</a:t>
            </a:r>
            <a:r>
              <a:rPr lang="en-US" dirty="0"/>
              <a:t> (user) the right to use an asset for a specified period of time </a:t>
            </a:r>
          </a:p>
          <a:p>
            <a:r>
              <a:rPr lang="en-US" dirty="0"/>
              <a:t>Leases are recorded by the lessee as a debit to lease asset and a credit to lease payable </a:t>
            </a:r>
          </a:p>
          <a:p>
            <a:pPr lvl="1"/>
            <a:r>
              <a:rPr lang="en-US" dirty="0"/>
              <a:t>for the present value of the lease payments</a:t>
            </a:r>
          </a:p>
          <a:p>
            <a:pPr lvl="1"/>
            <a:r>
              <a:rPr lang="en-US" dirty="0"/>
              <a:t>at the beginning of the lease term</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9-</a:t>
            </a:r>
            <a:fld id="{8A048DD7-39B4-434B-ACE7-68CA5B147A05}" type="slidenum">
              <a:rPr lang="en-US" smtClean="0"/>
              <a:t>14</a:t>
            </a:fld>
            <a:endParaRPr lang="en-US" dirty="0"/>
          </a:p>
        </p:txBody>
      </p:sp>
    </p:spTree>
    <p:extLst>
      <p:ext uri="{BB962C8B-B14F-4D97-AF65-F5344CB8AC3E}">
        <p14:creationId xmlns:p14="http://schemas.microsoft.com/office/powerpoint/2010/main" val="1066601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Decision Maker’s Perspective</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9-</a:t>
            </a:r>
            <a:fld id="{8A048DD7-39B4-434B-ACE7-68CA5B147A05}" type="slidenum">
              <a:rPr lang="en-US" smtClean="0"/>
              <a:t>15</a:t>
            </a:fld>
            <a:endParaRPr lang="en-US" dirty="0"/>
          </a:p>
        </p:txBody>
      </p:sp>
      <p:sp>
        <p:nvSpPr>
          <p:cNvPr id="8" name="TextBox 7"/>
          <p:cNvSpPr txBox="1"/>
          <p:nvPr/>
        </p:nvSpPr>
        <p:spPr>
          <a:xfrm>
            <a:off x="858444" y="1505127"/>
            <a:ext cx="7672039" cy="523220"/>
          </a:xfrm>
          <a:prstGeom prst="rect">
            <a:avLst/>
          </a:prstGeom>
          <a:noFill/>
        </p:spPr>
        <p:txBody>
          <a:bodyPr wrap="square" rtlCol="0">
            <a:spAutoFit/>
          </a:bodyPr>
          <a:lstStyle/>
          <a:p>
            <a:r>
              <a:rPr lang="en-US" sz="2800" b="1" dirty="0">
                <a:solidFill>
                  <a:srgbClr val="1D5F76"/>
                </a:solidFill>
              </a:rPr>
              <a:t>Why Do Many Companies Lease Rather Than Buy?</a:t>
            </a:r>
          </a:p>
        </p:txBody>
      </p:sp>
      <p:sp>
        <p:nvSpPr>
          <p:cNvPr id="3" name="Rectangle 2">
            <a:extLst>
              <a:ext uri="{FF2B5EF4-FFF2-40B4-BE49-F238E27FC236}">
                <a16:creationId xmlns:a16="http://schemas.microsoft.com/office/drawing/2014/main" id="{74FB724A-9C7B-4734-A987-0DBF93FBC600}"/>
              </a:ext>
            </a:extLst>
          </p:cNvPr>
          <p:cNvSpPr/>
          <p:nvPr/>
        </p:nvSpPr>
        <p:spPr>
          <a:xfrm>
            <a:off x="858444" y="2081745"/>
            <a:ext cx="7955280" cy="4031873"/>
          </a:xfrm>
          <a:prstGeom prst="rect">
            <a:avLst/>
          </a:prstGeom>
        </p:spPr>
        <p:txBody>
          <a:bodyPr wrap="square">
            <a:spAutoFit/>
          </a:bodyPr>
          <a:lstStyle/>
          <a:p>
            <a:pPr marL="514350" indent="-514350">
              <a:buFont typeface="+mj-lt"/>
              <a:buAutoNum type="arabicPeriod"/>
            </a:pPr>
            <a:r>
              <a:rPr lang="en-US" sz="3200" dirty="0">
                <a:solidFill>
                  <a:srgbClr val="1D5F76"/>
                </a:solidFill>
              </a:rPr>
              <a:t>Leasing reduces the upfront cash needed to use an asset.</a:t>
            </a:r>
          </a:p>
          <a:p>
            <a:pPr marL="514350" indent="-514350">
              <a:buFont typeface="+mj-lt"/>
              <a:buAutoNum type="arabicPeriod"/>
            </a:pPr>
            <a:r>
              <a:rPr lang="en-US" sz="3200" dirty="0">
                <a:solidFill>
                  <a:srgbClr val="1D5F76"/>
                </a:solidFill>
              </a:rPr>
              <a:t>Lease payments often are lower than installment payments.</a:t>
            </a:r>
          </a:p>
          <a:p>
            <a:pPr marL="514350" indent="-514350">
              <a:buFont typeface="+mj-lt"/>
              <a:buAutoNum type="arabicPeriod"/>
            </a:pPr>
            <a:r>
              <a:rPr lang="en-US" sz="3200" dirty="0">
                <a:solidFill>
                  <a:srgbClr val="1D5F76"/>
                </a:solidFill>
              </a:rPr>
              <a:t>Leasing offers flexibility and lower costs when disposing of an asset.</a:t>
            </a:r>
          </a:p>
          <a:p>
            <a:pPr marL="514350" indent="-514350">
              <a:buFont typeface="+mj-lt"/>
              <a:buAutoNum type="arabicPeriod"/>
            </a:pPr>
            <a:r>
              <a:rPr lang="en-US" sz="3200" dirty="0">
                <a:solidFill>
                  <a:srgbClr val="1D5F76"/>
                </a:solidFill>
              </a:rPr>
              <a:t>Leasing may offer protection against the risk of declining asset values.</a:t>
            </a:r>
            <a:endParaRPr lang="en-US" sz="3200" dirty="0"/>
          </a:p>
        </p:txBody>
      </p:sp>
    </p:spTree>
    <p:extLst>
      <p:ext uri="{BB962C8B-B14F-4D97-AF65-F5344CB8AC3E}">
        <p14:creationId xmlns:p14="http://schemas.microsoft.com/office/powerpoint/2010/main" val="2898736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8507" y="526562"/>
            <a:ext cx="8229600" cy="684654"/>
          </a:xfrm>
        </p:spPr>
        <p:txBody>
          <a:bodyPr>
            <a:noAutofit/>
          </a:bodyPr>
          <a:lstStyle/>
          <a:p>
            <a:pPr>
              <a:lnSpc>
                <a:spcPct val="90000"/>
              </a:lnSpc>
            </a:pPr>
            <a:r>
              <a:rPr lang="en-US" dirty="0"/>
              <a:t>Recording Lease Payable</a:t>
            </a:r>
          </a:p>
        </p:txBody>
      </p:sp>
      <p:sp>
        <p:nvSpPr>
          <p:cNvPr id="3" name="Content Placeholder 2"/>
          <p:cNvSpPr>
            <a:spLocks noGrp="1"/>
          </p:cNvSpPr>
          <p:nvPr>
            <p:ph idx="1"/>
          </p:nvPr>
        </p:nvSpPr>
        <p:spPr>
          <a:xfrm>
            <a:off x="812788" y="1280160"/>
            <a:ext cx="7955280" cy="1345887"/>
          </a:xfrm>
        </p:spPr>
        <p:txBody>
          <a:bodyPr>
            <a:noAutofit/>
          </a:bodyPr>
          <a:lstStyle/>
          <a:p>
            <a:r>
              <a:rPr lang="en-US" sz="2800" dirty="0"/>
              <a:t>At the beginning of the lease, record:</a:t>
            </a:r>
          </a:p>
          <a:p>
            <a:pPr lvl="1"/>
            <a:r>
              <a:rPr lang="en-US" dirty="0"/>
              <a:t>Lease asset – right to use the asset over lease period</a:t>
            </a:r>
          </a:p>
          <a:p>
            <a:pPr lvl="1"/>
            <a:r>
              <a:rPr lang="en-US" dirty="0"/>
              <a:t>Lease payable – present value of obligation to make payments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8-</a:t>
            </a:r>
            <a:fld id="{8A048DD7-39B4-434B-ACE7-68CA5B147A05}" type="slidenum">
              <a:rPr lang="en-US" smtClean="0"/>
              <a:t>16</a:t>
            </a:fld>
            <a:endParaRPr lang="en-US" dirty="0"/>
          </a:p>
        </p:txBody>
      </p:sp>
      <p:sp>
        <p:nvSpPr>
          <p:cNvPr id="30" name="Rectangle 29"/>
          <p:cNvSpPr/>
          <p:nvPr/>
        </p:nvSpPr>
        <p:spPr>
          <a:xfrm>
            <a:off x="903230" y="3664277"/>
            <a:ext cx="8045078" cy="1876553"/>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31" name="TextBox 30"/>
          <p:cNvSpPr txBox="1">
            <a:spLocks noChangeArrowheads="1"/>
          </p:cNvSpPr>
          <p:nvPr/>
        </p:nvSpPr>
        <p:spPr bwMode="auto">
          <a:xfrm>
            <a:off x="1019631" y="3664278"/>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November 1, 2024</a:t>
            </a:r>
            <a:r>
              <a:rPr lang="en-US" sz="2000" b="1" dirty="0">
                <a:latin typeface="Calibri" pitchFamily="34" charset="0"/>
              </a:rPr>
              <a:t>							 </a:t>
            </a:r>
            <a:r>
              <a:rPr lang="en-US" sz="2000" dirty="0">
                <a:latin typeface="Calibri" pitchFamily="34" charset="0"/>
              </a:rPr>
              <a:t>Debit		Credit</a:t>
            </a:r>
            <a:endParaRPr lang="en-US" sz="2000" dirty="0"/>
          </a:p>
        </p:txBody>
      </p:sp>
      <p:sp>
        <p:nvSpPr>
          <p:cNvPr id="32" name="TextBox 31"/>
          <p:cNvSpPr txBox="1">
            <a:spLocks noChangeArrowheads="1"/>
          </p:cNvSpPr>
          <p:nvPr/>
        </p:nvSpPr>
        <p:spPr bwMode="auto">
          <a:xfrm>
            <a:off x="1087846" y="4110325"/>
            <a:ext cx="7677510" cy="1938992"/>
          </a:xfrm>
          <a:prstGeom prst="rect">
            <a:avLst/>
          </a:prstGeom>
          <a:noFill/>
          <a:ln w="9525">
            <a:noFill/>
            <a:miter lim="800000"/>
            <a:headEnd/>
            <a:tailEnd/>
          </a:ln>
        </p:spPr>
        <p:txBody>
          <a:bodyPr wrap="square">
            <a:spAutoFit/>
          </a:bodyPr>
          <a:lstStyle/>
          <a:p>
            <a:r>
              <a:rPr lang="en-US" sz="2000" b="1" dirty="0">
                <a:latin typeface="Calibri" pitchFamily="34" charset="0"/>
              </a:rPr>
              <a:t>Lease Asset</a:t>
            </a:r>
            <a:r>
              <a:rPr lang="en-US" sz="2000" dirty="0">
                <a:latin typeface="Calibri" pitchFamily="34" charset="0"/>
              </a:rPr>
              <a:t> ….……………………………………………..    </a:t>
            </a:r>
            <a:r>
              <a:rPr lang="en-US" sz="2000" b="1" dirty="0">
                <a:latin typeface="Calibri" pitchFamily="34" charset="0"/>
              </a:rPr>
              <a:t>  15,000 </a:t>
            </a:r>
          </a:p>
          <a:p>
            <a:r>
              <a:rPr lang="en-US" sz="2000" b="1" dirty="0">
                <a:latin typeface="Calibri" pitchFamily="34" charset="0"/>
              </a:rPr>
              <a:t>	Lease Payable</a:t>
            </a:r>
            <a:r>
              <a:rPr lang="en-US" sz="2000" dirty="0">
                <a:latin typeface="Calibri" pitchFamily="34" charset="0"/>
              </a:rPr>
              <a:t> ………………………………………   </a:t>
            </a:r>
            <a:r>
              <a:rPr lang="en-US" sz="2000" b="1" dirty="0">
                <a:latin typeface="Calibri" pitchFamily="34" charset="0"/>
              </a:rPr>
              <a:t> 			       15,000</a:t>
            </a:r>
          </a:p>
          <a:p>
            <a:r>
              <a:rPr lang="en-US" sz="2000" i="1" dirty="0">
                <a:latin typeface="Calibri" pitchFamily="34" charset="0"/>
              </a:rPr>
              <a:t>	(Record the lease)</a:t>
            </a:r>
          </a:p>
          <a:p>
            <a:r>
              <a:rPr lang="en-US" sz="2000" i="1" dirty="0">
                <a:latin typeface="Calibri" pitchFamily="34" charset="0"/>
              </a:rPr>
              <a:t>	</a:t>
            </a:r>
            <a:r>
              <a:rPr lang="en-US" sz="2000" i="1" dirty="0"/>
              <a:t>($15,000 </a:t>
            </a:r>
            <a:r>
              <a:rPr lang="en-US" sz="2000" dirty="0"/>
              <a:t>= </a:t>
            </a:r>
            <a:r>
              <a:rPr lang="en-US" sz="2000" i="1" dirty="0"/>
              <a:t>present value of lease payments*) </a:t>
            </a:r>
            <a:r>
              <a:rPr lang="en-US" sz="2000" dirty="0"/>
              <a:t>	</a:t>
            </a:r>
          </a:p>
          <a:p>
            <a:endParaRPr lang="en-US" sz="2000" b="1" dirty="0">
              <a:latin typeface="Calibri" pitchFamily="34" charset="0"/>
            </a:endParaRPr>
          </a:p>
          <a:p>
            <a:r>
              <a:rPr lang="en-US" sz="2000" dirty="0"/>
              <a:t>*present value of ordinary annuity; </a:t>
            </a:r>
            <a:r>
              <a:rPr lang="en-US" sz="2000" i="1" dirty="0"/>
              <a:t>n </a:t>
            </a:r>
            <a:r>
              <a:rPr lang="en-US" sz="2000" dirty="0"/>
              <a:t>= 48, </a:t>
            </a:r>
            <a:r>
              <a:rPr lang="en-US" sz="2000" i="1" dirty="0"/>
              <a:t>i </a:t>
            </a:r>
            <a:r>
              <a:rPr lang="en-US" sz="2000" dirty="0"/>
              <a:t>= 6% ÷ 12</a:t>
            </a:r>
            <a:endParaRPr lang="en-US" sz="2000" b="1" u="sng" dirty="0"/>
          </a:p>
        </p:txBody>
      </p:sp>
      <p:cxnSp>
        <p:nvCxnSpPr>
          <p:cNvPr id="33" name="Straight Connector 32"/>
          <p:cNvCxnSpPr/>
          <p:nvPr/>
        </p:nvCxnSpPr>
        <p:spPr>
          <a:xfrm>
            <a:off x="6116354" y="4056659"/>
            <a:ext cx="637026"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flipV="1">
            <a:off x="7511044" y="4045773"/>
            <a:ext cx="704606" cy="270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1087846" y="4089317"/>
            <a:ext cx="2086820" cy="270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91084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Calculating the Present Value of Lease Payments (Annuity)</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9-</a:t>
            </a:r>
            <a:fld id="{8A048DD7-39B4-434B-ACE7-68CA5B147A05}" type="slidenum">
              <a:rPr lang="en-US" smtClean="0"/>
              <a:t>17</a:t>
            </a:fld>
            <a:endParaRPr lang="en-US" dirty="0"/>
          </a:p>
        </p:txBody>
      </p:sp>
      <p:sp>
        <p:nvSpPr>
          <p:cNvPr id="6" name="TextBox 5">
            <a:extLst>
              <a:ext uri="{FF2B5EF4-FFF2-40B4-BE49-F238E27FC236}">
                <a16:creationId xmlns:a16="http://schemas.microsoft.com/office/drawing/2014/main" id="{A5680F0E-5543-43A0-92C6-E23E92F7DD87}"/>
              </a:ext>
            </a:extLst>
          </p:cNvPr>
          <p:cNvSpPr txBox="1"/>
          <p:nvPr/>
        </p:nvSpPr>
        <p:spPr>
          <a:xfrm>
            <a:off x="812788" y="1920240"/>
            <a:ext cx="7955280" cy="4401205"/>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rgbClr val="1D5F76"/>
                </a:solidFill>
              </a:rPr>
              <a:t>Table 4 at the back of the book provides present values of annuities of $1 (ordinary annuity).</a:t>
            </a:r>
          </a:p>
          <a:p>
            <a:pPr marL="457200" indent="-457200">
              <a:buFont typeface="Arial" panose="020B0604020202020204" pitchFamily="34" charset="0"/>
              <a:buChar char="•"/>
            </a:pPr>
            <a:r>
              <a:rPr lang="en-US" sz="2800" dirty="0">
                <a:solidFill>
                  <a:srgbClr val="1D5F76"/>
                </a:solidFill>
              </a:rPr>
              <a:t>These values are multiplied by the monthly lease payment to get the present value of the total lease payments. </a:t>
            </a:r>
          </a:p>
          <a:p>
            <a:pPr marL="457200" indent="-457200">
              <a:buFont typeface="Arial" panose="020B0604020202020204" pitchFamily="34" charset="0"/>
              <a:buChar char="•"/>
            </a:pPr>
            <a:r>
              <a:rPr lang="en-US" sz="2800" dirty="0">
                <a:solidFill>
                  <a:srgbClr val="1D5F76"/>
                </a:solidFill>
              </a:rPr>
              <a:t>To use the table, you need to know </a:t>
            </a:r>
            <a:r>
              <a:rPr lang="en-US" sz="2800" i="1" dirty="0">
                <a:solidFill>
                  <a:srgbClr val="1D5F76"/>
                </a:solidFill>
              </a:rPr>
              <a:t>n</a:t>
            </a:r>
            <a:r>
              <a:rPr lang="en-US" sz="2800" dirty="0">
                <a:solidFill>
                  <a:srgbClr val="1D5F76"/>
                </a:solidFill>
              </a:rPr>
              <a:t> (time periods) and </a:t>
            </a:r>
            <a:r>
              <a:rPr lang="en-US" sz="2800" i="1" dirty="0">
                <a:solidFill>
                  <a:srgbClr val="1D5F76"/>
                </a:solidFill>
              </a:rPr>
              <a:t>i</a:t>
            </a:r>
            <a:r>
              <a:rPr lang="en-US" sz="2800" dirty="0">
                <a:solidFill>
                  <a:srgbClr val="1D5F76"/>
                </a:solidFill>
              </a:rPr>
              <a:t> (interest rate.)</a:t>
            </a:r>
          </a:p>
          <a:p>
            <a:pPr marL="457200" indent="-457200">
              <a:buFont typeface="Arial" panose="020B0604020202020204" pitchFamily="34" charset="0"/>
              <a:buChar char="•"/>
            </a:pPr>
            <a:r>
              <a:rPr lang="en-US" sz="2800" dirty="0">
                <a:solidFill>
                  <a:srgbClr val="1D5F76"/>
                </a:solidFill>
              </a:rPr>
              <a:t>For combinations of </a:t>
            </a:r>
            <a:r>
              <a:rPr lang="en-US" sz="2800" i="1" dirty="0">
                <a:solidFill>
                  <a:srgbClr val="1D5F76"/>
                </a:solidFill>
              </a:rPr>
              <a:t>n</a:t>
            </a:r>
            <a:r>
              <a:rPr lang="en-US" sz="2800" dirty="0">
                <a:solidFill>
                  <a:srgbClr val="1D5F76"/>
                </a:solidFill>
              </a:rPr>
              <a:t> and </a:t>
            </a:r>
            <a:r>
              <a:rPr lang="en-US" sz="2800" i="1" dirty="0">
                <a:solidFill>
                  <a:srgbClr val="1D5F76"/>
                </a:solidFill>
              </a:rPr>
              <a:t>i</a:t>
            </a:r>
            <a:r>
              <a:rPr lang="en-US" sz="2800" dirty="0">
                <a:solidFill>
                  <a:srgbClr val="1D5F76"/>
                </a:solidFill>
              </a:rPr>
              <a:t> not shown, you can calculate the present value of the lease payments using a financial calculator or Excel. </a:t>
            </a:r>
          </a:p>
        </p:txBody>
      </p:sp>
    </p:spTree>
    <p:extLst>
      <p:ext uri="{BB962C8B-B14F-4D97-AF65-F5344CB8AC3E}">
        <p14:creationId xmlns:p14="http://schemas.microsoft.com/office/powerpoint/2010/main" val="3868476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267415"/>
            <a:ext cx="8229600" cy="1143000"/>
          </a:xfrm>
        </p:spPr>
        <p:txBody>
          <a:bodyPr/>
          <a:lstStyle/>
          <a:p>
            <a:r>
              <a:rPr lang="en-US" sz="3200" dirty="0">
                <a:solidFill>
                  <a:srgbClr val="1D5F76"/>
                </a:solidFill>
              </a:rPr>
              <a:t>Illustration 9–2</a:t>
            </a:r>
            <a:r>
              <a:rPr lang="en-US" dirty="0"/>
              <a:t> </a:t>
            </a:r>
            <a:br>
              <a:rPr lang="en-US" dirty="0"/>
            </a:br>
            <a:r>
              <a:rPr lang="en-US" sz="3600" dirty="0"/>
              <a:t>Present Value of Lease Payments Using a Financial Calculator </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9-</a:t>
            </a:r>
            <a:fld id="{8A048DD7-39B4-434B-ACE7-68CA5B147A05}" type="slidenum">
              <a:rPr lang="en-US" smtClean="0"/>
              <a:t>18</a:t>
            </a:fld>
            <a:endParaRPr lang="en-US" dirty="0"/>
          </a:p>
        </p:txBody>
      </p:sp>
      <p:sp>
        <p:nvSpPr>
          <p:cNvPr id="6" name="Rounded Rectangle 5"/>
          <p:cNvSpPr/>
          <p:nvPr/>
        </p:nvSpPr>
        <p:spPr>
          <a:xfrm>
            <a:off x="765048" y="3452455"/>
            <a:ext cx="8293726" cy="2922222"/>
          </a:xfrm>
          <a:prstGeom prst="roundRect">
            <a:avLst/>
          </a:prstGeom>
          <a:solidFill>
            <a:srgbClr val="D4D0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Box 2"/>
          <p:cNvSpPr txBox="1"/>
          <p:nvPr/>
        </p:nvSpPr>
        <p:spPr>
          <a:xfrm>
            <a:off x="3664962" y="3551466"/>
            <a:ext cx="2069985" cy="369332"/>
          </a:xfrm>
          <a:prstGeom prst="rect">
            <a:avLst/>
          </a:prstGeom>
          <a:noFill/>
        </p:spPr>
        <p:txBody>
          <a:bodyPr wrap="none" rtlCol="0">
            <a:spAutoFit/>
          </a:bodyPr>
          <a:lstStyle/>
          <a:p>
            <a:r>
              <a:rPr lang="en-US" b="1" dirty="0">
                <a:solidFill>
                  <a:srgbClr val="1D5F76"/>
                </a:solidFill>
              </a:rPr>
              <a:t>CALCULATOR INPUT</a:t>
            </a:r>
          </a:p>
        </p:txBody>
      </p:sp>
      <p:sp>
        <p:nvSpPr>
          <p:cNvPr id="7" name="TextBox 6"/>
          <p:cNvSpPr txBox="1"/>
          <p:nvPr/>
        </p:nvSpPr>
        <p:spPr>
          <a:xfrm>
            <a:off x="962916" y="3931559"/>
            <a:ext cx="2108078" cy="369332"/>
          </a:xfrm>
          <a:prstGeom prst="rect">
            <a:avLst/>
          </a:prstGeom>
          <a:noFill/>
        </p:spPr>
        <p:txBody>
          <a:bodyPr wrap="none" rtlCol="0">
            <a:spAutoFit/>
          </a:bodyPr>
          <a:lstStyle/>
          <a:p>
            <a:r>
              <a:rPr lang="en-US" dirty="0"/>
              <a:t>Lease characteristics</a:t>
            </a:r>
          </a:p>
        </p:txBody>
      </p:sp>
      <p:cxnSp>
        <p:nvCxnSpPr>
          <p:cNvPr id="9" name="Straight Connector 8"/>
          <p:cNvCxnSpPr/>
          <p:nvPr/>
        </p:nvCxnSpPr>
        <p:spPr>
          <a:xfrm>
            <a:off x="1006459" y="4235525"/>
            <a:ext cx="237744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909106" y="4250098"/>
            <a:ext cx="2520242" cy="1477328"/>
          </a:xfrm>
          <a:prstGeom prst="rect">
            <a:avLst/>
          </a:prstGeom>
          <a:noFill/>
        </p:spPr>
        <p:txBody>
          <a:bodyPr wrap="none" rtlCol="0">
            <a:spAutoFit/>
          </a:bodyPr>
          <a:lstStyle/>
          <a:p>
            <a:pPr marL="342900" indent="-342900">
              <a:buAutoNum type="arabicPeriod"/>
            </a:pPr>
            <a:r>
              <a:rPr lang="en-US" dirty="0"/>
              <a:t>Future value</a:t>
            </a:r>
          </a:p>
          <a:p>
            <a:pPr marL="342900" indent="-342900">
              <a:buAutoNum type="arabicPeriod"/>
            </a:pPr>
            <a:r>
              <a:rPr lang="en-US" dirty="0"/>
              <a:t>Lease payment</a:t>
            </a:r>
          </a:p>
          <a:p>
            <a:pPr marL="342900" indent="-342900">
              <a:buAutoNum type="arabicPeriod"/>
            </a:pPr>
            <a:r>
              <a:rPr lang="en-US" dirty="0"/>
              <a:t>Number of payments</a:t>
            </a:r>
          </a:p>
          <a:p>
            <a:pPr marL="342900" indent="-342900">
              <a:buAutoNum type="arabicPeriod"/>
            </a:pPr>
            <a:r>
              <a:rPr lang="en-US" dirty="0"/>
              <a:t>Interest rate</a:t>
            </a:r>
          </a:p>
          <a:p>
            <a:endParaRPr lang="en-US" dirty="0"/>
          </a:p>
        </p:txBody>
      </p:sp>
      <p:sp>
        <p:nvSpPr>
          <p:cNvPr id="14" name="TextBox 13"/>
          <p:cNvSpPr txBox="1"/>
          <p:nvPr/>
        </p:nvSpPr>
        <p:spPr>
          <a:xfrm>
            <a:off x="3632304" y="3924227"/>
            <a:ext cx="518860" cy="369332"/>
          </a:xfrm>
          <a:prstGeom prst="rect">
            <a:avLst/>
          </a:prstGeom>
          <a:noFill/>
        </p:spPr>
        <p:txBody>
          <a:bodyPr wrap="none" rtlCol="0">
            <a:spAutoFit/>
          </a:bodyPr>
          <a:lstStyle/>
          <a:p>
            <a:r>
              <a:rPr lang="en-US" dirty="0"/>
              <a:t>Key</a:t>
            </a:r>
          </a:p>
        </p:txBody>
      </p:sp>
      <p:cxnSp>
        <p:nvCxnSpPr>
          <p:cNvPr id="15" name="Straight Connector 14"/>
          <p:cNvCxnSpPr/>
          <p:nvPr/>
        </p:nvCxnSpPr>
        <p:spPr>
          <a:xfrm>
            <a:off x="3664962" y="4228193"/>
            <a:ext cx="44853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3564020" y="4242766"/>
            <a:ext cx="612668" cy="1200329"/>
          </a:xfrm>
          <a:prstGeom prst="rect">
            <a:avLst/>
          </a:prstGeom>
          <a:noFill/>
        </p:spPr>
        <p:txBody>
          <a:bodyPr wrap="none" rtlCol="0">
            <a:spAutoFit/>
          </a:bodyPr>
          <a:lstStyle/>
          <a:p>
            <a:pPr algn="ctr"/>
            <a:r>
              <a:rPr lang="en-US" dirty="0"/>
              <a:t>FV</a:t>
            </a:r>
          </a:p>
          <a:p>
            <a:pPr algn="ctr"/>
            <a:r>
              <a:rPr lang="en-US" dirty="0"/>
              <a:t>PMT</a:t>
            </a:r>
          </a:p>
          <a:p>
            <a:pPr algn="ctr"/>
            <a:r>
              <a:rPr lang="en-US" dirty="0"/>
              <a:t>N</a:t>
            </a:r>
          </a:p>
          <a:p>
            <a:pPr algn="ctr"/>
            <a:r>
              <a:rPr lang="en-US" dirty="0"/>
              <a:t>I</a:t>
            </a:r>
          </a:p>
        </p:txBody>
      </p:sp>
      <p:sp>
        <p:nvSpPr>
          <p:cNvPr id="18" name="TextBox 17"/>
          <p:cNvSpPr txBox="1"/>
          <p:nvPr/>
        </p:nvSpPr>
        <p:spPr>
          <a:xfrm>
            <a:off x="6339091" y="3965119"/>
            <a:ext cx="942374" cy="369332"/>
          </a:xfrm>
          <a:prstGeom prst="rect">
            <a:avLst/>
          </a:prstGeom>
          <a:noFill/>
        </p:spPr>
        <p:txBody>
          <a:bodyPr wrap="none" rtlCol="0">
            <a:spAutoFit/>
          </a:bodyPr>
          <a:lstStyle/>
          <a:p>
            <a:r>
              <a:rPr lang="en-US" dirty="0"/>
              <a:t>Amount</a:t>
            </a:r>
          </a:p>
        </p:txBody>
      </p:sp>
      <p:cxnSp>
        <p:nvCxnSpPr>
          <p:cNvPr id="19" name="Straight Connector 18"/>
          <p:cNvCxnSpPr/>
          <p:nvPr/>
        </p:nvCxnSpPr>
        <p:spPr>
          <a:xfrm flipV="1">
            <a:off x="4956602" y="4265100"/>
            <a:ext cx="3840480" cy="398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4854011" y="4283658"/>
            <a:ext cx="944489" cy="646331"/>
          </a:xfrm>
          <a:prstGeom prst="rect">
            <a:avLst/>
          </a:prstGeom>
          <a:noFill/>
        </p:spPr>
        <p:txBody>
          <a:bodyPr wrap="none" rtlCol="0">
            <a:spAutoFit/>
          </a:bodyPr>
          <a:lstStyle/>
          <a:p>
            <a:pPr algn="r"/>
            <a:r>
              <a:rPr lang="en-US" dirty="0"/>
              <a:t>$0</a:t>
            </a:r>
          </a:p>
          <a:p>
            <a:pPr algn="r"/>
            <a:r>
              <a:rPr lang="en-US" dirty="0"/>
              <a:t>$352.28</a:t>
            </a:r>
          </a:p>
        </p:txBody>
      </p:sp>
      <p:sp>
        <p:nvSpPr>
          <p:cNvPr id="22" name="TextBox 21"/>
          <p:cNvSpPr txBox="1"/>
          <p:nvPr/>
        </p:nvSpPr>
        <p:spPr>
          <a:xfrm>
            <a:off x="5326256" y="4854599"/>
            <a:ext cx="3526928" cy="646331"/>
          </a:xfrm>
          <a:prstGeom prst="rect">
            <a:avLst/>
          </a:prstGeom>
          <a:noFill/>
        </p:spPr>
        <p:txBody>
          <a:bodyPr wrap="none" rtlCol="0">
            <a:spAutoFit/>
          </a:bodyPr>
          <a:lstStyle/>
          <a:p>
            <a:r>
              <a:rPr lang="en-US" dirty="0"/>
              <a:t> 48 = 4 years × 12 periods each year</a:t>
            </a:r>
          </a:p>
          <a:p>
            <a:r>
              <a:rPr lang="en-US" dirty="0"/>
              <a:t>0.5 = 6% ÷ 12 periods each year</a:t>
            </a:r>
          </a:p>
        </p:txBody>
      </p:sp>
      <p:sp>
        <p:nvSpPr>
          <p:cNvPr id="23" name="TextBox 22"/>
          <p:cNvSpPr txBox="1"/>
          <p:nvPr/>
        </p:nvSpPr>
        <p:spPr>
          <a:xfrm>
            <a:off x="3666780" y="5470162"/>
            <a:ext cx="2276247" cy="369332"/>
          </a:xfrm>
          <a:prstGeom prst="rect">
            <a:avLst/>
          </a:prstGeom>
          <a:noFill/>
        </p:spPr>
        <p:txBody>
          <a:bodyPr wrap="none" rtlCol="0">
            <a:spAutoFit/>
          </a:bodyPr>
          <a:lstStyle/>
          <a:p>
            <a:r>
              <a:rPr lang="en-US" b="1" dirty="0">
                <a:solidFill>
                  <a:srgbClr val="1D5F76"/>
                </a:solidFill>
              </a:rPr>
              <a:t>CALCULATOR OUTPUT</a:t>
            </a:r>
          </a:p>
        </p:txBody>
      </p:sp>
      <p:sp>
        <p:nvSpPr>
          <p:cNvPr id="24" name="TextBox 23"/>
          <p:cNvSpPr txBox="1"/>
          <p:nvPr/>
        </p:nvSpPr>
        <p:spPr>
          <a:xfrm>
            <a:off x="962916" y="5871779"/>
            <a:ext cx="2668808" cy="369332"/>
          </a:xfrm>
          <a:prstGeom prst="rect">
            <a:avLst/>
          </a:prstGeom>
          <a:noFill/>
        </p:spPr>
        <p:txBody>
          <a:bodyPr wrap="none" rtlCol="0">
            <a:spAutoFit/>
          </a:bodyPr>
          <a:lstStyle/>
          <a:p>
            <a:r>
              <a:rPr lang="en-US" dirty="0"/>
              <a:t>Present value of payments</a:t>
            </a:r>
          </a:p>
        </p:txBody>
      </p:sp>
      <p:sp>
        <p:nvSpPr>
          <p:cNvPr id="25" name="TextBox 24"/>
          <p:cNvSpPr txBox="1"/>
          <p:nvPr/>
        </p:nvSpPr>
        <p:spPr>
          <a:xfrm>
            <a:off x="3692481" y="5893303"/>
            <a:ext cx="433580" cy="369332"/>
          </a:xfrm>
          <a:prstGeom prst="rect">
            <a:avLst/>
          </a:prstGeom>
          <a:noFill/>
        </p:spPr>
        <p:txBody>
          <a:bodyPr wrap="none" rtlCol="0">
            <a:spAutoFit/>
          </a:bodyPr>
          <a:lstStyle/>
          <a:p>
            <a:r>
              <a:rPr lang="en-US" dirty="0"/>
              <a:t>PV</a:t>
            </a:r>
          </a:p>
        </p:txBody>
      </p:sp>
      <p:sp>
        <p:nvSpPr>
          <p:cNvPr id="26" name="TextBox 25"/>
          <p:cNvSpPr txBox="1"/>
          <p:nvPr/>
        </p:nvSpPr>
        <p:spPr>
          <a:xfrm>
            <a:off x="4854011" y="5893303"/>
            <a:ext cx="944489" cy="369332"/>
          </a:xfrm>
          <a:prstGeom prst="rect">
            <a:avLst/>
          </a:prstGeom>
          <a:noFill/>
        </p:spPr>
        <p:txBody>
          <a:bodyPr wrap="none" rtlCol="0">
            <a:spAutoFit/>
          </a:bodyPr>
          <a:lstStyle/>
          <a:p>
            <a:r>
              <a:rPr lang="en-US" dirty="0"/>
              <a:t>$15,000</a:t>
            </a:r>
          </a:p>
        </p:txBody>
      </p:sp>
      <p:sp>
        <p:nvSpPr>
          <p:cNvPr id="21" name="TextBox 20">
            <a:extLst>
              <a:ext uri="{FF2B5EF4-FFF2-40B4-BE49-F238E27FC236}">
                <a16:creationId xmlns:a16="http://schemas.microsoft.com/office/drawing/2014/main" id="{A5680F0E-5543-43A0-92C6-E23E92F7DD87}"/>
              </a:ext>
            </a:extLst>
          </p:cNvPr>
          <p:cNvSpPr txBox="1"/>
          <p:nvPr/>
        </p:nvSpPr>
        <p:spPr>
          <a:xfrm>
            <a:off x="812788" y="2039951"/>
            <a:ext cx="7955280" cy="1384995"/>
          </a:xfrm>
          <a:prstGeom prst="rect">
            <a:avLst/>
          </a:prstGeom>
          <a:noFill/>
        </p:spPr>
        <p:txBody>
          <a:bodyPr wrap="square" rtlCol="0">
            <a:spAutoFit/>
          </a:bodyPr>
          <a:lstStyle/>
          <a:p>
            <a:r>
              <a:rPr lang="en-US" sz="2800" dirty="0">
                <a:solidFill>
                  <a:srgbClr val="1D5F76"/>
                </a:solidFill>
              </a:rPr>
              <a:t>A company agrees to make lease payments of $352.28 at the end of each month for 48 months, assuming a 6% borrowing rate.</a:t>
            </a:r>
          </a:p>
        </p:txBody>
      </p:sp>
    </p:spTree>
    <p:extLst>
      <p:ext uri="{BB962C8B-B14F-4D97-AF65-F5344CB8AC3E}">
        <p14:creationId xmlns:p14="http://schemas.microsoft.com/office/powerpoint/2010/main" val="4194323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7487" y="216915"/>
            <a:ext cx="8229600" cy="1143000"/>
          </a:xfrm>
        </p:spPr>
        <p:txBody>
          <a:bodyPr/>
          <a:lstStyle/>
          <a:p>
            <a:r>
              <a:rPr lang="en-US" sz="2800" dirty="0">
                <a:solidFill>
                  <a:srgbClr val="1D5F76"/>
                </a:solidFill>
              </a:rPr>
              <a:t>Illustration 9–3</a:t>
            </a:r>
            <a:r>
              <a:rPr lang="en-US" sz="3200" dirty="0"/>
              <a:t> </a:t>
            </a:r>
            <a:br>
              <a:rPr lang="en-US" sz="3200" dirty="0"/>
            </a:br>
            <a:r>
              <a:rPr lang="en-US" sz="3600" dirty="0"/>
              <a:t>Present Value of Lease Payments Using Excel</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9-</a:t>
            </a:r>
            <a:fld id="{8A048DD7-39B4-434B-ACE7-68CA5B147A05}" type="slidenum">
              <a:rPr lang="en-US" smtClean="0"/>
              <a:t>19</a:t>
            </a:fld>
            <a:endParaRPr lang="en-US" dirty="0"/>
          </a:p>
        </p:txBody>
      </p:sp>
      <p:pic>
        <p:nvPicPr>
          <p:cNvPr id="36" name="Picture 2" descr="https://d1cag3og5zsskm.cloudfront.net/v/s2/38/5d/c3/0464e747edad1ba98e4065b182?Expires=1524789000&amp;Signature=AV9zh4UqJoU0IzT7L8nEa1yx6SkqvTyz-rcAUzQepz5PAGzK4vxA6rM9GFgyCfLYpMbwmUIg~n19wzN7AGbX7fgwGmJWSplkv5FGOFdWk1LUmrtDgmYUMgJaLX6IxiTnIeHcX2eHCd0YGiiXUoa8rPTn4LrBi~IHGQAVktu13s114Vfi8nzP~tBGylWCsbmIc4776i8lj4Jqk4dy~ofBTKHzY3Ip4W6VgZwjfRWTOSkMooWr8e3ZS6isNA5oy8KpJ-uIuSpAB1jQsy7Oy9OqXuYlPNsYuG4qtvfx4Hf7c7myLxelQFpszkoGqiZGITM0ECJtgjzKqI-YbmIBbct2Lg__&amp;Key-Pair-Id=APKAJY4Y3HIBJJ7SJ76A">
            <a:extLst>
              <a:ext uri="{FF2B5EF4-FFF2-40B4-BE49-F238E27FC236}">
                <a16:creationId xmlns:a16="http://schemas.microsoft.com/office/drawing/2014/main" id="{CF708E3F-9483-4FA3-9664-D65B667E54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7982" y="1934265"/>
            <a:ext cx="7970108" cy="3981539"/>
          </a:xfrm>
          <a:prstGeom prst="rect">
            <a:avLst/>
          </a:prstGeom>
          <a:noFill/>
          <a:extLst>
            <a:ext uri="{909E8E84-426E-40dd-AFC4-6F175D3DCCD1}">
              <a14:hiddenFill xmlns="" xmlns:a14="http://schemas.microsoft.com/office/drawing/2010/main">
                <a:solidFill>
                  <a:srgbClr val="FFFFFF"/>
                </a:solidFill>
              </a14:hiddenFill>
            </a:ext>
          </a:extLst>
        </p:spPr>
      </p:pic>
      <p:cxnSp>
        <p:nvCxnSpPr>
          <p:cNvPr id="37" name="Straight Arrow Connector 36">
            <a:extLst>
              <a:ext uri="{FF2B5EF4-FFF2-40B4-BE49-F238E27FC236}">
                <a16:creationId xmlns:a16="http://schemas.microsoft.com/office/drawing/2014/main" id="{F3170D29-414B-476F-9FCC-AC156E1A50CB}"/>
              </a:ext>
            </a:extLst>
          </p:cNvPr>
          <p:cNvCxnSpPr>
            <a:cxnSpLocks/>
          </p:cNvCxnSpPr>
          <p:nvPr/>
        </p:nvCxnSpPr>
        <p:spPr>
          <a:xfrm flipH="1" flipV="1">
            <a:off x="6468751" y="2384048"/>
            <a:ext cx="691656" cy="806286"/>
          </a:xfrm>
          <a:prstGeom prst="straightConnector1">
            <a:avLst/>
          </a:prstGeom>
          <a:ln w="41275">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80C9E50F-28CC-491E-A7F1-BEC8EA191FB2}"/>
              </a:ext>
            </a:extLst>
          </p:cNvPr>
          <p:cNvSpPr txBox="1"/>
          <p:nvPr/>
        </p:nvSpPr>
        <p:spPr>
          <a:xfrm>
            <a:off x="7160407" y="3024020"/>
            <a:ext cx="1025611" cy="369332"/>
          </a:xfrm>
          <a:prstGeom prst="rect">
            <a:avLst/>
          </a:prstGeom>
          <a:noFill/>
        </p:spPr>
        <p:txBody>
          <a:bodyPr wrap="square" rtlCol="0">
            <a:spAutoFit/>
          </a:bodyPr>
          <a:lstStyle/>
          <a:p>
            <a:r>
              <a:rPr lang="en-US" b="1" dirty="0">
                <a:solidFill>
                  <a:srgbClr val="FF0000"/>
                </a:solidFill>
              </a:rPr>
              <a:t>Formula</a:t>
            </a:r>
          </a:p>
        </p:txBody>
      </p:sp>
      <p:sp>
        <p:nvSpPr>
          <p:cNvPr id="39" name="Right Brace 38">
            <a:extLst>
              <a:ext uri="{FF2B5EF4-FFF2-40B4-BE49-F238E27FC236}">
                <a16:creationId xmlns:a16="http://schemas.microsoft.com/office/drawing/2014/main" id="{D89CBD9C-39BE-4805-ADE7-ADCC2155FEDA}"/>
              </a:ext>
            </a:extLst>
          </p:cNvPr>
          <p:cNvSpPr/>
          <p:nvPr/>
        </p:nvSpPr>
        <p:spPr>
          <a:xfrm>
            <a:off x="6122760" y="3087226"/>
            <a:ext cx="98854" cy="1050324"/>
          </a:xfrm>
          <a:prstGeom prst="rightBrace">
            <a:avLst/>
          </a:prstGeom>
          <a:ln w="34925">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0" name="TextBox 39">
            <a:extLst>
              <a:ext uri="{FF2B5EF4-FFF2-40B4-BE49-F238E27FC236}">
                <a16:creationId xmlns:a16="http://schemas.microsoft.com/office/drawing/2014/main" id="{77F137A2-BFB0-416A-9525-1AB359DB78DA}"/>
              </a:ext>
            </a:extLst>
          </p:cNvPr>
          <p:cNvSpPr txBox="1"/>
          <p:nvPr/>
        </p:nvSpPr>
        <p:spPr>
          <a:xfrm>
            <a:off x="6314290" y="3482981"/>
            <a:ext cx="976184" cy="369332"/>
          </a:xfrm>
          <a:prstGeom prst="rect">
            <a:avLst/>
          </a:prstGeom>
          <a:noFill/>
        </p:spPr>
        <p:txBody>
          <a:bodyPr wrap="square" rtlCol="0">
            <a:spAutoFit/>
          </a:bodyPr>
          <a:lstStyle/>
          <a:p>
            <a:r>
              <a:rPr lang="en-US" b="1" dirty="0">
                <a:solidFill>
                  <a:srgbClr val="FF0000"/>
                </a:solidFill>
              </a:rPr>
              <a:t>Inputs</a:t>
            </a:r>
          </a:p>
        </p:txBody>
      </p:sp>
      <p:sp>
        <p:nvSpPr>
          <p:cNvPr id="41" name="TextBox 40">
            <a:extLst>
              <a:ext uri="{FF2B5EF4-FFF2-40B4-BE49-F238E27FC236}">
                <a16:creationId xmlns:a16="http://schemas.microsoft.com/office/drawing/2014/main" id="{B9BA03F8-301A-4C39-9421-7BC07A015059}"/>
              </a:ext>
            </a:extLst>
          </p:cNvPr>
          <p:cNvSpPr txBox="1"/>
          <p:nvPr/>
        </p:nvSpPr>
        <p:spPr>
          <a:xfrm>
            <a:off x="6314290" y="4346179"/>
            <a:ext cx="605481" cy="369332"/>
          </a:xfrm>
          <a:prstGeom prst="rect">
            <a:avLst/>
          </a:prstGeom>
          <a:noFill/>
        </p:spPr>
        <p:txBody>
          <a:bodyPr wrap="square" rtlCol="0">
            <a:spAutoFit/>
          </a:bodyPr>
          <a:lstStyle/>
          <a:p>
            <a:r>
              <a:rPr lang="en-US" b="1" dirty="0">
                <a:solidFill>
                  <a:srgbClr val="FF0000"/>
                </a:solidFill>
              </a:rPr>
              <a:t>PV</a:t>
            </a:r>
          </a:p>
        </p:txBody>
      </p:sp>
    </p:spTree>
    <p:extLst>
      <p:ext uri="{BB962C8B-B14F-4D97-AF65-F5344CB8AC3E}">
        <p14:creationId xmlns:p14="http://schemas.microsoft.com/office/powerpoint/2010/main" val="230743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TYPES OF LONG-TERM DEBT</a:t>
            </a:r>
          </a:p>
        </p:txBody>
      </p:sp>
      <p:sp>
        <p:nvSpPr>
          <p:cNvPr id="4" name="Title 3"/>
          <p:cNvSpPr>
            <a:spLocks noGrp="1"/>
          </p:cNvSpPr>
          <p:nvPr>
            <p:ph type="title"/>
          </p:nvPr>
        </p:nvSpPr>
        <p:spPr/>
        <p:txBody>
          <a:bodyPr/>
          <a:lstStyle/>
          <a:p>
            <a:r>
              <a:rPr lang="en-US" dirty="0"/>
              <a:t>PART A</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2</a:t>
            </a:fld>
            <a:endParaRPr lang="en-US" dirty="0"/>
          </a:p>
        </p:txBody>
      </p:sp>
    </p:spTree>
    <p:extLst>
      <p:ext uri="{BB962C8B-B14F-4D97-AF65-F5344CB8AC3E}">
        <p14:creationId xmlns:p14="http://schemas.microsoft.com/office/powerpoint/2010/main" val="8597215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7D9D7-8418-4EFF-9D93-C35C563236BA}"/>
              </a:ext>
            </a:extLst>
          </p:cNvPr>
          <p:cNvSpPr>
            <a:spLocks noGrp="1"/>
          </p:cNvSpPr>
          <p:nvPr>
            <p:ph type="title"/>
          </p:nvPr>
        </p:nvSpPr>
        <p:spPr/>
        <p:txBody>
          <a:bodyPr/>
          <a:lstStyle/>
          <a:p>
            <a:r>
              <a:rPr lang="en-US" dirty="0"/>
              <a:t>Key Point </a:t>
            </a:r>
          </a:p>
        </p:txBody>
      </p:sp>
      <p:sp>
        <p:nvSpPr>
          <p:cNvPr id="3" name="Content Placeholder 2">
            <a:extLst>
              <a:ext uri="{FF2B5EF4-FFF2-40B4-BE49-F238E27FC236}">
                <a16:creationId xmlns:a16="http://schemas.microsoft.com/office/drawing/2014/main" id="{F13CD279-D460-435E-B2E8-F0F97DA4816A}"/>
              </a:ext>
            </a:extLst>
          </p:cNvPr>
          <p:cNvSpPr>
            <a:spLocks noGrp="1"/>
          </p:cNvSpPr>
          <p:nvPr>
            <p:ph idx="1"/>
          </p:nvPr>
        </p:nvSpPr>
        <p:spPr>
          <a:xfrm>
            <a:off x="812788" y="1396564"/>
            <a:ext cx="7955280" cy="4525963"/>
          </a:xfrm>
        </p:spPr>
        <p:txBody>
          <a:bodyPr/>
          <a:lstStyle/>
          <a:p>
            <a:r>
              <a:rPr lang="en-US" dirty="0"/>
              <a:t>While not transferring ownership as in a purchase, a lease gives the lessee (user) the right to use the asset over the lease period. </a:t>
            </a:r>
          </a:p>
          <a:p>
            <a:r>
              <a:rPr lang="en-US" dirty="0"/>
              <a:t>This right is recorded as an asset, and the obligation to make lease payments is recorded as a liability.</a:t>
            </a:r>
          </a:p>
        </p:txBody>
      </p:sp>
      <p:sp>
        <p:nvSpPr>
          <p:cNvPr id="4" name="Footer Placeholder 3">
            <a:extLst>
              <a:ext uri="{FF2B5EF4-FFF2-40B4-BE49-F238E27FC236}">
                <a16:creationId xmlns:a16="http://schemas.microsoft.com/office/drawing/2014/main" id="{19F677D1-3559-4851-ABCA-411F0D03192E}"/>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024953C8-9507-4501-AB5D-0AAA83BE0604}"/>
              </a:ext>
            </a:extLst>
          </p:cNvPr>
          <p:cNvSpPr>
            <a:spLocks noGrp="1"/>
          </p:cNvSpPr>
          <p:nvPr>
            <p:ph type="sldNum" sz="quarter" idx="12"/>
          </p:nvPr>
        </p:nvSpPr>
        <p:spPr/>
        <p:txBody>
          <a:bodyPr/>
          <a:lstStyle/>
          <a:p>
            <a:r>
              <a:rPr lang="en-US" dirty="0"/>
              <a:t>9-</a:t>
            </a:r>
            <a:fld id="{8A048DD7-39B4-434B-ACE7-68CA5B147A05}" type="slidenum">
              <a:rPr lang="en-US" smtClean="0"/>
              <a:t>20</a:t>
            </a:fld>
            <a:endParaRPr lang="en-US" dirty="0"/>
          </a:p>
        </p:txBody>
      </p:sp>
    </p:spTree>
    <p:extLst>
      <p:ext uri="{BB962C8B-B14F-4D97-AF65-F5344CB8AC3E}">
        <p14:creationId xmlns:p14="http://schemas.microsoft.com/office/powerpoint/2010/main" val="21767233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07378" y="1147935"/>
            <a:ext cx="7794576" cy="3878342"/>
          </a:xfrm>
        </p:spPr>
        <p:txBody>
          <a:bodyPr>
            <a:normAutofit/>
          </a:bodyPr>
          <a:lstStyle/>
          <a:p>
            <a:pPr marL="0" indent="0">
              <a:buNone/>
            </a:pPr>
            <a:r>
              <a:rPr lang="en-US" sz="2400" dirty="0"/>
              <a:t>Which of the following is an advantage of leasing an asset over purchasing an asset on the installment basis?</a:t>
            </a:r>
          </a:p>
          <a:p>
            <a:pPr>
              <a:buAutoNum type="alphaLcPeriod"/>
            </a:pPr>
            <a:r>
              <a:rPr lang="en-US" sz="2400" dirty="0"/>
              <a:t>Leasing reduces the upfront cash needed to use an asset</a:t>
            </a:r>
            <a:r>
              <a:rPr lang="en-US" sz="2400" b="1" dirty="0"/>
              <a:t>.</a:t>
            </a:r>
          </a:p>
          <a:p>
            <a:pPr>
              <a:buAutoNum type="alphaLcPeriod"/>
            </a:pPr>
            <a:r>
              <a:rPr lang="en-US" sz="2400" dirty="0"/>
              <a:t>Lease payments are usually higher than installment payments.</a:t>
            </a:r>
          </a:p>
          <a:p>
            <a:pPr>
              <a:buAutoNum type="alphaLcPeriod" startAt="3"/>
            </a:pPr>
            <a:r>
              <a:rPr lang="en-US" sz="2400" dirty="0"/>
              <a:t>Leased assets do not result in liabilities on the balance sheet.</a:t>
            </a:r>
          </a:p>
          <a:p>
            <a:pPr>
              <a:buAutoNum type="alphaLcPeriod" startAt="3"/>
            </a:pPr>
            <a:r>
              <a:rPr lang="en-US" sz="2400" dirty="0"/>
              <a:t>The leased asset carrying value includes interest in the asset account rather than an expense account.</a:t>
            </a:r>
          </a:p>
        </p:txBody>
      </p:sp>
      <p:sp>
        <p:nvSpPr>
          <p:cNvPr id="4" name="Title 3"/>
          <p:cNvSpPr>
            <a:spLocks noGrp="1"/>
          </p:cNvSpPr>
          <p:nvPr>
            <p:ph type="title"/>
          </p:nvPr>
        </p:nvSpPr>
        <p:spPr>
          <a:xfrm>
            <a:off x="1007378" y="302890"/>
            <a:ext cx="7922577" cy="512813"/>
          </a:xfrm>
        </p:spPr>
        <p:txBody>
          <a:bodyPr/>
          <a:lstStyle/>
          <a:p>
            <a:r>
              <a:rPr lang="en-US" dirty="0"/>
              <a:t>Concept Check 9–3</a:t>
            </a:r>
          </a:p>
        </p:txBody>
      </p:sp>
      <p:sp>
        <p:nvSpPr>
          <p:cNvPr id="6" name="Oval 5"/>
          <p:cNvSpPr/>
          <p:nvPr/>
        </p:nvSpPr>
        <p:spPr bwMode="auto">
          <a:xfrm>
            <a:off x="884200" y="1880418"/>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07378" y="4788703"/>
            <a:ext cx="7406640" cy="1477328"/>
          </a:xfrm>
          <a:prstGeom prst="rect">
            <a:avLst/>
          </a:prstGeom>
          <a:solidFill>
            <a:srgbClr val="FFFFD1"/>
          </a:solidFill>
          <a:ln w="6350">
            <a:solidFill>
              <a:schemeClr val="tx1"/>
            </a:solidFill>
          </a:ln>
        </p:spPr>
        <p:txBody>
          <a:bodyPr wrap="square" rtlCol="0">
            <a:spAutoFit/>
          </a:bodyPr>
          <a:lstStyle/>
          <a:p>
            <a:r>
              <a:rPr lang="en-US" sz="1500" dirty="0"/>
              <a:t>Instead of paying cash upfront for the full purchase of an asset, only the first month’s lease payment is needed to begin using the asset. </a:t>
            </a:r>
          </a:p>
          <a:p>
            <a:pPr indent="225425"/>
            <a:r>
              <a:rPr lang="en-US" sz="1500" dirty="0"/>
              <a:t>Lease payments are usually lower than installment payments. Leased assets do result in liabilities; the initial recording includes a debit to lease asset and credit to lease payable for the present value of the payments. Interest is not included in the asset amount; the asset is recorded at present value and interest is calculated each period and charged to expense.</a:t>
            </a:r>
          </a:p>
        </p:txBody>
      </p:sp>
      <p:sp>
        <p:nvSpPr>
          <p:cNvPr id="8" name="Footer Placeholder 7"/>
          <p:cNvSpPr>
            <a:spLocks noGrp="1"/>
          </p:cNvSpPr>
          <p:nvPr>
            <p:ph type="ftr" sz="quarter" idx="11"/>
          </p:nvPr>
        </p:nvSpPr>
        <p:spPr/>
        <p:txBody>
          <a:bodyPr/>
          <a:lstStyle/>
          <a:p>
            <a:r>
              <a:rPr lang="en-US" dirty="0"/>
              <a:t>Copyright ©2019 McGraw-Hill Education. All rights reserved. No reproduction or ,distribution without the prior written consent of McGraw-Hill Education.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21</a:t>
            </a:fld>
            <a:endParaRPr lang="en-US" dirty="0"/>
          </a:p>
        </p:txBody>
      </p:sp>
    </p:spTree>
    <p:extLst>
      <p:ext uri="{BB962C8B-B14F-4D97-AF65-F5344CB8AC3E}">
        <p14:creationId xmlns:p14="http://schemas.microsoft.com/office/powerpoint/2010/main" val="100860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LO9–4</a:t>
            </a:r>
            <a:r>
              <a:rPr lang="en-US" dirty="0"/>
              <a:t>	Account for the issuance of bonds at face amount.</a:t>
            </a:r>
          </a:p>
        </p:txBody>
      </p:sp>
      <p:sp>
        <p:nvSpPr>
          <p:cNvPr id="4" name="Title 3"/>
          <p:cNvSpPr>
            <a:spLocks noGrp="1"/>
          </p:cNvSpPr>
          <p:nvPr>
            <p:ph type="title"/>
          </p:nvPr>
        </p:nvSpPr>
        <p:spPr/>
        <p:txBody>
          <a:bodyPr/>
          <a:lstStyle/>
          <a:p>
            <a:r>
              <a:rPr lang="en-US" dirty="0"/>
              <a:t>Learning Objective 4</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22</a:t>
            </a:fld>
            <a:endParaRPr lang="en-US" dirty="0"/>
          </a:p>
        </p:txBody>
      </p:sp>
    </p:spTree>
    <p:extLst>
      <p:ext uri="{BB962C8B-B14F-4D97-AF65-F5344CB8AC3E}">
        <p14:creationId xmlns:p14="http://schemas.microsoft.com/office/powerpoint/2010/main" val="24644939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Bonds</a:t>
            </a:r>
          </a:p>
        </p:txBody>
      </p:sp>
      <p:sp>
        <p:nvSpPr>
          <p:cNvPr id="3" name="Content Placeholder 2"/>
          <p:cNvSpPr>
            <a:spLocks noGrp="1"/>
          </p:cNvSpPr>
          <p:nvPr>
            <p:ph idx="1"/>
          </p:nvPr>
        </p:nvSpPr>
        <p:spPr>
          <a:xfrm>
            <a:off x="809150" y="1291786"/>
            <a:ext cx="7955280" cy="4945728"/>
          </a:xfrm>
        </p:spPr>
        <p:txBody>
          <a:bodyPr>
            <a:noAutofit/>
          </a:bodyPr>
          <a:lstStyle/>
          <a:p>
            <a:r>
              <a:rPr lang="en-US" sz="2800" dirty="0"/>
              <a:t>A bond is a formal debt instrument issued by a company to borrow money.</a:t>
            </a:r>
          </a:p>
          <a:p>
            <a:r>
              <a:rPr lang="en-US" sz="2800" dirty="0"/>
              <a:t>The issuing company promises to pay back to the investor:</a:t>
            </a:r>
          </a:p>
          <a:p>
            <a:pPr lvl="1"/>
            <a:r>
              <a:rPr lang="en-US" sz="2400" dirty="0"/>
              <a:t>A stated amount, referred to as the </a:t>
            </a:r>
            <a:r>
              <a:rPr lang="en-US" sz="2400" i="1" dirty="0"/>
              <a:t>principal</a:t>
            </a:r>
            <a:r>
              <a:rPr lang="en-US" sz="2400" dirty="0"/>
              <a:t> or </a:t>
            </a:r>
            <a:r>
              <a:rPr lang="en-US" sz="2400" i="1" dirty="0"/>
              <a:t>face amount</a:t>
            </a:r>
            <a:r>
              <a:rPr lang="en-US" sz="2400" dirty="0"/>
              <a:t>, at a specified maturity date and</a:t>
            </a:r>
          </a:p>
          <a:p>
            <a:pPr lvl="1"/>
            <a:r>
              <a:rPr lang="en-US" sz="2400" dirty="0"/>
              <a:t>Periodic interest payments over the life of the bond. </a:t>
            </a:r>
          </a:p>
          <a:p>
            <a:r>
              <a:rPr lang="en-US" sz="2800" dirty="0"/>
              <a:t>Traditionally, interest on bonds is paid twice a year (semiannually) on designated interest dates, beginning six months after the original bond issue date.</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9-</a:t>
            </a:r>
            <a:fld id="{8A048DD7-39B4-434B-ACE7-68CA5B147A05}" type="slidenum">
              <a:rPr lang="en-US" smtClean="0"/>
              <a:t>23</a:t>
            </a:fld>
            <a:endParaRPr lang="en-US" dirty="0"/>
          </a:p>
        </p:txBody>
      </p:sp>
    </p:spTree>
    <p:extLst>
      <p:ext uri="{BB962C8B-B14F-4D97-AF65-F5344CB8AC3E}">
        <p14:creationId xmlns:p14="http://schemas.microsoft.com/office/powerpoint/2010/main" val="4289505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946" y="824475"/>
            <a:ext cx="8229600" cy="593052"/>
          </a:xfrm>
        </p:spPr>
        <p:txBody>
          <a:bodyPr/>
          <a:lstStyle/>
          <a:p>
            <a:r>
              <a:rPr lang="en-US" dirty="0"/>
              <a:t>Timeline of a Bond Issue</a:t>
            </a:r>
          </a:p>
        </p:txBody>
      </p:sp>
      <p:sp>
        <p:nvSpPr>
          <p:cNvPr id="7" name="Content Placeholder 6"/>
          <p:cNvSpPr>
            <a:spLocks noGrp="1"/>
          </p:cNvSpPr>
          <p:nvPr>
            <p:ph sz="quarter" idx="13"/>
          </p:nvPr>
        </p:nvSpPr>
        <p:spPr>
          <a:xfrm>
            <a:off x="851600" y="400168"/>
            <a:ext cx="5910231" cy="403234"/>
          </a:xfrm>
        </p:spPr>
        <p:txBody>
          <a:bodyPr/>
          <a:lstStyle/>
          <a:p>
            <a:r>
              <a:rPr lang="en-US" dirty="0"/>
              <a:t>Illustration 9–4</a:t>
            </a:r>
          </a:p>
        </p:txBody>
      </p:sp>
      <p:sp>
        <p:nvSpPr>
          <p:cNvPr id="8" name="Footer Placeholder 7"/>
          <p:cNvSpPr>
            <a:spLocks noGrp="1"/>
          </p:cNvSpPr>
          <p:nvPr>
            <p:ph type="ftr" sz="quarter" idx="11"/>
          </p:nvPr>
        </p:nvSpPr>
        <p:spPr>
          <a:xfrm>
            <a:off x="1446893" y="6492875"/>
            <a:ext cx="6540501" cy="365125"/>
          </a:xfrm>
        </p:spPr>
        <p:txBody>
          <a:bodyPr/>
          <a:lstStyle/>
          <a:p>
            <a:r>
              <a:rPr lang="en-US" dirty="0"/>
              <a:t>Copyright ©2022 McGraw-Hill. All rights reserved. No reproduction or distribution without the prior written consent of McGraw-Hill. </a:t>
            </a:r>
          </a:p>
        </p:txBody>
      </p:sp>
      <p:sp>
        <p:nvSpPr>
          <p:cNvPr id="36" name="Rounded Rectangle 35"/>
          <p:cNvSpPr/>
          <p:nvPr/>
        </p:nvSpPr>
        <p:spPr>
          <a:xfrm>
            <a:off x="709122" y="2665286"/>
            <a:ext cx="7955280" cy="3749040"/>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24</a:t>
            </a:fld>
            <a:endParaRPr lang="en-US" dirty="0"/>
          </a:p>
        </p:txBody>
      </p:sp>
      <p:sp>
        <p:nvSpPr>
          <p:cNvPr id="4" name="TextBox 3"/>
          <p:cNvSpPr txBox="1"/>
          <p:nvPr/>
        </p:nvSpPr>
        <p:spPr>
          <a:xfrm>
            <a:off x="2543239" y="5326860"/>
            <a:ext cx="5318169" cy="613694"/>
          </a:xfrm>
          <a:prstGeom prst="rect">
            <a:avLst/>
          </a:prstGeom>
          <a:noFill/>
        </p:spPr>
        <p:txBody>
          <a:bodyPr wrap="square" rtlCol="0">
            <a:spAutoFit/>
          </a:bodyPr>
          <a:lstStyle/>
          <a:p>
            <a:pPr algn="ctr">
              <a:lnSpc>
                <a:spcPct val="80000"/>
              </a:lnSpc>
            </a:pPr>
            <a:r>
              <a:rPr lang="en-US" sz="1400" b="1" dirty="0">
                <a:solidFill>
                  <a:srgbClr val="FF0000"/>
                </a:solidFill>
              </a:rPr>
              <a:t>Cash Paid = 1. Face Amount </a:t>
            </a:r>
            <a:r>
              <a:rPr lang="en-US" sz="1400" dirty="0"/>
              <a:t>of $100,000 (at maturity)</a:t>
            </a:r>
          </a:p>
          <a:p>
            <a:pPr>
              <a:lnSpc>
                <a:spcPct val="80000"/>
              </a:lnSpc>
            </a:pPr>
            <a:r>
              <a:rPr lang="en-US" sz="1400" b="1" dirty="0">
                <a:solidFill>
                  <a:srgbClr val="FF0000"/>
                </a:solidFill>
              </a:rPr>
              <a:t>          		     2. Interest Payments </a:t>
            </a:r>
            <a:r>
              <a:rPr lang="en-US" sz="1400" dirty="0"/>
              <a:t>of $3,500 every six months		         (= $100,000 × 7% × ½ year)</a:t>
            </a:r>
          </a:p>
        </p:txBody>
      </p:sp>
      <p:grpSp>
        <p:nvGrpSpPr>
          <p:cNvPr id="44" name="Group 43">
            <a:extLst>
              <a:ext uri="{FF2B5EF4-FFF2-40B4-BE49-F238E27FC236}">
                <a16:creationId xmlns:a16="http://schemas.microsoft.com/office/drawing/2014/main" id="{44DF901E-6D83-4630-9D3A-DC6EE5A0AB64}"/>
              </a:ext>
            </a:extLst>
          </p:cNvPr>
          <p:cNvGrpSpPr/>
          <p:nvPr/>
        </p:nvGrpSpPr>
        <p:grpSpPr>
          <a:xfrm>
            <a:off x="1919033" y="4508575"/>
            <a:ext cx="6150375" cy="307777"/>
            <a:chOff x="1837019" y="4472918"/>
            <a:chExt cx="6150375" cy="307777"/>
          </a:xfrm>
        </p:grpSpPr>
        <p:sp>
          <p:nvSpPr>
            <p:cNvPr id="22" name="TextBox 21"/>
            <p:cNvSpPr txBox="1"/>
            <p:nvPr/>
          </p:nvSpPr>
          <p:spPr>
            <a:xfrm>
              <a:off x="1837019" y="4472918"/>
              <a:ext cx="2642135" cy="307777"/>
            </a:xfrm>
            <a:prstGeom prst="rect">
              <a:avLst/>
            </a:prstGeom>
            <a:noFill/>
          </p:spPr>
          <p:txBody>
            <a:bodyPr wrap="square" rtlCol="0">
              <a:spAutoFit/>
            </a:bodyPr>
            <a:lstStyle/>
            <a:p>
              <a:r>
                <a:rPr lang="en-US" sz="1400" b="1" dirty="0">
                  <a:solidFill>
                    <a:srgbClr val="FF0000"/>
                  </a:solidFill>
                </a:rPr>
                <a:t>$3,500   $3,500   $3,500   $3,500</a:t>
              </a:r>
            </a:p>
          </p:txBody>
        </p:sp>
        <p:sp>
          <p:nvSpPr>
            <p:cNvPr id="23" name="TextBox 22"/>
            <p:cNvSpPr txBox="1"/>
            <p:nvPr/>
          </p:nvSpPr>
          <p:spPr>
            <a:xfrm>
              <a:off x="5345259" y="4472918"/>
              <a:ext cx="2642135" cy="307777"/>
            </a:xfrm>
            <a:prstGeom prst="rect">
              <a:avLst/>
            </a:prstGeom>
            <a:noFill/>
          </p:spPr>
          <p:txBody>
            <a:bodyPr wrap="square" rtlCol="0">
              <a:spAutoFit/>
            </a:bodyPr>
            <a:lstStyle/>
            <a:p>
              <a:r>
                <a:rPr lang="en-US" sz="1400" b="1" dirty="0">
                  <a:solidFill>
                    <a:srgbClr val="FF0000"/>
                  </a:solidFill>
                </a:rPr>
                <a:t>$3,500   $3,500   $3,500   $3,500</a:t>
              </a:r>
            </a:p>
          </p:txBody>
        </p:sp>
      </p:grpSp>
      <p:grpSp>
        <p:nvGrpSpPr>
          <p:cNvPr id="29" name="Group 28">
            <a:extLst>
              <a:ext uri="{FF2B5EF4-FFF2-40B4-BE49-F238E27FC236}">
                <a16:creationId xmlns:a16="http://schemas.microsoft.com/office/drawing/2014/main" id="{C1721323-36BB-4E02-A923-B685176127F5}"/>
              </a:ext>
            </a:extLst>
          </p:cNvPr>
          <p:cNvGrpSpPr/>
          <p:nvPr/>
        </p:nvGrpSpPr>
        <p:grpSpPr>
          <a:xfrm>
            <a:off x="1610228" y="3659467"/>
            <a:ext cx="6354486" cy="593912"/>
            <a:chOff x="1610228" y="3659467"/>
            <a:chExt cx="6354486" cy="593912"/>
          </a:xfrm>
        </p:grpSpPr>
        <p:cxnSp>
          <p:nvCxnSpPr>
            <p:cNvPr id="6" name="Straight Connector 5"/>
            <p:cNvCxnSpPr/>
            <p:nvPr/>
          </p:nvCxnSpPr>
          <p:spPr>
            <a:xfrm>
              <a:off x="1610228" y="3668434"/>
              <a:ext cx="0" cy="58494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1B56C72A-AE71-4734-936F-83D42892AC15}"/>
                </a:ext>
              </a:extLst>
            </p:cNvPr>
            <p:cNvGrpSpPr/>
            <p:nvPr/>
          </p:nvGrpSpPr>
          <p:grpSpPr>
            <a:xfrm>
              <a:off x="1610228" y="3659467"/>
              <a:ext cx="6354486" cy="584945"/>
              <a:chOff x="1610228" y="2102811"/>
              <a:chExt cx="6354486" cy="584945"/>
            </a:xfrm>
          </p:grpSpPr>
          <p:cxnSp>
            <p:nvCxnSpPr>
              <p:cNvPr id="11" name="Straight Connector 10"/>
              <p:cNvCxnSpPr/>
              <p:nvPr/>
            </p:nvCxnSpPr>
            <p:spPr>
              <a:xfrm>
                <a:off x="2216213" y="2102811"/>
                <a:ext cx="0" cy="58494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2828554" y="2102811"/>
                <a:ext cx="0" cy="58494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3452234" y="2102811"/>
                <a:ext cx="0" cy="58494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4030556" y="2102811"/>
                <a:ext cx="0" cy="58494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5652124" y="2102811"/>
                <a:ext cx="0" cy="58494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6298483" y="2102811"/>
                <a:ext cx="0" cy="58494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6994370" y="2102811"/>
                <a:ext cx="0" cy="58494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647900" y="2102811"/>
                <a:ext cx="0" cy="58494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1610228" y="2404251"/>
                <a:ext cx="267615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288559" y="2404251"/>
                <a:ext cx="2676155" cy="0"/>
              </a:xfrm>
              <a:prstGeom prst="line">
                <a:avLst/>
              </a:prstGeom>
              <a:ln w="12700" cmpd="sng">
                <a:solidFill>
                  <a:schemeClr val="tx1"/>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4391234" y="2404251"/>
                <a:ext cx="783925" cy="0"/>
              </a:xfrm>
              <a:prstGeom prst="line">
                <a:avLst/>
              </a:prstGeom>
              <a:ln w="12700" cmpd="sng">
                <a:solidFill>
                  <a:srgbClr val="000000"/>
                </a:solidFill>
                <a:prstDash val="sysDash"/>
              </a:ln>
              <a:effectLst/>
            </p:spPr>
            <p:style>
              <a:lnRef idx="2">
                <a:schemeClr val="accent1"/>
              </a:lnRef>
              <a:fillRef idx="0">
                <a:schemeClr val="accent1"/>
              </a:fillRef>
              <a:effectRef idx="1">
                <a:schemeClr val="accent1"/>
              </a:effectRef>
              <a:fontRef idx="minor">
                <a:schemeClr val="tx1"/>
              </a:fontRef>
            </p:style>
          </p:cxnSp>
        </p:grpSp>
      </p:grpSp>
      <p:grpSp>
        <p:nvGrpSpPr>
          <p:cNvPr id="19" name="Group 18">
            <a:extLst>
              <a:ext uri="{FF2B5EF4-FFF2-40B4-BE49-F238E27FC236}">
                <a16:creationId xmlns:a16="http://schemas.microsoft.com/office/drawing/2014/main" id="{21F2225F-2035-4034-BB08-B6E1D949520B}"/>
              </a:ext>
            </a:extLst>
          </p:cNvPr>
          <p:cNvGrpSpPr/>
          <p:nvPr/>
        </p:nvGrpSpPr>
        <p:grpSpPr>
          <a:xfrm>
            <a:off x="1278617" y="3189360"/>
            <a:ext cx="6721938" cy="534607"/>
            <a:chOff x="1322156" y="5388273"/>
            <a:chExt cx="6721938" cy="534607"/>
          </a:xfrm>
        </p:grpSpPr>
        <p:sp>
          <p:nvSpPr>
            <p:cNvPr id="26" name="TextBox 25"/>
            <p:cNvSpPr txBox="1"/>
            <p:nvPr/>
          </p:nvSpPr>
          <p:spPr>
            <a:xfrm>
              <a:off x="1322156" y="5388273"/>
              <a:ext cx="791999" cy="523220"/>
            </a:xfrm>
            <a:prstGeom prst="rect">
              <a:avLst/>
            </a:prstGeom>
            <a:noFill/>
          </p:spPr>
          <p:txBody>
            <a:bodyPr wrap="square" rtlCol="0">
              <a:spAutoFit/>
            </a:bodyPr>
            <a:lstStyle/>
            <a:p>
              <a:pPr algn="ctr"/>
              <a:r>
                <a:rPr lang="en-US" sz="1400" dirty="0"/>
                <a:t>Jan. 1,</a:t>
              </a:r>
            </a:p>
            <a:p>
              <a:pPr algn="ctr"/>
              <a:r>
                <a:rPr lang="en-US" sz="1400" dirty="0"/>
                <a:t>2024</a:t>
              </a:r>
            </a:p>
          </p:txBody>
        </p:sp>
        <p:sp>
          <p:nvSpPr>
            <p:cNvPr id="27" name="TextBox 26"/>
            <p:cNvSpPr txBox="1"/>
            <p:nvPr/>
          </p:nvSpPr>
          <p:spPr>
            <a:xfrm>
              <a:off x="2534614" y="5399660"/>
              <a:ext cx="791999" cy="523220"/>
            </a:xfrm>
            <a:prstGeom prst="rect">
              <a:avLst/>
            </a:prstGeom>
            <a:noFill/>
          </p:spPr>
          <p:txBody>
            <a:bodyPr wrap="square" rtlCol="0">
              <a:spAutoFit/>
            </a:bodyPr>
            <a:lstStyle/>
            <a:p>
              <a:pPr algn="ctr"/>
              <a:r>
                <a:rPr lang="en-US" sz="1400" dirty="0"/>
                <a:t>Dec. 31,</a:t>
              </a:r>
            </a:p>
            <a:p>
              <a:pPr algn="ctr"/>
              <a:r>
                <a:rPr lang="en-US" sz="1400" dirty="0"/>
                <a:t>2024</a:t>
              </a:r>
            </a:p>
          </p:txBody>
        </p:sp>
        <p:sp>
          <p:nvSpPr>
            <p:cNvPr id="28" name="TextBox 27"/>
            <p:cNvSpPr txBox="1"/>
            <p:nvPr/>
          </p:nvSpPr>
          <p:spPr>
            <a:xfrm>
              <a:off x="3692137" y="5399613"/>
              <a:ext cx="791999" cy="523220"/>
            </a:xfrm>
            <a:prstGeom prst="rect">
              <a:avLst/>
            </a:prstGeom>
            <a:noFill/>
          </p:spPr>
          <p:txBody>
            <a:bodyPr wrap="square" rtlCol="0">
              <a:spAutoFit/>
            </a:bodyPr>
            <a:lstStyle/>
            <a:p>
              <a:pPr algn="ctr"/>
              <a:r>
                <a:rPr lang="en-US" sz="1400" dirty="0"/>
                <a:t>Dec. 31,</a:t>
              </a:r>
            </a:p>
            <a:p>
              <a:pPr algn="ctr"/>
              <a:r>
                <a:rPr lang="en-US" sz="1400" dirty="0"/>
                <a:t>2025</a:t>
              </a:r>
            </a:p>
          </p:txBody>
        </p:sp>
        <p:sp>
          <p:nvSpPr>
            <p:cNvPr id="30" name="TextBox 29"/>
            <p:cNvSpPr txBox="1"/>
            <p:nvPr/>
          </p:nvSpPr>
          <p:spPr>
            <a:xfrm>
              <a:off x="5969832" y="5394867"/>
              <a:ext cx="791999" cy="523220"/>
            </a:xfrm>
            <a:prstGeom prst="rect">
              <a:avLst/>
            </a:prstGeom>
            <a:noFill/>
          </p:spPr>
          <p:txBody>
            <a:bodyPr wrap="square" rtlCol="0">
              <a:spAutoFit/>
            </a:bodyPr>
            <a:lstStyle/>
            <a:p>
              <a:pPr algn="ctr"/>
              <a:r>
                <a:rPr lang="en-US" sz="1400" dirty="0"/>
                <a:t>Dec. 31,</a:t>
              </a:r>
            </a:p>
            <a:p>
              <a:pPr algn="ctr"/>
              <a:r>
                <a:rPr lang="en-US" sz="1400" dirty="0"/>
                <a:t>2032</a:t>
              </a:r>
            </a:p>
          </p:txBody>
        </p:sp>
        <p:sp>
          <p:nvSpPr>
            <p:cNvPr id="31" name="TextBox 30"/>
            <p:cNvSpPr txBox="1"/>
            <p:nvPr/>
          </p:nvSpPr>
          <p:spPr>
            <a:xfrm>
              <a:off x="7252095" y="5394820"/>
              <a:ext cx="791999" cy="523220"/>
            </a:xfrm>
            <a:prstGeom prst="rect">
              <a:avLst/>
            </a:prstGeom>
            <a:noFill/>
          </p:spPr>
          <p:txBody>
            <a:bodyPr wrap="square" rtlCol="0">
              <a:spAutoFit/>
            </a:bodyPr>
            <a:lstStyle/>
            <a:p>
              <a:pPr algn="ctr"/>
              <a:r>
                <a:rPr lang="en-US" sz="1400" dirty="0"/>
                <a:t>Dec. 31,</a:t>
              </a:r>
            </a:p>
            <a:p>
              <a:pPr algn="ctr"/>
              <a:r>
                <a:rPr lang="en-US" sz="1400" dirty="0"/>
                <a:t>2033</a:t>
              </a:r>
            </a:p>
          </p:txBody>
        </p:sp>
      </p:grpSp>
      <p:sp>
        <p:nvSpPr>
          <p:cNvPr id="32" name="TextBox 31"/>
          <p:cNvSpPr txBox="1"/>
          <p:nvPr/>
        </p:nvSpPr>
        <p:spPr>
          <a:xfrm>
            <a:off x="1121842" y="4334055"/>
            <a:ext cx="914400" cy="268984"/>
          </a:xfrm>
          <a:prstGeom prst="rect">
            <a:avLst/>
          </a:prstGeom>
          <a:noFill/>
        </p:spPr>
        <p:txBody>
          <a:bodyPr wrap="square" rtlCol="0">
            <a:spAutoFit/>
          </a:bodyPr>
          <a:lstStyle/>
          <a:p>
            <a:pPr algn="ctr">
              <a:lnSpc>
                <a:spcPct val="80000"/>
              </a:lnSpc>
            </a:pPr>
            <a:r>
              <a:rPr lang="en-US" sz="1400" b="1" dirty="0">
                <a:solidFill>
                  <a:srgbClr val="00B050"/>
                </a:solidFill>
              </a:rPr>
              <a:t>$100,000</a:t>
            </a:r>
          </a:p>
        </p:txBody>
      </p:sp>
      <p:sp>
        <p:nvSpPr>
          <p:cNvPr id="33" name="TextBox 32"/>
          <p:cNvSpPr txBox="1"/>
          <p:nvPr/>
        </p:nvSpPr>
        <p:spPr>
          <a:xfrm>
            <a:off x="1302111" y="2761382"/>
            <a:ext cx="616922" cy="444224"/>
          </a:xfrm>
          <a:prstGeom prst="rect">
            <a:avLst/>
          </a:prstGeom>
          <a:noFill/>
        </p:spPr>
        <p:txBody>
          <a:bodyPr wrap="square" rtlCol="0">
            <a:spAutoFit/>
          </a:bodyPr>
          <a:lstStyle/>
          <a:p>
            <a:pPr algn="ctr">
              <a:lnSpc>
                <a:spcPct val="80000"/>
              </a:lnSpc>
            </a:pPr>
            <a:r>
              <a:rPr lang="en-US" sz="1400" b="1" dirty="0">
                <a:solidFill>
                  <a:srgbClr val="1D5F76"/>
                </a:solidFill>
              </a:rPr>
              <a:t>Issue</a:t>
            </a:r>
          </a:p>
          <a:p>
            <a:pPr algn="ctr">
              <a:lnSpc>
                <a:spcPct val="80000"/>
              </a:lnSpc>
            </a:pPr>
            <a:r>
              <a:rPr lang="en-US" sz="1400" b="1" dirty="0">
                <a:solidFill>
                  <a:srgbClr val="1D5F76"/>
                </a:solidFill>
              </a:rPr>
              <a:t>Date</a:t>
            </a:r>
          </a:p>
        </p:txBody>
      </p:sp>
      <p:sp>
        <p:nvSpPr>
          <p:cNvPr id="34" name="TextBox 33"/>
          <p:cNvSpPr txBox="1"/>
          <p:nvPr/>
        </p:nvSpPr>
        <p:spPr>
          <a:xfrm>
            <a:off x="6908031" y="2761382"/>
            <a:ext cx="1281672" cy="444224"/>
          </a:xfrm>
          <a:prstGeom prst="rect">
            <a:avLst/>
          </a:prstGeom>
          <a:noFill/>
        </p:spPr>
        <p:txBody>
          <a:bodyPr wrap="square" rtlCol="0">
            <a:spAutoFit/>
          </a:bodyPr>
          <a:lstStyle/>
          <a:p>
            <a:pPr algn="ctr">
              <a:lnSpc>
                <a:spcPct val="80000"/>
              </a:lnSpc>
            </a:pPr>
            <a:r>
              <a:rPr lang="en-US" sz="1400" b="1" dirty="0">
                <a:solidFill>
                  <a:srgbClr val="1D5F76"/>
                </a:solidFill>
              </a:rPr>
              <a:t>Maturity</a:t>
            </a:r>
          </a:p>
          <a:p>
            <a:pPr algn="ctr">
              <a:lnSpc>
                <a:spcPct val="80000"/>
              </a:lnSpc>
            </a:pPr>
            <a:r>
              <a:rPr lang="en-US" sz="1400" b="1" dirty="0">
                <a:solidFill>
                  <a:srgbClr val="1D5F76"/>
                </a:solidFill>
              </a:rPr>
              <a:t>Date</a:t>
            </a:r>
          </a:p>
        </p:txBody>
      </p:sp>
      <p:sp>
        <p:nvSpPr>
          <p:cNvPr id="35" name="Left Brace 34"/>
          <p:cNvSpPr/>
          <p:nvPr/>
        </p:nvSpPr>
        <p:spPr>
          <a:xfrm rot="16200000">
            <a:off x="4643441" y="2028458"/>
            <a:ext cx="539322" cy="5896613"/>
          </a:xfrm>
          <a:prstGeom prst="leftBrac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3" name="Rectangle 2"/>
          <p:cNvSpPr/>
          <p:nvPr/>
        </p:nvSpPr>
        <p:spPr>
          <a:xfrm>
            <a:off x="851600" y="1359394"/>
            <a:ext cx="7955280" cy="1323439"/>
          </a:xfrm>
          <a:prstGeom prst="rect">
            <a:avLst/>
          </a:prstGeom>
        </p:spPr>
        <p:txBody>
          <a:bodyPr wrap="square">
            <a:spAutoFit/>
          </a:bodyPr>
          <a:lstStyle/>
          <a:p>
            <a:r>
              <a:rPr lang="en-US" sz="2000" dirty="0">
                <a:solidFill>
                  <a:srgbClr val="1D5F76"/>
                </a:solidFill>
              </a:rPr>
              <a:t>On January 1, 2024, California Coasters raises money for development of its new roller coaster by issuing $100,000 of bonds paying a stated interest rate of 7% each year. The bonds are due in 10 years, with interest payable semiannually on June 30 and December 31 each year. </a:t>
            </a:r>
          </a:p>
        </p:txBody>
      </p:sp>
      <p:sp>
        <p:nvSpPr>
          <p:cNvPr id="5" name="TextBox 4"/>
          <p:cNvSpPr txBox="1"/>
          <p:nvPr/>
        </p:nvSpPr>
        <p:spPr>
          <a:xfrm>
            <a:off x="903539" y="5264375"/>
            <a:ext cx="1327120" cy="738664"/>
          </a:xfrm>
          <a:prstGeom prst="rect">
            <a:avLst/>
          </a:prstGeom>
          <a:noFill/>
        </p:spPr>
        <p:txBody>
          <a:bodyPr wrap="square" rtlCol="0">
            <a:spAutoFit/>
          </a:bodyPr>
          <a:lstStyle/>
          <a:p>
            <a:pPr algn="ctr"/>
            <a:r>
              <a:rPr lang="en-US" sz="1400" b="1" dirty="0">
                <a:solidFill>
                  <a:srgbClr val="00B050"/>
                </a:solidFill>
              </a:rPr>
              <a:t>Cash</a:t>
            </a:r>
          </a:p>
          <a:p>
            <a:pPr algn="ctr"/>
            <a:r>
              <a:rPr lang="en-US" sz="1400" b="1" dirty="0">
                <a:solidFill>
                  <a:srgbClr val="00B050"/>
                </a:solidFill>
              </a:rPr>
              <a:t>Received</a:t>
            </a:r>
          </a:p>
          <a:p>
            <a:pPr algn="ctr"/>
            <a:r>
              <a:rPr lang="en-US" sz="1400" dirty="0"/>
              <a:t>(issue price)</a:t>
            </a:r>
          </a:p>
        </p:txBody>
      </p:sp>
      <p:cxnSp>
        <p:nvCxnSpPr>
          <p:cNvPr id="25" name="Straight Arrow Connector 24"/>
          <p:cNvCxnSpPr>
            <a:cxnSpLocks/>
          </p:cNvCxnSpPr>
          <p:nvPr/>
        </p:nvCxnSpPr>
        <p:spPr>
          <a:xfrm flipV="1">
            <a:off x="1567099" y="4591453"/>
            <a:ext cx="0" cy="731520"/>
          </a:xfrm>
          <a:prstGeom prst="straightConnector1">
            <a:avLst/>
          </a:prstGeom>
          <a:ln w="57150">
            <a:solidFill>
              <a:srgbClr val="00B050"/>
            </a:solidFill>
            <a:tailEnd type="arrow"/>
          </a:ln>
        </p:spPr>
        <p:style>
          <a:lnRef idx="2">
            <a:schemeClr val="accent1"/>
          </a:lnRef>
          <a:fillRef idx="0">
            <a:schemeClr val="accent1"/>
          </a:fillRef>
          <a:effectRef idx="1">
            <a:schemeClr val="accent1"/>
          </a:effectRef>
          <a:fontRef idx="minor">
            <a:schemeClr val="tx1"/>
          </a:fontRef>
        </p:style>
      </p:cxnSp>
      <p:sp>
        <p:nvSpPr>
          <p:cNvPr id="51" name="TextBox 50">
            <a:extLst>
              <a:ext uri="{FF2B5EF4-FFF2-40B4-BE49-F238E27FC236}">
                <a16:creationId xmlns:a16="http://schemas.microsoft.com/office/drawing/2014/main" id="{DA53796E-6B35-4542-BC4C-F768A14DD31A}"/>
              </a:ext>
            </a:extLst>
          </p:cNvPr>
          <p:cNvSpPr txBox="1"/>
          <p:nvPr/>
        </p:nvSpPr>
        <p:spPr>
          <a:xfrm>
            <a:off x="7206950" y="4334053"/>
            <a:ext cx="914400" cy="268984"/>
          </a:xfrm>
          <a:prstGeom prst="rect">
            <a:avLst/>
          </a:prstGeom>
          <a:noFill/>
        </p:spPr>
        <p:txBody>
          <a:bodyPr wrap="square" rtlCol="0">
            <a:spAutoFit/>
          </a:bodyPr>
          <a:lstStyle/>
          <a:p>
            <a:pPr algn="ctr">
              <a:lnSpc>
                <a:spcPct val="80000"/>
              </a:lnSpc>
            </a:pPr>
            <a:r>
              <a:rPr lang="en-US" sz="1400" b="1" dirty="0">
                <a:solidFill>
                  <a:srgbClr val="FF0000"/>
                </a:solidFill>
              </a:rPr>
              <a:t>$100,000</a:t>
            </a:r>
          </a:p>
        </p:txBody>
      </p:sp>
      <p:cxnSp>
        <p:nvCxnSpPr>
          <p:cNvPr id="52" name="Straight Arrow Connector 51">
            <a:extLst>
              <a:ext uri="{FF2B5EF4-FFF2-40B4-BE49-F238E27FC236}">
                <a16:creationId xmlns:a16="http://schemas.microsoft.com/office/drawing/2014/main" id="{5B9870DB-6C0C-4EAC-92E3-09D5C14BEFCF}"/>
              </a:ext>
            </a:extLst>
          </p:cNvPr>
          <p:cNvCxnSpPr>
            <a:cxnSpLocks/>
          </p:cNvCxnSpPr>
          <p:nvPr/>
        </p:nvCxnSpPr>
        <p:spPr>
          <a:xfrm>
            <a:off x="4410772" y="4984447"/>
            <a:ext cx="1790" cy="365760"/>
          </a:xfrm>
          <a:prstGeom prst="straightConnector1">
            <a:avLst/>
          </a:prstGeom>
          <a:ln w="57150">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79135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fill="hold"/>
                                        <p:tgtEl>
                                          <p:spTgt spid="51"/>
                                        </p:tgtEl>
                                        <p:attrNameLst>
                                          <p:attrName>ppt_x</p:attrName>
                                        </p:attrNameLst>
                                      </p:cBhvr>
                                      <p:tavLst>
                                        <p:tav tm="0">
                                          <p:val>
                                            <p:strVal val="#ppt_x"/>
                                          </p:val>
                                        </p:tav>
                                        <p:tav tm="100000">
                                          <p:val>
                                            <p:strVal val="#ppt_x"/>
                                          </p:val>
                                        </p:tav>
                                      </p:tavLst>
                                    </p:anim>
                                    <p:anim calcmode="lin" valueType="num">
                                      <p:cBhvr additive="base">
                                        <p:cTn id="30" dur="500" fill="hold"/>
                                        <p:tgtEl>
                                          <p:spTgt spid="51"/>
                                        </p:tgtEl>
                                        <p:attrNameLst>
                                          <p:attrName>ppt_y</p:attrName>
                                        </p:attrNameLst>
                                      </p:cBhvr>
                                      <p:tavLst>
                                        <p:tav tm="0">
                                          <p:val>
                                            <p:strVal val="1+#ppt_h/2"/>
                                          </p:val>
                                        </p:tav>
                                        <p:tav tm="100000">
                                          <p:val>
                                            <p:strVal val="#ppt_y"/>
                                          </p:val>
                                        </p:tav>
                                      </p:tavLst>
                                    </p:anim>
                                  </p:childTnLst>
                                </p:cTn>
                              </p:par>
                              <p:par>
                                <p:cTn id="31" presetID="1" presetClass="entr" presetSubtype="0"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5" grpId="0" animBg="1"/>
      <p:bldP spid="5" grpId="0"/>
      <p:bldP spid="5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8660" y="457200"/>
            <a:ext cx="8229600" cy="761493"/>
          </a:xfrm>
        </p:spPr>
        <p:txBody>
          <a:bodyPr/>
          <a:lstStyle/>
          <a:p>
            <a:pPr>
              <a:lnSpc>
                <a:spcPct val="90000"/>
              </a:lnSpc>
            </a:pPr>
            <a:r>
              <a:rPr lang="en-US" dirty="0"/>
              <a:t>Recording a Bond Issuance</a:t>
            </a:r>
          </a:p>
        </p:txBody>
      </p:sp>
      <p:sp>
        <p:nvSpPr>
          <p:cNvPr id="3" name="Content Placeholder 2"/>
          <p:cNvSpPr>
            <a:spLocks noGrp="1"/>
          </p:cNvSpPr>
          <p:nvPr>
            <p:ph idx="1"/>
          </p:nvPr>
        </p:nvSpPr>
        <p:spPr>
          <a:xfrm>
            <a:off x="897256" y="1280160"/>
            <a:ext cx="7955280" cy="891605"/>
          </a:xfrm>
        </p:spPr>
        <p:txBody>
          <a:bodyPr>
            <a:noAutofit/>
          </a:bodyPr>
          <a:lstStyle/>
          <a:p>
            <a:pPr marL="0" indent="0">
              <a:buNone/>
            </a:pPr>
            <a:r>
              <a:rPr lang="en-US" sz="2800" dirty="0"/>
              <a:t>California Coasters issues $100,000 of bonds paying 7% interest for $100,000 (face amount).</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9-</a:t>
            </a:r>
            <a:fld id="{8A048DD7-39B4-434B-ACE7-68CA5B147A05}" type="slidenum">
              <a:rPr lang="en-US" smtClean="0"/>
              <a:t>25</a:t>
            </a:fld>
            <a:endParaRPr lang="en-US" dirty="0"/>
          </a:p>
        </p:txBody>
      </p:sp>
      <p:sp>
        <p:nvSpPr>
          <p:cNvPr id="18" name="Rectangle 17"/>
          <p:cNvSpPr/>
          <p:nvPr/>
        </p:nvSpPr>
        <p:spPr>
          <a:xfrm>
            <a:off x="867310" y="2511423"/>
            <a:ext cx="8045078" cy="1366819"/>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TextBox 18"/>
          <p:cNvSpPr txBox="1">
            <a:spLocks noChangeArrowheads="1"/>
          </p:cNvSpPr>
          <p:nvPr/>
        </p:nvSpPr>
        <p:spPr bwMode="auto">
          <a:xfrm>
            <a:off x="946600" y="2562895"/>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      January 1, 2024   	</a:t>
            </a:r>
            <a:r>
              <a:rPr lang="en-US" sz="2000" b="1" dirty="0">
                <a:latin typeface="Calibri" pitchFamily="34" charset="0"/>
              </a:rPr>
              <a:t>				                       </a:t>
            </a:r>
            <a:r>
              <a:rPr lang="en-US" sz="2000" dirty="0">
                <a:latin typeface="Calibri" pitchFamily="34" charset="0"/>
              </a:rPr>
              <a:t>Debit	    Credit</a:t>
            </a:r>
            <a:endParaRPr lang="en-US" sz="2000" dirty="0"/>
          </a:p>
        </p:txBody>
      </p:sp>
      <p:sp>
        <p:nvSpPr>
          <p:cNvPr id="20" name="TextBox 19"/>
          <p:cNvSpPr txBox="1">
            <a:spLocks noChangeArrowheads="1"/>
          </p:cNvSpPr>
          <p:nvPr/>
        </p:nvSpPr>
        <p:spPr bwMode="auto">
          <a:xfrm>
            <a:off x="1254031" y="2862579"/>
            <a:ext cx="7677510" cy="1015663"/>
          </a:xfrm>
          <a:prstGeom prst="rect">
            <a:avLst/>
          </a:prstGeom>
          <a:noFill/>
          <a:ln w="9525">
            <a:noFill/>
            <a:miter lim="800000"/>
            <a:headEnd/>
            <a:tailEnd/>
          </a:ln>
        </p:spPr>
        <p:txBody>
          <a:bodyPr wrap="square">
            <a:spAutoFit/>
          </a:bodyPr>
          <a:lstStyle/>
          <a:p>
            <a:r>
              <a:rPr lang="en-US" sz="2000" b="1" dirty="0">
                <a:latin typeface="Calibri" pitchFamily="34" charset="0"/>
              </a:rPr>
              <a:t>Cash </a:t>
            </a:r>
            <a:r>
              <a:rPr lang="en-US" sz="2000" dirty="0">
                <a:latin typeface="Calibri" pitchFamily="34" charset="0"/>
              </a:rPr>
              <a:t>…………………...……..….….….…………………          </a:t>
            </a:r>
            <a:r>
              <a:rPr lang="en-US" sz="2000" b="1" dirty="0">
                <a:latin typeface="Calibri" pitchFamily="34" charset="0"/>
              </a:rPr>
              <a:t>100,000</a:t>
            </a:r>
          </a:p>
          <a:p>
            <a:r>
              <a:rPr lang="en-US" sz="2000" b="1" dirty="0">
                <a:latin typeface="Calibri" pitchFamily="34" charset="0"/>
              </a:rPr>
              <a:t>    Bonds Payable </a:t>
            </a:r>
            <a:r>
              <a:rPr lang="en-US" sz="2000" dirty="0">
                <a:latin typeface="Calibri" pitchFamily="34" charset="0"/>
              </a:rPr>
              <a:t>………………………………………                                  </a:t>
            </a:r>
            <a:r>
              <a:rPr lang="en-US" sz="2000" b="1" dirty="0">
                <a:latin typeface="Calibri" pitchFamily="34" charset="0"/>
              </a:rPr>
              <a:t>100,000</a:t>
            </a:r>
          </a:p>
          <a:p>
            <a:r>
              <a:rPr lang="en-US" b="1" dirty="0">
                <a:latin typeface="Calibri" pitchFamily="34" charset="0"/>
              </a:rPr>
              <a:t>    </a:t>
            </a:r>
            <a:r>
              <a:rPr lang="en-US" i="1" dirty="0">
                <a:latin typeface="Calibri" pitchFamily="34" charset="0"/>
              </a:rPr>
              <a:t>(Issue bonds at face amount)</a:t>
            </a:r>
            <a:endParaRPr lang="en-US" b="1" u="sng" dirty="0"/>
          </a:p>
        </p:txBody>
      </p:sp>
      <p:cxnSp>
        <p:nvCxnSpPr>
          <p:cNvPr id="21" name="Straight Connector 20"/>
          <p:cNvCxnSpPr/>
          <p:nvPr/>
        </p:nvCxnSpPr>
        <p:spPr>
          <a:xfrm>
            <a:off x="6289694" y="2911917"/>
            <a:ext cx="92741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7517850" y="2928285"/>
            <a:ext cx="8722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1330607" y="2928749"/>
            <a:ext cx="185904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47954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100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1000"/>
                                  </p:stCondLst>
                                  <p:childTnLst>
                                    <p:set>
                                      <p:cBhvr>
                                        <p:cTn id="10" dur="1" fill="hold">
                                          <p:stCondLst>
                                            <p:cond delay="0"/>
                                          </p:stCondLst>
                                        </p:cTn>
                                        <p:tgtEl>
                                          <p:spTgt spid="20">
                                            <p:txEl>
                                              <p:pRg st="1" end="1"/>
                                            </p:txEl>
                                          </p:spTgt>
                                        </p:tgtEl>
                                        <p:attrNameLst>
                                          <p:attrName>style.visibility</p:attrName>
                                        </p:attrNameLst>
                                      </p:cBhvr>
                                      <p:to>
                                        <p:strVal val="visible"/>
                                      </p:to>
                                    </p:set>
                                  </p:childTnLst>
                                </p:cTn>
                              </p:par>
                              <p:par>
                                <p:cTn id="11" presetID="1" presetClass="entr" presetSubtype="0" fill="hold" nodeType="withEffect">
                                  <p:stCondLst>
                                    <p:cond delay="1000"/>
                                  </p:stCondLst>
                                  <p:childTnLst>
                                    <p:set>
                                      <p:cBhvr>
                                        <p:cTn id="12"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8660" y="457200"/>
            <a:ext cx="8229600" cy="761493"/>
          </a:xfrm>
        </p:spPr>
        <p:txBody>
          <a:bodyPr/>
          <a:lstStyle/>
          <a:p>
            <a:pPr>
              <a:lnSpc>
                <a:spcPct val="90000"/>
              </a:lnSpc>
            </a:pPr>
            <a:r>
              <a:rPr lang="en-US" dirty="0"/>
              <a:t>Recording Interest Payments</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9-</a:t>
            </a:r>
            <a:fld id="{8A048DD7-39B4-434B-ACE7-68CA5B147A05}" type="slidenum">
              <a:rPr lang="en-US" smtClean="0"/>
              <a:t>26</a:t>
            </a:fld>
            <a:endParaRPr lang="en-US" dirty="0"/>
          </a:p>
        </p:txBody>
      </p:sp>
      <p:sp>
        <p:nvSpPr>
          <p:cNvPr id="24" name="Content Placeholder 2"/>
          <p:cNvSpPr txBox="1">
            <a:spLocks/>
          </p:cNvSpPr>
          <p:nvPr/>
        </p:nvSpPr>
        <p:spPr>
          <a:xfrm>
            <a:off x="859976" y="1280160"/>
            <a:ext cx="7955280" cy="2798642"/>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a:t>On June 30, 2024, California Coasters records the first semiannual interest payment based on the bond’s stated interest rate. </a:t>
            </a:r>
          </a:p>
          <a:p>
            <a:r>
              <a:rPr lang="en-US" sz="2800" dirty="0"/>
              <a:t>The stated interest rate is the rate specified in the bond contract used to calculate the cash payments for interest.</a:t>
            </a:r>
          </a:p>
        </p:txBody>
      </p:sp>
      <p:sp>
        <p:nvSpPr>
          <p:cNvPr id="25" name="Rectangle 24"/>
          <p:cNvSpPr/>
          <p:nvPr/>
        </p:nvSpPr>
        <p:spPr>
          <a:xfrm>
            <a:off x="935449" y="4607639"/>
            <a:ext cx="8045078" cy="1754503"/>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TextBox 25"/>
          <p:cNvSpPr txBox="1">
            <a:spLocks noChangeArrowheads="1"/>
          </p:cNvSpPr>
          <p:nvPr/>
        </p:nvSpPr>
        <p:spPr bwMode="auto">
          <a:xfrm>
            <a:off x="1014739" y="465911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      June 30, 2024     	</a:t>
            </a:r>
            <a:r>
              <a:rPr lang="en-US" sz="2000" b="1" dirty="0">
                <a:latin typeface="Calibri" pitchFamily="34" charset="0"/>
              </a:rPr>
              <a:t>				                       </a:t>
            </a:r>
            <a:r>
              <a:rPr lang="en-US" sz="2000" dirty="0">
                <a:latin typeface="Calibri" pitchFamily="34" charset="0"/>
              </a:rPr>
              <a:t>Debit	    Credit</a:t>
            </a:r>
            <a:endParaRPr lang="en-US" sz="2000" dirty="0"/>
          </a:p>
        </p:txBody>
      </p:sp>
      <p:sp>
        <p:nvSpPr>
          <p:cNvPr id="33" name="TextBox 32"/>
          <p:cNvSpPr txBox="1">
            <a:spLocks noChangeArrowheads="1"/>
          </p:cNvSpPr>
          <p:nvPr/>
        </p:nvSpPr>
        <p:spPr bwMode="auto">
          <a:xfrm>
            <a:off x="1357539" y="4977148"/>
            <a:ext cx="7677510" cy="1261884"/>
          </a:xfrm>
          <a:prstGeom prst="rect">
            <a:avLst/>
          </a:prstGeom>
          <a:noFill/>
          <a:ln w="9525">
            <a:noFill/>
            <a:miter lim="800000"/>
            <a:headEnd/>
            <a:tailEnd/>
          </a:ln>
        </p:spPr>
        <p:txBody>
          <a:bodyPr wrap="square">
            <a:spAutoFit/>
          </a:bodyPr>
          <a:lstStyle/>
          <a:p>
            <a:r>
              <a:rPr lang="en-US" sz="2000" b="1" dirty="0">
                <a:latin typeface="Calibri" pitchFamily="34" charset="0"/>
              </a:rPr>
              <a:t>Interest Expense </a:t>
            </a:r>
            <a:r>
              <a:rPr lang="en-US" sz="2000" dirty="0">
                <a:latin typeface="Calibri" pitchFamily="34" charset="0"/>
              </a:rPr>
              <a:t>…………………...……..….….…. 		</a:t>
            </a:r>
            <a:r>
              <a:rPr lang="en-US" sz="2000" b="1" dirty="0">
                <a:latin typeface="Calibri" pitchFamily="34" charset="0"/>
              </a:rPr>
              <a:t>3,500</a:t>
            </a:r>
          </a:p>
          <a:p>
            <a:r>
              <a:rPr lang="en-US" sz="2000" b="1" dirty="0">
                <a:latin typeface="Calibri" pitchFamily="34" charset="0"/>
              </a:rPr>
              <a:t>    Cash </a:t>
            </a:r>
            <a:r>
              <a:rPr lang="en-US" sz="2000" dirty="0">
                <a:latin typeface="Calibri" pitchFamily="34" charset="0"/>
              </a:rPr>
              <a:t>……………………………………………………..                                  </a:t>
            </a:r>
            <a:r>
              <a:rPr lang="en-US" sz="2000" b="1" dirty="0">
                <a:latin typeface="Calibri" pitchFamily="34" charset="0"/>
              </a:rPr>
              <a:t>3,500</a:t>
            </a:r>
          </a:p>
          <a:p>
            <a:r>
              <a:rPr lang="en-US" b="1" dirty="0">
                <a:latin typeface="Calibri" pitchFamily="34" charset="0"/>
              </a:rPr>
              <a:t>    </a:t>
            </a:r>
            <a:r>
              <a:rPr lang="en-US" i="1" dirty="0">
                <a:latin typeface="Calibri" pitchFamily="34" charset="0"/>
              </a:rPr>
              <a:t>(Pay semiannual interest)</a:t>
            </a:r>
          </a:p>
          <a:p>
            <a:r>
              <a:rPr lang="en-US" i="1" dirty="0">
                <a:latin typeface="Calibri" pitchFamily="34" charset="0"/>
              </a:rPr>
              <a:t>    ($3,500 = $100,000 × 7% × 1/2)</a:t>
            </a:r>
            <a:endParaRPr lang="en-US" b="1" u="sng" dirty="0"/>
          </a:p>
        </p:txBody>
      </p:sp>
      <p:cxnSp>
        <p:nvCxnSpPr>
          <p:cNvPr id="34" name="Straight Connector 33"/>
          <p:cNvCxnSpPr/>
          <p:nvPr/>
        </p:nvCxnSpPr>
        <p:spPr>
          <a:xfrm>
            <a:off x="6357833" y="5008134"/>
            <a:ext cx="92741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7585989" y="5024502"/>
            <a:ext cx="8722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1376692" y="5032682"/>
            <a:ext cx="185904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63589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1000"/>
                                  </p:stCondLst>
                                  <p:childTnLst>
                                    <p:set>
                                      <p:cBhvr>
                                        <p:cTn id="6"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1000"/>
                                  </p:stCondLst>
                                  <p:childTnLst>
                                    <p:set>
                                      <p:cBhvr>
                                        <p:cTn id="10" dur="1" fill="hold">
                                          <p:stCondLst>
                                            <p:cond delay="0"/>
                                          </p:stCondLst>
                                        </p:cTn>
                                        <p:tgtEl>
                                          <p:spTgt spid="33">
                                            <p:txEl>
                                              <p:pRg st="1" end="1"/>
                                            </p:txEl>
                                          </p:spTgt>
                                        </p:tgtEl>
                                        <p:attrNameLst>
                                          <p:attrName>style.visibility</p:attrName>
                                        </p:attrNameLst>
                                      </p:cBhvr>
                                      <p:to>
                                        <p:strVal val="visible"/>
                                      </p:to>
                                    </p:set>
                                  </p:childTnLst>
                                </p:cTn>
                              </p:par>
                              <p:par>
                                <p:cTn id="11" presetID="1" presetClass="entr" presetSubtype="0" fill="hold" nodeType="withEffect">
                                  <p:stCondLst>
                                    <p:cond delay="1000"/>
                                  </p:stCondLst>
                                  <p:childTnLst>
                                    <p:set>
                                      <p:cBhvr>
                                        <p:cTn id="12" dur="1" fill="hold">
                                          <p:stCondLst>
                                            <p:cond delay="0"/>
                                          </p:stCondLst>
                                        </p:cTn>
                                        <p:tgtEl>
                                          <p:spTgt spid="33">
                                            <p:txEl>
                                              <p:pRg st="2" end="2"/>
                                            </p:txEl>
                                          </p:spTgt>
                                        </p:tgtEl>
                                        <p:attrNameLst>
                                          <p:attrName>style.visibility</p:attrName>
                                        </p:attrNameLst>
                                      </p:cBhvr>
                                      <p:to>
                                        <p:strVal val="visible"/>
                                      </p:to>
                                    </p:set>
                                  </p:childTnLst>
                                </p:cTn>
                              </p:par>
                              <p:par>
                                <p:cTn id="13" presetID="1" presetClass="entr" presetSubtype="0" fill="hold" nodeType="withEffect">
                                  <p:stCondLst>
                                    <p:cond delay="1000"/>
                                  </p:stCondLst>
                                  <p:childTnLst>
                                    <p:set>
                                      <p:cBhvr>
                                        <p:cTn id="14" dur="1" fill="hold">
                                          <p:stCondLst>
                                            <p:cond delay="0"/>
                                          </p:stCondLst>
                                        </p:cTn>
                                        <p:tgtEl>
                                          <p:spTgt spid="3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8660" y="457200"/>
            <a:ext cx="8229600" cy="761493"/>
          </a:xfrm>
        </p:spPr>
        <p:txBody>
          <a:bodyPr/>
          <a:lstStyle/>
          <a:p>
            <a:pPr>
              <a:lnSpc>
                <a:spcPct val="90000"/>
              </a:lnSpc>
            </a:pPr>
            <a:r>
              <a:rPr lang="en-US" dirty="0"/>
              <a:t>Retiring a Bond</a:t>
            </a:r>
          </a:p>
        </p:txBody>
      </p:sp>
      <p:sp>
        <p:nvSpPr>
          <p:cNvPr id="3" name="Content Placeholder 2"/>
          <p:cNvSpPr>
            <a:spLocks noGrp="1"/>
          </p:cNvSpPr>
          <p:nvPr>
            <p:ph idx="1"/>
          </p:nvPr>
        </p:nvSpPr>
        <p:spPr>
          <a:xfrm>
            <a:off x="897256" y="1280160"/>
            <a:ext cx="7955280" cy="891605"/>
          </a:xfrm>
        </p:spPr>
        <p:txBody>
          <a:bodyPr>
            <a:noAutofit/>
          </a:bodyPr>
          <a:lstStyle/>
          <a:p>
            <a:pPr marL="0" indent="0">
              <a:buNone/>
            </a:pPr>
            <a:r>
              <a:rPr lang="en-US" sz="2800" dirty="0"/>
              <a:t>California Coasters issues $100,000 of bonds paying 7% interest for $100,000 (face amount).</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9-</a:t>
            </a:r>
            <a:fld id="{8A048DD7-39B4-434B-ACE7-68CA5B147A05}" type="slidenum">
              <a:rPr lang="en-US" smtClean="0"/>
              <a:t>27</a:t>
            </a:fld>
            <a:endParaRPr lang="en-US" dirty="0"/>
          </a:p>
        </p:txBody>
      </p:sp>
      <p:sp>
        <p:nvSpPr>
          <p:cNvPr id="18" name="Rectangle 17"/>
          <p:cNvSpPr/>
          <p:nvPr/>
        </p:nvSpPr>
        <p:spPr>
          <a:xfrm>
            <a:off x="897256" y="2562895"/>
            <a:ext cx="8045078" cy="1366819"/>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TextBox 18"/>
          <p:cNvSpPr txBox="1">
            <a:spLocks noChangeArrowheads="1"/>
          </p:cNvSpPr>
          <p:nvPr/>
        </p:nvSpPr>
        <p:spPr bwMode="auto">
          <a:xfrm>
            <a:off x="946600" y="2562895"/>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      January 1, 2024   	</a:t>
            </a:r>
            <a:r>
              <a:rPr lang="en-US" sz="2000" b="1" dirty="0">
                <a:latin typeface="Calibri" pitchFamily="34" charset="0"/>
              </a:rPr>
              <a:t>				                       </a:t>
            </a:r>
            <a:r>
              <a:rPr lang="en-US" sz="2000" dirty="0">
                <a:latin typeface="Calibri" pitchFamily="34" charset="0"/>
              </a:rPr>
              <a:t>Debit	    Credit</a:t>
            </a:r>
            <a:endParaRPr lang="en-US" sz="2000" dirty="0"/>
          </a:p>
        </p:txBody>
      </p:sp>
      <p:sp>
        <p:nvSpPr>
          <p:cNvPr id="20" name="TextBox 19"/>
          <p:cNvSpPr txBox="1">
            <a:spLocks noChangeArrowheads="1"/>
          </p:cNvSpPr>
          <p:nvPr/>
        </p:nvSpPr>
        <p:spPr bwMode="auto">
          <a:xfrm>
            <a:off x="1254031" y="2862579"/>
            <a:ext cx="7677510" cy="1015663"/>
          </a:xfrm>
          <a:prstGeom prst="rect">
            <a:avLst/>
          </a:prstGeom>
          <a:noFill/>
          <a:ln w="9525">
            <a:noFill/>
            <a:miter lim="800000"/>
            <a:headEnd/>
            <a:tailEnd/>
          </a:ln>
        </p:spPr>
        <p:txBody>
          <a:bodyPr wrap="square">
            <a:spAutoFit/>
          </a:bodyPr>
          <a:lstStyle/>
          <a:p>
            <a:r>
              <a:rPr lang="en-US" sz="2000" b="1" dirty="0">
                <a:latin typeface="Calibri" pitchFamily="34" charset="0"/>
              </a:rPr>
              <a:t>Bonds Payable </a:t>
            </a:r>
            <a:r>
              <a:rPr lang="en-US" sz="2000" dirty="0">
                <a:latin typeface="Calibri" pitchFamily="34" charset="0"/>
              </a:rPr>
              <a:t>…………..….….….…………………          </a:t>
            </a:r>
            <a:r>
              <a:rPr lang="en-US" sz="2000" b="1" dirty="0">
                <a:latin typeface="Calibri" pitchFamily="34" charset="0"/>
              </a:rPr>
              <a:t>100,000</a:t>
            </a:r>
          </a:p>
          <a:p>
            <a:r>
              <a:rPr lang="en-US" sz="2000" b="1" dirty="0">
                <a:latin typeface="Calibri" pitchFamily="34" charset="0"/>
              </a:rPr>
              <a:t>    Cash </a:t>
            </a:r>
            <a:r>
              <a:rPr lang="en-US" sz="2000" dirty="0">
                <a:latin typeface="Calibri" pitchFamily="34" charset="0"/>
              </a:rPr>
              <a:t>………………………………………………….…                                 </a:t>
            </a:r>
            <a:r>
              <a:rPr lang="en-US" sz="2000" b="1" dirty="0">
                <a:latin typeface="Calibri" pitchFamily="34" charset="0"/>
              </a:rPr>
              <a:t>100,000</a:t>
            </a:r>
          </a:p>
          <a:p>
            <a:r>
              <a:rPr lang="en-US" b="1" dirty="0">
                <a:latin typeface="Calibri" pitchFamily="34" charset="0"/>
              </a:rPr>
              <a:t>    </a:t>
            </a:r>
            <a:r>
              <a:rPr lang="en-US" i="1" dirty="0">
                <a:latin typeface="Calibri" pitchFamily="34" charset="0"/>
              </a:rPr>
              <a:t>(Retire bonds at maturity)</a:t>
            </a:r>
            <a:endParaRPr lang="en-US" b="1" u="sng" dirty="0"/>
          </a:p>
        </p:txBody>
      </p:sp>
      <p:cxnSp>
        <p:nvCxnSpPr>
          <p:cNvPr id="21" name="Straight Connector 20"/>
          <p:cNvCxnSpPr/>
          <p:nvPr/>
        </p:nvCxnSpPr>
        <p:spPr>
          <a:xfrm>
            <a:off x="6289694" y="2911917"/>
            <a:ext cx="92741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7517850" y="2928285"/>
            <a:ext cx="8722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1330607" y="2928749"/>
            <a:ext cx="185904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53099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100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1000"/>
                                  </p:stCondLst>
                                  <p:childTnLst>
                                    <p:set>
                                      <p:cBhvr>
                                        <p:cTn id="10" dur="1" fill="hold">
                                          <p:stCondLst>
                                            <p:cond delay="0"/>
                                          </p:stCondLst>
                                        </p:cTn>
                                        <p:tgtEl>
                                          <p:spTgt spid="20">
                                            <p:txEl>
                                              <p:pRg st="1" end="1"/>
                                            </p:txEl>
                                          </p:spTgt>
                                        </p:tgtEl>
                                        <p:attrNameLst>
                                          <p:attrName>style.visibility</p:attrName>
                                        </p:attrNameLst>
                                      </p:cBhvr>
                                      <p:to>
                                        <p:strVal val="visible"/>
                                      </p:to>
                                    </p:set>
                                  </p:childTnLst>
                                </p:cTn>
                              </p:par>
                              <p:par>
                                <p:cTn id="11" presetID="1" presetClass="entr" presetSubtype="0" fill="hold" nodeType="withEffect">
                                  <p:stCondLst>
                                    <p:cond delay="1000"/>
                                  </p:stCondLst>
                                  <p:childTnLst>
                                    <p:set>
                                      <p:cBhvr>
                                        <p:cTn id="12"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of Bond Characteristics</a:t>
            </a:r>
          </a:p>
        </p:txBody>
      </p:sp>
      <p:sp>
        <p:nvSpPr>
          <p:cNvPr id="7" name="Content Placeholder 6"/>
          <p:cNvSpPr>
            <a:spLocks noGrp="1"/>
          </p:cNvSpPr>
          <p:nvPr>
            <p:ph sz="quarter" idx="13"/>
          </p:nvPr>
        </p:nvSpPr>
        <p:spPr/>
        <p:txBody>
          <a:bodyPr/>
          <a:lstStyle/>
          <a:p>
            <a:r>
              <a:rPr lang="en-US" dirty="0"/>
              <a:t>Illustration 9–5</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28</a:t>
            </a:fld>
            <a:endParaRPr lang="en-US" dirty="0"/>
          </a:p>
        </p:txBody>
      </p:sp>
      <p:sp>
        <p:nvSpPr>
          <p:cNvPr id="10" name="Rounded Rectangle 9"/>
          <p:cNvSpPr/>
          <p:nvPr/>
        </p:nvSpPr>
        <p:spPr>
          <a:xfrm>
            <a:off x="709122" y="2099714"/>
            <a:ext cx="8331290" cy="3877340"/>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3" name="TextBox 2"/>
          <p:cNvSpPr txBox="1"/>
          <p:nvPr/>
        </p:nvSpPr>
        <p:spPr>
          <a:xfrm>
            <a:off x="823495" y="2309451"/>
            <a:ext cx="2347305" cy="3508653"/>
          </a:xfrm>
          <a:prstGeom prst="rect">
            <a:avLst/>
          </a:prstGeom>
          <a:noFill/>
        </p:spPr>
        <p:txBody>
          <a:bodyPr wrap="square" rtlCol="0">
            <a:spAutoFit/>
          </a:bodyPr>
          <a:lstStyle/>
          <a:p>
            <a:r>
              <a:rPr lang="en-US" sz="2400" b="1" dirty="0"/>
              <a:t>Bond Characteristic</a:t>
            </a:r>
          </a:p>
          <a:p>
            <a:pPr indent="111125">
              <a:spcBef>
                <a:spcPts val="600"/>
              </a:spcBef>
            </a:pPr>
            <a:r>
              <a:rPr lang="en-US" sz="2400" dirty="0"/>
              <a:t>Secured</a:t>
            </a:r>
          </a:p>
          <a:p>
            <a:pPr indent="111125">
              <a:spcBef>
                <a:spcPts val="600"/>
              </a:spcBef>
            </a:pPr>
            <a:r>
              <a:rPr lang="en-US" sz="2400" dirty="0"/>
              <a:t>Unsecured</a:t>
            </a:r>
          </a:p>
          <a:p>
            <a:pPr indent="111125">
              <a:spcBef>
                <a:spcPts val="600"/>
              </a:spcBef>
            </a:pPr>
            <a:r>
              <a:rPr lang="en-US" sz="2400" dirty="0"/>
              <a:t>Term</a:t>
            </a:r>
          </a:p>
          <a:p>
            <a:pPr indent="111125">
              <a:spcBef>
                <a:spcPts val="600"/>
              </a:spcBef>
            </a:pPr>
            <a:r>
              <a:rPr lang="en-US" sz="2400" dirty="0"/>
              <a:t>Serial</a:t>
            </a:r>
          </a:p>
          <a:p>
            <a:pPr indent="111125">
              <a:spcBef>
                <a:spcPts val="600"/>
              </a:spcBef>
            </a:pPr>
            <a:r>
              <a:rPr lang="en-US" sz="2400" dirty="0"/>
              <a:t>Callable</a:t>
            </a:r>
          </a:p>
          <a:p>
            <a:pPr indent="111125">
              <a:spcBef>
                <a:spcPts val="600"/>
              </a:spcBef>
            </a:pPr>
            <a:r>
              <a:rPr lang="en-US" sz="2400" dirty="0"/>
              <a:t>Convertible</a:t>
            </a:r>
          </a:p>
        </p:txBody>
      </p:sp>
      <p:sp>
        <p:nvSpPr>
          <p:cNvPr id="14" name="TextBox 13"/>
          <p:cNvSpPr txBox="1"/>
          <p:nvPr/>
        </p:nvSpPr>
        <p:spPr>
          <a:xfrm>
            <a:off x="4781943" y="2662619"/>
            <a:ext cx="1817480" cy="461665"/>
          </a:xfrm>
          <a:prstGeom prst="rect">
            <a:avLst/>
          </a:prstGeom>
          <a:noFill/>
        </p:spPr>
        <p:txBody>
          <a:bodyPr wrap="square" rtlCol="0">
            <a:spAutoFit/>
          </a:bodyPr>
          <a:lstStyle/>
          <a:p>
            <a:r>
              <a:rPr lang="en-US" sz="2400" b="1" dirty="0"/>
              <a:t>Definition</a:t>
            </a:r>
            <a:endParaRPr lang="en-US" sz="2400" dirty="0"/>
          </a:p>
        </p:txBody>
      </p:sp>
      <p:cxnSp>
        <p:nvCxnSpPr>
          <p:cNvPr id="5" name="Straight Connector 4"/>
          <p:cNvCxnSpPr/>
          <p:nvPr/>
        </p:nvCxnSpPr>
        <p:spPr>
          <a:xfrm>
            <a:off x="823495" y="3121268"/>
            <a:ext cx="212051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3108062" y="3135142"/>
            <a:ext cx="45535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3061487" y="3093475"/>
            <a:ext cx="4923672" cy="461665"/>
          </a:xfrm>
          <a:prstGeom prst="rect">
            <a:avLst/>
          </a:prstGeom>
          <a:noFill/>
        </p:spPr>
        <p:txBody>
          <a:bodyPr wrap="square" rtlCol="0">
            <a:spAutoFit/>
          </a:bodyPr>
          <a:lstStyle/>
          <a:p>
            <a:r>
              <a:rPr lang="en-US" sz="2400" dirty="0"/>
              <a:t>Bonds are backed by collateral.</a:t>
            </a:r>
          </a:p>
        </p:txBody>
      </p:sp>
      <p:sp>
        <p:nvSpPr>
          <p:cNvPr id="6" name="TextBox 5"/>
          <p:cNvSpPr txBox="1"/>
          <p:nvPr/>
        </p:nvSpPr>
        <p:spPr>
          <a:xfrm>
            <a:off x="3055517" y="3542671"/>
            <a:ext cx="4814362" cy="461665"/>
          </a:xfrm>
          <a:prstGeom prst="rect">
            <a:avLst/>
          </a:prstGeom>
          <a:noFill/>
        </p:spPr>
        <p:txBody>
          <a:bodyPr wrap="square" rtlCol="0">
            <a:spAutoFit/>
          </a:bodyPr>
          <a:lstStyle/>
          <a:p>
            <a:r>
              <a:rPr lang="en-US" sz="2400" dirty="0"/>
              <a:t>Bonds are not backed by collateral.</a:t>
            </a:r>
          </a:p>
        </p:txBody>
      </p:sp>
      <p:sp>
        <p:nvSpPr>
          <p:cNvPr id="12" name="TextBox 11"/>
          <p:cNvSpPr txBox="1"/>
          <p:nvPr/>
        </p:nvSpPr>
        <p:spPr>
          <a:xfrm>
            <a:off x="3067611" y="4007349"/>
            <a:ext cx="4799388" cy="461665"/>
          </a:xfrm>
          <a:prstGeom prst="rect">
            <a:avLst/>
          </a:prstGeom>
          <a:noFill/>
        </p:spPr>
        <p:txBody>
          <a:bodyPr wrap="square" rtlCol="0">
            <a:spAutoFit/>
          </a:bodyPr>
          <a:lstStyle/>
          <a:p>
            <a:r>
              <a:rPr lang="en-US" sz="2400" dirty="0"/>
              <a:t>Bond issue matures on a single date.</a:t>
            </a:r>
          </a:p>
        </p:txBody>
      </p:sp>
      <p:sp>
        <p:nvSpPr>
          <p:cNvPr id="13" name="TextBox 12"/>
          <p:cNvSpPr txBox="1"/>
          <p:nvPr/>
        </p:nvSpPr>
        <p:spPr>
          <a:xfrm>
            <a:off x="3070040" y="4438528"/>
            <a:ext cx="4799388" cy="461665"/>
          </a:xfrm>
          <a:prstGeom prst="rect">
            <a:avLst/>
          </a:prstGeom>
          <a:noFill/>
        </p:spPr>
        <p:txBody>
          <a:bodyPr wrap="square" rtlCol="0">
            <a:spAutoFit/>
          </a:bodyPr>
          <a:lstStyle/>
          <a:p>
            <a:r>
              <a:rPr lang="en-US" sz="2400" dirty="0"/>
              <a:t>Bond issue matures in installments.</a:t>
            </a:r>
          </a:p>
        </p:txBody>
      </p:sp>
      <p:sp>
        <p:nvSpPr>
          <p:cNvPr id="16" name="TextBox 15"/>
          <p:cNvSpPr txBox="1"/>
          <p:nvPr/>
        </p:nvSpPr>
        <p:spPr>
          <a:xfrm>
            <a:off x="3074609" y="4866259"/>
            <a:ext cx="5568427" cy="461665"/>
          </a:xfrm>
          <a:prstGeom prst="rect">
            <a:avLst/>
          </a:prstGeom>
          <a:noFill/>
        </p:spPr>
        <p:txBody>
          <a:bodyPr wrap="square" rtlCol="0">
            <a:spAutoFit/>
          </a:bodyPr>
          <a:lstStyle/>
          <a:p>
            <a:r>
              <a:rPr lang="en-US" sz="2400" dirty="0"/>
              <a:t>Issuing company can pay off bonds early.</a:t>
            </a:r>
          </a:p>
        </p:txBody>
      </p:sp>
      <p:sp>
        <p:nvSpPr>
          <p:cNvPr id="17" name="TextBox 16"/>
          <p:cNvSpPr txBox="1"/>
          <p:nvPr/>
        </p:nvSpPr>
        <p:spPr>
          <a:xfrm>
            <a:off x="3067611" y="5297438"/>
            <a:ext cx="5879619" cy="461665"/>
          </a:xfrm>
          <a:prstGeom prst="rect">
            <a:avLst/>
          </a:prstGeom>
          <a:noFill/>
        </p:spPr>
        <p:txBody>
          <a:bodyPr wrap="square" rtlCol="0">
            <a:spAutoFit/>
          </a:bodyPr>
          <a:lstStyle/>
          <a:p>
            <a:pPr>
              <a:spcBef>
                <a:spcPts val="600"/>
              </a:spcBef>
            </a:pPr>
            <a:r>
              <a:rPr lang="en-US" sz="2400" dirty="0"/>
              <a:t>Investor can convert bonds to common stock.</a:t>
            </a:r>
          </a:p>
        </p:txBody>
      </p:sp>
    </p:spTree>
    <p:extLst>
      <p:ext uri="{BB962C8B-B14F-4D97-AF65-F5344CB8AC3E}">
        <p14:creationId xmlns:p14="http://schemas.microsoft.com/office/powerpoint/2010/main" val="3453739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100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100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100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100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100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100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2" grpId="0"/>
      <p:bldP spid="13" grpId="0"/>
      <p:bldP spid="16"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452657"/>
            <a:ext cx="8229600" cy="1143000"/>
          </a:xfrm>
        </p:spPr>
        <p:txBody>
          <a:bodyPr/>
          <a:lstStyle/>
          <a:p>
            <a:r>
              <a:rPr lang="en-US" dirty="0"/>
              <a:t>Key Point </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9-</a:t>
            </a:r>
            <a:fld id="{8A048DD7-39B4-434B-ACE7-68CA5B147A05}" type="slidenum">
              <a:rPr lang="en-US" smtClean="0"/>
              <a:t>29</a:t>
            </a:fld>
            <a:endParaRPr lang="en-US" dirty="0"/>
          </a:p>
        </p:txBody>
      </p:sp>
      <p:sp>
        <p:nvSpPr>
          <p:cNvPr id="5" name="Content Placeholder 4"/>
          <p:cNvSpPr>
            <a:spLocks noGrp="1"/>
          </p:cNvSpPr>
          <p:nvPr>
            <p:ph sz="quarter" idx="13"/>
          </p:nvPr>
        </p:nvSpPr>
        <p:spPr>
          <a:xfrm>
            <a:off x="757380" y="1394039"/>
            <a:ext cx="7955280" cy="3685961"/>
          </a:xfrm>
        </p:spPr>
        <p:txBody>
          <a:bodyPr/>
          <a:lstStyle/>
          <a:p>
            <a:r>
              <a:rPr lang="en-US" dirty="0"/>
              <a:t>The distinguishing characteristics of bonds include whether they are backed by collateral (secured or unsecured), become due at a single specified date or over a series of years (term or serial), can be redeemed prior to maturity (callable), or can be converted into common stock (convertible).</a:t>
            </a:r>
          </a:p>
        </p:txBody>
      </p:sp>
    </p:spTree>
    <p:extLst>
      <p:ext uri="{BB962C8B-B14F-4D97-AF65-F5344CB8AC3E}">
        <p14:creationId xmlns:p14="http://schemas.microsoft.com/office/powerpoint/2010/main" val="4055053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LO9–1</a:t>
            </a:r>
            <a:r>
              <a:rPr lang="en-US" dirty="0"/>
              <a:t>	Explain financing alternatives.</a:t>
            </a:r>
          </a:p>
        </p:txBody>
      </p:sp>
      <p:sp>
        <p:nvSpPr>
          <p:cNvPr id="4" name="Title 3"/>
          <p:cNvSpPr>
            <a:spLocks noGrp="1"/>
          </p:cNvSpPr>
          <p:nvPr>
            <p:ph type="title"/>
          </p:nvPr>
        </p:nvSpPr>
        <p:spPr/>
        <p:txBody>
          <a:bodyPr/>
          <a:lstStyle/>
          <a:p>
            <a:r>
              <a:rPr lang="en-US" dirty="0"/>
              <a:t>Learning Objective 1</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3</a:t>
            </a:fld>
            <a:endParaRPr lang="en-US" dirty="0"/>
          </a:p>
        </p:txBody>
      </p:sp>
    </p:spTree>
    <p:extLst>
      <p:ext uri="{BB962C8B-B14F-4D97-AF65-F5344CB8AC3E}">
        <p14:creationId xmlns:p14="http://schemas.microsoft.com/office/powerpoint/2010/main" val="19921526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a:bodyPr>
          <a:lstStyle/>
          <a:p>
            <a:pPr marL="0" indent="0">
              <a:buNone/>
            </a:pPr>
            <a:r>
              <a:rPr lang="en-US" sz="2800" dirty="0"/>
              <a:t>Which of the following bonds always matures on a single date?</a:t>
            </a:r>
          </a:p>
          <a:p>
            <a:pPr>
              <a:buAutoNum type="alphaLcPeriod"/>
            </a:pPr>
            <a:r>
              <a:rPr lang="en-US" sz="2800" dirty="0"/>
              <a:t>A serial bond</a:t>
            </a:r>
          </a:p>
          <a:p>
            <a:pPr>
              <a:buAutoNum type="alphaLcPeriod"/>
            </a:pPr>
            <a:r>
              <a:rPr lang="en-US" sz="2800" dirty="0"/>
              <a:t>A term bond</a:t>
            </a:r>
          </a:p>
          <a:p>
            <a:pPr>
              <a:buAutoNum type="alphaLcPeriod" startAt="3"/>
            </a:pPr>
            <a:r>
              <a:rPr lang="en-US" sz="2800" dirty="0"/>
              <a:t>A secured bond</a:t>
            </a:r>
          </a:p>
          <a:p>
            <a:pPr>
              <a:buAutoNum type="alphaLcPeriod" startAt="3"/>
            </a:pPr>
            <a:r>
              <a:rPr lang="en-US" sz="2800" dirty="0"/>
              <a:t>A convertible bond</a:t>
            </a:r>
          </a:p>
        </p:txBody>
      </p:sp>
      <p:sp>
        <p:nvSpPr>
          <p:cNvPr id="4" name="Title 3"/>
          <p:cNvSpPr>
            <a:spLocks noGrp="1"/>
          </p:cNvSpPr>
          <p:nvPr>
            <p:ph type="title"/>
          </p:nvPr>
        </p:nvSpPr>
        <p:spPr>
          <a:xfrm>
            <a:off x="936943" y="401587"/>
            <a:ext cx="7922577" cy="799257"/>
          </a:xfrm>
        </p:spPr>
        <p:txBody>
          <a:bodyPr/>
          <a:lstStyle/>
          <a:p>
            <a:r>
              <a:rPr lang="en-US" dirty="0"/>
              <a:t>Concept Check 9–4</a:t>
            </a:r>
          </a:p>
        </p:txBody>
      </p:sp>
      <p:sp>
        <p:nvSpPr>
          <p:cNvPr id="6" name="Oval 5"/>
          <p:cNvSpPr/>
          <p:nvPr/>
        </p:nvSpPr>
        <p:spPr bwMode="auto">
          <a:xfrm>
            <a:off x="871487" y="2703818"/>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49535" y="4509855"/>
            <a:ext cx="7406640" cy="461665"/>
          </a:xfrm>
          <a:prstGeom prst="rect">
            <a:avLst/>
          </a:prstGeom>
          <a:solidFill>
            <a:srgbClr val="FFFFD1"/>
          </a:solidFill>
          <a:ln w="6350">
            <a:solidFill>
              <a:schemeClr val="tx1"/>
            </a:solidFill>
          </a:ln>
        </p:spPr>
        <p:txBody>
          <a:bodyPr wrap="square" rtlCol="0">
            <a:spAutoFit/>
          </a:bodyPr>
          <a:lstStyle/>
          <a:p>
            <a:r>
              <a:rPr lang="en-US" sz="2400" dirty="0"/>
              <a:t>A term bond is a bond issue that matures on a single date.</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30</a:t>
            </a:fld>
            <a:endParaRPr lang="en-US" dirty="0"/>
          </a:p>
        </p:txBody>
      </p:sp>
    </p:spTree>
    <p:extLst>
      <p:ext uri="{BB962C8B-B14F-4D97-AF65-F5344CB8AC3E}">
        <p14:creationId xmlns:p14="http://schemas.microsoft.com/office/powerpoint/2010/main" val="2786822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BONDS ISSUED AT DISCOUNT OR PREMIUM</a:t>
            </a:r>
          </a:p>
        </p:txBody>
      </p:sp>
      <p:sp>
        <p:nvSpPr>
          <p:cNvPr id="4" name="Title 3"/>
          <p:cNvSpPr>
            <a:spLocks noGrp="1"/>
          </p:cNvSpPr>
          <p:nvPr>
            <p:ph type="title"/>
          </p:nvPr>
        </p:nvSpPr>
        <p:spPr/>
        <p:txBody>
          <a:bodyPr/>
          <a:lstStyle/>
          <a:p>
            <a:r>
              <a:rPr lang="en-US" dirty="0"/>
              <a:t>PART B</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31</a:t>
            </a:fld>
            <a:endParaRPr lang="en-US" dirty="0"/>
          </a:p>
        </p:txBody>
      </p:sp>
    </p:spTree>
    <p:extLst>
      <p:ext uri="{BB962C8B-B14F-4D97-AF65-F5344CB8AC3E}">
        <p14:creationId xmlns:p14="http://schemas.microsoft.com/office/powerpoint/2010/main" val="38250537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LO9–5</a:t>
            </a:r>
            <a:r>
              <a:rPr lang="en-US" dirty="0"/>
              <a:t>	Account for the issuance of bonds at a discount or premium.</a:t>
            </a:r>
          </a:p>
        </p:txBody>
      </p:sp>
      <p:sp>
        <p:nvSpPr>
          <p:cNvPr id="4" name="Title 3"/>
          <p:cNvSpPr>
            <a:spLocks noGrp="1"/>
          </p:cNvSpPr>
          <p:nvPr>
            <p:ph type="title"/>
          </p:nvPr>
        </p:nvSpPr>
        <p:spPr/>
        <p:txBody>
          <a:bodyPr/>
          <a:lstStyle/>
          <a:p>
            <a:r>
              <a:rPr lang="en-US" dirty="0"/>
              <a:t>Learning Objective 5</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32</a:t>
            </a:fld>
            <a:endParaRPr lang="en-US" dirty="0"/>
          </a:p>
        </p:txBody>
      </p:sp>
    </p:spTree>
    <p:extLst>
      <p:ext uri="{BB962C8B-B14F-4D97-AF65-F5344CB8AC3E}">
        <p14:creationId xmlns:p14="http://schemas.microsoft.com/office/powerpoint/2010/main" val="951087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579EE-EC16-4ED4-9D95-F90C020B6054}"/>
              </a:ext>
            </a:extLst>
          </p:cNvPr>
          <p:cNvSpPr>
            <a:spLocks noGrp="1"/>
          </p:cNvSpPr>
          <p:nvPr>
            <p:ph type="title"/>
          </p:nvPr>
        </p:nvSpPr>
        <p:spPr>
          <a:xfrm>
            <a:off x="893386" y="429768"/>
            <a:ext cx="7955280" cy="778650"/>
          </a:xfrm>
        </p:spPr>
        <p:txBody>
          <a:bodyPr/>
          <a:lstStyle/>
          <a:p>
            <a:pPr lvl="0" defTabSz="914400" eaLnBrk="0" fontAlgn="base" hangingPunct="0">
              <a:spcAft>
                <a:spcPct val="0"/>
              </a:spcAft>
            </a:pPr>
            <a:r>
              <a:rPr lang="en-US" altLang="en-US" dirty="0"/>
              <a:t>Bonds Issued at Discount or Premium</a:t>
            </a:r>
            <a:endParaRPr lang="en-US" dirty="0"/>
          </a:p>
        </p:txBody>
      </p:sp>
      <p:sp>
        <p:nvSpPr>
          <p:cNvPr id="4" name="Footer Placeholder 3">
            <a:extLst>
              <a:ext uri="{FF2B5EF4-FFF2-40B4-BE49-F238E27FC236}">
                <a16:creationId xmlns:a16="http://schemas.microsoft.com/office/drawing/2014/main" id="{8FFBF02B-2418-4220-96FC-032121545E27}"/>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4814C381-5BDA-4B9B-AE99-289AE9042D1A}"/>
              </a:ext>
            </a:extLst>
          </p:cNvPr>
          <p:cNvSpPr>
            <a:spLocks noGrp="1"/>
          </p:cNvSpPr>
          <p:nvPr>
            <p:ph type="sldNum" sz="quarter" idx="12"/>
          </p:nvPr>
        </p:nvSpPr>
        <p:spPr/>
        <p:txBody>
          <a:bodyPr/>
          <a:lstStyle/>
          <a:p>
            <a:r>
              <a:rPr lang="en-US" dirty="0"/>
              <a:t>9-</a:t>
            </a:r>
            <a:fld id="{8A048DD7-39B4-434B-ACE7-68CA5B147A05}" type="slidenum">
              <a:rPr lang="en-US" smtClean="0"/>
              <a:t>33</a:t>
            </a:fld>
            <a:endParaRPr lang="en-US" dirty="0"/>
          </a:p>
        </p:txBody>
      </p:sp>
      <p:sp>
        <p:nvSpPr>
          <p:cNvPr id="6" name="Rectangle 1">
            <a:extLst>
              <a:ext uri="{FF2B5EF4-FFF2-40B4-BE49-F238E27FC236}">
                <a16:creationId xmlns:a16="http://schemas.microsoft.com/office/drawing/2014/main" id="{7B21B689-DEA5-4CDE-BF51-FBE7F882A902}"/>
              </a:ext>
            </a:extLst>
          </p:cNvPr>
          <p:cNvSpPr>
            <a:spLocks noGrp="1" noChangeArrowheads="1"/>
          </p:cNvSpPr>
          <p:nvPr>
            <p:ph idx="1"/>
          </p:nvPr>
        </p:nvSpPr>
        <p:spPr bwMode="auto">
          <a:xfrm>
            <a:off x="893386" y="1280160"/>
            <a:ext cx="7955280" cy="43088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r>
              <a:rPr lang="en-US" dirty="0">
                <a:latin typeface="+mj-lt"/>
              </a:rPr>
              <a:t>The </a:t>
            </a:r>
            <a:r>
              <a:rPr lang="en-US" i="1" dirty="0">
                <a:latin typeface="+mj-lt"/>
              </a:rPr>
              <a:t>stated interest rate</a:t>
            </a:r>
            <a:r>
              <a:rPr lang="en-US" dirty="0">
                <a:latin typeface="+mj-lt"/>
              </a:rPr>
              <a:t> is specified in the bond contract.</a:t>
            </a:r>
          </a:p>
          <a:p>
            <a:pPr defTabSz="914400" eaLnBrk="0" fontAlgn="base" hangingPunct="0">
              <a:spcBef>
                <a:spcPct val="0"/>
              </a:spcBef>
              <a:spcAft>
                <a:spcPct val="0"/>
              </a:spcAft>
            </a:pPr>
            <a:r>
              <a:rPr lang="en-US" dirty="0">
                <a:latin typeface="+mj-lt"/>
              </a:rPr>
              <a:t>The </a:t>
            </a:r>
            <a:r>
              <a:rPr lang="en-US" i="1" dirty="0">
                <a:latin typeface="+mj-lt"/>
              </a:rPr>
              <a:t>market interest rate</a:t>
            </a:r>
            <a:r>
              <a:rPr lang="en-US" dirty="0">
                <a:latin typeface="+mj-lt"/>
              </a:rPr>
              <a:t> is not specified in the bond contract. </a:t>
            </a:r>
            <a:endParaRPr kumimoji="0" lang="en-US" altLang="en-US" b="0" i="0" u="none" strike="noStrike" cap="none" normalizeH="0" baseline="0" dirty="0">
              <a:ln>
                <a:noFill/>
              </a:ln>
              <a:solidFill>
                <a:schemeClr val="tx1"/>
              </a:solidFill>
              <a:effectLst/>
              <a:latin typeface="+mj-lt"/>
            </a:endParaRPr>
          </a:p>
          <a:p>
            <a:pPr defTabSz="914400" eaLnBrk="0" fontAlgn="base" hangingPunct="0">
              <a:spcBef>
                <a:spcPct val="0"/>
              </a:spcBef>
              <a:spcAft>
                <a:spcPct val="0"/>
              </a:spcAft>
            </a:pPr>
            <a:r>
              <a:rPr lang="en-US" dirty="0">
                <a:latin typeface="+mj-lt"/>
              </a:rPr>
              <a:t>Investors demand a higher market rate for bonds that have a higher default risk. </a:t>
            </a:r>
            <a:endParaRPr lang="en-US" b="1" dirty="0">
              <a:latin typeface="+mj-lt"/>
            </a:endParaRPr>
          </a:p>
          <a:p>
            <a:pPr defTabSz="914400" eaLnBrk="0" fontAlgn="base" hangingPunct="0">
              <a:spcBef>
                <a:spcPct val="0"/>
              </a:spcBef>
              <a:spcAft>
                <a:spcPct val="0"/>
              </a:spcAft>
            </a:pPr>
            <a:r>
              <a:rPr lang="en-US" dirty="0">
                <a:latin typeface="+mj-lt"/>
              </a:rPr>
              <a:t>Bonds may be issued at the face amount, or at a discount or premium.</a:t>
            </a:r>
            <a:endParaRPr lang="en-US" b="1" dirty="0">
              <a:latin typeface="+mj-lt"/>
            </a:endParaRPr>
          </a:p>
        </p:txBody>
      </p:sp>
    </p:spTree>
    <p:extLst>
      <p:ext uri="{BB962C8B-B14F-4D97-AF65-F5344CB8AC3E}">
        <p14:creationId xmlns:p14="http://schemas.microsoft.com/office/powerpoint/2010/main" val="6089775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8229600" cy="1143000"/>
          </a:xfrm>
        </p:spPr>
        <p:txBody>
          <a:bodyPr/>
          <a:lstStyle/>
          <a:p>
            <a:pPr>
              <a:lnSpc>
                <a:spcPct val="90000"/>
              </a:lnSpc>
            </a:pPr>
            <a:r>
              <a:rPr lang="en-US" dirty="0"/>
              <a:t>Bonds Issued at a Discount</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34</a:t>
            </a:fld>
            <a:endParaRPr lang="en-US" dirty="0"/>
          </a:p>
        </p:txBody>
      </p:sp>
      <p:sp>
        <p:nvSpPr>
          <p:cNvPr id="10" name="Rectangle 9"/>
          <p:cNvSpPr/>
          <p:nvPr/>
        </p:nvSpPr>
        <p:spPr>
          <a:xfrm>
            <a:off x="897256" y="2636999"/>
            <a:ext cx="8045078" cy="1641142"/>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a:spLocks noChangeArrowheads="1"/>
          </p:cNvSpPr>
          <p:nvPr/>
        </p:nvSpPr>
        <p:spPr bwMode="auto">
          <a:xfrm>
            <a:off x="976546" y="2688471"/>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      January 1, 2024 	</a:t>
            </a:r>
            <a:r>
              <a:rPr lang="en-US" sz="2000" b="1" dirty="0">
                <a:latin typeface="Calibri" pitchFamily="34" charset="0"/>
              </a:rPr>
              <a:t>				                       </a:t>
            </a:r>
            <a:r>
              <a:rPr lang="en-US" sz="2000" dirty="0">
                <a:latin typeface="Calibri" pitchFamily="34" charset="0"/>
              </a:rPr>
              <a:t>Debit	    Credit</a:t>
            </a:r>
            <a:endParaRPr lang="en-US" sz="2000" dirty="0"/>
          </a:p>
        </p:txBody>
      </p:sp>
      <p:sp>
        <p:nvSpPr>
          <p:cNvPr id="12" name="TextBox 11"/>
          <p:cNvSpPr txBox="1">
            <a:spLocks noChangeArrowheads="1"/>
          </p:cNvSpPr>
          <p:nvPr/>
        </p:nvSpPr>
        <p:spPr bwMode="auto">
          <a:xfrm>
            <a:off x="1283977" y="2988155"/>
            <a:ext cx="7677510" cy="1323439"/>
          </a:xfrm>
          <a:prstGeom prst="rect">
            <a:avLst/>
          </a:prstGeom>
          <a:noFill/>
          <a:ln w="9525">
            <a:noFill/>
            <a:miter lim="800000"/>
            <a:headEnd/>
            <a:tailEnd/>
          </a:ln>
        </p:spPr>
        <p:txBody>
          <a:bodyPr wrap="square">
            <a:spAutoFit/>
          </a:bodyPr>
          <a:lstStyle/>
          <a:p>
            <a:r>
              <a:rPr lang="en-US" sz="2000" b="1" dirty="0">
                <a:latin typeface="Calibri" pitchFamily="34" charset="0"/>
              </a:rPr>
              <a:t>Cash </a:t>
            </a:r>
            <a:r>
              <a:rPr lang="en-US" sz="2000" dirty="0">
                <a:latin typeface="Calibri" pitchFamily="34" charset="0"/>
              </a:rPr>
              <a:t>…………………...……..….….….………………….            </a:t>
            </a:r>
            <a:r>
              <a:rPr lang="en-US" sz="2000" b="1" dirty="0">
                <a:latin typeface="Calibri" pitchFamily="34" charset="0"/>
              </a:rPr>
              <a:t>93,205</a:t>
            </a:r>
          </a:p>
          <a:p>
            <a:r>
              <a:rPr lang="en-US" sz="2000" b="1" dirty="0">
                <a:latin typeface="Calibri" pitchFamily="34" charset="0"/>
              </a:rPr>
              <a:t>Discount on Bonds Payable</a:t>
            </a:r>
            <a:r>
              <a:rPr lang="en-US" sz="2000" dirty="0">
                <a:latin typeface="Calibri" pitchFamily="34" charset="0"/>
              </a:rPr>
              <a:t> ........................              </a:t>
            </a:r>
            <a:r>
              <a:rPr lang="en-US" sz="2000" b="1" dirty="0">
                <a:latin typeface="Calibri" pitchFamily="34" charset="0"/>
              </a:rPr>
              <a:t>6,795</a:t>
            </a:r>
          </a:p>
          <a:p>
            <a:r>
              <a:rPr lang="en-US" sz="2000" b="1" dirty="0">
                <a:latin typeface="Calibri" pitchFamily="34" charset="0"/>
              </a:rPr>
              <a:t>     Bonds Payable </a:t>
            </a:r>
            <a:r>
              <a:rPr lang="en-US" sz="2000" dirty="0">
                <a:latin typeface="Calibri" pitchFamily="34" charset="0"/>
              </a:rPr>
              <a:t>……………………………………..                                 </a:t>
            </a:r>
            <a:r>
              <a:rPr lang="en-US" sz="2000" b="1" dirty="0">
                <a:latin typeface="Calibri" pitchFamily="34" charset="0"/>
              </a:rPr>
              <a:t>100,000</a:t>
            </a:r>
          </a:p>
          <a:p>
            <a:r>
              <a:rPr lang="en-US" sz="2000" b="1" dirty="0">
                <a:latin typeface="Calibri" pitchFamily="34" charset="0"/>
              </a:rPr>
              <a:t>     </a:t>
            </a:r>
            <a:r>
              <a:rPr lang="en-US" i="1" dirty="0">
                <a:latin typeface="Calibri" pitchFamily="34" charset="0"/>
              </a:rPr>
              <a:t>(Issue bonds at a discount)</a:t>
            </a:r>
            <a:endParaRPr lang="en-US" sz="2000" b="1" u="sng" dirty="0"/>
          </a:p>
        </p:txBody>
      </p:sp>
      <p:cxnSp>
        <p:nvCxnSpPr>
          <p:cNvPr id="13" name="Straight Connector 12"/>
          <p:cNvCxnSpPr/>
          <p:nvPr/>
        </p:nvCxnSpPr>
        <p:spPr>
          <a:xfrm>
            <a:off x="6319640" y="3037493"/>
            <a:ext cx="92741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7547796" y="3053861"/>
            <a:ext cx="8722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1360553" y="3054325"/>
            <a:ext cx="17373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9" name="Rounded Rectangle 28"/>
          <p:cNvSpPr/>
          <p:nvPr/>
        </p:nvSpPr>
        <p:spPr>
          <a:xfrm>
            <a:off x="874207" y="4611522"/>
            <a:ext cx="8045078" cy="1488883"/>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TextBox 35"/>
          <p:cNvSpPr txBox="1"/>
          <p:nvPr/>
        </p:nvSpPr>
        <p:spPr>
          <a:xfrm>
            <a:off x="1270039" y="4684734"/>
            <a:ext cx="7314066" cy="1323439"/>
          </a:xfrm>
          <a:prstGeom prst="rect">
            <a:avLst/>
          </a:prstGeom>
          <a:noFill/>
        </p:spPr>
        <p:txBody>
          <a:bodyPr wrap="square" rtlCol="0">
            <a:spAutoFit/>
          </a:bodyPr>
          <a:lstStyle/>
          <a:p>
            <a:r>
              <a:rPr lang="en-US" sz="2000" dirty="0"/>
              <a:t>Long-term liabilities:		      							</a:t>
            </a:r>
          </a:p>
          <a:p>
            <a:r>
              <a:rPr lang="en-US" sz="2000" dirty="0"/>
              <a:t>   Bonds payable     </a:t>
            </a:r>
            <a:r>
              <a:rPr lang="en-US" sz="1500" dirty="0"/>
              <a:t>		</a:t>
            </a:r>
            <a:r>
              <a:rPr lang="en-US" sz="2000" dirty="0"/>
              <a:t>		    				      $100,000</a:t>
            </a:r>
          </a:p>
          <a:p>
            <a:r>
              <a:rPr lang="en-US" sz="2000" dirty="0"/>
              <a:t>   Less: Discount on bonds payable					           (6,795)</a:t>
            </a:r>
          </a:p>
          <a:p>
            <a:r>
              <a:rPr lang="en-US" sz="2000" dirty="0"/>
              <a:t>   Carrying value							                      $  93,205</a:t>
            </a:r>
          </a:p>
        </p:txBody>
      </p:sp>
      <p:cxnSp>
        <p:nvCxnSpPr>
          <p:cNvPr id="37" name="Straight Connector 36"/>
          <p:cNvCxnSpPr/>
          <p:nvPr/>
        </p:nvCxnSpPr>
        <p:spPr>
          <a:xfrm>
            <a:off x="7172099" y="5670237"/>
            <a:ext cx="100584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38" name="Group 37"/>
          <p:cNvGrpSpPr/>
          <p:nvPr/>
        </p:nvGrpSpPr>
        <p:grpSpPr>
          <a:xfrm>
            <a:off x="7172099" y="5926311"/>
            <a:ext cx="1005840" cy="45719"/>
            <a:chOff x="6445899" y="5346223"/>
            <a:chExt cx="792615" cy="45362"/>
          </a:xfrm>
        </p:grpSpPr>
        <p:cxnSp>
          <p:nvCxnSpPr>
            <p:cNvPr id="39" name="Straight Connector 38"/>
            <p:cNvCxnSpPr/>
            <p:nvPr/>
          </p:nvCxnSpPr>
          <p:spPr>
            <a:xfrm>
              <a:off x="6445899" y="5346223"/>
              <a:ext cx="79261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6445899" y="5391585"/>
              <a:ext cx="79261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0" name="Content Placeholder 2">
            <a:extLst>
              <a:ext uri="{FF2B5EF4-FFF2-40B4-BE49-F238E27FC236}">
                <a16:creationId xmlns:a16="http://schemas.microsoft.com/office/drawing/2014/main" id="{D4F4C94A-3791-4A99-9F54-8799797E103A}"/>
              </a:ext>
            </a:extLst>
          </p:cNvPr>
          <p:cNvSpPr>
            <a:spLocks noGrp="1"/>
          </p:cNvSpPr>
          <p:nvPr>
            <p:ph idx="1"/>
          </p:nvPr>
        </p:nvSpPr>
        <p:spPr>
          <a:xfrm>
            <a:off x="897256" y="1280160"/>
            <a:ext cx="7955280" cy="891605"/>
          </a:xfrm>
        </p:spPr>
        <p:txBody>
          <a:bodyPr>
            <a:noAutofit/>
          </a:bodyPr>
          <a:lstStyle/>
          <a:p>
            <a:pPr marL="0" indent="0">
              <a:buNone/>
            </a:pPr>
            <a:r>
              <a:rPr lang="en-US" sz="2400" dirty="0"/>
              <a:t>Now, let’s assume that California Coasters issues $100,000 of 7% bonds, but investors require a market rate of return of 8%. The bonds will issue at a discount of $83,205.</a:t>
            </a:r>
          </a:p>
        </p:txBody>
      </p:sp>
    </p:spTree>
    <p:extLst>
      <p:ext uri="{BB962C8B-B14F-4D97-AF65-F5344CB8AC3E}">
        <p14:creationId xmlns:p14="http://schemas.microsoft.com/office/powerpoint/2010/main" val="3085926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100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100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100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par>
                                <p:cTn id="15" presetID="1" presetClass="entr" presetSubtype="0" fill="hold" nodeType="withEffect">
                                  <p:stCondLst>
                                    <p:cond delay="1000"/>
                                  </p:stCondLst>
                                  <p:childTnLst>
                                    <p:set>
                                      <p:cBhvr>
                                        <p:cTn id="16"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100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ntr" presetSubtype="0" fill="hold" grpId="0" nodeType="withEffect">
                                  <p:stCondLst>
                                    <p:cond delay="100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nodeType="withEffect">
                                  <p:stCondLst>
                                    <p:cond delay="1000"/>
                                  </p:stCondLst>
                                  <p:childTnLst>
                                    <p:set>
                                      <p:cBhvr>
                                        <p:cTn id="24" dur="1" fill="hold">
                                          <p:stCondLst>
                                            <p:cond delay="0"/>
                                          </p:stCondLst>
                                        </p:cTn>
                                        <p:tgtEl>
                                          <p:spTgt spid="37"/>
                                        </p:tgtEl>
                                        <p:attrNameLst>
                                          <p:attrName>style.visibility</p:attrName>
                                        </p:attrNameLst>
                                      </p:cBhvr>
                                      <p:to>
                                        <p:strVal val="visible"/>
                                      </p:to>
                                    </p:set>
                                  </p:childTnLst>
                                </p:cTn>
                              </p:par>
                              <p:par>
                                <p:cTn id="25" presetID="1" presetClass="entr" presetSubtype="0" fill="hold" nodeType="withEffect">
                                  <p:stCondLst>
                                    <p:cond delay="100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579EE-EC16-4ED4-9D95-F90C020B6054}"/>
              </a:ext>
            </a:extLst>
          </p:cNvPr>
          <p:cNvSpPr>
            <a:spLocks noGrp="1"/>
          </p:cNvSpPr>
          <p:nvPr>
            <p:ph type="title"/>
          </p:nvPr>
        </p:nvSpPr>
        <p:spPr>
          <a:xfrm>
            <a:off x="893386" y="429768"/>
            <a:ext cx="7955280" cy="778650"/>
          </a:xfrm>
        </p:spPr>
        <p:txBody>
          <a:bodyPr/>
          <a:lstStyle/>
          <a:p>
            <a:pPr lvl="0" defTabSz="914400" eaLnBrk="0" fontAlgn="base" hangingPunct="0">
              <a:spcAft>
                <a:spcPct val="0"/>
              </a:spcAft>
            </a:pPr>
            <a:r>
              <a:rPr lang="en-US" altLang="en-US" dirty="0"/>
              <a:t>Interest Paid versus Interest Expense – First Interest Payment</a:t>
            </a:r>
            <a:endParaRPr lang="en-US" dirty="0"/>
          </a:p>
        </p:txBody>
      </p:sp>
      <p:sp>
        <p:nvSpPr>
          <p:cNvPr id="4" name="Footer Placeholder 3">
            <a:extLst>
              <a:ext uri="{FF2B5EF4-FFF2-40B4-BE49-F238E27FC236}">
                <a16:creationId xmlns:a16="http://schemas.microsoft.com/office/drawing/2014/main" id="{8FFBF02B-2418-4220-96FC-032121545E27}"/>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4814C381-5BDA-4B9B-AE99-289AE9042D1A}"/>
              </a:ext>
            </a:extLst>
          </p:cNvPr>
          <p:cNvSpPr>
            <a:spLocks noGrp="1"/>
          </p:cNvSpPr>
          <p:nvPr>
            <p:ph type="sldNum" sz="quarter" idx="12"/>
          </p:nvPr>
        </p:nvSpPr>
        <p:spPr/>
        <p:txBody>
          <a:bodyPr/>
          <a:lstStyle/>
          <a:p>
            <a:r>
              <a:rPr lang="en-US" dirty="0"/>
              <a:t>9-</a:t>
            </a:r>
            <a:fld id="{8A048DD7-39B4-434B-ACE7-68CA5B147A05}" type="slidenum">
              <a:rPr lang="en-US" smtClean="0"/>
              <a:t>35</a:t>
            </a:fld>
            <a:endParaRPr lang="en-US" dirty="0"/>
          </a:p>
        </p:txBody>
      </p:sp>
      <p:sp>
        <p:nvSpPr>
          <p:cNvPr id="6" name="Rectangle 1">
            <a:extLst>
              <a:ext uri="{FF2B5EF4-FFF2-40B4-BE49-F238E27FC236}">
                <a16:creationId xmlns:a16="http://schemas.microsoft.com/office/drawing/2014/main" id="{7B21B689-DEA5-4CDE-BF51-FBE7F882A902}"/>
              </a:ext>
            </a:extLst>
          </p:cNvPr>
          <p:cNvSpPr>
            <a:spLocks noGrp="1" noChangeArrowheads="1"/>
          </p:cNvSpPr>
          <p:nvPr>
            <p:ph idx="1"/>
          </p:nvPr>
        </p:nvSpPr>
        <p:spPr bwMode="auto">
          <a:xfrm>
            <a:off x="893386" y="1711864"/>
            <a:ext cx="7955280" cy="193899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defTabSz="914400" eaLnBrk="0" fontAlgn="base" hangingPunct="0">
              <a:spcBef>
                <a:spcPct val="0"/>
              </a:spcBef>
              <a:spcAft>
                <a:spcPct val="0"/>
              </a:spcAft>
            </a:pPr>
            <a:r>
              <a:rPr lang="en-US" sz="2400" dirty="0"/>
              <a:t>Now, let’s assume that California Coasters issues $100,000 of 7% bonds, but investors require a market rate of return of 8%. The bonds will issue at a discount of $83,205.</a:t>
            </a:r>
          </a:p>
          <a:p>
            <a:pPr defTabSz="914400" eaLnBrk="0" fontAlgn="base" hangingPunct="0">
              <a:spcBef>
                <a:spcPct val="0"/>
              </a:spcBef>
              <a:spcAft>
                <a:spcPct val="0"/>
              </a:spcAft>
            </a:pPr>
            <a:r>
              <a:rPr lang="en-US" sz="2400" dirty="0"/>
              <a:t>The company uses the effective-interest method to record interest on the bonds. </a:t>
            </a:r>
          </a:p>
        </p:txBody>
      </p:sp>
      <p:graphicFrame>
        <p:nvGraphicFramePr>
          <p:cNvPr id="8" name="Table 8">
            <a:extLst>
              <a:ext uri="{FF2B5EF4-FFF2-40B4-BE49-F238E27FC236}">
                <a16:creationId xmlns:a16="http://schemas.microsoft.com/office/drawing/2014/main" id="{34DD039A-7C4A-4CD5-B25E-D7D36E6882D1}"/>
              </a:ext>
            </a:extLst>
          </p:cNvPr>
          <p:cNvGraphicFramePr>
            <a:graphicFrameLocks noGrp="1"/>
          </p:cNvGraphicFramePr>
          <p:nvPr>
            <p:extLst>
              <p:ext uri="{D42A27DB-BD31-4B8C-83A1-F6EECF244321}">
                <p14:modId xmlns:p14="http://schemas.microsoft.com/office/powerpoint/2010/main" val="3878373125"/>
              </p:ext>
            </p:extLst>
          </p:nvPr>
        </p:nvGraphicFramePr>
        <p:xfrm>
          <a:off x="2771534" y="3847769"/>
          <a:ext cx="5720080" cy="1005840"/>
        </p:xfrm>
        <a:graphic>
          <a:graphicData uri="http://schemas.openxmlformats.org/drawingml/2006/table">
            <a:tbl>
              <a:tblPr firstRow="1" bandRow="1">
                <a:tableStyleId>{2D5ABB26-0587-4C30-8999-92F81FD0307C}</a:tableStyleId>
              </a:tblPr>
              <a:tblGrid>
                <a:gridCol w="1463040">
                  <a:extLst>
                    <a:ext uri="{9D8B030D-6E8A-4147-A177-3AD203B41FA5}">
                      <a16:colId xmlns:a16="http://schemas.microsoft.com/office/drawing/2014/main" val="2358088340"/>
                    </a:ext>
                  </a:extLst>
                </a:gridCol>
                <a:gridCol w="208280">
                  <a:extLst>
                    <a:ext uri="{9D8B030D-6E8A-4147-A177-3AD203B41FA5}">
                      <a16:colId xmlns:a16="http://schemas.microsoft.com/office/drawing/2014/main" val="555109038"/>
                    </a:ext>
                  </a:extLst>
                </a:gridCol>
                <a:gridCol w="1554480">
                  <a:extLst>
                    <a:ext uri="{9D8B030D-6E8A-4147-A177-3AD203B41FA5}">
                      <a16:colId xmlns:a16="http://schemas.microsoft.com/office/drawing/2014/main" val="3188805492"/>
                    </a:ext>
                  </a:extLst>
                </a:gridCol>
                <a:gridCol w="208280">
                  <a:extLst>
                    <a:ext uri="{9D8B030D-6E8A-4147-A177-3AD203B41FA5}">
                      <a16:colId xmlns:a16="http://schemas.microsoft.com/office/drawing/2014/main" val="1852090637"/>
                    </a:ext>
                  </a:extLst>
                </a:gridCol>
                <a:gridCol w="2286000">
                  <a:extLst>
                    <a:ext uri="{9D8B030D-6E8A-4147-A177-3AD203B41FA5}">
                      <a16:colId xmlns:a16="http://schemas.microsoft.com/office/drawing/2014/main" val="900761647"/>
                    </a:ext>
                  </a:extLst>
                </a:gridCol>
              </a:tblGrid>
              <a:tr h="365760">
                <a:tc>
                  <a:txBody>
                    <a:bodyPr/>
                    <a:lstStyle/>
                    <a:p>
                      <a:pPr algn="ctr"/>
                      <a:r>
                        <a:rPr lang="en-US" b="1" dirty="0"/>
                        <a:t>Cash paid for interest</a:t>
                      </a:r>
                    </a:p>
                  </a:txBody>
                  <a:tcPr/>
                </a:tc>
                <a:tc>
                  <a:txBody>
                    <a:bodyPr/>
                    <a:lstStyle/>
                    <a:p>
                      <a:pPr algn="ctr"/>
                      <a:r>
                        <a:rPr lang="en-US" b="1" dirty="0"/>
                        <a:t>=</a:t>
                      </a:r>
                    </a:p>
                  </a:txBody>
                  <a:tcPr/>
                </a:tc>
                <a:tc>
                  <a:txBody>
                    <a:bodyPr/>
                    <a:lstStyle/>
                    <a:p>
                      <a:pPr algn="ctr"/>
                      <a:r>
                        <a:rPr lang="en-US" b="1" dirty="0"/>
                        <a:t>Face amount of bond</a:t>
                      </a:r>
                    </a:p>
                  </a:txBody>
                  <a:tcPr/>
                </a:tc>
                <a:tc>
                  <a:txBody>
                    <a:bodyPr/>
                    <a:lstStyle/>
                    <a:p>
                      <a:pPr algn="ctr"/>
                      <a:r>
                        <a:rPr lang="en-US" b="1" dirty="0"/>
                        <a:t>x</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b="1" dirty="0"/>
                        <a:t>Stated interest rate per period</a:t>
                      </a:r>
                    </a:p>
                  </a:txBody>
                  <a:tcPr/>
                </a:tc>
                <a:extLst>
                  <a:ext uri="{0D108BD9-81ED-4DB2-BD59-A6C34878D82A}">
                    <a16:rowId xmlns:a16="http://schemas.microsoft.com/office/drawing/2014/main" val="2958049010"/>
                  </a:ext>
                </a:extLst>
              </a:tr>
              <a:tr h="345178">
                <a:tc>
                  <a:txBody>
                    <a:bodyPr/>
                    <a:lstStyle/>
                    <a:p>
                      <a:pPr algn="ctr"/>
                      <a:r>
                        <a:rPr lang="en-US" b="1" dirty="0"/>
                        <a:t>$3,500</a:t>
                      </a:r>
                    </a:p>
                  </a:txBody>
                  <a:tcPr/>
                </a:tc>
                <a:tc>
                  <a:txBody>
                    <a:bodyPr/>
                    <a:lstStyle/>
                    <a:p>
                      <a:pPr algn="ctr"/>
                      <a:r>
                        <a:rPr lang="en-US" b="1" dirty="0"/>
                        <a:t>=</a:t>
                      </a:r>
                    </a:p>
                  </a:txBody>
                  <a:tcPr/>
                </a:tc>
                <a:tc>
                  <a:txBody>
                    <a:bodyPr/>
                    <a:lstStyle/>
                    <a:p>
                      <a:pPr algn="ctr"/>
                      <a:r>
                        <a:rPr lang="en-US" b="1" dirty="0"/>
                        <a:t>$100,000</a:t>
                      </a:r>
                    </a:p>
                  </a:txBody>
                  <a:tcPr/>
                </a:tc>
                <a:tc>
                  <a:txBody>
                    <a:bodyPr/>
                    <a:lstStyle/>
                    <a:p>
                      <a:pPr algn="ctr"/>
                      <a:r>
                        <a:rPr lang="en-US" b="1" dirty="0"/>
                        <a:t>x</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b="1" dirty="0"/>
                        <a:t>7% × 1/2</a:t>
                      </a:r>
                    </a:p>
                  </a:txBody>
                  <a:tcPr/>
                </a:tc>
                <a:extLst>
                  <a:ext uri="{0D108BD9-81ED-4DB2-BD59-A6C34878D82A}">
                    <a16:rowId xmlns:a16="http://schemas.microsoft.com/office/drawing/2014/main" val="1102349873"/>
                  </a:ext>
                </a:extLst>
              </a:tr>
            </a:tbl>
          </a:graphicData>
        </a:graphic>
      </p:graphicFrame>
      <p:graphicFrame>
        <p:nvGraphicFramePr>
          <p:cNvPr id="10" name="Table 8">
            <a:extLst>
              <a:ext uri="{FF2B5EF4-FFF2-40B4-BE49-F238E27FC236}">
                <a16:creationId xmlns:a16="http://schemas.microsoft.com/office/drawing/2014/main" id="{BA1293C7-80D5-4EE9-BA77-1461B2340E31}"/>
              </a:ext>
            </a:extLst>
          </p:cNvPr>
          <p:cNvGraphicFramePr>
            <a:graphicFrameLocks noGrp="1"/>
          </p:cNvGraphicFramePr>
          <p:nvPr>
            <p:extLst>
              <p:ext uri="{D42A27DB-BD31-4B8C-83A1-F6EECF244321}">
                <p14:modId xmlns:p14="http://schemas.microsoft.com/office/powerpoint/2010/main" val="4118738180"/>
              </p:ext>
            </p:extLst>
          </p:nvPr>
        </p:nvGraphicFramePr>
        <p:xfrm>
          <a:off x="2771534" y="5143767"/>
          <a:ext cx="5720080" cy="1005840"/>
        </p:xfrm>
        <a:graphic>
          <a:graphicData uri="http://schemas.openxmlformats.org/drawingml/2006/table">
            <a:tbl>
              <a:tblPr firstRow="1" bandRow="1">
                <a:tableStyleId>{2D5ABB26-0587-4C30-8999-92F81FD0307C}</a:tableStyleId>
              </a:tblPr>
              <a:tblGrid>
                <a:gridCol w="1463040">
                  <a:extLst>
                    <a:ext uri="{9D8B030D-6E8A-4147-A177-3AD203B41FA5}">
                      <a16:colId xmlns:a16="http://schemas.microsoft.com/office/drawing/2014/main" val="2358088340"/>
                    </a:ext>
                  </a:extLst>
                </a:gridCol>
                <a:gridCol w="208280">
                  <a:extLst>
                    <a:ext uri="{9D8B030D-6E8A-4147-A177-3AD203B41FA5}">
                      <a16:colId xmlns:a16="http://schemas.microsoft.com/office/drawing/2014/main" val="555109038"/>
                    </a:ext>
                  </a:extLst>
                </a:gridCol>
                <a:gridCol w="1554480">
                  <a:extLst>
                    <a:ext uri="{9D8B030D-6E8A-4147-A177-3AD203B41FA5}">
                      <a16:colId xmlns:a16="http://schemas.microsoft.com/office/drawing/2014/main" val="3188805492"/>
                    </a:ext>
                  </a:extLst>
                </a:gridCol>
                <a:gridCol w="208280">
                  <a:extLst>
                    <a:ext uri="{9D8B030D-6E8A-4147-A177-3AD203B41FA5}">
                      <a16:colId xmlns:a16="http://schemas.microsoft.com/office/drawing/2014/main" val="1852090637"/>
                    </a:ext>
                  </a:extLst>
                </a:gridCol>
                <a:gridCol w="2286000">
                  <a:extLst>
                    <a:ext uri="{9D8B030D-6E8A-4147-A177-3AD203B41FA5}">
                      <a16:colId xmlns:a16="http://schemas.microsoft.com/office/drawing/2014/main" val="900761647"/>
                    </a:ext>
                  </a:extLst>
                </a:gridCol>
              </a:tblGrid>
              <a:tr h="365760">
                <a:tc>
                  <a:txBody>
                    <a:bodyPr/>
                    <a:lstStyle/>
                    <a:p>
                      <a:pPr algn="ctr"/>
                      <a:r>
                        <a:rPr lang="en-US" b="1" dirty="0"/>
                        <a:t>Interest Expense</a:t>
                      </a:r>
                    </a:p>
                  </a:txBody>
                  <a:tcPr/>
                </a:tc>
                <a:tc>
                  <a:txBody>
                    <a:bodyPr/>
                    <a:lstStyle/>
                    <a:p>
                      <a:pPr algn="ctr"/>
                      <a:r>
                        <a:rPr lang="en-US" b="1" dirty="0"/>
                        <a:t>=</a:t>
                      </a:r>
                    </a:p>
                  </a:txBody>
                  <a:tcPr/>
                </a:tc>
                <a:tc>
                  <a:txBody>
                    <a:bodyPr/>
                    <a:lstStyle/>
                    <a:p>
                      <a:pPr algn="ctr"/>
                      <a:r>
                        <a:rPr lang="en-US" b="1" dirty="0"/>
                        <a:t>Carrying value of bond</a:t>
                      </a:r>
                    </a:p>
                  </a:txBody>
                  <a:tcPr/>
                </a:tc>
                <a:tc>
                  <a:txBody>
                    <a:bodyPr/>
                    <a:lstStyle/>
                    <a:p>
                      <a:pPr algn="ctr"/>
                      <a:r>
                        <a:rPr lang="en-US" b="1" dirty="0"/>
                        <a:t>x</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b="1" dirty="0"/>
                        <a:t>Market interest rate per period</a:t>
                      </a:r>
                    </a:p>
                  </a:txBody>
                  <a:tcPr/>
                </a:tc>
                <a:extLst>
                  <a:ext uri="{0D108BD9-81ED-4DB2-BD59-A6C34878D82A}">
                    <a16:rowId xmlns:a16="http://schemas.microsoft.com/office/drawing/2014/main" val="2958049010"/>
                  </a:ext>
                </a:extLst>
              </a:tr>
              <a:tr h="345178">
                <a:tc>
                  <a:txBody>
                    <a:bodyPr/>
                    <a:lstStyle/>
                    <a:p>
                      <a:pPr algn="ctr"/>
                      <a:r>
                        <a:rPr lang="en-US" b="1" dirty="0"/>
                        <a:t>$3,728</a:t>
                      </a:r>
                    </a:p>
                  </a:txBody>
                  <a:tcPr/>
                </a:tc>
                <a:tc>
                  <a:txBody>
                    <a:bodyPr/>
                    <a:lstStyle/>
                    <a:p>
                      <a:pPr algn="ctr"/>
                      <a:r>
                        <a:rPr lang="en-US" b="1" dirty="0"/>
                        <a:t>=</a:t>
                      </a:r>
                    </a:p>
                  </a:txBody>
                  <a:tcPr/>
                </a:tc>
                <a:tc>
                  <a:txBody>
                    <a:bodyPr/>
                    <a:lstStyle/>
                    <a:p>
                      <a:pPr algn="ctr"/>
                      <a:r>
                        <a:rPr lang="en-US" b="1" dirty="0"/>
                        <a:t>$ 93,205</a:t>
                      </a:r>
                    </a:p>
                  </a:txBody>
                  <a:tcPr/>
                </a:tc>
                <a:tc>
                  <a:txBody>
                    <a:bodyPr/>
                    <a:lstStyle/>
                    <a:p>
                      <a:pPr algn="ctr"/>
                      <a:r>
                        <a:rPr lang="en-US" b="1" dirty="0"/>
                        <a:t>x</a:t>
                      </a: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b="1" dirty="0"/>
                        <a:t>8% × 1/2</a:t>
                      </a:r>
                    </a:p>
                  </a:txBody>
                  <a:tcPr/>
                </a:tc>
                <a:extLst>
                  <a:ext uri="{0D108BD9-81ED-4DB2-BD59-A6C34878D82A}">
                    <a16:rowId xmlns:a16="http://schemas.microsoft.com/office/drawing/2014/main" val="1102349873"/>
                  </a:ext>
                </a:extLst>
              </a:tr>
            </a:tbl>
          </a:graphicData>
        </a:graphic>
      </p:graphicFrame>
      <p:sp>
        <p:nvSpPr>
          <p:cNvPr id="12" name="Oval 11">
            <a:extLst>
              <a:ext uri="{FF2B5EF4-FFF2-40B4-BE49-F238E27FC236}">
                <a16:creationId xmlns:a16="http://schemas.microsoft.com/office/drawing/2014/main" id="{A5DA1180-AD92-45D9-8BC8-FDF8C9334742}"/>
              </a:ext>
            </a:extLst>
          </p:cNvPr>
          <p:cNvSpPr/>
          <p:nvPr/>
        </p:nvSpPr>
        <p:spPr>
          <a:xfrm>
            <a:off x="3113313" y="4499698"/>
            <a:ext cx="794658" cy="353911"/>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B2568079-BA77-4FEE-898A-D79944A96119}"/>
              </a:ext>
            </a:extLst>
          </p:cNvPr>
          <p:cNvSpPr/>
          <p:nvPr/>
        </p:nvSpPr>
        <p:spPr>
          <a:xfrm>
            <a:off x="3113313" y="5796222"/>
            <a:ext cx="794658" cy="353911"/>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B09AE915-2EE6-4B45-9EA0-11A0BE8A73B0}"/>
              </a:ext>
            </a:extLst>
          </p:cNvPr>
          <p:cNvSpPr txBox="1"/>
          <p:nvPr/>
        </p:nvSpPr>
        <p:spPr>
          <a:xfrm>
            <a:off x="1011322" y="4446358"/>
            <a:ext cx="1437964" cy="1200329"/>
          </a:xfrm>
          <a:prstGeom prst="rect">
            <a:avLst/>
          </a:prstGeom>
          <a:noFill/>
          <a:ln w="28575">
            <a:solidFill>
              <a:srgbClr val="FF0000"/>
            </a:solidFill>
          </a:ln>
        </p:spPr>
        <p:txBody>
          <a:bodyPr wrap="square" rtlCol="0">
            <a:spAutoFit/>
          </a:bodyPr>
          <a:lstStyle/>
          <a:p>
            <a:pPr algn="ctr"/>
            <a:r>
              <a:rPr lang="en-US" b="1" dirty="0">
                <a:solidFill>
                  <a:srgbClr val="FF0000"/>
                </a:solidFill>
              </a:rPr>
              <a:t>Difference = Reduction in discount of $228</a:t>
            </a:r>
          </a:p>
        </p:txBody>
      </p:sp>
      <p:cxnSp>
        <p:nvCxnSpPr>
          <p:cNvPr id="24" name="Connector: Elbow 23">
            <a:extLst>
              <a:ext uri="{FF2B5EF4-FFF2-40B4-BE49-F238E27FC236}">
                <a16:creationId xmlns:a16="http://schemas.microsoft.com/office/drawing/2014/main" id="{78181B5D-587E-4B06-A2AF-A4B9791F2F4C}"/>
              </a:ext>
            </a:extLst>
          </p:cNvPr>
          <p:cNvCxnSpPr>
            <a:cxnSpLocks/>
          </p:cNvCxnSpPr>
          <p:nvPr/>
        </p:nvCxnSpPr>
        <p:spPr>
          <a:xfrm flipV="1">
            <a:off x="2035629" y="4671815"/>
            <a:ext cx="1077684" cy="784386"/>
          </a:xfrm>
          <a:prstGeom prst="bentConnector3">
            <a:avLst>
              <a:gd name="adj1" fmla="val 50000"/>
            </a:avLst>
          </a:prstGeom>
          <a:ln>
            <a:solidFill>
              <a:srgbClr val="FF0000"/>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6" name="Connector: Elbow 25">
            <a:extLst>
              <a:ext uri="{FF2B5EF4-FFF2-40B4-BE49-F238E27FC236}">
                <a16:creationId xmlns:a16="http://schemas.microsoft.com/office/drawing/2014/main" id="{C16AD94B-CBDE-45A7-BC6C-26E148DC1851}"/>
              </a:ext>
            </a:extLst>
          </p:cNvPr>
          <p:cNvCxnSpPr>
            <a:cxnSpLocks/>
          </p:cNvCxnSpPr>
          <p:nvPr/>
        </p:nvCxnSpPr>
        <p:spPr>
          <a:xfrm>
            <a:off x="2035629" y="5505538"/>
            <a:ext cx="1176776" cy="481170"/>
          </a:xfrm>
          <a:prstGeom prst="bentConnector3">
            <a:avLst>
              <a:gd name="adj1" fmla="val 46300"/>
            </a:avLst>
          </a:prstGeom>
          <a:ln>
            <a:solidFill>
              <a:srgbClr val="FF0000"/>
            </a:solidFill>
            <a:headEnd type="triangle"/>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22132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9-</a:t>
            </a:r>
            <a:fld id="{8A048DD7-39B4-434B-ACE7-68CA5B147A05}" type="slidenum">
              <a:rPr lang="en-US" smtClean="0"/>
              <a:t>36</a:t>
            </a:fld>
            <a:endParaRPr lang="en-US" dirty="0"/>
          </a:p>
        </p:txBody>
      </p:sp>
      <p:sp>
        <p:nvSpPr>
          <p:cNvPr id="5" name="Content Placeholder 4"/>
          <p:cNvSpPr>
            <a:spLocks noGrp="1"/>
          </p:cNvSpPr>
          <p:nvPr>
            <p:ph sz="quarter" idx="13"/>
          </p:nvPr>
        </p:nvSpPr>
        <p:spPr>
          <a:xfrm>
            <a:off x="894540" y="1394039"/>
            <a:ext cx="7955280" cy="3973608"/>
          </a:xfrm>
        </p:spPr>
        <p:txBody>
          <a:bodyPr/>
          <a:lstStyle/>
          <a:p>
            <a:pPr marL="457200" indent="-457200">
              <a:buFont typeface="Arial" panose="020B0604020202020204" pitchFamily="34" charset="0"/>
              <a:buChar char="•"/>
            </a:pPr>
            <a:r>
              <a:rPr lang="en-US" dirty="0"/>
              <a:t>Students sometimes incorrectly record interest expense using the stated rate rather than the market rate. </a:t>
            </a:r>
          </a:p>
          <a:p>
            <a:pPr marL="457200" indent="-457200">
              <a:buFont typeface="Arial" panose="020B0604020202020204" pitchFamily="34" charset="0"/>
              <a:buChar char="•"/>
            </a:pPr>
            <a:r>
              <a:rPr lang="en-US" dirty="0"/>
              <a:t>Remember that interest expense is the carrying value times the market rate, while the cash paid for interest is the face amount times the stated rate.</a:t>
            </a:r>
          </a:p>
        </p:txBody>
      </p:sp>
      <p:sp>
        <p:nvSpPr>
          <p:cNvPr id="2" name="Title 1"/>
          <p:cNvSpPr>
            <a:spLocks noGrp="1"/>
          </p:cNvSpPr>
          <p:nvPr>
            <p:ph type="title"/>
          </p:nvPr>
        </p:nvSpPr>
        <p:spPr>
          <a:xfrm>
            <a:off x="757380" y="448912"/>
            <a:ext cx="8229600" cy="1143000"/>
          </a:xfrm>
        </p:spPr>
        <p:txBody>
          <a:bodyPr/>
          <a:lstStyle/>
          <a:p>
            <a:r>
              <a:rPr lang="en-US" dirty="0"/>
              <a:t>Common Mistake </a:t>
            </a:r>
          </a:p>
        </p:txBody>
      </p:sp>
    </p:spTree>
    <p:extLst>
      <p:ext uri="{BB962C8B-B14F-4D97-AF65-F5344CB8AC3E}">
        <p14:creationId xmlns:p14="http://schemas.microsoft.com/office/powerpoint/2010/main" val="4929982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277375"/>
            <a:ext cx="8229600" cy="1143000"/>
          </a:xfrm>
        </p:spPr>
        <p:txBody>
          <a:bodyPr/>
          <a:lstStyle/>
          <a:p>
            <a:pPr>
              <a:lnSpc>
                <a:spcPct val="90000"/>
              </a:lnSpc>
            </a:pPr>
            <a:r>
              <a:rPr lang="en-US" sz="3600" dirty="0"/>
              <a:t>Interest Expense and Interest Payment—Bonds Issued at a Discount</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37</a:t>
            </a:fld>
            <a:endParaRPr lang="en-US" dirty="0"/>
          </a:p>
        </p:txBody>
      </p:sp>
      <p:sp>
        <p:nvSpPr>
          <p:cNvPr id="17" name="Content Placeholder 2"/>
          <p:cNvSpPr txBox="1">
            <a:spLocks/>
          </p:cNvSpPr>
          <p:nvPr/>
        </p:nvSpPr>
        <p:spPr>
          <a:xfrm>
            <a:off x="856158" y="1541141"/>
            <a:ext cx="7828453" cy="614522"/>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b="1" dirty="0"/>
              <a:t>First</a:t>
            </a:r>
            <a:r>
              <a:rPr lang="en-US" sz="2400" dirty="0"/>
              <a:t> semiannual interest payment:</a:t>
            </a:r>
          </a:p>
        </p:txBody>
      </p:sp>
      <p:sp>
        <p:nvSpPr>
          <p:cNvPr id="18" name="Rectangle 17"/>
          <p:cNvSpPr/>
          <p:nvPr/>
        </p:nvSpPr>
        <p:spPr>
          <a:xfrm>
            <a:off x="931630" y="2051970"/>
            <a:ext cx="8045078" cy="1754503"/>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TextBox 18"/>
          <p:cNvSpPr txBox="1">
            <a:spLocks noChangeArrowheads="1"/>
          </p:cNvSpPr>
          <p:nvPr/>
        </p:nvSpPr>
        <p:spPr bwMode="auto">
          <a:xfrm>
            <a:off x="1010920" y="2103443"/>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      June 30, 2024     	</a:t>
            </a:r>
            <a:r>
              <a:rPr lang="en-US" sz="2000" b="1" dirty="0">
                <a:latin typeface="Calibri" pitchFamily="34" charset="0"/>
              </a:rPr>
              <a:t>				                       </a:t>
            </a:r>
            <a:r>
              <a:rPr lang="en-US" sz="2000" dirty="0">
                <a:latin typeface="Calibri" pitchFamily="34" charset="0"/>
              </a:rPr>
              <a:t>Debit	    Credit</a:t>
            </a:r>
            <a:endParaRPr lang="en-US" sz="2000" dirty="0"/>
          </a:p>
        </p:txBody>
      </p:sp>
      <p:sp>
        <p:nvSpPr>
          <p:cNvPr id="20" name="TextBox 19"/>
          <p:cNvSpPr txBox="1">
            <a:spLocks noChangeArrowheads="1"/>
          </p:cNvSpPr>
          <p:nvPr/>
        </p:nvSpPr>
        <p:spPr bwMode="auto">
          <a:xfrm>
            <a:off x="1353720" y="2421479"/>
            <a:ext cx="7677510" cy="1292662"/>
          </a:xfrm>
          <a:prstGeom prst="rect">
            <a:avLst/>
          </a:prstGeom>
          <a:noFill/>
          <a:ln w="9525">
            <a:noFill/>
            <a:miter lim="800000"/>
            <a:headEnd/>
            <a:tailEnd/>
          </a:ln>
        </p:spPr>
        <p:txBody>
          <a:bodyPr wrap="square">
            <a:spAutoFit/>
          </a:bodyPr>
          <a:lstStyle/>
          <a:p>
            <a:r>
              <a:rPr lang="en-US" sz="2000" b="1" dirty="0">
                <a:latin typeface="Calibri" pitchFamily="34" charset="0"/>
              </a:rPr>
              <a:t>Interest Expense </a:t>
            </a:r>
            <a:r>
              <a:rPr lang="en-US" dirty="0">
                <a:latin typeface="Calibri" pitchFamily="34" charset="0"/>
              </a:rPr>
              <a:t>(= $93,205 × 8% × 1/2)</a:t>
            </a:r>
            <a:r>
              <a:rPr lang="en-US" sz="2000" dirty="0">
                <a:latin typeface="Calibri" pitchFamily="34" charset="0"/>
              </a:rPr>
              <a:t>……….		</a:t>
            </a:r>
            <a:r>
              <a:rPr lang="en-US" sz="2000" b="1" dirty="0">
                <a:latin typeface="Calibri" pitchFamily="34" charset="0"/>
              </a:rPr>
              <a:t>3,728</a:t>
            </a:r>
          </a:p>
          <a:p>
            <a:r>
              <a:rPr lang="en-US" sz="2000" b="1" dirty="0">
                <a:latin typeface="Calibri" pitchFamily="34" charset="0"/>
              </a:rPr>
              <a:t>    Discount on Bonds Payable</a:t>
            </a:r>
            <a:r>
              <a:rPr lang="en-US" dirty="0">
                <a:latin typeface="Calibri" pitchFamily="34" charset="0"/>
              </a:rPr>
              <a:t> (difference)</a:t>
            </a:r>
            <a:r>
              <a:rPr lang="en-US" sz="2000" dirty="0">
                <a:latin typeface="Calibri" pitchFamily="34" charset="0"/>
              </a:rPr>
              <a:t>…..				         </a:t>
            </a:r>
            <a:r>
              <a:rPr lang="en-US" sz="2000" b="1" dirty="0">
                <a:latin typeface="Calibri" pitchFamily="34" charset="0"/>
              </a:rPr>
              <a:t>228</a:t>
            </a:r>
            <a:endParaRPr lang="en-US" sz="2000" dirty="0">
              <a:latin typeface="Calibri" pitchFamily="34" charset="0"/>
            </a:endParaRPr>
          </a:p>
          <a:p>
            <a:r>
              <a:rPr lang="en-US" sz="2000" b="1" dirty="0">
                <a:latin typeface="Calibri" pitchFamily="34" charset="0"/>
              </a:rPr>
              <a:t>    Cash </a:t>
            </a:r>
            <a:r>
              <a:rPr lang="en-US" b="1" dirty="0">
                <a:latin typeface="Calibri" pitchFamily="34" charset="0"/>
              </a:rPr>
              <a:t>(</a:t>
            </a:r>
            <a:r>
              <a:rPr lang="en-US" dirty="0">
                <a:latin typeface="Calibri" pitchFamily="34" charset="0"/>
              </a:rPr>
              <a:t>= $100,000 × 7% × 1/2)</a:t>
            </a:r>
            <a:r>
              <a:rPr lang="en-US" sz="2000" b="1" dirty="0">
                <a:latin typeface="Calibri" pitchFamily="34" charset="0"/>
              </a:rPr>
              <a:t> </a:t>
            </a:r>
            <a:r>
              <a:rPr lang="en-US" sz="2000" dirty="0">
                <a:latin typeface="Calibri" pitchFamily="34" charset="0"/>
              </a:rPr>
              <a:t>…………………….                               </a:t>
            </a:r>
            <a:r>
              <a:rPr lang="en-US" sz="2000" b="1" dirty="0">
                <a:latin typeface="Calibri" pitchFamily="34" charset="0"/>
              </a:rPr>
              <a:t>3,500</a:t>
            </a:r>
          </a:p>
          <a:p>
            <a:r>
              <a:rPr lang="en-US" b="1" dirty="0">
                <a:latin typeface="Calibri" pitchFamily="34" charset="0"/>
              </a:rPr>
              <a:t>    </a:t>
            </a:r>
            <a:r>
              <a:rPr lang="en-US" i="1" dirty="0">
                <a:latin typeface="Calibri" pitchFamily="34" charset="0"/>
              </a:rPr>
              <a:t>(Pay semiannual interest)</a:t>
            </a:r>
            <a:endParaRPr lang="en-US" b="1" u="sng" dirty="0"/>
          </a:p>
        </p:txBody>
      </p:sp>
      <p:cxnSp>
        <p:nvCxnSpPr>
          <p:cNvPr id="21" name="Straight Connector 20"/>
          <p:cNvCxnSpPr/>
          <p:nvPr/>
        </p:nvCxnSpPr>
        <p:spPr>
          <a:xfrm>
            <a:off x="6354014" y="2452465"/>
            <a:ext cx="92741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7582170" y="2468833"/>
            <a:ext cx="8722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1372873" y="2477013"/>
            <a:ext cx="185904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6" name="Content Placeholder 2"/>
          <p:cNvSpPr txBox="1">
            <a:spLocks/>
          </p:cNvSpPr>
          <p:nvPr/>
        </p:nvSpPr>
        <p:spPr>
          <a:xfrm>
            <a:off x="856158" y="4113500"/>
            <a:ext cx="7828453" cy="614522"/>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b="1" dirty="0"/>
              <a:t>Second</a:t>
            </a:r>
            <a:r>
              <a:rPr lang="en-US" sz="2400" dirty="0"/>
              <a:t> semiannual interest payment:</a:t>
            </a:r>
          </a:p>
        </p:txBody>
      </p:sp>
      <p:sp>
        <p:nvSpPr>
          <p:cNvPr id="37" name="Rectangle 36"/>
          <p:cNvSpPr/>
          <p:nvPr/>
        </p:nvSpPr>
        <p:spPr>
          <a:xfrm>
            <a:off x="931630" y="4624329"/>
            <a:ext cx="8045078" cy="1754503"/>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TextBox 37"/>
          <p:cNvSpPr txBox="1">
            <a:spLocks noChangeArrowheads="1"/>
          </p:cNvSpPr>
          <p:nvPr/>
        </p:nvSpPr>
        <p:spPr bwMode="auto">
          <a:xfrm>
            <a:off x="1010920" y="467580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      December 31, 2024</a:t>
            </a:r>
            <a:r>
              <a:rPr lang="en-US" sz="2000" b="1" dirty="0">
                <a:latin typeface="Calibri" pitchFamily="34" charset="0"/>
              </a:rPr>
              <a:t>				                       </a:t>
            </a:r>
            <a:r>
              <a:rPr lang="en-US" sz="2000" dirty="0">
                <a:latin typeface="Calibri" pitchFamily="34" charset="0"/>
              </a:rPr>
              <a:t>Debit	    Credit</a:t>
            </a:r>
            <a:endParaRPr lang="en-US" sz="2000" dirty="0"/>
          </a:p>
        </p:txBody>
      </p:sp>
      <p:sp>
        <p:nvSpPr>
          <p:cNvPr id="39" name="TextBox 38"/>
          <p:cNvSpPr txBox="1">
            <a:spLocks noChangeArrowheads="1"/>
          </p:cNvSpPr>
          <p:nvPr/>
        </p:nvSpPr>
        <p:spPr bwMode="auto">
          <a:xfrm>
            <a:off x="1353720" y="4993838"/>
            <a:ext cx="7677510" cy="1292662"/>
          </a:xfrm>
          <a:prstGeom prst="rect">
            <a:avLst/>
          </a:prstGeom>
          <a:noFill/>
          <a:ln w="9525">
            <a:noFill/>
            <a:miter lim="800000"/>
            <a:headEnd/>
            <a:tailEnd/>
          </a:ln>
        </p:spPr>
        <p:txBody>
          <a:bodyPr wrap="square">
            <a:spAutoFit/>
          </a:bodyPr>
          <a:lstStyle/>
          <a:p>
            <a:r>
              <a:rPr lang="en-US" sz="2000" b="1" dirty="0">
                <a:latin typeface="Calibri" pitchFamily="34" charset="0"/>
              </a:rPr>
              <a:t>Interest Expense  </a:t>
            </a:r>
            <a:r>
              <a:rPr lang="en-US" dirty="0">
                <a:latin typeface="Calibri" pitchFamily="34" charset="0"/>
              </a:rPr>
              <a:t>(= [$93,205 + $228] × 8% × 1/2)</a:t>
            </a:r>
            <a:r>
              <a:rPr lang="en-US" sz="2000" dirty="0">
                <a:latin typeface="Calibri" pitchFamily="34" charset="0"/>
              </a:rPr>
              <a:t>. 	</a:t>
            </a:r>
            <a:r>
              <a:rPr lang="en-US" sz="2000" b="1" dirty="0">
                <a:latin typeface="Calibri" pitchFamily="34" charset="0"/>
              </a:rPr>
              <a:t>3,737</a:t>
            </a:r>
          </a:p>
          <a:p>
            <a:r>
              <a:rPr lang="en-US" sz="2000" b="1" dirty="0">
                <a:latin typeface="Calibri" pitchFamily="34" charset="0"/>
              </a:rPr>
              <a:t>    Discount on Bonds Payable</a:t>
            </a:r>
            <a:r>
              <a:rPr lang="en-US" dirty="0">
                <a:latin typeface="Calibri" pitchFamily="34" charset="0"/>
              </a:rPr>
              <a:t> (difference)</a:t>
            </a:r>
            <a:r>
              <a:rPr lang="en-US" sz="2000" dirty="0">
                <a:latin typeface="Calibri" pitchFamily="34" charset="0"/>
              </a:rPr>
              <a:t>………..				  </a:t>
            </a:r>
            <a:r>
              <a:rPr lang="en-US" sz="2000" b="1" dirty="0">
                <a:latin typeface="Calibri" pitchFamily="34" charset="0"/>
              </a:rPr>
              <a:t>237</a:t>
            </a:r>
          </a:p>
          <a:p>
            <a:r>
              <a:rPr lang="en-US" sz="2000" b="1" dirty="0">
                <a:latin typeface="Calibri" pitchFamily="34" charset="0"/>
              </a:rPr>
              <a:t>    Cash </a:t>
            </a:r>
            <a:r>
              <a:rPr lang="en-US" b="1" dirty="0">
                <a:latin typeface="Calibri" pitchFamily="34" charset="0"/>
              </a:rPr>
              <a:t>(</a:t>
            </a:r>
            <a:r>
              <a:rPr lang="en-US" dirty="0">
                <a:latin typeface="Calibri" pitchFamily="34" charset="0"/>
              </a:rPr>
              <a:t>= $100,000 × 7% × 1/2</a:t>
            </a:r>
            <a:r>
              <a:rPr lang="en-US" b="1" dirty="0">
                <a:latin typeface="Calibri" pitchFamily="34" charset="0"/>
              </a:rPr>
              <a:t>)</a:t>
            </a:r>
            <a:r>
              <a:rPr lang="en-US" sz="2000" b="1" dirty="0">
                <a:latin typeface="Calibri" pitchFamily="34" charset="0"/>
              </a:rPr>
              <a:t> </a:t>
            </a:r>
            <a:r>
              <a:rPr lang="en-US" sz="2000" dirty="0">
                <a:latin typeface="Calibri" pitchFamily="34" charset="0"/>
              </a:rPr>
              <a:t>………………………...                          </a:t>
            </a:r>
            <a:r>
              <a:rPr lang="en-US" sz="2000" b="1" dirty="0">
                <a:latin typeface="Calibri" pitchFamily="34" charset="0"/>
              </a:rPr>
              <a:t>3,500</a:t>
            </a:r>
          </a:p>
          <a:p>
            <a:r>
              <a:rPr lang="en-US" b="1" dirty="0">
                <a:latin typeface="Calibri" pitchFamily="34" charset="0"/>
              </a:rPr>
              <a:t>    </a:t>
            </a:r>
            <a:r>
              <a:rPr lang="en-US" i="1" dirty="0">
                <a:latin typeface="Calibri" pitchFamily="34" charset="0"/>
              </a:rPr>
              <a:t>(Pay semiannual interest)</a:t>
            </a:r>
            <a:endParaRPr lang="en-US" b="1" u="sng" dirty="0"/>
          </a:p>
        </p:txBody>
      </p:sp>
      <p:cxnSp>
        <p:nvCxnSpPr>
          <p:cNvPr id="40" name="Straight Connector 39"/>
          <p:cNvCxnSpPr/>
          <p:nvPr/>
        </p:nvCxnSpPr>
        <p:spPr>
          <a:xfrm>
            <a:off x="6354014" y="5024824"/>
            <a:ext cx="92741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7582170" y="5041192"/>
            <a:ext cx="8722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V="1">
            <a:off x="1372873" y="5041192"/>
            <a:ext cx="2173215" cy="81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 name="Straight Arrow Connector 4"/>
          <p:cNvCxnSpPr/>
          <p:nvPr/>
        </p:nvCxnSpPr>
        <p:spPr>
          <a:xfrm flipH="1">
            <a:off x="4849676" y="2929221"/>
            <a:ext cx="3000783" cy="214669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98493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100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1000"/>
                                  </p:stCondLst>
                                  <p:childTnLst>
                                    <p:set>
                                      <p:cBhvr>
                                        <p:cTn id="10"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1000"/>
                                  </p:stCondLst>
                                  <p:childTnLst>
                                    <p:set>
                                      <p:cBhvr>
                                        <p:cTn id="14" dur="1" fill="hold">
                                          <p:stCondLst>
                                            <p:cond delay="0"/>
                                          </p:stCondLst>
                                        </p:cTn>
                                        <p:tgtEl>
                                          <p:spTgt spid="20">
                                            <p:txEl>
                                              <p:pRg st="2" end="2"/>
                                            </p:txEl>
                                          </p:spTgt>
                                        </p:tgtEl>
                                        <p:attrNameLst>
                                          <p:attrName>style.visibility</p:attrName>
                                        </p:attrNameLst>
                                      </p:cBhvr>
                                      <p:to>
                                        <p:strVal val="visible"/>
                                      </p:to>
                                    </p:set>
                                  </p:childTnLst>
                                </p:cTn>
                              </p:par>
                              <p:par>
                                <p:cTn id="15" presetID="1" presetClass="entr" presetSubtype="0" fill="hold" nodeType="withEffect">
                                  <p:stCondLst>
                                    <p:cond delay="1000"/>
                                  </p:stCondLst>
                                  <p:childTnLst>
                                    <p:set>
                                      <p:cBhvr>
                                        <p:cTn id="16"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1000"/>
                                  </p:stCondLst>
                                  <p:childTnLst>
                                    <p:set>
                                      <p:cBhvr>
                                        <p:cTn id="20" dur="1" fill="hold">
                                          <p:stCondLst>
                                            <p:cond delay="0"/>
                                          </p:stCondLst>
                                        </p:cTn>
                                        <p:tgtEl>
                                          <p:spTgt spid="39">
                                            <p:txEl>
                                              <p:pRg st="0" end="0"/>
                                            </p:txEl>
                                          </p:spTgt>
                                        </p:tgtEl>
                                        <p:attrNameLst>
                                          <p:attrName>style.visibility</p:attrName>
                                        </p:attrNameLst>
                                      </p:cBhvr>
                                      <p:to>
                                        <p:strVal val="visible"/>
                                      </p:to>
                                    </p:set>
                                  </p:childTnLst>
                                </p:cTn>
                              </p:par>
                              <p:par>
                                <p:cTn id="21" presetID="1" presetClass="entr" presetSubtype="0" fill="hold" nodeType="withEffect">
                                  <p:stCondLst>
                                    <p:cond delay="100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1000"/>
                                  </p:stCondLst>
                                  <p:childTnLst>
                                    <p:set>
                                      <p:cBhvr>
                                        <p:cTn id="26" dur="1" fill="hold">
                                          <p:stCondLst>
                                            <p:cond delay="0"/>
                                          </p:stCondLst>
                                        </p:cTn>
                                        <p:tgtEl>
                                          <p:spTgt spid="39">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1000"/>
                                  </p:stCondLst>
                                  <p:childTnLst>
                                    <p:set>
                                      <p:cBhvr>
                                        <p:cTn id="30" dur="1" fill="hold">
                                          <p:stCondLst>
                                            <p:cond delay="0"/>
                                          </p:stCondLst>
                                        </p:cTn>
                                        <p:tgtEl>
                                          <p:spTgt spid="39">
                                            <p:txEl>
                                              <p:pRg st="2" end="2"/>
                                            </p:txEl>
                                          </p:spTgt>
                                        </p:tgtEl>
                                        <p:attrNameLst>
                                          <p:attrName>style.visibility</p:attrName>
                                        </p:attrNameLst>
                                      </p:cBhvr>
                                      <p:to>
                                        <p:strVal val="visible"/>
                                      </p:to>
                                    </p:set>
                                  </p:childTnLst>
                                </p:cTn>
                              </p:par>
                              <p:par>
                                <p:cTn id="31" presetID="1" presetClass="entr" presetSubtype="0" fill="hold" nodeType="withEffect">
                                  <p:stCondLst>
                                    <p:cond delay="1000"/>
                                  </p:stCondLst>
                                  <p:childTnLst>
                                    <p:set>
                                      <p:cBhvr>
                                        <p:cTn id="32" dur="1" fill="hold">
                                          <p:stCondLst>
                                            <p:cond delay="0"/>
                                          </p:stCondLst>
                                        </p:cTn>
                                        <p:tgtEl>
                                          <p:spTgt spid="3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B7EFD-49B5-4BEA-A215-3CC33A0AEA12}"/>
              </a:ext>
            </a:extLst>
          </p:cNvPr>
          <p:cNvSpPr>
            <a:spLocks noGrp="1"/>
          </p:cNvSpPr>
          <p:nvPr>
            <p:ph type="title"/>
          </p:nvPr>
        </p:nvSpPr>
        <p:spPr>
          <a:xfrm>
            <a:off x="813816" y="429768"/>
            <a:ext cx="8229600" cy="1143000"/>
          </a:xfrm>
        </p:spPr>
        <p:txBody>
          <a:bodyPr/>
          <a:lstStyle/>
          <a:p>
            <a:r>
              <a:rPr lang="en-US" sz="2800" dirty="0">
                <a:solidFill>
                  <a:srgbClr val="1D5F76"/>
                </a:solidFill>
              </a:rPr>
              <a:t>Illustration 9–6</a:t>
            </a:r>
            <a:endParaRPr lang="en-US" sz="2800" dirty="0"/>
          </a:p>
        </p:txBody>
      </p:sp>
      <p:graphicFrame>
        <p:nvGraphicFramePr>
          <p:cNvPr id="6" name="Content Placeholder 5">
            <a:extLst>
              <a:ext uri="{FF2B5EF4-FFF2-40B4-BE49-F238E27FC236}">
                <a16:creationId xmlns:a16="http://schemas.microsoft.com/office/drawing/2014/main" id="{56BD66A4-02D6-4FA7-9DD4-AA465E3F9DBF}"/>
              </a:ext>
            </a:extLst>
          </p:cNvPr>
          <p:cNvGraphicFramePr>
            <a:graphicFrameLocks noGrp="1"/>
          </p:cNvGraphicFramePr>
          <p:nvPr>
            <p:ph idx="1"/>
            <p:extLst>
              <p:ext uri="{D42A27DB-BD31-4B8C-83A1-F6EECF244321}">
                <p14:modId xmlns:p14="http://schemas.microsoft.com/office/powerpoint/2010/main" val="2663278938"/>
              </p:ext>
            </p:extLst>
          </p:nvPr>
        </p:nvGraphicFramePr>
        <p:xfrm>
          <a:off x="900419" y="2454554"/>
          <a:ext cx="7748930" cy="3816054"/>
        </p:xfrm>
        <a:graphic>
          <a:graphicData uri="http://schemas.openxmlformats.org/drawingml/2006/table">
            <a:tbl>
              <a:tblPr>
                <a:tableStyleId>{5C22544A-7EE6-4342-B048-85BDC9FD1C3A}</a:tableStyleId>
              </a:tblPr>
              <a:tblGrid>
                <a:gridCol w="1188720">
                  <a:extLst>
                    <a:ext uri="{9D8B030D-6E8A-4147-A177-3AD203B41FA5}">
                      <a16:colId xmlns:a16="http://schemas.microsoft.com/office/drawing/2014/main" val="338955321"/>
                    </a:ext>
                  </a:extLst>
                </a:gridCol>
                <a:gridCol w="151785">
                  <a:extLst>
                    <a:ext uri="{9D8B030D-6E8A-4147-A177-3AD203B41FA5}">
                      <a16:colId xmlns:a16="http://schemas.microsoft.com/office/drawing/2014/main" val="4272422991"/>
                    </a:ext>
                  </a:extLst>
                </a:gridCol>
                <a:gridCol w="1280160">
                  <a:extLst>
                    <a:ext uri="{9D8B030D-6E8A-4147-A177-3AD203B41FA5}">
                      <a16:colId xmlns:a16="http://schemas.microsoft.com/office/drawing/2014/main" val="2406061950"/>
                    </a:ext>
                  </a:extLst>
                </a:gridCol>
                <a:gridCol w="130100">
                  <a:extLst>
                    <a:ext uri="{9D8B030D-6E8A-4147-A177-3AD203B41FA5}">
                      <a16:colId xmlns:a16="http://schemas.microsoft.com/office/drawing/2014/main" val="2095647674"/>
                    </a:ext>
                  </a:extLst>
                </a:gridCol>
                <a:gridCol w="1935252">
                  <a:extLst>
                    <a:ext uri="{9D8B030D-6E8A-4147-A177-3AD203B41FA5}">
                      <a16:colId xmlns:a16="http://schemas.microsoft.com/office/drawing/2014/main" val="829520716"/>
                    </a:ext>
                  </a:extLst>
                </a:gridCol>
                <a:gridCol w="151785">
                  <a:extLst>
                    <a:ext uri="{9D8B030D-6E8A-4147-A177-3AD203B41FA5}">
                      <a16:colId xmlns:a16="http://schemas.microsoft.com/office/drawing/2014/main" val="4107083153"/>
                    </a:ext>
                  </a:extLst>
                </a:gridCol>
                <a:gridCol w="1387743">
                  <a:extLst>
                    <a:ext uri="{9D8B030D-6E8A-4147-A177-3AD203B41FA5}">
                      <a16:colId xmlns:a16="http://schemas.microsoft.com/office/drawing/2014/main" val="3876733494"/>
                    </a:ext>
                  </a:extLst>
                </a:gridCol>
                <a:gridCol w="151785">
                  <a:extLst>
                    <a:ext uri="{9D8B030D-6E8A-4147-A177-3AD203B41FA5}">
                      <a16:colId xmlns:a16="http://schemas.microsoft.com/office/drawing/2014/main" val="667384182"/>
                    </a:ext>
                  </a:extLst>
                </a:gridCol>
                <a:gridCol w="1371600">
                  <a:extLst>
                    <a:ext uri="{9D8B030D-6E8A-4147-A177-3AD203B41FA5}">
                      <a16:colId xmlns:a16="http://schemas.microsoft.com/office/drawing/2014/main" val="1648724937"/>
                    </a:ext>
                  </a:extLst>
                </a:gridCol>
              </a:tblGrid>
              <a:tr h="365760">
                <a:tc>
                  <a:txBody>
                    <a:bodyPr/>
                    <a:lstStyle/>
                    <a:p>
                      <a:pPr algn="ctr" fontAlgn="ctr"/>
                      <a:r>
                        <a:rPr lang="en-US" sz="1800" u="none" strike="noStrike" dirty="0">
                          <a:effectLst/>
                        </a:rPr>
                        <a:t>(1)</a:t>
                      </a:r>
                      <a:endParaRPr lang="en-US" sz="1800" b="1" i="0" u="none" strike="noStrike" dirty="0">
                        <a:solidFill>
                          <a:srgbClr val="000000"/>
                        </a:solidFill>
                        <a:effectLst/>
                        <a:latin typeface="Calibri" panose="020F0502020204030204" pitchFamily="34" charset="0"/>
                      </a:endParaRPr>
                    </a:p>
                  </a:txBody>
                  <a:tcPr marL="9525" marR="9525" marT="9525" marB="0" anchor="ctr">
                    <a:lnB w="12700" cmpd="sng">
                      <a:noFill/>
                    </a:lnB>
                    <a:solidFill>
                      <a:srgbClr val="D4D0B0"/>
                    </a:solidFill>
                  </a:tcPr>
                </a:tc>
                <a:tc>
                  <a:txBody>
                    <a:bodyPr/>
                    <a:lstStyle/>
                    <a:p>
                      <a:pPr algn="ctr"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800" u="none" strike="noStrike" dirty="0">
                          <a:effectLst/>
                        </a:rPr>
                        <a:t>(2)</a:t>
                      </a:r>
                      <a:endParaRPr lang="en-US" sz="1800" b="1"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800" u="none" strike="noStrike" dirty="0">
                          <a:effectLst/>
                        </a:rPr>
                        <a:t>(3)</a:t>
                      </a:r>
                      <a:endParaRPr lang="en-US" sz="1800" b="1"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800" u="none" strike="noStrike" dirty="0">
                          <a:effectLst/>
                        </a:rPr>
                        <a:t>(4)</a:t>
                      </a:r>
                      <a:endParaRPr lang="en-US" sz="1800" b="1"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800" u="none" strike="noStrike" dirty="0">
                          <a:effectLst/>
                        </a:rPr>
                        <a:t>(5)</a:t>
                      </a:r>
                      <a:endParaRPr lang="en-US" sz="1800" b="1"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extLst>
                  <a:ext uri="{0D108BD9-81ED-4DB2-BD59-A6C34878D82A}">
                    <a16:rowId xmlns:a16="http://schemas.microsoft.com/office/drawing/2014/main" val="733057123"/>
                  </a:ext>
                </a:extLst>
              </a:tr>
              <a:tr h="822960">
                <a:tc>
                  <a:txBody>
                    <a:bodyPr/>
                    <a:lstStyle/>
                    <a:p>
                      <a:pPr algn="ctr" fontAlgn="ctr"/>
                      <a:r>
                        <a:rPr lang="en-US" sz="2000" b="1" u="none" strike="noStrike" dirty="0">
                          <a:effectLst/>
                        </a:rPr>
                        <a:t>Date </a:t>
                      </a:r>
                      <a:endParaRPr lang="en-US" sz="2000" b="1" i="0" u="none" strike="noStrike" dirty="0">
                        <a:solidFill>
                          <a:srgbClr val="000000"/>
                        </a:solidFill>
                        <a:effectLst/>
                        <a:latin typeface="Calibri" panose="020F0502020204030204" pitchFamily="34" charset="0"/>
                      </a:endParaRPr>
                    </a:p>
                  </a:txBody>
                  <a:tcPr marL="9525" marR="9525" marT="9525"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4D0B0"/>
                    </a:solidFill>
                  </a:tcPr>
                </a:tc>
                <a:tc>
                  <a:txBody>
                    <a:bodyPr/>
                    <a:lstStyle/>
                    <a:p>
                      <a:pPr algn="ctr" fontAlgn="ctr"/>
                      <a:r>
                        <a:rPr lang="en-US" sz="2000" b="1" u="none" strike="noStrike" dirty="0">
                          <a:effectLst/>
                        </a:rPr>
                        <a:t> </a:t>
                      </a:r>
                      <a:endParaRPr lang="en-US" sz="2000" b="1" i="0" u="none" strike="noStrike" dirty="0">
                        <a:solidFill>
                          <a:srgbClr val="000000"/>
                        </a:solidFill>
                        <a:effectLst/>
                        <a:latin typeface="Calibri" panose="020F0502020204030204" pitchFamily="34" charset="0"/>
                      </a:endParaRPr>
                    </a:p>
                  </a:txBody>
                  <a:tcPr marL="9525" marR="9525" marT="9525" marB="0" anchor="b">
                    <a:lnL w="12700" cmpd="sng">
                      <a:noFill/>
                    </a:lnL>
                    <a:solidFill>
                      <a:srgbClr val="D4D0B0"/>
                    </a:solidFill>
                  </a:tcPr>
                </a:tc>
                <a:tc>
                  <a:txBody>
                    <a:bodyPr/>
                    <a:lstStyle/>
                    <a:p>
                      <a:pPr algn="ctr" fontAlgn="ctr"/>
                      <a:r>
                        <a:rPr lang="en-US" sz="2000" b="1" u="none" strike="noStrike" dirty="0">
                          <a:effectLst/>
                        </a:rPr>
                        <a:t>Cash Paid</a:t>
                      </a:r>
                      <a:endParaRPr lang="en-US" sz="2000" b="1"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solidFill>
                      <a:srgbClr val="D4D0B0"/>
                    </a:solidFill>
                  </a:tcPr>
                </a:tc>
                <a:tc>
                  <a:txBody>
                    <a:bodyPr/>
                    <a:lstStyle/>
                    <a:p>
                      <a:pPr algn="ctr" fontAlgn="ctr"/>
                      <a:r>
                        <a:rPr lang="en-US" sz="2000" b="1" u="none" strike="noStrike" dirty="0">
                          <a:effectLst/>
                        </a:rPr>
                        <a:t> </a:t>
                      </a:r>
                      <a:endParaRPr lang="en-US" sz="2000" b="1"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ctr" fontAlgn="ctr"/>
                      <a:r>
                        <a:rPr lang="en-US" sz="2000" b="1" u="none" strike="noStrike" dirty="0">
                          <a:effectLst/>
                        </a:rPr>
                        <a:t>Interest Expense</a:t>
                      </a:r>
                      <a:endParaRPr lang="en-US" sz="2000" b="1"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solidFill>
                      <a:srgbClr val="D4D0B0"/>
                    </a:solidFill>
                  </a:tcPr>
                </a:tc>
                <a:tc>
                  <a:txBody>
                    <a:bodyPr/>
                    <a:lstStyle/>
                    <a:p>
                      <a:pPr algn="ctr" fontAlgn="ctr"/>
                      <a:r>
                        <a:rPr lang="en-US" sz="2000" b="1" u="none" strike="noStrike" dirty="0">
                          <a:effectLst/>
                        </a:rPr>
                        <a:t> </a:t>
                      </a:r>
                      <a:endParaRPr lang="en-US" sz="2000" b="1"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ctr" fontAlgn="ctr"/>
                      <a:r>
                        <a:rPr lang="en-US" sz="2000" b="1" u="none" strike="noStrike" dirty="0">
                          <a:effectLst/>
                        </a:rPr>
                        <a:t>Increase in Carrying Value</a:t>
                      </a:r>
                      <a:endParaRPr lang="en-US" sz="2000" b="1"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solidFill>
                      <a:srgbClr val="D4D0B0"/>
                    </a:solidFill>
                  </a:tcPr>
                </a:tc>
                <a:tc>
                  <a:txBody>
                    <a:bodyPr/>
                    <a:lstStyle/>
                    <a:p>
                      <a:pPr algn="ctr" fontAlgn="ctr"/>
                      <a:r>
                        <a:rPr lang="en-US" sz="2000" b="1" u="none" strike="noStrike" dirty="0">
                          <a:effectLst/>
                        </a:rPr>
                        <a:t> </a:t>
                      </a:r>
                      <a:endParaRPr lang="en-US" sz="2000" b="1"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ctr" fontAlgn="ctr"/>
                      <a:r>
                        <a:rPr lang="en-US" sz="2000" b="1" u="none" strike="noStrike" dirty="0">
                          <a:effectLst/>
                        </a:rPr>
                        <a:t>Carrying Value</a:t>
                      </a:r>
                      <a:endParaRPr lang="en-US" sz="2000" b="1"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solidFill>
                      <a:srgbClr val="D4D0B0"/>
                    </a:solidFill>
                  </a:tcPr>
                </a:tc>
                <a:extLst>
                  <a:ext uri="{0D108BD9-81ED-4DB2-BD59-A6C34878D82A}">
                    <a16:rowId xmlns:a16="http://schemas.microsoft.com/office/drawing/2014/main" val="3911192851"/>
                  </a:ext>
                </a:extLst>
              </a:tr>
              <a:tr h="501189">
                <a:tc>
                  <a:txBody>
                    <a:bodyPr/>
                    <a:lstStyle/>
                    <a:p>
                      <a:pPr algn="ctr" fontAlgn="ctr"/>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solidFill>
                      <a:srgbClr val="D4D0B0"/>
                    </a:solidFill>
                  </a:tcPr>
                </a:tc>
                <a:tc>
                  <a:txBody>
                    <a:bodyPr/>
                    <a:lstStyle/>
                    <a:p>
                      <a:pPr algn="ctr" fontAlgn="ctr"/>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ctr" fontAlgn="ctr"/>
                      <a:r>
                        <a:rPr lang="en-US" sz="1800" u="none" strike="noStrike" dirty="0">
                          <a:effectLst/>
                        </a:rPr>
                        <a:t>Face Amount × Stated Rate</a:t>
                      </a:r>
                      <a:endParaRPr lang="en-US" sz="18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D0B0"/>
                    </a:solidFill>
                  </a:tcPr>
                </a:tc>
                <a:tc>
                  <a:txBody>
                    <a:bodyPr/>
                    <a:lstStyle/>
                    <a:p>
                      <a:pPr algn="ctr"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ctr" fontAlgn="ctr"/>
                      <a:r>
                        <a:rPr lang="en-US" sz="1800" u="none" strike="noStrike" dirty="0">
                          <a:effectLst/>
                        </a:rPr>
                        <a:t>Carrying Value × Market Rate</a:t>
                      </a:r>
                      <a:endParaRPr lang="en-US" sz="18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D0B0"/>
                    </a:solidFill>
                  </a:tcPr>
                </a:tc>
                <a:tc>
                  <a:txBody>
                    <a:bodyPr/>
                    <a:lstStyle/>
                    <a:p>
                      <a:pPr algn="ctr"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ctr" fontAlgn="ctr"/>
                      <a:r>
                        <a:rPr lang="en-US" sz="1800" u="none" strike="noStrike" dirty="0">
                          <a:effectLst/>
                        </a:rPr>
                        <a:t>(3) – (2)</a:t>
                      </a:r>
                      <a:endParaRPr lang="en-US" sz="18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D0B0"/>
                    </a:solidFill>
                  </a:tcPr>
                </a:tc>
                <a:tc>
                  <a:txBody>
                    <a:bodyPr/>
                    <a:lstStyle/>
                    <a:p>
                      <a:pPr algn="ctr"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ctr" fontAlgn="ctr"/>
                      <a:r>
                        <a:rPr lang="en-US" sz="1800" u="none" strike="noStrike" dirty="0">
                          <a:effectLst/>
                        </a:rPr>
                        <a:t>Prior Carrying Value + (4)</a:t>
                      </a:r>
                      <a:endParaRPr lang="en-US" sz="18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D0B0"/>
                    </a:solidFill>
                  </a:tcPr>
                </a:tc>
                <a:extLst>
                  <a:ext uri="{0D108BD9-81ED-4DB2-BD59-A6C34878D82A}">
                    <a16:rowId xmlns:a16="http://schemas.microsoft.com/office/drawing/2014/main" val="287739387"/>
                  </a:ext>
                </a:extLst>
              </a:tr>
              <a:tr h="281172">
                <a:tc>
                  <a:txBody>
                    <a:bodyPr/>
                    <a:lstStyle/>
                    <a:p>
                      <a:pPr algn="ctr" fontAlgn="b"/>
                      <a:r>
                        <a:rPr lang="en-US" sz="1600" u="none" strike="noStrike" dirty="0">
                          <a:effectLst/>
                        </a:rPr>
                        <a:t>   </a:t>
                      </a:r>
                      <a:r>
                        <a:rPr lang="en-US" sz="1600" u="none" strike="noStrike" baseline="0" dirty="0">
                          <a:effectLst/>
                        </a:rPr>
                        <a:t> </a:t>
                      </a:r>
                      <a:r>
                        <a:rPr lang="en-US" sz="1600" u="none" strike="noStrike" dirty="0">
                          <a:effectLst/>
                        </a:rPr>
                        <a:t>1/1/2024</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b"/>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$93,205 </a:t>
                      </a:r>
                      <a:endParaRPr lang="en-US" sz="1600" b="0" i="0" u="none" strike="noStrike" dirty="0">
                        <a:solidFill>
                          <a:srgbClr val="000000"/>
                        </a:solidFill>
                        <a:effectLst/>
                        <a:latin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solidFill>
                      <a:srgbClr val="D4D0B0"/>
                    </a:solidFill>
                  </a:tcPr>
                </a:tc>
                <a:extLst>
                  <a:ext uri="{0D108BD9-81ED-4DB2-BD59-A6C34878D82A}">
                    <a16:rowId xmlns:a16="http://schemas.microsoft.com/office/drawing/2014/main" val="3959982870"/>
                  </a:ext>
                </a:extLst>
              </a:tr>
              <a:tr h="281172">
                <a:tc>
                  <a:txBody>
                    <a:bodyPr/>
                    <a:lstStyle/>
                    <a:p>
                      <a:pPr algn="ctr" fontAlgn="b"/>
                      <a:r>
                        <a:rPr lang="en-US" sz="1600" u="none" strike="noStrike" dirty="0">
                          <a:effectLst/>
                        </a:rPr>
                        <a:t>  6/30/2024</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b"/>
                      <a:r>
                        <a:rPr lang="en-US" sz="1600" u="none" strike="noStrike" dirty="0">
                          <a:effectLst/>
                        </a:rPr>
                        <a:t>$3,500 </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$3,728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$228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93,433 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extLst>
                  <a:ext uri="{0D108BD9-81ED-4DB2-BD59-A6C34878D82A}">
                    <a16:rowId xmlns:a16="http://schemas.microsoft.com/office/drawing/2014/main" val="1506364246"/>
                  </a:ext>
                </a:extLst>
              </a:tr>
              <a:tr h="281172">
                <a:tc>
                  <a:txBody>
                    <a:bodyPr/>
                    <a:lstStyle/>
                    <a:p>
                      <a:pPr algn="ctr" fontAlgn="b"/>
                      <a:r>
                        <a:rPr lang="en-US" sz="1600" u="none" strike="noStrike" dirty="0">
                          <a:effectLst/>
                        </a:rPr>
                        <a:t>12/31/2024</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b"/>
                      <a:r>
                        <a:rPr lang="en-US" sz="1600" u="none" strike="noStrike" dirty="0">
                          <a:effectLst/>
                        </a:rPr>
                        <a:t>  3,500 </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3,737 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237 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93,670 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extLst>
                  <a:ext uri="{0D108BD9-81ED-4DB2-BD59-A6C34878D82A}">
                    <a16:rowId xmlns:a16="http://schemas.microsoft.com/office/drawing/2014/main" val="2203794457"/>
                  </a:ext>
                </a:extLst>
              </a:tr>
              <a:tr h="281172">
                <a:tc>
                  <a:txBody>
                    <a:bodyPr/>
                    <a:lstStyle/>
                    <a:p>
                      <a:pPr algn="ctr" fontAlgn="b"/>
                      <a:r>
                        <a:rPr lang="en-US" sz="1600" u="none" strike="noStrike" dirty="0">
                          <a:effectLst/>
                        </a:rPr>
                        <a:t>*</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b"/>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extLst>
                  <a:ext uri="{0D108BD9-81ED-4DB2-BD59-A6C34878D82A}">
                    <a16:rowId xmlns:a16="http://schemas.microsoft.com/office/drawing/2014/main" val="1877073232"/>
                  </a:ext>
                </a:extLst>
              </a:tr>
              <a:tr h="281172">
                <a:tc>
                  <a:txBody>
                    <a:bodyPr/>
                    <a:lstStyle/>
                    <a:p>
                      <a:pPr algn="ctr" fontAlgn="b"/>
                      <a:r>
                        <a:rPr lang="en-US" sz="1600" u="none" strike="noStrike" dirty="0">
                          <a:effectLst/>
                        </a:rPr>
                        <a:t>*</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b"/>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99,057 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extLst>
                  <a:ext uri="{0D108BD9-81ED-4DB2-BD59-A6C34878D82A}">
                    <a16:rowId xmlns:a16="http://schemas.microsoft.com/office/drawing/2014/main" val="3363531612"/>
                  </a:ext>
                </a:extLst>
              </a:tr>
              <a:tr h="281172">
                <a:tc>
                  <a:txBody>
                    <a:bodyPr/>
                    <a:lstStyle/>
                    <a:p>
                      <a:pPr algn="ctr" fontAlgn="b"/>
                      <a:r>
                        <a:rPr lang="en-US" sz="1600" u="none" strike="noStrike" dirty="0">
                          <a:effectLst/>
                        </a:rPr>
                        <a:t>   6/30/2033</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b"/>
                      <a:r>
                        <a:rPr lang="en-US" sz="1600" u="none" strike="noStrike" dirty="0">
                          <a:effectLst/>
                        </a:rPr>
                        <a:t>  3,500 </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3,962 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462 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99,519 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extLst>
                  <a:ext uri="{0D108BD9-81ED-4DB2-BD59-A6C34878D82A}">
                    <a16:rowId xmlns:a16="http://schemas.microsoft.com/office/drawing/2014/main" val="582358305"/>
                  </a:ext>
                </a:extLst>
              </a:tr>
              <a:tr h="281172">
                <a:tc>
                  <a:txBody>
                    <a:bodyPr/>
                    <a:lstStyle/>
                    <a:p>
                      <a:pPr algn="ctr" fontAlgn="b"/>
                      <a:r>
                        <a:rPr lang="en-US" sz="1600" u="none" strike="noStrike" dirty="0">
                          <a:effectLst/>
                        </a:rPr>
                        <a:t> 12/31/2033</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b"/>
                      <a:r>
                        <a:rPr lang="en-US" sz="1600" u="none" strike="noStrike" dirty="0">
                          <a:effectLst/>
                        </a:rPr>
                        <a:t>  3,500 </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3,981 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481 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100,000 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extLst>
                  <a:ext uri="{0D108BD9-81ED-4DB2-BD59-A6C34878D82A}">
                    <a16:rowId xmlns:a16="http://schemas.microsoft.com/office/drawing/2014/main" val="856766769"/>
                  </a:ext>
                </a:extLst>
              </a:tr>
            </a:tbl>
          </a:graphicData>
        </a:graphic>
      </p:graphicFrame>
      <p:sp>
        <p:nvSpPr>
          <p:cNvPr id="4" name="Footer Placeholder 3">
            <a:extLst>
              <a:ext uri="{FF2B5EF4-FFF2-40B4-BE49-F238E27FC236}">
                <a16:creationId xmlns:a16="http://schemas.microsoft.com/office/drawing/2014/main" id="{3F9082AF-6B17-4356-9960-FFC3181EB2F3}"/>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42491225-7B27-4EDD-A6B3-942A28A9D326}"/>
              </a:ext>
            </a:extLst>
          </p:cNvPr>
          <p:cNvSpPr>
            <a:spLocks noGrp="1"/>
          </p:cNvSpPr>
          <p:nvPr>
            <p:ph type="sldNum" sz="quarter" idx="12"/>
          </p:nvPr>
        </p:nvSpPr>
        <p:spPr/>
        <p:txBody>
          <a:bodyPr/>
          <a:lstStyle/>
          <a:p>
            <a:r>
              <a:rPr lang="en-US" dirty="0"/>
              <a:t>9-</a:t>
            </a:r>
            <a:fld id="{8A048DD7-39B4-434B-ACE7-68CA5B147A05}" type="slidenum">
              <a:rPr lang="en-US" smtClean="0"/>
              <a:t>38</a:t>
            </a:fld>
            <a:endParaRPr lang="en-US" dirty="0"/>
          </a:p>
        </p:txBody>
      </p:sp>
      <p:sp>
        <p:nvSpPr>
          <p:cNvPr id="10" name="Title 1">
            <a:extLst>
              <a:ext uri="{FF2B5EF4-FFF2-40B4-BE49-F238E27FC236}">
                <a16:creationId xmlns:a16="http://schemas.microsoft.com/office/drawing/2014/main" id="{48259754-8AE6-448E-ABC7-CCB2E4024385}"/>
              </a:ext>
            </a:extLst>
          </p:cNvPr>
          <p:cNvSpPr txBox="1">
            <a:spLocks/>
          </p:cNvSpPr>
          <p:nvPr/>
        </p:nvSpPr>
        <p:spPr>
          <a:xfrm>
            <a:off x="813816" y="822960"/>
            <a:ext cx="8229600" cy="1143000"/>
          </a:xfrm>
          <a:prstGeom prst="rect">
            <a:avLst/>
          </a:prstGeom>
        </p:spPr>
        <p:txBody>
          <a:bodyPr/>
          <a:lstStyle>
            <a:lvl1pPr algn="l" defTabSz="457200" rtl="0" eaLnBrk="1" latinLnBrk="0" hangingPunct="1">
              <a:spcBef>
                <a:spcPct val="0"/>
              </a:spcBef>
              <a:buNone/>
              <a:defRPr sz="4000" b="0" i="0" kern="1200">
                <a:solidFill>
                  <a:srgbClr val="A5062D"/>
                </a:solidFill>
                <a:latin typeface="Avenir LT Std 65 Medium"/>
                <a:ea typeface="+mj-ea"/>
                <a:cs typeface="Avenir LT Std 65 Medium"/>
              </a:defRPr>
            </a:lvl1pPr>
          </a:lstStyle>
          <a:p>
            <a:r>
              <a:rPr lang="en-US" dirty="0"/>
              <a:t>Amortization Schedule for Bonds Issued at a Discount</a:t>
            </a:r>
          </a:p>
        </p:txBody>
      </p:sp>
    </p:spTree>
    <p:extLst>
      <p:ext uri="{BB962C8B-B14F-4D97-AF65-F5344CB8AC3E}">
        <p14:creationId xmlns:p14="http://schemas.microsoft.com/office/powerpoint/2010/main" val="15512577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8229600" cy="1143000"/>
          </a:xfrm>
        </p:spPr>
        <p:txBody>
          <a:bodyPr/>
          <a:lstStyle/>
          <a:p>
            <a:pPr>
              <a:lnSpc>
                <a:spcPct val="90000"/>
              </a:lnSpc>
            </a:pPr>
            <a:r>
              <a:rPr lang="en-US" dirty="0"/>
              <a:t>Bonds Issued at a Premium</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39</a:t>
            </a:fld>
            <a:endParaRPr lang="en-US" dirty="0"/>
          </a:p>
        </p:txBody>
      </p:sp>
      <p:sp>
        <p:nvSpPr>
          <p:cNvPr id="10" name="Rectangle 9"/>
          <p:cNvSpPr/>
          <p:nvPr/>
        </p:nvSpPr>
        <p:spPr>
          <a:xfrm>
            <a:off x="878055" y="2650786"/>
            <a:ext cx="8045078" cy="1641142"/>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a:spLocks noChangeArrowheads="1"/>
          </p:cNvSpPr>
          <p:nvPr/>
        </p:nvSpPr>
        <p:spPr bwMode="auto">
          <a:xfrm>
            <a:off x="957345" y="2702258"/>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      January 1, 2024 	</a:t>
            </a:r>
            <a:r>
              <a:rPr lang="en-US" sz="2000" b="1" dirty="0">
                <a:latin typeface="Calibri" pitchFamily="34" charset="0"/>
              </a:rPr>
              <a:t>				                       </a:t>
            </a:r>
            <a:r>
              <a:rPr lang="en-US" sz="2000" dirty="0">
                <a:latin typeface="Calibri" pitchFamily="34" charset="0"/>
              </a:rPr>
              <a:t>Debit	    Credit</a:t>
            </a:r>
            <a:endParaRPr lang="en-US" sz="2000" dirty="0"/>
          </a:p>
        </p:txBody>
      </p:sp>
      <p:sp>
        <p:nvSpPr>
          <p:cNvPr id="12" name="TextBox 11"/>
          <p:cNvSpPr txBox="1">
            <a:spLocks noChangeArrowheads="1"/>
          </p:cNvSpPr>
          <p:nvPr/>
        </p:nvSpPr>
        <p:spPr bwMode="auto">
          <a:xfrm>
            <a:off x="1264776" y="3001942"/>
            <a:ext cx="7677510" cy="1323439"/>
          </a:xfrm>
          <a:prstGeom prst="rect">
            <a:avLst/>
          </a:prstGeom>
          <a:noFill/>
          <a:ln w="9525">
            <a:noFill/>
            <a:miter lim="800000"/>
            <a:headEnd/>
            <a:tailEnd/>
          </a:ln>
        </p:spPr>
        <p:txBody>
          <a:bodyPr wrap="square">
            <a:spAutoFit/>
          </a:bodyPr>
          <a:lstStyle/>
          <a:p>
            <a:pPr lvl="0">
              <a:defRPr/>
            </a:pPr>
            <a:r>
              <a:rPr lang="en-US" sz="2000" b="1" dirty="0">
                <a:solidFill>
                  <a:prstClr val="black"/>
                </a:solidFill>
                <a:latin typeface="Calibri" pitchFamily="34" charset="0"/>
              </a:rPr>
              <a:t>Cash </a:t>
            </a:r>
            <a:r>
              <a:rPr lang="en-US" sz="2000" dirty="0">
                <a:solidFill>
                  <a:prstClr val="black"/>
                </a:solidFill>
                <a:latin typeface="Calibri" pitchFamily="34" charset="0"/>
              </a:rPr>
              <a:t>…………………...……..….….….…………………..         </a:t>
            </a:r>
            <a:r>
              <a:rPr lang="en-US" sz="2000" b="1" dirty="0">
                <a:solidFill>
                  <a:prstClr val="black"/>
                </a:solidFill>
                <a:latin typeface="Calibri" pitchFamily="34" charset="0"/>
              </a:rPr>
              <a:t>107,439</a:t>
            </a:r>
          </a:p>
          <a:p>
            <a:pPr lvl="0">
              <a:defRPr/>
            </a:pPr>
            <a:r>
              <a:rPr lang="en-US" sz="2000" b="1" dirty="0">
                <a:solidFill>
                  <a:prstClr val="black"/>
                </a:solidFill>
                <a:latin typeface="Calibri" pitchFamily="34" charset="0"/>
              </a:rPr>
              <a:t>    Bonds Payable </a:t>
            </a:r>
            <a:r>
              <a:rPr lang="en-US" sz="2000" dirty="0">
                <a:solidFill>
                  <a:prstClr val="black"/>
                </a:solidFill>
                <a:latin typeface="Calibri" pitchFamily="34" charset="0"/>
              </a:rPr>
              <a:t>……………………………………….                             </a:t>
            </a:r>
            <a:r>
              <a:rPr lang="en-US" sz="2000" b="1" dirty="0">
                <a:solidFill>
                  <a:prstClr val="black"/>
                </a:solidFill>
                <a:latin typeface="Calibri" pitchFamily="34" charset="0"/>
              </a:rPr>
              <a:t>100,000</a:t>
            </a:r>
          </a:p>
          <a:p>
            <a:pPr lvl="0">
              <a:defRPr/>
            </a:pPr>
            <a:r>
              <a:rPr lang="en-US" sz="2000" b="1" dirty="0">
                <a:solidFill>
                  <a:prstClr val="black"/>
                </a:solidFill>
                <a:latin typeface="Calibri" pitchFamily="34" charset="0"/>
              </a:rPr>
              <a:t>    Premium on Bonds Payable </a:t>
            </a:r>
            <a:r>
              <a:rPr lang="en-US" sz="2000" dirty="0">
                <a:solidFill>
                  <a:prstClr val="black"/>
                </a:solidFill>
                <a:latin typeface="Calibri" pitchFamily="34" charset="0"/>
              </a:rPr>
              <a:t>(difference)…  				</a:t>
            </a:r>
            <a:r>
              <a:rPr lang="en-US" sz="2000" b="1" dirty="0">
                <a:solidFill>
                  <a:prstClr val="black"/>
                </a:solidFill>
                <a:latin typeface="Calibri" pitchFamily="34" charset="0"/>
              </a:rPr>
              <a:t>7,439</a:t>
            </a:r>
          </a:p>
          <a:p>
            <a:pPr lvl="0">
              <a:defRPr/>
            </a:pPr>
            <a:r>
              <a:rPr lang="en-US" sz="2000" b="1" dirty="0">
                <a:solidFill>
                  <a:prstClr val="black"/>
                </a:solidFill>
                <a:latin typeface="Calibri" pitchFamily="34" charset="0"/>
              </a:rPr>
              <a:t>    </a:t>
            </a:r>
            <a:r>
              <a:rPr lang="en-US" i="1" dirty="0">
                <a:solidFill>
                  <a:prstClr val="black"/>
                </a:solidFill>
                <a:latin typeface="Calibri" pitchFamily="34" charset="0"/>
              </a:rPr>
              <a:t>(Issue bonds at a premium)</a:t>
            </a:r>
            <a:endParaRPr lang="en-US" sz="2000" b="1" u="sng" dirty="0"/>
          </a:p>
        </p:txBody>
      </p:sp>
      <p:cxnSp>
        <p:nvCxnSpPr>
          <p:cNvPr id="13" name="Straight Connector 12"/>
          <p:cNvCxnSpPr/>
          <p:nvPr/>
        </p:nvCxnSpPr>
        <p:spPr>
          <a:xfrm>
            <a:off x="6300439" y="3051280"/>
            <a:ext cx="92741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7528595" y="3067648"/>
            <a:ext cx="8722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1341352" y="3068112"/>
            <a:ext cx="17373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9" name="Rounded Rectangle 28"/>
          <p:cNvSpPr/>
          <p:nvPr/>
        </p:nvSpPr>
        <p:spPr>
          <a:xfrm>
            <a:off x="874207" y="4611522"/>
            <a:ext cx="8045078" cy="1488883"/>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TextBox 35"/>
          <p:cNvSpPr txBox="1"/>
          <p:nvPr/>
        </p:nvSpPr>
        <p:spPr>
          <a:xfrm>
            <a:off x="1270039" y="4684734"/>
            <a:ext cx="7314066" cy="1323439"/>
          </a:xfrm>
          <a:prstGeom prst="rect">
            <a:avLst/>
          </a:prstGeom>
          <a:noFill/>
        </p:spPr>
        <p:txBody>
          <a:bodyPr wrap="square" rtlCol="0">
            <a:spAutoFit/>
          </a:bodyPr>
          <a:lstStyle/>
          <a:p>
            <a:pPr lvl="0">
              <a:defRPr/>
            </a:pPr>
            <a:r>
              <a:rPr lang="en-US" sz="2000" dirty="0">
                <a:solidFill>
                  <a:prstClr val="black"/>
                </a:solidFill>
              </a:rPr>
              <a:t>Long-term liabilities:		      							</a:t>
            </a:r>
          </a:p>
          <a:p>
            <a:pPr lvl="0">
              <a:defRPr/>
            </a:pPr>
            <a:r>
              <a:rPr lang="en-US" sz="2000" dirty="0">
                <a:solidFill>
                  <a:prstClr val="black"/>
                </a:solidFill>
              </a:rPr>
              <a:t>   Bonds payable     				    				     $100,000</a:t>
            </a:r>
          </a:p>
          <a:p>
            <a:pPr lvl="0">
              <a:defRPr/>
            </a:pPr>
            <a:r>
              <a:rPr lang="en-US" sz="2000" dirty="0">
                <a:solidFill>
                  <a:prstClr val="black"/>
                </a:solidFill>
              </a:rPr>
              <a:t>   Add: Premium on bonds payable					            7,439</a:t>
            </a:r>
          </a:p>
          <a:p>
            <a:pPr lvl="0">
              <a:defRPr/>
            </a:pPr>
            <a:r>
              <a:rPr lang="en-US" sz="2000" dirty="0">
                <a:solidFill>
                  <a:prstClr val="black"/>
                </a:solidFill>
              </a:rPr>
              <a:t>   Carrying value							                     $107,439</a:t>
            </a:r>
          </a:p>
        </p:txBody>
      </p:sp>
      <p:cxnSp>
        <p:nvCxnSpPr>
          <p:cNvPr id="37" name="Straight Connector 36"/>
          <p:cNvCxnSpPr/>
          <p:nvPr/>
        </p:nvCxnSpPr>
        <p:spPr>
          <a:xfrm>
            <a:off x="7172099" y="5670237"/>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38" name="Group 37"/>
          <p:cNvGrpSpPr/>
          <p:nvPr/>
        </p:nvGrpSpPr>
        <p:grpSpPr>
          <a:xfrm>
            <a:off x="7172099" y="5926311"/>
            <a:ext cx="914400" cy="45719"/>
            <a:chOff x="6445899" y="5346223"/>
            <a:chExt cx="792615" cy="45362"/>
          </a:xfrm>
        </p:grpSpPr>
        <p:cxnSp>
          <p:nvCxnSpPr>
            <p:cNvPr id="39" name="Straight Connector 38"/>
            <p:cNvCxnSpPr/>
            <p:nvPr/>
          </p:nvCxnSpPr>
          <p:spPr>
            <a:xfrm>
              <a:off x="6445899" y="5346223"/>
              <a:ext cx="79261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6445899" y="5391585"/>
              <a:ext cx="79261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0" name="Content Placeholder 2">
            <a:extLst>
              <a:ext uri="{FF2B5EF4-FFF2-40B4-BE49-F238E27FC236}">
                <a16:creationId xmlns:a16="http://schemas.microsoft.com/office/drawing/2014/main" id="{D4F4C94A-3791-4A99-9F54-8799797E103A}"/>
              </a:ext>
            </a:extLst>
          </p:cNvPr>
          <p:cNvSpPr>
            <a:spLocks noGrp="1"/>
          </p:cNvSpPr>
          <p:nvPr>
            <p:ph idx="1"/>
          </p:nvPr>
        </p:nvSpPr>
        <p:spPr>
          <a:xfrm>
            <a:off x="812788" y="1280160"/>
            <a:ext cx="7955280" cy="1174383"/>
          </a:xfrm>
        </p:spPr>
        <p:txBody>
          <a:bodyPr>
            <a:noAutofit/>
          </a:bodyPr>
          <a:lstStyle/>
          <a:p>
            <a:pPr marL="0" indent="0">
              <a:buNone/>
            </a:pPr>
            <a:r>
              <a:rPr lang="en-US" sz="2400" dirty="0"/>
              <a:t>Now, let’s assume that California Coasters issues $100,000 of 7% bonds, but investors require a market rate of return of 6%. The bonds will issue at a premium of $107,439.</a:t>
            </a:r>
          </a:p>
        </p:txBody>
      </p:sp>
    </p:spTree>
    <p:extLst>
      <p:ext uri="{BB962C8B-B14F-4D97-AF65-F5344CB8AC3E}">
        <p14:creationId xmlns:p14="http://schemas.microsoft.com/office/powerpoint/2010/main" val="3357280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100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100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100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100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100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1000"/>
                                  </p:stCondLst>
                                  <p:childTnLst>
                                    <p:set>
                                      <p:cBhvr>
                                        <p:cTn id="24" dur="1" fill="hold">
                                          <p:stCondLst>
                                            <p:cond delay="0"/>
                                          </p:stCondLst>
                                        </p:cTn>
                                        <p:tgtEl>
                                          <p:spTgt spid="36"/>
                                        </p:tgtEl>
                                        <p:attrNameLst>
                                          <p:attrName>style.visibility</p:attrName>
                                        </p:attrNameLst>
                                      </p:cBhvr>
                                      <p:to>
                                        <p:strVal val="visible"/>
                                      </p:to>
                                    </p:set>
                                  </p:childTnLst>
                                </p:cTn>
                              </p:par>
                              <p:par>
                                <p:cTn id="25" presetID="1" presetClass="entr" presetSubtype="0" fill="hold" nodeType="withEffect">
                                  <p:stCondLst>
                                    <p:cond delay="100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nodeType="withEffect">
                                  <p:stCondLst>
                                    <p:cond delay="1000"/>
                                  </p:stCondLst>
                                  <p:childTnLst>
                                    <p:set>
                                      <p:cBhvr>
                                        <p:cTn id="2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Financing Alternatives</a:t>
            </a:r>
          </a:p>
        </p:txBody>
      </p:sp>
      <p:sp>
        <p:nvSpPr>
          <p:cNvPr id="3" name="Content Placeholder 2"/>
          <p:cNvSpPr>
            <a:spLocks noGrp="1"/>
          </p:cNvSpPr>
          <p:nvPr>
            <p:ph idx="1"/>
          </p:nvPr>
        </p:nvSpPr>
        <p:spPr>
          <a:xfrm>
            <a:off x="809150" y="1291786"/>
            <a:ext cx="8229600" cy="5137369"/>
          </a:xfrm>
        </p:spPr>
        <p:txBody>
          <a:bodyPr>
            <a:normAutofit lnSpcReduction="10000"/>
          </a:bodyPr>
          <a:lstStyle/>
          <a:p>
            <a:r>
              <a:rPr lang="en-US" b="1" dirty="0"/>
              <a:t>Capital structure</a:t>
            </a:r>
            <a:r>
              <a:rPr lang="en-US" dirty="0"/>
              <a:t>: mixture of liabilities and stockholders’ equity a business uses</a:t>
            </a:r>
          </a:p>
          <a:p>
            <a:pPr lvl="1"/>
            <a:r>
              <a:rPr lang="en-US" b="1" dirty="0"/>
              <a:t>Debt financing:</a:t>
            </a:r>
            <a:r>
              <a:rPr lang="en-US" dirty="0"/>
              <a:t> borrowing money</a:t>
            </a:r>
          </a:p>
          <a:p>
            <a:pPr lvl="1"/>
            <a:r>
              <a:rPr lang="en-US" b="1" dirty="0"/>
              <a:t>Equity financing:</a:t>
            </a:r>
            <a:r>
              <a:rPr lang="en-US" dirty="0"/>
              <a:t> obtaining investment from stockholders</a:t>
            </a:r>
          </a:p>
          <a:p>
            <a:r>
              <a:rPr lang="en-US" b="1" dirty="0"/>
              <a:t>Cost of financing</a:t>
            </a:r>
          </a:p>
          <a:p>
            <a:pPr lvl="1"/>
            <a:r>
              <a:rPr lang="en-US" b="1" dirty="0"/>
              <a:t>Debt: </a:t>
            </a:r>
            <a:r>
              <a:rPr lang="en-US" dirty="0"/>
              <a:t>interest expense (tax-deductible)</a:t>
            </a:r>
          </a:p>
          <a:p>
            <a:pPr lvl="1"/>
            <a:r>
              <a:rPr lang="en-US" b="1" dirty="0"/>
              <a:t>Equity: </a:t>
            </a:r>
            <a:r>
              <a:rPr lang="en-US" dirty="0"/>
              <a:t>dividends (not tax-deductible)</a:t>
            </a:r>
          </a:p>
          <a:p>
            <a:r>
              <a:rPr lang="en-US" b="1" dirty="0"/>
              <a:t>Examples of debt</a:t>
            </a:r>
          </a:p>
          <a:p>
            <a:pPr lvl="1"/>
            <a:r>
              <a:rPr lang="en-US" dirty="0"/>
              <a:t>Notes, leases, and bonds</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9-</a:t>
            </a:r>
            <a:fld id="{8A048DD7-39B4-434B-ACE7-68CA5B147A05}" type="slidenum">
              <a:rPr lang="en-US" smtClean="0"/>
              <a:t>4</a:t>
            </a:fld>
            <a:endParaRPr lang="en-US" dirty="0"/>
          </a:p>
        </p:txBody>
      </p:sp>
    </p:spTree>
    <p:extLst>
      <p:ext uri="{BB962C8B-B14F-4D97-AF65-F5344CB8AC3E}">
        <p14:creationId xmlns:p14="http://schemas.microsoft.com/office/powerpoint/2010/main" val="836269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277375"/>
            <a:ext cx="8229600" cy="1143000"/>
          </a:xfrm>
        </p:spPr>
        <p:txBody>
          <a:bodyPr/>
          <a:lstStyle/>
          <a:p>
            <a:pPr>
              <a:lnSpc>
                <a:spcPct val="90000"/>
              </a:lnSpc>
            </a:pPr>
            <a:r>
              <a:rPr lang="en-US" sz="3600" dirty="0"/>
              <a:t>Interest Expense and Interest Payment—Bonds Issued at a Premium</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40</a:t>
            </a:fld>
            <a:endParaRPr lang="en-US" dirty="0"/>
          </a:p>
        </p:txBody>
      </p:sp>
      <p:sp>
        <p:nvSpPr>
          <p:cNvPr id="17" name="Content Placeholder 2"/>
          <p:cNvSpPr txBox="1">
            <a:spLocks/>
          </p:cNvSpPr>
          <p:nvPr/>
        </p:nvSpPr>
        <p:spPr>
          <a:xfrm>
            <a:off x="856158" y="1541141"/>
            <a:ext cx="7828453" cy="614522"/>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b="1" dirty="0"/>
              <a:t>First</a:t>
            </a:r>
            <a:r>
              <a:rPr lang="en-US" sz="2400" dirty="0"/>
              <a:t> semiannual interest payment:</a:t>
            </a:r>
          </a:p>
        </p:txBody>
      </p:sp>
      <p:sp>
        <p:nvSpPr>
          <p:cNvPr id="18" name="Rectangle 17"/>
          <p:cNvSpPr/>
          <p:nvPr/>
        </p:nvSpPr>
        <p:spPr>
          <a:xfrm>
            <a:off x="931630" y="2051970"/>
            <a:ext cx="8045078" cy="1754503"/>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TextBox 18"/>
          <p:cNvSpPr txBox="1">
            <a:spLocks noChangeArrowheads="1"/>
          </p:cNvSpPr>
          <p:nvPr/>
        </p:nvSpPr>
        <p:spPr bwMode="auto">
          <a:xfrm>
            <a:off x="1010920" y="2103443"/>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      June 30, 2024     	</a:t>
            </a:r>
            <a:r>
              <a:rPr lang="en-US" sz="2000" b="1" dirty="0">
                <a:latin typeface="Calibri" pitchFamily="34" charset="0"/>
              </a:rPr>
              <a:t>				                       </a:t>
            </a:r>
            <a:r>
              <a:rPr lang="en-US" sz="2000" dirty="0">
                <a:latin typeface="Calibri" pitchFamily="34" charset="0"/>
              </a:rPr>
              <a:t>Debit	    Credit</a:t>
            </a:r>
            <a:endParaRPr lang="en-US" sz="2000" dirty="0"/>
          </a:p>
        </p:txBody>
      </p:sp>
      <p:sp>
        <p:nvSpPr>
          <p:cNvPr id="20" name="TextBox 19"/>
          <p:cNvSpPr txBox="1">
            <a:spLocks noChangeArrowheads="1"/>
          </p:cNvSpPr>
          <p:nvPr/>
        </p:nvSpPr>
        <p:spPr bwMode="auto">
          <a:xfrm>
            <a:off x="1353720" y="2421479"/>
            <a:ext cx="7677510" cy="1292662"/>
          </a:xfrm>
          <a:prstGeom prst="rect">
            <a:avLst/>
          </a:prstGeom>
          <a:noFill/>
          <a:ln w="9525">
            <a:noFill/>
            <a:miter lim="800000"/>
            <a:headEnd/>
            <a:tailEnd/>
          </a:ln>
        </p:spPr>
        <p:txBody>
          <a:bodyPr wrap="square">
            <a:spAutoFit/>
          </a:bodyPr>
          <a:lstStyle/>
          <a:p>
            <a:r>
              <a:rPr lang="en-US" sz="2000" b="1" dirty="0">
                <a:latin typeface="Calibri" pitchFamily="34" charset="0"/>
              </a:rPr>
              <a:t>Interest Expense </a:t>
            </a:r>
            <a:r>
              <a:rPr lang="en-US" dirty="0">
                <a:latin typeface="Calibri" pitchFamily="34" charset="0"/>
              </a:rPr>
              <a:t>(= $107,439 × 6% × 1/2)</a:t>
            </a:r>
            <a:r>
              <a:rPr lang="en-US" sz="2000" dirty="0">
                <a:latin typeface="Calibri" pitchFamily="34" charset="0"/>
              </a:rPr>
              <a:t>……....….	 </a:t>
            </a:r>
            <a:r>
              <a:rPr lang="en-US" sz="2000" b="1" dirty="0">
                <a:latin typeface="Calibri" pitchFamily="34" charset="0"/>
              </a:rPr>
              <a:t>3,223</a:t>
            </a:r>
          </a:p>
          <a:p>
            <a:r>
              <a:rPr lang="en-US" sz="2000" b="1" dirty="0">
                <a:latin typeface="Calibri" pitchFamily="34" charset="0"/>
              </a:rPr>
              <a:t>Premium on Bonds Payable</a:t>
            </a:r>
            <a:r>
              <a:rPr lang="en-US" dirty="0">
                <a:latin typeface="Calibri" pitchFamily="34" charset="0"/>
              </a:rPr>
              <a:t> (difference)</a:t>
            </a:r>
            <a:r>
              <a:rPr lang="en-US" sz="2000" dirty="0">
                <a:latin typeface="Calibri" pitchFamily="34" charset="0"/>
              </a:rPr>
              <a:t>……….....	    </a:t>
            </a:r>
            <a:r>
              <a:rPr lang="en-US" sz="2000" b="1" dirty="0">
                <a:latin typeface="Calibri" pitchFamily="34" charset="0"/>
              </a:rPr>
              <a:t>277</a:t>
            </a:r>
            <a:endParaRPr lang="en-US" sz="2000" dirty="0">
              <a:latin typeface="Calibri" pitchFamily="34" charset="0"/>
            </a:endParaRPr>
          </a:p>
          <a:p>
            <a:r>
              <a:rPr lang="en-US" sz="2000" b="1" dirty="0">
                <a:latin typeface="Calibri" pitchFamily="34" charset="0"/>
              </a:rPr>
              <a:t>    Cash </a:t>
            </a:r>
            <a:r>
              <a:rPr lang="en-US" b="1" dirty="0">
                <a:latin typeface="Calibri" pitchFamily="34" charset="0"/>
              </a:rPr>
              <a:t>(</a:t>
            </a:r>
            <a:r>
              <a:rPr lang="en-US" dirty="0">
                <a:latin typeface="Calibri" pitchFamily="34" charset="0"/>
              </a:rPr>
              <a:t>= $100,000 × 7% × 1/2)</a:t>
            </a:r>
            <a:r>
              <a:rPr lang="en-US" sz="2000" b="1" dirty="0">
                <a:latin typeface="Calibri" pitchFamily="34" charset="0"/>
              </a:rPr>
              <a:t> </a:t>
            </a:r>
            <a:r>
              <a:rPr lang="en-US" sz="2000" dirty="0">
                <a:latin typeface="Calibri" pitchFamily="34" charset="0"/>
              </a:rPr>
              <a:t>……………………...….                        </a:t>
            </a:r>
            <a:r>
              <a:rPr lang="en-US" sz="2000" b="1" dirty="0">
                <a:latin typeface="Calibri" pitchFamily="34" charset="0"/>
              </a:rPr>
              <a:t>3,500</a:t>
            </a:r>
          </a:p>
          <a:p>
            <a:r>
              <a:rPr lang="en-US" b="1" dirty="0">
                <a:latin typeface="Calibri" pitchFamily="34" charset="0"/>
              </a:rPr>
              <a:t>    </a:t>
            </a:r>
            <a:r>
              <a:rPr lang="en-US" i="1" dirty="0">
                <a:latin typeface="Calibri" pitchFamily="34" charset="0"/>
              </a:rPr>
              <a:t>(Pay semiannual interest)</a:t>
            </a:r>
            <a:endParaRPr lang="en-US" b="1" u="sng" dirty="0"/>
          </a:p>
        </p:txBody>
      </p:sp>
      <p:cxnSp>
        <p:nvCxnSpPr>
          <p:cNvPr id="21" name="Straight Connector 20"/>
          <p:cNvCxnSpPr/>
          <p:nvPr/>
        </p:nvCxnSpPr>
        <p:spPr>
          <a:xfrm>
            <a:off x="6354014" y="2452465"/>
            <a:ext cx="92741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7582170" y="2468833"/>
            <a:ext cx="8722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1372873" y="2477013"/>
            <a:ext cx="185904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6" name="Content Placeholder 2"/>
          <p:cNvSpPr txBox="1">
            <a:spLocks/>
          </p:cNvSpPr>
          <p:nvPr/>
        </p:nvSpPr>
        <p:spPr>
          <a:xfrm>
            <a:off x="856158" y="4113500"/>
            <a:ext cx="7828453" cy="614522"/>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b="1" dirty="0"/>
              <a:t>Second</a:t>
            </a:r>
            <a:r>
              <a:rPr lang="en-US" sz="2400" dirty="0"/>
              <a:t> semiannual interest payment:</a:t>
            </a:r>
          </a:p>
        </p:txBody>
      </p:sp>
      <p:sp>
        <p:nvSpPr>
          <p:cNvPr id="37" name="Rectangle 36"/>
          <p:cNvSpPr/>
          <p:nvPr/>
        </p:nvSpPr>
        <p:spPr>
          <a:xfrm>
            <a:off x="931630" y="4624329"/>
            <a:ext cx="8045078" cy="1754503"/>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TextBox 37"/>
          <p:cNvSpPr txBox="1">
            <a:spLocks noChangeArrowheads="1"/>
          </p:cNvSpPr>
          <p:nvPr/>
        </p:nvSpPr>
        <p:spPr bwMode="auto">
          <a:xfrm>
            <a:off x="1010920" y="467580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      December 31, 2024</a:t>
            </a:r>
            <a:r>
              <a:rPr lang="en-US" sz="2000" b="1" dirty="0">
                <a:latin typeface="Calibri" pitchFamily="34" charset="0"/>
              </a:rPr>
              <a:t>				                       </a:t>
            </a:r>
            <a:r>
              <a:rPr lang="en-US" sz="2000" dirty="0">
                <a:latin typeface="Calibri" pitchFamily="34" charset="0"/>
              </a:rPr>
              <a:t>Debit	    Credit</a:t>
            </a:r>
            <a:endParaRPr lang="en-US" sz="2000" dirty="0"/>
          </a:p>
        </p:txBody>
      </p:sp>
      <p:sp>
        <p:nvSpPr>
          <p:cNvPr id="39" name="TextBox 38"/>
          <p:cNvSpPr txBox="1">
            <a:spLocks noChangeArrowheads="1"/>
          </p:cNvSpPr>
          <p:nvPr/>
        </p:nvSpPr>
        <p:spPr bwMode="auto">
          <a:xfrm>
            <a:off x="1353720" y="4993838"/>
            <a:ext cx="7677510" cy="1292662"/>
          </a:xfrm>
          <a:prstGeom prst="rect">
            <a:avLst/>
          </a:prstGeom>
          <a:noFill/>
          <a:ln w="9525">
            <a:noFill/>
            <a:miter lim="800000"/>
            <a:headEnd/>
            <a:tailEnd/>
          </a:ln>
        </p:spPr>
        <p:txBody>
          <a:bodyPr wrap="square">
            <a:spAutoFit/>
          </a:bodyPr>
          <a:lstStyle/>
          <a:p>
            <a:r>
              <a:rPr lang="en-US" sz="2000" b="1" dirty="0">
                <a:latin typeface="Calibri" pitchFamily="34" charset="0"/>
              </a:rPr>
              <a:t>Interest Expense  </a:t>
            </a:r>
            <a:r>
              <a:rPr lang="en-US" dirty="0">
                <a:latin typeface="Calibri" pitchFamily="34" charset="0"/>
              </a:rPr>
              <a:t>(= [$107,439 − $277] × 6% × 1/2)</a:t>
            </a:r>
            <a:r>
              <a:rPr lang="en-US" sz="2000" dirty="0">
                <a:latin typeface="Calibri" pitchFamily="34" charset="0"/>
              </a:rPr>
              <a:t>. 	 </a:t>
            </a:r>
            <a:r>
              <a:rPr lang="en-US" sz="2000" b="1" dirty="0">
                <a:latin typeface="Calibri" pitchFamily="34" charset="0"/>
              </a:rPr>
              <a:t>3,215</a:t>
            </a:r>
          </a:p>
          <a:p>
            <a:r>
              <a:rPr lang="en-US" sz="2000" b="1" dirty="0">
                <a:latin typeface="Calibri" pitchFamily="34" charset="0"/>
              </a:rPr>
              <a:t>Premium on Bonds Payable</a:t>
            </a:r>
            <a:r>
              <a:rPr lang="en-US" dirty="0">
                <a:latin typeface="Calibri" pitchFamily="34" charset="0"/>
              </a:rPr>
              <a:t> (difference)</a:t>
            </a:r>
            <a:r>
              <a:rPr lang="en-US" sz="2000" dirty="0">
                <a:latin typeface="Calibri" pitchFamily="34" charset="0"/>
              </a:rPr>
              <a:t>………….…	    </a:t>
            </a:r>
            <a:r>
              <a:rPr lang="en-US" sz="2000" b="1" dirty="0">
                <a:latin typeface="Calibri" pitchFamily="34" charset="0"/>
              </a:rPr>
              <a:t>285</a:t>
            </a:r>
          </a:p>
          <a:p>
            <a:r>
              <a:rPr lang="en-US" sz="2000" b="1" dirty="0">
                <a:latin typeface="Calibri" pitchFamily="34" charset="0"/>
              </a:rPr>
              <a:t>    Cash </a:t>
            </a:r>
            <a:r>
              <a:rPr lang="en-US" b="1" dirty="0">
                <a:latin typeface="Calibri" pitchFamily="34" charset="0"/>
              </a:rPr>
              <a:t>(</a:t>
            </a:r>
            <a:r>
              <a:rPr lang="en-US" dirty="0">
                <a:latin typeface="Calibri" pitchFamily="34" charset="0"/>
              </a:rPr>
              <a:t>= $100,000 × 7% × 1/2</a:t>
            </a:r>
            <a:r>
              <a:rPr lang="en-US" b="1" dirty="0">
                <a:latin typeface="Calibri" pitchFamily="34" charset="0"/>
              </a:rPr>
              <a:t>)</a:t>
            </a:r>
            <a:r>
              <a:rPr lang="en-US" sz="2000" b="1" dirty="0">
                <a:latin typeface="Calibri" pitchFamily="34" charset="0"/>
              </a:rPr>
              <a:t> </a:t>
            </a:r>
            <a:r>
              <a:rPr lang="en-US" sz="2000" dirty="0">
                <a:latin typeface="Calibri" pitchFamily="34" charset="0"/>
              </a:rPr>
              <a:t>…………………………..                       </a:t>
            </a:r>
            <a:r>
              <a:rPr lang="en-US" sz="2000" b="1" dirty="0">
                <a:latin typeface="Calibri" pitchFamily="34" charset="0"/>
              </a:rPr>
              <a:t>3,500</a:t>
            </a:r>
          </a:p>
          <a:p>
            <a:r>
              <a:rPr lang="en-US" b="1" dirty="0">
                <a:latin typeface="Calibri" pitchFamily="34" charset="0"/>
              </a:rPr>
              <a:t>    </a:t>
            </a:r>
            <a:r>
              <a:rPr lang="en-US" i="1" dirty="0">
                <a:latin typeface="Calibri" pitchFamily="34" charset="0"/>
              </a:rPr>
              <a:t>(Pay semiannual interest)</a:t>
            </a:r>
            <a:endParaRPr lang="en-US" b="1" u="sng" dirty="0"/>
          </a:p>
        </p:txBody>
      </p:sp>
      <p:cxnSp>
        <p:nvCxnSpPr>
          <p:cNvPr id="40" name="Straight Connector 39"/>
          <p:cNvCxnSpPr/>
          <p:nvPr/>
        </p:nvCxnSpPr>
        <p:spPr>
          <a:xfrm>
            <a:off x="6354014" y="5024824"/>
            <a:ext cx="92741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7582170" y="5041192"/>
            <a:ext cx="8722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V="1">
            <a:off x="1372873" y="5041192"/>
            <a:ext cx="2173215" cy="81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 name="Straight Arrow Connector 4"/>
          <p:cNvCxnSpPr>
            <a:cxnSpLocks/>
          </p:cNvCxnSpPr>
          <p:nvPr/>
        </p:nvCxnSpPr>
        <p:spPr>
          <a:xfrm flipH="1">
            <a:off x="5061857" y="2929221"/>
            <a:ext cx="1632858" cy="214669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44976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100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1000"/>
                                  </p:stCondLst>
                                  <p:childTnLst>
                                    <p:set>
                                      <p:cBhvr>
                                        <p:cTn id="10"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1000"/>
                                  </p:stCondLst>
                                  <p:childTnLst>
                                    <p:set>
                                      <p:cBhvr>
                                        <p:cTn id="14" dur="1" fill="hold">
                                          <p:stCondLst>
                                            <p:cond delay="0"/>
                                          </p:stCondLst>
                                        </p:cTn>
                                        <p:tgtEl>
                                          <p:spTgt spid="20">
                                            <p:txEl>
                                              <p:pRg st="2" end="2"/>
                                            </p:txEl>
                                          </p:spTgt>
                                        </p:tgtEl>
                                        <p:attrNameLst>
                                          <p:attrName>style.visibility</p:attrName>
                                        </p:attrNameLst>
                                      </p:cBhvr>
                                      <p:to>
                                        <p:strVal val="visible"/>
                                      </p:to>
                                    </p:set>
                                  </p:childTnLst>
                                </p:cTn>
                              </p:par>
                              <p:par>
                                <p:cTn id="15" presetID="1" presetClass="entr" presetSubtype="0" fill="hold" nodeType="withEffect">
                                  <p:stCondLst>
                                    <p:cond delay="1000"/>
                                  </p:stCondLst>
                                  <p:childTnLst>
                                    <p:set>
                                      <p:cBhvr>
                                        <p:cTn id="16"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1000"/>
                                  </p:stCondLst>
                                  <p:childTnLst>
                                    <p:set>
                                      <p:cBhvr>
                                        <p:cTn id="20" dur="1" fill="hold">
                                          <p:stCondLst>
                                            <p:cond delay="0"/>
                                          </p:stCondLst>
                                        </p:cTn>
                                        <p:tgtEl>
                                          <p:spTgt spid="39">
                                            <p:txEl>
                                              <p:pRg st="0" end="0"/>
                                            </p:txEl>
                                          </p:spTgt>
                                        </p:tgtEl>
                                        <p:attrNameLst>
                                          <p:attrName>style.visibility</p:attrName>
                                        </p:attrNameLst>
                                      </p:cBhvr>
                                      <p:to>
                                        <p:strVal val="visible"/>
                                      </p:to>
                                    </p:set>
                                  </p:childTnLst>
                                </p:cTn>
                              </p:par>
                              <p:par>
                                <p:cTn id="21" presetID="1" presetClass="entr" presetSubtype="0" fill="hold" nodeType="withEffect">
                                  <p:stCondLst>
                                    <p:cond delay="100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1000"/>
                                  </p:stCondLst>
                                  <p:childTnLst>
                                    <p:set>
                                      <p:cBhvr>
                                        <p:cTn id="26" dur="1" fill="hold">
                                          <p:stCondLst>
                                            <p:cond delay="0"/>
                                          </p:stCondLst>
                                        </p:cTn>
                                        <p:tgtEl>
                                          <p:spTgt spid="39">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1000"/>
                                  </p:stCondLst>
                                  <p:childTnLst>
                                    <p:set>
                                      <p:cBhvr>
                                        <p:cTn id="30" dur="1" fill="hold">
                                          <p:stCondLst>
                                            <p:cond delay="0"/>
                                          </p:stCondLst>
                                        </p:cTn>
                                        <p:tgtEl>
                                          <p:spTgt spid="39">
                                            <p:txEl>
                                              <p:pRg st="2" end="2"/>
                                            </p:txEl>
                                          </p:spTgt>
                                        </p:tgtEl>
                                        <p:attrNameLst>
                                          <p:attrName>style.visibility</p:attrName>
                                        </p:attrNameLst>
                                      </p:cBhvr>
                                      <p:to>
                                        <p:strVal val="visible"/>
                                      </p:to>
                                    </p:set>
                                  </p:childTnLst>
                                </p:cTn>
                              </p:par>
                              <p:par>
                                <p:cTn id="31" presetID="1" presetClass="entr" presetSubtype="0" fill="hold" nodeType="withEffect">
                                  <p:stCondLst>
                                    <p:cond delay="1000"/>
                                  </p:stCondLst>
                                  <p:childTnLst>
                                    <p:set>
                                      <p:cBhvr>
                                        <p:cTn id="32" dur="1" fill="hold">
                                          <p:stCondLst>
                                            <p:cond delay="0"/>
                                          </p:stCondLst>
                                        </p:cTn>
                                        <p:tgtEl>
                                          <p:spTgt spid="3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B7EFD-49B5-4BEA-A215-3CC33A0AEA12}"/>
              </a:ext>
            </a:extLst>
          </p:cNvPr>
          <p:cNvSpPr>
            <a:spLocks noGrp="1"/>
          </p:cNvSpPr>
          <p:nvPr>
            <p:ph type="title"/>
          </p:nvPr>
        </p:nvSpPr>
        <p:spPr>
          <a:xfrm>
            <a:off x="813816" y="429768"/>
            <a:ext cx="8229600" cy="1143000"/>
          </a:xfrm>
        </p:spPr>
        <p:txBody>
          <a:bodyPr/>
          <a:lstStyle/>
          <a:p>
            <a:r>
              <a:rPr lang="en-US" sz="2800" dirty="0">
                <a:solidFill>
                  <a:srgbClr val="1D5F76"/>
                </a:solidFill>
              </a:rPr>
              <a:t>Illustration 9–7</a:t>
            </a:r>
            <a:endParaRPr lang="en-US" sz="2800" dirty="0"/>
          </a:p>
        </p:txBody>
      </p:sp>
      <p:graphicFrame>
        <p:nvGraphicFramePr>
          <p:cNvPr id="6" name="Content Placeholder 5">
            <a:extLst>
              <a:ext uri="{FF2B5EF4-FFF2-40B4-BE49-F238E27FC236}">
                <a16:creationId xmlns:a16="http://schemas.microsoft.com/office/drawing/2014/main" id="{56BD66A4-02D6-4FA7-9DD4-AA465E3F9DBF}"/>
              </a:ext>
            </a:extLst>
          </p:cNvPr>
          <p:cNvGraphicFramePr>
            <a:graphicFrameLocks noGrp="1"/>
          </p:cNvGraphicFramePr>
          <p:nvPr>
            <p:ph idx="1"/>
            <p:extLst>
              <p:ext uri="{D42A27DB-BD31-4B8C-83A1-F6EECF244321}">
                <p14:modId xmlns:p14="http://schemas.microsoft.com/office/powerpoint/2010/main" val="3020615025"/>
              </p:ext>
            </p:extLst>
          </p:nvPr>
        </p:nvGraphicFramePr>
        <p:xfrm>
          <a:off x="900419" y="2454554"/>
          <a:ext cx="7748930" cy="3816054"/>
        </p:xfrm>
        <a:graphic>
          <a:graphicData uri="http://schemas.openxmlformats.org/drawingml/2006/table">
            <a:tbl>
              <a:tblPr>
                <a:tableStyleId>{5C22544A-7EE6-4342-B048-85BDC9FD1C3A}</a:tableStyleId>
              </a:tblPr>
              <a:tblGrid>
                <a:gridCol w="1188720">
                  <a:extLst>
                    <a:ext uri="{9D8B030D-6E8A-4147-A177-3AD203B41FA5}">
                      <a16:colId xmlns:a16="http://schemas.microsoft.com/office/drawing/2014/main" val="338955321"/>
                    </a:ext>
                  </a:extLst>
                </a:gridCol>
                <a:gridCol w="151785">
                  <a:extLst>
                    <a:ext uri="{9D8B030D-6E8A-4147-A177-3AD203B41FA5}">
                      <a16:colId xmlns:a16="http://schemas.microsoft.com/office/drawing/2014/main" val="4272422991"/>
                    </a:ext>
                  </a:extLst>
                </a:gridCol>
                <a:gridCol w="1280160">
                  <a:extLst>
                    <a:ext uri="{9D8B030D-6E8A-4147-A177-3AD203B41FA5}">
                      <a16:colId xmlns:a16="http://schemas.microsoft.com/office/drawing/2014/main" val="2406061950"/>
                    </a:ext>
                  </a:extLst>
                </a:gridCol>
                <a:gridCol w="130100">
                  <a:extLst>
                    <a:ext uri="{9D8B030D-6E8A-4147-A177-3AD203B41FA5}">
                      <a16:colId xmlns:a16="http://schemas.microsoft.com/office/drawing/2014/main" val="2095647674"/>
                    </a:ext>
                  </a:extLst>
                </a:gridCol>
                <a:gridCol w="1935252">
                  <a:extLst>
                    <a:ext uri="{9D8B030D-6E8A-4147-A177-3AD203B41FA5}">
                      <a16:colId xmlns:a16="http://schemas.microsoft.com/office/drawing/2014/main" val="829520716"/>
                    </a:ext>
                  </a:extLst>
                </a:gridCol>
                <a:gridCol w="151785">
                  <a:extLst>
                    <a:ext uri="{9D8B030D-6E8A-4147-A177-3AD203B41FA5}">
                      <a16:colId xmlns:a16="http://schemas.microsoft.com/office/drawing/2014/main" val="4107083153"/>
                    </a:ext>
                  </a:extLst>
                </a:gridCol>
                <a:gridCol w="1387743">
                  <a:extLst>
                    <a:ext uri="{9D8B030D-6E8A-4147-A177-3AD203B41FA5}">
                      <a16:colId xmlns:a16="http://schemas.microsoft.com/office/drawing/2014/main" val="3876733494"/>
                    </a:ext>
                  </a:extLst>
                </a:gridCol>
                <a:gridCol w="151785">
                  <a:extLst>
                    <a:ext uri="{9D8B030D-6E8A-4147-A177-3AD203B41FA5}">
                      <a16:colId xmlns:a16="http://schemas.microsoft.com/office/drawing/2014/main" val="667384182"/>
                    </a:ext>
                  </a:extLst>
                </a:gridCol>
                <a:gridCol w="1371600">
                  <a:extLst>
                    <a:ext uri="{9D8B030D-6E8A-4147-A177-3AD203B41FA5}">
                      <a16:colId xmlns:a16="http://schemas.microsoft.com/office/drawing/2014/main" val="1648724937"/>
                    </a:ext>
                  </a:extLst>
                </a:gridCol>
              </a:tblGrid>
              <a:tr h="365760">
                <a:tc>
                  <a:txBody>
                    <a:bodyPr/>
                    <a:lstStyle/>
                    <a:p>
                      <a:pPr algn="ctr" fontAlgn="ctr"/>
                      <a:r>
                        <a:rPr lang="en-US" sz="1800" u="none" strike="noStrike" dirty="0">
                          <a:effectLst/>
                        </a:rPr>
                        <a:t>(1)</a:t>
                      </a:r>
                      <a:endParaRPr lang="en-US" sz="1800" b="1" i="0" u="none" strike="noStrike" dirty="0">
                        <a:solidFill>
                          <a:srgbClr val="000000"/>
                        </a:solidFill>
                        <a:effectLst/>
                        <a:latin typeface="Calibri" panose="020F0502020204030204" pitchFamily="34" charset="0"/>
                      </a:endParaRPr>
                    </a:p>
                  </a:txBody>
                  <a:tcPr marL="9525" marR="9525" marT="9525" marB="0" anchor="ctr">
                    <a:lnB w="12700" cmpd="sng">
                      <a:noFill/>
                    </a:lnB>
                    <a:solidFill>
                      <a:srgbClr val="D4D0B0"/>
                    </a:solidFill>
                  </a:tcPr>
                </a:tc>
                <a:tc>
                  <a:txBody>
                    <a:bodyPr/>
                    <a:lstStyle/>
                    <a:p>
                      <a:pPr algn="ctr"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800" u="none" strike="noStrike" dirty="0">
                          <a:effectLst/>
                        </a:rPr>
                        <a:t>(2)</a:t>
                      </a:r>
                      <a:endParaRPr lang="en-US" sz="1800" b="1"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800" u="none" strike="noStrike" dirty="0">
                          <a:effectLst/>
                        </a:rPr>
                        <a:t>(3)</a:t>
                      </a:r>
                      <a:endParaRPr lang="en-US" sz="1800" b="1"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800" u="none" strike="noStrike" dirty="0">
                          <a:effectLst/>
                        </a:rPr>
                        <a:t>(4)</a:t>
                      </a:r>
                      <a:endParaRPr lang="en-US" sz="1800" b="1"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800" u="none" strike="noStrike" dirty="0">
                          <a:effectLst/>
                        </a:rPr>
                        <a:t>(5)</a:t>
                      </a:r>
                      <a:endParaRPr lang="en-US" sz="1800" b="1"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extLst>
                  <a:ext uri="{0D108BD9-81ED-4DB2-BD59-A6C34878D82A}">
                    <a16:rowId xmlns:a16="http://schemas.microsoft.com/office/drawing/2014/main" val="733057123"/>
                  </a:ext>
                </a:extLst>
              </a:tr>
              <a:tr h="822960">
                <a:tc>
                  <a:txBody>
                    <a:bodyPr/>
                    <a:lstStyle/>
                    <a:p>
                      <a:pPr algn="ctr" fontAlgn="ctr"/>
                      <a:r>
                        <a:rPr lang="en-US" sz="2000" b="1" u="none" strike="noStrike" dirty="0">
                          <a:effectLst/>
                        </a:rPr>
                        <a:t>Date </a:t>
                      </a:r>
                      <a:endParaRPr lang="en-US" sz="2000" b="1" i="0" u="none" strike="noStrike" dirty="0">
                        <a:solidFill>
                          <a:srgbClr val="000000"/>
                        </a:solidFill>
                        <a:effectLst/>
                        <a:latin typeface="Calibri" panose="020F0502020204030204" pitchFamily="34" charset="0"/>
                      </a:endParaRPr>
                    </a:p>
                  </a:txBody>
                  <a:tcPr marL="9525" marR="9525" marT="9525"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4D0B0"/>
                    </a:solidFill>
                  </a:tcPr>
                </a:tc>
                <a:tc>
                  <a:txBody>
                    <a:bodyPr/>
                    <a:lstStyle/>
                    <a:p>
                      <a:pPr algn="ctr" fontAlgn="ctr"/>
                      <a:r>
                        <a:rPr lang="en-US" sz="2000" b="1" u="none" strike="noStrike" dirty="0">
                          <a:effectLst/>
                        </a:rPr>
                        <a:t> </a:t>
                      </a:r>
                      <a:endParaRPr lang="en-US" sz="2000" b="1" i="0" u="none" strike="noStrike" dirty="0">
                        <a:solidFill>
                          <a:srgbClr val="000000"/>
                        </a:solidFill>
                        <a:effectLst/>
                        <a:latin typeface="Calibri" panose="020F0502020204030204" pitchFamily="34" charset="0"/>
                      </a:endParaRPr>
                    </a:p>
                  </a:txBody>
                  <a:tcPr marL="9525" marR="9525" marT="9525" marB="0" anchor="b">
                    <a:lnL w="12700" cmpd="sng">
                      <a:noFill/>
                    </a:lnL>
                    <a:solidFill>
                      <a:srgbClr val="D4D0B0"/>
                    </a:solidFill>
                  </a:tcPr>
                </a:tc>
                <a:tc>
                  <a:txBody>
                    <a:bodyPr/>
                    <a:lstStyle/>
                    <a:p>
                      <a:pPr algn="ctr" fontAlgn="ctr"/>
                      <a:r>
                        <a:rPr lang="en-US" sz="2000" b="1" u="none" strike="noStrike" dirty="0">
                          <a:effectLst/>
                        </a:rPr>
                        <a:t>Cash Paid</a:t>
                      </a:r>
                      <a:endParaRPr lang="en-US" sz="2000" b="1"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solidFill>
                      <a:srgbClr val="D4D0B0"/>
                    </a:solidFill>
                  </a:tcPr>
                </a:tc>
                <a:tc>
                  <a:txBody>
                    <a:bodyPr/>
                    <a:lstStyle/>
                    <a:p>
                      <a:pPr algn="ctr" fontAlgn="ctr"/>
                      <a:r>
                        <a:rPr lang="en-US" sz="2000" b="1" u="none" strike="noStrike" dirty="0">
                          <a:effectLst/>
                        </a:rPr>
                        <a:t> </a:t>
                      </a:r>
                      <a:endParaRPr lang="en-US" sz="2000" b="1"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ctr" fontAlgn="ctr"/>
                      <a:r>
                        <a:rPr lang="en-US" sz="2000" b="1" u="none" strike="noStrike" dirty="0">
                          <a:effectLst/>
                        </a:rPr>
                        <a:t>Interest Expense</a:t>
                      </a:r>
                      <a:endParaRPr lang="en-US" sz="2000" b="1"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solidFill>
                      <a:srgbClr val="D4D0B0"/>
                    </a:solidFill>
                  </a:tcPr>
                </a:tc>
                <a:tc>
                  <a:txBody>
                    <a:bodyPr/>
                    <a:lstStyle/>
                    <a:p>
                      <a:pPr algn="ctr" fontAlgn="ctr"/>
                      <a:r>
                        <a:rPr lang="en-US" sz="2000" b="1" u="none" strike="noStrike" dirty="0">
                          <a:effectLst/>
                        </a:rPr>
                        <a:t> </a:t>
                      </a:r>
                      <a:endParaRPr lang="en-US" sz="2000" b="1"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ctr" fontAlgn="ctr"/>
                      <a:r>
                        <a:rPr lang="en-US" sz="2000" b="1" u="none" strike="noStrike" dirty="0">
                          <a:effectLst/>
                        </a:rPr>
                        <a:t>Decrease in Carrying Value</a:t>
                      </a:r>
                      <a:endParaRPr lang="en-US" sz="2000" b="1"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solidFill>
                      <a:srgbClr val="D4D0B0"/>
                    </a:solidFill>
                  </a:tcPr>
                </a:tc>
                <a:tc>
                  <a:txBody>
                    <a:bodyPr/>
                    <a:lstStyle/>
                    <a:p>
                      <a:pPr algn="ctr" fontAlgn="ctr"/>
                      <a:r>
                        <a:rPr lang="en-US" sz="2000" b="1" u="none" strike="noStrike" dirty="0">
                          <a:effectLst/>
                        </a:rPr>
                        <a:t> </a:t>
                      </a:r>
                      <a:endParaRPr lang="en-US" sz="2000" b="1"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ctr" fontAlgn="ctr"/>
                      <a:r>
                        <a:rPr lang="en-US" sz="2000" b="1" u="none" strike="noStrike" dirty="0">
                          <a:effectLst/>
                        </a:rPr>
                        <a:t>Carrying Value</a:t>
                      </a:r>
                      <a:endParaRPr lang="en-US" sz="2000" b="1" i="0" u="none" strike="noStrike" dirty="0">
                        <a:solidFill>
                          <a:srgbClr val="000000"/>
                        </a:solidFill>
                        <a:effectLst/>
                        <a:latin typeface="Calibri" panose="020F0502020204030204" pitchFamily="34" charset="0"/>
                      </a:endParaRPr>
                    </a:p>
                  </a:txBody>
                  <a:tcPr marL="9525" marR="9525" marT="9525" marB="0" anchor="b">
                    <a:lnB w="12700" cap="flat" cmpd="sng" algn="ctr">
                      <a:solidFill>
                        <a:schemeClr val="tx1"/>
                      </a:solidFill>
                      <a:prstDash val="solid"/>
                      <a:round/>
                      <a:headEnd type="none" w="med" len="med"/>
                      <a:tailEnd type="none" w="med" len="med"/>
                    </a:lnB>
                    <a:solidFill>
                      <a:srgbClr val="D4D0B0"/>
                    </a:solidFill>
                  </a:tcPr>
                </a:tc>
                <a:extLst>
                  <a:ext uri="{0D108BD9-81ED-4DB2-BD59-A6C34878D82A}">
                    <a16:rowId xmlns:a16="http://schemas.microsoft.com/office/drawing/2014/main" val="3911192851"/>
                  </a:ext>
                </a:extLst>
              </a:tr>
              <a:tr h="501189">
                <a:tc>
                  <a:txBody>
                    <a:bodyPr/>
                    <a:lstStyle/>
                    <a:p>
                      <a:pPr algn="ctr" fontAlgn="ctr"/>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solidFill>
                      <a:srgbClr val="D4D0B0"/>
                    </a:solidFill>
                  </a:tcPr>
                </a:tc>
                <a:tc>
                  <a:txBody>
                    <a:bodyPr/>
                    <a:lstStyle/>
                    <a:p>
                      <a:pPr algn="ctr" fontAlgn="ctr"/>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ctr" fontAlgn="ctr"/>
                      <a:r>
                        <a:rPr lang="en-US" sz="1800" u="none" strike="noStrike" dirty="0">
                          <a:effectLst/>
                        </a:rPr>
                        <a:t>Face Amount × Stated Rate</a:t>
                      </a:r>
                      <a:endParaRPr lang="en-US" sz="18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D0B0"/>
                    </a:solidFill>
                  </a:tcPr>
                </a:tc>
                <a:tc>
                  <a:txBody>
                    <a:bodyPr/>
                    <a:lstStyle/>
                    <a:p>
                      <a:pPr algn="ctr"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ctr" fontAlgn="ctr"/>
                      <a:r>
                        <a:rPr lang="en-US" sz="1800" u="none" strike="noStrike" dirty="0">
                          <a:effectLst/>
                        </a:rPr>
                        <a:t>Carrying Value × Market Rate</a:t>
                      </a:r>
                      <a:endParaRPr lang="en-US" sz="18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D0B0"/>
                    </a:solidFill>
                  </a:tcPr>
                </a:tc>
                <a:tc>
                  <a:txBody>
                    <a:bodyPr/>
                    <a:lstStyle/>
                    <a:p>
                      <a:pPr algn="ctr"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ctr" fontAlgn="ctr"/>
                      <a:r>
                        <a:rPr lang="en-US" sz="1800" u="none" strike="noStrike" dirty="0">
                          <a:effectLst/>
                        </a:rPr>
                        <a:t>(2) – (3)</a:t>
                      </a:r>
                      <a:endParaRPr lang="en-US" sz="18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D0B0"/>
                    </a:solidFill>
                  </a:tcPr>
                </a:tc>
                <a:tc>
                  <a:txBody>
                    <a:bodyPr/>
                    <a:lstStyle/>
                    <a:p>
                      <a:pPr algn="ctr"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ctr" fontAlgn="ctr"/>
                      <a:r>
                        <a:rPr lang="en-US" sz="1800" u="none" strike="noStrike" dirty="0">
                          <a:effectLst/>
                        </a:rPr>
                        <a:t>Prior Carrying Value + (4)</a:t>
                      </a:r>
                      <a:endParaRPr lang="en-US" sz="1800" b="0" i="0" u="none" strike="noStrike" dirty="0">
                        <a:solidFill>
                          <a:srgbClr val="000000"/>
                        </a:solidFill>
                        <a:effectLst/>
                        <a:latin typeface="Calibri" panose="020F0502020204030204" pitchFamily="34" charset="0"/>
                      </a:endParaRPr>
                    </a:p>
                  </a:txBody>
                  <a:tcPr marL="9525" marR="9525" marT="9525"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4D0B0"/>
                    </a:solidFill>
                  </a:tcPr>
                </a:tc>
                <a:extLst>
                  <a:ext uri="{0D108BD9-81ED-4DB2-BD59-A6C34878D82A}">
                    <a16:rowId xmlns:a16="http://schemas.microsoft.com/office/drawing/2014/main" val="287739387"/>
                  </a:ext>
                </a:extLst>
              </a:tr>
              <a:tr h="281172">
                <a:tc>
                  <a:txBody>
                    <a:bodyPr/>
                    <a:lstStyle/>
                    <a:p>
                      <a:pPr algn="ctr" fontAlgn="b"/>
                      <a:r>
                        <a:rPr lang="en-US" sz="1600" u="none" strike="noStrike" dirty="0">
                          <a:effectLst/>
                        </a:rPr>
                        <a:t>   </a:t>
                      </a:r>
                      <a:r>
                        <a:rPr lang="en-US" sz="1600" u="none" strike="noStrike" baseline="0" dirty="0">
                          <a:effectLst/>
                        </a:rPr>
                        <a:t> </a:t>
                      </a:r>
                      <a:r>
                        <a:rPr lang="en-US" sz="1600" u="none" strike="noStrike" dirty="0">
                          <a:effectLst/>
                        </a:rPr>
                        <a:t>1/1/2024</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$107,439 </a:t>
                      </a:r>
                      <a:endParaRPr lang="en-US" sz="1600" b="0" i="0" u="none" strike="noStrike" dirty="0">
                        <a:solidFill>
                          <a:srgbClr val="000000"/>
                        </a:solidFill>
                        <a:effectLst/>
                        <a:latin typeface="Calibri" panose="020F0502020204030204" pitchFamily="34" charset="0"/>
                      </a:endParaRPr>
                    </a:p>
                  </a:txBody>
                  <a:tcPr marL="9525" marR="9525" marT="9525" marB="0" anchor="ctr">
                    <a:lnT w="12700" cap="flat" cmpd="sng" algn="ctr">
                      <a:solidFill>
                        <a:schemeClr val="tx1"/>
                      </a:solidFill>
                      <a:prstDash val="solid"/>
                      <a:round/>
                      <a:headEnd type="none" w="med" len="med"/>
                      <a:tailEnd type="none" w="med" len="med"/>
                    </a:lnT>
                    <a:solidFill>
                      <a:srgbClr val="D4D0B0"/>
                    </a:solidFill>
                  </a:tcPr>
                </a:tc>
                <a:extLst>
                  <a:ext uri="{0D108BD9-81ED-4DB2-BD59-A6C34878D82A}">
                    <a16:rowId xmlns:a16="http://schemas.microsoft.com/office/drawing/2014/main" val="3959982870"/>
                  </a:ext>
                </a:extLst>
              </a:tr>
              <a:tr h="281172">
                <a:tc>
                  <a:txBody>
                    <a:bodyPr/>
                    <a:lstStyle/>
                    <a:p>
                      <a:pPr algn="ctr" fontAlgn="b"/>
                      <a:r>
                        <a:rPr lang="en-US" sz="1600" u="none" strike="noStrike" dirty="0">
                          <a:effectLst/>
                        </a:rPr>
                        <a:t>  6/30/2024</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$3,500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$3,223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$277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107,162 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extLst>
                  <a:ext uri="{0D108BD9-81ED-4DB2-BD59-A6C34878D82A}">
                    <a16:rowId xmlns:a16="http://schemas.microsoft.com/office/drawing/2014/main" val="1506364246"/>
                  </a:ext>
                </a:extLst>
              </a:tr>
              <a:tr h="281172">
                <a:tc>
                  <a:txBody>
                    <a:bodyPr/>
                    <a:lstStyle/>
                    <a:p>
                      <a:pPr algn="ctr" fontAlgn="b"/>
                      <a:r>
                        <a:rPr lang="en-US" sz="1600" u="none" strike="noStrike" dirty="0">
                          <a:effectLst/>
                        </a:rPr>
                        <a:t>12/31/2024</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3,500 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a:t>
                      </a:r>
                      <a:r>
                        <a:rPr lang="en-US" sz="1600" u="none" strike="noStrike" baseline="0" dirty="0">
                          <a:effectLst/>
                        </a:rPr>
                        <a:t> </a:t>
                      </a:r>
                      <a:r>
                        <a:rPr lang="en-US" sz="1600" u="none" strike="noStrike" dirty="0">
                          <a:effectLst/>
                        </a:rPr>
                        <a:t>3,215 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285 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106,877 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extLst>
                  <a:ext uri="{0D108BD9-81ED-4DB2-BD59-A6C34878D82A}">
                    <a16:rowId xmlns:a16="http://schemas.microsoft.com/office/drawing/2014/main" val="2203794457"/>
                  </a:ext>
                </a:extLst>
              </a:tr>
              <a:tr h="281172">
                <a:tc>
                  <a:txBody>
                    <a:bodyPr/>
                    <a:lstStyle/>
                    <a:p>
                      <a:pPr algn="ctr" fontAlgn="b"/>
                      <a:r>
                        <a:rPr lang="en-US" sz="1600" u="none" strike="noStrike" dirty="0">
                          <a:effectLst/>
                        </a:rPr>
                        <a:t>*</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extLst>
                  <a:ext uri="{0D108BD9-81ED-4DB2-BD59-A6C34878D82A}">
                    <a16:rowId xmlns:a16="http://schemas.microsoft.com/office/drawing/2014/main" val="1877073232"/>
                  </a:ext>
                </a:extLst>
              </a:tr>
              <a:tr h="281172">
                <a:tc>
                  <a:txBody>
                    <a:bodyPr/>
                    <a:lstStyle/>
                    <a:p>
                      <a:pPr algn="ctr" fontAlgn="b"/>
                      <a:r>
                        <a:rPr lang="en-US" sz="1600" u="none" strike="noStrike" dirty="0">
                          <a:effectLst/>
                        </a:rPr>
                        <a:t>*</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100,956 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extLst>
                  <a:ext uri="{0D108BD9-81ED-4DB2-BD59-A6C34878D82A}">
                    <a16:rowId xmlns:a16="http://schemas.microsoft.com/office/drawing/2014/main" val="3363531612"/>
                  </a:ext>
                </a:extLst>
              </a:tr>
              <a:tr h="281172">
                <a:tc>
                  <a:txBody>
                    <a:bodyPr/>
                    <a:lstStyle/>
                    <a:p>
                      <a:pPr algn="ctr" fontAlgn="b"/>
                      <a:r>
                        <a:rPr lang="en-US" sz="1600" u="none" strike="noStrike" dirty="0">
                          <a:effectLst/>
                        </a:rPr>
                        <a:t>   6/30/2033</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3,500 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3,029 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471 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100,485 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extLst>
                  <a:ext uri="{0D108BD9-81ED-4DB2-BD59-A6C34878D82A}">
                    <a16:rowId xmlns:a16="http://schemas.microsoft.com/office/drawing/2014/main" val="582358305"/>
                  </a:ext>
                </a:extLst>
              </a:tr>
              <a:tr h="281172">
                <a:tc>
                  <a:txBody>
                    <a:bodyPr/>
                    <a:lstStyle/>
                    <a:p>
                      <a:pPr algn="ctr" fontAlgn="b"/>
                      <a:r>
                        <a:rPr lang="en-US" sz="1600" u="none" strike="noStrike" dirty="0">
                          <a:effectLst/>
                        </a:rPr>
                        <a:t> 12/31/2033</a:t>
                      </a:r>
                      <a:endParaRPr lang="en-US" sz="1600" b="0" i="0" u="none" strike="noStrike" dirty="0">
                        <a:solidFill>
                          <a:srgbClr val="000000"/>
                        </a:solidFill>
                        <a:effectLst/>
                        <a:latin typeface="Calibri" panose="020F0502020204030204" pitchFamily="34" charset="0"/>
                      </a:endParaRPr>
                    </a:p>
                  </a:txBody>
                  <a:tcPr marL="9525" marR="9525" marT="9525" marB="0" anchor="b">
                    <a:solidFill>
                      <a:srgbClr val="D4D0B0"/>
                    </a:solidFill>
                  </a:tcPr>
                </a:tc>
                <a:tc>
                  <a:txBody>
                    <a:bodyPr/>
                    <a:lstStyle/>
                    <a:p>
                      <a:pPr algn="l" fontAlgn="ctr"/>
                      <a:r>
                        <a:rPr lang="en-US" sz="1600" u="none" strike="noStrike" dirty="0">
                          <a:effectLst/>
                        </a:rPr>
                        <a:t>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3,500 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3,015 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485 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tc>
                  <a:txBody>
                    <a:bodyPr/>
                    <a:lstStyle/>
                    <a:p>
                      <a:pPr algn="ctr" fontAlgn="ctr"/>
                      <a:r>
                        <a:rPr lang="en-US" sz="1600" u="none" strike="noStrike" dirty="0">
                          <a:effectLst/>
                        </a:rPr>
                        <a:t>  100,000 </a:t>
                      </a:r>
                      <a:endParaRPr lang="en-US" sz="1600" b="0" i="0" u="none" strike="noStrike" dirty="0">
                        <a:solidFill>
                          <a:srgbClr val="000000"/>
                        </a:solidFill>
                        <a:effectLst/>
                        <a:latin typeface="Calibri" panose="020F0502020204030204" pitchFamily="34" charset="0"/>
                      </a:endParaRPr>
                    </a:p>
                  </a:txBody>
                  <a:tcPr marL="9525" marR="9525" marT="9525" marB="0" anchor="ctr">
                    <a:solidFill>
                      <a:srgbClr val="D4D0B0"/>
                    </a:solidFill>
                  </a:tcPr>
                </a:tc>
                <a:extLst>
                  <a:ext uri="{0D108BD9-81ED-4DB2-BD59-A6C34878D82A}">
                    <a16:rowId xmlns:a16="http://schemas.microsoft.com/office/drawing/2014/main" val="856766769"/>
                  </a:ext>
                </a:extLst>
              </a:tr>
            </a:tbl>
          </a:graphicData>
        </a:graphic>
      </p:graphicFrame>
      <p:sp>
        <p:nvSpPr>
          <p:cNvPr id="4" name="Footer Placeholder 3">
            <a:extLst>
              <a:ext uri="{FF2B5EF4-FFF2-40B4-BE49-F238E27FC236}">
                <a16:creationId xmlns:a16="http://schemas.microsoft.com/office/drawing/2014/main" id="{3F9082AF-6B17-4356-9960-FFC3181EB2F3}"/>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42491225-7B27-4EDD-A6B3-942A28A9D326}"/>
              </a:ext>
            </a:extLst>
          </p:cNvPr>
          <p:cNvSpPr>
            <a:spLocks noGrp="1"/>
          </p:cNvSpPr>
          <p:nvPr>
            <p:ph type="sldNum" sz="quarter" idx="12"/>
          </p:nvPr>
        </p:nvSpPr>
        <p:spPr/>
        <p:txBody>
          <a:bodyPr/>
          <a:lstStyle/>
          <a:p>
            <a:r>
              <a:rPr lang="en-US" dirty="0"/>
              <a:t>9-</a:t>
            </a:r>
            <a:fld id="{8A048DD7-39B4-434B-ACE7-68CA5B147A05}" type="slidenum">
              <a:rPr lang="en-US" smtClean="0"/>
              <a:t>41</a:t>
            </a:fld>
            <a:endParaRPr lang="en-US" dirty="0"/>
          </a:p>
        </p:txBody>
      </p:sp>
      <p:sp>
        <p:nvSpPr>
          <p:cNvPr id="10" name="Title 1">
            <a:extLst>
              <a:ext uri="{FF2B5EF4-FFF2-40B4-BE49-F238E27FC236}">
                <a16:creationId xmlns:a16="http://schemas.microsoft.com/office/drawing/2014/main" id="{48259754-8AE6-448E-ABC7-CCB2E4024385}"/>
              </a:ext>
            </a:extLst>
          </p:cNvPr>
          <p:cNvSpPr txBox="1">
            <a:spLocks/>
          </p:cNvSpPr>
          <p:nvPr/>
        </p:nvSpPr>
        <p:spPr>
          <a:xfrm>
            <a:off x="813816" y="822960"/>
            <a:ext cx="8229600" cy="1143000"/>
          </a:xfrm>
          <a:prstGeom prst="rect">
            <a:avLst/>
          </a:prstGeom>
        </p:spPr>
        <p:txBody>
          <a:bodyPr/>
          <a:lstStyle>
            <a:lvl1pPr algn="l" defTabSz="457200" rtl="0" eaLnBrk="1" latinLnBrk="0" hangingPunct="1">
              <a:spcBef>
                <a:spcPct val="0"/>
              </a:spcBef>
              <a:buNone/>
              <a:defRPr sz="4000" b="0" i="0" kern="1200">
                <a:solidFill>
                  <a:srgbClr val="A5062D"/>
                </a:solidFill>
                <a:latin typeface="Avenir LT Std 65 Medium"/>
                <a:ea typeface="+mj-ea"/>
                <a:cs typeface="Avenir LT Std 65 Medium"/>
              </a:defRPr>
            </a:lvl1pPr>
          </a:lstStyle>
          <a:p>
            <a:r>
              <a:rPr lang="en-US" dirty="0"/>
              <a:t>Amortization Schedule for Bonds Issued at a Premium</a:t>
            </a:r>
          </a:p>
        </p:txBody>
      </p:sp>
    </p:spTree>
    <p:extLst>
      <p:ext uri="{BB962C8B-B14F-4D97-AF65-F5344CB8AC3E}">
        <p14:creationId xmlns:p14="http://schemas.microsoft.com/office/powerpoint/2010/main" val="41970171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04D0A-F56B-4ADA-997D-5F100F151C7C}"/>
              </a:ext>
            </a:extLst>
          </p:cNvPr>
          <p:cNvSpPr>
            <a:spLocks noGrp="1"/>
          </p:cNvSpPr>
          <p:nvPr>
            <p:ph type="title"/>
          </p:nvPr>
        </p:nvSpPr>
        <p:spPr>
          <a:xfrm>
            <a:off x="812788" y="429768"/>
            <a:ext cx="8229600" cy="1061288"/>
          </a:xfrm>
        </p:spPr>
        <p:txBody>
          <a:bodyPr/>
          <a:lstStyle/>
          <a:p>
            <a:r>
              <a:rPr lang="en-US" sz="3200" dirty="0">
                <a:solidFill>
                  <a:srgbClr val="1D5F76"/>
                </a:solidFill>
              </a:rPr>
              <a:t>Illustration 9–8 </a:t>
            </a:r>
            <a:br>
              <a:rPr lang="en-US" sz="3200" dirty="0">
                <a:solidFill>
                  <a:srgbClr val="1D5F76"/>
                </a:solidFill>
              </a:rPr>
            </a:br>
            <a:r>
              <a:rPr lang="en-US" dirty="0"/>
              <a:t>Changes in Carrying Value over Time</a:t>
            </a:r>
          </a:p>
        </p:txBody>
      </p:sp>
      <p:sp>
        <p:nvSpPr>
          <p:cNvPr id="4" name="Footer Placeholder 3">
            <a:extLst>
              <a:ext uri="{FF2B5EF4-FFF2-40B4-BE49-F238E27FC236}">
                <a16:creationId xmlns:a16="http://schemas.microsoft.com/office/drawing/2014/main" id="{E81984A4-18EB-4733-8184-5A57CF34CCDE}"/>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25AFB321-0677-4AEC-B1E3-BB07D4490BE9}"/>
              </a:ext>
            </a:extLst>
          </p:cNvPr>
          <p:cNvSpPr>
            <a:spLocks noGrp="1"/>
          </p:cNvSpPr>
          <p:nvPr>
            <p:ph type="sldNum" sz="quarter" idx="12"/>
          </p:nvPr>
        </p:nvSpPr>
        <p:spPr/>
        <p:txBody>
          <a:bodyPr/>
          <a:lstStyle/>
          <a:p>
            <a:r>
              <a:rPr lang="en-US" dirty="0"/>
              <a:t>9-</a:t>
            </a:r>
            <a:fld id="{8A048DD7-39B4-434B-ACE7-68CA5B147A05}" type="slidenum">
              <a:rPr lang="en-US" smtClean="0"/>
              <a:t>42</a:t>
            </a:fld>
            <a:endParaRPr lang="en-US" dirty="0"/>
          </a:p>
        </p:txBody>
      </p:sp>
      <p:pic>
        <p:nvPicPr>
          <p:cNvPr id="7170" name="Picture 2" descr="https://d1cag3og5zsskm.cloudfront.net/v/s2/e9/09/25/ddfb8e48db9f1f1a9462e83a8e?Expires=1524803400&amp;Signature=mJvLRe2gdVBE5jb9GgKiVBKefAHFaHnG0fMIMD3x7~0UTz5LAgyFrnctK3vxAi3~CrcvFrR31TJzHlyDCeiHjoNferp~DhoJdWpWKQH7GD~WRwL43n4Ca0d7tcUIxBrvyUdizFLk87saMtUfkCYWW3AITc0Dl2wP84cbwWblrOQzBTYYtA79uYWfVKkJPTeGbCsNt4IxfWCLBCzU77REwjH0hsg~9pyYgURRPr5nBjDVieejdoZHcoAZzbWXBrpvAhHzu4JGLa8LSj~TL-3rKltvLbekTR-MyeQdSAHXjhWjRw19QvaarRiaw4FnOylcb50cb8PErf5Ja6BH3NSdeQ__&amp;Key-Pair-Id=APKAJY4Y3HIBJJ7SJ76A">
            <a:extLst>
              <a:ext uri="{FF2B5EF4-FFF2-40B4-BE49-F238E27FC236}">
                <a16:creationId xmlns:a16="http://schemas.microsoft.com/office/drawing/2014/main" id="{CBE60505-FF87-4B2E-8041-7E25DB1F882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70693" y="1696734"/>
            <a:ext cx="7647540" cy="463973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2188536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8769" y="463998"/>
            <a:ext cx="8434217" cy="1143000"/>
          </a:xfrm>
        </p:spPr>
        <p:txBody>
          <a:bodyPr/>
          <a:lstStyle/>
          <a:p>
            <a:r>
              <a:rPr lang="en-US" dirty="0"/>
              <a:t>Key Point </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9-</a:t>
            </a:r>
            <a:fld id="{8A048DD7-39B4-434B-ACE7-68CA5B147A05}" type="slidenum">
              <a:rPr lang="en-US" smtClean="0"/>
              <a:t>43</a:t>
            </a:fld>
            <a:endParaRPr lang="en-US" dirty="0"/>
          </a:p>
        </p:txBody>
      </p:sp>
      <p:sp>
        <p:nvSpPr>
          <p:cNvPr id="5" name="Content Placeholder 4"/>
          <p:cNvSpPr>
            <a:spLocks noGrp="1"/>
          </p:cNvSpPr>
          <p:nvPr>
            <p:ph sz="quarter" idx="13"/>
          </p:nvPr>
        </p:nvSpPr>
        <p:spPr>
          <a:xfrm>
            <a:off x="807522" y="1427493"/>
            <a:ext cx="7956468" cy="4015364"/>
          </a:xfrm>
        </p:spPr>
        <p:txBody>
          <a:bodyPr/>
          <a:lstStyle/>
          <a:p>
            <a:pPr marL="457200" indent="-457200">
              <a:buFont typeface="Arial" panose="020B0604020202020204" pitchFamily="34" charset="0"/>
              <a:buChar char="•"/>
            </a:pPr>
            <a:r>
              <a:rPr lang="en-US" dirty="0"/>
              <a:t>When bonds issue at a discount (below face amount), the carrying value and the corresponding interest expense </a:t>
            </a:r>
            <a:r>
              <a:rPr lang="en-US" i="1" dirty="0"/>
              <a:t>increase</a:t>
            </a:r>
            <a:r>
              <a:rPr lang="en-US" dirty="0"/>
              <a:t> over time. </a:t>
            </a:r>
          </a:p>
          <a:p>
            <a:pPr marL="457200" indent="-457200">
              <a:buFont typeface="Arial" panose="020B0604020202020204" pitchFamily="34" charset="0"/>
              <a:buChar char="•"/>
            </a:pPr>
            <a:r>
              <a:rPr lang="en-US" dirty="0"/>
              <a:t>When bonds issue at a premium (above face amount), the carrying value and the corresponding interest expense </a:t>
            </a:r>
            <a:r>
              <a:rPr lang="en-US" i="1" dirty="0"/>
              <a:t>decrease</a:t>
            </a:r>
            <a:r>
              <a:rPr lang="en-US" dirty="0"/>
              <a:t> over time.</a:t>
            </a:r>
          </a:p>
        </p:txBody>
      </p:sp>
    </p:spTree>
    <p:extLst>
      <p:ext uri="{BB962C8B-B14F-4D97-AF65-F5344CB8AC3E}">
        <p14:creationId xmlns:p14="http://schemas.microsoft.com/office/powerpoint/2010/main" val="28082615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a:bodyPr>
          <a:lstStyle/>
          <a:p>
            <a:pPr marL="0" indent="0">
              <a:buNone/>
            </a:pPr>
            <a:r>
              <a:rPr lang="en-US" dirty="0"/>
              <a:t>If a 10-year bond is issued with a stated rate of 9% when the market rate is 8%, the bonds will be issued at ______?</a:t>
            </a:r>
          </a:p>
          <a:p>
            <a:pPr>
              <a:buAutoNum type="alphaLcPeriod"/>
            </a:pPr>
            <a:r>
              <a:rPr lang="en-US" dirty="0"/>
              <a:t>A premium</a:t>
            </a:r>
          </a:p>
          <a:p>
            <a:pPr>
              <a:buAutoNum type="alphaLcPeriod"/>
            </a:pPr>
            <a:r>
              <a:rPr lang="en-US" dirty="0"/>
              <a:t>A discount</a:t>
            </a:r>
          </a:p>
          <a:p>
            <a:pPr>
              <a:buAutoNum type="alphaLcPeriod" startAt="3"/>
            </a:pPr>
            <a:r>
              <a:rPr lang="en-US" dirty="0"/>
              <a:t>Face amount</a:t>
            </a:r>
          </a:p>
          <a:p>
            <a:pPr>
              <a:buAutoNum type="alphaLcPeriod" startAt="3"/>
            </a:pPr>
            <a:r>
              <a:rPr lang="en-US" dirty="0"/>
              <a:t>Cannot determine with information given</a:t>
            </a:r>
          </a:p>
        </p:txBody>
      </p:sp>
      <p:sp>
        <p:nvSpPr>
          <p:cNvPr id="4" name="Title 3"/>
          <p:cNvSpPr>
            <a:spLocks noGrp="1"/>
          </p:cNvSpPr>
          <p:nvPr>
            <p:ph type="title"/>
          </p:nvPr>
        </p:nvSpPr>
        <p:spPr>
          <a:xfrm>
            <a:off x="960511" y="360482"/>
            <a:ext cx="7922577" cy="799257"/>
          </a:xfrm>
        </p:spPr>
        <p:txBody>
          <a:bodyPr/>
          <a:lstStyle/>
          <a:p>
            <a:r>
              <a:rPr lang="en-US" dirty="0"/>
              <a:t>Concept Check 9–5</a:t>
            </a:r>
          </a:p>
        </p:txBody>
      </p:sp>
      <p:sp>
        <p:nvSpPr>
          <p:cNvPr id="6" name="Oval 5"/>
          <p:cNvSpPr/>
          <p:nvPr/>
        </p:nvSpPr>
        <p:spPr bwMode="auto">
          <a:xfrm>
            <a:off x="827991" y="2821979"/>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07377" y="5586817"/>
            <a:ext cx="7406640" cy="830997"/>
          </a:xfrm>
          <a:prstGeom prst="rect">
            <a:avLst/>
          </a:prstGeom>
          <a:solidFill>
            <a:srgbClr val="FFFFD1"/>
          </a:solidFill>
          <a:ln w="6350">
            <a:solidFill>
              <a:schemeClr val="tx1"/>
            </a:solidFill>
          </a:ln>
        </p:spPr>
        <p:txBody>
          <a:bodyPr wrap="square" rtlCol="0">
            <a:spAutoFit/>
          </a:bodyPr>
          <a:lstStyle/>
          <a:p>
            <a:r>
              <a:rPr lang="en-US" sz="2400" dirty="0"/>
              <a:t>The bonds will be issued at a premium because the stated rate is higher than the market rate of the bond.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44</a:t>
            </a:fld>
            <a:endParaRPr lang="en-US" dirty="0"/>
          </a:p>
        </p:txBody>
      </p:sp>
    </p:spTree>
    <p:extLst>
      <p:ext uri="{BB962C8B-B14F-4D97-AF65-F5344CB8AC3E}">
        <p14:creationId xmlns:p14="http://schemas.microsoft.com/office/powerpoint/2010/main" val="4128408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CD560D-6FF6-4B46-A1FB-BD517B15918A}"/>
              </a:ext>
            </a:extLst>
          </p:cNvPr>
          <p:cNvSpPr>
            <a:spLocks noGrp="1"/>
          </p:cNvSpPr>
          <p:nvPr>
            <p:ph idx="1"/>
          </p:nvPr>
        </p:nvSpPr>
        <p:spPr>
          <a:xfrm>
            <a:off x="709368" y="1421129"/>
            <a:ext cx="8237605" cy="2632940"/>
          </a:xfrm>
        </p:spPr>
        <p:txBody>
          <a:bodyPr/>
          <a:lstStyle/>
          <a:p>
            <a:r>
              <a:rPr lang="en-US" b="1" dirty="0">
                <a:solidFill>
                  <a:srgbClr val="A5062D"/>
                </a:solidFill>
              </a:rPr>
              <a:t>LO9–6     </a:t>
            </a:r>
            <a:r>
              <a:rPr lang="en-US" dirty="0"/>
              <a:t>Record gain or loss on retirement of bonds.</a:t>
            </a:r>
          </a:p>
        </p:txBody>
      </p:sp>
      <p:sp>
        <p:nvSpPr>
          <p:cNvPr id="3" name="Footer Placeholder 2">
            <a:extLst>
              <a:ext uri="{FF2B5EF4-FFF2-40B4-BE49-F238E27FC236}">
                <a16:creationId xmlns:a16="http://schemas.microsoft.com/office/drawing/2014/main" id="{91C14ECB-56A4-49BA-BEF8-C13510BE138F}"/>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a:extLst>
              <a:ext uri="{FF2B5EF4-FFF2-40B4-BE49-F238E27FC236}">
                <a16:creationId xmlns:a16="http://schemas.microsoft.com/office/drawing/2014/main" id="{10F1D115-EF31-4BF6-88BD-2987B264BAB7}"/>
              </a:ext>
            </a:extLst>
          </p:cNvPr>
          <p:cNvSpPr>
            <a:spLocks noGrp="1"/>
          </p:cNvSpPr>
          <p:nvPr>
            <p:ph type="sldNum" sz="quarter" idx="12"/>
          </p:nvPr>
        </p:nvSpPr>
        <p:spPr/>
        <p:txBody>
          <a:bodyPr/>
          <a:lstStyle/>
          <a:p>
            <a:r>
              <a:rPr lang="en-US" dirty="0"/>
              <a:t>9-</a:t>
            </a:r>
            <a:fld id="{8A048DD7-39B4-434B-ACE7-68CA5B147A05}" type="slidenum">
              <a:rPr lang="en-US" smtClean="0"/>
              <a:t>45</a:t>
            </a:fld>
            <a:endParaRPr lang="en-US" dirty="0"/>
          </a:p>
        </p:txBody>
      </p:sp>
      <p:sp>
        <p:nvSpPr>
          <p:cNvPr id="5" name="Title 4">
            <a:extLst>
              <a:ext uri="{FF2B5EF4-FFF2-40B4-BE49-F238E27FC236}">
                <a16:creationId xmlns:a16="http://schemas.microsoft.com/office/drawing/2014/main" id="{46147773-CAB4-4468-A657-E82F55C9603E}"/>
              </a:ext>
            </a:extLst>
          </p:cNvPr>
          <p:cNvSpPr>
            <a:spLocks noGrp="1"/>
          </p:cNvSpPr>
          <p:nvPr>
            <p:ph type="title"/>
          </p:nvPr>
        </p:nvSpPr>
        <p:spPr/>
        <p:txBody>
          <a:bodyPr/>
          <a:lstStyle/>
          <a:p>
            <a:r>
              <a:rPr lang="en-US" dirty="0"/>
              <a:t>Learning Objective 6</a:t>
            </a:r>
          </a:p>
        </p:txBody>
      </p:sp>
    </p:spTree>
    <p:extLst>
      <p:ext uri="{BB962C8B-B14F-4D97-AF65-F5344CB8AC3E}">
        <p14:creationId xmlns:p14="http://schemas.microsoft.com/office/powerpoint/2010/main" val="20535769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Bond Retirements at Maturity</a:t>
            </a:r>
          </a:p>
        </p:txBody>
      </p:sp>
      <p:sp>
        <p:nvSpPr>
          <p:cNvPr id="3" name="Content Placeholder 2"/>
          <p:cNvSpPr>
            <a:spLocks noGrp="1"/>
          </p:cNvSpPr>
          <p:nvPr>
            <p:ph idx="1"/>
          </p:nvPr>
        </p:nvSpPr>
        <p:spPr>
          <a:xfrm>
            <a:off x="809150" y="1291787"/>
            <a:ext cx="8229600" cy="4145304"/>
          </a:xfrm>
        </p:spPr>
        <p:txBody>
          <a:bodyPr/>
          <a:lstStyle/>
          <a:p>
            <a:r>
              <a:rPr lang="en-US" dirty="0"/>
              <a:t>California Coasters issued $100,000 of bonds. </a:t>
            </a:r>
          </a:p>
          <a:p>
            <a:r>
              <a:rPr lang="en-US" dirty="0"/>
              <a:t>The company records the retirement of its bonds at maturity as follows:</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9-</a:t>
            </a:r>
            <a:fld id="{8A048DD7-39B4-434B-ACE7-68CA5B147A05}" type="slidenum">
              <a:rPr lang="en-US" smtClean="0"/>
              <a:t>46</a:t>
            </a:fld>
            <a:endParaRPr lang="en-US" dirty="0"/>
          </a:p>
        </p:txBody>
      </p:sp>
      <p:sp>
        <p:nvSpPr>
          <p:cNvPr id="16" name="Rectangle 15"/>
          <p:cNvSpPr/>
          <p:nvPr/>
        </p:nvSpPr>
        <p:spPr>
          <a:xfrm>
            <a:off x="849502" y="3006770"/>
            <a:ext cx="8045078" cy="1366819"/>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TextBox 16"/>
          <p:cNvSpPr txBox="1">
            <a:spLocks noChangeArrowheads="1"/>
          </p:cNvSpPr>
          <p:nvPr/>
        </p:nvSpPr>
        <p:spPr bwMode="auto">
          <a:xfrm>
            <a:off x="928792" y="3058242"/>
            <a:ext cx="7965788" cy="400110"/>
          </a:xfrm>
          <a:prstGeom prst="rect">
            <a:avLst/>
          </a:prstGeom>
          <a:noFill/>
          <a:ln w="9525">
            <a:noFill/>
            <a:miter lim="800000"/>
            <a:headEnd/>
            <a:tailEnd/>
          </a:ln>
        </p:spPr>
        <p:txBody>
          <a:bodyPr wrap="square">
            <a:spAutoFit/>
          </a:bodyPr>
          <a:lstStyle/>
          <a:p>
            <a:r>
              <a:rPr lang="en-US" sz="2000" dirty="0">
                <a:latin typeface="Calibri" pitchFamily="34" charset="0"/>
              </a:rPr>
              <a:t>      December 31, 2033    	</a:t>
            </a:r>
            <a:r>
              <a:rPr lang="en-US" sz="2000" b="1" dirty="0">
                <a:latin typeface="Calibri" pitchFamily="34" charset="0"/>
              </a:rPr>
              <a:t>				               </a:t>
            </a:r>
            <a:r>
              <a:rPr lang="en-US" sz="2000" dirty="0">
                <a:latin typeface="Calibri" pitchFamily="34" charset="0"/>
              </a:rPr>
              <a:t>Debit	    Credit</a:t>
            </a:r>
            <a:endParaRPr lang="en-US" sz="2000" dirty="0"/>
          </a:p>
        </p:txBody>
      </p:sp>
      <p:sp>
        <p:nvSpPr>
          <p:cNvPr id="18" name="TextBox 17"/>
          <p:cNvSpPr txBox="1">
            <a:spLocks noChangeArrowheads="1"/>
          </p:cNvSpPr>
          <p:nvPr/>
        </p:nvSpPr>
        <p:spPr bwMode="auto">
          <a:xfrm>
            <a:off x="1236223" y="3357926"/>
            <a:ext cx="7677510" cy="984885"/>
          </a:xfrm>
          <a:prstGeom prst="rect">
            <a:avLst/>
          </a:prstGeom>
          <a:noFill/>
          <a:ln w="9525">
            <a:noFill/>
            <a:miter lim="800000"/>
            <a:headEnd/>
            <a:tailEnd/>
          </a:ln>
        </p:spPr>
        <p:txBody>
          <a:bodyPr wrap="square">
            <a:spAutoFit/>
          </a:bodyPr>
          <a:lstStyle/>
          <a:p>
            <a:r>
              <a:rPr lang="en-US" sz="2000" b="1" dirty="0">
                <a:latin typeface="Calibri" pitchFamily="34" charset="0"/>
              </a:rPr>
              <a:t>Bonds Payable </a:t>
            </a:r>
            <a:r>
              <a:rPr lang="en-US" sz="2000" dirty="0">
                <a:latin typeface="Calibri" pitchFamily="34" charset="0"/>
              </a:rPr>
              <a:t>…………………...……..….….….….          </a:t>
            </a:r>
            <a:r>
              <a:rPr lang="en-US" sz="2000" b="1" dirty="0">
                <a:latin typeface="Calibri" pitchFamily="34" charset="0"/>
              </a:rPr>
              <a:t>100,000</a:t>
            </a:r>
          </a:p>
          <a:p>
            <a:r>
              <a:rPr lang="en-US" sz="2000" b="1" dirty="0">
                <a:latin typeface="Calibri" pitchFamily="34" charset="0"/>
              </a:rPr>
              <a:t>    Cash </a:t>
            </a:r>
            <a:r>
              <a:rPr lang="en-US" sz="2000" dirty="0">
                <a:latin typeface="Calibri" pitchFamily="34" charset="0"/>
              </a:rPr>
              <a:t>………………………………………………………                               </a:t>
            </a:r>
            <a:r>
              <a:rPr lang="en-US" sz="2000" b="1" dirty="0">
                <a:latin typeface="Calibri" pitchFamily="34" charset="0"/>
              </a:rPr>
              <a:t>100,000</a:t>
            </a:r>
          </a:p>
          <a:p>
            <a:r>
              <a:rPr lang="en-US" b="1" dirty="0">
                <a:latin typeface="Calibri" pitchFamily="34" charset="0"/>
              </a:rPr>
              <a:t>    </a:t>
            </a:r>
            <a:r>
              <a:rPr lang="en-US" i="1" dirty="0">
                <a:latin typeface="Calibri" pitchFamily="34" charset="0"/>
              </a:rPr>
              <a:t>(Retire bonds at maturity)</a:t>
            </a:r>
            <a:endParaRPr lang="en-US" b="1" u="sng" dirty="0"/>
          </a:p>
        </p:txBody>
      </p:sp>
      <p:cxnSp>
        <p:nvCxnSpPr>
          <p:cNvPr id="19" name="Straight Connector 18"/>
          <p:cNvCxnSpPr/>
          <p:nvPr/>
        </p:nvCxnSpPr>
        <p:spPr>
          <a:xfrm>
            <a:off x="6271886" y="3407264"/>
            <a:ext cx="92741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7500042" y="3423632"/>
            <a:ext cx="8722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1312799" y="3424096"/>
            <a:ext cx="21031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204FB7F0-6520-40C2-B9D7-C992B3E0A2AD}"/>
              </a:ext>
            </a:extLst>
          </p:cNvPr>
          <p:cNvSpPr txBox="1"/>
          <p:nvPr/>
        </p:nvSpPr>
        <p:spPr>
          <a:xfrm>
            <a:off x="958453" y="4644647"/>
            <a:ext cx="7955280" cy="1200329"/>
          </a:xfrm>
          <a:prstGeom prst="rect">
            <a:avLst/>
          </a:prstGeom>
          <a:noFill/>
          <a:ln w="28575">
            <a:solidFill>
              <a:srgbClr val="1D5F76"/>
            </a:solidFill>
          </a:ln>
        </p:spPr>
        <p:txBody>
          <a:bodyPr wrap="square">
            <a:spAutoFit/>
          </a:bodyPr>
          <a:lstStyle/>
          <a:p>
            <a:pPr algn="ctr"/>
            <a:r>
              <a:rPr lang="en-US" sz="2400" dirty="0">
                <a:solidFill>
                  <a:srgbClr val="1D5F76"/>
                </a:solidFill>
              </a:rPr>
              <a:t>Regardless of whether bonds are issued </a:t>
            </a:r>
            <a:br>
              <a:rPr lang="en-US" sz="2400" dirty="0">
                <a:solidFill>
                  <a:srgbClr val="1D5F76"/>
                </a:solidFill>
              </a:rPr>
            </a:br>
            <a:r>
              <a:rPr lang="en-US" sz="2400" dirty="0">
                <a:solidFill>
                  <a:srgbClr val="1D5F76"/>
                </a:solidFill>
              </a:rPr>
              <a:t>at face amount,  at a discount, or at a premium, </a:t>
            </a:r>
            <a:br>
              <a:rPr lang="en-US" sz="2400" dirty="0">
                <a:solidFill>
                  <a:srgbClr val="1D5F76"/>
                </a:solidFill>
              </a:rPr>
            </a:br>
            <a:r>
              <a:rPr lang="en-US" sz="2400" b="1" dirty="0">
                <a:solidFill>
                  <a:srgbClr val="1D5F76"/>
                </a:solidFill>
              </a:rPr>
              <a:t>their carrying value at maturity will equal their face amount</a:t>
            </a:r>
            <a:r>
              <a:rPr lang="en-US" sz="2400" dirty="0">
                <a:solidFill>
                  <a:srgbClr val="1D5F76"/>
                </a:solidFill>
              </a:rPr>
              <a:t>.</a:t>
            </a:r>
          </a:p>
        </p:txBody>
      </p:sp>
    </p:spTree>
    <p:extLst>
      <p:ext uri="{BB962C8B-B14F-4D97-AF65-F5344CB8AC3E}">
        <p14:creationId xmlns:p14="http://schemas.microsoft.com/office/powerpoint/2010/main" val="1566193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100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100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par>
                                <p:cTn id="11" presetID="1" presetClass="entr" presetSubtype="0" fill="hold" nodeType="withEffect">
                                  <p:stCondLst>
                                    <p:cond delay="1000"/>
                                  </p:stCondLst>
                                  <p:childTnLst>
                                    <p:set>
                                      <p:cBhvr>
                                        <p:cTn id="12"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E4E25-B3F6-44DD-8971-3D5D1ADAB8B7}"/>
              </a:ext>
            </a:extLst>
          </p:cNvPr>
          <p:cNvSpPr>
            <a:spLocks noGrp="1"/>
          </p:cNvSpPr>
          <p:nvPr>
            <p:ph type="title"/>
          </p:nvPr>
        </p:nvSpPr>
        <p:spPr/>
        <p:txBody>
          <a:bodyPr/>
          <a:lstStyle/>
          <a:p>
            <a:r>
              <a:rPr lang="en-US" dirty="0"/>
              <a:t>Retirement of Bonds Before Maturity</a:t>
            </a:r>
          </a:p>
        </p:txBody>
      </p:sp>
      <p:sp>
        <p:nvSpPr>
          <p:cNvPr id="3" name="Content Placeholder 2">
            <a:extLst>
              <a:ext uri="{FF2B5EF4-FFF2-40B4-BE49-F238E27FC236}">
                <a16:creationId xmlns:a16="http://schemas.microsoft.com/office/drawing/2014/main" id="{B359CBF5-2C38-49BB-A275-074B3C2D4B8F}"/>
              </a:ext>
            </a:extLst>
          </p:cNvPr>
          <p:cNvSpPr>
            <a:spLocks noGrp="1"/>
          </p:cNvSpPr>
          <p:nvPr>
            <p:ph idx="1"/>
          </p:nvPr>
        </p:nvSpPr>
        <p:spPr>
          <a:xfrm>
            <a:off x="809150" y="1280160"/>
            <a:ext cx="7955280" cy="5137369"/>
          </a:xfrm>
        </p:spPr>
        <p:txBody>
          <a:bodyPr>
            <a:normAutofit/>
          </a:bodyPr>
          <a:lstStyle/>
          <a:p>
            <a:r>
              <a:rPr lang="en-US" dirty="0"/>
              <a:t>A call feature accompanies most bonds, allowing the issuing company to buy back bonds at a fixed price. </a:t>
            </a:r>
          </a:p>
          <a:p>
            <a:pPr lvl="1"/>
            <a:r>
              <a:rPr lang="en-US" dirty="0"/>
              <a:t>Even when bonds are not callable in this way, the issuing company can retire bonds early by purchasing them on the open market. </a:t>
            </a:r>
          </a:p>
          <a:p>
            <a:r>
              <a:rPr lang="en-US" dirty="0"/>
              <a:t>Regardless of the method, when the issuing company retires debt of any type before its scheduled maturity date, the transaction is an </a:t>
            </a:r>
            <a:r>
              <a:rPr lang="en-US" b="1" dirty="0"/>
              <a:t>early extinguishment of debt</a:t>
            </a:r>
            <a:r>
              <a:rPr lang="en-US" dirty="0"/>
              <a:t>.</a:t>
            </a:r>
          </a:p>
        </p:txBody>
      </p:sp>
      <p:sp>
        <p:nvSpPr>
          <p:cNvPr id="4" name="Footer Placeholder 3">
            <a:extLst>
              <a:ext uri="{FF2B5EF4-FFF2-40B4-BE49-F238E27FC236}">
                <a16:creationId xmlns:a16="http://schemas.microsoft.com/office/drawing/2014/main" id="{04196C1A-4640-4241-B8AB-C9CB77B3E16C}"/>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EC72E334-E11D-442F-875E-038F62BDDA1E}"/>
              </a:ext>
            </a:extLst>
          </p:cNvPr>
          <p:cNvSpPr>
            <a:spLocks noGrp="1"/>
          </p:cNvSpPr>
          <p:nvPr>
            <p:ph type="sldNum" sz="quarter" idx="12"/>
          </p:nvPr>
        </p:nvSpPr>
        <p:spPr/>
        <p:txBody>
          <a:bodyPr/>
          <a:lstStyle/>
          <a:p>
            <a:r>
              <a:rPr lang="en-US" dirty="0"/>
              <a:t>9-</a:t>
            </a:r>
            <a:fld id="{8A048DD7-39B4-434B-ACE7-68CA5B147A05}" type="slidenum">
              <a:rPr lang="en-US" smtClean="0"/>
              <a:t>47</a:t>
            </a:fld>
            <a:endParaRPr lang="en-US" dirty="0"/>
          </a:p>
        </p:txBody>
      </p:sp>
    </p:spTree>
    <p:extLst>
      <p:ext uri="{BB962C8B-B14F-4D97-AF65-F5344CB8AC3E}">
        <p14:creationId xmlns:p14="http://schemas.microsoft.com/office/powerpoint/2010/main" val="39273595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527" y="429768"/>
            <a:ext cx="8229600" cy="1143000"/>
          </a:xfrm>
        </p:spPr>
        <p:txBody>
          <a:bodyPr/>
          <a:lstStyle/>
          <a:p>
            <a:r>
              <a:rPr lang="en-US" sz="3600" dirty="0"/>
              <a:t>Bond Retirements Before Maturity</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9-</a:t>
            </a:r>
            <a:fld id="{8A048DD7-39B4-434B-ACE7-68CA5B147A05}" type="slidenum">
              <a:rPr lang="en-US" smtClean="0"/>
              <a:t>48</a:t>
            </a:fld>
            <a:endParaRPr lang="en-US" dirty="0"/>
          </a:p>
        </p:txBody>
      </p:sp>
      <p:sp>
        <p:nvSpPr>
          <p:cNvPr id="10" name="Rectangle 9"/>
          <p:cNvSpPr/>
          <p:nvPr/>
        </p:nvSpPr>
        <p:spPr>
          <a:xfrm>
            <a:off x="812788" y="3150567"/>
            <a:ext cx="8045078" cy="2109999"/>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a:spLocks noChangeArrowheads="1"/>
          </p:cNvSpPr>
          <p:nvPr/>
        </p:nvSpPr>
        <p:spPr bwMode="auto">
          <a:xfrm>
            <a:off x="970135" y="3243534"/>
            <a:ext cx="7677510" cy="400110"/>
          </a:xfrm>
          <a:prstGeom prst="rect">
            <a:avLst/>
          </a:prstGeom>
          <a:noFill/>
          <a:ln w="9525">
            <a:noFill/>
            <a:miter lim="800000"/>
            <a:headEnd/>
            <a:tailEnd/>
          </a:ln>
        </p:spPr>
        <p:txBody>
          <a:bodyPr wrap="square">
            <a:spAutoFit/>
          </a:bodyPr>
          <a:lstStyle/>
          <a:p>
            <a:r>
              <a:rPr lang="en-US" sz="1400" dirty="0">
                <a:latin typeface="Calibri" pitchFamily="34" charset="0"/>
              </a:rPr>
              <a:t>      </a:t>
            </a:r>
            <a:r>
              <a:rPr lang="en-US" sz="2000" dirty="0">
                <a:latin typeface="Calibri" pitchFamily="34" charset="0"/>
              </a:rPr>
              <a:t>December 31, 2024                 </a:t>
            </a:r>
            <a:r>
              <a:rPr lang="en-US" sz="2000" b="1" dirty="0">
                <a:latin typeface="Calibri" pitchFamily="34" charset="0"/>
              </a:rPr>
              <a:t>	      		            </a:t>
            </a:r>
            <a:r>
              <a:rPr lang="en-US" sz="2000" dirty="0">
                <a:latin typeface="Calibri" pitchFamily="34" charset="0"/>
              </a:rPr>
              <a:t>Debit		    Credit</a:t>
            </a:r>
            <a:endParaRPr lang="en-US" sz="2000" dirty="0"/>
          </a:p>
        </p:txBody>
      </p:sp>
      <p:sp>
        <p:nvSpPr>
          <p:cNvPr id="12" name="TextBox 11"/>
          <p:cNvSpPr txBox="1">
            <a:spLocks noChangeArrowheads="1"/>
          </p:cNvSpPr>
          <p:nvPr/>
        </p:nvSpPr>
        <p:spPr bwMode="auto">
          <a:xfrm>
            <a:off x="1199509" y="3660129"/>
            <a:ext cx="7677510" cy="1600438"/>
          </a:xfrm>
          <a:prstGeom prst="rect">
            <a:avLst/>
          </a:prstGeom>
          <a:noFill/>
          <a:ln w="9525">
            <a:noFill/>
            <a:miter lim="800000"/>
            <a:headEnd/>
            <a:tailEnd/>
          </a:ln>
        </p:spPr>
        <p:txBody>
          <a:bodyPr wrap="square">
            <a:spAutoFit/>
          </a:bodyPr>
          <a:lstStyle/>
          <a:p>
            <a:r>
              <a:rPr lang="en-US" sz="2000" b="1" dirty="0">
                <a:latin typeface="Calibri" pitchFamily="34" charset="0"/>
              </a:rPr>
              <a:t>Bonds Payable </a:t>
            </a:r>
            <a:r>
              <a:rPr lang="en-US" sz="2000" dirty="0">
                <a:latin typeface="Calibri" pitchFamily="34" charset="0"/>
              </a:rPr>
              <a:t>(account balance) ..….….….……    </a:t>
            </a:r>
            <a:r>
              <a:rPr lang="en-US" sz="2000" b="1" dirty="0">
                <a:latin typeface="Calibri" pitchFamily="34" charset="0"/>
              </a:rPr>
              <a:t>100,000</a:t>
            </a:r>
          </a:p>
          <a:p>
            <a:r>
              <a:rPr lang="en-US" sz="2000" b="1" dirty="0">
                <a:latin typeface="Calibri" pitchFamily="34" charset="0"/>
              </a:rPr>
              <a:t>Premium on Bonds Payable </a:t>
            </a:r>
            <a:r>
              <a:rPr lang="en-US" sz="2000" dirty="0">
                <a:latin typeface="Calibri" pitchFamily="34" charset="0"/>
              </a:rPr>
              <a:t>….….….………………        </a:t>
            </a:r>
            <a:r>
              <a:rPr lang="en-US" sz="2000" b="1" dirty="0">
                <a:latin typeface="Calibri" pitchFamily="34" charset="0"/>
              </a:rPr>
              <a:t>6,877</a:t>
            </a:r>
          </a:p>
          <a:p>
            <a:r>
              <a:rPr lang="en-US" sz="2000" b="1" dirty="0">
                <a:latin typeface="Calibri" pitchFamily="34" charset="0"/>
              </a:rPr>
              <a:t>Loss </a:t>
            </a:r>
            <a:r>
              <a:rPr lang="en-US" sz="2000" dirty="0">
                <a:latin typeface="Calibri" pitchFamily="34" charset="0"/>
              </a:rPr>
              <a:t>(difference) ….….….………………………………..        </a:t>
            </a:r>
            <a:r>
              <a:rPr lang="en-US" sz="2000" b="1" dirty="0">
                <a:latin typeface="Calibri" pitchFamily="34" charset="0"/>
              </a:rPr>
              <a:t>7,476</a:t>
            </a:r>
          </a:p>
          <a:p>
            <a:r>
              <a:rPr lang="en-US" sz="2000" b="1" dirty="0">
                <a:latin typeface="Calibri" pitchFamily="34" charset="0"/>
              </a:rPr>
              <a:t>     Cash </a:t>
            </a:r>
            <a:r>
              <a:rPr lang="en-US" sz="2000" dirty="0">
                <a:latin typeface="Calibri" pitchFamily="34" charset="0"/>
              </a:rPr>
              <a:t>(amount paid) ………………………………….                          </a:t>
            </a:r>
            <a:r>
              <a:rPr lang="en-US" sz="2000" b="1" dirty="0">
                <a:latin typeface="Calibri" pitchFamily="34" charset="0"/>
              </a:rPr>
              <a:t>114,353</a:t>
            </a:r>
          </a:p>
          <a:p>
            <a:r>
              <a:rPr lang="en-US" sz="1400" b="1" dirty="0">
                <a:latin typeface="Calibri" pitchFamily="34" charset="0"/>
              </a:rPr>
              <a:t>       </a:t>
            </a:r>
            <a:r>
              <a:rPr lang="en-US" i="1" dirty="0">
                <a:latin typeface="Calibri" pitchFamily="34" charset="0"/>
              </a:rPr>
              <a:t>(Retire bonds before maturity)</a:t>
            </a:r>
            <a:endParaRPr lang="en-US" sz="1400" b="1" u="sng" dirty="0"/>
          </a:p>
        </p:txBody>
      </p:sp>
      <p:cxnSp>
        <p:nvCxnSpPr>
          <p:cNvPr id="13" name="Straight Connector 12"/>
          <p:cNvCxnSpPr/>
          <p:nvPr/>
        </p:nvCxnSpPr>
        <p:spPr>
          <a:xfrm>
            <a:off x="6263299" y="3559031"/>
            <a:ext cx="72608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7633050" y="3560359"/>
            <a:ext cx="7303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1276084" y="3558567"/>
            <a:ext cx="2103120" cy="46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 name="Rectangle 3"/>
          <p:cNvSpPr/>
          <p:nvPr/>
        </p:nvSpPr>
        <p:spPr>
          <a:xfrm>
            <a:off x="881885" y="5260567"/>
            <a:ext cx="7906884" cy="1200329"/>
          </a:xfrm>
          <a:prstGeom prst="rect">
            <a:avLst/>
          </a:prstGeom>
        </p:spPr>
        <p:txBody>
          <a:bodyPr wrap="square">
            <a:spAutoFit/>
          </a:bodyPr>
          <a:lstStyle/>
          <a:p>
            <a:r>
              <a:rPr lang="en-US" sz="2400" dirty="0"/>
              <a:t>California Coasters records a loss for the difference between the price paid to repurchase the bonds ($114,353) and the bonds’ carrying value ($106,877).   </a:t>
            </a:r>
          </a:p>
        </p:txBody>
      </p:sp>
      <p:sp>
        <p:nvSpPr>
          <p:cNvPr id="16" name="Rectangle 15"/>
          <p:cNvSpPr/>
          <p:nvPr/>
        </p:nvSpPr>
        <p:spPr>
          <a:xfrm>
            <a:off x="776193" y="977178"/>
            <a:ext cx="7906884" cy="1938992"/>
          </a:xfrm>
          <a:prstGeom prst="rect">
            <a:avLst/>
          </a:prstGeom>
        </p:spPr>
        <p:txBody>
          <a:bodyPr wrap="square">
            <a:spAutoFit/>
          </a:bodyPr>
          <a:lstStyle/>
          <a:p>
            <a:r>
              <a:rPr lang="en-US" sz="2400" dirty="0">
                <a:solidFill>
                  <a:srgbClr val="1D5F76"/>
                </a:solidFill>
              </a:rPr>
              <a:t>California Coasters issued bonds on January 1, 2024, above face amount (at a premium) at $107,439. The carrying value of the bonds one year later on December 31, 2024, is $106,877. Record the bond retirement before maturity on December 31, 2024, for $114,353. </a:t>
            </a:r>
            <a:r>
              <a:rPr lang="en-US" sz="2400" dirty="0"/>
              <a:t> </a:t>
            </a:r>
          </a:p>
        </p:txBody>
      </p:sp>
      <p:sp>
        <p:nvSpPr>
          <p:cNvPr id="17" name="TextBox 16"/>
          <p:cNvSpPr txBox="1"/>
          <p:nvPr/>
        </p:nvSpPr>
        <p:spPr>
          <a:xfrm rot="21296222">
            <a:off x="25132" y="2741875"/>
            <a:ext cx="1736629" cy="646331"/>
          </a:xfrm>
          <a:prstGeom prst="rect">
            <a:avLst/>
          </a:prstGeom>
          <a:noFill/>
        </p:spPr>
        <p:txBody>
          <a:bodyPr wrap="none" rtlCol="0">
            <a:spAutoFit/>
          </a:bodyPr>
          <a:lstStyle/>
          <a:p>
            <a:r>
              <a:rPr lang="en-US" b="1" dirty="0">
                <a:solidFill>
                  <a:srgbClr val="00B050"/>
                </a:solidFill>
              </a:rPr>
              <a:t>Reduce account</a:t>
            </a:r>
          </a:p>
          <a:p>
            <a:r>
              <a:rPr lang="en-US" b="1" dirty="0">
                <a:solidFill>
                  <a:srgbClr val="00B050"/>
                </a:solidFill>
              </a:rPr>
              <a:t>balances to zero</a:t>
            </a:r>
          </a:p>
        </p:txBody>
      </p:sp>
      <p:sp>
        <p:nvSpPr>
          <p:cNvPr id="18" name="Freeform 17"/>
          <p:cNvSpPr/>
          <p:nvPr/>
        </p:nvSpPr>
        <p:spPr>
          <a:xfrm>
            <a:off x="681974" y="3407338"/>
            <a:ext cx="594109" cy="472611"/>
          </a:xfrm>
          <a:custGeom>
            <a:avLst/>
            <a:gdLst>
              <a:gd name="connsiteX0" fmla="*/ 0 w 482886"/>
              <a:gd name="connsiteY0" fmla="*/ 0 h 472611"/>
              <a:gd name="connsiteX1" fmla="*/ 102742 w 482886"/>
              <a:gd name="connsiteY1" fmla="*/ 380143 h 472611"/>
              <a:gd name="connsiteX2" fmla="*/ 482886 w 482886"/>
              <a:gd name="connsiteY2" fmla="*/ 472611 h 472611"/>
            </a:gdLst>
            <a:ahLst/>
            <a:cxnLst>
              <a:cxn ang="0">
                <a:pos x="connsiteX0" y="connsiteY0"/>
              </a:cxn>
              <a:cxn ang="0">
                <a:pos x="connsiteX1" y="connsiteY1"/>
              </a:cxn>
              <a:cxn ang="0">
                <a:pos x="connsiteX2" y="connsiteY2"/>
              </a:cxn>
            </a:cxnLst>
            <a:rect l="l" t="t" r="r" b="b"/>
            <a:pathLst>
              <a:path w="482886" h="472611">
                <a:moveTo>
                  <a:pt x="0" y="0"/>
                </a:moveTo>
                <a:cubicBezTo>
                  <a:pt x="11130" y="150687"/>
                  <a:pt x="22261" y="301375"/>
                  <a:pt x="102742" y="380143"/>
                </a:cubicBezTo>
                <a:cubicBezTo>
                  <a:pt x="183223" y="458911"/>
                  <a:pt x="419529" y="464049"/>
                  <a:pt x="482886" y="472611"/>
                </a:cubicBezTo>
              </a:path>
            </a:pathLst>
          </a:custGeom>
          <a:noFill/>
          <a:ln w="25400">
            <a:solidFill>
              <a:srgbClr val="00B050"/>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Freeform 18"/>
          <p:cNvSpPr/>
          <p:nvPr/>
        </p:nvSpPr>
        <p:spPr>
          <a:xfrm>
            <a:off x="545900" y="3407338"/>
            <a:ext cx="730184" cy="760287"/>
          </a:xfrm>
          <a:custGeom>
            <a:avLst/>
            <a:gdLst>
              <a:gd name="connsiteX0" fmla="*/ 0 w 482886"/>
              <a:gd name="connsiteY0" fmla="*/ 0 h 472611"/>
              <a:gd name="connsiteX1" fmla="*/ 102742 w 482886"/>
              <a:gd name="connsiteY1" fmla="*/ 380143 h 472611"/>
              <a:gd name="connsiteX2" fmla="*/ 482886 w 482886"/>
              <a:gd name="connsiteY2" fmla="*/ 472611 h 472611"/>
            </a:gdLst>
            <a:ahLst/>
            <a:cxnLst>
              <a:cxn ang="0">
                <a:pos x="connsiteX0" y="connsiteY0"/>
              </a:cxn>
              <a:cxn ang="0">
                <a:pos x="connsiteX1" y="connsiteY1"/>
              </a:cxn>
              <a:cxn ang="0">
                <a:pos x="connsiteX2" y="connsiteY2"/>
              </a:cxn>
            </a:cxnLst>
            <a:rect l="l" t="t" r="r" b="b"/>
            <a:pathLst>
              <a:path w="482886" h="472611">
                <a:moveTo>
                  <a:pt x="0" y="0"/>
                </a:moveTo>
                <a:cubicBezTo>
                  <a:pt x="11130" y="150687"/>
                  <a:pt x="22261" y="301375"/>
                  <a:pt x="102742" y="380143"/>
                </a:cubicBezTo>
                <a:cubicBezTo>
                  <a:pt x="183223" y="458911"/>
                  <a:pt x="419529" y="464049"/>
                  <a:pt x="482886" y="472611"/>
                </a:cubicBezTo>
              </a:path>
            </a:pathLst>
          </a:custGeom>
          <a:noFill/>
          <a:ln w="25400">
            <a:solidFill>
              <a:srgbClr val="00B050"/>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28023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100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nodeType="withEffect">
                                  <p:stCondLst>
                                    <p:cond delay="1000"/>
                                  </p:stCondLst>
                                  <p:childTnLst>
                                    <p:set>
                                      <p:cBhvr>
                                        <p:cTn id="8" dur="1" fill="hold">
                                          <p:stCondLst>
                                            <p:cond delay="0"/>
                                          </p:stCondLst>
                                        </p:cTn>
                                        <p:tgtEl>
                                          <p:spTgt spid="12">
                                            <p:txEl>
                                              <p:pRg st="1" end="1"/>
                                            </p:txEl>
                                          </p:spTgt>
                                        </p:tgtEl>
                                        <p:attrNameLst>
                                          <p:attrName>style.visibility</p:attrName>
                                        </p:attrNameLst>
                                      </p:cBhvr>
                                      <p:to>
                                        <p:strVal val="visible"/>
                                      </p:to>
                                    </p:set>
                                  </p:childTnLst>
                                </p:cTn>
                              </p:par>
                              <p:par>
                                <p:cTn id="9" presetID="1" presetClass="entr" presetSubtype="0" fill="hold" grpId="0" nodeType="withEffect">
                                  <p:stCondLst>
                                    <p:cond delay="100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100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100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1000"/>
                                  </p:stCondLst>
                                  <p:childTnLst>
                                    <p:set>
                                      <p:cBhvr>
                                        <p:cTn id="18"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1000"/>
                                  </p:stCondLst>
                                  <p:childTnLst>
                                    <p:set>
                                      <p:cBhvr>
                                        <p:cTn id="22" dur="1" fill="hold">
                                          <p:stCondLst>
                                            <p:cond delay="0"/>
                                          </p:stCondLst>
                                        </p:cTn>
                                        <p:tgtEl>
                                          <p:spTgt spid="12">
                                            <p:txEl>
                                              <p:pRg st="3" end="3"/>
                                            </p:txEl>
                                          </p:spTgt>
                                        </p:tgtEl>
                                        <p:attrNameLst>
                                          <p:attrName>style.visibility</p:attrName>
                                        </p:attrNameLst>
                                      </p:cBhvr>
                                      <p:to>
                                        <p:strVal val="visible"/>
                                      </p:to>
                                    </p:set>
                                  </p:childTnLst>
                                </p:cTn>
                              </p:par>
                              <p:par>
                                <p:cTn id="23" presetID="1" presetClass="entr" presetSubtype="0" fill="hold" nodeType="withEffect">
                                  <p:stCondLst>
                                    <p:cond delay="1000"/>
                                  </p:stCondLst>
                                  <p:childTnLst>
                                    <p:set>
                                      <p:cBhvr>
                                        <p:cTn id="24" dur="1" fill="hold">
                                          <p:stCondLst>
                                            <p:cond delay="0"/>
                                          </p:stCondLst>
                                        </p:cTn>
                                        <p:tgtEl>
                                          <p:spTgt spid="12">
                                            <p:txEl>
                                              <p:pRg st="4" end="4"/>
                                            </p:txEl>
                                          </p:spTgt>
                                        </p:tgtEl>
                                        <p:attrNameLst>
                                          <p:attrName>style.visibility</p:attrName>
                                        </p:attrNameLst>
                                      </p:cBhvr>
                                      <p:to>
                                        <p:strVal val="visible"/>
                                      </p:to>
                                    </p:set>
                                  </p:childTnLst>
                                </p:cTn>
                              </p:par>
                              <p:par>
                                <p:cTn id="25" presetID="1" presetClass="entr" presetSubtype="0" fill="hold" nodeType="withEffect">
                                  <p:stCondLst>
                                    <p:cond delay="100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39421-E852-497D-9B4B-0B2AEB7B6559}"/>
              </a:ext>
            </a:extLst>
          </p:cNvPr>
          <p:cNvSpPr>
            <a:spLocks noGrp="1"/>
          </p:cNvSpPr>
          <p:nvPr>
            <p:ph type="title"/>
          </p:nvPr>
        </p:nvSpPr>
        <p:spPr>
          <a:xfrm>
            <a:off x="724628" y="429768"/>
            <a:ext cx="8229600" cy="1143000"/>
          </a:xfrm>
        </p:spPr>
        <p:txBody>
          <a:bodyPr/>
          <a:lstStyle/>
          <a:p>
            <a:r>
              <a:rPr lang="en-US" dirty="0"/>
              <a:t>Key Point </a:t>
            </a:r>
          </a:p>
        </p:txBody>
      </p:sp>
      <p:sp>
        <p:nvSpPr>
          <p:cNvPr id="3" name="Footer Placeholder 2">
            <a:extLst>
              <a:ext uri="{FF2B5EF4-FFF2-40B4-BE49-F238E27FC236}">
                <a16:creationId xmlns:a16="http://schemas.microsoft.com/office/drawing/2014/main" id="{A588782E-9F35-4597-B804-FE4230F11DC2}"/>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a:extLst>
              <a:ext uri="{FF2B5EF4-FFF2-40B4-BE49-F238E27FC236}">
                <a16:creationId xmlns:a16="http://schemas.microsoft.com/office/drawing/2014/main" id="{ED98DCAF-4743-4FD0-8649-9FD98D6C5515}"/>
              </a:ext>
            </a:extLst>
          </p:cNvPr>
          <p:cNvSpPr>
            <a:spLocks noGrp="1"/>
          </p:cNvSpPr>
          <p:nvPr>
            <p:ph type="sldNum" sz="quarter" idx="12"/>
          </p:nvPr>
        </p:nvSpPr>
        <p:spPr/>
        <p:txBody>
          <a:bodyPr/>
          <a:lstStyle/>
          <a:p>
            <a:r>
              <a:rPr lang="en-US" dirty="0"/>
              <a:t>9-</a:t>
            </a:r>
            <a:fld id="{8A048DD7-39B4-434B-ACE7-68CA5B147A05}" type="slidenum">
              <a:rPr lang="en-US" smtClean="0"/>
              <a:t>49</a:t>
            </a:fld>
            <a:endParaRPr lang="en-US" dirty="0"/>
          </a:p>
        </p:txBody>
      </p:sp>
      <p:sp>
        <p:nvSpPr>
          <p:cNvPr id="6" name="TextBox 5">
            <a:extLst>
              <a:ext uri="{FF2B5EF4-FFF2-40B4-BE49-F238E27FC236}">
                <a16:creationId xmlns:a16="http://schemas.microsoft.com/office/drawing/2014/main" id="{E36D465C-3002-4D9A-B210-8780F44F0025}"/>
              </a:ext>
            </a:extLst>
          </p:cNvPr>
          <p:cNvSpPr txBox="1"/>
          <p:nvPr/>
        </p:nvSpPr>
        <p:spPr>
          <a:xfrm>
            <a:off x="724628" y="1280160"/>
            <a:ext cx="7874000" cy="3637919"/>
          </a:xfrm>
          <a:prstGeom prst="rect">
            <a:avLst/>
          </a:prstGeom>
          <a:noFill/>
        </p:spPr>
        <p:txBody>
          <a:bodyPr wrap="square" rtlCol="0">
            <a:spAutoFit/>
          </a:bodyPr>
          <a:lstStyle/>
          <a:p>
            <a:pPr marL="457200" indent="-457200">
              <a:spcBef>
                <a:spcPct val="20000"/>
              </a:spcBef>
              <a:buFont typeface="Arial" panose="020B0604020202020204" pitchFamily="34" charset="0"/>
              <a:buChar char="•"/>
            </a:pPr>
            <a:r>
              <a:rPr lang="en-US" sz="3200" dirty="0">
                <a:solidFill>
                  <a:srgbClr val="1D5F76"/>
                </a:solidFill>
              </a:rPr>
              <a:t>No gain or loss is recorded on bonds retired at maturity. </a:t>
            </a:r>
          </a:p>
          <a:p>
            <a:pPr marL="457200" indent="-457200">
              <a:spcBef>
                <a:spcPct val="20000"/>
              </a:spcBef>
              <a:buFont typeface="Arial" panose="020B0604020202020204" pitchFamily="34" charset="0"/>
              <a:buChar char="•"/>
            </a:pPr>
            <a:r>
              <a:rPr lang="en-US" sz="3200" dirty="0">
                <a:solidFill>
                  <a:srgbClr val="1D5F76"/>
                </a:solidFill>
              </a:rPr>
              <a:t>For bonds retired before maturity, we record a gain or loss on early extinguishment equal to the difference between the price paid to repurchase the bonds and the bonds’ carrying value.</a:t>
            </a:r>
          </a:p>
        </p:txBody>
      </p:sp>
    </p:spTree>
    <p:extLst>
      <p:ext uri="{BB962C8B-B14F-4D97-AF65-F5344CB8AC3E}">
        <p14:creationId xmlns:p14="http://schemas.microsoft.com/office/powerpoint/2010/main" val="328990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 </a:t>
            </a:r>
          </a:p>
        </p:txBody>
      </p:sp>
      <p:sp>
        <p:nvSpPr>
          <p:cNvPr id="3" name="Content Placeholder 2"/>
          <p:cNvSpPr>
            <a:spLocks noGrp="1"/>
          </p:cNvSpPr>
          <p:nvPr>
            <p:ph idx="1"/>
          </p:nvPr>
        </p:nvSpPr>
        <p:spPr>
          <a:xfrm>
            <a:off x="775271" y="1356564"/>
            <a:ext cx="7955280" cy="4525963"/>
          </a:xfrm>
        </p:spPr>
        <p:txBody>
          <a:bodyPr/>
          <a:lstStyle/>
          <a:p>
            <a:r>
              <a:rPr lang="en-US" dirty="0"/>
              <a:t>Companies obtain external funds through debt financing (liabilities) and equity financing (stockholders’ equity). </a:t>
            </a:r>
          </a:p>
          <a:p>
            <a:r>
              <a:rPr lang="en-US" dirty="0"/>
              <a:t>One advantage of debt financing is that interest on borrowed funds is tax-deductible.</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9-</a:t>
            </a:r>
            <a:fld id="{8A048DD7-39B4-434B-ACE7-68CA5B147A05}" type="slidenum">
              <a:rPr lang="en-US" smtClean="0"/>
              <a:t>5</a:t>
            </a:fld>
            <a:endParaRPr lang="en-US" dirty="0"/>
          </a:p>
        </p:txBody>
      </p:sp>
    </p:spTree>
    <p:extLst>
      <p:ext uri="{BB962C8B-B14F-4D97-AF65-F5344CB8AC3E}">
        <p14:creationId xmlns:p14="http://schemas.microsoft.com/office/powerpoint/2010/main" val="11592130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PRICING A BOND</a:t>
            </a:r>
          </a:p>
        </p:txBody>
      </p:sp>
      <p:sp>
        <p:nvSpPr>
          <p:cNvPr id="4" name="Title 3"/>
          <p:cNvSpPr>
            <a:spLocks noGrp="1"/>
          </p:cNvSpPr>
          <p:nvPr>
            <p:ph type="title"/>
          </p:nvPr>
        </p:nvSpPr>
        <p:spPr/>
        <p:txBody>
          <a:bodyPr/>
          <a:lstStyle/>
          <a:p>
            <a:r>
              <a:rPr lang="en-US" dirty="0"/>
              <a:t>PART C</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50</a:t>
            </a:fld>
            <a:endParaRPr lang="en-US" dirty="0"/>
          </a:p>
        </p:txBody>
      </p:sp>
    </p:spTree>
    <p:extLst>
      <p:ext uri="{BB962C8B-B14F-4D97-AF65-F5344CB8AC3E}">
        <p14:creationId xmlns:p14="http://schemas.microsoft.com/office/powerpoint/2010/main" val="11202938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LO9–7</a:t>
            </a:r>
            <a:r>
              <a:rPr lang="en-US" dirty="0"/>
              <a:t>	Calculate the issue price of a bond.</a:t>
            </a:r>
          </a:p>
        </p:txBody>
      </p:sp>
      <p:sp>
        <p:nvSpPr>
          <p:cNvPr id="4" name="Title 3"/>
          <p:cNvSpPr>
            <a:spLocks noGrp="1"/>
          </p:cNvSpPr>
          <p:nvPr>
            <p:ph type="title"/>
          </p:nvPr>
        </p:nvSpPr>
        <p:spPr/>
        <p:txBody>
          <a:bodyPr/>
          <a:lstStyle/>
          <a:p>
            <a:r>
              <a:rPr lang="en-US" dirty="0"/>
              <a:t>Learning Objective 7</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51</a:t>
            </a:fld>
            <a:endParaRPr lang="en-US" dirty="0"/>
          </a:p>
        </p:txBody>
      </p:sp>
    </p:spTree>
    <p:extLst>
      <p:ext uri="{BB962C8B-B14F-4D97-AF65-F5344CB8AC3E}">
        <p14:creationId xmlns:p14="http://schemas.microsoft.com/office/powerpoint/2010/main" val="37544610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6CEAD-7684-4631-BD3A-322D8EF8DB67}"/>
              </a:ext>
            </a:extLst>
          </p:cNvPr>
          <p:cNvSpPr>
            <a:spLocks noGrp="1"/>
          </p:cNvSpPr>
          <p:nvPr>
            <p:ph type="title"/>
          </p:nvPr>
        </p:nvSpPr>
        <p:spPr>
          <a:xfrm>
            <a:off x="893386" y="429768"/>
            <a:ext cx="8229600" cy="749026"/>
          </a:xfrm>
        </p:spPr>
        <p:txBody>
          <a:bodyPr/>
          <a:lstStyle/>
          <a:p>
            <a:r>
              <a:rPr lang="en-US" dirty="0"/>
              <a:t>Pricing a Bond</a:t>
            </a:r>
          </a:p>
        </p:txBody>
      </p:sp>
      <p:sp>
        <p:nvSpPr>
          <p:cNvPr id="3" name="Content Placeholder 2">
            <a:extLst>
              <a:ext uri="{FF2B5EF4-FFF2-40B4-BE49-F238E27FC236}">
                <a16:creationId xmlns:a16="http://schemas.microsoft.com/office/drawing/2014/main" id="{1132DCEB-9407-4DEE-BD2A-5CCE5FFA824D}"/>
              </a:ext>
            </a:extLst>
          </p:cNvPr>
          <p:cNvSpPr>
            <a:spLocks noGrp="1"/>
          </p:cNvSpPr>
          <p:nvPr>
            <p:ph idx="1"/>
          </p:nvPr>
        </p:nvSpPr>
        <p:spPr>
          <a:xfrm>
            <a:off x="809150" y="1280160"/>
            <a:ext cx="8229600" cy="4922747"/>
          </a:xfrm>
        </p:spPr>
        <p:txBody>
          <a:bodyPr>
            <a:normAutofit fontScale="92500" lnSpcReduction="20000"/>
          </a:bodyPr>
          <a:lstStyle/>
          <a:p>
            <a:r>
              <a:rPr lang="en-US" dirty="0"/>
              <a:t>The issue price of a bond equals the </a:t>
            </a:r>
            <a:r>
              <a:rPr lang="en-US" b="1" i="1" dirty="0"/>
              <a:t>present value</a:t>
            </a:r>
            <a:r>
              <a:rPr lang="en-US" b="1" dirty="0"/>
              <a:t> </a:t>
            </a:r>
            <a:r>
              <a:rPr lang="en-US" dirty="0"/>
              <a:t>of the </a:t>
            </a:r>
            <a:r>
              <a:rPr lang="en-US" b="1" dirty="0"/>
              <a:t>bond’s face amount </a:t>
            </a:r>
            <a:r>
              <a:rPr lang="en-US" dirty="0"/>
              <a:t>plus the </a:t>
            </a:r>
            <a:r>
              <a:rPr lang="en-US" b="1" i="1" dirty="0"/>
              <a:t>present value</a:t>
            </a:r>
            <a:r>
              <a:rPr lang="en-US" b="1" dirty="0"/>
              <a:t> </a:t>
            </a:r>
            <a:r>
              <a:rPr lang="en-US" dirty="0"/>
              <a:t>of its </a:t>
            </a:r>
            <a:r>
              <a:rPr lang="en-US" b="1" dirty="0"/>
              <a:t>periodic interest payments</a:t>
            </a:r>
            <a:r>
              <a:rPr lang="en-US" dirty="0"/>
              <a:t>. </a:t>
            </a:r>
          </a:p>
          <a:p>
            <a:r>
              <a:rPr lang="en-US" dirty="0"/>
              <a:t>To calculate these present values, we need to know</a:t>
            </a:r>
          </a:p>
          <a:p>
            <a:pPr lvl="1"/>
            <a:r>
              <a:rPr lang="en-US" dirty="0"/>
              <a:t>The face amount of the bond.</a:t>
            </a:r>
          </a:p>
          <a:p>
            <a:pPr lvl="1"/>
            <a:r>
              <a:rPr lang="en-US" dirty="0"/>
              <a:t>The interest payment each period based on the stated interest rate of the bond.</a:t>
            </a:r>
          </a:p>
          <a:p>
            <a:pPr lvl="1"/>
            <a:r>
              <a:rPr lang="en-US" dirty="0"/>
              <a:t>The number of periods until the bond matures.</a:t>
            </a:r>
          </a:p>
          <a:p>
            <a:pPr lvl="1"/>
            <a:r>
              <a:rPr lang="en-US" dirty="0"/>
              <a:t>The market interest rate per period.</a:t>
            </a:r>
          </a:p>
          <a:p>
            <a:r>
              <a:rPr lang="en-US" dirty="0"/>
              <a:t>Except for the market interest rate, these items are found in the bond contract.</a:t>
            </a:r>
          </a:p>
        </p:txBody>
      </p:sp>
      <p:sp>
        <p:nvSpPr>
          <p:cNvPr id="4" name="Footer Placeholder 3">
            <a:extLst>
              <a:ext uri="{FF2B5EF4-FFF2-40B4-BE49-F238E27FC236}">
                <a16:creationId xmlns:a16="http://schemas.microsoft.com/office/drawing/2014/main" id="{975A71B8-61F2-439A-BBF3-6B94591D42BE}"/>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5CD90EDA-D11D-4264-AA9B-0EDC8AF4B4B9}"/>
              </a:ext>
            </a:extLst>
          </p:cNvPr>
          <p:cNvSpPr>
            <a:spLocks noGrp="1"/>
          </p:cNvSpPr>
          <p:nvPr>
            <p:ph type="sldNum" sz="quarter" idx="12"/>
          </p:nvPr>
        </p:nvSpPr>
        <p:spPr/>
        <p:txBody>
          <a:bodyPr/>
          <a:lstStyle/>
          <a:p>
            <a:r>
              <a:rPr lang="en-US" dirty="0"/>
              <a:t>9-</a:t>
            </a:r>
            <a:fld id="{8A048DD7-39B4-434B-ACE7-68CA5B147A05}" type="slidenum">
              <a:rPr lang="en-US" smtClean="0"/>
              <a:t>52</a:t>
            </a:fld>
            <a:endParaRPr lang="en-US" dirty="0"/>
          </a:p>
        </p:txBody>
      </p:sp>
    </p:spTree>
    <p:extLst>
      <p:ext uri="{BB962C8B-B14F-4D97-AF65-F5344CB8AC3E}">
        <p14:creationId xmlns:p14="http://schemas.microsoft.com/office/powerpoint/2010/main" val="157482641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DE9C4-278C-4A38-B4EF-6C9AA39BF969}"/>
              </a:ext>
            </a:extLst>
          </p:cNvPr>
          <p:cNvSpPr>
            <a:spLocks noGrp="1"/>
          </p:cNvSpPr>
          <p:nvPr>
            <p:ph type="title"/>
          </p:nvPr>
        </p:nvSpPr>
        <p:spPr/>
        <p:txBody>
          <a:bodyPr/>
          <a:lstStyle/>
          <a:p>
            <a:r>
              <a:rPr lang="en-US" dirty="0"/>
              <a:t>Example of Calculating Issue Price</a:t>
            </a:r>
          </a:p>
        </p:txBody>
      </p:sp>
      <p:sp>
        <p:nvSpPr>
          <p:cNvPr id="3" name="Content Placeholder 2">
            <a:extLst>
              <a:ext uri="{FF2B5EF4-FFF2-40B4-BE49-F238E27FC236}">
                <a16:creationId xmlns:a16="http://schemas.microsoft.com/office/drawing/2014/main" id="{1E5AFEED-13EB-467C-A537-FE1C717A423E}"/>
              </a:ext>
            </a:extLst>
          </p:cNvPr>
          <p:cNvSpPr>
            <a:spLocks noGrp="1"/>
          </p:cNvSpPr>
          <p:nvPr>
            <p:ph idx="1"/>
          </p:nvPr>
        </p:nvSpPr>
        <p:spPr>
          <a:xfrm>
            <a:off x="809150" y="1291786"/>
            <a:ext cx="7955280" cy="4525963"/>
          </a:xfrm>
        </p:spPr>
        <p:txBody>
          <a:bodyPr/>
          <a:lstStyle/>
          <a:p>
            <a:r>
              <a:rPr lang="en-US" dirty="0"/>
              <a:t>In our earlier example for California Coasters, the </a:t>
            </a:r>
            <a:r>
              <a:rPr lang="en-US" b="1" i="1" dirty="0"/>
              <a:t>face amount</a:t>
            </a:r>
            <a:r>
              <a:rPr lang="en-US" b="1" dirty="0"/>
              <a:t> </a:t>
            </a:r>
            <a:r>
              <a:rPr lang="en-US" dirty="0"/>
              <a:t>equals $100,000.</a:t>
            </a:r>
          </a:p>
          <a:p>
            <a:r>
              <a:rPr lang="en-US" dirty="0"/>
              <a:t>The </a:t>
            </a:r>
            <a:r>
              <a:rPr lang="en-US" i="1" dirty="0"/>
              <a:t>interest payment</a:t>
            </a:r>
            <a:r>
              <a:rPr lang="en-US" dirty="0"/>
              <a:t> every six months is $3,500 (= $100,000 × 7% × 1/2 year) based on the bond’s </a:t>
            </a:r>
            <a:r>
              <a:rPr lang="en-US" b="1" i="1" dirty="0"/>
              <a:t>stated interest rate</a:t>
            </a:r>
            <a:r>
              <a:rPr lang="en-US" dirty="0"/>
              <a:t> of 7%. </a:t>
            </a:r>
          </a:p>
          <a:p>
            <a:r>
              <a:rPr lang="en-US" dirty="0"/>
              <a:t>The </a:t>
            </a:r>
            <a:r>
              <a:rPr lang="en-US" b="1" i="1" dirty="0"/>
              <a:t>number of periods</a:t>
            </a:r>
            <a:r>
              <a:rPr lang="en-US" b="1" dirty="0"/>
              <a:t> </a:t>
            </a:r>
            <a:r>
              <a:rPr lang="en-US" dirty="0"/>
              <a:t>to maturity is 20 because the bonds pay interest semiannually (twice per year) for 10 years. </a:t>
            </a:r>
          </a:p>
        </p:txBody>
      </p:sp>
      <p:sp>
        <p:nvSpPr>
          <p:cNvPr id="4" name="Footer Placeholder 3">
            <a:extLst>
              <a:ext uri="{FF2B5EF4-FFF2-40B4-BE49-F238E27FC236}">
                <a16:creationId xmlns:a16="http://schemas.microsoft.com/office/drawing/2014/main" id="{84B0E9CE-AEEB-46FB-9B3A-9AA2136218B3}"/>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2320CDBF-ECF3-471C-8207-6DE38760A361}"/>
              </a:ext>
            </a:extLst>
          </p:cNvPr>
          <p:cNvSpPr>
            <a:spLocks noGrp="1"/>
          </p:cNvSpPr>
          <p:nvPr>
            <p:ph type="sldNum" sz="quarter" idx="12"/>
          </p:nvPr>
        </p:nvSpPr>
        <p:spPr/>
        <p:txBody>
          <a:bodyPr/>
          <a:lstStyle/>
          <a:p>
            <a:r>
              <a:rPr lang="en-US" dirty="0"/>
              <a:t>9-</a:t>
            </a:r>
            <a:fld id="{8A048DD7-39B4-434B-ACE7-68CA5B147A05}" type="slidenum">
              <a:rPr lang="en-US" smtClean="0"/>
              <a:t>53</a:t>
            </a:fld>
            <a:endParaRPr lang="en-US" dirty="0"/>
          </a:p>
        </p:txBody>
      </p:sp>
    </p:spTree>
    <p:extLst>
      <p:ext uri="{BB962C8B-B14F-4D97-AF65-F5344CB8AC3E}">
        <p14:creationId xmlns:p14="http://schemas.microsoft.com/office/powerpoint/2010/main" val="11974292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B89C5-E5E6-468C-B222-13EAAFF68B99}"/>
              </a:ext>
            </a:extLst>
          </p:cNvPr>
          <p:cNvSpPr>
            <a:spLocks noGrp="1"/>
          </p:cNvSpPr>
          <p:nvPr>
            <p:ph type="title"/>
          </p:nvPr>
        </p:nvSpPr>
        <p:spPr>
          <a:xfrm>
            <a:off x="812788" y="429768"/>
            <a:ext cx="8229600" cy="1143000"/>
          </a:xfrm>
        </p:spPr>
        <p:txBody>
          <a:bodyPr/>
          <a:lstStyle/>
          <a:p>
            <a:r>
              <a:rPr lang="en-US" dirty="0"/>
              <a:t>Bonds Issued at Face Amount </a:t>
            </a:r>
            <a:br>
              <a:rPr lang="en-US" dirty="0"/>
            </a:br>
            <a:r>
              <a:rPr lang="en-US" dirty="0"/>
              <a:t>(2 of 2)</a:t>
            </a:r>
          </a:p>
        </p:txBody>
      </p:sp>
      <p:sp>
        <p:nvSpPr>
          <p:cNvPr id="3" name="Content Placeholder 2">
            <a:extLst>
              <a:ext uri="{FF2B5EF4-FFF2-40B4-BE49-F238E27FC236}">
                <a16:creationId xmlns:a16="http://schemas.microsoft.com/office/drawing/2014/main" id="{2B9C7F45-91B8-402C-BED1-6B2869847AFF}"/>
              </a:ext>
            </a:extLst>
          </p:cNvPr>
          <p:cNvSpPr>
            <a:spLocks noGrp="1"/>
          </p:cNvSpPr>
          <p:nvPr>
            <p:ph idx="1"/>
          </p:nvPr>
        </p:nvSpPr>
        <p:spPr>
          <a:xfrm>
            <a:off x="809150" y="1737360"/>
            <a:ext cx="7955280" cy="4525963"/>
          </a:xfrm>
        </p:spPr>
        <p:txBody>
          <a:bodyPr>
            <a:normAutofit lnSpcReduction="10000"/>
          </a:bodyPr>
          <a:lstStyle/>
          <a:p>
            <a:r>
              <a:rPr lang="en-US" dirty="0"/>
              <a:t>There are three ways to determine the issue price of a bond. We will apply those three methods to bonds issued at their face amount. </a:t>
            </a:r>
          </a:p>
          <a:p>
            <a:r>
              <a:rPr lang="en-US" dirty="0"/>
              <a:t>The three methods are listed here, and are demonstrated on the next three slides.</a:t>
            </a:r>
          </a:p>
          <a:p>
            <a:pPr lvl="1"/>
            <a:r>
              <a:rPr lang="en-US" dirty="0"/>
              <a:t>Use a financial calculator </a:t>
            </a:r>
          </a:p>
          <a:p>
            <a:pPr lvl="1"/>
            <a:r>
              <a:rPr lang="en-US" dirty="0"/>
              <a:t>Use Excel </a:t>
            </a:r>
          </a:p>
          <a:p>
            <a:pPr lvl="1"/>
            <a:r>
              <a:rPr lang="en-US" dirty="0"/>
              <a:t>Use present value table factors</a:t>
            </a:r>
          </a:p>
        </p:txBody>
      </p:sp>
      <p:sp>
        <p:nvSpPr>
          <p:cNvPr id="4" name="Footer Placeholder 3">
            <a:extLst>
              <a:ext uri="{FF2B5EF4-FFF2-40B4-BE49-F238E27FC236}">
                <a16:creationId xmlns:a16="http://schemas.microsoft.com/office/drawing/2014/main" id="{1B5C1B9D-8444-41CE-98CF-4C3F7DB5B186}"/>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8399FC2F-E199-4C61-8AC0-21D0C0E050A4}"/>
              </a:ext>
            </a:extLst>
          </p:cNvPr>
          <p:cNvSpPr>
            <a:spLocks noGrp="1"/>
          </p:cNvSpPr>
          <p:nvPr>
            <p:ph type="sldNum" sz="quarter" idx="12"/>
          </p:nvPr>
        </p:nvSpPr>
        <p:spPr/>
        <p:txBody>
          <a:bodyPr/>
          <a:lstStyle/>
          <a:p>
            <a:r>
              <a:rPr lang="en-US" dirty="0"/>
              <a:t>9-</a:t>
            </a:r>
            <a:fld id="{8A048DD7-39B4-434B-ACE7-68CA5B147A05}" type="slidenum">
              <a:rPr lang="en-US" smtClean="0"/>
              <a:t>54</a:t>
            </a:fld>
            <a:endParaRPr lang="en-US" dirty="0"/>
          </a:p>
        </p:txBody>
      </p:sp>
    </p:spTree>
    <p:extLst>
      <p:ext uri="{BB962C8B-B14F-4D97-AF65-F5344CB8AC3E}">
        <p14:creationId xmlns:p14="http://schemas.microsoft.com/office/powerpoint/2010/main" val="39665332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B4234-6C4A-42CC-85E2-4861A946F4AE}"/>
              </a:ext>
            </a:extLst>
          </p:cNvPr>
          <p:cNvSpPr>
            <a:spLocks noGrp="1"/>
          </p:cNvSpPr>
          <p:nvPr>
            <p:ph type="title"/>
          </p:nvPr>
        </p:nvSpPr>
        <p:spPr/>
        <p:txBody>
          <a:bodyPr/>
          <a:lstStyle/>
          <a:p>
            <a:r>
              <a:rPr lang="en-US" sz="3200" dirty="0">
                <a:solidFill>
                  <a:srgbClr val="1D5F76"/>
                </a:solidFill>
              </a:rPr>
              <a:t>Illustration 9–9 </a:t>
            </a:r>
            <a:br>
              <a:rPr lang="en-US" sz="3200" dirty="0"/>
            </a:br>
            <a:r>
              <a:rPr lang="en-US" dirty="0"/>
              <a:t>Pricing Bonds Issued at Face Amount Using a Financial Calculator</a:t>
            </a:r>
          </a:p>
        </p:txBody>
      </p:sp>
      <p:sp>
        <p:nvSpPr>
          <p:cNvPr id="4" name="Footer Placeholder 3">
            <a:extLst>
              <a:ext uri="{FF2B5EF4-FFF2-40B4-BE49-F238E27FC236}">
                <a16:creationId xmlns:a16="http://schemas.microsoft.com/office/drawing/2014/main" id="{8DFFD611-ED16-4FE5-87B5-02AF9E72BD9E}"/>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4450B35E-0F08-4E27-8E7C-2F5A883F47BE}"/>
              </a:ext>
            </a:extLst>
          </p:cNvPr>
          <p:cNvSpPr>
            <a:spLocks noGrp="1"/>
          </p:cNvSpPr>
          <p:nvPr>
            <p:ph type="sldNum" sz="quarter" idx="12"/>
          </p:nvPr>
        </p:nvSpPr>
        <p:spPr/>
        <p:txBody>
          <a:bodyPr/>
          <a:lstStyle/>
          <a:p>
            <a:r>
              <a:rPr lang="en-US" dirty="0"/>
              <a:t>9-</a:t>
            </a:r>
            <a:fld id="{8A048DD7-39B4-434B-ACE7-68CA5B147A05}" type="slidenum">
              <a:rPr lang="en-US" smtClean="0"/>
              <a:t>55</a:t>
            </a:fld>
            <a:endParaRPr lang="en-US" dirty="0"/>
          </a:p>
        </p:txBody>
      </p:sp>
      <p:sp>
        <p:nvSpPr>
          <p:cNvPr id="6" name="Rounded Rectangle 5"/>
          <p:cNvSpPr/>
          <p:nvPr/>
        </p:nvSpPr>
        <p:spPr>
          <a:xfrm>
            <a:off x="765048" y="2414205"/>
            <a:ext cx="8293726" cy="3020706"/>
          </a:xfrm>
          <a:prstGeom prst="roundRect">
            <a:avLst/>
          </a:prstGeom>
          <a:solidFill>
            <a:srgbClr val="D4D0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TextBox 6"/>
          <p:cNvSpPr txBox="1"/>
          <p:nvPr/>
        </p:nvSpPr>
        <p:spPr>
          <a:xfrm>
            <a:off x="3664962" y="2513216"/>
            <a:ext cx="2069985" cy="369332"/>
          </a:xfrm>
          <a:prstGeom prst="rect">
            <a:avLst/>
          </a:prstGeom>
          <a:noFill/>
        </p:spPr>
        <p:txBody>
          <a:bodyPr wrap="none" rtlCol="0">
            <a:spAutoFit/>
          </a:bodyPr>
          <a:lstStyle/>
          <a:p>
            <a:r>
              <a:rPr lang="en-US" b="1" dirty="0">
                <a:solidFill>
                  <a:srgbClr val="1D5F76"/>
                </a:solidFill>
              </a:rPr>
              <a:t>CALCULATOR INPUT</a:t>
            </a:r>
          </a:p>
        </p:txBody>
      </p:sp>
      <p:sp>
        <p:nvSpPr>
          <p:cNvPr id="8" name="TextBox 7"/>
          <p:cNvSpPr txBox="1"/>
          <p:nvPr/>
        </p:nvSpPr>
        <p:spPr>
          <a:xfrm>
            <a:off x="962916" y="2893309"/>
            <a:ext cx="1681742" cy="307777"/>
          </a:xfrm>
          <a:prstGeom prst="rect">
            <a:avLst/>
          </a:prstGeom>
          <a:noFill/>
        </p:spPr>
        <p:txBody>
          <a:bodyPr wrap="none" rtlCol="0">
            <a:spAutoFit/>
          </a:bodyPr>
          <a:lstStyle/>
          <a:p>
            <a:r>
              <a:rPr lang="en-US" sz="1400" b="1" dirty="0"/>
              <a:t>Bond characteristics</a:t>
            </a:r>
          </a:p>
        </p:txBody>
      </p:sp>
      <p:cxnSp>
        <p:nvCxnSpPr>
          <p:cNvPr id="9" name="Straight Connector 8"/>
          <p:cNvCxnSpPr/>
          <p:nvPr/>
        </p:nvCxnSpPr>
        <p:spPr>
          <a:xfrm>
            <a:off x="962916" y="3197275"/>
            <a:ext cx="168600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909106" y="3211848"/>
            <a:ext cx="2005677" cy="1231106"/>
          </a:xfrm>
          <a:prstGeom prst="rect">
            <a:avLst/>
          </a:prstGeom>
          <a:noFill/>
        </p:spPr>
        <p:txBody>
          <a:bodyPr wrap="none" rtlCol="0">
            <a:spAutoFit/>
          </a:bodyPr>
          <a:lstStyle/>
          <a:p>
            <a:pPr marL="342900" indent="-342900">
              <a:buAutoNum type="arabicPeriod"/>
            </a:pPr>
            <a:r>
              <a:rPr lang="en-US" sz="1400" dirty="0"/>
              <a:t>Face amount</a:t>
            </a:r>
          </a:p>
          <a:p>
            <a:pPr marL="342900" indent="-342900">
              <a:buAutoNum type="arabicPeriod"/>
            </a:pPr>
            <a:r>
              <a:rPr lang="en-US" sz="1400" dirty="0"/>
              <a:t>Interest payment</a:t>
            </a:r>
          </a:p>
          <a:p>
            <a:pPr marL="342900" indent="-342900">
              <a:buAutoNum type="arabicPeriod"/>
            </a:pPr>
            <a:r>
              <a:rPr lang="en-US" sz="1400" dirty="0"/>
              <a:t>Number of periods</a:t>
            </a:r>
          </a:p>
          <a:p>
            <a:pPr marL="342900" indent="-342900">
              <a:buAutoNum type="arabicPeriod"/>
            </a:pPr>
            <a:r>
              <a:rPr lang="en-US" sz="1400" dirty="0"/>
              <a:t>Market interest rate</a:t>
            </a:r>
          </a:p>
          <a:p>
            <a:endParaRPr lang="en-US" dirty="0"/>
          </a:p>
        </p:txBody>
      </p:sp>
      <p:sp>
        <p:nvSpPr>
          <p:cNvPr id="12" name="TextBox 11"/>
          <p:cNvSpPr txBox="1"/>
          <p:nvPr/>
        </p:nvSpPr>
        <p:spPr>
          <a:xfrm>
            <a:off x="3664962" y="2885977"/>
            <a:ext cx="448535" cy="307777"/>
          </a:xfrm>
          <a:prstGeom prst="rect">
            <a:avLst/>
          </a:prstGeom>
          <a:noFill/>
        </p:spPr>
        <p:txBody>
          <a:bodyPr wrap="none" rtlCol="0">
            <a:spAutoFit/>
          </a:bodyPr>
          <a:lstStyle/>
          <a:p>
            <a:r>
              <a:rPr lang="en-US" sz="1400" b="1" dirty="0"/>
              <a:t>Key</a:t>
            </a:r>
          </a:p>
        </p:txBody>
      </p:sp>
      <p:cxnSp>
        <p:nvCxnSpPr>
          <p:cNvPr id="13" name="Straight Connector 12"/>
          <p:cNvCxnSpPr/>
          <p:nvPr/>
        </p:nvCxnSpPr>
        <p:spPr>
          <a:xfrm>
            <a:off x="3664962" y="3189943"/>
            <a:ext cx="44853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3611152" y="3204516"/>
            <a:ext cx="518404" cy="954107"/>
          </a:xfrm>
          <a:prstGeom prst="rect">
            <a:avLst/>
          </a:prstGeom>
          <a:noFill/>
        </p:spPr>
        <p:txBody>
          <a:bodyPr wrap="none" rtlCol="0">
            <a:spAutoFit/>
          </a:bodyPr>
          <a:lstStyle/>
          <a:p>
            <a:pPr algn="ctr"/>
            <a:r>
              <a:rPr lang="en-US" sz="1400" dirty="0"/>
              <a:t>FV</a:t>
            </a:r>
          </a:p>
          <a:p>
            <a:pPr algn="ctr"/>
            <a:r>
              <a:rPr lang="en-US" sz="1400" dirty="0"/>
              <a:t>PMT</a:t>
            </a:r>
          </a:p>
          <a:p>
            <a:pPr algn="ctr"/>
            <a:r>
              <a:rPr lang="en-US" sz="1400" dirty="0"/>
              <a:t>N</a:t>
            </a:r>
          </a:p>
          <a:p>
            <a:pPr algn="ctr"/>
            <a:r>
              <a:rPr lang="en-US" sz="1400" dirty="0"/>
              <a:t>I</a:t>
            </a:r>
          </a:p>
        </p:txBody>
      </p:sp>
      <p:sp>
        <p:nvSpPr>
          <p:cNvPr id="15" name="TextBox 14"/>
          <p:cNvSpPr txBox="1"/>
          <p:nvPr/>
        </p:nvSpPr>
        <p:spPr>
          <a:xfrm>
            <a:off x="5943027" y="2901105"/>
            <a:ext cx="788934" cy="307777"/>
          </a:xfrm>
          <a:prstGeom prst="rect">
            <a:avLst/>
          </a:prstGeom>
          <a:noFill/>
        </p:spPr>
        <p:txBody>
          <a:bodyPr wrap="none" rtlCol="0">
            <a:spAutoFit/>
          </a:bodyPr>
          <a:lstStyle/>
          <a:p>
            <a:r>
              <a:rPr lang="en-US" sz="1400" b="1" dirty="0"/>
              <a:t>Amount</a:t>
            </a:r>
          </a:p>
        </p:txBody>
      </p:sp>
      <p:cxnSp>
        <p:nvCxnSpPr>
          <p:cNvPr id="16" name="Straight Connector 15"/>
          <p:cNvCxnSpPr/>
          <p:nvPr/>
        </p:nvCxnSpPr>
        <p:spPr>
          <a:xfrm flipV="1">
            <a:off x="5943027" y="3201086"/>
            <a:ext cx="775435" cy="398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5870563" y="3219644"/>
            <a:ext cx="2779790" cy="523220"/>
          </a:xfrm>
          <a:prstGeom prst="rect">
            <a:avLst/>
          </a:prstGeom>
          <a:noFill/>
        </p:spPr>
        <p:txBody>
          <a:bodyPr wrap="none" rtlCol="0">
            <a:spAutoFit/>
          </a:bodyPr>
          <a:lstStyle/>
          <a:p>
            <a:r>
              <a:rPr lang="en-US" sz="1400" dirty="0"/>
              <a:t>$100,000 </a:t>
            </a:r>
          </a:p>
          <a:p>
            <a:r>
              <a:rPr lang="en-US" sz="1400" dirty="0"/>
              <a:t>    $3,500 = 100,000 × 7% × 1/2 year</a:t>
            </a:r>
          </a:p>
        </p:txBody>
      </p:sp>
      <p:sp>
        <p:nvSpPr>
          <p:cNvPr id="18" name="TextBox 17"/>
          <p:cNvSpPr txBox="1"/>
          <p:nvPr/>
        </p:nvSpPr>
        <p:spPr>
          <a:xfrm>
            <a:off x="6308179" y="3631693"/>
            <a:ext cx="2877711" cy="800219"/>
          </a:xfrm>
          <a:prstGeom prst="rect">
            <a:avLst/>
          </a:prstGeom>
          <a:noFill/>
        </p:spPr>
        <p:txBody>
          <a:bodyPr wrap="none" rtlCol="0">
            <a:spAutoFit/>
          </a:bodyPr>
          <a:lstStyle/>
          <a:p>
            <a:r>
              <a:rPr lang="en-US" sz="1400" dirty="0"/>
              <a:t> 20 = 10 years × 2 periods each year</a:t>
            </a:r>
          </a:p>
          <a:p>
            <a:r>
              <a:rPr lang="en-US" sz="1400" dirty="0"/>
              <a:t>3.5 = 7% ÷ 2 periods each year</a:t>
            </a:r>
          </a:p>
          <a:p>
            <a:endParaRPr lang="en-US" dirty="0"/>
          </a:p>
        </p:txBody>
      </p:sp>
      <p:sp>
        <p:nvSpPr>
          <p:cNvPr id="19" name="TextBox 18"/>
          <p:cNvSpPr txBox="1"/>
          <p:nvPr/>
        </p:nvSpPr>
        <p:spPr>
          <a:xfrm>
            <a:off x="3666780" y="4431912"/>
            <a:ext cx="2276247" cy="369332"/>
          </a:xfrm>
          <a:prstGeom prst="rect">
            <a:avLst/>
          </a:prstGeom>
          <a:noFill/>
        </p:spPr>
        <p:txBody>
          <a:bodyPr wrap="none" rtlCol="0">
            <a:spAutoFit/>
          </a:bodyPr>
          <a:lstStyle/>
          <a:p>
            <a:r>
              <a:rPr lang="en-US" b="1" dirty="0">
                <a:solidFill>
                  <a:srgbClr val="1D5F76"/>
                </a:solidFill>
              </a:rPr>
              <a:t>CALCULATOR OUTPUT</a:t>
            </a:r>
          </a:p>
        </p:txBody>
      </p:sp>
      <p:sp>
        <p:nvSpPr>
          <p:cNvPr id="20" name="TextBox 19"/>
          <p:cNvSpPr txBox="1"/>
          <p:nvPr/>
        </p:nvSpPr>
        <p:spPr>
          <a:xfrm>
            <a:off x="962916" y="4833529"/>
            <a:ext cx="957952" cy="307777"/>
          </a:xfrm>
          <a:prstGeom prst="rect">
            <a:avLst/>
          </a:prstGeom>
          <a:noFill/>
        </p:spPr>
        <p:txBody>
          <a:bodyPr wrap="none" rtlCol="0">
            <a:spAutoFit/>
          </a:bodyPr>
          <a:lstStyle/>
          <a:p>
            <a:r>
              <a:rPr lang="en-US" sz="1400" dirty="0"/>
              <a:t>Issue price</a:t>
            </a:r>
          </a:p>
        </p:txBody>
      </p:sp>
      <p:sp>
        <p:nvSpPr>
          <p:cNvPr id="21" name="TextBox 20"/>
          <p:cNvSpPr txBox="1"/>
          <p:nvPr/>
        </p:nvSpPr>
        <p:spPr>
          <a:xfrm>
            <a:off x="3692481" y="4855053"/>
            <a:ext cx="379281" cy="307777"/>
          </a:xfrm>
          <a:prstGeom prst="rect">
            <a:avLst/>
          </a:prstGeom>
          <a:noFill/>
        </p:spPr>
        <p:txBody>
          <a:bodyPr wrap="none" rtlCol="0">
            <a:spAutoFit/>
          </a:bodyPr>
          <a:lstStyle/>
          <a:p>
            <a:r>
              <a:rPr lang="en-US" sz="1400" dirty="0"/>
              <a:t>PV</a:t>
            </a:r>
          </a:p>
        </p:txBody>
      </p:sp>
      <p:sp>
        <p:nvSpPr>
          <p:cNvPr id="22" name="TextBox 21"/>
          <p:cNvSpPr txBox="1"/>
          <p:nvPr/>
        </p:nvSpPr>
        <p:spPr>
          <a:xfrm>
            <a:off x="5889743" y="4855053"/>
            <a:ext cx="866431" cy="307777"/>
          </a:xfrm>
          <a:prstGeom prst="rect">
            <a:avLst/>
          </a:prstGeom>
          <a:noFill/>
        </p:spPr>
        <p:txBody>
          <a:bodyPr wrap="none" rtlCol="0">
            <a:spAutoFit/>
          </a:bodyPr>
          <a:lstStyle/>
          <a:p>
            <a:r>
              <a:rPr lang="en-US" sz="1400" dirty="0"/>
              <a:t>$100,000</a:t>
            </a:r>
          </a:p>
        </p:txBody>
      </p:sp>
    </p:spTree>
    <p:extLst>
      <p:ext uri="{BB962C8B-B14F-4D97-AF65-F5344CB8AC3E}">
        <p14:creationId xmlns:p14="http://schemas.microsoft.com/office/powerpoint/2010/main" val="26863988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FD6DE-7AB5-42E2-B4A3-AB6DC6049B5B}"/>
              </a:ext>
            </a:extLst>
          </p:cNvPr>
          <p:cNvSpPr>
            <a:spLocks noGrp="1"/>
          </p:cNvSpPr>
          <p:nvPr>
            <p:ph type="title"/>
          </p:nvPr>
        </p:nvSpPr>
        <p:spPr>
          <a:xfrm>
            <a:off x="812788" y="429768"/>
            <a:ext cx="7955280" cy="1406689"/>
          </a:xfrm>
        </p:spPr>
        <p:txBody>
          <a:bodyPr/>
          <a:lstStyle/>
          <a:p>
            <a:r>
              <a:rPr lang="en-US" sz="3200" dirty="0">
                <a:solidFill>
                  <a:srgbClr val="1D5F76"/>
                </a:solidFill>
              </a:rPr>
              <a:t>Illustration 9–10  </a:t>
            </a:r>
            <a:br>
              <a:rPr lang="en-US" sz="3200" dirty="0"/>
            </a:br>
            <a:r>
              <a:rPr lang="en-US" dirty="0"/>
              <a:t>Pricing Bonds Issued at Face Amount Using Excel</a:t>
            </a:r>
          </a:p>
        </p:txBody>
      </p:sp>
      <p:pic>
        <p:nvPicPr>
          <p:cNvPr id="43" name="Picture 4" descr="https://d1cag3og5zsskm.cloudfront.net/v/s2/56/ac/25/a09f694f5ca6c6e357ff163548?Expires=1524882600&amp;Signature=lo75TBfOngf7AOxO7vbxZNN0-0sfF-s-hXrEK1H5XIh~Wl~UgWdJn3gp2qCIYJYy4NLOw2I8UUPPo1g~68aXucib9LJ8gTlPawZOJX~-tvP6vtVvsbB9e8Mqn4Ceniyo9jq5kl6Xs4A2QBAFUxfRcvC844M7FpNYDr17EX65j8lRdzGldCHmTNfnT3YpT7cRaDKrklM-TaEmot0HQldH7AABFQIZdpW15shUi4dsrxlnWzyLK6J3xwZOvH~7OA2d2ayEJyM03Mr87jHJFXd~9D14JEcNEF5FgOY6FmpguH7Ag5ALxb3D9HnUQ9yzMw9aoGLkBVOsGlmNAKAJaPPqMQ__&amp;Key-Pair-Id=APKAJY4Y3HIBJJ7SJ76A">
            <a:extLst>
              <a:ext uri="{FF2B5EF4-FFF2-40B4-BE49-F238E27FC236}">
                <a16:creationId xmlns:a16="http://schemas.microsoft.com/office/drawing/2014/main" id="{5AB90281-AD26-49B7-8BFB-609FFE01A59D}"/>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273648" y="2331403"/>
            <a:ext cx="6691066" cy="3746926"/>
          </a:xfrm>
          <a:prstGeom prst="rect">
            <a:avLst/>
          </a:prstGeom>
          <a:noFill/>
          <a:extLst>
            <a:ext uri="{909E8E84-426E-40dd-AFC4-6F175D3DCCD1}">
              <a14:hiddenFill xmlns="" xmlns:a14="http://schemas.microsoft.com/office/drawing/2010/main">
                <a:solidFill>
                  <a:srgbClr val="FFFFFF"/>
                </a:solidFill>
              </a14:hiddenFill>
            </a:ext>
          </a:extLst>
        </p:spPr>
      </p:pic>
      <p:sp>
        <p:nvSpPr>
          <p:cNvPr id="4" name="Footer Placeholder 3">
            <a:extLst>
              <a:ext uri="{FF2B5EF4-FFF2-40B4-BE49-F238E27FC236}">
                <a16:creationId xmlns:a16="http://schemas.microsoft.com/office/drawing/2014/main" id="{90CBD0A7-C03F-40A9-89BD-B533296497DC}"/>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C81EC302-8FD1-48C0-8932-3A3086185F97}"/>
              </a:ext>
            </a:extLst>
          </p:cNvPr>
          <p:cNvSpPr>
            <a:spLocks noGrp="1"/>
          </p:cNvSpPr>
          <p:nvPr>
            <p:ph type="sldNum" sz="quarter" idx="12"/>
          </p:nvPr>
        </p:nvSpPr>
        <p:spPr/>
        <p:txBody>
          <a:bodyPr/>
          <a:lstStyle/>
          <a:p>
            <a:r>
              <a:rPr lang="en-US" dirty="0"/>
              <a:t>9-</a:t>
            </a:r>
            <a:fld id="{8A048DD7-39B4-434B-ACE7-68CA5B147A05}" type="slidenum">
              <a:rPr lang="en-US" smtClean="0"/>
              <a:t>56</a:t>
            </a:fld>
            <a:endParaRPr lang="en-US" dirty="0"/>
          </a:p>
        </p:txBody>
      </p:sp>
      <p:sp>
        <p:nvSpPr>
          <p:cNvPr id="33" name="TextBox 32"/>
          <p:cNvSpPr txBox="1"/>
          <p:nvPr/>
        </p:nvSpPr>
        <p:spPr>
          <a:xfrm>
            <a:off x="4998589" y="3264245"/>
            <a:ext cx="718686" cy="195591"/>
          </a:xfrm>
          <a:prstGeom prst="rect">
            <a:avLst/>
          </a:prstGeom>
          <a:solidFill>
            <a:srgbClr val="FFFFFF"/>
          </a:solidFill>
        </p:spPr>
        <p:txBody>
          <a:bodyPr wrap="square" rtlCol="0">
            <a:spAutoFit/>
          </a:bodyPr>
          <a:lstStyle/>
          <a:p>
            <a:endParaRPr lang="en-US" dirty="0">
              <a:solidFill>
                <a:schemeClr val="bg1"/>
              </a:solidFill>
            </a:endParaRPr>
          </a:p>
        </p:txBody>
      </p:sp>
    </p:spTree>
    <p:extLst>
      <p:ext uri="{BB962C8B-B14F-4D97-AF65-F5344CB8AC3E}">
        <p14:creationId xmlns:p14="http://schemas.microsoft.com/office/powerpoint/2010/main" val="1355906292"/>
      </p:ext>
    </p:extLst>
  </p:cSld>
  <p:clrMapOvr>
    <a:overrideClrMapping bg1="lt1" tx1="dk1" bg2="lt2" tx2="dk2" accent1="accent1" accent2="accent2" accent3="accent3" accent4="accent4" accent5="accent5" accent6="accent6" hlink="hlink" folHlink="folHlink"/>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4DE714C8-A72B-4253-A9AF-58EC301F94E2}"/>
              </a:ext>
            </a:extLst>
          </p:cNvPr>
          <p:cNvGraphicFramePr>
            <a:graphicFrameLocks noGrp="1"/>
          </p:cNvGraphicFramePr>
          <p:nvPr>
            <p:ph idx="1"/>
            <p:extLst>
              <p:ext uri="{D42A27DB-BD31-4B8C-83A1-F6EECF244321}">
                <p14:modId xmlns:p14="http://schemas.microsoft.com/office/powerpoint/2010/main" val="3266558313"/>
              </p:ext>
            </p:extLst>
          </p:nvPr>
        </p:nvGraphicFramePr>
        <p:xfrm>
          <a:off x="949827" y="2503059"/>
          <a:ext cx="7634371" cy="2194560"/>
        </p:xfrm>
        <a:graphic>
          <a:graphicData uri="http://schemas.openxmlformats.org/drawingml/2006/table">
            <a:tbl>
              <a:tblPr/>
              <a:tblGrid>
                <a:gridCol w="3474720">
                  <a:extLst>
                    <a:ext uri="{9D8B030D-6E8A-4147-A177-3AD203B41FA5}">
                      <a16:colId xmlns:a16="http://schemas.microsoft.com/office/drawing/2014/main" val="4149597430"/>
                    </a:ext>
                  </a:extLst>
                </a:gridCol>
                <a:gridCol w="2468880">
                  <a:extLst>
                    <a:ext uri="{9D8B030D-6E8A-4147-A177-3AD203B41FA5}">
                      <a16:colId xmlns:a16="http://schemas.microsoft.com/office/drawing/2014/main" val="4250121883"/>
                    </a:ext>
                  </a:extLst>
                </a:gridCol>
                <a:gridCol w="274320">
                  <a:extLst>
                    <a:ext uri="{9D8B030D-6E8A-4147-A177-3AD203B41FA5}">
                      <a16:colId xmlns:a16="http://schemas.microsoft.com/office/drawing/2014/main" val="1587550367"/>
                    </a:ext>
                  </a:extLst>
                </a:gridCol>
                <a:gridCol w="1416451">
                  <a:extLst>
                    <a:ext uri="{9D8B030D-6E8A-4147-A177-3AD203B41FA5}">
                      <a16:colId xmlns:a16="http://schemas.microsoft.com/office/drawing/2014/main" val="1202524576"/>
                    </a:ext>
                  </a:extLst>
                </a:gridCol>
              </a:tblGrid>
              <a:tr h="731520">
                <a:tc>
                  <a:txBody>
                    <a:bodyPr/>
                    <a:lstStyle/>
                    <a:p>
                      <a:r>
                        <a:rPr lang="en-US" sz="1800" dirty="0"/>
                        <a:t>Present value of face amount</a:t>
                      </a:r>
                    </a:p>
                  </a:txBody>
                  <a:tcPr anchor="ctr">
                    <a:lnL>
                      <a:noFill/>
                    </a:lnL>
                    <a:lnR>
                      <a:noFill/>
                    </a:lnR>
                    <a:lnT>
                      <a:noFill/>
                    </a:lnT>
                    <a:lnB>
                      <a:noFill/>
                    </a:lnB>
                    <a:solidFill>
                      <a:srgbClr val="D4D0B0"/>
                    </a:solidFill>
                  </a:tcPr>
                </a:tc>
                <a:tc>
                  <a:txBody>
                    <a:bodyPr/>
                    <a:lstStyle/>
                    <a:p>
                      <a:r>
                        <a:rPr lang="en-US" sz="1800" dirty="0"/>
                        <a:t>= $100,000 × 0.50257*</a:t>
                      </a:r>
                    </a:p>
                  </a:txBody>
                  <a:tcPr anchor="ctr">
                    <a:lnL>
                      <a:noFill/>
                    </a:lnL>
                    <a:lnR>
                      <a:noFill/>
                    </a:lnR>
                    <a:lnT>
                      <a:noFill/>
                    </a:lnT>
                    <a:lnB>
                      <a:noFill/>
                    </a:lnB>
                    <a:solidFill>
                      <a:srgbClr val="D4D0B0"/>
                    </a:solidFill>
                  </a:tcPr>
                </a:tc>
                <a:tc>
                  <a:txBody>
                    <a:bodyPr/>
                    <a:lstStyle/>
                    <a:p>
                      <a:r>
                        <a:rPr lang="en-US" sz="1800" dirty="0"/>
                        <a:t>=</a:t>
                      </a:r>
                    </a:p>
                  </a:txBody>
                  <a:tcPr anchor="ctr">
                    <a:lnL>
                      <a:noFill/>
                    </a:lnL>
                    <a:lnR>
                      <a:noFill/>
                    </a:lnR>
                    <a:lnT>
                      <a:noFill/>
                    </a:lnT>
                    <a:lnB>
                      <a:noFill/>
                    </a:lnB>
                    <a:solidFill>
                      <a:srgbClr val="D4D0B0"/>
                    </a:solidFill>
                  </a:tcPr>
                </a:tc>
                <a:tc>
                  <a:txBody>
                    <a:bodyPr/>
                    <a:lstStyle/>
                    <a:p>
                      <a:r>
                        <a:rPr lang="en-US" sz="1800" dirty="0"/>
                        <a:t>$  50,257</a:t>
                      </a:r>
                    </a:p>
                  </a:txBody>
                  <a:tcPr anchor="ctr">
                    <a:lnL>
                      <a:noFill/>
                    </a:lnL>
                    <a:lnR>
                      <a:noFill/>
                    </a:lnR>
                    <a:lnT>
                      <a:noFill/>
                    </a:lnT>
                    <a:lnB>
                      <a:noFill/>
                    </a:lnB>
                    <a:solidFill>
                      <a:srgbClr val="D4D0B0"/>
                    </a:solidFill>
                  </a:tcPr>
                </a:tc>
                <a:extLst>
                  <a:ext uri="{0D108BD9-81ED-4DB2-BD59-A6C34878D82A}">
                    <a16:rowId xmlns:a16="http://schemas.microsoft.com/office/drawing/2014/main" val="3245601391"/>
                  </a:ext>
                </a:extLst>
              </a:tr>
              <a:tr h="731520">
                <a:tc>
                  <a:txBody>
                    <a:bodyPr/>
                    <a:lstStyle/>
                    <a:p>
                      <a:r>
                        <a:rPr lang="en-US" sz="1800" dirty="0"/>
                        <a:t>Present value of interest payments</a:t>
                      </a:r>
                    </a:p>
                  </a:txBody>
                  <a:tcPr anchor="ctr">
                    <a:lnL>
                      <a:noFill/>
                    </a:lnL>
                    <a:lnR>
                      <a:noFill/>
                    </a:lnR>
                    <a:lnT>
                      <a:noFill/>
                    </a:lnT>
                    <a:lnB>
                      <a:noFill/>
                    </a:lnB>
                    <a:solidFill>
                      <a:srgbClr val="D4D0B0"/>
                    </a:solidFill>
                  </a:tcPr>
                </a:tc>
                <a:tc>
                  <a:txBody>
                    <a:bodyPr/>
                    <a:lstStyle/>
                    <a:p>
                      <a:r>
                        <a:rPr lang="en-US" sz="1800" dirty="0"/>
                        <a:t>= $3,500</a:t>
                      </a:r>
                      <a:r>
                        <a:rPr lang="en-US" sz="1800" baseline="30000" dirty="0"/>
                        <a:t>+</a:t>
                      </a:r>
                      <a:r>
                        <a:rPr lang="en-US" sz="1800" dirty="0"/>
                        <a:t> × 14.21240**</a:t>
                      </a:r>
                    </a:p>
                  </a:txBody>
                  <a:tcPr anchor="ctr">
                    <a:lnL>
                      <a:noFill/>
                    </a:lnL>
                    <a:lnR>
                      <a:noFill/>
                    </a:lnR>
                    <a:lnT>
                      <a:noFill/>
                    </a:lnT>
                    <a:lnB>
                      <a:noFill/>
                    </a:lnB>
                    <a:solidFill>
                      <a:srgbClr val="D4D0B0"/>
                    </a:solidFill>
                  </a:tcPr>
                </a:tc>
                <a:tc>
                  <a:txBody>
                    <a:bodyPr/>
                    <a:lstStyle/>
                    <a:p>
                      <a:r>
                        <a:rPr lang="en-US" sz="1800" dirty="0"/>
                        <a:t>=</a:t>
                      </a:r>
                    </a:p>
                  </a:txBody>
                  <a:tcPr anchor="ctr">
                    <a:lnL>
                      <a:noFill/>
                    </a:lnL>
                    <a:lnR>
                      <a:noFill/>
                    </a:lnR>
                    <a:lnT>
                      <a:noFill/>
                    </a:lnT>
                    <a:lnB>
                      <a:noFill/>
                    </a:lnB>
                    <a:solidFill>
                      <a:srgbClr val="D4D0B0"/>
                    </a:solidFill>
                  </a:tcPr>
                </a:tc>
                <a:tc>
                  <a:txBody>
                    <a:bodyPr/>
                    <a:lstStyle/>
                    <a:p>
                      <a:r>
                        <a:rPr lang="en-US" sz="1800" dirty="0"/>
                        <a:t>    49,743</a:t>
                      </a:r>
                    </a:p>
                  </a:txBody>
                  <a:tcPr anchor="ctr">
                    <a:lnL>
                      <a:noFill/>
                    </a:lnL>
                    <a:lnR>
                      <a:noFill/>
                    </a:lnR>
                    <a:lnT>
                      <a:noFill/>
                    </a:lnT>
                    <a:lnB>
                      <a:noFill/>
                    </a:lnB>
                    <a:solidFill>
                      <a:srgbClr val="D4D0B0"/>
                    </a:solidFill>
                  </a:tcPr>
                </a:tc>
                <a:extLst>
                  <a:ext uri="{0D108BD9-81ED-4DB2-BD59-A6C34878D82A}">
                    <a16:rowId xmlns:a16="http://schemas.microsoft.com/office/drawing/2014/main" val="1349719487"/>
                  </a:ext>
                </a:extLst>
              </a:tr>
              <a:tr h="731520">
                <a:tc>
                  <a:txBody>
                    <a:bodyPr/>
                    <a:lstStyle/>
                    <a:p>
                      <a:r>
                        <a:rPr lang="en-US" sz="1800" dirty="0"/>
                        <a:t>    Issue price of the bonds</a:t>
                      </a:r>
                    </a:p>
                  </a:txBody>
                  <a:tcPr anchor="ctr">
                    <a:lnL>
                      <a:noFill/>
                    </a:lnL>
                    <a:lnR>
                      <a:noFill/>
                    </a:lnR>
                    <a:lnT>
                      <a:noFill/>
                    </a:lnT>
                    <a:lnB>
                      <a:noFill/>
                    </a:lnB>
                    <a:solidFill>
                      <a:srgbClr val="D4D0B0"/>
                    </a:solidFill>
                  </a:tcPr>
                </a:tc>
                <a:tc>
                  <a:txBody>
                    <a:bodyPr/>
                    <a:lstStyle/>
                    <a:p>
                      <a:endParaRPr lang="en-US" sz="1800" dirty="0"/>
                    </a:p>
                  </a:txBody>
                  <a:tcPr anchor="ctr">
                    <a:lnL>
                      <a:noFill/>
                    </a:lnL>
                    <a:lnR>
                      <a:noFill/>
                    </a:lnR>
                    <a:lnT>
                      <a:noFill/>
                    </a:lnT>
                    <a:lnB>
                      <a:noFill/>
                    </a:lnB>
                    <a:solidFill>
                      <a:srgbClr val="D4D0B0"/>
                    </a:solidFill>
                  </a:tcPr>
                </a:tc>
                <a:tc>
                  <a:txBody>
                    <a:bodyPr/>
                    <a:lstStyle/>
                    <a:p>
                      <a:endParaRPr lang="en-US" sz="1800" dirty="0"/>
                    </a:p>
                  </a:txBody>
                  <a:tcPr anchor="ctr">
                    <a:lnL>
                      <a:noFill/>
                    </a:lnL>
                    <a:lnR>
                      <a:noFill/>
                    </a:lnR>
                    <a:lnT>
                      <a:noFill/>
                    </a:lnT>
                    <a:lnB>
                      <a:noFill/>
                    </a:lnB>
                    <a:solidFill>
                      <a:srgbClr val="D4D0B0"/>
                    </a:solidFill>
                  </a:tcPr>
                </a:tc>
                <a:tc>
                  <a:txBody>
                    <a:bodyPr/>
                    <a:lstStyle/>
                    <a:p>
                      <a:r>
                        <a:rPr lang="en-US" sz="1800" dirty="0"/>
                        <a:t>$100,000</a:t>
                      </a:r>
                    </a:p>
                  </a:txBody>
                  <a:tcPr anchor="ctr">
                    <a:lnL>
                      <a:noFill/>
                    </a:lnL>
                    <a:lnR>
                      <a:noFill/>
                    </a:lnR>
                    <a:lnT>
                      <a:noFill/>
                    </a:lnT>
                    <a:lnB>
                      <a:noFill/>
                    </a:lnB>
                    <a:solidFill>
                      <a:srgbClr val="D4D0B0"/>
                    </a:solidFill>
                  </a:tcPr>
                </a:tc>
                <a:extLst>
                  <a:ext uri="{0D108BD9-81ED-4DB2-BD59-A6C34878D82A}">
                    <a16:rowId xmlns:a16="http://schemas.microsoft.com/office/drawing/2014/main" val="778006087"/>
                  </a:ext>
                </a:extLst>
              </a:tr>
            </a:tbl>
          </a:graphicData>
        </a:graphic>
      </p:graphicFrame>
      <p:sp>
        <p:nvSpPr>
          <p:cNvPr id="4" name="Footer Placeholder 3">
            <a:extLst>
              <a:ext uri="{FF2B5EF4-FFF2-40B4-BE49-F238E27FC236}">
                <a16:creationId xmlns:a16="http://schemas.microsoft.com/office/drawing/2014/main" id="{49F18F6F-ECDF-4986-9B78-4E43314F1C2B}"/>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7C1E16A0-D694-41C9-A639-77DA3C79B1C4}"/>
              </a:ext>
            </a:extLst>
          </p:cNvPr>
          <p:cNvSpPr>
            <a:spLocks noGrp="1"/>
          </p:cNvSpPr>
          <p:nvPr>
            <p:ph type="sldNum" sz="quarter" idx="12"/>
          </p:nvPr>
        </p:nvSpPr>
        <p:spPr/>
        <p:txBody>
          <a:bodyPr/>
          <a:lstStyle/>
          <a:p>
            <a:r>
              <a:rPr lang="en-US" dirty="0"/>
              <a:t>9-</a:t>
            </a:r>
            <a:fld id="{8A048DD7-39B4-434B-ACE7-68CA5B147A05}" type="slidenum">
              <a:rPr lang="en-US" smtClean="0"/>
              <a:t>57</a:t>
            </a:fld>
            <a:endParaRPr lang="en-US" dirty="0"/>
          </a:p>
        </p:txBody>
      </p:sp>
      <p:sp>
        <p:nvSpPr>
          <p:cNvPr id="12" name="TextBox 11">
            <a:extLst>
              <a:ext uri="{FF2B5EF4-FFF2-40B4-BE49-F238E27FC236}">
                <a16:creationId xmlns:a16="http://schemas.microsoft.com/office/drawing/2014/main" id="{D86B9370-C53E-436C-8CD1-8EAE31D0E825}"/>
              </a:ext>
            </a:extLst>
          </p:cNvPr>
          <p:cNvSpPr txBox="1"/>
          <p:nvPr/>
        </p:nvSpPr>
        <p:spPr>
          <a:xfrm>
            <a:off x="949827" y="4994701"/>
            <a:ext cx="7886700" cy="830997"/>
          </a:xfrm>
          <a:prstGeom prst="rect">
            <a:avLst/>
          </a:prstGeom>
          <a:noFill/>
        </p:spPr>
        <p:txBody>
          <a:bodyPr wrap="square" rtlCol="0">
            <a:spAutoFit/>
          </a:bodyPr>
          <a:lstStyle/>
          <a:p>
            <a:r>
              <a:rPr lang="en-US" sz="1600" baseline="30000" dirty="0"/>
              <a:t>+</a:t>
            </a:r>
            <a:r>
              <a:rPr lang="en-US" sz="1600" dirty="0"/>
              <a:t>$100,000 × 7% × 1/2 year = $3,500</a:t>
            </a:r>
            <a:br>
              <a:rPr lang="en-US" sz="1600" dirty="0"/>
            </a:br>
            <a:r>
              <a:rPr lang="en-US" sz="1600" dirty="0"/>
              <a:t>*Table 2, i = 3.5%, n = 20</a:t>
            </a:r>
            <a:br>
              <a:rPr lang="en-US" sz="1600" dirty="0"/>
            </a:br>
            <a:r>
              <a:rPr lang="en-US" sz="1600" dirty="0"/>
              <a:t>**Table 4, i = 3.5%, n = 20</a:t>
            </a:r>
          </a:p>
        </p:txBody>
      </p:sp>
      <p:sp>
        <p:nvSpPr>
          <p:cNvPr id="14" name="Title 1">
            <a:extLst>
              <a:ext uri="{FF2B5EF4-FFF2-40B4-BE49-F238E27FC236}">
                <a16:creationId xmlns:a16="http://schemas.microsoft.com/office/drawing/2014/main" id="{49048B37-785A-4CD1-ABE7-752BC868C6B4}"/>
              </a:ext>
            </a:extLst>
          </p:cNvPr>
          <p:cNvSpPr>
            <a:spLocks noGrp="1"/>
          </p:cNvSpPr>
          <p:nvPr>
            <p:ph type="title"/>
          </p:nvPr>
        </p:nvSpPr>
        <p:spPr>
          <a:xfrm>
            <a:off x="812800" y="428625"/>
            <a:ext cx="8229600" cy="1143000"/>
          </a:xfrm>
        </p:spPr>
        <p:txBody>
          <a:bodyPr/>
          <a:lstStyle/>
          <a:p>
            <a:r>
              <a:rPr lang="en-US" sz="3200" dirty="0">
                <a:solidFill>
                  <a:srgbClr val="1D5F76"/>
                </a:solidFill>
              </a:rPr>
              <a:t>Illustration 9–11  </a:t>
            </a:r>
            <a:br>
              <a:rPr lang="en-US" sz="3200" dirty="0"/>
            </a:br>
            <a:r>
              <a:rPr lang="en-US" dirty="0"/>
              <a:t>Pricing Bonds Issued at Face Amount Using Present Value Tables</a:t>
            </a:r>
          </a:p>
        </p:txBody>
      </p:sp>
      <p:grpSp>
        <p:nvGrpSpPr>
          <p:cNvPr id="15" name="Group 14">
            <a:extLst>
              <a:ext uri="{FF2B5EF4-FFF2-40B4-BE49-F238E27FC236}">
                <a16:creationId xmlns:a16="http://schemas.microsoft.com/office/drawing/2014/main" id="{8F6F5E31-423F-4DFF-A5CF-5E518864BD3D}"/>
              </a:ext>
            </a:extLst>
          </p:cNvPr>
          <p:cNvGrpSpPr/>
          <p:nvPr/>
        </p:nvGrpSpPr>
        <p:grpSpPr>
          <a:xfrm>
            <a:off x="7291110" y="3743686"/>
            <a:ext cx="903063" cy="783878"/>
            <a:chOff x="7409994" y="3943835"/>
            <a:chExt cx="903063" cy="783878"/>
          </a:xfrm>
        </p:grpSpPr>
        <p:cxnSp>
          <p:nvCxnSpPr>
            <p:cNvPr id="16" name="Straight Connector 15">
              <a:extLst>
                <a:ext uri="{FF2B5EF4-FFF2-40B4-BE49-F238E27FC236}">
                  <a16:creationId xmlns:a16="http://schemas.microsoft.com/office/drawing/2014/main" id="{4132426A-C51C-4A46-AA41-0B0183DDC63B}"/>
                </a:ext>
              </a:extLst>
            </p:cNvPr>
            <p:cNvCxnSpPr/>
            <p:nvPr/>
          </p:nvCxnSpPr>
          <p:spPr>
            <a:xfrm>
              <a:off x="7409996" y="3943835"/>
              <a:ext cx="90306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62A3936B-BF6B-42ED-A504-068598CF6C71}"/>
                </a:ext>
              </a:extLst>
            </p:cNvPr>
            <p:cNvCxnSpPr/>
            <p:nvPr/>
          </p:nvCxnSpPr>
          <p:spPr>
            <a:xfrm>
              <a:off x="7409994" y="4727713"/>
              <a:ext cx="90306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64A42D17-636B-407B-9A88-1E9B8F0D75F7}"/>
                </a:ext>
              </a:extLst>
            </p:cNvPr>
            <p:cNvCxnSpPr/>
            <p:nvPr/>
          </p:nvCxnSpPr>
          <p:spPr>
            <a:xfrm>
              <a:off x="7409995" y="4684169"/>
              <a:ext cx="90306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5633413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3EE122-4013-4836-9C2E-43BD7835B7D5}"/>
              </a:ext>
            </a:extLst>
          </p:cNvPr>
          <p:cNvSpPr>
            <a:spLocks noGrp="1"/>
          </p:cNvSpPr>
          <p:nvPr>
            <p:ph type="title"/>
          </p:nvPr>
        </p:nvSpPr>
        <p:spPr>
          <a:xfrm>
            <a:off x="812788" y="429768"/>
            <a:ext cx="8229600" cy="1721688"/>
          </a:xfrm>
        </p:spPr>
        <p:txBody>
          <a:bodyPr/>
          <a:lstStyle/>
          <a:p>
            <a:r>
              <a:rPr lang="en-US" dirty="0"/>
              <a:t>Bonds Issued at a Discount or Premium	</a:t>
            </a:r>
          </a:p>
        </p:txBody>
      </p:sp>
      <p:sp>
        <p:nvSpPr>
          <p:cNvPr id="3" name="Content Placeholder 2">
            <a:extLst>
              <a:ext uri="{FF2B5EF4-FFF2-40B4-BE49-F238E27FC236}">
                <a16:creationId xmlns:a16="http://schemas.microsoft.com/office/drawing/2014/main" id="{47384F7A-BFE0-4C74-9D82-5626A4293201}"/>
              </a:ext>
            </a:extLst>
          </p:cNvPr>
          <p:cNvSpPr>
            <a:spLocks noGrp="1"/>
          </p:cNvSpPr>
          <p:nvPr>
            <p:ph idx="1"/>
          </p:nvPr>
        </p:nvSpPr>
        <p:spPr>
          <a:xfrm>
            <a:off x="685585" y="1737360"/>
            <a:ext cx="7955280" cy="4525963"/>
          </a:xfrm>
        </p:spPr>
        <p:txBody>
          <a:bodyPr/>
          <a:lstStyle/>
          <a:p>
            <a:r>
              <a:rPr lang="en-US" dirty="0"/>
              <a:t>The following three slides demonstrate the calculation of the issue price when there is a discount. </a:t>
            </a:r>
          </a:p>
          <a:p>
            <a:r>
              <a:rPr lang="en-US" dirty="0"/>
              <a:t>Then, the next three demonstrate the calculation of the issue price when there is a premium.  </a:t>
            </a:r>
          </a:p>
        </p:txBody>
      </p:sp>
      <p:sp>
        <p:nvSpPr>
          <p:cNvPr id="4" name="Footer Placeholder 3">
            <a:extLst>
              <a:ext uri="{FF2B5EF4-FFF2-40B4-BE49-F238E27FC236}">
                <a16:creationId xmlns:a16="http://schemas.microsoft.com/office/drawing/2014/main" id="{0EB4DA8E-BA1B-4B70-B2BC-ABDA1A2D486F}"/>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4A53B301-A96A-428B-B1B2-6F85F5432498}"/>
              </a:ext>
            </a:extLst>
          </p:cNvPr>
          <p:cNvSpPr>
            <a:spLocks noGrp="1"/>
          </p:cNvSpPr>
          <p:nvPr>
            <p:ph type="sldNum" sz="quarter" idx="12"/>
          </p:nvPr>
        </p:nvSpPr>
        <p:spPr/>
        <p:txBody>
          <a:bodyPr/>
          <a:lstStyle/>
          <a:p>
            <a:r>
              <a:rPr lang="en-US" dirty="0"/>
              <a:t>9-</a:t>
            </a:r>
            <a:fld id="{8A048DD7-39B4-434B-ACE7-68CA5B147A05}" type="slidenum">
              <a:rPr lang="en-US" smtClean="0"/>
              <a:t>58</a:t>
            </a:fld>
            <a:endParaRPr lang="en-US" dirty="0"/>
          </a:p>
        </p:txBody>
      </p:sp>
    </p:spTree>
    <p:extLst>
      <p:ext uri="{BB962C8B-B14F-4D97-AF65-F5344CB8AC3E}">
        <p14:creationId xmlns:p14="http://schemas.microsoft.com/office/powerpoint/2010/main" val="39434223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B4234-6C4A-42CC-85E2-4861A946F4AE}"/>
              </a:ext>
            </a:extLst>
          </p:cNvPr>
          <p:cNvSpPr>
            <a:spLocks noGrp="1"/>
          </p:cNvSpPr>
          <p:nvPr>
            <p:ph type="title"/>
          </p:nvPr>
        </p:nvSpPr>
        <p:spPr/>
        <p:txBody>
          <a:bodyPr/>
          <a:lstStyle/>
          <a:p>
            <a:r>
              <a:rPr lang="en-US" sz="3200" dirty="0">
                <a:solidFill>
                  <a:srgbClr val="1D5F76"/>
                </a:solidFill>
              </a:rPr>
              <a:t>Illustration 9–12 </a:t>
            </a:r>
            <a:br>
              <a:rPr lang="en-US" sz="3200" dirty="0"/>
            </a:br>
            <a:r>
              <a:rPr lang="en-US" dirty="0"/>
              <a:t>Pricing Bonds Issued at A Discount Using a Financial Calculator</a:t>
            </a:r>
          </a:p>
        </p:txBody>
      </p:sp>
      <p:sp>
        <p:nvSpPr>
          <p:cNvPr id="4" name="Footer Placeholder 3">
            <a:extLst>
              <a:ext uri="{FF2B5EF4-FFF2-40B4-BE49-F238E27FC236}">
                <a16:creationId xmlns:a16="http://schemas.microsoft.com/office/drawing/2014/main" id="{8DFFD611-ED16-4FE5-87B5-02AF9E72BD9E}"/>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4450B35E-0F08-4E27-8E7C-2F5A883F47BE}"/>
              </a:ext>
            </a:extLst>
          </p:cNvPr>
          <p:cNvSpPr>
            <a:spLocks noGrp="1"/>
          </p:cNvSpPr>
          <p:nvPr>
            <p:ph type="sldNum" sz="quarter" idx="12"/>
          </p:nvPr>
        </p:nvSpPr>
        <p:spPr/>
        <p:txBody>
          <a:bodyPr/>
          <a:lstStyle/>
          <a:p>
            <a:r>
              <a:rPr lang="en-US" dirty="0"/>
              <a:t>9-</a:t>
            </a:r>
            <a:fld id="{8A048DD7-39B4-434B-ACE7-68CA5B147A05}" type="slidenum">
              <a:rPr lang="en-US" smtClean="0"/>
              <a:t>59</a:t>
            </a:fld>
            <a:endParaRPr lang="en-US" dirty="0"/>
          </a:p>
        </p:txBody>
      </p:sp>
      <p:sp>
        <p:nvSpPr>
          <p:cNvPr id="7" name="Rounded Rectangle 6"/>
          <p:cNvSpPr/>
          <p:nvPr/>
        </p:nvSpPr>
        <p:spPr>
          <a:xfrm>
            <a:off x="765048" y="2414204"/>
            <a:ext cx="8293726" cy="3020707"/>
          </a:xfrm>
          <a:prstGeom prst="roundRect">
            <a:avLst/>
          </a:prstGeom>
          <a:solidFill>
            <a:srgbClr val="D4D0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3664962" y="2513216"/>
            <a:ext cx="2069985" cy="369332"/>
          </a:xfrm>
          <a:prstGeom prst="rect">
            <a:avLst/>
          </a:prstGeom>
          <a:noFill/>
        </p:spPr>
        <p:txBody>
          <a:bodyPr wrap="none" rtlCol="0">
            <a:spAutoFit/>
          </a:bodyPr>
          <a:lstStyle/>
          <a:p>
            <a:r>
              <a:rPr lang="en-US" b="1" dirty="0">
                <a:solidFill>
                  <a:srgbClr val="1D5F76"/>
                </a:solidFill>
              </a:rPr>
              <a:t>CALCULATOR INPUT</a:t>
            </a:r>
          </a:p>
        </p:txBody>
      </p:sp>
      <p:sp>
        <p:nvSpPr>
          <p:cNvPr id="9" name="TextBox 8"/>
          <p:cNvSpPr txBox="1"/>
          <p:nvPr/>
        </p:nvSpPr>
        <p:spPr>
          <a:xfrm>
            <a:off x="962916" y="2893309"/>
            <a:ext cx="1656636" cy="307777"/>
          </a:xfrm>
          <a:prstGeom prst="rect">
            <a:avLst/>
          </a:prstGeom>
          <a:noFill/>
        </p:spPr>
        <p:txBody>
          <a:bodyPr wrap="none" rtlCol="0">
            <a:spAutoFit/>
          </a:bodyPr>
          <a:lstStyle/>
          <a:p>
            <a:r>
              <a:rPr lang="en-US" sz="1400" dirty="0"/>
              <a:t>Bond characteristics</a:t>
            </a:r>
          </a:p>
        </p:txBody>
      </p:sp>
      <p:cxnSp>
        <p:nvCxnSpPr>
          <p:cNvPr id="10" name="Straight Connector 9"/>
          <p:cNvCxnSpPr/>
          <p:nvPr/>
        </p:nvCxnSpPr>
        <p:spPr>
          <a:xfrm>
            <a:off x="962916" y="3197275"/>
            <a:ext cx="168600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909106" y="3211848"/>
            <a:ext cx="2005677" cy="1231106"/>
          </a:xfrm>
          <a:prstGeom prst="rect">
            <a:avLst/>
          </a:prstGeom>
          <a:noFill/>
        </p:spPr>
        <p:txBody>
          <a:bodyPr wrap="none" rtlCol="0">
            <a:spAutoFit/>
          </a:bodyPr>
          <a:lstStyle/>
          <a:p>
            <a:pPr marL="342900" indent="-342900">
              <a:buAutoNum type="arabicPeriod"/>
            </a:pPr>
            <a:r>
              <a:rPr lang="en-US" sz="1400" dirty="0"/>
              <a:t>Face amount</a:t>
            </a:r>
          </a:p>
          <a:p>
            <a:pPr marL="342900" indent="-342900">
              <a:buAutoNum type="arabicPeriod"/>
            </a:pPr>
            <a:r>
              <a:rPr lang="en-US" sz="1400" dirty="0"/>
              <a:t>Interest payment</a:t>
            </a:r>
          </a:p>
          <a:p>
            <a:pPr marL="342900" indent="-342900">
              <a:buAutoNum type="arabicPeriod"/>
            </a:pPr>
            <a:r>
              <a:rPr lang="en-US" sz="1400" dirty="0"/>
              <a:t>Number of periods</a:t>
            </a:r>
          </a:p>
          <a:p>
            <a:pPr marL="342900" indent="-342900">
              <a:buAutoNum type="arabicPeriod"/>
            </a:pPr>
            <a:r>
              <a:rPr lang="en-US" sz="1400" dirty="0"/>
              <a:t>Market interest rate</a:t>
            </a:r>
          </a:p>
          <a:p>
            <a:endParaRPr lang="en-US" dirty="0"/>
          </a:p>
        </p:txBody>
      </p:sp>
      <p:sp>
        <p:nvSpPr>
          <p:cNvPr id="13" name="TextBox 12"/>
          <p:cNvSpPr txBox="1"/>
          <p:nvPr/>
        </p:nvSpPr>
        <p:spPr>
          <a:xfrm>
            <a:off x="3664962" y="2885977"/>
            <a:ext cx="448535" cy="307777"/>
          </a:xfrm>
          <a:prstGeom prst="rect">
            <a:avLst/>
          </a:prstGeom>
          <a:noFill/>
        </p:spPr>
        <p:txBody>
          <a:bodyPr wrap="none" rtlCol="0">
            <a:spAutoFit/>
          </a:bodyPr>
          <a:lstStyle/>
          <a:p>
            <a:r>
              <a:rPr lang="en-US" sz="1400" dirty="0"/>
              <a:t>Key</a:t>
            </a:r>
          </a:p>
        </p:txBody>
      </p:sp>
      <p:cxnSp>
        <p:nvCxnSpPr>
          <p:cNvPr id="14" name="Straight Connector 13"/>
          <p:cNvCxnSpPr/>
          <p:nvPr/>
        </p:nvCxnSpPr>
        <p:spPr>
          <a:xfrm>
            <a:off x="3664962" y="3189943"/>
            <a:ext cx="44853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3611152" y="3204516"/>
            <a:ext cx="518404" cy="954107"/>
          </a:xfrm>
          <a:prstGeom prst="rect">
            <a:avLst/>
          </a:prstGeom>
          <a:noFill/>
        </p:spPr>
        <p:txBody>
          <a:bodyPr wrap="none" rtlCol="0">
            <a:spAutoFit/>
          </a:bodyPr>
          <a:lstStyle/>
          <a:p>
            <a:pPr algn="ctr"/>
            <a:r>
              <a:rPr lang="en-US" sz="1400" dirty="0"/>
              <a:t>FV</a:t>
            </a:r>
          </a:p>
          <a:p>
            <a:pPr algn="ctr"/>
            <a:r>
              <a:rPr lang="en-US" sz="1400" dirty="0"/>
              <a:t>PMT</a:t>
            </a:r>
          </a:p>
          <a:p>
            <a:pPr algn="ctr"/>
            <a:r>
              <a:rPr lang="en-US" sz="1400" dirty="0"/>
              <a:t>N</a:t>
            </a:r>
          </a:p>
          <a:p>
            <a:pPr algn="ctr"/>
            <a:r>
              <a:rPr lang="en-US" sz="1400" dirty="0"/>
              <a:t>I</a:t>
            </a:r>
          </a:p>
        </p:txBody>
      </p:sp>
      <p:sp>
        <p:nvSpPr>
          <p:cNvPr id="16" name="TextBox 15"/>
          <p:cNvSpPr txBox="1"/>
          <p:nvPr/>
        </p:nvSpPr>
        <p:spPr>
          <a:xfrm>
            <a:off x="5943027" y="2901105"/>
            <a:ext cx="775435" cy="307777"/>
          </a:xfrm>
          <a:prstGeom prst="rect">
            <a:avLst/>
          </a:prstGeom>
          <a:noFill/>
        </p:spPr>
        <p:txBody>
          <a:bodyPr wrap="none" rtlCol="0">
            <a:spAutoFit/>
          </a:bodyPr>
          <a:lstStyle/>
          <a:p>
            <a:r>
              <a:rPr lang="en-US" sz="1400" dirty="0"/>
              <a:t>Amount</a:t>
            </a:r>
          </a:p>
        </p:txBody>
      </p:sp>
      <p:cxnSp>
        <p:nvCxnSpPr>
          <p:cNvPr id="17" name="Straight Connector 16"/>
          <p:cNvCxnSpPr/>
          <p:nvPr/>
        </p:nvCxnSpPr>
        <p:spPr>
          <a:xfrm flipV="1">
            <a:off x="5943027" y="3201086"/>
            <a:ext cx="775435" cy="398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5870563" y="3219644"/>
            <a:ext cx="2779790" cy="523220"/>
          </a:xfrm>
          <a:prstGeom prst="rect">
            <a:avLst/>
          </a:prstGeom>
          <a:noFill/>
        </p:spPr>
        <p:txBody>
          <a:bodyPr wrap="none" rtlCol="0">
            <a:spAutoFit/>
          </a:bodyPr>
          <a:lstStyle/>
          <a:p>
            <a:r>
              <a:rPr lang="en-US" sz="1400" dirty="0"/>
              <a:t>$100,000 </a:t>
            </a:r>
          </a:p>
          <a:p>
            <a:r>
              <a:rPr lang="en-US" sz="1400" dirty="0"/>
              <a:t>    $3,500 = 100,000 × 7% × 1/2 year</a:t>
            </a:r>
          </a:p>
        </p:txBody>
      </p:sp>
      <p:sp>
        <p:nvSpPr>
          <p:cNvPr id="19" name="TextBox 18"/>
          <p:cNvSpPr txBox="1"/>
          <p:nvPr/>
        </p:nvSpPr>
        <p:spPr>
          <a:xfrm>
            <a:off x="3666780" y="4431912"/>
            <a:ext cx="2276247" cy="369332"/>
          </a:xfrm>
          <a:prstGeom prst="rect">
            <a:avLst/>
          </a:prstGeom>
          <a:noFill/>
        </p:spPr>
        <p:txBody>
          <a:bodyPr wrap="none" rtlCol="0">
            <a:spAutoFit/>
          </a:bodyPr>
          <a:lstStyle/>
          <a:p>
            <a:r>
              <a:rPr lang="en-US" b="1" dirty="0">
                <a:solidFill>
                  <a:srgbClr val="1D5F76"/>
                </a:solidFill>
              </a:rPr>
              <a:t>CALCULATOR OUTPUT</a:t>
            </a:r>
          </a:p>
        </p:txBody>
      </p:sp>
      <p:sp>
        <p:nvSpPr>
          <p:cNvPr id="20" name="TextBox 19"/>
          <p:cNvSpPr txBox="1"/>
          <p:nvPr/>
        </p:nvSpPr>
        <p:spPr>
          <a:xfrm>
            <a:off x="962916" y="4833529"/>
            <a:ext cx="957952" cy="307777"/>
          </a:xfrm>
          <a:prstGeom prst="rect">
            <a:avLst/>
          </a:prstGeom>
          <a:noFill/>
        </p:spPr>
        <p:txBody>
          <a:bodyPr wrap="none" rtlCol="0">
            <a:spAutoFit/>
          </a:bodyPr>
          <a:lstStyle/>
          <a:p>
            <a:r>
              <a:rPr lang="en-US" sz="1400" dirty="0"/>
              <a:t>Issue price</a:t>
            </a:r>
          </a:p>
        </p:txBody>
      </p:sp>
      <p:sp>
        <p:nvSpPr>
          <p:cNvPr id="21" name="TextBox 20"/>
          <p:cNvSpPr txBox="1"/>
          <p:nvPr/>
        </p:nvSpPr>
        <p:spPr>
          <a:xfrm>
            <a:off x="3692481" y="4855053"/>
            <a:ext cx="379281" cy="307777"/>
          </a:xfrm>
          <a:prstGeom prst="rect">
            <a:avLst/>
          </a:prstGeom>
          <a:noFill/>
        </p:spPr>
        <p:txBody>
          <a:bodyPr wrap="none" rtlCol="0">
            <a:spAutoFit/>
          </a:bodyPr>
          <a:lstStyle/>
          <a:p>
            <a:r>
              <a:rPr lang="en-US" sz="1400" dirty="0"/>
              <a:t>PV</a:t>
            </a:r>
          </a:p>
        </p:txBody>
      </p:sp>
      <p:sp>
        <p:nvSpPr>
          <p:cNvPr id="22" name="TextBox 21"/>
          <p:cNvSpPr txBox="1"/>
          <p:nvPr/>
        </p:nvSpPr>
        <p:spPr>
          <a:xfrm>
            <a:off x="5889743" y="4855053"/>
            <a:ext cx="775435" cy="307777"/>
          </a:xfrm>
          <a:prstGeom prst="rect">
            <a:avLst/>
          </a:prstGeom>
          <a:noFill/>
        </p:spPr>
        <p:txBody>
          <a:bodyPr wrap="none" rtlCol="0">
            <a:spAutoFit/>
          </a:bodyPr>
          <a:lstStyle/>
          <a:p>
            <a:r>
              <a:rPr lang="en-US" sz="1400" dirty="0"/>
              <a:t>$93,205</a:t>
            </a:r>
          </a:p>
        </p:txBody>
      </p:sp>
      <p:sp>
        <p:nvSpPr>
          <p:cNvPr id="23" name="TextBox 22"/>
          <p:cNvSpPr txBox="1"/>
          <p:nvPr/>
        </p:nvSpPr>
        <p:spPr>
          <a:xfrm>
            <a:off x="6308179" y="3631693"/>
            <a:ext cx="2877711" cy="800219"/>
          </a:xfrm>
          <a:prstGeom prst="rect">
            <a:avLst/>
          </a:prstGeom>
          <a:noFill/>
        </p:spPr>
        <p:txBody>
          <a:bodyPr wrap="none" rtlCol="0">
            <a:spAutoFit/>
          </a:bodyPr>
          <a:lstStyle/>
          <a:p>
            <a:r>
              <a:rPr lang="en-US" sz="1400" dirty="0"/>
              <a:t> 20 = 10 years × 2 periods each year</a:t>
            </a:r>
          </a:p>
          <a:p>
            <a:r>
              <a:rPr lang="en-US" sz="1400" dirty="0"/>
              <a:t>   4 = 8% ÷ 2 periods each year</a:t>
            </a:r>
          </a:p>
          <a:p>
            <a:endParaRPr lang="en-US" dirty="0"/>
          </a:p>
        </p:txBody>
      </p:sp>
    </p:spTree>
    <p:extLst>
      <p:ext uri="{BB962C8B-B14F-4D97-AF65-F5344CB8AC3E}">
        <p14:creationId xmlns:p14="http://schemas.microsoft.com/office/powerpoint/2010/main" val="795212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38274"/>
            <a:ext cx="7406640" cy="4432716"/>
          </a:xfrm>
        </p:spPr>
        <p:txBody>
          <a:bodyPr>
            <a:normAutofit/>
          </a:bodyPr>
          <a:lstStyle/>
          <a:p>
            <a:pPr marL="0" indent="0">
              <a:buNone/>
            </a:pPr>
            <a:r>
              <a:rPr lang="en-US" sz="2800" dirty="0"/>
              <a:t>Which of the following statements is true?</a:t>
            </a:r>
          </a:p>
          <a:p>
            <a:pPr>
              <a:buAutoNum type="alphaLcPeriod"/>
            </a:pPr>
            <a:r>
              <a:rPr lang="en-US" sz="2800" dirty="0"/>
              <a:t>Profits generated by a company are a source of external financing.</a:t>
            </a:r>
          </a:p>
          <a:p>
            <a:pPr>
              <a:buAutoNum type="alphaLcPeriod"/>
            </a:pPr>
            <a:r>
              <a:rPr lang="en-US" sz="2800" dirty="0"/>
              <a:t>Dividends paid are a tax-deductible expense.</a:t>
            </a:r>
          </a:p>
          <a:p>
            <a:pPr>
              <a:buAutoNum type="alphaLcPeriod" startAt="3"/>
            </a:pPr>
            <a:r>
              <a:rPr lang="en-US" sz="2800" dirty="0"/>
              <a:t>Interest paid on debt is a tax-deductible expense.</a:t>
            </a:r>
          </a:p>
          <a:p>
            <a:pPr>
              <a:buAutoNum type="alphaLcPeriod" startAt="3"/>
            </a:pPr>
            <a:r>
              <a:rPr lang="en-US" sz="2800" dirty="0"/>
              <a:t>All of the above are true.</a:t>
            </a:r>
          </a:p>
        </p:txBody>
      </p:sp>
      <p:sp>
        <p:nvSpPr>
          <p:cNvPr id="4" name="Title 3"/>
          <p:cNvSpPr>
            <a:spLocks noGrp="1"/>
          </p:cNvSpPr>
          <p:nvPr>
            <p:ph type="title"/>
          </p:nvPr>
        </p:nvSpPr>
        <p:spPr>
          <a:xfrm>
            <a:off x="936943" y="395301"/>
            <a:ext cx="7922577" cy="799257"/>
          </a:xfrm>
        </p:spPr>
        <p:txBody>
          <a:bodyPr/>
          <a:lstStyle/>
          <a:p>
            <a:r>
              <a:rPr lang="en-US" dirty="0"/>
              <a:t>Concept Check 9–1</a:t>
            </a:r>
          </a:p>
        </p:txBody>
      </p:sp>
      <p:sp>
        <p:nvSpPr>
          <p:cNvPr id="6" name="Oval 5"/>
          <p:cNvSpPr/>
          <p:nvPr/>
        </p:nvSpPr>
        <p:spPr bwMode="auto">
          <a:xfrm>
            <a:off x="852272" y="3104229"/>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16549" y="4724682"/>
            <a:ext cx="7406640" cy="1569660"/>
          </a:xfrm>
          <a:prstGeom prst="rect">
            <a:avLst/>
          </a:prstGeom>
          <a:solidFill>
            <a:srgbClr val="FFFFD1"/>
          </a:solidFill>
          <a:ln w="6350">
            <a:solidFill>
              <a:schemeClr val="tx1"/>
            </a:solidFill>
          </a:ln>
        </p:spPr>
        <p:txBody>
          <a:bodyPr wrap="square" rtlCol="0">
            <a:spAutoFit/>
          </a:bodyPr>
          <a:lstStyle/>
          <a:p>
            <a:r>
              <a:rPr lang="en-US" sz="2400" dirty="0"/>
              <a:t>Interest paid on debt is a tax-deductible expense, whereas dividends paid are not tax-deductible and are not an expense. Profits generated by a company are referred to as internal financing (not external financing).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6</a:t>
            </a:fld>
            <a:endParaRPr lang="en-US" dirty="0"/>
          </a:p>
        </p:txBody>
      </p:sp>
    </p:spTree>
    <p:extLst>
      <p:ext uri="{BB962C8B-B14F-4D97-AF65-F5344CB8AC3E}">
        <p14:creationId xmlns:p14="http://schemas.microsoft.com/office/powerpoint/2010/main" val="418992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FD6DE-7AB5-42E2-B4A3-AB6DC6049B5B}"/>
              </a:ext>
            </a:extLst>
          </p:cNvPr>
          <p:cNvSpPr>
            <a:spLocks noGrp="1"/>
          </p:cNvSpPr>
          <p:nvPr>
            <p:ph type="title"/>
          </p:nvPr>
        </p:nvSpPr>
        <p:spPr>
          <a:xfrm>
            <a:off x="812788" y="429768"/>
            <a:ext cx="8229600" cy="1143000"/>
          </a:xfrm>
        </p:spPr>
        <p:txBody>
          <a:bodyPr/>
          <a:lstStyle/>
          <a:p>
            <a:r>
              <a:rPr lang="en-US" sz="3200" dirty="0">
                <a:solidFill>
                  <a:srgbClr val="1D5F76"/>
                </a:solidFill>
              </a:rPr>
              <a:t>Illustration 9–13  </a:t>
            </a:r>
            <a:br>
              <a:rPr lang="en-US" sz="3200" dirty="0"/>
            </a:br>
            <a:r>
              <a:rPr lang="en-US" dirty="0"/>
              <a:t>Pricing Bonds Issued at a Discount Using Excel</a:t>
            </a:r>
          </a:p>
        </p:txBody>
      </p:sp>
      <p:sp>
        <p:nvSpPr>
          <p:cNvPr id="4" name="Footer Placeholder 3">
            <a:extLst>
              <a:ext uri="{FF2B5EF4-FFF2-40B4-BE49-F238E27FC236}">
                <a16:creationId xmlns:a16="http://schemas.microsoft.com/office/drawing/2014/main" id="{90CBD0A7-C03F-40A9-89BD-B533296497DC}"/>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C81EC302-8FD1-48C0-8932-3A3086185F97}"/>
              </a:ext>
            </a:extLst>
          </p:cNvPr>
          <p:cNvSpPr>
            <a:spLocks noGrp="1"/>
          </p:cNvSpPr>
          <p:nvPr>
            <p:ph type="sldNum" sz="quarter" idx="12"/>
          </p:nvPr>
        </p:nvSpPr>
        <p:spPr/>
        <p:txBody>
          <a:bodyPr/>
          <a:lstStyle/>
          <a:p>
            <a:r>
              <a:rPr lang="en-US" dirty="0"/>
              <a:t>9-</a:t>
            </a:r>
            <a:fld id="{8A048DD7-39B4-434B-ACE7-68CA5B147A05}" type="slidenum">
              <a:rPr lang="en-US" smtClean="0"/>
              <a:t>60</a:t>
            </a:fld>
            <a:endParaRPr lang="en-US" dirty="0"/>
          </a:p>
        </p:txBody>
      </p:sp>
      <p:pic>
        <p:nvPicPr>
          <p:cNvPr id="27" name="Picture 4" descr="https://d1cag3og5zsskm.cloudfront.net/v/s2/56/ac/25/a09f694f5ca6c6e357ff163548?Expires=1524882600&amp;Signature=lo75TBfOngf7AOxO7vbxZNN0-0sfF-s-hXrEK1H5XIh~Wl~UgWdJn3gp2qCIYJYy4NLOw2I8UUPPo1g~68aXucib9LJ8gTlPawZOJX~-tvP6vtVvsbB9e8Mqn4Ceniyo9jq5kl6Xs4A2QBAFUxfRcvC844M7FpNYDr17EX65j8lRdzGldCHmTNfnT3YpT7cRaDKrklM-TaEmot0HQldH7AABFQIZdpW15shUi4dsrxlnWzyLK6J3xwZOvH~7OA2d2ayEJyM03Mr87jHJFXd~9D14JEcNEF5FgOY6FmpguH7Ag5ALxb3D9HnUQ9yzMw9aoGLkBVOsGlmNAKAJaPPqMQ__&amp;Key-Pair-Id=APKAJY4Y3HIBJJ7SJ76A">
            <a:extLst>
              <a:ext uri="{FF2B5EF4-FFF2-40B4-BE49-F238E27FC236}">
                <a16:creationId xmlns:a16="http://schemas.microsoft.com/office/drawing/2014/main" id="{5AB90281-AD26-49B7-8BFB-609FFE01A59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424213" y="2160085"/>
            <a:ext cx="6691066" cy="3746926"/>
          </a:xfrm>
          <a:prstGeom prst="rect">
            <a:avLst/>
          </a:prstGeom>
          <a:noFill/>
          <a:extLst>
            <a:ext uri="{909E8E84-426E-40dd-AFC4-6F175D3DCCD1}">
              <a14:hiddenFill xmlns="" xmlns:a14="http://schemas.microsoft.com/office/drawing/2010/main">
                <a:solidFill>
                  <a:srgbClr val="FFFFFF"/>
                </a:solidFill>
              </a14:hiddenFill>
            </a:ext>
          </a:extLst>
        </p:spPr>
      </p:pic>
      <p:sp>
        <p:nvSpPr>
          <p:cNvPr id="28" name="TextBox 27"/>
          <p:cNvSpPr txBox="1"/>
          <p:nvPr/>
        </p:nvSpPr>
        <p:spPr>
          <a:xfrm>
            <a:off x="4998589" y="3264245"/>
            <a:ext cx="718686" cy="195591"/>
          </a:xfrm>
          <a:prstGeom prst="rect">
            <a:avLst/>
          </a:prstGeom>
          <a:solidFill>
            <a:srgbClr val="FFFFFF"/>
          </a:solidFill>
        </p:spPr>
        <p:txBody>
          <a:bodyPr wrap="square" rtlCol="0">
            <a:spAutoFit/>
          </a:bodyPr>
          <a:lstStyle/>
          <a:p>
            <a:endParaRPr lang="en-US" dirty="0">
              <a:solidFill>
                <a:schemeClr val="bg1"/>
              </a:solidFill>
            </a:endParaRPr>
          </a:p>
        </p:txBody>
      </p:sp>
      <p:sp>
        <p:nvSpPr>
          <p:cNvPr id="29" name="TextBox 28"/>
          <p:cNvSpPr txBox="1"/>
          <p:nvPr/>
        </p:nvSpPr>
        <p:spPr>
          <a:xfrm>
            <a:off x="4930561" y="3212771"/>
            <a:ext cx="866431" cy="307777"/>
          </a:xfrm>
          <a:prstGeom prst="rect">
            <a:avLst/>
          </a:prstGeom>
          <a:noFill/>
        </p:spPr>
        <p:txBody>
          <a:bodyPr wrap="none" rtlCol="0">
            <a:spAutoFit/>
          </a:bodyPr>
          <a:lstStyle/>
          <a:p>
            <a:r>
              <a:rPr lang="en-US" sz="1400" dirty="0"/>
              <a:t>$100,000</a:t>
            </a:r>
          </a:p>
        </p:txBody>
      </p:sp>
      <p:sp>
        <p:nvSpPr>
          <p:cNvPr id="30" name="TextBox 29"/>
          <p:cNvSpPr txBox="1"/>
          <p:nvPr/>
        </p:nvSpPr>
        <p:spPr>
          <a:xfrm>
            <a:off x="5013457" y="3513546"/>
            <a:ext cx="727830" cy="182874"/>
          </a:xfrm>
          <a:prstGeom prst="rect">
            <a:avLst/>
          </a:prstGeom>
          <a:solidFill>
            <a:srgbClr val="FFFFFF"/>
          </a:solidFill>
        </p:spPr>
        <p:txBody>
          <a:bodyPr wrap="square" rtlCol="0">
            <a:spAutoFit/>
          </a:bodyPr>
          <a:lstStyle/>
          <a:p>
            <a:endParaRPr lang="en-US" dirty="0">
              <a:solidFill>
                <a:schemeClr val="bg1"/>
              </a:solidFill>
            </a:endParaRPr>
          </a:p>
        </p:txBody>
      </p:sp>
      <p:sp>
        <p:nvSpPr>
          <p:cNvPr id="31" name="TextBox 30"/>
          <p:cNvSpPr txBox="1"/>
          <p:nvPr/>
        </p:nvSpPr>
        <p:spPr>
          <a:xfrm>
            <a:off x="4998742" y="3759451"/>
            <a:ext cx="727830" cy="204738"/>
          </a:xfrm>
          <a:prstGeom prst="rect">
            <a:avLst/>
          </a:prstGeom>
          <a:solidFill>
            <a:srgbClr val="FFFFFF"/>
          </a:solidFill>
        </p:spPr>
        <p:txBody>
          <a:bodyPr wrap="square" rtlCol="0">
            <a:spAutoFit/>
          </a:bodyPr>
          <a:lstStyle/>
          <a:p>
            <a:endParaRPr lang="en-US" dirty="0">
              <a:solidFill>
                <a:schemeClr val="bg1"/>
              </a:solidFill>
            </a:endParaRPr>
          </a:p>
        </p:txBody>
      </p:sp>
      <p:sp>
        <p:nvSpPr>
          <p:cNvPr id="32" name="TextBox 31"/>
          <p:cNvSpPr txBox="1"/>
          <p:nvPr/>
        </p:nvSpPr>
        <p:spPr>
          <a:xfrm>
            <a:off x="4982787" y="4000128"/>
            <a:ext cx="727830" cy="204738"/>
          </a:xfrm>
          <a:prstGeom prst="rect">
            <a:avLst/>
          </a:prstGeom>
          <a:solidFill>
            <a:srgbClr val="FFFFFF"/>
          </a:solidFill>
        </p:spPr>
        <p:txBody>
          <a:bodyPr wrap="square" rtlCol="0">
            <a:spAutoFit/>
          </a:bodyPr>
          <a:lstStyle/>
          <a:p>
            <a:endParaRPr lang="en-US" dirty="0">
              <a:solidFill>
                <a:schemeClr val="bg1"/>
              </a:solidFill>
            </a:endParaRPr>
          </a:p>
        </p:txBody>
      </p:sp>
      <p:sp>
        <p:nvSpPr>
          <p:cNvPr id="33" name="TextBox 32"/>
          <p:cNvSpPr txBox="1"/>
          <p:nvPr/>
        </p:nvSpPr>
        <p:spPr>
          <a:xfrm>
            <a:off x="4943036" y="4508918"/>
            <a:ext cx="764404" cy="204738"/>
          </a:xfrm>
          <a:prstGeom prst="rect">
            <a:avLst/>
          </a:prstGeom>
          <a:solidFill>
            <a:srgbClr val="FFFFFF"/>
          </a:solidFill>
        </p:spPr>
        <p:txBody>
          <a:bodyPr wrap="square" rtlCol="0">
            <a:spAutoFit/>
          </a:bodyPr>
          <a:lstStyle/>
          <a:p>
            <a:endParaRPr lang="en-US" dirty="0">
              <a:solidFill>
                <a:schemeClr val="bg1"/>
              </a:solidFill>
            </a:endParaRPr>
          </a:p>
        </p:txBody>
      </p:sp>
      <p:sp>
        <p:nvSpPr>
          <p:cNvPr id="34" name="TextBox 33"/>
          <p:cNvSpPr txBox="1"/>
          <p:nvPr/>
        </p:nvSpPr>
        <p:spPr>
          <a:xfrm>
            <a:off x="5088177" y="3464984"/>
            <a:ext cx="684803" cy="307777"/>
          </a:xfrm>
          <a:prstGeom prst="rect">
            <a:avLst/>
          </a:prstGeom>
          <a:noFill/>
        </p:spPr>
        <p:txBody>
          <a:bodyPr wrap="none" rtlCol="0">
            <a:spAutoFit/>
          </a:bodyPr>
          <a:lstStyle/>
          <a:p>
            <a:r>
              <a:rPr lang="en-US" sz="1400" dirty="0"/>
              <a:t>$3,500</a:t>
            </a:r>
          </a:p>
        </p:txBody>
      </p:sp>
      <p:sp>
        <p:nvSpPr>
          <p:cNvPr id="35" name="TextBox 34"/>
          <p:cNvSpPr txBox="1"/>
          <p:nvPr/>
        </p:nvSpPr>
        <p:spPr>
          <a:xfrm>
            <a:off x="5395087" y="3703491"/>
            <a:ext cx="366657" cy="307777"/>
          </a:xfrm>
          <a:prstGeom prst="rect">
            <a:avLst/>
          </a:prstGeom>
          <a:noFill/>
        </p:spPr>
        <p:txBody>
          <a:bodyPr wrap="none" rtlCol="0">
            <a:spAutoFit/>
          </a:bodyPr>
          <a:lstStyle/>
          <a:p>
            <a:r>
              <a:rPr lang="en-US" sz="1400" dirty="0"/>
              <a:t>20</a:t>
            </a:r>
          </a:p>
        </p:txBody>
      </p:sp>
      <p:sp>
        <p:nvSpPr>
          <p:cNvPr id="36" name="TextBox 35"/>
          <p:cNvSpPr txBox="1"/>
          <p:nvPr/>
        </p:nvSpPr>
        <p:spPr>
          <a:xfrm>
            <a:off x="5255153" y="3964189"/>
            <a:ext cx="505267" cy="307777"/>
          </a:xfrm>
          <a:prstGeom prst="rect">
            <a:avLst/>
          </a:prstGeom>
          <a:noFill/>
        </p:spPr>
        <p:txBody>
          <a:bodyPr wrap="none" rtlCol="0">
            <a:spAutoFit/>
          </a:bodyPr>
          <a:lstStyle/>
          <a:p>
            <a:r>
              <a:rPr lang="en-US" sz="1400" dirty="0"/>
              <a:t>0.04</a:t>
            </a:r>
          </a:p>
        </p:txBody>
      </p:sp>
      <p:sp>
        <p:nvSpPr>
          <p:cNvPr id="37" name="TextBox 36"/>
          <p:cNvSpPr txBox="1"/>
          <p:nvPr/>
        </p:nvSpPr>
        <p:spPr>
          <a:xfrm>
            <a:off x="5016402" y="4464358"/>
            <a:ext cx="775435" cy="307777"/>
          </a:xfrm>
          <a:prstGeom prst="rect">
            <a:avLst/>
          </a:prstGeom>
          <a:noFill/>
        </p:spPr>
        <p:txBody>
          <a:bodyPr wrap="none" rtlCol="0">
            <a:spAutoFit/>
          </a:bodyPr>
          <a:lstStyle/>
          <a:p>
            <a:r>
              <a:rPr lang="en-US" sz="1400" dirty="0"/>
              <a:t>$93,205</a:t>
            </a:r>
          </a:p>
        </p:txBody>
      </p:sp>
    </p:spTree>
    <p:extLst>
      <p:ext uri="{BB962C8B-B14F-4D97-AF65-F5344CB8AC3E}">
        <p14:creationId xmlns:p14="http://schemas.microsoft.com/office/powerpoint/2010/main" val="23841053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9460B-781D-4536-B138-42EC7ADF7D26}"/>
              </a:ext>
            </a:extLst>
          </p:cNvPr>
          <p:cNvSpPr>
            <a:spLocks noGrp="1"/>
          </p:cNvSpPr>
          <p:nvPr>
            <p:ph type="title"/>
          </p:nvPr>
        </p:nvSpPr>
        <p:spPr/>
        <p:txBody>
          <a:bodyPr/>
          <a:lstStyle/>
          <a:p>
            <a:r>
              <a:rPr lang="en-US" sz="3200" dirty="0">
                <a:solidFill>
                  <a:srgbClr val="1D5F76"/>
                </a:solidFill>
              </a:rPr>
              <a:t>Illustration 9–14</a:t>
            </a:r>
            <a:br>
              <a:rPr lang="en-US" sz="3200" dirty="0"/>
            </a:br>
            <a:r>
              <a:rPr lang="en-US" dirty="0"/>
              <a:t>Pricing Bonds Issued at a Discount Using Present Value Tables</a:t>
            </a:r>
          </a:p>
        </p:txBody>
      </p:sp>
      <p:graphicFrame>
        <p:nvGraphicFramePr>
          <p:cNvPr id="6" name="Content Placeholder 5">
            <a:extLst>
              <a:ext uri="{FF2B5EF4-FFF2-40B4-BE49-F238E27FC236}">
                <a16:creationId xmlns:a16="http://schemas.microsoft.com/office/drawing/2014/main" id="{4DE714C8-A72B-4253-A9AF-58EC301F94E2}"/>
              </a:ext>
            </a:extLst>
          </p:cNvPr>
          <p:cNvGraphicFramePr>
            <a:graphicFrameLocks noGrp="1"/>
          </p:cNvGraphicFramePr>
          <p:nvPr>
            <p:ph idx="1"/>
            <p:extLst>
              <p:ext uri="{D42A27DB-BD31-4B8C-83A1-F6EECF244321}">
                <p14:modId xmlns:p14="http://schemas.microsoft.com/office/powerpoint/2010/main" val="3915320140"/>
              </p:ext>
            </p:extLst>
          </p:nvPr>
        </p:nvGraphicFramePr>
        <p:xfrm>
          <a:off x="969711" y="2560320"/>
          <a:ext cx="7898064" cy="2194560"/>
        </p:xfrm>
        <a:graphic>
          <a:graphicData uri="http://schemas.openxmlformats.org/drawingml/2006/table">
            <a:tbl>
              <a:tblPr/>
              <a:tblGrid>
                <a:gridCol w="3474720">
                  <a:extLst>
                    <a:ext uri="{9D8B030D-6E8A-4147-A177-3AD203B41FA5}">
                      <a16:colId xmlns:a16="http://schemas.microsoft.com/office/drawing/2014/main" val="4149597430"/>
                    </a:ext>
                  </a:extLst>
                </a:gridCol>
                <a:gridCol w="2410776">
                  <a:extLst>
                    <a:ext uri="{9D8B030D-6E8A-4147-A177-3AD203B41FA5}">
                      <a16:colId xmlns:a16="http://schemas.microsoft.com/office/drawing/2014/main" val="4250121883"/>
                    </a:ext>
                  </a:extLst>
                </a:gridCol>
                <a:gridCol w="514000">
                  <a:extLst>
                    <a:ext uri="{9D8B030D-6E8A-4147-A177-3AD203B41FA5}">
                      <a16:colId xmlns:a16="http://schemas.microsoft.com/office/drawing/2014/main" val="1587550367"/>
                    </a:ext>
                  </a:extLst>
                </a:gridCol>
                <a:gridCol w="1498568">
                  <a:extLst>
                    <a:ext uri="{9D8B030D-6E8A-4147-A177-3AD203B41FA5}">
                      <a16:colId xmlns:a16="http://schemas.microsoft.com/office/drawing/2014/main" val="1202524576"/>
                    </a:ext>
                  </a:extLst>
                </a:gridCol>
              </a:tblGrid>
              <a:tr h="731520">
                <a:tc>
                  <a:txBody>
                    <a:bodyPr/>
                    <a:lstStyle/>
                    <a:p>
                      <a:r>
                        <a:rPr lang="en-US" sz="1800" dirty="0"/>
                        <a:t>Present value of principal          </a:t>
                      </a:r>
                    </a:p>
                  </a:txBody>
                  <a:tcPr anchor="ctr">
                    <a:lnL>
                      <a:noFill/>
                    </a:lnL>
                    <a:lnR>
                      <a:noFill/>
                    </a:lnR>
                    <a:lnT>
                      <a:noFill/>
                    </a:lnT>
                    <a:lnB>
                      <a:noFill/>
                    </a:lnB>
                    <a:solidFill>
                      <a:srgbClr val="D4D0B0"/>
                    </a:solidFill>
                  </a:tcPr>
                </a:tc>
                <a:tc>
                  <a:txBody>
                    <a:bodyPr/>
                    <a:lstStyle/>
                    <a:p>
                      <a:r>
                        <a:rPr lang="en-US" sz="1800" dirty="0"/>
                        <a:t>= $100,000 × 0.45639*</a:t>
                      </a:r>
                    </a:p>
                  </a:txBody>
                  <a:tcPr anchor="ctr">
                    <a:lnL>
                      <a:noFill/>
                    </a:lnL>
                    <a:lnR>
                      <a:noFill/>
                    </a:lnR>
                    <a:lnT>
                      <a:noFill/>
                    </a:lnT>
                    <a:lnB>
                      <a:noFill/>
                    </a:lnB>
                    <a:solidFill>
                      <a:srgbClr val="D4D0B0"/>
                    </a:solidFill>
                  </a:tcPr>
                </a:tc>
                <a:tc>
                  <a:txBody>
                    <a:bodyPr/>
                    <a:lstStyle/>
                    <a:p>
                      <a:r>
                        <a:rPr lang="en-US" sz="1800" dirty="0"/>
                        <a:t>=</a:t>
                      </a:r>
                    </a:p>
                  </a:txBody>
                  <a:tcPr anchor="ctr">
                    <a:lnL>
                      <a:noFill/>
                    </a:lnL>
                    <a:lnR>
                      <a:noFill/>
                    </a:lnR>
                    <a:lnT>
                      <a:noFill/>
                    </a:lnT>
                    <a:lnB>
                      <a:noFill/>
                    </a:lnB>
                    <a:solidFill>
                      <a:srgbClr val="D4D0B0"/>
                    </a:solidFill>
                  </a:tcPr>
                </a:tc>
                <a:tc>
                  <a:txBody>
                    <a:bodyPr/>
                    <a:lstStyle/>
                    <a:p>
                      <a:r>
                        <a:rPr lang="en-US" sz="1800" dirty="0"/>
                        <a:t>$  45,639</a:t>
                      </a:r>
                    </a:p>
                  </a:txBody>
                  <a:tcPr anchor="ctr">
                    <a:lnL>
                      <a:noFill/>
                    </a:lnL>
                    <a:lnR>
                      <a:noFill/>
                    </a:lnR>
                    <a:lnT>
                      <a:noFill/>
                    </a:lnT>
                    <a:lnB>
                      <a:noFill/>
                    </a:lnB>
                    <a:solidFill>
                      <a:srgbClr val="D4D0B0"/>
                    </a:solidFill>
                  </a:tcPr>
                </a:tc>
                <a:extLst>
                  <a:ext uri="{0D108BD9-81ED-4DB2-BD59-A6C34878D82A}">
                    <a16:rowId xmlns:a16="http://schemas.microsoft.com/office/drawing/2014/main" val="3245601391"/>
                  </a:ext>
                </a:extLst>
              </a:tr>
              <a:tr h="731520">
                <a:tc>
                  <a:txBody>
                    <a:bodyPr/>
                    <a:lstStyle/>
                    <a:p>
                      <a:r>
                        <a:rPr lang="en-US" sz="1800" dirty="0"/>
                        <a:t>Present value of interest payments</a:t>
                      </a:r>
                    </a:p>
                  </a:txBody>
                  <a:tcPr anchor="ctr">
                    <a:lnL>
                      <a:noFill/>
                    </a:lnL>
                    <a:lnR>
                      <a:noFill/>
                    </a:lnR>
                    <a:lnT>
                      <a:noFill/>
                    </a:lnT>
                    <a:lnB>
                      <a:noFill/>
                    </a:lnB>
                    <a:solidFill>
                      <a:srgbClr val="D4D0B0"/>
                    </a:solidFill>
                  </a:tcPr>
                </a:tc>
                <a:tc>
                  <a:txBody>
                    <a:bodyPr/>
                    <a:lstStyle/>
                    <a:p>
                      <a:r>
                        <a:rPr lang="en-US" sz="1800" dirty="0"/>
                        <a:t>= $3,500</a:t>
                      </a:r>
                      <a:r>
                        <a:rPr lang="en-US" sz="1800" baseline="30000" dirty="0"/>
                        <a:t>1</a:t>
                      </a:r>
                      <a:r>
                        <a:rPr lang="en-US" sz="1800" dirty="0"/>
                        <a:t> × 13.59033**</a:t>
                      </a:r>
                    </a:p>
                  </a:txBody>
                  <a:tcPr anchor="ctr">
                    <a:lnL>
                      <a:noFill/>
                    </a:lnL>
                    <a:lnR>
                      <a:noFill/>
                    </a:lnR>
                    <a:lnT>
                      <a:noFill/>
                    </a:lnT>
                    <a:lnB>
                      <a:noFill/>
                    </a:lnB>
                    <a:solidFill>
                      <a:srgbClr val="D4D0B0"/>
                    </a:solidFill>
                  </a:tcPr>
                </a:tc>
                <a:tc>
                  <a:txBody>
                    <a:bodyPr/>
                    <a:lstStyle/>
                    <a:p>
                      <a:r>
                        <a:rPr lang="en-US" sz="1800" dirty="0"/>
                        <a:t>=</a:t>
                      </a:r>
                    </a:p>
                  </a:txBody>
                  <a:tcPr anchor="ctr">
                    <a:lnL>
                      <a:noFill/>
                    </a:lnL>
                    <a:lnR>
                      <a:noFill/>
                    </a:lnR>
                    <a:lnT>
                      <a:noFill/>
                    </a:lnT>
                    <a:lnB>
                      <a:noFill/>
                    </a:lnB>
                    <a:solidFill>
                      <a:srgbClr val="D4D0B0"/>
                    </a:solidFill>
                  </a:tcPr>
                </a:tc>
                <a:tc>
                  <a:txBody>
                    <a:bodyPr/>
                    <a:lstStyle/>
                    <a:p>
                      <a:r>
                        <a:rPr lang="en-US" sz="1800" dirty="0"/>
                        <a:t>    47,566</a:t>
                      </a:r>
                    </a:p>
                  </a:txBody>
                  <a:tcPr anchor="ctr">
                    <a:lnL>
                      <a:noFill/>
                    </a:lnL>
                    <a:lnR>
                      <a:noFill/>
                    </a:lnR>
                    <a:lnT>
                      <a:noFill/>
                    </a:lnT>
                    <a:lnB>
                      <a:noFill/>
                    </a:lnB>
                    <a:solidFill>
                      <a:srgbClr val="D4D0B0"/>
                    </a:solidFill>
                  </a:tcPr>
                </a:tc>
                <a:extLst>
                  <a:ext uri="{0D108BD9-81ED-4DB2-BD59-A6C34878D82A}">
                    <a16:rowId xmlns:a16="http://schemas.microsoft.com/office/drawing/2014/main" val="1349719487"/>
                  </a:ext>
                </a:extLst>
              </a:tr>
              <a:tr h="731520">
                <a:tc>
                  <a:txBody>
                    <a:bodyPr/>
                    <a:lstStyle/>
                    <a:p>
                      <a:r>
                        <a:rPr lang="en-US" sz="1800" dirty="0"/>
                        <a:t>      Issue price of the bonds</a:t>
                      </a:r>
                    </a:p>
                  </a:txBody>
                  <a:tcPr anchor="ctr">
                    <a:lnL>
                      <a:noFill/>
                    </a:lnL>
                    <a:lnR>
                      <a:noFill/>
                    </a:lnR>
                    <a:lnT>
                      <a:noFill/>
                    </a:lnT>
                    <a:lnB>
                      <a:noFill/>
                    </a:lnB>
                    <a:solidFill>
                      <a:srgbClr val="D4D0B0"/>
                    </a:solidFill>
                  </a:tcPr>
                </a:tc>
                <a:tc>
                  <a:txBody>
                    <a:bodyPr/>
                    <a:lstStyle/>
                    <a:p>
                      <a:endParaRPr lang="en-US" sz="1800" dirty="0"/>
                    </a:p>
                  </a:txBody>
                  <a:tcPr anchor="ctr">
                    <a:lnL>
                      <a:noFill/>
                    </a:lnL>
                    <a:lnR>
                      <a:noFill/>
                    </a:lnR>
                    <a:lnT>
                      <a:noFill/>
                    </a:lnT>
                    <a:lnB>
                      <a:noFill/>
                    </a:lnB>
                    <a:solidFill>
                      <a:srgbClr val="D4D0B0"/>
                    </a:solidFill>
                  </a:tcPr>
                </a:tc>
                <a:tc>
                  <a:txBody>
                    <a:bodyPr/>
                    <a:lstStyle/>
                    <a:p>
                      <a:endParaRPr lang="en-US" sz="1800" dirty="0"/>
                    </a:p>
                  </a:txBody>
                  <a:tcPr anchor="ctr">
                    <a:lnL>
                      <a:noFill/>
                    </a:lnL>
                    <a:lnR>
                      <a:noFill/>
                    </a:lnR>
                    <a:lnT>
                      <a:noFill/>
                    </a:lnT>
                    <a:lnB>
                      <a:noFill/>
                    </a:lnB>
                    <a:solidFill>
                      <a:srgbClr val="D4D0B0"/>
                    </a:solidFill>
                  </a:tcPr>
                </a:tc>
                <a:tc>
                  <a:txBody>
                    <a:bodyPr/>
                    <a:lstStyle/>
                    <a:p>
                      <a:r>
                        <a:rPr lang="en-US" sz="1800" dirty="0"/>
                        <a:t>  $93,205</a:t>
                      </a:r>
                    </a:p>
                  </a:txBody>
                  <a:tcPr anchor="ctr">
                    <a:lnL>
                      <a:noFill/>
                    </a:lnL>
                    <a:lnR>
                      <a:noFill/>
                    </a:lnR>
                    <a:lnT>
                      <a:noFill/>
                    </a:lnT>
                    <a:lnB>
                      <a:noFill/>
                    </a:lnB>
                    <a:solidFill>
                      <a:srgbClr val="D4D0B0"/>
                    </a:solidFill>
                  </a:tcPr>
                </a:tc>
                <a:extLst>
                  <a:ext uri="{0D108BD9-81ED-4DB2-BD59-A6C34878D82A}">
                    <a16:rowId xmlns:a16="http://schemas.microsoft.com/office/drawing/2014/main" val="778006087"/>
                  </a:ext>
                </a:extLst>
              </a:tr>
            </a:tbl>
          </a:graphicData>
        </a:graphic>
      </p:graphicFrame>
      <p:sp>
        <p:nvSpPr>
          <p:cNvPr id="4" name="Footer Placeholder 3">
            <a:extLst>
              <a:ext uri="{FF2B5EF4-FFF2-40B4-BE49-F238E27FC236}">
                <a16:creationId xmlns:a16="http://schemas.microsoft.com/office/drawing/2014/main" id="{49F18F6F-ECDF-4986-9B78-4E43314F1C2B}"/>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7C1E16A0-D694-41C9-A639-77DA3C79B1C4}"/>
              </a:ext>
            </a:extLst>
          </p:cNvPr>
          <p:cNvSpPr>
            <a:spLocks noGrp="1"/>
          </p:cNvSpPr>
          <p:nvPr>
            <p:ph type="sldNum" sz="quarter" idx="12"/>
          </p:nvPr>
        </p:nvSpPr>
        <p:spPr/>
        <p:txBody>
          <a:bodyPr/>
          <a:lstStyle/>
          <a:p>
            <a:r>
              <a:rPr lang="en-US" dirty="0"/>
              <a:t>9-</a:t>
            </a:r>
            <a:fld id="{8A048DD7-39B4-434B-ACE7-68CA5B147A05}" type="slidenum">
              <a:rPr lang="en-US" smtClean="0"/>
              <a:t>61</a:t>
            </a:fld>
            <a:endParaRPr lang="en-US" dirty="0"/>
          </a:p>
        </p:txBody>
      </p:sp>
      <p:cxnSp>
        <p:nvCxnSpPr>
          <p:cNvPr id="8" name="Straight Connector 7">
            <a:extLst>
              <a:ext uri="{FF2B5EF4-FFF2-40B4-BE49-F238E27FC236}">
                <a16:creationId xmlns:a16="http://schemas.microsoft.com/office/drawing/2014/main" id="{6EF1B7AC-1002-4BAD-ADE0-279B3650804D}"/>
              </a:ext>
            </a:extLst>
          </p:cNvPr>
          <p:cNvCxnSpPr/>
          <p:nvPr/>
        </p:nvCxnSpPr>
        <p:spPr>
          <a:xfrm>
            <a:off x="7486952" y="3812910"/>
            <a:ext cx="90306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9A4929F3-3969-4E79-8604-5A1732B6E986}"/>
              </a:ext>
            </a:extLst>
          </p:cNvPr>
          <p:cNvCxnSpPr/>
          <p:nvPr/>
        </p:nvCxnSpPr>
        <p:spPr>
          <a:xfrm>
            <a:off x="7486953" y="4561480"/>
            <a:ext cx="90306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38992B44-C745-4892-9882-CB04A3F90AE7}"/>
              </a:ext>
            </a:extLst>
          </p:cNvPr>
          <p:cNvCxnSpPr/>
          <p:nvPr/>
        </p:nvCxnSpPr>
        <p:spPr>
          <a:xfrm>
            <a:off x="7486953" y="4509701"/>
            <a:ext cx="90306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D86B9370-C53E-436C-8CD1-8EAE31D0E825}"/>
              </a:ext>
            </a:extLst>
          </p:cNvPr>
          <p:cNvSpPr txBox="1"/>
          <p:nvPr/>
        </p:nvSpPr>
        <p:spPr>
          <a:xfrm>
            <a:off x="984238" y="4931122"/>
            <a:ext cx="7886700" cy="830997"/>
          </a:xfrm>
          <a:prstGeom prst="rect">
            <a:avLst/>
          </a:prstGeom>
          <a:noFill/>
        </p:spPr>
        <p:txBody>
          <a:bodyPr wrap="square" rtlCol="0">
            <a:spAutoFit/>
          </a:bodyPr>
          <a:lstStyle/>
          <a:p>
            <a:r>
              <a:rPr lang="en-US" sz="1600" baseline="30000" dirty="0"/>
              <a:t>1</a:t>
            </a:r>
            <a:r>
              <a:rPr lang="en-US" sz="1600" dirty="0"/>
              <a:t>$100,000 × 7% × 1/2 year = $3,500</a:t>
            </a:r>
            <a:br>
              <a:rPr lang="en-US" sz="1600" dirty="0"/>
            </a:br>
            <a:r>
              <a:rPr lang="en-US" sz="1600" dirty="0"/>
              <a:t>*Table 2, i = 4%, n = 20</a:t>
            </a:r>
            <a:br>
              <a:rPr lang="en-US" sz="1600" dirty="0"/>
            </a:br>
            <a:r>
              <a:rPr lang="en-US" sz="1600" dirty="0"/>
              <a:t>**Table 4, i = 4%, n = 20</a:t>
            </a:r>
          </a:p>
        </p:txBody>
      </p:sp>
    </p:spTree>
    <p:extLst>
      <p:ext uri="{BB962C8B-B14F-4D97-AF65-F5344CB8AC3E}">
        <p14:creationId xmlns:p14="http://schemas.microsoft.com/office/powerpoint/2010/main" val="19623974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BCE01-DCC2-495E-8570-4072B1FD9F89}"/>
              </a:ext>
            </a:extLst>
          </p:cNvPr>
          <p:cNvSpPr>
            <a:spLocks noGrp="1"/>
          </p:cNvSpPr>
          <p:nvPr>
            <p:ph type="title"/>
          </p:nvPr>
        </p:nvSpPr>
        <p:spPr>
          <a:xfrm>
            <a:off x="809150" y="429768"/>
            <a:ext cx="8229600" cy="1143000"/>
          </a:xfrm>
        </p:spPr>
        <p:txBody>
          <a:bodyPr/>
          <a:lstStyle/>
          <a:p>
            <a:r>
              <a:rPr lang="en-US" dirty="0"/>
              <a:t>Common Mistake </a:t>
            </a:r>
          </a:p>
        </p:txBody>
      </p:sp>
      <p:sp>
        <p:nvSpPr>
          <p:cNvPr id="3" name="Content Placeholder 2">
            <a:extLst>
              <a:ext uri="{FF2B5EF4-FFF2-40B4-BE49-F238E27FC236}">
                <a16:creationId xmlns:a16="http://schemas.microsoft.com/office/drawing/2014/main" id="{6FBEF146-4516-469A-B6D1-C665664EC45C}"/>
              </a:ext>
            </a:extLst>
          </p:cNvPr>
          <p:cNvSpPr>
            <a:spLocks noGrp="1"/>
          </p:cNvSpPr>
          <p:nvPr>
            <p:ph idx="1"/>
          </p:nvPr>
        </p:nvSpPr>
        <p:spPr>
          <a:xfrm>
            <a:off x="809150" y="1291786"/>
            <a:ext cx="7955280" cy="4525963"/>
          </a:xfrm>
        </p:spPr>
        <p:txBody>
          <a:bodyPr>
            <a:normAutofit fontScale="92500"/>
          </a:bodyPr>
          <a:lstStyle/>
          <a:p>
            <a:r>
              <a:rPr lang="en-US" dirty="0"/>
              <a:t>The interest rate we use to calculate the bond issue price is always the </a:t>
            </a:r>
            <a:r>
              <a:rPr lang="en-US" i="1" dirty="0"/>
              <a:t>market</a:t>
            </a:r>
            <a:r>
              <a:rPr lang="en-US" dirty="0"/>
              <a:t> rate, never the stated rate. </a:t>
            </a:r>
          </a:p>
          <a:p>
            <a:r>
              <a:rPr lang="en-US" dirty="0"/>
              <a:t>Some students get confused and incorrectly use the stated rate to calculate present value.</a:t>
            </a:r>
          </a:p>
          <a:p>
            <a:r>
              <a:rPr lang="en-US" dirty="0"/>
              <a:t>Use the stated rate to calculate the interest payment each period, but use the market rate to calculate the present value of the cash flows.</a:t>
            </a:r>
          </a:p>
        </p:txBody>
      </p:sp>
      <p:sp>
        <p:nvSpPr>
          <p:cNvPr id="4" name="Footer Placeholder 3">
            <a:extLst>
              <a:ext uri="{FF2B5EF4-FFF2-40B4-BE49-F238E27FC236}">
                <a16:creationId xmlns:a16="http://schemas.microsoft.com/office/drawing/2014/main" id="{0FC026E3-54ED-4A52-9DA5-8EC6ED8B1604}"/>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5FB2F6BD-6016-4391-9796-78E64B87F36C}"/>
              </a:ext>
            </a:extLst>
          </p:cNvPr>
          <p:cNvSpPr>
            <a:spLocks noGrp="1"/>
          </p:cNvSpPr>
          <p:nvPr>
            <p:ph type="sldNum" sz="quarter" idx="12"/>
          </p:nvPr>
        </p:nvSpPr>
        <p:spPr/>
        <p:txBody>
          <a:bodyPr/>
          <a:lstStyle/>
          <a:p>
            <a:r>
              <a:rPr lang="en-US" dirty="0"/>
              <a:t>9-</a:t>
            </a:r>
            <a:fld id="{8A048DD7-39B4-434B-ACE7-68CA5B147A05}" type="slidenum">
              <a:rPr lang="en-US" smtClean="0"/>
              <a:t>62</a:t>
            </a:fld>
            <a:endParaRPr lang="en-US" dirty="0"/>
          </a:p>
        </p:txBody>
      </p:sp>
    </p:spTree>
    <p:extLst>
      <p:ext uri="{BB962C8B-B14F-4D97-AF65-F5344CB8AC3E}">
        <p14:creationId xmlns:p14="http://schemas.microsoft.com/office/powerpoint/2010/main" val="355723625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B4234-6C4A-42CC-85E2-4861A946F4AE}"/>
              </a:ext>
            </a:extLst>
          </p:cNvPr>
          <p:cNvSpPr>
            <a:spLocks noGrp="1"/>
          </p:cNvSpPr>
          <p:nvPr>
            <p:ph type="title"/>
          </p:nvPr>
        </p:nvSpPr>
        <p:spPr/>
        <p:txBody>
          <a:bodyPr/>
          <a:lstStyle/>
          <a:p>
            <a:r>
              <a:rPr lang="en-US" sz="3200" dirty="0">
                <a:solidFill>
                  <a:srgbClr val="1D5F76"/>
                </a:solidFill>
              </a:rPr>
              <a:t>Illustration 9–15 </a:t>
            </a:r>
            <a:br>
              <a:rPr lang="en-US" sz="3200" dirty="0"/>
            </a:br>
            <a:r>
              <a:rPr lang="en-US" dirty="0"/>
              <a:t>Pricing Bonds Issued at A Premium Using a Financial Calculator</a:t>
            </a:r>
          </a:p>
        </p:txBody>
      </p:sp>
      <p:sp>
        <p:nvSpPr>
          <p:cNvPr id="4" name="Footer Placeholder 3">
            <a:extLst>
              <a:ext uri="{FF2B5EF4-FFF2-40B4-BE49-F238E27FC236}">
                <a16:creationId xmlns:a16="http://schemas.microsoft.com/office/drawing/2014/main" id="{8DFFD611-ED16-4FE5-87B5-02AF9E72BD9E}"/>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4450B35E-0F08-4E27-8E7C-2F5A883F47BE}"/>
              </a:ext>
            </a:extLst>
          </p:cNvPr>
          <p:cNvSpPr>
            <a:spLocks noGrp="1"/>
          </p:cNvSpPr>
          <p:nvPr>
            <p:ph type="sldNum" sz="quarter" idx="12"/>
          </p:nvPr>
        </p:nvSpPr>
        <p:spPr/>
        <p:txBody>
          <a:bodyPr/>
          <a:lstStyle/>
          <a:p>
            <a:r>
              <a:rPr lang="en-US" dirty="0"/>
              <a:t>9-</a:t>
            </a:r>
            <a:fld id="{8A048DD7-39B4-434B-ACE7-68CA5B147A05}" type="slidenum">
              <a:rPr lang="en-US" smtClean="0"/>
              <a:t>63</a:t>
            </a:fld>
            <a:endParaRPr lang="en-US" dirty="0"/>
          </a:p>
        </p:txBody>
      </p:sp>
      <p:sp>
        <p:nvSpPr>
          <p:cNvPr id="7" name="Rounded Rectangle 6"/>
          <p:cNvSpPr/>
          <p:nvPr/>
        </p:nvSpPr>
        <p:spPr>
          <a:xfrm>
            <a:off x="765048" y="2414205"/>
            <a:ext cx="8293726" cy="3123684"/>
          </a:xfrm>
          <a:prstGeom prst="roundRect">
            <a:avLst/>
          </a:prstGeom>
          <a:solidFill>
            <a:srgbClr val="D4D0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3664962" y="2513216"/>
            <a:ext cx="2069985" cy="369332"/>
          </a:xfrm>
          <a:prstGeom prst="rect">
            <a:avLst/>
          </a:prstGeom>
          <a:noFill/>
        </p:spPr>
        <p:txBody>
          <a:bodyPr wrap="none" rtlCol="0">
            <a:spAutoFit/>
          </a:bodyPr>
          <a:lstStyle/>
          <a:p>
            <a:r>
              <a:rPr lang="en-US" b="1" dirty="0">
                <a:solidFill>
                  <a:srgbClr val="1D5F76"/>
                </a:solidFill>
              </a:rPr>
              <a:t>CALCULATOR INPUT</a:t>
            </a:r>
          </a:p>
        </p:txBody>
      </p:sp>
      <p:sp>
        <p:nvSpPr>
          <p:cNvPr id="9" name="TextBox 8"/>
          <p:cNvSpPr txBox="1"/>
          <p:nvPr/>
        </p:nvSpPr>
        <p:spPr>
          <a:xfrm>
            <a:off x="962916" y="2893309"/>
            <a:ext cx="1656636" cy="307777"/>
          </a:xfrm>
          <a:prstGeom prst="rect">
            <a:avLst/>
          </a:prstGeom>
          <a:noFill/>
        </p:spPr>
        <p:txBody>
          <a:bodyPr wrap="none" rtlCol="0">
            <a:spAutoFit/>
          </a:bodyPr>
          <a:lstStyle/>
          <a:p>
            <a:r>
              <a:rPr lang="en-US" sz="1400" dirty="0"/>
              <a:t>Bond characteristics</a:t>
            </a:r>
          </a:p>
        </p:txBody>
      </p:sp>
      <p:cxnSp>
        <p:nvCxnSpPr>
          <p:cNvPr id="10" name="Straight Connector 9"/>
          <p:cNvCxnSpPr/>
          <p:nvPr/>
        </p:nvCxnSpPr>
        <p:spPr>
          <a:xfrm>
            <a:off x="962916" y="3197275"/>
            <a:ext cx="168600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909106" y="3211848"/>
            <a:ext cx="2005677" cy="1231106"/>
          </a:xfrm>
          <a:prstGeom prst="rect">
            <a:avLst/>
          </a:prstGeom>
          <a:noFill/>
        </p:spPr>
        <p:txBody>
          <a:bodyPr wrap="none" rtlCol="0">
            <a:spAutoFit/>
          </a:bodyPr>
          <a:lstStyle/>
          <a:p>
            <a:pPr marL="342900" indent="-342900">
              <a:buAutoNum type="arabicPeriod"/>
            </a:pPr>
            <a:r>
              <a:rPr lang="en-US" sz="1400" dirty="0"/>
              <a:t>Face amount</a:t>
            </a:r>
          </a:p>
          <a:p>
            <a:pPr marL="342900" indent="-342900">
              <a:buAutoNum type="arabicPeriod"/>
            </a:pPr>
            <a:r>
              <a:rPr lang="en-US" sz="1400" dirty="0"/>
              <a:t>Interest payment</a:t>
            </a:r>
          </a:p>
          <a:p>
            <a:pPr marL="342900" indent="-342900">
              <a:buAutoNum type="arabicPeriod"/>
            </a:pPr>
            <a:r>
              <a:rPr lang="en-US" sz="1400" dirty="0"/>
              <a:t>Number of periods</a:t>
            </a:r>
          </a:p>
          <a:p>
            <a:pPr marL="342900" indent="-342900">
              <a:buAutoNum type="arabicPeriod"/>
            </a:pPr>
            <a:r>
              <a:rPr lang="en-US" sz="1400" dirty="0"/>
              <a:t>Market interest rate</a:t>
            </a:r>
          </a:p>
          <a:p>
            <a:endParaRPr lang="en-US" dirty="0"/>
          </a:p>
        </p:txBody>
      </p:sp>
      <p:sp>
        <p:nvSpPr>
          <p:cNvPr id="13" name="TextBox 12"/>
          <p:cNvSpPr txBox="1"/>
          <p:nvPr/>
        </p:nvSpPr>
        <p:spPr>
          <a:xfrm>
            <a:off x="3664962" y="2885977"/>
            <a:ext cx="448535" cy="307777"/>
          </a:xfrm>
          <a:prstGeom prst="rect">
            <a:avLst/>
          </a:prstGeom>
          <a:noFill/>
        </p:spPr>
        <p:txBody>
          <a:bodyPr wrap="none" rtlCol="0">
            <a:spAutoFit/>
          </a:bodyPr>
          <a:lstStyle/>
          <a:p>
            <a:r>
              <a:rPr lang="en-US" sz="1400" dirty="0"/>
              <a:t>Key</a:t>
            </a:r>
          </a:p>
        </p:txBody>
      </p:sp>
      <p:cxnSp>
        <p:nvCxnSpPr>
          <p:cNvPr id="14" name="Straight Connector 13"/>
          <p:cNvCxnSpPr/>
          <p:nvPr/>
        </p:nvCxnSpPr>
        <p:spPr>
          <a:xfrm>
            <a:off x="3664962" y="3189943"/>
            <a:ext cx="44853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3611152" y="3204516"/>
            <a:ext cx="518404" cy="954107"/>
          </a:xfrm>
          <a:prstGeom prst="rect">
            <a:avLst/>
          </a:prstGeom>
          <a:noFill/>
        </p:spPr>
        <p:txBody>
          <a:bodyPr wrap="none" rtlCol="0">
            <a:spAutoFit/>
          </a:bodyPr>
          <a:lstStyle/>
          <a:p>
            <a:pPr algn="ctr"/>
            <a:r>
              <a:rPr lang="en-US" sz="1400" dirty="0"/>
              <a:t>FV</a:t>
            </a:r>
          </a:p>
          <a:p>
            <a:pPr algn="ctr"/>
            <a:r>
              <a:rPr lang="en-US" sz="1400" dirty="0"/>
              <a:t>PMT</a:t>
            </a:r>
          </a:p>
          <a:p>
            <a:pPr algn="ctr"/>
            <a:r>
              <a:rPr lang="en-US" sz="1400" dirty="0"/>
              <a:t>N</a:t>
            </a:r>
          </a:p>
          <a:p>
            <a:pPr algn="ctr"/>
            <a:r>
              <a:rPr lang="en-US" sz="1400" dirty="0"/>
              <a:t>I</a:t>
            </a:r>
          </a:p>
        </p:txBody>
      </p:sp>
      <p:sp>
        <p:nvSpPr>
          <p:cNvPr id="16" name="TextBox 15"/>
          <p:cNvSpPr txBox="1"/>
          <p:nvPr/>
        </p:nvSpPr>
        <p:spPr>
          <a:xfrm>
            <a:off x="5943027" y="2901105"/>
            <a:ext cx="775435" cy="307777"/>
          </a:xfrm>
          <a:prstGeom prst="rect">
            <a:avLst/>
          </a:prstGeom>
          <a:noFill/>
        </p:spPr>
        <p:txBody>
          <a:bodyPr wrap="none" rtlCol="0">
            <a:spAutoFit/>
          </a:bodyPr>
          <a:lstStyle/>
          <a:p>
            <a:r>
              <a:rPr lang="en-US" sz="1400" dirty="0"/>
              <a:t>Amount</a:t>
            </a:r>
          </a:p>
        </p:txBody>
      </p:sp>
      <p:cxnSp>
        <p:nvCxnSpPr>
          <p:cNvPr id="17" name="Straight Connector 16"/>
          <p:cNvCxnSpPr/>
          <p:nvPr/>
        </p:nvCxnSpPr>
        <p:spPr>
          <a:xfrm flipV="1">
            <a:off x="5943027" y="3201086"/>
            <a:ext cx="775435" cy="398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5870563" y="3219644"/>
            <a:ext cx="2779790" cy="523220"/>
          </a:xfrm>
          <a:prstGeom prst="rect">
            <a:avLst/>
          </a:prstGeom>
          <a:noFill/>
        </p:spPr>
        <p:txBody>
          <a:bodyPr wrap="none" rtlCol="0">
            <a:spAutoFit/>
          </a:bodyPr>
          <a:lstStyle/>
          <a:p>
            <a:r>
              <a:rPr lang="en-US" sz="1400" dirty="0"/>
              <a:t>$100,000 </a:t>
            </a:r>
          </a:p>
          <a:p>
            <a:r>
              <a:rPr lang="en-US" sz="1400" dirty="0"/>
              <a:t>    $3,500 = 100,000 × 7% × 1/2 year</a:t>
            </a:r>
          </a:p>
        </p:txBody>
      </p:sp>
      <p:sp>
        <p:nvSpPr>
          <p:cNvPr id="19" name="TextBox 18"/>
          <p:cNvSpPr txBox="1"/>
          <p:nvPr/>
        </p:nvSpPr>
        <p:spPr>
          <a:xfrm>
            <a:off x="3666780" y="4431912"/>
            <a:ext cx="2276247" cy="369332"/>
          </a:xfrm>
          <a:prstGeom prst="rect">
            <a:avLst/>
          </a:prstGeom>
          <a:noFill/>
        </p:spPr>
        <p:txBody>
          <a:bodyPr wrap="none" rtlCol="0">
            <a:spAutoFit/>
          </a:bodyPr>
          <a:lstStyle/>
          <a:p>
            <a:r>
              <a:rPr lang="en-US" b="1" dirty="0">
                <a:solidFill>
                  <a:srgbClr val="1D5F76"/>
                </a:solidFill>
              </a:rPr>
              <a:t>CALCULATOR OUTPUT</a:t>
            </a:r>
          </a:p>
        </p:txBody>
      </p:sp>
      <p:sp>
        <p:nvSpPr>
          <p:cNvPr id="20" name="TextBox 19"/>
          <p:cNvSpPr txBox="1"/>
          <p:nvPr/>
        </p:nvSpPr>
        <p:spPr>
          <a:xfrm>
            <a:off x="962916" y="4833529"/>
            <a:ext cx="957952" cy="307777"/>
          </a:xfrm>
          <a:prstGeom prst="rect">
            <a:avLst/>
          </a:prstGeom>
          <a:noFill/>
        </p:spPr>
        <p:txBody>
          <a:bodyPr wrap="none" rtlCol="0">
            <a:spAutoFit/>
          </a:bodyPr>
          <a:lstStyle/>
          <a:p>
            <a:r>
              <a:rPr lang="en-US" sz="1400" dirty="0"/>
              <a:t>Issue price</a:t>
            </a:r>
          </a:p>
        </p:txBody>
      </p:sp>
      <p:sp>
        <p:nvSpPr>
          <p:cNvPr id="21" name="TextBox 20"/>
          <p:cNvSpPr txBox="1"/>
          <p:nvPr/>
        </p:nvSpPr>
        <p:spPr>
          <a:xfrm>
            <a:off x="3692481" y="4855053"/>
            <a:ext cx="379281" cy="307777"/>
          </a:xfrm>
          <a:prstGeom prst="rect">
            <a:avLst/>
          </a:prstGeom>
          <a:noFill/>
        </p:spPr>
        <p:txBody>
          <a:bodyPr wrap="none" rtlCol="0">
            <a:spAutoFit/>
          </a:bodyPr>
          <a:lstStyle/>
          <a:p>
            <a:r>
              <a:rPr lang="en-US" sz="1400" dirty="0"/>
              <a:t>PV</a:t>
            </a:r>
          </a:p>
        </p:txBody>
      </p:sp>
      <p:sp>
        <p:nvSpPr>
          <p:cNvPr id="22" name="TextBox 21"/>
          <p:cNvSpPr txBox="1"/>
          <p:nvPr/>
        </p:nvSpPr>
        <p:spPr>
          <a:xfrm>
            <a:off x="5889743" y="4855053"/>
            <a:ext cx="866431" cy="307777"/>
          </a:xfrm>
          <a:prstGeom prst="rect">
            <a:avLst/>
          </a:prstGeom>
          <a:noFill/>
        </p:spPr>
        <p:txBody>
          <a:bodyPr wrap="none" rtlCol="0">
            <a:spAutoFit/>
          </a:bodyPr>
          <a:lstStyle/>
          <a:p>
            <a:r>
              <a:rPr lang="en-US" sz="1400" dirty="0"/>
              <a:t>$107,439</a:t>
            </a:r>
          </a:p>
        </p:txBody>
      </p:sp>
      <p:sp>
        <p:nvSpPr>
          <p:cNvPr id="23" name="TextBox 22"/>
          <p:cNvSpPr txBox="1"/>
          <p:nvPr/>
        </p:nvSpPr>
        <p:spPr>
          <a:xfrm>
            <a:off x="6308179" y="3631693"/>
            <a:ext cx="2877711" cy="800219"/>
          </a:xfrm>
          <a:prstGeom prst="rect">
            <a:avLst/>
          </a:prstGeom>
          <a:noFill/>
        </p:spPr>
        <p:txBody>
          <a:bodyPr wrap="none" rtlCol="0">
            <a:spAutoFit/>
          </a:bodyPr>
          <a:lstStyle/>
          <a:p>
            <a:r>
              <a:rPr lang="en-US" sz="1400" dirty="0"/>
              <a:t> 20 = 10 years × 2 periods each year</a:t>
            </a:r>
          </a:p>
          <a:p>
            <a:r>
              <a:rPr lang="en-US" sz="1400" dirty="0"/>
              <a:t>   3 = 6% ÷ 2 periods each year</a:t>
            </a:r>
          </a:p>
          <a:p>
            <a:endParaRPr lang="en-US" dirty="0"/>
          </a:p>
        </p:txBody>
      </p:sp>
    </p:spTree>
    <p:extLst>
      <p:ext uri="{BB962C8B-B14F-4D97-AF65-F5344CB8AC3E}">
        <p14:creationId xmlns:p14="http://schemas.microsoft.com/office/powerpoint/2010/main" val="16922436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FD6DE-7AB5-42E2-B4A3-AB6DC6049B5B}"/>
              </a:ext>
            </a:extLst>
          </p:cNvPr>
          <p:cNvSpPr>
            <a:spLocks noGrp="1"/>
          </p:cNvSpPr>
          <p:nvPr>
            <p:ph type="title"/>
          </p:nvPr>
        </p:nvSpPr>
        <p:spPr>
          <a:xfrm>
            <a:off x="812788" y="429768"/>
            <a:ext cx="8229600" cy="1143000"/>
          </a:xfrm>
        </p:spPr>
        <p:txBody>
          <a:bodyPr/>
          <a:lstStyle/>
          <a:p>
            <a:r>
              <a:rPr lang="en-US" sz="3200" dirty="0">
                <a:solidFill>
                  <a:srgbClr val="1D5F76"/>
                </a:solidFill>
              </a:rPr>
              <a:t>Illustration 9–16  </a:t>
            </a:r>
            <a:br>
              <a:rPr lang="en-US" sz="3200" dirty="0"/>
            </a:br>
            <a:r>
              <a:rPr lang="en-US" dirty="0"/>
              <a:t>Pricing Bonds Issued at a Premium Using Excel</a:t>
            </a:r>
          </a:p>
        </p:txBody>
      </p:sp>
      <p:sp>
        <p:nvSpPr>
          <p:cNvPr id="4" name="Footer Placeholder 3">
            <a:extLst>
              <a:ext uri="{FF2B5EF4-FFF2-40B4-BE49-F238E27FC236}">
                <a16:creationId xmlns:a16="http://schemas.microsoft.com/office/drawing/2014/main" id="{90CBD0A7-C03F-40A9-89BD-B533296497DC}"/>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C81EC302-8FD1-48C0-8932-3A3086185F97}"/>
              </a:ext>
            </a:extLst>
          </p:cNvPr>
          <p:cNvSpPr>
            <a:spLocks noGrp="1"/>
          </p:cNvSpPr>
          <p:nvPr>
            <p:ph type="sldNum" sz="quarter" idx="12"/>
          </p:nvPr>
        </p:nvSpPr>
        <p:spPr/>
        <p:txBody>
          <a:bodyPr/>
          <a:lstStyle/>
          <a:p>
            <a:r>
              <a:rPr lang="en-US" dirty="0"/>
              <a:t>9-</a:t>
            </a:r>
            <a:fld id="{8A048DD7-39B4-434B-ACE7-68CA5B147A05}" type="slidenum">
              <a:rPr lang="en-US" smtClean="0"/>
              <a:t>64</a:t>
            </a:fld>
            <a:endParaRPr lang="en-US" dirty="0"/>
          </a:p>
        </p:txBody>
      </p:sp>
      <p:pic>
        <p:nvPicPr>
          <p:cNvPr id="27" name="Picture 4" descr="https://d1cag3og5zsskm.cloudfront.net/v/s2/56/ac/25/a09f694f5ca6c6e357ff163548?Expires=1524882600&amp;Signature=lo75TBfOngf7AOxO7vbxZNN0-0sfF-s-hXrEK1H5XIh~Wl~UgWdJn3gp2qCIYJYy4NLOw2I8UUPPo1g~68aXucib9LJ8gTlPawZOJX~-tvP6vtVvsbB9e8Mqn4Ceniyo9jq5kl6Xs4A2QBAFUxfRcvC844M7FpNYDr17EX65j8lRdzGldCHmTNfnT3YpT7cRaDKrklM-TaEmot0HQldH7AABFQIZdpW15shUi4dsrxlnWzyLK6J3xwZOvH~7OA2d2ayEJyM03Mr87jHJFXd~9D14JEcNEF5FgOY6FmpguH7Ag5ALxb3D9HnUQ9yzMw9aoGLkBVOsGlmNAKAJaPPqMQ__&amp;Key-Pair-Id=APKAJY4Y3HIBJJ7SJ76A">
            <a:extLst>
              <a:ext uri="{FF2B5EF4-FFF2-40B4-BE49-F238E27FC236}">
                <a16:creationId xmlns:a16="http://schemas.microsoft.com/office/drawing/2014/main" id="{5AB90281-AD26-49B7-8BFB-609FFE01A59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424213" y="2160085"/>
            <a:ext cx="6691066" cy="3746926"/>
          </a:xfrm>
          <a:prstGeom prst="rect">
            <a:avLst/>
          </a:prstGeom>
          <a:noFill/>
          <a:extLst>
            <a:ext uri="{909E8E84-426E-40dd-AFC4-6F175D3DCCD1}">
              <a14:hiddenFill xmlns="" xmlns:a14="http://schemas.microsoft.com/office/drawing/2010/main">
                <a:solidFill>
                  <a:srgbClr val="FFFFFF"/>
                </a:solidFill>
              </a14:hiddenFill>
            </a:ext>
          </a:extLst>
        </p:spPr>
      </p:pic>
      <p:sp>
        <p:nvSpPr>
          <p:cNvPr id="28" name="TextBox 27"/>
          <p:cNvSpPr txBox="1"/>
          <p:nvPr/>
        </p:nvSpPr>
        <p:spPr>
          <a:xfrm>
            <a:off x="4998589" y="3264245"/>
            <a:ext cx="718686" cy="195591"/>
          </a:xfrm>
          <a:prstGeom prst="rect">
            <a:avLst/>
          </a:prstGeom>
          <a:solidFill>
            <a:srgbClr val="FFFFFF"/>
          </a:solidFill>
        </p:spPr>
        <p:txBody>
          <a:bodyPr wrap="square" rtlCol="0">
            <a:spAutoFit/>
          </a:bodyPr>
          <a:lstStyle/>
          <a:p>
            <a:endParaRPr lang="en-US" dirty="0">
              <a:solidFill>
                <a:schemeClr val="bg1"/>
              </a:solidFill>
            </a:endParaRPr>
          </a:p>
        </p:txBody>
      </p:sp>
      <p:sp>
        <p:nvSpPr>
          <p:cNvPr id="29" name="TextBox 28"/>
          <p:cNvSpPr txBox="1"/>
          <p:nvPr/>
        </p:nvSpPr>
        <p:spPr>
          <a:xfrm>
            <a:off x="4930561" y="3212771"/>
            <a:ext cx="866431" cy="307777"/>
          </a:xfrm>
          <a:prstGeom prst="rect">
            <a:avLst/>
          </a:prstGeom>
          <a:noFill/>
        </p:spPr>
        <p:txBody>
          <a:bodyPr wrap="none" rtlCol="0">
            <a:spAutoFit/>
          </a:bodyPr>
          <a:lstStyle/>
          <a:p>
            <a:r>
              <a:rPr lang="en-US" sz="1400" dirty="0"/>
              <a:t>$100,000</a:t>
            </a:r>
          </a:p>
        </p:txBody>
      </p:sp>
      <p:sp>
        <p:nvSpPr>
          <p:cNvPr id="30" name="TextBox 29"/>
          <p:cNvSpPr txBox="1"/>
          <p:nvPr/>
        </p:nvSpPr>
        <p:spPr>
          <a:xfrm>
            <a:off x="5013457" y="3513546"/>
            <a:ext cx="727830" cy="182874"/>
          </a:xfrm>
          <a:prstGeom prst="rect">
            <a:avLst/>
          </a:prstGeom>
          <a:solidFill>
            <a:srgbClr val="FFFFFF"/>
          </a:solidFill>
        </p:spPr>
        <p:txBody>
          <a:bodyPr wrap="square" rtlCol="0">
            <a:spAutoFit/>
          </a:bodyPr>
          <a:lstStyle/>
          <a:p>
            <a:endParaRPr lang="en-US" dirty="0">
              <a:solidFill>
                <a:schemeClr val="bg1"/>
              </a:solidFill>
            </a:endParaRPr>
          </a:p>
        </p:txBody>
      </p:sp>
      <p:sp>
        <p:nvSpPr>
          <p:cNvPr id="31" name="TextBox 30"/>
          <p:cNvSpPr txBox="1"/>
          <p:nvPr/>
        </p:nvSpPr>
        <p:spPr>
          <a:xfrm>
            <a:off x="4998742" y="3759451"/>
            <a:ext cx="727830" cy="204738"/>
          </a:xfrm>
          <a:prstGeom prst="rect">
            <a:avLst/>
          </a:prstGeom>
          <a:solidFill>
            <a:srgbClr val="FFFFFF"/>
          </a:solidFill>
        </p:spPr>
        <p:txBody>
          <a:bodyPr wrap="square" rtlCol="0">
            <a:spAutoFit/>
          </a:bodyPr>
          <a:lstStyle/>
          <a:p>
            <a:endParaRPr lang="en-US" dirty="0">
              <a:solidFill>
                <a:schemeClr val="bg1"/>
              </a:solidFill>
            </a:endParaRPr>
          </a:p>
        </p:txBody>
      </p:sp>
      <p:sp>
        <p:nvSpPr>
          <p:cNvPr id="32" name="TextBox 31"/>
          <p:cNvSpPr txBox="1"/>
          <p:nvPr/>
        </p:nvSpPr>
        <p:spPr>
          <a:xfrm>
            <a:off x="4982787" y="4000128"/>
            <a:ext cx="727830" cy="204738"/>
          </a:xfrm>
          <a:prstGeom prst="rect">
            <a:avLst/>
          </a:prstGeom>
          <a:solidFill>
            <a:srgbClr val="FFFFFF"/>
          </a:solidFill>
        </p:spPr>
        <p:txBody>
          <a:bodyPr wrap="square" rtlCol="0">
            <a:spAutoFit/>
          </a:bodyPr>
          <a:lstStyle/>
          <a:p>
            <a:endParaRPr lang="en-US" dirty="0">
              <a:solidFill>
                <a:schemeClr val="bg1"/>
              </a:solidFill>
            </a:endParaRPr>
          </a:p>
        </p:txBody>
      </p:sp>
      <p:sp>
        <p:nvSpPr>
          <p:cNvPr id="33" name="TextBox 32"/>
          <p:cNvSpPr txBox="1"/>
          <p:nvPr/>
        </p:nvSpPr>
        <p:spPr>
          <a:xfrm>
            <a:off x="4943036" y="4508918"/>
            <a:ext cx="764404" cy="204738"/>
          </a:xfrm>
          <a:prstGeom prst="rect">
            <a:avLst/>
          </a:prstGeom>
          <a:solidFill>
            <a:srgbClr val="FFFFFF"/>
          </a:solidFill>
        </p:spPr>
        <p:txBody>
          <a:bodyPr wrap="square" rtlCol="0">
            <a:spAutoFit/>
          </a:bodyPr>
          <a:lstStyle/>
          <a:p>
            <a:endParaRPr lang="en-US" dirty="0">
              <a:solidFill>
                <a:schemeClr val="bg1"/>
              </a:solidFill>
            </a:endParaRPr>
          </a:p>
        </p:txBody>
      </p:sp>
      <p:sp>
        <p:nvSpPr>
          <p:cNvPr id="34" name="TextBox 33"/>
          <p:cNvSpPr txBox="1"/>
          <p:nvPr/>
        </p:nvSpPr>
        <p:spPr>
          <a:xfrm>
            <a:off x="5088177" y="3464984"/>
            <a:ext cx="684803" cy="307777"/>
          </a:xfrm>
          <a:prstGeom prst="rect">
            <a:avLst/>
          </a:prstGeom>
          <a:noFill/>
        </p:spPr>
        <p:txBody>
          <a:bodyPr wrap="none" rtlCol="0">
            <a:spAutoFit/>
          </a:bodyPr>
          <a:lstStyle/>
          <a:p>
            <a:r>
              <a:rPr lang="en-US" sz="1400" dirty="0"/>
              <a:t>$3,500</a:t>
            </a:r>
          </a:p>
        </p:txBody>
      </p:sp>
      <p:sp>
        <p:nvSpPr>
          <p:cNvPr id="35" name="TextBox 34"/>
          <p:cNvSpPr txBox="1"/>
          <p:nvPr/>
        </p:nvSpPr>
        <p:spPr>
          <a:xfrm>
            <a:off x="5395087" y="3703491"/>
            <a:ext cx="366657" cy="307777"/>
          </a:xfrm>
          <a:prstGeom prst="rect">
            <a:avLst/>
          </a:prstGeom>
          <a:noFill/>
        </p:spPr>
        <p:txBody>
          <a:bodyPr wrap="none" rtlCol="0">
            <a:spAutoFit/>
          </a:bodyPr>
          <a:lstStyle/>
          <a:p>
            <a:r>
              <a:rPr lang="en-US" sz="1400" dirty="0"/>
              <a:t>20</a:t>
            </a:r>
          </a:p>
        </p:txBody>
      </p:sp>
      <p:sp>
        <p:nvSpPr>
          <p:cNvPr id="36" name="TextBox 35"/>
          <p:cNvSpPr txBox="1"/>
          <p:nvPr/>
        </p:nvSpPr>
        <p:spPr>
          <a:xfrm>
            <a:off x="5255153" y="3964189"/>
            <a:ext cx="505267" cy="307777"/>
          </a:xfrm>
          <a:prstGeom prst="rect">
            <a:avLst/>
          </a:prstGeom>
          <a:noFill/>
        </p:spPr>
        <p:txBody>
          <a:bodyPr wrap="none" rtlCol="0">
            <a:spAutoFit/>
          </a:bodyPr>
          <a:lstStyle/>
          <a:p>
            <a:r>
              <a:rPr lang="en-US" sz="1400" dirty="0"/>
              <a:t>0.03</a:t>
            </a:r>
          </a:p>
        </p:txBody>
      </p:sp>
      <p:sp>
        <p:nvSpPr>
          <p:cNvPr id="37" name="TextBox 36"/>
          <p:cNvSpPr txBox="1"/>
          <p:nvPr/>
        </p:nvSpPr>
        <p:spPr>
          <a:xfrm>
            <a:off x="4916133" y="4464358"/>
            <a:ext cx="866431" cy="307777"/>
          </a:xfrm>
          <a:prstGeom prst="rect">
            <a:avLst/>
          </a:prstGeom>
          <a:noFill/>
        </p:spPr>
        <p:txBody>
          <a:bodyPr wrap="none" rtlCol="0">
            <a:spAutoFit/>
          </a:bodyPr>
          <a:lstStyle/>
          <a:p>
            <a:r>
              <a:rPr lang="en-US" sz="1400" dirty="0"/>
              <a:t>$107,439</a:t>
            </a:r>
          </a:p>
        </p:txBody>
      </p:sp>
    </p:spTree>
    <p:extLst>
      <p:ext uri="{BB962C8B-B14F-4D97-AF65-F5344CB8AC3E}">
        <p14:creationId xmlns:p14="http://schemas.microsoft.com/office/powerpoint/2010/main" val="8712382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9460B-781D-4536-B138-42EC7ADF7D26}"/>
              </a:ext>
            </a:extLst>
          </p:cNvPr>
          <p:cNvSpPr>
            <a:spLocks noGrp="1"/>
          </p:cNvSpPr>
          <p:nvPr>
            <p:ph type="title"/>
          </p:nvPr>
        </p:nvSpPr>
        <p:spPr/>
        <p:txBody>
          <a:bodyPr/>
          <a:lstStyle/>
          <a:p>
            <a:r>
              <a:rPr lang="en-US" sz="3200" dirty="0">
                <a:solidFill>
                  <a:srgbClr val="1D5F76"/>
                </a:solidFill>
              </a:rPr>
              <a:t>Illustration 9–17</a:t>
            </a:r>
            <a:br>
              <a:rPr lang="en-US" sz="3200" dirty="0"/>
            </a:br>
            <a:r>
              <a:rPr lang="en-US" dirty="0"/>
              <a:t>Pricing Bonds Issued at a Premium Using Present Value Tables</a:t>
            </a:r>
          </a:p>
        </p:txBody>
      </p:sp>
      <p:graphicFrame>
        <p:nvGraphicFramePr>
          <p:cNvPr id="6" name="Content Placeholder 5">
            <a:extLst>
              <a:ext uri="{FF2B5EF4-FFF2-40B4-BE49-F238E27FC236}">
                <a16:creationId xmlns:a16="http://schemas.microsoft.com/office/drawing/2014/main" id="{4DE714C8-A72B-4253-A9AF-58EC301F94E2}"/>
              </a:ext>
            </a:extLst>
          </p:cNvPr>
          <p:cNvGraphicFramePr>
            <a:graphicFrameLocks noGrp="1"/>
          </p:cNvGraphicFramePr>
          <p:nvPr>
            <p:ph idx="1"/>
            <p:extLst>
              <p:ext uri="{D42A27DB-BD31-4B8C-83A1-F6EECF244321}">
                <p14:modId xmlns:p14="http://schemas.microsoft.com/office/powerpoint/2010/main" val="3061600914"/>
              </p:ext>
            </p:extLst>
          </p:nvPr>
        </p:nvGraphicFramePr>
        <p:xfrm>
          <a:off x="897445" y="2558343"/>
          <a:ext cx="7406640" cy="2194560"/>
        </p:xfrm>
        <a:graphic>
          <a:graphicData uri="http://schemas.openxmlformats.org/drawingml/2006/table">
            <a:tbl>
              <a:tblPr/>
              <a:tblGrid>
                <a:gridCol w="3474720">
                  <a:extLst>
                    <a:ext uri="{9D8B030D-6E8A-4147-A177-3AD203B41FA5}">
                      <a16:colId xmlns:a16="http://schemas.microsoft.com/office/drawing/2014/main" val="4149597430"/>
                    </a:ext>
                  </a:extLst>
                </a:gridCol>
                <a:gridCol w="2468880">
                  <a:extLst>
                    <a:ext uri="{9D8B030D-6E8A-4147-A177-3AD203B41FA5}">
                      <a16:colId xmlns:a16="http://schemas.microsoft.com/office/drawing/2014/main" val="4250121883"/>
                    </a:ext>
                  </a:extLst>
                </a:gridCol>
                <a:gridCol w="274320">
                  <a:extLst>
                    <a:ext uri="{9D8B030D-6E8A-4147-A177-3AD203B41FA5}">
                      <a16:colId xmlns:a16="http://schemas.microsoft.com/office/drawing/2014/main" val="1587550367"/>
                    </a:ext>
                  </a:extLst>
                </a:gridCol>
                <a:gridCol w="1188720">
                  <a:extLst>
                    <a:ext uri="{9D8B030D-6E8A-4147-A177-3AD203B41FA5}">
                      <a16:colId xmlns:a16="http://schemas.microsoft.com/office/drawing/2014/main" val="1202524576"/>
                    </a:ext>
                  </a:extLst>
                </a:gridCol>
              </a:tblGrid>
              <a:tr h="731520">
                <a:tc>
                  <a:txBody>
                    <a:bodyPr/>
                    <a:lstStyle/>
                    <a:p>
                      <a:r>
                        <a:rPr lang="en-US" sz="1800" dirty="0"/>
                        <a:t>Present value of principal          </a:t>
                      </a:r>
                    </a:p>
                  </a:txBody>
                  <a:tcPr anchor="ctr">
                    <a:lnL>
                      <a:noFill/>
                    </a:lnL>
                    <a:lnR>
                      <a:noFill/>
                    </a:lnR>
                    <a:lnT>
                      <a:noFill/>
                    </a:lnT>
                    <a:lnB>
                      <a:noFill/>
                    </a:lnB>
                    <a:solidFill>
                      <a:srgbClr val="D4D0B0"/>
                    </a:solidFill>
                  </a:tcPr>
                </a:tc>
                <a:tc>
                  <a:txBody>
                    <a:bodyPr/>
                    <a:lstStyle/>
                    <a:p>
                      <a:r>
                        <a:rPr lang="en-US" sz="1800" dirty="0"/>
                        <a:t>= $100,000 × 0.55368*</a:t>
                      </a:r>
                    </a:p>
                  </a:txBody>
                  <a:tcPr anchor="ctr">
                    <a:lnL>
                      <a:noFill/>
                    </a:lnL>
                    <a:lnR>
                      <a:noFill/>
                    </a:lnR>
                    <a:lnT>
                      <a:noFill/>
                    </a:lnT>
                    <a:lnB>
                      <a:noFill/>
                    </a:lnB>
                    <a:solidFill>
                      <a:srgbClr val="D4D0B0"/>
                    </a:solidFill>
                  </a:tcPr>
                </a:tc>
                <a:tc>
                  <a:txBody>
                    <a:bodyPr/>
                    <a:lstStyle/>
                    <a:p>
                      <a:r>
                        <a:rPr lang="en-US" sz="1800" dirty="0"/>
                        <a:t>=</a:t>
                      </a:r>
                    </a:p>
                  </a:txBody>
                  <a:tcPr anchor="ctr">
                    <a:lnL>
                      <a:noFill/>
                    </a:lnL>
                    <a:lnR>
                      <a:noFill/>
                    </a:lnR>
                    <a:lnT>
                      <a:noFill/>
                    </a:lnT>
                    <a:lnB>
                      <a:noFill/>
                    </a:lnB>
                    <a:solidFill>
                      <a:srgbClr val="D4D0B0"/>
                    </a:solidFill>
                  </a:tcPr>
                </a:tc>
                <a:tc>
                  <a:txBody>
                    <a:bodyPr/>
                    <a:lstStyle/>
                    <a:p>
                      <a:r>
                        <a:rPr lang="en-US" sz="1800" dirty="0"/>
                        <a:t>$  55,368</a:t>
                      </a:r>
                    </a:p>
                  </a:txBody>
                  <a:tcPr anchor="ctr">
                    <a:lnL>
                      <a:noFill/>
                    </a:lnL>
                    <a:lnR>
                      <a:noFill/>
                    </a:lnR>
                    <a:lnT>
                      <a:noFill/>
                    </a:lnT>
                    <a:lnB>
                      <a:noFill/>
                    </a:lnB>
                    <a:solidFill>
                      <a:srgbClr val="D4D0B0"/>
                    </a:solidFill>
                  </a:tcPr>
                </a:tc>
                <a:extLst>
                  <a:ext uri="{0D108BD9-81ED-4DB2-BD59-A6C34878D82A}">
                    <a16:rowId xmlns:a16="http://schemas.microsoft.com/office/drawing/2014/main" val="3245601391"/>
                  </a:ext>
                </a:extLst>
              </a:tr>
              <a:tr h="731520">
                <a:tc>
                  <a:txBody>
                    <a:bodyPr/>
                    <a:lstStyle/>
                    <a:p>
                      <a:r>
                        <a:rPr lang="en-US" sz="1800" dirty="0"/>
                        <a:t>Present value of interest payments</a:t>
                      </a:r>
                    </a:p>
                  </a:txBody>
                  <a:tcPr anchor="ctr">
                    <a:lnL>
                      <a:noFill/>
                    </a:lnL>
                    <a:lnR>
                      <a:noFill/>
                    </a:lnR>
                    <a:lnT>
                      <a:noFill/>
                    </a:lnT>
                    <a:lnB>
                      <a:noFill/>
                    </a:lnB>
                    <a:solidFill>
                      <a:srgbClr val="D4D0B0"/>
                    </a:solidFill>
                  </a:tcPr>
                </a:tc>
                <a:tc>
                  <a:txBody>
                    <a:bodyPr/>
                    <a:lstStyle/>
                    <a:p>
                      <a:r>
                        <a:rPr lang="en-US" sz="1800" dirty="0"/>
                        <a:t>= $3,500</a:t>
                      </a:r>
                      <a:r>
                        <a:rPr lang="en-US" sz="1800" baseline="30000" dirty="0"/>
                        <a:t>1</a:t>
                      </a:r>
                      <a:r>
                        <a:rPr lang="en-US" sz="1800" dirty="0"/>
                        <a:t> × 14.87747**</a:t>
                      </a:r>
                    </a:p>
                  </a:txBody>
                  <a:tcPr anchor="ctr">
                    <a:lnL>
                      <a:noFill/>
                    </a:lnL>
                    <a:lnR>
                      <a:noFill/>
                    </a:lnR>
                    <a:lnT>
                      <a:noFill/>
                    </a:lnT>
                    <a:lnB>
                      <a:noFill/>
                    </a:lnB>
                    <a:solidFill>
                      <a:srgbClr val="D4D0B0"/>
                    </a:solidFill>
                  </a:tcPr>
                </a:tc>
                <a:tc>
                  <a:txBody>
                    <a:bodyPr/>
                    <a:lstStyle/>
                    <a:p>
                      <a:r>
                        <a:rPr lang="en-US" sz="1800" dirty="0"/>
                        <a:t>=</a:t>
                      </a:r>
                    </a:p>
                  </a:txBody>
                  <a:tcPr anchor="ctr">
                    <a:lnL>
                      <a:noFill/>
                    </a:lnL>
                    <a:lnR>
                      <a:noFill/>
                    </a:lnR>
                    <a:lnT>
                      <a:noFill/>
                    </a:lnT>
                    <a:lnB>
                      <a:noFill/>
                    </a:lnB>
                    <a:solidFill>
                      <a:srgbClr val="D4D0B0"/>
                    </a:solidFill>
                  </a:tcPr>
                </a:tc>
                <a:tc>
                  <a:txBody>
                    <a:bodyPr/>
                    <a:lstStyle/>
                    <a:p>
                      <a:r>
                        <a:rPr lang="en-US" sz="1800" dirty="0"/>
                        <a:t>    52,071</a:t>
                      </a:r>
                    </a:p>
                  </a:txBody>
                  <a:tcPr anchor="ctr">
                    <a:lnL>
                      <a:noFill/>
                    </a:lnL>
                    <a:lnR>
                      <a:noFill/>
                    </a:lnR>
                    <a:lnT>
                      <a:noFill/>
                    </a:lnT>
                    <a:lnB>
                      <a:noFill/>
                    </a:lnB>
                    <a:solidFill>
                      <a:srgbClr val="D4D0B0"/>
                    </a:solidFill>
                  </a:tcPr>
                </a:tc>
                <a:extLst>
                  <a:ext uri="{0D108BD9-81ED-4DB2-BD59-A6C34878D82A}">
                    <a16:rowId xmlns:a16="http://schemas.microsoft.com/office/drawing/2014/main" val="1349719487"/>
                  </a:ext>
                </a:extLst>
              </a:tr>
              <a:tr h="731520">
                <a:tc>
                  <a:txBody>
                    <a:bodyPr/>
                    <a:lstStyle/>
                    <a:p>
                      <a:r>
                        <a:rPr lang="en-US" sz="1800" dirty="0"/>
                        <a:t>     Issue price of the bonds</a:t>
                      </a:r>
                    </a:p>
                  </a:txBody>
                  <a:tcPr anchor="ctr">
                    <a:lnL>
                      <a:noFill/>
                    </a:lnL>
                    <a:lnR>
                      <a:noFill/>
                    </a:lnR>
                    <a:lnT>
                      <a:noFill/>
                    </a:lnT>
                    <a:lnB>
                      <a:noFill/>
                    </a:lnB>
                    <a:solidFill>
                      <a:srgbClr val="D4D0B0"/>
                    </a:solidFill>
                  </a:tcPr>
                </a:tc>
                <a:tc>
                  <a:txBody>
                    <a:bodyPr/>
                    <a:lstStyle/>
                    <a:p>
                      <a:endParaRPr lang="en-US" sz="1800" dirty="0"/>
                    </a:p>
                  </a:txBody>
                  <a:tcPr anchor="ctr">
                    <a:lnL>
                      <a:noFill/>
                    </a:lnL>
                    <a:lnR>
                      <a:noFill/>
                    </a:lnR>
                    <a:lnT>
                      <a:noFill/>
                    </a:lnT>
                    <a:lnB>
                      <a:noFill/>
                    </a:lnB>
                    <a:solidFill>
                      <a:srgbClr val="D4D0B0"/>
                    </a:solidFill>
                  </a:tcPr>
                </a:tc>
                <a:tc>
                  <a:txBody>
                    <a:bodyPr/>
                    <a:lstStyle/>
                    <a:p>
                      <a:endParaRPr lang="en-US" sz="1800" dirty="0"/>
                    </a:p>
                  </a:txBody>
                  <a:tcPr anchor="ctr">
                    <a:lnL>
                      <a:noFill/>
                    </a:lnL>
                    <a:lnR>
                      <a:noFill/>
                    </a:lnR>
                    <a:lnT>
                      <a:noFill/>
                    </a:lnT>
                    <a:lnB>
                      <a:noFill/>
                    </a:lnB>
                    <a:solidFill>
                      <a:srgbClr val="D4D0B0"/>
                    </a:solidFill>
                  </a:tcPr>
                </a:tc>
                <a:tc>
                  <a:txBody>
                    <a:bodyPr/>
                    <a:lstStyle/>
                    <a:p>
                      <a:r>
                        <a:rPr lang="en-US" sz="1800" dirty="0"/>
                        <a:t>  $107,439</a:t>
                      </a:r>
                    </a:p>
                  </a:txBody>
                  <a:tcPr anchor="ctr">
                    <a:lnL>
                      <a:noFill/>
                    </a:lnL>
                    <a:lnR>
                      <a:noFill/>
                    </a:lnR>
                    <a:lnT>
                      <a:noFill/>
                    </a:lnT>
                    <a:lnB>
                      <a:noFill/>
                    </a:lnB>
                    <a:solidFill>
                      <a:srgbClr val="D4D0B0"/>
                    </a:solidFill>
                  </a:tcPr>
                </a:tc>
                <a:extLst>
                  <a:ext uri="{0D108BD9-81ED-4DB2-BD59-A6C34878D82A}">
                    <a16:rowId xmlns:a16="http://schemas.microsoft.com/office/drawing/2014/main" val="778006087"/>
                  </a:ext>
                </a:extLst>
              </a:tr>
            </a:tbl>
          </a:graphicData>
        </a:graphic>
      </p:graphicFrame>
      <p:sp>
        <p:nvSpPr>
          <p:cNvPr id="4" name="Footer Placeholder 3">
            <a:extLst>
              <a:ext uri="{FF2B5EF4-FFF2-40B4-BE49-F238E27FC236}">
                <a16:creationId xmlns:a16="http://schemas.microsoft.com/office/drawing/2014/main" id="{49F18F6F-ECDF-4986-9B78-4E43314F1C2B}"/>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7C1E16A0-D694-41C9-A639-77DA3C79B1C4}"/>
              </a:ext>
            </a:extLst>
          </p:cNvPr>
          <p:cNvSpPr>
            <a:spLocks noGrp="1"/>
          </p:cNvSpPr>
          <p:nvPr>
            <p:ph type="sldNum" sz="quarter" idx="12"/>
          </p:nvPr>
        </p:nvSpPr>
        <p:spPr/>
        <p:txBody>
          <a:bodyPr/>
          <a:lstStyle/>
          <a:p>
            <a:r>
              <a:rPr lang="en-US" dirty="0"/>
              <a:t>9-</a:t>
            </a:r>
            <a:fld id="{8A048DD7-39B4-434B-ACE7-68CA5B147A05}" type="slidenum">
              <a:rPr lang="en-US" smtClean="0"/>
              <a:t>65</a:t>
            </a:fld>
            <a:endParaRPr lang="en-US" dirty="0"/>
          </a:p>
        </p:txBody>
      </p:sp>
      <p:cxnSp>
        <p:nvCxnSpPr>
          <p:cNvPr id="8" name="Straight Connector 7">
            <a:extLst>
              <a:ext uri="{FF2B5EF4-FFF2-40B4-BE49-F238E27FC236}">
                <a16:creationId xmlns:a16="http://schemas.microsoft.com/office/drawing/2014/main" id="{6EF1B7AC-1002-4BAD-ADE0-279B3650804D}"/>
              </a:ext>
            </a:extLst>
          </p:cNvPr>
          <p:cNvCxnSpPr/>
          <p:nvPr/>
        </p:nvCxnSpPr>
        <p:spPr>
          <a:xfrm>
            <a:off x="7295421" y="3832087"/>
            <a:ext cx="846614"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9A4929F3-3969-4E79-8604-5A1732B6E986}"/>
              </a:ext>
            </a:extLst>
          </p:cNvPr>
          <p:cNvCxnSpPr/>
          <p:nvPr/>
        </p:nvCxnSpPr>
        <p:spPr>
          <a:xfrm>
            <a:off x="7295421" y="4571964"/>
            <a:ext cx="846614"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38992B44-C745-4892-9882-CB04A3F90AE7}"/>
              </a:ext>
            </a:extLst>
          </p:cNvPr>
          <p:cNvCxnSpPr/>
          <p:nvPr/>
        </p:nvCxnSpPr>
        <p:spPr>
          <a:xfrm>
            <a:off x="7295421" y="4642177"/>
            <a:ext cx="846614"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D86B9370-C53E-436C-8CD1-8EAE31D0E825}"/>
              </a:ext>
            </a:extLst>
          </p:cNvPr>
          <p:cNvSpPr txBox="1"/>
          <p:nvPr/>
        </p:nvSpPr>
        <p:spPr>
          <a:xfrm>
            <a:off x="897445" y="4908404"/>
            <a:ext cx="7886700" cy="830997"/>
          </a:xfrm>
          <a:prstGeom prst="rect">
            <a:avLst/>
          </a:prstGeom>
          <a:noFill/>
        </p:spPr>
        <p:txBody>
          <a:bodyPr wrap="square" rtlCol="0">
            <a:spAutoFit/>
          </a:bodyPr>
          <a:lstStyle/>
          <a:p>
            <a:r>
              <a:rPr lang="en-US" sz="1600" baseline="30000" dirty="0"/>
              <a:t>1</a:t>
            </a:r>
            <a:r>
              <a:rPr lang="en-US" sz="1600" dirty="0"/>
              <a:t>$100,000 × 7% × 1/2 year = $3,500</a:t>
            </a:r>
            <a:br>
              <a:rPr lang="en-US" sz="1600" dirty="0"/>
            </a:br>
            <a:r>
              <a:rPr lang="en-US" sz="1600" dirty="0"/>
              <a:t>*Table 2, i = 3%, n = 20</a:t>
            </a:r>
            <a:br>
              <a:rPr lang="en-US" sz="1600" dirty="0"/>
            </a:br>
            <a:r>
              <a:rPr lang="en-US" sz="1600" dirty="0"/>
              <a:t>**Table 4, i = 3%, n = 20</a:t>
            </a:r>
          </a:p>
        </p:txBody>
      </p:sp>
    </p:spTree>
    <p:extLst>
      <p:ext uri="{BB962C8B-B14F-4D97-AF65-F5344CB8AC3E}">
        <p14:creationId xmlns:p14="http://schemas.microsoft.com/office/powerpoint/2010/main" val="16322500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73442-0DE7-4FE8-9413-19C410C44B03}"/>
              </a:ext>
            </a:extLst>
          </p:cNvPr>
          <p:cNvSpPr>
            <a:spLocks noGrp="1"/>
          </p:cNvSpPr>
          <p:nvPr>
            <p:ph type="title"/>
          </p:nvPr>
        </p:nvSpPr>
        <p:spPr/>
        <p:txBody>
          <a:bodyPr/>
          <a:lstStyle/>
          <a:p>
            <a:r>
              <a:rPr lang="en-US" sz="3200" dirty="0">
                <a:solidFill>
                  <a:srgbClr val="1D5F76"/>
                </a:solidFill>
              </a:rPr>
              <a:t>Illustration 9–18 </a:t>
            </a:r>
            <a:br>
              <a:rPr lang="en-US" sz="3200" dirty="0"/>
            </a:br>
            <a:r>
              <a:rPr lang="en-US" dirty="0"/>
              <a:t>Stated Rate, Market Rate, and the Bond Issue Price</a:t>
            </a:r>
          </a:p>
        </p:txBody>
      </p:sp>
      <p:graphicFrame>
        <p:nvGraphicFramePr>
          <p:cNvPr id="6" name="Content Placeholder 5">
            <a:extLst>
              <a:ext uri="{FF2B5EF4-FFF2-40B4-BE49-F238E27FC236}">
                <a16:creationId xmlns:a16="http://schemas.microsoft.com/office/drawing/2014/main" id="{49F94134-FCCD-443C-AEB0-F19FE45C8D55}"/>
              </a:ext>
            </a:extLst>
          </p:cNvPr>
          <p:cNvGraphicFramePr>
            <a:graphicFrameLocks noGrp="1"/>
          </p:cNvGraphicFramePr>
          <p:nvPr>
            <p:ph idx="1"/>
            <p:extLst>
              <p:ext uri="{D42A27DB-BD31-4B8C-83A1-F6EECF244321}">
                <p14:modId xmlns:p14="http://schemas.microsoft.com/office/powerpoint/2010/main" val="1925972415"/>
              </p:ext>
            </p:extLst>
          </p:nvPr>
        </p:nvGraphicFramePr>
        <p:xfrm>
          <a:off x="812788" y="2725057"/>
          <a:ext cx="7886700" cy="1706880"/>
        </p:xfrm>
        <a:graphic>
          <a:graphicData uri="http://schemas.openxmlformats.org/drawingml/2006/table">
            <a:tbl>
              <a:tblPr/>
              <a:tblGrid>
                <a:gridCol w="2737161">
                  <a:extLst>
                    <a:ext uri="{9D8B030D-6E8A-4147-A177-3AD203B41FA5}">
                      <a16:colId xmlns:a16="http://schemas.microsoft.com/office/drawing/2014/main" val="4173596136"/>
                    </a:ext>
                  </a:extLst>
                </a:gridCol>
                <a:gridCol w="217374">
                  <a:extLst>
                    <a:ext uri="{9D8B030D-6E8A-4147-A177-3AD203B41FA5}">
                      <a16:colId xmlns:a16="http://schemas.microsoft.com/office/drawing/2014/main" val="4198615556"/>
                    </a:ext>
                  </a:extLst>
                </a:gridCol>
                <a:gridCol w="2288145">
                  <a:extLst>
                    <a:ext uri="{9D8B030D-6E8A-4147-A177-3AD203B41FA5}">
                      <a16:colId xmlns:a16="http://schemas.microsoft.com/office/drawing/2014/main" val="1853844087"/>
                    </a:ext>
                  </a:extLst>
                </a:gridCol>
                <a:gridCol w="208280">
                  <a:extLst>
                    <a:ext uri="{9D8B030D-6E8A-4147-A177-3AD203B41FA5}">
                      <a16:colId xmlns:a16="http://schemas.microsoft.com/office/drawing/2014/main" val="3732027320"/>
                    </a:ext>
                  </a:extLst>
                </a:gridCol>
                <a:gridCol w="2435740">
                  <a:extLst>
                    <a:ext uri="{9D8B030D-6E8A-4147-A177-3AD203B41FA5}">
                      <a16:colId xmlns:a16="http://schemas.microsoft.com/office/drawing/2014/main" val="1741039497"/>
                    </a:ext>
                  </a:extLst>
                </a:gridCol>
              </a:tblGrid>
              <a:tr h="0">
                <a:tc>
                  <a:txBody>
                    <a:bodyPr/>
                    <a:lstStyle/>
                    <a:p>
                      <a:pPr algn="ctr"/>
                      <a:r>
                        <a:rPr lang="en-US" sz="2000" b="1" dirty="0">
                          <a:solidFill>
                            <a:schemeClr val="tx1"/>
                          </a:solidFill>
                        </a:rPr>
                        <a:t>Bonds Issued at a</a:t>
                      </a:r>
                      <a:br>
                        <a:rPr lang="en-US" sz="2000" b="1" dirty="0">
                          <a:solidFill>
                            <a:schemeClr val="tx1"/>
                          </a:solidFill>
                        </a:rPr>
                      </a:br>
                      <a:r>
                        <a:rPr lang="en-US" sz="2000" b="1" dirty="0">
                          <a:solidFill>
                            <a:schemeClr val="tx1"/>
                          </a:solidFill>
                        </a:rPr>
                        <a:t>Discount</a:t>
                      </a:r>
                      <a:endParaRPr lang="en-US" sz="2000" dirty="0">
                        <a:solidFill>
                          <a:schemeClr val="tx1"/>
                        </a:solidFill>
                      </a:endParaRPr>
                    </a:p>
                  </a:txBody>
                  <a:tcPr anchor="ctr">
                    <a:lnL>
                      <a:noFill/>
                    </a:lnL>
                    <a:lnR>
                      <a:noFill/>
                    </a:lnR>
                    <a:lnT>
                      <a:noFill/>
                    </a:lnT>
                    <a:lnB w="12700" cap="flat" cmpd="sng" algn="ctr">
                      <a:solidFill>
                        <a:schemeClr val="tx1"/>
                      </a:solidFill>
                      <a:prstDash val="solid"/>
                      <a:round/>
                      <a:headEnd type="none" w="med" len="med"/>
                      <a:tailEnd type="none" w="med" len="med"/>
                    </a:lnB>
                    <a:solidFill>
                      <a:srgbClr val="D4D0B0"/>
                    </a:solidFill>
                  </a:tcPr>
                </a:tc>
                <a:tc>
                  <a:txBody>
                    <a:bodyPr/>
                    <a:lstStyle/>
                    <a:p>
                      <a:endParaRPr lang="en-US" sz="2000" dirty="0">
                        <a:solidFill>
                          <a:schemeClr val="tx1"/>
                        </a:solidFill>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4D0B0"/>
                    </a:solidFill>
                  </a:tcPr>
                </a:tc>
                <a:tc>
                  <a:txBody>
                    <a:bodyPr/>
                    <a:lstStyle/>
                    <a:p>
                      <a:pPr algn="ctr"/>
                      <a:r>
                        <a:rPr lang="en-US" sz="2000" b="1" dirty="0">
                          <a:solidFill>
                            <a:schemeClr val="tx1"/>
                          </a:solidFill>
                        </a:rPr>
                        <a:t>Bonds Issued at</a:t>
                      </a:r>
                      <a:br>
                        <a:rPr lang="en-US" sz="2000" b="1" dirty="0">
                          <a:solidFill>
                            <a:schemeClr val="tx1"/>
                          </a:solidFill>
                        </a:rPr>
                      </a:br>
                      <a:r>
                        <a:rPr lang="en-US" sz="2000" b="1" dirty="0">
                          <a:solidFill>
                            <a:schemeClr val="tx1"/>
                          </a:solidFill>
                        </a:rPr>
                        <a:t>Face Amount</a:t>
                      </a:r>
                      <a:endParaRPr lang="en-US" sz="2000" dirty="0">
                        <a:solidFill>
                          <a:schemeClr val="tx1"/>
                        </a:solidFill>
                      </a:endParaRPr>
                    </a:p>
                  </a:txBody>
                  <a:tcPr anchor="ctr">
                    <a:lnL>
                      <a:noFill/>
                    </a:lnL>
                    <a:lnR>
                      <a:noFill/>
                    </a:lnR>
                    <a:lnT>
                      <a:noFill/>
                    </a:lnT>
                    <a:lnB w="12700" cap="flat" cmpd="sng" algn="ctr">
                      <a:solidFill>
                        <a:schemeClr val="tx1"/>
                      </a:solidFill>
                      <a:prstDash val="solid"/>
                      <a:round/>
                      <a:headEnd type="none" w="med" len="med"/>
                      <a:tailEnd type="none" w="med" len="med"/>
                    </a:lnB>
                    <a:solidFill>
                      <a:srgbClr val="D4D0B0"/>
                    </a:solidFill>
                  </a:tcPr>
                </a:tc>
                <a:tc>
                  <a:txBody>
                    <a:bodyPr/>
                    <a:lstStyle/>
                    <a:p>
                      <a:pPr algn="ctr"/>
                      <a:endParaRPr lang="en-US" sz="2000" dirty="0">
                        <a:solidFill>
                          <a:schemeClr val="tx1"/>
                        </a:solidFill>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4D0B0"/>
                    </a:solidFill>
                  </a:tcPr>
                </a:tc>
                <a:tc>
                  <a:txBody>
                    <a:bodyPr/>
                    <a:lstStyle/>
                    <a:p>
                      <a:pPr algn="ctr"/>
                      <a:r>
                        <a:rPr lang="en-US" sz="2000" b="1" dirty="0">
                          <a:solidFill>
                            <a:schemeClr val="tx1"/>
                          </a:solidFill>
                        </a:rPr>
                        <a:t>Bonds Issued at a</a:t>
                      </a:r>
                      <a:br>
                        <a:rPr lang="en-US" sz="2000" b="1" dirty="0">
                          <a:solidFill>
                            <a:schemeClr val="tx1"/>
                          </a:solidFill>
                        </a:rPr>
                      </a:br>
                      <a:r>
                        <a:rPr lang="en-US" sz="2000" b="1" dirty="0">
                          <a:solidFill>
                            <a:schemeClr val="tx1"/>
                          </a:solidFill>
                        </a:rPr>
                        <a:t>Premium</a:t>
                      </a:r>
                      <a:endParaRPr lang="en-US" sz="2000" dirty="0">
                        <a:solidFill>
                          <a:schemeClr val="tx1"/>
                        </a:solidFill>
                      </a:endParaRPr>
                    </a:p>
                  </a:txBody>
                  <a:tcPr anchor="ctr">
                    <a:lnL>
                      <a:noFill/>
                    </a:lnL>
                    <a:lnR>
                      <a:noFill/>
                    </a:lnR>
                    <a:lnT>
                      <a:noFill/>
                    </a:lnT>
                    <a:lnB w="12700" cap="flat" cmpd="sng" algn="ctr">
                      <a:solidFill>
                        <a:schemeClr val="tx1"/>
                      </a:solidFill>
                      <a:prstDash val="solid"/>
                      <a:round/>
                      <a:headEnd type="none" w="med" len="med"/>
                      <a:tailEnd type="none" w="med" len="med"/>
                    </a:lnB>
                    <a:solidFill>
                      <a:srgbClr val="D4D0B0"/>
                    </a:solidFill>
                  </a:tcPr>
                </a:tc>
                <a:extLst>
                  <a:ext uri="{0D108BD9-81ED-4DB2-BD59-A6C34878D82A}">
                    <a16:rowId xmlns:a16="http://schemas.microsoft.com/office/drawing/2014/main" val="3216672436"/>
                  </a:ext>
                </a:extLst>
              </a:tr>
              <a:tr h="0">
                <a:tc>
                  <a:txBody>
                    <a:bodyPr/>
                    <a:lstStyle/>
                    <a:p>
                      <a:pPr algn="ctr"/>
                      <a:r>
                        <a:rPr lang="en-US" sz="2000" dirty="0"/>
                        <a:t>Stated rate (7%) </a:t>
                      </a:r>
                      <a:br>
                        <a:rPr lang="en-US" sz="2000" dirty="0"/>
                      </a:br>
                      <a:r>
                        <a:rPr lang="en-US" sz="2000" dirty="0"/>
                        <a:t>less than </a:t>
                      </a:r>
                      <a:br>
                        <a:rPr lang="en-US" sz="2000" dirty="0"/>
                      </a:br>
                      <a:r>
                        <a:rPr lang="en-US" sz="2000" b="1" dirty="0">
                          <a:solidFill>
                            <a:srgbClr val="1D5F76"/>
                          </a:solidFill>
                        </a:rPr>
                        <a:t>Market rate (8%)</a:t>
                      </a:r>
                      <a:endParaRPr lang="en-US" sz="2000" dirty="0">
                        <a:solidFill>
                          <a:srgbClr val="1D5F76"/>
                        </a:solidFill>
                      </a:endParaRPr>
                    </a:p>
                  </a:txBody>
                  <a:tcPr anchor="ctr">
                    <a:lnL>
                      <a:noFill/>
                    </a:lnL>
                    <a:lnR>
                      <a:noFill/>
                    </a:lnR>
                    <a:lnT w="12700" cap="flat" cmpd="sng" algn="ctr">
                      <a:solidFill>
                        <a:schemeClr val="tx1"/>
                      </a:solidFill>
                      <a:prstDash val="solid"/>
                      <a:round/>
                      <a:headEnd type="none" w="med" len="med"/>
                      <a:tailEnd type="none" w="med" len="med"/>
                    </a:lnT>
                    <a:lnB>
                      <a:noFill/>
                    </a:lnB>
                    <a:solidFill>
                      <a:srgbClr val="D4D0B0"/>
                    </a:solidFill>
                  </a:tcPr>
                </a:tc>
                <a:tc>
                  <a:txBody>
                    <a:bodyPr/>
                    <a:lstStyle/>
                    <a:p>
                      <a:endParaRPr lang="en-US" sz="2000" dirty="0"/>
                    </a:p>
                  </a:txBody>
                  <a:tcPr anchor="ctr">
                    <a:lnL>
                      <a:noFill/>
                    </a:lnL>
                    <a:lnR>
                      <a:noFill/>
                    </a:lnR>
                    <a:lnT w="12700" cap="flat" cmpd="sng" algn="ctr">
                      <a:noFill/>
                      <a:prstDash val="solid"/>
                      <a:round/>
                      <a:headEnd type="none" w="med" len="med"/>
                      <a:tailEnd type="none" w="med" len="med"/>
                    </a:lnT>
                    <a:lnB>
                      <a:noFill/>
                    </a:lnB>
                    <a:solidFill>
                      <a:srgbClr val="D4D0B0"/>
                    </a:solidFill>
                  </a:tcPr>
                </a:tc>
                <a:tc>
                  <a:txBody>
                    <a:bodyPr/>
                    <a:lstStyle/>
                    <a:p>
                      <a:pPr algn="ctr"/>
                      <a:r>
                        <a:rPr lang="en-US" sz="2000" dirty="0"/>
                        <a:t>Stated rate (7%) </a:t>
                      </a:r>
                      <a:br>
                        <a:rPr lang="en-US" sz="2000" dirty="0"/>
                      </a:br>
                      <a:r>
                        <a:rPr lang="en-US" sz="2000" dirty="0"/>
                        <a:t>equal to </a:t>
                      </a:r>
                      <a:br>
                        <a:rPr lang="en-US" sz="2000" dirty="0"/>
                      </a:br>
                      <a:r>
                        <a:rPr lang="en-US" sz="2000" b="1" dirty="0">
                          <a:solidFill>
                            <a:srgbClr val="1D5F76"/>
                          </a:solidFill>
                        </a:rPr>
                        <a:t>Market rate (7%)</a:t>
                      </a:r>
                      <a:endParaRPr lang="en-US" sz="2000" dirty="0">
                        <a:solidFill>
                          <a:srgbClr val="1D5F76"/>
                        </a:solidFill>
                      </a:endParaRPr>
                    </a:p>
                  </a:txBody>
                  <a:tcPr anchor="ctr">
                    <a:lnL>
                      <a:noFill/>
                    </a:lnL>
                    <a:lnR>
                      <a:noFill/>
                    </a:lnR>
                    <a:lnT w="12700" cap="flat" cmpd="sng" algn="ctr">
                      <a:solidFill>
                        <a:schemeClr val="tx1"/>
                      </a:solidFill>
                      <a:prstDash val="solid"/>
                      <a:round/>
                      <a:headEnd type="none" w="med" len="med"/>
                      <a:tailEnd type="none" w="med" len="med"/>
                    </a:lnT>
                    <a:lnB>
                      <a:noFill/>
                    </a:lnB>
                    <a:solidFill>
                      <a:srgbClr val="D4D0B0"/>
                    </a:solidFill>
                  </a:tcPr>
                </a:tc>
                <a:tc>
                  <a:txBody>
                    <a:bodyPr/>
                    <a:lstStyle/>
                    <a:p>
                      <a:pPr algn="ctr"/>
                      <a:endParaRPr lang="en-US" sz="2000" dirty="0"/>
                    </a:p>
                  </a:txBody>
                  <a:tcPr anchor="ctr">
                    <a:lnL>
                      <a:noFill/>
                    </a:lnL>
                    <a:lnR>
                      <a:noFill/>
                    </a:lnR>
                    <a:lnT w="12700" cap="flat" cmpd="sng" algn="ctr">
                      <a:noFill/>
                      <a:prstDash val="solid"/>
                      <a:round/>
                      <a:headEnd type="none" w="med" len="med"/>
                      <a:tailEnd type="none" w="med" len="med"/>
                    </a:lnT>
                    <a:lnB>
                      <a:noFill/>
                    </a:lnB>
                    <a:solidFill>
                      <a:srgbClr val="D4D0B0"/>
                    </a:solidFill>
                  </a:tcPr>
                </a:tc>
                <a:tc>
                  <a:txBody>
                    <a:bodyPr/>
                    <a:lstStyle/>
                    <a:p>
                      <a:pPr algn="ctr"/>
                      <a:r>
                        <a:rPr lang="en-US" sz="2000" dirty="0"/>
                        <a:t>Stated rate (7%) </a:t>
                      </a:r>
                      <a:br>
                        <a:rPr lang="en-US" sz="2000" dirty="0"/>
                      </a:br>
                      <a:r>
                        <a:rPr lang="en-US" sz="2000" dirty="0"/>
                        <a:t>greater than </a:t>
                      </a:r>
                      <a:br>
                        <a:rPr lang="en-US" sz="2000" dirty="0"/>
                      </a:br>
                      <a:r>
                        <a:rPr lang="en-US" sz="2000" b="1" dirty="0">
                          <a:solidFill>
                            <a:srgbClr val="1D5F76"/>
                          </a:solidFill>
                        </a:rPr>
                        <a:t>Market rate (6%)</a:t>
                      </a:r>
                      <a:endParaRPr lang="en-US" sz="2000" dirty="0">
                        <a:solidFill>
                          <a:srgbClr val="1D5F76"/>
                        </a:solidFill>
                      </a:endParaRPr>
                    </a:p>
                  </a:txBody>
                  <a:tcPr anchor="ctr">
                    <a:lnL>
                      <a:noFill/>
                    </a:lnL>
                    <a:lnR>
                      <a:noFill/>
                    </a:lnR>
                    <a:lnT w="12700" cap="flat" cmpd="sng" algn="ctr">
                      <a:solidFill>
                        <a:schemeClr val="tx1"/>
                      </a:solidFill>
                      <a:prstDash val="solid"/>
                      <a:round/>
                      <a:headEnd type="none" w="med" len="med"/>
                      <a:tailEnd type="none" w="med" len="med"/>
                    </a:lnT>
                    <a:lnB>
                      <a:noFill/>
                    </a:lnB>
                    <a:solidFill>
                      <a:srgbClr val="D4D0B0"/>
                    </a:solidFill>
                  </a:tcPr>
                </a:tc>
                <a:extLst>
                  <a:ext uri="{0D108BD9-81ED-4DB2-BD59-A6C34878D82A}">
                    <a16:rowId xmlns:a16="http://schemas.microsoft.com/office/drawing/2014/main" val="4217070964"/>
                  </a:ext>
                </a:extLst>
              </a:tr>
            </a:tbl>
          </a:graphicData>
        </a:graphic>
      </p:graphicFrame>
      <p:sp>
        <p:nvSpPr>
          <p:cNvPr id="4" name="Footer Placeholder 3">
            <a:extLst>
              <a:ext uri="{FF2B5EF4-FFF2-40B4-BE49-F238E27FC236}">
                <a16:creationId xmlns:a16="http://schemas.microsoft.com/office/drawing/2014/main" id="{0CBEE31E-E79F-4B8E-B6D4-088359D9858E}"/>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1BEC65A8-FC27-4DA9-8358-C7E6BCF2CE5C}"/>
              </a:ext>
            </a:extLst>
          </p:cNvPr>
          <p:cNvSpPr>
            <a:spLocks noGrp="1"/>
          </p:cNvSpPr>
          <p:nvPr>
            <p:ph type="sldNum" sz="quarter" idx="12"/>
          </p:nvPr>
        </p:nvSpPr>
        <p:spPr/>
        <p:txBody>
          <a:bodyPr/>
          <a:lstStyle/>
          <a:p>
            <a:r>
              <a:rPr lang="en-US" dirty="0"/>
              <a:t>9-</a:t>
            </a:r>
            <a:fld id="{8A048DD7-39B4-434B-ACE7-68CA5B147A05}" type="slidenum">
              <a:rPr lang="en-US" smtClean="0"/>
              <a:t>66</a:t>
            </a:fld>
            <a:endParaRPr lang="en-US" dirty="0"/>
          </a:p>
        </p:txBody>
      </p:sp>
    </p:spTree>
    <p:extLst>
      <p:ext uri="{BB962C8B-B14F-4D97-AF65-F5344CB8AC3E}">
        <p14:creationId xmlns:p14="http://schemas.microsoft.com/office/powerpoint/2010/main" val="18532132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7C7B2-0389-4259-9E50-08C4F62E7BAD}"/>
              </a:ext>
            </a:extLst>
          </p:cNvPr>
          <p:cNvSpPr>
            <a:spLocks noGrp="1"/>
          </p:cNvSpPr>
          <p:nvPr>
            <p:ph type="title"/>
          </p:nvPr>
        </p:nvSpPr>
        <p:spPr/>
        <p:txBody>
          <a:bodyPr/>
          <a:lstStyle/>
          <a:p>
            <a:r>
              <a:rPr lang="en-US" dirty="0"/>
              <a:t>Key Point </a:t>
            </a:r>
          </a:p>
        </p:txBody>
      </p:sp>
      <p:sp>
        <p:nvSpPr>
          <p:cNvPr id="3" name="Content Placeholder 2">
            <a:extLst>
              <a:ext uri="{FF2B5EF4-FFF2-40B4-BE49-F238E27FC236}">
                <a16:creationId xmlns:a16="http://schemas.microsoft.com/office/drawing/2014/main" id="{94F40139-C8C7-44CF-9D83-0DE16764520A}"/>
              </a:ext>
            </a:extLst>
          </p:cNvPr>
          <p:cNvSpPr>
            <a:spLocks noGrp="1"/>
          </p:cNvSpPr>
          <p:nvPr>
            <p:ph idx="1"/>
          </p:nvPr>
        </p:nvSpPr>
        <p:spPr>
          <a:xfrm>
            <a:off x="809150" y="1280160"/>
            <a:ext cx="7955280" cy="3396282"/>
          </a:xfrm>
        </p:spPr>
        <p:txBody>
          <a:bodyPr>
            <a:normAutofit lnSpcReduction="10000"/>
          </a:bodyPr>
          <a:lstStyle/>
          <a:p>
            <a:r>
              <a:rPr lang="en-US" dirty="0"/>
              <a:t>The issue price of a bond is equal to the present value of the face amount (principal) payable at maturity, plus the present value of the periodic interest payments. </a:t>
            </a:r>
          </a:p>
          <a:p>
            <a:r>
              <a:rPr lang="en-US" dirty="0"/>
              <a:t>Bonds can be issued at face amount, below face amount (at a discount), or above face amount (at a premium).</a:t>
            </a:r>
          </a:p>
        </p:txBody>
      </p:sp>
      <p:sp>
        <p:nvSpPr>
          <p:cNvPr id="4" name="Footer Placeholder 3">
            <a:extLst>
              <a:ext uri="{FF2B5EF4-FFF2-40B4-BE49-F238E27FC236}">
                <a16:creationId xmlns:a16="http://schemas.microsoft.com/office/drawing/2014/main" id="{E159557E-47BC-4E05-BE6F-ED5DFAE2E34A}"/>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8852FEEA-2852-455E-AEEF-3C49FB24782F}"/>
              </a:ext>
            </a:extLst>
          </p:cNvPr>
          <p:cNvSpPr>
            <a:spLocks noGrp="1"/>
          </p:cNvSpPr>
          <p:nvPr>
            <p:ph type="sldNum" sz="quarter" idx="12"/>
          </p:nvPr>
        </p:nvSpPr>
        <p:spPr/>
        <p:txBody>
          <a:bodyPr/>
          <a:lstStyle/>
          <a:p>
            <a:r>
              <a:rPr lang="en-US" dirty="0"/>
              <a:t>9-</a:t>
            </a:r>
            <a:fld id="{8A048DD7-39B4-434B-ACE7-68CA5B147A05}" type="slidenum">
              <a:rPr lang="en-US" smtClean="0"/>
              <a:t>67</a:t>
            </a:fld>
            <a:endParaRPr lang="en-US" dirty="0"/>
          </a:p>
        </p:txBody>
      </p:sp>
    </p:spTree>
    <p:extLst>
      <p:ext uri="{BB962C8B-B14F-4D97-AF65-F5344CB8AC3E}">
        <p14:creationId xmlns:p14="http://schemas.microsoft.com/office/powerpoint/2010/main" val="148775918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a:bodyPr>
          <a:lstStyle/>
          <a:p>
            <a:pPr marL="0" indent="0">
              <a:buNone/>
            </a:pPr>
            <a:r>
              <a:rPr lang="en-US" sz="2800" dirty="0"/>
              <a:t>Which of the following statements is true for bonds issued at a discount?</a:t>
            </a:r>
          </a:p>
          <a:p>
            <a:pPr>
              <a:buAutoNum type="alphaLcPeriod"/>
            </a:pPr>
            <a:r>
              <a:rPr lang="en-US" sz="2800" dirty="0"/>
              <a:t>The stated interest rate &gt; market rate</a:t>
            </a:r>
          </a:p>
          <a:p>
            <a:pPr>
              <a:buAutoNum type="alphaLcPeriod"/>
            </a:pPr>
            <a:r>
              <a:rPr lang="en-US" sz="2800" dirty="0"/>
              <a:t>The stated interest rate &lt; market rate</a:t>
            </a:r>
          </a:p>
          <a:p>
            <a:pPr>
              <a:buAutoNum type="alphaLcPeriod" startAt="3"/>
            </a:pPr>
            <a:r>
              <a:rPr lang="en-US" sz="2800" dirty="0"/>
              <a:t>The stated interest rate = market rate</a:t>
            </a:r>
          </a:p>
          <a:p>
            <a:pPr>
              <a:buAutoNum type="alphaLcPeriod" startAt="3"/>
            </a:pPr>
            <a:r>
              <a:rPr lang="en-US" sz="2800" dirty="0"/>
              <a:t>The stated interest rate is unrelated to the market rate</a:t>
            </a:r>
          </a:p>
        </p:txBody>
      </p:sp>
      <p:sp>
        <p:nvSpPr>
          <p:cNvPr id="4" name="Title 3"/>
          <p:cNvSpPr>
            <a:spLocks noGrp="1"/>
          </p:cNvSpPr>
          <p:nvPr>
            <p:ph type="title"/>
          </p:nvPr>
        </p:nvSpPr>
        <p:spPr>
          <a:xfrm>
            <a:off x="936943" y="371822"/>
            <a:ext cx="7922577" cy="799257"/>
          </a:xfrm>
        </p:spPr>
        <p:txBody>
          <a:bodyPr/>
          <a:lstStyle/>
          <a:p>
            <a:r>
              <a:rPr lang="en-US" dirty="0"/>
              <a:t>Concept Check 9–6</a:t>
            </a:r>
          </a:p>
        </p:txBody>
      </p:sp>
      <p:sp>
        <p:nvSpPr>
          <p:cNvPr id="6" name="Oval 5"/>
          <p:cNvSpPr/>
          <p:nvPr/>
        </p:nvSpPr>
        <p:spPr bwMode="auto">
          <a:xfrm>
            <a:off x="852272" y="2772890"/>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07378" y="5045610"/>
            <a:ext cx="7374169" cy="1200329"/>
          </a:xfrm>
          <a:prstGeom prst="rect">
            <a:avLst/>
          </a:prstGeom>
          <a:solidFill>
            <a:srgbClr val="FFFFD1"/>
          </a:solidFill>
          <a:ln w="6350">
            <a:solidFill>
              <a:schemeClr val="tx1"/>
            </a:solidFill>
          </a:ln>
        </p:spPr>
        <p:txBody>
          <a:bodyPr wrap="square" rtlCol="0">
            <a:spAutoFit/>
          </a:bodyPr>
          <a:lstStyle/>
          <a:p>
            <a:r>
              <a:rPr lang="en-US" sz="2400" dirty="0"/>
              <a:t>Bonds will be sold at less than the face value, or at a discount, when the stated interest rate is less than the market interest rate.</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68</a:t>
            </a:fld>
            <a:endParaRPr lang="en-US" dirty="0"/>
          </a:p>
        </p:txBody>
      </p:sp>
    </p:spTree>
    <p:extLst>
      <p:ext uri="{BB962C8B-B14F-4D97-AF65-F5344CB8AC3E}">
        <p14:creationId xmlns:p14="http://schemas.microsoft.com/office/powerpoint/2010/main" val="2786822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a:bodyPr>
          <a:lstStyle/>
          <a:p>
            <a:pPr marL="0" indent="0">
              <a:buNone/>
            </a:pPr>
            <a:r>
              <a:rPr lang="en-US" sz="2800" dirty="0"/>
              <a:t>A company retires a $50 million bond issue before maturity when the carrying value is $48 million, but the market value is $54 million. The company will record:</a:t>
            </a:r>
          </a:p>
          <a:p>
            <a:pPr>
              <a:buAutoNum type="alphaLcPeriod"/>
            </a:pPr>
            <a:r>
              <a:rPr lang="en-US" sz="2800" dirty="0"/>
              <a:t>A loss of $6 million</a:t>
            </a:r>
          </a:p>
          <a:p>
            <a:pPr>
              <a:buAutoNum type="alphaLcPeriod"/>
            </a:pPr>
            <a:r>
              <a:rPr lang="en-US" sz="2800" dirty="0"/>
              <a:t>A gain of $6 million</a:t>
            </a:r>
          </a:p>
          <a:p>
            <a:pPr>
              <a:buAutoNum type="alphaLcPeriod" startAt="3"/>
            </a:pPr>
            <a:r>
              <a:rPr lang="en-US" sz="2800" dirty="0"/>
              <a:t>Neither a gain nor a loss</a:t>
            </a:r>
          </a:p>
          <a:p>
            <a:pPr>
              <a:buAutoNum type="alphaLcPeriod" startAt="3"/>
            </a:pPr>
            <a:r>
              <a:rPr lang="en-US" sz="2800" dirty="0"/>
              <a:t>A debit to Cash of $54 million</a:t>
            </a:r>
          </a:p>
        </p:txBody>
      </p:sp>
      <p:sp>
        <p:nvSpPr>
          <p:cNvPr id="4" name="Title 3"/>
          <p:cNvSpPr>
            <a:spLocks noGrp="1"/>
          </p:cNvSpPr>
          <p:nvPr>
            <p:ph type="title"/>
          </p:nvPr>
        </p:nvSpPr>
        <p:spPr>
          <a:xfrm>
            <a:off x="960511" y="383162"/>
            <a:ext cx="7922577" cy="799257"/>
          </a:xfrm>
        </p:spPr>
        <p:txBody>
          <a:bodyPr/>
          <a:lstStyle/>
          <a:p>
            <a:r>
              <a:rPr lang="en-US" dirty="0"/>
              <a:t>Concept Check 9–7</a:t>
            </a:r>
          </a:p>
        </p:txBody>
      </p:sp>
      <p:sp>
        <p:nvSpPr>
          <p:cNvPr id="6" name="Oval 5"/>
          <p:cNvSpPr/>
          <p:nvPr/>
        </p:nvSpPr>
        <p:spPr bwMode="auto">
          <a:xfrm>
            <a:off x="852272" y="292459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60511" y="5165704"/>
            <a:ext cx="7561839" cy="1323439"/>
          </a:xfrm>
          <a:prstGeom prst="rect">
            <a:avLst/>
          </a:prstGeom>
          <a:solidFill>
            <a:srgbClr val="FFFFD1"/>
          </a:solidFill>
          <a:ln w="6350">
            <a:solidFill>
              <a:schemeClr val="tx1"/>
            </a:solidFill>
          </a:ln>
        </p:spPr>
        <p:txBody>
          <a:bodyPr wrap="square" rtlCol="0">
            <a:spAutoFit/>
          </a:bodyPr>
          <a:lstStyle/>
          <a:p>
            <a:r>
              <a:rPr lang="en-US" sz="2000" dirty="0"/>
              <a:t>To compute the gain or loss, compare the bond’s carrying value to the market value. In this case the carrying value is $48 million, but the company will retire the bonds at the market value of $54 million, resulting in a loss of $6 million.</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69</a:t>
            </a:fld>
            <a:endParaRPr lang="en-US" dirty="0"/>
          </a:p>
        </p:txBody>
      </p:sp>
    </p:spTree>
    <p:extLst>
      <p:ext uri="{BB962C8B-B14F-4D97-AF65-F5344CB8AC3E}">
        <p14:creationId xmlns:p14="http://schemas.microsoft.com/office/powerpoint/2010/main" val="2786822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LO9–2</a:t>
            </a:r>
            <a:r>
              <a:rPr lang="en-US" dirty="0"/>
              <a:t>	Account for installment notes payable.</a:t>
            </a:r>
          </a:p>
        </p:txBody>
      </p:sp>
      <p:sp>
        <p:nvSpPr>
          <p:cNvPr id="4" name="Title 3"/>
          <p:cNvSpPr>
            <a:spLocks noGrp="1"/>
          </p:cNvSpPr>
          <p:nvPr>
            <p:ph type="title"/>
          </p:nvPr>
        </p:nvSpPr>
        <p:spPr/>
        <p:txBody>
          <a:bodyPr/>
          <a:lstStyle/>
          <a:p>
            <a:r>
              <a:rPr lang="en-US" dirty="0"/>
              <a:t>Learning Objective 2</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7</a:t>
            </a:fld>
            <a:endParaRPr lang="en-US" dirty="0"/>
          </a:p>
        </p:txBody>
      </p:sp>
    </p:spTree>
    <p:extLst>
      <p:ext uri="{BB962C8B-B14F-4D97-AF65-F5344CB8AC3E}">
        <p14:creationId xmlns:p14="http://schemas.microsoft.com/office/powerpoint/2010/main" val="319963175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DEBT ANALYSIS</a:t>
            </a:r>
          </a:p>
          <a:p>
            <a:r>
              <a:rPr lang="en-US" dirty="0">
                <a:solidFill>
                  <a:srgbClr val="C00000"/>
                </a:solidFill>
              </a:rPr>
              <a:t>Coca-Cola vs. PepsiCo</a:t>
            </a:r>
          </a:p>
        </p:txBody>
      </p:sp>
      <p:sp>
        <p:nvSpPr>
          <p:cNvPr id="4" name="Title 3"/>
          <p:cNvSpPr>
            <a:spLocks noGrp="1"/>
          </p:cNvSpPr>
          <p:nvPr>
            <p:ph type="title"/>
          </p:nvPr>
        </p:nvSpPr>
        <p:spPr/>
        <p:txBody>
          <a:bodyPr/>
          <a:lstStyle/>
          <a:p>
            <a:r>
              <a:rPr lang="en-US" dirty="0"/>
              <a:t>ANALYSIS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70</a:t>
            </a:fld>
            <a:endParaRPr lang="en-US" dirty="0"/>
          </a:p>
        </p:txBody>
      </p:sp>
    </p:spTree>
    <p:extLst>
      <p:ext uri="{BB962C8B-B14F-4D97-AF65-F5344CB8AC3E}">
        <p14:creationId xmlns:p14="http://schemas.microsoft.com/office/powerpoint/2010/main" val="39784872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LO9–8</a:t>
            </a:r>
            <a:r>
              <a:rPr lang="en-US" dirty="0"/>
              <a:t>	Assess the impact of long-term debt on risk and return.</a:t>
            </a:r>
          </a:p>
        </p:txBody>
      </p:sp>
      <p:sp>
        <p:nvSpPr>
          <p:cNvPr id="4" name="Title 3"/>
          <p:cNvSpPr>
            <a:spLocks noGrp="1"/>
          </p:cNvSpPr>
          <p:nvPr>
            <p:ph type="title"/>
          </p:nvPr>
        </p:nvSpPr>
        <p:spPr/>
        <p:txBody>
          <a:bodyPr/>
          <a:lstStyle/>
          <a:p>
            <a:r>
              <a:rPr lang="en-US" dirty="0"/>
              <a:t>Learning Objective 8</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71</a:t>
            </a:fld>
            <a:endParaRPr lang="en-US" dirty="0"/>
          </a:p>
        </p:txBody>
      </p:sp>
    </p:spTree>
    <p:extLst>
      <p:ext uri="{BB962C8B-B14F-4D97-AF65-F5344CB8AC3E}">
        <p14:creationId xmlns:p14="http://schemas.microsoft.com/office/powerpoint/2010/main" val="342555873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Debt Analysis</a:t>
            </a:r>
          </a:p>
        </p:txBody>
      </p:sp>
      <p:sp>
        <p:nvSpPr>
          <p:cNvPr id="3" name="Content Placeholder 2"/>
          <p:cNvSpPr>
            <a:spLocks noGrp="1"/>
          </p:cNvSpPr>
          <p:nvPr>
            <p:ph idx="1"/>
          </p:nvPr>
        </p:nvSpPr>
        <p:spPr>
          <a:xfrm>
            <a:off x="809150" y="1291786"/>
            <a:ext cx="7955280" cy="4525963"/>
          </a:xfrm>
        </p:spPr>
        <p:txBody>
          <a:bodyPr>
            <a:normAutofit/>
          </a:bodyPr>
          <a:lstStyle/>
          <a:p>
            <a:r>
              <a:rPr lang="en-US" dirty="0"/>
              <a:t>Long-term debt is one of the first places decision makers look when trying to get a handle on risk. </a:t>
            </a:r>
          </a:p>
          <a:p>
            <a:r>
              <a:rPr lang="en-US" dirty="0"/>
              <a:t>Two ratios used to measure financial risk related to long-term liabilities:</a:t>
            </a:r>
          </a:p>
          <a:p>
            <a:pPr lvl="1"/>
            <a:r>
              <a:rPr lang="en-US" b="1" dirty="0"/>
              <a:t>Debt to equity ratio</a:t>
            </a:r>
          </a:p>
          <a:p>
            <a:pPr lvl="1"/>
            <a:r>
              <a:rPr lang="en-US" b="1" dirty="0"/>
              <a:t>Times interest earned ratio</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9-</a:t>
            </a:r>
            <a:fld id="{8A048DD7-39B4-434B-ACE7-68CA5B147A05}" type="slidenum">
              <a:rPr lang="en-US" smtClean="0"/>
              <a:t>72</a:t>
            </a:fld>
            <a:endParaRPr lang="en-US" dirty="0"/>
          </a:p>
        </p:txBody>
      </p:sp>
    </p:spTree>
    <p:extLst>
      <p:ext uri="{BB962C8B-B14F-4D97-AF65-F5344CB8AC3E}">
        <p14:creationId xmlns:p14="http://schemas.microsoft.com/office/powerpoint/2010/main" val="892240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100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100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100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90681"/>
            <a:ext cx="8229600" cy="1143000"/>
          </a:xfrm>
        </p:spPr>
        <p:txBody>
          <a:bodyPr/>
          <a:lstStyle/>
          <a:p>
            <a:pPr>
              <a:lnSpc>
                <a:spcPct val="90000"/>
              </a:lnSpc>
            </a:pPr>
            <a:r>
              <a:rPr lang="en-US" dirty="0"/>
              <a:t>Toys R Us Notes to the Financial Statements (excerpt)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9-</a:t>
            </a:r>
            <a:fld id="{8A048DD7-39B4-434B-ACE7-68CA5B147A05}" type="slidenum">
              <a:rPr lang="en-US" smtClean="0"/>
              <a:t>73</a:t>
            </a:fld>
            <a:endParaRPr lang="en-US" dirty="0"/>
          </a:p>
        </p:txBody>
      </p:sp>
      <p:sp>
        <p:nvSpPr>
          <p:cNvPr id="6" name="Content Placeholder 6"/>
          <p:cNvSpPr txBox="1">
            <a:spLocks/>
          </p:cNvSpPr>
          <p:nvPr/>
        </p:nvSpPr>
        <p:spPr>
          <a:xfrm>
            <a:off x="911522" y="301058"/>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latin typeface="Avenir LT Std 65 Medium"/>
                <a:ea typeface="+mj-ea"/>
              </a:rPr>
              <a:t>Illustration 9–19</a:t>
            </a:r>
          </a:p>
        </p:txBody>
      </p:sp>
      <p:sp>
        <p:nvSpPr>
          <p:cNvPr id="8" name="Folded Corner 7"/>
          <p:cNvSpPr/>
          <p:nvPr/>
        </p:nvSpPr>
        <p:spPr>
          <a:xfrm>
            <a:off x="911521" y="2734157"/>
            <a:ext cx="7714250" cy="3249967"/>
          </a:xfrm>
          <a:prstGeom prst="foldedCorner">
            <a:avLst/>
          </a:prstGeom>
          <a:gradFill>
            <a:gsLst>
              <a:gs pos="0">
                <a:schemeClr val="accent1">
                  <a:tint val="100000"/>
                  <a:shade val="100000"/>
                  <a:satMod val="130000"/>
                  <a:alpha val="10000"/>
                </a:schemeClr>
              </a:gs>
              <a:gs pos="100000">
                <a:schemeClr val="accent1">
                  <a:tint val="50000"/>
                  <a:shade val="100000"/>
                  <a:satMod val="350000"/>
                </a:schemeClr>
              </a:gs>
            </a:gsLst>
          </a:gra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US" sz="1600" dirty="0">
              <a:solidFill>
                <a:schemeClr val="tx1"/>
              </a:solidFill>
            </a:endParaRPr>
          </a:p>
          <a:p>
            <a:endParaRPr lang="en-US" sz="1600" dirty="0">
              <a:solidFill>
                <a:schemeClr val="tx1"/>
              </a:solidFill>
            </a:endParaRPr>
          </a:p>
          <a:p>
            <a:r>
              <a:rPr lang="en-US" sz="1600" dirty="0">
                <a:solidFill>
                  <a:schemeClr val="tx1"/>
                </a:solidFill>
              </a:rPr>
              <a:t>Our substantial indebtedness could have significant consequences, including, among others,</a:t>
            </a:r>
          </a:p>
          <a:p>
            <a:pPr marL="285750" indent="-285750">
              <a:buFont typeface="Arial" panose="020B0604020202020204" pitchFamily="34" charset="0"/>
              <a:buChar char="•"/>
            </a:pPr>
            <a:r>
              <a:rPr lang="en-US" sz="1600" dirty="0">
                <a:solidFill>
                  <a:schemeClr val="tx1"/>
                </a:solidFill>
              </a:rPr>
              <a:t>increasing our vulnerability to general economic and industry conditions;</a:t>
            </a:r>
          </a:p>
          <a:p>
            <a:pPr marL="285750" indent="-285750">
              <a:buFont typeface="Arial" panose="020B0604020202020204" pitchFamily="34" charset="0"/>
              <a:buChar char="•"/>
            </a:pPr>
            <a:r>
              <a:rPr lang="en-US" sz="1600" dirty="0">
                <a:solidFill>
                  <a:schemeClr val="tx1"/>
                </a:solidFill>
              </a:rPr>
              <a:t>reducing our ability to fund our operations and capital expenditures, capitalize on future business opportunities, expand our business and execute our strategy;</a:t>
            </a:r>
          </a:p>
          <a:p>
            <a:pPr marL="285750" indent="-285750">
              <a:buFont typeface="Arial" panose="020B0604020202020204" pitchFamily="34" charset="0"/>
              <a:buChar char="•"/>
            </a:pPr>
            <a:r>
              <a:rPr lang="en-US" sz="1600" dirty="0">
                <a:solidFill>
                  <a:schemeClr val="tx1"/>
                </a:solidFill>
              </a:rPr>
              <a:t>increasing the difficulty for us to make scheduled payments on our outstanding debt;</a:t>
            </a:r>
          </a:p>
          <a:p>
            <a:pPr marL="285750" indent="-285750">
              <a:buFont typeface="Arial" panose="020B0604020202020204" pitchFamily="34" charset="0"/>
              <a:buChar char="•"/>
            </a:pPr>
            <a:r>
              <a:rPr lang="en-US" sz="1600" dirty="0">
                <a:solidFill>
                  <a:schemeClr val="tx1"/>
                </a:solidFill>
              </a:rPr>
              <a:t>exposing us to the risk of increased interest expense;</a:t>
            </a:r>
          </a:p>
          <a:p>
            <a:pPr marL="285750" indent="-285750">
              <a:buFont typeface="Arial" panose="020B0604020202020204" pitchFamily="34" charset="0"/>
              <a:buChar char="•"/>
            </a:pPr>
            <a:r>
              <a:rPr lang="en-US" sz="1600" dirty="0">
                <a:solidFill>
                  <a:schemeClr val="tx1"/>
                </a:solidFill>
              </a:rPr>
              <a:t>causing us to make non-strategic divestitures;</a:t>
            </a:r>
          </a:p>
          <a:p>
            <a:pPr marL="285750" indent="-285750">
              <a:buFont typeface="Arial" panose="020B0604020202020204" pitchFamily="34" charset="0"/>
              <a:buChar char="•"/>
            </a:pPr>
            <a:r>
              <a:rPr lang="en-US" sz="1600" dirty="0">
                <a:solidFill>
                  <a:schemeClr val="tx1"/>
                </a:solidFill>
              </a:rPr>
              <a:t>limiting our ability to obtain additional financing;</a:t>
            </a:r>
          </a:p>
          <a:p>
            <a:pPr marL="285750" indent="-285750">
              <a:buFont typeface="Arial" panose="020B0604020202020204" pitchFamily="34" charset="0"/>
              <a:buChar char="•"/>
            </a:pPr>
            <a:r>
              <a:rPr lang="en-US" sz="1600" dirty="0">
                <a:solidFill>
                  <a:schemeClr val="tx1"/>
                </a:solidFill>
              </a:rPr>
              <a:t>limiting our ability to adjust to changing market conditions and reacting to competitive pressure, placing us at a competitive disadvantage compared to our competitors who are less leveraged.</a:t>
            </a:r>
          </a:p>
        </p:txBody>
      </p:sp>
      <p:sp>
        <p:nvSpPr>
          <p:cNvPr id="10" name="Round Same Side Corner Rectangle 9"/>
          <p:cNvSpPr/>
          <p:nvPr/>
        </p:nvSpPr>
        <p:spPr>
          <a:xfrm>
            <a:off x="911521" y="2098296"/>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1" name="TextBox 10"/>
          <p:cNvSpPr txBox="1"/>
          <p:nvPr/>
        </p:nvSpPr>
        <p:spPr>
          <a:xfrm>
            <a:off x="2379748" y="2064939"/>
            <a:ext cx="5088403" cy="646331"/>
          </a:xfrm>
          <a:prstGeom prst="rect">
            <a:avLst/>
          </a:prstGeom>
          <a:noFill/>
        </p:spPr>
        <p:txBody>
          <a:bodyPr wrap="square" rtlCol="0">
            <a:spAutoFit/>
          </a:bodyPr>
          <a:lstStyle/>
          <a:p>
            <a:pPr algn="ctr">
              <a:lnSpc>
                <a:spcPct val="90000"/>
              </a:lnSpc>
            </a:pPr>
            <a:r>
              <a:rPr lang="en-US" sz="2000" b="1" dirty="0"/>
              <a:t>Toys R Us</a:t>
            </a:r>
            <a:br>
              <a:rPr lang="en-US" sz="2000" b="1" dirty="0"/>
            </a:br>
            <a:r>
              <a:rPr lang="en-US" sz="2000" b="1" dirty="0"/>
              <a:t>Notes to the Financial Statements (excerpt).</a:t>
            </a:r>
          </a:p>
        </p:txBody>
      </p:sp>
    </p:spTree>
    <p:extLst>
      <p:ext uri="{BB962C8B-B14F-4D97-AF65-F5344CB8AC3E}">
        <p14:creationId xmlns:p14="http://schemas.microsoft.com/office/powerpoint/2010/main" val="233435777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Debt to Equity Ratio</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9-</a:t>
            </a:r>
            <a:fld id="{8A048DD7-39B4-434B-ACE7-68CA5B147A05}" type="slidenum">
              <a:rPr lang="en-US" smtClean="0"/>
              <a:t>74</a:t>
            </a:fld>
            <a:endParaRPr lang="en-US" dirty="0"/>
          </a:p>
        </p:txBody>
      </p:sp>
      <p:sp>
        <p:nvSpPr>
          <p:cNvPr id="10" name="TextBox 9"/>
          <p:cNvSpPr txBox="1"/>
          <p:nvPr/>
        </p:nvSpPr>
        <p:spPr>
          <a:xfrm>
            <a:off x="713637" y="4251692"/>
            <a:ext cx="3391077" cy="523220"/>
          </a:xfrm>
          <a:prstGeom prst="rect">
            <a:avLst/>
          </a:prstGeom>
          <a:noFill/>
        </p:spPr>
        <p:txBody>
          <a:bodyPr wrap="square" rtlCol="0">
            <a:spAutoFit/>
          </a:bodyPr>
          <a:lstStyle/>
          <a:p>
            <a:r>
              <a:rPr lang="en-US" sz="2800" b="1" dirty="0"/>
              <a:t>Debt to equity ratio =</a:t>
            </a:r>
          </a:p>
        </p:txBody>
      </p:sp>
      <p:grpSp>
        <p:nvGrpSpPr>
          <p:cNvPr id="11" name="Group 10"/>
          <p:cNvGrpSpPr/>
          <p:nvPr/>
        </p:nvGrpSpPr>
        <p:grpSpPr>
          <a:xfrm>
            <a:off x="3662598" y="4074450"/>
            <a:ext cx="4489685" cy="954107"/>
            <a:chOff x="3404473" y="1571844"/>
            <a:chExt cx="4489685" cy="954107"/>
          </a:xfrm>
        </p:grpSpPr>
        <p:sp>
          <p:nvSpPr>
            <p:cNvPr id="12" name="TextBox 11"/>
            <p:cNvSpPr txBox="1"/>
            <p:nvPr/>
          </p:nvSpPr>
          <p:spPr>
            <a:xfrm>
              <a:off x="3404473" y="1571844"/>
              <a:ext cx="4489685" cy="954107"/>
            </a:xfrm>
            <a:prstGeom prst="rect">
              <a:avLst/>
            </a:prstGeom>
            <a:noFill/>
          </p:spPr>
          <p:txBody>
            <a:bodyPr wrap="square" rtlCol="0">
              <a:spAutoFit/>
            </a:bodyPr>
            <a:lstStyle/>
            <a:p>
              <a:pPr algn="ctr"/>
              <a:r>
                <a:rPr lang="en-US" sz="2800" b="1" dirty="0"/>
                <a:t>Total liabilities</a:t>
              </a:r>
            </a:p>
            <a:p>
              <a:pPr algn="ctr"/>
              <a:r>
                <a:rPr lang="en-US" sz="2800" b="1" dirty="0"/>
                <a:t>Stockholders’ equity</a:t>
              </a:r>
            </a:p>
          </p:txBody>
        </p:sp>
        <p:cxnSp>
          <p:nvCxnSpPr>
            <p:cNvPr id="13" name="Straight Connector 12"/>
            <p:cNvCxnSpPr/>
            <p:nvPr/>
          </p:nvCxnSpPr>
          <p:spPr>
            <a:xfrm>
              <a:off x="4033623" y="2081656"/>
              <a:ext cx="318643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9" name="Content Placeholder 2"/>
          <p:cNvSpPr>
            <a:spLocks noGrp="1"/>
          </p:cNvSpPr>
          <p:nvPr>
            <p:ph idx="1"/>
          </p:nvPr>
        </p:nvSpPr>
        <p:spPr>
          <a:xfrm>
            <a:off x="809150" y="1291786"/>
            <a:ext cx="8229600" cy="2498016"/>
          </a:xfrm>
        </p:spPr>
        <p:txBody>
          <a:bodyPr>
            <a:normAutofit lnSpcReduction="10000"/>
          </a:bodyPr>
          <a:lstStyle/>
          <a:p>
            <a:r>
              <a:rPr lang="en-US" dirty="0"/>
              <a:t>A measure of risk. </a:t>
            </a:r>
          </a:p>
          <a:p>
            <a:r>
              <a:rPr lang="en-US" dirty="0"/>
              <a:t>Other things being equal, the higher the debt to equity ratio, the higher the risk of bankruptcy. When a company assumes more debt, risk increases.</a:t>
            </a:r>
          </a:p>
        </p:txBody>
      </p:sp>
    </p:spTree>
    <p:extLst>
      <p:ext uri="{BB962C8B-B14F-4D97-AF65-F5344CB8AC3E}">
        <p14:creationId xmlns:p14="http://schemas.microsoft.com/office/powerpoint/2010/main" val="885704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100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914400"/>
            <a:ext cx="8229600" cy="601756"/>
          </a:xfrm>
        </p:spPr>
        <p:txBody>
          <a:bodyPr/>
          <a:lstStyle/>
          <a:p>
            <a:pPr>
              <a:lnSpc>
                <a:spcPct val="90000"/>
              </a:lnSpc>
            </a:pPr>
            <a:r>
              <a:rPr lang="en-US" sz="3200" dirty="0"/>
              <a:t>Financial Information for Coca-Cola and PepsiCo</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9-</a:t>
            </a:r>
            <a:fld id="{8A048DD7-39B4-434B-ACE7-68CA5B147A05}" type="slidenum">
              <a:rPr lang="en-US" smtClean="0"/>
              <a:t>75</a:t>
            </a:fld>
            <a:endParaRPr lang="en-US" dirty="0"/>
          </a:p>
        </p:txBody>
      </p:sp>
      <p:sp>
        <p:nvSpPr>
          <p:cNvPr id="7" name="Content Placeholder 6"/>
          <p:cNvSpPr txBox="1">
            <a:spLocks/>
          </p:cNvSpPr>
          <p:nvPr/>
        </p:nvSpPr>
        <p:spPr>
          <a:xfrm>
            <a:off x="826517" y="429768"/>
            <a:ext cx="4906962" cy="706928"/>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latin typeface="Avenir LT Std 65 Medium"/>
                <a:ea typeface="+mj-ea"/>
              </a:rPr>
              <a:t>Illustration</a:t>
            </a:r>
            <a:r>
              <a:rPr lang="en-US" dirty="0"/>
              <a:t> 9–20 (partial)</a:t>
            </a:r>
          </a:p>
        </p:txBody>
      </p:sp>
      <p:sp>
        <p:nvSpPr>
          <p:cNvPr id="3" name="Rectangle 2"/>
          <p:cNvSpPr/>
          <p:nvPr/>
        </p:nvSpPr>
        <p:spPr>
          <a:xfrm>
            <a:off x="1004898" y="4988464"/>
            <a:ext cx="7574878" cy="1280878"/>
          </a:xfrm>
          <a:prstGeom prst="rect">
            <a:avLst/>
          </a:prstGeom>
          <a:gradFill>
            <a:gsLst>
              <a:gs pos="0">
                <a:schemeClr val="accent1">
                  <a:tint val="100000"/>
                  <a:shade val="100000"/>
                  <a:satMod val="130000"/>
                  <a:alpha val="0"/>
                </a:schemeClr>
              </a:gs>
              <a:gs pos="79000">
                <a:schemeClr val="accent1">
                  <a:tint val="50000"/>
                  <a:shade val="100000"/>
                  <a:satMod val="350000"/>
                  <a:alpha val="43000"/>
                </a:schemeClr>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2495316" y="5025244"/>
            <a:ext cx="1440134" cy="544765"/>
          </a:xfrm>
          <a:prstGeom prst="rect">
            <a:avLst/>
          </a:prstGeom>
          <a:noFill/>
        </p:spPr>
        <p:txBody>
          <a:bodyPr wrap="square" rtlCol="0">
            <a:spAutoFit/>
          </a:bodyPr>
          <a:lstStyle/>
          <a:p>
            <a:pPr algn="ctr">
              <a:lnSpc>
                <a:spcPct val="80000"/>
              </a:lnSpc>
            </a:pPr>
            <a:r>
              <a:rPr lang="en-US" b="1" dirty="0"/>
              <a:t>Total </a:t>
            </a:r>
          </a:p>
          <a:p>
            <a:pPr algn="ctr">
              <a:lnSpc>
                <a:spcPct val="80000"/>
              </a:lnSpc>
            </a:pPr>
            <a:r>
              <a:rPr lang="en-US" b="1" dirty="0"/>
              <a:t>Liabilities</a:t>
            </a:r>
          </a:p>
        </p:txBody>
      </p:sp>
      <p:sp>
        <p:nvSpPr>
          <p:cNvPr id="9" name="TextBox 8"/>
          <p:cNvSpPr txBox="1"/>
          <p:nvPr/>
        </p:nvSpPr>
        <p:spPr>
          <a:xfrm>
            <a:off x="4099189" y="5025244"/>
            <a:ext cx="1809357" cy="766364"/>
          </a:xfrm>
          <a:prstGeom prst="rect">
            <a:avLst/>
          </a:prstGeom>
          <a:noFill/>
        </p:spPr>
        <p:txBody>
          <a:bodyPr wrap="square" rtlCol="0">
            <a:spAutoFit/>
          </a:bodyPr>
          <a:lstStyle/>
          <a:p>
            <a:pPr algn="ctr">
              <a:lnSpc>
                <a:spcPct val="80000"/>
              </a:lnSpc>
            </a:pPr>
            <a:r>
              <a:rPr lang="en-US" b="1" dirty="0"/>
              <a:t>Stockholders’</a:t>
            </a:r>
          </a:p>
          <a:p>
            <a:pPr algn="ctr">
              <a:lnSpc>
                <a:spcPct val="80000"/>
              </a:lnSpc>
            </a:pPr>
            <a:r>
              <a:rPr lang="en-US" b="1" dirty="0"/>
              <a:t>Equity</a:t>
            </a:r>
          </a:p>
          <a:p>
            <a:pPr algn="ctr">
              <a:lnSpc>
                <a:spcPct val="80000"/>
              </a:lnSpc>
            </a:pPr>
            <a:endParaRPr lang="en-US" b="1" dirty="0"/>
          </a:p>
        </p:txBody>
      </p:sp>
      <p:sp>
        <p:nvSpPr>
          <p:cNvPr id="10" name="TextBox 9"/>
          <p:cNvSpPr txBox="1"/>
          <p:nvPr/>
        </p:nvSpPr>
        <p:spPr>
          <a:xfrm>
            <a:off x="6017265" y="5002129"/>
            <a:ext cx="1809357" cy="766364"/>
          </a:xfrm>
          <a:prstGeom prst="rect">
            <a:avLst/>
          </a:prstGeom>
          <a:noFill/>
        </p:spPr>
        <p:txBody>
          <a:bodyPr wrap="square" rtlCol="0">
            <a:spAutoFit/>
          </a:bodyPr>
          <a:lstStyle/>
          <a:p>
            <a:pPr algn="ctr">
              <a:lnSpc>
                <a:spcPct val="80000"/>
              </a:lnSpc>
            </a:pPr>
            <a:r>
              <a:rPr lang="en-US" b="1" dirty="0"/>
              <a:t>Debt to</a:t>
            </a:r>
          </a:p>
          <a:p>
            <a:pPr algn="ctr">
              <a:lnSpc>
                <a:spcPct val="80000"/>
              </a:lnSpc>
            </a:pPr>
            <a:r>
              <a:rPr lang="en-US" b="1" dirty="0"/>
              <a:t>Equity Ratio</a:t>
            </a:r>
          </a:p>
          <a:p>
            <a:pPr algn="ctr">
              <a:lnSpc>
                <a:spcPct val="80000"/>
              </a:lnSpc>
            </a:pPr>
            <a:endParaRPr lang="en-US" b="1" dirty="0"/>
          </a:p>
        </p:txBody>
      </p:sp>
      <p:sp>
        <p:nvSpPr>
          <p:cNvPr id="11" name="TextBox 10"/>
          <p:cNvSpPr txBox="1"/>
          <p:nvPr/>
        </p:nvSpPr>
        <p:spPr>
          <a:xfrm>
            <a:off x="1168578" y="5172233"/>
            <a:ext cx="1440134" cy="369332"/>
          </a:xfrm>
          <a:prstGeom prst="rect">
            <a:avLst/>
          </a:prstGeom>
          <a:noFill/>
        </p:spPr>
        <p:txBody>
          <a:bodyPr wrap="square" rtlCol="0">
            <a:spAutoFit/>
          </a:bodyPr>
          <a:lstStyle/>
          <a:p>
            <a:r>
              <a:rPr lang="en-US" dirty="0"/>
              <a:t>($ in millions)</a:t>
            </a:r>
          </a:p>
        </p:txBody>
      </p:sp>
      <p:cxnSp>
        <p:nvCxnSpPr>
          <p:cNvPr id="12" name="Straight Connector 11"/>
          <p:cNvCxnSpPr/>
          <p:nvPr/>
        </p:nvCxnSpPr>
        <p:spPr>
          <a:xfrm flipV="1">
            <a:off x="2706380" y="5498024"/>
            <a:ext cx="1047636" cy="23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4389631" y="5497793"/>
            <a:ext cx="1276406" cy="23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flipV="1">
            <a:off x="6317369" y="5499022"/>
            <a:ext cx="1224086"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9" name="TextBox 18"/>
          <p:cNvSpPr txBox="1"/>
          <p:nvPr/>
        </p:nvSpPr>
        <p:spPr>
          <a:xfrm>
            <a:off x="3912770" y="5172002"/>
            <a:ext cx="260812" cy="369332"/>
          </a:xfrm>
          <a:prstGeom prst="rect">
            <a:avLst/>
          </a:prstGeom>
          <a:noFill/>
        </p:spPr>
        <p:txBody>
          <a:bodyPr wrap="square" rtlCol="0">
            <a:spAutoFit/>
          </a:bodyPr>
          <a:lstStyle/>
          <a:p>
            <a:r>
              <a:rPr lang="en-US" b="1" dirty="0"/>
              <a:t>÷</a:t>
            </a:r>
          </a:p>
        </p:txBody>
      </p:sp>
      <p:sp>
        <p:nvSpPr>
          <p:cNvPr id="21" name="TextBox 20"/>
          <p:cNvSpPr txBox="1"/>
          <p:nvPr/>
        </p:nvSpPr>
        <p:spPr>
          <a:xfrm>
            <a:off x="5869845" y="5160896"/>
            <a:ext cx="300104" cy="369332"/>
          </a:xfrm>
          <a:prstGeom prst="rect">
            <a:avLst/>
          </a:prstGeom>
          <a:noFill/>
        </p:spPr>
        <p:txBody>
          <a:bodyPr wrap="square" rtlCol="0">
            <a:spAutoFit/>
          </a:bodyPr>
          <a:lstStyle/>
          <a:p>
            <a:r>
              <a:rPr lang="en-US" b="1" dirty="0"/>
              <a:t>=</a:t>
            </a:r>
          </a:p>
        </p:txBody>
      </p:sp>
      <p:sp>
        <p:nvSpPr>
          <p:cNvPr id="22" name="TextBox 21"/>
          <p:cNvSpPr txBox="1"/>
          <p:nvPr/>
        </p:nvSpPr>
        <p:spPr>
          <a:xfrm>
            <a:off x="2608712" y="5606942"/>
            <a:ext cx="5051169" cy="646331"/>
          </a:xfrm>
          <a:prstGeom prst="rect">
            <a:avLst/>
          </a:prstGeom>
          <a:noFill/>
        </p:spPr>
        <p:txBody>
          <a:bodyPr wrap="square" rtlCol="0">
            <a:spAutoFit/>
          </a:bodyPr>
          <a:lstStyle/>
          <a:p>
            <a:r>
              <a:rPr lang="en-US" dirty="0"/>
              <a:t>   $65,283                  $21,098                          3.09</a:t>
            </a:r>
          </a:p>
          <a:p>
            <a:r>
              <a:rPr lang="en-US" dirty="0"/>
              <a:t>   $63,679                  $14,868                          4.28</a:t>
            </a:r>
          </a:p>
        </p:txBody>
      </p:sp>
      <p:sp>
        <p:nvSpPr>
          <p:cNvPr id="23" name="TextBox 22"/>
          <p:cNvSpPr txBox="1"/>
          <p:nvPr/>
        </p:nvSpPr>
        <p:spPr>
          <a:xfrm>
            <a:off x="3912770" y="5559927"/>
            <a:ext cx="260812" cy="369332"/>
          </a:xfrm>
          <a:prstGeom prst="rect">
            <a:avLst/>
          </a:prstGeom>
          <a:noFill/>
        </p:spPr>
        <p:txBody>
          <a:bodyPr wrap="square" rtlCol="0">
            <a:spAutoFit/>
          </a:bodyPr>
          <a:lstStyle/>
          <a:p>
            <a:r>
              <a:rPr lang="en-US" dirty="0"/>
              <a:t>÷</a:t>
            </a:r>
          </a:p>
        </p:txBody>
      </p:sp>
      <p:sp>
        <p:nvSpPr>
          <p:cNvPr id="24" name="TextBox 23"/>
          <p:cNvSpPr txBox="1"/>
          <p:nvPr/>
        </p:nvSpPr>
        <p:spPr>
          <a:xfrm>
            <a:off x="3907097" y="5892818"/>
            <a:ext cx="260812" cy="369332"/>
          </a:xfrm>
          <a:prstGeom prst="rect">
            <a:avLst/>
          </a:prstGeom>
          <a:noFill/>
        </p:spPr>
        <p:txBody>
          <a:bodyPr wrap="square" rtlCol="0">
            <a:spAutoFit/>
          </a:bodyPr>
          <a:lstStyle/>
          <a:p>
            <a:r>
              <a:rPr lang="en-US" dirty="0"/>
              <a:t>÷</a:t>
            </a:r>
          </a:p>
        </p:txBody>
      </p:sp>
      <p:sp>
        <p:nvSpPr>
          <p:cNvPr id="25" name="TextBox 24"/>
          <p:cNvSpPr txBox="1"/>
          <p:nvPr/>
        </p:nvSpPr>
        <p:spPr>
          <a:xfrm>
            <a:off x="5864077" y="5573891"/>
            <a:ext cx="300104" cy="369332"/>
          </a:xfrm>
          <a:prstGeom prst="rect">
            <a:avLst/>
          </a:prstGeom>
          <a:noFill/>
        </p:spPr>
        <p:txBody>
          <a:bodyPr wrap="square" rtlCol="0">
            <a:spAutoFit/>
          </a:bodyPr>
          <a:lstStyle/>
          <a:p>
            <a:r>
              <a:rPr lang="en-US" dirty="0"/>
              <a:t>=</a:t>
            </a:r>
          </a:p>
        </p:txBody>
      </p:sp>
      <p:sp>
        <p:nvSpPr>
          <p:cNvPr id="26" name="TextBox 25"/>
          <p:cNvSpPr txBox="1"/>
          <p:nvPr/>
        </p:nvSpPr>
        <p:spPr>
          <a:xfrm>
            <a:off x="5869057" y="5894572"/>
            <a:ext cx="300104" cy="369332"/>
          </a:xfrm>
          <a:prstGeom prst="rect">
            <a:avLst/>
          </a:prstGeom>
          <a:noFill/>
        </p:spPr>
        <p:txBody>
          <a:bodyPr wrap="square" rtlCol="0">
            <a:spAutoFit/>
          </a:bodyPr>
          <a:lstStyle/>
          <a:p>
            <a:r>
              <a:rPr lang="en-US" dirty="0"/>
              <a:t>=</a:t>
            </a:r>
          </a:p>
        </p:txBody>
      </p:sp>
      <p:sp>
        <p:nvSpPr>
          <p:cNvPr id="30" name="TextBox 29"/>
          <p:cNvSpPr txBox="1"/>
          <p:nvPr/>
        </p:nvSpPr>
        <p:spPr>
          <a:xfrm>
            <a:off x="2019319" y="1393704"/>
            <a:ext cx="3809232" cy="584776"/>
          </a:xfrm>
          <a:prstGeom prst="rect">
            <a:avLst/>
          </a:prstGeom>
          <a:noFill/>
        </p:spPr>
        <p:txBody>
          <a:bodyPr wrap="square" rtlCol="0">
            <a:spAutoFit/>
          </a:bodyPr>
          <a:lstStyle/>
          <a:p>
            <a:pPr algn="ctr"/>
            <a:r>
              <a:rPr lang="en-US" sz="1600" b="1" dirty="0">
                <a:solidFill>
                  <a:schemeClr val="bg1"/>
                </a:solidFill>
              </a:rPr>
              <a:t>Selected Balance Sheet Data</a:t>
            </a:r>
          </a:p>
          <a:p>
            <a:pPr algn="ctr"/>
            <a:r>
              <a:rPr lang="en-US" sz="1600" dirty="0">
                <a:solidFill>
                  <a:schemeClr val="bg1"/>
                </a:solidFill>
              </a:rPr>
              <a:t>($ in millions)</a:t>
            </a:r>
          </a:p>
        </p:txBody>
      </p:sp>
      <p:sp>
        <p:nvSpPr>
          <p:cNvPr id="8" name="TextBox 7"/>
          <p:cNvSpPr txBox="1"/>
          <p:nvPr/>
        </p:nvSpPr>
        <p:spPr>
          <a:xfrm>
            <a:off x="1161832" y="5622567"/>
            <a:ext cx="1440134" cy="369332"/>
          </a:xfrm>
          <a:prstGeom prst="rect">
            <a:avLst/>
          </a:prstGeom>
          <a:noFill/>
        </p:spPr>
        <p:txBody>
          <a:bodyPr wrap="square" rtlCol="0">
            <a:spAutoFit/>
          </a:bodyPr>
          <a:lstStyle/>
          <a:p>
            <a:r>
              <a:rPr lang="en-US" b="1" dirty="0"/>
              <a:t>Coca-Cola</a:t>
            </a:r>
            <a:endParaRPr lang="en-US" dirty="0"/>
          </a:p>
        </p:txBody>
      </p:sp>
      <p:sp>
        <p:nvSpPr>
          <p:cNvPr id="13" name="TextBox 12"/>
          <p:cNvSpPr txBox="1"/>
          <p:nvPr/>
        </p:nvSpPr>
        <p:spPr>
          <a:xfrm>
            <a:off x="1161923" y="5900010"/>
            <a:ext cx="1092530" cy="369332"/>
          </a:xfrm>
          <a:prstGeom prst="rect">
            <a:avLst/>
          </a:prstGeom>
          <a:noFill/>
        </p:spPr>
        <p:txBody>
          <a:bodyPr wrap="square" rtlCol="0">
            <a:spAutoFit/>
          </a:bodyPr>
          <a:lstStyle/>
          <a:p>
            <a:r>
              <a:rPr lang="en-US" b="1" dirty="0"/>
              <a:t>PepsiCo</a:t>
            </a:r>
          </a:p>
        </p:txBody>
      </p:sp>
      <p:sp>
        <p:nvSpPr>
          <p:cNvPr id="15" name="TextBox 14"/>
          <p:cNvSpPr txBox="1"/>
          <p:nvPr/>
        </p:nvSpPr>
        <p:spPr>
          <a:xfrm>
            <a:off x="7637394" y="5201300"/>
            <a:ext cx="1331551" cy="1077218"/>
          </a:xfrm>
          <a:prstGeom prst="rect">
            <a:avLst/>
          </a:prstGeom>
          <a:ln>
            <a:solidFill>
              <a:srgbClr val="1D5F76"/>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1600" b="1" dirty="0">
                <a:solidFill>
                  <a:srgbClr val="1D5F76"/>
                </a:solidFill>
                <a:latin typeface="Avenir LT Std 65 Medium"/>
                <a:ea typeface="+mj-ea"/>
              </a:rPr>
              <a:t>Pepsi has higher leverage than Coca-Cola </a:t>
            </a:r>
          </a:p>
        </p:txBody>
      </p:sp>
      <p:sp>
        <p:nvSpPr>
          <p:cNvPr id="69" name="Title 1"/>
          <p:cNvSpPr txBox="1">
            <a:spLocks/>
          </p:cNvSpPr>
          <p:nvPr/>
        </p:nvSpPr>
        <p:spPr>
          <a:xfrm>
            <a:off x="831983" y="4547110"/>
            <a:ext cx="8229600" cy="601756"/>
          </a:xfrm>
          <a:prstGeom prst="rect">
            <a:avLst/>
          </a:prstGeom>
        </p:spPr>
        <p:txBody>
          <a:bodyPr/>
          <a:lstStyle>
            <a:lvl1pPr algn="l" defTabSz="457200" rtl="0" eaLnBrk="1" latinLnBrk="0" hangingPunct="1">
              <a:spcBef>
                <a:spcPct val="0"/>
              </a:spcBef>
              <a:buNone/>
              <a:defRPr sz="4000" b="0" i="0" kern="1200">
                <a:solidFill>
                  <a:srgbClr val="A5062D"/>
                </a:solidFill>
                <a:latin typeface="Avenir LT Std 65 Medium"/>
                <a:ea typeface="+mj-ea"/>
                <a:cs typeface="Avenir LT Std 65 Medium"/>
              </a:defRPr>
            </a:lvl1pPr>
          </a:lstStyle>
          <a:p>
            <a:pPr>
              <a:lnSpc>
                <a:spcPct val="90000"/>
              </a:lnSpc>
            </a:pPr>
            <a:r>
              <a:rPr lang="en-US" sz="3200" dirty="0"/>
              <a:t>Debt to Equity Ratio for Coca-Cola and PepsiCo</a:t>
            </a:r>
          </a:p>
        </p:txBody>
      </p:sp>
      <p:sp>
        <p:nvSpPr>
          <p:cNvPr id="70" name="Content Placeholder 6"/>
          <p:cNvSpPr txBox="1">
            <a:spLocks/>
          </p:cNvSpPr>
          <p:nvPr/>
        </p:nvSpPr>
        <p:spPr>
          <a:xfrm>
            <a:off x="879564" y="4143970"/>
            <a:ext cx="4906962" cy="706928"/>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9–21</a:t>
            </a:r>
          </a:p>
        </p:txBody>
      </p:sp>
      <p:pic>
        <p:nvPicPr>
          <p:cNvPr id="20" name="Picture 19">
            <a:extLst>
              <a:ext uri="{FF2B5EF4-FFF2-40B4-BE49-F238E27FC236}">
                <a16:creationId xmlns:a16="http://schemas.microsoft.com/office/drawing/2014/main" id="{DF55F419-64E2-4AFE-8399-8F299D913C06}"/>
              </a:ext>
            </a:extLst>
          </p:cNvPr>
          <p:cNvPicPr>
            <a:picLocks noChangeAspect="1"/>
          </p:cNvPicPr>
          <p:nvPr/>
        </p:nvPicPr>
        <p:blipFill>
          <a:blip r:embed="rId3"/>
          <a:stretch>
            <a:fillRect/>
          </a:stretch>
        </p:blipFill>
        <p:spPr>
          <a:xfrm>
            <a:off x="1205352" y="1313164"/>
            <a:ext cx="7173970" cy="2729576"/>
          </a:xfrm>
          <a:prstGeom prst="rect">
            <a:avLst/>
          </a:prstGeom>
        </p:spPr>
      </p:pic>
    </p:spTree>
    <p:extLst>
      <p:ext uri="{BB962C8B-B14F-4D97-AF65-F5344CB8AC3E}">
        <p14:creationId xmlns:p14="http://schemas.microsoft.com/office/powerpoint/2010/main" val="3543166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100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1000"/>
                                  </p:stCondLst>
                                  <p:childTnLst>
                                    <p:set>
                                      <p:cBhvr>
                                        <p:cTn id="10"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1000"/>
                                  </p:stCondLst>
                                  <p:childTnLst>
                                    <p:set>
                                      <p:cBhvr>
                                        <p:cTn id="14"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7B9C85F-777E-401B-B100-92E1F16185E7}"/>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86712313-7C1B-4671-81A3-4CB83C9021BE}"/>
              </a:ext>
            </a:extLst>
          </p:cNvPr>
          <p:cNvSpPr>
            <a:spLocks noGrp="1"/>
          </p:cNvSpPr>
          <p:nvPr>
            <p:ph type="sldNum" sz="quarter" idx="12"/>
          </p:nvPr>
        </p:nvSpPr>
        <p:spPr/>
        <p:txBody>
          <a:bodyPr/>
          <a:lstStyle/>
          <a:p>
            <a:r>
              <a:rPr lang="en-US" dirty="0"/>
              <a:t>9-</a:t>
            </a:r>
            <a:fld id="{8A048DD7-39B4-434B-ACE7-68CA5B147A05}" type="slidenum">
              <a:rPr lang="en-US" smtClean="0"/>
              <a:t>76</a:t>
            </a:fld>
            <a:endParaRPr lang="en-US" dirty="0"/>
          </a:p>
        </p:txBody>
      </p:sp>
      <p:sp>
        <p:nvSpPr>
          <p:cNvPr id="15" name="Rectangle 14">
            <a:extLst>
              <a:ext uri="{FF2B5EF4-FFF2-40B4-BE49-F238E27FC236}">
                <a16:creationId xmlns:a16="http://schemas.microsoft.com/office/drawing/2014/main" id="{ED97EC9B-346A-4D2E-8B2C-DEF003D1CF56}"/>
              </a:ext>
            </a:extLst>
          </p:cNvPr>
          <p:cNvSpPr/>
          <p:nvPr/>
        </p:nvSpPr>
        <p:spPr>
          <a:xfrm>
            <a:off x="882395" y="4917786"/>
            <a:ext cx="6202376" cy="1371600"/>
          </a:xfrm>
          <a:prstGeom prst="rect">
            <a:avLst/>
          </a:prstGeom>
          <a:gradFill>
            <a:gsLst>
              <a:gs pos="0">
                <a:schemeClr val="accent1">
                  <a:tint val="100000"/>
                  <a:shade val="100000"/>
                  <a:satMod val="130000"/>
                  <a:alpha val="0"/>
                </a:schemeClr>
              </a:gs>
              <a:gs pos="79000">
                <a:schemeClr val="accent1">
                  <a:tint val="50000"/>
                  <a:shade val="100000"/>
                  <a:satMod val="350000"/>
                  <a:alpha val="43000"/>
                </a:schemeClr>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8542FD77-A01B-4223-870C-17BF70F16441}"/>
              </a:ext>
            </a:extLst>
          </p:cNvPr>
          <p:cNvSpPr txBox="1"/>
          <p:nvPr/>
        </p:nvSpPr>
        <p:spPr>
          <a:xfrm>
            <a:off x="2032810" y="1405201"/>
            <a:ext cx="3809232" cy="584776"/>
          </a:xfrm>
          <a:prstGeom prst="rect">
            <a:avLst/>
          </a:prstGeom>
          <a:noFill/>
        </p:spPr>
        <p:txBody>
          <a:bodyPr wrap="square" rtlCol="0">
            <a:spAutoFit/>
          </a:bodyPr>
          <a:lstStyle/>
          <a:p>
            <a:pPr algn="ctr"/>
            <a:r>
              <a:rPr lang="en-US" sz="1600" b="1" dirty="0">
                <a:solidFill>
                  <a:schemeClr val="bg1"/>
                </a:solidFill>
              </a:rPr>
              <a:t>Selected Balance Sheet Data</a:t>
            </a:r>
          </a:p>
          <a:p>
            <a:pPr algn="ctr"/>
            <a:r>
              <a:rPr lang="en-US" sz="1600" dirty="0">
                <a:solidFill>
                  <a:schemeClr val="bg1"/>
                </a:solidFill>
              </a:rPr>
              <a:t>($ in millions)</a:t>
            </a:r>
          </a:p>
        </p:txBody>
      </p:sp>
      <p:graphicFrame>
        <p:nvGraphicFramePr>
          <p:cNvPr id="21" name="Table 21">
            <a:extLst>
              <a:ext uri="{FF2B5EF4-FFF2-40B4-BE49-F238E27FC236}">
                <a16:creationId xmlns:a16="http://schemas.microsoft.com/office/drawing/2014/main" id="{EA8646F0-1119-487E-8FF8-08132C766DDE}"/>
              </a:ext>
            </a:extLst>
          </p:cNvPr>
          <p:cNvGraphicFramePr>
            <a:graphicFrameLocks noGrp="1"/>
          </p:cNvGraphicFramePr>
          <p:nvPr>
            <p:extLst>
              <p:ext uri="{D42A27DB-BD31-4B8C-83A1-F6EECF244321}">
                <p14:modId xmlns:p14="http://schemas.microsoft.com/office/powerpoint/2010/main" val="710604511"/>
              </p:ext>
            </p:extLst>
          </p:nvPr>
        </p:nvGraphicFramePr>
        <p:xfrm>
          <a:off x="1022539" y="4952677"/>
          <a:ext cx="5770880" cy="1381760"/>
        </p:xfrm>
        <a:graphic>
          <a:graphicData uri="http://schemas.openxmlformats.org/drawingml/2006/table">
            <a:tbl>
              <a:tblPr firstRow="1" bandRow="1">
                <a:tableStyleId>{2D5ABB26-0587-4C30-8999-92F81FD0307C}</a:tableStyleId>
              </a:tblPr>
              <a:tblGrid>
                <a:gridCol w="1554480">
                  <a:extLst>
                    <a:ext uri="{9D8B030D-6E8A-4147-A177-3AD203B41FA5}">
                      <a16:colId xmlns:a16="http://schemas.microsoft.com/office/drawing/2014/main" val="4291863882"/>
                    </a:ext>
                  </a:extLst>
                </a:gridCol>
                <a:gridCol w="1016000">
                  <a:extLst>
                    <a:ext uri="{9D8B030D-6E8A-4147-A177-3AD203B41FA5}">
                      <a16:colId xmlns:a16="http://schemas.microsoft.com/office/drawing/2014/main" val="2008171508"/>
                    </a:ext>
                  </a:extLst>
                </a:gridCol>
                <a:gridCol w="274320">
                  <a:extLst>
                    <a:ext uri="{9D8B030D-6E8A-4147-A177-3AD203B41FA5}">
                      <a16:colId xmlns:a16="http://schemas.microsoft.com/office/drawing/2014/main" val="203260128"/>
                    </a:ext>
                  </a:extLst>
                </a:gridCol>
                <a:gridCol w="1463040">
                  <a:extLst>
                    <a:ext uri="{9D8B030D-6E8A-4147-A177-3AD203B41FA5}">
                      <a16:colId xmlns:a16="http://schemas.microsoft.com/office/drawing/2014/main" val="746563247"/>
                    </a:ext>
                  </a:extLst>
                </a:gridCol>
                <a:gridCol w="274320">
                  <a:extLst>
                    <a:ext uri="{9D8B030D-6E8A-4147-A177-3AD203B41FA5}">
                      <a16:colId xmlns:a16="http://schemas.microsoft.com/office/drawing/2014/main" val="3067668489"/>
                    </a:ext>
                  </a:extLst>
                </a:gridCol>
                <a:gridCol w="1188720">
                  <a:extLst>
                    <a:ext uri="{9D8B030D-6E8A-4147-A177-3AD203B41FA5}">
                      <a16:colId xmlns:a16="http://schemas.microsoft.com/office/drawing/2014/main" val="2008847483"/>
                    </a:ext>
                  </a:extLst>
                </a:gridCol>
              </a:tblGrid>
              <a:tr h="370840">
                <a:tc>
                  <a:txBody>
                    <a:bodyPr/>
                    <a:lstStyle/>
                    <a:p>
                      <a:pPr algn="ctr"/>
                      <a:r>
                        <a:rPr lang="en-US" sz="1800" b="0" kern="1200" dirty="0">
                          <a:solidFill>
                            <a:schemeClr val="tx1"/>
                          </a:solidFill>
                        </a:rPr>
                        <a:t>($ in millions)</a:t>
                      </a:r>
                      <a:endParaRPr lang="en-US" sz="1800" b="0" kern="1200" dirty="0">
                        <a:solidFill>
                          <a:schemeClr val="tx1"/>
                        </a:solidFill>
                        <a:latin typeface="+mn-lt"/>
                        <a:ea typeface="+mn-ea"/>
                        <a:cs typeface="+mn-cs"/>
                      </a:endParaRPr>
                    </a:p>
                  </a:txBody>
                  <a:tcPr anchor="b"/>
                </a:tc>
                <a:tc>
                  <a:txBody>
                    <a:bodyPr/>
                    <a:lstStyle/>
                    <a:p>
                      <a:pPr algn="ctr"/>
                      <a:r>
                        <a:rPr lang="en-US" sz="1800" b="1" kern="1200" dirty="0">
                          <a:solidFill>
                            <a:schemeClr val="tx1"/>
                          </a:solidFill>
                        </a:rPr>
                        <a:t>Net Income</a:t>
                      </a:r>
                      <a:endParaRPr lang="en-US" sz="1800" b="1" kern="1200" dirty="0">
                        <a:solidFill>
                          <a:schemeClr val="tx1"/>
                        </a:solidFill>
                        <a:latin typeface="+mn-lt"/>
                        <a:ea typeface="+mn-ea"/>
                        <a:cs typeface="+mn-cs"/>
                      </a:endParaRPr>
                    </a:p>
                  </a:txBody>
                  <a:tcPr anchor="b">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1" u="none" strike="noStrike" kern="1200" baseline="0" dirty="0">
                          <a:solidFill>
                            <a:schemeClr val="tx1"/>
                          </a:solidFill>
                        </a:rPr>
                        <a:t>÷</a:t>
                      </a:r>
                      <a:endParaRPr lang="en-US" sz="1800" b="1" i="0" u="none" strike="noStrike" kern="1200" baseline="0" dirty="0">
                        <a:solidFill>
                          <a:schemeClr val="tx1"/>
                        </a:solidFill>
                        <a:latin typeface="+mn-lt"/>
                        <a:ea typeface="+mn-ea"/>
                        <a:cs typeface="+mn-cs"/>
                      </a:endParaRPr>
                    </a:p>
                  </a:txBody>
                  <a:tcPr anchor="b"/>
                </a:tc>
                <a:tc>
                  <a:txBody>
                    <a:bodyPr/>
                    <a:lstStyle/>
                    <a:p>
                      <a:pPr algn="ctr"/>
                      <a:r>
                        <a:rPr lang="en-US" sz="1800" b="1" kern="1200" dirty="0">
                          <a:solidFill>
                            <a:schemeClr val="tx1"/>
                          </a:solidFill>
                        </a:rPr>
                        <a:t>Average Total Assets</a:t>
                      </a:r>
                      <a:endParaRPr lang="en-US" sz="1800" b="1" kern="1200" dirty="0">
                        <a:solidFill>
                          <a:schemeClr val="tx1"/>
                        </a:solidFill>
                        <a:latin typeface="+mn-lt"/>
                        <a:ea typeface="+mn-ea"/>
                        <a:cs typeface="+mn-cs"/>
                      </a:endParaRPr>
                    </a:p>
                  </a:txBody>
                  <a:tcPr anchor="b">
                    <a:lnB w="12700" cap="flat" cmpd="sng" algn="ctr">
                      <a:solidFill>
                        <a:schemeClr val="tx1"/>
                      </a:solidFill>
                      <a:prstDash val="solid"/>
                      <a:round/>
                      <a:headEnd type="none" w="med" len="med"/>
                      <a:tailEnd type="none" w="med" len="med"/>
                    </a:lnB>
                  </a:tcPr>
                </a:tc>
                <a:tc>
                  <a:txBody>
                    <a:bodyPr/>
                    <a:lstStyle/>
                    <a:p>
                      <a:pPr algn="ctr"/>
                      <a:r>
                        <a:rPr lang="en-US" sz="1800" b="1" kern="1200" dirty="0">
                          <a:solidFill>
                            <a:schemeClr val="tx1"/>
                          </a:solidFill>
                        </a:rPr>
                        <a:t>=</a:t>
                      </a:r>
                      <a:endParaRPr lang="en-US" sz="1800" b="1" kern="1200" dirty="0">
                        <a:solidFill>
                          <a:schemeClr val="tx1"/>
                        </a:solidFill>
                        <a:latin typeface="+mn-lt"/>
                        <a:ea typeface="+mn-ea"/>
                        <a:cs typeface="+mn-cs"/>
                      </a:endParaRPr>
                    </a:p>
                  </a:txBody>
                  <a:tcPr anchor="b"/>
                </a:tc>
                <a:tc>
                  <a:txBody>
                    <a:bodyPr/>
                    <a:lstStyle/>
                    <a:p>
                      <a:pPr algn="ctr"/>
                      <a:r>
                        <a:rPr lang="en-US" sz="1800" b="1" kern="1200" dirty="0">
                          <a:solidFill>
                            <a:schemeClr val="tx1"/>
                          </a:solidFill>
                        </a:rPr>
                        <a:t>Return on Assets</a:t>
                      </a:r>
                      <a:endParaRPr lang="en-US" sz="1800" b="1" kern="1200" dirty="0">
                        <a:solidFill>
                          <a:schemeClr val="tx1"/>
                        </a:solidFill>
                        <a:latin typeface="+mn-lt"/>
                        <a:ea typeface="+mn-ea"/>
                        <a:cs typeface="+mn-cs"/>
                      </a:endParaRPr>
                    </a:p>
                  </a:txBody>
                  <a:tcPr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6130301"/>
                  </a:ext>
                </a:extLst>
              </a:tr>
              <a:tr h="370840">
                <a:tc>
                  <a:txBody>
                    <a:bodyPr/>
                    <a:lstStyle/>
                    <a:p>
                      <a:r>
                        <a:rPr lang="en-US" sz="1800" b="1" u="none" dirty="0"/>
                        <a:t>Coca-Cola</a:t>
                      </a:r>
                      <a:endParaRPr lang="en-US" sz="1800" b="1" u="none" kern="1200" dirty="0">
                        <a:solidFill>
                          <a:schemeClr val="tx1"/>
                        </a:solidFill>
                        <a:latin typeface="+mn-lt"/>
                        <a:ea typeface="+mn-ea"/>
                        <a:cs typeface="+mn-cs"/>
                      </a:endParaRPr>
                    </a:p>
                  </a:txBody>
                  <a:tcPr/>
                </a:tc>
                <a:tc>
                  <a:txBody>
                    <a:bodyPr/>
                    <a:lstStyle/>
                    <a:p>
                      <a:pPr algn="ctr"/>
                      <a:r>
                        <a:rPr lang="en-US" sz="1800" b="0" kern="1200" dirty="0">
                          <a:solidFill>
                            <a:schemeClr val="tx1"/>
                          </a:solidFill>
                          <a:latin typeface="+mn-lt"/>
                          <a:ea typeface="+mn-ea"/>
                          <a:cs typeface="+mn-cs"/>
                        </a:rPr>
                        <a:t>$8,985</a:t>
                      </a:r>
                    </a:p>
                  </a:txBody>
                  <a:tcPr>
                    <a:lnT w="12700" cap="flat" cmpd="sng" algn="ctr">
                      <a:solidFill>
                        <a:schemeClr val="tx1"/>
                      </a:solidFill>
                      <a:prstDash val="solid"/>
                      <a:round/>
                      <a:headEnd type="none" w="med" len="med"/>
                      <a:tailEnd type="none" w="med" len="med"/>
                    </a:lnT>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u="none" strike="noStrike" kern="1200" baseline="0" dirty="0">
                          <a:solidFill>
                            <a:schemeClr val="tx1"/>
                          </a:solidFill>
                        </a:rPr>
                        <a:t>÷</a:t>
                      </a:r>
                      <a:endParaRPr lang="en-US" sz="1800" b="0" i="0" u="none" strike="noStrike" kern="1200" baseline="0" dirty="0">
                        <a:solidFill>
                          <a:schemeClr val="tx1"/>
                        </a:solidFill>
                        <a:latin typeface="+mn-lt"/>
                        <a:ea typeface="+mn-ea"/>
                        <a:cs typeface="+mn-cs"/>
                      </a:endParaRPr>
                    </a:p>
                  </a:txBody>
                  <a:tcPr/>
                </a:tc>
                <a:tc>
                  <a:txBody>
                    <a:bodyPr/>
                    <a:lstStyle/>
                    <a:p>
                      <a:pPr algn="ctr"/>
                      <a:r>
                        <a:rPr lang="en-US" sz="1800" b="0" kern="1200" dirty="0">
                          <a:solidFill>
                            <a:schemeClr val="tx1"/>
                          </a:solidFill>
                          <a:latin typeface="+mn-lt"/>
                          <a:ea typeface="+mn-ea"/>
                          <a:cs typeface="+mn-cs"/>
                        </a:rPr>
                        <a:t>$84,798.5</a:t>
                      </a:r>
                    </a:p>
                  </a:txBody>
                  <a:tcPr>
                    <a:lnT w="12700" cap="flat" cmpd="sng" algn="ctr">
                      <a:solidFill>
                        <a:schemeClr val="tx1"/>
                      </a:solidFill>
                      <a:prstDash val="solid"/>
                      <a:round/>
                      <a:headEnd type="none" w="med" len="med"/>
                      <a:tailEnd type="none" w="med" len="med"/>
                    </a:lnT>
                  </a:tcPr>
                </a:tc>
                <a:tc>
                  <a:txBody>
                    <a:bodyPr/>
                    <a:lstStyle/>
                    <a:p>
                      <a:pPr algn="ctr"/>
                      <a:r>
                        <a:rPr lang="en-US" sz="1800" b="0" kern="1200" dirty="0">
                          <a:solidFill>
                            <a:schemeClr val="tx1"/>
                          </a:solidFill>
                        </a:rPr>
                        <a:t>=</a:t>
                      </a:r>
                      <a:endParaRPr lang="en-US" sz="1800" b="0" kern="1200" dirty="0">
                        <a:solidFill>
                          <a:schemeClr val="tx1"/>
                        </a:solidFill>
                        <a:latin typeface="+mn-lt"/>
                        <a:ea typeface="+mn-ea"/>
                        <a:cs typeface="+mn-cs"/>
                      </a:endParaRPr>
                    </a:p>
                  </a:txBody>
                  <a:tcPr/>
                </a:tc>
                <a:tc>
                  <a:txBody>
                    <a:bodyPr/>
                    <a:lstStyle/>
                    <a:p>
                      <a:pPr algn="ctr"/>
                      <a:r>
                        <a:rPr lang="en-US" sz="1800" b="0" kern="1200" dirty="0">
                          <a:solidFill>
                            <a:schemeClr val="tx1"/>
                          </a:solidFill>
                          <a:latin typeface="+mn-lt"/>
                          <a:ea typeface="+mn-ea"/>
                          <a:cs typeface="+mn-cs"/>
                        </a:rPr>
                        <a:t>10.6%</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332123372"/>
                  </a:ext>
                </a:extLst>
              </a:tr>
              <a:tr h="370840">
                <a:tc>
                  <a:txBody>
                    <a:bodyPr/>
                    <a:lstStyle/>
                    <a:p>
                      <a:r>
                        <a:rPr lang="en-US" sz="1800" b="1" u="none" dirty="0"/>
                        <a:t>PepsiCo</a:t>
                      </a:r>
                      <a:endParaRPr lang="en-US" sz="1800" b="1" u="none" kern="1200" dirty="0">
                        <a:solidFill>
                          <a:schemeClr val="tx1"/>
                        </a:solidFill>
                        <a:latin typeface="+mn-lt"/>
                        <a:ea typeface="+mn-ea"/>
                        <a:cs typeface="+mn-cs"/>
                      </a:endParaRPr>
                    </a:p>
                  </a:txBody>
                  <a:tcPr/>
                </a:tc>
                <a:tc>
                  <a:txBody>
                    <a:bodyPr/>
                    <a:lstStyle/>
                    <a:p>
                      <a:pPr algn="ctr"/>
                      <a:r>
                        <a:rPr lang="en-US" sz="1800" b="0" kern="1200" dirty="0">
                          <a:solidFill>
                            <a:schemeClr val="tx1"/>
                          </a:solidFill>
                          <a:latin typeface="+mn-lt"/>
                          <a:ea typeface="+mn-ea"/>
                          <a:cs typeface="+mn-cs"/>
                        </a:rPr>
                        <a:t>$7,353</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u="none" strike="noStrike" kern="1200" baseline="0" dirty="0">
                          <a:solidFill>
                            <a:schemeClr val="tx1"/>
                          </a:solidFill>
                        </a:rPr>
                        <a:t>÷</a:t>
                      </a:r>
                      <a:endParaRPr lang="en-US" sz="1800" b="0" i="0" u="none" strike="noStrike" kern="1200" baseline="0" dirty="0">
                        <a:solidFill>
                          <a:schemeClr val="tx1"/>
                        </a:solidFill>
                        <a:latin typeface="+mn-lt"/>
                        <a:ea typeface="+mn-ea"/>
                        <a:cs typeface="+mn-cs"/>
                      </a:endParaRPr>
                    </a:p>
                  </a:txBody>
                  <a:tcPr/>
                </a:tc>
                <a:tc>
                  <a:txBody>
                    <a:bodyPr/>
                    <a:lstStyle/>
                    <a:p>
                      <a:pPr algn="ctr"/>
                      <a:r>
                        <a:rPr lang="en-US" sz="1800" b="0" kern="1200" dirty="0">
                          <a:solidFill>
                            <a:schemeClr val="tx1"/>
                          </a:solidFill>
                          <a:latin typeface="+mn-lt"/>
                          <a:ea typeface="+mn-ea"/>
                          <a:cs typeface="+mn-cs"/>
                        </a:rPr>
                        <a:t>$78,097.5</a:t>
                      </a:r>
                    </a:p>
                  </a:txBody>
                  <a:tcPr/>
                </a:tc>
                <a:tc>
                  <a:txBody>
                    <a:bodyPr/>
                    <a:lstStyle/>
                    <a:p>
                      <a:pPr algn="ctr"/>
                      <a:r>
                        <a:rPr lang="en-US" sz="1800" b="0" kern="1200" dirty="0">
                          <a:solidFill>
                            <a:schemeClr val="tx1"/>
                          </a:solidFill>
                        </a:rPr>
                        <a:t>=</a:t>
                      </a:r>
                      <a:endParaRPr lang="en-US" sz="1800" b="0" kern="1200" dirty="0">
                        <a:solidFill>
                          <a:schemeClr val="tx1"/>
                        </a:solidFill>
                        <a:latin typeface="+mn-lt"/>
                        <a:ea typeface="+mn-ea"/>
                        <a:cs typeface="+mn-cs"/>
                      </a:endParaRPr>
                    </a:p>
                  </a:txBody>
                  <a:tcPr/>
                </a:tc>
                <a:tc>
                  <a:txBody>
                    <a:bodyPr/>
                    <a:lstStyle/>
                    <a:p>
                      <a:pPr algn="ctr"/>
                      <a:r>
                        <a:rPr lang="en-US" sz="1800" b="0" kern="1200" dirty="0">
                          <a:solidFill>
                            <a:schemeClr val="tx1"/>
                          </a:solidFill>
                          <a:latin typeface="+mn-lt"/>
                          <a:ea typeface="+mn-ea"/>
                          <a:cs typeface="+mn-cs"/>
                        </a:rPr>
                        <a:t>  9.4%</a:t>
                      </a:r>
                    </a:p>
                  </a:txBody>
                  <a:tcPr/>
                </a:tc>
                <a:extLst>
                  <a:ext uri="{0D108BD9-81ED-4DB2-BD59-A6C34878D82A}">
                    <a16:rowId xmlns:a16="http://schemas.microsoft.com/office/drawing/2014/main" val="1832235032"/>
                  </a:ext>
                </a:extLst>
              </a:tr>
            </a:tbl>
          </a:graphicData>
        </a:graphic>
      </p:graphicFrame>
      <p:sp>
        <p:nvSpPr>
          <p:cNvPr id="22" name="TextBox 21">
            <a:extLst>
              <a:ext uri="{FF2B5EF4-FFF2-40B4-BE49-F238E27FC236}">
                <a16:creationId xmlns:a16="http://schemas.microsoft.com/office/drawing/2014/main" id="{A85C2DDB-F394-439D-86C6-B0EE97FEE334}"/>
              </a:ext>
            </a:extLst>
          </p:cNvPr>
          <p:cNvSpPr txBox="1"/>
          <p:nvPr/>
        </p:nvSpPr>
        <p:spPr>
          <a:xfrm>
            <a:off x="6914554" y="5366056"/>
            <a:ext cx="1792606" cy="923330"/>
          </a:xfrm>
          <a:prstGeom prst="rect">
            <a:avLst/>
          </a:prstGeom>
          <a:ln>
            <a:solidFill>
              <a:srgbClr val="1D5F76"/>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b="1" dirty="0">
                <a:solidFill>
                  <a:srgbClr val="1D5F76"/>
                </a:solidFill>
                <a:latin typeface="Avenir LT Std 65 Medium"/>
                <a:ea typeface="+mj-ea"/>
              </a:rPr>
              <a:t>Coca-Cola has higher leverage than Pepsi </a:t>
            </a:r>
          </a:p>
        </p:txBody>
      </p:sp>
      <p:sp>
        <p:nvSpPr>
          <p:cNvPr id="23" name="Content Placeholder 6">
            <a:extLst>
              <a:ext uri="{FF2B5EF4-FFF2-40B4-BE49-F238E27FC236}">
                <a16:creationId xmlns:a16="http://schemas.microsoft.com/office/drawing/2014/main" id="{BFEE3515-7F1F-48CB-A89C-0F7FCA9D6502}"/>
              </a:ext>
            </a:extLst>
          </p:cNvPr>
          <p:cNvSpPr txBox="1">
            <a:spLocks/>
          </p:cNvSpPr>
          <p:nvPr/>
        </p:nvSpPr>
        <p:spPr>
          <a:xfrm>
            <a:off x="879564" y="4045335"/>
            <a:ext cx="4906962" cy="706928"/>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9–22</a:t>
            </a:r>
          </a:p>
        </p:txBody>
      </p:sp>
      <p:sp>
        <p:nvSpPr>
          <p:cNvPr id="24" name="Title 1">
            <a:extLst>
              <a:ext uri="{FF2B5EF4-FFF2-40B4-BE49-F238E27FC236}">
                <a16:creationId xmlns:a16="http://schemas.microsoft.com/office/drawing/2014/main" id="{24596686-709A-4825-86F2-B42ECD399098}"/>
              </a:ext>
            </a:extLst>
          </p:cNvPr>
          <p:cNvSpPr txBox="1">
            <a:spLocks/>
          </p:cNvSpPr>
          <p:nvPr/>
        </p:nvSpPr>
        <p:spPr>
          <a:xfrm>
            <a:off x="812788" y="4436968"/>
            <a:ext cx="8229600" cy="601756"/>
          </a:xfrm>
          <a:prstGeom prst="rect">
            <a:avLst/>
          </a:prstGeom>
        </p:spPr>
        <p:txBody>
          <a:bodyPr/>
          <a:lstStyle>
            <a:lvl1pPr algn="l" defTabSz="457200" rtl="0" eaLnBrk="1" latinLnBrk="0" hangingPunct="1">
              <a:spcBef>
                <a:spcPct val="0"/>
              </a:spcBef>
              <a:buNone/>
              <a:defRPr sz="4000" b="0" i="0" kern="1200">
                <a:solidFill>
                  <a:srgbClr val="A5062D"/>
                </a:solidFill>
                <a:latin typeface="Avenir LT Std 65 Medium"/>
                <a:ea typeface="+mj-ea"/>
                <a:cs typeface="Avenir LT Std 65 Medium"/>
              </a:defRPr>
            </a:lvl1pPr>
          </a:lstStyle>
          <a:p>
            <a:pPr>
              <a:lnSpc>
                <a:spcPct val="90000"/>
              </a:lnSpc>
            </a:pPr>
            <a:r>
              <a:rPr lang="en-US" sz="3000" dirty="0"/>
              <a:t>Return on Assets Ratio for Coca-Cola and PepsiCo</a:t>
            </a:r>
          </a:p>
        </p:txBody>
      </p:sp>
      <p:sp>
        <p:nvSpPr>
          <p:cNvPr id="27" name="Content Placeholder 6">
            <a:extLst>
              <a:ext uri="{FF2B5EF4-FFF2-40B4-BE49-F238E27FC236}">
                <a16:creationId xmlns:a16="http://schemas.microsoft.com/office/drawing/2014/main" id="{180631E3-08D7-4F4C-A9E3-4E49ED3982E9}"/>
              </a:ext>
            </a:extLst>
          </p:cNvPr>
          <p:cNvSpPr txBox="1">
            <a:spLocks/>
          </p:cNvSpPr>
          <p:nvPr/>
        </p:nvSpPr>
        <p:spPr>
          <a:xfrm>
            <a:off x="826517" y="429768"/>
            <a:ext cx="4906962" cy="706928"/>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latin typeface="Avenir LT Std 65 Medium"/>
                <a:ea typeface="+mj-ea"/>
              </a:rPr>
              <a:t>Illustration</a:t>
            </a:r>
            <a:r>
              <a:rPr lang="en-US" dirty="0"/>
              <a:t> 9–20 (partial)</a:t>
            </a:r>
          </a:p>
        </p:txBody>
      </p:sp>
      <p:sp>
        <p:nvSpPr>
          <p:cNvPr id="28" name="Title 1">
            <a:extLst>
              <a:ext uri="{FF2B5EF4-FFF2-40B4-BE49-F238E27FC236}">
                <a16:creationId xmlns:a16="http://schemas.microsoft.com/office/drawing/2014/main" id="{B8C6F940-781E-47EB-AA80-055E97EA83CA}"/>
              </a:ext>
            </a:extLst>
          </p:cNvPr>
          <p:cNvSpPr>
            <a:spLocks noGrp="1"/>
          </p:cNvSpPr>
          <p:nvPr>
            <p:ph type="title"/>
          </p:nvPr>
        </p:nvSpPr>
        <p:spPr>
          <a:xfrm>
            <a:off x="812788" y="914400"/>
            <a:ext cx="8229600" cy="601756"/>
          </a:xfrm>
        </p:spPr>
        <p:txBody>
          <a:bodyPr/>
          <a:lstStyle/>
          <a:p>
            <a:pPr>
              <a:lnSpc>
                <a:spcPct val="90000"/>
              </a:lnSpc>
            </a:pPr>
            <a:r>
              <a:rPr lang="en-US" sz="3200" dirty="0"/>
              <a:t>Financial Information for Coca-Cola and PepsiCo</a:t>
            </a:r>
          </a:p>
        </p:txBody>
      </p:sp>
      <p:pic>
        <p:nvPicPr>
          <p:cNvPr id="20" name="Picture 19">
            <a:extLst>
              <a:ext uri="{FF2B5EF4-FFF2-40B4-BE49-F238E27FC236}">
                <a16:creationId xmlns:a16="http://schemas.microsoft.com/office/drawing/2014/main" id="{C6BB2BAC-A2D5-44B2-81A1-2DC0345B93EE}"/>
              </a:ext>
            </a:extLst>
          </p:cNvPr>
          <p:cNvPicPr>
            <a:picLocks noChangeAspect="1"/>
          </p:cNvPicPr>
          <p:nvPr/>
        </p:nvPicPr>
        <p:blipFill>
          <a:blip r:embed="rId3"/>
          <a:stretch>
            <a:fillRect/>
          </a:stretch>
        </p:blipFill>
        <p:spPr>
          <a:xfrm>
            <a:off x="1205352" y="1313164"/>
            <a:ext cx="7173970" cy="2729576"/>
          </a:xfrm>
          <a:prstGeom prst="rect">
            <a:avLst/>
          </a:prstGeom>
        </p:spPr>
      </p:pic>
    </p:spTree>
    <p:extLst>
      <p:ext uri="{BB962C8B-B14F-4D97-AF65-F5344CB8AC3E}">
        <p14:creationId xmlns:p14="http://schemas.microsoft.com/office/powerpoint/2010/main" val="3800693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100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Times Interest Earned Ratio</a:t>
            </a:r>
          </a:p>
        </p:txBody>
      </p:sp>
      <p:sp>
        <p:nvSpPr>
          <p:cNvPr id="3" name="Content Placeholder 2"/>
          <p:cNvSpPr>
            <a:spLocks noGrp="1"/>
          </p:cNvSpPr>
          <p:nvPr>
            <p:ph idx="1"/>
          </p:nvPr>
        </p:nvSpPr>
        <p:spPr/>
        <p:txBody>
          <a:bodyPr/>
          <a:lstStyle/>
          <a:p>
            <a:pPr marL="0" indent="0">
              <a:buNone/>
            </a:pPr>
            <a:r>
              <a:rPr lang="en-US" dirty="0"/>
              <a:t>An indication to creditors of how many “times” greater earnings are than interest expense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9-</a:t>
            </a:r>
            <a:fld id="{8A048DD7-39B4-434B-ACE7-68CA5B147A05}" type="slidenum">
              <a:rPr lang="en-US" smtClean="0"/>
              <a:t>77</a:t>
            </a:fld>
            <a:endParaRPr lang="en-US" dirty="0"/>
          </a:p>
        </p:txBody>
      </p:sp>
      <p:sp>
        <p:nvSpPr>
          <p:cNvPr id="9" name="TextBox 8"/>
          <p:cNvSpPr txBox="1"/>
          <p:nvPr/>
        </p:nvSpPr>
        <p:spPr>
          <a:xfrm>
            <a:off x="809150" y="2639915"/>
            <a:ext cx="2338775" cy="695575"/>
          </a:xfrm>
          <a:prstGeom prst="rect">
            <a:avLst/>
          </a:prstGeom>
          <a:noFill/>
        </p:spPr>
        <p:txBody>
          <a:bodyPr wrap="square" rtlCol="0">
            <a:spAutoFit/>
          </a:bodyPr>
          <a:lstStyle/>
          <a:p>
            <a:pPr>
              <a:lnSpc>
                <a:spcPct val="80000"/>
              </a:lnSpc>
            </a:pPr>
            <a:r>
              <a:rPr lang="en-US" sz="2400" b="1" dirty="0"/>
              <a:t>Times interest </a:t>
            </a:r>
          </a:p>
          <a:p>
            <a:pPr>
              <a:lnSpc>
                <a:spcPct val="80000"/>
              </a:lnSpc>
            </a:pPr>
            <a:r>
              <a:rPr lang="en-US" sz="2400" b="1" dirty="0"/>
              <a:t>earned ratio</a:t>
            </a:r>
          </a:p>
        </p:txBody>
      </p:sp>
      <p:sp>
        <p:nvSpPr>
          <p:cNvPr id="11" name="TextBox 10"/>
          <p:cNvSpPr txBox="1"/>
          <p:nvPr/>
        </p:nvSpPr>
        <p:spPr>
          <a:xfrm>
            <a:off x="2849454" y="2628857"/>
            <a:ext cx="6294546" cy="830997"/>
          </a:xfrm>
          <a:prstGeom prst="rect">
            <a:avLst/>
          </a:prstGeom>
          <a:noFill/>
        </p:spPr>
        <p:txBody>
          <a:bodyPr wrap="square" rtlCol="0">
            <a:spAutoFit/>
          </a:bodyPr>
          <a:lstStyle/>
          <a:p>
            <a:pPr algn="ctr"/>
            <a:r>
              <a:rPr lang="en-US" sz="2400" b="1" dirty="0"/>
              <a:t>Net income + Interest expense + Tax expense</a:t>
            </a:r>
          </a:p>
          <a:p>
            <a:pPr algn="ctr"/>
            <a:r>
              <a:rPr lang="en-US" sz="2400" b="1" dirty="0"/>
              <a:t>Interest expense</a:t>
            </a:r>
          </a:p>
        </p:txBody>
      </p:sp>
      <p:cxnSp>
        <p:nvCxnSpPr>
          <p:cNvPr id="12" name="Straight Connector 11"/>
          <p:cNvCxnSpPr/>
          <p:nvPr/>
        </p:nvCxnSpPr>
        <p:spPr>
          <a:xfrm>
            <a:off x="3147925" y="3075403"/>
            <a:ext cx="573333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2697515" y="2757630"/>
            <a:ext cx="450411" cy="523220"/>
          </a:xfrm>
          <a:prstGeom prst="rect">
            <a:avLst/>
          </a:prstGeom>
          <a:noFill/>
        </p:spPr>
        <p:txBody>
          <a:bodyPr wrap="square" rtlCol="0">
            <a:spAutoFit/>
          </a:bodyPr>
          <a:lstStyle/>
          <a:p>
            <a:r>
              <a:rPr lang="en-US" sz="2800" b="1" dirty="0"/>
              <a:t>=</a:t>
            </a:r>
          </a:p>
        </p:txBody>
      </p:sp>
    </p:spTree>
    <p:extLst>
      <p:ext uri="{BB962C8B-B14F-4D97-AF65-F5344CB8AC3E}">
        <p14:creationId xmlns:p14="http://schemas.microsoft.com/office/powerpoint/2010/main" val="3127982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100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100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914400"/>
            <a:ext cx="8229600" cy="601756"/>
          </a:xfrm>
        </p:spPr>
        <p:txBody>
          <a:bodyPr/>
          <a:lstStyle/>
          <a:p>
            <a:pPr>
              <a:lnSpc>
                <a:spcPct val="90000"/>
              </a:lnSpc>
            </a:pPr>
            <a:r>
              <a:rPr lang="en-US" sz="3200" dirty="0"/>
              <a:t>Financial Information for Coca-Cola and PepsiCo</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9-</a:t>
            </a:r>
            <a:fld id="{8A048DD7-39B4-434B-ACE7-68CA5B147A05}" type="slidenum">
              <a:rPr lang="en-US" smtClean="0"/>
              <a:t>78</a:t>
            </a:fld>
            <a:endParaRPr lang="en-US" dirty="0"/>
          </a:p>
        </p:txBody>
      </p:sp>
      <p:sp>
        <p:nvSpPr>
          <p:cNvPr id="7" name="Content Placeholder 6"/>
          <p:cNvSpPr txBox="1">
            <a:spLocks/>
          </p:cNvSpPr>
          <p:nvPr/>
        </p:nvSpPr>
        <p:spPr>
          <a:xfrm>
            <a:off x="826517" y="429768"/>
            <a:ext cx="4906962" cy="706928"/>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latin typeface="Avenir LT Std 65 Medium"/>
                <a:ea typeface="+mj-ea"/>
              </a:rPr>
              <a:t>Illustration</a:t>
            </a:r>
            <a:r>
              <a:rPr lang="en-US" dirty="0"/>
              <a:t> 9–20 (partial)</a:t>
            </a:r>
          </a:p>
        </p:txBody>
      </p:sp>
      <p:sp>
        <p:nvSpPr>
          <p:cNvPr id="29" name="Round Same Side Corner Rectangle 28"/>
          <p:cNvSpPr/>
          <p:nvPr/>
        </p:nvSpPr>
        <p:spPr>
          <a:xfrm>
            <a:off x="934324" y="1513444"/>
            <a:ext cx="6202376" cy="582387"/>
          </a:xfrm>
          <a:prstGeom prst="round2SameRect">
            <a:avLst>
              <a:gd name="adj1" fmla="val 28486"/>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30" name="TextBox 29"/>
          <p:cNvSpPr txBox="1"/>
          <p:nvPr/>
        </p:nvSpPr>
        <p:spPr>
          <a:xfrm>
            <a:off x="2019319" y="1513445"/>
            <a:ext cx="3809232" cy="584776"/>
          </a:xfrm>
          <a:prstGeom prst="rect">
            <a:avLst/>
          </a:prstGeom>
          <a:noFill/>
        </p:spPr>
        <p:txBody>
          <a:bodyPr wrap="square" rtlCol="0">
            <a:spAutoFit/>
          </a:bodyPr>
          <a:lstStyle/>
          <a:p>
            <a:pPr algn="ctr"/>
            <a:r>
              <a:rPr lang="en-US" sz="1600" b="1" dirty="0">
                <a:solidFill>
                  <a:schemeClr val="bg1"/>
                </a:solidFill>
              </a:rPr>
              <a:t>Selected Income Statement Data</a:t>
            </a:r>
          </a:p>
          <a:p>
            <a:pPr algn="ctr"/>
            <a:r>
              <a:rPr lang="en-US" sz="1600" dirty="0">
                <a:solidFill>
                  <a:schemeClr val="bg1"/>
                </a:solidFill>
              </a:rPr>
              <a:t>($ in millions)</a:t>
            </a:r>
          </a:p>
        </p:txBody>
      </p:sp>
      <p:sp>
        <p:nvSpPr>
          <p:cNvPr id="69" name="Title 1"/>
          <p:cNvSpPr txBox="1">
            <a:spLocks/>
          </p:cNvSpPr>
          <p:nvPr/>
        </p:nvSpPr>
        <p:spPr>
          <a:xfrm>
            <a:off x="902305" y="4039071"/>
            <a:ext cx="8229600" cy="601756"/>
          </a:xfrm>
          <a:prstGeom prst="rect">
            <a:avLst/>
          </a:prstGeom>
        </p:spPr>
        <p:txBody>
          <a:bodyPr/>
          <a:lstStyle>
            <a:lvl1pPr algn="l" defTabSz="457200" rtl="0" eaLnBrk="1" latinLnBrk="0" hangingPunct="1">
              <a:spcBef>
                <a:spcPct val="0"/>
              </a:spcBef>
              <a:buNone/>
              <a:defRPr sz="4000" b="0" i="0" kern="1200">
                <a:solidFill>
                  <a:srgbClr val="A5062D"/>
                </a:solidFill>
                <a:latin typeface="Avenir LT Std 65 Medium"/>
                <a:ea typeface="+mj-ea"/>
                <a:cs typeface="Avenir LT Std 65 Medium"/>
              </a:defRPr>
            </a:lvl1pPr>
          </a:lstStyle>
          <a:p>
            <a:pPr>
              <a:lnSpc>
                <a:spcPct val="90000"/>
              </a:lnSpc>
            </a:pPr>
            <a:r>
              <a:rPr lang="en-US" sz="2800" dirty="0"/>
              <a:t>Times Interest Earned Ratio for Coca-Cola and PepsiCo</a:t>
            </a:r>
          </a:p>
        </p:txBody>
      </p:sp>
      <p:sp>
        <p:nvSpPr>
          <p:cNvPr id="70" name="Content Placeholder 6"/>
          <p:cNvSpPr txBox="1">
            <a:spLocks/>
          </p:cNvSpPr>
          <p:nvPr/>
        </p:nvSpPr>
        <p:spPr>
          <a:xfrm>
            <a:off x="902305" y="3602116"/>
            <a:ext cx="4906962" cy="706928"/>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9–23</a:t>
            </a:r>
          </a:p>
        </p:txBody>
      </p:sp>
      <p:sp>
        <p:nvSpPr>
          <p:cNvPr id="71" name="Rectangle 70">
            <a:extLst>
              <a:ext uri="{FF2B5EF4-FFF2-40B4-BE49-F238E27FC236}">
                <a16:creationId xmlns:a16="http://schemas.microsoft.com/office/drawing/2014/main" id="{76E5CFE2-8F97-495C-BF88-72F243C82C14}"/>
              </a:ext>
            </a:extLst>
          </p:cNvPr>
          <p:cNvSpPr/>
          <p:nvPr/>
        </p:nvSpPr>
        <p:spPr>
          <a:xfrm>
            <a:off x="923752" y="2095831"/>
            <a:ext cx="6212948" cy="146304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17" name="Table 17">
            <a:extLst>
              <a:ext uri="{FF2B5EF4-FFF2-40B4-BE49-F238E27FC236}">
                <a16:creationId xmlns:a16="http://schemas.microsoft.com/office/drawing/2014/main" id="{CA76B07C-31BC-46D2-A4EC-03187111E293}"/>
              </a:ext>
            </a:extLst>
          </p:cNvPr>
          <p:cNvGraphicFramePr>
            <a:graphicFrameLocks noGrp="1"/>
          </p:cNvGraphicFramePr>
          <p:nvPr>
            <p:extLst>
              <p:ext uri="{D42A27DB-BD31-4B8C-83A1-F6EECF244321}">
                <p14:modId xmlns:p14="http://schemas.microsoft.com/office/powerpoint/2010/main" val="2887030891"/>
              </p:ext>
            </p:extLst>
          </p:nvPr>
        </p:nvGraphicFramePr>
        <p:xfrm>
          <a:off x="1239156" y="2092711"/>
          <a:ext cx="5420360" cy="1463040"/>
        </p:xfrm>
        <a:graphic>
          <a:graphicData uri="http://schemas.openxmlformats.org/drawingml/2006/table">
            <a:tbl>
              <a:tblPr firstRow="1" bandRow="1">
                <a:tableStyleId>{2D5ABB26-0587-4C30-8999-92F81FD0307C}</a:tableStyleId>
              </a:tblPr>
              <a:tblGrid>
                <a:gridCol w="2834640">
                  <a:extLst>
                    <a:ext uri="{9D8B030D-6E8A-4147-A177-3AD203B41FA5}">
                      <a16:colId xmlns:a16="http://schemas.microsoft.com/office/drawing/2014/main" val="3065209579"/>
                    </a:ext>
                  </a:extLst>
                </a:gridCol>
                <a:gridCol w="1280160">
                  <a:extLst>
                    <a:ext uri="{9D8B030D-6E8A-4147-A177-3AD203B41FA5}">
                      <a16:colId xmlns:a16="http://schemas.microsoft.com/office/drawing/2014/main" val="1930547880"/>
                    </a:ext>
                  </a:extLst>
                </a:gridCol>
                <a:gridCol w="208280">
                  <a:extLst>
                    <a:ext uri="{9D8B030D-6E8A-4147-A177-3AD203B41FA5}">
                      <a16:colId xmlns:a16="http://schemas.microsoft.com/office/drawing/2014/main" val="3861450414"/>
                    </a:ext>
                  </a:extLst>
                </a:gridCol>
                <a:gridCol w="1097280">
                  <a:extLst>
                    <a:ext uri="{9D8B030D-6E8A-4147-A177-3AD203B41FA5}">
                      <a16:colId xmlns:a16="http://schemas.microsoft.com/office/drawing/2014/main" val="1760219211"/>
                    </a:ext>
                  </a:extLst>
                </a:gridCol>
              </a:tblGrid>
              <a:tr h="274320">
                <a:tc>
                  <a:txBody>
                    <a:bodyPr/>
                    <a:lstStyle/>
                    <a:p>
                      <a:endParaRPr lang="en-US" sz="1800" dirty="0"/>
                    </a:p>
                  </a:txBody>
                  <a:tcPr/>
                </a:tc>
                <a:tc>
                  <a:txBody>
                    <a:bodyPr/>
                    <a:lstStyle/>
                    <a:p>
                      <a:pPr algn="r"/>
                      <a:r>
                        <a:rPr lang="en-US" sz="1800" b="1" u="sng" dirty="0"/>
                        <a:t>Coca-Cola</a:t>
                      </a:r>
                    </a:p>
                  </a:txBody>
                  <a:tcPr/>
                </a:tc>
                <a:tc>
                  <a:txBody>
                    <a:bodyPr/>
                    <a:lstStyle/>
                    <a:p>
                      <a:pPr algn="ctr"/>
                      <a:endParaRPr lang="en-US" sz="1800" b="1" u="sng" dirty="0"/>
                    </a:p>
                  </a:txBody>
                  <a:tcPr/>
                </a:tc>
                <a:tc>
                  <a:txBody>
                    <a:bodyPr/>
                    <a:lstStyle/>
                    <a:p>
                      <a:pPr algn="r"/>
                      <a:r>
                        <a:rPr lang="en-US" sz="1800" b="1" u="sng" dirty="0"/>
                        <a:t>PepsiCo</a:t>
                      </a:r>
                    </a:p>
                  </a:txBody>
                  <a:tcPr/>
                </a:tc>
                <a:extLst>
                  <a:ext uri="{0D108BD9-81ED-4DB2-BD59-A6C34878D82A}">
                    <a16:rowId xmlns:a16="http://schemas.microsoft.com/office/drawing/2014/main" val="361914576"/>
                  </a:ext>
                </a:extLst>
              </a:tr>
              <a:tr h="274320">
                <a:tc>
                  <a:txBody>
                    <a:bodyPr/>
                    <a:lstStyle/>
                    <a:p>
                      <a:r>
                        <a:rPr lang="en-US" sz="1800" u="none" baseline="0" dirty="0"/>
                        <a:t>Interest expense</a:t>
                      </a:r>
                    </a:p>
                  </a:txBody>
                  <a:tcPr/>
                </a:tc>
                <a:tc>
                  <a:txBody>
                    <a:bodyPr/>
                    <a:lstStyle/>
                    <a:p>
                      <a:pPr algn="r"/>
                      <a:r>
                        <a:rPr lang="en-US" sz="1800" u="none" baseline="0" dirty="0"/>
                        <a:t>$   946</a:t>
                      </a:r>
                    </a:p>
                  </a:txBody>
                  <a:tcPr/>
                </a:tc>
                <a:tc>
                  <a:txBody>
                    <a:bodyPr/>
                    <a:lstStyle/>
                    <a:p>
                      <a:endParaRPr lang="en-US" sz="1800" u="none" baseline="0" dirty="0"/>
                    </a:p>
                  </a:txBody>
                  <a:tcPr/>
                </a:tc>
                <a:tc>
                  <a:txBody>
                    <a:bodyPr/>
                    <a:lstStyle/>
                    <a:p>
                      <a:pPr algn="r"/>
                      <a:r>
                        <a:rPr lang="en-US" sz="1800" u="none" baseline="0" dirty="0"/>
                        <a:t>1,135</a:t>
                      </a:r>
                    </a:p>
                  </a:txBody>
                  <a:tcPr/>
                </a:tc>
                <a:extLst>
                  <a:ext uri="{0D108BD9-81ED-4DB2-BD59-A6C34878D82A}">
                    <a16:rowId xmlns:a16="http://schemas.microsoft.com/office/drawing/2014/main" val="4250576312"/>
                  </a:ext>
                </a:extLst>
              </a:tr>
              <a:tr h="274320">
                <a:tc>
                  <a:txBody>
                    <a:bodyPr/>
                    <a:lstStyle/>
                    <a:p>
                      <a:r>
                        <a:rPr lang="en-US" sz="1800" u="none" baseline="0" dirty="0"/>
                        <a:t>Income tax expense</a:t>
                      </a:r>
                    </a:p>
                  </a:txBody>
                  <a:tcPr/>
                </a:tc>
                <a:tc>
                  <a:txBody>
                    <a:bodyPr/>
                    <a:lstStyle/>
                    <a:p>
                      <a:pPr algn="r"/>
                      <a:r>
                        <a:rPr lang="en-US" sz="1800" u="none" baseline="0" dirty="0"/>
                        <a:t>1,801</a:t>
                      </a:r>
                    </a:p>
                  </a:txBody>
                  <a:tcPr/>
                </a:tc>
                <a:tc>
                  <a:txBody>
                    <a:bodyPr/>
                    <a:lstStyle/>
                    <a:p>
                      <a:endParaRPr lang="en-US" sz="1800" u="none" baseline="0" dirty="0"/>
                    </a:p>
                  </a:txBody>
                  <a:tcPr/>
                </a:tc>
                <a:tc>
                  <a:txBody>
                    <a:bodyPr/>
                    <a:lstStyle/>
                    <a:p>
                      <a:pPr algn="r"/>
                      <a:r>
                        <a:rPr lang="en-US" sz="1800" u="none" baseline="0" dirty="0"/>
                        <a:t>1,959</a:t>
                      </a:r>
                    </a:p>
                  </a:txBody>
                  <a:tcPr/>
                </a:tc>
                <a:extLst>
                  <a:ext uri="{0D108BD9-81ED-4DB2-BD59-A6C34878D82A}">
                    <a16:rowId xmlns:a16="http://schemas.microsoft.com/office/drawing/2014/main" val="1050342937"/>
                  </a:ext>
                </a:extLst>
              </a:tr>
              <a:tr h="27432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Net income	</a:t>
                      </a:r>
                    </a:p>
                  </a:txBody>
                  <a:tcPr/>
                </a:tc>
                <a:tc>
                  <a:txBody>
                    <a:bodyPr/>
                    <a:lstStyle/>
                    <a:p>
                      <a:pPr algn="r"/>
                      <a:r>
                        <a:rPr lang="en-US" sz="1800" u="none" baseline="0" dirty="0"/>
                        <a:t>8,985</a:t>
                      </a:r>
                    </a:p>
                  </a:txBody>
                  <a:tcPr/>
                </a:tc>
                <a:tc>
                  <a:txBody>
                    <a:bodyPr/>
                    <a:lstStyle/>
                    <a:p>
                      <a:endParaRPr lang="en-US" sz="1800" u="none" baseline="0" dirty="0"/>
                    </a:p>
                  </a:txBody>
                  <a:tcPr/>
                </a:tc>
                <a:tc>
                  <a:txBody>
                    <a:bodyPr/>
                    <a:lstStyle/>
                    <a:p>
                      <a:pPr algn="r"/>
                      <a:r>
                        <a:rPr lang="en-US" sz="1800" u="none" baseline="0" dirty="0"/>
                        <a:t>7,353</a:t>
                      </a:r>
                    </a:p>
                  </a:txBody>
                  <a:tcPr/>
                </a:tc>
                <a:extLst>
                  <a:ext uri="{0D108BD9-81ED-4DB2-BD59-A6C34878D82A}">
                    <a16:rowId xmlns:a16="http://schemas.microsoft.com/office/drawing/2014/main" val="4062993128"/>
                  </a:ext>
                </a:extLst>
              </a:tr>
            </a:tbl>
          </a:graphicData>
        </a:graphic>
      </p:graphicFrame>
      <p:sp>
        <p:nvSpPr>
          <p:cNvPr id="31" name="Rectangle 30">
            <a:extLst>
              <a:ext uri="{FF2B5EF4-FFF2-40B4-BE49-F238E27FC236}">
                <a16:creationId xmlns:a16="http://schemas.microsoft.com/office/drawing/2014/main" id="{4B91ABEA-03B9-433F-86C7-5E2D36DD7B80}"/>
              </a:ext>
            </a:extLst>
          </p:cNvPr>
          <p:cNvSpPr/>
          <p:nvPr/>
        </p:nvSpPr>
        <p:spPr>
          <a:xfrm>
            <a:off x="934324" y="4532143"/>
            <a:ext cx="7315200" cy="1828800"/>
          </a:xfrm>
          <a:prstGeom prst="rect">
            <a:avLst/>
          </a:prstGeom>
          <a:gradFill>
            <a:gsLst>
              <a:gs pos="0">
                <a:schemeClr val="accent1">
                  <a:tint val="100000"/>
                  <a:shade val="100000"/>
                  <a:satMod val="130000"/>
                  <a:alpha val="0"/>
                </a:schemeClr>
              </a:gs>
              <a:gs pos="79000">
                <a:schemeClr val="accent1">
                  <a:tint val="50000"/>
                  <a:shade val="100000"/>
                  <a:satMod val="350000"/>
                  <a:alpha val="43000"/>
                </a:schemeClr>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32" name="Table 21">
            <a:extLst>
              <a:ext uri="{FF2B5EF4-FFF2-40B4-BE49-F238E27FC236}">
                <a16:creationId xmlns:a16="http://schemas.microsoft.com/office/drawing/2014/main" id="{CF61E875-DA0F-419E-8CC4-BE7981994D54}"/>
              </a:ext>
            </a:extLst>
          </p:cNvPr>
          <p:cNvGraphicFramePr>
            <a:graphicFrameLocks noGrp="1"/>
          </p:cNvGraphicFramePr>
          <p:nvPr>
            <p:extLst>
              <p:ext uri="{D42A27DB-BD31-4B8C-83A1-F6EECF244321}">
                <p14:modId xmlns:p14="http://schemas.microsoft.com/office/powerpoint/2010/main" val="2947086765"/>
              </p:ext>
            </p:extLst>
          </p:nvPr>
        </p:nvGraphicFramePr>
        <p:xfrm>
          <a:off x="1015274" y="4579016"/>
          <a:ext cx="7315200" cy="1656080"/>
        </p:xfrm>
        <a:graphic>
          <a:graphicData uri="http://schemas.openxmlformats.org/drawingml/2006/table">
            <a:tbl>
              <a:tblPr firstRow="1" bandRow="1">
                <a:tableStyleId>{2D5ABB26-0587-4C30-8999-92F81FD0307C}</a:tableStyleId>
              </a:tblPr>
              <a:tblGrid>
                <a:gridCol w="1554480">
                  <a:extLst>
                    <a:ext uri="{9D8B030D-6E8A-4147-A177-3AD203B41FA5}">
                      <a16:colId xmlns:a16="http://schemas.microsoft.com/office/drawing/2014/main" val="4291863882"/>
                    </a:ext>
                  </a:extLst>
                </a:gridCol>
                <a:gridCol w="2194560">
                  <a:extLst>
                    <a:ext uri="{9D8B030D-6E8A-4147-A177-3AD203B41FA5}">
                      <a16:colId xmlns:a16="http://schemas.microsoft.com/office/drawing/2014/main" val="2008171508"/>
                    </a:ext>
                  </a:extLst>
                </a:gridCol>
                <a:gridCol w="274320">
                  <a:extLst>
                    <a:ext uri="{9D8B030D-6E8A-4147-A177-3AD203B41FA5}">
                      <a16:colId xmlns:a16="http://schemas.microsoft.com/office/drawing/2014/main" val="203260128"/>
                    </a:ext>
                  </a:extLst>
                </a:gridCol>
                <a:gridCol w="1463040">
                  <a:extLst>
                    <a:ext uri="{9D8B030D-6E8A-4147-A177-3AD203B41FA5}">
                      <a16:colId xmlns:a16="http://schemas.microsoft.com/office/drawing/2014/main" val="746563247"/>
                    </a:ext>
                  </a:extLst>
                </a:gridCol>
                <a:gridCol w="274320">
                  <a:extLst>
                    <a:ext uri="{9D8B030D-6E8A-4147-A177-3AD203B41FA5}">
                      <a16:colId xmlns:a16="http://schemas.microsoft.com/office/drawing/2014/main" val="3067668489"/>
                    </a:ext>
                  </a:extLst>
                </a:gridCol>
                <a:gridCol w="1554480">
                  <a:extLst>
                    <a:ext uri="{9D8B030D-6E8A-4147-A177-3AD203B41FA5}">
                      <a16:colId xmlns:a16="http://schemas.microsoft.com/office/drawing/2014/main" val="2008847483"/>
                    </a:ext>
                  </a:extLst>
                </a:gridCol>
              </a:tblGrid>
              <a:tr h="370840">
                <a:tc>
                  <a:txBody>
                    <a:bodyPr/>
                    <a:lstStyle/>
                    <a:p>
                      <a:pPr algn="ctr"/>
                      <a:r>
                        <a:rPr lang="en-US" sz="1800" b="0" kern="1200" dirty="0">
                          <a:solidFill>
                            <a:schemeClr val="tx1"/>
                          </a:solidFill>
                        </a:rPr>
                        <a:t>($ in millions)</a:t>
                      </a:r>
                      <a:endParaRPr lang="en-US" sz="1800" b="0" kern="1200" dirty="0">
                        <a:solidFill>
                          <a:schemeClr val="tx1"/>
                        </a:solidFill>
                        <a:latin typeface="+mn-lt"/>
                        <a:ea typeface="+mn-ea"/>
                        <a:cs typeface="+mn-cs"/>
                      </a:endParaRPr>
                    </a:p>
                  </a:txBody>
                  <a:tcPr anchor="b"/>
                </a:tc>
                <a:tc>
                  <a:txBody>
                    <a:bodyPr/>
                    <a:lstStyle/>
                    <a:p>
                      <a:pPr algn="ctr"/>
                      <a:r>
                        <a:rPr lang="en-US" sz="1800" b="1" kern="1200" dirty="0">
                          <a:solidFill>
                            <a:schemeClr val="tx1"/>
                          </a:solidFill>
                        </a:rPr>
                        <a:t>Net Income + Interest Expense + Income Tax Expense</a:t>
                      </a:r>
                      <a:endParaRPr lang="en-US" sz="1800" b="1" kern="1200" dirty="0">
                        <a:solidFill>
                          <a:schemeClr val="tx1"/>
                        </a:solidFill>
                        <a:latin typeface="+mn-lt"/>
                        <a:ea typeface="+mn-ea"/>
                        <a:cs typeface="+mn-cs"/>
                      </a:endParaRPr>
                    </a:p>
                  </a:txBody>
                  <a:tcPr anchor="b">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1" u="none" strike="noStrike" kern="1200" baseline="0" dirty="0">
                          <a:solidFill>
                            <a:schemeClr val="tx1"/>
                          </a:solidFill>
                        </a:rPr>
                        <a:t>÷</a:t>
                      </a:r>
                      <a:endParaRPr lang="en-US" sz="1800" b="1" i="0" u="none" strike="noStrike" kern="1200" baseline="0" dirty="0">
                        <a:solidFill>
                          <a:schemeClr val="tx1"/>
                        </a:solidFill>
                        <a:latin typeface="+mn-lt"/>
                        <a:ea typeface="+mn-ea"/>
                        <a:cs typeface="+mn-cs"/>
                      </a:endParaRPr>
                    </a:p>
                  </a:txBody>
                  <a:tcPr anchor="b"/>
                </a:tc>
                <a:tc>
                  <a:txBody>
                    <a:bodyPr/>
                    <a:lstStyle/>
                    <a:p>
                      <a:pPr algn="ctr"/>
                      <a:r>
                        <a:rPr lang="en-US" sz="1800" b="1" kern="1200" dirty="0">
                          <a:solidFill>
                            <a:schemeClr val="tx1"/>
                          </a:solidFill>
                        </a:rPr>
                        <a:t>Interest Expense</a:t>
                      </a:r>
                      <a:endParaRPr lang="en-US" sz="1800" b="1" kern="1200" dirty="0">
                        <a:solidFill>
                          <a:schemeClr val="tx1"/>
                        </a:solidFill>
                        <a:latin typeface="+mn-lt"/>
                        <a:ea typeface="+mn-ea"/>
                        <a:cs typeface="+mn-cs"/>
                      </a:endParaRPr>
                    </a:p>
                  </a:txBody>
                  <a:tcPr anchor="b">
                    <a:lnB w="12700" cap="flat" cmpd="sng" algn="ctr">
                      <a:solidFill>
                        <a:schemeClr val="tx1"/>
                      </a:solidFill>
                      <a:prstDash val="solid"/>
                      <a:round/>
                      <a:headEnd type="none" w="med" len="med"/>
                      <a:tailEnd type="none" w="med" len="med"/>
                    </a:lnB>
                  </a:tcPr>
                </a:tc>
                <a:tc>
                  <a:txBody>
                    <a:bodyPr/>
                    <a:lstStyle/>
                    <a:p>
                      <a:pPr algn="ctr"/>
                      <a:r>
                        <a:rPr lang="en-US" sz="1800" b="1" kern="1200" dirty="0">
                          <a:solidFill>
                            <a:schemeClr val="tx1"/>
                          </a:solidFill>
                        </a:rPr>
                        <a:t>=</a:t>
                      </a:r>
                      <a:endParaRPr lang="en-US" sz="1800" b="1" kern="1200" dirty="0">
                        <a:solidFill>
                          <a:schemeClr val="tx1"/>
                        </a:solidFill>
                        <a:latin typeface="+mn-lt"/>
                        <a:ea typeface="+mn-ea"/>
                        <a:cs typeface="+mn-cs"/>
                      </a:endParaRPr>
                    </a:p>
                  </a:txBody>
                  <a:tcPr anchor="b"/>
                </a:tc>
                <a:tc>
                  <a:txBody>
                    <a:bodyPr/>
                    <a:lstStyle/>
                    <a:p>
                      <a:pPr algn="ctr"/>
                      <a:r>
                        <a:rPr lang="en-US" sz="1800" b="1" kern="1200" dirty="0">
                          <a:solidFill>
                            <a:schemeClr val="tx1"/>
                          </a:solidFill>
                        </a:rPr>
                        <a:t>Times Interest Earned Ratio</a:t>
                      </a:r>
                      <a:endParaRPr lang="en-US" sz="1800" b="1" kern="1200" dirty="0">
                        <a:solidFill>
                          <a:schemeClr val="tx1"/>
                        </a:solidFill>
                        <a:latin typeface="+mn-lt"/>
                        <a:ea typeface="+mn-ea"/>
                        <a:cs typeface="+mn-cs"/>
                      </a:endParaRPr>
                    </a:p>
                  </a:txBody>
                  <a:tcPr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6130301"/>
                  </a:ext>
                </a:extLst>
              </a:tr>
              <a:tr h="370840">
                <a:tc>
                  <a:txBody>
                    <a:bodyPr/>
                    <a:lstStyle/>
                    <a:p>
                      <a:r>
                        <a:rPr lang="en-US" sz="1800" b="1" u="none" dirty="0"/>
                        <a:t>Coca-Cola</a:t>
                      </a:r>
                      <a:endParaRPr lang="en-US" sz="1800" b="1" u="none" kern="1200" dirty="0">
                        <a:solidFill>
                          <a:schemeClr val="tx1"/>
                        </a:solidFill>
                        <a:latin typeface="+mn-lt"/>
                        <a:ea typeface="+mn-ea"/>
                        <a:cs typeface="+mn-cs"/>
                      </a:endParaRPr>
                    </a:p>
                  </a:txBody>
                  <a:tcPr/>
                </a:tc>
                <a:tc>
                  <a:txBody>
                    <a:bodyPr/>
                    <a:lstStyle/>
                    <a:p>
                      <a:pPr algn="ctr"/>
                      <a:r>
                        <a:rPr lang="en-US" sz="1800" b="0" kern="1200" dirty="0">
                          <a:solidFill>
                            <a:schemeClr val="tx1"/>
                          </a:solidFill>
                          <a:latin typeface="+mn-lt"/>
                          <a:ea typeface="+mn-ea"/>
                          <a:cs typeface="+mn-cs"/>
                        </a:rPr>
                        <a:t>$8,985</a:t>
                      </a:r>
                    </a:p>
                  </a:txBody>
                  <a:tcPr>
                    <a:lnT w="12700" cap="flat" cmpd="sng" algn="ctr">
                      <a:solidFill>
                        <a:schemeClr val="tx1"/>
                      </a:solidFill>
                      <a:prstDash val="solid"/>
                      <a:round/>
                      <a:headEnd type="none" w="med" len="med"/>
                      <a:tailEnd type="none" w="med" len="med"/>
                    </a:lnT>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u="none" strike="noStrike" kern="1200" baseline="0" dirty="0">
                          <a:solidFill>
                            <a:schemeClr val="tx1"/>
                          </a:solidFill>
                        </a:rPr>
                        <a:t>÷</a:t>
                      </a:r>
                      <a:endParaRPr lang="en-US" sz="1800" b="0" i="0" u="none" strike="noStrike" kern="1200" baseline="0" dirty="0">
                        <a:solidFill>
                          <a:schemeClr val="tx1"/>
                        </a:solidFill>
                        <a:latin typeface="+mn-lt"/>
                        <a:ea typeface="+mn-ea"/>
                        <a:cs typeface="+mn-cs"/>
                      </a:endParaRPr>
                    </a:p>
                  </a:txBody>
                  <a:tcPr/>
                </a:tc>
                <a:tc>
                  <a:txBody>
                    <a:bodyPr/>
                    <a:lstStyle/>
                    <a:p>
                      <a:pPr algn="ctr"/>
                      <a:r>
                        <a:rPr lang="en-US" sz="1800" b="0" kern="1200" dirty="0">
                          <a:solidFill>
                            <a:schemeClr val="tx1"/>
                          </a:solidFill>
                          <a:latin typeface="+mn-lt"/>
                          <a:ea typeface="+mn-ea"/>
                          <a:cs typeface="+mn-cs"/>
                        </a:rPr>
                        <a:t>$84,798.5</a:t>
                      </a:r>
                    </a:p>
                  </a:txBody>
                  <a:tcPr>
                    <a:lnT w="12700" cap="flat" cmpd="sng" algn="ctr">
                      <a:solidFill>
                        <a:schemeClr val="tx1"/>
                      </a:solidFill>
                      <a:prstDash val="solid"/>
                      <a:round/>
                      <a:headEnd type="none" w="med" len="med"/>
                      <a:tailEnd type="none" w="med" len="med"/>
                    </a:lnT>
                  </a:tcPr>
                </a:tc>
                <a:tc>
                  <a:txBody>
                    <a:bodyPr/>
                    <a:lstStyle/>
                    <a:p>
                      <a:pPr algn="ctr"/>
                      <a:r>
                        <a:rPr lang="en-US" sz="1800" b="0" kern="1200" dirty="0">
                          <a:solidFill>
                            <a:schemeClr val="tx1"/>
                          </a:solidFill>
                        </a:rPr>
                        <a:t>=</a:t>
                      </a:r>
                      <a:endParaRPr lang="en-US" sz="1800" b="0" kern="1200" dirty="0">
                        <a:solidFill>
                          <a:schemeClr val="tx1"/>
                        </a:solidFill>
                        <a:latin typeface="+mn-lt"/>
                        <a:ea typeface="+mn-ea"/>
                        <a:cs typeface="+mn-cs"/>
                      </a:endParaRPr>
                    </a:p>
                  </a:txBody>
                  <a:tcPr/>
                </a:tc>
                <a:tc>
                  <a:txBody>
                    <a:bodyPr/>
                    <a:lstStyle/>
                    <a:p>
                      <a:pPr algn="ctr"/>
                      <a:r>
                        <a:rPr lang="en-US" sz="1800" b="0" kern="1200" dirty="0">
                          <a:solidFill>
                            <a:schemeClr val="tx1"/>
                          </a:solidFill>
                          <a:latin typeface="+mn-lt"/>
                          <a:ea typeface="+mn-ea"/>
                          <a:cs typeface="+mn-cs"/>
                        </a:rPr>
                        <a:t>10.6%</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332123372"/>
                  </a:ext>
                </a:extLst>
              </a:tr>
              <a:tr h="370840">
                <a:tc>
                  <a:txBody>
                    <a:bodyPr/>
                    <a:lstStyle/>
                    <a:p>
                      <a:r>
                        <a:rPr lang="en-US" sz="1800" b="1" u="none" dirty="0"/>
                        <a:t>PepsiCo</a:t>
                      </a:r>
                      <a:endParaRPr lang="en-US" sz="1800" b="1" u="none" kern="1200" dirty="0">
                        <a:solidFill>
                          <a:schemeClr val="tx1"/>
                        </a:solidFill>
                        <a:latin typeface="+mn-lt"/>
                        <a:ea typeface="+mn-ea"/>
                        <a:cs typeface="+mn-cs"/>
                      </a:endParaRPr>
                    </a:p>
                  </a:txBody>
                  <a:tcPr/>
                </a:tc>
                <a:tc>
                  <a:txBody>
                    <a:bodyPr/>
                    <a:lstStyle/>
                    <a:p>
                      <a:pPr algn="ctr"/>
                      <a:r>
                        <a:rPr lang="en-US" sz="1800" b="0" kern="1200" dirty="0">
                          <a:solidFill>
                            <a:schemeClr val="tx1"/>
                          </a:solidFill>
                          <a:latin typeface="+mn-lt"/>
                          <a:ea typeface="+mn-ea"/>
                          <a:cs typeface="+mn-cs"/>
                        </a:rPr>
                        <a:t>$7,353</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u="none" strike="noStrike" kern="1200" baseline="0" dirty="0">
                          <a:solidFill>
                            <a:schemeClr val="tx1"/>
                          </a:solidFill>
                        </a:rPr>
                        <a:t>÷</a:t>
                      </a:r>
                      <a:endParaRPr lang="en-US" sz="1800" b="0" i="0" u="none" strike="noStrike" kern="1200" baseline="0" dirty="0">
                        <a:solidFill>
                          <a:schemeClr val="tx1"/>
                        </a:solidFill>
                        <a:latin typeface="+mn-lt"/>
                        <a:ea typeface="+mn-ea"/>
                        <a:cs typeface="+mn-cs"/>
                      </a:endParaRPr>
                    </a:p>
                  </a:txBody>
                  <a:tcPr/>
                </a:tc>
                <a:tc>
                  <a:txBody>
                    <a:bodyPr/>
                    <a:lstStyle/>
                    <a:p>
                      <a:pPr algn="ctr"/>
                      <a:r>
                        <a:rPr lang="en-US" sz="1800" b="0" kern="1200" dirty="0">
                          <a:solidFill>
                            <a:schemeClr val="tx1"/>
                          </a:solidFill>
                          <a:latin typeface="+mn-lt"/>
                          <a:ea typeface="+mn-ea"/>
                          <a:cs typeface="+mn-cs"/>
                        </a:rPr>
                        <a:t>$78,097.5</a:t>
                      </a:r>
                    </a:p>
                  </a:txBody>
                  <a:tcPr/>
                </a:tc>
                <a:tc>
                  <a:txBody>
                    <a:bodyPr/>
                    <a:lstStyle/>
                    <a:p>
                      <a:pPr algn="ctr"/>
                      <a:r>
                        <a:rPr lang="en-US" sz="1800" b="0" kern="1200" dirty="0">
                          <a:solidFill>
                            <a:schemeClr val="tx1"/>
                          </a:solidFill>
                        </a:rPr>
                        <a:t>=</a:t>
                      </a:r>
                      <a:endParaRPr lang="en-US" sz="1800" b="0" kern="1200" dirty="0">
                        <a:solidFill>
                          <a:schemeClr val="tx1"/>
                        </a:solidFill>
                        <a:latin typeface="+mn-lt"/>
                        <a:ea typeface="+mn-ea"/>
                        <a:cs typeface="+mn-cs"/>
                      </a:endParaRPr>
                    </a:p>
                  </a:txBody>
                  <a:tcPr/>
                </a:tc>
                <a:tc>
                  <a:txBody>
                    <a:bodyPr/>
                    <a:lstStyle/>
                    <a:p>
                      <a:pPr algn="ctr"/>
                      <a:r>
                        <a:rPr lang="en-US" sz="1800" b="0" kern="1200" dirty="0">
                          <a:solidFill>
                            <a:schemeClr val="tx1"/>
                          </a:solidFill>
                          <a:latin typeface="+mn-lt"/>
                          <a:ea typeface="+mn-ea"/>
                          <a:cs typeface="+mn-cs"/>
                        </a:rPr>
                        <a:t>  9.4%</a:t>
                      </a:r>
                    </a:p>
                  </a:txBody>
                  <a:tcPr/>
                </a:tc>
                <a:extLst>
                  <a:ext uri="{0D108BD9-81ED-4DB2-BD59-A6C34878D82A}">
                    <a16:rowId xmlns:a16="http://schemas.microsoft.com/office/drawing/2014/main" val="1832235032"/>
                  </a:ext>
                </a:extLst>
              </a:tr>
            </a:tbl>
          </a:graphicData>
        </a:graphic>
      </p:graphicFrame>
      <p:sp>
        <p:nvSpPr>
          <p:cNvPr id="33" name="TextBox 32">
            <a:extLst>
              <a:ext uri="{FF2B5EF4-FFF2-40B4-BE49-F238E27FC236}">
                <a16:creationId xmlns:a16="http://schemas.microsoft.com/office/drawing/2014/main" id="{A37CFD9C-3363-4DBC-956E-06F3D48085E0}"/>
              </a:ext>
            </a:extLst>
          </p:cNvPr>
          <p:cNvSpPr txBox="1"/>
          <p:nvPr/>
        </p:nvSpPr>
        <p:spPr>
          <a:xfrm>
            <a:off x="1823277" y="6204127"/>
            <a:ext cx="6012590" cy="369332"/>
          </a:xfrm>
          <a:prstGeom prst="rect">
            <a:avLst/>
          </a:prstGeom>
          <a:ln>
            <a:solidFill>
              <a:srgbClr val="1D5F76"/>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b="1" dirty="0">
                <a:solidFill>
                  <a:srgbClr val="1D5F76"/>
                </a:solidFill>
                <a:latin typeface="Avenir LT Std 65 Medium"/>
                <a:ea typeface="+mj-ea"/>
              </a:rPr>
              <a:t>Coca-Cola has a higher times interest earned ratio than Pepsi </a:t>
            </a:r>
          </a:p>
        </p:txBody>
      </p:sp>
    </p:spTree>
    <p:extLst>
      <p:ext uri="{BB962C8B-B14F-4D97-AF65-F5344CB8AC3E}">
        <p14:creationId xmlns:p14="http://schemas.microsoft.com/office/powerpoint/2010/main" val="985649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1000"/>
                                  </p:stCondLst>
                                  <p:childTnLst>
                                    <p:set>
                                      <p:cBhvr>
                                        <p:cTn id="6"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 </a:t>
            </a:r>
          </a:p>
        </p:txBody>
      </p:sp>
      <p:sp>
        <p:nvSpPr>
          <p:cNvPr id="3" name="Content Placeholder 2"/>
          <p:cNvSpPr>
            <a:spLocks noGrp="1"/>
          </p:cNvSpPr>
          <p:nvPr>
            <p:ph idx="1"/>
          </p:nvPr>
        </p:nvSpPr>
        <p:spPr>
          <a:xfrm>
            <a:off x="809150" y="1291786"/>
            <a:ext cx="7955280" cy="4525963"/>
          </a:xfrm>
        </p:spPr>
        <p:txBody>
          <a:bodyPr>
            <a:normAutofit lnSpcReduction="10000"/>
          </a:bodyPr>
          <a:lstStyle/>
          <a:p>
            <a:r>
              <a:rPr lang="en-US" dirty="0"/>
              <a:t>The debt to equity ratio is a measure of financial leverage. </a:t>
            </a:r>
          </a:p>
          <a:p>
            <a:r>
              <a:rPr lang="en-US" dirty="0"/>
              <a:t>Taking on more debt (higher leverage) can be good or bad depending on whether the company earns a return in excess of the cost of borrowed funds. </a:t>
            </a:r>
          </a:p>
          <a:p>
            <a:r>
              <a:rPr lang="en-US" dirty="0"/>
              <a:t>The times interest earned ratio measures a company’s ability to meet interest payments as they become due.</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9-</a:t>
            </a:r>
            <a:fld id="{8A048DD7-39B4-434B-ACE7-68CA5B147A05}" type="slidenum">
              <a:rPr lang="en-US" smtClean="0"/>
              <a:t>79</a:t>
            </a:fld>
            <a:endParaRPr lang="en-US" dirty="0"/>
          </a:p>
        </p:txBody>
      </p:sp>
    </p:spTree>
    <p:extLst>
      <p:ext uri="{BB962C8B-B14F-4D97-AF65-F5344CB8AC3E}">
        <p14:creationId xmlns:p14="http://schemas.microsoft.com/office/powerpoint/2010/main" val="1852694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Installment Notes</a:t>
            </a:r>
          </a:p>
        </p:txBody>
      </p:sp>
      <p:sp>
        <p:nvSpPr>
          <p:cNvPr id="3" name="Content Placeholder 2"/>
          <p:cNvSpPr>
            <a:spLocks noGrp="1"/>
          </p:cNvSpPr>
          <p:nvPr>
            <p:ph idx="1"/>
          </p:nvPr>
        </p:nvSpPr>
        <p:spPr/>
        <p:txBody>
          <a:bodyPr>
            <a:normAutofit/>
          </a:bodyPr>
          <a:lstStyle/>
          <a:p>
            <a:r>
              <a:rPr lang="en-US" dirty="0"/>
              <a:t>Most car loans and home loans call for payment in monthly installments rather than by a single amount at maturity</a:t>
            </a:r>
          </a:p>
          <a:p>
            <a:r>
              <a:rPr lang="en-US" dirty="0"/>
              <a:t>Each </a:t>
            </a:r>
            <a:r>
              <a:rPr lang="en-US" b="1" dirty="0"/>
              <a:t>installment payment </a:t>
            </a:r>
            <a:r>
              <a:rPr lang="en-US" dirty="0"/>
              <a:t>includes both:</a:t>
            </a:r>
          </a:p>
          <a:p>
            <a:pPr marL="0" indent="0">
              <a:buNone/>
            </a:pPr>
            <a:r>
              <a:rPr lang="en-US" dirty="0"/>
              <a:t>		1. Interest on borrowed amount</a:t>
            </a:r>
          </a:p>
          <a:p>
            <a:pPr marL="0" indent="0">
              <a:buNone/>
            </a:pPr>
            <a:r>
              <a:rPr lang="en-US" dirty="0"/>
              <a:t>		2. Reduction of outstanding loan balance</a:t>
            </a:r>
          </a:p>
          <a:p>
            <a:r>
              <a:rPr lang="en-US" dirty="0"/>
              <a:t>Companies, too, often borrow cash using installment notes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9-</a:t>
            </a:r>
            <a:fld id="{8A048DD7-39B4-434B-ACE7-68CA5B147A05}" type="slidenum">
              <a:rPr lang="en-US" smtClean="0"/>
              <a:t>8</a:t>
            </a:fld>
            <a:endParaRPr lang="en-US" dirty="0"/>
          </a:p>
        </p:txBody>
      </p:sp>
    </p:spTree>
    <p:extLst>
      <p:ext uri="{BB962C8B-B14F-4D97-AF65-F5344CB8AC3E}">
        <p14:creationId xmlns:p14="http://schemas.microsoft.com/office/powerpoint/2010/main" val="4097360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a:bodyPr>
          <a:lstStyle/>
          <a:p>
            <a:pPr marL="0" indent="0">
              <a:buNone/>
            </a:pPr>
            <a:r>
              <a:rPr lang="en-US" dirty="0"/>
              <a:t>Which of the following ratios best measures financial leverage?</a:t>
            </a:r>
          </a:p>
          <a:p>
            <a:pPr>
              <a:buAutoNum type="alphaLcPeriod"/>
            </a:pPr>
            <a:r>
              <a:rPr lang="en-US" dirty="0"/>
              <a:t>Return on assets</a:t>
            </a:r>
          </a:p>
          <a:p>
            <a:pPr>
              <a:buAutoNum type="alphaLcPeriod"/>
            </a:pPr>
            <a:r>
              <a:rPr lang="en-US" dirty="0"/>
              <a:t>Inventory turnover</a:t>
            </a:r>
          </a:p>
          <a:p>
            <a:pPr>
              <a:buAutoNum type="alphaLcPeriod" startAt="3"/>
            </a:pPr>
            <a:r>
              <a:rPr lang="en-US" dirty="0"/>
              <a:t>Times interest earned</a:t>
            </a:r>
          </a:p>
          <a:p>
            <a:pPr>
              <a:buAutoNum type="alphaLcPeriod" startAt="3"/>
            </a:pPr>
            <a:r>
              <a:rPr lang="en-US" dirty="0"/>
              <a:t>Debt to equity ratio</a:t>
            </a:r>
          </a:p>
        </p:txBody>
      </p:sp>
      <p:sp>
        <p:nvSpPr>
          <p:cNvPr id="4" name="Title 3"/>
          <p:cNvSpPr>
            <a:spLocks noGrp="1"/>
          </p:cNvSpPr>
          <p:nvPr>
            <p:ph type="title"/>
          </p:nvPr>
        </p:nvSpPr>
        <p:spPr>
          <a:xfrm>
            <a:off x="936943" y="383162"/>
            <a:ext cx="7922577" cy="799257"/>
          </a:xfrm>
        </p:spPr>
        <p:txBody>
          <a:bodyPr/>
          <a:lstStyle/>
          <a:p>
            <a:r>
              <a:rPr lang="en-US" dirty="0"/>
              <a:t>Concept Check 9–8</a:t>
            </a:r>
          </a:p>
        </p:txBody>
      </p:sp>
      <p:sp>
        <p:nvSpPr>
          <p:cNvPr id="6" name="Oval 5"/>
          <p:cNvSpPr/>
          <p:nvPr/>
        </p:nvSpPr>
        <p:spPr bwMode="auto">
          <a:xfrm>
            <a:off x="866471" y="4112638"/>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36943" y="5810617"/>
            <a:ext cx="7374169" cy="461665"/>
          </a:xfrm>
          <a:prstGeom prst="rect">
            <a:avLst/>
          </a:prstGeom>
          <a:solidFill>
            <a:srgbClr val="FFFFD1"/>
          </a:solidFill>
          <a:ln w="6350">
            <a:solidFill>
              <a:schemeClr val="tx1"/>
            </a:solidFill>
          </a:ln>
        </p:spPr>
        <p:txBody>
          <a:bodyPr wrap="square" rtlCol="0">
            <a:spAutoFit/>
          </a:bodyPr>
          <a:lstStyle/>
          <a:p>
            <a:r>
              <a:rPr lang="en-US" sz="2400" dirty="0"/>
              <a:t>The debt to equity ratio is a measure of financial leverage.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80</a:t>
            </a:fld>
            <a:endParaRPr lang="en-US" dirty="0"/>
          </a:p>
        </p:txBody>
      </p:sp>
    </p:spTree>
    <p:extLst>
      <p:ext uri="{BB962C8B-B14F-4D97-AF65-F5344CB8AC3E}">
        <p14:creationId xmlns:p14="http://schemas.microsoft.com/office/powerpoint/2010/main" val="3121694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End of Chapter 9</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9-</a:t>
            </a:r>
            <a:fld id="{8A048DD7-39B4-434B-ACE7-68CA5B147A05}" type="slidenum">
              <a:rPr lang="en-US" smtClean="0"/>
              <a:t>81</a:t>
            </a:fld>
            <a:endParaRPr lang="en-US" dirty="0"/>
          </a:p>
        </p:txBody>
      </p:sp>
    </p:spTree>
    <p:extLst>
      <p:ext uri="{BB962C8B-B14F-4D97-AF65-F5344CB8AC3E}">
        <p14:creationId xmlns:p14="http://schemas.microsoft.com/office/powerpoint/2010/main" val="37023969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0748" y="577815"/>
            <a:ext cx="8229600" cy="1143000"/>
          </a:xfrm>
        </p:spPr>
        <p:txBody>
          <a:bodyPr/>
          <a:lstStyle/>
          <a:p>
            <a:r>
              <a:rPr lang="en-US" dirty="0"/>
              <a:t>Amortization Schedule for an Installment Note</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9-</a:t>
            </a:r>
            <a:fld id="{8A048DD7-39B4-434B-ACE7-68CA5B147A05}" type="slidenum">
              <a:rPr lang="en-US" smtClean="0"/>
              <a:t>9</a:t>
            </a:fld>
            <a:endParaRPr lang="en-US" dirty="0"/>
          </a:p>
        </p:txBody>
      </p:sp>
      <p:sp>
        <p:nvSpPr>
          <p:cNvPr id="7" name="Content Placeholder 6"/>
          <p:cNvSpPr>
            <a:spLocks noGrp="1"/>
          </p:cNvSpPr>
          <p:nvPr>
            <p:ph sz="quarter" idx="4294967295"/>
          </p:nvPr>
        </p:nvSpPr>
        <p:spPr>
          <a:xfrm>
            <a:off x="812788" y="151811"/>
            <a:ext cx="4906962" cy="403234"/>
          </a:xfrm>
          <a:prstGeom prst="rect">
            <a:avLst/>
          </a:prstGeom>
        </p:spPr>
        <p:txBody>
          <a:bodyPr/>
          <a:lstStyle/>
          <a:p>
            <a:pPr marL="0" indent="0">
              <a:buNone/>
            </a:pPr>
            <a:r>
              <a:rPr lang="en-US" dirty="0"/>
              <a:t>Illustration 9–1</a:t>
            </a:r>
          </a:p>
        </p:txBody>
      </p:sp>
      <p:sp>
        <p:nvSpPr>
          <p:cNvPr id="3" name="Rounded Rectangle 2"/>
          <p:cNvSpPr/>
          <p:nvPr/>
        </p:nvSpPr>
        <p:spPr>
          <a:xfrm>
            <a:off x="770748" y="2880783"/>
            <a:ext cx="8046257" cy="3657600"/>
          </a:xfrm>
          <a:prstGeom prst="roundRect">
            <a:avLst/>
          </a:prstGeom>
          <a:solidFill>
            <a:srgbClr val="D4D0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104313" y="3422758"/>
            <a:ext cx="7896035" cy="369332"/>
          </a:xfrm>
          <a:prstGeom prst="rect">
            <a:avLst/>
          </a:prstGeom>
          <a:noFill/>
        </p:spPr>
        <p:txBody>
          <a:bodyPr wrap="square" rtlCol="0">
            <a:spAutoFit/>
          </a:bodyPr>
          <a:lstStyle/>
          <a:p>
            <a:r>
              <a:rPr lang="en-US" b="1" dirty="0"/>
              <a:t>Date		Cash Paid		    Expense		Carrying Value        Carrying Value</a:t>
            </a:r>
          </a:p>
        </p:txBody>
      </p:sp>
      <p:sp>
        <p:nvSpPr>
          <p:cNvPr id="10" name="TextBox 9"/>
          <p:cNvSpPr txBox="1"/>
          <p:nvPr/>
        </p:nvSpPr>
        <p:spPr>
          <a:xfrm>
            <a:off x="3623670" y="3182489"/>
            <a:ext cx="3212092" cy="369332"/>
          </a:xfrm>
          <a:prstGeom prst="rect">
            <a:avLst/>
          </a:prstGeom>
          <a:noFill/>
        </p:spPr>
        <p:txBody>
          <a:bodyPr wrap="square" rtlCol="0">
            <a:spAutoFit/>
          </a:bodyPr>
          <a:lstStyle/>
          <a:p>
            <a:r>
              <a:rPr lang="en-US" b="1" dirty="0"/>
              <a:t>Interest                   Decrease in</a:t>
            </a:r>
          </a:p>
        </p:txBody>
      </p:sp>
      <p:sp>
        <p:nvSpPr>
          <p:cNvPr id="11" name="TextBox 10"/>
          <p:cNvSpPr txBox="1"/>
          <p:nvPr/>
        </p:nvSpPr>
        <p:spPr>
          <a:xfrm>
            <a:off x="1104313" y="2908177"/>
            <a:ext cx="7896035" cy="369332"/>
          </a:xfrm>
          <a:prstGeom prst="rect">
            <a:avLst/>
          </a:prstGeom>
          <a:noFill/>
        </p:spPr>
        <p:txBody>
          <a:bodyPr wrap="square" rtlCol="0">
            <a:spAutoFit/>
          </a:bodyPr>
          <a:lstStyle/>
          <a:p>
            <a:r>
              <a:rPr lang="en-US" b="1" dirty="0"/>
              <a:t>  (1)                (2)                         (3)                               (4)                               (5)</a:t>
            </a:r>
          </a:p>
        </p:txBody>
      </p:sp>
      <p:sp>
        <p:nvSpPr>
          <p:cNvPr id="12" name="TextBox 11"/>
          <p:cNvSpPr txBox="1"/>
          <p:nvPr/>
        </p:nvSpPr>
        <p:spPr>
          <a:xfrm>
            <a:off x="2996142" y="3785366"/>
            <a:ext cx="2151267" cy="584776"/>
          </a:xfrm>
          <a:prstGeom prst="rect">
            <a:avLst/>
          </a:prstGeom>
          <a:noFill/>
        </p:spPr>
        <p:txBody>
          <a:bodyPr wrap="square" rtlCol="0">
            <a:spAutoFit/>
          </a:bodyPr>
          <a:lstStyle/>
          <a:p>
            <a:pPr algn="ctr"/>
            <a:r>
              <a:rPr lang="en-US" sz="1600" dirty="0"/>
              <a:t>Carrying Value × Interest Rate</a:t>
            </a:r>
          </a:p>
        </p:txBody>
      </p:sp>
      <p:sp>
        <p:nvSpPr>
          <p:cNvPr id="13" name="TextBox 12"/>
          <p:cNvSpPr txBox="1"/>
          <p:nvPr/>
        </p:nvSpPr>
        <p:spPr>
          <a:xfrm>
            <a:off x="4935410" y="4021087"/>
            <a:ext cx="2151267" cy="338554"/>
          </a:xfrm>
          <a:prstGeom prst="rect">
            <a:avLst/>
          </a:prstGeom>
          <a:noFill/>
        </p:spPr>
        <p:txBody>
          <a:bodyPr wrap="square" rtlCol="0">
            <a:spAutoFit/>
          </a:bodyPr>
          <a:lstStyle/>
          <a:p>
            <a:pPr algn="ctr"/>
            <a:r>
              <a:rPr lang="en-US" sz="1600" dirty="0"/>
              <a:t>(2) – (3)</a:t>
            </a:r>
          </a:p>
        </p:txBody>
      </p:sp>
      <p:sp>
        <p:nvSpPr>
          <p:cNvPr id="14" name="TextBox 13"/>
          <p:cNvSpPr txBox="1"/>
          <p:nvPr/>
        </p:nvSpPr>
        <p:spPr>
          <a:xfrm>
            <a:off x="6727197" y="3747262"/>
            <a:ext cx="2151267" cy="584776"/>
          </a:xfrm>
          <a:prstGeom prst="rect">
            <a:avLst/>
          </a:prstGeom>
          <a:noFill/>
        </p:spPr>
        <p:txBody>
          <a:bodyPr wrap="square" rtlCol="0">
            <a:spAutoFit/>
          </a:bodyPr>
          <a:lstStyle/>
          <a:p>
            <a:pPr algn="ctr"/>
            <a:r>
              <a:rPr lang="en-US" sz="1600" dirty="0"/>
              <a:t>Prior Carrying</a:t>
            </a:r>
          </a:p>
          <a:p>
            <a:pPr algn="ctr"/>
            <a:r>
              <a:rPr lang="en-US" sz="1600" dirty="0"/>
              <a:t>Value – (4)</a:t>
            </a:r>
          </a:p>
        </p:txBody>
      </p:sp>
      <p:cxnSp>
        <p:nvCxnSpPr>
          <p:cNvPr id="16" name="Straight Connector 15"/>
          <p:cNvCxnSpPr>
            <a:cxnSpLocks/>
          </p:cNvCxnSpPr>
          <p:nvPr/>
        </p:nvCxnSpPr>
        <p:spPr>
          <a:xfrm>
            <a:off x="999725" y="3762208"/>
            <a:ext cx="84568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a:cxnSpLocks/>
          </p:cNvCxnSpPr>
          <p:nvPr/>
        </p:nvCxnSpPr>
        <p:spPr>
          <a:xfrm>
            <a:off x="2106914" y="3771742"/>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a:cxnSpLocks/>
          </p:cNvCxnSpPr>
          <p:nvPr/>
        </p:nvCxnSpPr>
        <p:spPr>
          <a:xfrm>
            <a:off x="3356857" y="3749970"/>
            <a:ext cx="14732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3356857" y="4334227"/>
            <a:ext cx="14732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a:cxnSpLocks/>
          </p:cNvCxnSpPr>
          <p:nvPr/>
        </p:nvCxnSpPr>
        <p:spPr>
          <a:xfrm>
            <a:off x="5243034" y="3771742"/>
            <a:ext cx="14732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5243034" y="4334227"/>
            <a:ext cx="14732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a:cxnSpLocks/>
          </p:cNvCxnSpPr>
          <p:nvPr/>
        </p:nvCxnSpPr>
        <p:spPr>
          <a:xfrm>
            <a:off x="7046037" y="3749970"/>
            <a:ext cx="14732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7046037" y="4334227"/>
            <a:ext cx="14732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886795" y="4294352"/>
            <a:ext cx="8521228" cy="2308324"/>
          </a:xfrm>
          <a:prstGeom prst="rect">
            <a:avLst/>
          </a:prstGeom>
          <a:noFill/>
        </p:spPr>
        <p:txBody>
          <a:bodyPr wrap="square" rtlCol="0">
            <a:spAutoFit/>
          </a:bodyPr>
          <a:lstStyle/>
          <a:p>
            <a:r>
              <a:rPr lang="en-US" sz="1600" dirty="0"/>
              <a:t>  11/1/2024                                                                                                                    $25,000.00</a:t>
            </a:r>
          </a:p>
          <a:p>
            <a:r>
              <a:rPr lang="en-US" sz="1600" dirty="0"/>
              <a:t>11/30/2024     $     587.13              $   125.00                      $     462.13                     24,537.87</a:t>
            </a:r>
          </a:p>
          <a:p>
            <a:r>
              <a:rPr lang="en-US" sz="1600" dirty="0"/>
              <a:t>12/31/2024            587.13                    122.69                             464.44                     24,073.43</a:t>
            </a:r>
          </a:p>
          <a:p>
            <a:r>
              <a:rPr lang="en-US" sz="1600" dirty="0"/>
              <a:t>          *                         *                              *                                      *			         *</a:t>
            </a:r>
          </a:p>
          <a:p>
            <a:r>
              <a:rPr lang="en-US" sz="1600" dirty="0"/>
              <a:t> 12/31/2025           587.13                      94.04                             493.09 	           18,315.65 			*                         *                              *                                      *				*</a:t>
            </a:r>
          </a:p>
          <a:p>
            <a:r>
              <a:rPr lang="en-US" sz="1600" dirty="0"/>
              <a:t>   9/30/2028            587.13                       5.83                              581.30                          584.21</a:t>
            </a:r>
          </a:p>
          <a:p>
            <a:r>
              <a:rPr lang="en-US" sz="1600" dirty="0"/>
              <a:t> 10/31/2028            587.13                       2.92                              584.21                                    0			Total	      </a:t>
            </a:r>
            <a:r>
              <a:rPr lang="en-US" sz="1600" u="dbl" dirty="0"/>
              <a:t>$28,182.24</a:t>
            </a:r>
            <a:r>
              <a:rPr lang="en-US" sz="1600" dirty="0"/>
              <a:t>	          </a:t>
            </a:r>
            <a:r>
              <a:rPr lang="en-US" sz="1600" u="dbl" dirty="0"/>
              <a:t>$3,182.24</a:t>
            </a:r>
            <a:r>
              <a:rPr lang="en-US" sz="1600" dirty="0"/>
              <a:t>			</a:t>
            </a:r>
            <a:r>
              <a:rPr lang="en-US" sz="1600" u="dbl" dirty="0"/>
              <a:t>$25,000.00</a:t>
            </a:r>
            <a:endParaRPr lang="en-US" sz="1600" dirty="0"/>
          </a:p>
        </p:txBody>
      </p:sp>
      <p:sp>
        <p:nvSpPr>
          <p:cNvPr id="6" name="Rectangle 5"/>
          <p:cNvSpPr/>
          <p:nvPr/>
        </p:nvSpPr>
        <p:spPr>
          <a:xfrm>
            <a:off x="770748" y="1805626"/>
            <a:ext cx="7955280" cy="1200329"/>
          </a:xfrm>
          <a:prstGeom prst="rect">
            <a:avLst/>
          </a:prstGeom>
        </p:spPr>
        <p:txBody>
          <a:bodyPr wrap="square">
            <a:spAutoFit/>
          </a:bodyPr>
          <a:lstStyle/>
          <a:p>
            <a:r>
              <a:rPr lang="en-US" sz="2400" dirty="0">
                <a:solidFill>
                  <a:srgbClr val="1D5F76"/>
                </a:solidFill>
              </a:rPr>
              <a:t>Assume a $25,000, 6%, four-year loan for a new delivery truck on November 1, 2024. Payments of $587.13 are required at the end of each month for 48 months. </a:t>
            </a:r>
          </a:p>
        </p:txBody>
      </p:sp>
      <p:sp>
        <p:nvSpPr>
          <p:cNvPr id="8" name="Freeform 7"/>
          <p:cNvSpPr/>
          <p:nvPr/>
        </p:nvSpPr>
        <p:spPr>
          <a:xfrm>
            <a:off x="4572000" y="4466069"/>
            <a:ext cx="2674412" cy="258800"/>
          </a:xfrm>
          <a:custGeom>
            <a:avLst/>
            <a:gdLst>
              <a:gd name="connsiteX0" fmla="*/ 2865864 w 2865864"/>
              <a:gd name="connsiteY0" fmla="*/ 0 h 189570"/>
              <a:gd name="connsiteX1" fmla="*/ 1159727 w 2865864"/>
              <a:gd name="connsiteY1" fmla="*/ 22302 h 189570"/>
              <a:gd name="connsiteX2" fmla="*/ 0 w 2865864"/>
              <a:gd name="connsiteY2" fmla="*/ 189570 h 189570"/>
            </a:gdLst>
            <a:ahLst/>
            <a:cxnLst>
              <a:cxn ang="0">
                <a:pos x="connsiteX0" y="connsiteY0"/>
              </a:cxn>
              <a:cxn ang="0">
                <a:pos x="connsiteX1" y="connsiteY1"/>
              </a:cxn>
              <a:cxn ang="0">
                <a:pos x="connsiteX2" y="connsiteY2"/>
              </a:cxn>
            </a:cxnLst>
            <a:rect l="l" t="t" r="r" b="b"/>
            <a:pathLst>
              <a:path w="2865864" h="189570">
                <a:moveTo>
                  <a:pt x="2865864" y="0"/>
                </a:moveTo>
                <a:lnTo>
                  <a:pt x="1159727" y="22302"/>
                </a:lnTo>
                <a:cubicBezTo>
                  <a:pt x="682083" y="53897"/>
                  <a:pt x="341041" y="121733"/>
                  <a:pt x="0" y="189570"/>
                </a:cubicBezTo>
              </a:path>
            </a:pathLst>
          </a:custGeom>
          <a:noFill/>
          <a:ln w="25400">
            <a:solidFill>
              <a:srgbClr val="FF0000"/>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Box 14"/>
          <p:cNvSpPr txBox="1"/>
          <p:nvPr/>
        </p:nvSpPr>
        <p:spPr>
          <a:xfrm>
            <a:off x="2888500" y="4288424"/>
            <a:ext cx="2449197" cy="338554"/>
          </a:xfrm>
          <a:prstGeom prst="rect">
            <a:avLst/>
          </a:prstGeom>
          <a:noFill/>
        </p:spPr>
        <p:txBody>
          <a:bodyPr wrap="none" rtlCol="0">
            <a:spAutoFit/>
          </a:bodyPr>
          <a:lstStyle/>
          <a:p>
            <a:r>
              <a:rPr lang="en-US" sz="1600" b="1" dirty="0">
                <a:solidFill>
                  <a:srgbClr val="FF0000"/>
                </a:solidFill>
              </a:rPr>
              <a:t>Carrying value × 6% × 1/12</a:t>
            </a:r>
          </a:p>
        </p:txBody>
      </p:sp>
      <p:cxnSp>
        <p:nvCxnSpPr>
          <p:cNvPr id="27" name="Straight Connector 26">
            <a:extLst>
              <a:ext uri="{FF2B5EF4-FFF2-40B4-BE49-F238E27FC236}">
                <a16:creationId xmlns:a16="http://schemas.microsoft.com/office/drawing/2014/main" id="{784042C5-BF37-479B-9C57-3878F3833271}"/>
              </a:ext>
            </a:extLst>
          </p:cNvPr>
          <p:cNvCxnSpPr>
            <a:cxnSpLocks/>
          </p:cNvCxnSpPr>
          <p:nvPr/>
        </p:nvCxnSpPr>
        <p:spPr>
          <a:xfrm>
            <a:off x="2172228" y="6316577"/>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A1BDE4C-CC8D-4B4F-9604-4451C09F56C7}"/>
              </a:ext>
            </a:extLst>
          </p:cNvPr>
          <p:cNvCxnSpPr>
            <a:cxnSpLocks/>
          </p:cNvCxnSpPr>
          <p:nvPr/>
        </p:nvCxnSpPr>
        <p:spPr>
          <a:xfrm>
            <a:off x="3683428" y="6316577"/>
            <a:ext cx="8229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51A242FC-1388-45AC-AF75-7BBE83C22220}"/>
              </a:ext>
            </a:extLst>
          </p:cNvPr>
          <p:cNvCxnSpPr>
            <a:cxnSpLocks/>
          </p:cNvCxnSpPr>
          <p:nvPr/>
        </p:nvCxnSpPr>
        <p:spPr>
          <a:xfrm>
            <a:off x="5555769" y="6316577"/>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20441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Lst>
  </p:timing>
</p:sld>
</file>

<file path=ppt/theme/theme1.xml><?xml version="1.0" encoding="utf-8"?>
<a:theme xmlns:a="http://schemas.openxmlformats.org/drawingml/2006/main" name="Spiceland4e_9_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14011</TotalTime>
  <Words>14741</Words>
  <Application>Microsoft Office PowerPoint</Application>
  <PresentationFormat>On-screen Show (4:3)</PresentationFormat>
  <Paragraphs>1288</Paragraphs>
  <Slides>81</Slides>
  <Notes>81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81</vt:i4>
      </vt:variant>
    </vt:vector>
  </HeadingPairs>
  <TitlesOfParts>
    <vt:vector size="92" baseType="lpstr">
      <vt:lpstr>Arial</vt:lpstr>
      <vt:lpstr>Avenir LT Std 35 Light</vt:lpstr>
      <vt:lpstr>Avenir LT Std 45 Book</vt:lpstr>
      <vt:lpstr>Avenir LT Std 55 Roman</vt:lpstr>
      <vt:lpstr>Avenir LT Std 65 Medium</vt:lpstr>
      <vt:lpstr>Calibri</vt:lpstr>
      <vt:lpstr>Myriad Pro</vt:lpstr>
      <vt:lpstr>Tahoma</vt:lpstr>
      <vt:lpstr>URWPalladioTOT</vt:lpstr>
      <vt:lpstr>Wingdings</vt:lpstr>
      <vt:lpstr>Spiceland4e_9_10</vt:lpstr>
      <vt:lpstr>Long-Term Liabilities</vt:lpstr>
      <vt:lpstr>PART A</vt:lpstr>
      <vt:lpstr>Learning Objective 1</vt:lpstr>
      <vt:lpstr>Financing Alternatives</vt:lpstr>
      <vt:lpstr>Key Point </vt:lpstr>
      <vt:lpstr>Concept Check 9–1</vt:lpstr>
      <vt:lpstr>Learning Objective 2</vt:lpstr>
      <vt:lpstr>Installment Notes</vt:lpstr>
      <vt:lpstr>Amortization Schedule for an Installment Note</vt:lpstr>
      <vt:lpstr>Installment Loan Transactions</vt:lpstr>
      <vt:lpstr>Key Point </vt:lpstr>
      <vt:lpstr>Concept Check 9–2</vt:lpstr>
      <vt:lpstr>Learning Objective 3</vt:lpstr>
      <vt:lpstr>Leases</vt:lpstr>
      <vt:lpstr>Decision Maker’s Perspective</vt:lpstr>
      <vt:lpstr>Recording Lease Payable</vt:lpstr>
      <vt:lpstr>Calculating the Present Value of Lease Payments (Annuity)</vt:lpstr>
      <vt:lpstr>Illustration 9–2  Present Value of Lease Payments Using a Financial Calculator </vt:lpstr>
      <vt:lpstr>Illustration 9–3  Present Value of Lease Payments Using Excel</vt:lpstr>
      <vt:lpstr>Key Point </vt:lpstr>
      <vt:lpstr>Concept Check 9–3</vt:lpstr>
      <vt:lpstr>Learning Objective 4</vt:lpstr>
      <vt:lpstr>Bonds</vt:lpstr>
      <vt:lpstr>Timeline of a Bond Issue</vt:lpstr>
      <vt:lpstr>Recording a Bond Issuance</vt:lpstr>
      <vt:lpstr>Recording Interest Payments</vt:lpstr>
      <vt:lpstr>Retiring a Bond</vt:lpstr>
      <vt:lpstr>Summary of Bond Characteristics</vt:lpstr>
      <vt:lpstr>Key Point </vt:lpstr>
      <vt:lpstr>Concept Check 9–4</vt:lpstr>
      <vt:lpstr>PART B</vt:lpstr>
      <vt:lpstr>Learning Objective 5</vt:lpstr>
      <vt:lpstr>Bonds Issued at Discount or Premium</vt:lpstr>
      <vt:lpstr>Bonds Issued at a Discount</vt:lpstr>
      <vt:lpstr>Interest Paid versus Interest Expense – First Interest Payment</vt:lpstr>
      <vt:lpstr>Common Mistake </vt:lpstr>
      <vt:lpstr>Interest Expense and Interest Payment—Bonds Issued at a Discount</vt:lpstr>
      <vt:lpstr>Illustration 9–6</vt:lpstr>
      <vt:lpstr>Bonds Issued at a Premium</vt:lpstr>
      <vt:lpstr>Interest Expense and Interest Payment—Bonds Issued at a Premium</vt:lpstr>
      <vt:lpstr>Illustration 9–7</vt:lpstr>
      <vt:lpstr>Illustration 9–8  Changes in Carrying Value over Time</vt:lpstr>
      <vt:lpstr>Key Point </vt:lpstr>
      <vt:lpstr>Concept Check 9–5</vt:lpstr>
      <vt:lpstr>Learning Objective 6</vt:lpstr>
      <vt:lpstr>Bond Retirements at Maturity</vt:lpstr>
      <vt:lpstr>Retirement of Bonds Before Maturity</vt:lpstr>
      <vt:lpstr>Bond Retirements Before Maturity</vt:lpstr>
      <vt:lpstr>Key Point </vt:lpstr>
      <vt:lpstr>PART C</vt:lpstr>
      <vt:lpstr>Learning Objective 7</vt:lpstr>
      <vt:lpstr>Pricing a Bond</vt:lpstr>
      <vt:lpstr>Example of Calculating Issue Price</vt:lpstr>
      <vt:lpstr>Bonds Issued at Face Amount  (2 of 2)</vt:lpstr>
      <vt:lpstr>Illustration 9–9  Pricing Bonds Issued at Face Amount Using a Financial Calculator</vt:lpstr>
      <vt:lpstr>Illustration 9–10   Pricing Bonds Issued at Face Amount Using Excel</vt:lpstr>
      <vt:lpstr>Illustration 9–11   Pricing Bonds Issued at Face Amount Using Present Value Tables</vt:lpstr>
      <vt:lpstr>Bonds Issued at a Discount or Premium </vt:lpstr>
      <vt:lpstr>Illustration 9–12  Pricing Bonds Issued at A Discount Using a Financial Calculator</vt:lpstr>
      <vt:lpstr>Illustration 9–13   Pricing Bonds Issued at a Discount Using Excel</vt:lpstr>
      <vt:lpstr>Illustration 9–14 Pricing Bonds Issued at a Discount Using Present Value Tables</vt:lpstr>
      <vt:lpstr>Common Mistake </vt:lpstr>
      <vt:lpstr>Illustration 9–15  Pricing Bonds Issued at A Premium Using a Financial Calculator</vt:lpstr>
      <vt:lpstr>Illustration 9–16   Pricing Bonds Issued at a Premium Using Excel</vt:lpstr>
      <vt:lpstr>Illustration 9–17 Pricing Bonds Issued at a Premium Using Present Value Tables</vt:lpstr>
      <vt:lpstr>Illustration 9–18  Stated Rate, Market Rate, and the Bond Issue Price</vt:lpstr>
      <vt:lpstr>Key Point </vt:lpstr>
      <vt:lpstr>Concept Check 9–6</vt:lpstr>
      <vt:lpstr>Concept Check 9–7</vt:lpstr>
      <vt:lpstr>ANALYSIS</vt:lpstr>
      <vt:lpstr>Learning Objective 8</vt:lpstr>
      <vt:lpstr>Debt Analysis</vt:lpstr>
      <vt:lpstr>Toys R Us Notes to the Financial Statements (excerpt)</vt:lpstr>
      <vt:lpstr>Debt to Equity Ratio</vt:lpstr>
      <vt:lpstr>Financial Information for Coca-Cola and PepsiCo</vt:lpstr>
      <vt:lpstr>Financial Information for Coca-Cola and PepsiCo</vt:lpstr>
      <vt:lpstr>Times Interest Earned Ratio</vt:lpstr>
      <vt:lpstr>Financial Information for Coca-Cola and PepsiCo</vt:lpstr>
      <vt:lpstr>Key Point </vt:lpstr>
      <vt:lpstr>Concept Check 9–8</vt:lpstr>
      <vt:lpstr>End of Chapter 9</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Jeannie</cp:lastModifiedBy>
  <cp:revision>716</cp:revision>
  <cp:lastPrinted>2021-03-03T21:09:53Z</cp:lastPrinted>
  <dcterms:created xsi:type="dcterms:W3CDTF">2015-07-01T20:34:59Z</dcterms:created>
  <dcterms:modified xsi:type="dcterms:W3CDTF">2021-05-31T18:51:38Z</dcterms:modified>
</cp:coreProperties>
</file>