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06"/>
  </p:notesMasterIdLst>
  <p:sldIdLst>
    <p:sldId id="304" r:id="rId6"/>
    <p:sldId id="265" r:id="rId7"/>
    <p:sldId id="305" r:id="rId8"/>
    <p:sldId id="306" r:id="rId9"/>
    <p:sldId id="307" r:id="rId10"/>
    <p:sldId id="308" r:id="rId11"/>
    <p:sldId id="309" r:id="rId12"/>
    <p:sldId id="310" r:id="rId13"/>
    <p:sldId id="311" r:id="rId14"/>
    <p:sldId id="312" r:id="rId15"/>
    <p:sldId id="313" r:id="rId16"/>
    <p:sldId id="314" r:id="rId17"/>
    <p:sldId id="315" r:id="rId18"/>
    <p:sldId id="316" r:id="rId19"/>
    <p:sldId id="317" r:id="rId20"/>
    <p:sldId id="318" r:id="rId21"/>
    <p:sldId id="319" r:id="rId22"/>
    <p:sldId id="320" r:id="rId23"/>
    <p:sldId id="321" r:id="rId24"/>
    <p:sldId id="322" r:id="rId25"/>
    <p:sldId id="323" r:id="rId26"/>
    <p:sldId id="393" r:id="rId27"/>
    <p:sldId id="325" r:id="rId28"/>
    <p:sldId id="326" r:id="rId29"/>
    <p:sldId id="327" r:id="rId30"/>
    <p:sldId id="328" r:id="rId31"/>
    <p:sldId id="394" r:id="rId32"/>
    <p:sldId id="330" r:id="rId33"/>
    <p:sldId id="331" r:id="rId34"/>
    <p:sldId id="332" r:id="rId35"/>
    <p:sldId id="333" r:id="rId36"/>
    <p:sldId id="334" r:id="rId37"/>
    <p:sldId id="395" r:id="rId38"/>
    <p:sldId id="336" r:id="rId39"/>
    <p:sldId id="337" r:id="rId40"/>
    <p:sldId id="338" r:id="rId41"/>
    <p:sldId id="339" r:id="rId42"/>
    <p:sldId id="340" r:id="rId43"/>
    <p:sldId id="341" r:id="rId44"/>
    <p:sldId id="342" r:id="rId45"/>
    <p:sldId id="343" r:id="rId46"/>
    <p:sldId id="344" r:id="rId47"/>
    <p:sldId id="345" r:id="rId48"/>
    <p:sldId id="346" r:id="rId49"/>
    <p:sldId id="347" r:id="rId50"/>
    <p:sldId id="348" r:id="rId51"/>
    <p:sldId id="349" r:id="rId52"/>
    <p:sldId id="408" r:id="rId53"/>
    <p:sldId id="351" r:id="rId54"/>
    <p:sldId id="352" r:id="rId55"/>
    <p:sldId id="353" r:id="rId56"/>
    <p:sldId id="354" r:id="rId57"/>
    <p:sldId id="409" r:id="rId58"/>
    <p:sldId id="355" r:id="rId59"/>
    <p:sldId id="356" r:id="rId60"/>
    <p:sldId id="357" r:id="rId61"/>
    <p:sldId id="358" r:id="rId62"/>
    <p:sldId id="359" r:id="rId63"/>
    <p:sldId id="396" r:id="rId64"/>
    <p:sldId id="361" r:id="rId65"/>
    <p:sldId id="397" r:id="rId66"/>
    <p:sldId id="363" r:id="rId67"/>
    <p:sldId id="364" r:id="rId68"/>
    <p:sldId id="365" r:id="rId69"/>
    <p:sldId id="366" r:id="rId70"/>
    <p:sldId id="367" r:id="rId71"/>
    <p:sldId id="368" r:id="rId72"/>
    <p:sldId id="369" r:id="rId73"/>
    <p:sldId id="398" r:id="rId74"/>
    <p:sldId id="371" r:id="rId75"/>
    <p:sldId id="372" r:id="rId76"/>
    <p:sldId id="373" r:id="rId77"/>
    <p:sldId id="374" r:id="rId78"/>
    <p:sldId id="375" r:id="rId79"/>
    <p:sldId id="376" r:id="rId80"/>
    <p:sldId id="377" r:id="rId81"/>
    <p:sldId id="378" r:id="rId82"/>
    <p:sldId id="379" r:id="rId83"/>
    <p:sldId id="380" r:id="rId84"/>
    <p:sldId id="381" r:id="rId85"/>
    <p:sldId id="382" r:id="rId86"/>
    <p:sldId id="383" r:id="rId87"/>
    <p:sldId id="384" r:id="rId88"/>
    <p:sldId id="399" r:id="rId89"/>
    <p:sldId id="386" r:id="rId90"/>
    <p:sldId id="387" r:id="rId91"/>
    <p:sldId id="388" r:id="rId92"/>
    <p:sldId id="389" r:id="rId93"/>
    <p:sldId id="390" r:id="rId94"/>
    <p:sldId id="400" r:id="rId95"/>
    <p:sldId id="260" r:id="rId96"/>
    <p:sldId id="258" r:id="rId97"/>
    <p:sldId id="264" r:id="rId98"/>
    <p:sldId id="401" r:id="rId99"/>
    <p:sldId id="402" r:id="rId100"/>
    <p:sldId id="403" r:id="rId101"/>
    <p:sldId id="404" r:id="rId102"/>
    <p:sldId id="405" r:id="rId103"/>
    <p:sldId id="406" r:id="rId104"/>
    <p:sldId id="407" r:id="rId10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265"/>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93"/>
            <p14:sldId id="325"/>
            <p14:sldId id="326"/>
            <p14:sldId id="327"/>
            <p14:sldId id="328"/>
            <p14:sldId id="394"/>
            <p14:sldId id="330"/>
            <p14:sldId id="331"/>
            <p14:sldId id="332"/>
            <p14:sldId id="333"/>
            <p14:sldId id="334"/>
            <p14:sldId id="395"/>
            <p14:sldId id="336"/>
            <p14:sldId id="337"/>
            <p14:sldId id="338"/>
            <p14:sldId id="339"/>
            <p14:sldId id="340"/>
            <p14:sldId id="341"/>
            <p14:sldId id="342"/>
            <p14:sldId id="343"/>
            <p14:sldId id="344"/>
            <p14:sldId id="345"/>
            <p14:sldId id="346"/>
            <p14:sldId id="347"/>
            <p14:sldId id="348"/>
            <p14:sldId id="349"/>
            <p14:sldId id="408"/>
            <p14:sldId id="351"/>
            <p14:sldId id="352"/>
            <p14:sldId id="353"/>
            <p14:sldId id="354"/>
            <p14:sldId id="409"/>
            <p14:sldId id="355"/>
            <p14:sldId id="356"/>
            <p14:sldId id="357"/>
            <p14:sldId id="358"/>
            <p14:sldId id="359"/>
            <p14:sldId id="396"/>
            <p14:sldId id="361"/>
            <p14:sldId id="397"/>
            <p14:sldId id="363"/>
            <p14:sldId id="364"/>
            <p14:sldId id="365"/>
            <p14:sldId id="366"/>
            <p14:sldId id="367"/>
            <p14:sldId id="368"/>
            <p14:sldId id="369"/>
            <p14:sldId id="398"/>
            <p14:sldId id="371"/>
            <p14:sldId id="372"/>
            <p14:sldId id="373"/>
            <p14:sldId id="374"/>
            <p14:sldId id="375"/>
            <p14:sldId id="376"/>
            <p14:sldId id="377"/>
            <p14:sldId id="378"/>
            <p14:sldId id="379"/>
            <p14:sldId id="380"/>
            <p14:sldId id="381"/>
            <p14:sldId id="382"/>
            <p14:sldId id="383"/>
            <p14:sldId id="384"/>
            <p14:sldId id="399"/>
            <p14:sldId id="386"/>
            <p14:sldId id="387"/>
            <p14:sldId id="388"/>
            <p14:sldId id="389"/>
            <p14:sldId id="390"/>
            <p14:sldId id="400"/>
            <p14:sldId id="260"/>
          </p14:sldIdLst>
        </p14:section>
        <p14:section name="Appendix: Image Descriptions for Unsighted Students" id="{9E859B0B-078E-463E-89A6-21C20DD280C4}">
          <p14:sldIdLst>
            <p14:sldId id="258"/>
            <p14:sldId id="264"/>
            <p14:sldId id="401"/>
            <p14:sldId id="402"/>
            <p14:sldId id="403"/>
            <p14:sldId id="404"/>
            <p14:sldId id="405"/>
            <p14:sldId id="406"/>
            <p14:sldId id="40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12" autoAdjust="0"/>
    <p:restoredTop sz="62841" autoAdjust="0"/>
  </p:normalViewPr>
  <p:slideViewPr>
    <p:cSldViewPr snapToGrid="0" showGuides="1">
      <p:cViewPr varScale="1">
        <p:scale>
          <a:sx n="55" d="100"/>
          <a:sy n="55" d="100"/>
        </p:scale>
        <p:origin x="2406" y="42"/>
      </p:cViewPr>
      <p:guideLst>
        <p:guide pos="3264"/>
        <p:guide orient="horz" pos="2256"/>
        <p:guide pos="5640"/>
      </p:guideLst>
    </p:cSldViewPr>
  </p:slideViewPr>
  <p:outlineViewPr>
    <p:cViewPr>
      <p:scale>
        <a:sx n="33" d="100"/>
        <a:sy n="33" d="100"/>
      </p:scale>
      <p:origin x="0" y="-64002"/>
    </p:cViewPr>
  </p:outlineViewPr>
  <p:notesTextViewPr>
    <p:cViewPr>
      <p:scale>
        <a:sx n="100" d="100"/>
        <a:sy n="100" d="100"/>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openxmlformats.org/officeDocument/2006/relationships/commentAuthors" Target="commentAuthor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presProps" Target="pres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viewProps" Target="viewProp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theme" Target="theme/theme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4/19/2022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1" dirty="0">
                <a:latin typeface="Arial" panose="020B0604020202020204" pitchFamily="34" charset="0"/>
                <a:cs typeface="Arial" panose="020B0604020202020204" pitchFamily="34" charset="0"/>
              </a:rPr>
              <a:t>Oversight board:</a:t>
            </a:r>
            <a:r>
              <a:rPr lang="en-US" dirty="0">
                <a:latin typeface="Arial" panose="020B0604020202020204" pitchFamily="34" charset="0"/>
                <a:cs typeface="Arial" panose="020B0604020202020204" pitchFamily="34" charset="0"/>
              </a:rPr>
              <a:t> The Public Company Accounting Oversight Board (PCAOB) has the authority to establish standards dealing with auditing, quality control, ethics, independence, and other activities relating to the preparation of audited financial reports.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b="1" dirty="0">
                <a:latin typeface="Arial" panose="020B0604020202020204" pitchFamily="34" charset="0"/>
                <a:cs typeface="Arial" panose="020B0604020202020204" pitchFamily="34" charset="0"/>
              </a:rPr>
              <a:t>Corporate executive accountability: </a:t>
            </a:r>
            <a:r>
              <a:rPr lang="en-US" dirty="0">
                <a:latin typeface="Arial" panose="020B0604020202020204" pitchFamily="34" charset="0"/>
                <a:cs typeface="Arial" panose="020B0604020202020204" pitchFamily="34" charset="0"/>
              </a:rPr>
              <a:t>Corporate executives must personally certify the company’s financial statements and financial disclosures. Severe financial penalties and the possibility of imprisonment are consequences of fraudulent misstatement.</a:t>
            </a:r>
          </a:p>
          <a:p>
            <a:pPr>
              <a:spcBef>
                <a:spcPct val="0"/>
              </a:spcBef>
            </a:pPr>
            <a:endParaRPr lang="en-US" b="1" dirty="0">
              <a:latin typeface="Arial" panose="020B0604020202020204" pitchFamily="34" charset="0"/>
              <a:cs typeface="Arial" panose="020B0604020202020204" pitchFamily="34" charset="0"/>
            </a:endParaRPr>
          </a:p>
          <a:p>
            <a:pPr>
              <a:spcBef>
                <a:spcPct val="0"/>
              </a:spcBef>
            </a:pPr>
            <a:r>
              <a:rPr lang="en-US" b="1" dirty="0" err="1">
                <a:latin typeface="Arial" panose="020B0604020202020204" pitchFamily="34" charset="0"/>
                <a:cs typeface="Arial" panose="020B0604020202020204" pitchFamily="34" charset="0"/>
              </a:rPr>
              <a:t>Nonaudit</a:t>
            </a:r>
            <a:r>
              <a:rPr lang="en-US" b="1" dirty="0">
                <a:latin typeface="Arial" panose="020B0604020202020204" pitchFamily="34" charset="0"/>
                <a:cs typeface="Arial" panose="020B0604020202020204" pitchFamily="34" charset="0"/>
              </a:rPr>
              <a:t> services: </a:t>
            </a:r>
            <a:r>
              <a:rPr lang="en-US" dirty="0">
                <a:latin typeface="Arial" panose="020B0604020202020204" pitchFamily="34" charset="0"/>
                <a:cs typeface="Arial" panose="020B0604020202020204" pitchFamily="34" charset="0"/>
              </a:rPr>
              <a:t>It’s unlawful for the auditors of public companies to also perform certain </a:t>
            </a:r>
            <a:r>
              <a:rPr lang="en-US" dirty="0" err="1">
                <a:latin typeface="Arial" panose="020B0604020202020204" pitchFamily="34" charset="0"/>
                <a:cs typeface="Arial" panose="020B0604020202020204" pitchFamily="34" charset="0"/>
              </a:rPr>
              <a:t>nonaudit</a:t>
            </a:r>
            <a:r>
              <a:rPr lang="en-US" dirty="0">
                <a:latin typeface="Arial" panose="020B0604020202020204" pitchFamily="34" charset="0"/>
                <a:cs typeface="Arial" panose="020B0604020202020204" pitchFamily="34" charset="0"/>
              </a:rPr>
              <a:t> services, such as investment advising, for their clients.</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b="1" dirty="0">
                <a:latin typeface="Arial" panose="020B0604020202020204" pitchFamily="34" charset="0"/>
                <a:cs typeface="Arial" panose="020B0604020202020204" pitchFamily="34" charset="0"/>
              </a:rPr>
              <a:t>Retention of work papers: </a:t>
            </a:r>
            <a:r>
              <a:rPr lang="en-US" dirty="0">
                <a:latin typeface="Arial" panose="020B0604020202020204" pitchFamily="34" charset="0"/>
                <a:cs typeface="Arial" panose="020B0604020202020204" pitchFamily="34" charset="0"/>
              </a:rPr>
              <a:t>Auditors of public companies must retain all work papers for seven years or face a prison term for willful violation.</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b="1" dirty="0">
                <a:latin typeface="Arial" panose="020B0604020202020204" pitchFamily="34" charset="0"/>
                <a:cs typeface="Arial" panose="020B0604020202020204" pitchFamily="34" charset="0"/>
              </a:rPr>
              <a:t>Auditor rotation: </a:t>
            </a:r>
            <a:r>
              <a:rPr lang="en-US" dirty="0">
                <a:latin typeface="Arial" panose="020B0604020202020204" pitchFamily="34" charset="0"/>
                <a:cs typeface="Arial" panose="020B0604020202020204" pitchFamily="34" charset="0"/>
              </a:rPr>
              <a:t>The lead auditor in charge of auditing a particular company (referred to as the </a:t>
            </a:r>
            <a:r>
              <a:rPr lang="en-US" i="1" dirty="0">
                <a:latin typeface="Arial" panose="020B0604020202020204" pitchFamily="34" charset="0"/>
                <a:cs typeface="Arial" panose="020B0604020202020204" pitchFamily="34" charset="0"/>
              </a:rPr>
              <a:t>audit partner</a:t>
            </a:r>
            <a:r>
              <a:rPr lang="en-US" dirty="0">
                <a:latin typeface="Arial" panose="020B0604020202020204" pitchFamily="34" charset="0"/>
                <a:cs typeface="Arial" panose="020B0604020202020204" pitchFamily="34" charset="0"/>
              </a:rPr>
              <a:t>) must rotate off that company within five years and allow a new audit partner to take the lead.</a:t>
            </a:r>
          </a:p>
          <a:p>
            <a:pPr>
              <a:spcBef>
                <a:spcPct val="0"/>
              </a:spcBef>
            </a:pPr>
            <a:endParaRPr lang="en-US" b="1" dirty="0">
              <a:latin typeface="Arial" panose="020B0604020202020204" pitchFamily="34" charset="0"/>
              <a:cs typeface="Arial" panose="020B0604020202020204" pitchFamily="34" charset="0"/>
            </a:endParaRPr>
          </a:p>
          <a:p>
            <a:pPr>
              <a:spcBef>
                <a:spcPct val="0"/>
              </a:spcBef>
            </a:pPr>
            <a:r>
              <a:rPr lang="en-US" b="1" dirty="0">
                <a:latin typeface="Arial" panose="020B0604020202020204" pitchFamily="34" charset="0"/>
                <a:cs typeface="Arial" panose="020B0604020202020204" pitchFamily="34" charset="0"/>
              </a:rPr>
              <a:t>Conflicts of interest: </a:t>
            </a:r>
            <a:r>
              <a:rPr lang="en-US" dirty="0">
                <a:latin typeface="Arial" panose="020B0604020202020204" pitchFamily="34" charset="0"/>
                <a:cs typeface="Arial" panose="020B0604020202020204" pitchFamily="34" charset="0"/>
              </a:rPr>
              <a:t>Audit firms are not allowed to audit public companies whose chief executives worked for the audit firm and participated in that company’s audit during the preceding year.</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b="1" dirty="0">
                <a:latin typeface="Arial" panose="020B0604020202020204" pitchFamily="34" charset="0"/>
                <a:cs typeface="Arial" panose="020B0604020202020204" pitchFamily="34" charset="0"/>
              </a:rPr>
              <a:t>Hiring of auditor: </a:t>
            </a:r>
            <a:r>
              <a:rPr lang="en-US" dirty="0">
                <a:latin typeface="Arial" panose="020B0604020202020204" pitchFamily="34" charset="0"/>
                <a:cs typeface="Arial" panose="020B0604020202020204" pitchFamily="34" charset="0"/>
              </a:rPr>
              <a:t>Audit firms are hired by the audit committee of the board of directors of the company, not by company management.</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b="1" dirty="0">
                <a:latin typeface="Arial" panose="020B0604020202020204" pitchFamily="34" charset="0"/>
                <a:cs typeface="Arial" panose="020B0604020202020204" pitchFamily="34" charset="0"/>
              </a:rPr>
              <a:t>Internal control: </a:t>
            </a:r>
            <a:r>
              <a:rPr lang="en-US" dirty="0">
                <a:latin typeface="Arial" panose="020B0604020202020204" pitchFamily="34" charset="0"/>
                <a:cs typeface="Arial" panose="020B0604020202020204" pitchFamily="34" charset="0"/>
              </a:rPr>
              <a:t>Section 404 of the act requires (a) that company management document and assess the effectiveness of all internal control processes that could affect financial reporting and (b) that company auditors express an opinion on whether management’s assessment of the effectiveness of internal control is fairly stated. Smaller companies are exempt from requirement (b).</a:t>
            </a:r>
          </a:p>
        </p:txBody>
      </p:sp>
      <p:sp>
        <p:nvSpPr>
          <p:cNvPr id="4" name="Slide Number Placeholder 3"/>
          <p:cNvSpPr>
            <a:spLocks noGrp="1"/>
          </p:cNvSpPr>
          <p:nvPr>
            <p:ph type="sldNum" sz="quarter" idx="5"/>
          </p:nvPr>
        </p:nvSpPr>
        <p:spPr/>
        <p:txBody>
          <a:bodyPr/>
          <a:lstStyle/>
          <a:p>
            <a:fld id="{35356329-1779-487C-B587-BBABA473AA7C}" type="slidenum">
              <a:rPr lang="en-US" smtClean="0"/>
              <a:t>10</a:t>
            </a:fld>
            <a:endParaRPr lang="en-US"/>
          </a:p>
        </p:txBody>
      </p:sp>
    </p:spTree>
    <p:extLst>
      <p:ext uri="{BB962C8B-B14F-4D97-AF65-F5344CB8AC3E}">
        <p14:creationId xmlns:p14="http://schemas.microsoft.com/office/powerpoint/2010/main" val="1660105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7625432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1812795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2996846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39989878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latin typeface="Arial" panose="020B0604020202020204" pitchFamily="34" charset="0"/>
                <a:cs typeface="Arial" panose="020B0604020202020204" pitchFamily="34" charset="0"/>
              </a:rPr>
              <a:t>Continual </a:t>
            </a:r>
            <a:r>
              <a:rPr lang="en-US" b="1" dirty="0">
                <a:latin typeface="Arial" panose="020B0604020202020204" pitchFamily="34" charset="0"/>
                <a:cs typeface="Arial" panose="020B0604020202020204" pitchFamily="34" charset="0"/>
              </a:rPr>
              <a:t>monitoring </a:t>
            </a:r>
            <a:r>
              <a:rPr lang="en-US" dirty="0">
                <a:latin typeface="Arial" panose="020B0604020202020204" pitchFamily="34" charset="0"/>
                <a:cs typeface="Arial" panose="020B0604020202020204" pitchFamily="34" charset="0"/>
              </a:rPr>
              <a:t>of internal activities and reporting of deficiencies is required. Monitoring includes formal procedures for reporting control deficiencies.</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b="1" dirty="0">
                <a:latin typeface="Arial" panose="020B0604020202020204" pitchFamily="34" charset="0"/>
                <a:cs typeface="Arial" panose="020B0604020202020204" pitchFamily="34" charset="0"/>
              </a:rPr>
              <a:t>Control activities </a:t>
            </a:r>
            <a:r>
              <a:rPr lang="en-US" dirty="0">
                <a:latin typeface="Arial" panose="020B0604020202020204" pitchFamily="34" charset="0"/>
                <a:cs typeface="Arial" panose="020B0604020202020204" pitchFamily="34" charset="0"/>
              </a:rPr>
              <a:t>are the policies and procedures that help ensure that management’s directives are being carried out. These activities include authorizations, reconciliations, and separation of duties.</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b="1" dirty="0">
                <a:latin typeface="Arial" panose="020B0604020202020204" pitchFamily="34" charset="0"/>
                <a:cs typeface="Arial" panose="020B0604020202020204" pitchFamily="34" charset="0"/>
              </a:rPr>
              <a:t>Risk assessment </a:t>
            </a:r>
            <a:r>
              <a:rPr lang="en-US" dirty="0">
                <a:latin typeface="Arial" panose="020B0604020202020204" pitchFamily="34" charset="0"/>
                <a:cs typeface="Arial" panose="020B0604020202020204" pitchFamily="34" charset="0"/>
              </a:rPr>
              <a:t>identifies and analyzes internal and external risk factors that could prevent a company’s objectives from being achieved.</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The </a:t>
            </a:r>
            <a:r>
              <a:rPr lang="en-US" b="1" dirty="0">
                <a:latin typeface="Arial" panose="020B0604020202020204" pitchFamily="34" charset="0"/>
                <a:cs typeface="Arial" panose="020B0604020202020204" pitchFamily="34" charset="0"/>
              </a:rPr>
              <a:t>control environment </a:t>
            </a:r>
            <a:r>
              <a:rPr lang="en-US" dirty="0">
                <a:latin typeface="Arial" panose="020B0604020202020204" pitchFamily="34" charset="0"/>
                <a:cs typeface="Arial" panose="020B0604020202020204" pitchFamily="34" charset="0"/>
              </a:rPr>
              <a:t>sets the overall ethical tone of the company with respect to internal control. It includes formal policies related to management’s philosophy, assignment of responsibilities, and organizational structure.</a:t>
            </a:r>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2209519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how internal controls are linked to the information provided in financial statements is provided by Live Nation Entertainment in its annual report.</a:t>
            </a:r>
          </a:p>
        </p:txBody>
      </p:sp>
      <p:sp>
        <p:nvSpPr>
          <p:cNvPr id="4" name="Slide Number Placeholder 3"/>
          <p:cNvSpPr>
            <a:spLocks noGrp="1"/>
          </p:cNvSpPr>
          <p:nvPr>
            <p:ph type="sldNum" sz="quarter" idx="5"/>
          </p:nvPr>
        </p:nvSpPr>
        <p:spPr/>
        <p:txBody>
          <a:bodyPr/>
          <a:lstStyle/>
          <a:p>
            <a:fld id="{35356329-1779-487C-B587-BBABA473AA7C}" type="slidenum">
              <a:rPr lang="en-US" smtClean="0"/>
              <a:t>16</a:t>
            </a:fld>
            <a:endParaRPr lang="en-US"/>
          </a:p>
        </p:txBody>
      </p:sp>
    </p:spTree>
    <p:extLst>
      <p:ext uri="{BB962C8B-B14F-4D97-AF65-F5344CB8AC3E}">
        <p14:creationId xmlns:p14="http://schemas.microsoft.com/office/powerpoint/2010/main" val="13234394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131" indent="-176131">
              <a:spcBef>
                <a:spcPct val="0"/>
              </a:spcBef>
              <a:buFont typeface="Arial" panose="020B0604020202020204" pitchFamily="34" charset="0"/>
              <a:buChar char="•"/>
            </a:pPr>
            <a:r>
              <a:rPr lang="en-US" dirty="0">
                <a:latin typeface="Arial" panose="020B0604020202020204" pitchFamily="34" charset="0"/>
                <a:cs typeface="Arial" panose="020B0604020202020204" pitchFamily="34" charset="0"/>
              </a:rPr>
              <a:t>The overall attitudes and actions of management greatly affect the </a:t>
            </a:r>
            <a:r>
              <a:rPr lang="en-US" b="1" dirty="0">
                <a:latin typeface="Arial" panose="020B0604020202020204" pitchFamily="34" charset="0"/>
                <a:cs typeface="Arial" panose="020B0604020202020204" pitchFamily="34" charset="0"/>
              </a:rPr>
              <a:t>control environment</a:t>
            </a:r>
            <a:r>
              <a:rPr lang="en-US" dirty="0">
                <a:latin typeface="Arial" panose="020B0604020202020204" pitchFamily="34" charset="0"/>
                <a:cs typeface="Arial" panose="020B0604020202020204" pitchFamily="34" charset="0"/>
              </a:rPr>
              <a:t>. If employees notice unethical behavior or comments by management, they are more likely to behave in a similar manner, wasting the company’s resources. </a:t>
            </a:r>
          </a:p>
          <a:p>
            <a:pPr marL="176131" indent="-176131">
              <a:spcBef>
                <a:spcPct val="0"/>
              </a:spcBef>
              <a:buFont typeface="Arial" panose="020B0604020202020204" pitchFamily="34" charset="0"/>
              <a:buChar char="•"/>
            </a:pPr>
            <a:r>
              <a:rPr lang="en-US" b="1" dirty="0">
                <a:latin typeface="Arial" panose="020B0604020202020204" pitchFamily="34" charset="0"/>
                <a:cs typeface="Arial" panose="020B0604020202020204" pitchFamily="34" charset="0"/>
              </a:rPr>
              <a:t>Risk assessment </a:t>
            </a:r>
            <a:r>
              <a:rPr lang="en-US" dirty="0">
                <a:latin typeface="Arial" panose="020B0604020202020204" pitchFamily="34" charset="0"/>
                <a:cs typeface="Arial" panose="020B0604020202020204" pitchFamily="34" charset="0"/>
              </a:rPr>
              <a:t>includes careful consideration of internal and external risk factors. These internal and external risk factors put the company’s objectives in jeopardy.</a:t>
            </a:r>
          </a:p>
          <a:p>
            <a:pPr marL="176131" indent="-176131">
              <a:spcBef>
                <a:spcPct val="0"/>
              </a:spcBef>
              <a:buFont typeface="Arial" panose="020B0604020202020204" pitchFamily="34" charset="0"/>
              <a:buChar char="•"/>
            </a:pPr>
            <a:r>
              <a:rPr lang="en-US" b="1" dirty="0">
                <a:latin typeface="Arial" panose="020B0604020202020204" pitchFamily="34" charset="0"/>
                <a:cs typeface="Arial" panose="020B0604020202020204" pitchFamily="34" charset="0"/>
              </a:rPr>
              <a:t>Control activities </a:t>
            </a:r>
            <a:r>
              <a:rPr lang="en-US" dirty="0">
                <a:latin typeface="Arial" panose="020B0604020202020204" pitchFamily="34" charset="0"/>
                <a:cs typeface="Arial" panose="020B0604020202020204" pitchFamily="34" charset="0"/>
              </a:rPr>
              <a:t>include a variety of policies and procedures used to protect a company’s assets. There are two general types of control activities: preventive and detective. </a:t>
            </a:r>
          </a:p>
          <a:p>
            <a:pPr marL="645812" lvl="1" indent="-176131">
              <a:spcBef>
                <a:spcPct val="0"/>
              </a:spcBef>
              <a:buFont typeface="Arial" panose="020B0604020202020204" pitchFamily="34" charset="0"/>
              <a:buChar char="•"/>
            </a:pPr>
            <a:r>
              <a:rPr lang="en-US" b="1" dirty="0">
                <a:latin typeface="Arial" panose="020B0604020202020204" pitchFamily="34" charset="0"/>
                <a:cs typeface="Arial" panose="020B0604020202020204" pitchFamily="34" charset="0"/>
              </a:rPr>
              <a:t>Preventive controls </a:t>
            </a:r>
            <a:r>
              <a:rPr lang="en-US" dirty="0">
                <a:latin typeface="Arial" panose="020B0604020202020204" pitchFamily="34" charset="0"/>
                <a:cs typeface="Arial" panose="020B0604020202020204" pitchFamily="34" charset="0"/>
              </a:rPr>
              <a:t>are designed to keep errors or fraud from occurring in the first place. </a:t>
            </a:r>
          </a:p>
          <a:p>
            <a:pPr marL="645812" lvl="1" indent="-176131">
              <a:spcBef>
                <a:spcPct val="0"/>
              </a:spcBef>
              <a:buFont typeface="Arial" panose="020B0604020202020204" pitchFamily="34" charset="0"/>
              <a:buChar char="•"/>
            </a:pPr>
            <a:r>
              <a:rPr lang="en-US" b="1" dirty="0">
                <a:latin typeface="Arial" panose="020B0604020202020204" pitchFamily="34" charset="0"/>
                <a:cs typeface="Arial" panose="020B0604020202020204" pitchFamily="34" charset="0"/>
              </a:rPr>
              <a:t>Detective controls </a:t>
            </a:r>
            <a:r>
              <a:rPr lang="en-US" dirty="0">
                <a:latin typeface="Arial" panose="020B0604020202020204" pitchFamily="34" charset="0"/>
                <a:cs typeface="Arial" panose="020B0604020202020204" pitchFamily="34" charset="0"/>
              </a:rPr>
              <a:t>are designed to detect errors or fraud that already have occurred. </a:t>
            </a:r>
          </a:p>
          <a:p>
            <a:pPr marL="176131" indent="-176131">
              <a:spcBef>
                <a:spcPct val="0"/>
              </a:spcBef>
              <a:buFont typeface="Arial" panose="020B0604020202020204" pitchFamily="34" charset="0"/>
              <a:buChar char="•"/>
            </a:pPr>
            <a:r>
              <a:rPr lang="en-US" sz="1800" b="1" dirty="0">
                <a:solidFill>
                  <a:srgbClr val="000000"/>
                </a:solidFill>
                <a:latin typeface="Arial" panose="020B0604020202020204" pitchFamily="34" charset="0"/>
                <a:cs typeface="Arial" panose="020B0604020202020204" pitchFamily="34" charset="0"/>
              </a:rPr>
              <a:t>Monitoring</a:t>
            </a:r>
            <a:r>
              <a:rPr lang="en-US" sz="1800" dirty="0">
                <a:solidFill>
                  <a:srgbClr val="000000"/>
                </a:solidFill>
                <a:latin typeface="Arial" panose="020B0604020202020204" pitchFamily="34" charset="0"/>
                <a:cs typeface="Arial" panose="020B0604020202020204" pitchFamily="34" charset="0"/>
              </a:rPr>
              <a:t> of internal controls needs to occur on an ongoing basis. </a:t>
            </a:r>
          </a:p>
          <a:p>
            <a:pPr marL="176131" indent="-176131">
              <a:spcBef>
                <a:spcPct val="0"/>
              </a:spcBef>
              <a:buFont typeface="Arial" panose="020B0604020202020204" pitchFamily="34" charset="0"/>
              <a:buChar char="•"/>
            </a:pPr>
            <a:r>
              <a:rPr lang="en-US" sz="1800" b="1" dirty="0">
                <a:solidFill>
                  <a:srgbClr val="000000"/>
                </a:solidFill>
                <a:latin typeface="Arial" panose="020B0604020202020204" pitchFamily="34" charset="0"/>
                <a:cs typeface="Arial" panose="020B0604020202020204" pitchFamily="34" charset="0"/>
              </a:rPr>
              <a:t>Information and communication</a:t>
            </a:r>
            <a:r>
              <a:rPr lang="en-US" sz="1800" dirty="0">
                <a:solidFill>
                  <a:srgbClr val="000000"/>
                </a:solidFill>
                <a:latin typeface="Arial" panose="020B0604020202020204" pitchFamily="34" charset="0"/>
                <a:cs typeface="Arial" panose="020B0604020202020204" pitchFamily="34" charset="0"/>
              </a:rPr>
              <a:t> depend on the reliability of the accounting information system itself. A system should be in place to ensure that current transactions of the company are reflected in current reports. Employees also should be aware of procedures in place to deal with any perceived internal control failures. </a:t>
            </a:r>
            <a:endParaRPr lang="en-IN"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a:p>
        </p:txBody>
      </p:sp>
    </p:spTree>
    <p:extLst>
      <p:ext uri="{BB962C8B-B14F-4D97-AF65-F5344CB8AC3E}">
        <p14:creationId xmlns:p14="http://schemas.microsoft.com/office/powerpoint/2010/main" val="31546667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latin typeface="Arial" panose="020B0604020202020204" pitchFamily="34" charset="0"/>
                <a:cs typeface="Arial" panose="020B0604020202020204" pitchFamily="34" charset="0"/>
              </a:rPr>
              <a:t>Examples of preventive controls in a movie theatre include:</a:t>
            </a:r>
          </a:p>
          <a:p>
            <a:pPr marL="176131" indent="-176131">
              <a:spcBef>
                <a:spcPct val="0"/>
              </a:spcBef>
              <a:buFont typeface="Arial" panose="020B0604020202020204" pitchFamily="34" charset="0"/>
              <a:buChar char="•"/>
            </a:pPr>
            <a:r>
              <a:rPr lang="en-US" b="1" dirty="0">
                <a:latin typeface="Arial" panose="020B0604020202020204" pitchFamily="34" charset="0"/>
                <a:cs typeface="Arial" panose="020B0604020202020204" pitchFamily="34" charset="0"/>
              </a:rPr>
              <a:t>Separation of duties</a:t>
            </a:r>
            <a:r>
              <a:rPr lang="en-US" dirty="0">
                <a:latin typeface="Arial" panose="020B0604020202020204" pitchFamily="34" charset="0"/>
                <a:cs typeface="Arial" panose="020B0604020202020204" pitchFamily="34" charset="0"/>
              </a:rPr>
              <a:t>: When a customer comes into the theatre to watch a movie, the employee selling the movie ticket should not also be the employee in charge of collecting the tickets. The employee recording the cash sale should not also have direct access to company cash by filling in as a ticket cashier or being responsible for the daily cash deposits. </a:t>
            </a:r>
          </a:p>
          <a:p>
            <a:pPr marL="176131" indent="-176131">
              <a:spcBef>
                <a:spcPct val="0"/>
              </a:spcBef>
              <a:buFont typeface="Arial" panose="020B0604020202020204" pitchFamily="34" charset="0"/>
              <a:buChar char="•"/>
            </a:pPr>
            <a:r>
              <a:rPr lang="en-US" b="1" dirty="0">
                <a:latin typeface="Arial" panose="020B0604020202020204" pitchFamily="34" charset="0"/>
                <a:cs typeface="Arial" panose="020B0604020202020204" pitchFamily="34" charset="0"/>
              </a:rPr>
              <a:t>Physical controls</a:t>
            </a:r>
            <a:r>
              <a:rPr lang="en-US" dirty="0">
                <a:latin typeface="Arial" panose="020B0604020202020204" pitchFamily="34" charset="0"/>
                <a:cs typeface="Arial" panose="020B0604020202020204" pitchFamily="34" charset="0"/>
              </a:rPr>
              <a:t>: Each night, money from ticket sales should be placed in the theatre’s safe or deposited at the bank. Important documents should be kept in fireproof files, and electronic records should be backed up daily and require user-ID and password for access. With regards to inventory and supplies, consideration should be given to keeping these assets in a locked room with access allowed only to authorized personnel.</a:t>
            </a:r>
          </a:p>
          <a:p>
            <a:pPr marL="176131" indent="-176131">
              <a:spcBef>
                <a:spcPct val="0"/>
              </a:spcBef>
              <a:buFont typeface="Arial" panose="020B0604020202020204" pitchFamily="34" charset="0"/>
              <a:buChar char="•"/>
            </a:pPr>
            <a:r>
              <a:rPr lang="en-US" b="1" dirty="0">
                <a:latin typeface="Arial" panose="020B0604020202020204" pitchFamily="34" charset="0"/>
                <a:cs typeface="Arial" panose="020B0604020202020204" pitchFamily="34" charset="0"/>
              </a:rPr>
              <a:t>Proper authorization</a:t>
            </a:r>
            <a:r>
              <a:rPr lang="en-US" dirty="0">
                <a:latin typeface="Arial" panose="020B0604020202020204" pitchFamily="34" charset="0"/>
                <a:cs typeface="Arial" panose="020B0604020202020204" pitchFamily="34" charset="0"/>
              </a:rPr>
              <a:t>: The theatre should establish formal guidelines on how to handle cash receipts and make purchases. For example, only management should be authorized to make purchases over certain amounts.</a:t>
            </a:r>
          </a:p>
          <a:p>
            <a:pPr marL="176131" indent="-176131">
              <a:spcBef>
                <a:spcPct val="0"/>
              </a:spcBef>
              <a:buFont typeface="Arial" panose="020B0604020202020204" pitchFamily="34" charset="0"/>
              <a:buChar char="•"/>
            </a:pPr>
            <a:r>
              <a:rPr lang="en-US" b="1" dirty="0">
                <a:latin typeface="Arial" panose="020B0604020202020204" pitchFamily="34" charset="0"/>
                <a:cs typeface="Arial" panose="020B0604020202020204" pitchFamily="34" charset="0"/>
              </a:rPr>
              <a:t>Employee management</a:t>
            </a:r>
            <a:r>
              <a:rPr lang="en-US" dirty="0">
                <a:latin typeface="Arial" panose="020B0604020202020204" pitchFamily="34" charset="0"/>
                <a:cs typeface="Arial" panose="020B0604020202020204" pitchFamily="34" charset="0"/>
              </a:rPr>
              <a:t>: Employees should be made fully aware of the company’s internal control procedures, ethical responsibilities, and channels for reporting irregular activities..</a:t>
            </a:r>
          </a:p>
          <a:p>
            <a:pPr marL="176131" indent="-176131">
              <a:spcBef>
                <a:spcPct val="0"/>
              </a:spcBef>
              <a:buFont typeface="Arial" panose="020B0604020202020204" pitchFamily="34" charset="0"/>
              <a:buChar char="•"/>
            </a:pPr>
            <a:r>
              <a:rPr lang="en-US" b="1" dirty="0">
                <a:latin typeface="Arial" panose="020B0604020202020204" pitchFamily="34" charset="0"/>
                <a:cs typeface="Arial" panose="020B0604020202020204" pitchFamily="34" charset="0"/>
              </a:rPr>
              <a:t>E-commerce controls</a:t>
            </a:r>
            <a:r>
              <a:rPr lang="en-US" dirty="0">
                <a:latin typeface="Arial" panose="020B0604020202020204" pitchFamily="34" charset="0"/>
                <a:cs typeface="Arial" panose="020B0604020202020204" pitchFamily="34" charset="0"/>
              </a:rPr>
              <a:t>:</a:t>
            </a:r>
            <a:r>
              <a:rPr lang="en-US" b="1" dirty="0">
                <a:latin typeface="Arial" panose="020B0604020202020204" pitchFamily="34" charset="0"/>
                <a:cs typeface="Arial" panose="020B0604020202020204" pitchFamily="34" charset="0"/>
              </a:rPr>
              <a:t> </a:t>
            </a:r>
            <a:r>
              <a:rPr lang="en-US" b="0" dirty="0">
                <a:latin typeface="Arial" panose="020B0604020202020204" pitchFamily="34" charset="0"/>
                <a:cs typeface="Arial" panose="020B0604020202020204" pitchFamily="34" charset="0"/>
              </a:rPr>
              <a:t>E-commerce refers to the wide range of electronic activities of a company, such as buying and selling over the Internet, digital information processing, and electronic communication. For example, only authorized personnel should have passwords to conduct electronic business transactions. The company should maintain and systematically check the firewall settings to prevent unauthorized access to accounts and credit card numbers. All employees should update the system’s antivirus software periodically.</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a:p>
        </p:txBody>
      </p:sp>
    </p:spTree>
    <p:extLst>
      <p:ext uri="{BB962C8B-B14F-4D97-AF65-F5344CB8AC3E}">
        <p14:creationId xmlns:p14="http://schemas.microsoft.com/office/powerpoint/2010/main" val="2196509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Examples of detective controls in a movie theatre include:</a:t>
            </a:r>
          </a:p>
          <a:p>
            <a:pPr marL="176131" indent="-176131">
              <a:spcBef>
                <a:spcPct val="0"/>
              </a:spcBef>
              <a:buFont typeface="Arial" panose="020B0604020202020204" pitchFamily="34" charset="0"/>
              <a:buChar char="•"/>
            </a:pPr>
            <a:r>
              <a:rPr lang="en-US" b="1" dirty="0"/>
              <a:t>Reconciliations</a:t>
            </a:r>
            <a:r>
              <a:rPr lang="en-US" dirty="0"/>
              <a:t>: For example, accounting personnel should routinely reconcile the company’s cash records with those of its bank, and any discrepancy should be investigated.</a:t>
            </a:r>
          </a:p>
          <a:p>
            <a:pPr marL="176131" indent="-176131">
              <a:spcBef>
                <a:spcPct val="0"/>
              </a:spcBef>
              <a:buFont typeface="Arial" panose="020B0604020202020204" pitchFamily="34" charset="0"/>
              <a:buChar char="•"/>
            </a:pPr>
            <a:r>
              <a:rPr lang="en-US" b="1" dirty="0"/>
              <a:t>Performance reviews</a:t>
            </a:r>
            <a:r>
              <a:rPr lang="en-US" dirty="0"/>
              <a:t>:</a:t>
            </a:r>
            <a:r>
              <a:rPr lang="en-US" b="1" dirty="0"/>
              <a:t> </a:t>
            </a:r>
            <a:r>
              <a:rPr lang="en-US" dirty="0"/>
              <a:t>For example, the amount of concessions sold should be compared to the number of tickets sold over a period of time. If concession sales are lower than expected for a given number of tickets, employees could be wasting food, stealing snacks, or giving it to their friends for free. Alternatively, vendors may be supplying lower-quality food, driving down sales. Management may also wish to evaluate the overall performance of the theatre by comparing ticket sales for the current year with ticket sales for the previous year.</a:t>
            </a:r>
          </a:p>
          <a:p>
            <a:pPr marL="176131" indent="-176131">
              <a:spcBef>
                <a:spcPct val="0"/>
              </a:spcBef>
              <a:buFont typeface="Arial" panose="020B0604020202020204" pitchFamily="34" charset="0"/>
              <a:buChar char="•"/>
            </a:pPr>
            <a:r>
              <a:rPr lang="en-US" b="1" dirty="0"/>
              <a:t>Audits</a:t>
            </a:r>
            <a:r>
              <a:rPr lang="en-US" dirty="0"/>
              <a:t>: Many companies, such as those companies listed on a stock exchange, are required to have an independent auditor attest to the adequacy of their internal control procedures. Other companies can voluntarily choose each year to have an auditor assess their internal</a:t>
            </a:r>
          </a:p>
          <a:p>
            <a:pPr marL="176131" indent="-176131">
              <a:spcBef>
                <a:spcPct val="0"/>
              </a:spcBef>
              <a:buFont typeface="Arial" panose="020B0604020202020204" pitchFamily="34" charset="0"/>
              <a:buChar char="•"/>
            </a:pPr>
            <a:r>
              <a:rPr lang="en-US" dirty="0"/>
              <a:t>control procedures to detect any deficiencies or fraudulent behavior of employees.</a:t>
            </a:r>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3719255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latin typeface="Arial" panose="020B0604020202020204" pitchFamily="34" charset="0"/>
                <a:cs typeface="Arial" panose="020B0604020202020204" pitchFamily="34" charset="0"/>
              </a:rPr>
              <a:t>As you</a:t>
            </a:r>
            <a:r>
              <a:rPr lang="en-IN" baseline="0" dirty="0">
                <a:latin typeface="Arial" panose="020B0604020202020204" pitchFamily="34" charset="0"/>
                <a:cs typeface="Arial" panose="020B0604020202020204" pitchFamily="34" charset="0"/>
              </a:rPr>
              <a:t> have seen in previous chapters, </a:t>
            </a:r>
            <a:r>
              <a:rPr lang="en-IN" dirty="0">
                <a:latin typeface="Arial" panose="020B0604020202020204" pitchFamily="34" charset="0"/>
                <a:cs typeface="Arial" panose="020B0604020202020204" pitchFamily="34" charset="0"/>
              </a:rPr>
              <a:t>the two key roles of financial accounting are to measure business activities and to communicate those activities to external decision makers. </a:t>
            </a:r>
            <a:r>
              <a:rPr lang="en-US" dirty="0">
                <a:latin typeface="Arial" panose="020B0604020202020204" pitchFamily="34" charset="0"/>
                <a:cs typeface="Arial" panose="020B0604020202020204" pitchFamily="34" charset="0"/>
              </a:rPr>
              <a:t>For the measurement/communication process to be useful, the financial statements have to be accurate. You might be surprised, though, to learn that some companies’ published financial statements are incorrect. In this chapter, we will explore how this could happen and what can be done to help prevent it.</a:t>
            </a:r>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163782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latin typeface="Arial" panose="020B0604020202020204" pitchFamily="34" charset="0"/>
                <a:cs typeface="Arial" panose="020B0604020202020204" pitchFamily="34" charset="0"/>
              </a:rPr>
              <a:t>The CEO and CFO sign a report each year assessing whether the internal controls are adequate. Section 404 of SOX requires not only that companies document their internal controls and assess their adequacy, but that the company’s auditors provide an opinion on management’s assessment.</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The Public Company Accounting Oversight Board (PCAOB) further requires the auditor to express its own opinion on whether the company has maintained effective internal control over financial reporting.</a:t>
            </a:r>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a:p>
        </p:txBody>
      </p:sp>
    </p:spTree>
    <p:extLst>
      <p:ext uri="{BB962C8B-B14F-4D97-AF65-F5344CB8AC3E}">
        <p14:creationId xmlns:p14="http://schemas.microsoft.com/office/powerpoint/2010/main" val="29067662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21</a:t>
            </a:fld>
            <a:endParaRPr lang="en-US"/>
          </a:p>
        </p:txBody>
      </p:sp>
    </p:spTree>
    <p:extLst>
      <p:ext uri="{BB962C8B-B14F-4D97-AF65-F5344CB8AC3E}">
        <p14:creationId xmlns:p14="http://schemas.microsoft.com/office/powerpoint/2010/main" val="12767525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31122682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The Public Company Accounting Oversight Board (PCAOB) requires the auditor to express its</a:t>
            </a:r>
            <a:r>
              <a:rPr lang="en-US" baseline="0" dirty="0"/>
              <a:t> own opinion on whether the company has maintained effective internal control over financial reporting. This illustration provides an excerpt from Regal Entertainment’s auditor’s report.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23</a:t>
            </a:fld>
            <a:endParaRPr lang="en-US"/>
          </a:p>
        </p:txBody>
      </p:sp>
    </p:spTree>
    <p:extLst>
      <p:ext uri="{BB962C8B-B14F-4D97-AF65-F5344CB8AC3E}">
        <p14:creationId xmlns:p14="http://schemas.microsoft.com/office/powerpoint/2010/main" val="7059430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latin typeface="Arial" panose="020B0604020202020204" pitchFamily="34" charset="0"/>
                <a:cs typeface="Arial" panose="020B0604020202020204" pitchFamily="34" charset="0"/>
              </a:rPr>
              <a:t>While better internal control systems will more likely detect operating and reporting errors, no internal control system can turn a bad employee into a good one. No internal control system is perfect.</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Going back to our movie theatre example, if the ticket cashier and the ticket taker, or the ticket cashier and the accountant, decide to work together to steal cash, theft will be much more difficult to detect. Fraud cases that involve collusion are typically several times more severe than are fraud cases involving one person. This suggests that collusion is effective in circumventing control procedures.</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Managers may be required to obtain approval from the chief financial officer (CFO) for all large purchases. However, if the CFO uses the company’s funds to purchase a boat for personal use at a lake home, fewer controls are in place to detect this misappropriation. Even if lower-level employees suspect wrongdoing, they may be unwilling to confront their boss about the issue. Finally, because there are natural risks to running any business, effective internal controls and ethical employees alone cannot ensure a company’s success, or even survival.</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Most companies recognize the limitations of internal controls and provide an explicit discussion of these issues in their annual report.</a:t>
            </a:r>
          </a:p>
        </p:txBody>
      </p:sp>
      <p:sp>
        <p:nvSpPr>
          <p:cNvPr id="4" name="Slide Number Placeholder 3"/>
          <p:cNvSpPr>
            <a:spLocks noGrp="1"/>
          </p:cNvSpPr>
          <p:nvPr>
            <p:ph type="sldNum" sz="quarter" idx="5"/>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2855020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635306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6341830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626074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Of all assets, cash is the one most susceptible to employee fraud. Because of this, companies develop strict procedures to maintain control of cash.</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16955392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1172667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latin typeface="Arial" panose="020B0604020202020204" pitchFamily="34" charset="0"/>
                <a:cs typeface="Arial" panose="020B0604020202020204" pitchFamily="34" charset="0"/>
              </a:rPr>
              <a:t>Companies issue incorrect financial statements for two reasons—errors and fraud</a:t>
            </a:r>
            <a:r>
              <a:rPr lang="en-IN" dirty="0">
                <a:latin typeface="Arial" panose="020B0604020202020204" pitchFamily="34" charset="0"/>
                <a:cs typeface="Arial" panose="020B0604020202020204" pitchFamily="34" charset="0"/>
              </a:rPr>
              <a:t>. Errors are accidental errors in recording (or failing to record) transactions or in applying accounting rules</a:t>
            </a:r>
            <a:r>
              <a:rPr lang="en-US" dirty="0">
                <a:latin typeface="Arial" panose="020B0604020202020204" pitchFamily="34" charset="0"/>
                <a:cs typeface="Arial" panose="020B0604020202020204" pitchFamily="34" charset="0"/>
              </a:rPr>
              <a:t>. Though these errors are unintentional, they create confusion and weaken investor and creditor confidence.</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IN" dirty="0">
                <a:latin typeface="Arial" panose="020B0604020202020204" pitchFamily="34" charset="0"/>
                <a:cs typeface="Arial" panose="020B0604020202020204" pitchFamily="34" charset="0"/>
              </a:rPr>
              <a:t>Fraud occurs when a person intentionally deceives another person for personal gain or to damage that person. Occupational fraud is the use of one’s occupation for personal enrichment through the deliberate misuse or misapplication of the employer’s resources.</a:t>
            </a:r>
          </a:p>
          <a:p>
            <a:pPr>
              <a:spcBef>
                <a:spcPct val="0"/>
              </a:spcBef>
            </a:pPr>
            <a:endParaRPr lang="en-IN" dirty="0">
              <a:latin typeface="Arial" panose="020B0604020202020204" pitchFamily="34" charset="0"/>
              <a:cs typeface="Arial" panose="020B0604020202020204" pitchFamily="34" charset="0"/>
            </a:endParaRPr>
          </a:p>
          <a:p>
            <a:pPr>
              <a:spcBef>
                <a:spcPct val="0"/>
              </a:spcBef>
            </a:pPr>
            <a:r>
              <a:rPr lang="en-IN" dirty="0">
                <a:latin typeface="Arial" panose="020B0604020202020204" pitchFamily="34" charset="0"/>
                <a:cs typeface="Arial" panose="020B0604020202020204" pitchFamily="34" charset="0"/>
              </a:rPr>
              <a:t>The first source of occupational fraud is misuse of company resources.</a:t>
            </a:r>
          </a:p>
          <a:p>
            <a:pPr>
              <a:spcBef>
                <a:spcPct val="0"/>
              </a:spcBef>
            </a:pPr>
            <a:endParaRPr lang="en-IN" dirty="0">
              <a:latin typeface="Arial" panose="020B0604020202020204" pitchFamily="34" charset="0"/>
              <a:cs typeface="Arial" panose="020B0604020202020204" pitchFamily="34" charset="0"/>
            </a:endParaRPr>
          </a:p>
          <a:p>
            <a:pPr>
              <a:spcBef>
                <a:spcPct val="0"/>
              </a:spcBef>
            </a:pPr>
            <a:r>
              <a:rPr lang="en-IN" dirty="0">
                <a:latin typeface="Arial" panose="020B0604020202020204" pitchFamily="34" charset="0"/>
                <a:cs typeface="Arial" panose="020B0604020202020204" pitchFamily="34" charset="0"/>
              </a:rPr>
              <a:t>The second source of occupational fraud involves financial statement manipulation. Here, those in charge of communicating financial accounting information falsify reports.</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4403823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The amount of </a:t>
            </a:r>
            <a:r>
              <a:rPr lang="en-US" b="1" dirty="0">
                <a:latin typeface="Arial" panose="020B0604020202020204" pitchFamily="34" charset="0"/>
                <a:cs typeface="Arial" panose="020B0604020202020204" pitchFamily="34" charset="0"/>
              </a:rPr>
              <a:t>cash</a:t>
            </a:r>
            <a:r>
              <a:rPr lang="en-US" dirty="0">
                <a:latin typeface="Arial" panose="020B0604020202020204" pitchFamily="34" charset="0"/>
                <a:cs typeface="Arial" panose="020B0604020202020204" pitchFamily="34" charset="0"/>
              </a:rPr>
              <a:t> held by a company is reported in its balance sheet. This amount</a:t>
            </a:r>
          </a:p>
          <a:p>
            <a:r>
              <a:rPr lang="en-US" dirty="0">
                <a:latin typeface="Arial" panose="020B0604020202020204" pitchFamily="34" charset="0"/>
                <a:cs typeface="Arial" panose="020B0604020202020204" pitchFamily="34" charset="0"/>
              </a:rPr>
              <a:t> includes currency, coins, and balances in savings</a:t>
            </a:r>
            <a:r>
              <a:rPr lang="en-US" baseline="0" dirty="0">
                <a:latin typeface="Arial" panose="020B0604020202020204" pitchFamily="34" charset="0"/>
                <a:cs typeface="Arial" panose="020B0604020202020204" pitchFamily="34" charset="0"/>
              </a:rPr>
              <a:t> and checking accounts, as well as items acceptable for deposit in these accounts, such as checks received from customers.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In addition, when a company sells products or services to customers who use credit cards or debit cards, the cash to be collected from those sales is nearly always included in the total cash balance immediately. The reason is that cash from those transactions will be deposited electronically into the company’s bank account within a few days.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The important point to understand is that ALL forms of cash and cash equivalents are usually combined and reported as a single asset in the balance sheet of most companies. This line item is usually referred to as “</a:t>
            </a:r>
            <a:r>
              <a:rPr lang="en-US" b="1" i="1" u="none" baseline="0" dirty="0">
                <a:latin typeface="Arial" panose="020B0604020202020204" pitchFamily="34" charset="0"/>
                <a:cs typeface="Arial" panose="020B0604020202020204" pitchFamily="34" charset="0"/>
              </a:rPr>
              <a:t>cash</a:t>
            </a:r>
            <a:r>
              <a:rPr lang="en-US" baseline="0" dirty="0">
                <a:latin typeface="Arial" panose="020B0604020202020204" pitchFamily="34" charset="0"/>
                <a:cs typeface="Arial" panose="020B0604020202020204" pitchFamily="34" charset="0"/>
              </a:rPr>
              <a:t>” or "</a:t>
            </a:r>
            <a:r>
              <a:rPr lang="en-US" b="1" i="1" baseline="0" dirty="0">
                <a:latin typeface="Arial" panose="020B0604020202020204" pitchFamily="34" charset="0"/>
                <a:cs typeface="Arial" panose="020B0604020202020204" pitchFamily="34" charset="0"/>
              </a:rPr>
              <a:t>cash and cash equivalents</a:t>
            </a:r>
            <a:r>
              <a:rPr lang="en-US" baseline="0"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6631811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31</a:t>
            </a:fld>
            <a:endParaRPr lang="en-US"/>
          </a:p>
        </p:txBody>
      </p:sp>
    </p:spTree>
    <p:extLst>
      <p:ext uri="{BB962C8B-B14F-4D97-AF65-F5344CB8AC3E}">
        <p14:creationId xmlns:p14="http://schemas.microsoft.com/office/powerpoint/2010/main" val="4514820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a:p>
        </p:txBody>
      </p:sp>
    </p:spTree>
    <p:extLst>
      <p:ext uri="{BB962C8B-B14F-4D97-AF65-F5344CB8AC3E}">
        <p14:creationId xmlns:p14="http://schemas.microsoft.com/office/powerpoint/2010/main" val="1093435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33</a:t>
            </a:fld>
            <a:endParaRPr lang="en-US"/>
          </a:p>
        </p:txBody>
      </p:sp>
    </p:spTree>
    <p:extLst>
      <p:ext uri="{BB962C8B-B14F-4D97-AF65-F5344CB8AC3E}">
        <p14:creationId xmlns:p14="http://schemas.microsoft.com/office/powerpoint/2010/main" val="16707724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34</a:t>
            </a:fld>
            <a:endParaRPr lang="en-US"/>
          </a:p>
        </p:txBody>
      </p:sp>
    </p:spTree>
    <p:extLst>
      <p:ext uri="{BB962C8B-B14F-4D97-AF65-F5344CB8AC3E}">
        <p14:creationId xmlns:p14="http://schemas.microsoft.com/office/powerpoint/2010/main" val="7690561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Arial" panose="020B0604020202020204" pitchFamily="34" charset="0"/>
                <a:cs typeface="Arial" panose="020B0604020202020204" pitchFamily="34" charset="0"/>
              </a:rPr>
              <a:t>Companies collect payments from customers in a variety of ways:</a:t>
            </a:r>
          </a:p>
          <a:p>
            <a:pPr marL="176131" indent="-176131">
              <a:buFont typeface="Arial" panose="020B0604020202020204" pitchFamily="34" charset="0"/>
              <a:buChar char="•"/>
              <a:defRPr/>
            </a:pPr>
            <a:r>
              <a:rPr lang="en-US" b="1" dirty="0">
                <a:latin typeface="Arial" panose="020B0604020202020204" pitchFamily="34" charset="0"/>
                <a:cs typeface="Arial" panose="020B0604020202020204" pitchFamily="34" charset="0"/>
              </a:rPr>
              <a:t>Cash and checks (“paper”)</a:t>
            </a:r>
            <a:r>
              <a:rPr lang="en-US" dirty="0">
                <a:latin typeface="Arial" panose="020B0604020202020204" pitchFamily="34" charset="0"/>
                <a:cs typeface="Arial" panose="020B0604020202020204" pitchFamily="34" charset="0"/>
              </a:rPr>
              <a:t>: Both forms of payment were once very common but are on the decline, especially with younger customers.</a:t>
            </a:r>
          </a:p>
          <a:p>
            <a:pPr marL="176131" indent="-176131">
              <a:buFont typeface="Arial" panose="020B0604020202020204" pitchFamily="34" charset="0"/>
              <a:buChar char="•"/>
              <a:defRPr/>
            </a:pPr>
            <a:r>
              <a:rPr lang="en-US" b="1" dirty="0">
                <a:latin typeface="Arial" panose="020B0604020202020204" pitchFamily="34" charset="0"/>
                <a:cs typeface="Arial" panose="020B0604020202020204" pitchFamily="34" charset="0"/>
              </a:rPr>
              <a:t>Credit cards and debit cards (“plastic”). </a:t>
            </a:r>
            <a:r>
              <a:rPr lang="en-US" dirty="0">
                <a:latin typeface="Arial" panose="020B0604020202020204" pitchFamily="34" charset="0"/>
                <a:cs typeface="Arial" panose="020B0604020202020204" pitchFamily="34" charset="0"/>
              </a:rPr>
              <a:t>Credit cards offer the advantage of allowing customers to purchase on credit, while debit cards withdraw funds immediately from the customer’s bank account.</a:t>
            </a:r>
          </a:p>
          <a:p>
            <a:pPr marL="176131" indent="-176131">
              <a:buFont typeface="Arial" panose="020B0604020202020204" pitchFamily="34" charset="0"/>
              <a:buChar char="•"/>
              <a:defRPr/>
            </a:pPr>
            <a:r>
              <a:rPr lang="en-US" b="1" dirty="0">
                <a:latin typeface="Arial" panose="020B0604020202020204" pitchFamily="34" charset="0"/>
                <a:cs typeface="Arial" panose="020B0604020202020204" pitchFamily="34" charset="0"/>
              </a:rPr>
              <a:t>Mobile payments</a:t>
            </a:r>
            <a:r>
              <a:rPr lang="en-US" dirty="0">
                <a:latin typeface="Arial" panose="020B0604020202020204" pitchFamily="34" charset="0"/>
                <a:cs typeface="Arial" panose="020B0604020202020204" pitchFamily="34" charset="0"/>
              </a:rPr>
              <a:t>: Customers can electronically store credit cards and debit cards on their mobile device, eliminating the need to carry a physical wallet.</a:t>
            </a:r>
          </a:p>
          <a:p>
            <a:pPr marL="176131" indent="-176131">
              <a:buFont typeface="Arial" panose="020B0604020202020204" pitchFamily="34" charset="0"/>
              <a:buChar char="•"/>
              <a:defRPr/>
            </a:pPr>
            <a:r>
              <a:rPr lang="en-US" b="1" dirty="0">
                <a:latin typeface="Arial" panose="020B0604020202020204" pitchFamily="34" charset="0"/>
                <a:cs typeface="Arial" panose="020B0604020202020204" pitchFamily="34" charset="0"/>
              </a:rPr>
              <a:t>Electronic funds transfers (EFTs)</a:t>
            </a:r>
            <a:r>
              <a:rPr lang="en-US" dirty="0">
                <a:latin typeface="Arial" panose="020B0604020202020204" pitchFamily="34" charset="0"/>
                <a:cs typeface="Arial" panose="020B0604020202020204" pitchFamily="34" charset="0"/>
              </a:rPr>
              <a:t>: Customers often transfer funds directly from their bank account to the company’s bank. </a:t>
            </a:r>
          </a:p>
          <a:p>
            <a:pPr marL="176131" indent="-176131">
              <a:buFont typeface="Arial" panose="020B0604020202020204" pitchFamily="34" charset="0"/>
              <a:buChar char="•"/>
              <a:defRPr/>
            </a:pPr>
            <a:r>
              <a:rPr lang="en-US" b="1" dirty="0">
                <a:latin typeface="Arial" panose="020B0604020202020204" pitchFamily="34" charset="0"/>
                <a:cs typeface="Arial" panose="020B0604020202020204" pitchFamily="34" charset="0"/>
              </a:rPr>
              <a:t>Prepaid cards</a:t>
            </a:r>
            <a:r>
              <a:rPr lang="en-US" dirty="0">
                <a:latin typeface="Arial" panose="020B0604020202020204" pitchFamily="34" charset="0"/>
                <a:cs typeface="Arial" panose="020B0604020202020204" pitchFamily="34" charset="0"/>
              </a:rPr>
              <a:t>: Often referred to as gift cards, customers use these much like debit cards, except that expenditures are applied to the card’s balance (not a bank account balance).</a:t>
            </a:r>
          </a:p>
          <a:p>
            <a:pPr marL="176131" indent="-176131">
              <a:buFont typeface="Arial" panose="020B0604020202020204" pitchFamily="34" charset="0"/>
              <a:buChar char="•"/>
              <a:defRPr/>
            </a:pPr>
            <a:r>
              <a:rPr lang="en-US" b="1" dirty="0">
                <a:latin typeface="Arial" panose="020B0604020202020204" pitchFamily="34" charset="0"/>
                <a:cs typeface="Arial" panose="020B0604020202020204" pitchFamily="34" charset="0"/>
              </a:rPr>
              <a:t>Cryptocurrencies</a:t>
            </a:r>
            <a:r>
              <a:rPr lang="en-US" dirty="0">
                <a:latin typeface="Arial" panose="020B0604020202020204" pitchFamily="34" charset="0"/>
                <a:cs typeface="Arial" panose="020B0604020202020204" pitchFamily="34" charset="0"/>
              </a:rPr>
              <a:t>: Cryptocurrencies represent digital money that allows peer-to-peer transactions without the need for a third-party bank or credit card company. While relatively few businesses currently accept cryptocurrencies, these types of payment seem more likely in the future, as blockchain technology is expected to help prevent fraud.</a:t>
            </a:r>
            <a:endParaRPr lang="en-IN"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35</a:t>
            </a:fld>
            <a:endParaRPr lang="en-US"/>
          </a:p>
        </p:txBody>
      </p:sp>
    </p:spTree>
    <p:extLst>
      <p:ext uri="{BB962C8B-B14F-4D97-AF65-F5344CB8AC3E}">
        <p14:creationId xmlns:p14="http://schemas.microsoft.com/office/powerpoint/2010/main" val="23359726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Arial" panose="020B0604020202020204" pitchFamily="34" charset="0"/>
                <a:cs typeface="Arial" panose="020B0604020202020204" pitchFamily="34" charset="0"/>
              </a:rPr>
              <a:t>While it might surprise you, many companies still receive cash and checks. These forms of payment are more susceptible to theft, fraud, and being lost or destroyed.</a:t>
            </a:r>
          </a:p>
          <a:p>
            <a:pPr>
              <a:defRPr/>
            </a:pPr>
            <a:endParaRPr lang="en-US" dirty="0">
              <a:latin typeface="Arial" panose="020B0604020202020204" pitchFamily="34" charset="0"/>
              <a:cs typeface="Arial" panose="020B0604020202020204" pitchFamily="34" charset="0"/>
            </a:endParaRPr>
          </a:p>
          <a:p>
            <a:pPr>
              <a:defRPr/>
            </a:pPr>
            <a:r>
              <a:rPr lang="en-US" sz="1200" dirty="0">
                <a:solidFill>
                  <a:srgbClr val="000000"/>
                </a:solidFill>
                <a:latin typeface="Arial" panose="020B0604020202020204" pitchFamily="34" charset="0"/>
                <a:cs typeface="Arial" panose="020B0604020202020204" pitchFamily="34" charset="0"/>
              </a:rPr>
              <a:t>Whether a customer uses cash or a check to make a purchase, the company records the transaction as a cash sale (with a debit to Cash and a  credit to Service Revenue). </a:t>
            </a:r>
            <a:endParaRPr lang="en-IN"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9726886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Arial" panose="020B0604020202020204" pitchFamily="34" charset="0"/>
                <a:cs typeface="Arial" panose="020B0604020202020204" pitchFamily="34" charset="0"/>
              </a:rPr>
              <a:t>The term credit card is derived from the fact that the issuer, such as Visa® or MasterCard®, extends credit (lends money) to the cardholder each time the cardholder uses the card. </a:t>
            </a:r>
          </a:p>
          <a:p>
            <a:pPr>
              <a:defRPr/>
            </a:pPr>
            <a:endParaRPr lang="en-US" dirty="0">
              <a:latin typeface="Arial" panose="020B0604020202020204" pitchFamily="34" charset="0"/>
              <a:cs typeface="Arial" panose="020B0604020202020204" pitchFamily="34" charset="0"/>
            </a:endParaRPr>
          </a:p>
          <a:p>
            <a:pPr>
              <a:defRPr/>
            </a:pPr>
            <a:r>
              <a:rPr lang="en-US" dirty="0">
                <a:latin typeface="Arial" panose="020B0604020202020204" pitchFamily="34" charset="0"/>
                <a:cs typeface="Arial" panose="020B0604020202020204" pitchFamily="34" charset="0"/>
              </a:rPr>
              <a:t>Credit card companies earn revenues primarily in two ways. </a:t>
            </a:r>
          </a:p>
          <a:p>
            <a:pPr marL="176131" indent="-176131">
              <a:buFont typeface="Arial" panose="020B0604020202020204" pitchFamily="34" charset="0"/>
              <a:buChar char="•"/>
              <a:defRPr/>
            </a:pPr>
            <a:r>
              <a:rPr lang="en-US" dirty="0">
                <a:latin typeface="Arial" panose="020B0604020202020204" pitchFamily="34" charset="0"/>
                <a:cs typeface="Arial" panose="020B0604020202020204" pitchFamily="34" charset="0"/>
              </a:rPr>
              <a:t>First, the cardholder has a specified grace period before he or she has to pay the credit card balance in full. If the balance is not paid by the end of the grace period, the issuing company will charge a fee (interest).</a:t>
            </a:r>
          </a:p>
          <a:p>
            <a:pPr marL="176131" indent="-176131">
              <a:buFont typeface="Arial" panose="020B0604020202020204" pitchFamily="34" charset="0"/>
              <a:buChar char="•"/>
              <a:defRPr/>
            </a:pPr>
            <a:r>
              <a:rPr lang="en-US" dirty="0">
                <a:latin typeface="Arial" panose="020B0604020202020204" pitchFamily="34" charset="0"/>
                <a:cs typeface="Arial" panose="020B0604020202020204" pitchFamily="34" charset="0"/>
              </a:rPr>
              <a:t>Second, credit card companies charge the retailer, not the customer, for the use of the credit card. This charge generally ranges from 2% to 4% of the amount of the sale.</a:t>
            </a:r>
            <a:endParaRPr lang="en-IN"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Tree>
    <p:extLst>
      <p:ext uri="{BB962C8B-B14F-4D97-AF65-F5344CB8AC3E}">
        <p14:creationId xmlns:p14="http://schemas.microsoft.com/office/powerpoint/2010/main" val="35630431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latin typeface="Arial" panose="020B0604020202020204" pitchFamily="34" charset="0"/>
                <a:cs typeface="Arial" panose="020B0604020202020204" pitchFamily="34" charset="0"/>
              </a:rPr>
              <a:t>Moviegoers don’t pay cash to the theatre at the time of sale, but MasterCard deposits cash, less the service fee expense, into the theatre’s account, usually within 1 to 3 days. Therefore, the theatre records the $2,000 credit card transaction as $1,940 cash received and $60 service fee expense. We debit Cash for $1,940, debit Service Fee Expense for $60, and credit Service Revenue for $2,000.</a:t>
            </a:r>
          </a:p>
          <a:p>
            <a:pPr defTabSz="469682">
              <a:spcBef>
                <a:spcPct val="0"/>
              </a:spcBef>
              <a:defRPr/>
            </a:pPr>
            <a:endParaRPr lang="en-US" dirty="0">
              <a:latin typeface="Arial" panose="020B0604020202020204" pitchFamily="34" charset="0"/>
              <a:cs typeface="Arial" panose="020B0604020202020204" pitchFamily="34" charset="0"/>
            </a:endParaRPr>
          </a:p>
          <a:p>
            <a:pPr defTabSz="469682">
              <a:spcBef>
                <a:spcPct val="0"/>
              </a:spcBef>
              <a:defRPr/>
            </a:pPr>
            <a:r>
              <a:rPr lang="en-US" dirty="0">
                <a:latin typeface="Arial" panose="020B0604020202020204" pitchFamily="34" charset="0"/>
                <a:cs typeface="Arial" panose="020B0604020202020204" pitchFamily="34" charset="0"/>
              </a:rPr>
              <a:t>From the seller’s perspective, the only difference between a cash sale and a credit card sale is that the seller must pay a fee to the credit card company for allowing the customer to use a credit card.</a:t>
            </a:r>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24764635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Debit cards are sometimes referred to as check cards.</a:t>
            </a:r>
          </a:p>
          <a:p>
            <a:pPr>
              <a:defRPr/>
            </a:pPr>
            <a:endParaRPr lang="en-US" dirty="0"/>
          </a:p>
          <a:p>
            <a:pPr>
              <a:defRPr/>
            </a:pPr>
            <a:r>
              <a:rPr lang="en-US" dirty="0"/>
              <a:t>Debit card transactions are recorded similar to credit card transactions.</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39</a:t>
            </a:fld>
            <a:endParaRPr lang="en-US"/>
          </a:p>
        </p:txBody>
      </p:sp>
    </p:spTree>
    <p:extLst>
      <p:ext uri="{BB962C8B-B14F-4D97-AF65-F5344CB8AC3E}">
        <p14:creationId xmlns:p14="http://schemas.microsoft.com/office/powerpoint/2010/main" val="3883191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N" dirty="0">
                <a:latin typeface="Arial" panose="020B0604020202020204" pitchFamily="34" charset="0"/>
                <a:cs typeface="Arial" panose="020B0604020202020204" pitchFamily="34" charset="0"/>
              </a:rPr>
              <a:t>Three elements are present for every fraud that occurs:</a:t>
            </a:r>
          </a:p>
          <a:p>
            <a:pPr marL="234841" indent="-234841" defTabSz="469682">
              <a:buFont typeface="+mj-lt"/>
              <a:buAutoNum type="arabicPeriod"/>
              <a:defRPr/>
            </a:pPr>
            <a:r>
              <a:rPr lang="en-IN" dirty="0">
                <a:latin typeface="Arial" panose="020B0604020202020204" pitchFamily="34" charset="0"/>
                <a:cs typeface="Arial" panose="020B0604020202020204" pitchFamily="34" charset="0"/>
              </a:rPr>
              <a:t>Opportunity—the situation allows the fraud to occur.</a:t>
            </a:r>
            <a:endParaRPr lang="en-US" dirty="0">
              <a:latin typeface="Arial" panose="020B0604020202020204" pitchFamily="34" charset="0"/>
              <a:cs typeface="Arial" panose="020B0604020202020204" pitchFamily="34" charset="0"/>
            </a:endParaRPr>
          </a:p>
          <a:p>
            <a:pPr marL="234841" indent="-234841">
              <a:buFont typeface="+mj-lt"/>
              <a:buAutoNum type="arabicPeriod"/>
              <a:defRPr/>
            </a:pPr>
            <a:r>
              <a:rPr lang="en-IN" dirty="0">
                <a:latin typeface="Arial" panose="020B0604020202020204" pitchFamily="34" charset="0"/>
                <a:cs typeface="Arial" panose="020B0604020202020204" pitchFamily="34" charset="0"/>
              </a:rPr>
              <a:t>Motivation (or pressure)—someone feels the need to commit fraud, such as the need for money.</a:t>
            </a:r>
          </a:p>
          <a:p>
            <a:pPr marL="234841" indent="-234841">
              <a:buFont typeface="+mj-lt"/>
              <a:buAutoNum type="arabicPeriod"/>
              <a:defRPr/>
            </a:pPr>
            <a:r>
              <a:rPr lang="en-IN" dirty="0">
                <a:latin typeface="Arial" panose="020B0604020202020204" pitchFamily="34" charset="0"/>
                <a:cs typeface="Arial" panose="020B0604020202020204" pitchFamily="34" charset="0"/>
              </a:rPr>
              <a:t>Rationalization—justification for the deceptive act by the one committing fraud.</a:t>
            </a:r>
          </a:p>
          <a:p>
            <a:pPr marL="234841" indent="-234841">
              <a:buFont typeface="+mj-lt"/>
              <a:buAutoNum type="arabicPeriod"/>
              <a:defRPr/>
            </a:pPr>
            <a:endParaRPr lang="en-IN" dirty="0">
              <a:latin typeface="Arial" panose="020B0604020202020204" pitchFamily="34" charset="0"/>
              <a:cs typeface="Arial" panose="020B0604020202020204" pitchFamily="34" charset="0"/>
            </a:endParaRPr>
          </a:p>
          <a:p>
            <a:pPr>
              <a:defRPr/>
            </a:pPr>
            <a:r>
              <a:rPr lang="en-IN" dirty="0">
                <a:latin typeface="Arial" panose="020B0604020202020204" pitchFamily="34" charset="0"/>
                <a:cs typeface="Arial" panose="020B0604020202020204" pitchFamily="34" charset="0"/>
              </a:rPr>
              <a:t>What</a:t>
            </a:r>
            <a:r>
              <a:rPr lang="en-IN" baseline="0" dirty="0">
                <a:latin typeface="Arial" panose="020B0604020202020204" pitchFamily="34" charset="0"/>
                <a:cs typeface="Arial" panose="020B0604020202020204" pitchFamily="34" charset="0"/>
              </a:rPr>
              <a:t> can be done to help minimize fraud? At least one of the three elements of the fraud triangle must be eliminated. </a:t>
            </a:r>
            <a:endParaRPr lang="en-IN"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32730494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40</a:t>
            </a:fld>
            <a:endParaRPr lang="en-US"/>
          </a:p>
        </p:txBody>
      </p:sp>
    </p:spTree>
    <p:extLst>
      <p:ext uri="{BB962C8B-B14F-4D97-AF65-F5344CB8AC3E}">
        <p14:creationId xmlns:p14="http://schemas.microsoft.com/office/powerpoint/2010/main" val="4912134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Arial" panose="020B0604020202020204" pitchFamily="34" charset="0"/>
                <a:cs typeface="Arial" panose="020B0604020202020204" pitchFamily="34" charset="0"/>
              </a:rPr>
              <a:t>Managers should design proper controls for cash disbursements to prevent any unauthorized payments and ensure proper recording. Consistent with our discussion of cash receipts, cash disbursements include not only disbursing physical cash, but also writing checks and using credit cards and debit cards to make payments. All these forms of payment constitute cash disbursement and require formal internal control procedures.</a:t>
            </a:r>
          </a:p>
          <a:p>
            <a:pPr>
              <a:defRPr/>
            </a:pPr>
            <a:endParaRPr lang="en-US" dirty="0">
              <a:latin typeface="Arial" panose="020B0604020202020204" pitchFamily="34" charset="0"/>
              <a:cs typeface="Arial" panose="020B0604020202020204" pitchFamily="34" charset="0"/>
            </a:endParaRPr>
          </a:p>
          <a:p>
            <a:pPr defTabSz="469682">
              <a:defRPr/>
            </a:pPr>
            <a:r>
              <a:rPr lang="en-US" dirty="0">
                <a:latin typeface="Arial" panose="020B0604020202020204" pitchFamily="34" charset="0"/>
                <a:cs typeface="Arial" panose="020B0604020202020204" pitchFamily="34" charset="0"/>
              </a:rPr>
              <a:t>A summary of the first three common controls over cash disbursements are provided in this slide.</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41</a:t>
            </a:fld>
            <a:endParaRPr lang="en-US"/>
          </a:p>
        </p:txBody>
      </p:sp>
    </p:spTree>
    <p:extLst>
      <p:ext uri="{BB962C8B-B14F-4D97-AF65-F5344CB8AC3E}">
        <p14:creationId xmlns:p14="http://schemas.microsoft.com/office/powerpoint/2010/main" val="42371908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 summary of the remaining three common controls over cash disbursements are provided in this slide.</a:t>
            </a:r>
          </a:p>
        </p:txBody>
      </p:sp>
      <p:sp>
        <p:nvSpPr>
          <p:cNvPr id="4" name="Slide Number Placeholder 3"/>
          <p:cNvSpPr>
            <a:spLocks noGrp="1"/>
          </p:cNvSpPr>
          <p:nvPr>
            <p:ph type="sldNum" sz="quarter" idx="5"/>
          </p:nvPr>
        </p:nvSpPr>
        <p:spPr/>
        <p:txBody>
          <a:bodyPr/>
          <a:lstStyle/>
          <a:p>
            <a:fld id="{35356329-1779-487C-B587-BBABA473AA7C}" type="slidenum">
              <a:rPr lang="en-US" smtClean="0"/>
              <a:t>42</a:t>
            </a:fld>
            <a:endParaRPr lang="en-US"/>
          </a:p>
        </p:txBody>
      </p:sp>
    </p:spTree>
    <p:extLst>
      <p:ext uri="{BB962C8B-B14F-4D97-AF65-F5344CB8AC3E}">
        <p14:creationId xmlns:p14="http://schemas.microsoft.com/office/powerpoint/2010/main" val="8028744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When the movie theatre pays $1,000 to advertise its show times, it records the transaction in the same manner, regardless of whether it pays with cash, a check, or a debit card. The transaction is recorded with a debit to Advertising Expense and a credit to Cash.</a:t>
            </a:r>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15322728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latin typeface="Arial" panose="020B0604020202020204" pitchFamily="34" charset="0"/>
                <a:cs typeface="Arial" panose="020B0604020202020204" pitchFamily="34" charset="0"/>
              </a:rPr>
              <a:t>Because credit cards allow the purchaser to delay payment for several weeks or even months, if the theatre uses a credit card to pay for the $1,000 worth of advertising, it would record the purchase with a debit to Advertising Expense and a credit to Accounts Payable.</a:t>
            </a:r>
          </a:p>
          <a:p>
            <a:pPr defTabSz="469682">
              <a:spcBef>
                <a:spcPct val="0"/>
              </a:spcBef>
              <a:defRPr/>
            </a:pPr>
            <a:endParaRPr lang="en-US" dirty="0">
              <a:latin typeface="Arial" panose="020B0604020202020204" pitchFamily="34" charset="0"/>
              <a:cs typeface="Arial" panose="020B0604020202020204" pitchFamily="34" charset="0"/>
            </a:endParaRPr>
          </a:p>
          <a:p>
            <a:pPr defTabSz="469682">
              <a:spcBef>
                <a:spcPct val="0"/>
              </a:spcBef>
              <a:defRPr/>
            </a:pPr>
            <a:r>
              <a:rPr lang="en-US" sz="1200" dirty="0">
                <a:solidFill>
                  <a:srgbClr val="000000"/>
                </a:solidFill>
                <a:latin typeface="Arial" panose="020B0604020202020204" pitchFamily="34" charset="0"/>
                <a:cs typeface="Arial" panose="020B0604020202020204" pitchFamily="34" charset="0"/>
              </a:rPr>
              <a:t>Smaller companies often use credit cards to make purchases, whereas larger companies buy on account (or on credit). Both result in payment by the company being somewhat delayed, and therefore both types of purchases result in Accounts Payable being recorded. </a:t>
            </a:r>
          </a:p>
          <a:p>
            <a:pPr defTabSz="469682">
              <a:spcBef>
                <a:spcPct val="0"/>
              </a:spcBef>
              <a:defRPr/>
            </a:pPr>
            <a:endParaRPr lang="en-US" sz="1200" dirty="0">
              <a:solidFill>
                <a:srgbClr val="000000"/>
              </a:solidFill>
              <a:latin typeface="Arial" panose="020B0604020202020204" pitchFamily="34" charset="0"/>
              <a:cs typeface="Arial" panose="020B0604020202020204" pitchFamily="34" charset="0"/>
            </a:endParaRPr>
          </a:p>
          <a:p>
            <a:pPr defTabSz="469682">
              <a:spcBef>
                <a:spcPct val="0"/>
              </a:spcBef>
              <a:defRPr/>
            </a:pPr>
            <a:r>
              <a:rPr lang="en-US" sz="1200" dirty="0">
                <a:solidFill>
                  <a:srgbClr val="000000"/>
                </a:solidFill>
                <a:latin typeface="Arial" panose="020B0604020202020204" pitchFamily="34" charset="0"/>
                <a:cs typeface="Arial" panose="020B0604020202020204" pitchFamily="34" charset="0"/>
              </a:rPr>
              <a:t>In addition, in practice when we record Accounts Payable, we would also indicate the specific credit card or specific vendor that is owed.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44</a:t>
            </a:fld>
            <a:endParaRPr lang="en-US"/>
          </a:p>
        </p:txBody>
      </p:sp>
    </p:spTree>
    <p:extLst>
      <p:ext uri="{BB962C8B-B14F-4D97-AF65-F5344CB8AC3E}">
        <p14:creationId xmlns:p14="http://schemas.microsoft.com/office/powerpoint/2010/main" val="41097432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45</a:t>
            </a:fld>
            <a:endParaRPr lang="en-US"/>
          </a:p>
        </p:txBody>
      </p:sp>
    </p:spTree>
    <p:extLst>
      <p:ext uri="{BB962C8B-B14F-4D97-AF65-F5344CB8AC3E}">
        <p14:creationId xmlns:p14="http://schemas.microsoft.com/office/powerpoint/2010/main" val="3240018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46</a:t>
            </a:fld>
            <a:endParaRPr lang="en-US"/>
          </a:p>
        </p:txBody>
      </p:sp>
    </p:spTree>
    <p:extLst>
      <p:ext uri="{BB962C8B-B14F-4D97-AF65-F5344CB8AC3E}">
        <p14:creationId xmlns:p14="http://schemas.microsoft.com/office/powerpoint/2010/main" val="39384930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 company’s cash balance</a:t>
            </a:r>
            <a:r>
              <a:rPr lang="en-US" baseline="0" dirty="0">
                <a:latin typeface="Arial" panose="020B0604020202020204" pitchFamily="34" charset="0"/>
                <a:cs typeface="Arial" panose="020B0604020202020204" pitchFamily="34" charset="0"/>
              </a:rPr>
              <a:t> as recorded in its books rarely equals the cash balance reported in the bank statement. </a:t>
            </a:r>
          </a:p>
          <a:p>
            <a:endParaRPr lang="en-US" baseline="0" dirty="0">
              <a:latin typeface="Arial" panose="020B0604020202020204" pitchFamily="34" charset="0"/>
              <a:cs typeface="Arial" panose="020B0604020202020204" pitchFamily="34" charset="0"/>
            </a:endParaRPr>
          </a:p>
          <a:p>
            <a:pPr defTabSz="469682">
              <a:defRPr/>
            </a:pPr>
            <a:r>
              <a:rPr lang="en-IN" dirty="0">
                <a:latin typeface="Arial" panose="020B0604020202020204" pitchFamily="34" charset="0"/>
                <a:cs typeface="Arial" panose="020B0604020202020204" pitchFamily="34" charset="0"/>
              </a:rPr>
              <a:t>Another important control used by nearly all companies to help maintain control of cash is a bank reconciliation. A </a:t>
            </a:r>
            <a:r>
              <a:rPr lang="en-IN" b="1" dirty="0">
                <a:latin typeface="Arial" panose="020B0604020202020204" pitchFamily="34" charset="0"/>
                <a:cs typeface="Arial" panose="020B0604020202020204" pitchFamily="34" charset="0"/>
              </a:rPr>
              <a:t>bank reconciliation </a:t>
            </a:r>
            <a:r>
              <a:rPr lang="en-IN" dirty="0">
                <a:latin typeface="Arial" panose="020B0604020202020204" pitchFamily="34" charset="0"/>
                <a:cs typeface="Arial" panose="020B0604020202020204" pitchFamily="34" charset="0"/>
              </a:rPr>
              <a:t>matches the balance of cash in the bank account with the balance of cash in the company’s own records. </a:t>
            </a:r>
            <a:r>
              <a:rPr lang="en-US" baseline="0" dirty="0">
                <a:latin typeface="Arial" panose="020B0604020202020204" pitchFamily="34" charset="0"/>
                <a:cs typeface="Arial" panose="020B0604020202020204" pitchFamily="34" charset="0"/>
              </a:rPr>
              <a:t>Differences between the two are usually due to timing differences or errors. Timing differences in cash occur when the company records transactions either before or after the bank records the same transaction. Errors can be made by either party—either by the bank or by the company. </a:t>
            </a:r>
          </a:p>
          <a:p>
            <a:pPr marL="176131" indent="-176131" defTabSz="469682">
              <a:buFont typeface="Arial" panose="020B0604020202020204" pitchFamily="34" charset="0"/>
              <a:buChar char="•"/>
              <a:defRPr/>
            </a:pPr>
            <a:r>
              <a:rPr lang="en-US" baseline="0" dirty="0">
                <a:latin typeface="Arial" panose="020B0604020202020204" pitchFamily="34" charset="0"/>
                <a:cs typeface="Arial" panose="020B0604020202020204" pitchFamily="34" charset="0"/>
              </a:rPr>
              <a:t>For example, when a company receives cash for selling products and services, the company records an increase to cash immediately. The bank, however, doesn’t record an increase until the cash is later deposited.</a:t>
            </a:r>
          </a:p>
          <a:p>
            <a:pPr marL="293551" indent="-293551" defTabSz="469682">
              <a:buFont typeface="Arial" panose="020B0604020202020204" pitchFamily="34" charset="0"/>
              <a:buChar char="•"/>
              <a:defRPr/>
            </a:pPr>
            <a:r>
              <a:rPr lang="en-US" sz="1200" dirty="0">
                <a:solidFill>
                  <a:srgbClr val="000000"/>
                </a:solidFill>
                <a:latin typeface="Arial" panose="020B0604020202020204" pitchFamily="34" charset="0"/>
                <a:cs typeface="Arial" panose="020B0604020202020204" pitchFamily="34" charset="0"/>
              </a:rPr>
              <a:t>Other times, it’s the bank that is the first to record a transaction. For example, banks may charge service fees for a variety of items. These fees immediately reduce the bank’s record of the company’s balance for cash. However, the company may not be immediately aware of these fees. </a:t>
            </a:r>
          </a:p>
          <a:p>
            <a:pPr marL="293551" indent="-293551" defTabSz="469682">
              <a:buFont typeface="Arial" panose="020B0604020202020204" pitchFamily="34" charset="0"/>
              <a:buChar char="•"/>
              <a:defRPr/>
            </a:pPr>
            <a:endParaRPr lang="en-US" sz="1200" dirty="0">
              <a:solidFill>
                <a:srgbClr val="000000"/>
              </a:solidFill>
              <a:latin typeface="Arial" panose="020B0604020202020204" pitchFamily="34" charset="0"/>
              <a:cs typeface="Arial" panose="020B0604020202020204" pitchFamily="34" charset="0"/>
            </a:endParaRPr>
          </a:p>
          <a:p>
            <a:pPr defTabSz="469682">
              <a:defRPr/>
            </a:pPr>
            <a:r>
              <a:rPr lang="en-US" sz="1200" dirty="0">
                <a:solidFill>
                  <a:srgbClr val="000000"/>
                </a:solidFill>
                <a:latin typeface="Arial" panose="020B0604020202020204" pitchFamily="34" charset="0"/>
                <a:cs typeface="Arial" panose="020B0604020202020204" pitchFamily="34" charset="0"/>
              </a:rPr>
              <a:t>An accidental error might occur if the company mistakenly were to record a payment for $117 as $171 in its records, or if the bank improperly processed a deposit of $1,100 as a $1,010 deposit. An intentional error is the result of theft. If the company records a daily deposit of</a:t>
            </a:r>
          </a:p>
          <a:p>
            <a:pPr defTabSz="469682">
              <a:defRPr/>
            </a:pPr>
            <a:r>
              <a:rPr lang="en-US" sz="1200" dirty="0">
                <a:solidFill>
                  <a:srgbClr val="000000"/>
                </a:solidFill>
                <a:latin typeface="Arial" panose="020B0604020202020204" pitchFamily="34" charset="0"/>
                <a:cs typeface="Arial" panose="020B0604020202020204" pitchFamily="34" charset="0"/>
              </a:rPr>
              <a:t>$5,000 but an employee deposits only $500 into the bank account and pockets the rest, the bank reconciliation will reveal the missing $4,500.</a:t>
            </a:r>
          </a:p>
          <a:p>
            <a:pPr defTabSz="469682">
              <a:defRPr/>
            </a:pPr>
            <a:endParaRPr lang="en-US" sz="1200" dirty="0">
              <a:solidFill>
                <a:srgbClr val="000000"/>
              </a:solidFill>
              <a:latin typeface="Arial" panose="020B0604020202020204" pitchFamily="34" charset="0"/>
              <a:cs typeface="Arial" panose="020B0604020202020204" pitchFamily="34" charset="0"/>
            </a:endParaRPr>
          </a:p>
          <a:p>
            <a:pPr defTabSz="469682">
              <a:defRPr/>
            </a:pPr>
            <a:r>
              <a:rPr lang="en-US" sz="1200" dirty="0">
                <a:solidFill>
                  <a:srgbClr val="000000"/>
                </a:solidFill>
                <a:latin typeface="Arial" panose="020B0604020202020204" pitchFamily="34" charset="0"/>
                <a:cs typeface="Arial" panose="020B0604020202020204" pitchFamily="34" charset="0"/>
              </a:rPr>
              <a:t>It is the possibility of these errors, or even outright fraudulent activities, that makes the bank reconciliation a useful cash control tool. That’s why bank reconciliations are prepared frequently by most companies. </a:t>
            </a:r>
          </a:p>
        </p:txBody>
      </p:sp>
      <p:sp>
        <p:nvSpPr>
          <p:cNvPr id="4" name="Slide Number Placeholder 3"/>
          <p:cNvSpPr>
            <a:spLocks noGrp="1"/>
          </p:cNvSpPr>
          <p:nvPr>
            <p:ph type="sldNum" sz="quarter" idx="5"/>
          </p:nvPr>
        </p:nvSpPr>
        <p:spPr/>
        <p:txBody>
          <a:bodyPr/>
          <a:lstStyle/>
          <a:p>
            <a:fld id="{35356329-1779-487C-B587-BBABA473AA7C}" type="slidenum">
              <a:rPr lang="en-US" smtClean="0"/>
              <a:t>47</a:t>
            </a:fld>
            <a:endParaRPr lang="en-US"/>
          </a:p>
        </p:txBody>
      </p:sp>
    </p:spTree>
    <p:extLst>
      <p:ext uri="{BB962C8B-B14F-4D97-AF65-F5344CB8AC3E}">
        <p14:creationId xmlns:p14="http://schemas.microsoft.com/office/powerpoint/2010/main" val="5232341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This illustration shows Starlight </a:t>
            </a:r>
            <a:r>
              <a:rPr lang="en-US" dirty="0" err="1">
                <a:latin typeface="Arial" panose="020B0604020202020204" pitchFamily="34" charset="0"/>
                <a:cs typeface="Arial" panose="020B0604020202020204" pitchFamily="34" charset="0"/>
              </a:rPr>
              <a:t>Productions’s</a:t>
            </a:r>
            <a:r>
              <a:rPr lang="en-US" dirty="0">
                <a:latin typeface="Arial" panose="020B0604020202020204" pitchFamily="34" charset="0"/>
                <a:cs typeface="Arial" panose="020B0604020202020204" pitchFamily="34" charset="0"/>
              </a:rPr>
              <a:t> own record of cash activity. On the bottom, you can see that the company’s ending cash balance is $34,600. </a:t>
            </a:r>
          </a:p>
        </p:txBody>
      </p:sp>
      <p:sp>
        <p:nvSpPr>
          <p:cNvPr id="4" name="Slide Number Placeholder 3"/>
          <p:cNvSpPr>
            <a:spLocks noGrp="1"/>
          </p:cNvSpPr>
          <p:nvPr>
            <p:ph type="sldNum" sz="quarter" idx="5"/>
          </p:nvPr>
        </p:nvSpPr>
        <p:spPr/>
        <p:txBody>
          <a:bodyPr/>
          <a:lstStyle/>
          <a:p>
            <a:fld id="{35356329-1779-487C-B587-BBABA473AA7C}" type="slidenum">
              <a:rPr lang="en-US" smtClean="0"/>
              <a:t>48</a:t>
            </a:fld>
            <a:endParaRPr lang="en-US"/>
          </a:p>
        </p:txBody>
      </p:sp>
    </p:spTree>
    <p:extLst>
      <p:ext uri="{BB962C8B-B14F-4D97-AF65-F5344CB8AC3E}">
        <p14:creationId xmlns:p14="http://schemas.microsoft.com/office/powerpoint/2010/main" val="31446247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a:t>
            </a:r>
            <a:r>
              <a:rPr lang="en-US" baseline="0" dirty="0">
                <a:latin typeface="Arial" panose="020B0604020202020204" pitchFamily="34" charset="0"/>
                <a:cs typeface="Arial" panose="020B0604020202020204" pitchFamily="34" charset="0"/>
              </a:rPr>
              <a:t> illustration provides</a:t>
            </a:r>
            <a:r>
              <a:rPr lang="en-US" dirty="0">
                <a:latin typeface="Arial" panose="020B0604020202020204" pitchFamily="34" charset="0"/>
                <a:cs typeface="Arial" panose="020B0604020202020204" pitchFamily="34" charset="0"/>
              </a:rPr>
              <a:t> an example of a bank statement.</a:t>
            </a:r>
            <a:r>
              <a:rPr lang="en-US" baseline="0" dirty="0">
                <a:latin typeface="Arial" panose="020B0604020202020204" pitchFamily="34" charset="0"/>
                <a:cs typeface="Arial" panose="020B0604020202020204" pitchFamily="34" charset="0"/>
              </a:rPr>
              <a:t> First Bank’s ending balance of cash of $26,400 differs from Starlight’s ending balance of cash of $34,600 (shown on the previous slide). Why do these balances differ? </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To ensure that all cash transactions have been properly recorded, we need to reconcile these two balances by identifying (1) timing differences created by cash activity reported by either First Bank or Starlight but not recorded by the other and (2) any errors.</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49</a:t>
            </a:fld>
            <a:endParaRPr lang="en-US"/>
          </a:p>
        </p:txBody>
      </p:sp>
    </p:spTree>
    <p:extLst>
      <p:ext uri="{BB962C8B-B14F-4D97-AF65-F5344CB8AC3E}">
        <p14:creationId xmlns:p14="http://schemas.microsoft.com/office/powerpoint/2010/main" val="3306095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N" dirty="0">
                <a:latin typeface="Arial" panose="020B0604020202020204" pitchFamily="34" charset="0"/>
                <a:cs typeface="Arial" panose="020B0604020202020204" pitchFamily="34" charset="0"/>
              </a:rPr>
              <a:t>Of the three elements, companies have the greatest ability to eliminate </a:t>
            </a:r>
            <a:r>
              <a:rPr lang="en-IN" i="0" dirty="0">
                <a:latin typeface="Arial" panose="020B0604020202020204" pitchFamily="34" charset="0"/>
                <a:cs typeface="Arial" panose="020B0604020202020204" pitchFamily="34" charset="0"/>
              </a:rPr>
              <a:t>opportunity</a:t>
            </a:r>
            <a:r>
              <a:rPr lang="en-IN" dirty="0">
                <a:latin typeface="Arial" panose="020B0604020202020204" pitchFamily="34" charset="0"/>
                <a:cs typeface="Arial" panose="020B0604020202020204" pitchFamily="34" charset="0"/>
              </a:rPr>
              <a:t>. To do this, companies implement formal procedures known as </a:t>
            </a:r>
            <a:r>
              <a:rPr lang="en-IN" b="1" dirty="0">
                <a:latin typeface="Arial" panose="020B0604020202020204" pitchFamily="34" charset="0"/>
                <a:cs typeface="Arial" panose="020B0604020202020204" pitchFamily="34" charset="0"/>
              </a:rPr>
              <a:t>internal controls</a:t>
            </a:r>
            <a:r>
              <a:rPr lang="en-IN" dirty="0">
                <a:latin typeface="Arial" panose="020B0604020202020204" pitchFamily="34" charset="0"/>
                <a:cs typeface="Arial" panose="020B0604020202020204" pitchFamily="34" charset="0"/>
              </a:rPr>
              <a:t>. These controls represent a company's plan to:</a:t>
            </a:r>
          </a:p>
          <a:p>
            <a:pPr marL="234841" indent="-234841">
              <a:buFontTx/>
              <a:buAutoNum type="arabicParenBoth"/>
              <a:defRPr/>
            </a:pPr>
            <a:r>
              <a:rPr lang="en-IN" dirty="0">
                <a:latin typeface="Arial" panose="020B0604020202020204" pitchFamily="34" charset="0"/>
                <a:cs typeface="Arial" panose="020B0604020202020204" pitchFamily="34" charset="0"/>
              </a:rPr>
              <a:t>safeguard the company’s assets</a:t>
            </a:r>
          </a:p>
          <a:p>
            <a:pPr marL="234841" indent="-234841">
              <a:buFontTx/>
              <a:buAutoNum type="arabicParenBoth"/>
              <a:defRPr/>
            </a:pPr>
            <a:r>
              <a:rPr lang="en-IN" dirty="0">
                <a:latin typeface="Arial" panose="020B0604020202020204" pitchFamily="34" charset="0"/>
                <a:cs typeface="Arial" panose="020B0604020202020204" pitchFamily="34" charset="0"/>
              </a:rPr>
              <a:t>improve the accuracy and reliability of accounting information.</a:t>
            </a:r>
            <a:endParaRPr lang="en-US" dirty="0">
              <a:latin typeface="Arial" panose="020B0604020202020204" pitchFamily="34" charset="0"/>
              <a:cs typeface="Arial" panose="020B0604020202020204" pitchFamily="34" charset="0"/>
            </a:endParaRPr>
          </a:p>
          <a:p>
            <a:pPr>
              <a:defRPr/>
            </a:pPr>
            <a:endParaRPr lang="en-US" dirty="0">
              <a:latin typeface="Arial" panose="020B0604020202020204" pitchFamily="34" charset="0"/>
              <a:cs typeface="Arial" panose="020B0604020202020204" pitchFamily="34" charset="0"/>
            </a:endParaRPr>
          </a:p>
          <a:p>
            <a:pPr>
              <a:defRPr/>
            </a:pPr>
            <a:r>
              <a:rPr lang="en-IN" dirty="0">
                <a:latin typeface="Arial" panose="020B0604020202020204" pitchFamily="34" charset="0"/>
                <a:cs typeface="Arial" panose="020B0604020202020204" pitchFamily="34" charset="0"/>
              </a:rPr>
              <a:t>In this chapter, we’ll discuss the basic principles and procedures of companies’ internal controls (with a deeper look at cash controls). T</a:t>
            </a:r>
            <a:r>
              <a:rPr lang="en-US" dirty="0">
                <a:latin typeface="Arial" panose="020B0604020202020204" pitchFamily="34" charset="0"/>
                <a:cs typeface="Arial" panose="020B0604020202020204" pitchFamily="34" charset="0"/>
              </a:rPr>
              <a:t>he quality of internal controls directly affects the quality of financial accounting.</a:t>
            </a:r>
            <a:endParaRPr lang="en-IN"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38692799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50</a:t>
            </a:fld>
            <a:endParaRPr lang="en-US"/>
          </a:p>
        </p:txBody>
      </p:sp>
    </p:spTree>
    <p:extLst>
      <p:ext uri="{BB962C8B-B14F-4D97-AF65-F5344CB8AC3E}">
        <p14:creationId xmlns:p14="http://schemas.microsoft.com/office/powerpoint/2010/main" val="18097455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Arial" panose="020B0604020202020204" pitchFamily="34" charset="0"/>
                <a:ea typeface="+mn-ea"/>
                <a:cs typeface="Arial" panose="020B0604020202020204" pitchFamily="34" charset="0"/>
              </a:rPr>
              <a:t>Reconciling the bank account involves the following three steps: </a:t>
            </a:r>
          </a:p>
          <a:p>
            <a:r>
              <a:rPr lang="en-US" sz="1200" kern="1200" dirty="0">
                <a:solidFill>
                  <a:schemeClr val="tx1"/>
                </a:solidFill>
                <a:latin typeface="Arial" panose="020B0604020202020204" pitchFamily="34" charset="0"/>
                <a:ea typeface="+mn-ea"/>
                <a:cs typeface="Arial" panose="020B0604020202020204" pitchFamily="34" charset="0"/>
              </a:rPr>
              <a:t>1. Reconcile the </a:t>
            </a:r>
            <a:r>
              <a:rPr lang="en-US" sz="1200" b="1" kern="1200" dirty="0">
                <a:solidFill>
                  <a:schemeClr val="tx1"/>
                </a:solidFill>
                <a:latin typeface="Arial" panose="020B0604020202020204" pitchFamily="34" charset="0"/>
                <a:ea typeface="+mn-ea"/>
                <a:cs typeface="Arial" panose="020B0604020202020204" pitchFamily="34" charset="0"/>
              </a:rPr>
              <a:t>bank’s</a:t>
            </a:r>
            <a:r>
              <a:rPr lang="en-US" sz="1200" kern="1200" dirty="0">
                <a:solidFill>
                  <a:schemeClr val="tx1"/>
                </a:solidFill>
                <a:latin typeface="Arial" panose="020B0604020202020204" pitchFamily="34" charset="0"/>
                <a:ea typeface="+mn-ea"/>
                <a:cs typeface="Arial" panose="020B0604020202020204" pitchFamily="34" charset="0"/>
              </a:rPr>
              <a:t> cash balance. </a:t>
            </a:r>
          </a:p>
          <a:p>
            <a:r>
              <a:rPr lang="en-US" sz="1200" kern="1200" dirty="0">
                <a:solidFill>
                  <a:schemeClr val="tx1"/>
                </a:solidFill>
                <a:latin typeface="Arial" panose="020B0604020202020204" pitchFamily="34" charset="0"/>
                <a:ea typeface="+mn-ea"/>
                <a:cs typeface="Arial" panose="020B0604020202020204" pitchFamily="34" charset="0"/>
              </a:rPr>
              <a:t>2. Reconcile the </a:t>
            </a:r>
            <a:r>
              <a:rPr lang="en-US" sz="1200" b="1" kern="1200" dirty="0">
                <a:solidFill>
                  <a:schemeClr val="tx1"/>
                </a:solidFill>
                <a:latin typeface="Arial" panose="020B0604020202020204" pitchFamily="34" charset="0"/>
                <a:ea typeface="+mn-ea"/>
                <a:cs typeface="Arial" panose="020B0604020202020204" pitchFamily="34" charset="0"/>
              </a:rPr>
              <a:t>company’s</a:t>
            </a:r>
            <a:r>
              <a:rPr lang="en-US" sz="1200" kern="1200" dirty="0">
                <a:solidFill>
                  <a:schemeClr val="tx1"/>
                </a:solidFill>
                <a:latin typeface="Arial" panose="020B0604020202020204" pitchFamily="34" charset="0"/>
                <a:ea typeface="+mn-ea"/>
                <a:cs typeface="Arial" panose="020B0604020202020204" pitchFamily="34" charset="0"/>
              </a:rPr>
              <a:t> cash balance. </a:t>
            </a:r>
          </a:p>
          <a:p>
            <a:r>
              <a:rPr lang="en-US" sz="1200" kern="1200" dirty="0">
                <a:solidFill>
                  <a:schemeClr val="tx1"/>
                </a:solidFill>
                <a:latin typeface="Arial" panose="020B0604020202020204" pitchFamily="34" charset="0"/>
                <a:ea typeface="+mn-ea"/>
                <a:cs typeface="Arial" panose="020B0604020202020204" pitchFamily="34" charset="0"/>
              </a:rPr>
              <a:t>3. Update the company’s Cash account by recording items identified in step 2.</a:t>
            </a:r>
          </a:p>
        </p:txBody>
      </p:sp>
      <p:sp>
        <p:nvSpPr>
          <p:cNvPr id="4" name="Slide Number Placeholder 3"/>
          <p:cNvSpPr>
            <a:spLocks noGrp="1"/>
          </p:cNvSpPr>
          <p:nvPr>
            <p:ph type="sldNum" sz="quarter" idx="5"/>
          </p:nvPr>
        </p:nvSpPr>
        <p:spPr/>
        <p:txBody>
          <a:bodyPr/>
          <a:lstStyle/>
          <a:p>
            <a:fld id="{35356329-1779-487C-B587-BBABA473AA7C}" type="slidenum">
              <a:rPr lang="en-US" smtClean="0"/>
              <a:t>51</a:t>
            </a:fld>
            <a:endParaRPr lang="en-US"/>
          </a:p>
        </p:txBody>
      </p:sp>
    </p:spTree>
    <p:extLst>
      <p:ext uri="{BB962C8B-B14F-4D97-AF65-F5344CB8AC3E}">
        <p14:creationId xmlns:p14="http://schemas.microsoft.com/office/powerpoint/2010/main" val="19423955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latin typeface="Arial" panose="020B0604020202020204" pitchFamily="34" charset="0"/>
                <a:cs typeface="Arial" panose="020B0604020202020204" pitchFamily="34" charset="0"/>
              </a:rPr>
              <a:t>In step 1, we reconcile the </a:t>
            </a:r>
            <a:r>
              <a:rPr lang="en-US" i="1" dirty="0">
                <a:latin typeface="Arial" panose="020B0604020202020204" pitchFamily="34" charset="0"/>
                <a:cs typeface="Arial" panose="020B0604020202020204" pitchFamily="34" charset="0"/>
              </a:rPr>
              <a:t>bank’s</a:t>
            </a:r>
            <a:r>
              <a:rPr lang="en-US" dirty="0">
                <a:latin typeface="Arial" panose="020B0604020202020204" pitchFamily="34" charset="0"/>
                <a:cs typeface="Arial" panose="020B0604020202020204" pitchFamily="34" charset="0"/>
              </a:rPr>
              <a:t> cash balance by determining which cash transactions have been recorded by the company but not yet recorded by the bank.</a:t>
            </a:r>
          </a:p>
          <a:p>
            <a:pPr>
              <a:spcBef>
                <a:spcPct val="0"/>
              </a:spcBef>
            </a:pPr>
            <a:endParaRPr lang="en-IN" dirty="0">
              <a:latin typeface="Arial" panose="020B0604020202020204" pitchFamily="34" charset="0"/>
              <a:cs typeface="Arial" panose="020B0604020202020204" pitchFamily="34" charset="0"/>
            </a:endParaRPr>
          </a:p>
          <a:p>
            <a:pPr>
              <a:spcBef>
                <a:spcPct val="0"/>
              </a:spcBef>
            </a:pPr>
            <a:r>
              <a:rPr lang="en-IN" b="1" dirty="0">
                <a:latin typeface="Arial" panose="020B0604020202020204" pitchFamily="34" charset="0"/>
                <a:cs typeface="Arial" panose="020B0604020202020204" pitchFamily="34" charset="0"/>
              </a:rPr>
              <a:t>Deposits outstanding </a:t>
            </a:r>
            <a:r>
              <a:rPr lang="en-IN" dirty="0">
                <a:latin typeface="Arial" panose="020B0604020202020204" pitchFamily="34" charset="0"/>
                <a:cs typeface="Arial" panose="020B0604020202020204" pitchFamily="34" charset="0"/>
              </a:rPr>
              <a:t>are cash receipts of the company that have not been added to the bank’s record of the company’s cash balance. In other words, these</a:t>
            </a:r>
            <a:r>
              <a:rPr lang="en-IN" baseline="0" dirty="0">
                <a:latin typeface="Arial" panose="020B0604020202020204" pitchFamily="34" charset="0"/>
                <a:cs typeface="Arial" panose="020B0604020202020204" pitchFamily="34" charset="0"/>
              </a:rPr>
              <a:t> cash receipts have been recorded by the company as an increase to cash but the bank’s balance does not reflect this increase.</a:t>
            </a:r>
          </a:p>
          <a:p>
            <a:pPr>
              <a:spcBef>
                <a:spcPct val="0"/>
              </a:spcBef>
            </a:pPr>
            <a:endParaRPr lang="en-IN" dirty="0">
              <a:latin typeface="Arial" panose="020B0604020202020204" pitchFamily="34" charset="0"/>
              <a:cs typeface="Arial" panose="020B0604020202020204" pitchFamily="34" charset="0"/>
            </a:endParaRPr>
          </a:p>
          <a:p>
            <a:pPr>
              <a:spcBef>
                <a:spcPct val="0"/>
              </a:spcBef>
            </a:pPr>
            <a:r>
              <a:rPr lang="en-IN" dirty="0">
                <a:latin typeface="Arial" panose="020B0604020202020204" pitchFamily="34" charset="0"/>
                <a:cs typeface="Arial" panose="020B0604020202020204" pitchFamily="34" charset="0"/>
              </a:rPr>
              <a:t>Checks outstanding are checks the company has written that have not been subtracted from the bank’s record of the company’s balance.</a:t>
            </a:r>
            <a:endParaRPr lang="en-IN" baseline="0" dirty="0">
              <a:latin typeface="Arial" panose="020B0604020202020204" pitchFamily="34" charset="0"/>
              <a:cs typeface="Arial" panose="020B0604020202020204" pitchFamily="34" charset="0"/>
            </a:endParaRPr>
          </a:p>
          <a:p>
            <a:pPr>
              <a:spcBef>
                <a:spcPct val="0"/>
              </a:spcBef>
            </a:pPr>
            <a:endParaRPr lang="en-IN" dirty="0">
              <a:latin typeface="Arial" panose="020B0604020202020204" pitchFamily="34" charset="0"/>
              <a:cs typeface="Arial" panose="020B0604020202020204" pitchFamily="34" charset="0"/>
            </a:endParaRPr>
          </a:p>
          <a:p>
            <a:pPr>
              <a:spcBef>
                <a:spcPct val="0"/>
              </a:spcBef>
            </a:pPr>
            <a:r>
              <a:rPr lang="en-IN" dirty="0">
                <a:latin typeface="Arial" panose="020B0604020202020204" pitchFamily="34" charset="0"/>
                <a:cs typeface="Arial" panose="020B0604020202020204" pitchFamily="34" charset="0"/>
              </a:rPr>
              <a:t>It’s also possible the bank has made an error in its own calculation of the company’s cash balance.</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52</a:t>
            </a:fld>
            <a:endParaRPr lang="en-US"/>
          </a:p>
        </p:txBody>
      </p:sp>
    </p:spTree>
    <p:extLst>
      <p:ext uri="{BB962C8B-B14F-4D97-AF65-F5344CB8AC3E}">
        <p14:creationId xmlns:p14="http://schemas.microsoft.com/office/powerpoint/2010/main" val="35211848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In step 2, </a:t>
            </a:r>
            <a:r>
              <a:rPr lang="en-US" b="0" dirty="0"/>
              <a:t>we reconcile the </a:t>
            </a:r>
            <a:r>
              <a:rPr lang="en-US" b="0" i="1" dirty="0"/>
              <a:t>company’s</a:t>
            </a:r>
            <a:r>
              <a:rPr lang="en-US" b="0" dirty="0"/>
              <a:t> cash balance per general ledger by determining which cash transactions that increase cash have been recorded by the bank but not yet recorded by the company.</a:t>
            </a:r>
            <a:endParaRPr lang="en-US" b="1" dirty="0"/>
          </a:p>
          <a:p>
            <a:pPr>
              <a:spcBef>
                <a:spcPct val="0"/>
              </a:spcBef>
            </a:pPr>
            <a:endParaRPr lang="en-US" b="1" dirty="0"/>
          </a:p>
          <a:p>
            <a:r>
              <a:rPr lang="en-US" b="0" dirty="0"/>
              <a:t>Banks sometimes make </a:t>
            </a:r>
            <a:r>
              <a:rPr lang="en-US" b="1" baseline="0" dirty="0"/>
              <a:t>collections</a:t>
            </a:r>
            <a:r>
              <a:rPr lang="en-US" b="0" baseline="0" dirty="0"/>
              <a:t> on the company’s behalf. The bank increases cash at the time of the collection but the company may not know about the increase until the bank reconciliation</a:t>
            </a:r>
            <a:r>
              <a:rPr lang="en-US" dirty="0"/>
              <a:t>. </a:t>
            </a:r>
          </a:p>
          <a:p>
            <a:endParaRPr lang="en-US" dirty="0"/>
          </a:p>
          <a:p>
            <a:r>
              <a:rPr lang="en-US" b="1" dirty="0"/>
              <a:t>Interest earned </a:t>
            </a:r>
            <a:r>
              <a:rPr lang="en-US" dirty="0"/>
              <a:t>based on the average daily balance of the savings account and some checking accounts adds to the bank’s balance of cash </a:t>
            </a:r>
            <a:r>
              <a:rPr lang="en-US" baseline="0" dirty="0"/>
              <a:t>but would not be known by the company until the bank reconciliation.</a:t>
            </a:r>
            <a:endParaRPr lang="en-US" dirty="0"/>
          </a:p>
          <a:p>
            <a:endParaRPr lang="en-US" dirty="0"/>
          </a:p>
          <a:p>
            <a:pPr>
              <a:spcBef>
                <a:spcPct val="0"/>
              </a:spcBef>
            </a:pPr>
            <a:r>
              <a:rPr lang="en-US" b="0" dirty="0"/>
              <a:t>Continuing in step 2, we reconcile the </a:t>
            </a:r>
            <a:r>
              <a:rPr lang="en-US" b="0" i="1" dirty="0"/>
              <a:t>company’s</a:t>
            </a:r>
            <a:r>
              <a:rPr lang="en-US" b="0" dirty="0"/>
              <a:t> cash balance per general ledger by determining which cash transactions that decrease cash have been recorded by the bank but not yet recorded by the company. </a:t>
            </a:r>
          </a:p>
          <a:p>
            <a:pPr>
              <a:spcBef>
                <a:spcPct val="0"/>
              </a:spcBef>
            </a:pPr>
            <a:endParaRPr lang="en-US" b="0" dirty="0"/>
          </a:p>
          <a:p>
            <a:r>
              <a:rPr lang="en-US" dirty="0"/>
              <a:t>An </a:t>
            </a:r>
            <a:r>
              <a:rPr lang="en-US" b="1" dirty="0"/>
              <a:t>electronic funds transfer</a:t>
            </a:r>
            <a:r>
              <a:rPr lang="en-US" dirty="0"/>
              <a:t> (EFT) transfers funds from one bank account to another (sometimes referred to as electronic checks or e-checks). Companies are more frequently using EFTs to handle routine expenditures such as monthly mortgage payments or utility bills. An ETF is recorded</a:t>
            </a:r>
            <a:r>
              <a:rPr lang="en-US" baseline="0" dirty="0"/>
              <a:t> by the bank as a decrease to cash but may not be known by the company until the bank reconciliation.</a:t>
            </a:r>
            <a:endParaRPr lang="en-US" dirty="0"/>
          </a:p>
          <a:p>
            <a:endParaRPr lang="en-US" dirty="0"/>
          </a:p>
          <a:p>
            <a:r>
              <a:rPr lang="en-US" dirty="0"/>
              <a:t>A customer’s account has "nonsufficient funds" if it is unable to pay a check written to the company. This is an </a:t>
            </a:r>
            <a:r>
              <a:rPr lang="en-US" b="1" i="1" dirty="0"/>
              <a:t>NSF check</a:t>
            </a:r>
            <a:r>
              <a:rPr lang="en-US" dirty="0"/>
              <a:t>. The company previously recorded cash received from this customer, and now the</a:t>
            </a:r>
            <a:r>
              <a:rPr lang="en-US" baseline="0" dirty="0"/>
              <a:t> bank is </a:t>
            </a:r>
            <a:r>
              <a:rPr lang="en-US" dirty="0"/>
              <a:t>notifying the company that its cash balance is being decreased because the customer did not pay with a valid check.</a:t>
            </a:r>
            <a:br>
              <a:rPr lang="en-US" dirty="0"/>
            </a:br>
            <a:endParaRPr lang="en-US" dirty="0"/>
          </a:p>
          <a:p>
            <a:r>
              <a:rPr lang="en-US" b="1" dirty="0"/>
              <a:t>Debit card</a:t>
            </a:r>
            <a:r>
              <a:rPr lang="en-US" dirty="0"/>
              <a:t> purchases results in cash being withdrawn immediately from the bank account, but they may not be known by the company’s accountant until examination of the bank statement.</a:t>
            </a:r>
            <a:br>
              <a:rPr lang="en-US" dirty="0"/>
            </a:br>
            <a:endParaRPr lang="en-US" dirty="0"/>
          </a:p>
          <a:p>
            <a:r>
              <a:rPr lang="en-US" dirty="0"/>
              <a:t>Banks</a:t>
            </a:r>
            <a:r>
              <a:rPr lang="en-US" baseline="0" dirty="0"/>
              <a:t> often charge </a:t>
            </a:r>
            <a:r>
              <a:rPr lang="en-US" b="1" dirty="0"/>
              <a:t>service fees</a:t>
            </a:r>
            <a:r>
              <a:rPr lang="en-US" dirty="0"/>
              <a:t> for various activities related to monthly maintenance, overdraft penalties, ATM use, wire transfers, foreign currency exchanges, automatic payments, and other account services. These fees may not be known by the company until examination of the bank statement.</a:t>
            </a:r>
            <a:br>
              <a:rPr lang="en-US" dirty="0"/>
            </a:br>
            <a:endParaRPr lang="en-US" dirty="0"/>
          </a:p>
          <a:p>
            <a:r>
              <a:rPr lang="en-US" dirty="0"/>
              <a:t>The final item to consider is</a:t>
            </a:r>
            <a:r>
              <a:rPr lang="en-US" baseline="0" dirty="0"/>
              <a:t> </a:t>
            </a:r>
            <a:r>
              <a:rPr lang="en-US" b="1" dirty="0"/>
              <a:t>company errors</a:t>
            </a:r>
            <a:r>
              <a:rPr lang="en-US" dirty="0"/>
              <a:t>. Any errors</a:t>
            </a:r>
            <a:r>
              <a:rPr lang="en-US" baseline="0" dirty="0"/>
              <a:t> made by the company in recording cash transactions will affect the balance and need to be corrected. </a:t>
            </a:r>
            <a:r>
              <a:rPr lang="en-US" dirty="0"/>
              <a:t>In addition, the company may want to review its internal control procedures to identify the source of the error.</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53</a:t>
            </a:fld>
            <a:endParaRPr lang="en-US"/>
          </a:p>
        </p:txBody>
      </p:sp>
    </p:spTree>
    <p:extLst>
      <p:ext uri="{BB962C8B-B14F-4D97-AF65-F5344CB8AC3E}">
        <p14:creationId xmlns:p14="http://schemas.microsoft.com/office/powerpoint/2010/main" val="166801600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 illustration highlights the differences in cash collections reported in the company records and those reported in the bank statement. The differences are circled in red. When preparing the bank reconciliation, we need to focus only on those items. The amounts not circled have been recorded by both the company and the bank, so these items are already reconciled and therefore do not need further attention.</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As shown on the left side, Starlight’s records reveal that cash of $8,500 has been received by the company but is not yet reflected as an increase in the bank’s cash balance by the end of March. These are known as </a:t>
            </a:r>
            <a:r>
              <a:rPr lang="en-US" b="1" dirty="0">
                <a:latin typeface="Arial" panose="020B0604020202020204" pitchFamily="34" charset="0"/>
                <a:cs typeface="Arial" panose="020B0604020202020204" pitchFamily="34" charset="0"/>
              </a:rPr>
              <a:t>deposits outstanding</a:t>
            </a:r>
            <a:r>
              <a:rPr lang="en-US" dirty="0">
                <a:latin typeface="Arial" panose="020B0604020202020204" pitchFamily="34" charset="0"/>
                <a:cs typeface="Arial" panose="020B0604020202020204" pitchFamily="34" charset="0"/>
              </a:rPr>
              <a:t>. Deposits outstanding cause the bank’s balance to be less than the company’s balance of cash.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[Note: We’ll address the items circled in the bank statement in step 2 below.]</a:t>
            </a:r>
          </a:p>
        </p:txBody>
      </p:sp>
      <p:sp>
        <p:nvSpPr>
          <p:cNvPr id="4" name="Slide Number Placeholder 3"/>
          <p:cNvSpPr>
            <a:spLocks noGrp="1"/>
          </p:cNvSpPr>
          <p:nvPr>
            <p:ph type="sldNum" sz="quarter" idx="5"/>
          </p:nvPr>
        </p:nvSpPr>
        <p:spPr/>
        <p:txBody>
          <a:bodyPr/>
          <a:lstStyle/>
          <a:p>
            <a:fld id="{35356329-1779-487C-B587-BBABA473AA7C}" type="slidenum">
              <a:rPr lang="en-US" smtClean="0"/>
              <a:t>54</a:t>
            </a:fld>
            <a:endParaRPr lang="en-US"/>
          </a:p>
        </p:txBody>
      </p:sp>
    </p:spTree>
    <p:extLst>
      <p:ext uri="{BB962C8B-B14F-4D97-AF65-F5344CB8AC3E}">
        <p14:creationId xmlns:p14="http://schemas.microsoft.com/office/powerpoint/2010/main" val="34090612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 illustration compares the company’s cash disbursements to the bank statement’s list of withdrawals and debit.  The differences are circled in red. When preparing the bank reconciliation, we need to focus only on those items. The amounts not circled have been recorded by both the company and the bank, so these items are already reconciled and therefore do not need further attention.</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company records show that the company has written two checks during the month of March, but only check #294 is shown in the bank statement. This means checks #295 (for $5,400) remains outstanding and has not yet been subtracted from the bank’s balance. This is an example of </a:t>
            </a:r>
            <a:r>
              <a:rPr lang="en-US" b="1" dirty="0">
                <a:latin typeface="Arial" panose="020B0604020202020204" pitchFamily="34" charset="0"/>
                <a:cs typeface="Arial" panose="020B0604020202020204" pitchFamily="34" charset="0"/>
              </a:rPr>
              <a:t>checks outstanding</a:t>
            </a:r>
            <a:r>
              <a:rPr lang="en-US" dirty="0">
                <a:latin typeface="Arial" panose="020B0604020202020204" pitchFamily="34" charset="0"/>
                <a:cs typeface="Arial" panose="020B0604020202020204" pitchFamily="34" charset="0"/>
              </a:rPr>
              <a:t>. Checks outstanding cause the bank’s balance to be more than the company’s balance of cash.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(Notice also that a debit card (DC) transaction was incorrectly recorded by the company for $3,000 instead of $3,300. We’ll address this $300 company error and other items circled in the bank statement in step 2.)</a:t>
            </a:r>
          </a:p>
        </p:txBody>
      </p:sp>
      <p:sp>
        <p:nvSpPr>
          <p:cNvPr id="4" name="Slide Number Placeholder 3"/>
          <p:cNvSpPr>
            <a:spLocks noGrp="1"/>
          </p:cNvSpPr>
          <p:nvPr>
            <p:ph type="sldNum" sz="quarter" idx="5"/>
          </p:nvPr>
        </p:nvSpPr>
        <p:spPr/>
        <p:txBody>
          <a:bodyPr/>
          <a:lstStyle/>
          <a:p>
            <a:fld id="{35356329-1779-487C-B587-BBABA473AA7C}" type="slidenum">
              <a:rPr lang="en-US" smtClean="0"/>
              <a:t>55</a:t>
            </a:fld>
            <a:endParaRPr lang="en-US"/>
          </a:p>
        </p:txBody>
      </p:sp>
    </p:spTree>
    <p:extLst>
      <p:ext uri="{BB962C8B-B14F-4D97-AF65-F5344CB8AC3E}">
        <p14:creationId xmlns:p14="http://schemas.microsoft.com/office/powerpoint/2010/main" val="203906130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Arial" panose="020B0604020202020204" pitchFamily="34" charset="0"/>
                <a:cs typeface="Arial" panose="020B0604020202020204" pitchFamily="34" charset="0"/>
              </a:rPr>
              <a:t>Starlight’s bank reconciliation is above. First, let’s look only at the left side of the bank reconciliation. </a:t>
            </a:r>
          </a:p>
          <a:p>
            <a:endParaRPr lang="en-US" dirty="0">
              <a:solidFill>
                <a:srgbClr val="000000"/>
              </a:solidFill>
              <a:latin typeface="Arial" panose="020B0604020202020204" pitchFamily="34" charset="0"/>
              <a:cs typeface="Arial" panose="020B0604020202020204" pitchFamily="34" charset="0"/>
            </a:endParaRPr>
          </a:p>
          <a:p>
            <a:r>
              <a:rPr lang="en-US" b="1" dirty="0">
                <a:solidFill>
                  <a:srgbClr val="000000"/>
                </a:solidFill>
                <a:latin typeface="Arial" panose="020B0604020202020204" pitchFamily="34" charset="0"/>
                <a:cs typeface="Arial" panose="020B0604020202020204" pitchFamily="34" charset="0"/>
              </a:rPr>
              <a:t>We adjust the bank’s cash balance per bank statement by adding deposits outstanding and subtracting checks outstanding. </a:t>
            </a:r>
          </a:p>
          <a:p>
            <a:pPr marL="293551" indent="-293551">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Refer back to the left side of Illustration 4-10 (on a previous slide) for the total amount of deposits in transit.</a:t>
            </a:r>
          </a:p>
          <a:p>
            <a:pPr marL="293551" indent="-293551" defTabSz="469682">
              <a:buFont typeface="Arial" panose="020B0604020202020204" pitchFamily="34" charset="0"/>
              <a:buChar char="•"/>
              <a:defRPr/>
            </a:pPr>
            <a:r>
              <a:rPr lang="en-US" dirty="0">
                <a:solidFill>
                  <a:srgbClr val="000000"/>
                </a:solidFill>
                <a:latin typeface="Arial" panose="020B0604020202020204" pitchFamily="34" charset="0"/>
                <a:cs typeface="Arial" panose="020B0604020202020204" pitchFamily="34" charset="0"/>
              </a:rPr>
              <a:t>Refer back to the left side of Illustration 4-11 (on a previous slide) for the total amount of checks outstanding.</a:t>
            </a:r>
          </a:p>
          <a:p>
            <a:endParaRPr lang="en-US" b="1" dirty="0">
              <a:solidFill>
                <a:srgbClr val="000000"/>
              </a:solidFill>
              <a:latin typeface="Arial" panose="020B0604020202020204" pitchFamily="34" charset="0"/>
              <a:cs typeface="Arial" panose="020B0604020202020204" pitchFamily="34" charset="0"/>
            </a:endParaRPr>
          </a:p>
          <a:p>
            <a:r>
              <a:rPr lang="en-US" dirty="0">
                <a:solidFill>
                  <a:srgbClr val="000000"/>
                </a:solidFill>
                <a:latin typeface="Arial" panose="020B0604020202020204" pitchFamily="34" charset="0"/>
                <a:cs typeface="Arial" panose="020B0604020202020204" pitchFamily="34" charset="0"/>
              </a:rPr>
              <a:t>The bank balance per reconciliation of $29,500 is what the bank’s balance of cash would be if no deposits or checks were outstanding. We would also need to look for and correct any bank errors, but there are none here. </a:t>
            </a:r>
          </a:p>
          <a:p>
            <a:endParaRPr lang="en-US" dirty="0">
              <a:solidFill>
                <a:srgbClr val="000000"/>
              </a:solidFill>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In step 2, we reconcile the </a:t>
            </a:r>
            <a:r>
              <a:rPr lang="en-US" i="1" baseline="0" dirty="0">
                <a:latin typeface="Arial" panose="020B0604020202020204" pitchFamily="34" charset="0"/>
                <a:cs typeface="Arial" panose="020B0604020202020204" pitchFamily="34" charset="0"/>
              </a:rPr>
              <a:t>company’s</a:t>
            </a:r>
            <a:r>
              <a:rPr lang="en-US" baseline="0" dirty="0">
                <a:latin typeface="Arial" panose="020B0604020202020204" pitchFamily="34" charset="0"/>
                <a:cs typeface="Arial" panose="020B0604020202020204" pitchFamily="34" charset="0"/>
              </a:rPr>
              <a:t> cash balance per general ledger by determining which cash transactions have been recorded by the bank but not yet recorded by the company. </a:t>
            </a:r>
          </a:p>
          <a:p>
            <a:endParaRPr lang="en-US" baseline="0" dirty="0">
              <a:latin typeface="Arial" panose="020B0604020202020204" pitchFamily="34" charset="0"/>
              <a:cs typeface="Arial" panose="020B0604020202020204" pitchFamily="34" charset="0"/>
            </a:endParaRPr>
          </a:p>
          <a:p>
            <a:r>
              <a:rPr lang="en-US" dirty="0">
                <a:solidFill>
                  <a:srgbClr val="000000"/>
                </a:solidFill>
                <a:latin typeface="Arial" panose="020B0604020202020204" pitchFamily="34" charset="0"/>
                <a:cs typeface="Arial" panose="020B0604020202020204" pitchFamily="34" charset="0"/>
              </a:rPr>
              <a:t>Now, let’s look at the right side of the bank reconciliation.</a:t>
            </a:r>
            <a:endParaRPr lang="en-US" baseline="0" dirty="0">
              <a:latin typeface="Arial" panose="020B0604020202020204" pitchFamily="34" charset="0"/>
              <a:cs typeface="Arial" panose="020B0604020202020204" pitchFamily="34" charset="0"/>
            </a:endParaRP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Let’s start by referring back to the two circled items on the right side of Illustration 4-10 </a:t>
            </a:r>
            <a:r>
              <a:rPr lang="en-US" dirty="0">
                <a:solidFill>
                  <a:srgbClr val="000000"/>
                </a:solidFill>
                <a:latin typeface="Arial" panose="020B0604020202020204" pitchFamily="34" charset="0"/>
                <a:cs typeface="Arial" panose="020B0604020202020204" pitchFamily="34" charset="0"/>
              </a:rPr>
              <a:t>(on a previous slide). </a:t>
            </a:r>
            <a:r>
              <a:rPr lang="en-US" b="0" baseline="0" dirty="0">
                <a:latin typeface="Arial" panose="020B0604020202020204" pitchFamily="34" charset="0"/>
                <a:cs typeface="Arial" panose="020B0604020202020204" pitchFamily="34" charset="0"/>
              </a:rPr>
              <a:t>First</a:t>
            </a:r>
            <a:r>
              <a:rPr lang="en-US" baseline="0" dirty="0">
                <a:latin typeface="Arial" panose="020B0604020202020204" pitchFamily="34" charset="0"/>
                <a:cs typeface="Arial" panose="020B0604020202020204" pitchFamily="34" charset="0"/>
              </a:rPr>
              <a:t> Bank received $2,200 cash from a note owed to Starlight ($2,000 principal plus $200 related interest). These two items increase the company’s cash balance, but the company didn’t know about them until it examined the bank statement.</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Now let’s compare the bank statement’s list of withdrawals and debits to the company’s record of cash disbursements. To see these, look back at Illustration 4–11 (on a previous slide) for the items circled</a:t>
            </a:r>
          </a:p>
          <a:p>
            <a:r>
              <a:rPr lang="en-US" baseline="0" dirty="0">
                <a:latin typeface="Arial" panose="020B0604020202020204" pitchFamily="34" charset="0"/>
                <a:cs typeface="Arial" panose="020B0604020202020204" pitchFamily="34" charset="0"/>
              </a:rPr>
              <a:t>in the bank statement. The bank statement reveals four amounts: three that are not yet recorded in Starlight’s cash records, and one item recorded incorrectly by Starlight. These four items include the following:</a:t>
            </a:r>
          </a:p>
          <a:p>
            <a:pPr marL="234841" indent="-234841">
              <a:buFont typeface="+mj-lt"/>
              <a:buAutoNum type="arabicPeriod"/>
            </a:pPr>
            <a:r>
              <a:rPr lang="en-US" b="1" baseline="0" dirty="0">
                <a:latin typeface="Arial" panose="020B0604020202020204" pitchFamily="34" charset="0"/>
                <a:cs typeface="Arial" panose="020B0604020202020204" pitchFamily="34" charset="0"/>
              </a:rPr>
              <a:t>Unrecorded Payments</a:t>
            </a:r>
            <a:r>
              <a:rPr lang="en-US" b="0" baseline="0" dirty="0">
                <a:latin typeface="Arial" panose="020B0604020202020204" pitchFamily="34" charset="0"/>
                <a:cs typeface="Arial" panose="020B0604020202020204" pitchFamily="34" charset="0"/>
              </a:rPr>
              <a:t>. An electronic funds transfer (EFT) for utilities ($4,100) was made, but Starlight’s accountant forgot to record this transaction. EFTs are automatic transfers from one bank account to another (sometimes referred to as electronic checks or e-checks). </a:t>
            </a:r>
          </a:p>
          <a:p>
            <a:pPr marL="234841" indent="-234841">
              <a:buFont typeface="+mj-lt"/>
              <a:buAutoNum type="arabicPeriod"/>
            </a:pPr>
            <a:r>
              <a:rPr lang="en-US" b="1" baseline="0" dirty="0">
                <a:latin typeface="Arial" panose="020B0604020202020204" pitchFamily="34" charset="0"/>
                <a:cs typeface="Arial" panose="020B0604020202020204" pitchFamily="34" charset="0"/>
              </a:rPr>
              <a:t>NSF Checks. </a:t>
            </a:r>
            <a:r>
              <a:rPr lang="en-US" b="0" baseline="0" dirty="0">
                <a:latin typeface="Arial" panose="020B0604020202020204" pitchFamily="34" charset="0"/>
                <a:cs typeface="Arial" panose="020B0604020202020204" pitchFamily="34" charset="0"/>
              </a:rPr>
              <a:t>Starlight received and deposited a check from a customer for $2,800. The bank later determines this customer’s account has “nonsufficient funds” to pay the check. This is an NSF check. Starlight previously recorded cash received from this customer, and now First Bank is notifying Starlight that its cash balance is being decreased because the customer did not pay with a valid check.</a:t>
            </a:r>
          </a:p>
          <a:p>
            <a:pPr marL="234841" indent="-234841">
              <a:buFont typeface="+mj-lt"/>
              <a:buAutoNum type="arabicPeriod"/>
            </a:pPr>
            <a:r>
              <a:rPr lang="en-US" b="1" baseline="0" dirty="0">
                <a:latin typeface="Arial" panose="020B0604020202020204" pitchFamily="34" charset="0"/>
                <a:cs typeface="Arial" panose="020B0604020202020204" pitchFamily="34" charset="0"/>
              </a:rPr>
              <a:t>Bank Service Fees</a:t>
            </a:r>
            <a:r>
              <a:rPr lang="en-US" b="0" baseline="0" dirty="0">
                <a:latin typeface="Arial" panose="020B0604020202020204" pitchFamily="34" charset="0"/>
                <a:cs typeface="Arial" panose="020B0604020202020204" pitchFamily="34" charset="0"/>
              </a:rPr>
              <a:t>. First Bank charges service fees of $100 to Starlight. Banks charge fees for various activities related to monthly maintenance, overdraft penalties, ATM use, wire transfers, foreign currency exchanges, automatic payments, collections of notes, and other account services. These fees may not be known by the company until examination of the bank statement.</a:t>
            </a:r>
          </a:p>
          <a:p>
            <a:pPr marL="234841" indent="-234841">
              <a:buFont typeface="+mj-lt"/>
              <a:buAutoNum type="arabicPeriod"/>
            </a:pPr>
            <a:r>
              <a:rPr lang="en-US" b="1" baseline="0" dirty="0">
                <a:latin typeface="Arial" panose="020B0604020202020204" pitchFamily="34" charset="0"/>
                <a:cs typeface="Arial" panose="020B0604020202020204" pitchFamily="34" charset="0"/>
              </a:rPr>
              <a:t>Company Errors. </a:t>
            </a:r>
            <a:r>
              <a:rPr lang="en-US" b="0" baseline="0" dirty="0">
                <a:latin typeface="Arial" panose="020B0604020202020204" pitchFamily="34" charset="0"/>
                <a:cs typeface="Arial" panose="020B0604020202020204" pitchFamily="34" charset="0"/>
              </a:rPr>
              <a:t>The final item relates to a company error in recording a debit card transaction. A debit card was used for $3,300 of advertising, but Starlight’s accountant recorded the transaction incorrectly for $3,000. First Bank processed the debit card for the correct amount of $3,300. This means Starlight needs to reduce its cash balance by an additional $300 for advertising expense. </a:t>
            </a:r>
          </a:p>
          <a:p>
            <a:pPr marL="234841" indent="-234841">
              <a:buFont typeface="+mj-lt"/>
              <a:buAutoNum type="arabicPeriod"/>
            </a:pPr>
            <a:endParaRPr lang="en-US" b="0" baseline="0" dirty="0">
              <a:latin typeface="Arial" panose="020B0604020202020204" pitchFamily="34" charset="0"/>
              <a:cs typeface="Arial" panose="020B0604020202020204" pitchFamily="34" charset="0"/>
            </a:endParaRPr>
          </a:p>
          <a:p>
            <a:r>
              <a:rPr lang="en-US" sz="1800" dirty="0">
                <a:solidFill>
                  <a:srgbClr val="000000"/>
                </a:solidFill>
                <a:latin typeface="Arial" panose="020B0604020202020204" pitchFamily="34" charset="0"/>
                <a:cs typeface="Arial" panose="020B0604020202020204" pitchFamily="34" charset="0"/>
              </a:rPr>
              <a:t>These four items decrease the company’s cash balance, but the company didn’t know about them until it examined the bank statement. </a:t>
            </a:r>
          </a:p>
          <a:p>
            <a:endParaRPr lang="en-US" sz="1800" dirty="0">
              <a:solidFill>
                <a:srgbClr val="000000"/>
              </a:solidFill>
              <a:latin typeface="Arial" panose="020B0604020202020204" pitchFamily="34" charset="0"/>
              <a:cs typeface="Arial" panose="020B0604020202020204" pitchFamily="34" charset="0"/>
            </a:endParaRPr>
          </a:p>
          <a:p>
            <a:r>
              <a:rPr lang="en-US" sz="1800" dirty="0">
                <a:solidFill>
                  <a:srgbClr val="000000"/>
                </a:solidFill>
                <a:latin typeface="Arial" panose="020B0604020202020204" pitchFamily="34" charset="0"/>
                <a:cs typeface="Arial" panose="020B0604020202020204" pitchFamily="34" charset="0"/>
              </a:rPr>
              <a:t>The company balance per reconciliation is calculated on the right side of the Illustration above. The company’s reconciled balance is $29,500 and matches the bank’s reconciled balance, providing some indication that cash is not being mishandled by employees.</a:t>
            </a:r>
            <a:endParaRPr lang="en-US" b="0" baseline="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56</a:t>
            </a:fld>
            <a:endParaRPr lang="en-US"/>
          </a:p>
        </p:txBody>
      </p:sp>
    </p:spTree>
    <p:extLst>
      <p:ext uri="{BB962C8B-B14F-4D97-AF65-F5344CB8AC3E}">
        <p14:creationId xmlns:p14="http://schemas.microsoft.com/office/powerpoint/2010/main" val="41556512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57</a:t>
            </a:fld>
            <a:endParaRPr lang="en-US"/>
          </a:p>
        </p:txBody>
      </p:sp>
    </p:spTree>
    <p:extLst>
      <p:ext uri="{BB962C8B-B14F-4D97-AF65-F5344CB8AC3E}">
        <p14:creationId xmlns:p14="http://schemas.microsoft.com/office/powerpoint/2010/main" val="1797604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58</a:t>
            </a:fld>
            <a:endParaRPr lang="en-US"/>
          </a:p>
        </p:txBody>
      </p:sp>
    </p:spTree>
    <p:extLst>
      <p:ext uri="{BB962C8B-B14F-4D97-AF65-F5344CB8AC3E}">
        <p14:creationId xmlns:p14="http://schemas.microsoft.com/office/powerpoint/2010/main" val="12379725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59</a:t>
            </a:fld>
            <a:endParaRPr lang="en-US"/>
          </a:p>
        </p:txBody>
      </p:sp>
    </p:spTree>
    <p:extLst>
      <p:ext uri="{BB962C8B-B14F-4D97-AF65-F5344CB8AC3E}">
        <p14:creationId xmlns:p14="http://schemas.microsoft.com/office/powerpoint/2010/main" val="2740595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3070727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60</a:t>
            </a:fld>
            <a:endParaRPr lang="en-US"/>
          </a:p>
        </p:txBody>
      </p:sp>
    </p:spTree>
    <p:extLst>
      <p:ext uri="{BB962C8B-B14F-4D97-AF65-F5344CB8AC3E}">
        <p14:creationId xmlns:p14="http://schemas.microsoft.com/office/powerpoint/2010/main" val="33935712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61</a:t>
            </a:fld>
            <a:endParaRPr lang="en-US"/>
          </a:p>
        </p:txBody>
      </p:sp>
    </p:spTree>
    <p:extLst>
      <p:ext uri="{BB962C8B-B14F-4D97-AF65-F5344CB8AC3E}">
        <p14:creationId xmlns:p14="http://schemas.microsoft.com/office/powerpoint/2010/main" val="310792895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1" dirty="0">
                <a:latin typeface="Arial" panose="020B0604020202020204" pitchFamily="34" charset="0"/>
                <a:cs typeface="Arial" panose="020B0604020202020204" pitchFamily="34" charset="0"/>
              </a:rPr>
              <a:t>As a final step in the reconciliation process, a company must update the balance in its Cash account to adjust for the items used to reconcile the company’s cash balance (right side of Illustration 4-12</a:t>
            </a:r>
            <a:r>
              <a:rPr lang="en-US" b="0" dirty="0">
                <a:latin typeface="Arial" panose="020B0604020202020204" pitchFamily="34" charset="0"/>
                <a:cs typeface="Arial" panose="020B0604020202020204" pitchFamily="34" charset="0"/>
              </a:rPr>
              <a:t>, which is on a previous slide</a:t>
            </a:r>
            <a:r>
              <a:rPr lang="en-US" b="1" dirty="0">
                <a:latin typeface="Arial" panose="020B0604020202020204" pitchFamily="34" charset="0"/>
                <a:cs typeface="Arial" panose="020B0604020202020204" pitchFamily="34" charset="0"/>
              </a:rPr>
              <a:t>). </a:t>
            </a:r>
          </a:p>
          <a:p>
            <a:pPr>
              <a:spcBef>
                <a:spcPct val="0"/>
              </a:spcBef>
            </a:pPr>
            <a:endParaRPr lang="en-US" b="1" dirty="0">
              <a:latin typeface="Arial" panose="020B0604020202020204" pitchFamily="34" charset="0"/>
              <a:cs typeface="Arial" panose="020B0604020202020204" pitchFamily="34" charset="0"/>
            </a:endParaRPr>
          </a:p>
          <a:p>
            <a:pPr>
              <a:spcBef>
                <a:spcPct val="0"/>
              </a:spcBef>
            </a:pPr>
            <a:r>
              <a:rPr lang="en-US" b="0" dirty="0">
                <a:latin typeface="Arial" panose="020B0604020202020204" pitchFamily="34" charset="0"/>
                <a:cs typeface="Arial" panose="020B0604020202020204" pitchFamily="34" charset="0"/>
              </a:rPr>
              <a:t>Remember, these are amounts the company didn’t know until it examined the bank statement.</a:t>
            </a:r>
          </a:p>
          <a:p>
            <a:pPr marL="176131" indent="-176131">
              <a:spcBef>
                <a:spcPct val="0"/>
              </a:spcBef>
              <a:buFont typeface="Arial" panose="020B0604020202020204" pitchFamily="34" charset="0"/>
              <a:buChar char="•"/>
            </a:pPr>
            <a:r>
              <a:rPr lang="en-US" dirty="0">
                <a:latin typeface="Arial" panose="020B0604020202020204" pitchFamily="34" charset="0"/>
                <a:cs typeface="Arial" panose="020B0604020202020204" pitchFamily="34" charset="0"/>
              </a:rPr>
              <a:t>For reconciliation items that increase the company’s balance of cash, we debit Cash. </a:t>
            </a:r>
          </a:p>
          <a:p>
            <a:pPr marL="176131" indent="-176131">
              <a:spcBef>
                <a:spcPct val="0"/>
              </a:spcBef>
              <a:buFont typeface="Arial" panose="020B0604020202020204" pitchFamily="34" charset="0"/>
              <a:buChar char="•"/>
            </a:pPr>
            <a:r>
              <a:rPr lang="en-US" dirty="0">
                <a:latin typeface="Arial" panose="020B0604020202020204" pitchFamily="34" charset="0"/>
                <a:cs typeface="Arial" panose="020B0604020202020204" pitchFamily="34" charset="0"/>
              </a:rPr>
              <a:t>For reconciliation items that decrease the company’s balance of cash, we credit Cash.</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The offsetting entry in each case will depend on the nature of the reconciling item.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The required adjustments are shown on the following slide.</a:t>
            </a:r>
          </a:p>
        </p:txBody>
      </p:sp>
      <p:sp>
        <p:nvSpPr>
          <p:cNvPr id="4" name="Slide Number Placeholder 3"/>
          <p:cNvSpPr>
            <a:spLocks noGrp="1"/>
          </p:cNvSpPr>
          <p:nvPr>
            <p:ph type="sldNum" sz="quarter" idx="5"/>
          </p:nvPr>
        </p:nvSpPr>
        <p:spPr/>
        <p:txBody>
          <a:bodyPr/>
          <a:lstStyle/>
          <a:p>
            <a:fld id="{35356329-1779-487C-B587-BBABA473AA7C}" type="slidenum">
              <a:rPr lang="en-US" smtClean="0"/>
              <a:t>62</a:t>
            </a:fld>
            <a:endParaRPr lang="en-US"/>
          </a:p>
        </p:txBody>
      </p:sp>
    </p:spTree>
    <p:extLst>
      <p:ext uri="{BB962C8B-B14F-4D97-AF65-F5344CB8AC3E}">
        <p14:creationId xmlns:p14="http://schemas.microsoft.com/office/powerpoint/2010/main" val="2488501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latin typeface="Arial" panose="020B0604020202020204" pitchFamily="34" charset="0"/>
                <a:cs typeface="Arial" panose="020B0604020202020204" pitchFamily="34" charset="0"/>
              </a:rPr>
              <a:t>These adjustments are recorded once the bank reconciliation is complete. Remember, these are amounts the company didn’t know until it received the bank statement.</a:t>
            </a:r>
          </a:p>
          <a:p>
            <a:pPr defTabSz="469682">
              <a:spcBef>
                <a:spcPct val="0"/>
              </a:spcBef>
              <a:defRPr/>
            </a:pPr>
            <a:endParaRPr lang="en-US" dirty="0">
              <a:latin typeface="Arial" panose="020B0604020202020204" pitchFamily="34" charset="0"/>
              <a:cs typeface="Arial" panose="020B0604020202020204" pitchFamily="34" charset="0"/>
            </a:endParaRPr>
          </a:p>
          <a:p>
            <a:pPr defTabSz="469682">
              <a:spcBef>
                <a:spcPct val="0"/>
              </a:spcBef>
              <a:defRPr/>
            </a:pPr>
            <a:r>
              <a:rPr lang="en-US" dirty="0">
                <a:latin typeface="Arial" panose="020B0604020202020204" pitchFamily="34" charset="0"/>
                <a:cs typeface="Arial" panose="020B0604020202020204" pitchFamily="34" charset="0"/>
              </a:rPr>
              <a:t>For reconciliation items that increase the company’s balance of cash, we debit Cash. For reconciliation items that increase the company’s balance of cash, we debit Cash. We credit Notes Receivable because the company has collected cash from the note, decreasing that asset account (−$2,000). We also credit Interest Revenue for interest earned from the note ($200).</a:t>
            </a:r>
          </a:p>
          <a:p>
            <a:pPr defTabSz="469682">
              <a:spcBef>
                <a:spcPct val="0"/>
              </a:spcBef>
              <a:defRPr/>
            </a:pPr>
            <a:endParaRPr lang="en-US" dirty="0">
              <a:latin typeface="Arial" panose="020B0604020202020204" pitchFamily="34" charset="0"/>
              <a:cs typeface="Arial" panose="020B0604020202020204" pitchFamily="34" charset="0"/>
            </a:endParaRPr>
          </a:p>
          <a:p>
            <a:pPr defTabSz="469682">
              <a:spcBef>
                <a:spcPct val="0"/>
              </a:spcBef>
              <a:defRPr/>
            </a:pPr>
            <a:r>
              <a:rPr lang="en-US" dirty="0">
                <a:latin typeface="Arial" panose="020B0604020202020204" pitchFamily="34" charset="0"/>
                <a:cs typeface="Arial" panose="020B0604020202020204" pitchFamily="34" charset="0"/>
              </a:rPr>
              <a:t>For reconciliation items that decrease the company’s balance of cash, we credit Cash. The items that decreased cash include:</a:t>
            </a:r>
          </a:p>
          <a:p>
            <a:pPr marL="176131" indent="-176131" defTabSz="469682">
              <a:spcBef>
                <a:spcPct val="0"/>
              </a:spcBef>
              <a:buFont typeface="Arial" panose="020B0604020202020204" pitchFamily="34" charset="0"/>
              <a:buChar char="•"/>
              <a:defRPr/>
            </a:pPr>
            <a:r>
              <a:rPr lang="en-US" dirty="0">
                <a:latin typeface="Arial" panose="020B0604020202020204" pitchFamily="34" charset="0"/>
                <a:cs typeface="Arial" panose="020B0604020202020204" pitchFamily="34" charset="0"/>
              </a:rPr>
              <a:t>An EFT for utilities, which requires a debit to Utilities Expense for $4,100</a:t>
            </a:r>
          </a:p>
          <a:p>
            <a:pPr marL="176131" indent="-176131" defTabSz="469682">
              <a:spcBef>
                <a:spcPct val="0"/>
              </a:spcBef>
              <a:buFont typeface="Arial" panose="020B0604020202020204" pitchFamily="34" charset="0"/>
              <a:buChar char="•"/>
              <a:defRPr/>
            </a:pPr>
            <a:r>
              <a:rPr lang="en-US" sz="1800" dirty="0">
                <a:solidFill>
                  <a:srgbClr val="000000"/>
                </a:solidFill>
                <a:latin typeface="Arial" panose="020B0604020202020204" pitchFamily="34" charset="0"/>
                <a:cs typeface="Arial" panose="020B0604020202020204" pitchFamily="34" charset="0"/>
              </a:rPr>
              <a:t>An NSF check, which requires a debit to Accounts Receivable for $2,800</a:t>
            </a:r>
          </a:p>
          <a:p>
            <a:pPr marL="763233" lvl="1" indent="-293551" defTabSz="469682">
              <a:spcBef>
                <a:spcPct val="0"/>
              </a:spcBef>
              <a:buFont typeface="Courier New" panose="02070309020205020404" pitchFamily="49" charset="0"/>
              <a:buChar char="o"/>
              <a:defRPr/>
            </a:pPr>
            <a:r>
              <a:rPr lang="en-US" sz="1800" dirty="0">
                <a:solidFill>
                  <a:srgbClr val="000000"/>
                </a:solidFill>
                <a:latin typeface="Arial" panose="020B0604020202020204" pitchFamily="34" charset="0"/>
                <a:cs typeface="Arial" panose="020B0604020202020204" pitchFamily="34" charset="0"/>
              </a:rPr>
              <a:t>Accounts Receivable is debited to increase that asset account to show that the customer who paid with an NSF check still owes the company money. </a:t>
            </a:r>
            <a:endParaRPr lang="en-US" dirty="0">
              <a:latin typeface="Arial" panose="020B0604020202020204" pitchFamily="34" charset="0"/>
              <a:cs typeface="Arial" panose="020B0604020202020204" pitchFamily="34" charset="0"/>
            </a:endParaRPr>
          </a:p>
          <a:p>
            <a:pPr marL="176131" indent="-176131" defTabSz="469682">
              <a:spcBef>
                <a:spcPct val="0"/>
              </a:spcBef>
              <a:buFont typeface="Arial" panose="020B0604020202020204" pitchFamily="34" charset="0"/>
              <a:buChar char="•"/>
              <a:defRPr/>
            </a:pPr>
            <a:r>
              <a:rPr lang="en-US" dirty="0">
                <a:latin typeface="Arial" panose="020B0604020202020204" pitchFamily="34" charset="0"/>
                <a:cs typeface="Arial" panose="020B0604020202020204" pitchFamily="34" charset="0"/>
              </a:rPr>
              <a:t>Service fees by the bank, which requires a debit to Service Fee Expense </a:t>
            </a:r>
          </a:p>
          <a:p>
            <a:pPr marL="176131" indent="-176131" defTabSz="469682">
              <a:spcBef>
                <a:spcPct val="0"/>
              </a:spcBef>
              <a:buFont typeface="Arial" panose="020B0604020202020204" pitchFamily="34" charset="0"/>
              <a:buChar char="•"/>
              <a:defRPr/>
            </a:pPr>
            <a:r>
              <a:rPr lang="en-US" dirty="0">
                <a:latin typeface="Arial" panose="020B0604020202020204" pitchFamily="34" charset="0"/>
                <a:cs typeface="Arial" panose="020B0604020202020204" pitchFamily="34" charset="0"/>
              </a:rPr>
              <a:t>The company error in recording rent, which requires </a:t>
            </a:r>
            <a:r>
              <a:rPr lang="en-US" sz="1800" dirty="0">
                <a:solidFill>
                  <a:srgbClr val="000000"/>
                </a:solidFill>
                <a:latin typeface="Arial" panose="020B0604020202020204" pitchFamily="34" charset="0"/>
                <a:cs typeface="Arial" panose="020B0604020202020204" pitchFamily="34" charset="0"/>
              </a:rPr>
              <a:t>an additional $300 for advertising expense to correct the error on the company’s records</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63</a:t>
            </a:fld>
            <a:endParaRPr lang="en-US"/>
          </a:p>
        </p:txBody>
      </p:sp>
    </p:spTree>
    <p:extLst>
      <p:ext uri="{BB962C8B-B14F-4D97-AF65-F5344CB8AC3E}">
        <p14:creationId xmlns:p14="http://schemas.microsoft.com/office/powerpoint/2010/main" val="322267389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cs typeface="Arial" panose="020B0604020202020204" pitchFamily="34" charset="0"/>
              </a:rPr>
              <a:t>For example, suppose a company is unable to account for $100 of missing cash. In this event, the company debits Miscellaneous Expense and credits Cash for $100.</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64</a:t>
            </a:fld>
            <a:endParaRPr lang="en-US"/>
          </a:p>
        </p:txBody>
      </p:sp>
    </p:spTree>
    <p:extLst>
      <p:ext uri="{BB962C8B-B14F-4D97-AF65-F5344CB8AC3E}">
        <p14:creationId xmlns:p14="http://schemas.microsoft.com/office/powerpoint/2010/main" val="19493984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65</a:t>
            </a:fld>
            <a:endParaRPr lang="en-US"/>
          </a:p>
        </p:txBody>
      </p:sp>
    </p:spTree>
    <p:extLst>
      <p:ext uri="{BB962C8B-B14F-4D97-AF65-F5344CB8AC3E}">
        <p14:creationId xmlns:p14="http://schemas.microsoft.com/office/powerpoint/2010/main" val="352856895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 summary presents basic items included in a bank reconciliation.</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For the reconciliation to be complete, the reconciled bank balance must equal the reconciled company</a:t>
            </a:r>
          </a:p>
          <a:p>
            <a:r>
              <a:rPr lang="en-US" dirty="0">
                <a:latin typeface="Arial" panose="020B0604020202020204" pitchFamily="34" charset="0"/>
                <a:cs typeface="Arial" panose="020B0604020202020204" pitchFamily="34" charset="0"/>
              </a:rPr>
              <a:t>balance.</a:t>
            </a:r>
          </a:p>
        </p:txBody>
      </p:sp>
      <p:sp>
        <p:nvSpPr>
          <p:cNvPr id="4" name="Slide Number Placeholder 3"/>
          <p:cNvSpPr>
            <a:spLocks noGrp="1"/>
          </p:cNvSpPr>
          <p:nvPr>
            <p:ph type="sldNum" sz="quarter" idx="5"/>
          </p:nvPr>
        </p:nvSpPr>
        <p:spPr/>
        <p:txBody>
          <a:bodyPr/>
          <a:lstStyle/>
          <a:p>
            <a:fld id="{35356329-1779-487C-B587-BBABA473AA7C}" type="slidenum">
              <a:rPr lang="en-US" smtClean="0"/>
              <a:t>66</a:t>
            </a:fld>
            <a:endParaRPr lang="en-US"/>
          </a:p>
        </p:txBody>
      </p:sp>
    </p:spTree>
    <p:extLst>
      <p:ext uri="{BB962C8B-B14F-4D97-AF65-F5344CB8AC3E}">
        <p14:creationId xmlns:p14="http://schemas.microsoft.com/office/powerpoint/2010/main" val="35192739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67</a:t>
            </a:fld>
            <a:endParaRPr lang="en-US"/>
          </a:p>
        </p:txBody>
      </p:sp>
    </p:spTree>
    <p:extLst>
      <p:ext uri="{BB962C8B-B14F-4D97-AF65-F5344CB8AC3E}">
        <p14:creationId xmlns:p14="http://schemas.microsoft.com/office/powerpoint/2010/main" val="993101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68</a:t>
            </a:fld>
            <a:endParaRPr lang="en-US"/>
          </a:p>
        </p:txBody>
      </p:sp>
    </p:spTree>
    <p:extLst>
      <p:ext uri="{BB962C8B-B14F-4D97-AF65-F5344CB8AC3E}">
        <p14:creationId xmlns:p14="http://schemas.microsoft.com/office/powerpoint/2010/main" val="10776279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69</a:t>
            </a:fld>
            <a:endParaRPr lang="en-US"/>
          </a:p>
        </p:txBody>
      </p:sp>
    </p:spTree>
    <p:extLst>
      <p:ext uri="{BB962C8B-B14F-4D97-AF65-F5344CB8AC3E}">
        <p14:creationId xmlns:p14="http://schemas.microsoft.com/office/powerpoint/2010/main" val="4095552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Managers are entrusted with the resources of both the company’s lenders (liabilities) and its owners (stockholders’ equity). In this sense, managers of the company act as stewards or caretakers of the company’s assets. However, in recent years some managers shirked their ethical responsibilities and misused or misreported the company’s funds. In many cases, top executives misreported accounting information to cover up their company’s poor operating performance. </a:t>
            </a:r>
            <a:r>
              <a:rPr lang="en-IN" dirty="0">
                <a:latin typeface="Arial" panose="020B0604020202020204" pitchFamily="34" charset="0"/>
                <a:cs typeface="Arial" panose="020B0604020202020204" pitchFamily="34" charset="0"/>
              </a:rPr>
              <a:t>Such fraudulent activity is costly: The ACFE reports that the median loss caused by fraudulent financial statement schemes, for example, is $975,000 per instance. </a:t>
            </a:r>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a:p>
        </p:txBody>
      </p:sp>
    </p:spTree>
    <p:extLst>
      <p:ext uri="{BB962C8B-B14F-4D97-AF65-F5344CB8AC3E}">
        <p14:creationId xmlns:p14="http://schemas.microsoft.com/office/powerpoint/2010/main" val="33702765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70</a:t>
            </a:fld>
            <a:endParaRPr lang="en-US"/>
          </a:p>
        </p:txBody>
      </p:sp>
    </p:spTree>
    <p:extLst>
      <p:ext uri="{BB962C8B-B14F-4D97-AF65-F5344CB8AC3E}">
        <p14:creationId xmlns:p14="http://schemas.microsoft.com/office/powerpoint/2010/main" val="209833857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1" dirty="0">
                <a:latin typeface="Arial" panose="020B0604020202020204" pitchFamily="34" charset="0"/>
                <a:cs typeface="Arial" panose="020B0604020202020204" pitchFamily="34" charset="0"/>
              </a:rPr>
              <a:t>Employee purchases should be included in the accounting records by the end of the reporting period.</a:t>
            </a:r>
            <a:r>
              <a:rPr lang="en-US" dirty="0">
                <a:latin typeface="Arial" panose="020B0604020202020204" pitchFamily="34" charset="0"/>
                <a:cs typeface="Arial" panose="020B0604020202020204" pitchFamily="34" charset="0"/>
              </a:rPr>
              <a:t> Employee purchases made with debit cards and checks will be captured in the accounting records at the time the bank reconciliation is prepared, like we saw in the previous section. In this section, we discuss how to account for employee purchases using </a:t>
            </a:r>
            <a:r>
              <a:rPr lang="en-US" b="1" dirty="0">
                <a:latin typeface="Arial" panose="020B0604020202020204" pitchFamily="34" charset="0"/>
                <a:cs typeface="Arial" panose="020B0604020202020204" pitchFamily="34" charset="0"/>
              </a:rPr>
              <a:t>credit cards </a:t>
            </a:r>
            <a:r>
              <a:rPr lang="en-US" dirty="0">
                <a:latin typeface="Arial" panose="020B0604020202020204" pitchFamily="34" charset="0"/>
                <a:cs typeface="Arial" panose="020B0604020202020204" pitchFamily="34" charset="0"/>
              </a:rPr>
              <a:t>and the </a:t>
            </a:r>
            <a:r>
              <a:rPr lang="en-US" b="1" dirty="0">
                <a:latin typeface="Arial" panose="020B0604020202020204" pitchFamily="34" charset="0"/>
                <a:cs typeface="Arial" panose="020B0604020202020204" pitchFamily="34" charset="0"/>
              </a:rPr>
              <a:t>petty cash fund</a:t>
            </a:r>
            <a:r>
              <a:rPr lang="en-US" dirty="0">
                <a:latin typeface="Arial" panose="020B0604020202020204" pitchFamily="34" charset="0"/>
                <a:cs typeface="Arial" panose="020B0604020202020204" pitchFamily="34" charset="0"/>
              </a:rPr>
              <a:t>. Those expenditures typically are not immediately recorded in the accounting records, yet they are legitimate business transactions during the period.</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Cash on hand to pay for minor purchases is referred to as a </a:t>
            </a:r>
            <a:r>
              <a:rPr lang="en-US" b="1" dirty="0">
                <a:latin typeface="Arial" panose="020B0604020202020204" pitchFamily="34" charset="0"/>
                <a:cs typeface="Arial" panose="020B0604020202020204" pitchFamily="34" charset="0"/>
              </a:rPr>
              <a:t>petty cash fund</a:t>
            </a:r>
            <a:r>
              <a:rPr lang="en-US" dirty="0">
                <a:latin typeface="Arial" panose="020B0604020202020204" pitchFamily="34" charset="0"/>
                <a:cs typeface="Arial" panose="020B0604020202020204" pitchFamily="34" charset="0"/>
              </a:rPr>
              <a:t>, and the employee responsible for the fund is often referred to as the petty cash custodian. </a:t>
            </a:r>
          </a:p>
          <a:p>
            <a:pPr>
              <a:spcBef>
                <a:spcPct val="0"/>
              </a:spcBef>
            </a:pPr>
            <a:endParaRPr lang="en-IN" dirty="0">
              <a:latin typeface="Arial" panose="020B0604020202020204" pitchFamily="34" charset="0"/>
              <a:cs typeface="Arial" panose="020B0604020202020204" pitchFamily="34" charset="0"/>
            </a:endParaRPr>
          </a:p>
          <a:p>
            <a:pPr>
              <a:spcBef>
                <a:spcPct val="0"/>
              </a:spcBef>
            </a:pPr>
            <a:r>
              <a:rPr lang="en-IN" dirty="0">
                <a:latin typeface="Arial" panose="020B0604020202020204" pitchFamily="34" charset="0"/>
                <a:cs typeface="Arial" panose="020B0604020202020204" pitchFamily="34" charset="0"/>
              </a:rPr>
              <a:t>Accounting for the petty cash fund involves recording transactions to (1) establish the fund, (2) recognize expenditures from the fund, and (3) replenish the fund as the cash balance becomes sufficiently low.</a:t>
            </a:r>
          </a:p>
        </p:txBody>
      </p:sp>
      <p:sp>
        <p:nvSpPr>
          <p:cNvPr id="4" name="Slide Number Placeholder 3"/>
          <p:cNvSpPr>
            <a:spLocks noGrp="1"/>
          </p:cNvSpPr>
          <p:nvPr>
            <p:ph type="sldNum" sz="quarter" idx="5"/>
          </p:nvPr>
        </p:nvSpPr>
        <p:spPr/>
        <p:txBody>
          <a:bodyPr/>
          <a:lstStyle/>
          <a:p>
            <a:fld id="{35356329-1779-487C-B587-BBABA473AA7C}" type="slidenum">
              <a:rPr lang="en-US" smtClean="0"/>
              <a:t>71</a:t>
            </a:fld>
            <a:endParaRPr lang="en-US"/>
          </a:p>
        </p:txBody>
      </p:sp>
    </p:spTree>
    <p:extLst>
      <p:ext uri="{BB962C8B-B14F-4D97-AF65-F5344CB8AC3E}">
        <p14:creationId xmlns:p14="http://schemas.microsoft.com/office/powerpoint/2010/main" val="419425479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latin typeface="Arial" panose="020B0604020202020204" pitchFamily="34" charset="0"/>
                <a:cs typeface="Arial" panose="020B0604020202020204" pitchFamily="34" charset="0"/>
              </a:rPr>
              <a:t>Let’s work through an example of Starlight Productions.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In May, Starlight withdraws cash of $200 from the bank to have on hand in the petty cash fund. Starlight also issues credit cards to its purchasing manager and marketing manager. </a:t>
            </a:r>
          </a:p>
          <a:p>
            <a:pPr marL="176131" indent="-176131">
              <a:spcBef>
                <a:spcPct val="0"/>
              </a:spcBef>
              <a:buFont typeface="Arial" panose="020B0604020202020204" pitchFamily="34" charset="0"/>
              <a:buChar char="•"/>
            </a:pPr>
            <a:r>
              <a:rPr lang="en-US" i="1" dirty="0">
                <a:latin typeface="Arial" panose="020B0604020202020204" pitchFamily="34" charset="0"/>
                <a:cs typeface="Arial" panose="020B0604020202020204" pitchFamily="34" charset="0"/>
              </a:rPr>
              <a:t>At the time these cards are issued, nothing is recorded </a:t>
            </a:r>
            <a:r>
              <a:rPr lang="en-US" dirty="0">
                <a:latin typeface="Arial" panose="020B0604020202020204" pitchFamily="34" charset="0"/>
                <a:cs typeface="Arial" panose="020B0604020202020204" pitchFamily="34" charset="0"/>
              </a:rPr>
              <a:t>because no expenditures have been made. </a:t>
            </a:r>
          </a:p>
          <a:p>
            <a:pPr marL="176131" indent="-176131">
              <a:spcBef>
                <a:spcPct val="0"/>
              </a:spcBef>
              <a:buFont typeface="Arial" panose="020B0604020202020204" pitchFamily="34" charset="0"/>
              <a:buChar char="•"/>
            </a:pPr>
            <a:r>
              <a:rPr lang="en-US" dirty="0">
                <a:latin typeface="Arial" panose="020B0604020202020204" pitchFamily="34" charset="0"/>
                <a:cs typeface="Arial" panose="020B0604020202020204" pitchFamily="34" charset="0"/>
              </a:rPr>
              <a:t>However, for the petty cash fund, cash has been withdrawn from the bank, so we record an entry that formally shows the transfer of cash from the bank to cash on hand in the petty cash fund. This is simply a reclassification of cash; no spending has occurred.</a:t>
            </a:r>
            <a:endParaRPr lang="en-IN" i="0" baseline="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72</a:t>
            </a:fld>
            <a:endParaRPr lang="en-US"/>
          </a:p>
        </p:txBody>
      </p:sp>
    </p:spTree>
    <p:extLst>
      <p:ext uri="{BB962C8B-B14F-4D97-AF65-F5344CB8AC3E}">
        <p14:creationId xmlns:p14="http://schemas.microsoft.com/office/powerpoint/2010/main" val="261383420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rgbClr val="000000"/>
                </a:solidFill>
                <a:latin typeface="Arial" panose="020B0604020202020204" pitchFamily="34" charset="0"/>
                <a:cs typeface="Arial" panose="020B0604020202020204" pitchFamily="34" charset="0"/>
              </a:rPr>
              <a:t>At the end of May, the company’s accountant collects vouchers from the petty cash fund and credit card receipts from the purchasing manager and marketing manager. </a:t>
            </a:r>
          </a:p>
          <a:p>
            <a:pPr algn="l"/>
            <a:endParaRPr lang="en-US" sz="1200" dirty="0">
              <a:solidFill>
                <a:srgbClr val="000000"/>
              </a:solidFill>
              <a:latin typeface="Arial" panose="020B0604020202020204" pitchFamily="34" charset="0"/>
              <a:cs typeface="Arial" panose="020B0604020202020204" pitchFamily="34" charset="0"/>
            </a:endParaRPr>
          </a:p>
          <a:p>
            <a:pPr algn="l"/>
            <a:r>
              <a:rPr lang="en-US" sz="1200" dirty="0">
                <a:solidFill>
                  <a:srgbClr val="000000"/>
                </a:solidFill>
                <a:latin typeface="Arial" panose="020B0604020202020204" pitchFamily="34" charset="0"/>
                <a:cs typeface="Arial" panose="020B0604020202020204" pitchFamily="34" charset="0"/>
              </a:rPr>
              <a:t>Let’s first record expenditures made with credit cards. These expenditures typically are not paid immediately, so they are recorded as Accounts Payable until paid. (Note that, if the company’s accountant decided to pay the credit card balance at the time of reconciliation, then the $4,100 credit would have been to Cash.) </a:t>
            </a:r>
          </a:p>
          <a:p>
            <a:pPr algn="l"/>
            <a:endParaRPr lang="en-US" sz="1200" dirty="0">
              <a:solidFill>
                <a:srgbClr val="000000"/>
              </a:solidFill>
              <a:latin typeface="Arial" panose="020B0604020202020204" pitchFamily="34" charset="0"/>
              <a:cs typeface="Arial" panose="020B0604020202020204" pitchFamily="34" charset="0"/>
            </a:endParaRPr>
          </a:p>
          <a:p>
            <a:pPr algn="l"/>
            <a:r>
              <a:rPr lang="en-US" sz="1200" dirty="0">
                <a:solidFill>
                  <a:srgbClr val="000000"/>
                </a:solidFill>
                <a:latin typeface="Arial" panose="020B0604020202020204" pitchFamily="34" charset="0"/>
                <a:cs typeface="Arial" panose="020B0604020202020204" pitchFamily="34" charset="0"/>
              </a:rPr>
              <a:t>The petty cash fund expenditures were paid from the Petty Cash Fund, so they are also recorded with a credit to Cash.</a:t>
            </a:r>
            <a:endParaRPr lang="en-IN"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73</a:t>
            </a:fld>
            <a:endParaRPr lang="en-US"/>
          </a:p>
        </p:txBody>
      </p:sp>
    </p:spTree>
    <p:extLst>
      <p:ext uri="{BB962C8B-B14F-4D97-AF65-F5344CB8AC3E}">
        <p14:creationId xmlns:p14="http://schemas.microsoft.com/office/powerpoint/2010/main" val="9091332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74</a:t>
            </a:fld>
            <a:endParaRPr lang="en-US"/>
          </a:p>
        </p:txBody>
      </p:sp>
    </p:spTree>
    <p:extLst>
      <p:ext uri="{BB962C8B-B14F-4D97-AF65-F5344CB8AC3E}">
        <p14:creationId xmlns:p14="http://schemas.microsoft.com/office/powerpoint/2010/main" val="267073345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In addition to accounting for employee purchases, a system of internal control needs to be in place to ensure that all expenditures are legitimate and that company resources are not being wasted or stolen. Those controls include the items listed above.</a:t>
            </a:r>
          </a:p>
        </p:txBody>
      </p:sp>
      <p:sp>
        <p:nvSpPr>
          <p:cNvPr id="4" name="Slide Number Placeholder 3"/>
          <p:cNvSpPr>
            <a:spLocks noGrp="1"/>
          </p:cNvSpPr>
          <p:nvPr>
            <p:ph type="sldNum" sz="quarter" idx="5"/>
          </p:nvPr>
        </p:nvSpPr>
        <p:spPr/>
        <p:txBody>
          <a:bodyPr/>
          <a:lstStyle/>
          <a:p>
            <a:fld id="{35356329-1779-487C-B587-BBABA473AA7C}" type="slidenum">
              <a:rPr lang="en-US" smtClean="0"/>
              <a:t>75</a:t>
            </a:fld>
            <a:endParaRPr lang="en-US"/>
          </a:p>
        </p:txBody>
      </p:sp>
    </p:spTree>
    <p:extLst>
      <p:ext uri="{BB962C8B-B14F-4D97-AF65-F5344CB8AC3E}">
        <p14:creationId xmlns:p14="http://schemas.microsoft.com/office/powerpoint/2010/main" val="33534488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Here we discuss how companies report cash activities</a:t>
            </a:r>
            <a:r>
              <a:rPr lang="en-IN" baseline="0" dirty="0"/>
              <a:t> to external parties.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76</a:t>
            </a:fld>
            <a:endParaRPr lang="en-US"/>
          </a:p>
        </p:txBody>
      </p:sp>
    </p:spTree>
    <p:extLst>
      <p:ext uri="{BB962C8B-B14F-4D97-AF65-F5344CB8AC3E}">
        <p14:creationId xmlns:p14="http://schemas.microsoft.com/office/powerpoint/2010/main" val="113988384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77</a:t>
            </a:fld>
            <a:endParaRPr lang="en-US"/>
          </a:p>
        </p:txBody>
      </p:sp>
    </p:spTree>
    <p:extLst>
      <p:ext uri="{BB962C8B-B14F-4D97-AF65-F5344CB8AC3E}">
        <p14:creationId xmlns:p14="http://schemas.microsoft.com/office/powerpoint/2010/main" val="109318335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latin typeface="Arial" panose="020B0604020202020204" pitchFamily="34" charset="0"/>
                <a:cs typeface="Arial" panose="020B0604020202020204" pitchFamily="34" charset="0"/>
              </a:rPr>
              <a:t>To this point, we’ve considered several internal controls related to cash. Here, we discuss how companies report cash activities to external parties.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Companies report cash in two financial statements—in the balance sheet as an asset and in the statement of cash flows. The balance sheet amount is typically reported as a current asset and represents cash </a:t>
            </a:r>
            <a:r>
              <a:rPr lang="en-US" i="1" dirty="0">
                <a:latin typeface="Arial" panose="020B0604020202020204" pitchFamily="34" charset="0"/>
                <a:cs typeface="Arial" panose="020B0604020202020204" pitchFamily="34" charset="0"/>
              </a:rPr>
              <a:t>available </a:t>
            </a:r>
            <a:r>
              <a:rPr lang="en-US" dirty="0">
                <a:latin typeface="Arial" panose="020B0604020202020204" pitchFamily="34" charset="0"/>
                <a:cs typeface="Arial" panose="020B0604020202020204" pitchFamily="34" charset="0"/>
              </a:rPr>
              <a:t>for spending at the end of the reporting period.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Some companies separately report </a:t>
            </a:r>
            <a:r>
              <a:rPr lang="en-US" b="1" dirty="0">
                <a:latin typeface="Arial" panose="020B0604020202020204" pitchFamily="34" charset="0"/>
                <a:cs typeface="Arial" panose="020B0604020202020204" pitchFamily="34" charset="0"/>
              </a:rPr>
              <a:t>restricted cash</a:t>
            </a:r>
            <a:r>
              <a:rPr lang="en-US" dirty="0">
                <a:latin typeface="Arial" panose="020B0604020202020204" pitchFamily="34" charset="0"/>
                <a:cs typeface="Arial" panose="020B0604020202020204" pitchFamily="34" charset="0"/>
              </a:rPr>
              <a:t>. Restricted cash represents cash that is </a:t>
            </a:r>
            <a:r>
              <a:rPr lang="en-US" i="1" dirty="0">
                <a:latin typeface="Arial" panose="020B0604020202020204" pitchFamily="34" charset="0"/>
                <a:cs typeface="Arial" panose="020B0604020202020204" pitchFamily="34" charset="0"/>
              </a:rPr>
              <a:t>not available</a:t>
            </a:r>
            <a:r>
              <a:rPr lang="en-US" dirty="0">
                <a:latin typeface="Arial" panose="020B0604020202020204" pitchFamily="34" charset="0"/>
                <a:cs typeface="Arial" panose="020B0604020202020204" pitchFamily="34" charset="0"/>
              </a:rPr>
              <a:t> for current operations. Examples of restricted cash include cash set aside by the company for specific purposes such as repaying debt, purchasing equipment, or making investments in the future.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The balance sheet provides only the final balance for cash. It does not provide any details regarding cash receipts and cash payments.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The Statement of Cash Flows shows cash activity for the entire period, and is detailed on the next slide.</a:t>
            </a:r>
          </a:p>
        </p:txBody>
      </p:sp>
      <p:sp>
        <p:nvSpPr>
          <p:cNvPr id="4" name="Slide Number Placeholder 3"/>
          <p:cNvSpPr>
            <a:spLocks noGrp="1"/>
          </p:cNvSpPr>
          <p:nvPr>
            <p:ph type="sldNum" sz="quarter" idx="5"/>
          </p:nvPr>
        </p:nvSpPr>
        <p:spPr/>
        <p:txBody>
          <a:bodyPr/>
          <a:lstStyle/>
          <a:p>
            <a:fld id="{35356329-1779-487C-B587-BBABA473AA7C}" type="slidenum">
              <a:rPr lang="en-US" smtClean="0"/>
              <a:t>78</a:t>
            </a:fld>
            <a:endParaRPr lang="en-US"/>
          </a:p>
        </p:txBody>
      </p:sp>
    </p:spTree>
    <p:extLst>
      <p:ext uri="{BB962C8B-B14F-4D97-AF65-F5344CB8AC3E}">
        <p14:creationId xmlns:p14="http://schemas.microsoft.com/office/powerpoint/2010/main" val="217835027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IN" dirty="0">
                <a:latin typeface="Arial" panose="020B0604020202020204" pitchFamily="34" charset="0"/>
                <a:cs typeface="Arial" panose="020B0604020202020204" pitchFamily="34" charset="0"/>
              </a:rPr>
              <a:t>The three fundamental types of business activities relating </a:t>
            </a:r>
            <a:r>
              <a:rPr lang="en-US" dirty="0">
                <a:latin typeface="Arial" panose="020B0604020202020204" pitchFamily="34" charset="0"/>
                <a:cs typeface="Arial" panose="020B0604020202020204" pitchFamily="34" charset="0"/>
              </a:rPr>
              <a:t>to cash are:</a:t>
            </a:r>
          </a:p>
          <a:p>
            <a:pPr>
              <a:defRPr/>
            </a:pPr>
            <a:endParaRPr lang="en-US" dirty="0">
              <a:latin typeface="Arial" panose="020B0604020202020204" pitchFamily="34" charset="0"/>
              <a:cs typeface="Arial" panose="020B0604020202020204" pitchFamily="34" charset="0"/>
            </a:endParaRPr>
          </a:p>
          <a:p>
            <a:pPr marL="176131" indent="-176131">
              <a:buFont typeface="Arial" pitchFamily="34" charset="0"/>
              <a:buChar char="•"/>
              <a:defRPr/>
            </a:pPr>
            <a:r>
              <a:rPr lang="en-IN" i="1" dirty="0">
                <a:latin typeface="Arial" panose="020B0604020202020204" pitchFamily="34" charset="0"/>
                <a:cs typeface="Arial" panose="020B0604020202020204" pitchFamily="34" charset="0"/>
              </a:rPr>
              <a:t>Operating activities </a:t>
            </a:r>
            <a:r>
              <a:rPr lang="en-IN" dirty="0">
                <a:latin typeface="Arial" panose="020B0604020202020204" pitchFamily="34" charset="0"/>
                <a:cs typeface="Arial" panose="020B0604020202020204" pitchFamily="34" charset="0"/>
              </a:rPr>
              <a:t>include cash transactions involving revenue and expense events during the period. In other words, operating activities include the cash effect of the same activities that are reported in the income statement to calculate </a:t>
            </a:r>
            <a:r>
              <a:rPr lang="en-US" dirty="0">
                <a:latin typeface="Arial" panose="020B0604020202020204" pitchFamily="34" charset="0"/>
                <a:cs typeface="Arial" panose="020B0604020202020204" pitchFamily="34" charset="0"/>
              </a:rPr>
              <a:t>net income.</a:t>
            </a:r>
          </a:p>
          <a:p>
            <a:pPr marL="176131" indent="-176131">
              <a:buFont typeface="Arial" pitchFamily="34" charset="0"/>
              <a:buChar char="•"/>
              <a:defRPr/>
            </a:pPr>
            <a:r>
              <a:rPr lang="en-IN" i="1" dirty="0">
                <a:latin typeface="Arial" panose="020B0604020202020204" pitchFamily="34" charset="0"/>
                <a:cs typeface="Arial" panose="020B0604020202020204" pitchFamily="34" charset="0"/>
              </a:rPr>
              <a:t>Investing activities</a:t>
            </a:r>
            <a:r>
              <a:rPr lang="en-IN" i="0" dirty="0">
                <a:latin typeface="Arial" panose="020B0604020202020204" pitchFamily="34" charset="0"/>
                <a:cs typeface="Arial" panose="020B0604020202020204" pitchFamily="34" charset="0"/>
              </a:rPr>
              <a:t>,</a:t>
            </a:r>
            <a:r>
              <a:rPr lang="en-IN" i="1" dirty="0">
                <a:latin typeface="Arial" panose="020B0604020202020204" pitchFamily="34" charset="0"/>
                <a:cs typeface="Arial" panose="020B0604020202020204" pitchFamily="34" charset="0"/>
              </a:rPr>
              <a:t> </a:t>
            </a:r>
            <a:r>
              <a:rPr lang="en-IN" dirty="0">
                <a:latin typeface="Arial" panose="020B0604020202020204" pitchFamily="34" charset="0"/>
                <a:cs typeface="Arial" panose="020B0604020202020204" pitchFamily="34" charset="0"/>
              </a:rPr>
              <a:t>as the name implies, include cash investments in long-term assets and investment securities. When the firm later sells those assets, we consider those transactions investing activities also. So, investing activities tend to </a:t>
            </a:r>
            <a:r>
              <a:rPr lang="en-US" dirty="0">
                <a:latin typeface="Arial" panose="020B0604020202020204" pitchFamily="34" charset="0"/>
                <a:cs typeface="Arial" panose="020B0604020202020204" pitchFamily="34" charset="0"/>
              </a:rPr>
              <a:t>involve long-term assets.</a:t>
            </a:r>
          </a:p>
          <a:p>
            <a:pPr marL="176131" indent="-176131">
              <a:buFont typeface="Arial" pitchFamily="34" charset="0"/>
              <a:buChar char="•"/>
              <a:defRPr/>
            </a:pPr>
            <a:r>
              <a:rPr lang="en-IN" i="1" dirty="0">
                <a:latin typeface="Arial" panose="020B0604020202020204" pitchFamily="34" charset="0"/>
                <a:cs typeface="Arial" panose="020B0604020202020204" pitchFamily="34" charset="0"/>
              </a:rPr>
              <a:t>Financing activities </a:t>
            </a:r>
            <a:r>
              <a:rPr lang="en-IN" dirty="0">
                <a:latin typeface="Arial" panose="020B0604020202020204" pitchFamily="34" charset="0"/>
                <a:cs typeface="Arial" panose="020B0604020202020204" pitchFamily="34" charset="0"/>
              </a:rPr>
              <a:t>include transactions designed to raise cash or finance the business. There are two ways to do this: borrow cash from lenders or raise cash from stockholders. We also consider cash outflows to repay debt and cash dividends to stockholders to be financing activities. So, financing activities involve </a:t>
            </a:r>
            <a:r>
              <a:rPr lang="en-US" dirty="0">
                <a:latin typeface="Arial" panose="020B0604020202020204" pitchFamily="34" charset="0"/>
                <a:cs typeface="Arial" panose="020B0604020202020204" pitchFamily="34" charset="0"/>
              </a:rPr>
              <a:t>liabilities and stockholders’ equity.</a:t>
            </a:r>
          </a:p>
        </p:txBody>
      </p:sp>
      <p:sp>
        <p:nvSpPr>
          <p:cNvPr id="4" name="Slide Number Placeholder 3"/>
          <p:cNvSpPr>
            <a:spLocks noGrp="1"/>
          </p:cNvSpPr>
          <p:nvPr>
            <p:ph type="sldNum" sz="quarter" idx="5"/>
          </p:nvPr>
        </p:nvSpPr>
        <p:spPr/>
        <p:txBody>
          <a:bodyPr/>
          <a:lstStyle/>
          <a:p>
            <a:fld id="{35356329-1779-487C-B587-BBABA473AA7C}" type="slidenum">
              <a:rPr lang="en-US" smtClean="0"/>
              <a:t>79</a:t>
            </a:fld>
            <a:endParaRPr lang="en-US"/>
          </a:p>
        </p:txBody>
      </p:sp>
    </p:spTree>
    <p:extLst>
      <p:ext uri="{BB962C8B-B14F-4D97-AF65-F5344CB8AC3E}">
        <p14:creationId xmlns:p14="http://schemas.microsoft.com/office/powerpoint/2010/main" val="918274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latin typeface="Arial" panose="020B0604020202020204" pitchFamily="34" charset="0"/>
                <a:cs typeface="Arial" panose="020B0604020202020204" pitchFamily="34" charset="0"/>
              </a:rPr>
              <a:t>Two of the highest-profile cases of accounting fraud in U.S. history are the collapses of Enron and WorldCom.</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Enron used questionable accounting practices to avoid reporting billions in debt and losses in its financial statements. WorldCom misclassified certain expenditures to overstate assets and profitability by $11 billion.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Other common types of financial statement fraud include creating fictitious revenues, improperly valuing assets, hiding liabilities, and mismatching revenues and expenses. </a:t>
            </a:r>
          </a:p>
        </p:txBody>
      </p:sp>
      <p:sp>
        <p:nvSpPr>
          <p:cNvPr id="4" name="Slide Number Placeholder 3"/>
          <p:cNvSpPr>
            <a:spLocks noGrp="1"/>
          </p:cNvSpPr>
          <p:nvPr>
            <p:ph type="sldNum" sz="quarter" idx="5"/>
          </p:nvPr>
        </p:nvSpPr>
        <p:spPr/>
        <p:txBody>
          <a:bodyPr/>
          <a:lstStyle/>
          <a:p>
            <a:fld id="{35356329-1779-487C-B587-BBABA473AA7C}" type="slidenum">
              <a:rPr lang="en-US" smtClean="0"/>
              <a:t>8</a:t>
            </a:fld>
            <a:endParaRPr lang="en-US"/>
          </a:p>
        </p:txBody>
      </p:sp>
    </p:spTree>
    <p:extLst>
      <p:ext uri="{BB962C8B-B14F-4D97-AF65-F5344CB8AC3E}">
        <p14:creationId xmlns:p14="http://schemas.microsoft.com/office/powerpoint/2010/main" val="348568788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Illustration 4–15 presents the statement of cash flows for Eagle Soccer Academy using what’s called the direct method of reporting operating activities.</a:t>
            </a:r>
          </a:p>
          <a:p>
            <a:endParaRPr lang="en-US" baseline="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Which transactions involve the exchange of cash? All transactions except (5) and (7) involve either the receipt (inflow) or payment (outflow) of cash. </a:t>
            </a:r>
            <a:r>
              <a:rPr lang="en-US" b="1" dirty="0">
                <a:latin typeface="Arial" panose="020B0604020202020204" pitchFamily="34" charset="0"/>
                <a:cs typeface="Arial" panose="020B0604020202020204" pitchFamily="34" charset="0"/>
              </a:rPr>
              <a:t>Only transactions involving cash affect a company’s cash flows.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80</a:t>
            </a:fld>
            <a:endParaRPr lang="en-US"/>
          </a:p>
        </p:txBody>
      </p:sp>
    </p:spTree>
    <p:extLst>
      <p:ext uri="{BB962C8B-B14F-4D97-AF65-F5344CB8AC3E}">
        <p14:creationId xmlns:p14="http://schemas.microsoft.com/office/powerpoint/2010/main" val="125526528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Illustration 4–15 presents the statement of cash flows for Eagle Soccer Academy using what’s called the direct method of reporting operating activities. Corresponding transaction numbers are in brackets. (In Chapter 11 we’ll discuss the indirect method.)</a:t>
            </a:r>
          </a:p>
          <a:p>
            <a:endParaRPr lang="en-US" dirty="0">
              <a:latin typeface="Arial" panose="020B0604020202020204" pitchFamily="34" charset="0"/>
              <a:cs typeface="Arial" panose="020B0604020202020204" pitchFamily="34" charset="0"/>
            </a:endParaRPr>
          </a:p>
          <a:p>
            <a:r>
              <a:rPr lang="en-US" dirty="0">
                <a:solidFill>
                  <a:srgbClr val="000000"/>
                </a:solidFill>
                <a:latin typeface="Arial" panose="020B0604020202020204" pitchFamily="34" charset="0"/>
                <a:cs typeface="Arial" panose="020B0604020202020204" pitchFamily="34" charset="0"/>
              </a:rPr>
              <a:t>From the statement of cash flows, investors and creditors can see that the major source of cash inflow for Eagle is the issuance of common stock, a financing activity. Eagle has also  received cash from bank borrowing, which must be repaid. </a:t>
            </a:r>
          </a:p>
          <a:p>
            <a:endParaRPr lang="en-US" dirty="0">
              <a:solidFill>
                <a:srgbClr val="000000"/>
              </a:solidFill>
              <a:latin typeface="Arial" panose="020B0604020202020204" pitchFamily="34" charset="0"/>
              <a:cs typeface="Arial" panose="020B0604020202020204" pitchFamily="34" charset="0"/>
            </a:endParaRPr>
          </a:p>
          <a:p>
            <a:r>
              <a:rPr lang="en-US" dirty="0">
                <a:solidFill>
                  <a:srgbClr val="000000"/>
                </a:solidFill>
                <a:latin typeface="Arial" panose="020B0604020202020204" pitchFamily="34" charset="0"/>
                <a:cs typeface="Arial" panose="020B0604020202020204" pitchFamily="34" charset="0"/>
              </a:rPr>
              <a:t>The company is also investing in its future by purchasing equipment. Eagle reports this amount as an investing outflow. </a:t>
            </a:r>
          </a:p>
          <a:p>
            <a:endParaRPr lang="en-US" dirty="0">
              <a:solidFill>
                <a:srgbClr val="000000"/>
              </a:solidFill>
              <a:latin typeface="Arial" panose="020B0604020202020204" pitchFamily="34" charset="0"/>
              <a:cs typeface="Arial" panose="020B0604020202020204" pitchFamily="34" charset="0"/>
            </a:endParaRPr>
          </a:p>
          <a:p>
            <a:r>
              <a:rPr lang="en-US" dirty="0">
                <a:solidFill>
                  <a:srgbClr val="000000"/>
                </a:solidFill>
                <a:latin typeface="Arial" panose="020B0604020202020204" pitchFamily="34" charset="0"/>
                <a:cs typeface="Arial" panose="020B0604020202020204" pitchFamily="34" charset="0"/>
              </a:rPr>
              <a:t>With regard to the three types of business activities, the cash flow that’s related most directly to the company’s profitability is net cash flows from operating activities. For Eagle Soccer Academy, net cash flows from operating activities are −$39,000. This means that cash outflows related to operating activities exceed inflows. Stated another way, cash outflows related to expense activities exceed cash inflows related to revenue activities. While Eagle reports net income of $14,000 in its income statement (see Illustration 3–12 in Chapter 3), these same activities are not able to generate positive cash flows for the company. </a:t>
            </a:r>
          </a:p>
          <a:p>
            <a:endParaRPr lang="en-US" dirty="0">
              <a:solidFill>
                <a:srgbClr val="000000"/>
              </a:solidFill>
              <a:latin typeface="Arial" panose="020B0604020202020204" pitchFamily="34" charset="0"/>
              <a:cs typeface="Arial" panose="020B0604020202020204" pitchFamily="34" charset="0"/>
            </a:endParaRPr>
          </a:p>
          <a:p>
            <a:r>
              <a:rPr lang="en-US" dirty="0">
                <a:solidFill>
                  <a:srgbClr val="000000"/>
                </a:solidFill>
                <a:latin typeface="Arial" panose="020B0604020202020204" pitchFamily="34" charset="0"/>
                <a:cs typeface="Arial" panose="020B0604020202020204" pitchFamily="34" charset="0"/>
              </a:rPr>
              <a:t>Ultimately, companies must be able to generate positive operating cash flows to maintain long-term success.</a:t>
            </a:r>
          </a:p>
          <a:p>
            <a:endParaRPr lang="en-US" dirty="0">
              <a:solidFill>
                <a:srgbClr val="000000"/>
              </a:solidFill>
              <a:latin typeface="Arial" panose="020B0604020202020204" pitchFamily="34" charset="0"/>
              <a:cs typeface="Arial" panose="020B0604020202020204" pitchFamily="34" charset="0"/>
            </a:endParaRPr>
          </a:p>
          <a:p>
            <a:r>
              <a:rPr lang="en-US" dirty="0">
                <a:solidFill>
                  <a:srgbClr val="000000"/>
                </a:solidFill>
                <a:latin typeface="Arial" panose="020B0604020202020204" pitchFamily="34" charset="0"/>
                <a:cs typeface="Arial" panose="020B0604020202020204" pitchFamily="34" charset="0"/>
              </a:rPr>
              <a:t>The final amount reported in the statement of cash flows, $137,000, is the same amount of cash reported in the balance sheet.</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81</a:t>
            </a:fld>
            <a:endParaRPr lang="en-US"/>
          </a:p>
        </p:txBody>
      </p:sp>
    </p:spTree>
    <p:extLst>
      <p:ext uri="{BB962C8B-B14F-4D97-AF65-F5344CB8AC3E}">
        <p14:creationId xmlns:p14="http://schemas.microsoft.com/office/powerpoint/2010/main" val="7278842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82</a:t>
            </a:fld>
            <a:endParaRPr lang="en-US"/>
          </a:p>
        </p:txBody>
      </p:sp>
    </p:spTree>
    <p:extLst>
      <p:ext uri="{BB962C8B-B14F-4D97-AF65-F5344CB8AC3E}">
        <p14:creationId xmlns:p14="http://schemas.microsoft.com/office/powerpoint/2010/main" val="75024191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83</a:t>
            </a:fld>
            <a:endParaRPr lang="en-US"/>
          </a:p>
        </p:txBody>
      </p:sp>
    </p:spTree>
    <p:extLst>
      <p:ext uri="{BB962C8B-B14F-4D97-AF65-F5344CB8AC3E}">
        <p14:creationId xmlns:p14="http://schemas.microsoft.com/office/powerpoint/2010/main" val="391067684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84</a:t>
            </a:fld>
            <a:endParaRPr lang="en-US"/>
          </a:p>
        </p:txBody>
      </p:sp>
    </p:spTree>
    <p:extLst>
      <p:ext uri="{BB962C8B-B14F-4D97-AF65-F5344CB8AC3E}">
        <p14:creationId xmlns:p14="http://schemas.microsoft.com/office/powerpoint/2010/main" val="388767212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The amount of cash reported by a company is important to investors and creditors for many reasons. Cash is needed to pay debt when it comes due. Cash also gives the company the financial flexibility to respond to its changing business environment, such as purchasing additional assets, hiring more employees, and engaging in strategic acquisitions. However, having too much cash represents excess resources that are idle and not being used to produce revenues. Investors may also view excess cash as a signal that management does not see additional opportunities for profitable expansion. Some managers have been </a:t>
            </a:r>
          </a:p>
          <a:p>
            <a:r>
              <a:rPr lang="en-US" dirty="0">
                <a:latin typeface="Arial" panose="020B0604020202020204" pitchFamily="34" charset="0"/>
                <a:cs typeface="Arial" panose="020B0604020202020204" pitchFamily="34" charset="0"/>
              </a:rPr>
              <a:t>shown to spend excess cash inefficiently on less profitable projects.</a:t>
            </a:r>
          </a:p>
        </p:txBody>
      </p:sp>
      <p:sp>
        <p:nvSpPr>
          <p:cNvPr id="4" name="Slide Number Placeholder 3"/>
          <p:cNvSpPr>
            <a:spLocks noGrp="1"/>
          </p:cNvSpPr>
          <p:nvPr>
            <p:ph type="sldNum" sz="quarter" idx="5"/>
          </p:nvPr>
        </p:nvSpPr>
        <p:spPr/>
        <p:txBody>
          <a:bodyPr/>
          <a:lstStyle/>
          <a:p>
            <a:fld id="{35356329-1779-487C-B587-BBABA473AA7C}" type="slidenum">
              <a:rPr lang="en-US" smtClean="0"/>
              <a:t>85</a:t>
            </a:fld>
            <a:endParaRPr lang="en-US"/>
          </a:p>
        </p:txBody>
      </p:sp>
    </p:spTree>
    <p:extLst>
      <p:ext uri="{BB962C8B-B14F-4D97-AF65-F5344CB8AC3E}">
        <p14:creationId xmlns:p14="http://schemas.microsoft.com/office/powerpoint/2010/main" val="261967532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86</a:t>
            </a:fld>
            <a:endParaRPr lang="en-US"/>
          </a:p>
        </p:txBody>
      </p:sp>
    </p:spTree>
    <p:extLst>
      <p:ext uri="{BB962C8B-B14F-4D97-AF65-F5344CB8AC3E}">
        <p14:creationId xmlns:p14="http://schemas.microsoft.com/office/powerpoint/2010/main" val="255857324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The balance sheet reports a company’s total cash balance at the end of the year. The cash balance at the end of the previous year is the beginning balance of cash in the current year. We can use consecutive balance sheets to determine the change in cash for the year.</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statement of cash flows reports the net cash flows during the year by type of activity. Notice that the sum of the three activities in the statement of cash flows equals the change in total cash from one period to the next in the balance sheet.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This demonstrates the link between the cash reported in consecutive balance sheets and net cash flows reported in the statement of cash flows.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Both companies had an increase in cash for the year. We can analyze the statement of cash flows to see why cash increased by this amount. </a:t>
            </a:r>
          </a:p>
          <a:p>
            <a:pPr marL="176131" indent="-176131">
              <a:buFont typeface="Arial" panose="020B0604020202020204" pitchFamily="34" charset="0"/>
              <a:buChar char="•"/>
            </a:pPr>
            <a:r>
              <a:rPr lang="en-US" dirty="0">
                <a:latin typeface="Arial" panose="020B0604020202020204" pitchFamily="34" charset="0"/>
                <a:cs typeface="Arial" panose="020B0604020202020204" pitchFamily="34" charset="0"/>
              </a:rPr>
              <a:t>Both companies generated about the same amount of operating cash flows. </a:t>
            </a:r>
          </a:p>
          <a:p>
            <a:pPr marL="176131" indent="-176131">
              <a:buFont typeface="Arial" panose="020B0604020202020204" pitchFamily="34" charset="0"/>
              <a:buChar char="•"/>
            </a:pPr>
            <a:r>
              <a:rPr lang="en-US" dirty="0">
                <a:latin typeface="Arial" panose="020B0604020202020204" pitchFamily="34" charset="0"/>
                <a:cs typeface="Arial" panose="020B0604020202020204" pitchFamily="34" charset="0"/>
              </a:rPr>
              <a:t>However, Live Nation Entertainment used a large debt issuance (financing cash flows) for purchases of property and equipment and for acquisition of venue management and concert promotion businesses located in Canada, Belgium, and the United States (investing cash flows). </a:t>
            </a:r>
          </a:p>
          <a:p>
            <a:pPr marL="176131" indent="-176131">
              <a:buFont typeface="Arial" panose="020B0604020202020204" pitchFamily="34" charset="0"/>
              <a:buChar char="•"/>
            </a:pPr>
            <a:r>
              <a:rPr lang="en-US" dirty="0">
                <a:latin typeface="Arial" panose="020B0604020202020204" pitchFamily="34" charset="0"/>
                <a:cs typeface="Arial" panose="020B0604020202020204" pitchFamily="34" charset="0"/>
              </a:rPr>
              <a:t>AMC Networks had limited investing and financing activities.</a:t>
            </a:r>
          </a:p>
        </p:txBody>
      </p:sp>
      <p:sp>
        <p:nvSpPr>
          <p:cNvPr id="4" name="Slide Number Placeholder 3"/>
          <p:cNvSpPr>
            <a:spLocks noGrp="1"/>
          </p:cNvSpPr>
          <p:nvPr>
            <p:ph type="sldNum" sz="quarter" idx="5"/>
          </p:nvPr>
        </p:nvSpPr>
        <p:spPr/>
        <p:txBody>
          <a:bodyPr/>
          <a:lstStyle/>
          <a:p>
            <a:fld id="{35356329-1779-487C-B587-BBABA473AA7C}" type="slidenum">
              <a:rPr lang="en-US" smtClean="0"/>
              <a:t>87</a:t>
            </a:fld>
            <a:endParaRPr lang="en-US"/>
          </a:p>
        </p:txBody>
      </p:sp>
    </p:spTree>
    <p:extLst>
      <p:ext uri="{BB962C8B-B14F-4D97-AF65-F5344CB8AC3E}">
        <p14:creationId xmlns:p14="http://schemas.microsoft.com/office/powerpoint/2010/main" val="45983377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Live Nation Entertainment’s ratio of cash to noncash assets is 29.1%. This same ratio for AMC Networks is 17.1%.</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Below are some factors that possibly explain why one company holds more cash than another.</a:t>
            </a:r>
          </a:p>
          <a:p>
            <a:pPr marL="176131" indent="-176131">
              <a:buFont typeface="Arial" panose="020B0604020202020204" pitchFamily="34" charset="0"/>
              <a:buChar char="•"/>
            </a:pPr>
            <a:r>
              <a:rPr lang="en-US" b="1" dirty="0">
                <a:latin typeface="Arial" panose="020B0604020202020204" pitchFamily="34" charset="0"/>
                <a:cs typeface="Arial" panose="020B0604020202020204" pitchFamily="34" charset="0"/>
              </a:rPr>
              <a:t>Profitability</a:t>
            </a:r>
            <a:r>
              <a:rPr lang="en-US" dirty="0">
                <a:latin typeface="Arial" panose="020B0604020202020204" pitchFamily="34" charset="0"/>
                <a:cs typeface="Arial" panose="020B0604020202020204" pitchFamily="34" charset="0"/>
              </a:rPr>
              <a:t>. Companies that generate higher profits may naturally have more cash available.</a:t>
            </a:r>
          </a:p>
          <a:p>
            <a:pPr marL="176131" indent="-176131">
              <a:buFont typeface="Arial" panose="020B0604020202020204" pitchFamily="34" charset="0"/>
              <a:buChar char="•"/>
            </a:pPr>
            <a:r>
              <a:rPr lang="en-US" b="1" dirty="0">
                <a:latin typeface="Arial" panose="020B0604020202020204" pitchFamily="34" charset="0"/>
                <a:cs typeface="Arial" panose="020B0604020202020204" pitchFamily="34" charset="0"/>
              </a:rPr>
              <a:t>Growth</a:t>
            </a:r>
            <a:r>
              <a:rPr lang="en-US" dirty="0">
                <a:latin typeface="Arial" panose="020B0604020202020204" pitchFamily="34" charset="0"/>
                <a:cs typeface="Arial" panose="020B0604020202020204" pitchFamily="34" charset="0"/>
              </a:rPr>
              <a:t>. Growth companies tend to have less cash available because of their higher capital spending on new opportunities.</a:t>
            </a:r>
          </a:p>
          <a:p>
            <a:pPr marL="176131" indent="-176131">
              <a:buFont typeface="Arial" panose="020B0604020202020204" pitchFamily="34" charset="0"/>
              <a:buChar char="•"/>
            </a:pPr>
            <a:r>
              <a:rPr lang="en-US" b="1" dirty="0">
                <a:latin typeface="Arial" panose="020B0604020202020204" pitchFamily="34" charset="0"/>
                <a:cs typeface="Arial" panose="020B0604020202020204" pitchFamily="34" charset="0"/>
              </a:rPr>
              <a:t>Reserves</a:t>
            </a:r>
            <a:r>
              <a:rPr lang="en-US" dirty="0">
                <a:latin typeface="Arial" panose="020B0604020202020204" pitchFamily="34" charset="0"/>
                <a:cs typeface="Arial" panose="020B0604020202020204" pitchFamily="34" charset="0"/>
              </a:rPr>
              <a:t>. Companies sometimes hold larger amounts of cash in anticipation of major acquisitions or for payment of upcoming large debt payments.</a:t>
            </a:r>
          </a:p>
          <a:p>
            <a:pPr marL="176131" indent="-176131">
              <a:buFont typeface="Arial" panose="020B0604020202020204" pitchFamily="34" charset="0"/>
              <a:buChar char="•"/>
            </a:pPr>
            <a:r>
              <a:rPr lang="en-US" b="1" dirty="0">
                <a:latin typeface="Arial" panose="020B0604020202020204" pitchFamily="34" charset="0"/>
                <a:cs typeface="Arial" panose="020B0604020202020204" pitchFamily="34" charset="0"/>
              </a:rPr>
              <a:t>Volatility of operations</a:t>
            </a:r>
            <a:r>
              <a:rPr lang="en-US" dirty="0">
                <a:latin typeface="Arial" panose="020B0604020202020204" pitchFamily="34" charset="0"/>
                <a:cs typeface="Arial" panose="020B0604020202020204" pitchFamily="34" charset="0"/>
              </a:rPr>
              <a:t>. Companies with more volatile operations tend to hold more cash. Short-term negative shocks in the business cycle can cause a company to default on its debt and enter bankruptcy. These companies tend to keep more cash in reserve. F</a:t>
            </a:r>
          </a:p>
          <a:p>
            <a:pPr marL="176131" indent="-176131">
              <a:buFont typeface="Arial" panose="020B0604020202020204" pitchFamily="34" charset="0"/>
              <a:buChar char="•"/>
            </a:pPr>
            <a:r>
              <a:rPr lang="en-US" b="1" dirty="0">
                <a:latin typeface="Arial" panose="020B0604020202020204" pitchFamily="34" charset="0"/>
                <a:cs typeface="Arial" panose="020B0604020202020204" pitchFamily="34" charset="0"/>
              </a:rPr>
              <a:t>Foreign operations</a:t>
            </a:r>
            <a:r>
              <a:rPr lang="en-US" dirty="0">
                <a:latin typeface="Arial" panose="020B0604020202020204" pitchFamily="34" charset="0"/>
                <a:cs typeface="Arial" panose="020B0604020202020204" pitchFamily="34" charset="0"/>
              </a:rPr>
              <a:t>. Historically, companies in the United States had to pay additional income taxes on foreign profits once those profits were returned as cash to the United States. To avoid these additional taxes, companies with major international operations often kept the cash from foreign profits in those foreign countries, causing them to have higher overall cash balances.</a:t>
            </a:r>
          </a:p>
          <a:p>
            <a:pPr marL="176131" indent="-176131">
              <a:buFont typeface="Arial" panose="020B0604020202020204" pitchFamily="34" charset="0"/>
              <a:buChar char="•"/>
            </a:pPr>
            <a:r>
              <a:rPr lang="en-US" b="1" dirty="0">
                <a:latin typeface="Arial" panose="020B0604020202020204" pitchFamily="34" charset="0"/>
                <a:cs typeface="Arial" panose="020B0604020202020204" pitchFamily="34" charset="0"/>
              </a:rPr>
              <a:t>Dividend policy</a:t>
            </a:r>
            <a:r>
              <a:rPr lang="en-US" dirty="0">
                <a:latin typeface="Arial" panose="020B0604020202020204" pitchFamily="34" charset="0"/>
                <a:cs typeface="Arial" panose="020B0604020202020204" pitchFamily="34" charset="0"/>
              </a:rPr>
              <a:t>. Companies that pay greater dividends tend to have less cash available. Some companies choose to return a higher portion of their earnings to stockholders in the form of cash dividends.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Can these factors help to explain why Live Nation Entertainment holds more cash than AMC Networks? Possibly. Live Nation Entertainment is a larger company engaged in more acquisitions of other companies and with more international operations. Live Nation Entertainment generates approximately 34% of its revenues outside of the U.S., while AMC Network generates only about 23%. In addition, AMC Networks uses a portion of its cash to buy its own stock (treasury shares), while Live Nation Entertainment has limited activity of this type.</a:t>
            </a:r>
          </a:p>
        </p:txBody>
      </p:sp>
      <p:sp>
        <p:nvSpPr>
          <p:cNvPr id="4" name="Slide Number Placeholder 3"/>
          <p:cNvSpPr>
            <a:spLocks noGrp="1"/>
          </p:cNvSpPr>
          <p:nvPr>
            <p:ph type="sldNum" sz="quarter" idx="5"/>
          </p:nvPr>
        </p:nvSpPr>
        <p:spPr/>
        <p:txBody>
          <a:bodyPr/>
          <a:lstStyle/>
          <a:p>
            <a:fld id="{35356329-1779-487C-B587-BBABA473AA7C}" type="slidenum">
              <a:rPr lang="en-US" smtClean="0"/>
              <a:t>88</a:t>
            </a:fld>
            <a:endParaRPr lang="en-US"/>
          </a:p>
        </p:txBody>
      </p:sp>
    </p:spTree>
    <p:extLst>
      <p:ext uri="{BB962C8B-B14F-4D97-AF65-F5344CB8AC3E}">
        <p14:creationId xmlns:p14="http://schemas.microsoft.com/office/powerpoint/2010/main" val="414047677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89</a:t>
            </a:fld>
            <a:endParaRPr lang="en-US"/>
          </a:p>
        </p:txBody>
      </p:sp>
    </p:spTree>
    <p:extLst>
      <p:ext uri="{BB962C8B-B14F-4D97-AF65-F5344CB8AC3E}">
        <p14:creationId xmlns:p14="http://schemas.microsoft.com/office/powerpoint/2010/main" val="3869613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In response to these corporate accounting scandals and to public outrage over seemingly widespread unethical behavior of top executives, Congress passed the </a:t>
            </a:r>
            <a:r>
              <a:rPr lang="en-US" b="1" dirty="0">
                <a:latin typeface="Arial" panose="020B0604020202020204" pitchFamily="34" charset="0"/>
                <a:cs typeface="Arial" panose="020B0604020202020204" pitchFamily="34" charset="0"/>
              </a:rPr>
              <a:t>Sarbanes-Oxley Act</a:t>
            </a:r>
            <a:r>
              <a:rPr lang="en-US" dirty="0">
                <a:latin typeface="Arial" panose="020B0604020202020204" pitchFamily="34" charset="0"/>
                <a:cs typeface="Arial" panose="020B0604020202020204" pitchFamily="34" charset="0"/>
              </a:rPr>
              <a:t>, also known as the </a:t>
            </a:r>
            <a:r>
              <a:rPr lang="en-US" i="1" dirty="0">
                <a:latin typeface="Arial" panose="020B0604020202020204" pitchFamily="34" charset="0"/>
                <a:cs typeface="Arial" panose="020B0604020202020204" pitchFamily="34" charset="0"/>
              </a:rPr>
              <a:t>Public Company Accounting Reform and Investor Protection Act of 2002</a:t>
            </a:r>
            <a:r>
              <a:rPr lang="en-US" dirty="0">
                <a:latin typeface="Arial" panose="020B0604020202020204" pitchFamily="34" charset="0"/>
                <a:cs typeface="Arial" panose="020B0604020202020204" pitchFamily="34" charset="0"/>
              </a:rPr>
              <a:t> and commonly referred to as SOX. SOX applies to all companies that are required to file financial statements with the SEC and represents one of the greatest reforms in business practices in U.S. history. The act established a variety of guidelines related to auditor-client relations and internal control procedures.</a:t>
            </a:r>
          </a:p>
        </p:txBody>
      </p:sp>
      <p:sp>
        <p:nvSpPr>
          <p:cNvPr id="4" name="Slide Number Placeholder 3"/>
          <p:cNvSpPr>
            <a:spLocks noGrp="1"/>
          </p:cNvSpPr>
          <p:nvPr>
            <p:ph type="sldNum" sz="quarter" idx="5"/>
          </p:nvPr>
        </p:nvSpPr>
        <p:spPr/>
        <p:txBody>
          <a:bodyPr/>
          <a:lstStyle/>
          <a:p>
            <a:fld id="{35356329-1779-487C-B587-BBABA473AA7C}" type="slidenum">
              <a:rPr lang="en-US" smtClean="0"/>
              <a:t>9</a:t>
            </a:fld>
            <a:endParaRPr lang="en-US"/>
          </a:p>
        </p:txBody>
      </p:sp>
    </p:spTree>
    <p:extLst>
      <p:ext uri="{BB962C8B-B14F-4D97-AF65-F5344CB8AC3E}">
        <p14:creationId xmlns:p14="http://schemas.microsoft.com/office/powerpoint/2010/main" val="7917995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90</a:t>
            </a:fld>
            <a:endParaRPr lang="en-US"/>
          </a:p>
        </p:txBody>
      </p:sp>
    </p:spTree>
    <p:extLst>
      <p:ext uri="{BB962C8B-B14F-4D97-AF65-F5344CB8AC3E}">
        <p14:creationId xmlns:p14="http://schemas.microsoft.com/office/powerpoint/2010/main" val="250240737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91</a:t>
            </a:fld>
            <a:endParaRPr lang="en-US"/>
          </a:p>
        </p:txBody>
      </p:sp>
    </p:spTree>
    <p:extLst>
      <p:ext uri="{BB962C8B-B14F-4D97-AF65-F5344CB8AC3E}">
        <p14:creationId xmlns:p14="http://schemas.microsoft.com/office/powerpoint/2010/main" val="1038296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xmlns=""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xmlns=""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xmlns=""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xmlns=""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xmlns=""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xmlns=""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xmlns=""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xmlns=""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xmlns=""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xmlns=""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xmlns=""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xmlns=""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xmlns=""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xmlns=""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xmlns=""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xmlns=""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xmlns=""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xmlns=""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xmlns=""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xmlns=""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xmlns=""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xmlns=""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xmlns=""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xmlns=""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xmlns=""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xmlns=""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xmlns="" id="{E2D8ACCF-E5FC-4FE9-9E84-B2A0A6B1EEBA}"/>
              </a:ext>
              <a:ext uri="{C183D7F6-B498-43B3-948B-1728B52AA6E4}">
                <adec:decorative xmlns:adec="http://schemas.microsoft.com/office/drawing/2017/decorative" xmlns=""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xmlns=""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xmlns=""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xmlns=""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xmlns=""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xmlns="" id="{E2D8ACCF-E5FC-4FE9-9E84-B2A0A6B1EEBA}"/>
              </a:ext>
              <a:ext uri="{C183D7F6-B498-43B3-948B-1728B52AA6E4}">
                <adec:decorative xmlns:adec="http://schemas.microsoft.com/office/drawing/2017/decorative" xmlns=""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xmlns=""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xmlns=""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xmlns=""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xmlns=""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xmlns=""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xmlns=""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xmlns=""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xmlns=""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xmlns="" id="{7A14A7A9-A9D7-4A08-A24F-4D1C1F4C29CE}"/>
              </a:ext>
              <a:ext uri="{C183D7F6-B498-43B3-948B-1728B52AA6E4}">
                <adec:decorative xmlns:adec="http://schemas.microsoft.com/office/drawing/2017/decorative" xmlns=""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xmlns=""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xmlns=""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xmlns=""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xmlns=""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xmlns="" id="{86E6E250-D1F9-6444-A77C-4DC8C64A97D7}"/>
              </a:ext>
              <a:ext uri="{C183D7F6-B498-43B3-948B-1728B52AA6E4}">
                <adec:decorative xmlns:adec="http://schemas.microsoft.com/office/drawing/2017/decorative" xmlns=""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xmlns=""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xmlns=""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xmlns=""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xmlns=""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xmlns=""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xmlns="" id="{F20163A4-4644-4B17-9C8A-EF42A992331B}"/>
              </a:ext>
              <a:ext uri="{C183D7F6-B498-43B3-948B-1728B52AA6E4}">
                <adec:decorative xmlns:adec="http://schemas.microsoft.com/office/drawing/2017/decorative" xmlns=""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xmlns=""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xmlns=""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xmlns=""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xmlns=""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xmlns="" id="{B719ECBD-8119-4217-9D58-2638FA4365C1}"/>
              </a:ext>
              <a:ext uri="{C183D7F6-B498-43B3-948B-1728B52AA6E4}">
                <adec:decorative xmlns:adec="http://schemas.microsoft.com/office/drawing/2017/decorative" xmlns=""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xmlns=""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xmlns=""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xmlns=""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xmlns=""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xmlns=""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xmlns=""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xmlns=""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xmlns=""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xmlns=""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slide" Target="slide9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slide" Target="slide9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slide" Target="slide9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slide" Target="slide9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slide" Target="slide9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slide" Target="slide98.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slide" Target="slide99.xml"/></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6.xml"/><Relationship Id="rId1" Type="http://schemas.openxmlformats.org/officeDocument/2006/relationships/slideLayout" Target="../slideLayouts/slideLayout6.xml"/><Relationship Id="rId4" Type="http://schemas.openxmlformats.org/officeDocument/2006/relationships/slide" Target="slide10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B9F084F0-007F-4AB4-AE51-D099B444BF64}"/>
              </a:ext>
            </a:extLst>
          </p:cNvPr>
          <p:cNvSpPr>
            <a:spLocks noGrp="1"/>
          </p:cNvSpPr>
          <p:nvPr>
            <p:ph type="ctrTitle"/>
          </p:nvPr>
        </p:nvSpPr>
        <p:spPr>
          <a:xfrm>
            <a:off x="777240" y="2985555"/>
            <a:ext cx="6521640" cy="576185"/>
          </a:xfrm>
        </p:spPr>
        <p:txBody>
          <a:bodyPr/>
          <a:lstStyle/>
          <a:p>
            <a:r>
              <a:rPr lang="en-US" sz="2800" noProof="0" dirty="0">
                <a:cs typeface="Myriad Pro"/>
              </a:rPr>
              <a:t>Financial Accounting, </a:t>
            </a:r>
            <a:r>
              <a:rPr lang="en-US" sz="1400" noProof="0" dirty="0">
                <a:cs typeface="Avenir LT Std 35 Light"/>
              </a:rPr>
              <a:t>Sixth </a:t>
            </a:r>
            <a:r>
              <a:rPr lang="en-US" sz="1400" noProof="0" dirty="0" smtClean="0">
                <a:cs typeface="Avenir LT Std 35 Light"/>
              </a:rPr>
              <a:t>Edition</a:t>
            </a:r>
            <a:endParaRPr lang="en-US" noProof="0" dirty="0"/>
          </a:p>
        </p:txBody>
      </p:sp>
      <p:sp>
        <p:nvSpPr>
          <p:cNvPr id="7" name="Subtitle 6">
            <a:extLst>
              <a:ext uri="{FF2B5EF4-FFF2-40B4-BE49-F238E27FC236}">
                <a16:creationId xmlns:a16="http://schemas.microsoft.com/office/drawing/2014/main" xmlns="" id="{3260BC05-B6F2-40EA-A31C-4F7F747CA546}"/>
              </a:ext>
            </a:extLst>
          </p:cNvPr>
          <p:cNvSpPr>
            <a:spLocks noGrp="1"/>
          </p:cNvSpPr>
          <p:nvPr>
            <p:ph type="subTitle" idx="1"/>
          </p:nvPr>
        </p:nvSpPr>
        <p:spPr>
          <a:xfrm>
            <a:off x="782057" y="3647781"/>
            <a:ext cx="5419237" cy="873214"/>
          </a:xfrm>
        </p:spPr>
        <p:txBody>
          <a:bodyPr/>
          <a:lstStyle/>
          <a:p>
            <a:r>
              <a:rPr lang="en-US" sz="2000" b="1" noProof="0" dirty="0"/>
              <a:t>Chapter 4</a:t>
            </a:r>
          </a:p>
          <a:p>
            <a:r>
              <a:rPr lang="en-US" noProof="0" dirty="0"/>
              <a:t>Cash and Internal Controls</a:t>
            </a:r>
          </a:p>
        </p:txBody>
      </p:sp>
      <p:sp>
        <p:nvSpPr>
          <p:cNvPr id="8" name="Text Placeholder 7">
            <a:extLst>
              <a:ext uri="{FF2B5EF4-FFF2-40B4-BE49-F238E27FC236}">
                <a16:creationId xmlns:a16="http://schemas.microsoft.com/office/drawing/2014/main" xmlns="" id="{4A546A7B-DC8B-49C3-910D-F4B1078BC95F}"/>
              </a:ext>
            </a:extLst>
          </p:cNvPr>
          <p:cNvSpPr>
            <a:spLocks noGrp="1"/>
          </p:cNvSpPr>
          <p:nvPr>
            <p:ph type="body" sz="quarter" idx="10"/>
          </p:nvPr>
        </p:nvSpPr>
        <p:spPr/>
        <p:txBody>
          <a:bodyPr/>
          <a:lstStyle/>
          <a:p>
            <a:r>
              <a:rPr lang="en-US" noProof="0" dirty="0"/>
              <a:t>Spiceland  •  Thomas  •  Herrmann</a:t>
            </a:r>
          </a:p>
        </p:txBody>
      </p:sp>
      <p:sp>
        <p:nvSpPr>
          <p:cNvPr id="9" name="Content Placeholder 8">
            <a:extLst>
              <a:ext uri="{FF2B5EF4-FFF2-40B4-BE49-F238E27FC236}">
                <a16:creationId xmlns:a16="http://schemas.microsoft.com/office/drawing/2014/main" xmlns="" id="{FD11D79F-1234-44E4-B602-E73B16FA42BA}"/>
              </a:ext>
            </a:extLst>
          </p:cNvPr>
          <p:cNvSpPr>
            <a:spLocks noGrp="1"/>
          </p:cNvSpPr>
          <p:nvPr>
            <p:ph sz="quarter" idx="12"/>
          </p:nvPr>
        </p:nvSpPr>
        <p:spPr>
          <a:xfrm>
            <a:off x="-33249" y="6547511"/>
            <a:ext cx="9260378" cy="230735"/>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A8AB7E6-3F75-464D-9CEC-1823C5E62637}"/>
              </a:ext>
            </a:extLst>
          </p:cNvPr>
          <p:cNvSpPr>
            <a:spLocks noGrp="1"/>
          </p:cNvSpPr>
          <p:nvPr>
            <p:ph type="title"/>
          </p:nvPr>
        </p:nvSpPr>
        <p:spPr/>
        <p:txBody>
          <a:bodyPr>
            <a:noAutofit/>
          </a:bodyPr>
          <a:lstStyle/>
          <a:p>
            <a:r>
              <a:rPr lang="en-US" sz="3200" noProof="0" dirty="0">
                <a:solidFill>
                  <a:schemeClr val="tx1"/>
                </a:solidFill>
                <a:ea typeface="+mn-ea"/>
              </a:rPr>
              <a:t>Illustration 4–2 </a:t>
            </a:r>
            <a:r>
              <a:rPr lang="en-US" sz="3200" noProof="0" dirty="0">
                <a:solidFill>
                  <a:schemeClr val="tx1"/>
                </a:solidFill>
              </a:rPr>
              <a:t>Major Provisions of the Sarbanes-Oxley Act of 2002</a:t>
            </a:r>
          </a:p>
        </p:txBody>
      </p:sp>
      <p:graphicFrame>
        <p:nvGraphicFramePr>
          <p:cNvPr id="7" name="Table 6">
            <a:extLst>
              <a:ext uri="{FF2B5EF4-FFF2-40B4-BE49-F238E27FC236}">
                <a16:creationId xmlns:a16="http://schemas.microsoft.com/office/drawing/2014/main" xmlns="" id="{86ACFB48-D72E-417B-B93B-065CE307DC82}"/>
              </a:ext>
            </a:extLst>
          </p:cNvPr>
          <p:cNvGraphicFramePr>
            <a:graphicFrameLocks noGrp="1"/>
          </p:cNvGraphicFramePr>
          <p:nvPr>
            <p:extLst>
              <p:ext uri="{D42A27DB-BD31-4B8C-83A1-F6EECF244321}">
                <p14:modId xmlns:p14="http://schemas.microsoft.com/office/powerpoint/2010/main" val="1309897912"/>
              </p:ext>
            </p:extLst>
          </p:nvPr>
        </p:nvGraphicFramePr>
        <p:xfrm>
          <a:off x="267493" y="1415102"/>
          <a:ext cx="8609014" cy="5110391"/>
        </p:xfrm>
        <a:graphic>
          <a:graphicData uri="http://schemas.openxmlformats.org/drawingml/2006/table">
            <a:tbl>
              <a:tblPr firstRow="1" bandRow="1">
                <a:tableStyleId>{5C22544A-7EE6-4342-B048-85BDC9FD1C3A}</a:tableStyleId>
              </a:tblPr>
              <a:tblGrid>
                <a:gridCol w="1576698">
                  <a:extLst>
                    <a:ext uri="{9D8B030D-6E8A-4147-A177-3AD203B41FA5}">
                      <a16:colId xmlns:a16="http://schemas.microsoft.com/office/drawing/2014/main" xmlns="" val="46559969"/>
                    </a:ext>
                  </a:extLst>
                </a:gridCol>
                <a:gridCol w="7032316">
                  <a:extLst>
                    <a:ext uri="{9D8B030D-6E8A-4147-A177-3AD203B41FA5}">
                      <a16:colId xmlns:a16="http://schemas.microsoft.com/office/drawing/2014/main" xmlns="" val="2809523186"/>
                    </a:ext>
                  </a:extLst>
                </a:gridCol>
              </a:tblGrid>
              <a:tr h="575430">
                <a:tc>
                  <a:txBody>
                    <a:bodyPr/>
                    <a:lstStyle/>
                    <a:p>
                      <a:pPr algn="l" rtl="0" fontAlgn="ctr"/>
                      <a:r>
                        <a:rPr lang="en-US" sz="1400" b="1" i="0" u="none" strike="noStrike" dirty="0">
                          <a:solidFill>
                            <a:schemeClr val="tx1"/>
                          </a:solidFill>
                          <a:effectLst/>
                          <a:latin typeface="+mn-lt"/>
                        </a:rPr>
                        <a:t>Oversight board</a:t>
                      </a:r>
                    </a:p>
                  </a:txBody>
                  <a:tcPr marL="9525" marR="9525" marT="9525" marB="0">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US" sz="1400" b="0" i="0" u="none" strike="noStrike" dirty="0">
                          <a:solidFill>
                            <a:schemeClr val="tx1"/>
                          </a:solidFill>
                          <a:effectLst/>
                          <a:latin typeface="+mn-lt"/>
                        </a:rPr>
                        <a:t>The Public Company Accounting Oversight Board (PCAOB) has the authority to establish standards dealing with auditing, quality control, ethics, independence, and other activities relating to the preparation of audited financial reports. The board consists of five members who are appointed by the Securities and Exchange Commission.</a:t>
                      </a:r>
                    </a:p>
                  </a:txBody>
                  <a:tcPr marL="9525" marR="9525" marT="9525" marB="0">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703989118"/>
                  </a:ext>
                </a:extLst>
              </a:tr>
              <a:tr h="575430">
                <a:tc>
                  <a:txBody>
                    <a:bodyPr/>
                    <a:lstStyle/>
                    <a:p>
                      <a:pPr algn="l" rtl="0" fontAlgn="ctr"/>
                      <a:r>
                        <a:rPr lang="en-US" sz="1400" b="1" i="0" u="none" strike="noStrike" dirty="0">
                          <a:solidFill>
                            <a:schemeClr val="tx1"/>
                          </a:solidFill>
                          <a:effectLst/>
                          <a:latin typeface="+mn-lt"/>
                        </a:rPr>
                        <a:t>Corporate executive accountability</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US" sz="1400" b="0" i="0" u="none" strike="noStrike" dirty="0">
                          <a:solidFill>
                            <a:schemeClr val="tx1"/>
                          </a:solidFill>
                          <a:effectLst/>
                          <a:latin typeface="+mn-lt"/>
                        </a:rPr>
                        <a:t>Corporate executives must personally certify the company’s financial statements and financial disclosures. Severe financial penalties and the possibility of imprisonment are consequences of fraudulent misstatement. </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498246131"/>
                  </a:ext>
                </a:extLst>
              </a:tr>
              <a:tr h="438579">
                <a:tc>
                  <a:txBody>
                    <a:bodyPr/>
                    <a:lstStyle/>
                    <a:p>
                      <a:pPr algn="l" rtl="0" fontAlgn="ctr"/>
                      <a:r>
                        <a:rPr lang="en-US" sz="1400" b="1" i="0" u="none" strike="noStrike" dirty="0">
                          <a:solidFill>
                            <a:schemeClr val="tx1"/>
                          </a:solidFill>
                          <a:effectLst/>
                          <a:latin typeface="+mn-lt"/>
                        </a:rPr>
                        <a:t>Nonaudit services</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US" sz="1400" b="0" i="0" u="none" strike="noStrike" dirty="0">
                          <a:solidFill>
                            <a:schemeClr val="tx1"/>
                          </a:solidFill>
                          <a:effectLst/>
                          <a:latin typeface="+mn-lt"/>
                        </a:rPr>
                        <a:t>It’s unlawful for the auditors of public companies to also perform certain nonaudit services, such as investment advising, for their clients.</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48240297"/>
                  </a:ext>
                </a:extLst>
              </a:tr>
              <a:tr h="484075">
                <a:tc>
                  <a:txBody>
                    <a:bodyPr/>
                    <a:lstStyle/>
                    <a:p>
                      <a:pPr algn="l" rtl="0" fontAlgn="ctr"/>
                      <a:r>
                        <a:rPr lang="en-US" sz="1400" b="1" i="0" u="none" strike="noStrike" dirty="0">
                          <a:solidFill>
                            <a:schemeClr val="tx1"/>
                          </a:solidFill>
                          <a:effectLst/>
                          <a:latin typeface="+mn-lt"/>
                        </a:rPr>
                        <a:t>Retention of work papers</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US" sz="1400" b="0" i="0" u="none" strike="noStrike" dirty="0">
                          <a:solidFill>
                            <a:schemeClr val="tx1"/>
                          </a:solidFill>
                          <a:effectLst/>
                          <a:latin typeface="+mn-lt"/>
                        </a:rPr>
                        <a:t>Auditors of public companies must retain all work papers for seven years or face a prison term for willful violation.</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314280570"/>
                  </a:ext>
                </a:extLst>
              </a:tr>
              <a:tr h="475604">
                <a:tc>
                  <a:txBody>
                    <a:bodyPr/>
                    <a:lstStyle/>
                    <a:p>
                      <a:pPr algn="l" rtl="0" fontAlgn="ctr"/>
                      <a:r>
                        <a:rPr lang="en-US" sz="1400" b="1" i="0" u="none" strike="noStrike" dirty="0">
                          <a:solidFill>
                            <a:schemeClr val="tx1"/>
                          </a:solidFill>
                          <a:effectLst/>
                          <a:latin typeface="+mn-lt"/>
                        </a:rPr>
                        <a:t>Auditor rotation</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US" sz="1400" b="0" i="0" u="none" strike="noStrike" dirty="0">
                          <a:solidFill>
                            <a:schemeClr val="tx1"/>
                          </a:solidFill>
                          <a:effectLst/>
                          <a:latin typeface="+mn-lt"/>
                        </a:rPr>
                        <a:t>The lead auditor in charge of auditing a particular company (referred to as the </a:t>
                      </a:r>
                      <a:r>
                        <a:rPr lang="en-US" sz="1400" b="0" i="1" u="none" strike="noStrike" dirty="0">
                          <a:solidFill>
                            <a:schemeClr val="tx1"/>
                          </a:solidFill>
                          <a:effectLst/>
                          <a:latin typeface="+mn-lt"/>
                        </a:rPr>
                        <a:t>audit partner</a:t>
                      </a:r>
                      <a:r>
                        <a:rPr lang="en-US" sz="1400" b="0" i="0" u="none" strike="noStrike" dirty="0">
                          <a:solidFill>
                            <a:schemeClr val="tx1"/>
                          </a:solidFill>
                          <a:effectLst/>
                          <a:latin typeface="+mn-lt"/>
                        </a:rPr>
                        <a:t>) must rotate off that company within five years and allow a new audit partner to take the lead.</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961151710"/>
                  </a:ext>
                </a:extLst>
              </a:tr>
              <a:tr h="465762">
                <a:tc>
                  <a:txBody>
                    <a:bodyPr/>
                    <a:lstStyle/>
                    <a:p>
                      <a:pPr algn="l" rtl="0" fontAlgn="ctr"/>
                      <a:r>
                        <a:rPr lang="en-US" sz="1400" b="1" i="0" u="none" strike="noStrike" dirty="0">
                          <a:solidFill>
                            <a:schemeClr val="tx1"/>
                          </a:solidFill>
                          <a:effectLst/>
                          <a:latin typeface="+mn-lt"/>
                        </a:rPr>
                        <a:t>Conflicts of interest</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US" sz="1400" b="0" i="0" u="none" strike="noStrike" dirty="0">
                          <a:solidFill>
                            <a:schemeClr val="tx1"/>
                          </a:solidFill>
                          <a:effectLst/>
                          <a:latin typeface="+mn-lt"/>
                        </a:rPr>
                        <a:t>Audit firms are not allowed to audit public companies whose chief executives worked for the audit firm and participated in that company’s audit during the preceding year.</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132000686"/>
                  </a:ext>
                </a:extLst>
              </a:tr>
              <a:tr h="483475">
                <a:tc>
                  <a:txBody>
                    <a:bodyPr/>
                    <a:lstStyle/>
                    <a:p>
                      <a:pPr algn="l" rtl="0" fontAlgn="ctr"/>
                      <a:r>
                        <a:rPr lang="en-US" sz="1400" b="1" i="0" u="none" strike="noStrike" dirty="0">
                          <a:solidFill>
                            <a:schemeClr val="tx1"/>
                          </a:solidFill>
                          <a:effectLst/>
                          <a:latin typeface="+mn-lt"/>
                        </a:rPr>
                        <a:t>Hiring of auditor</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US" sz="1400" b="0" i="0" u="none" strike="noStrike" dirty="0">
                          <a:solidFill>
                            <a:schemeClr val="tx1"/>
                          </a:solidFill>
                          <a:effectLst/>
                          <a:latin typeface="+mn-lt"/>
                        </a:rPr>
                        <a:t>Audit firms are hired by the audit committee of the board of directors of the company, not by company management.</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260163037"/>
                  </a:ext>
                </a:extLst>
              </a:tr>
              <a:tr h="575430">
                <a:tc>
                  <a:txBody>
                    <a:bodyPr/>
                    <a:lstStyle/>
                    <a:p>
                      <a:pPr algn="l" rtl="0" fontAlgn="ctr"/>
                      <a:r>
                        <a:rPr lang="en-US" sz="1400" b="1" i="0" u="none" strike="noStrike" dirty="0">
                          <a:solidFill>
                            <a:srgbClr val="C00000"/>
                          </a:solidFill>
                          <a:effectLst/>
                          <a:latin typeface="+mn-lt"/>
                        </a:rPr>
                        <a:t>Internal control</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ctr"/>
                      <a:r>
                        <a:rPr lang="en-US" sz="1400" b="0" i="0" u="none" strike="noStrike" dirty="0">
                          <a:solidFill>
                            <a:schemeClr val="tx1"/>
                          </a:solidFill>
                          <a:effectLst/>
                          <a:latin typeface="+mn-lt"/>
                        </a:rPr>
                        <a:t>Section 404 of the act requires (a) that company management document and assess the effectiveness of all internal control processes that could affect financial reporting and (b) that company auditors express an opinion on whether management’s assessment of the effectiveness of internal control is fairly stated. Smaller companies are exempt from requirement (b).</a:t>
                      </a:r>
                    </a:p>
                  </a:txBody>
                  <a:tcPr marL="9525" marR="9525" marT="9525"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300716531"/>
                  </a:ext>
                </a:extLst>
              </a:tr>
            </a:tbl>
          </a:graphicData>
        </a:graphic>
      </p:graphicFrame>
      <p:sp>
        <p:nvSpPr>
          <p:cNvPr id="6" name="Slide Number Placeholder 5">
            <a:extLst>
              <a:ext uri="{FF2B5EF4-FFF2-40B4-BE49-F238E27FC236}">
                <a16:creationId xmlns:a16="http://schemas.microsoft.com/office/drawing/2014/main" xmlns="" id="{C181AFE7-AB84-43FB-86C8-5C2D8B040704}"/>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420214966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270869"/>
            <a:ext cx="8458200" cy="746472"/>
          </a:xfrm>
        </p:spPr>
        <p:txBody>
          <a:bodyPr>
            <a:noAutofit/>
          </a:bodyPr>
          <a:lstStyle/>
          <a:p>
            <a:r>
              <a:rPr lang="en-US" sz="3000" noProof="0" dirty="0">
                <a:solidFill>
                  <a:schemeClr val="tx1"/>
                </a:solidFill>
                <a:cs typeface="Avenir LT Std 65 Medium"/>
              </a:rPr>
              <a:t>Illustration 4–12 Bank Reconciliation</a:t>
            </a:r>
            <a:r>
              <a:rPr lang="en-US" sz="3000" noProof="0" dirty="0">
                <a:solidFill>
                  <a:schemeClr val="tx1"/>
                </a:solidFill>
              </a:rPr>
              <a:t> </a:t>
            </a:r>
            <a:r>
              <a:rPr lang="en-US" sz="3000" noProof="0" dirty="0"/>
              <a:t>– Text Alternative</a:t>
            </a:r>
          </a:p>
        </p:txBody>
      </p:sp>
      <p:sp>
        <p:nvSpPr>
          <p:cNvPr id="3" name="Text Placeholder 2">
            <a:extLst>
              <a:ext uri="{FF2B5EF4-FFF2-40B4-BE49-F238E27FC236}">
                <a16:creationId xmlns:a16="http://schemas.microsoft.com/office/drawing/2014/main" xmlns=""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1"/>
          </p:nvPr>
        </p:nvSpPr>
        <p:spPr/>
        <p:txBody>
          <a:bodyPr>
            <a:normAutofit/>
          </a:bodyPr>
          <a:lstStyle/>
          <a:p>
            <a:pPr>
              <a:spcBef>
                <a:spcPts val="1000"/>
              </a:spcBef>
              <a:spcAft>
                <a:spcPts val="0"/>
              </a:spcAft>
            </a:pPr>
            <a:r>
              <a:rPr lang="en-US" sz="1800" b="0" i="0" u="none" strike="noStrike" noProof="0" dirty="0">
                <a:solidFill>
                  <a:srgbClr val="000000"/>
                </a:solidFill>
                <a:effectLst/>
              </a:rPr>
              <a:t>The illustration shows the bank statement for Starlight productions as on March 1, 2024 with 2 tables. The table on the left is titled Bank’s cash balance and the table on the right is titled Company’s cash balance. The table on the left contains 2 columns and 4 rows. The row entries are as follows: Row 1. Per bank statement; $26,400. Row 2. Deposits outstanding; 8,500. Row 3. Checks outstanding; (5,400). Row 4. Bank balance per reconciliation; $29,500. The table on the right contains 2 columns and 8 rows. The row entries are as follows: Row 1. Per general ledger; $34,600. Row 2. Note received; 2,000. Row 3. Interest earned from note; 200. Row 4. E</a:t>
            </a:r>
            <a:r>
              <a:rPr lang="en-US" sz="100" b="0" i="0" u="none" strike="noStrike" noProof="0" dirty="0">
                <a:solidFill>
                  <a:srgbClr val="000000"/>
                </a:solidFill>
                <a:effectLst/>
              </a:rPr>
              <a:t> </a:t>
            </a:r>
            <a:r>
              <a:rPr lang="en-US" sz="1800" b="0" i="0" u="none" strike="noStrike" noProof="0" dirty="0">
                <a:solidFill>
                  <a:srgbClr val="000000"/>
                </a:solidFill>
                <a:effectLst/>
              </a:rPr>
              <a:t>F</a:t>
            </a:r>
            <a:r>
              <a:rPr lang="en-US" sz="100" b="0" i="0" u="none" strike="noStrike" noProof="0" dirty="0">
                <a:solidFill>
                  <a:srgbClr val="000000"/>
                </a:solidFill>
                <a:effectLst/>
              </a:rPr>
              <a:t> </a:t>
            </a:r>
            <a:r>
              <a:rPr lang="en-US" sz="1800" b="0" i="0" u="none" strike="noStrike" noProof="0" dirty="0">
                <a:solidFill>
                  <a:srgbClr val="000000"/>
                </a:solidFill>
                <a:effectLst/>
              </a:rPr>
              <a:t>T for utilities; (4,100). Row 5. N</a:t>
            </a:r>
            <a:r>
              <a:rPr lang="en-US" sz="100" b="0" i="0" u="none" strike="noStrike" noProof="0" dirty="0">
                <a:solidFill>
                  <a:srgbClr val="000000"/>
                </a:solidFill>
                <a:effectLst/>
              </a:rPr>
              <a:t> </a:t>
            </a:r>
            <a:r>
              <a:rPr lang="en-US" sz="1800" b="0" i="0" u="none" strike="noStrike" noProof="0" dirty="0">
                <a:solidFill>
                  <a:srgbClr val="000000"/>
                </a:solidFill>
                <a:effectLst/>
              </a:rPr>
              <a:t>S</a:t>
            </a:r>
            <a:r>
              <a:rPr lang="en-US" sz="100" b="0" i="0" u="none" strike="noStrike" noProof="0" dirty="0">
                <a:solidFill>
                  <a:srgbClr val="000000"/>
                </a:solidFill>
                <a:effectLst/>
              </a:rPr>
              <a:t> </a:t>
            </a:r>
            <a:r>
              <a:rPr lang="en-US" sz="1800" b="0" i="0" u="none" strike="noStrike" noProof="0" dirty="0">
                <a:solidFill>
                  <a:srgbClr val="000000"/>
                </a:solidFill>
                <a:effectLst/>
              </a:rPr>
              <a:t>F check from customer; (2,800). Row 6. Service fee; (100). Row 7. Corrected advertising expense; (300). Row 8. Company balance per reconciliation; $29,500. The amount of $29,500 which is reconciled at the bottom of the table on the left is marked step 1. The amount of $29,500 which is reconciled at the bottom of the table on the right is marked step 2. The amounts of rows 2 to 7 in the second table is marked step 3: update company records.</a:t>
            </a:r>
            <a:r>
              <a:rPr lang="en-US" sz="1800" noProof="0" dirty="0"/>
              <a:t> </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fld id="{68151E55-6873-49E2-B8D5-2F265E6F1973}" type="slidenum">
              <a:rPr lang="en-US" smtClean="0"/>
              <a:t>100</a:t>
            </a:fld>
            <a:endParaRPr lang="en-US"/>
          </a:p>
        </p:txBody>
      </p:sp>
    </p:spTree>
    <p:extLst>
      <p:ext uri="{BB962C8B-B14F-4D97-AF65-F5344CB8AC3E}">
        <p14:creationId xmlns:p14="http://schemas.microsoft.com/office/powerpoint/2010/main" val="19260747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7631BE-B8EB-48A3-9B63-0CEB52119B6F}"/>
              </a:ext>
            </a:extLst>
          </p:cNvPr>
          <p:cNvSpPr>
            <a:spLocks noGrp="1"/>
          </p:cNvSpPr>
          <p:nvPr>
            <p:ph type="title"/>
          </p:nvPr>
        </p:nvSpPr>
        <p:spPr/>
        <p:txBody>
          <a:bodyPr/>
          <a:lstStyle/>
          <a:p>
            <a:r>
              <a:rPr lang="en-US" noProof="0" dirty="0"/>
              <a:t>Key Point </a:t>
            </a:r>
            <a:r>
              <a:rPr lang="en-US" sz="1000" b="0" noProof="0" dirty="0"/>
              <a:t>1</a:t>
            </a:r>
          </a:p>
        </p:txBody>
      </p:sp>
      <p:sp>
        <p:nvSpPr>
          <p:cNvPr id="3" name="Content Placeholder 2">
            <a:extLst>
              <a:ext uri="{FF2B5EF4-FFF2-40B4-BE49-F238E27FC236}">
                <a16:creationId xmlns:a16="http://schemas.microsoft.com/office/drawing/2014/main" xmlns="" id="{63EFAEF6-3AEE-400E-875A-B49DDE30528B}"/>
              </a:ext>
            </a:extLst>
          </p:cNvPr>
          <p:cNvSpPr>
            <a:spLocks noGrp="1"/>
          </p:cNvSpPr>
          <p:nvPr>
            <p:ph sz="quarter" idx="11"/>
          </p:nvPr>
        </p:nvSpPr>
        <p:spPr/>
        <p:txBody>
          <a:bodyPr>
            <a:normAutofit/>
          </a:bodyPr>
          <a:lstStyle/>
          <a:p>
            <a:pPr marL="0" indent="0">
              <a:buNone/>
            </a:pPr>
            <a:r>
              <a:rPr lang="en-US" sz="2400" noProof="0" dirty="0"/>
              <a:t>The accounting scandals in the early 2000s prompted passage of the Sarbanes-Oxley Act (SOX). </a:t>
            </a:r>
          </a:p>
          <a:p>
            <a:pPr marL="0" indent="0">
              <a:buNone/>
            </a:pPr>
            <a:r>
              <a:rPr lang="en-US" sz="2400" noProof="0" dirty="0"/>
              <a:t>Among other stipulations, SOX sets forth a variety of guidelines related to auditor-client relations and additional internal controls. </a:t>
            </a:r>
          </a:p>
          <a:p>
            <a:pPr marL="0" indent="0">
              <a:buNone/>
            </a:pPr>
            <a:r>
              <a:rPr lang="en-US" sz="2400" noProof="0" dirty="0"/>
              <a:t>Section 404, in particular, requires company management and auditors to document and assess the effectiveness of a company’s internal controls.</a:t>
            </a:r>
          </a:p>
        </p:txBody>
      </p:sp>
      <p:sp>
        <p:nvSpPr>
          <p:cNvPr id="6" name="Slide Number Placeholder 5">
            <a:extLst>
              <a:ext uri="{FF2B5EF4-FFF2-40B4-BE49-F238E27FC236}">
                <a16:creationId xmlns:a16="http://schemas.microsoft.com/office/drawing/2014/main" xmlns="" id="{B1A302D7-B141-4BDF-99BC-E46F1F3D9637}"/>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3987151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21419D8-61FA-4195-B2E3-4ACFF6992D28}"/>
              </a:ext>
            </a:extLst>
          </p:cNvPr>
          <p:cNvSpPr>
            <a:spLocks noGrp="1"/>
          </p:cNvSpPr>
          <p:nvPr>
            <p:ph type="title"/>
          </p:nvPr>
        </p:nvSpPr>
        <p:spPr/>
        <p:txBody>
          <a:bodyPr/>
          <a:lstStyle/>
          <a:p>
            <a:r>
              <a:rPr lang="en-US" noProof="0" dirty="0"/>
              <a:t>Concept Check 4–1 </a:t>
            </a:r>
            <a:r>
              <a:rPr lang="en-US" sz="1000" b="0" noProof="0" dirty="0"/>
              <a:t>1</a:t>
            </a:r>
          </a:p>
        </p:txBody>
      </p:sp>
      <p:sp>
        <p:nvSpPr>
          <p:cNvPr id="3" name="Content Placeholder 2">
            <a:extLst>
              <a:ext uri="{FF2B5EF4-FFF2-40B4-BE49-F238E27FC236}">
                <a16:creationId xmlns:a16="http://schemas.microsoft.com/office/drawing/2014/main" xmlns="" id="{D349F171-8716-40CF-975C-2D64715959D0}"/>
              </a:ext>
            </a:extLst>
          </p:cNvPr>
          <p:cNvSpPr>
            <a:spLocks noGrp="1"/>
          </p:cNvSpPr>
          <p:nvPr>
            <p:ph sz="quarter" idx="11"/>
          </p:nvPr>
        </p:nvSpPr>
        <p:spPr>
          <a:xfrm>
            <a:off x="342900" y="1276710"/>
            <a:ext cx="8458199" cy="3235000"/>
          </a:xfrm>
        </p:spPr>
        <p:txBody>
          <a:bodyPr>
            <a:normAutofit/>
          </a:bodyPr>
          <a:lstStyle/>
          <a:p>
            <a:pPr marL="0" indent="0">
              <a:buNone/>
            </a:pPr>
            <a:r>
              <a:rPr lang="en-US" sz="2400" noProof="0" dirty="0"/>
              <a:t>Which of the following statements is NOT true of the Sarbanes-Oxley Act of 2002?</a:t>
            </a:r>
          </a:p>
          <a:p>
            <a:r>
              <a:rPr lang="en-US" sz="2400" b="1" noProof="0" dirty="0"/>
              <a:t>a. </a:t>
            </a:r>
            <a:r>
              <a:rPr lang="en-US" sz="2400" noProof="0" dirty="0"/>
              <a:t>All companies in the U.S. fall under its provisions.</a:t>
            </a:r>
          </a:p>
          <a:p>
            <a:pPr marL="271463" indent="-271463"/>
            <a:r>
              <a:rPr lang="en-US" sz="2400" b="1" noProof="0" dirty="0"/>
              <a:t>b. </a:t>
            </a:r>
            <a:r>
              <a:rPr lang="en-US" sz="2400" noProof="0" dirty="0"/>
              <a:t>It helped establish guidelines for internal control procedures.</a:t>
            </a:r>
          </a:p>
          <a:p>
            <a:r>
              <a:rPr lang="en-US" sz="2400" b="1" noProof="0" dirty="0"/>
              <a:t>c. </a:t>
            </a:r>
            <a:r>
              <a:rPr lang="en-US" sz="2400" noProof="0" dirty="0"/>
              <a:t>It helped establish corporate executive accountability.</a:t>
            </a:r>
          </a:p>
          <a:p>
            <a:r>
              <a:rPr lang="en-US" sz="2400" b="1" noProof="0" dirty="0"/>
              <a:t>d. </a:t>
            </a:r>
            <a:r>
              <a:rPr lang="en-US" sz="2400" noProof="0" dirty="0"/>
              <a:t>It helped establish guidelines for auditor-client relations.</a:t>
            </a:r>
          </a:p>
        </p:txBody>
      </p:sp>
      <p:sp>
        <p:nvSpPr>
          <p:cNvPr id="8" name="Slide Number Placeholder 7">
            <a:extLst>
              <a:ext uri="{FF2B5EF4-FFF2-40B4-BE49-F238E27FC236}">
                <a16:creationId xmlns:a16="http://schemas.microsoft.com/office/drawing/2014/main" xmlns="" id="{22ED92A3-DA6F-4CF1-BBCA-913B3DA7D32E}"/>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1922163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21419D8-61FA-4195-B2E3-4ACFF6992D28}"/>
              </a:ext>
            </a:extLst>
          </p:cNvPr>
          <p:cNvSpPr>
            <a:spLocks noGrp="1"/>
          </p:cNvSpPr>
          <p:nvPr>
            <p:ph type="title"/>
          </p:nvPr>
        </p:nvSpPr>
        <p:spPr/>
        <p:txBody>
          <a:bodyPr/>
          <a:lstStyle/>
          <a:p>
            <a:r>
              <a:rPr lang="en-US" noProof="0" dirty="0"/>
              <a:t>Concept Check 4–1 </a:t>
            </a:r>
            <a:r>
              <a:rPr lang="en-US" sz="1000" b="0" noProof="0" dirty="0"/>
              <a:t>2</a:t>
            </a:r>
          </a:p>
        </p:txBody>
      </p:sp>
      <p:sp>
        <p:nvSpPr>
          <p:cNvPr id="3" name="Content Placeholder 2">
            <a:extLst>
              <a:ext uri="{FF2B5EF4-FFF2-40B4-BE49-F238E27FC236}">
                <a16:creationId xmlns:a16="http://schemas.microsoft.com/office/drawing/2014/main" xmlns="" id="{D349F171-8716-40CF-975C-2D64715959D0}"/>
              </a:ext>
            </a:extLst>
          </p:cNvPr>
          <p:cNvSpPr>
            <a:spLocks noGrp="1"/>
          </p:cNvSpPr>
          <p:nvPr>
            <p:ph sz="quarter" idx="11"/>
          </p:nvPr>
        </p:nvSpPr>
        <p:spPr>
          <a:xfrm>
            <a:off x="342900" y="1276709"/>
            <a:ext cx="8458199" cy="3530785"/>
          </a:xfrm>
        </p:spPr>
        <p:txBody>
          <a:bodyPr>
            <a:normAutofit/>
          </a:bodyPr>
          <a:lstStyle/>
          <a:p>
            <a:pPr marL="0" indent="0">
              <a:buNone/>
            </a:pPr>
            <a:r>
              <a:rPr lang="en-US" sz="2400" noProof="0" dirty="0"/>
              <a:t>Which of the following statements is NOT true of the Sarbanes-Oxley Act of 2002?</a:t>
            </a:r>
          </a:p>
          <a:p>
            <a:r>
              <a:rPr lang="en-US" sz="2400" b="1" noProof="0" dirty="0"/>
              <a:t>Answer: a. </a:t>
            </a:r>
            <a:r>
              <a:rPr lang="en-US" sz="2400" noProof="0" dirty="0"/>
              <a:t>All companies in the U.S. fall under its provisions.</a:t>
            </a:r>
          </a:p>
          <a:p>
            <a:pPr marL="271463" indent="-271463"/>
            <a:r>
              <a:rPr lang="en-US" sz="2400" b="1" noProof="0" dirty="0"/>
              <a:t>b. </a:t>
            </a:r>
            <a:r>
              <a:rPr lang="en-US" sz="2400" noProof="0" dirty="0"/>
              <a:t>It helped establish guidelines for internal control procedures.</a:t>
            </a:r>
          </a:p>
          <a:p>
            <a:r>
              <a:rPr lang="en-US" sz="2400" b="1" noProof="0" dirty="0"/>
              <a:t>c. </a:t>
            </a:r>
            <a:r>
              <a:rPr lang="en-US" sz="2400" noProof="0" dirty="0"/>
              <a:t>It helped establish corporate executive accountability.</a:t>
            </a:r>
          </a:p>
          <a:p>
            <a:r>
              <a:rPr lang="en-US" sz="2400" b="1" noProof="0" dirty="0"/>
              <a:t>d. </a:t>
            </a:r>
            <a:r>
              <a:rPr lang="en-US" sz="2400" noProof="0" dirty="0"/>
              <a:t>It helped establish guidelines for auditor-client relations.</a:t>
            </a:r>
          </a:p>
        </p:txBody>
      </p:sp>
      <p:sp>
        <p:nvSpPr>
          <p:cNvPr id="4" name="Content Placeholder 3">
            <a:extLst>
              <a:ext uri="{FF2B5EF4-FFF2-40B4-BE49-F238E27FC236}">
                <a16:creationId xmlns:a16="http://schemas.microsoft.com/office/drawing/2014/main" xmlns="" id="{C9639474-6C4A-4ABC-B4A5-08B2CAE2A0B9}"/>
              </a:ext>
            </a:extLst>
          </p:cNvPr>
          <p:cNvSpPr>
            <a:spLocks noGrp="1"/>
          </p:cNvSpPr>
          <p:nvPr>
            <p:ph sz="quarter" idx="14"/>
          </p:nvPr>
        </p:nvSpPr>
        <p:spPr>
          <a:xfrm>
            <a:off x="342900" y="5197791"/>
            <a:ext cx="8548635" cy="861646"/>
          </a:xfrm>
        </p:spPr>
        <p:txBody>
          <a:bodyPr>
            <a:normAutofit/>
          </a:bodyPr>
          <a:lstStyle/>
          <a:p>
            <a:r>
              <a:rPr lang="en-US" sz="2400" noProof="0" dirty="0"/>
              <a:t>The Sarbanes Oxley Act of 2002 applies only to companies that are required to file financial statements with the SEC. </a:t>
            </a:r>
          </a:p>
        </p:txBody>
      </p:sp>
      <p:sp>
        <p:nvSpPr>
          <p:cNvPr id="8" name="Slide Number Placeholder 7">
            <a:extLst>
              <a:ext uri="{FF2B5EF4-FFF2-40B4-BE49-F238E27FC236}">
                <a16:creationId xmlns:a16="http://schemas.microsoft.com/office/drawing/2014/main" xmlns="" id="{22ED92A3-DA6F-4CF1-BBCA-913B3DA7D32E}"/>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3505442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BA3FF62-756E-49E0-9E51-9FE6F0A00A7B}"/>
              </a:ext>
            </a:extLst>
          </p:cNvPr>
          <p:cNvSpPr>
            <a:spLocks noGrp="1"/>
          </p:cNvSpPr>
          <p:nvPr>
            <p:ph type="title"/>
          </p:nvPr>
        </p:nvSpPr>
        <p:spPr/>
        <p:txBody>
          <a:bodyPr/>
          <a:lstStyle/>
          <a:p>
            <a:r>
              <a:rPr lang="en-US" noProof="0" dirty="0"/>
              <a:t>Learning Objective 2</a:t>
            </a:r>
          </a:p>
        </p:txBody>
      </p:sp>
      <p:sp>
        <p:nvSpPr>
          <p:cNvPr id="3" name="Content Placeholder 2">
            <a:extLst>
              <a:ext uri="{FF2B5EF4-FFF2-40B4-BE49-F238E27FC236}">
                <a16:creationId xmlns:a16="http://schemas.microsoft.com/office/drawing/2014/main" xmlns="" id="{B9369D35-199B-4DEA-B19F-90713F013085}"/>
              </a:ext>
            </a:extLst>
          </p:cNvPr>
          <p:cNvSpPr>
            <a:spLocks noGrp="1"/>
          </p:cNvSpPr>
          <p:nvPr>
            <p:ph sz="quarter" idx="11"/>
          </p:nvPr>
        </p:nvSpPr>
        <p:spPr/>
        <p:txBody>
          <a:bodyPr>
            <a:normAutofit/>
          </a:bodyPr>
          <a:lstStyle/>
          <a:p>
            <a:pPr marL="1255713" indent="-1255713"/>
            <a:r>
              <a:rPr lang="en-US" sz="2600" b="1" noProof="0" dirty="0">
                <a:solidFill>
                  <a:schemeClr val="tx1"/>
                </a:solidFill>
              </a:rPr>
              <a:t>L</a:t>
            </a:r>
            <a:r>
              <a:rPr lang="en-US" sz="100" b="1" noProof="0" dirty="0">
                <a:solidFill>
                  <a:schemeClr val="tx1"/>
                </a:solidFill>
              </a:rPr>
              <a:t> </a:t>
            </a:r>
            <a:r>
              <a:rPr lang="en-US" sz="2600" b="1" noProof="0" dirty="0">
                <a:solidFill>
                  <a:schemeClr val="tx1"/>
                </a:solidFill>
              </a:rPr>
              <a:t>O 4–2 </a:t>
            </a:r>
            <a:r>
              <a:rPr lang="en-US" sz="2600" noProof="0" dirty="0">
                <a:solidFill>
                  <a:schemeClr val="tx1"/>
                </a:solidFill>
              </a:rPr>
              <a:t>Identify the components, responsibilities, and limitations of internal control.</a:t>
            </a:r>
          </a:p>
        </p:txBody>
      </p:sp>
      <p:sp>
        <p:nvSpPr>
          <p:cNvPr id="6" name="Slide Number Placeholder 5">
            <a:extLst>
              <a:ext uri="{FF2B5EF4-FFF2-40B4-BE49-F238E27FC236}">
                <a16:creationId xmlns:a16="http://schemas.microsoft.com/office/drawing/2014/main" xmlns="" id="{3DCF1D0B-73CD-4D32-B47A-CEB10599CF0F}"/>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2235240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91A374-145C-4207-A311-B8A8B475A9B9}"/>
              </a:ext>
            </a:extLst>
          </p:cNvPr>
          <p:cNvSpPr>
            <a:spLocks noGrp="1"/>
          </p:cNvSpPr>
          <p:nvPr>
            <p:ph type="title"/>
          </p:nvPr>
        </p:nvSpPr>
        <p:spPr/>
        <p:txBody>
          <a:bodyPr>
            <a:normAutofit fontScale="90000"/>
          </a:bodyPr>
          <a:lstStyle/>
          <a:p>
            <a:r>
              <a:rPr lang="en-US" noProof="0" dirty="0"/>
              <a:t>Illustration 4–3 Components of Internal Control</a:t>
            </a:r>
          </a:p>
        </p:txBody>
      </p:sp>
      <p:sp>
        <p:nvSpPr>
          <p:cNvPr id="3" name="Content Placeholder 2">
            <a:extLst>
              <a:ext uri="{FF2B5EF4-FFF2-40B4-BE49-F238E27FC236}">
                <a16:creationId xmlns:a16="http://schemas.microsoft.com/office/drawing/2014/main" xmlns="" id="{2B217991-886B-4937-B3C1-0136386DBD32}"/>
              </a:ext>
            </a:extLst>
          </p:cNvPr>
          <p:cNvSpPr>
            <a:spLocks noGrp="1"/>
          </p:cNvSpPr>
          <p:nvPr>
            <p:ph sz="quarter" idx="11"/>
          </p:nvPr>
        </p:nvSpPr>
        <p:spPr>
          <a:xfrm>
            <a:off x="342900" y="1236516"/>
            <a:ext cx="8458200" cy="821119"/>
          </a:xfrm>
        </p:spPr>
        <p:txBody>
          <a:bodyPr/>
          <a:lstStyle/>
          <a:p>
            <a:r>
              <a:rPr lang="en-US" sz="2000" noProof="0" dirty="0"/>
              <a:t>Methods for collection of relevant information and communication in a timely manner, enabling people to carry out their responsibilities.</a:t>
            </a:r>
          </a:p>
        </p:txBody>
      </p:sp>
      <p:pic>
        <p:nvPicPr>
          <p:cNvPr id="4" name="Picture 3" descr="The illustration shows the components of internal control.">
            <a:extLst>
              <a:ext uri="{FF2B5EF4-FFF2-40B4-BE49-F238E27FC236}">
                <a16:creationId xmlns:a16="http://schemas.microsoft.com/office/drawing/2014/main" xmlns="" id="{B020A515-CBD0-49C3-899C-237DB9908BEF}"/>
              </a:ext>
            </a:extLst>
          </p:cNvPr>
          <p:cNvPicPr>
            <a:picLocks noChangeAspect="1"/>
          </p:cNvPicPr>
          <p:nvPr/>
        </p:nvPicPr>
        <p:blipFill>
          <a:blip r:embed="rId3"/>
          <a:stretch>
            <a:fillRect/>
          </a:stretch>
        </p:blipFill>
        <p:spPr>
          <a:xfrm>
            <a:off x="894398" y="2165173"/>
            <a:ext cx="7355205" cy="3991928"/>
          </a:xfrm>
          <a:prstGeom prst="rect">
            <a:avLst/>
          </a:prstGeom>
        </p:spPr>
      </p:pic>
      <p:sp>
        <p:nvSpPr>
          <p:cNvPr id="5" name="Text Placeholder 4">
            <a:extLst>
              <a:ext uri="{FF2B5EF4-FFF2-40B4-BE49-F238E27FC236}">
                <a16:creationId xmlns:a16="http://schemas.microsoft.com/office/drawing/2014/main" xmlns="" id="{F33DB739-2ED6-4E04-9853-266FD1F5FDAB}"/>
              </a:ext>
            </a:extLst>
          </p:cNvPr>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endParaRPr lang="en-US" sz="1200" noProof="0" dirty="0"/>
          </a:p>
        </p:txBody>
      </p:sp>
      <p:sp>
        <p:nvSpPr>
          <p:cNvPr id="7" name="Slide Number Placeholder 6">
            <a:extLst>
              <a:ext uri="{FF2B5EF4-FFF2-40B4-BE49-F238E27FC236}">
                <a16:creationId xmlns:a16="http://schemas.microsoft.com/office/drawing/2014/main" xmlns="" id="{C2538776-CB24-46B2-A126-0D0B07CF26C6}"/>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20663968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7E420AC-ACC2-4DE6-9504-6CCF46DED666}"/>
              </a:ext>
            </a:extLst>
          </p:cNvPr>
          <p:cNvSpPr>
            <a:spLocks noGrp="1"/>
          </p:cNvSpPr>
          <p:nvPr>
            <p:ph type="title"/>
          </p:nvPr>
        </p:nvSpPr>
        <p:spPr/>
        <p:txBody>
          <a:bodyPr>
            <a:noAutofit/>
          </a:bodyPr>
          <a:lstStyle/>
          <a:p>
            <a:r>
              <a:rPr lang="en-US" sz="3000" noProof="0" dirty="0"/>
              <a:t>Illustration 4–4 Live Nation’s Discussion of Internal Controls Over Financial Reporting</a:t>
            </a:r>
          </a:p>
        </p:txBody>
      </p:sp>
      <p:sp>
        <p:nvSpPr>
          <p:cNvPr id="3" name="Content Placeholder 2">
            <a:extLst>
              <a:ext uri="{FF2B5EF4-FFF2-40B4-BE49-F238E27FC236}">
                <a16:creationId xmlns:a16="http://schemas.microsoft.com/office/drawing/2014/main" xmlns="" id="{E561CCB8-58BB-46E2-A448-E193DDF71442}"/>
              </a:ext>
            </a:extLst>
          </p:cNvPr>
          <p:cNvSpPr>
            <a:spLocks noGrp="1"/>
          </p:cNvSpPr>
          <p:nvPr>
            <p:ph sz="quarter" idx="11"/>
          </p:nvPr>
        </p:nvSpPr>
        <p:spPr>
          <a:xfrm>
            <a:off x="342900" y="1276709"/>
            <a:ext cx="8458200" cy="3938386"/>
          </a:xfrm>
        </p:spPr>
        <p:txBody>
          <a:bodyPr>
            <a:normAutofit/>
          </a:bodyPr>
          <a:lstStyle/>
          <a:p>
            <a:pPr algn="ctr">
              <a:lnSpc>
                <a:spcPct val="90000"/>
              </a:lnSpc>
            </a:pPr>
            <a:r>
              <a:rPr lang="en-US" sz="2800" b="1" noProof="0" dirty="0"/>
              <a:t>LIVE NATION ENTERTAINMENT</a:t>
            </a:r>
          </a:p>
          <a:p>
            <a:pPr algn="ctr">
              <a:lnSpc>
                <a:spcPct val="90000"/>
              </a:lnSpc>
            </a:pPr>
            <a:r>
              <a:rPr lang="en-US" sz="2000" b="1" noProof="0" dirty="0"/>
              <a:t>Notes to the Financial Statement (excerpt)</a:t>
            </a:r>
          </a:p>
          <a:p>
            <a:r>
              <a:rPr lang="en-US" sz="2000" noProof="0" dirty="0"/>
              <a:t>Our management, including our Chief Executive Officer and Chief Financial Officer, does not expect that our disclosure controls and procedures or </a:t>
            </a:r>
            <a:r>
              <a:rPr lang="en-US" sz="2000" b="1" noProof="0" dirty="0"/>
              <a:t>internal controls </a:t>
            </a:r>
            <a:r>
              <a:rPr lang="en-US" sz="2000" noProof="0" dirty="0"/>
              <a:t>will prevent all possible errors and fraud. Our disclosure controls and procedures are, however, designed to provide reasonable assurance of achieving their objectives, and our Chief Executive Officer and Chief Financial Officer have concluded that our disclosure controls and procedures are effective at that reasonable assurance level.</a:t>
            </a:r>
          </a:p>
        </p:txBody>
      </p:sp>
      <p:sp>
        <p:nvSpPr>
          <p:cNvPr id="8" name="Slide Number Placeholder 7">
            <a:extLst>
              <a:ext uri="{FF2B5EF4-FFF2-40B4-BE49-F238E27FC236}">
                <a16:creationId xmlns:a16="http://schemas.microsoft.com/office/drawing/2014/main" xmlns="" id="{C2CB378C-B185-4C29-85FD-A6DE2F186BDF}"/>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1224252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07C546-D0E0-4047-B029-F510B97372C6}"/>
              </a:ext>
            </a:extLst>
          </p:cNvPr>
          <p:cNvSpPr>
            <a:spLocks noGrp="1"/>
          </p:cNvSpPr>
          <p:nvPr>
            <p:ph type="title"/>
          </p:nvPr>
        </p:nvSpPr>
        <p:spPr/>
        <p:txBody>
          <a:bodyPr>
            <a:normAutofit/>
          </a:bodyPr>
          <a:lstStyle/>
          <a:p>
            <a:r>
              <a:rPr lang="en-US" noProof="0" dirty="0"/>
              <a:t>Components of Internal Control</a:t>
            </a:r>
          </a:p>
        </p:txBody>
      </p:sp>
      <p:sp>
        <p:nvSpPr>
          <p:cNvPr id="3" name="Content Placeholder 2">
            <a:extLst>
              <a:ext uri="{FF2B5EF4-FFF2-40B4-BE49-F238E27FC236}">
                <a16:creationId xmlns:a16="http://schemas.microsoft.com/office/drawing/2014/main" xmlns="" id="{AA8A473B-2BEE-4654-84E8-8C59DCE2413B}"/>
              </a:ext>
            </a:extLst>
          </p:cNvPr>
          <p:cNvSpPr>
            <a:spLocks noGrp="1"/>
          </p:cNvSpPr>
          <p:nvPr>
            <p:ph sz="quarter" idx="11"/>
          </p:nvPr>
        </p:nvSpPr>
        <p:spPr/>
        <p:txBody>
          <a:bodyPr>
            <a:normAutofit/>
          </a:bodyPr>
          <a:lstStyle/>
          <a:p>
            <a:pPr marL="291600" lvl="1" indent="-291600" defTabSz="1066800" fontAlgn="auto">
              <a:spcBef>
                <a:spcPts val="1000"/>
              </a:spcBef>
              <a:spcAft>
                <a:spcPts val="0"/>
              </a:spcAft>
              <a:buFontTx/>
              <a:buChar char="••"/>
              <a:defRPr/>
            </a:pPr>
            <a:r>
              <a:rPr lang="en-US" sz="2400" noProof="0" dirty="0"/>
              <a:t>The overall attitudes and actions of management greatly affect the </a:t>
            </a:r>
            <a:r>
              <a:rPr lang="en-US" sz="2400" b="1" noProof="0" dirty="0"/>
              <a:t>control environment</a:t>
            </a:r>
            <a:r>
              <a:rPr lang="en-US" sz="2400" i="1" noProof="0" dirty="0"/>
              <a:t>.</a:t>
            </a:r>
            <a:r>
              <a:rPr lang="en-US" sz="2400" noProof="0" dirty="0"/>
              <a:t> </a:t>
            </a:r>
          </a:p>
          <a:p>
            <a:pPr marL="291600" lvl="1" indent="-291600" defTabSz="1066800" fontAlgn="auto">
              <a:spcBef>
                <a:spcPts val="1000"/>
              </a:spcBef>
              <a:spcAft>
                <a:spcPts val="0"/>
              </a:spcAft>
              <a:buFontTx/>
              <a:buChar char="••"/>
              <a:defRPr/>
            </a:pPr>
            <a:r>
              <a:rPr lang="en-US" sz="2400" b="1" noProof="0" dirty="0"/>
              <a:t>Risk assessment </a:t>
            </a:r>
            <a:r>
              <a:rPr lang="en-US" sz="2400" noProof="0" dirty="0"/>
              <a:t>includes careful consideration of internal and external risk factors.</a:t>
            </a:r>
          </a:p>
          <a:p>
            <a:pPr marL="291600" lvl="1" indent="-291600" defTabSz="1066800" fontAlgn="auto">
              <a:spcBef>
                <a:spcPts val="1000"/>
              </a:spcBef>
              <a:spcAft>
                <a:spcPts val="0"/>
              </a:spcAft>
              <a:buFontTx/>
              <a:buChar char="••"/>
              <a:defRPr/>
            </a:pPr>
            <a:r>
              <a:rPr lang="en-US" sz="2400" b="1" noProof="0" dirty="0"/>
              <a:t>Control activities</a:t>
            </a:r>
            <a:r>
              <a:rPr lang="en-US" sz="2400" noProof="0" dirty="0"/>
              <a:t> include a variety of policies and procedures used to protect a company’s assets.</a:t>
            </a:r>
          </a:p>
          <a:p>
            <a:pPr marL="291600" lvl="1" indent="-291600" defTabSz="1066800">
              <a:spcBef>
                <a:spcPts val="1000"/>
              </a:spcBef>
              <a:spcAft>
                <a:spcPts val="0"/>
              </a:spcAft>
              <a:buFontTx/>
              <a:buChar char="••"/>
              <a:defRPr/>
            </a:pPr>
            <a:r>
              <a:rPr lang="en-US" sz="2400" b="1" noProof="0" dirty="0"/>
              <a:t>Monitoring</a:t>
            </a:r>
            <a:r>
              <a:rPr lang="en-US" sz="2400" noProof="0" dirty="0"/>
              <a:t> of internal controls needs to occur on an ongoing basis.</a:t>
            </a:r>
          </a:p>
          <a:p>
            <a:pPr marL="291600" lvl="1" indent="-291600" defTabSz="1066800">
              <a:spcBef>
                <a:spcPts val="1000"/>
              </a:spcBef>
              <a:spcAft>
                <a:spcPts val="0"/>
              </a:spcAft>
              <a:buFontTx/>
              <a:buChar char="••"/>
              <a:defRPr/>
            </a:pPr>
            <a:r>
              <a:rPr lang="en-US" sz="2400" b="1" noProof="0" dirty="0"/>
              <a:t>Information and communication </a:t>
            </a:r>
            <a:r>
              <a:rPr lang="en-US" sz="2400" noProof="0" dirty="0"/>
              <a:t>depend on the reliability of the accounting information system itself.</a:t>
            </a:r>
          </a:p>
        </p:txBody>
      </p:sp>
      <p:sp>
        <p:nvSpPr>
          <p:cNvPr id="6" name="Slide Number Placeholder 5">
            <a:extLst>
              <a:ext uri="{FF2B5EF4-FFF2-40B4-BE49-F238E27FC236}">
                <a16:creationId xmlns:a16="http://schemas.microsoft.com/office/drawing/2014/main" xmlns="" id="{5FCDFDBF-98C7-45B8-8FB5-F9CF2118C68A}"/>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1070688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D4F0BB4-45C2-4745-825B-DE0FDF5103DD}"/>
              </a:ext>
            </a:extLst>
          </p:cNvPr>
          <p:cNvSpPr>
            <a:spLocks noGrp="1"/>
          </p:cNvSpPr>
          <p:nvPr>
            <p:ph type="title"/>
          </p:nvPr>
        </p:nvSpPr>
        <p:spPr/>
        <p:txBody>
          <a:bodyPr>
            <a:normAutofit fontScale="90000"/>
          </a:bodyPr>
          <a:lstStyle/>
          <a:p>
            <a:r>
              <a:rPr lang="en-US" noProof="0" dirty="0"/>
              <a:t>Control Activities – Preventative Controls</a:t>
            </a:r>
          </a:p>
        </p:txBody>
      </p:sp>
      <p:sp>
        <p:nvSpPr>
          <p:cNvPr id="8" name="Content Placeholder 7">
            <a:extLst>
              <a:ext uri="{FF2B5EF4-FFF2-40B4-BE49-F238E27FC236}">
                <a16:creationId xmlns:a16="http://schemas.microsoft.com/office/drawing/2014/main" xmlns="" id="{04FA1AA8-918D-4465-B17A-8D9F9295B7CF}"/>
              </a:ext>
            </a:extLst>
          </p:cNvPr>
          <p:cNvSpPr>
            <a:spLocks noGrp="1"/>
          </p:cNvSpPr>
          <p:nvPr>
            <p:ph sz="quarter" idx="11"/>
          </p:nvPr>
        </p:nvSpPr>
        <p:spPr/>
        <p:txBody>
          <a:bodyPr>
            <a:noAutofit/>
          </a:bodyPr>
          <a:lstStyle/>
          <a:p>
            <a:pPr marL="291600" lvl="1" indent="-291600" defTabSz="1066800">
              <a:spcBef>
                <a:spcPts val="1000"/>
              </a:spcBef>
              <a:spcAft>
                <a:spcPts val="0"/>
              </a:spcAft>
              <a:buFontTx/>
              <a:buChar char="••"/>
              <a:defRPr/>
            </a:pPr>
            <a:r>
              <a:rPr lang="en-US" b="1" noProof="0" dirty="0"/>
              <a:t>Separation of duties </a:t>
            </a:r>
            <a:r>
              <a:rPr lang="en-US" noProof="0" dirty="0"/>
              <a:t>– A set of procedures intended to separate employees’ duties for </a:t>
            </a:r>
            <a:r>
              <a:rPr lang="en-US" i="1" noProof="0" dirty="0"/>
              <a:t>authorizing transactions</a:t>
            </a:r>
            <a:r>
              <a:rPr lang="en-US" noProof="0" dirty="0"/>
              <a:t>,</a:t>
            </a:r>
            <a:r>
              <a:rPr lang="en-US" i="1" noProof="0" dirty="0"/>
              <a:t> recording transactions</a:t>
            </a:r>
            <a:r>
              <a:rPr lang="en-US" noProof="0" dirty="0"/>
              <a:t>, and </a:t>
            </a:r>
            <a:r>
              <a:rPr lang="en-US" i="1" noProof="0" dirty="0"/>
              <a:t>controlling</a:t>
            </a:r>
            <a:r>
              <a:rPr lang="en-US" noProof="0" dirty="0"/>
              <a:t> the related assets. </a:t>
            </a:r>
          </a:p>
          <a:p>
            <a:pPr marL="291600" lvl="1" indent="-291600" defTabSz="1066800">
              <a:spcBef>
                <a:spcPts val="1000"/>
              </a:spcBef>
              <a:spcAft>
                <a:spcPts val="0"/>
              </a:spcAft>
              <a:buFontTx/>
              <a:buChar char="••"/>
              <a:defRPr/>
            </a:pPr>
            <a:r>
              <a:rPr lang="en-US" b="1" noProof="0" dirty="0"/>
              <a:t>Physical controls </a:t>
            </a:r>
            <a:r>
              <a:rPr lang="en-US" noProof="0" dirty="0"/>
              <a:t>– A set of procedures that ensure assets and accounting records are kept safe.</a:t>
            </a:r>
          </a:p>
          <a:p>
            <a:pPr marL="291600" lvl="1" indent="-291600" defTabSz="1066800" fontAlgn="auto">
              <a:spcBef>
                <a:spcPts val="1000"/>
              </a:spcBef>
              <a:spcAft>
                <a:spcPts val="0"/>
              </a:spcAft>
              <a:buFontTx/>
              <a:buChar char="••"/>
              <a:defRPr/>
            </a:pPr>
            <a:r>
              <a:rPr lang="en-US" b="1" noProof="0" dirty="0"/>
              <a:t>Proper authorization </a:t>
            </a:r>
            <a:r>
              <a:rPr lang="en-US" noProof="0" dirty="0"/>
              <a:t>– A set of procedures designed to prevent improper use of the company’s resources. </a:t>
            </a:r>
          </a:p>
          <a:p>
            <a:pPr marL="291600" lvl="1" indent="-291600" defTabSz="1066800" fontAlgn="auto">
              <a:spcBef>
                <a:spcPts val="1000"/>
              </a:spcBef>
              <a:spcAft>
                <a:spcPts val="0"/>
              </a:spcAft>
              <a:buFontTx/>
              <a:buChar char="••"/>
              <a:defRPr/>
            </a:pPr>
            <a:r>
              <a:rPr lang="en-US" b="1" noProof="0" dirty="0"/>
              <a:t>Employee management </a:t>
            </a:r>
            <a:r>
              <a:rPr lang="en-US" noProof="0" dirty="0"/>
              <a:t>– Providing employees with appropriate guidance to ensure they have the knowledge necessary to carry out their job duties.</a:t>
            </a:r>
          </a:p>
          <a:p>
            <a:pPr marL="291600" lvl="1" indent="-291600" defTabSz="1066800" fontAlgn="auto">
              <a:spcBef>
                <a:spcPts val="1000"/>
              </a:spcBef>
              <a:spcAft>
                <a:spcPts val="0"/>
              </a:spcAft>
              <a:buFontTx/>
              <a:buChar char="••"/>
              <a:defRPr/>
            </a:pPr>
            <a:r>
              <a:rPr lang="en-US" b="1" noProof="0" dirty="0"/>
              <a:t>E-commerce controls</a:t>
            </a:r>
            <a:r>
              <a:rPr lang="en-US" noProof="0" dirty="0"/>
              <a:t> – A set of procedures specifically designed to ensure only authorized personnel are able to conduct e-commerce transactions.</a:t>
            </a:r>
          </a:p>
        </p:txBody>
      </p:sp>
      <p:sp>
        <p:nvSpPr>
          <p:cNvPr id="7" name="Slide Number Placeholder 6">
            <a:extLst>
              <a:ext uri="{FF2B5EF4-FFF2-40B4-BE49-F238E27FC236}">
                <a16:creationId xmlns:a16="http://schemas.microsoft.com/office/drawing/2014/main" xmlns="" id="{6D7DAF56-B56F-4490-AC90-1D3EEBFFCD46}"/>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1926122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7F69A2-63E4-4C04-B320-F3D77DBD3458}"/>
              </a:ext>
            </a:extLst>
          </p:cNvPr>
          <p:cNvSpPr>
            <a:spLocks noGrp="1"/>
          </p:cNvSpPr>
          <p:nvPr>
            <p:ph type="title"/>
          </p:nvPr>
        </p:nvSpPr>
        <p:spPr/>
        <p:txBody>
          <a:bodyPr>
            <a:normAutofit fontScale="90000"/>
          </a:bodyPr>
          <a:lstStyle/>
          <a:p>
            <a:r>
              <a:rPr lang="en-US" noProof="0" dirty="0"/>
              <a:t>Control Activities – Detective Controls</a:t>
            </a:r>
          </a:p>
        </p:txBody>
      </p:sp>
      <p:sp>
        <p:nvSpPr>
          <p:cNvPr id="3" name="Content Placeholder 2">
            <a:extLst>
              <a:ext uri="{FF2B5EF4-FFF2-40B4-BE49-F238E27FC236}">
                <a16:creationId xmlns:a16="http://schemas.microsoft.com/office/drawing/2014/main" xmlns="" id="{076B7385-CDEB-477A-BC0E-EBFE335F05F0}"/>
              </a:ext>
            </a:extLst>
          </p:cNvPr>
          <p:cNvSpPr>
            <a:spLocks noGrp="1"/>
          </p:cNvSpPr>
          <p:nvPr>
            <p:ph sz="quarter" idx="11"/>
          </p:nvPr>
        </p:nvSpPr>
        <p:spPr/>
        <p:txBody>
          <a:bodyPr>
            <a:normAutofit/>
          </a:bodyPr>
          <a:lstStyle/>
          <a:p>
            <a:pPr marL="291600" lvl="1" indent="-291600" defTabSz="1066800" fontAlgn="auto">
              <a:spcBef>
                <a:spcPts val="1000"/>
              </a:spcBef>
              <a:spcAft>
                <a:spcPts val="0"/>
              </a:spcAft>
              <a:buFontTx/>
              <a:buChar char="••"/>
              <a:defRPr/>
            </a:pPr>
            <a:r>
              <a:rPr lang="en-US" sz="2200" b="1" noProof="0" dirty="0"/>
              <a:t>Reconciliations </a:t>
            </a:r>
            <a:r>
              <a:rPr lang="en-US" sz="2200" noProof="0" dirty="0"/>
              <a:t>– Management should periodically determine whether the amount of physical assets of the company (cash, supplies, inventory, and other property) agree with the accounting records.</a:t>
            </a:r>
          </a:p>
          <a:p>
            <a:pPr marL="291600" lvl="1" indent="-291600" defTabSz="1066800" fontAlgn="auto">
              <a:spcBef>
                <a:spcPts val="1000"/>
              </a:spcBef>
              <a:spcAft>
                <a:spcPts val="0"/>
              </a:spcAft>
              <a:buFontTx/>
              <a:buChar char="••"/>
              <a:defRPr/>
            </a:pPr>
            <a:r>
              <a:rPr lang="en-US" sz="2200" b="1" noProof="0" dirty="0"/>
              <a:t>Performance reviews </a:t>
            </a:r>
            <a:r>
              <a:rPr lang="en-US" sz="2200" noProof="0" dirty="0"/>
              <a:t>– The actual performance of individuals or processes should be checked against their expected performance.</a:t>
            </a:r>
          </a:p>
          <a:p>
            <a:pPr marL="291600" lvl="1" indent="-291600" defTabSz="1066800" fontAlgn="auto">
              <a:spcBef>
                <a:spcPts val="1000"/>
              </a:spcBef>
              <a:spcAft>
                <a:spcPts val="0"/>
              </a:spcAft>
              <a:buFontTx/>
              <a:buChar char="••"/>
              <a:defRPr/>
            </a:pPr>
            <a:r>
              <a:rPr lang="en-US" sz="2200" b="1" noProof="0" dirty="0"/>
              <a:t>Audits </a:t>
            </a:r>
            <a:r>
              <a:rPr lang="en-US" sz="2200" noProof="0" dirty="0"/>
              <a:t>– Hire an independent auditor to assess the internal control procedures to detect any deficiencies or fraudulent behavior of employees.</a:t>
            </a:r>
          </a:p>
        </p:txBody>
      </p:sp>
      <p:sp>
        <p:nvSpPr>
          <p:cNvPr id="6" name="Slide Number Placeholder 5">
            <a:extLst>
              <a:ext uri="{FF2B5EF4-FFF2-40B4-BE49-F238E27FC236}">
                <a16:creationId xmlns:a16="http://schemas.microsoft.com/office/drawing/2014/main" xmlns="" id="{B9017D8F-217C-4E04-9CB7-65960ECFAA75}"/>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2588731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9AE4D0-905C-4FC1-A306-6A28960B0AB7}"/>
              </a:ext>
            </a:extLst>
          </p:cNvPr>
          <p:cNvSpPr>
            <a:spLocks noGrp="1"/>
          </p:cNvSpPr>
          <p:nvPr>
            <p:ph type="title"/>
          </p:nvPr>
        </p:nvSpPr>
        <p:spPr/>
        <p:txBody>
          <a:bodyPr>
            <a:normAutofit/>
          </a:bodyPr>
          <a:lstStyle/>
          <a:p>
            <a:r>
              <a:rPr lang="en-US" noProof="0" dirty="0"/>
              <a:t>PART A</a:t>
            </a:r>
            <a:endParaRPr lang="en-US" sz="3600" noProof="0" dirty="0"/>
          </a:p>
        </p:txBody>
      </p:sp>
      <p:sp>
        <p:nvSpPr>
          <p:cNvPr id="3" name="Content Placeholder 2">
            <a:extLst>
              <a:ext uri="{FF2B5EF4-FFF2-40B4-BE49-F238E27FC236}">
                <a16:creationId xmlns:a16="http://schemas.microsoft.com/office/drawing/2014/main" xmlns="" id="{CA860985-612F-4F8F-B3C7-FAB1B8518C44}"/>
              </a:ext>
            </a:extLst>
          </p:cNvPr>
          <p:cNvSpPr>
            <a:spLocks noGrp="1"/>
          </p:cNvSpPr>
          <p:nvPr>
            <p:ph sz="quarter" idx="11"/>
          </p:nvPr>
        </p:nvSpPr>
        <p:spPr>
          <a:xfrm>
            <a:off x="342900" y="1276710"/>
            <a:ext cx="8458200" cy="659723"/>
          </a:xfrm>
        </p:spPr>
        <p:txBody>
          <a:bodyPr>
            <a:normAutofit/>
          </a:bodyPr>
          <a:lstStyle/>
          <a:p>
            <a:r>
              <a:rPr lang="en-US" sz="2400" noProof="0" dirty="0"/>
              <a:t>INTERNAL CONTROLS</a:t>
            </a:r>
          </a:p>
        </p:txBody>
      </p:sp>
      <p:sp>
        <p:nvSpPr>
          <p:cNvPr id="11" name="Slide Number Placeholder 10">
            <a:extLst>
              <a:ext uri="{FF2B5EF4-FFF2-40B4-BE49-F238E27FC236}">
                <a16:creationId xmlns:a16="http://schemas.microsoft.com/office/drawing/2014/main" xmlns="" id="{5DAA2DDB-33E2-4AA3-AF18-2D1109C27BD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6999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7BBEF2-5540-4BC0-B72F-30DA385FD49B}"/>
              </a:ext>
            </a:extLst>
          </p:cNvPr>
          <p:cNvSpPr>
            <a:spLocks noGrp="1"/>
          </p:cNvSpPr>
          <p:nvPr>
            <p:ph type="title"/>
          </p:nvPr>
        </p:nvSpPr>
        <p:spPr/>
        <p:txBody>
          <a:bodyPr/>
          <a:lstStyle/>
          <a:p>
            <a:r>
              <a:rPr lang="en-US" noProof="0" dirty="0"/>
              <a:t>Responsibilities for Internal Control</a:t>
            </a:r>
          </a:p>
        </p:txBody>
      </p:sp>
      <p:sp>
        <p:nvSpPr>
          <p:cNvPr id="3" name="Content Placeholder 2">
            <a:extLst>
              <a:ext uri="{FF2B5EF4-FFF2-40B4-BE49-F238E27FC236}">
                <a16:creationId xmlns:a16="http://schemas.microsoft.com/office/drawing/2014/main" xmlns="" id="{E568E87B-AA9C-4334-BA4C-8C0CDA8D6C4E}"/>
              </a:ext>
            </a:extLst>
          </p:cNvPr>
          <p:cNvSpPr>
            <a:spLocks noGrp="1"/>
          </p:cNvSpPr>
          <p:nvPr>
            <p:ph sz="quarter" idx="11"/>
          </p:nvPr>
        </p:nvSpPr>
        <p:spPr/>
        <p:txBody>
          <a:bodyPr/>
          <a:lstStyle/>
          <a:p>
            <a:pPr>
              <a:spcBef>
                <a:spcPts val="1000"/>
              </a:spcBef>
              <a:spcAft>
                <a:spcPts val="0"/>
              </a:spcAft>
            </a:pPr>
            <a:r>
              <a:rPr lang="en-US" sz="2800" b="1" noProof="0" dirty="0"/>
              <a:t>Top Executives</a:t>
            </a:r>
            <a:r>
              <a:rPr lang="en-US" sz="2800" noProof="0" dirty="0"/>
              <a:t>:</a:t>
            </a:r>
          </a:p>
          <a:p>
            <a:pPr marL="291600" lvl="1" indent="-291600">
              <a:spcBef>
                <a:spcPts val="1000"/>
              </a:spcBef>
              <a:spcAft>
                <a:spcPts val="0"/>
              </a:spcAft>
            </a:pPr>
            <a:r>
              <a:rPr lang="en-US" sz="2400" noProof="0" dirty="0"/>
              <a:t>Everyone in a company has an impact on the operation and effectiveness of internal controls.</a:t>
            </a:r>
          </a:p>
          <a:p>
            <a:pPr marL="291600" lvl="1" indent="-291600">
              <a:spcBef>
                <a:spcPts val="1000"/>
              </a:spcBef>
              <a:spcAft>
                <a:spcPts val="0"/>
              </a:spcAft>
            </a:pPr>
            <a:r>
              <a:rPr lang="en-US" sz="2400" noProof="0" dirty="0"/>
              <a:t>The top executives are the ones who must take final responsibility for their establishment and success.</a:t>
            </a:r>
          </a:p>
        </p:txBody>
      </p:sp>
      <p:sp>
        <p:nvSpPr>
          <p:cNvPr id="6" name="Slide Number Placeholder 5">
            <a:extLst>
              <a:ext uri="{FF2B5EF4-FFF2-40B4-BE49-F238E27FC236}">
                <a16:creationId xmlns:a16="http://schemas.microsoft.com/office/drawing/2014/main" xmlns="" id="{0E9FC715-503B-4DD0-8EF6-B1099AD7F8E7}"/>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29169073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5E67D71-B1B7-401D-B21A-A9587FA7EEC0}"/>
              </a:ext>
            </a:extLst>
          </p:cNvPr>
          <p:cNvSpPr>
            <a:spLocks noGrp="1"/>
          </p:cNvSpPr>
          <p:nvPr>
            <p:ph type="title"/>
          </p:nvPr>
        </p:nvSpPr>
        <p:spPr/>
        <p:txBody>
          <a:bodyPr/>
          <a:lstStyle/>
          <a:p>
            <a:r>
              <a:rPr lang="en-US" noProof="0" dirty="0"/>
              <a:t>Concept Check 4–2 </a:t>
            </a:r>
            <a:r>
              <a:rPr lang="en-US" sz="1000" b="0" noProof="0" dirty="0"/>
              <a:t>1</a:t>
            </a:r>
          </a:p>
        </p:txBody>
      </p:sp>
      <p:sp>
        <p:nvSpPr>
          <p:cNvPr id="3" name="Content Placeholder 2">
            <a:extLst>
              <a:ext uri="{FF2B5EF4-FFF2-40B4-BE49-F238E27FC236}">
                <a16:creationId xmlns:a16="http://schemas.microsoft.com/office/drawing/2014/main" xmlns="" id="{BBE90AEE-CC5A-4335-85E9-734D71BF48D2}"/>
              </a:ext>
            </a:extLst>
          </p:cNvPr>
          <p:cNvSpPr>
            <a:spLocks noGrp="1"/>
          </p:cNvSpPr>
          <p:nvPr>
            <p:ph sz="quarter" idx="11"/>
          </p:nvPr>
        </p:nvSpPr>
        <p:spPr>
          <a:xfrm>
            <a:off x="342900" y="1276710"/>
            <a:ext cx="8458200" cy="2956078"/>
          </a:xfrm>
        </p:spPr>
        <p:txBody>
          <a:bodyPr>
            <a:normAutofit/>
          </a:bodyPr>
          <a:lstStyle/>
          <a:p>
            <a:pPr marL="0" indent="0">
              <a:buNone/>
            </a:pPr>
            <a:r>
              <a:rPr lang="en-US" sz="2400" noProof="0" dirty="0"/>
              <a:t>If a company places cash receipts from the day in a safe or bank deposit box, this would be an example of:</a:t>
            </a:r>
          </a:p>
          <a:p>
            <a:r>
              <a:rPr lang="en-US" sz="2400" b="1" noProof="0" dirty="0"/>
              <a:t>a. </a:t>
            </a:r>
            <a:r>
              <a:rPr lang="en-US" sz="2400" noProof="0" dirty="0"/>
              <a:t>Separation of duties</a:t>
            </a:r>
          </a:p>
          <a:p>
            <a:r>
              <a:rPr lang="en-US" sz="2400" b="1" noProof="0" dirty="0"/>
              <a:t>b. </a:t>
            </a:r>
            <a:r>
              <a:rPr lang="en-US" sz="2400" noProof="0" dirty="0"/>
              <a:t>Physical control</a:t>
            </a:r>
          </a:p>
          <a:p>
            <a:r>
              <a:rPr lang="en-US" sz="2400" b="1" noProof="0" dirty="0"/>
              <a:t>c. </a:t>
            </a:r>
            <a:r>
              <a:rPr lang="en-US" sz="2400" noProof="0" dirty="0"/>
              <a:t>Reconciliation </a:t>
            </a:r>
          </a:p>
          <a:p>
            <a:r>
              <a:rPr lang="en-US" sz="2400" b="1" noProof="0" dirty="0"/>
              <a:t>d. </a:t>
            </a:r>
            <a:r>
              <a:rPr lang="en-US" sz="2400" noProof="0" dirty="0"/>
              <a:t>Performance review</a:t>
            </a:r>
          </a:p>
        </p:txBody>
      </p:sp>
      <p:sp>
        <p:nvSpPr>
          <p:cNvPr id="8" name="Slide Number Placeholder 7">
            <a:extLst>
              <a:ext uri="{FF2B5EF4-FFF2-40B4-BE49-F238E27FC236}">
                <a16:creationId xmlns:a16="http://schemas.microsoft.com/office/drawing/2014/main" xmlns="" id="{198188A4-3C57-40FA-AFCE-FBA55672A324}"/>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1968414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5E67D71-B1B7-401D-B21A-A9587FA7EEC0}"/>
              </a:ext>
            </a:extLst>
          </p:cNvPr>
          <p:cNvSpPr>
            <a:spLocks noGrp="1"/>
          </p:cNvSpPr>
          <p:nvPr>
            <p:ph type="title"/>
          </p:nvPr>
        </p:nvSpPr>
        <p:spPr/>
        <p:txBody>
          <a:bodyPr/>
          <a:lstStyle/>
          <a:p>
            <a:r>
              <a:rPr lang="en-US" noProof="0" dirty="0"/>
              <a:t>Concept Check 4–2 </a:t>
            </a:r>
            <a:r>
              <a:rPr lang="en-US" sz="1000" b="0" noProof="0" dirty="0"/>
              <a:t>2</a:t>
            </a:r>
          </a:p>
        </p:txBody>
      </p:sp>
      <p:sp>
        <p:nvSpPr>
          <p:cNvPr id="3" name="Content Placeholder 2">
            <a:extLst>
              <a:ext uri="{FF2B5EF4-FFF2-40B4-BE49-F238E27FC236}">
                <a16:creationId xmlns:a16="http://schemas.microsoft.com/office/drawing/2014/main" xmlns="" id="{BBE90AEE-CC5A-4335-85E9-734D71BF48D2}"/>
              </a:ext>
            </a:extLst>
          </p:cNvPr>
          <p:cNvSpPr>
            <a:spLocks noGrp="1"/>
          </p:cNvSpPr>
          <p:nvPr>
            <p:ph sz="quarter" idx="11"/>
          </p:nvPr>
        </p:nvSpPr>
        <p:spPr>
          <a:xfrm>
            <a:off x="342900" y="1276710"/>
            <a:ext cx="8458200" cy="2956078"/>
          </a:xfrm>
        </p:spPr>
        <p:txBody>
          <a:bodyPr>
            <a:normAutofit/>
          </a:bodyPr>
          <a:lstStyle/>
          <a:p>
            <a:pPr marL="0" indent="0">
              <a:buNone/>
            </a:pPr>
            <a:r>
              <a:rPr lang="en-US" sz="2400" noProof="0" dirty="0"/>
              <a:t>If a company places cash receipts from the day in a safe or bank deposit box, this would be an example of:</a:t>
            </a:r>
          </a:p>
          <a:p>
            <a:r>
              <a:rPr lang="en-US" sz="2400" b="1" noProof="0" dirty="0"/>
              <a:t>a. </a:t>
            </a:r>
            <a:r>
              <a:rPr lang="en-US" sz="2400" noProof="0" dirty="0"/>
              <a:t>Separation of duties</a:t>
            </a:r>
          </a:p>
          <a:p>
            <a:r>
              <a:rPr lang="en-US" sz="2400" b="1" noProof="0" dirty="0"/>
              <a:t>Answer: b. </a:t>
            </a:r>
            <a:r>
              <a:rPr lang="en-US" sz="2400" noProof="0" dirty="0"/>
              <a:t>Physical control</a:t>
            </a:r>
          </a:p>
          <a:p>
            <a:r>
              <a:rPr lang="en-US" sz="2400" b="1" noProof="0" dirty="0"/>
              <a:t>c. </a:t>
            </a:r>
            <a:r>
              <a:rPr lang="en-US" sz="2400" noProof="0" dirty="0"/>
              <a:t>Reconciliation </a:t>
            </a:r>
          </a:p>
          <a:p>
            <a:r>
              <a:rPr lang="en-US" sz="2400" b="1" noProof="0" dirty="0"/>
              <a:t>d. </a:t>
            </a:r>
            <a:r>
              <a:rPr lang="en-US" sz="2400" noProof="0" dirty="0"/>
              <a:t>Performance review</a:t>
            </a:r>
          </a:p>
        </p:txBody>
      </p:sp>
      <p:sp>
        <p:nvSpPr>
          <p:cNvPr id="4" name="Content Placeholder 3">
            <a:extLst>
              <a:ext uri="{FF2B5EF4-FFF2-40B4-BE49-F238E27FC236}">
                <a16:creationId xmlns:a16="http://schemas.microsoft.com/office/drawing/2014/main" xmlns="" id="{4FF64403-0AB0-485B-81C8-CFE04ABC7104}"/>
              </a:ext>
            </a:extLst>
          </p:cNvPr>
          <p:cNvSpPr>
            <a:spLocks noGrp="1"/>
          </p:cNvSpPr>
          <p:nvPr>
            <p:ph sz="quarter" idx="14"/>
          </p:nvPr>
        </p:nvSpPr>
        <p:spPr>
          <a:xfrm>
            <a:off x="342900" y="4891708"/>
            <a:ext cx="8357715" cy="1122903"/>
          </a:xfrm>
        </p:spPr>
        <p:txBody>
          <a:bodyPr>
            <a:normAutofit/>
          </a:bodyPr>
          <a:lstStyle/>
          <a:p>
            <a:r>
              <a:rPr lang="en-US" sz="2200" noProof="0" dirty="0"/>
              <a:t>This is an example of a physical control. Important items (like cash receipts) should be kept in safe places—like a safe or a bank deposit box.</a:t>
            </a:r>
          </a:p>
        </p:txBody>
      </p:sp>
      <p:sp>
        <p:nvSpPr>
          <p:cNvPr id="8" name="Slide Number Placeholder 7">
            <a:extLst>
              <a:ext uri="{FF2B5EF4-FFF2-40B4-BE49-F238E27FC236}">
                <a16:creationId xmlns:a16="http://schemas.microsoft.com/office/drawing/2014/main" xmlns="" id="{198188A4-3C57-40FA-AFCE-FBA55672A324}"/>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7050362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D2820-19ED-4183-95A9-2117DF6A998D}"/>
              </a:ext>
            </a:extLst>
          </p:cNvPr>
          <p:cNvSpPr>
            <a:spLocks noGrp="1"/>
          </p:cNvSpPr>
          <p:nvPr>
            <p:ph type="title"/>
          </p:nvPr>
        </p:nvSpPr>
        <p:spPr>
          <a:xfrm>
            <a:off x="342900" y="147328"/>
            <a:ext cx="8458200" cy="993554"/>
          </a:xfrm>
        </p:spPr>
        <p:txBody>
          <a:bodyPr>
            <a:noAutofit/>
          </a:bodyPr>
          <a:lstStyle/>
          <a:p>
            <a:r>
              <a:rPr lang="en-US" sz="2600" noProof="0" dirty="0"/>
              <a:t>Illustration 4–6 Excerpt from Regal Entertainment’s Auditor’s Report Related to Effectiveness of Internal Controls</a:t>
            </a:r>
          </a:p>
        </p:txBody>
      </p:sp>
      <p:sp>
        <p:nvSpPr>
          <p:cNvPr id="3" name="Content Placeholder 2">
            <a:extLst>
              <a:ext uri="{FF2B5EF4-FFF2-40B4-BE49-F238E27FC236}">
                <a16:creationId xmlns:a16="http://schemas.microsoft.com/office/drawing/2014/main" xmlns="" id="{54F8731C-DBBD-44AB-A91B-B3BE2F130B0D}"/>
              </a:ext>
            </a:extLst>
          </p:cNvPr>
          <p:cNvSpPr>
            <a:spLocks noGrp="1"/>
          </p:cNvSpPr>
          <p:nvPr>
            <p:ph sz="quarter" idx="11"/>
          </p:nvPr>
        </p:nvSpPr>
        <p:spPr>
          <a:xfrm>
            <a:off x="342900" y="1276709"/>
            <a:ext cx="8458200" cy="4119256"/>
          </a:xfrm>
        </p:spPr>
        <p:txBody>
          <a:bodyPr>
            <a:normAutofit/>
          </a:bodyPr>
          <a:lstStyle/>
          <a:p>
            <a:pPr algn="ctr">
              <a:lnSpc>
                <a:spcPct val="90000"/>
              </a:lnSpc>
            </a:pPr>
            <a:r>
              <a:rPr lang="en-US" sz="2400" b="1" noProof="0" dirty="0"/>
              <a:t>LIVE NATION ENTERTIANMENT</a:t>
            </a:r>
          </a:p>
          <a:p>
            <a:pPr algn="ctr">
              <a:lnSpc>
                <a:spcPct val="90000"/>
              </a:lnSpc>
            </a:pPr>
            <a:r>
              <a:rPr lang="en-US" sz="2400" b="1" noProof="0" dirty="0"/>
              <a:t>Auditor’s Report (excerpt)</a:t>
            </a:r>
          </a:p>
          <a:p>
            <a:pPr>
              <a:lnSpc>
                <a:spcPct val="90000"/>
              </a:lnSpc>
            </a:pPr>
            <a:r>
              <a:rPr lang="en-US" sz="2200" noProof="0" dirty="0"/>
              <a:t>We have audited Live Nation Entertainment, Inc.’s internal control over financial reporting as of December 31, 2019, based on criteria established in the Internal Control—Integrated Framework issued by the Committee of Sponsoring Organizations of the Treadway Commission (2013 framework) (the COSO criteria). In our opinion, Live Nation Entertainment, Inc. (the Company) maintained, in all material respects, effective internal control over financial reporting as of December 31, 2019, based on the COSO criteria.</a:t>
            </a:r>
          </a:p>
        </p:txBody>
      </p:sp>
      <p:sp>
        <p:nvSpPr>
          <p:cNvPr id="7" name="Slide Number Placeholder 6">
            <a:extLst>
              <a:ext uri="{FF2B5EF4-FFF2-40B4-BE49-F238E27FC236}">
                <a16:creationId xmlns:a16="http://schemas.microsoft.com/office/drawing/2014/main" xmlns="" id="{BB195BAD-0C58-49FA-8110-AC505F2B5051}"/>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14659248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D8574F-4E93-490A-94C1-3F87328666E7}"/>
              </a:ext>
            </a:extLst>
          </p:cNvPr>
          <p:cNvSpPr>
            <a:spLocks noGrp="1"/>
          </p:cNvSpPr>
          <p:nvPr>
            <p:ph type="title"/>
          </p:nvPr>
        </p:nvSpPr>
        <p:spPr/>
        <p:txBody>
          <a:bodyPr/>
          <a:lstStyle/>
          <a:p>
            <a:r>
              <a:rPr lang="en-US" noProof="0" dirty="0"/>
              <a:t>Limitations of Internal Control</a:t>
            </a:r>
          </a:p>
        </p:txBody>
      </p:sp>
      <p:sp>
        <p:nvSpPr>
          <p:cNvPr id="3" name="Content Placeholder 2">
            <a:extLst>
              <a:ext uri="{FF2B5EF4-FFF2-40B4-BE49-F238E27FC236}">
                <a16:creationId xmlns:a16="http://schemas.microsoft.com/office/drawing/2014/main" xmlns="" id="{B6A927A0-C6DA-490F-9575-CD7D640BC4E0}"/>
              </a:ext>
            </a:extLst>
          </p:cNvPr>
          <p:cNvSpPr>
            <a:spLocks noGrp="1"/>
          </p:cNvSpPr>
          <p:nvPr>
            <p:ph sz="quarter" idx="11"/>
          </p:nvPr>
        </p:nvSpPr>
        <p:spPr>
          <a:xfrm>
            <a:off x="342900" y="1247009"/>
            <a:ext cx="8458200" cy="2641703"/>
          </a:xfrm>
        </p:spPr>
        <p:txBody>
          <a:bodyPr>
            <a:normAutofit/>
          </a:bodyPr>
          <a:lstStyle/>
          <a:p>
            <a:pPr>
              <a:spcBef>
                <a:spcPts val="1000"/>
              </a:spcBef>
              <a:spcAft>
                <a:spcPts val="0"/>
              </a:spcAft>
            </a:pPr>
            <a:r>
              <a:rPr lang="en-US" sz="2600" noProof="0" dirty="0"/>
              <a:t>Even with the best internal control systems, financial misstatements can occur.</a:t>
            </a:r>
          </a:p>
          <a:p>
            <a:pPr>
              <a:spcBef>
                <a:spcPts val="1000"/>
              </a:spcBef>
              <a:spcAft>
                <a:spcPts val="0"/>
              </a:spcAft>
            </a:pPr>
            <a:r>
              <a:rPr lang="en-US" sz="2600" noProof="0" dirty="0"/>
              <a:t>Internal control systems are especially susceptible to </a:t>
            </a:r>
            <a:r>
              <a:rPr lang="en-US" sz="2600" b="1" noProof="0" dirty="0"/>
              <a:t>collusion.</a:t>
            </a:r>
          </a:p>
          <a:p>
            <a:pPr lvl="1"/>
            <a:r>
              <a:rPr lang="en-US" sz="2200" noProof="0" dirty="0"/>
              <a:t>Collusion: Two or more people acting in coordination to circumvent internal controls</a:t>
            </a:r>
          </a:p>
        </p:txBody>
      </p:sp>
      <p:sp>
        <p:nvSpPr>
          <p:cNvPr id="4" name="Content Placeholder 3">
            <a:extLst>
              <a:ext uri="{FF2B5EF4-FFF2-40B4-BE49-F238E27FC236}">
                <a16:creationId xmlns:a16="http://schemas.microsoft.com/office/drawing/2014/main" xmlns="" id="{E5CD1EF3-9D02-4C99-A291-3284D4D0214A}"/>
              </a:ext>
            </a:extLst>
          </p:cNvPr>
          <p:cNvSpPr>
            <a:spLocks noGrp="1"/>
          </p:cNvSpPr>
          <p:nvPr>
            <p:ph sz="quarter" idx="14"/>
          </p:nvPr>
        </p:nvSpPr>
        <p:spPr>
          <a:xfrm>
            <a:off x="342900" y="4114800"/>
            <a:ext cx="8458200" cy="1924259"/>
          </a:xfrm>
        </p:spPr>
        <p:txBody>
          <a:bodyPr>
            <a:normAutofit/>
          </a:bodyPr>
          <a:lstStyle/>
          <a:p>
            <a:pPr>
              <a:spcBef>
                <a:spcPts val="1000"/>
              </a:spcBef>
              <a:spcAft>
                <a:spcPts val="0"/>
              </a:spcAft>
            </a:pPr>
            <a:r>
              <a:rPr lang="en-US" sz="2600" noProof="0" dirty="0"/>
              <a:t>Top-level employees who can override internal control procedures also have opportunity to commit fraud.</a:t>
            </a:r>
          </a:p>
          <a:p>
            <a:pPr>
              <a:spcBef>
                <a:spcPts val="1000"/>
              </a:spcBef>
              <a:spcAft>
                <a:spcPts val="0"/>
              </a:spcAft>
            </a:pPr>
            <a:r>
              <a:rPr lang="en-US" sz="2600" noProof="0" dirty="0"/>
              <a:t>Effective internal controls and ethical employees alone cannot ensure a company’s success, or even survival.</a:t>
            </a:r>
          </a:p>
        </p:txBody>
      </p:sp>
      <p:sp>
        <p:nvSpPr>
          <p:cNvPr id="7" name="Slide Number Placeholder 6">
            <a:extLst>
              <a:ext uri="{FF2B5EF4-FFF2-40B4-BE49-F238E27FC236}">
                <a16:creationId xmlns:a16="http://schemas.microsoft.com/office/drawing/2014/main" xmlns="" id="{B00A27DF-6ADC-4D71-A39D-72084E2056A0}"/>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11268094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498A8B-2C62-4C23-BEA5-0F0622879C45}"/>
              </a:ext>
            </a:extLst>
          </p:cNvPr>
          <p:cNvSpPr>
            <a:spLocks noGrp="1"/>
          </p:cNvSpPr>
          <p:nvPr>
            <p:ph type="title"/>
          </p:nvPr>
        </p:nvSpPr>
        <p:spPr/>
        <p:txBody>
          <a:bodyPr/>
          <a:lstStyle/>
          <a:p>
            <a:r>
              <a:rPr lang="en-US" noProof="0" dirty="0"/>
              <a:t>Key Point </a:t>
            </a:r>
            <a:r>
              <a:rPr lang="en-US" sz="1000" b="0" noProof="0" dirty="0"/>
              <a:t>2</a:t>
            </a:r>
          </a:p>
        </p:txBody>
      </p:sp>
      <p:sp>
        <p:nvSpPr>
          <p:cNvPr id="3" name="Content Placeholder 2">
            <a:extLst>
              <a:ext uri="{FF2B5EF4-FFF2-40B4-BE49-F238E27FC236}">
                <a16:creationId xmlns:a16="http://schemas.microsoft.com/office/drawing/2014/main" xmlns="" id="{56FFC2E4-FC07-42D9-B21A-E976388843CC}"/>
              </a:ext>
            </a:extLst>
          </p:cNvPr>
          <p:cNvSpPr>
            <a:spLocks noGrp="1"/>
          </p:cNvSpPr>
          <p:nvPr>
            <p:ph sz="quarter" idx="11"/>
          </p:nvPr>
        </p:nvSpPr>
        <p:spPr/>
        <p:txBody>
          <a:bodyPr>
            <a:normAutofit/>
          </a:bodyPr>
          <a:lstStyle/>
          <a:p>
            <a:pPr marL="0" indent="0">
              <a:buNone/>
            </a:pPr>
            <a:r>
              <a:rPr lang="en-US" sz="2400" noProof="0" dirty="0"/>
              <a:t>Internal control refers to a company’s plan to improve the accuracy and reliability of accounting information and safeguard the company’s assets. </a:t>
            </a:r>
          </a:p>
          <a:p>
            <a:pPr marL="0" indent="0">
              <a:buNone/>
            </a:pPr>
            <a:r>
              <a:rPr lang="en-US" sz="2400" noProof="0" dirty="0"/>
              <a:t>Five key components to an internal control system are (1) control environment, (2) risk assessment, (3) control activities, (4) monitoring, and (5) information and communication. </a:t>
            </a:r>
          </a:p>
          <a:p>
            <a:pPr marL="0" indent="0">
              <a:buNone/>
            </a:pPr>
            <a:r>
              <a:rPr lang="en-US" sz="2400" noProof="0" dirty="0"/>
              <a:t>Control activities include those designed to prevent or detect fraudulent or erroneous behavior.</a:t>
            </a:r>
          </a:p>
        </p:txBody>
      </p:sp>
      <p:sp>
        <p:nvSpPr>
          <p:cNvPr id="6" name="Slide Number Placeholder 5">
            <a:extLst>
              <a:ext uri="{FF2B5EF4-FFF2-40B4-BE49-F238E27FC236}">
                <a16:creationId xmlns:a16="http://schemas.microsoft.com/office/drawing/2014/main" xmlns="" id="{A1664E2B-323C-46E8-935F-9F69B934E593}"/>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868834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B828FB1-D074-4B80-9976-443F518C2E34}"/>
              </a:ext>
            </a:extLst>
          </p:cNvPr>
          <p:cNvSpPr>
            <a:spLocks noGrp="1"/>
          </p:cNvSpPr>
          <p:nvPr>
            <p:ph type="title"/>
          </p:nvPr>
        </p:nvSpPr>
        <p:spPr/>
        <p:txBody>
          <a:bodyPr/>
          <a:lstStyle/>
          <a:p>
            <a:r>
              <a:rPr lang="en-US" noProof="0" dirty="0"/>
              <a:t>Concept Check 4–3 </a:t>
            </a:r>
            <a:r>
              <a:rPr lang="en-US" sz="1000" b="0" noProof="0" dirty="0"/>
              <a:t>1</a:t>
            </a:r>
          </a:p>
        </p:txBody>
      </p:sp>
      <p:sp>
        <p:nvSpPr>
          <p:cNvPr id="3" name="Content Placeholder 2">
            <a:extLst>
              <a:ext uri="{FF2B5EF4-FFF2-40B4-BE49-F238E27FC236}">
                <a16:creationId xmlns:a16="http://schemas.microsoft.com/office/drawing/2014/main" xmlns="" id="{8C52E147-47F7-4808-AD04-8220D657B83B}"/>
              </a:ext>
            </a:extLst>
          </p:cNvPr>
          <p:cNvSpPr>
            <a:spLocks noGrp="1"/>
          </p:cNvSpPr>
          <p:nvPr>
            <p:ph sz="quarter" idx="11"/>
          </p:nvPr>
        </p:nvSpPr>
        <p:spPr>
          <a:xfrm>
            <a:off x="342900" y="1276709"/>
            <a:ext cx="8458200" cy="3212342"/>
          </a:xfrm>
        </p:spPr>
        <p:txBody>
          <a:bodyPr>
            <a:normAutofit/>
          </a:bodyPr>
          <a:lstStyle/>
          <a:p>
            <a:pPr marL="0" indent="0">
              <a:buNone/>
            </a:pPr>
            <a:r>
              <a:rPr lang="en-US" sz="2400" noProof="0" dirty="0"/>
              <a:t>Everyone in the company has an impact on the operations and effectiveness of internal control, but who must take final responsibility?</a:t>
            </a:r>
          </a:p>
          <a:p>
            <a:r>
              <a:rPr lang="en-US" sz="2400" b="1" noProof="0" dirty="0"/>
              <a:t>a. </a:t>
            </a:r>
            <a:r>
              <a:rPr lang="en-US" sz="2400" noProof="0" dirty="0"/>
              <a:t>Auditors</a:t>
            </a:r>
          </a:p>
          <a:p>
            <a:r>
              <a:rPr lang="en-US" sz="2400" b="1" noProof="0" dirty="0"/>
              <a:t>b. </a:t>
            </a:r>
            <a:r>
              <a:rPr lang="en-US" sz="2400" noProof="0" dirty="0"/>
              <a:t>Top executives</a:t>
            </a:r>
          </a:p>
          <a:p>
            <a:r>
              <a:rPr lang="en-US" sz="2400" b="1" noProof="0" dirty="0"/>
              <a:t>c. </a:t>
            </a:r>
            <a:r>
              <a:rPr lang="en-US" sz="2400" noProof="0" dirty="0"/>
              <a:t>The firm’s attorney</a:t>
            </a:r>
          </a:p>
          <a:p>
            <a:r>
              <a:rPr lang="en-US" sz="2400" b="1" noProof="0" dirty="0"/>
              <a:t>d. </a:t>
            </a:r>
            <a:r>
              <a:rPr lang="en-US" sz="2400" noProof="0" dirty="0"/>
              <a:t>The majority shareholder</a:t>
            </a:r>
          </a:p>
        </p:txBody>
      </p:sp>
      <p:sp>
        <p:nvSpPr>
          <p:cNvPr id="8" name="Slide Number Placeholder 7">
            <a:extLst>
              <a:ext uri="{FF2B5EF4-FFF2-40B4-BE49-F238E27FC236}">
                <a16:creationId xmlns:a16="http://schemas.microsoft.com/office/drawing/2014/main" xmlns="" id="{0DEC5907-F1C4-4BDF-931D-D9DA285B6AC5}"/>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28192272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B828FB1-D074-4B80-9976-443F518C2E34}"/>
              </a:ext>
            </a:extLst>
          </p:cNvPr>
          <p:cNvSpPr>
            <a:spLocks noGrp="1"/>
          </p:cNvSpPr>
          <p:nvPr>
            <p:ph type="title"/>
          </p:nvPr>
        </p:nvSpPr>
        <p:spPr/>
        <p:txBody>
          <a:bodyPr/>
          <a:lstStyle/>
          <a:p>
            <a:r>
              <a:rPr lang="en-US" noProof="0" dirty="0"/>
              <a:t>Concept Check 4–3 </a:t>
            </a:r>
            <a:r>
              <a:rPr lang="en-US" sz="1000" b="0" noProof="0" dirty="0"/>
              <a:t>2</a:t>
            </a:r>
          </a:p>
        </p:txBody>
      </p:sp>
      <p:sp>
        <p:nvSpPr>
          <p:cNvPr id="3" name="Content Placeholder 2">
            <a:extLst>
              <a:ext uri="{FF2B5EF4-FFF2-40B4-BE49-F238E27FC236}">
                <a16:creationId xmlns:a16="http://schemas.microsoft.com/office/drawing/2014/main" xmlns="" id="{8C52E147-47F7-4808-AD04-8220D657B83B}"/>
              </a:ext>
            </a:extLst>
          </p:cNvPr>
          <p:cNvSpPr>
            <a:spLocks noGrp="1"/>
          </p:cNvSpPr>
          <p:nvPr>
            <p:ph sz="quarter" idx="11"/>
          </p:nvPr>
        </p:nvSpPr>
        <p:spPr>
          <a:xfrm>
            <a:off x="342900" y="1276709"/>
            <a:ext cx="8458200" cy="3212342"/>
          </a:xfrm>
        </p:spPr>
        <p:txBody>
          <a:bodyPr>
            <a:normAutofit/>
          </a:bodyPr>
          <a:lstStyle/>
          <a:p>
            <a:pPr marL="0" indent="0">
              <a:buNone/>
            </a:pPr>
            <a:r>
              <a:rPr lang="en-US" sz="2400" noProof="0" dirty="0"/>
              <a:t>Everyone in the company has an impact on the operations and effectiveness of internal control, but who must take final responsibility?</a:t>
            </a:r>
          </a:p>
          <a:p>
            <a:r>
              <a:rPr lang="en-US" sz="2400" b="1" noProof="0" dirty="0"/>
              <a:t>a. </a:t>
            </a:r>
            <a:r>
              <a:rPr lang="en-US" sz="2400" noProof="0" dirty="0"/>
              <a:t>Auditors</a:t>
            </a:r>
          </a:p>
          <a:p>
            <a:r>
              <a:rPr lang="en-US" sz="2400" b="1" noProof="0" dirty="0"/>
              <a:t>Answer: b. </a:t>
            </a:r>
            <a:r>
              <a:rPr lang="en-US" sz="2400" noProof="0" dirty="0"/>
              <a:t>Top executives</a:t>
            </a:r>
          </a:p>
          <a:p>
            <a:r>
              <a:rPr lang="en-US" sz="2400" b="1" noProof="0" dirty="0"/>
              <a:t>c. </a:t>
            </a:r>
            <a:r>
              <a:rPr lang="en-US" sz="2400" noProof="0" dirty="0"/>
              <a:t>The firm’s attorney</a:t>
            </a:r>
          </a:p>
          <a:p>
            <a:r>
              <a:rPr lang="en-US" sz="2400" b="1" noProof="0" dirty="0"/>
              <a:t>d. </a:t>
            </a:r>
            <a:r>
              <a:rPr lang="en-US" sz="2400" noProof="0" dirty="0"/>
              <a:t>The majority shareholder</a:t>
            </a:r>
          </a:p>
        </p:txBody>
      </p:sp>
      <p:sp>
        <p:nvSpPr>
          <p:cNvPr id="4" name="Content Placeholder 3">
            <a:extLst>
              <a:ext uri="{FF2B5EF4-FFF2-40B4-BE49-F238E27FC236}">
                <a16:creationId xmlns:a16="http://schemas.microsoft.com/office/drawing/2014/main" xmlns="" id="{9F7FC17B-15B1-4A1E-9D69-CE447CFA0F4B}"/>
              </a:ext>
            </a:extLst>
          </p:cNvPr>
          <p:cNvSpPr>
            <a:spLocks noGrp="1"/>
          </p:cNvSpPr>
          <p:nvPr>
            <p:ph sz="quarter" idx="14"/>
          </p:nvPr>
        </p:nvSpPr>
        <p:spPr>
          <a:xfrm>
            <a:off x="342900" y="4834691"/>
            <a:ext cx="8283512" cy="1493199"/>
          </a:xfrm>
        </p:spPr>
        <p:txBody>
          <a:bodyPr/>
          <a:lstStyle/>
          <a:p>
            <a:r>
              <a:rPr lang="en-US" noProof="0" dirty="0"/>
              <a:t>The top executives take final responsibility for the establishment and success of internal controls. In fact, the CEO and CFO of companies that are required to file financial statements with the SEC must sign a report each year assessing whether the internal controls are adequate. </a:t>
            </a:r>
          </a:p>
        </p:txBody>
      </p:sp>
      <p:sp>
        <p:nvSpPr>
          <p:cNvPr id="8" name="Slide Number Placeholder 7">
            <a:extLst>
              <a:ext uri="{FF2B5EF4-FFF2-40B4-BE49-F238E27FC236}">
                <a16:creationId xmlns:a16="http://schemas.microsoft.com/office/drawing/2014/main" xmlns="" id="{0DEC5907-F1C4-4BDF-931D-D9DA285B6AC5}"/>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15645634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E692A8C-B549-4688-930F-B25C9B6DF905}"/>
              </a:ext>
            </a:extLst>
          </p:cNvPr>
          <p:cNvSpPr>
            <a:spLocks noGrp="1"/>
          </p:cNvSpPr>
          <p:nvPr>
            <p:ph type="title"/>
          </p:nvPr>
        </p:nvSpPr>
        <p:spPr/>
        <p:txBody>
          <a:bodyPr/>
          <a:lstStyle/>
          <a:p>
            <a:r>
              <a:rPr lang="en-US" noProof="0" dirty="0"/>
              <a:t>PART B</a:t>
            </a:r>
          </a:p>
        </p:txBody>
      </p:sp>
      <p:sp>
        <p:nvSpPr>
          <p:cNvPr id="3" name="Content Placeholder 2">
            <a:extLst>
              <a:ext uri="{FF2B5EF4-FFF2-40B4-BE49-F238E27FC236}">
                <a16:creationId xmlns:a16="http://schemas.microsoft.com/office/drawing/2014/main" xmlns="" id="{313C46A5-C9C1-4D1B-ACCF-E5A64C02B476}"/>
              </a:ext>
            </a:extLst>
          </p:cNvPr>
          <p:cNvSpPr>
            <a:spLocks noGrp="1"/>
          </p:cNvSpPr>
          <p:nvPr>
            <p:ph sz="quarter" idx="11"/>
          </p:nvPr>
        </p:nvSpPr>
        <p:spPr/>
        <p:txBody>
          <a:bodyPr>
            <a:normAutofit/>
          </a:bodyPr>
          <a:lstStyle/>
          <a:p>
            <a:r>
              <a:rPr lang="en-US" sz="2800" noProof="0" dirty="0"/>
              <a:t>CASH</a:t>
            </a:r>
          </a:p>
        </p:txBody>
      </p:sp>
      <p:sp>
        <p:nvSpPr>
          <p:cNvPr id="6" name="Slide Number Placeholder 5">
            <a:extLst>
              <a:ext uri="{FF2B5EF4-FFF2-40B4-BE49-F238E27FC236}">
                <a16:creationId xmlns:a16="http://schemas.microsoft.com/office/drawing/2014/main" xmlns="" id="{3F5C593A-32A4-4D4F-8261-9015A3CD489F}"/>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12135292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01EBE7-50AE-426C-9C00-4ADCE2D9C464}"/>
              </a:ext>
            </a:extLst>
          </p:cNvPr>
          <p:cNvSpPr>
            <a:spLocks noGrp="1"/>
          </p:cNvSpPr>
          <p:nvPr>
            <p:ph type="title"/>
          </p:nvPr>
        </p:nvSpPr>
        <p:spPr/>
        <p:txBody>
          <a:bodyPr/>
          <a:lstStyle/>
          <a:p>
            <a:r>
              <a:rPr lang="en-US" noProof="0" dirty="0"/>
              <a:t>Learning Objective 3</a:t>
            </a:r>
          </a:p>
        </p:txBody>
      </p:sp>
      <p:sp>
        <p:nvSpPr>
          <p:cNvPr id="3" name="Content Placeholder 2">
            <a:extLst>
              <a:ext uri="{FF2B5EF4-FFF2-40B4-BE49-F238E27FC236}">
                <a16:creationId xmlns:a16="http://schemas.microsoft.com/office/drawing/2014/main" xmlns="" id="{32A98228-9751-49E2-B569-A5E924D4ABA6}"/>
              </a:ext>
            </a:extLst>
          </p:cNvPr>
          <p:cNvSpPr>
            <a:spLocks noGrp="1"/>
          </p:cNvSpPr>
          <p:nvPr>
            <p:ph sz="quarter" idx="11"/>
          </p:nvPr>
        </p:nvSpPr>
        <p:spPr/>
        <p:txBody>
          <a:bodyPr>
            <a:normAutofit/>
          </a:bodyPr>
          <a:lstStyle/>
          <a:p>
            <a:r>
              <a:rPr lang="en-US" sz="2400" b="1" noProof="0" dirty="0">
                <a:solidFill>
                  <a:schemeClr val="tx1"/>
                </a:solidFill>
              </a:rPr>
              <a:t>L</a:t>
            </a:r>
            <a:r>
              <a:rPr lang="en-US" sz="100" b="1" noProof="0" dirty="0">
                <a:solidFill>
                  <a:schemeClr val="tx1"/>
                </a:solidFill>
              </a:rPr>
              <a:t> </a:t>
            </a:r>
            <a:r>
              <a:rPr lang="en-US" sz="2400" b="1" noProof="0" dirty="0">
                <a:solidFill>
                  <a:schemeClr val="tx1"/>
                </a:solidFill>
              </a:rPr>
              <a:t>O 4–3 </a:t>
            </a:r>
            <a:r>
              <a:rPr lang="en-US" sz="2400" noProof="0" dirty="0">
                <a:solidFill>
                  <a:schemeClr val="tx1"/>
                </a:solidFill>
              </a:rPr>
              <a:t>Define cash and cash equivalents.</a:t>
            </a:r>
          </a:p>
        </p:txBody>
      </p:sp>
      <p:sp>
        <p:nvSpPr>
          <p:cNvPr id="6" name="Slide Number Placeholder 5">
            <a:extLst>
              <a:ext uri="{FF2B5EF4-FFF2-40B4-BE49-F238E27FC236}">
                <a16:creationId xmlns:a16="http://schemas.microsoft.com/office/drawing/2014/main" xmlns="" id="{3E10A92C-2F74-42DF-B0FF-931FD561AE87}"/>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2927159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B89D88B-24EE-49DD-A80C-945EFDFA7109}"/>
              </a:ext>
            </a:extLst>
          </p:cNvPr>
          <p:cNvSpPr>
            <a:spLocks noGrp="1"/>
          </p:cNvSpPr>
          <p:nvPr>
            <p:ph type="title"/>
          </p:nvPr>
        </p:nvSpPr>
        <p:spPr/>
        <p:txBody>
          <a:bodyPr/>
          <a:lstStyle/>
          <a:p>
            <a:r>
              <a:rPr lang="en-US" noProof="0" dirty="0"/>
              <a:t>Incorrect Financial Statements</a:t>
            </a:r>
          </a:p>
        </p:txBody>
      </p:sp>
      <p:sp>
        <p:nvSpPr>
          <p:cNvPr id="3" name="Content Placeholder 2">
            <a:extLst>
              <a:ext uri="{FF2B5EF4-FFF2-40B4-BE49-F238E27FC236}">
                <a16:creationId xmlns:a16="http://schemas.microsoft.com/office/drawing/2014/main" xmlns="" id="{F19DF961-F706-4B07-AF44-11A0C8430C51}"/>
              </a:ext>
            </a:extLst>
          </p:cNvPr>
          <p:cNvSpPr>
            <a:spLocks noGrp="1"/>
          </p:cNvSpPr>
          <p:nvPr>
            <p:ph sz="quarter" idx="11"/>
          </p:nvPr>
        </p:nvSpPr>
        <p:spPr/>
        <p:txBody>
          <a:bodyPr/>
          <a:lstStyle/>
          <a:p>
            <a:pPr>
              <a:spcBef>
                <a:spcPts val="1000"/>
              </a:spcBef>
              <a:spcAft>
                <a:spcPts val="0"/>
              </a:spcAft>
            </a:pPr>
            <a:r>
              <a:rPr lang="en-US" sz="2800" noProof="0" dirty="0"/>
              <a:t>Reasons:</a:t>
            </a:r>
          </a:p>
          <a:p>
            <a:pPr marL="291600" lvl="1" indent="-291600">
              <a:spcBef>
                <a:spcPts val="1000"/>
              </a:spcBef>
              <a:spcAft>
                <a:spcPts val="0"/>
              </a:spcAft>
            </a:pPr>
            <a:r>
              <a:rPr lang="en-US" sz="2400" b="1" noProof="0" dirty="0"/>
              <a:t>Errors</a:t>
            </a:r>
            <a:r>
              <a:rPr lang="en-US" sz="2400" noProof="0" dirty="0"/>
              <a:t>—accidental errors in recording transactions or applying accounting rules.</a:t>
            </a:r>
          </a:p>
          <a:p>
            <a:pPr marL="291600" lvl="1" indent="-291600">
              <a:spcBef>
                <a:spcPts val="1000"/>
              </a:spcBef>
              <a:spcAft>
                <a:spcPts val="0"/>
              </a:spcAft>
            </a:pPr>
            <a:r>
              <a:rPr lang="en-US" sz="2400" b="1" noProof="0" dirty="0"/>
              <a:t>Fraud</a:t>
            </a:r>
            <a:r>
              <a:rPr lang="en-US" sz="2400" noProof="0" dirty="0"/>
              <a:t>—a person intentionally deceives another person for personal gain or to damage that person.</a:t>
            </a:r>
          </a:p>
          <a:p>
            <a:pPr marL="622800" lvl="2" indent="-320400">
              <a:spcBef>
                <a:spcPts val="1000"/>
              </a:spcBef>
              <a:spcAft>
                <a:spcPts val="0"/>
              </a:spcAft>
            </a:pPr>
            <a:r>
              <a:rPr lang="en-US" sz="2000" b="1" noProof="0" dirty="0"/>
              <a:t>Occupational fraud</a:t>
            </a:r>
            <a:r>
              <a:rPr lang="en-US" sz="2000" noProof="0" dirty="0"/>
              <a:t>: the use of one’s occupation for personal enrichment through the deliberate misuse or misapplication of the employer’s resources.</a:t>
            </a:r>
          </a:p>
        </p:txBody>
      </p:sp>
      <p:sp>
        <p:nvSpPr>
          <p:cNvPr id="6" name="Slide Number Placeholder 5">
            <a:extLst>
              <a:ext uri="{FF2B5EF4-FFF2-40B4-BE49-F238E27FC236}">
                <a16:creationId xmlns:a16="http://schemas.microsoft.com/office/drawing/2014/main" xmlns="" id="{069A26DA-781F-497F-A520-7D5017493F71}"/>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15697234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5241D8A-BE48-451F-8182-8AD08622C327}"/>
              </a:ext>
            </a:extLst>
          </p:cNvPr>
          <p:cNvSpPr>
            <a:spLocks noGrp="1"/>
          </p:cNvSpPr>
          <p:nvPr>
            <p:ph type="title"/>
          </p:nvPr>
        </p:nvSpPr>
        <p:spPr/>
        <p:txBody>
          <a:bodyPr>
            <a:normAutofit fontScale="90000"/>
          </a:bodyPr>
          <a:lstStyle/>
          <a:p>
            <a:r>
              <a:rPr lang="en-US" noProof="0" dirty="0"/>
              <a:t>Illustration 4–7 Components of the Total Cash Balance</a:t>
            </a:r>
          </a:p>
        </p:txBody>
      </p:sp>
      <p:pic>
        <p:nvPicPr>
          <p:cNvPr id="7" name="Picture 6" descr="The illustration shows the components of the total cash balance.">
            <a:extLst>
              <a:ext uri="{FF2B5EF4-FFF2-40B4-BE49-F238E27FC236}">
                <a16:creationId xmlns:a16="http://schemas.microsoft.com/office/drawing/2014/main" xmlns="" id="{6B832725-02D7-411C-A284-F97DB3819B94}"/>
              </a:ext>
            </a:extLst>
          </p:cNvPr>
          <p:cNvPicPr>
            <a:picLocks noChangeAspect="1"/>
          </p:cNvPicPr>
          <p:nvPr/>
        </p:nvPicPr>
        <p:blipFill>
          <a:blip r:embed="rId3"/>
          <a:stretch>
            <a:fillRect/>
          </a:stretch>
        </p:blipFill>
        <p:spPr>
          <a:xfrm>
            <a:off x="2325470" y="1675421"/>
            <a:ext cx="4332284" cy="4322088"/>
          </a:xfrm>
          <a:prstGeom prst="rect">
            <a:avLst/>
          </a:prstGeom>
        </p:spPr>
      </p:pic>
      <p:sp>
        <p:nvSpPr>
          <p:cNvPr id="4" name="Text Placeholder 3">
            <a:extLst>
              <a:ext uri="{FF2B5EF4-FFF2-40B4-BE49-F238E27FC236}">
                <a16:creationId xmlns:a16="http://schemas.microsoft.com/office/drawing/2014/main" xmlns="" id="{8235CF83-0F87-4EA1-9ABF-0E34AA563BA5}"/>
              </a:ext>
            </a:extLst>
          </p:cNvPr>
          <p:cNvSpPr>
            <a:spLocks noGrp="1"/>
          </p:cNvSpPr>
          <p:nvPr>
            <p:ph type="body" sz="quarter" idx="12"/>
          </p:nvPr>
        </p:nvSpPr>
        <p:spPr>
          <a:xfrm>
            <a:off x="2971268" y="6324600"/>
            <a:ext cx="3201464" cy="190500"/>
          </a:xfrm>
        </p:spPr>
        <p:txBody>
          <a:bodyPr/>
          <a:lstStyle/>
          <a:p>
            <a:r>
              <a:rPr lang="en-US" sz="1200" noProof="0" dirty="0">
                <a:hlinkClick r:id="rId4" action="ppaction://hlinksldjump"/>
              </a:rPr>
              <a:t>Access the text alternative for slide images.</a:t>
            </a:r>
            <a:endParaRPr lang="en-US" sz="1200" noProof="0" dirty="0"/>
          </a:p>
        </p:txBody>
      </p:sp>
      <p:sp>
        <p:nvSpPr>
          <p:cNvPr id="6" name="Slide Number Placeholder 5">
            <a:extLst>
              <a:ext uri="{FF2B5EF4-FFF2-40B4-BE49-F238E27FC236}">
                <a16:creationId xmlns:a16="http://schemas.microsoft.com/office/drawing/2014/main" xmlns="" id="{2E6B98C7-0AB1-43E1-A757-8338BDC2BFCC}"/>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5981362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9FD613-4F99-4A24-B2F2-A4FCDA105033}"/>
              </a:ext>
            </a:extLst>
          </p:cNvPr>
          <p:cNvSpPr>
            <a:spLocks noGrp="1"/>
          </p:cNvSpPr>
          <p:nvPr>
            <p:ph type="title"/>
          </p:nvPr>
        </p:nvSpPr>
        <p:spPr/>
        <p:txBody>
          <a:bodyPr/>
          <a:lstStyle/>
          <a:p>
            <a:r>
              <a:rPr lang="en-US" noProof="0" dirty="0"/>
              <a:t>Key Point </a:t>
            </a:r>
            <a:r>
              <a:rPr lang="en-US" sz="1000" b="0" noProof="0" dirty="0"/>
              <a:t>3</a:t>
            </a:r>
          </a:p>
        </p:txBody>
      </p:sp>
      <p:sp>
        <p:nvSpPr>
          <p:cNvPr id="3" name="Content Placeholder 2">
            <a:extLst>
              <a:ext uri="{FF2B5EF4-FFF2-40B4-BE49-F238E27FC236}">
                <a16:creationId xmlns:a16="http://schemas.microsoft.com/office/drawing/2014/main" xmlns="" id="{DDE47C9F-D704-4AA3-AA6E-E6ABCA06642C}"/>
              </a:ext>
            </a:extLst>
          </p:cNvPr>
          <p:cNvSpPr>
            <a:spLocks noGrp="1"/>
          </p:cNvSpPr>
          <p:nvPr>
            <p:ph sz="quarter" idx="11"/>
          </p:nvPr>
        </p:nvSpPr>
        <p:spPr/>
        <p:txBody>
          <a:bodyPr/>
          <a:lstStyle/>
          <a:p>
            <a:pPr marL="0" indent="0">
              <a:spcBef>
                <a:spcPts val="1000"/>
              </a:spcBef>
              <a:spcAft>
                <a:spcPts val="0"/>
              </a:spcAft>
              <a:buNone/>
            </a:pPr>
            <a:r>
              <a:rPr lang="en-US" sz="2800" noProof="0" dirty="0"/>
              <a:t>Cash includes:</a:t>
            </a:r>
          </a:p>
          <a:p>
            <a:pPr marL="291600" indent="-291600">
              <a:spcBef>
                <a:spcPts val="1000"/>
              </a:spcBef>
              <a:spcAft>
                <a:spcPts val="0"/>
              </a:spcAft>
              <a:buFont typeface="Arial" panose="020B0604020202020204" pitchFamily="34" charset="0"/>
              <a:buChar char="•"/>
            </a:pPr>
            <a:r>
              <a:rPr lang="en-US" sz="2400" noProof="0" dirty="0"/>
              <a:t>Coins and currency, checks received, and balances in savings and checking accounts,  </a:t>
            </a:r>
          </a:p>
          <a:p>
            <a:pPr marL="291600" indent="-291600">
              <a:spcBef>
                <a:spcPts val="1000"/>
              </a:spcBef>
              <a:spcAft>
                <a:spcPts val="0"/>
              </a:spcAft>
              <a:buFont typeface="Arial" panose="020B0604020202020204" pitchFamily="34" charset="0"/>
              <a:buChar char="•"/>
            </a:pPr>
            <a:r>
              <a:rPr lang="en-US" sz="2400" noProof="0" dirty="0"/>
              <a:t>Credit card and debit card sales, and</a:t>
            </a:r>
          </a:p>
          <a:p>
            <a:pPr marL="291600" indent="-291600">
              <a:spcBef>
                <a:spcPts val="1000"/>
              </a:spcBef>
              <a:spcAft>
                <a:spcPts val="0"/>
              </a:spcAft>
              <a:buFont typeface="Arial" panose="020B0604020202020204" pitchFamily="34" charset="0"/>
              <a:buChar char="•"/>
            </a:pPr>
            <a:r>
              <a:rPr lang="en-US" sz="2400" b="1" noProof="0" dirty="0"/>
              <a:t>Cash equivalents</a:t>
            </a:r>
            <a:r>
              <a:rPr lang="en-US" sz="2400" noProof="0" dirty="0"/>
              <a:t>, defined as investments that </a:t>
            </a:r>
            <a:r>
              <a:rPr lang="en-US" sz="2400" i="1" noProof="0" dirty="0"/>
              <a:t>mature within three months from the date of purchase </a:t>
            </a:r>
            <a:r>
              <a:rPr lang="en-US" sz="2400" noProof="0" dirty="0"/>
              <a:t>(such as money market funds, Treasury bills, and certificates of deposit).</a:t>
            </a:r>
          </a:p>
        </p:txBody>
      </p:sp>
      <p:sp>
        <p:nvSpPr>
          <p:cNvPr id="6" name="Slide Number Placeholder 5">
            <a:extLst>
              <a:ext uri="{FF2B5EF4-FFF2-40B4-BE49-F238E27FC236}">
                <a16:creationId xmlns:a16="http://schemas.microsoft.com/office/drawing/2014/main" xmlns="" id="{E472D8DD-2967-436D-A756-7DC84C7E13D0}"/>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4016806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71353C-C143-4A97-9FD3-34CC44A6E9FA}"/>
              </a:ext>
            </a:extLst>
          </p:cNvPr>
          <p:cNvSpPr>
            <a:spLocks noGrp="1"/>
          </p:cNvSpPr>
          <p:nvPr>
            <p:ph type="title"/>
          </p:nvPr>
        </p:nvSpPr>
        <p:spPr/>
        <p:txBody>
          <a:bodyPr/>
          <a:lstStyle/>
          <a:p>
            <a:r>
              <a:rPr lang="en-US" noProof="0" dirty="0"/>
              <a:t>Concept Check 4–4 </a:t>
            </a:r>
            <a:r>
              <a:rPr lang="en-US" sz="1000" b="0" noProof="0" dirty="0"/>
              <a:t>1</a:t>
            </a:r>
          </a:p>
        </p:txBody>
      </p:sp>
      <p:sp>
        <p:nvSpPr>
          <p:cNvPr id="3" name="Content Placeholder 2">
            <a:extLst>
              <a:ext uri="{FF2B5EF4-FFF2-40B4-BE49-F238E27FC236}">
                <a16:creationId xmlns:a16="http://schemas.microsoft.com/office/drawing/2014/main" xmlns="" id="{197C55A6-450F-4D4A-8A00-7B78C17D8FA7}"/>
              </a:ext>
            </a:extLst>
          </p:cNvPr>
          <p:cNvSpPr>
            <a:spLocks noGrp="1"/>
          </p:cNvSpPr>
          <p:nvPr>
            <p:ph sz="quarter" idx="11"/>
          </p:nvPr>
        </p:nvSpPr>
        <p:spPr>
          <a:xfrm>
            <a:off x="342900" y="1276710"/>
            <a:ext cx="8458200" cy="2749858"/>
          </a:xfrm>
        </p:spPr>
        <p:txBody>
          <a:bodyPr>
            <a:normAutofit/>
          </a:bodyPr>
          <a:lstStyle/>
          <a:p>
            <a:pPr marL="0" indent="0">
              <a:buNone/>
            </a:pPr>
            <a:r>
              <a:rPr lang="en-US" sz="2400" noProof="0" dirty="0"/>
              <a:t>Which of the following would NOT be considered a cash equivalent?</a:t>
            </a:r>
          </a:p>
          <a:p>
            <a:r>
              <a:rPr lang="en-US" sz="2400" b="1" noProof="0" dirty="0"/>
              <a:t>a. </a:t>
            </a:r>
            <a:r>
              <a:rPr lang="en-US" sz="2400" noProof="0" dirty="0"/>
              <a:t>Credit card sales for the day</a:t>
            </a:r>
          </a:p>
          <a:p>
            <a:r>
              <a:rPr lang="en-US" sz="2400" b="1" noProof="0" dirty="0"/>
              <a:t>b. </a:t>
            </a:r>
            <a:r>
              <a:rPr lang="en-US" sz="2400" noProof="0" dirty="0"/>
              <a:t>Debit card sales for the day</a:t>
            </a:r>
          </a:p>
          <a:p>
            <a:r>
              <a:rPr lang="en-US" sz="2400" b="1" noProof="0" dirty="0"/>
              <a:t>c. </a:t>
            </a:r>
            <a:r>
              <a:rPr lang="en-US" sz="2400" noProof="0" dirty="0"/>
              <a:t>Checks received from customers</a:t>
            </a:r>
          </a:p>
          <a:p>
            <a:r>
              <a:rPr lang="en-US" sz="2400" b="1" noProof="0" dirty="0"/>
              <a:t>d. </a:t>
            </a:r>
            <a:r>
              <a:rPr lang="en-US" sz="2400" noProof="0" dirty="0"/>
              <a:t>Certificate of deposit (CD) that matures one year from now</a:t>
            </a:r>
          </a:p>
        </p:txBody>
      </p:sp>
      <p:sp>
        <p:nvSpPr>
          <p:cNvPr id="8" name="Slide Number Placeholder 7">
            <a:extLst>
              <a:ext uri="{FF2B5EF4-FFF2-40B4-BE49-F238E27FC236}">
                <a16:creationId xmlns:a16="http://schemas.microsoft.com/office/drawing/2014/main" xmlns="" id="{08BDFCEF-7910-401F-BFC2-AD714926F415}"/>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2392369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71353C-C143-4A97-9FD3-34CC44A6E9FA}"/>
              </a:ext>
            </a:extLst>
          </p:cNvPr>
          <p:cNvSpPr>
            <a:spLocks noGrp="1"/>
          </p:cNvSpPr>
          <p:nvPr>
            <p:ph type="title"/>
          </p:nvPr>
        </p:nvSpPr>
        <p:spPr/>
        <p:txBody>
          <a:bodyPr/>
          <a:lstStyle/>
          <a:p>
            <a:r>
              <a:rPr lang="en-US" noProof="0" dirty="0"/>
              <a:t>Concept Check 4–4 </a:t>
            </a:r>
            <a:r>
              <a:rPr lang="en-US" sz="1000" b="0" noProof="0" dirty="0"/>
              <a:t>2</a:t>
            </a:r>
          </a:p>
        </p:txBody>
      </p:sp>
      <p:sp>
        <p:nvSpPr>
          <p:cNvPr id="3" name="Content Placeholder 2">
            <a:extLst>
              <a:ext uri="{FF2B5EF4-FFF2-40B4-BE49-F238E27FC236}">
                <a16:creationId xmlns:a16="http://schemas.microsoft.com/office/drawing/2014/main" xmlns="" id="{197C55A6-450F-4D4A-8A00-7B78C17D8FA7}"/>
              </a:ext>
            </a:extLst>
          </p:cNvPr>
          <p:cNvSpPr>
            <a:spLocks noGrp="1"/>
          </p:cNvSpPr>
          <p:nvPr>
            <p:ph sz="quarter" idx="11"/>
          </p:nvPr>
        </p:nvSpPr>
        <p:spPr>
          <a:xfrm>
            <a:off x="342900" y="1276710"/>
            <a:ext cx="8458200" cy="3072966"/>
          </a:xfrm>
        </p:spPr>
        <p:txBody>
          <a:bodyPr>
            <a:normAutofit/>
          </a:bodyPr>
          <a:lstStyle/>
          <a:p>
            <a:pPr marL="0" indent="0">
              <a:buNone/>
            </a:pPr>
            <a:r>
              <a:rPr lang="en-US" sz="2400" noProof="0" dirty="0"/>
              <a:t>Which of the following would NOT be considered a cash equivalent?</a:t>
            </a:r>
          </a:p>
          <a:p>
            <a:r>
              <a:rPr lang="en-US" sz="2400" b="1" noProof="0" dirty="0"/>
              <a:t>a. </a:t>
            </a:r>
            <a:r>
              <a:rPr lang="en-US" sz="2400" noProof="0" dirty="0"/>
              <a:t>Credit card sales for the day</a:t>
            </a:r>
          </a:p>
          <a:p>
            <a:r>
              <a:rPr lang="en-US" sz="2400" b="1" noProof="0" dirty="0"/>
              <a:t>b. </a:t>
            </a:r>
            <a:r>
              <a:rPr lang="en-US" sz="2400" noProof="0" dirty="0"/>
              <a:t>Debit card sales for the day</a:t>
            </a:r>
          </a:p>
          <a:p>
            <a:r>
              <a:rPr lang="en-US" sz="2400" b="1" noProof="0" dirty="0"/>
              <a:t>c. </a:t>
            </a:r>
            <a:r>
              <a:rPr lang="en-US" sz="2400" noProof="0" dirty="0"/>
              <a:t>Checks received from customers</a:t>
            </a:r>
          </a:p>
          <a:p>
            <a:r>
              <a:rPr lang="en-US" sz="2400" b="1" noProof="0" dirty="0"/>
              <a:t>Answer: d. </a:t>
            </a:r>
            <a:r>
              <a:rPr lang="en-US" sz="2400" noProof="0" dirty="0"/>
              <a:t>Certificate of deposit (CD) that matures one year from now</a:t>
            </a:r>
          </a:p>
        </p:txBody>
      </p:sp>
      <p:sp>
        <p:nvSpPr>
          <p:cNvPr id="4" name="Content Placeholder 3">
            <a:extLst>
              <a:ext uri="{FF2B5EF4-FFF2-40B4-BE49-F238E27FC236}">
                <a16:creationId xmlns:a16="http://schemas.microsoft.com/office/drawing/2014/main" xmlns="" id="{D0D923E5-966B-4CDD-8A46-F0AD85EB962C}"/>
              </a:ext>
            </a:extLst>
          </p:cNvPr>
          <p:cNvSpPr>
            <a:spLocks noGrp="1"/>
          </p:cNvSpPr>
          <p:nvPr>
            <p:ph sz="quarter" idx="14"/>
          </p:nvPr>
        </p:nvSpPr>
        <p:spPr>
          <a:xfrm>
            <a:off x="342900" y="4542196"/>
            <a:ext cx="8639352" cy="1938815"/>
          </a:xfrm>
        </p:spPr>
        <p:txBody>
          <a:bodyPr>
            <a:normAutofit/>
          </a:bodyPr>
          <a:lstStyle/>
          <a:p>
            <a:r>
              <a:rPr lang="en-US" noProof="0" dirty="0"/>
              <a:t>Cash includes currency, coins, savings accounts, checking accounts, credit card sales, debit card sales, and other cash equivalents. Cash equivalents are generally defined as investments that mature within three months from the date of purchase, such as money market funds, treasury bills, and certificates of deposit. Since the CD doesn’t mature until 1 year from now, it would NOT be considered a cash equivalent.</a:t>
            </a:r>
          </a:p>
        </p:txBody>
      </p:sp>
      <p:sp>
        <p:nvSpPr>
          <p:cNvPr id="8" name="Slide Number Placeholder 7">
            <a:extLst>
              <a:ext uri="{FF2B5EF4-FFF2-40B4-BE49-F238E27FC236}">
                <a16:creationId xmlns:a16="http://schemas.microsoft.com/office/drawing/2014/main" xmlns="" id="{08BDFCEF-7910-401F-BFC2-AD714926F415}"/>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40605516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DACA1E1-E98F-4555-8C04-BDE60F2EB9B1}"/>
              </a:ext>
            </a:extLst>
          </p:cNvPr>
          <p:cNvSpPr>
            <a:spLocks noGrp="1"/>
          </p:cNvSpPr>
          <p:nvPr>
            <p:ph type="title"/>
          </p:nvPr>
        </p:nvSpPr>
        <p:spPr/>
        <p:txBody>
          <a:bodyPr/>
          <a:lstStyle/>
          <a:p>
            <a:r>
              <a:rPr lang="en-US" noProof="0" dirty="0"/>
              <a:t>Learning Objective 4</a:t>
            </a:r>
          </a:p>
        </p:txBody>
      </p:sp>
      <p:sp>
        <p:nvSpPr>
          <p:cNvPr id="8" name="Content Placeholder 7">
            <a:extLst>
              <a:ext uri="{FF2B5EF4-FFF2-40B4-BE49-F238E27FC236}">
                <a16:creationId xmlns:a16="http://schemas.microsoft.com/office/drawing/2014/main" xmlns="" id="{4E777551-B583-4A56-873E-D5E7028018D9}"/>
              </a:ext>
            </a:extLst>
          </p:cNvPr>
          <p:cNvSpPr>
            <a:spLocks noGrp="1"/>
          </p:cNvSpPr>
          <p:nvPr>
            <p:ph sz="quarter" idx="11"/>
          </p:nvPr>
        </p:nvSpPr>
        <p:spPr/>
        <p:txBody>
          <a:bodyPr>
            <a:normAutofit/>
          </a:bodyPr>
          <a:lstStyle/>
          <a:p>
            <a:pPr marL="984250" indent="-984250"/>
            <a:r>
              <a:rPr lang="en-US" sz="2400" b="1" noProof="0" dirty="0">
                <a:solidFill>
                  <a:schemeClr val="tx1"/>
                </a:solidFill>
              </a:rPr>
              <a:t>L</a:t>
            </a:r>
            <a:r>
              <a:rPr lang="en-US" sz="100" b="1" noProof="0" dirty="0">
                <a:solidFill>
                  <a:schemeClr val="tx1"/>
                </a:solidFill>
              </a:rPr>
              <a:t> </a:t>
            </a:r>
            <a:r>
              <a:rPr lang="en-US" sz="2400" b="1" noProof="0" dirty="0">
                <a:solidFill>
                  <a:schemeClr val="tx1"/>
                </a:solidFill>
              </a:rPr>
              <a:t>O4–4 </a:t>
            </a:r>
            <a:r>
              <a:rPr lang="en-US" sz="2400" noProof="0" dirty="0">
                <a:solidFill>
                  <a:schemeClr val="tx1"/>
                </a:solidFill>
              </a:rPr>
              <a:t>Understand controls over cash receipts and cash disbursements.</a:t>
            </a:r>
          </a:p>
        </p:txBody>
      </p:sp>
      <p:sp>
        <p:nvSpPr>
          <p:cNvPr id="7" name="Slide Number Placeholder 6">
            <a:extLst>
              <a:ext uri="{FF2B5EF4-FFF2-40B4-BE49-F238E27FC236}">
                <a16:creationId xmlns:a16="http://schemas.microsoft.com/office/drawing/2014/main" xmlns="" id="{535A7BB3-B64F-4CF8-8473-B2CF608946AC}"/>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6779345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453DBC-419C-4F45-BD20-0963D3CA3244}"/>
              </a:ext>
            </a:extLst>
          </p:cNvPr>
          <p:cNvSpPr>
            <a:spLocks noGrp="1"/>
          </p:cNvSpPr>
          <p:nvPr>
            <p:ph type="title"/>
          </p:nvPr>
        </p:nvSpPr>
        <p:spPr/>
        <p:txBody>
          <a:bodyPr>
            <a:normAutofit fontScale="90000"/>
          </a:bodyPr>
          <a:lstStyle/>
          <a:p>
            <a:r>
              <a:rPr lang="en-US" noProof="0" dirty="0"/>
              <a:t>Collections of Payments from Customers</a:t>
            </a:r>
          </a:p>
        </p:txBody>
      </p:sp>
      <p:sp>
        <p:nvSpPr>
          <p:cNvPr id="3" name="Content Placeholder 2">
            <a:extLst>
              <a:ext uri="{FF2B5EF4-FFF2-40B4-BE49-F238E27FC236}">
                <a16:creationId xmlns:a16="http://schemas.microsoft.com/office/drawing/2014/main" xmlns="" id="{024FA1B1-C3F8-4563-9CDB-9E79902865EF}"/>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Cash and checks (“paper”).</a:t>
            </a:r>
          </a:p>
          <a:p>
            <a:pPr marL="291600" indent="-291600">
              <a:spcBef>
                <a:spcPts val="1000"/>
              </a:spcBef>
              <a:spcAft>
                <a:spcPts val="0"/>
              </a:spcAft>
              <a:buFont typeface="Arial" panose="020B0604020202020204" pitchFamily="34" charset="0"/>
              <a:buChar char="•"/>
            </a:pPr>
            <a:r>
              <a:rPr lang="en-US" sz="2400" noProof="0" dirty="0"/>
              <a:t>Credit cards and debit cards (“plastic”).</a:t>
            </a:r>
          </a:p>
          <a:p>
            <a:pPr marL="291600" indent="-291600">
              <a:spcBef>
                <a:spcPts val="1000"/>
              </a:spcBef>
              <a:spcAft>
                <a:spcPts val="0"/>
              </a:spcAft>
              <a:buFont typeface="Arial" panose="020B0604020202020204" pitchFamily="34" charset="0"/>
              <a:buChar char="•"/>
            </a:pPr>
            <a:r>
              <a:rPr lang="en-US" sz="2400" noProof="0" dirty="0"/>
              <a:t>Mobile payments.</a:t>
            </a:r>
          </a:p>
          <a:p>
            <a:pPr marL="291600" indent="-291600">
              <a:spcBef>
                <a:spcPts val="1000"/>
              </a:spcBef>
              <a:spcAft>
                <a:spcPts val="0"/>
              </a:spcAft>
              <a:buFont typeface="Arial" panose="020B0604020202020204" pitchFamily="34" charset="0"/>
              <a:buChar char="•"/>
            </a:pPr>
            <a:r>
              <a:rPr lang="en-US" sz="2400" noProof="0" dirty="0"/>
              <a:t>Electronic funds transfers (EFTs).</a:t>
            </a:r>
          </a:p>
          <a:p>
            <a:pPr marL="291600" indent="-291600">
              <a:spcBef>
                <a:spcPts val="1000"/>
              </a:spcBef>
              <a:spcAft>
                <a:spcPts val="0"/>
              </a:spcAft>
              <a:buFont typeface="Arial" panose="020B0604020202020204" pitchFamily="34" charset="0"/>
              <a:buChar char="•"/>
            </a:pPr>
            <a:r>
              <a:rPr lang="en-US" sz="2400" noProof="0" dirty="0"/>
              <a:t>Prepaid cards.</a:t>
            </a:r>
          </a:p>
          <a:p>
            <a:pPr marL="291600" indent="-291600">
              <a:spcBef>
                <a:spcPts val="1000"/>
              </a:spcBef>
              <a:spcAft>
                <a:spcPts val="0"/>
              </a:spcAft>
              <a:buFont typeface="Arial" panose="020B0604020202020204" pitchFamily="34" charset="0"/>
              <a:buChar char="•"/>
            </a:pPr>
            <a:r>
              <a:rPr lang="en-US" sz="2400" noProof="0" dirty="0"/>
              <a:t>Cryptocurrencies.</a:t>
            </a:r>
          </a:p>
        </p:txBody>
      </p:sp>
      <p:sp>
        <p:nvSpPr>
          <p:cNvPr id="6" name="Slide Number Placeholder 5">
            <a:extLst>
              <a:ext uri="{FF2B5EF4-FFF2-40B4-BE49-F238E27FC236}">
                <a16:creationId xmlns:a16="http://schemas.microsoft.com/office/drawing/2014/main" xmlns="" id="{0D22E238-35B6-4958-8B5B-E907B1053D90}"/>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16150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4ADAD6-C862-450A-9A35-D167B3D81AF7}"/>
              </a:ext>
            </a:extLst>
          </p:cNvPr>
          <p:cNvSpPr>
            <a:spLocks noGrp="1"/>
          </p:cNvSpPr>
          <p:nvPr>
            <p:ph type="title"/>
          </p:nvPr>
        </p:nvSpPr>
        <p:spPr/>
        <p:txBody>
          <a:bodyPr>
            <a:normAutofit fontScale="90000"/>
          </a:bodyPr>
          <a:lstStyle/>
          <a:p>
            <a:r>
              <a:rPr lang="en-US" noProof="0" dirty="0"/>
              <a:t>Controls over Receipt of Cash and Checks</a:t>
            </a:r>
          </a:p>
        </p:txBody>
      </p:sp>
      <p:sp>
        <p:nvSpPr>
          <p:cNvPr id="3" name="Content Placeholder 2">
            <a:extLst>
              <a:ext uri="{FF2B5EF4-FFF2-40B4-BE49-F238E27FC236}">
                <a16:creationId xmlns:a16="http://schemas.microsoft.com/office/drawing/2014/main" xmlns="" id="{230E38C3-DABD-43C0-AE40-D330EF83F6C0}"/>
              </a:ext>
            </a:extLst>
          </p:cNvPr>
          <p:cNvSpPr>
            <a:spLocks noGrp="1"/>
          </p:cNvSpPr>
          <p:nvPr>
            <p:ph sz="quarter" idx="11"/>
          </p:nvPr>
        </p:nvSpPr>
        <p:spPr/>
        <p:txBody>
          <a:bodyPr>
            <a:normAutofit/>
          </a:bodyPr>
          <a:lstStyle/>
          <a:p>
            <a:pPr marL="514350" indent="-514350">
              <a:spcBef>
                <a:spcPts val="1000"/>
              </a:spcBef>
              <a:spcAft>
                <a:spcPts val="0"/>
              </a:spcAft>
              <a:buFont typeface="+mj-lt"/>
              <a:buAutoNum type="arabicPeriod"/>
            </a:pPr>
            <a:r>
              <a:rPr lang="en-US" sz="2400" noProof="0" dirty="0"/>
              <a:t>Open mail each day, and make a list of cash and checks received, including the amount and payer’s name.</a:t>
            </a:r>
          </a:p>
          <a:p>
            <a:pPr marL="514350" indent="-514350">
              <a:spcBef>
                <a:spcPts val="1000"/>
              </a:spcBef>
              <a:spcAft>
                <a:spcPts val="0"/>
              </a:spcAft>
              <a:buFont typeface="+mj-lt"/>
              <a:buAutoNum type="arabicPeriod"/>
            </a:pPr>
            <a:r>
              <a:rPr lang="en-US" sz="2400" noProof="0" dirty="0"/>
              <a:t>Designate an employee to deposit cash and checks into the company’s bank account each day, different from the person who receives cash and checks.</a:t>
            </a:r>
          </a:p>
          <a:p>
            <a:pPr marL="514350" indent="-514350">
              <a:spcBef>
                <a:spcPts val="1000"/>
              </a:spcBef>
              <a:spcAft>
                <a:spcPts val="0"/>
              </a:spcAft>
              <a:buFont typeface="+mj-lt"/>
              <a:buAutoNum type="arabicPeriod"/>
            </a:pPr>
            <a:r>
              <a:rPr lang="en-US" sz="2400" noProof="0" dirty="0"/>
              <a:t>Have another employee record cash receipts in the accounting records as soon as possible. Verify cash receipts by comparing the bank deposit slip with the accounting records.</a:t>
            </a:r>
          </a:p>
          <a:p>
            <a:pPr marL="514350" indent="-514350">
              <a:spcBef>
                <a:spcPts val="1000"/>
              </a:spcBef>
              <a:spcAft>
                <a:spcPts val="0"/>
              </a:spcAft>
              <a:buFont typeface="+mj-lt"/>
              <a:buAutoNum type="arabicPeriod"/>
            </a:pPr>
            <a:r>
              <a:rPr lang="en-US" sz="2400" noProof="0" dirty="0"/>
              <a:t>Accept credit cards or debit cards, to limit the amount of cash employees handle.</a:t>
            </a:r>
          </a:p>
        </p:txBody>
      </p:sp>
      <p:sp>
        <p:nvSpPr>
          <p:cNvPr id="6" name="Slide Number Placeholder 5">
            <a:extLst>
              <a:ext uri="{FF2B5EF4-FFF2-40B4-BE49-F238E27FC236}">
                <a16:creationId xmlns:a16="http://schemas.microsoft.com/office/drawing/2014/main" xmlns="" id="{371FEE40-DECD-42CB-8DAE-B2B1DD7E3765}"/>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5181967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4C14FE-4E4A-4455-B592-38516BAE1140}"/>
              </a:ext>
            </a:extLst>
          </p:cNvPr>
          <p:cNvSpPr>
            <a:spLocks noGrp="1"/>
          </p:cNvSpPr>
          <p:nvPr>
            <p:ph type="title"/>
          </p:nvPr>
        </p:nvSpPr>
        <p:spPr/>
        <p:txBody>
          <a:bodyPr/>
          <a:lstStyle/>
          <a:p>
            <a:r>
              <a:rPr lang="en-US" noProof="0" dirty="0"/>
              <a:t>Acceptance of Credit Cards</a:t>
            </a:r>
          </a:p>
        </p:txBody>
      </p:sp>
      <p:sp>
        <p:nvSpPr>
          <p:cNvPr id="3" name="Content Placeholder 2">
            <a:extLst>
              <a:ext uri="{FF2B5EF4-FFF2-40B4-BE49-F238E27FC236}">
                <a16:creationId xmlns:a16="http://schemas.microsoft.com/office/drawing/2014/main" xmlns="" id="{78D23BF9-DA0F-4EB7-8CD4-17076C59C133}"/>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The acceptance of </a:t>
            </a:r>
            <a:r>
              <a:rPr lang="en-US" sz="2400" i="1" noProof="0" dirty="0"/>
              <a:t>credit cards </a:t>
            </a:r>
            <a:r>
              <a:rPr lang="en-US" sz="2400" noProof="0" dirty="0"/>
              <a:t>provides an additional control by reducing employees’ need to directly handle cash. </a:t>
            </a:r>
          </a:p>
          <a:p>
            <a:pPr marL="291600" indent="-291600">
              <a:spcBef>
                <a:spcPts val="1000"/>
              </a:spcBef>
              <a:spcAft>
                <a:spcPts val="0"/>
              </a:spcAft>
              <a:buFont typeface="Arial" panose="020B0604020202020204" pitchFamily="34" charset="0"/>
              <a:buChar char="•"/>
            </a:pPr>
            <a:r>
              <a:rPr lang="en-US" sz="2400" noProof="0" dirty="0"/>
              <a:t>Meanwhile, the credit card company deposits cash in the company’s bank for the amount of the sale, less service fees.</a:t>
            </a:r>
          </a:p>
        </p:txBody>
      </p:sp>
      <p:sp>
        <p:nvSpPr>
          <p:cNvPr id="6" name="Slide Number Placeholder 5">
            <a:extLst>
              <a:ext uri="{FF2B5EF4-FFF2-40B4-BE49-F238E27FC236}">
                <a16:creationId xmlns:a16="http://schemas.microsoft.com/office/drawing/2014/main" xmlns="" id="{1B68A05E-DE0D-40F1-9D56-E2476206A470}"/>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40443362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BF29BE4-207F-4B31-9CCD-BD7496D5D976}"/>
              </a:ext>
            </a:extLst>
          </p:cNvPr>
          <p:cNvSpPr>
            <a:spLocks noGrp="1"/>
          </p:cNvSpPr>
          <p:nvPr>
            <p:ph type="title"/>
          </p:nvPr>
        </p:nvSpPr>
        <p:spPr/>
        <p:txBody>
          <a:bodyPr>
            <a:normAutofit/>
          </a:bodyPr>
          <a:lstStyle/>
          <a:p>
            <a:r>
              <a:rPr lang="en-US" sz="3600" noProof="0" dirty="0">
                <a:solidFill>
                  <a:schemeClr val="tx1"/>
                </a:solidFill>
                <a:ea typeface="+mj-ea"/>
              </a:rPr>
              <a:t>Record Credit Card Sales</a:t>
            </a:r>
            <a:endParaRPr lang="en-US" noProof="0" dirty="0">
              <a:solidFill>
                <a:schemeClr val="tx1"/>
              </a:solidFill>
            </a:endParaRPr>
          </a:p>
        </p:txBody>
      </p:sp>
      <p:sp>
        <p:nvSpPr>
          <p:cNvPr id="3" name="Content Placeholder 2">
            <a:extLst>
              <a:ext uri="{FF2B5EF4-FFF2-40B4-BE49-F238E27FC236}">
                <a16:creationId xmlns:a16="http://schemas.microsoft.com/office/drawing/2014/main" xmlns="" id="{2EB7CE73-32DA-43E2-BED9-259D867A0D7B}"/>
              </a:ext>
            </a:extLst>
          </p:cNvPr>
          <p:cNvSpPr>
            <a:spLocks noGrp="1"/>
          </p:cNvSpPr>
          <p:nvPr>
            <p:ph sz="quarter" idx="11"/>
          </p:nvPr>
        </p:nvSpPr>
        <p:spPr>
          <a:xfrm>
            <a:off x="342900" y="1276710"/>
            <a:ext cx="8458200" cy="1727748"/>
          </a:xfrm>
        </p:spPr>
        <p:txBody>
          <a:bodyPr>
            <a:normAutofit/>
          </a:bodyPr>
          <a:lstStyle/>
          <a:p>
            <a:pPr marL="291600" indent="-291600">
              <a:spcBef>
                <a:spcPts val="1000"/>
              </a:spcBef>
              <a:spcAft>
                <a:spcPts val="0"/>
              </a:spcAft>
              <a:buFont typeface="Arial" panose="020B0604020202020204" pitchFamily="34" charset="0"/>
              <a:buChar char="•"/>
            </a:pPr>
            <a:r>
              <a:rPr lang="en-US" sz="2400" noProof="0" dirty="0"/>
              <a:t>A movie theatre accepts MasterCard as payment for $2,000 worth of movie tickets, and MasterCard charges the movie theatre a service fee of 3%.</a:t>
            </a:r>
          </a:p>
          <a:p>
            <a:pPr marL="291600" indent="-291600">
              <a:spcBef>
                <a:spcPts val="1000"/>
              </a:spcBef>
              <a:spcAft>
                <a:spcPts val="0"/>
              </a:spcAft>
              <a:buFont typeface="Arial" panose="020B0604020202020204" pitchFamily="34" charset="0"/>
              <a:buChar char="•"/>
            </a:pPr>
            <a:r>
              <a:rPr lang="en-US" sz="2400" noProof="0" dirty="0"/>
              <a:t>The service fee equals $60, or sales of $2,000 times 3%.</a:t>
            </a:r>
          </a:p>
        </p:txBody>
      </p:sp>
      <p:graphicFrame>
        <p:nvGraphicFramePr>
          <p:cNvPr id="7" name="Table 7">
            <a:extLst>
              <a:ext uri="{FF2B5EF4-FFF2-40B4-BE49-F238E27FC236}">
                <a16:creationId xmlns:a16="http://schemas.microsoft.com/office/drawing/2014/main" xmlns="" id="{5BDE168C-27A2-48BA-92F8-D87EAFF33986}"/>
              </a:ext>
            </a:extLst>
          </p:cNvPr>
          <p:cNvGraphicFramePr>
            <a:graphicFrameLocks noGrp="1"/>
          </p:cNvGraphicFramePr>
          <p:nvPr>
            <p:extLst>
              <p:ext uri="{D42A27DB-BD31-4B8C-83A1-F6EECF244321}">
                <p14:modId xmlns:p14="http://schemas.microsoft.com/office/powerpoint/2010/main" val="3199507157"/>
              </p:ext>
            </p:extLst>
          </p:nvPr>
        </p:nvGraphicFramePr>
        <p:xfrm>
          <a:off x="1132114" y="3499714"/>
          <a:ext cx="6119223" cy="2123440"/>
        </p:xfrm>
        <a:graphic>
          <a:graphicData uri="http://schemas.openxmlformats.org/drawingml/2006/table">
            <a:tbl>
              <a:tblPr firstRow="1" bandRow="1">
                <a:tableStyleId>{5C22544A-7EE6-4342-B048-85BDC9FD1C3A}</a:tableStyleId>
              </a:tblPr>
              <a:tblGrid>
                <a:gridCol w="3429837">
                  <a:extLst>
                    <a:ext uri="{9D8B030D-6E8A-4147-A177-3AD203B41FA5}">
                      <a16:colId xmlns:a16="http://schemas.microsoft.com/office/drawing/2014/main" xmlns="" val="2295928579"/>
                    </a:ext>
                  </a:extLst>
                </a:gridCol>
                <a:gridCol w="1306286">
                  <a:extLst>
                    <a:ext uri="{9D8B030D-6E8A-4147-A177-3AD203B41FA5}">
                      <a16:colId xmlns:a16="http://schemas.microsoft.com/office/drawing/2014/main" xmlns="" val="394677471"/>
                    </a:ext>
                  </a:extLst>
                </a:gridCol>
                <a:gridCol w="1383100">
                  <a:extLst>
                    <a:ext uri="{9D8B030D-6E8A-4147-A177-3AD203B41FA5}">
                      <a16:colId xmlns:a16="http://schemas.microsoft.com/office/drawing/2014/main" xmlns="" val="4084386241"/>
                    </a:ext>
                  </a:extLst>
                </a:gridCol>
              </a:tblGrid>
              <a:tr h="370840">
                <a:tc>
                  <a:txBody>
                    <a:bodyPr/>
                    <a:lstStyle/>
                    <a:p>
                      <a:endParaRPr lang="en-US" dirty="0">
                        <a:latin typeface="+mj-lt"/>
                      </a:endParaRPr>
                    </a:p>
                  </a:txBody>
                  <a:tcPr/>
                </a:tc>
                <a:tc>
                  <a:txBody>
                    <a:bodyPr/>
                    <a:lstStyle/>
                    <a:p>
                      <a:r>
                        <a:rPr lang="en-IN" dirty="0">
                          <a:latin typeface="+mj-lt"/>
                        </a:rPr>
                        <a:t>Debit</a:t>
                      </a:r>
                      <a:endParaRPr lang="en-US" dirty="0">
                        <a:latin typeface="+mj-lt"/>
                      </a:endParaRPr>
                    </a:p>
                  </a:txBody>
                  <a:tcPr/>
                </a:tc>
                <a:tc>
                  <a:txBody>
                    <a:bodyPr/>
                    <a:lstStyle/>
                    <a:p>
                      <a:r>
                        <a:rPr lang="en-IN" dirty="0">
                          <a:latin typeface="+mj-lt"/>
                        </a:rPr>
                        <a:t>Credit</a:t>
                      </a:r>
                      <a:endParaRPr lang="en-US" dirty="0">
                        <a:latin typeface="+mj-lt"/>
                      </a:endParaRPr>
                    </a:p>
                  </a:txBody>
                  <a:tcPr/>
                </a:tc>
                <a:extLst>
                  <a:ext uri="{0D108BD9-81ED-4DB2-BD59-A6C34878D82A}">
                    <a16:rowId xmlns:a16="http://schemas.microsoft.com/office/drawing/2014/main" xmlns="" val="1590910590"/>
                  </a:ext>
                </a:extLst>
              </a:tr>
              <a:tr h="370840">
                <a:tc>
                  <a:txBody>
                    <a:bodyPr/>
                    <a:lstStyle/>
                    <a:p>
                      <a:r>
                        <a:rPr lang="en-IN" b="1" dirty="0">
                          <a:latin typeface="+mj-lt"/>
                        </a:rPr>
                        <a:t>Cash</a:t>
                      </a:r>
                      <a:endParaRPr lang="en-US" b="1" dirty="0">
                        <a:latin typeface="+mj-lt"/>
                      </a:endParaRPr>
                    </a:p>
                  </a:txBody>
                  <a:tcPr/>
                </a:tc>
                <a:tc>
                  <a:txBody>
                    <a:bodyPr/>
                    <a:lstStyle/>
                    <a:p>
                      <a:r>
                        <a:rPr lang="en-IN" b="1" dirty="0">
                          <a:latin typeface="+mj-lt"/>
                        </a:rPr>
                        <a:t>1,940</a:t>
                      </a:r>
                      <a:endParaRPr lang="en-US" b="1" dirty="0">
                        <a:latin typeface="+mj-lt"/>
                      </a:endParaRPr>
                    </a:p>
                  </a:txBody>
                  <a:tcPr/>
                </a:tc>
                <a:tc>
                  <a:txBody>
                    <a:bodyPr/>
                    <a:lstStyle/>
                    <a:p>
                      <a:endParaRPr lang="en-US" b="1">
                        <a:latin typeface="+mj-lt"/>
                      </a:endParaRPr>
                    </a:p>
                  </a:txBody>
                  <a:tcPr/>
                </a:tc>
                <a:extLst>
                  <a:ext uri="{0D108BD9-81ED-4DB2-BD59-A6C34878D82A}">
                    <a16:rowId xmlns:a16="http://schemas.microsoft.com/office/drawing/2014/main" xmlns="" val="4245291213"/>
                  </a:ext>
                </a:extLst>
              </a:tr>
              <a:tr h="370840">
                <a:tc>
                  <a:txBody>
                    <a:bodyPr/>
                    <a:lstStyle/>
                    <a:p>
                      <a:r>
                        <a:rPr lang="en-IN" b="1" dirty="0">
                          <a:latin typeface="+mj-lt"/>
                        </a:rPr>
                        <a:t>Service Fee Expense</a:t>
                      </a:r>
                      <a:endParaRPr lang="en-US" b="1" dirty="0">
                        <a:latin typeface="+mj-lt"/>
                      </a:endParaRPr>
                    </a:p>
                  </a:txBody>
                  <a:tcPr/>
                </a:tc>
                <a:tc>
                  <a:txBody>
                    <a:bodyPr/>
                    <a:lstStyle/>
                    <a:p>
                      <a:r>
                        <a:rPr lang="en-IN" b="1" dirty="0">
                          <a:latin typeface="+mj-lt"/>
                        </a:rPr>
                        <a:t>     60</a:t>
                      </a:r>
                      <a:endParaRPr lang="en-US" b="1" dirty="0">
                        <a:latin typeface="+mj-lt"/>
                      </a:endParaRPr>
                    </a:p>
                  </a:txBody>
                  <a:tcPr/>
                </a:tc>
                <a:tc>
                  <a:txBody>
                    <a:bodyPr/>
                    <a:lstStyle/>
                    <a:p>
                      <a:endParaRPr lang="en-US" b="1">
                        <a:latin typeface="+mj-lt"/>
                      </a:endParaRPr>
                    </a:p>
                  </a:txBody>
                  <a:tcPr/>
                </a:tc>
                <a:extLst>
                  <a:ext uri="{0D108BD9-81ED-4DB2-BD59-A6C34878D82A}">
                    <a16:rowId xmlns:a16="http://schemas.microsoft.com/office/drawing/2014/main" xmlns="" val="329951852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b="1" dirty="0">
                          <a:latin typeface="+mj-lt"/>
                        </a:rPr>
                        <a:t>   Service Revenue</a:t>
                      </a:r>
                      <a:endParaRPr lang="en-US" b="1" dirty="0">
                        <a:latin typeface="+mj-lt"/>
                      </a:endParaRPr>
                    </a:p>
                  </a:txBody>
                  <a:tcPr/>
                </a:tc>
                <a:tc>
                  <a:txBody>
                    <a:bodyPr/>
                    <a:lstStyle/>
                    <a:p>
                      <a:endParaRPr lang="en-US" b="1" dirty="0">
                        <a:latin typeface="+mj-lt"/>
                      </a:endParaRPr>
                    </a:p>
                  </a:txBody>
                  <a:tcPr/>
                </a:tc>
                <a:tc>
                  <a:txBody>
                    <a:bodyPr/>
                    <a:lstStyle/>
                    <a:p>
                      <a:r>
                        <a:rPr lang="en-IN" b="1" dirty="0">
                          <a:latin typeface="+mj-lt"/>
                        </a:rPr>
                        <a:t>2,000</a:t>
                      </a:r>
                      <a:endParaRPr lang="en-US" b="1" dirty="0">
                        <a:latin typeface="+mj-lt"/>
                      </a:endParaRPr>
                    </a:p>
                  </a:txBody>
                  <a:tcPr/>
                </a:tc>
                <a:extLst>
                  <a:ext uri="{0D108BD9-81ED-4DB2-BD59-A6C34878D82A}">
                    <a16:rowId xmlns:a16="http://schemas.microsoft.com/office/drawing/2014/main" xmlns="" val="1094917126"/>
                  </a:ext>
                </a:extLst>
              </a:tr>
              <a:tr h="370840">
                <a:tc>
                  <a:txBody>
                    <a:bodyPr/>
                    <a:lstStyle/>
                    <a:p>
                      <a:pPr marL="271463" marR="0" lvl="0" indent="0" algn="l" defTabSz="914400" rtl="0" eaLnBrk="1" fontAlgn="auto" latinLnBrk="0" hangingPunct="1">
                        <a:lnSpc>
                          <a:spcPct val="100000"/>
                        </a:lnSpc>
                        <a:spcBef>
                          <a:spcPts val="0"/>
                        </a:spcBef>
                        <a:spcAft>
                          <a:spcPts val="0"/>
                        </a:spcAft>
                        <a:buClrTx/>
                        <a:buSzTx/>
                        <a:buFontTx/>
                        <a:buNone/>
                        <a:tabLst/>
                        <a:defRPr/>
                      </a:pPr>
                      <a:r>
                        <a:rPr lang="en-US" sz="1800" i="1" dirty="0">
                          <a:latin typeface="+mn-lt"/>
                        </a:rPr>
                        <a:t>(Sell tickets with credit card and 3% service fee)</a:t>
                      </a:r>
                      <a:endParaRPr lang="en-US" sz="1800" b="1" u="sng" dirty="0">
                        <a:latin typeface="+mn-lt"/>
                      </a:endParaRPr>
                    </a:p>
                  </a:txBody>
                  <a:tcPr/>
                </a:tc>
                <a:tc>
                  <a:txBody>
                    <a:bodyPr/>
                    <a:lstStyle/>
                    <a:p>
                      <a:endParaRPr lang="en-US">
                        <a:latin typeface="+mj-lt"/>
                      </a:endParaRPr>
                    </a:p>
                  </a:txBody>
                  <a:tcPr/>
                </a:tc>
                <a:tc>
                  <a:txBody>
                    <a:bodyPr/>
                    <a:lstStyle/>
                    <a:p>
                      <a:endParaRPr lang="en-US" dirty="0">
                        <a:latin typeface="+mj-lt"/>
                      </a:endParaRPr>
                    </a:p>
                  </a:txBody>
                  <a:tcPr/>
                </a:tc>
                <a:extLst>
                  <a:ext uri="{0D108BD9-81ED-4DB2-BD59-A6C34878D82A}">
                    <a16:rowId xmlns:a16="http://schemas.microsoft.com/office/drawing/2014/main" xmlns="" val="1997994926"/>
                  </a:ext>
                </a:extLst>
              </a:tr>
            </a:tbl>
          </a:graphicData>
        </a:graphic>
      </p:graphicFrame>
      <p:sp>
        <p:nvSpPr>
          <p:cNvPr id="6" name="Slide Number Placeholder 5">
            <a:extLst>
              <a:ext uri="{FF2B5EF4-FFF2-40B4-BE49-F238E27FC236}">
                <a16:creationId xmlns:a16="http://schemas.microsoft.com/office/drawing/2014/main" xmlns="" id="{88669B99-5BEE-4060-AFBD-00C86F427A53}"/>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3751529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8658E5-6295-4A02-B849-66D76CF573F5}"/>
              </a:ext>
            </a:extLst>
          </p:cNvPr>
          <p:cNvSpPr>
            <a:spLocks noGrp="1"/>
          </p:cNvSpPr>
          <p:nvPr>
            <p:ph type="title"/>
          </p:nvPr>
        </p:nvSpPr>
        <p:spPr/>
        <p:txBody>
          <a:bodyPr/>
          <a:lstStyle/>
          <a:p>
            <a:r>
              <a:rPr lang="en-US" noProof="0" dirty="0"/>
              <a:t>Acceptance of Debit Cards</a:t>
            </a:r>
          </a:p>
        </p:txBody>
      </p:sp>
      <p:sp>
        <p:nvSpPr>
          <p:cNvPr id="3" name="Content Placeholder 2">
            <a:extLst>
              <a:ext uri="{FF2B5EF4-FFF2-40B4-BE49-F238E27FC236}">
                <a16:creationId xmlns:a16="http://schemas.microsoft.com/office/drawing/2014/main" xmlns="" id="{51B93869-7CC5-49D1-9451-18C52D7FA08B}"/>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Like credit cards, </a:t>
            </a:r>
            <a:r>
              <a:rPr lang="en-US" sz="2400" b="1" noProof="0" dirty="0"/>
              <a:t>debit cards </a:t>
            </a:r>
            <a:r>
              <a:rPr lang="en-US" sz="2400" noProof="0" dirty="0"/>
              <a:t>offer customers a way to purchase goods and services without a physical exchange of cash.</a:t>
            </a:r>
          </a:p>
          <a:p>
            <a:pPr marL="291600" indent="-291600">
              <a:spcBef>
                <a:spcPts val="1000"/>
              </a:spcBef>
              <a:spcAft>
                <a:spcPts val="0"/>
              </a:spcAft>
              <a:buFont typeface="Arial" panose="020B0604020202020204" pitchFamily="34" charset="0"/>
              <a:buChar char="•"/>
            </a:pPr>
            <a:r>
              <a:rPr lang="en-US" sz="2400" noProof="0" dirty="0"/>
              <a:t>They differ, however, in that most debit cards (sometimes referred to as check cards) work just like a check and withdraw funds directly from the cardholder’s bank account at the time of use.</a:t>
            </a:r>
          </a:p>
          <a:p>
            <a:pPr marL="291600" indent="-291600">
              <a:spcBef>
                <a:spcPts val="1000"/>
              </a:spcBef>
              <a:spcAft>
                <a:spcPts val="0"/>
              </a:spcAft>
              <a:buFont typeface="Arial" panose="020B0604020202020204" pitchFamily="34" charset="0"/>
              <a:buChar char="•"/>
            </a:pPr>
            <a:r>
              <a:rPr lang="en-US" sz="2400" noProof="0" dirty="0"/>
              <a:t>Similar to credit cards, the use of debit cards by customers results in a fee being charged to the retailer. </a:t>
            </a:r>
          </a:p>
          <a:p>
            <a:pPr marL="291600" indent="-291600">
              <a:spcBef>
                <a:spcPts val="1000"/>
              </a:spcBef>
              <a:spcAft>
                <a:spcPts val="0"/>
              </a:spcAft>
              <a:buFont typeface="Arial" panose="020B0604020202020204" pitchFamily="34" charset="0"/>
              <a:buChar char="•"/>
            </a:pPr>
            <a:r>
              <a:rPr lang="en-US" sz="2400" noProof="0" dirty="0"/>
              <a:t>However, the fees charged for debit cards are typically much lower than those charged for credit cards.</a:t>
            </a:r>
          </a:p>
        </p:txBody>
      </p:sp>
      <p:sp>
        <p:nvSpPr>
          <p:cNvPr id="6" name="Slide Number Placeholder 5">
            <a:extLst>
              <a:ext uri="{FF2B5EF4-FFF2-40B4-BE49-F238E27FC236}">
                <a16:creationId xmlns:a16="http://schemas.microsoft.com/office/drawing/2014/main" xmlns="" id="{814D3399-ED7C-4617-A130-C4133323B4B8}"/>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300327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D47202-CD8D-4ADB-8FD6-9D1BF33E9E0E}"/>
              </a:ext>
            </a:extLst>
          </p:cNvPr>
          <p:cNvSpPr>
            <a:spLocks noGrp="1"/>
          </p:cNvSpPr>
          <p:nvPr>
            <p:ph type="title"/>
          </p:nvPr>
        </p:nvSpPr>
        <p:spPr/>
        <p:txBody>
          <a:bodyPr>
            <a:normAutofit/>
          </a:bodyPr>
          <a:lstStyle/>
          <a:p>
            <a:r>
              <a:rPr lang="en-US" sz="3600" noProof="0" dirty="0">
                <a:solidFill>
                  <a:schemeClr val="tx1"/>
                </a:solidFill>
              </a:rPr>
              <a:t>Illustration 4–1 </a:t>
            </a:r>
            <a:r>
              <a:rPr lang="en-US" noProof="0" dirty="0">
                <a:solidFill>
                  <a:schemeClr val="tx1"/>
                </a:solidFill>
              </a:rPr>
              <a:t>Fraud Triangle</a:t>
            </a:r>
          </a:p>
        </p:txBody>
      </p:sp>
      <p:pic>
        <p:nvPicPr>
          <p:cNvPr id="13" name="Picture 12" descr="The illustration shows the fraud triangle.">
            <a:extLst>
              <a:ext uri="{FF2B5EF4-FFF2-40B4-BE49-F238E27FC236}">
                <a16:creationId xmlns:a16="http://schemas.microsoft.com/office/drawing/2014/main" xmlns="" id="{B17F7318-2172-4F2E-851C-B2E690B2ED59}"/>
              </a:ext>
            </a:extLst>
          </p:cNvPr>
          <p:cNvPicPr>
            <a:picLocks noChangeAspect="1"/>
          </p:cNvPicPr>
          <p:nvPr/>
        </p:nvPicPr>
        <p:blipFill>
          <a:blip r:embed="rId3"/>
          <a:stretch>
            <a:fillRect/>
          </a:stretch>
        </p:blipFill>
        <p:spPr>
          <a:xfrm>
            <a:off x="533289" y="1701972"/>
            <a:ext cx="3744385" cy="2714929"/>
          </a:xfrm>
          <a:prstGeom prst="rect">
            <a:avLst/>
          </a:prstGeom>
        </p:spPr>
      </p:pic>
      <p:sp>
        <p:nvSpPr>
          <p:cNvPr id="8" name="Content Placeholder 7">
            <a:extLst>
              <a:ext uri="{FF2B5EF4-FFF2-40B4-BE49-F238E27FC236}">
                <a16:creationId xmlns:a16="http://schemas.microsoft.com/office/drawing/2014/main" xmlns="" id="{5F0BD4A6-3F4A-46D4-9F32-20FE70CC5932}"/>
              </a:ext>
            </a:extLst>
          </p:cNvPr>
          <p:cNvSpPr>
            <a:spLocks noGrp="1"/>
          </p:cNvSpPr>
          <p:nvPr>
            <p:ph sz="quarter" idx="11"/>
          </p:nvPr>
        </p:nvSpPr>
        <p:spPr>
          <a:xfrm>
            <a:off x="4696763" y="1432739"/>
            <a:ext cx="4241146" cy="841549"/>
          </a:xfrm>
        </p:spPr>
        <p:txBody>
          <a:bodyPr/>
          <a:lstStyle/>
          <a:p>
            <a:r>
              <a:rPr lang="en-US" sz="2000" b="1" noProof="0" dirty="0"/>
              <a:t>Opportunity </a:t>
            </a:r>
            <a:r>
              <a:rPr lang="en-US" sz="2000" noProof="0" dirty="0"/>
              <a:t>— the situation allows the fraud to occur.</a:t>
            </a:r>
          </a:p>
        </p:txBody>
      </p:sp>
      <p:sp>
        <p:nvSpPr>
          <p:cNvPr id="11" name="Content Placeholder 10">
            <a:extLst>
              <a:ext uri="{FF2B5EF4-FFF2-40B4-BE49-F238E27FC236}">
                <a16:creationId xmlns:a16="http://schemas.microsoft.com/office/drawing/2014/main" xmlns="" id="{6A4745CB-5F43-4331-B859-2FB5B586516A}"/>
              </a:ext>
            </a:extLst>
          </p:cNvPr>
          <p:cNvSpPr>
            <a:spLocks noGrp="1"/>
          </p:cNvSpPr>
          <p:nvPr>
            <p:ph sz="quarter" idx="14"/>
          </p:nvPr>
        </p:nvSpPr>
        <p:spPr>
          <a:xfrm>
            <a:off x="4696763" y="2264230"/>
            <a:ext cx="4149134" cy="1071796"/>
          </a:xfrm>
        </p:spPr>
        <p:txBody>
          <a:bodyPr/>
          <a:lstStyle/>
          <a:p>
            <a:r>
              <a:rPr lang="en-US" sz="2000" b="1" noProof="0" dirty="0"/>
              <a:t>Motivation </a:t>
            </a:r>
            <a:r>
              <a:rPr lang="en-US" sz="2000" noProof="0" dirty="0"/>
              <a:t>— someone feels the need to commit fraud, such as the need for money.</a:t>
            </a:r>
          </a:p>
        </p:txBody>
      </p:sp>
      <p:sp>
        <p:nvSpPr>
          <p:cNvPr id="12" name="Content Placeholder 11">
            <a:extLst>
              <a:ext uri="{FF2B5EF4-FFF2-40B4-BE49-F238E27FC236}">
                <a16:creationId xmlns:a16="http://schemas.microsoft.com/office/drawing/2014/main" xmlns="" id="{DAC84073-BEA6-4105-80E2-389F4C43D524}"/>
              </a:ext>
            </a:extLst>
          </p:cNvPr>
          <p:cNvSpPr>
            <a:spLocks noGrp="1"/>
          </p:cNvSpPr>
          <p:nvPr>
            <p:ph sz="quarter" idx="15"/>
          </p:nvPr>
        </p:nvSpPr>
        <p:spPr>
          <a:xfrm>
            <a:off x="4696763" y="3428621"/>
            <a:ext cx="3798168" cy="1054582"/>
          </a:xfrm>
        </p:spPr>
        <p:txBody>
          <a:bodyPr/>
          <a:lstStyle/>
          <a:p>
            <a:r>
              <a:rPr lang="en-US" sz="2000" b="1" noProof="0" dirty="0"/>
              <a:t>Rationalization </a:t>
            </a:r>
            <a:r>
              <a:rPr lang="en-US" sz="2000" noProof="0" dirty="0"/>
              <a:t>— justification for the deceptive act by the one committing the fraud.</a:t>
            </a:r>
          </a:p>
        </p:txBody>
      </p:sp>
      <p:sp>
        <p:nvSpPr>
          <p:cNvPr id="9" name="Text Placeholder 8">
            <a:extLst>
              <a:ext uri="{FF2B5EF4-FFF2-40B4-BE49-F238E27FC236}">
                <a16:creationId xmlns:a16="http://schemas.microsoft.com/office/drawing/2014/main" xmlns="" id="{8CEE75E0-1267-4B24-9A27-339C92EF74BD}"/>
              </a:ext>
            </a:extLst>
          </p:cNvPr>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endParaRPr lang="en-US" sz="1200" noProof="0" dirty="0"/>
          </a:p>
        </p:txBody>
      </p:sp>
      <p:sp>
        <p:nvSpPr>
          <p:cNvPr id="7" name="Slide Number Placeholder 6">
            <a:extLst>
              <a:ext uri="{FF2B5EF4-FFF2-40B4-BE49-F238E27FC236}">
                <a16:creationId xmlns:a16="http://schemas.microsoft.com/office/drawing/2014/main" xmlns="" id="{E39C24B2-A8AA-481A-B4C6-14346166B0B8}"/>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35341037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BE6D83C-898C-43BF-9E89-7FCD2C744152}"/>
              </a:ext>
            </a:extLst>
          </p:cNvPr>
          <p:cNvSpPr>
            <a:spLocks noGrp="1"/>
          </p:cNvSpPr>
          <p:nvPr>
            <p:ph type="title"/>
          </p:nvPr>
        </p:nvSpPr>
        <p:spPr/>
        <p:txBody>
          <a:bodyPr/>
          <a:lstStyle/>
          <a:p>
            <a:r>
              <a:rPr lang="en-US" noProof="0" dirty="0"/>
              <a:t>Common Mistake </a:t>
            </a:r>
            <a:r>
              <a:rPr lang="en-US" sz="1000" b="0" noProof="0" dirty="0"/>
              <a:t>1</a:t>
            </a:r>
          </a:p>
        </p:txBody>
      </p:sp>
      <p:sp>
        <p:nvSpPr>
          <p:cNvPr id="3" name="Content Placeholder 2">
            <a:extLst>
              <a:ext uri="{FF2B5EF4-FFF2-40B4-BE49-F238E27FC236}">
                <a16:creationId xmlns:a16="http://schemas.microsoft.com/office/drawing/2014/main" xmlns="" id="{889DA8AB-B12E-44A9-839E-6E98C972A856}"/>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The term </a:t>
            </a:r>
            <a:r>
              <a:rPr lang="en-US" sz="2400" i="1" noProof="0" dirty="0"/>
              <a:t>debit card </a:t>
            </a:r>
            <a:r>
              <a:rPr lang="en-US" sz="2400" noProof="0" dirty="0"/>
              <a:t>can cause some confusion for someone in the first accounting course.</a:t>
            </a:r>
          </a:p>
          <a:p>
            <a:pPr marL="291600" indent="-291600">
              <a:spcBef>
                <a:spcPts val="1000"/>
              </a:spcBef>
              <a:spcAft>
                <a:spcPts val="0"/>
              </a:spcAft>
              <a:buFont typeface="Arial" panose="020B0604020202020204" pitchFamily="34" charset="0"/>
              <a:buChar char="•"/>
            </a:pPr>
            <a:r>
              <a:rPr lang="en-US" sz="2400" noProof="0" dirty="0"/>
              <a:t>Throughout this course, we refer to an increase in cash as a </a:t>
            </a:r>
            <a:r>
              <a:rPr lang="en-US" sz="2400" i="1" noProof="0" dirty="0"/>
              <a:t>debit</a:t>
            </a:r>
            <a:r>
              <a:rPr lang="en-US" sz="2400" noProof="0" dirty="0"/>
              <a:t> to cash. However, using your debit card will result in a decrease in your cash account. </a:t>
            </a:r>
          </a:p>
          <a:p>
            <a:pPr marL="291600" indent="-291600">
              <a:spcBef>
                <a:spcPts val="1000"/>
              </a:spcBef>
              <a:spcAft>
                <a:spcPts val="0"/>
              </a:spcAft>
              <a:buFont typeface="Arial" panose="020B0604020202020204" pitchFamily="34" charset="0"/>
              <a:buChar char="•"/>
            </a:pPr>
            <a:r>
              <a:rPr lang="en-US" sz="2400" noProof="0" dirty="0"/>
              <a:t>The term </a:t>
            </a:r>
            <a:r>
              <a:rPr lang="en-US" sz="2400" i="1" noProof="0" dirty="0"/>
              <a:t>debit card </a:t>
            </a:r>
            <a:r>
              <a:rPr lang="en-US" sz="2400" noProof="0" dirty="0"/>
              <a:t>refers to the bank’s liability to the company being decreased (debited) when the company uses a debit card. Don’t let this confuse you.</a:t>
            </a:r>
          </a:p>
        </p:txBody>
      </p:sp>
      <p:sp>
        <p:nvSpPr>
          <p:cNvPr id="6" name="Slide Number Placeholder 5">
            <a:extLst>
              <a:ext uri="{FF2B5EF4-FFF2-40B4-BE49-F238E27FC236}">
                <a16:creationId xmlns:a16="http://schemas.microsoft.com/office/drawing/2014/main" xmlns="" id="{C21F3E9A-8E20-45DB-8B6A-FDD224E65590}"/>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2625289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D97372F-4673-4A57-8B48-E67AD4763EA5}"/>
              </a:ext>
            </a:extLst>
          </p:cNvPr>
          <p:cNvSpPr>
            <a:spLocks noGrp="1"/>
          </p:cNvSpPr>
          <p:nvPr>
            <p:ph type="title"/>
          </p:nvPr>
        </p:nvSpPr>
        <p:spPr/>
        <p:txBody>
          <a:bodyPr>
            <a:normAutofit/>
          </a:bodyPr>
          <a:lstStyle/>
          <a:p>
            <a:r>
              <a:rPr lang="en-US" noProof="0" dirty="0"/>
              <a:t>Controls Over Cash Disbursements </a:t>
            </a:r>
            <a:r>
              <a:rPr lang="en-US" sz="1000" b="0" noProof="0" dirty="0"/>
              <a:t>1</a:t>
            </a:r>
          </a:p>
        </p:txBody>
      </p:sp>
      <p:sp>
        <p:nvSpPr>
          <p:cNvPr id="3" name="Content Placeholder 2">
            <a:extLst>
              <a:ext uri="{FF2B5EF4-FFF2-40B4-BE49-F238E27FC236}">
                <a16:creationId xmlns:a16="http://schemas.microsoft.com/office/drawing/2014/main" xmlns="" id="{105F846C-6D60-4782-8B02-5B3191949D56}"/>
              </a:ext>
            </a:extLst>
          </p:cNvPr>
          <p:cNvSpPr>
            <a:spLocks noGrp="1"/>
          </p:cNvSpPr>
          <p:nvPr>
            <p:ph sz="quarter" idx="11"/>
          </p:nvPr>
        </p:nvSpPr>
        <p:spPr/>
        <p:txBody>
          <a:bodyPr/>
          <a:lstStyle/>
          <a:p>
            <a:pPr marL="514350" lvl="1" indent="-514350">
              <a:spcBef>
                <a:spcPts val="1000"/>
              </a:spcBef>
              <a:spcAft>
                <a:spcPts val="0"/>
              </a:spcAft>
              <a:buSzPct val="100000"/>
              <a:buFont typeface="+mj-lt"/>
              <a:buAutoNum type="arabicPeriod"/>
            </a:pPr>
            <a:r>
              <a:rPr lang="en-US" sz="2000" noProof="0" dirty="0"/>
              <a:t>Make all disbursements, other than very small ones, by check, debit card, or credit card. This provides a permanent record of all disbursements.</a:t>
            </a:r>
          </a:p>
          <a:p>
            <a:pPr marL="514350" lvl="1" indent="-514350">
              <a:spcBef>
                <a:spcPts val="1000"/>
              </a:spcBef>
              <a:spcAft>
                <a:spcPts val="0"/>
              </a:spcAft>
              <a:buSzPct val="100000"/>
              <a:buFont typeface="+mj-lt"/>
              <a:buAutoNum type="arabicPeriod"/>
            </a:pPr>
            <a:r>
              <a:rPr lang="en-US" sz="2000" noProof="0" dirty="0"/>
              <a:t>Authorize all expenditures before purchase and verify the accuracy of the purchase itself. The employee who authorizes payment should not also be the employee who prepares the check.</a:t>
            </a:r>
          </a:p>
          <a:p>
            <a:pPr marL="514350" lvl="1" indent="-514350">
              <a:spcBef>
                <a:spcPts val="1000"/>
              </a:spcBef>
              <a:spcAft>
                <a:spcPts val="0"/>
              </a:spcAft>
              <a:buSzPct val="100000"/>
              <a:buFont typeface="+mj-lt"/>
              <a:buAutoNum type="arabicPeriod"/>
            </a:pPr>
            <a:r>
              <a:rPr lang="en-US" sz="2000" noProof="0" dirty="0"/>
              <a:t>Make sure checks are serially numbered and signed only by authorized employees. Require two signatures for larger checks.</a:t>
            </a:r>
          </a:p>
        </p:txBody>
      </p:sp>
      <p:sp>
        <p:nvSpPr>
          <p:cNvPr id="6" name="Slide Number Placeholder 5">
            <a:extLst>
              <a:ext uri="{FF2B5EF4-FFF2-40B4-BE49-F238E27FC236}">
                <a16:creationId xmlns:a16="http://schemas.microsoft.com/office/drawing/2014/main" xmlns="" id="{C464E524-32F5-46A6-AF48-48A65FAE2E19}"/>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10560215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3E565F-DD19-4C2D-97C2-715A6C2BA9E7}"/>
              </a:ext>
            </a:extLst>
          </p:cNvPr>
          <p:cNvSpPr>
            <a:spLocks noGrp="1"/>
          </p:cNvSpPr>
          <p:nvPr>
            <p:ph type="title"/>
          </p:nvPr>
        </p:nvSpPr>
        <p:spPr/>
        <p:txBody>
          <a:bodyPr>
            <a:normAutofit/>
          </a:bodyPr>
          <a:lstStyle/>
          <a:p>
            <a:r>
              <a:rPr lang="en-US" noProof="0" dirty="0"/>
              <a:t>Controls Over Cash Disbursements </a:t>
            </a:r>
            <a:r>
              <a:rPr lang="en-US" sz="1000" b="0" noProof="0" dirty="0"/>
              <a:t>2</a:t>
            </a:r>
          </a:p>
        </p:txBody>
      </p:sp>
      <p:sp>
        <p:nvSpPr>
          <p:cNvPr id="3" name="Content Placeholder 2">
            <a:extLst>
              <a:ext uri="{FF2B5EF4-FFF2-40B4-BE49-F238E27FC236}">
                <a16:creationId xmlns:a16="http://schemas.microsoft.com/office/drawing/2014/main" xmlns="" id="{BA3D0A77-80C3-4828-B9C9-7851945BC607}"/>
              </a:ext>
            </a:extLst>
          </p:cNvPr>
          <p:cNvSpPr>
            <a:spLocks noGrp="1"/>
          </p:cNvSpPr>
          <p:nvPr>
            <p:ph sz="quarter" idx="11"/>
          </p:nvPr>
        </p:nvSpPr>
        <p:spPr/>
        <p:txBody>
          <a:bodyPr/>
          <a:lstStyle/>
          <a:p>
            <a:pPr marL="514350" lvl="1" indent="-514350">
              <a:spcBef>
                <a:spcPts val="1000"/>
              </a:spcBef>
              <a:spcAft>
                <a:spcPts val="0"/>
              </a:spcAft>
              <a:buSzPct val="100000"/>
              <a:buFont typeface="+mj-lt"/>
              <a:buAutoNum type="arabicPeriod" startAt="4"/>
            </a:pPr>
            <a:r>
              <a:rPr lang="en-US" sz="2000" noProof="0" dirty="0"/>
              <a:t>Periodically compare amounts shown in the debit card and credit card statements with purchase receipts. The employee verifying the accuracy of the debit card and credit card statements should not also be the employee responsible for actual purchases.</a:t>
            </a:r>
          </a:p>
          <a:p>
            <a:pPr marL="514350" lvl="1" indent="-514350">
              <a:spcBef>
                <a:spcPts val="1000"/>
              </a:spcBef>
              <a:spcAft>
                <a:spcPts val="0"/>
              </a:spcAft>
              <a:buSzPct val="100000"/>
              <a:buFont typeface="+mj-lt"/>
              <a:buAutoNum type="arabicPeriod" startAt="4"/>
            </a:pPr>
            <a:r>
              <a:rPr lang="en-US" sz="2000" noProof="0" dirty="0"/>
              <a:t>Set maximum purchase limits on debit cards and credit cards. Give approval to purchase above these amounts only to upper-level employees.</a:t>
            </a:r>
          </a:p>
          <a:p>
            <a:pPr marL="514350" lvl="1" indent="-514350">
              <a:spcBef>
                <a:spcPts val="1000"/>
              </a:spcBef>
              <a:spcAft>
                <a:spcPts val="0"/>
              </a:spcAft>
              <a:buSzPct val="100000"/>
              <a:buFont typeface="+mj-lt"/>
              <a:buAutoNum type="arabicPeriod" startAt="4"/>
            </a:pPr>
            <a:r>
              <a:rPr lang="en-US" sz="2000" noProof="0" dirty="0"/>
              <a:t>Employees responsible for making cash disbursements should not also be in charge of cash receipts.</a:t>
            </a:r>
          </a:p>
        </p:txBody>
      </p:sp>
      <p:sp>
        <p:nvSpPr>
          <p:cNvPr id="6" name="Slide Number Placeholder 5">
            <a:extLst>
              <a:ext uri="{FF2B5EF4-FFF2-40B4-BE49-F238E27FC236}">
                <a16:creationId xmlns:a16="http://schemas.microsoft.com/office/drawing/2014/main" xmlns="" id="{9BA80A75-FC6A-4247-A374-0ED65432A38B}"/>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13134384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768E93-DB5A-49E0-A1A1-2BABE56B1F35}"/>
              </a:ext>
            </a:extLst>
          </p:cNvPr>
          <p:cNvSpPr>
            <a:spLocks noGrp="1"/>
          </p:cNvSpPr>
          <p:nvPr>
            <p:ph type="title"/>
          </p:nvPr>
        </p:nvSpPr>
        <p:spPr/>
        <p:txBody>
          <a:bodyPr>
            <a:normAutofit fontScale="90000"/>
          </a:bodyPr>
          <a:lstStyle/>
          <a:p>
            <a:r>
              <a:rPr lang="en-US" sz="3600" noProof="0" dirty="0">
                <a:solidFill>
                  <a:schemeClr val="tx1"/>
                </a:solidFill>
                <a:ea typeface="+mj-ea"/>
              </a:rPr>
              <a:t>Record Purchase of Advertising with Cash, Check, or Debit Card</a:t>
            </a:r>
            <a:endParaRPr lang="en-US" noProof="0" dirty="0">
              <a:solidFill>
                <a:schemeClr val="tx1"/>
              </a:solidFill>
            </a:endParaRPr>
          </a:p>
        </p:txBody>
      </p:sp>
      <p:sp>
        <p:nvSpPr>
          <p:cNvPr id="3" name="Content Placeholder 2">
            <a:extLst>
              <a:ext uri="{FF2B5EF4-FFF2-40B4-BE49-F238E27FC236}">
                <a16:creationId xmlns:a16="http://schemas.microsoft.com/office/drawing/2014/main" xmlns="" id="{36AF9EDC-7014-42F5-835B-132024EACE25}"/>
              </a:ext>
            </a:extLst>
          </p:cNvPr>
          <p:cNvSpPr>
            <a:spLocks noGrp="1"/>
          </p:cNvSpPr>
          <p:nvPr>
            <p:ph sz="quarter" idx="11"/>
          </p:nvPr>
        </p:nvSpPr>
        <p:spPr>
          <a:xfrm>
            <a:off x="342900" y="1276710"/>
            <a:ext cx="8458200" cy="1094701"/>
          </a:xfrm>
        </p:spPr>
        <p:txBody>
          <a:bodyPr>
            <a:normAutofit/>
          </a:bodyPr>
          <a:lstStyle/>
          <a:p>
            <a:pPr marL="291600" indent="-291600">
              <a:spcBef>
                <a:spcPts val="1000"/>
              </a:spcBef>
              <a:spcAft>
                <a:spcPts val="0"/>
              </a:spcAft>
              <a:buFont typeface="Arial" panose="020B0604020202020204" pitchFamily="34" charset="0"/>
              <a:buChar char="•"/>
            </a:pPr>
            <a:r>
              <a:rPr lang="en-US" sz="2400" noProof="0" dirty="0"/>
              <a:t>A movie theatre pays $1,000 to advertise its show times.</a:t>
            </a:r>
          </a:p>
          <a:p>
            <a:pPr marL="291600" indent="-291600">
              <a:spcBef>
                <a:spcPts val="1000"/>
              </a:spcBef>
              <a:spcAft>
                <a:spcPts val="0"/>
              </a:spcAft>
              <a:buFont typeface="Arial" panose="020B0604020202020204" pitchFamily="34" charset="0"/>
              <a:buChar char="•"/>
            </a:pPr>
            <a:r>
              <a:rPr lang="en-US" sz="2400" noProof="0" dirty="0"/>
              <a:t>The movie theatre pays with cash, a check, or a debit card. </a:t>
            </a:r>
          </a:p>
        </p:txBody>
      </p:sp>
      <p:graphicFrame>
        <p:nvGraphicFramePr>
          <p:cNvPr id="7" name="Table 7">
            <a:extLst>
              <a:ext uri="{FF2B5EF4-FFF2-40B4-BE49-F238E27FC236}">
                <a16:creationId xmlns:a16="http://schemas.microsoft.com/office/drawing/2014/main" xmlns="" id="{BC3FA8D9-A2E1-40F0-B22F-B1E4E03E4394}"/>
              </a:ext>
            </a:extLst>
          </p:cNvPr>
          <p:cNvGraphicFramePr>
            <a:graphicFrameLocks noGrp="1"/>
          </p:cNvGraphicFramePr>
          <p:nvPr>
            <p:extLst>
              <p:ext uri="{D42A27DB-BD31-4B8C-83A1-F6EECF244321}">
                <p14:modId xmlns:p14="http://schemas.microsoft.com/office/powerpoint/2010/main" val="3082052700"/>
              </p:ext>
            </p:extLst>
          </p:nvPr>
        </p:nvGraphicFramePr>
        <p:xfrm>
          <a:off x="1132114" y="3499714"/>
          <a:ext cx="6705600" cy="1752600"/>
        </p:xfrm>
        <a:graphic>
          <a:graphicData uri="http://schemas.openxmlformats.org/drawingml/2006/table">
            <a:tbl>
              <a:tblPr firstRow="1" bandRow="1">
                <a:tableStyleId>{5C22544A-7EE6-4342-B048-85BDC9FD1C3A}</a:tableStyleId>
              </a:tblPr>
              <a:tblGrid>
                <a:gridCol w="4736123">
                  <a:extLst>
                    <a:ext uri="{9D8B030D-6E8A-4147-A177-3AD203B41FA5}">
                      <a16:colId xmlns:a16="http://schemas.microsoft.com/office/drawing/2014/main" xmlns="" val="2295928579"/>
                    </a:ext>
                  </a:extLst>
                </a:gridCol>
                <a:gridCol w="864159">
                  <a:extLst>
                    <a:ext uri="{9D8B030D-6E8A-4147-A177-3AD203B41FA5}">
                      <a16:colId xmlns:a16="http://schemas.microsoft.com/office/drawing/2014/main" xmlns="" val="394677471"/>
                    </a:ext>
                  </a:extLst>
                </a:gridCol>
                <a:gridCol w="1105318">
                  <a:extLst>
                    <a:ext uri="{9D8B030D-6E8A-4147-A177-3AD203B41FA5}">
                      <a16:colId xmlns:a16="http://schemas.microsoft.com/office/drawing/2014/main" xmlns="" val="4084386241"/>
                    </a:ext>
                  </a:extLst>
                </a:gridCol>
              </a:tblGrid>
              <a:tr h="370840">
                <a:tc>
                  <a:txBody>
                    <a:bodyPr/>
                    <a:lstStyle/>
                    <a:p>
                      <a:endParaRPr lang="en-US" b="0" dirty="0">
                        <a:latin typeface="+mj-lt"/>
                      </a:endParaRPr>
                    </a:p>
                  </a:txBody>
                  <a:tcPr/>
                </a:tc>
                <a:tc>
                  <a:txBody>
                    <a:bodyPr/>
                    <a:lstStyle/>
                    <a:p>
                      <a:r>
                        <a:rPr lang="en-IN" b="0" dirty="0">
                          <a:latin typeface="+mj-lt"/>
                        </a:rPr>
                        <a:t>Debit</a:t>
                      </a:r>
                      <a:endParaRPr lang="en-US" b="0" dirty="0">
                        <a:latin typeface="+mj-lt"/>
                      </a:endParaRPr>
                    </a:p>
                  </a:txBody>
                  <a:tcPr/>
                </a:tc>
                <a:tc>
                  <a:txBody>
                    <a:bodyPr/>
                    <a:lstStyle/>
                    <a:p>
                      <a:r>
                        <a:rPr lang="en-IN" b="0" dirty="0">
                          <a:latin typeface="+mj-lt"/>
                        </a:rPr>
                        <a:t>Credit</a:t>
                      </a:r>
                      <a:endParaRPr lang="en-US" b="0" dirty="0">
                        <a:latin typeface="+mj-lt"/>
                      </a:endParaRPr>
                    </a:p>
                  </a:txBody>
                  <a:tcPr/>
                </a:tc>
                <a:extLst>
                  <a:ext uri="{0D108BD9-81ED-4DB2-BD59-A6C34878D82A}">
                    <a16:rowId xmlns:a16="http://schemas.microsoft.com/office/drawing/2014/main" xmlns="" val="1590910590"/>
                  </a:ext>
                </a:extLst>
              </a:tr>
              <a:tr h="370840">
                <a:tc>
                  <a:txBody>
                    <a:bodyPr/>
                    <a:lstStyle/>
                    <a:p>
                      <a:r>
                        <a:rPr lang="en-US" sz="1800" b="1" dirty="0">
                          <a:latin typeface="+mj-lt"/>
                        </a:rPr>
                        <a:t>Advertising Expense </a:t>
                      </a:r>
                      <a:endParaRPr lang="en-US" b="1" dirty="0">
                        <a:latin typeface="+mj-lt"/>
                      </a:endParaRPr>
                    </a:p>
                  </a:txBody>
                  <a:tcPr/>
                </a:tc>
                <a:tc>
                  <a:txBody>
                    <a:bodyPr/>
                    <a:lstStyle/>
                    <a:p>
                      <a:r>
                        <a:rPr lang="en-IN" b="1" dirty="0">
                          <a:latin typeface="+mj-lt"/>
                        </a:rPr>
                        <a:t>1,000</a:t>
                      </a:r>
                      <a:endParaRPr lang="en-US" b="1" dirty="0">
                        <a:latin typeface="+mj-lt"/>
                      </a:endParaRPr>
                    </a:p>
                  </a:txBody>
                  <a:tcPr/>
                </a:tc>
                <a:tc>
                  <a:txBody>
                    <a:bodyPr/>
                    <a:lstStyle/>
                    <a:p>
                      <a:endParaRPr lang="en-US" b="1">
                        <a:latin typeface="+mj-lt"/>
                      </a:endParaRPr>
                    </a:p>
                  </a:txBody>
                  <a:tcPr/>
                </a:tc>
                <a:extLst>
                  <a:ext uri="{0D108BD9-81ED-4DB2-BD59-A6C34878D82A}">
                    <a16:rowId xmlns:a16="http://schemas.microsoft.com/office/drawing/2014/main" xmlns="" val="4245291213"/>
                  </a:ext>
                </a:extLst>
              </a:tr>
              <a:tr h="370840">
                <a:tc>
                  <a:txBody>
                    <a:bodyPr/>
                    <a:lstStyle/>
                    <a:p>
                      <a:r>
                        <a:rPr lang="en-US" sz="1800" b="1" dirty="0">
                          <a:latin typeface="+mj-lt"/>
                        </a:rPr>
                        <a:t>   Cash</a:t>
                      </a:r>
                      <a:endParaRPr lang="en-US" b="1" dirty="0">
                        <a:latin typeface="+mj-lt"/>
                      </a:endParaRPr>
                    </a:p>
                  </a:txBody>
                  <a:tcPr/>
                </a:tc>
                <a:tc>
                  <a:txBody>
                    <a:bodyPr/>
                    <a:lstStyle/>
                    <a:p>
                      <a:r>
                        <a:rPr lang="en-IN" b="1" dirty="0">
                          <a:latin typeface="+mj-lt"/>
                        </a:rPr>
                        <a:t>     </a:t>
                      </a:r>
                      <a:endParaRPr lang="en-US" b="1" dirty="0">
                        <a:latin typeface="+mj-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1" kern="1200" dirty="0">
                          <a:solidFill>
                            <a:schemeClr val="dk1"/>
                          </a:solidFill>
                          <a:latin typeface="+mn-lt"/>
                          <a:ea typeface="+mn-ea"/>
                          <a:cs typeface="+mn-cs"/>
                        </a:rPr>
                        <a:t>1,000</a:t>
                      </a:r>
                      <a:endParaRPr lang="en-US" sz="1800" b="1" kern="1200" dirty="0">
                        <a:solidFill>
                          <a:schemeClr val="dk1"/>
                        </a:solidFill>
                        <a:latin typeface="+mn-lt"/>
                        <a:ea typeface="+mn-ea"/>
                        <a:cs typeface="+mn-cs"/>
                      </a:endParaRPr>
                    </a:p>
                  </a:txBody>
                  <a:tcPr/>
                </a:tc>
                <a:extLst>
                  <a:ext uri="{0D108BD9-81ED-4DB2-BD59-A6C34878D82A}">
                    <a16:rowId xmlns:a16="http://schemas.microsoft.com/office/drawing/2014/main" xmlns="" val="3299518524"/>
                  </a:ext>
                </a:extLst>
              </a:tr>
              <a:tr h="370840">
                <a:tc>
                  <a:txBody>
                    <a:bodyPr/>
                    <a:lstStyle/>
                    <a:p>
                      <a:pPr marL="271463" marR="0" lvl="0" indent="0" algn="l" defTabSz="914400" rtl="0" eaLnBrk="1" fontAlgn="auto" latinLnBrk="0" hangingPunct="1">
                        <a:lnSpc>
                          <a:spcPct val="100000"/>
                        </a:lnSpc>
                        <a:spcBef>
                          <a:spcPts val="0"/>
                        </a:spcBef>
                        <a:spcAft>
                          <a:spcPts val="0"/>
                        </a:spcAft>
                        <a:buClrTx/>
                        <a:buSzTx/>
                        <a:buFontTx/>
                        <a:buNone/>
                        <a:tabLst/>
                        <a:defRPr/>
                      </a:pPr>
                      <a:r>
                        <a:rPr lang="en-IN" b="0" dirty="0">
                          <a:latin typeface="+mj-lt"/>
                        </a:rPr>
                        <a:t>   </a:t>
                      </a:r>
                      <a:r>
                        <a:rPr lang="en-US" sz="1800" i="1" kern="1200" dirty="0">
                          <a:solidFill>
                            <a:schemeClr val="dk1"/>
                          </a:solidFill>
                          <a:latin typeface="+mn-lt"/>
                          <a:ea typeface="+mn-ea"/>
                          <a:cs typeface="+mn-cs"/>
                        </a:rPr>
                        <a:t>(Purchase advertising with cash, check, or debit card)</a:t>
                      </a:r>
                      <a:endParaRPr lang="en-US" sz="1800" b="1" u="sng" kern="1200" dirty="0">
                        <a:solidFill>
                          <a:schemeClr val="dk1"/>
                        </a:solidFill>
                        <a:latin typeface="+mn-lt"/>
                        <a:ea typeface="+mn-ea"/>
                        <a:cs typeface="+mn-cs"/>
                      </a:endParaRPr>
                    </a:p>
                  </a:txBody>
                  <a:tcPr/>
                </a:tc>
                <a:tc>
                  <a:txBody>
                    <a:bodyPr/>
                    <a:lstStyle/>
                    <a:p>
                      <a:endParaRPr lang="en-US" b="0">
                        <a:latin typeface="+mj-lt"/>
                      </a:endParaRPr>
                    </a:p>
                  </a:txBody>
                  <a:tcPr/>
                </a:tc>
                <a:tc>
                  <a:txBody>
                    <a:bodyPr/>
                    <a:lstStyle/>
                    <a:p>
                      <a:endParaRPr lang="en-US" b="0" dirty="0">
                        <a:latin typeface="+mj-lt"/>
                      </a:endParaRPr>
                    </a:p>
                  </a:txBody>
                  <a:tcPr/>
                </a:tc>
                <a:extLst>
                  <a:ext uri="{0D108BD9-81ED-4DB2-BD59-A6C34878D82A}">
                    <a16:rowId xmlns:a16="http://schemas.microsoft.com/office/drawing/2014/main" xmlns="" val="1094917126"/>
                  </a:ext>
                </a:extLst>
              </a:tr>
            </a:tbl>
          </a:graphicData>
        </a:graphic>
      </p:graphicFrame>
      <p:sp>
        <p:nvSpPr>
          <p:cNvPr id="6" name="Slide Number Placeholder 5">
            <a:extLst>
              <a:ext uri="{FF2B5EF4-FFF2-40B4-BE49-F238E27FC236}">
                <a16:creationId xmlns:a16="http://schemas.microsoft.com/office/drawing/2014/main" xmlns="" id="{9AAF538F-DBD9-4A74-BDD7-F437675CD6CC}"/>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26207712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34A01B-4827-43AB-ADF9-64FDDFD01C27}"/>
              </a:ext>
            </a:extLst>
          </p:cNvPr>
          <p:cNvSpPr>
            <a:spLocks noGrp="1"/>
          </p:cNvSpPr>
          <p:nvPr>
            <p:ph type="title"/>
          </p:nvPr>
        </p:nvSpPr>
        <p:spPr/>
        <p:txBody>
          <a:bodyPr>
            <a:normAutofit fontScale="90000"/>
          </a:bodyPr>
          <a:lstStyle/>
          <a:p>
            <a:r>
              <a:rPr lang="en-US" sz="3600" noProof="0" dirty="0">
                <a:solidFill>
                  <a:schemeClr val="tx1"/>
                </a:solidFill>
                <a:ea typeface="+mj-ea"/>
              </a:rPr>
              <a:t>Record Purchase of Advertising with Credit Card</a:t>
            </a:r>
            <a:endParaRPr lang="en-US" noProof="0" dirty="0">
              <a:solidFill>
                <a:schemeClr val="tx1"/>
              </a:solidFill>
            </a:endParaRPr>
          </a:p>
        </p:txBody>
      </p:sp>
      <p:sp>
        <p:nvSpPr>
          <p:cNvPr id="3" name="Content Placeholder 2">
            <a:extLst>
              <a:ext uri="{FF2B5EF4-FFF2-40B4-BE49-F238E27FC236}">
                <a16:creationId xmlns:a16="http://schemas.microsoft.com/office/drawing/2014/main" xmlns="" id="{E42F4BC5-8BB9-4CBD-B65F-AEF8C51B2568}"/>
              </a:ext>
            </a:extLst>
          </p:cNvPr>
          <p:cNvSpPr>
            <a:spLocks noGrp="1"/>
          </p:cNvSpPr>
          <p:nvPr>
            <p:ph sz="quarter" idx="11"/>
          </p:nvPr>
        </p:nvSpPr>
        <p:spPr>
          <a:xfrm>
            <a:off x="342900" y="1276711"/>
            <a:ext cx="8458200" cy="1150718"/>
          </a:xfrm>
        </p:spPr>
        <p:txBody>
          <a:bodyPr>
            <a:normAutofit fontScale="92500"/>
          </a:bodyPr>
          <a:lstStyle/>
          <a:p>
            <a:pPr marL="291600" indent="-291600">
              <a:spcBef>
                <a:spcPts val="1000"/>
              </a:spcBef>
              <a:spcAft>
                <a:spcPts val="0"/>
              </a:spcAft>
              <a:buFont typeface="Arial" panose="020B0604020202020204" pitchFamily="34" charset="0"/>
              <a:buChar char="•"/>
            </a:pPr>
            <a:r>
              <a:rPr lang="en-US" sz="2600" noProof="0" dirty="0"/>
              <a:t>A movie theatre pays $1,000 to advertise its show times.</a:t>
            </a:r>
          </a:p>
          <a:p>
            <a:pPr marL="291600" indent="-291600">
              <a:spcBef>
                <a:spcPts val="1000"/>
              </a:spcBef>
              <a:spcAft>
                <a:spcPts val="0"/>
              </a:spcAft>
              <a:buFont typeface="Arial" panose="020B0604020202020204" pitchFamily="34" charset="0"/>
              <a:buChar char="•"/>
            </a:pPr>
            <a:r>
              <a:rPr lang="en-US" sz="2600" noProof="0" dirty="0"/>
              <a:t>The movie theatre pays with cash, a check, or a debit card.</a:t>
            </a:r>
          </a:p>
        </p:txBody>
      </p:sp>
      <p:graphicFrame>
        <p:nvGraphicFramePr>
          <p:cNvPr id="7" name="Table 7">
            <a:extLst>
              <a:ext uri="{FF2B5EF4-FFF2-40B4-BE49-F238E27FC236}">
                <a16:creationId xmlns:a16="http://schemas.microsoft.com/office/drawing/2014/main" xmlns="" id="{C0907B54-F831-4F39-A7CC-D9CD9355DAC8}"/>
              </a:ext>
            </a:extLst>
          </p:cNvPr>
          <p:cNvGraphicFramePr>
            <a:graphicFrameLocks noGrp="1"/>
          </p:cNvGraphicFramePr>
          <p:nvPr>
            <p:extLst>
              <p:ext uri="{D42A27DB-BD31-4B8C-83A1-F6EECF244321}">
                <p14:modId xmlns:p14="http://schemas.microsoft.com/office/powerpoint/2010/main" val="3947830399"/>
              </p:ext>
            </p:extLst>
          </p:nvPr>
        </p:nvGraphicFramePr>
        <p:xfrm>
          <a:off x="1132114" y="3499714"/>
          <a:ext cx="6705600" cy="1752600"/>
        </p:xfrm>
        <a:graphic>
          <a:graphicData uri="http://schemas.openxmlformats.org/drawingml/2006/table">
            <a:tbl>
              <a:tblPr firstRow="1" bandRow="1">
                <a:tableStyleId>{5C22544A-7EE6-4342-B048-85BDC9FD1C3A}</a:tableStyleId>
              </a:tblPr>
              <a:tblGrid>
                <a:gridCol w="4736123">
                  <a:extLst>
                    <a:ext uri="{9D8B030D-6E8A-4147-A177-3AD203B41FA5}">
                      <a16:colId xmlns:a16="http://schemas.microsoft.com/office/drawing/2014/main" xmlns="" val="2295928579"/>
                    </a:ext>
                  </a:extLst>
                </a:gridCol>
                <a:gridCol w="864159">
                  <a:extLst>
                    <a:ext uri="{9D8B030D-6E8A-4147-A177-3AD203B41FA5}">
                      <a16:colId xmlns:a16="http://schemas.microsoft.com/office/drawing/2014/main" xmlns="" val="394677471"/>
                    </a:ext>
                  </a:extLst>
                </a:gridCol>
                <a:gridCol w="1105318">
                  <a:extLst>
                    <a:ext uri="{9D8B030D-6E8A-4147-A177-3AD203B41FA5}">
                      <a16:colId xmlns:a16="http://schemas.microsoft.com/office/drawing/2014/main" xmlns="" val="4084386241"/>
                    </a:ext>
                  </a:extLst>
                </a:gridCol>
              </a:tblGrid>
              <a:tr h="370840">
                <a:tc>
                  <a:txBody>
                    <a:bodyPr/>
                    <a:lstStyle/>
                    <a:p>
                      <a:endParaRPr lang="en-US" b="0" dirty="0">
                        <a:latin typeface="+mj-lt"/>
                      </a:endParaRPr>
                    </a:p>
                  </a:txBody>
                  <a:tcPr/>
                </a:tc>
                <a:tc>
                  <a:txBody>
                    <a:bodyPr/>
                    <a:lstStyle/>
                    <a:p>
                      <a:r>
                        <a:rPr lang="en-IN" b="0" dirty="0">
                          <a:latin typeface="+mj-lt"/>
                        </a:rPr>
                        <a:t>Debit</a:t>
                      </a:r>
                      <a:endParaRPr lang="en-US" b="0" dirty="0">
                        <a:latin typeface="+mj-lt"/>
                      </a:endParaRPr>
                    </a:p>
                  </a:txBody>
                  <a:tcPr/>
                </a:tc>
                <a:tc>
                  <a:txBody>
                    <a:bodyPr/>
                    <a:lstStyle/>
                    <a:p>
                      <a:r>
                        <a:rPr lang="en-IN" b="0" dirty="0">
                          <a:latin typeface="+mj-lt"/>
                        </a:rPr>
                        <a:t>Credit</a:t>
                      </a:r>
                      <a:endParaRPr lang="en-US" b="0" dirty="0">
                        <a:latin typeface="+mj-lt"/>
                      </a:endParaRPr>
                    </a:p>
                  </a:txBody>
                  <a:tcPr/>
                </a:tc>
                <a:extLst>
                  <a:ext uri="{0D108BD9-81ED-4DB2-BD59-A6C34878D82A}">
                    <a16:rowId xmlns:a16="http://schemas.microsoft.com/office/drawing/2014/main" xmlns="" val="1590910590"/>
                  </a:ext>
                </a:extLst>
              </a:tr>
              <a:tr h="370840">
                <a:tc>
                  <a:txBody>
                    <a:bodyPr/>
                    <a:lstStyle/>
                    <a:p>
                      <a:r>
                        <a:rPr lang="en-US" sz="1800" b="1" dirty="0">
                          <a:latin typeface="+mj-lt"/>
                        </a:rPr>
                        <a:t>Advertising Expense </a:t>
                      </a:r>
                      <a:endParaRPr lang="en-US" b="1" dirty="0">
                        <a:latin typeface="+mj-lt"/>
                      </a:endParaRPr>
                    </a:p>
                  </a:txBody>
                  <a:tcPr/>
                </a:tc>
                <a:tc>
                  <a:txBody>
                    <a:bodyPr/>
                    <a:lstStyle/>
                    <a:p>
                      <a:r>
                        <a:rPr lang="en-IN" b="1" dirty="0">
                          <a:latin typeface="+mj-lt"/>
                        </a:rPr>
                        <a:t>1,000</a:t>
                      </a:r>
                      <a:endParaRPr lang="en-US" b="1" dirty="0">
                        <a:latin typeface="+mj-lt"/>
                      </a:endParaRPr>
                    </a:p>
                  </a:txBody>
                  <a:tcPr/>
                </a:tc>
                <a:tc>
                  <a:txBody>
                    <a:bodyPr/>
                    <a:lstStyle/>
                    <a:p>
                      <a:endParaRPr lang="en-US" b="1">
                        <a:latin typeface="+mj-lt"/>
                      </a:endParaRPr>
                    </a:p>
                  </a:txBody>
                  <a:tcPr/>
                </a:tc>
                <a:extLst>
                  <a:ext uri="{0D108BD9-81ED-4DB2-BD59-A6C34878D82A}">
                    <a16:rowId xmlns:a16="http://schemas.microsoft.com/office/drawing/2014/main" xmlns="" val="4245291213"/>
                  </a:ext>
                </a:extLst>
              </a:tr>
              <a:tr h="370840">
                <a:tc>
                  <a:txBody>
                    <a:bodyPr/>
                    <a:lstStyle/>
                    <a:p>
                      <a:r>
                        <a:rPr lang="en-US" sz="1800" b="1" dirty="0">
                          <a:latin typeface="+mj-lt"/>
                        </a:rPr>
                        <a:t>   </a:t>
                      </a:r>
                      <a:r>
                        <a:rPr lang="en-US" sz="1800" b="1" dirty="0">
                          <a:latin typeface="+mn-lt"/>
                        </a:rPr>
                        <a:t>Accounts Payable</a:t>
                      </a:r>
                      <a:endParaRPr lang="en-US" b="1" dirty="0">
                        <a:latin typeface="+mn-lt"/>
                      </a:endParaRPr>
                    </a:p>
                  </a:txBody>
                  <a:tcPr/>
                </a:tc>
                <a:tc>
                  <a:txBody>
                    <a:bodyPr/>
                    <a:lstStyle/>
                    <a:p>
                      <a:r>
                        <a:rPr lang="en-IN" b="1" dirty="0">
                          <a:latin typeface="+mj-lt"/>
                        </a:rPr>
                        <a:t>    </a:t>
                      </a:r>
                      <a:endParaRPr lang="en-US" b="1" dirty="0">
                        <a:latin typeface="+mj-lt"/>
                      </a:endParaRPr>
                    </a:p>
                  </a:txBody>
                  <a:tcPr/>
                </a:tc>
                <a:tc>
                  <a:txBody>
                    <a:bodyPr/>
                    <a:lstStyle/>
                    <a:p>
                      <a:r>
                        <a:rPr lang="en-IN" b="1" dirty="0">
                          <a:latin typeface="+mj-lt"/>
                        </a:rPr>
                        <a:t>1,000</a:t>
                      </a:r>
                      <a:endParaRPr lang="en-US" b="1" dirty="0">
                        <a:latin typeface="+mj-lt"/>
                      </a:endParaRPr>
                    </a:p>
                  </a:txBody>
                  <a:tcPr/>
                </a:tc>
                <a:extLst>
                  <a:ext uri="{0D108BD9-81ED-4DB2-BD59-A6C34878D82A}">
                    <a16:rowId xmlns:a16="http://schemas.microsoft.com/office/drawing/2014/main" xmlns="" val="3299518524"/>
                  </a:ext>
                </a:extLst>
              </a:tr>
              <a:tr h="370840">
                <a:tc>
                  <a:txBody>
                    <a:bodyPr/>
                    <a:lstStyle/>
                    <a:p>
                      <a:pPr marL="271463" marR="0" lvl="0" indent="0" algn="l" defTabSz="914400" rtl="0" eaLnBrk="1" fontAlgn="auto" latinLnBrk="0" hangingPunct="1">
                        <a:lnSpc>
                          <a:spcPct val="100000"/>
                        </a:lnSpc>
                        <a:spcBef>
                          <a:spcPts val="0"/>
                        </a:spcBef>
                        <a:spcAft>
                          <a:spcPts val="0"/>
                        </a:spcAft>
                        <a:buClrTx/>
                        <a:buSzTx/>
                        <a:buFontTx/>
                        <a:buNone/>
                        <a:tabLst/>
                        <a:defRPr/>
                      </a:pPr>
                      <a:r>
                        <a:rPr lang="en-IN" b="0" dirty="0">
                          <a:latin typeface="+mj-lt"/>
                        </a:rPr>
                        <a:t>   </a:t>
                      </a:r>
                      <a:r>
                        <a:rPr lang="en-US" sz="1800" i="1" kern="1200" dirty="0">
                          <a:solidFill>
                            <a:schemeClr val="dk1"/>
                          </a:solidFill>
                          <a:latin typeface="+mn-lt"/>
                          <a:ea typeface="+mn-ea"/>
                          <a:cs typeface="+mn-cs"/>
                        </a:rPr>
                        <a:t>(Purchase advertising with cash, check, or debit card)</a:t>
                      </a:r>
                      <a:endParaRPr lang="en-US" sz="1800" b="1" u="sng" kern="1200" dirty="0">
                        <a:solidFill>
                          <a:schemeClr val="dk1"/>
                        </a:solidFill>
                        <a:latin typeface="+mn-lt"/>
                        <a:ea typeface="+mn-ea"/>
                        <a:cs typeface="+mn-cs"/>
                      </a:endParaRPr>
                    </a:p>
                  </a:txBody>
                  <a:tcPr/>
                </a:tc>
                <a:tc>
                  <a:txBody>
                    <a:bodyPr/>
                    <a:lstStyle/>
                    <a:p>
                      <a:endParaRPr lang="en-US" b="0">
                        <a:latin typeface="+mj-lt"/>
                      </a:endParaRPr>
                    </a:p>
                  </a:txBody>
                  <a:tcPr/>
                </a:tc>
                <a:tc>
                  <a:txBody>
                    <a:bodyPr/>
                    <a:lstStyle/>
                    <a:p>
                      <a:endParaRPr lang="en-US" b="0" dirty="0">
                        <a:latin typeface="+mj-lt"/>
                      </a:endParaRPr>
                    </a:p>
                  </a:txBody>
                  <a:tcPr/>
                </a:tc>
                <a:extLst>
                  <a:ext uri="{0D108BD9-81ED-4DB2-BD59-A6C34878D82A}">
                    <a16:rowId xmlns:a16="http://schemas.microsoft.com/office/drawing/2014/main" xmlns="" val="1094917126"/>
                  </a:ext>
                </a:extLst>
              </a:tr>
            </a:tbl>
          </a:graphicData>
        </a:graphic>
      </p:graphicFrame>
      <p:sp>
        <p:nvSpPr>
          <p:cNvPr id="6" name="Slide Number Placeholder 5">
            <a:extLst>
              <a:ext uri="{FF2B5EF4-FFF2-40B4-BE49-F238E27FC236}">
                <a16:creationId xmlns:a16="http://schemas.microsoft.com/office/drawing/2014/main" xmlns="" id="{B4426C4E-BE41-4267-92E7-4CB786B65E00}"/>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593720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BBC033-8C35-48C6-BFB9-7DCAEC43B6F7}"/>
              </a:ext>
            </a:extLst>
          </p:cNvPr>
          <p:cNvSpPr>
            <a:spLocks noGrp="1"/>
          </p:cNvSpPr>
          <p:nvPr>
            <p:ph type="title"/>
          </p:nvPr>
        </p:nvSpPr>
        <p:spPr/>
        <p:txBody>
          <a:bodyPr/>
          <a:lstStyle/>
          <a:p>
            <a:r>
              <a:rPr lang="en-US" noProof="0" dirty="0"/>
              <a:t>Key Point </a:t>
            </a:r>
            <a:r>
              <a:rPr lang="en-US" sz="1000" b="0" noProof="0" dirty="0"/>
              <a:t>4</a:t>
            </a:r>
          </a:p>
        </p:txBody>
      </p:sp>
      <p:sp>
        <p:nvSpPr>
          <p:cNvPr id="3" name="Content Placeholder 2">
            <a:extLst>
              <a:ext uri="{FF2B5EF4-FFF2-40B4-BE49-F238E27FC236}">
                <a16:creationId xmlns:a16="http://schemas.microsoft.com/office/drawing/2014/main" xmlns="" id="{327FCB58-5FA8-49B7-83ED-E5E54AE79184}"/>
              </a:ext>
            </a:extLst>
          </p:cNvPr>
          <p:cNvSpPr>
            <a:spLocks noGrp="1"/>
          </p:cNvSpPr>
          <p:nvPr>
            <p:ph sz="quarter" idx="11"/>
          </p:nvPr>
        </p:nvSpPr>
        <p:spPr>
          <a:xfrm>
            <a:off x="342900" y="1276709"/>
            <a:ext cx="8458200" cy="4440803"/>
          </a:xfrm>
        </p:spPr>
        <p:txBody>
          <a:bodyPr>
            <a:normAutofit/>
          </a:bodyPr>
          <a:lstStyle/>
          <a:p>
            <a:pPr marL="291600" indent="-291600">
              <a:spcBef>
                <a:spcPts val="1000"/>
              </a:spcBef>
              <a:spcAft>
                <a:spcPts val="0"/>
              </a:spcAft>
              <a:buFont typeface="Arial" panose="020B0604020202020204" pitchFamily="34" charset="0"/>
              <a:buChar char="•"/>
            </a:pPr>
            <a:r>
              <a:rPr lang="en-US" sz="2400" noProof="0" dirty="0"/>
              <a:t>Because cash is the asset of a company most susceptible to employee fraud, controls over cash receipts and cash disbursements are an important part of a company’s overall internal control system. </a:t>
            </a:r>
          </a:p>
          <a:p>
            <a:pPr marL="291600" indent="-291600">
              <a:spcBef>
                <a:spcPts val="1000"/>
              </a:spcBef>
              <a:spcAft>
                <a:spcPts val="0"/>
              </a:spcAft>
              <a:buFont typeface="Arial" panose="020B0604020202020204" pitchFamily="34" charset="0"/>
              <a:buChar char="•"/>
            </a:pPr>
            <a:r>
              <a:rPr lang="en-US" sz="2400" noProof="0" dirty="0"/>
              <a:t>Important controls over cash receipts include separation of duties for those who handle cash and independent verification of cash receipts. </a:t>
            </a:r>
          </a:p>
          <a:p>
            <a:pPr marL="291600" indent="-291600">
              <a:spcBef>
                <a:spcPts val="1000"/>
              </a:spcBef>
              <a:spcAft>
                <a:spcPts val="0"/>
              </a:spcAft>
              <a:buFont typeface="Arial" panose="020B0604020202020204" pitchFamily="34" charset="0"/>
              <a:buChar char="•"/>
            </a:pPr>
            <a:r>
              <a:rPr lang="en-US" sz="2400" noProof="0" dirty="0"/>
              <a:t>Important controls over cash disbursements include payment by check, credit card, or debit card, separation of duties, and various authorization and documentation procedures.</a:t>
            </a:r>
          </a:p>
        </p:txBody>
      </p:sp>
      <p:sp>
        <p:nvSpPr>
          <p:cNvPr id="6" name="Slide Number Placeholder 5">
            <a:extLst>
              <a:ext uri="{FF2B5EF4-FFF2-40B4-BE49-F238E27FC236}">
                <a16:creationId xmlns:a16="http://schemas.microsoft.com/office/drawing/2014/main" xmlns="" id="{BC04FBA6-9635-46AD-8A31-C21814E2DD67}"/>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12548818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4836AE6-214B-4615-B570-BCE0C8D78D10}"/>
              </a:ext>
            </a:extLst>
          </p:cNvPr>
          <p:cNvSpPr>
            <a:spLocks noGrp="1"/>
          </p:cNvSpPr>
          <p:nvPr>
            <p:ph type="title"/>
          </p:nvPr>
        </p:nvSpPr>
        <p:spPr/>
        <p:txBody>
          <a:bodyPr/>
          <a:lstStyle/>
          <a:p>
            <a:r>
              <a:rPr lang="en-US" noProof="0" dirty="0"/>
              <a:t>Learning Objective 5</a:t>
            </a:r>
          </a:p>
        </p:txBody>
      </p:sp>
      <p:sp>
        <p:nvSpPr>
          <p:cNvPr id="3" name="Content Placeholder 2">
            <a:extLst>
              <a:ext uri="{FF2B5EF4-FFF2-40B4-BE49-F238E27FC236}">
                <a16:creationId xmlns:a16="http://schemas.microsoft.com/office/drawing/2014/main" xmlns="" id="{1B88BFB8-7619-47F8-99D1-99DE3C5DABD9}"/>
              </a:ext>
            </a:extLst>
          </p:cNvPr>
          <p:cNvSpPr>
            <a:spLocks noGrp="1"/>
          </p:cNvSpPr>
          <p:nvPr>
            <p:ph sz="quarter" idx="11"/>
          </p:nvPr>
        </p:nvSpPr>
        <p:spPr/>
        <p:txBody>
          <a:bodyPr>
            <a:normAutofit/>
          </a:bodyPr>
          <a:lstStyle/>
          <a:p>
            <a:r>
              <a:rPr lang="en-US" sz="2600" b="1" noProof="0" dirty="0">
                <a:solidFill>
                  <a:schemeClr val="tx1"/>
                </a:solidFill>
              </a:rPr>
              <a:t>L</a:t>
            </a:r>
            <a:r>
              <a:rPr lang="en-US" sz="100" b="1" noProof="0" dirty="0">
                <a:solidFill>
                  <a:schemeClr val="tx1"/>
                </a:solidFill>
              </a:rPr>
              <a:t> </a:t>
            </a:r>
            <a:r>
              <a:rPr lang="en-US" sz="2600" b="1" noProof="0" dirty="0">
                <a:solidFill>
                  <a:schemeClr val="tx1"/>
                </a:solidFill>
              </a:rPr>
              <a:t>O 4–5 </a:t>
            </a:r>
            <a:r>
              <a:rPr lang="en-US" sz="2600" noProof="0" dirty="0">
                <a:solidFill>
                  <a:schemeClr val="tx1"/>
                </a:solidFill>
              </a:rPr>
              <a:t>Reconcile a bank statement.</a:t>
            </a:r>
          </a:p>
        </p:txBody>
      </p:sp>
      <p:sp>
        <p:nvSpPr>
          <p:cNvPr id="6" name="Slide Number Placeholder 5">
            <a:extLst>
              <a:ext uri="{FF2B5EF4-FFF2-40B4-BE49-F238E27FC236}">
                <a16:creationId xmlns:a16="http://schemas.microsoft.com/office/drawing/2014/main" xmlns="" id="{43DB97A0-9952-4A66-88EE-B2C6F8889897}"/>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37365496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5BBE47E-FE31-4EF2-B30F-5633F41992CF}"/>
              </a:ext>
            </a:extLst>
          </p:cNvPr>
          <p:cNvSpPr>
            <a:spLocks noGrp="1"/>
          </p:cNvSpPr>
          <p:nvPr>
            <p:ph type="title"/>
          </p:nvPr>
        </p:nvSpPr>
        <p:spPr/>
        <p:txBody>
          <a:bodyPr/>
          <a:lstStyle/>
          <a:p>
            <a:r>
              <a:rPr lang="en-US" noProof="0" dirty="0"/>
              <a:t>Bank Reconciliation</a:t>
            </a:r>
          </a:p>
        </p:txBody>
      </p:sp>
      <p:sp>
        <p:nvSpPr>
          <p:cNvPr id="3" name="Content Placeholder 2">
            <a:extLst>
              <a:ext uri="{FF2B5EF4-FFF2-40B4-BE49-F238E27FC236}">
                <a16:creationId xmlns:a16="http://schemas.microsoft.com/office/drawing/2014/main" xmlns="" id="{2DB6215C-419B-4C9E-91A8-2CD3BABCD0CA}"/>
              </a:ext>
            </a:extLst>
          </p:cNvPr>
          <p:cNvSpPr>
            <a:spLocks noGrp="1"/>
          </p:cNvSpPr>
          <p:nvPr>
            <p:ph sz="quarter" idx="11"/>
          </p:nvPr>
        </p:nvSpPr>
        <p:spPr>
          <a:xfrm>
            <a:off x="342900" y="1231740"/>
            <a:ext cx="8458200" cy="673412"/>
          </a:xfrm>
        </p:spPr>
        <p:txBody>
          <a:bodyPr>
            <a:normAutofit lnSpcReduction="10000"/>
          </a:bodyPr>
          <a:lstStyle/>
          <a:p>
            <a:r>
              <a:rPr lang="en-US" noProof="0" dirty="0"/>
              <a:t>The balance of cash in the company’s records may </a:t>
            </a:r>
            <a:r>
              <a:rPr lang="en-US" b="1" noProof="0" dirty="0"/>
              <a:t>not</a:t>
            </a:r>
            <a:r>
              <a:rPr lang="en-US" noProof="0" dirty="0"/>
              <a:t> equal the balance of cash in the bank’s records.</a:t>
            </a:r>
          </a:p>
        </p:txBody>
      </p:sp>
      <p:pic>
        <p:nvPicPr>
          <p:cNvPr id="6" name="Picture 5" descr="The illustration shows that the balance of cash in the company’s records may not equal the balance of cash in the bank’s records.">
            <a:extLst>
              <a:ext uri="{FF2B5EF4-FFF2-40B4-BE49-F238E27FC236}">
                <a16:creationId xmlns:a16="http://schemas.microsoft.com/office/drawing/2014/main" xmlns="" id="{22CD1941-BFAB-4E13-984E-E9FD5A08F787}"/>
              </a:ext>
            </a:extLst>
          </p:cNvPr>
          <p:cNvPicPr>
            <a:picLocks noChangeAspect="1"/>
          </p:cNvPicPr>
          <p:nvPr/>
        </p:nvPicPr>
        <p:blipFill>
          <a:blip r:embed="rId3"/>
          <a:stretch>
            <a:fillRect/>
          </a:stretch>
        </p:blipFill>
        <p:spPr>
          <a:xfrm>
            <a:off x="1449262" y="1946980"/>
            <a:ext cx="6245475" cy="1925017"/>
          </a:xfrm>
          <a:prstGeom prst="rect">
            <a:avLst/>
          </a:prstGeom>
        </p:spPr>
      </p:pic>
      <p:sp>
        <p:nvSpPr>
          <p:cNvPr id="4" name="Content Placeholder 3">
            <a:extLst>
              <a:ext uri="{FF2B5EF4-FFF2-40B4-BE49-F238E27FC236}">
                <a16:creationId xmlns:a16="http://schemas.microsoft.com/office/drawing/2014/main" xmlns="" id="{1554CAF3-4A3A-42E2-8DF3-EA06893249F9}"/>
              </a:ext>
            </a:extLst>
          </p:cNvPr>
          <p:cNvSpPr>
            <a:spLocks noGrp="1"/>
          </p:cNvSpPr>
          <p:nvPr>
            <p:ph sz="quarter" idx="14"/>
          </p:nvPr>
        </p:nvSpPr>
        <p:spPr>
          <a:xfrm>
            <a:off x="342900" y="3956929"/>
            <a:ext cx="8458200" cy="2212798"/>
          </a:xfrm>
        </p:spPr>
        <p:txBody>
          <a:bodyPr/>
          <a:lstStyle/>
          <a:p>
            <a:r>
              <a:rPr lang="en-US" sz="2000" noProof="0" dirty="0"/>
              <a:t>A </a:t>
            </a:r>
            <a:r>
              <a:rPr lang="en-US" sz="2000" b="1" noProof="0" dirty="0"/>
              <a:t>bank reconciliation </a:t>
            </a:r>
            <a:r>
              <a:rPr lang="en-US" sz="2000" noProof="0" dirty="0"/>
              <a:t>matches the balance of cash in the bank with the balance of cash in the company’s own records.</a:t>
            </a:r>
          </a:p>
          <a:p>
            <a:r>
              <a:rPr lang="en-US" sz="2000" b="1" noProof="0" dirty="0"/>
              <a:t>Timing differences </a:t>
            </a:r>
            <a:r>
              <a:rPr lang="en-US" sz="2000" noProof="0" dirty="0"/>
              <a:t>in cash occur when the company records transactions </a:t>
            </a:r>
            <a:r>
              <a:rPr lang="en-US" sz="2000" i="1" noProof="0" dirty="0"/>
              <a:t>before or after</a:t>
            </a:r>
            <a:r>
              <a:rPr lang="en-US" sz="2000" noProof="0" dirty="0"/>
              <a:t> the bank records the same transactions.</a:t>
            </a:r>
          </a:p>
          <a:p>
            <a:r>
              <a:rPr lang="en-US" sz="2000" b="1" noProof="0" dirty="0"/>
              <a:t>Errors</a:t>
            </a:r>
            <a:r>
              <a:rPr lang="en-US" sz="2000" noProof="0" dirty="0"/>
              <a:t> can be made either by the company or its bank and may be accidental or intentional.  </a:t>
            </a:r>
          </a:p>
        </p:txBody>
      </p:sp>
      <p:sp>
        <p:nvSpPr>
          <p:cNvPr id="5" name="Text Placeholder 4">
            <a:extLst>
              <a:ext uri="{FF2B5EF4-FFF2-40B4-BE49-F238E27FC236}">
                <a16:creationId xmlns:a16="http://schemas.microsoft.com/office/drawing/2014/main" xmlns="" id="{0CAE6057-AD20-4775-8C17-3ED15B05AE60}"/>
              </a:ext>
            </a:extLst>
          </p:cNvPr>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endParaRPr lang="en-US" sz="1200" noProof="0" dirty="0"/>
          </a:p>
        </p:txBody>
      </p:sp>
      <p:sp>
        <p:nvSpPr>
          <p:cNvPr id="7" name="Slide Number Placeholder 6">
            <a:extLst>
              <a:ext uri="{FF2B5EF4-FFF2-40B4-BE49-F238E27FC236}">
                <a16:creationId xmlns:a16="http://schemas.microsoft.com/office/drawing/2014/main" xmlns="" id="{C9D7521F-4C2D-4EE3-AD51-20586F8C44F6}"/>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41261871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951F12-32C0-42FB-A87F-5783C5E0D57C}"/>
              </a:ext>
            </a:extLst>
          </p:cNvPr>
          <p:cNvSpPr>
            <a:spLocks noGrp="1"/>
          </p:cNvSpPr>
          <p:nvPr>
            <p:ph type="title"/>
          </p:nvPr>
        </p:nvSpPr>
        <p:spPr/>
        <p:txBody>
          <a:bodyPr>
            <a:noAutofit/>
          </a:bodyPr>
          <a:lstStyle/>
          <a:p>
            <a:r>
              <a:rPr lang="en-US" sz="3200" noProof="0" dirty="0">
                <a:solidFill>
                  <a:schemeClr val="tx1"/>
                </a:solidFill>
                <a:cs typeface="Avenir LT Std 65 Medium"/>
              </a:rPr>
              <a:t>Illustration 4–8 Company Records of Cash Activities</a:t>
            </a:r>
            <a:endParaRPr lang="en-US" sz="3200" noProof="0" dirty="0">
              <a:solidFill>
                <a:schemeClr val="tx1"/>
              </a:solidFill>
            </a:endParaRPr>
          </a:p>
        </p:txBody>
      </p:sp>
      <p:sp>
        <p:nvSpPr>
          <p:cNvPr id="3" name="Content Placeholder 2">
            <a:extLst>
              <a:ext uri="{FF2B5EF4-FFF2-40B4-BE49-F238E27FC236}">
                <a16:creationId xmlns:a16="http://schemas.microsoft.com/office/drawing/2014/main" xmlns="" id="{38311FA3-CF53-4E90-8382-B7A471C94D78}"/>
              </a:ext>
            </a:extLst>
          </p:cNvPr>
          <p:cNvSpPr>
            <a:spLocks noGrp="1"/>
          </p:cNvSpPr>
          <p:nvPr>
            <p:ph sz="quarter" idx="11"/>
          </p:nvPr>
        </p:nvSpPr>
        <p:spPr>
          <a:xfrm>
            <a:off x="342900" y="1276709"/>
            <a:ext cx="8458200" cy="781635"/>
          </a:xfrm>
        </p:spPr>
        <p:txBody>
          <a:bodyPr>
            <a:noAutofit/>
          </a:bodyPr>
          <a:lstStyle/>
          <a:p>
            <a:pPr algn="ctr"/>
            <a:r>
              <a:rPr lang="en-US" sz="1200" b="1" noProof="0" dirty="0"/>
              <a:t>STARLIGHT PRODUCTIONS </a:t>
            </a:r>
          </a:p>
          <a:p>
            <a:pPr algn="ctr"/>
            <a:r>
              <a:rPr lang="en-US" sz="1200" b="1" noProof="0" dirty="0"/>
              <a:t>Cash Account Records </a:t>
            </a:r>
          </a:p>
          <a:p>
            <a:pPr algn="ctr"/>
            <a:r>
              <a:rPr lang="en-US" sz="1200" b="1" noProof="0" dirty="0"/>
              <a:t>March 1, 2024, to March 31, 2024 </a:t>
            </a:r>
          </a:p>
        </p:txBody>
      </p:sp>
      <p:graphicFrame>
        <p:nvGraphicFramePr>
          <p:cNvPr id="8" name="Table 8">
            <a:extLst>
              <a:ext uri="{FF2B5EF4-FFF2-40B4-BE49-F238E27FC236}">
                <a16:creationId xmlns:a16="http://schemas.microsoft.com/office/drawing/2014/main" xmlns="" id="{BF508CFE-EDDC-418B-B2D2-973894933C7A}"/>
              </a:ext>
            </a:extLst>
          </p:cNvPr>
          <p:cNvGraphicFramePr>
            <a:graphicFrameLocks noGrp="1"/>
          </p:cNvGraphicFramePr>
          <p:nvPr>
            <p:extLst>
              <p:ext uri="{D42A27DB-BD31-4B8C-83A1-F6EECF244321}">
                <p14:modId xmlns:p14="http://schemas.microsoft.com/office/powerpoint/2010/main" val="1303472055"/>
              </p:ext>
            </p:extLst>
          </p:nvPr>
        </p:nvGraphicFramePr>
        <p:xfrm>
          <a:off x="555910" y="2133829"/>
          <a:ext cx="8070502" cy="2468880"/>
        </p:xfrm>
        <a:graphic>
          <a:graphicData uri="http://schemas.openxmlformats.org/drawingml/2006/table">
            <a:tbl>
              <a:tblPr firstRow="1" bandRow="1">
                <a:tableStyleId>{5C22544A-7EE6-4342-B048-85BDC9FD1C3A}</a:tableStyleId>
              </a:tblPr>
              <a:tblGrid>
                <a:gridCol w="767025">
                  <a:extLst>
                    <a:ext uri="{9D8B030D-6E8A-4147-A177-3AD203B41FA5}">
                      <a16:colId xmlns:a16="http://schemas.microsoft.com/office/drawing/2014/main" xmlns="" val="351248267"/>
                    </a:ext>
                  </a:extLst>
                </a:gridCol>
                <a:gridCol w="1507252">
                  <a:extLst>
                    <a:ext uri="{9D8B030D-6E8A-4147-A177-3AD203B41FA5}">
                      <a16:colId xmlns:a16="http://schemas.microsoft.com/office/drawing/2014/main" xmlns="" val="1285030064"/>
                    </a:ext>
                  </a:extLst>
                </a:gridCol>
                <a:gridCol w="844062">
                  <a:extLst>
                    <a:ext uri="{9D8B030D-6E8A-4147-A177-3AD203B41FA5}">
                      <a16:colId xmlns:a16="http://schemas.microsoft.com/office/drawing/2014/main" xmlns="" val="3058972829"/>
                    </a:ext>
                  </a:extLst>
                </a:gridCol>
                <a:gridCol w="884255">
                  <a:extLst>
                    <a:ext uri="{9D8B030D-6E8A-4147-A177-3AD203B41FA5}">
                      <a16:colId xmlns:a16="http://schemas.microsoft.com/office/drawing/2014/main" xmlns="" val="500763603"/>
                    </a:ext>
                  </a:extLst>
                </a:gridCol>
                <a:gridCol w="1847222">
                  <a:extLst>
                    <a:ext uri="{9D8B030D-6E8A-4147-A177-3AD203B41FA5}">
                      <a16:colId xmlns:a16="http://schemas.microsoft.com/office/drawing/2014/main" xmlns="" val="60567246"/>
                    </a:ext>
                  </a:extLst>
                </a:gridCol>
                <a:gridCol w="1115367">
                  <a:extLst>
                    <a:ext uri="{9D8B030D-6E8A-4147-A177-3AD203B41FA5}">
                      <a16:colId xmlns:a16="http://schemas.microsoft.com/office/drawing/2014/main" xmlns="" val="312602198"/>
                    </a:ext>
                  </a:extLst>
                </a:gridCol>
                <a:gridCol w="1105319">
                  <a:extLst>
                    <a:ext uri="{9D8B030D-6E8A-4147-A177-3AD203B41FA5}">
                      <a16:colId xmlns:a16="http://schemas.microsoft.com/office/drawing/2014/main" xmlns="" val="2255388126"/>
                    </a:ext>
                  </a:extLst>
                </a:gridCol>
              </a:tblGrid>
              <a:tr h="245901">
                <a:tc>
                  <a:txBody>
                    <a:bodyPr/>
                    <a:lstStyle/>
                    <a:p>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tc>
                  <a:txBody>
                    <a:bodyPr/>
                    <a:lstStyle/>
                    <a:p>
                      <a:r>
                        <a:rPr lang="en-US" sz="1200" b="1" dirty="0">
                          <a:solidFill>
                            <a:schemeClr val="tx1"/>
                          </a:solidFill>
                        </a:rPr>
                        <a:t>Cash Receipts</a:t>
                      </a:r>
                      <a:endParaRPr lang="en-US" sz="12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tc>
                  <a:txBody>
                    <a:bodyPr/>
                    <a:lstStyle/>
                    <a:p>
                      <a:endParaRPr lang="en-US" sz="12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tc>
                  <a:txBody>
                    <a:bodyPr/>
                    <a:lstStyle/>
                    <a:p>
                      <a:endParaRPr lang="en-US" sz="120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tc>
                  <a:txBody>
                    <a:bodyPr/>
                    <a:lstStyle/>
                    <a:p>
                      <a:pPr algn="ctr"/>
                      <a:r>
                        <a:rPr lang="en-US" sz="1200" b="1" dirty="0">
                          <a:solidFill>
                            <a:schemeClr val="tx1"/>
                          </a:solidFill>
                        </a:rPr>
                        <a:t>Cash Disbursements</a:t>
                      </a:r>
                      <a:endParaRPr lang="en-US" sz="12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tc>
                  <a:txBody>
                    <a:bodyPr/>
                    <a:lstStyle/>
                    <a:p>
                      <a:pPr algn="ctr"/>
                      <a:endParaRPr lang="en-US" sz="12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tc>
                  <a:txBody>
                    <a:bodyPr/>
                    <a:lstStyle/>
                    <a:p>
                      <a:endParaRPr lang="en-US" sz="120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79435976"/>
                  </a:ext>
                </a:extLst>
              </a:tr>
              <a:tr h="196608">
                <a:tc>
                  <a:txBody>
                    <a:bodyPr/>
                    <a:lstStyle/>
                    <a:p>
                      <a:r>
                        <a:rPr lang="en-US" sz="1200" b="1" dirty="0">
                          <a:solidFill>
                            <a:schemeClr val="tx1"/>
                          </a:solidFill>
                        </a:rPr>
                        <a:t>Date</a:t>
                      </a:r>
                      <a:endParaRPr lang="en-US" sz="1200"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1" dirty="0">
                          <a:solidFill>
                            <a:schemeClr val="tx1"/>
                          </a:solidFill>
                        </a:rPr>
                        <a:t>Description</a:t>
                      </a:r>
                      <a:endParaRPr lang="en-US" sz="1200" dirty="0">
                        <a:solidFill>
                          <a:schemeClr val="tx1"/>
                        </a:solidFill>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1" dirty="0">
                          <a:solidFill>
                            <a:schemeClr val="tx1"/>
                          </a:solidFill>
                        </a:rPr>
                        <a:t>Amount</a:t>
                      </a:r>
                      <a:endParaRPr lang="en-US" sz="1200" dirty="0">
                        <a:solidFill>
                          <a:schemeClr val="tx1"/>
                        </a:solidFill>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1" dirty="0">
                          <a:solidFill>
                            <a:schemeClr val="tx1"/>
                          </a:solidFill>
                        </a:rPr>
                        <a:t>Date</a:t>
                      </a:r>
                      <a:endParaRPr lang="en-US" sz="1200" dirty="0">
                        <a:solidFill>
                          <a:schemeClr val="tx1"/>
                        </a:solidFill>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1" dirty="0">
                          <a:solidFill>
                            <a:schemeClr val="tx1"/>
                          </a:solidFill>
                        </a:rPr>
                        <a:t>Description</a:t>
                      </a:r>
                      <a:endParaRPr lang="en-US" sz="1200" dirty="0">
                        <a:solidFill>
                          <a:schemeClr val="tx1"/>
                        </a:solidFill>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1" dirty="0">
                          <a:solidFill>
                            <a:schemeClr val="tx1"/>
                          </a:solidFill>
                        </a:rPr>
                        <a:t>Memo</a:t>
                      </a:r>
                      <a:endParaRPr lang="en-US" sz="1200" dirty="0">
                        <a:solidFill>
                          <a:schemeClr val="tx1"/>
                        </a:solidFill>
                      </a:endParaRP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1" dirty="0">
                          <a:solidFill>
                            <a:schemeClr val="tx1"/>
                          </a:solidFill>
                        </a:rPr>
                        <a:t>Amount</a:t>
                      </a:r>
                      <a:endParaRPr lang="en-US" sz="120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437614497"/>
                  </a:ext>
                </a:extLst>
              </a:tr>
              <a:tr h="259969">
                <a:tc>
                  <a:txBody>
                    <a:bodyPr/>
                    <a:lstStyle/>
                    <a:p>
                      <a:r>
                        <a:rPr lang="en-US" sz="1200" dirty="0">
                          <a:solidFill>
                            <a:schemeClr val="tx1"/>
                          </a:solidFill>
                        </a:rPr>
                        <a:t>3/5</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Sales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  3,600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3/1</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EFT</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Salaries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  7,200</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183101141"/>
                  </a:ext>
                </a:extLst>
              </a:tr>
              <a:tr h="246906">
                <a:tc>
                  <a:txBody>
                    <a:bodyPr/>
                    <a:lstStyle/>
                    <a:p>
                      <a:r>
                        <a:rPr lang="en-US" sz="1200" dirty="0">
                          <a:solidFill>
                            <a:schemeClr val="tx1"/>
                          </a:solidFill>
                        </a:rPr>
                        <a:t>3/12</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Sales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    5,900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3/5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EFT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Rent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    4,500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515621048"/>
                  </a:ext>
                </a:extLst>
              </a:tr>
              <a:tr h="203698">
                <a:tc>
                  <a:txBody>
                    <a:bodyPr/>
                    <a:lstStyle/>
                    <a:p>
                      <a:r>
                        <a:rPr lang="en-US" sz="1200" dirty="0">
                          <a:solidFill>
                            <a:schemeClr val="tx1"/>
                          </a:solidFill>
                        </a:rPr>
                        <a:t>3/16</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Sales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200" dirty="0">
                          <a:solidFill>
                            <a:schemeClr val="tx1"/>
                          </a:solidFill>
                        </a:rPr>
                        <a:t>    </a:t>
                      </a:r>
                      <a:r>
                        <a:rPr lang="en-US" sz="1200" dirty="0">
                          <a:solidFill>
                            <a:schemeClr val="tx1"/>
                          </a:solidFill>
                        </a:rPr>
                        <a:t>4,200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3/10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DC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Advertising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200" dirty="0">
                          <a:solidFill>
                            <a:schemeClr val="tx1"/>
                          </a:solidFill>
                        </a:rPr>
                        <a:t>    </a:t>
                      </a:r>
                      <a:r>
                        <a:rPr lang="en-US" sz="1200" dirty="0">
                          <a:solidFill>
                            <a:schemeClr val="tx1"/>
                          </a:solidFill>
                        </a:rPr>
                        <a:t>3,000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701332515"/>
                  </a:ext>
                </a:extLst>
              </a:tr>
              <a:tr h="200684">
                <a:tc>
                  <a:txBody>
                    <a:bodyPr/>
                    <a:lstStyle/>
                    <a:p>
                      <a:r>
                        <a:rPr lang="en-US" sz="1200" dirty="0">
                          <a:solidFill>
                            <a:schemeClr val="tx1"/>
                          </a:solidFill>
                        </a:rPr>
                        <a:t>3/20</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Sales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200" dirty="0">
                          <a:solidFill>
                            <a:schemeClr val="tx1"/>
                          </a:solidFill>
                        </a:rPr>
                        <a:t>    </a:t>
                      </a:r>
                      <a:r>
                        <a:rPr lang="en-US" sz="1200" dirty="0">
                          <a:solidFill>
                            <a:schemeClr val="tx1"/>
                          </a:solidFill>
                        </a:rPr>
                        <a:t>7,400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3/17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CHK 294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Supplies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200" dirty="0">
                          <a:solidFill>
                            <a:schemeClr val="tx1"/>
                          </a:solidFill>
                        </a:rPr>
                        <a:t>    </a:t>
                      </a:r>
                      <a:r>
                        <a:rPr lang="en-US" sz="1200" dirty="0">
                          <a:solidFill>
                            <a:schemeClr val="tx1"/>
                          </a:solidFill>
                        </a:rPr>
                        <a:t>2,700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40423827"/>
                  </a:ext>
                </a:extLst>
              </a:tr>
              <a:tr h="247911">
                <a:tc>
                  <a:txBody>
                    <a:bodyPr/>
                    <a:lstStyle/>
                    <a:p>
                      <a:r>
                        <a:rPr lang="en-US" sz="1200" dirty="0">
                          <a:solidFill>
                            <a:schemeClr val="tx1"/>
                          </a:solidFill>
                        </a:rPr>
                        <a:t>3/24</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Sales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200" dirty="0">
                          <a:solidFill>
                            <a:schemeClr val="tx1"/>
                          </a:solidFill>
                        </a:rPr>
                        <a:t>    </a:t>
                      </a:r>
                      <a:r>
                        <a:rPr lang="en-US" sz="1200" dirty="0">
                          <a:solidFill>
                            <a:schemeClr val="tx1"/>
                          </a:solidFill>
                        </a:rPr>
                        <a:t>6,300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3/23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DC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Repairs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200" dirty="0">
                          <a:solidFill>
                            <a:schemeClr val="tx1"/>
                          </a:solidFill>
                        </a:rPr>
                        <a:t>    </a:t>
                      </a:r>
                      <a:r>
                        <a:rPr lang="en-US" sz="1200" dirty="0">
                          <a:solidFill>
                            <a:schemeClr val="tx1"/>
                          </a:solidFill>
                        </a:rPr>
                        <a:t>2,100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48588921"/>
                  </a:ext>
                </a:extLst>
              </a:tr>
              <a:tr h="224800">
                <a:tc>
                  <a:txBody>
                    <a:bodyPr/>
                    <a:lstStyle/>
                    <a:p>
                      <a:r>
                        <a:rPr lang="en-US" sz="1200" dirty="0">
                          <a:solidFill>
                            <a:schemeClr val="tx1"/>
                          </a:solidFill>
                        </a:rPr>
                        <a:t>3/16</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Sales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200" dirty="0">
                          <a:solidFill>
                            <a:schemeClr val="tx1"/>
                          </a:solidFill>
                        </a:rPr>
                        <a:t>    </a:t>
                      </a:r>
                      <a:r>
                        <a:rPr lang="en-US" sz="1200" dirty="0">
                          <a:solidFill>
                            <a:schemeClr val="tx1"/>
                          </a:solidFill>
                        </a:rPr>
                        <a:t>8,500</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3/28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CHK 295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rPr>
                        <a:t>Insurance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200" dirty="0">
                          <a:solidFill>
                            <a:schemeClr val="tx1"/>
                          </a:solidFill>
                        </a:rPr>
                        <a:t>    </a:t>
                      </a:r>
                      <a:r>
                        <a:rPr lang="en-US" sz="1200" u="sng" dirty="0">
                          <a:solidFill>
                            <a:schemeClr val="tx1"/>
                          </a:solidFill>
                        </a:rPr>
                        <a:t>5,400</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467333056"/>
                  </a:ext>
                </a:extLst>
              </a:tr>
              <a:tr h="249921">
                <a:tc>
                  <a:txBody>
                    <a:bodyPr/>
                    <a:lstStyle/>
                    <a:p>
                      <a:endParaRPr lang="en-US" sz="120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u="dbl" baseline="0" dirty="0">
                          <a:solidFill>
                            <a:schemeClr val="tx1"/>
                          </a:solidFill>
                        </a:rPr>
                        <a:t>$35,900</a:t>
                      </a:r>
                      <a:endParaRPr lang="en-US" sz="1200" u="dbl" baseline="0" dirty="0">
                        <a:solidFill>
                          <a:schemeClr val="tx1"/>
                        </a:solidFill>
                      </a:endParaRP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N" sz="1200" u="dbl" baseline="0" dirty="0">
                          <a:solidFill>
                            <a:schemeClr val="tx1"/>
                          </a:solidFill>
                        </a:rPr>
                        <a:t>$24,900</a:t>
                      </a:r>
                      <a:endParaRPr lang="en-US" sz="1200" u="dbl" baseline="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061673995"/>
                  </a:ext>
                </a:extLst>
              </a:tr>
            </a:tbl>
          </a:graphicData>
        </a:graphic>
      </p:graphicFrame>
      <p:sp>
        <p:nvSpPr>
          <p:cNvPr id="11" name="Content Placeholder 8">
            <a:extLst>
              <a:ext uri="{FF2B5EF4-FFF2-40B4-BE49-F238E27FC236}">
                <a16:creationId xmlns:a16="http://schemas.microsoft.com/office/drawing/2014/main" xmlns="" id="{1046B7F0-F255-4D9D-83F2-0815B84A49AF}"/>
              </a:ext>
            </a:extLst>
          </p:cNvPr>
          <p:cNvSpPr>
            <a:spLocks noGrp="1"/>
          </p:cNvSpPr>
          <p:nvPr>
            <p:ph sz="quarter" idx="14"/>
          </p:nvPr>
        </p:nvSpPr>
        <p:spPr>
          <a:xfrm>
            <a:off x="342900" y="4933976"/>
            <a:ext cx="8458200" cy="311630"/>
          </a:xfrm>
        </p:spPr>
        <p:txBody>
          <a:bodyPr>
            <a:normAutofit/>
          </a:bodyPr>
          <a:lstStyle/>
          <a:p>
            <a:pPr algn="ctr"/>
            <a:r>
              <a:rPr lang="en-US" sz="1400" b="1" noProof="0" dirty="0"/>
              <a:t>Summary of Transactions</a:t>
            </a:r>
          </a:p>
        </p:txBody>
      </p:sp>
      <p:graphicFrame>
        <p:nvGraphicFramePr>
          <p:cNvPr id="12" name="Table 12">
            <a:extLst>
              <a:ext uri="{FF2B5EF4-FFF2-40B4-BE49-F238E27FC236}">
                <a16:creationId xmlns:a16="http://schemas.microsoft.com/office/drawing/2014/main" xmlns="" id="{E50EC982-520D-47AD-AEF7-64225B32A978}"/>
              </a:ext>
            </a:extLst>
          </p:cNvPr>
          <p:cNvGraphicFramePr>
            <a:graphicFrameLocks noGrp="1"/>
          </p:cNvGraphicFramePr>
          <p:nvPr>
            <p:extLst>
              <p:ext uri="{D42A27DB-BD31-4B8C-83A1-F6EECF244321}">
                <p14:modId xmlns:p14="http://schemas.microsoft.com/office/powerpoint/2010/main" val="4142771691"/>
              </p:ext>
            </p:extLst>
          </p:nvPr>
        </p:nvGraphicFramePr>
        <p:xfrm>
          <a:off x="449406" y="5305944"/>
          <a:ext cx="8245188" cy="1036320"/>
        </p:xfrm>
        <a:graphic>
          <a:graphicData uri="http://schemas.openxmlformats.org/drawingml/2006/table">
            <a:tbl>
              <a:tblPr firstRow="1" bandRow="1">
                <a:tableStyleId>{5C22544A-7EE6-4342-B048-85BDC9FD1C3A}</a:tableStyleId>
              </a:tblPr>
              <a:tblGrid>
                <a:gridCol w="1680852">
                  <a:extLst>
                    <a:ext uri="{9D8B030D-6E8A-4147-A177-3AD203B41FA5}">
                      <a16:colId xmlns:a16="http://schemas.microsoft.com/office/drawing/2014/main" xmlns="" val="486841240"/>
                    </a:ext>
                  </a:extLst>
                </a:gridCol>
                <a:gridCol w="379828">
                  <a:extLst>
                    <a:ext uri="{9D8B030D-6E8A-4147-A177-3AD203B41FA5}">
                      <a16:colId xmlns:a16="http://schemas.microsoft.com/office/drawing/2014/main" xmlns="" val="1014720696"/>
                    </a:ext>
                  </a:extLst>
                </a:gridCol>
                <a:gridCol w="1364566">
                  <a:extLst>
                    <a:ext uri="{9D8B030D-6E8A-4147-A177-3AD203B41FA5}">
                      <a16:colId xmlns:a16="http://schemas.microsoft.com/office/drawing/2014/main" xmlns="" val="447110490"/>
                    </a:ext>
                  </a:extLst>
                </a:gridCol>
                <a:gridCol w="365760">
                  <a:extLst>
                    <a:ext uri="{9D8B030D-6E8A-4147-A177-3AD203B41FA5}">
                      <a16:colId xmlns:a16="http://schemas.microsoft.com/office/drawing/2014/main" xmlns="" val="2958919753"/>
                    </a:ext>
                  </a:extLst>
                </a:gridCol>
                <a:gridCol w="2011680">
                  <a:extLst>
                    <a:ext uri="{9D8B030D-6E8A-4147-A177-3AD203B41FA5}">
                      <a16:colId xmlns:a16="http://schemas.microsoft.com/office/drawing/2014/main" xmlns="" val="3728984125"/>
                    </a:ext>
                  </a:extLst>
                </a:gridCol>
                <a:gridCol w="365760">
                  <a:extLst>
                    <a:ext uri="{9D8B030D-6E8A-4147-A177-3AD203B41FA5}">
                      <a16:colId xmlns:a16="http://schemas.microsoft.com/office/drawing/2014/main" xmlns="" val="3540249971"/>
                    </a:ext>
                  </a:extLst>
                </a:gridCol>
                <a:gridCol w="2076742">
                  <a:extLst>
                    <a:ext uri="{9D8B030D-6E8A-4147-A177-3AD203B41FA5}">
                      <a16:colId xmlns:a16="http://schemas.microsoft.com/office/drawing/2014/main" xmlns="" val="57449509"/>
                    </a:ext>
                  </a:extLst>
                </a:gridCol>
              </a:tblGrid>
              <a:tr h="119210">
                <a:tc>
                  <a:txBody>
                    <a:bodyPr/>
                    <a:lstStyle/>
                    <a:p>
                      <a:pPr algn="ctr"/>
                      <a:r>
                        <a:rPr lang="en-US" sz="1400" b="0" dirty="0">
                          <a:solidFill>
                            <a:schemeClr val="tx1"/>
                          </a:solidFill>
                        </a:rPr>
                        <a:t>Beginning</a:t>
                      </a:r>
                    </a:p>
                    <a:p>
                      <a:pPr algn="ctr"/>
                      <a:r>
                        <a:rPr lang="en-US" sz="1400" b="0" dirty="0">
                          <a:solidFill>
                            <a:schemeClr val="tx1"/>
                          </a:solidFill>
                        </a:rPr>
                        <a:t>Cash Balance </a:t>
                      </a:r>
                      <a:r>
                        <a:rPr lang="en-US" sz="1400" b="0" u="sng" dirty="0">
                          <a:solidFill>
                            <a:schemeClr val="tx1"/>
                          </a:solidFill>
                        </a:rPr>
                        <a:t>March 1, 2024</a:t>
                      </a:r>
                    </a:p>
                  </a:txBody>
                  <a:tcPr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a:solidFill>
                            <a:schemeClr val="tx1"/>
                          </a:solidFill>
                        </a:rPr>
                        <a:t>+</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u="sng" dirty="0">
                          <a:solidFill>
                            <a:schemeClr val="tx1"/>
                          </a:solidFill>
                        </a:rPr>
                        <a:t>Cash Receipts</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a:solidFill>
                            <a:schemeClr val="tx1"/>
                          </a:solidFill>
                          <a:latin typeface="Arial" panose="020B0604020202020204" pitchFamily="34" charset="0"/>
                          <a:cs typeface="Arial" panose="020B0604020202020204" pitchFamily="34" charset="0"/>
                        </a:rPr>
                        <a:t>−</a:t>
                      </a:r>
                      <a:endParaRPr lang="en-US" sz="1400" b="0" dirty="0">
                        <a:solidFill>
                          <a:schemeClr val="tx1"/>
                        </a:solidFil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u="sng" dirty="0">
                          <a:solidFill>
                            <a:schemeClr val="tx1"/>
                          </a:solidFill>
                        </a:rPr>
                        <a:t>Cash Disbursements</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a:solidFill>
                            <a:schemeClr val="tx1"/>
                          </a:solidFill>
                        </a:rPr>
                        <a:t>=</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a:solidFill>
                            <a:schemeClr val="tx1"/>
                          </a:solidFill>
                        </a:rPr>
                        <a:t>Ending </a:t>
                      </a:r>
                    </a:p>
                    <a:p>
                      <a:pPr algn="ctr"/>
                      <a:r>
                        <a:rPr lang="en-US" sz="1400" b="0" dirty="0">
                          <a:solidFill>
                            <a:schemeClr val="tx1"/>
                          </a:solidFill>
                        </a:rPr>
                        <a:t>Cash Balance </a:t>
                      </a:r>
                    </a:p>
                    <a:p>
                      <a:pPr algn="ctr"/>
                      <a:r>
                        <a:rPr lang="en-US" sz="1400" b="0" u="sng" dirty="0">
                          <a:solidFill>
                            <a:schemeClr val="tx1"/>
                          </a:solidFill>
                        </a:rPr>
                        <a:t>March 31, 2024</a:t>
                      </a:r>
                    </a:p>
                  </a:txBody>
                  <a:tcPr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705305061"/>
                  </a:ext>
                </a:extLst>
              </a:tr>
              <a:tr h="0">
                <a:tc>
                  <a:txBody>
                    <a:bodyPr/>
                    <a:lstStyle/>
                    <a:p>
                      <a:pPr algn="ctr"/>
                      <a:r>
                        <a:rPr lang="en-US" sz="1400" b="0" dirty="0">
                          <a:solidFill>
                            <a:schemeClr val="tx1"/>
                          </a:solidFill>
                        </a:rPr>
                        <a:t>$23,600</a:t>
                      </a:r>
                    </a:p>
                  </a:txBody>
                  <a:tcPr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400" b="0">
                        <a:solidFill>
                          <a:schemeClr val="tx1"/>
                        </a:solidFil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a:solidFill>
                            <a:schemeClr val="tx1"/>
                          </a:solidFill>
                        </a:rPr>
                        <a:t>$35,900</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400" b="0">
                        <a:solidFill>
                          <a:schemeClr val="tx1"/>
                        </a:solidFil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a:solidFill>
                            <a:schemeClr val="tx1"/>
                          </a:solidFill>
                        </a:rPr>
                        <a:t>$24,900</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400" b="0" dirty="0">
                        <a:solidFill>
                          <a:schemeClr val="tx1"/>
                        </a:solidFil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dirty="0">
                          <a:solidFill>
                            <a:srgbClr val="002060"/>
                          </a:solidFill>
                        </a:rPr>
                        <a:t>$34,600</a:t>
                      </a:r>
                    </a:p>
                  </a:txBody>
                  <a:tcPr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98648024"/>
                  </a:ext>
                </a:extLst>
              </a:tr>
            </a:tbl>
          </a:graphicData>
        </a:graphic>
      </p:graphicFrame>
      <p:sp>
        <p:nvSpPr>
          <p:cNvPr id="7" name="Slide Number Placeholder 6">
            <a:extLst>
              <a:ext uri="{FF2B5EF4-FFF2-40B4-BE49-F238E27FC236}">
                <a16:creationId xmlns:a16="http://schemas.microsoft.com/office/drawing/2014/main" xmlns="" id="{008E73C5-7952-48C4-B539-F732098B874D}"/>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26542400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03A5020-A71C-479F-A329-AA722FDAAFB5}"/>
              </a:ext>
            </a:extLst>
          </p:cNvPr>
          <p:cNvSpPr>
            <a:spLocks noGrp="1"/>
          </p:cNvSpPr>
          <p:nvPr>
            <p:ph type="title"/>
          </p:nvPr>
        </p:nvSpPr>
        <p:spPr/>
        <p:txBody>
          <a:bodyPr>
            <a:normAutofit/>
          </a:bodyPr>
          <a:lstStyle/>
          <a:p>
            <a:r>
              <a:rPr lang="en-US" sz="3600" noProof="0" dirty="0">
                <a:solidFill>
                  <a:schemeClr val="tx1"/>
                </a:solidFill>
                <a:cs typeface="Avenir LT Std 65 Medium"/>
              </a:rPr>
              <a:t>Illustration 4–9 </a:t>
            </a:r>
            <a:r>
              <a:rPr lang="en-US" noProof="0" dirty="0">
                <a:solidFill>
                  <a:schemeClr val="tx1"/>
                </a:solidFill>
                <a:cs typeface="Avenir LT Std 65 Medium"/>
              </a:rPr>
              <a:t>Bank Statement</a:t>
            </a:r>
            <a:r>
              <a:rPr lang="en-US" sz="2800" noProof="0" dirty="0">
                <a:solidFill>
                  <a:schemeClr val="tx1"/>
                </a:solidFill>
                <a:cs typeface="Avenir LT Std 65 Medium"/>
              </a:rPr>
              <a:t> </a:t>
            </a:r>
            <a:endParaRPr lang="en-US" noProof="0" dirty="0">
              <a:solidFill>
                <a:schemeClr val="tx1"/>
              </a:solidFill>
            </a:endParaRPr>
          </a:p>
        </p:txBody>
      </p:sp>
      <p:pic>
        <p:nvPicPr>
          <p:cNvPr id="3" name="Picture 2" descr="The illustration shows the bank statement for Starlight productions as on March 31, 2024.">
            <a:extLst>
              <a:ext uri="{FF2B5EF4-FFF2-40B4-BE49-F238E27FC236}">
                <a16:creationId xmlns:a16="http://schemas.microsoft.com/office/drawing/2014/main" xmlns="" id="{BE4E09C4-26AB-469B-9CB4-6AC9EC50391C}"/>
              </a:ext>
            </a:extLst>
          </p:cNvPr>
          <p:cNvPicPr>
            <a:picLocks noChangeAspect="1"/>
          </p:cNvPicPr>
          <p:nvPr/>
        </p:nvPicPr>
        <p:blipFill>
          <a:blip r:embed="rId3"/>
          <a:stretch>
            <a:fillRect/>
          </a:stretch>
        </p:blipFill>
        <p:spPr>
          <a:xfrm>
            <a:off x="800361" y="1083691"/>
            <a:ext cx="7543276" cy="5020399"/>
          </a:xfrm>
          <a:prstGeom prst="rect">
            <a:avLst/>
          </a:prstGeom>
        </p:spPr>
      </p:pic>
      <p:sp>
        <p:nvSpPr>
          <p:cNvPr id="4" name="Text Placeholder 3">
            <a:extLst>
              <a:ext uri="{FF2B5EF4-FFF2-40B4-BE49-F238E27FC236}">
                <a16:creationId xmlns:a16="http://schemas.microsoft.com/office/drawing/2014/main" xmlns="" id="{56ED3B66-78EB-41C8-A7D4-A5DE3E5E6776}"/>
              </a:ext>
            </a:extLst>
          </p:cNvPr>
          <p:cNvSpPr>
            <a:spLocks noGrp="1"/>
          </p:cNvSpPr>
          <p:nvPr>
            <p:ph type="body" sz="quarter" idx="12"/>
          </p:nvPr>
        </p:nvSpPr>
        <p:spPr>
          <a:xfrm>
            <a:off x="2971268" y="6324600"/>
            <a:ext cx="3201464" cy="190500"/>
          </a:xfrm>
        </p:spPr>
        <p:txBody>
          <a:bodyPr/>
          <a:lstStyle/>
          <a:p>
            <a:r>
              <a:rPr lang="en-US" sz="1200" noProof="0" dirty="0">
                <a:hlinkClick r:id="rId4" action="ppaction://hlinksldjump"/>
              </a:rPr>
              <a:t>Access the text alternative for slide images.</a:t>
            </a:r>
            <a:endParaRPr lang="en-US" sz="1200" noProof="0" dirty="0"/>
          </a:p>
        </p:txBody>
      </p:sp>
      <p:sp>
        <p:nvSpPr>
          <p:cNvPr id="6" name="Slide Number Placeholder 5">
            <a:extLst>
              <a:ext uri="{FF2B5EF4-FFF2-40B4-BE49-F238E27FC236}">
                <a16:creationId xmlns:a16="http://schemas.microsoft.com/office/drawing/2014/main" xmlns="" id="{90102B6F-89FA-434F-AEA7-27252908F62E}"/>
              </a:ext>
            </a:extLst>
          </p:cNvPr>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3797994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609780-5B8C-4589-9016-1EE2ADC4214A}"/>
              </a:ext>
            </a:extLst>
          </p:cNvPr>
          <p:cNvSpPr>
            <a:spLocks noGrp="1"/>
          </p:cNvSpPr>
          <p:nvPr>
            <p:ph type="title"/>
          </p:nvPr>
        </p:nvSpPr>
        <p:spPr/>
        <p:txBody>
          <a:bodyPr/>
          <a:lstStyle/>
          <a:p>
            <a:r>
              <a:rPr lang="en-US" noProof="0" dirty="0"/>
              <a:t>Internal Controls</a:t>
            </a:r>
          </a:p>
        </p:txBody>
      </p:sp>
      <p:sp>
        <p:nvSpPr>
          <p:cNvPr id="8" name="Content Placeholder 7">
            <a:extLst>
              <a:ext uri="{FF2B5EF4-FFF2-40B4-BE49-F238E27FC236}">
                <a16:creationId xmlns:a16="http://schemas.microsoft.com/office/drawing/2014/main" xmlns="" id="{A1244EF3-CE9E-4AE6-832A-E352C7D2FE00}"/>
              </a:ext>
            </a:extLst>
          </p:cNvPr>
          <p:cNvSpPr>
            <a:spLocks noGrp="1"/>
          </p:cNvSpPr>
          <p:nvPr>
            <p:ph sz="quarter" idx="11"/>
          </p:nvPr>
        </p:nvSpPr>
        <p:spPr/>
        <p:txBody>
          <a:bodyPr/>
          <a:lstStyle/>
          <a:p>
            <a:pPr>
              <a:spcBef>
                <a:spcPts val="1000"/>
              </a:spcBef>
              <a:spcAft>
                <a:spcPts val="0"/>
              </a:spcAft>
            </a:pPr>
            <a:r>
              <a:rPr lang="en-US" sz="2400" b="1" noProof="0" dirty="0"/>
              <a:t>Internal controls </a:t>
            </a:r>
            <a:r>
              <a:rPr lang="en-US" sz="2400" noProof="0" dirty="0"/>
              <a:t>attempt to eliminate the opportunity element of fraud.</a:t>
            </a:r>
          </a:p>
          <a:p>
            <a:pPr>
              <a:spcBef>
                <a:spcPts val="1000"/>
              </a:spcBef>
              <a:spcAft>
                <a:spcPts val="0"/>
              </a:spcAft>
            </a:pPr>
            <a:r>
              <a:rPr lang="en-US" sz="2400" noProof="0" dirty="0"/>
              <a:t>Internal controls represent plans to:</a:t>
            </a:r>
          </a:p>
          <a:p>
            <a:pPr marL="291600" lvl="1" indent="-291600">
              <a:spcBef>
                <a:spcPts val="1000"/>
              </a:spcBef>
              <a:spcAft>
                <a:spcPts val="0"/>
              </a:spcAft>
            </a:pPr>
            <a:r>
              <a:rPr lang="en-US" noProof="0" dirty="0"/>
              <a:t>Safeguard the company’s assets.</a:t>
            </a:r>
          </a:p>
          <a:p>
            <a:pPr marL="291600" lvl="1" indent="-291600">
              <a:spcBef>
                <a:spcPts val="1000"/>
              </a:spcBef>
              <a:spcAft>
                <a:spcPts val="0"/>
              </a:spcAft>
            </a:pPr>
            <a:r>
              <a:rPr lang="en-US" noProof="0" dirty="0"/>
              <a:t>Improve the accuracy and reliability of accounting information.</a:t>
            </a:r>
          </a:p>
        </p:txBody>
      </p:sp>
      <p:sp>
        <p:nvSpPr>
          <p:cNvPr id="7" name="Slide Number Placeholder 6">
            <a:extLst>
              <a:ext uri="{FF2B5EF4-FFF2-40B4-BE49-F238E27FC236}">
                <a16:creationId xmlns:a16="http://schemas.microsoft.com/office/drawing/2014/main" xmlns="" id="{8B264E39-7962-45B7-957D-5994DC99CC9F}"/>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4743692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2E9843-8E40-4904-9D96-F45E967AC249}"/>
              </a:ext>
            </a:extLst>
          </p:cNvPr>
          <p:cNvSpPr>
            <a:spLocks noGrp="1"/>
          </p:cNvSpPr>
          <p:nvPr>
            <p:ph type="title"/>
          </p:nvPr>
        </p:nvSpPr>
        <p:spPr/>
        <p:txBody>
          <a:bodyPr/>
          <a:lstStyle/>
          <a:p>
            <a:r>
              <a:rPr lang="en-US" noProof="0" dirty="0"/>
              <a:t>Common Mistake </a:t>
            </a:r>
            <a:r>
              <a:rPr lang="en-US" sz="1000" b="0" noProof="0" dirty="0"/>
              <a:t>2</a:t>
            </a:r>
          </a:p>
        </p:txBody>
      </p:sp>
      <p:sp>
        <p:nvSpPr>
          <p:cNvPr id="3" name="Content Placeholder 2">
            <a:extLst>
              <a:ext uri="{FF2B5EF4-FFF2-40B4-BE49-F238E27FC236}">
                <a16:creationId xmlns:a16="http://schemas.microsoft.com/office/drawing/2014/main" xmlns="" id="{6D82F1E5-BB0D-4368-8C40-B71B06D596EE}"/>
              </a:ext>
            </a:extLst>
          </p:cNvPr>
          <p:cNvSpPr>
            <a:spLocks noGrp="1"/>
          </p:cNvSpPr>
          <p:nvPr>
            <p:ph sz="quarter" idx="11"/>
          </p:nvPr>
        </p:nvSpPr>
        <p:spPr>
          <a:xfrm>
            <a:off x="342900" y="1276709"/>
            <a:ext cx="8458200" cy="4943469"/>
          </a:xfrm>
        </p:spPr>
        <p:txBody>
          <a:bodyPr>
            <a:normAutofit lnSpcReduction="10000"/>
          </a:bodyPr>
          <a:lstStyle/>
          <a:p>
            <a:pPr>
              <a:spcBef>
                <a:spcPts val="1000"/>
              </a:spcBef>
              <a:spcAft>
                <a:spcPts val="0"/>
              </a:spcAft>
            </a:pPr>
            <a:r>
              <a:rPr lang="en-US" sz="2200" noProof="0" dirty="0"/>
              <a:t>Notice that bank statements refer to an increase (or deposit) in the cash balance as a credit and a decrease (or withdrawal) as a debit. This terminology is the opposite of that used in financial accounting, where debit refers to an increase in cash and credit refers to a decrease in cash. </a:t>
            </a:r>
          </a:p>
          <a:p>
            <a:pPr>
              <a:spcBef>
                <a:spcPts val="1000"/>
              </a:spcBef>
              <a:spcAft>
                <a:spcPts val="0"/>
              </a:spcAft>
            </a:pPr>
            <a:r>
              <a:rPr lang="en-US" sz="2200" noProof="0" dirty="0"/>
              <a:t>The reason for the difference in terminology is a difference in perspective.</a:t>
            </a:r>
          </a:p>
          <a:p>
            <a:pPr marL="291600" lvl="1" indent="-291600">
              <a:spcBef>
                <a:spcPts val="1000"/>
              </a:spcBef>
              <a:spcAft>
                <a:spcPts val="0"/>
              </a:spcAft>
            </a:pPr>
            <a:r>
              <a:rPr lang="en-US" sz="2000" noProof="0" dirty="0"/>
              <a:t>When a company makes a deposit, it views this as an increase to cash, so it records a debit to the Cash account. However, the bank views this same deposit as an increase in the amount owed to the company, or a liability, which is recorded as a credit.</a:t>
            </a:r>
          </a:p>
          <a:p>
            <a:pPr marL="291600" lvl="1" indent="-291600">
              <a:spcBef>
                <a:spcPts val="1000"/>
              </a:spcBef>
              <a:spcAft>
                <a:spcPts val="0"/>
              </a:spcAft>
            </a:pPr>
            <a:r>
              <a:rPr lang="en-US" sz="2000" noProof="0" dirty="0"/>
              <a:t>Similarly, a withdrawal of cash from the bank is viewed by the company as a decrease to its Cash account, so it is recorded with a credit, but the bank views this withdrawal as a decrease to the amount owed to the company, so it debits its liability.</a:t>
            </a:r>
          </a:p>
        </p:txBody>
      </p:sp>
      <p:sp>
        <p:nvSpPr>
          <p:cNvPr id="6" name="Slide Number Placeholder 5">
            <a:extLst>
              <a:ext uri="{FF2B5EF4-FFF2-40B4-BE49-F238E27FC236}">
                <a16:creationId xmlns:a16="http://schemas.microsoft.com/office/drawing/2014/main" xmlns="" id="{F23C7F91-2982-4548-9031-A04BF6B932DA}"/>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24190958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DD4836-12FC-496F-8FA1-5B5B7536B474}"/>
              </a:ext>
            </a:extLst>
          </p:cNvPr>
          <p:cNvSpPr>
            <a:spLocks noGrp="1"/>
          </p:cNvSpPr>
          <p:nvPr>
            <p:ph type="title"/>
          </p:nvPr>
        </p:nvSpPr>
        <p:spPr/>
        <p:txBody>
          <a:bodyPr/>
          <a:lstStyle/>
          <a:p>
            <a:r>
              <a:rPr lang="en-US" noProof="0" dirty="0"/>
              <a:t>Reconciling the Bank Account</a:t>
            </a:r>
          </a:p>
        </p:txBody>
      </p:sp>
      <p:sp>
        <p:nvSpPr>
          <p:cNvPr id="3" name="Content Placeholder 2">
            <a:extLst>
              <a:ext uri="{FF2B5EF4-FFF2-40B4-BE49-F238E27FC236}">
                <a16:creationId xmlns:a16="http://schemas.microsoft.com/office/drawing/2014/main" xmlns="" id="{AB12974B-CC31-4422-952F-4BC03EACF127}"/>
              </a:ext>
            </a:extLst>
          </p:cNvPr>
          <p:cNvSpPr>
            <a:spLocks noGrp="1"/>
          </p:cNvSpPr>
          <p:nvPr>
            <p:ph sz="quarter" idx="11"/>
          </p:nvPr>
        </p:nvSpPr>
        <p:spPr/>
        <p:txBody>
          <a:bodyPr/>
          <a:lstStyle/>
          <a:p>
            <a:pPr marL="0" indent="0">
              <a:buNone/>
            </a:pPr>
            <a:r>
              <a:rPr lang="en-US" sz="2400" noProof="0" dirty="0"/>
              <a:t>Reconciling the bank account involves the following three steps:</a:t>
            </a:r>
          </a:p>
          <a:p>
            <a:pPr marL="403200" indent="-403200">
              <a:spcBef>
                <a:spcPts val="1000"/>
              </a:spcBef>
              <a:spcAft>
                <a:spcPts val="0"/>
              </a:spcAft>
              <a:buFont typeface="+mj-lt"/>
              <a:buAutoNum type="arabicPeriod"/>
            </a:pPr>
            <a:r>
              <a:rPr lang="en-US" noProof="0" dirty="0"/>
              <a:t>Reconcile the </a:t>
            </a:r>
            <a:r>
              <a:rPr lang="en-US" b="1" noProof="0" dirty="0"/>
              <a:t>bank’s </a:t>
            </a:r>
            <a:r>
              <a:rPr lang="en-US" noProof="0" dirty="0"/>
              <a:t>cash balance. </a:t>
            </a:r>
          </a:p>
          <a:p>
            <a:pPr marL="403200" indent="-403200">
              <a:spcBef>
                <a:spcPts val="1000"/>
              </a:spcBef>
              <a:spcAft>
                <a:spcPts val="0"/>
              </a:spcAft>
              <a:buFont typeface="+mj-lt"/>
              <a:buAutoNum type="arabicPeriod"/>
            </a:pPr>
            <a:r>
              <a:rPr lang="en-US" noProof="0" dirty="0"/>
              <a:t>Reconcile the </a:t>
            </a:r>
            <a:r>
              <a:rPr lang="en-US" b="1" noProof="0" dirty="0"/>
              <a:t>company’s </a:t>
            </a:r>
            <a:r>
              <a:rPr lang="en-US" noProof="0" dirty="0"/>
              <a:t>cash balance. </a:t>
            </a:r>
          </a:p>
          <a:p>
            <a:pPr marL="403200" indent="-403200">
              <a:spcBef>
                <a:spcPts val="1000"/>
              </a:spcBef>
              <a:spcAft>
                <a:spcPts val="0"/>
              </a:spcAft>
              <a:buFont typeface="+mj-lt"/>
              <a:buAutoNum type="arabicPeriod"/>
            </a:pPr>
            <a:r>
              <a:rPr lang="en-US" noProof="0" dirty="0"/>
              <a:t>Update the company’s Cash account by recording items identified in step 2.</a:t>
            </a:r>
          </a:p>
        </p:txBody>
      </p:sp>
      <p:sp>
        <p:nvSpPr>
          <p:cNvPr id="6" name="Slide Number Placeholder 5">
            <a:extLst>
              <a:ext uri="{FF2B5EF4-FFF2-40B4-BE49-F238E27FC236}">
                <a16:creationId xmlns:a16="http://schemas.microsoft.com/office/drawing/2014/main" xmlns="" id="{F074EED2-827D-4CF4-85C8-04C59C81BB60}"/>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40184506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9CA239-4D8D-4A11-9144-99846FFCAEC2}"/>
              </a:ext>
            </a:extLst>
          </p:cNvPr>
          <p:cNvSpPr>
            <a:spLocks noGrp="1"/>
          </p:cNvSpPr>
          <p:nvPr>
            <p:ph type="title"/>
          </p:nvPr>
        </p:nvSpPr>
        <p:spPr/>
        <p:txBody>
          <a:bodyPr>
            <a:normAutofit fontScale="90000"/>
          </a:bodyPr>
          <a:lstStyle/>
          <a:p>
            <a:r>
              <a:rPr lang="en-US" noProof="0" dirty="0"/>
              <a:t>Step 1: Reconcile the </a:t>
            </a:r>
            <a:r>
              <a:rPr lang="en-US" i="1" noProof="0" dirty="0"/>
              <a:t>Bank’s</a:t>
            </a:r>
            <a:r>
              <a:rPr lang="en-US" noProof="0" dirty="0"/>
              <a:t> Cash Balance</a:t>
            </a:r>
          </a:p>
        </p:txBody>
      </p:sp>
      <p:sp>
        <p:nvSpPr>
          <p:cNvPr id="3" name="Content Placeholder 2">
            <a:extLst>
              <a:ext uri="{FF2B5EF4-FFF2-40B4-BE49-F238E27FC236}">
                <a16:creationId xmlns:a16="http://schemas.microsoft.com/office/drawing/2014/main" xmlns="" id="{AF8275B8-EA3A-45D5-B515-7F29691228C7}"/>
              </a:ext>
            </a:extLst>
          </p:cNvPr>
          <p:cNvSpPr>
            <a:spLocks noGrp="1"/>
          </p:cNvSpPr>
          <p:nvPr>
            <p:ph sz="quarter" idx="11"/>
          </p:nvPr>
        </p:nvSpPr>
        <p:spPr/>
        <p:txBody>
          <a:bodyPr/>
          <a:lstStyle/>
          <a:p>
            <a:pPr>
              <a:spcBef>
                <a:spcPts val="1000"/>
              </a:spcBef>
              <a:spcAft>
                <a:spcPts val="0"/>
              </a:spcAft>
            </a:pPr>
            <a:r>
              <a:rPr lang="en-US" sz="2400" noProof="0" dirty="0"/>
              <a:t>Cash transactions recorded by the company, but not yet recorded by its bank:</a:t>
            </a:r>
            <a:endParaRPr lang="en-US" sz="2400" b="1" noProof="0" dirty="0"/>
          </a:p>
          <a:p>
            <a:pPr marL="291600" lvl="1" indent="-291600">
              <a:spcBef>
                <a:spcPts val="1000"/>
              </a:spcBef>
              <a:spcAft>
                <a:spcPts val="0"/>
              </a:spcAft>
            </a:pPr>
            <a:r>
              <a:rPr lang="en-US" b="1" noProof="0" dirty="0"/>
              <a:t>Deposits outstanding</a:t>
            </a:r>
            <a:r>
              <a:rPr lang="en-US" noProof="0" dirty="0"/>
              <a:t>: Cash receipts of the company that have not been added to the bank’s record of the company’s balance.</a:t>
            </a:r>
          </a:p>
          <a:p>
            <a:pPr marL="291600" lvl="1" indent="-291600">
              <a:spcBef>
                <a:spcPts val="1000"/>
              </a:spcBef>
              <a:spcAft>
                <a:spcPts val="0"/>
              </a:spcAft>
            </a:pPr>
            <a:r>
              <a:rPr lang="en-US" b="1" noProof="0" dirty="0"/>
              <a:t>Checks outstanding</a:t>
            </a:r>
            <a:r>
              <a:rPr lang="en-US" noProof="0" dirty="0"/>
              <a:t>: Checks the company has written that have not been subtracted from the bank’s record of the company’s balance.</a:t>
            </a:r>
          </a:p>
          <a:p>
            <a:pPr marL="291600" lvl="1" indent="-291600">
              <a:spcBef>
                <a:spcPts val="1000"/>
              </a:spcBef>
              <a:spcAft>
                <a:spcPts val="0"/>
              </a:spcAft>
            </a:pPr>
            <a:r>
              <a:rPr lang="en-US" noProof="0" dirty="0"/>
              <a:t>Bank errors.</a:t>
            </a:r>
          </a:p>
        </p:txBody>
      </p:sp>
      <p:sp>
        <p:nvSpPr>
          <p:cNvPr id="6" name="Slide Number Placeholder 5">
            <a:extLst>
              <a:ext uri="{FF2B5EF4-FFF2-40B4-BE49-F238E27FC236}">
                <a16:creationId xmlns:a16="http://schemas.microsoft.com/office/drawing/2014/main" xmlns="" id="{9B8C50EB-86B6-412F-9C74-80D51393BC45}"/>
              </a:ext>
            </a:extLst>
          </p:cNvPr>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16741449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9CA239-4D8D-4A11-9144-99846FFCAEC2}"/>
              </a:ext>
            </a:extLst>
          </p:cNvPr>
          <p:cNvSpPr>
            <a:spLocks noGrp="1"/>
          </p:cNvSpPr>
          <p:nvPr>
            <p:ph type="title"/>
          </p:nvPr>
        </p:nvSpPr>
        <p:spPr/>
        <p:txBody>
          <a:bodyPr>
            <a:normAutofit fontScale="90000"/>
          </a:bodyPr>
          <a:lstStyle/>
          <a:p>
            <a:r>
              <a:rPr lang="en-US" noProof="0" dirty="0"/>
              <a:t>Step 2: Reconcile the </a:t>
            </a:r>
            <a:r>
              <a:rPr lang="en-US" i="1" noProof="0" dirty="0"/>
              <a:t>Company’s</a:t>
            </a:r>
            <a:r>
              <a:rPr lang="en-US" noProof="0" dirty="0"/>
              <a:t> Cash Balance</a:t>
            </a:r>
          </a:p>
        </p:txBody>
      </p:sp>
      <p:sp>
        <p:nvSpPr>
          <p:cNvPr id="3" name="Content Placeholder 2">
            <a:extLst>
              <a:ext uri="{FF2B5EF4-FFF2-40B4-BE49-F238E27FC236}">
                <a16:creationId xmlns:a16="http://schemas.microsoft.com/office/drawing/2014/main" xmlns="" id="{AF8275B8-EA3A-45D5-B515-7F29691228C7}"/>
              </a:ext>
            </a:extLst>
          </p:cNvPr>
          <p:cNvSpPr>
            <a:spLocks noGrp="1"/>
          </p:cNvSpPr>
          <p:nvPr>
            <p:ph sz="quarter" idx="11"/>
          </p:nvPr>
        </p:nvSpPr>
        <p:spPr/>
        <p:txBody>
          <a:bodyPr>
            <a:normAutofit fontScale="92500" lnSpcReduction="20000"/>
          </a:bodyPr>
          <a:lstStyle/>
          <a:p>
            <a:pPr marL="342900" indent="-342900">
              <a:spcBef>
                <a:spcPts val="1000"/>
              </a:spcBef>
              <a:spcAft>
                <a:spcPts val="0"/>
              </a:spcAft>
              <a:buFont typeface="Arial" panose="020B0604020202020204" pitchFamily="34" charset="0"/>
              <a:buChar char="•"/>
            </a:pPr>
            <a:r>
              <a:rPr lang="en-US" sz="2400" noProof="0" dirty="0"/>
              <a:t>Cash transactions recorded by bank but not company</a:t>
            </a:r>
          </a:p>
          <a:p>
            <a:pPr marL="342900" indent="-342900">
              <a:spcBef>
                <a:spcPts val="1000"/>
              </a:spcBef>
              <a:spcAft>
                <a:spcPts val="0"/>
              </a:spcAft>
              <a:buFont typeface="Arial" panose="020B0604020202020204" pitchFamily="34" charset="0"/>
              <a:buChar char="•"/>
            </a:pPr>
            <a:r>
              <a:rPr lang="en-US" sz="2400" noProof="0" dirty="0"/>
              <a:t>Common items that will </a:t>
            </a:r>
            <a:r>
              <a:rPr lang="en-US" sz="2400" b="1" noProof="0" dirty="0"/>
              <a:t>increase</a:t>
            </a:r>
            <a:r>
              <a:rPr lang="en-US" sz="2400" noProof="0" dirty="0"/>
              <a:t> the company’s cash balance include:</a:t>
            </a:r>
          </a:p>
          <a:p>
            <a:pPr marL="687388" lvl="1">
              <a:spcBef>
                <a:spcPts val="1000"/>
              </a:spcBef>
              <a:spcAft>
                <a:spcPts val="0"/>
              </a:spcAft>
            </a:pPr>
            <a:r>
              <a:rPr lang="en-US" sz="2400" noProof="0" dirty="0"/>
              <a:t>Bank collections on the company’s behalf</a:t>
            </a:r>
          </a:p>
          <a:p>
            <a:pPr marL="687388" lvl="1">
              <a:spcBef>
                <a:spcPts val="1000"/>
              </a:spcBef>
              <a:spcAft>
                <a:spcPts val="0"/>
              </a:spcAft>
            </a:pPr>
            <a:r>
              <a:rPr lang="en-US" sz="2400" noProof="0" dirty="0"/>
              <a:t>Interest earned on average daily balance</a:t>
            </a:r>
          </a:p>
          <a:p>
            <a:pPr marL="342900" indent="-342900">
              <a:spcBef>
                <a:spcPts val="1000"/>
              </a:spcBef>
              <a:spcAft>
                <a:spcPts val="0"/>
              </a:spcAft>
              <a:buFont typeface="Arial" panose="020B0604020202020204" pitchFamily="34" charset="0"/>
              <a:buChar char="•"/>
            </a:pPr>
            <a:r>
              <a:rPr lang="en-US" sz="2400" noProof="0" dirty="0"/>
              <a:t>Common items that will </a:t>
            </a:r>
            <a:r>
              <a:rPr lang="en-US" sz="2400" b="1" noProof="0" dirty="0"/>
              <a:t>decrease</a:t>
            </a:r>
            <a:r>
              <a:rPr lang="en-US" sz="2400" noProof="0" dirty="0"/>
              <a:t> the company’s cash balance include:</a:t>
            </a:r>
          </a:p>
          <a:p>
            <a:pPr marL="687388" lvl="1">
              <a:spcBef>
                <a:spcPts val="1000"/>
              </a:spcBef>
              <a:spcAft>
                <a:spcPts val="0"/>
              </a:spcAft>
            </a:pPr>
            <a:r>
              <a:rPr lang="en-US" sz="2400" noProof="0" dirty="0"/>
              <a:t>Electronic funds transfers (EFTs)</a:t>
            </a:r>
          </a:p>
          <a:p>
            <a:pPr marL="687388" lvl="1">
              <a:spcBef>
                <a:spcPts val="1000"/>
              </a:spcBef>
              <a:spcAft>
                <a:spcPts val="0"/>
              </a:spcAft>
            </a:pPr>
            <a:r>
              <a:rPr lang="en-US" sz="2400" noProof="0" dirty="0"/>
              <a:t>NSF checks – customers’ checks written on “nonsufficient funds”</a:t>
            </a:r>
          </a:p>
          <a:p>
            <a:pPr marL="687388" lvl="1">
              <a:spcBef>
                <a:spcPts val="1000"/>
              </a:spcBef>
              <a:spcAft>
                <a:spcPts val="0"/>
              </a:spcAft>
            </a:pPr>
            <a:r>
              <a:rPr lang="en-US" sz="2400" noProof="0" dirty="0"/>
              <a:t>Debit card purchases</a:t>
            </a:r>
          </a:p>
          <a:p>
            <a:pPr marL="687388" lvl="1">
              <a:spcBef>
                <a:spcPts val="1000"/>
              </a:spcBef>
              <a:spcAft>
                <a:spcPts val="0"/>
              </a:spcAft>
            </a:pPr>
            <a:r>
              <a:rPr lang="en-US" sz="2400" noProof="0" dirty="0"/>
              <a:t>Bank service fees.</a:t>
            </a:r>
          </a:p>
          <a:p>
            <a:pPr marL="342900" indent="-342900">
              <a:spcBef>
                <a:spcPts val="1000"/>
              </a:spcBef>
              <a:spcAft>
                <a:spcPts val="0"/>
              </a:spcAft>
              <a:buFont typeface="Arial" panose="020B0604020202020204" pitchFamily="34" charset="0"/>
              <a:buChar char="•"/>
            </a:pPr>
            <a:r>
              <a:rPr lang="en-US" sz="2400" noProof="0" dirty="0"/>
              <a:t>Company errors</a:t>
            </a:r>
            <a:endParaRPr lang="en-US" noProof="0" dirty="0"/>
          </a:p>
        </p:txBody>
      </p:sp>
      <p:sp>
        <p:nvSpPr>
          <p:cNvPr id="6" name="Slide Number Placeholder 5">
            <a:extLst>
              <a:ext uri="{FF2B5EF4-FFF2-40B4-BE49-F238E27FC236}">
                <a16:creationId xmlns:a16="http://schemas.microsoft.com/office/drawing/2014/main" xmlns="" id="{9B8C50EB-86B6-412F-9C74-80D51393BC45}"/>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7632597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C810EBE-F217-45CF-ADD0-603A403AC879}"/>
              </a:ext>
            </a:extLst>
          </p:cNvPr>
          <p:cNvSpPr>
            <a:spLocks noGrp="1"/>
          </p:cNvSpPr>
          <p:nvPr>
            <p:ph type="title"/>
          </p:nvPr>
        </p:nvSpPr>
        <p:spPr/>
        <p:txBody>
          <a:bodyPr>
            <a:normAutofit fontScale="90000"/>
          </a:bodyPr>
          <a:lstStyle/>
          <a:p>
            <a:r>
              <a:rPr lang="en-US" sz="3600" noProof="0" dirty="0">
                <a:solidFill>
                  <a:schemeClr val="tx1"/>
                </a:solidFill>
              </a:rPr>
              <a:t>Illustration 4–10</a:t>
            </a:r>
            <a:r>
              <a:rPr lang="en-US" noProof="0" dirty="0">
                <a:solidFill>
                  <a:schemeClr val="tx1"/>
                </a:solidFill>
              </a:rPr>
              <a:t> </a:t>
            </a:r>
            <a:r>
              <a:rPr lang="en-US" sz="3600" noProof="0" dirty="0">
                <a:solidFill>
                  <a:schemeClr val="tx1"/>
                </a:solidFill>
              </a:rPr>
              <a:t>Differences in Cash Collections</a:t>
            </a:r>
            <a:endParaRPr lang="en-US" noProof="0" dirty="0">
              <a:solidFill>
                <a:schemeClr val="tx1"/>
              </a:solidFill>
            </a:endParaRPr>
          </a:p>
        </p:txBody>
      </p:sp>
      <p:pic>
        <p:nvPicPr>
          <p:cNvPr id="3" name="Picture 2" descr="The illustration shows 2 tables. The table on the left shows the company records and the table on the right shows the bank statement.">
            <a:extLst>
              <a:ext uri="{FF2B5EF4-FFF2-40B4-BE49-F238E27FC236}">
                <a16:creationId xmlns:a16="http://schemas.microsoft.com/office/drawing/2014/main" xmlns="" id="{CE3A5B72-DC35-44E4-84C4-117F2C7F123D}"/>
              </a:ext>
            </a:extLst>
          </p:cNvPr>
          <p:cNvPicPr>
            <a:picLocks noChangeAspect="1"/>
          </p:cNvPicPr>
          <p:nvPr/>
        </p:nvPicPr>
        <p:blipFill>
          <a:blip r:embed="rId3"/>
          <a:stretch>
            <a:fillRect/>
          </a:stretch>
        </p:blipFill>
        <p:spPr>
          <a:xfrm>
            <a:off x="433387" y="1224272"/>
            <a:ext cx="8277225" cy="4829175"/>
          </a:xfrm>
          <a:prstGeom prst="rect">
            <a:avLst/>
          </a:prstGeom>
        </p:spPr>
      </p:pic>
      <p:sp>
        <p:nvSpPr>
          <p:cNvPr id="5" name="Text Placeholder 4">
            <a:extLst>
              <a:ext uri="{FF2B5EF4-FFF2-40B4-BE49-F238E27FC236}">
                <a16:creationId xmlns:a16="http://schemas.microsoft.com/office/drawing/2014/main" xmlns="" id="{8C845D5A-6A3F-4FA5-918E-243BC288CB84}"/>
              </a:ext>
            </a:extLst>
          </p:cNvPr>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endParaRPr lang="en-US" sz="1200" noProof="0" dirty="0"/>
          </a:p>
        </p:txBody>
      </p:sp>
      <p:sp>
        <p:nvSpPr>
          <p:cNvPr id="7" name="Slide Number Placeholder 6">
            <a:extLst>
              <a:ext uri="{FF2B5EF4-FFF2-40B4-BE49-F238E27FC236}">
                <a16:creationId xmlns:a16="http://schemas.microsoft.com/office/drawing/2014/main" xmlns="" id="{258BB2CA-684F-4E80-8D2A-60197659F94F}"/>
              </a:ext>
            </a:extLst>
          </p:cNvPr>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11081226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5652E1-D16A-449F-8F94-1E749E68E3CF}"/>
              </a:ext>
            </a:extLst>
          </p:cNvPr>
          <p:cNvSpPr>
            <a:spLocks noGrp="1"/>
          </p:cNvSpPr>
          <p:nvPr>
            <p:ph type="title"/>
          </p:nvPr>
        </p:nvSpPr>
        <p:spPr/>
        <p:txBody>
          <a:bodyPr>
            <a:normAutofit fontScale="90000"/>
          </a:bodyPr>
          <a:lstStyle/>
          <a:p>
            <a:r>
              <a:rPr lang="en-US" sz="3600" noProof="0" dirty="0">
                <a:solidFill>
                  <a:schemeClr val="tx1"/>
                </a:solidFill>
              </a:rPr>
              <a:t>Illustration 4–11</a:t>
            </a:r>
            <a:r>
              <a:rPr lang="en-US" noProof="0" dirty="0">
                <a:solidFill>
                  <a:schemeClr val="tx1"/>
                </a:solidFill>
              </a:rPr>
              <a:t> </a:t>
            </a:r>
            <a:r>
              <a:rPr lang="en-US" sz="3600" noProof="0" dirty="0">
                <a:solidFill>
                  <a:schemeClr val="tx1"/>
                </a:solidFill>
              </a:rPr>
              <a:t>Differences in Cash Payments</a:t>
            </a:r>
            <a:endParaRPr lang="en-US" noProof="0" dirty="0">
              <a:solidFill>
                <a:schemeClr val="tx1"/>
              </a:solidFill>
            </a:endParaRPr>
          </a:p>
        </p:txBody>
      </p:sp>
      <p:pic>
        <p:nvPicPr>
          <p:cNvPr id="3" name="Picture 2" descr="The illustration shows 2 tables. The table on the left shows the company records and the table on the right shows the bank statement.">
            <a:extLst>
              <a:ext uri="{FF2B5EF4-FFF2-40B4-BE49-F238E27FC236}">
                <a16:creationId xmlns:a16="http://schemas.microsoft.com/office/drawing/2014/main" xmlns="" id="{EA168C49-87E3-4AD9-9B85-5770EAB4A136}"/>
              </a:ext>
            </a:extLst>
          </p:cNvPr>
          <p:cNvPicPr>
            <a:picLocks noChangeAspect="1"/>
          </p:cNvPicPr>
          <p:nvPr/>
        </p:nvPicPr>
        <p:blipFill>
          <a:blip r:embed="rId3"/>
          <a:stretch>
            <a:fillRect/>
          </a:stretch>
        </p:blipFill>
        <p:spPr>
          <a:xfrm>
            <a:off x="407350" y="1205324"/>
            <a:ext cx="8329299" cy="4957010"/>
          </a:xfrm>
          <a:prstGeom prst="rect">
            <a:avLst/>
          </a:prstGeom>
        </p:spPr>
      </p:pic>
      <p:sp>
        <p:nvSpPr>
          <p:cNvPr id="4" name="Text Placeholder 3">
            <a:extLst>
              <a:ext uri="{FF2B5EF4-FFF2-40B4-BE49-F238E27FC236}">
                <a16:creationId xmlns:a16="http://schemas.microsoft.com/office/drawing/2014/main" xmlns="" id="{B631B627-2323-469C-B8B7-F259EC10F6C1}"/>
              </a:ext>
            </a:extLst>
          </p:cNvPr>
          <p:cNvSpPr>
            <a:spLocks noGrp="1"/>
          </p:cNvSpPr>
          <p:nvPr>
            <p:ph type="body" sz="quarter" idx="12"/>
          </p:nvPr>
        </p:nvSpPr>
        <p:spPr>
          <a:xfrm>
            <a:off x="2971268" y="6324600"/>
            <a:ext cx="3201464" cy="190500"/>
          </a:xfrm>
        </p:spPr>
        <p:txBody>
          <a:bodyPr/>
          <a:lstStyle/>
          <a:p>
            <a:r>
              <a:rPr lang="en-US" sz="1200" noProof="0" dirty="0">
                <a:hlinkClick r:id="rId4" action="ppaction://hlinksldjump"/>
              </a:rPr>
              <a:t>Access the text alternative for slide images.</a:t>
            </a:r>
            <a:endParaRPr lang="en-US" sz="1200" noProof="0" dirty="0"/>
          </a:p>
        </p:txBody>
      </p:sp>
      <p:sp>
        <p:nvSpPr>
          <p:cNvPr id="6" name="Slide Number Placeholder 5">
            <a:extLst>
              <a:ext uri="{FF2B5EF4-FFF2-40B4-BE49-F238E27FC236}">
                <a16:creationId xmlns:a16="http://schemas.microsoft.com/office/drawing/2014/main" xmlns="" id="{2F54B505-9E9D-4218-81E3-0139132A98BE}"/>
              </a:ext>
            </a:extLst>
          </p:cNvPr>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10931223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DA7937-29A9-4D85-985F-3E81EDCF3D8D}"/>
              </a:ext>
            </a:extLst>
          </p:cNvPr>
          <p:cNvSpPr>
            <a:spLocks noGrp="1"/>
          </p:cNvSpPr>
          <p:nvPr>
            <p:ph type="title"/>
          </p:nvPr>
        </p:nvSpPr>
        <p:spPr/>
        <p:txBody>
          <a:bodyPr>
            <a:noAutofit/>
          </a:bodyPr>
          <a:lstStyle/>
          <a:p>
            <a:r>
              <a:rPr lang="en-US" noProof="0" dirty="0">
                <a:solidFill>
                  <a:schemeClr val="tx1"/>
                </a:solidFill>
                <a:latin typeface="+mn-lt"/>
                <a:cs typeface="Avenir LT Std 65 Medium"/>
              </a:rPr>
              <a:t>Illustration 4–12 Bank Reconciliation</a:t>
            </a:r>
            <a:endParaRPr lang="en-US" noProof="0" dirty="0">
              <a:solidFill>
                <a:schemeClr val="tx1"/>
              </a:solidFill>
              <a:latin typeface="+mn-lt"/>
            </a:endParaRPr>
          </a:p>
        </p:txBody>
      </p:sp>
      <p:pic>
        <p:nvPicPr>
          <p:cNvPr id="3" name="Picture 2" descr="The illustration shows the bank statement for Starlight productions as on March 1, 2024 with 2 tables.">
            <a:extLst>
              <a:ext uri="{FF2B5EF4-FFF2-40B4-BE49-F238E27FC236}">
                <a16:creationId xmlns:a16="http://schemas.microsoft.com/office/drawing/2014/main" xmlns="" id="{91F42910-9369-4040-8CCD-351B6D8B820E}"/>
              </a:ext>
            </a:extLst>
          </p:cNvPr>
          <p:cNvPicPr>
            <a:picLocks noChangeAspect="1"/>
          </p:cNvPicPr>
          <p:nvPr/>
        </p:nvPicPr>
        <p:blipFill>
          <a:blip r:embed="rId3"/>
          <a:stretch>
            <a:fillRect/>
          </a:stretch>
        </p:blipFill>
        <p:spPr>
          <a:xfrm>
            <a:off x="723732" y="1104436"/>
            <a:ext cx="7756494" cy="4978908"/>
          </a:xfrm>
          <a:prstGeom prst="rect">
            <a:avLst/>
          </a:prstGeom>
        </p:spPr>
      </p:pic>
      <p:sp>
        <p:nvSpPr>
          <p:cNvPr id="4" name="Text Placeholder 3">
            <a:extLst>
              <a:ext uri="{FF2B5EF4-FFF2-40B4-BE49-F238E27FC236}">
                <a16:creationId xmlns:a16="http://schemas.microsoft.com/office/drawing/2014/main" xmlns="" id="{28FEA71F-6085-4AC8-8889-F26AFC01BDD3}"/>
              </a:ext>
            </a:extLst>
          </p:cNvPr>
          <p:cNvSpPr>
            <a:spLocks noGrp="1"/>
          </p:cNvSpPr>
          <p:nvPr>
            <p:ph type="body" sz="quarter" idx="12"/>
          </p:nvPr>
        </p:nvSpPr>
        <p:spPr>
          <a:xfrm>
            <a:off x="2971268" y="6324600"/>
            <a:ext cx="3201464" cy="190500"/>
          </a:xfrm>
        </p:spPr>
        <p:txBody>
          <a:bodyPr/>
          <a:lstStyle/>
          <a:p>
            <a:r>
              <a:rPr lang="en-US" sz="1200" noProof="0" dirty="0">
                <a:hlinkClick r:id="rId4" action="ppaction://hlinksldjump"/>
              </a:rPr>
              <a:t>Access the text alternative for slide images.</a:t>
            </a:r>
            <a:endParaRPr lang="en-US" sz="1200" noProof="0" dirty="0"/>
          </a:p>
        </p:txBody>
      </p:sp>
      <p:sp>
        <p:nvSpPr>
          <p:cNvPr id="6" name="Slide Number Placeholder 5">
            <a:extLst>
              <a:ext uri="{FF2B5EF4-FFF2-40B4-BE49-F238E27FC236}">
                <a16:creationId xmlns:a16="http://schemas.microsoft.com/office/drawing/2014/main" xmlns="" id="{D5E7A57A-50A4-4021-9C87-AC10E3EA9B96}"/>
              </a:ext>
            </a:extLst>
          </p:cNvPr>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20168667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9A8440A-D991-420A-8B07-23E09BFB9FD8}"/>
              </a:ext>
            </a:extLst>
          </p:cNvPr>
          <p:cNvSpPr>
            <a:spLocks noGrp="1"/>
          </p:cNvSpPr>
          <p:nvPr>
            <p:ph type="title"/>
          </p:nvPr>
        </p:nvSpPr>
        <p:spPr/>
        <p:txBody>
          <a:bodyPr/>
          <a:lstStyle/>
          <a:p>
            <a:r>
              <a:rPr lang="en-US" noProof="0" dirty="0"/>
              <a:t>Common Mistake </a:t>
            </a:r>
            <a:r>
              <a:rPr lang="en-US" sz="1000" b="0" noProof="0" dirty="0"/>
              <a:t>3</a:t>
            </a:r>
          </a:p>
        </p:txBody>
      </p:sp>
      <p:sp>
        <p:nvSpPr>
          <p:cNvPr id="3" name="Content Placeholder 2">
            <a:extLst>
              <a:ext uri="{FF2B5EF4-FFF2-40B4-BE49-F238E27FC236}">
                <a16:creationId xmlns:a16="http://schemas.microsoft.com/office/drawing/2014/main" xmlns="" id="{A067A8A5-A0A4-4D6E-8C57-7B61D024BA18}"/>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200" noProof="0" dirty="0"/>
              <a:t>Students sometimes mistake an NSF check from a customer as a bad check written by the company instead of one written to the company. </a:t>
            </a:r>
          </a:p>
          <a:p>
            <a:pPr marL="291600" indent="-291600">
              <a:spcBef>
                <a:spcPts val="1000"/>
              </a:spcBef>
              <a:spcAft>
                <a:spcPts val="0"/>
              </a:spcAft>
              <a:buFont typeface="Arial" panose="020B0604020202020204" pitchFamily="34" charset="0"/>
              <a:buChar char="•"/>
            </a:pPr>
            <a:r>
              <a:rPr lang="en-US" sz="2200" noProof="0" dirty="0"/>
              <a:t>When an NSF check occurs, the company has deposited a customer’s check but the customer did not have enough funds to cover the check.</a:t>
            </a:r>
          </a:p>
          <a:p>
            <a:pPr marL="291600" indent="-291600">
              <a:spcBef>
                <a:spcPts val="1000"/>
              </a:spcBef>
              <a:spcAft>
                <a:spcPts val="0"/>
              </a:spcAft>
              <a:buFont typeface="Arial" panose="020B0604020202020204" pitchFamily="34" charset="0"/>
              <a:buChar char="•"/>
            </a:pPr>
            <a:r>
              <a:rPr lang="en-US" sz="2200" noProof="0" dirty="0"/>
              <a:t>The company must adjust its balance of cash downward to reverse the increase in cash it recorded at the time of deposit.</a:t>
            </a:r>
          </a:p>
          <a:p>
            <a:pPr marL="291600" indent="-291600">
              <a:spcBef>
                <a:spcPts val="1000"/>
              </a:spcBef>
              <a:spcAft>
                <a:spcPts val="0"/>
              </a:spcAft>
              <a:buFont typeface="Arial" panose="020B0604020202020204" pitchFamily="34" charset="0"/>
              <a:buChar char="•"/>
            </a:pPr>
            <a:r>
              <a:rPr lang="en-US" sz="2200" noProof="0" dirty="0"/>
              <a:t>The effect of this bounced customer check creates an account receivable for the company until the customer honors the funds it owes.</a:t>
            </a:r>
          </a:p>
        </p:txBody>
      </p:sp>
      <p:sp>
        <p:nvSpPr>
          <p:cNvPr id="6" name="Slide Number Placeholder 5">
            <a:extLst>
              <a:ext uri="{FF2B5EF4-FFF2-40B4-BE49-F238E27FC236}">
                <a16:creationId xmlns:a16="http://schemas.microsoft.com/office/drawing/2014/main" xmlns="" id="{BA283A12-9A5B-419E-9007-E2DCE468A420}"/>
              </a:ext>
            </a:extLst>
          </p:cNvPr>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42559973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C82617-9237-4E87-9BD3-758FD07E45B1}"/>
              </a:ext>
            </a:extLst>
          </p:cNvPr>
          <p:cNvSpPr>
            <a:spLocks noGrp="1"/>
          </p:cNvSpPr>
          <p:nvPr>
            <p:ph type="title"/>
          </p:nvPr>
        </p:nvSpPr>
        <p:spPr/>
        <p:txBody>
          <a:bodyPr/>
          <a:lstStyle/>
          <a:p>
            <a:r>
              <a:rPr lang="en-US" noProof="0" dirty="0"/>
              <a:t>Concept Check 4–5 </a:t>
            </a:r>
            <a:r>
              <a:rPr lang="en-US" sz="1000" b="0" noProof="0" dirty="0"/>
              <a:t>1</a:t>
            </a:r>
          </a:p>
        </p:txBody>
      </p:sp>
      <p:sp>
        <p:nvSpPr>
          <p:cNvPr id="3" name="Content Placeholder 2">
            <a:extLst>
              <a:ext uri="{FF2B5EF4-FFF2-40B4-BE49-F238E27FC236}">
                <a16:creationId xmlns:a16="http://schemas.microsoft.com/office/drawing/2014/main" xmlns="" id="{701AB661-36E2-44E3-9D44-F82E706F457C}"/>
              </a:ext>
            </a:extLst>
          </p:cNvPr>
          <p:cNvSpPr>
            <a:spLocks noGrp="1"/>
          </p:cNvSpPr>
          <p:nvPr>
            <p:ph sz="quarter" idx="11"/>
          </p:nvPr>
        </p:nvSpPr>
        <p:spPr>
          <a:xfrm>
            <a:off x="342900" y="1276710"/>
            <a:ext cx="8458200" cy="2974448"/>
          </a:xfrm>
        </p:spPr>
        <p:txBody>
          <a:bodyPr>
            <a:normAutofit/>
          </a:bodyPr>
          <a:lstStyle/>
          <a:p>
            <a:pPr marL="0" indent="0">
              <a:buNone/>
            </a:pPr>
            <a:r>
              <a:rPr lang="en-US" sz="2400" noProof="0" dirty="0"/>
              <a:t>Which of the following items would be found on the “bank side,” or the left-hand side, of the bank reconciliation?</a:t>
            </a:r>
          </a:p>
          <a:p>
            <a:r>
              <a:rPr lang="en-US" sz="2400" b="1" noProof="0" dirty="0"/>
              <a:t>a. </a:t>
            </a:r>
            <a:r>
              <a:rPr lang="en-US" sz="2400" noProof="0" dirty="0"/>
              <a:t>Interest income received on the account</a:t>
            </a:r>
          </a:p>
          <a:p>
            <a:r>
              <a:rPr lang="en-US" sz="2400" b="1" noProof="0" dirty="0"/>
              <a:t>b. </a:t>
            </a:r>
            <a:r>
              <a:rPr lang="en-US" sz="2400" noProof="0" dirty="0"/>
              <a:t>Deposits outstanding</a:t>
            </a:r>
          </a:p>
          <a:p>
            <a:r>
              <a:rPr lang="en-US" sz="2400" b="1" noProof="0" dirty="0"/>
              <a:t>c. </a:t>
            </a:r>
            <a:r>
              <a:rPr lang="en-US" sz="2400" noProof="0" dirty="0"/>
              <a:t>NSF check from a customer</a:t>
            </a:r>
          </a:p>
          <a:p>
            <a:r>
              <a:rPr lang="en-US" sz="2400" b="1" noProof="0" dirty="0"/>
              <a:t>d. </a:t>
            </a:r>
            <a:r>
              <a:rPr lang="en-US" sz="2400" noProof="0" dirty="0"/>
              <a:t>Service fee charged by the bank</a:t>
            </a:r>
          </a:p>
        </p:txBody>
      </p:sp>
      <p:sp>
        <p:nvSpPr>
          <p:cNvPr id="7" name="Slide Number Placeholder 6">
            <a:extLst>
              <a:ext uri="{FF2B5EF4-FFF2-40B4-BE49-F238E27FC236}">
                <a16:creationId xmlns:a16="http://schemas.microsoft.com/office/drawing/2014/main" xmlns="" id="{01023F4A-1648-4717-B078-30835DFEA1F5}"/>
              </a:ext>
            </a:extLst>
          </p:cNvPr>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16984486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C82617-9237-4E87-9BD3-758FD07E45B1}"/>
              </a:ext>
            </a:extLst>
          </p:cNvPr>
          <p:cNvSpPr>
            <a:spLocks noGrp="1"/>
          </p:cNvSpPr>
          <p:nvPr>
            <p:ph type="title"/>
          </p:nvPr>
        </p:nvSpPr>
        <p:spPr/>
        <p:txBody>
          <a:bodyPr/>
          <a:lstStyle/>
          <a:p>
            <a:r>
              <a:rPr lang="en-US" noProof="0" dirty="0"/>
              <a:t>Concept Check 4–5 </a:t>
            </a:r>
            <a:r>
              <a:rPr lang="en-US" sz="1000" b="0" noProof="0" dirty="0"/>
              <a:t>2</a:t>
            </a:r>
          </a:p>
        </p:txBody>
      </p:sp>
      <p:sp>
        <p:nvSpPr>
          <p:cNvPr id="3" name="Content Placeholder 2">
            <a:extLst>
              <a:ext uri="{FF2B5EF4-FFF2-40B4-BE49-F238E27FC236}">
                <a16:creationId xmlns:a16="http://schemas.microsoft.com/office/drawing/2014/main" xmlns="" id="{701AB661-36E2-44E3-9D44-F82E706F457C}"/>
              </a:ext>
            </a:extLst>
          </p:cNvPr>
          <p:cNvSpPr>
            <a:spLocks noGrp="1"/>
          </p:cNvSpPr>
          <p:nvPr>
            <p:ph sz="quarter" idx="11"/>
          </p:nvPr>
        </p:nvSpPr>
        <p:spPr>
          <a:xfrm>
            <a:off x="342900" y="1276710"/>
            <a:ext cx="8458200" cy="2974448"/>
          </a:xfrm>
        </p:spPr>
        <p:txBody>
          <a:bodyPr>
            <a:normAutofit/>
          </a:bodyPr>
          <a:lstStyle/>
          <a:p>
            <a:pPr marL="0" indent="0">
              <a:buNone/>
            </a:pPr>
            <a:r>
              <a:rPr lang="en-US" sz="2400" noProof="0" dirty="0"/>
              <a:t>Which of the following items would be found on the “bank side,” or the left-hand side, of the bank reconciliation?</a:t>
            </a:r>
          </a:p>
          <a:p>
            <a:r>
              <a:rPr lang="en-US" sz="2400" b="1" noProof="0" dirty="0"/>
              <a:t>a. </a:t>
            </a:r>
            <a:r>
              <a:rPr lang="en-US" sz="2400" noProof="0" dirty="0"/>
              <a:t>Interest income received on the account</a:t>
            </a:r>
          </a:p>
          <a:p>
            <a:r>
              <a:rPr lang="en-US" sz="2400" b="1" noProof="0" dirty="0"/>
              <a:t>Answer: b. </a:t>
            </a:r>
            <a:r>
              <a:rPr lang="en-US" sz="2400" noProof="0" dirty="0"/>
              <a:t>Deposits outstanding</a:t>
            </a:r>
          </a:p>
          <a:p>
            <a:r>
              <a:rPr lang="en-US" sz="2400" b="1" noProof="0" dirty="0"/>
              <a:t>c. </a:t>
            </a:r>
            <a:r>
              <a:rPr lang="en-US" sz="2400" noProof="0" dirty="0"/>
              <a:t>NSF check from a customer</a:t>
            </a:r>
          </a:p>
          <a:p>
            <a:r>
              <a:rPr lang="en-US" sz="2400" b="1" noProof="0" dirty="0"/>
              <a:t>d. </a:t>
            </a:r>
            <a:r>
              <a:rPr lang="en-US" sz="2400" noProof="0" dirty="0"/>
              <a:t>Service fee charged by the bank</a:t>
            </a:r>
          </a:p>
        </p:txBody>
      </p:sp>
      <p:sp>
        <p:nvSpPr>
          <p:cNvPr id="4" name="Content Placeholder 3">
            <a:extLst>
              <a:ext uri="{FF2B5EF4-FFF2-40B4-BE49-F238E27FC236}">
                <a16:creationId xmlns:a16="http://schemas.microsoft.com/office/drawing/2014/main" xmlns="" id="{C7B8D04C-49A1-4585-84C9-8E9F158B1933}"/>
              </a:ext>
            </a:extLst>
          </p:cNvPr>
          <p:cNvSpPr>
            <a:spLocks noGrp="1"/>
          </p:cNvSpPr>
          <p:nvPr>
            <p:ph sz="quarter" idx="14"/>
          </p:nvPr>
        </p:nvSpPr>
        <p:spPr>
          <a:xfrm>
            <a:off x="342900" y="4473203"/>
            <a:ext cx="8458200" cy="1474596"/>
          </a:xfrm>
        </p:spPr>
        <p:txBody>
          <a:bodyPr/>
          <a:lstStyle/>
          <a:p>
            <a:r>
              <a:rPr lang="en-US" sz="2000" noProof="0" dirty="0"/>
              <a:t>The common items that are shown on the left side of the bank reconciliation include deposits outstanding, checks outstanding, and bank errors. All of the other items would appear on the “company’s side,” or the right-hand side, of the bank reconciliation.</a:t>
            </a:r>
          </a:p>
        </p:txBody>
      </p:sp>
      <p:sp>
        <p:nvSpPr>
          <p:cNvPr id="7" name="Slide Number Placeholder 6">
            <a:extLst>
              <a:ext uri="{FF2B5EF4-FFF2-40B4-BE49-F238E27FC236}">
                <a16:creationId xmlns:a16="http://schemas.microsoft.com/office/drawing/2014/main" xmlns="" id="{01023F4A-1648-4717-B078-30835DFEA1F5}"/>
              </a:ext>
            </a:extLst>
          </p:cNvPr>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2453222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76AEA2-DF3A-4346-9C2A-82546D027A59}"/>
              </a:ext>
            </a:extLst>
          </p:cNvPr>
          <p:cNvSpPr>
            <a:spLocks noGrp="1"/>
          </p:cNvSpPr>
          <p:nvPr>
            <p:ph type="title"/>
          </p:nvPr>
        </p:nvSpPr>
        <p:spPr/>
        <p:txBody>
          <a:bodyPr/>
          <a:lstStyle/>
          <a:p>
            <a:r>
              <a:rPr lang="en-US" noProof="0" dirty="0"/>
              <a:t>Learning Objective 1</a:t>
            </a:r>
          </a:p>
        </p:txBody>
      </p:sp>
      <p:sp>
        <p:nvSpPr>
          <p:cNvPr id="3" name="Content Placeholder 2">
            <a:extLst>
              <a:ext uri="{FF2B5EF4-FFF2-40B4-BE49-F238E27FC236}">
                <a16:creationId xmlns:a16="http://schemas.microsoft.com/office/drawing/2014/main" xmlns="" id="{C19CE6A5-C05B-40EC-9248-18610297CC39}"/>
              </a:ext>
            </a:extLst>
          </p:cNvPr>
          <p:cNvSpPr>
            <a:spLocks noGrp="1"/>
          </p:cNvSpPr>
          <p:nvPr>
            <p:ph sz="quarter" idx="11"/>
          </p:nvPr>
        </p:nvSpPr>
        <p:spPr/>
        <p:txBody>
          <a:bodyPr>
            <a:normAutofit/>
          </a:bodyPr>
          <a:lstStyle/>
          <a:p>
            <a:r>
              <a:rPr lang="en-US" sz="2400" b="1" noProof="0" dirty="0">
                <a:solidFill>
                  <a:schemeClr val="tx1"/>
                </a:solidFill>
              </a:rPr>
              <a:t>L</a:t>
            </a:r>
            <a:r>
              <a:rPr lang="en-US" sz="100" b="1" noProof="0" dirty="0">
                <a:solidFill>
                  <a:schemeClr val="tx1"/>
                </a:solidFill>
              </a:rPr>
              <a:t> </a:t>
            </a:r>
            <a:r>
              <a:rPr lang="en-US" sz="2400" b="1" noProof="0" dirty="0">
                <a:solidFill>
                  <a:schemeClr val="tx1"/>
                </a:solidFill>
              </a:rPr>
              <a:t>O 4–1 </a:t>
            </a:r>
            <a:r>
              <a:rPr lang="en-US" sz="2400" noProof="0" dirty="0">
                <a:solidFill>
                  <a:schemeClr val="tx1"/>
                </a:solidFill>
              </a:rPr>
              <a:t>Discuss the impact of accounting scandals and the passage of the Sarbanes-Oxley Act.</a:t>
            </a:r>
          </a:p>
        </p:txBody>
      </p:sp>
      <p:sp>
        <p:nvSpPr>
          <p:cNvPr id="6" name="Slide Number Placeholder 5">
            <a:extLst>
              <a:ext uri="{FF2B5EF4-FFF2-40B4-BE49-F238E27FC236}">
                <a16:creationId xmlns:a16="http://schemas.microsoft.com/office/drawing/2014/main" xmlns="" id="{9A79EF36-0BFF-4668-B403-7E0C7A6C5C4B}"/>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36277605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C82617-9237-4E87-9BD3-758FD07E45B1}"/>
              </a:ext>
            </a:extLst>
          </p:cNvPr>
          <p:cNvSpPr>
            <a:spLocks noGrp="1"/>
          </p:cNvSpPr>
          <p:nvPr>
            <p:ph type="title"/>
          </p:nvPr>
        </p:nvSpPr>
        <p:spPr/>
        <p:txBody>
          <a:bodyPr/>
          <a:lstStyle/>
          <a:p>
            <a:r>
              <a:rPr lang="en-US" noProof="0" dirty="0"/>
              <a:t>Concept Check 4–6 </a:t>
            </a:r>
            <a:r>
              <a:rPr lang="en-US" sz="1000" b="0" noProof="0" dirty="0"/>
              <a:t>1</a:t>
            </a:r>
          </a:p>
        </p:txBody>
      </p:sp>
      <p:sp>
        <p:nvSpPr>
          <p:cNvPr id="3" name="Content Placeholder 2">
            <a:extLst>
              <a:ext uri="{FF2B5EF4-FFF2-40B4-BE49-F238E27FC236}">
                <a16:creationId xmlns:a16="http://schemas.microsoft.com/office/drawing/2014/main" xmlns="" id="{701AB661-36E2-44E3-9D44-F82E706F457C}"/>
              </a:ext>
            </a:extLst>
          </p:cNvPr>
          <p:cNvSpPr>
            <a:spLocks noGrp="1"/>
          </p:cNvSpPr>
          <p:nvPr>
            <p:ph sz="quarter" idx="11"/>
          </p:nvPr>
        </p:nvSpPr>
        <p:spPr>
          <a:xfrm>
            <a:off x="342900" y="1276710"/>
            <a:ext cx="8458200" cy="2713817"/>
          </a:xfrm>
        </p:spPr>
        <p:txBody>
          <a:bodyPr>
            <a:normAutofit/>
          </a:bodyPr>
          <a:lstStyle/>
          <a:p>
            <a:pPr marL="0" indent="0">
              <a:buNone/>
            </a:pPr>
            <a:r>
              <a:rPr lang="en-US" sz="2400" noProof="0" dirty="0"/>
              <a:t>How would an NSF check from a customer be treated on a bank reconciliation?</a:t>
            </a:r>
          </a:p>
          <a:p>
            <a:r>
              <a:rPr lang="en-US" sz="2400" b="1" noProof="0" dirty="0"/>
              <a:t>a. </a:t>
            </a:r>
            <a:r>
              <a:rPr lang="en-US" sz="2400" noProof="0" dirty="0"/>
              <a:t>Addition on the bank side</a:t>
            </a:r>
          </a:p>
          <a:p>
            <a:r>
              <a:rPr lang="en-US" sz="2400" b="1" noProof="0" dirty="0"/>
              <a:t>b. </a:t>
            </a:r>
            <a:r>
              <a:rPr lang="en-US" sz="2400" noProof="0" dirty="0"/>
              <a:t>Deduction on the bank side</a:t>
            </a:r>
          </a:p>
          <a:p>
            <a:r>
              <a:rPr lang="en-US" sz="2400" b="1" noProof="0" dirty="0"/>
              <a:t>c.</a:t>
            </a:r>
            <a:r>
              <a:rPr lang="en-US" sz="2400" noProof="0" dirty="0"/>
              <a:t> Addition on the company side</a:t>
            </a:r>
          </a:p>
          <a:p>
            <a:r>
              <a:rPr lang="en-US" sz="2400" b="1" noProof="0" dirty="0"/>
              <a:t>d. </a:t>
            </a:r>
            <a:r>
              <a:rPr lang="en-US" sz="2400" noProof="0" dirty="0"/>
              <a:t>Deduction on the company side</a:t>
            </a:r>
          </a:p>
        </p:txBody>
      </p:sp>
      <p:sp>
        <p:nvSpPr>
          <p:cNvPr id="7" name="Slide Number Placeholder 6">
            <a:extLst>
              <a:ext uri="{FF2B5EF4-FFF2-40B4-BE49-F238E27FC236}">
                <a16:creationId xmlns:a16="http://schemas.microsoft.com/office/drawing/2014/main" xmlns="" id="{01023F4A-1648-4717-B078-30835DFEA1F5}"/>
              </a:ext>
            </a:extLst>
          </p:cNvPr>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26019984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4C82617-9237-4E87-9BD3-758FD07E45B1}"/>
              </a:ext>
            </a:extLst>
          </p:cNvPr>
          <p:cNvSpPr>
            <a:spLocks noGrp="1"/>
          </p:cNvSpPr>
          <p:nvPr>
            <p:ph type="title"/>
          </p:nvPr>
        </p:nvSpPr>
        <p:spPr/>
        <p:txBody>
          <a:bodyPr/>
          <a:lstStyle/>
          <a:p>
            <a:r>
              <a:rPr lang="en-US" noProof="0" dirty="0"/>
              <a:t>Concept Check 4–6 </a:t>
            </a:r>
            <a:r>
              <a:rPr lang="en-US" sz="1000" b="0" noProof="0" dirty="0"/>
              <a:t>2</a:t>
            </a:r>
          </a:p>
        </p:txBody>
      </p:sp>
      <p:sp>
        <p:nvSpPr>
          <p:cNvPr id="3" name="Content Placeholder 2">
            <a:extLst>
              <a:ext uri="{FF2B5EF4-FFF2-40B4-BE49-F238E27FC236}">
                <a16:creationId xmlns:a16="http://schemas.microsoft.com/office/drawing/2014/main" xmlns="" id="{701AB661-36E2-44E3-9D44-F82E706F457C}"/>
              </a:ext>
            </a:extLst>
          </p:cNvPr>
          <p:cNvSpPr>
            <a:spLocks noGrp="1"/>
          </p:cNvSpPr>
          <p:nvPr>
            <p:ph sz="quarter" idx="11"/>
          </p:nvPr>
        </p:nvSpPr>
        <p:spPr>
          <a:xfrm>
            <a:off x="342900" y="1276710"/>
            <a:ext cx="8458200" cy="2713817"/>
          </a:xfrm>
        </p:spPr>
        <p:txBody>
          <a:bodyPr>
            <a:normAutofit/>
          </a:bodyPr>
          <a:lstStyle/>
          <a:p>
            <a:pPr marL="0" indent="0">
              <a:buNone/>
            </a:pPr>
            <a:r>
              <a:rPr lang="en-US" sz="2400" noProof="0" dirty="0"/>
              <a:t>How would an NSF check from a customer be treated on a bank reconciliation?</a:t>
            </a:r>
          </a:p>
          <a:p>
            <a:r>
              <a:rPr lang="en-US" sz="2400" b="1" noProof="0" dirty="0"/>
              <a:t>a. </a:t>
            </a:r>
            <a:r>
              <a:rPr lang="en-US" sz="2400" noProof="0" dirty="0"/>
              <a:t>Addition on the bank side</a:t>
            </a:r>
          </a:p>
          <a:p>
            <a:r>
              <a:rPr lang="en-US" sz="2400" b="1" noProof="0" dirty="0"/>
              <a:t>b. </a:t>
            </a:r>
            <a:r>
              <a:rPr lang="en-US" sz="2400" noProof="0" dirty="0"/>
              <a:t>Deduction on the bank side</a:t>
            </a:r>
          </a:p>
          <a:p>
            <a:r>
              <a:rPr lang="en-US" sz="2400" b="1" noProof="0" dirty="0"/>
              <a:t>c.</a:t>
            </a:r>
            <a:r>
              <a:rPr lang="en-US" sz="2400" noProof="0" dirty="0"/>
              <a:t> Addition on the company side</a:t>
            </a:r>
          </a:p>
          <a:p>
            <a:r>
              <a:rPr lang="en-US" sz="2400" b="1" noProof="0" dirty="0"/>
              <a:t>Answer: d. </a:t>
            </a:r>
            <a:r>
              <a:rPr lang="en-US" sz="2400" noProof="0" dirty="0"/>
              <a:t>Deduction on the company side</a:t>
            </a:r>
          </a:p>
        </p:txBody>
      </p:sp>
      <p:sp>
        <p:nvSpPr>
          <p:cNvPr id="4" name="Content Placeholder 3">
            <a:extLst>
              <a:ext uri="{FF2B5EF4-FFF2-40B4-BE49-F238E27FC236}">
                <a16:creationId xmlns:a16="http://schemas.microsoft.com/office/drawing/2014/main" xmlns="" id="{C7B8D04C-49A1-4585-84C9-8E9F158B1933}"/>
              </a:ext>
            </a:extLst>
          </p:cNvPr>
          <p:cNvSpPr>
            <a:spLocks noGrp="1"/>
          </p:cNvSpPr>
          <p:nvPr>
            <p:ph sz="quarter" idx="14"/>
          </p:nvPr>
        </p:nvSpPr>
        <p:spPr>
          <a:xfrm>
            <a:off x="342900" y="4168788"/>
            <a:ext cx="8458200" cy="2326482"/>
          </a:xfrm>
        </p:spPr>
        <p:txBody>
          <a:bodyPr>
            <a:normAutofit/>
          </a:bodyPr>
          <a:lstStyle/>
          <a:p>
            <a:r>
              <a:rPr lang="en-US" sz="2000" noProof="0" dirty="0"/>
              <a:t>An NSF check would be shown on the company’s side—the right side—and it would be shown as a deduction. This is because when the company originally deposited the customer’s check, they increased the Cash account. Now that the check has been discovered to be an NSF check, or a nonsufficient funds check, the company must reverse the cash out of its books, resulting in a decrease, or a deduction, on the company’s side of the bank reconciliation.</a:t>
            </a:r>
          </a:p>
        </p:txBody>
      </p:sp>
      <p:sp>
        <p:nvSpPr>
          <p:cNvPr id="7" name="Slide Number Placeholder 6">
            <a:extLst>
              <a:ext uri="{FF2B5EF4-FFF2-40B4-BE49-F238E27FC236}">
                <a16:creationId xmlns:a16="http://schemas.microsoft.com/office/drawing/2014/main" xmlns="" id="{01023F4A-1648-4717-B078-30835DFEA1F5}"/>
              </a:ext>
            </a:extLst>
          </p:cNvPr>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40606048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DAA242-BDD2-4FCF-9953-FA6F4661470F}"/>
              </a:ext>
            </a:extLst>
          </p:cNvPr>
          <p:cNvSpPr>
            <a:spLocks noGrp="1"/>
          </p:cNvSpPr>
          <p:nvPr>
            <p:ph type="title"/>
          </p:nvPr>
        </p:nvSpPr>
        <p:spPr/>
        <p:txBody>
          <a:bodyPr>
            <a:normAutofit fontScale="90000"/>
          </a:bodyPr>
          <a:lstStyle/>
          <a:p>
            <a:r>
              <a:rPr lang="en-US" noProof="0" dirty="0"/>
              <a:t>Step 3: Update the Company’s Cash Account </a:t>
            </a:r>
            <a:r>
              <a:rPr lang="en-US" sz="1100" b="0" noProof="0" dirty="0"/>
              <a:t>1</a:t>
            </a:r>
          </a:p>
        </p:txBody>
      </p:sp>
      <p:sp>
        <p:nvSpPr>
          <p:cNvPr id="3" name="Content Placeholder 2">
            <a:extLst>
              <a:ext uri="{FF2B5EF4-FFF2-40B4-BE49-F238E27FC236}">
                <a16:creationId xmlns:a16="http://schemas.microsoft.com/office/drawing/2014/main" xmlns="" id="{EFDB2DCD-9138-46DA-BC9C-6E00D27C96D8}"/>
              </a:ext>
            </a:extLst>
          </p:cNvPr>
          <p:cNvSpPr>
            <a:spLocks noGrp="1"/>
          </p:cNvSpPr>
          <p:nvPr>
            <p:ph sz="quarter" idx="11"/>
          </p:nvPr>
        </p:nvSpPr>
        <p:spPr/>
        <p:txBody>
          <a:bodyPr/>
          <a:lstStyle/>
          <a:p>
            <a:pPr marL="0" indent="0">
              <a:buNone/>
            </a:pPr>
            <a:r>
              <a:rPr lang="en-US" sz="2400" noProof="0" dirty="0"/>
              <a:t>Update the balance in the company’s Cash account to adjust for items used to reconcile the company’s cash balance (right side of Illustration 4-12).</a:t>
            </a:r>
          </a:p>
          <a:p>
            <a:pPr marL="291600" indent="-291600">
              <a:spcBef>
                <a:spcPts val="1000"/>
              </a:spcBef>
              <a:spcAft>
                <a:spcPts val="0"/>
              </a:spcAft>
              <a:buFont typeface="Arial" panose="020B0604020202020204" pitchFamily="34" charset="0"/>
              <a:buChar char="•"/>
            </a:pPr>
            <a:r>
              <a:rPr lang="en-US" b="1" noProof="0" dirty="0"/>
              <a:t>Debit Cash</a:t>
            </a:r>
            <a:r>
              <a:rPr lang="en-US" noProof="0" dirty="0"/>
              <a:t> for items that add to the balance.</a:t>
            </a:r>
          </a:p>
          <a:p>
            <a:pPr marL="291600" indent="-291600">
              <a:spcBef>
                <a:spcPts val="1000"/>
              </a:spcBef>
              <a:spcAft>
                <a:spcPts val="0"/>
              </a:spcAft>
              <a:buFont typeface="Arial" panose="020B0604020202020204" pitchFamily="34" charset="0"/>
              <a:buChar char="•"/>
            </a:pPr>
            <a:r>
              <a:rPr lang="en-US" b="1" noProof="0" dirty="0"/>
              <a:t>Credit Cash</a:t>
            </a:r>
            <a:r>
              <a:rPr lang="en-US" noProof="0" dirty="0"/>
              <a:t> for items that subtract from the balance.</a:t>
            </a:r>
          </a:p>
        </p:txBody>
      </p:sp>
      <p:sp>
        <p:nvSpPr>
          <p:cNvPr id="6" name="Slide Number Placeholder 5">
            <a:extLst>
              <a:ext uri="{FF2B5EF4-FFF2-40B4-BE49-F238E27FC236}">
                <a16:creationId xmlns:a16="http://schemas.microsoft.com/office/drawing/2014/main" xmlns="" id="{B1C1269D-C607-4ED1-BD75-29D5B02F70E3}"/>
              </a:ext>
            </a:extLst>
          </p:cNvPr>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33468469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71A1EE5-4772-47B7-8AAA-C17BC6087951}"/>
              </a:ext>
            </a:extLst>
          </p:cNvPr>
          <p:cNvSpPr>
            <a:spLocks noGrp="1"/>
          </p:cNvSpPr>
          <p:nvPr>
            <p:ph type="title"/>
          </p:nvPr>
        </p:nvSpPr>
        <p:spPr/>
        <p:txBody>
          <a:bodyPr>
            <a:normAutofit fontScale="90000"/>
          </a:bodyPr>
          <a:lstStyle/>
          <a:p>
            <a:r>
              <a:rPr lang="en-US" noProof="0" dirty="0"/>
              <a:t>Step 3: Update the Company’s Cash Account </a:t>
            </a:r>
            <a:r>
              <a:rPr lang="en-US" sz="1100" b="0" noProof="0" dirty="0"/>
              <a:t>2</a:t>
            </a:r>
          </a:p>
        </p:txBody>
      </p:sp>
      <p:sp>
        <p:nvSpPr>
          <p:cNvPr id="3" name="Content Placeholder 2">
            <a:extLst>
              <a:ext uri="{FF2B5EF4-FFF2-40B4-BE49-F238E27FC236}">
                <a16:creationId xmlns:a16="http://schemas.microsoft.com/office/drawing/2014/main" xmlns="" id="{01412900-0865-4625-A43A-03A043A4D15D}"/>
              </a:ext>
            </a:extLst>
          </p:cNvPr>
          <p:cNvSpPr>
            <a:spLocks noGrp="1"/>
          </p:cNvSpPr>
          <p:nvPr>
            <p:ph sz="quarter" idx="11"/>
          </p:nvPr>
        </p:nvSpPr>
        <p:spPr>
          <a:xfrm>
            <a:off x="342900" y="1276711"/>
            <a:ext cx="8458200" cy="471326"/>
          </a:xfrm>
        </p:spPr>
        <p:txBody>
          <a:bodyPr>
            <a:normAutofit/>
          </a:bodyPr>
          <a:lstStyle/>
          <a:p>
            <a:r>
              <a:rPr lang="en-US" sz="2400" b="1" noProof="0" dirty="0">
                <a:solidFill>
                  <a:schemeClr val="tx1"/>
                </a:solidFill>
                <a:ea typeface="+mj-ea"/>
              </a:rPr>
              <a:t>Record items that </a:t>
            </a:r>
            <a:r>
              <a:rPr lang="en-US" sz="2400" b="1" i="1" noProof="0" dirty="0">
                <a:solidFill>
                  <a:schemeClr val="tx1"/>
                </a:solidFill>
                <a:ea typeface="+mj-ea"/>
              </a:rPr>
              <a:t>increase</a:t>
            </a:r>
            <a:r>
              <a:rPr lang="en-US" sz="2400" b="1" noProof="0" dirty="0">
                <a:solidFill>
                  <a:schemeClr val="tx1"/>
                </a:solidFill>
                <a:ea typeface="+mj-ea"/>
              </a:rPr>
              <a:t> cash:</a:t>
            </a:r>
            <a:endParaRPr lang="en-US" sz="2400" b="1" noProof="0" dirty="0">
              <a:solidFill>
                <a:schemeClr val="tx1"/>
              </a:solidFill>
            </a:endParaRPr>
          </a:p>
        </p:txBody>
      </p:sp>
      <p:graphicFrame>
        <p:nvGraphicFramePr>
          <p:cNvPr id="9" name="Table 9">
            <a:extLst>
              <a:ext uri="{FF2B5EF4-FFF2-40B4-BE49-F238E27FC236}">
                <a16:creationId xmlns:a16="http://schemas.microsoft.com/office/drawing/2014/main" xmlns="" id="{723F7166-9491-47A8-9FAA-A73DB71B175E}"/>
              </a:ext>
            </a:extLst>
          </p:cNvPr>
          <p:cNvGraphicFramePr>
            <a:graphicFrameLocks noGrp="1"/>
          </p:cNvGraphicFramePr>
          <p:nvPr>
            <p:extLst>
              <p:ext uri="{D42A27DB-BD31-4B8C-83A1-F6EECF244321}">
                <p14:modId xmlns:p14="http://schemas.microsoft.com/office/powerpoint/2010/main" val="644256774"/>
              </p:ext>
            </p:extLst>
          </p:nvPr>
        </p:nvGraphicFramePr>
        <p:xfrm>
          <a:off x="444500" y="1892301"/>
          <a:ext cx="7391400" cy="1524000"/>
        </p:xfrm>
        <a:graphic>
          <a:graphicData uri="http://schemas.openxmlformats.org/drawingml/2006/table">
            <a:tbl>
              <a:tblPr firstRow="1" bandRow="1">
                <a:tableStyleId>{5C22544A-7EE6-4342-B048-85BDC9FD1C3A}</a:tableStyleId>
              </a:tblPr>
              <a:tblGrid>
                <a:gridCol w="5326380">
                  <a:extLst>
                    <a:ext uri="{9D8B030D-6E8A-4147-A177-3AD203B41FA5}">
                      <a16:colId xmlns:a16="http://schemas.microsoft.com/office/drawing/2014/main" xmlns="" val="577085121"/>
                    </a:ext>
                  </a:extLst>
                </a:gridCol>
                <a:gridCol w="1061720">
                  <a:extLst>
                    <a:ext uri="{9D8B030D-6E8A-4147-A177-3AD203B41FA5}">
                      <a16:colId xmlns:a16="http://schemas.microsoft.com/office/drawing/2014/main" xmlns="" val="2394754985"/>
                    </a:ext>
                  </a:extLst>
                </a:gridCol>
                <a:gridCol w="1003300">
                  <a:extLst>
                    <a:ext uri="{9D8B030D-6E8A-4147-A177-3AD203B41FA5}">
                      <a16:colId xmlns:a16="http://schemas.microsoft.com/office/drawing/2014/main" xmlns="" val="1561499729"/>
                    </a:ext>
                  </a:extLst>
                </a:gridCol>
              </a:tblGrid>
              <a:tr h="203199">
                <a:tc>
                  <a:txBody>
                    <a:bodyPr/>
                    <a:lstStyle/>
                    <a:p>
                      <a:r>
                        <a:rPr lang="en-US" sz="1400" dirty="0">
                          <a:latin typeface="+mn-lt"/>
                        </a:rPr>
                        <a:t>March 31, 2024</a:t>
                      </a:r>
                    </a:p>
                  </a:txBody>
                  <a:tcPr/>
                </a:tc>
                <a:tc>
                  <a:txBody>
                    <a:bodyPr/>
                    <a:lstStyle/>
                    <a:p>
                      <a:r>
                        <a:rPr lang="en-US" sz="1400" dirty="0">
                          <a:latin typeface="+mn-lt"/>
                        </a:rPr>
                        <a:t>Debit</a:t>
                      </a:r>
                    </a:p>
                  </a:txBody>
                  <a:tcPr/>
                </a:tc>
                <a:tc>
                  <a:txBody>
                    <a:bodyPr/>
                    <a:lstStyle/>
                    <a:p>
                      <a:r>
                        <a:rPr lang="en-US" sz="1400" dirty="0">
                          <a:latin typeface="+mn-lt"/>
                        </a:rPr>
                        <a:t>Credit</a:t>
                      </a:r>
                    </a:p>
                  </a:txBody>
                  <a:tcPr/>
                </a:tc>
                <a:extLst>
                  <a:ext uri="{0D108BD9-81ED-4DB2-BD59-A6C34878D82A}">
                    <a16:rowId xmlns:a16="http://schemas.microsoft.com/office/drawing/2014/main" xmlns="" val="2086963266"/>
                  </a:ext>
                </a:extLst>
              </a:tr>
              <a:tr h="147318">
                <a:tc>
                  <a:txBody>
                    <a:bodyPr/>
                    <a:lstStyle/>
                    <a:p>
                      <a:r>
                        <a:rPr lang="en-US" sz="1400" b="1" dirty="0">
                          <a:latin typeface="+mn-lt"/>
                        </a:rPr>
                        <a:t>Cash</a:t>
                      </a:r>
                      <a:endParaRPr lang="en-US" sz="1400" dirty="0">
                        <a:latin typeface="+mn-lt"/>
                      </a:endParaRPr>
                    </a:p>
                  </a:txBody>
                  <a:tcPr/>
                </a:tc>
                <a:tc>
                  <a:txBody>
                    <a:bodyPr/>
                    <a:lstStyle/>
                    <a:p>
                      <a:r>
                        <a:rPr lang="en-US" sz="1400" b="1" dirty="0">
                          <a:latin typeface="+mn-lt"/>
                        </a:rPr>
                        <a:t>2,200</a:t>
                      </a:r>
                      <a:endParaRPr lang="en-US" sz="1400" dirty="0">
                        <a:latin typeface="+mn-lt"/>
                      </a:endParaRPr>
                    </a:p>
                  </a:txBody>
                  <a:tcPr/>
                </a:tc>
                <a:tc>
                  <a:txBody>
                    <a:bodyPr/>
                    <a:lstStyle/>
                    <a:p>
                      <a:endParaRPr lang="en-US" sz="1400">
                        <a:latin typeface="+mn-lt"/>
                      </a:endParaRPr>
                    </a:p>
                  </a:txBody>
                  <a:tcPr/>
                </a:tc>
                <a:extLst>
                  <a:ext uri="{0D108BD9-81ED-4DB2-BD59-A6C34878D82A}">
                    <a16:rowId xmlns:a16="http://schemas.microsoft.com/office/drawing/2014/main" xmlns="" val="622542923"/>
                  </a:ext>
                </a:extLst>
              </a:tr>
              <a:tr h="297179">
                <a:tc>
                  <a:txBody>
                    <a:bodyPr/>
                    <a:lstStyle/>
                    <a:p>
                      <a:r>
                        <a:rPr lang="en-US" sz="1400" b="1" dirty="0">
                          <a:latin typeface="+mn-lt"/>
                        </a:rPr>
                        <a:t>  Notes Receivable</a:t>
                      </a:r>
                      <a:endParaRPr lang="en-US" sz="1400" dirty="0">
                        <a:latin typeface="+mn-lt"/>
                      </a:endParaRPr>
                    </a:p>
                  </a:txBody>
                  <a:tcPr/>
                </a:tc>
                <a:tc>
                  <a:txBody>
                    <a:bodyPr/>
                    <a:lstStyle/>
                    <a:p>
                      <a:endParaRPr lang="en-US" sz="1400">
                        <a:latin typeface="+mn-lt"/>
                      </a:endParaRPr>
                    </a:p>
                  </a:txBody>
                  <a:tcPr/>
                </a:tc>
                <a:tc>
                  <a:txBody>
                    <a:bodyPr/>
                    <a:lstStyle/>
                    <a:p>
                      <a:r>
                        <a:rPr lang="en-US" sz="1400" b="1" dirty="0">
                          <a:latin typeface="+mn-lt"/>
                        </a:rPr>
                        <a:t>2,000</a:t>
                      </a:r>
                      <a:endParaRPr lang="en-US" sz="1400" dirty="0">
                        <a:latin typeface="+mn-lt"/>
                      </a:endParaRPr>
                    </a:p>
                  </a:txBody>
                  <a:tcPr/>
                </a:tc>
                <a:extLst>
                  <a:ext uri="{0D108BD9-81ED-4DB2-BD59-A6C34878D82A}">
                    <a16:rowId xmlns:a16="http://schemas.microsoft.com/office/drawing/2014/main" xmlns="" val="1980879300"/>
                  </a:ext>
                </a:extLst>
              </a:tr>
              <a:tr h="266698">
                <a:tc>
                  <a:txBody>
                    <a:bodyPr/>
                    <a:lstStyle/>
                    <a:p>
                      <a:r>
                        <a:rPr lang="en-IN" sz="1400" dirty="0">
                          <a:latin typeface="+mn-lt"/>
                        </a:rPr>
                        <a:t>  </a:t>
                      </a:r>
                      <a:r>
                        <a:rPr lang="en-US" sz="1400" b="1" dirty="0">
                          <a:latin typeface="+mn-lt"/>
                        </a:rPr>
                        <a:t>Interest Receivable </a:t>
                      </a:r>
                      <a:r>
                        <a:rPr lang="en-US" sz="1400" dirty="0">
                          <a:latin typeface="+mn-lt"/>
                        </a:rPr>
                        <a:t>(from note)</a:t>
                      </a:r>
                    </a:p>
                  </a:txBody>
                  <a:tcPr/>
                </a:tc>
                <a:tc>
                  <a:txBody>
                    <a:bodyPr/>
                    <a:lstStyle/>
                    <a:p>
                      <a:endParaRPr lang="en-US" sz="1400" dirty="0">
                        <a:latin typeface="+mn-lt"/>
                      </a:endParaRPr>
                    </a:p>
                  </a:txBody>
                  <a:tcPr/>
                </a:tc>
                <a:tc>
                  <a:txBody>
                    <a:bodyPr/>
                    <a:lstStyle/>
                    <a:p>
                      <a:r>
                        <a:rPr lang="en-IN" sz="1400" dirty="0">
                          <a:latin typeface="+mn-lt"/>
                        </a:rPr>
                        <a:t>   </a:t>
                      </a:r>
                      <a:r>
                        <a:rPr lang="en-US" sz="1400" b="1" dirty="0">
                          <a:latin typeface="+mn-lt"/>
                        </a:rPr>
                        <a:t>200</a:t>
                      </a:r>
                      <a:endParaRPr lang="en-US" sz="1400" dirty="0">
                        <a:latin typeface="+mn-lt"/>
                      </a:endParaRPr>
                    </a:p>
                  </a:txBody>
                  <a:tcPr/>
                </a:tc>
                <a:extLst>
                  <a:ext uri="{0D108BD9-81ED-4DB2-BD59-A6C34878D82A}">
                    <a16:rowId xmlns:a16="http://schemas.microsoft.com/office/drawing/2014/main" xmlns="" val="1470682320"/>
                  </a:ext>
                </a:extLst>
              </a:tr>
              <a:tr h="248919">
                <a:tc>
                  <a:txBody>
                    <a:bodyPr/>
                    <a:lstStyle/>
                    <a:p>
                      <a:pPr marL="88900" marR="0" lvl="0" indent="-88900" algn="l" defTabSz="914400" rtl="0" eaLnBrk="1" fontAlgn="auto" latinLnBrk="0" hangingPunct="1">
                        <a:lnSpc>
                          <a:spcPct val="100000"/>
                        </a:lnSpc>
                        <a:spcBef>
                          <a:spcPts val="0"/>
                        </a:spcBef>
                        <a:spcAft>
                          <a:spcPts val="0"/>
                        </a:spcAft>
                        <a:buClrTx/>
                        <a:buSzTx/>
                        <a:buFontTx/>
                        <a:buNone/>
                        <a:tabLst/>
                        <a:defRPr/>
                      </a:pPr>
                      <a:r>
                        <a:rPr lang="en-US" sz="1400" i="1" dirty="0">
                          <a:latin typeface="+mn-lt"/>
                        </a:rPr>
                        <a:t>  (Record collection on note and interest earned)</a:t>
                      </a:r>
                      <a:endParaRPr lang="en-US" sz="1400" b="1" u="sng" dirty="0">
                        <a:latin typeface="+mn-lt"/>
                      </a:endParaRPr>
                    </a:p>
                  </a:txBody>
                  <a:tcPr/>
                </a:tc>
                <a:tc>
                  <a:txBody>
                    <a:bodyPr/>
                    <a:lstStyle/>
                    <a:p>
                      <a:endParaRPr lang="en-US" sz="1400" dirty="0">
                        <a:latin typeface="+mn-lt"/>
                      </a:endParaRPr>
                    </a:p>
                  </a:txBody>
                  <a:tcPr/>
                </a:tc>
                <a:tc>
                  <a:txBody>
                    <a:bodyPr/>
                    <a:lstStyle/>
                    <a:p>
                      <a:endParaRPr lang="en-US" sz="1400" dirty="0">
                        <a:latin typeface="+mn-lt"/>
                      </a:endParaRPr>
                    </a:p>
                  </a:txBody>
                  <a:tcPr/>
                </a:tc>
                <a:extLst>
                  <a:ext uri="{0D108BD9-81ED-4DB2-BD59-A6C34878D82A}">
                    <a16:rowId xmlns:a16="http://schemas.microsoft.com/office/drawing/2014/main" xmlns="" val="668067241"/>
                  </a:ext>
                </a:extLst>
              </a:tr>
            </a:tbl>
          </a:graphicData>
        </a:graphic>
      </p:graphicFrame>
      <p:sp>
        <p:nvSpPr>
          <p:cNvPr id="4" name="Content Placeholder 3">
            <a:extLst>
              <a:ext uri="{FF2B5EF4-FFF2-40B4-BE49-F238E27FC236}">
                <a16:creationId xmlns:a16="http://schemas.microsoft.com/office/drawing/2014/main" xmlns="" id="{16BB8C48-4F34-4DA2-8F11-54D93D725033}"/>
              </a:ext>
            </a:extLst>
          </p:cNvPr>
          <p:cNvSpPr>
            <a:spLocks noGrp="1"/>
          </p:cNvSpPr>
          <p:nvPr>
            <p:ph sz="quarter" idx="14"/>
          </p:nvPr>
        </p:nvSpPr>
        <p:spPr>
          <a:xfrm>
            <a:off x="342900" y="3560565"/>
            <a:ext cx="5791200" cy="495299"/>
          </a:xfrm>
        </p:spPr>
        <p:txBody>
          <a:bodyPr>
            <a:normAutofit/>
          </a:bodyPr>
          <a:lstStyle/>
          <a:p>
            <a:r>
              <a:rPr lang="en-US" sz="2400" b="1" noProof="0" dirty="0">
                <a:solidFill>
                  <a:schemeClr val="tx1"/>
                </a:solidFill>
                <a:ea typeface="+mj-ea"/>
              </a:rPr>
              <a:t>Record items that </a:t>
            </a:r>
            <a:r>
              <a:rPr lang="en-US" sz="2400" b="1" i="1" noProof="0" dirty="0">
                <a:solidFill>
                  <a:schemeClr val="tx1"/>
                </a:solidFill>
                <a:ea typeface="+mj-ea"/>
              </a:rPr>
              <a:t>decrease</a:t>
            </a:r>
            <a:r>
              <a:rPr lang="en-US" sz="2400" b="1" noProof="0" dirty="0">
                <a:solidFill>
                  <a:schemeClr val="tx1"/>
                </a:solidFill>
                <a:ea typeface="+mj-ea"/>
              </a:rPr>
              <a:t> cash:</a:t>
            </a:r>
            <a:endParaRPr lang="en-US" sz="2400" b="1" noProof="0" dirty="0">
              <a:solidFill>
                <a:schemeClr val="tx1"/>
              </a:solidFill>
            </a:endParaRPr>
          </a:p>
        </p:txBody>
      </p:sp>
      <p:graphicFrame>
        <p:nvGraphicFramePr>
          <p:cNvPr id="10" name="Table 10">
            <a:extLst>
              <a:ext uri="{FF2B5EF4-FFF2-40B4-BE49-F238E27FC236}">
                <a16:creationId xmlns:a16="http://schemas.microsoft.com/office/drawing/2014/main" xmlns="" id="{AD206E82-04B1-4086-9C83-30C865FA5459}"/>
              </a:ext>
            </a:extLst>
          </p:cNvPr>
          <p:cNvGraphicFramePr>
            <a:graphicFrameLocks noGrp="1"/>
          </p:cNvGraphicFramePr>
          <p:nvPr>
            <p:extLst>
              <p:ext uri="{D42A27DB-BD31-4B8C-83A1-F6EECF244321}">
                <p14:modId xmlns:p14="http://schemas.microsoft.com/office/powerpoint/2010/main" val="2725038978"/>
              </p:ext>
            </p:extLst>
          </p:nvPr>
        </p:nvGraphicFramePr>
        <p:xfrm>
          <a:off x="444500" y="4165255"/>
          <a:ext cx="7480300" cy="2413000"/>
        </p:xfrm>
        <a:graphic>
          <a:graphicData uri="http://schemas.openxmlformats.org/drawingml/2006/table">
            <a:tbl>
              <a:tblPr firstRow="1" bandRow="1">
                <a:tableStyleId>{5C22544A-7EE6-4342-B048-85BDC9FD1C3A}</a:tableStyleId>
              </a:tblPr>
              <a:tblGrid>
                <a:gridCol w="5334000">
                  <a:extLst>
                    <a:ext uri="{9D8B030D-6E8A-4147-A177-3AD203B41FA5}">
                      <a16:colId xmlns:a16="http://schemas.microsoft.com/office/drawing/2014/main" xmlns="" val="3437651942"/>
                    </a:ext>
                  </a:extLst>
                </a:gridCol>
                <a:gridCol w="952500">
                  <a:extLst>
                    <a:ext uri="{9D8B030D-6E8A-4147-A177-3AD203B41FA5}">
                      <a16:colId xmlns:a16="http://schemas.microsoft.com/office/drawing/2014/main" xmlns="" val="1546710936"/>
                    </a:ext>
                  </a:extLst>
                </a:gridCol>
                <a:gridCol w="1193800">
                  <a:extLst>
                    <a:ext uri="{9D8B030D-6E8A-4147-A177-3AD203B41FA5}">
                      <a16:colId xmlns:a16="http://schemas.microsoft.com/office/drawing/2014/main" xmlns="" val="2802811016"/>
                    </a:ext>
                  </a:extLst>
                </a:gridCol>
              </a:tblGrid>
              <a:tr h="215632">
                <a:tc>
                  <a:txBody>
                    <a:bodyPr/>
                    <a:lstStyle/>
                    <a:p>
                      <a:r>
                        <a:rPr lang="en-US" sz="1400" dirty="0">
                          <a:latin typeface="+mn-lt"/>
                        </a:rPr>
                        <a:t>March 31, 2024</a:t>
                      </a:r>
                    </a:p>
                  </a:txBody>
                  <a:tcPr/>
                </a:tc>
                <a:tc>
                  <a:txBody>
                    <a:bodyPr/>
                    <a:lstStyle/>
                    <a:p>
                      <a:r>
                        <a:rPr lang="en-US" sz="1400" dirty="0">
                          <a:latin typeface="+mn-lt"/>
                        </a:rPr>
                        <a:t>Debit</a:t>
                      </a:r>
                    </a:p>
                  </a:txBody>
                  <a:tcPr/>
                </a:tc>
                <a:tc>
                  <a:txBody>
                    <a:bodyPr/>
                    <a:lstStyle/>
                    <a:p>
                      <a:r>
                        <a:rPr lang="en-US" sz="1400" dirty="0">
                          <a:latin typeface="+mn-lt"/>
                        </a:rPr>
                        <a:t>Credit</a:t>
                      </a:r>
                    </a:p>
                  </a:txBody>
                  <a:tcPr/>
                </a:tc>
                <a:extLst>
                  <a:ext uri="{0D108BD9-81ED-4DB2-BD59-A6C34878D82A}">
                    <a16:rowId xmlns:a16="http://schemas.microsoft.com/office/drawing/2014/main" xmlns="" val="3010912361"/>
                  </a:ext>
                </a:extLst>
              </a:tr>
              <a:tr h="195178">
                <a:tc>
                  <a:txBody>
                    <a:bodyPr/>
                    <a:lstStyle/>
                    <a:p>
                      <a:r>
                        <a:rPr lang="en-US" sz="1400" b="1" dirty="0">
                          <a:latin typeface="+mn-lt"/>
                        </a:rPr>
                        <a:t>Utilities Expense</a:t>
                      </a:r>
                      <a:endParaRPr lang="en-US" sz="1400" dirty="0">
                        <a:latin typeface="+mn-lt"/>
                      </a:endParaRPr>
                    </a:p>
                  </a:txBody>
                  <a:tcPr/>
                </a:tc>
                <a:tc>
                  <a:txBody>
                    <a:bodyPr/>
                    <a:lstStyle/>
                    <a:p>
                      <a:r>
                        <a:rPr lang="en-US" sz="1400" b="1" dirty="0">
                          <a:latin typeface="+mn-lt"/>
                        </a:rPr>
                        <a:t>4,100</a:t>
                      </a:r>
                      <a:endParaRPr lang="en-US" sz="1400" dirty="0">
                        <a:latin typeface="+mn-lt"/>
                      </a:endParaRPr>
                    </a:p>
                  </a:txBody>
                  <a:tcPr/>
                </a:tc>
                <a:tc>
                  <a:txBody>
                    <a:bodyPr/>
                    <a:lstStyle/>
                    <a:p>
                      <a:endParaRPr lang="en-US" sz="1400">
                        <a:latin typeface="+mn-lt"/>
                      </a:endParaRPr>
                    </a:p>
                  </a:txBody>
                  <a:tcPr/>
                </a:tc>
                <a:extLst>
                  <a:ext uri="{0D108BD9-81ED-4DB2-BD59-A6C34878D82A}">
                    <a16:rowId xmlns:a16="http://schemas.microsoft.com/office/drawing/2014/main" xmlns="" val="1700071117"/>
                  </a:ext>
                </a:extLst>
              </a:tr>
              <a:tr h="289426">
                <a:tc>
                  <a:txBody>
                    <a:bodyPr/>
                    <a:lstStyle/>
                    <a:p>
                      <a:r>
                        <a:rPr lang="en-US" sz="1400" b="1" dirty="0">
                          <a:latin typeface="+mn-lt"/>
                        </a:rPr>
                        <a:t>Accounts Receivable</a:t>
                      </a:r>
                      <a:endParaRPr lang="en-US" sz="1400" dirty="0">
                        <a:latin typeface="+mn-lt"/>
                      </a:endParaRPr>
                    </a:p>
                  </a:txBody>
                  <a:tcPr/>
                </a:tc>
                <a:tc>
                  <a:txBody>
                    <a:bodyPr/>
                    <a:lstStyle/>
                    <a:p>
                      <a:r>
                        <a:rPr lang="en-US" sz="1400" b="1" dirty="0">
                          <a:latin typeface="+mn-lt"/>
                        </a:rPr>
                        <a:t>2,800</a:t>
                      </a:r>
                      <a:endParaRPr lang="en-US" sz="1400" dirty="0">
                        <a:latin typeface="+mn-lt"/>
                      </a:endParaRPr>
                    </a:p>
                  </a:txBody>
                  <a:tcPr/>
                </a:tc>
                <a:tc>
                  <a:txBody>
                    <a:bodyPr/>
                    <a:lstStyle/>
                    <a:p>
                      <a:endParaRPr lang="en-US" sz="1400">
                        <a:latin typeface="+mn-lt"/>
                      </a:endParaRPr>
                    </a:p>
                  </a:txBody>
                  <a:tcPr/>
                </a:tc>
                <a:extLst>
                  <a:ext uri="{0D108BD9-81ED-4DB2-BD59-A6C34878D82A}">
                    <a16:rowId xmlns:a16="http://schemas.microsoft.com/office/drawing/2014/main" xmlns="" val="3650858740"/>
                  </a:ext>
                </a:extLst>
              </a:tr>
              <a:tr h="304666">
                <a:tc>
                  <a:txBody>
                    <a:bodyPr/>
                    <a:lstStyle/>
                    <a:p>
                      <a:r>
                        <a:rPr lang="en-US" sz="1400" b="1" dirty="0">
                          <a:latin typeface="+mn-lt"/>
                        </a:rPr>
                        <a:t>Service Fee Expense</a:t>
                      </a:r>
                      <a:endParaRPr lang="en-US" sz="1400" dirty="0">
                        <a:latin typeface="+mn-lt"/>
                      </a:endParaRPr>
                    </a:p>
                  </a:txBody>
                  <a:tcPr/>
                </a:tc>
                <a:tc>
                  <a:txBody>
                    <a:bodyPr/>
                    <a:lstStyle/>
                    <a:p>
                      <a:r>
                        <a:rPr lang="en-IN" sz="1400" dirty="0">
                          <a:latin typeface="+mn-lt"/>
                        </a:rPr>
                        <a:t>   </a:t>
                      </a:r>
                      <a:r>
                        <a:rPr lang="en-US" sz="1400" b="1" dirty="0">
                          <a:latin typeface="+mn-lt"/>
                        </a:rPr>
                        <a:t>100</a:t>
                      </a:r>
                      <a:endParaRPr lang="en-US" sz="1400" dirty="0">
                        <a:latin typeface="+mn-lt"/>
                      </a:endParaRPr>
                    </a:p>
                  </a:txBody>
                  <a:tcPr/>
                </a:tc>
                <a:tc>
                  <a:txBody>
                    <a:bodyPr/>
                    <a:lstStyle/>
                    <a:p>
                      <a:endParaRPr lang="en-US" sz="1400">
                        <a:latin typeface="+mn-lt"/>
                      </a:endParaRPr>
                    </a:p>
                  </a:txBody>
                  <a:tcPr/>
                </a:tc>
                <a:extLst>
                  <a:ext uri="{0D108BD9-81ED-4DB2-BD59-A6C34878D82A}">
                    <a16:rowId xmlns:a16="http://schemas.microsoft.com/office/drawing/2014/main" xmlns="" val="1589670647"/>
                  </a:ext>
                </a:extLst>
              </a:tr>
              <a:tr h="370840">
                <a:tc>
                  <a:txBody>
                    <a:bodyPr/>
                    <a:lstStyle/>
                    <a:p>
                      <a:r>
                        <a:rPr lang="en-US" sz="1400" b="1" dirty="0">
                          <a:latin typeface="+mn-lt"/>
                        </a:rPr>
                        <a:t>Advertising Expense</a:t>
                      </a:r>
                      <a:endParaRPr lang="en-US" sz="1400" dirty="0">
                        <a:latin typeface="+mn-lt"/>
                      </a:endParaRPr>
                    </a:p>
                  </a:txBody>
                  <a:tcPr/>
                </a:tc>
                <a:tc>
                  <a:txBody>
                    <a:bodyPr/>
                    <a:lstStyle/>
                    <a:p>
                      <a:r>
                        <a:rPr lang="en-IN" sz="1400" dirty="0">
                          <a:latin typeface="+mn-lt"/>
                        </a:rPr>
                        <a:t>   </a:t>
                      </a:r>
                      <a:r>
                        <a:rPr lang="en-US" sz="1400" b="1" dirty="0">
                          <a:latin typeface="+mn-lt"/>
                        </a:rPr>
                        <a:t>300</a:t>
                      </a:r>
                      <a:endParaRPr lang="en-US" sz="1400" dirty="0">
                        <a:latin typeface="+mn-lt"/>
                      </a:endParaRPr>
                    </a:p>
                  </a:txBody>
                  <a:tcPr/>
                </a:tc>
                <a:tc>
                  <a:txBody>
                    <a:bodyPr/>
                    <a:lstStyle/>
                    <a:p>
                      <a:endParaRPr lang="en-US" sz="1400">
                        <a:latin typeface="+mn-lt"/>
                      </a:endParaRPr>
                    </a:p>
                  </a:txBody>
                  <a:tcPr/>
                </a:tc>
                <a:extLst>
                  <a:ext uri="{0D108BD9-81ED-4DB2-BD59-A6C34878D82A}">
                    <a16:rowId xmlns:a16="http://schemas.microsoft.com/office/drawing/2014/main" xmlns="" val="2738839530"/>
                  </a:ext>
                </a:extLst>
              </a:tr>
              <a:tr h="200660">
                <a:tc>
                  <a:txBody>
                    <a:bodyPr/>
                    <a:lstStyle/>
                    <a:p>
                      <a:r>
                        <a:rPr lang="en-US" sz="1400" b="1" dirty="0">
                          <a:latin typeface="+mn-lt"/>
                        </a:rPr>
                        <a:t>   Cash</a:t>
                      </a:r>
                      <a:endParaRPr lang="en-US" sz="1400" dirty="0">
                        <a:latin typeface="+mn-lt"/>
                      </a:endParaRPr>
                    </a:p>
                  </a:txBody>
                  <a:tcPr/>
                </a:tc>
                <a:tc>
                  <a:txBody>
                    <a:bodyPr/>
                    <a:lstStyle/>
                    <a:p>
                      <a:endParaRPr lang="en-US" sz="1400" dirty="0">
                        <a:latin typeface="+mn-lt"/>
                      </a:endParaRPr>
                    </a:p>
                  </a:txBody>
                  <a:tcPr/>
                </a:tc>
                <a:tc>
                  <a:txBody>
                    <a:bodyPr/>
                    <a:lstStyle/>
                    <a:p>
                      <a:r>
                        <a:rPr lang="en-US" sz="1400" b="1" dirty="0">
                          <a:latin typeface="+mn-lt"/>
                        </a:rPr>
                        <a:t>7,300</a:t>
                      </a:r>
                      <a:endParaRPr lang="en-US" sz="1400" dirty="0">
                        <a:latin typeface="+mn-lt"/>
                      </a:endParaRPr>
                    </a:p>
                  </a:txBody>
                  <a:tcPr/>
                </a:tc>
                <a:extLst>
                  <a:ext uri="{0D108BD9-81ED-4DB2-BD59-A6C34878D82A}">
                    <a16:rowId xmlns:a16="http://schemas.microsoft.com/office/drawing/2014/main" xmlns="" val="414044810"/>
                  </a:ext>
                </a:extLst>
              </a:tr>
              <a:tr h="370840">
                <a:tc>
                  <a:txBody>
                    <a:bodyPr/>
                    <a:lstStyle/>
                    <a:p>
                      <a:pPr marL="88900" marR="0" lvl="0" indent="-88900" algn="l" defTabSz="914400" rtl="0" eaLnBrk="1" fontAlgn="auto" latinLnBrk="0" hangingPunct="1">
                        <a:lnSpc>
                          <a:spcPct val="100000"/>
                        </a:lnSpc>
                        <a:spcBef>
                          <a:spcPts val="0"/>
                        </a:spcBef>
                        <a:spcAft>
                          <a:spcPts val="0"/>
                        </a:spcAft>
                        <a:buClrTx/>
                        <a:buSzTx/>
                        <a:buFontTx/>
                        <a:buNone/>
                        <a:tabLst/>
                        <a:defRPr/>
                      </a:pPr>
                      <a:r>
                        <a:rPr lang="en-IN" sz="1400" dirty="0">
                          <a:latin typeface="+mn-lt"/>
                        </a:rPr>
                        <a:t>  </a:t>
                      </a:r>
                      <a:r>
                        <a:rPr lang="en-US" sz="1400" i="1" dirty="0">
                          <a:latin typeface="+mn-lt"/>
                        </a:rPr>
                        <a:t>(Record utilities payment, NSF check, advertising, bank service fee, and correction for rent)</a:t>
                      </a:r>
                      <a:endParaRPr lang="en-US" sz="1400" b="1" u="sng" dirty="0">
                        <a:latin typeface="+mn-lt"/>
                      </a:endParaRPr>
                    </a:p>
                  </a:txBody>
                  <a:tcPr/>
                </a:tc>
                <a:tc>
                  <a:txBody>
                    <a:bodyPr/>
                    <a:lstStyle/>
                    <a:p>
                      <a:endParaRPr lang="en-US" sz="1400" dirty="0">
                        <a:latin typeface="+mn-lt"/>
                      </a:endParaRPr>
                    </a:p>
                  </a:txBody>
                  <a:tcPr/>
                </a:tc>
                <a:tc>
                  <a:txBody>
                    <a:bodyPr/>
                    <a:lstStyle/>
                    <a:p>
                      <a:endParaRPr lang="en-US" sz="1400" dirty="0">
                        <a:latin typeface="+mn-lt"/>
                      </a:endParaRPr>
                    </a:p>
                  </a:txBody>
                  <a:tcPr/>
                </a:tc>
                <a:extLst>
                  <a:ext uri="{0D108BD9-81ED-4DB2-BD59-A6C34878D82A}">
                    <a16:rowId xmlns:a16="http://schemas.microsoft.com/office/drawing/2014/main" xmlns="" val="4096417879"/>
                  </a:ext>
                </a:extLst>
              </a:tr>
            </a:tbl>
          </a:graphicData>
        </a:graphic>
      </p:graphicFrame>
      <p:sp>
        <p:nvSpPr>
          <p:cNvPr id="8" name="Slide Number Placeholder 7">
            <a:extLst>
              <a:ext uri="{FF2B5EF4-FFF2-40B4-BE49-F238E27FC236}">
                <a16:creationId xmlns:a16="http://schemas.microsoft.com/office/drawing/2014/main" xmlns="" id="{A24957D8-2EE5-450A-B1C4-05C1DB515A43}"/>
              </a:ext>
            </a:extLst>
          </p:cNvPr>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9160293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D78C9F-2506-471D-B62A-289E8550E5C7}"/>
              </a:ext>
            </a:extLst>
          </p:cNvPr>
          <p:cNvSpPr>
            <a:spLocks noGrp="1"/>
          </p:cNvSpPr>
          <p:nvPr>
            <p:ph type="title"/>
          </p:nvPr>
        </p:nvSpPr>
        <p:spPr/>
        <p:txBody>
          <a:bodyPr>
            <a:normAutofit fontScale="90000"/>
          </a:bodyPr>
          <a:lstStyle/>
          <a:p>
            <a:r>
              <a:rPr lang="en-US" noProof="0" dirty="0"/>
              <a:t>Step 3: Update the Company’s Cash Account </a:t>
            </a:r>
            <a:r>
              <a:rPr lang="en-US" sz="1100" b="0" noProof="0" dirty="0"/>
              <a:t>3</a:t>
            </a:r>
          </a:p>
        </p:txBody>
      </p:sp>
      <p:sp>
        <p:nvSpPr>
          <p:cNvPr id="3" name="Content Placeholder 2">
            <a:extLst>
              <a:ext uri="{FF2B5EF4-FFF2-40B4-BE49-F238E27FC236}">
                <a16:creationId xmlns:a16="http://schemas.microsoft.com/office/drawing/2014/main" xmlns="" id="{7AAE6732-ED31-43B1-ABCE-AB07921A0402}"/>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In the uncommon event that the two balances at the end of the bank reconciliation schedule are not equal, management investigates the discrepancy to check for wrongdoing or errors by company employees or the bank. </a:t>
            </a:r>
          </a:p>
          <a:p>
            <a:pPr marL="291600" indent="-291600">
              <a:spcBef>
                <a:spcPts val="1000"/>
              </a:spcBef>
              <a:spcAft>
                <a:spcPts val="0"/>
              </a:spcAft>
              <a:buFont typeface="Arial" panose="020B0604020202020204" pitchFamily="34" charset="0"/>
              <a:buChar char="•"/>
            </a:pPr>
            <a:r>
              <a:rPr lang="en-US" sz="2400" noProof="0" dirty="0"/>
              <a:t>If the company cannot resolve the discrepancy, it records the difference to either Miscellaneous Expense or Miscellaneous Revenue, depending on whether it has a debit or credit balance.</a:t>
            </a:r>
          </a:p>
        </p:txBody>
      </p:sp>
      <p:sp>
        <p:nvSpPr>
          <p:cNvPr id="6" name="Slide Number Placeholder 5">
            <a:extLst>
              <a:ext uri="{FF2B5EF4-FFF2-40B4-BE49-F238E27FC236}">
                <a16:creationId xmlns:a16="http://schemas.microsoft.com/office/drawing/2014/main" xmlns="" id="{6D9100F6-BCC0-434B-BAA4-6021FD218E43}"/>
              </a:ext>
            </a:extLst>
          </p:cNvPr>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29271435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6FE88C-57D2-4DA1-A4ED-8698EE52FE20}"/>
              </a:ext>
            </a:extLst>
          </p:cNvPr>
          <p:cNvSpPr>
            <a:spLocks noGrp="1"/>
          </p:cNvSpPr>
          <p:nvPr>
            <p:ph type="title"/>
          </p:nvPr>
        </p:nvSpPr>
        <p:spPr/>
        <p:txBody>
          <a:bodyPr/>
          <a:lstStyle/>
          <a:p>
            <a:r>
              <a:rPr lang="en-US" noProof="0" dirty="0"/>
              <a:t>Common Mistake </a:t>
            </a:r>
            <a:r>
              <a:rPr lang="en-US" sz="1000" b="0" noProof="0" dirty="0"/>
              <a:t>4</a:t>
            </a:r>
          </a:p>
        </p:txBody>
      </p:sp>
      <p:sp>
        <p:nvSpPr>
          <p:cNvPr id="3" name="Content Placeholder 2">
            <a:extLst>
              <a:ext uri="{FF2B5EF4-FFF2-40B4-BE49-F238E27FC236}">
                <a16:creationId xmlns:a16="http://schemas.microsoft.com/office/drawing/2014/main" xmlns="" id="{54B067AD-7E38-4CC4-B0CA-8BC57D6BCC34}"/>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noProof="0" dirty="0"/>
              <a:t>Some students try to update the Cash account for deposits outstanding, checks outstanding, or a bank error. </a:t>
            </a:r>
          </a:p>
          <a:p>
            <a:pPr marL="291600" indent="-291600">
              <a:spcBef>
                <a:spcPts val="1000"/>
              </a:spcBef>
              <a:spcAft>
                <a:spcPts val="0"/>
              </a:spcAft>
              <a:buFont typeface="Arial" panose="020B0604020202020204" pitchFamily="34" charset="0"/>
              <a:buChar char="•"/>
            </a:pPr>
            <a:r>
              <a:rPr lang="en-US" sz="2400" noProof="0" dirty="0"/>
              <a:t>The company does not need to adjust for these items related to reconciling the bank’s balance because they are already properly recorded in the company’s accounting records.</a:t>
            </a:r>
          </a:p>
        </p:txBody>
      </p:sp>
      <p:sp>
        <p:nvSpPr>
          <p:cNvPr id="6" name="Slide Number Placeholder 5">
            <a:extLst>
              <a:ext uri="{FF2B5EF4-FFF2-40B4-BE49-F238E27FC236}">
                <a16:creationId xmlns:a16="http://schemas.microsoft.com/office/drawing/2014/main" xmlns="" id="{9F789329-2F89-4502-9132-A7377D9F2853}"/>
              </a:ext>
            </a:extLst>
          </p:cNvPr>
          <p:cNvSpPr>
            <a:spLocks noGrp="1"/>
          </p:cNvSpPr>
          <p:nvPr>
            <p:ph type="sldNum" sz="quarter" idx="10"/>
          </p:nvPr>
        </p:nvSpPr>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27298724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268215-6A21-4098-8F0C-13DE606F7EAB}"/>
              </a:ext>
            </a:extLst>
          </p:cNvPr>
          <p:cNvSpPr>
            <a:spLocks noGrp="1"/>
          </p:cNvSpPr>
          <p:nvPr>
            <p:ph type="title"/>
          </p:nvPr>
        </p:nvSpPr>
        <p:spPr>
          <a:xfrm>
            <a:off x="342900" y="233546"/>
            <a:ext cx="8458200" cy="1081907"/>
          </a:xfrm>
        </p:spPr>
        <p:txBody>
          <a:bodyPr>
            <a:noAutofit/>
          </a:bodyPr>
          <a:lstStyle/>
          <a:p>
            <a:r>
              <a:rPr lang="en-US" sz="3200" b="1" noProof="0" dirty="0">
                <a:solidFill>
                  <a:schemeClr val="tx1"/>
                </a:solidFill>
                <a:cs typeface="Avenir LT Std 65 Medium"/>
              </a:rPr>
              <a:t>Illustration 4-13 </a:t>
            </a:r>
            <a:r>
              <a:rPr lang="en-US" sz="3200" noProof="0" dirty="0">
                <a:solidFill>
                  <a:schemeClr val="tx1"/>
                </a:solidFill>
                <a:cs typeface="Avenir LT Std 65 Medium"/>
              </a:rPr>
              <a:t>Summary of Items Included in the Bank Reconciliation</a:t>
            </a:r>
            <a:endParaRPr lang="en-US" sz="3200" noProof="0" dirty="0">
              <a:solidFill>
                <a:schemeClr val="tx1"/>
              </a:solidFill>
            </a:endParaRPr>
          </a:p>
        </p:txBody>
      </p:sp>
      <p:graphicFrame>
        <p:nvGraphicFramePr>
          <p:cNvPr id="7" name="Table 7">
            <a:extLst>
              <a:ext uri="{FF2B5EF4-FFF2-40B4-BE49-F238E27FC236}">
                <a16:creationId xmlns:a16="http://schemas.microsoft.com/office/drawing/2014/main" xmlns="" id="{071DCC8B-94DA-47E4-AC17-18F680469B17}"/>
              </a:ext>
            </a:extLst>
          </p:cNvPr>
          <p:cNvGraphicFramePr>
            <a:graphicFrameLocks noGrp="1"/>
          </p:cNvGraphicFramePr>
          <p:nvPr>
            <p:extLst>
              <p:ext uri="{D42A27DB-BD31-4B8C-83A1-F6EECF244321}">
                <p14:modId xmlns:p14="http://schemas.microsoft.com/office/powerpoint/2010/main" val="4243799633"/>
              </p:ext>
            </p:extLst>
          </p:nvPr>
        </p:nvGraphicFramePr>
        <p:xfrm>
          <a:off x="609600" y="1847471"/>
          <a:ext cx="7924800" cy="2895600"/>
        </p:xfrm>
        <a:graphic>
          <a:graphicData uri="http://schemas.openxmlformats.org/drawingml/2006/table">
            <a:tbl>
              <a:tblPr firstRow="1" bandRow="1">
                <a:tableStyleId>{5C22544A-7EE6-4342-B048-85BDC9FD1C3A}</a:tableStyleId>
              </a:tblPr>
              <a:tblGrid>
                <a:gridCol w="1308100">
                  <a:extLst>
                    <a:ext uri="{9D8B030D-6E8A-4147-A177-3AD203B41FA5}">
                      <a16:colId xmlns:a16="http://schemas.microsoft.com/office/drawing/2014/main" xmlns="" val="2041075390"/>
                    </a:ext>
                  </a:extLst>
                </a:gridCol>
                <a:gridCol w="3009900">
                  <a:extLst>
                    <a:ext uri="{9D8B030D-6E8A-4147-A177-3AD203B41FA5}">
                      <a16:colId xmlns:a16="http://schemas.microsoft.com/office/drawing/2014/main" xmlns="" val="1315628618"/>
                    </a:ext>
                  </a:extLst>
                </a:gridCol>
                <a:gridCol w="3606800">
                  <a:extLst>
                    <a:ext uri="{9D8B030D-6E8A-4147-A177-3AD203B41FA5}">
                      <a16:colId xmlns:a16="http://schemas.microsoft.com/office/drawing/2014/main" xmlns="" val="591888756"/>
                    </a:ext>
                  </a:extLst>
                </a:gridCol>
              </a:tblGrid>
              <a:tr h="280053">
                <a:tc>
                  <a:txBody>
                    <a:bodyPr/>
                    <a:lstStyle/>
                    <a:p>
                      <a:endParaRPr lang="en-US" sz="1600" dirty="0"/>
                    </a:p>
                  </a:txBody>
                  <a:tcPr/>
                </a:tc>
                <a:tc>
                  <a:txBody>
                    <a:bodyPr/>
                    <a:lstStyle/>
                    <a:p>
                      <a:r>
                        <a:rPr lang="en-US" sz="1600" b="1" dirty="0"/>
                        <a:t>Bank’s Cash Balance</a:t>
                      </a:r>
                      <a:endParaRPr lang="en-US" sz="1600" dirty="0"/>
                    </a:p>
                  </a:txBody>
                  <a:tcPr/>
                </a:tc>
                <a:tc>
                  <a:txBody>
                    <a:bodyPr/>
                    <a:lstStyle/>
                    <a:p>
                      <a:r>
                        <a:rPr lang="en-US" sz="1600" b="1" dirty="0"/>
                        <a:t>Company’s Cash Balance</a:t>
                      </a:r>
                      <a:endParaRPr lang="en-US" sz="1600" dirty="0"/>
                    </a:p>
                  </a:txBody>
                  <a:tcPr/>
                </a:tc>
                <a:extLst>
                  <a:ext uri="{0D108BD9-81ED-4DB2-BD59-A6C34878D82A}">
                    <a16:rowId xmlns:a16="http://schemas.microsoft.com/office/drawing/2014/main" xmlns="" val="2316906331"/>
                  </a:ext>
                </a:extLst>
              </a:tr>
              <a:tr h="174502">
                <a:tc>
                  <a:txBody>
                    <a:bodyPr/>
                    <a:lstStyle/>
                    <a:p>
                      <a:endParaRPr lang="en-US" sz="1600" dirty="0">
                        <a:solidFill>
                          <a:srgbClr val="C00000"/>
                        </a:solidFill>
                      </a:endParaRPr>
                    </a:p>
                  </a:txBody>
                  <a:tcPr/>
                </a:tc>
                <a:tc>
                  <a:txBody>
                    <a:bodyPr/>
                    <a:lstStyle/>
                    <a:p>
                      <a:r>
                        <a:rPr lang="en-US" sz="1600" dirty="0"/>
                        <a:t>Per bank statement</a:t>
                      </a:r>
                    </a:p>
                  </a:txBody>
                  <a:tcPr/>
                </a:tc>
                <a:tc>
                  <a:txBody>
                    <a:bodyPr/>
                    <a:lstStyle/>
                    <a:p>
                      <a:r>
                        <a:rPr lang="en-US" sz="1600" dirty="0"/>
                        <a:t>Per general ledger</a:t>
                      </a:r>
                    </a:p>
                  </a:txBody>
                  <a:tcPr/>
                </a:tc>
                <a:extLst>
                  <a:ext uri="{0D108BD9-81ED-4DB2-BD59-A6C34878D82A}">
                    <a16:rowId xmlns:a16="http://schemas.microsoft.com/office/drawing/2014/main" xmlns="" val="255789684"/>
                  </a:ext>
                </a:extLst>
              </a:tr>
              <a:tr h="370840">
                <a:tc>
                  <a:txBody>
                    <a:bodyPr/>
                    <a:lstStyle/>
                    <a:p>
                      <a:r>
                        <a:rPr lang="en-US" sz="1600" b="1" dirty="0">
                          <a:solidFill>
                            <a:srgbClr val="C00000"/>
                          </a:solidFill>
                        </a:rPr>
                        <a:t>Timing</a:t>
                      </a:r>
                    </a:p>
                    <a:p>
                      <a:r>
                        <a:rPr lang="en-US" sz="1600" b="1" dirty="0">
                          <a:solidFill>
                            <a:srgbClr val="C00000"/>
                          </a:solidFill>
                        </a:rPr>
                        <a:t>Differences</a:t>
                      </a:r>
                    </a:p>
                  </a:txBody>
                  <a:tcPr/>
                </a:tc>
                <a:tc>
                  <a:txBody>
                    <a:bodyPr/>
                    <a:lstStyle/>
                    <a:p>
                      <a:r>
                        <a:rPr lang="en-US" sz="1600" dirty="0"/>
                        <a:t>+ Deposits outstanding </a:t>
                      </a:r>
                    </a:p>
                    <a:p>
                      <a:r>
                        <a:rPr lang="en-US" sz="1600" dirty="0"/>
                        <a:t>− Checks outstanding</a:t>
                      </a:r>
                    </a:p>
                    <a:p>
                      <a:endParaRPr lang="en-US" sz="1600" dirty="0"/>
                    </a:p>
                  </a:txBody>
                  <a:tcPr/>
                </a:tc>
                <a:tc>
                  <a:txBody>
                    <a:bodyPr/>
                    <a:lstStyle/>
                    <a:p>
                      <a:r>
                        <a:rPr lang="en-US" sz="1600" dirty="0"/>
                        <a:t>+ Notes received by bank</a:t>
                      </a:r>
                    </a:p>
                    <a:p>
                      <a:r>
                        <a:rPr lang="en-US" sz="1600" dirty="0"/>
                        <a:t>+ Interest received </a:t>
                      </a:r>
                    </a:p>
                    <a:p>
                      <a:r>
                        <a:rPr lang="en-US" sz="1600" dirty="0"/>
                        <a:t>− Unrecorded payments </a:t>
                      </a:r>
                    </a:p>
                    <a:p>
                      <a:r>
                        <a:rPr lang="en-US" sz="1600" dirty="0"/>
                        <a:t>− NSF checks from customers</a:t>
                      </a:r>
                    </a:p>
                    <a:p>
                      <a:r>
                        <a:rPr lang="en-US" sz="1600" dirty="0"/>
                        <a:t>− Bank service fees</a:t>
                      </a:r>
                    </a:p>
                  </a:txBody>
                  <a:tcPr/>
                </a:tc>
                <a:extLst>
                  <a:ext uri="{0D108BD9-81ED-4DB2-BD59-A6C34878D82A}">
                    <a16:rowId xmlns:a16="http://schemas.microsoft.com/office/drawing/2014/main" xmlns="" val="3745299980"/>
                  </a:ext>
                </a:extLst>
              </a:tr>
              <a:tr h="1465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rgbClr val="C00000"/>
                          </a:solidFill>
                        </a:rPr>
                        <a:t>Errors</a:t>
                      </a:r>
                    </a:p>
                  </a:txBody>
                  <a:tcPr/>
                </a:tc>
                <a:tc>
                  <a:txBody>
                    <a:bodyPr/>
                    <a:lstStyle/>
                    <a:p>
                      <a:r>
                        <a:rPr lang="en-US" sz="1600" dirty="0"/>
                        <a:t>± Bank errors </a:t>
                      </a:r>
                    </a:p>
                  </a:txBody>
                  <a:tcPr/>
                </a:tc>
                <a:tc>
                  <a:txBody>
                    <a:bodyPr/>
                    <a:lstStyle/>
                    <a:p>
                      <a:r>
                        <a:rPr lang="en-US" sz="1600" dirty="0"/>
                        <a:t>± Company errors </a:t>
                      </a:r>
                    </a:p>
                  </a:txBody>
                  <a:tcPr/>
                </a:tc>
                <a:extLst>
                  <a:ext uri="{0D108BD9-81ED-4DB2-BD59-A6C34878D82A}">
                    <a16:rowId xmlns:a16="http://schemas.microsoft.com/office/drawing/2014/main" xmlns="" val="3734465890"/>
                  </a:ext>
                </a:extLst>
              </a:tr>
              <a:tr h="2481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1" dirty="0">
                        <a:solidFill>
                          <a:srgbClr val="C00000"/>
                        </a:solidFill>
                      </a:endParaRPr>
                    </a:p>
                  </a:txBody>
                  <a:tcPr/>
                </a:tc>
                <a:tc>
                  <a:txBody>
                    <a:bodyPr/>
                    <a:lstStyle/>
                    <a:p>
                      <a:r>
                        <a:rPr lang="en-US" sz="1600" dirty="0"/>
                        <a:t>= </a:t>
                      </a:r>
                      <a:r>
                        <a:rPr lang="en-US" sz="1600" b="1" dirty="0"/>
                        <a:t>Bank balance per reconciliation </a:t>
                      </a:r>
                      <a:endParaRPr lang="en-US" sz="1600" dirty="0"/>
                    </a:p>
                  </a:txBody>
                  <a:tcPr/>
                </a:tc>
                <a:tc>
                  <a:txBody>
                    <a:bodyPr/>
                    <a:lstStyle/>
                    <a:p>
                      <a:r>
                        <a:rPr lang="en-US" sz="1600" dirty="0"/>
                        <a:t>= </a:t>
                      </a:r>
                      <a:r>
                        <a:rPr lang="en-US" sz="1600" b="1" dirty="0"/>
                        <a:t>Company balance per reconciliation </a:t>
                      </a:r>
                      <a:endParaRPr lang="en-US" sz="1600" dirty="0"/>
                    </a:p>
                  </a:txBody>
                  <a:tcPr/>
                </a:tc>
                <a:extLst>
                  <a:ext uri="{0D108BD9-81ED-4DB2-BD59-A6C34878D82A}">
                    <a16:rowId xmlns:a16="http://schemas.microsoft.com/office/drawing/2014/main" xmlns="" val="3556427168"/>
                  </a:ext>
                </a:extLst>
              </a:tr>
            </a:tbl>
          </a:graphicData>
        </a:graphic>
      </p:graphicFrame>
      <p:sp>
        <p:nvSpPr>
          <p:cNvPr id="6" name="Slide Number Placeholder 5">
            <a:extLst>
              <a:ext uri="{FF2B5EF4-FFF2-40B4-BE49-F238E27FC236}">
                <a16:creationId xmlns:a16="http://schemas.microsoft.com/office/drawing/2014/main" xmlns="" id="{F0CA9161-9FE1-415B-A48A-203DECF5C5C5}"/>
              </a:ext>
            </a:extLst>
          </p:cNvPr>
          <p:cNvSpPr>
            <a:spLocks noGrp="1"/>
          </p:cNvSpPr>
          <p:nvPr>
            <p:ph type="sldNum" sz="quarter" idx="10"/>
          </p:nvPr>
        </p:nvSpPr>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18031905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E1509E-9663-4DAF-96EB-F74AF87356F4}"/>
              </a:ext>
            </a:extLst>
          </p:cNvPr>
          <p:cNvSpPr>
            <a:spLocks noGrp="1"/>
          </p:cNvSpPr>
          <p:nvPr>
            <p:ph type="title"/>
          </p:nvPr>
        </p:nvSpPr>
        <p:spPr/>
        <p:txBody>
          <a:bodyPr/>
          <a:lstStyle/>
          <a:p>
            <a:r>
              <a:rPr lang="en-US" noProof="0" dirty="0"/>
              <a:t>Key Point </a:t>
            </a:r>
            <a:r>
              <a:rPr lang="en-US" sz="1000" b="0" noProof="0" dirty="0"/>
              <a:t>5</a:t>
            </a:r>
          </a:p>
        </p:txBody>
      </p:sp>
      <p:sp>
        <p:nvSpPr>
          <p:cNvPr id="3" name="Content Placeholder 2">
            <a:extLst>
              <a:ext uri="{FF2B5EF4-FFF2-40B4-BE49-F238E27FC236}">
                <a16:creationId xmlns:a16="http://schemas.microsoft.com/office/drawing/2014/main" xmlns="" id="{0B9C7DD0-A062-4F9F-933E-11E7CAFBA1E3}"/>
              </a:ext>
            </a:extLst>
          </p:cNvPr>
          <p:cNvSpPr>
            <a:spLocks noGrp="1"/>
          </p:cNvSpPr>
          <p:nvPr>
            <p:ph sz="quarter" idx="11"/>
          </p:nvPr>
        </p:nvSpPr>
        <p:spPr>
          <a:xfrm>
            <a:off x="342900" y="1280944"/>
            <a:ext cx="8458200" cy="1925101"/>
          </a:xfrm>
        </p:spPr>
        <p:txBody>
          <a:bodyPr/>
          <a:lstStyle/>
          <a:p>
            <a:pPr marL="291600" indent="-291600">
              <a:spcBef>
                <a:spcPts val="1000"/>
              </a:spcBef>
              <a:spcAft>
                <a:spcPts val="0"/>
              </a:spcAft>
              <a:buFont typeface="Arial" panose="020B0604020202020204" pitchFamily="34" charset="0"/>
              <a:buChar char="•"/>
            </a:pPr>
            <a:r>
              <a:rPr lang="en-US" sz="2200" noProof="0" dirty="0">
                <a:latin typeface="+mn-lt"/>
              </a:rPr>
              <a:t>In a bank reconciliation we reconcile the bank’s cash balance for:</a:t>
            </a:r>
          </a:p>
          <a:p>
            <a:pPr marL="457200" lvl="2" indent="-457200">
              <a:spcBef>
                <a:spcPts val="1000"/>
              </a:spcBef>
              <a:spcAft>
                <a:spcPts val="0"/>
              </a:spcAft>
              <a:buSzPct val="100000"/>
              <a:buFont typeface="+mj-lt"/>
              <a:buAutoNum type="arabicPeriod"/>
            </a:pPr>
            <a:r>
              <a:rPr lang="en-US" noProof="0" dirty="0">
                <a:latin typeface="+mn-lt"/>
              </a:rPr>
              <a:t>Cash transactions already recorded by the company but not yet recorded by the bank and </a:t>
            </a:r>
          </a:p>
          <a:p>
            <a:pPr marL="457200" lvl="2" indent="-457200">
              <a:spcBef>
                <a:spcPts val="1000"/>
              </a:spcBef>
              <a:spcAft>
                <a:spcPts val="0"/>
              </a:spcAft>
              <a:buSzPct val="100000"/>
              <a:buFont typeface="+mj-lt"/>
              <a:buAutoNum type="arabicPeriod"/>
            </a:pPr>
            <a:r>
              <a:rPr lang="en-US" noProof="0" dirty="0">
                <a:latin typeface="+mn-lt"/>
              </a:rPr>
              <a:t>Bank errors.</a:t>
            </a:r>
          </a:p>
        </p:txBody>
      </p:sp>
      <p:sp>
        <p:nvSpPr>
          <p:cNvPr id="4" name="Content Placeholder 3">
            <a:extLst>
              <a:ext uri="{FF2B5EF4-FFF2-40B4-BE49-F238E27FC236}">
                <a16:creationId xmlns:a16="http://schemas.microsoft.com/office/drawing/2014/main" xmlns="" id="{8519B4D2-97A4-4293-ABED-1098D0914746}"/>
              </a:ext>
            </a:extLst>
          </p:cNvPr>
          <p:cNvSpPr>
            <a:spLocks noGrp="1"/>
          </p:cNvSpPr>
          <p:nvPr>
            <p:ph sz="quarter" idx="14"/>
          </p:nvPr>
        </p:nvSpPr>
        <p:spPr>
          <a:xfrm>
            <a:off x="342900" y="3463899"/>
            <a:ext cx="8283512" cy="1604813"/>
          </a:xfrm>
        </p:spPr>
        <p:txBody>
          <a:bodyPr>
            <a:normAutofit/>
          </a:bodyPr>
          <a:lstStyle/>
          <a:p>
            <a:pPr marL="291600" indent="-291600">
              <a:spcBef>
                <a:spcPts val="1000"/>
              </a:spcBef>
              <a:spcAft>
                <a:spcPts val="0"/>
              </a:spcAft>
              <a:buFont typeface="Arial" panose="020B0604020202020204" pitchFamily="34" charset="0"/>
              <a:buChar char="•"/>
            </a:pPr>
            <a:r>
              <a:rPr lang="en-US" sz="2200" noProof="0" dirty="0">
                <a:latin typeface="+mn-lt"/>
              </a:rPr>
              <a:t>Similarly, we reconcile the company’s cash balance for:</a:t>
            </a:r>
          </a:p>
          <a:p>
            <a:pPr marL="457200" lvl="2" indent="-457200">
              <a:spcBef>
                <a:spcPts val="1000"/>
              </a:spcBef>
              <a:spcAft>
                <a:spcPts val="0"/>
              </a:spcAft>
              <a:buSzPct val="100000"/>
              <a:buFont typeface="+mj-lt"/>
              <a:buAutoNum type="arabicParenR"/>
            </a:pPr>
            <a:r>
              <a:rPr lang="en-US" noProof="0" dirty="0">
                <a:latin typeface="+mn-lt"/>
              </a:rPr>
              <a:t>Cash transactions already recorded by the bank but not yet recorded by the company and </a:t>
            </a:r>
          </a:p>
          <a:p>
            <a:pPr marL="457200" lvl="2" indent="-457200">
              <a:spcBef>
                <a:spcPts val="1000"/>
              </a:spcBef>
              <a:spcAft>
                <a:spcPts val="0"/>
              </a:spcAft>
              <a:buSzPct val="100000"/>
              <a:buFont typeface="+mj-lt"/>
              <a:buAutoNum type="arabicParenR"/>
            </a:pPr>
            <a:r>
              <a:rPr lang="en-US" noProof="0" dirty="0">
                <a:latin typeface="+mn-lt"/>
              </a:rPr>
              <a:t>Company errors. </a:t>
            </a:r>
          </a:p>
        </p:txBody>
      </p:sp>
      <p:sp>
        <p:nvSpPr>
          <p:cNvPr id="5" name="Content Placeholder 4">
            <a:extLst>
              <a:ext uri="{FF2B5EF4-FFF2-40B4-BE49-F238E27FC236}">
                <a16:creationId xmlns:a16="http://schemas.microsoft.com/office/drawing/2014/main" xmlns="" id="{08A5EAAA-993E-4C04-9CEB-39A99F65F9F4}"/>
              </a:ext>
            </a:extLst>
          </p:cNvPr>
          <p:cNvSpPr>
            <a:spLocks noGrp="1"/>
          </p:cNvSpPr>
          <p:nvPr>
            <p:ph sz="quarter" idx="15"/>
          </p:nvPr>
        </p:nvSpPr>
        <p:spPr>
          <a:xfrm>
            <a:off x="342900" y="5136446"/>
            <a:ext cx="8639352" cy="1258710"/>
          </a:xfrm>
        </p:spPr>
        <p:txBody>
          <a:bodyPr>
            <a:noAutofit/>
          </a:bodyPr>
          <a:lstStyle/>
          <a:p>
            <a:pPr marL="291600" indent="-291600">
              <a:spcBef>
                <a:spcPts val="1000"/>
              </a:spcBef>
              <a:spcAft>
                <a:spcPts val="0"/>
              </a:spcAft>
              <a:buFont typeface="Arial" panose="020B0604020202020204" pitchFamily="34" charset="0"/>
              <a:buChar char="•"/>
            </a:pPr>
            <a:r>
              <a:rPr lang="en-US" sz="2200" noProof="0" dirty="0">
                <a:latin typeface="+mn-lt"/>
              </a:rPr>
              <a:t>After we complete the reconciliations, the amounts for the bank balance and the company balance should be equal. </a:t>
            </a:r>
          </a:p>
          <a:p>
            <a:pPr marL="291600" indent="-291600">
              <a:spcBef>
                <a:spcPts val="1000"/>
              </a:spcBef>
              <a:spcAft>
                <a:spcPts val="0"/>
              </a:spcAft>
              <a:buFont typeface="Arial" panose="020B0604020202020204" pitchFamily="34" charset="0"/>
              <a:buChar char="•"/>
            </a:pPr>
            <a:r>
              <a:rPr lang="en-US" sz="2200" noProof="0" dirty="0">
                <a:latin typeface="+mn-lt"/>
              </a:rPr>
              <a:t>Any adjustments to the company’s balance need to be recorded.</a:t>
            </a:r>
            <a:endParaRPr lang="en-US" sz="2200" noProof="0" dirty="0"/>
          </a:p>
        </p:txBody>
      </p:sp>
      <p:sp>
        <p:nvSpPr>
          <p:cNvPr id="8" name="Slide Number Placeholder 7">
            <a:extLst>
              <a:ext uri="{FF2B5EF4-FFF2-40B4-BE49-F238E27FC236}">
                <a16:creationId xmlns:a16="http://schemas.microsoft.com/office/drawing/2014/main" xmlns="" id="{918ADCE2-B7C4-482A-8EF1-B220C5BCA7CB}"/>
              </a:ext>
            </a:extLst>
          </p:cNvPr>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38107631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69EEB7-BE9D-4183-B4E9-92C13F52D622}"/>
              </a:ext>
            </a:extLst>
          </p:cNvPr>
          <p:cNvSpPr>
            <a:spLocks noGrp="1"/>
          </p:cNvSpPr>
          <p:nvPr>
            <p:ph type="title"/>
          </p:nvPr>
        </p:nvSpPr>
        <p:spPr/>
        <p:txBody>
          <a:bodyPr/>
          <a:lstStyle/>
          <a:p>
            <a:r>
              <a:rPr lang="en-US" noProof="0" dirty="0"/>
              <a:t>Concept Check 4–7 </a:t>
            </a:r>
            <a:r>
              <a:rPr lang="en-US" sz="1000" b="0" noProof="0" dirty="0"/>
              <a:t>1</a:t>
            </a:r>
          </a:p>
        </p:txBody>
      </p:sp>
      <p:sp>
        <p:nvSpPr>
          <p:cNvPr id="3" name="Content Placeholder 2">
            <a:extLst>
              <a:ext uri="{FF2B5EF4-FFF2-40B4-BE49-F238E27FC236}">
                <a16:creationId xmlns:a16="http://schemas.microsoft.com/office/drawing/2014/main" xmlns="" id="{92D8B70C-F761-4879-9C62-6ADDBF1EF062}"/>
              </a:ext>
            </a:extLst>
          </p:cNvPr>
          <p:cNvSpPr>
            <a:spLocks noGrp="1"/>
          </p:cNvSpPr>
          <p:nvPr>
            <p:ph sz="quarter" idx="11"/>
          </p:nvPr>
        </p:nvSpPr>
        <p:spPr>
          <a:xfrm>
            <a:off x="342900" y="1276709"/>
            <a:ext cx="8458200" cy="2796060"/>
          </a:xfrm>
        </p:spPr>
        <p:txBody>
          <a:bodyPr>
            <a:noAutofit/>
          </a:bodyPr>
          <a:lstStyle/>
          <a:p>
            <a:pPr marL="0" indent="0">
              <a:buNone/>
            </a:pPr>
            <a:r>
              <a:rPr lang="en-US" sz="2400" noProof="0" dirty="0"/>
              <a:t>How would an NSF check from a customer be recorded in the accounting records?</a:t>
            </a:r>
          </a:p>
          <a:p>
            <a:r>
              <a:rPr lang="en-US" sz="2400" b="1" noProof="0" dirty="0"/>
              <a:t>a. </a:t>
            </a:r>
            <a:r>
              <a:rPr lang="en-US" sz="2400" noProof="0" dirty="0"/>
              <a:t>Debit Accounts Receivable; Credit Cash</a:t>
            </a:r>
          </a:p>
          <a:p>
            <a:r>
              <a:rPr lang="en-US" sz="2400" b="1" noProof="0" dirty="0"/>
              <a:t>b. </a:t>
            </a:r>
            <a:r>
              <a:rPr lang="en-US" sz="2400" noProof="0" dirty="0"/>
              <a:t>Debit Cash; Credit Accounts Receivable</a:t>
            </a:r>
          </a:p>
          <a:p>
            <a:r>
              <a:rPr lang="en-US" sz="2400" b="1" noProof="0" dirty="0"/>
              <a:t>c. </a:t>
            </a:r>
            <a:r>
              <a:rPr lang="en-US" sz="2400" noProof="0" dirty="0"/>
              <a:t>Debit Accounts Payable; Credit Cash</a:t>
            </a:r>
          </a:p>
          <a:p>
            <a:r>
              <a:rPr lang="en-US" sz="2400" b="1" noProof="0" dirty="0"/>
              <a:t>d. </a:t>
            </a:r>
            <a:r>
              <a:rPr lang="en-US" sz="2400" noProof="0" dirty="0"/>
              <a:t>Debit Cash; Credit Miscellaneous Expense</a:t>
            </a:r>
          </a:p>
        </p:txBody>
      </p:sp>
      <p:sp>
        <p:nvSpPr>
          <p:cNvPr id="8" name="Slide Number Placeholder 7">
            <a:extLst>
              <a:ext uri="{FF2B5EF4-FFF2-40B4-BE49-F238E27FC236}">
                <a16:creationId xmlns:a16="http://schemas.microsoft.com/office/drawing/2014/main" xmlns="" id="{C918D95D-D9BA-4603-9D77-638EAA50FD46}"/>
              </a:ext>
            </a:extLst>
          </p:cNvPr>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14725959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69EEB7-BE9D-4183-B4E9-92C13F52D622}"/>
              </a:ext>
            </a:extLst>
          </p:cNvPr>
          <p:cNvSpPr>
            <a:spLocks noGrp="1"/>
          </p:cNvSpPr>
          <p:nvPr>
            <p:ph type="title"/>
          </p:nvPr>
        </p:nvSpPr>
        <p:spPr/>
        <p:txBody>
          <a:bodyPr/>
          <a:lstStyle/>
          <a:p>
            <a:r>
              <a:rPr lang="en-US" noProof="0" dirty="0"/>
              <a:t>Concept Check 4–7 </a:t>
            </a:r>
            <a:r>
              <a:rPr lang="en-US" sz="1000" b="0" noProof="0" dirty="0"/>
              <a:t>2</a:t>
            </a:r>
          </a:p>
        </p:txBody>
      </p:sp>
      <p:sp>
        <p:nvSpPr>
          <p:cNvPr id="3" name="Content Placeholder 2">
            <a:extLst>
              <a:ext uri="{FF2B5EF4-FFF2-40B4-BE49-F238E27FC236}">
                <a16:creationId xmlns:a16="http://schemas.microsoft.com/office/drawing/2014/main" xmlns="" id="{92D8B70C-F761-4879-9C62-6ADDBF1EF062}"/>
              </a:ext>
            </a:extLst>
          </p:cNvPr>
          <p:cNvSpPr>
            <a:spLocks noGrp="1"/>
          </p:cNvSpPr>
          <p:nvPr>
            <p:ph sz="quarter" idx="11"/>
          </p:nvPr>
        </p:nvSpPr>
        <p:spPr>
          <a:xfrm>
            <a:off x="342900" y="1276709"/>
            <a:ext cx="8458200" cy="2796060"/>
          </a:xfrm>
        </p:spPr>
        <p:txBody>
          <a:bodyPr>
            <a:noAutofit/>
          </a:bodyPr>
          <a:lstStyle/>
          <a:p>
            <a:pPr marL="0" indent="0">
              <a:buNone/>
            </a:pPr>
            <a:r>
              <a:rPr lang="en-US" sz="2400" noProof="0" dirty="0"/>
              <a:t>How would an NSF check from a customer be recorded in the accounting records?</a:t>
            </a:r>
          </a:p>
          <a:p>
            <a:r>
              <a:rPr lang="en-US" sz="2400" b="1" noProof="0" dirty="0"/>
              <a:t>Answer: a. </a:t>
            </a:r>
            <a:r>
              <a:rPr lang="en-US" sz="2400" noProof="0" dirty="0"/>
              <a:t>Debit Accounts Receivable; Credit Cash</a:t>
            </a:r>
          </a:p>
          <a:p>
            <a:r>
              <a:rPr lang="en-US" sz="2400" b="1" noProof="0" dirty="0"/>
              <a:t>b. </a:t>
            </a:r>
            <a:r>
              <a:rPr lang="en-US" sz="2400" noProof="0" dirty="0"/>
              <a:t>Debit Cash; Credit Accounts Receivable</a:t>
            </a:r>
          </a:p>
          <a:p>
            <a:r>
              <a:rPr lang="en-US" sz="2400" b="1" noProof="0" dirty="0"/>
              <a:t>c. </a:t>
            </a:r>
            <a:r>
              <a:rPr lang="en-US" sz="2400" noProof="0" dirty="0"/>
              <a:t>Debit Accounts Payable; Credit Cash</a:t>
            </a:r>
          </a:p>
          <a:p>
            <a:r>
              <a:rPr lang="en-US" sz="2400" b="1" noProof="0" dirty="0"/>
              <a:t>d. </a:t>
            </a:r>
            <a:r>
              <a:rPr lang="en-US" sz="2400" noProof="0" dirty="0"/>
              <a:t>Debit Cash; Credit Miscellaneous Expense</a:t>
            </a:r>
          </a:p>
        </p:txBody>
      </p:sp>
      <p:sp>
        <p:nvSpPr>
          <p:cNvPr id="4" name="Content Placeholder 3">
            <a:extLst>
              <a:ext uri="{FF2B5EF4-FFF2-40B4-BE49-F238E27FC236}">
                <a16:creationId xmlns:a16="http://schemas.microsoft.com/office/drawing/2014/main" xmlns="" id="{E8DED3EB-8D99-4AAC-91FB-25C03FA984EA}"/>
              </a:ext>
            </a:extLst>
          </p:cNvPr>
          <p:cNvSpPr>
            <a:spLocks noGrp="1"/>
          </p:cNvSpPr>
          <p:nvPr>
            <p:ph sz="quarter" idx="14"/>
          </p:nvPr>
        </p:nvSpPr>
        <p:spPr>
          <a:xfrm>
            <a:off x="342900" y="4283242"/>
            <a:ext cx="8639352" cy="2179816"/>
          </a:xfrm>
        </p:spPr>
        <p:txBody>
          <a:bodyPr>
            <a:normAutofit/>
          </a:bodyPr>
          <a:lstStyle/>
          <a:p>
            <a:pPr>
              <a:spcBef>
                <a:spcPts val="1000"/>
              </a:spcBef>
              <a:spcAft>
                <a:spcPts val="0"/>
              </a:spcAft>
            </a:pPr>
            <a:r>
              <a:rPr lang="en-US" sz="2200" noProof="0" dirty="0"/>
              <a:t>Accounts Receivable is debited in order to increase that asset account to show that the customer who paid with an NSF check still owes the company money. The Cash account is credited because the company must adjust its balance of cash downward to reverse the increase in cash it recorded at the time it received the check from the customer. </a:t>
            </a:r>
          </a:p>
        </p:txBody>
      </p:sp>
      <p:sp>
        <p:nvSpPr>
          <p:cNvPr id="8" name="Slide Number Placeholder 7">
            <a:extLst>
              <a:ext uri="{FF2B5EF4-FFF2-40B4-BE49-F238E27FC236}">
                <a16:creationId xmlns:a16="http://schemas.microsoft.com/office/drawing/2014/main" xmlns="" id="{C918D95D-D9BA-4603-9D77-638EAA50FD46}"/>
              </a:ext>
            </a:extLst>
          </p:cNvPr>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35567836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53F7F8D-D50E-4B3B-A2DD-497326194D7D}"/>
              </a:ext>
            </a:extLst>
          </p:cNvPr>
          <p:cNvSpPr>
            <a:spLocks noGrp="1"/>
          </p:cNvSpPr>
          <p:nvPr>
            <p:ph type="title"/>
          </p:nvPr>
        </p:nvSpPr>
        <p:spPr/>
        <p:txBody>
          <a:bodyPr>
            <a:normAutofit fontScale="90000"/>
          </a:bodyPr>
          <a:lstStyle/>
          <a:p>
            <a:r>
              <a:rPr lang="en-US" noProof="0" dirty="0"/>
              <a:t>Accounting Scandals and Response by Congress</a:t>
            </a:r>
          </a:p>
        </p:txBody>
      </p:sp>
      <p:sp>
        <p:nvSpPr>
          <p:cNvPr id="3" name="Content Placeholder 2">
            <a:extLst>
              <a:ext uri="{FF2B5EF4-FFF2-40B4-BE49-F238E27FC236}">
                <a16:creationId xmlns:a16="http://schemas.microsoft.com/office/drawing/2014/main" xmlns="" id="{1A0061D1-AB57-498C-A209-716FC968D3D3}"/>
              </a:ext>
            </a:extLst>
          </p:cNvPr>
          <p:cNvSpPr>
            <a:spLocks noGrp="1"/>
          </p:cNvSpPr>
          <p:nvPr>
            <p:ph sz="quarter" idx="11"/>
          </p:nvPr>
        </p:nvSpPr>
        <p:spPr>
          <a:xfrm>
            <a:off x="342900" y="1276709"/>
            <a:ext cx="8639352" cy="4971691"/>
          </a:xfrm>
        </p:spPr>
        <p:txBody>
          <a:bodyPr/>
          <a:lstStyle/>
          <a:p>
            <a:r>
              <a:rPr lang="en-US" sz="2600" noProof="0" dirty="0"/>
              <a:t>Managers are entrusted with the resources of both the company’s lenders and owners.</a:t>
            </a:r>
          </a:p>
          <a:p>
            <a:r>
              <a:rPr lang="en-US" sz="2600" noProof="0" dirty="0"/>
              <a:t>Managers act as stewards or caretakers of the company’s assets.</a:t>
            </a:r>
          </a:p>
          <a:p>
            <a:r>
              <a:rPr lang="en-US" sz="2600" noProof="0" dirty="0"/>
              <a:t>Some managers have shirked their ethical responsibilities.</a:t>
            </a:r>
          </a:p>
          <a:p>
            <a:pPr marL="291600" lvl="1" indent="-291600">
              <a:spcBef>
                <a:spcPts val="1000"/>
              </a:spcBef>
              <a:spcAft>
                <a:spcPts val="0"/>
              </a:spcAft>
            </a:pPr>
            <a:r>
              <a:rPr lang="en-US" sz="2200" noProof="0" dirty="0"/>
              <a:t>Top executives misused or misreported the company’s funds.</a:t>
            </a:r>
          </a:p>
        </p:txBody>
      </p:sp>
      <p:sp>
        <p:nvSpPr>
          <p:cNvPr id="6" name="Slide Number Placeholder 5">
            <a:extLst>
              <a:ext uri="{FF2B5EF4-FFF2-40B4-BE49-F238E27FC236}">
                <a16:creationId xmlns:a16="http://schemas.microsoft.com/office/drawing/2014/main" xmlns="" id="{9B4834E6-399F-45A8-A2C1-C37F3BAA63A6}"/>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37191247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A5C79F-21D6-48FC-B6A7-2CE92D6FAF39}"/>
              </a:ext>
            </a:extLst>
          </p:cNvPr>
          <p:cNvSpPr>
            <a:spLocks noGrp="1"/>
          </p:cNvSpPr>
          <p:nvPr>
            <p:ph type="title"/>
          </p:nvPr>
        </p:nvSpPr>
        <p:spPr/>
        <p:txBody>
          <a:bodyPr/>
          <a:lstStyle/>
          <a:p>
            <a:r>
              <a:rPr lang="en-US" noProof="0" dirty="0"/>
              <a:t>Learning Objective 6</a:t>
            </a:r>
          </a:p>
        </p:txBody>
      </p:sp>
      <p:sp>
        <p:nvSpPr>
          <p:cNvPr id="3" name="Content Placeholder 2">
            <a:extLst>
              <a:ext uri="{FF2B5EF4-FFF2-40B4-BE49-F238E27FC236}">
                <a16:creationId xmlns:a16="http://schemas.microsoft.com/office/drawing/2014/main" xmlns="" id="{FA995D0E-4C24-44A6-8C03-CF9E8A846938}"/>
              </a:ext>
            </a:extLst>
          </p:cNvPr>
          <p:cNvSpPr>
            <a:spLocks noGrp="1"/>
          </p:cNvSpPr>
          <p:nvPr>
            <p:ph sz="quarter" idx="11"/>
          </p:nvPr>
        </p:nvSpPr>
        <p:spPr/>
        <p:txBody>
          <a:bodyPr>
            <a:normAutofit/>
          </a:bodyPr>
          <a:lstStyle/>
          <a:p>
            <a:r>
              <a:rPr lang="en-US" sz="2400" b="1" noProof="0" dirty="0">
                <a:solidFill>
                  <a:schemeClr val="tx1"/>
                </a:solidFill>
              </a:rPr>
              <a:t>L</a:t>
            </a:r>
            <a:r>
              <a:rPr lang="en-US" sz="100" b="1" noProof="0" dirty="0">
                <a:solidFill>
                  <a:schemeClr val="tx1"/>
                </a:solidFill>
              </a:rPr>
              <a:t> </a:t>
            </a:r>
            <a:r>
              <a:rPr lang="en-US" sz="2400" b="1" noProof="0" dirty="0">
                <a:solidFill>
                  <a:schemeClr val="tx1"/>
                </a:solidFill>
              </a:rPr>
              <a:t>O 4–6 </a:t>
            </a:r>
            <a:r>
              <a:rPr lang="en-US" sz="2400" noProof="0" dirty="0">
                <a:solidFill>
                  <a:schemeClr val="tx1"/>
                </a:solidFill>
              </a:rPr>
              <a:t>Account for employee purchases.</a:t>
            </a:r>
          </a:p>
        </p:txBody>
      </p:sp>
      <p:sp>
        <p:nvSpPr>
          <p:cNvPr id="6" name="Slide Number Placeholder 5">
            <a:extLst>
              <a:ext uri="{FF2B5EF4-FFF2-40B4-BE49-F238E27FC236}">
                <a16:creationId xmlns:a16="http://schemas.microsoft.com/office/drawing/2014/main" xmlns="" id="{E10443AF-DDFA-4685-8CD9-C56D2EFBEA5A}"/>
              </a:ext>
            </a:extLst>
          </p:cNvPr>
          <p:cNvSpPr>
            <a:spLocks noGrp="1"/>
          </p:cNvSpPr>
          <p:nvPr>
            <p:ph type="sldNum" sz="quarter" idx="10"/>
          </p:nvPr>
        </p:nvSpPr>
        <p:spPr/>
        <p:txBody>
          <a:bodyPr/>
          <a:lstStyle/>
          <a:p>
            <a:fld id="{68151E55-6873-49E2-B8D5-2F265E6F1973}" type="slidenum">
              <a:rPr lang="en-US" smtClean="0"/>
              <a:t>70</a:t>
            </a:fld>
            <a:endParaRPr lang="en-US" dirty="0"/>
          </a:p>
        </p:txBody>
      </p:sp>
    </p:spTree>
    <p:extLst>
      <p:ext uri="{BB962C8B-B14F-4D97-AF65-F5344CB8AC3E}">
        <p14:creationId xmlns:p14="http://schemas.microsoft.com/office/powerpoint/2010/main" val="397447993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8DA13B-5A47-4859-978E-F0A8B274A5EF}"/>
              </a:ext>
            </a:extLst>
          </p:cNvPr>
          <p:cNvSpPr>
            <a:spLocks noGrp="1"/>
          </p:cNvSpPr>
          <p:nvPr>
            <p:ph type="title"/>
          </p:nvPr>
        </p:nvSpPr>
        <p:spPr/>
        <p:txBody>
          <a:bodyPr/>
          <a:lstStyle/>
          <a:p>
            <a:r>
              <a:rPr lang="en-US" sz="3600" noProof="0" dirty="0"/>
              <a:t>Employee Purchases </a:t>
            </a:r>
            <a:r>
              <a:rPr lang="en-US" sz="1000" b="0" noProof="0" dirty="0"/>
              <a:t>1</a:t>
            </a:r>
          </a:p>
        </p:txBody>
      </p:sp>
      <p:sp>
        <p:nvSpPr>
          <p:cNvPr id="7" name="Content Placeholder 6">
            <a:extLst>
              <a:ext uri="{FF2B5EF4-FFF2-40B4-BE49-F238E27FC236}">
                <a16:creationId xmlns:a16="http://schemas.microsoft.com/office/drawing/2014/main" xmlns="" id="{93A57E12-A397-4CE2-8E70-397463EFF030}"/>
              </a:ext>
            </a:extLst>
          </p:cNvPr>
          <p:cNvSpPr>
            <a:spLocks noGrp="1"/>
          </p:cNvSpPr>
          <p:nvPr>
            <p:ph sz="quarter" idx="11"/>
          </p:nvPr>
        </p:nvSpPr>
        <p:spPr>
          <a:xfrm>
            <a:off x="342900" y="1276709"/>
            <a:ext cx="8458200" cy="2459913"/>
          </a:xfrm>
        </p:spPr>
        <p:txBody>
          <a:bodyPr/>
          <a:lstStyle/>
          <a:p>
            <a:pPr>
              <a:spcBef>
                <a:spcPts val="1000"/>
              </a:spcBef>
              <a:spcAft>
                <a:spcPts val="0"/>
              </a:spcAft>
            </a:pPr>
            <a:r>
              <a:rPr lang="en-US" b="1" noProof="0" dirty="0"/>
              <a:t>Petty cash fund</a:t>
            </a:r>
            <a:r>
              <a:rPr lang="en-US" noProof="0" dirty="0"/>
              <a:t>: small amount of cash kept on hand to pay for minor purchases.</a:t>
            </a:r>
          </a:p>
          <a:p>
            <a:pPr marL="291600" lvl="1" indent="-291600">
              <a:spcBef>
                <a:spcPts val="1000"/>
              </a:spcBef>
              <a:spcAft>
                <a:spcPts val="0"/>
              </a:spcAft>
            </a:pPr>
            <a:r>
              <a:rPr lang="en-US" noProof="0" dirty="0"/>
              <a:t>Accounting for the petty cash fund involves:</a:t>
            </a:r>
          </a:p>
          <a:p>
            <a:pPr marL="622800" lvl="2" indent="-320400">
              <a:spcBef>
                <a:spcPts val="1000"/>
              </a:spcBef>
              <a:spcAft>
                <a:spcPts val="0"/>
              </a:spcAft>
            </a:pPr>
            <a:r>
              <a:rPr lang="en-US" noProof="0" dirty="0"/>
              <a:t>Establishing the fund.</a:t>
            </a:r>
          </a:p>
          <a:p>
            <a:pPr marL="622800" lvl="2" indent="-320400">
              <a:spcBef>
                <a:spcPts val="1000"/>
              </a:spcBef>
              <a:spcAft>
                <a:spcPts val="0"/>
              </a:spcAft>
            </a:pPr>
            <a:r>
              <a:rPr lang="en-US" noProof="0" dirty="0"/>
              <a:t>Recognizing expenditures from the fund.</a:t>
            </a:r>
          </a:p>
          <a:p>
            <a:pPr marL="622800" lvl="2" indent="-320400">
              <a:spcBef>
                <a:spcPts val="1000"/>
              </a:spcBef>
              <a:spcAft>
                <a:spcPts val="0"/>
              </a:spcAft>
            </a:pPr>
            <a:r>
              <a:rPr lang="en-US" noProof="0" dirty="0"/>
              <a:t>Replenishing the fund.</a:t>
            </a:r>
          </a:p>
        </p:txBody>
      </p:sp>
      <p:sp>
        <p:nvSpPr>
          <p:cNvPr id="10" name="Content Placeholder 9">
            <a:extLst>
              <a:ext uri="{FF2B5EF4-FFF2-40B4-BE49-F238E27FC236}">
                <a16:creationId xmlns:a16="http://schemas.microsoft.com/office/drawing/2014/main" xmlns="" id="{ACF604DB-268B-4AF6-A39D-48A1BD17D661}"/>
              </a:ext>
            </a:extLst>
          </p:cNvPr>
          <p:cNvSpPr>
            <a:spLocks noGrp="1"/>
          </p:cNvSpPr>
          <p:nvPr>
            <p:ph sz="quarter" idx="14"/>
          </p:nvPr>
        </p:nvSpPr>
        <p:spPr>
          <a:xfrm>
            <a:off x="342900" y="4026400"/>
            <a:ext cx="8458200" cy="1554891"/>
          </a:xfrm>
        </p:spPr>
        <p:txBody>
          <a:bodyPr/>
          <a:lstStyle/>
          <a:p>
            <a:r>
              <a:rPr lang="en-US" b="1" noProof="0" dirty="0"/>
              <a:t>Company-issued debit and credit cards:</a:t>
            </a:r>
          </a:p>
          <a:p>
            <a:pPr marL="291600" lvl="1" indent="-291600">
              <a:spcBef>
                <a:spcPts val="1000"/>
              </a:spcBef>
              <a:spcAft>
                <a:spcPts val="0"/>
              </a:spcAft>
            </a:pPr>
            <a:r>
              <a:rPr lang="en-US" noProof="0" dirty="0"/>
              <a:t>Debit cards (and checks) captured in the bank reconciliation.</a:t>
            </a:r>
          </a:p>
          <a:p>
            <a:pPr marL="291600" lvl="1" indent="-291600">
              <a:spcBef>
                <a:spcPts val="1000"/>
              </a:spcBef>
              <a:spcAft>
                <a:spcPts val="0"/>
              </a:spcAft>
            </a:pPr>
            <a:r>
              <a:rPr lang="en-US" noProof="0" dirty="0"/>
              <a:t>Credit card purchases need to be recorded.</a:t>
            </a:r>
          </a:p>
        </p:txBody>
      </p:sp>
      <p:sp>
        <p:nvSpPr>
          <p:cNvPr id="6" name="Slide Number Placeholder 5">
            <a:extLst>
              <a:ext uri="{FF2B5EF4-FFF2-40B4-BE49-F238E27FC236}">
                <a16:creationId xmlns:a16="http://schemas.microsoft.com/office/drawing/2014/main" xmlns="" id="{5A2093E8-C662-431F-BB72-4AEE2F207DD7}"/>
              </a:ext>
            </a:extLst>
          </p:cNvPr>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8042161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1ADC19-DC87-4DFD-A7FB-7400557C9047}"/>
              </a:ext>
            </a:extLst>
          </p:cNvPr>
          <p:cNvSpPr>
            <a:spLocks noGrp="1"/>
          </p:cNvSpPr>
          <p:nvPr>
            <p:ph type="title"/>
          </p:nvPr>
        </p:nvSpPr>
        <p:spPr/>
        <p:txBody>
          <a:bodyPr>
            <a:normAutofit/>
          </a:bodyPr>
          <a:lstStyle/>
          <a:p>
            <a:r>
              <a:rPr lang="en-US" sz="3600" noProof="0" dirty="0">
                <a:solidFill>
                  <a:schemeClr val="tx1"/>
                </a:solidFill>
              </a:rPr>
              <a:t>Establish a Petty Cash Fund</a:t>
            </a:r>
            <a:endParaRPr lang="en-US" noProof="0" dirty="0">
              <a:solidFill>
                <a:schemeClr val="tx1"/>
              </a:solidFill>
            </a:endParaRPr>
          </a:p>
        </p:txBody>
      </p:sp>
      <p:sp>
        <p:nvSpPr>
          <p:cNvPr id="3" name="Content Placeholder 2">
            <a:extLst>
              <a:ext uri="{FF2B5EF4-FFF2-40B4-BE49-F238E27FC236}">
                <a16:creationId xmlns:a16="http://schemas.microsoft.com/office/drawing/2014/main" xmlns="" id="{3316B43A-6B8B-4C9B-826C-690B118F8F55}"/>
              </a:ext>
            </a:extLst>
          </p:cNvPr>
          <p:cNvSpPr>
            <a:spLocks noGrp="1"/>
          </p:cNvSpPr>
          <p:nvPr>
            <p:ph sz="quarter" idx="11"/>
          </p:nvPr>
        </p:nvSpPr>
        <p:spPr>
          <a:xfrm>
            <a:off x="342900" y="1276709"/>
            <a:ext cx="8458200" cy="1387469"/>
          </a:xfrm>
        </p:spPr>
        <p:txBody>
          <a:bodyPr>
            <a:normAutofit/>
          </a:bodyPr>
          <a:lstStyle/>
          <a:p>
            <a:pPr marL="291600" indent="-291600">
              <a:spcBef>
                <a:spcPts val="1000"/>
              </a:spcBef>
              <a:spcAft>
                <a:spcPts val="0"/>
              </a:spcAft>
              <a:buFont typeface="Arial"/>
              <a:buChar char="•"/>
            </a:pPr>
            <a:r>
              <a:rPr lang="en-US" sz="2400" noProof="0" dirty="0">
                <a:solidFill>
                  <a:schemeClr val="tx1"/>
                </a:solidFill>
              </a:rPr>
              <a:t>Establish a petty cash fund of $200.</a:t>
            </a:r>
          </a:p>
          <a:p>
            <a:pPr marL="291600" indent="-291600">
              <a:spcBef>
                <a:spcPts val="1000"/>
              </a:spcBef>
              <a:spcAft>
                <a:spcPts val="0"/>
              </a:spcAft>
              <a:buFont typeface="Arial"/>
              <a:buChar char="•"/>
            </a:pPr>
            <a:r>
              <a:rPr lang="en-US" sz="2400" noProof="0" dirty="0">
                <a:solidFill>
                  <a:schemeClr val="tx1"/>
                </a:solidFill>
              </a:rPr>
              <a:t>Remove cash from the bank and place it on hand at the company.</a:t>
            </a:r>
          </a:p>
        </p:txBody>
      </p:sp>
      <p:graphicFrame>
        <p:nvGraphicFramePr>
          <p:cNvPr id="7" name="Table 7">
            <a:extLst>
              <a:ext uri="{FF2B5EF4-FFF2-40B4-BE49-F238E27FC236}">
                <a16:creationId xmlns:a16="http://schemas.microsoft.com/office/drawing/2014/main" xmlns="" id="{DDC36C71-206F-4D89-B2B1-0664BFB3BDF2}"/>
              </a:ext>
            </a:extLst>
          </p:cNvPr>
          <p:cNvGraphicFramePr>
            <a:graphicFrameLocks noGrp="1"/>
          </p:cNvGraphicFramePr>
          <p:nvPr>
            <p:extLst>
              <p:ext uri="{D42A27DB-BD31-4B8C-83A1-F6EECF244321}">
                <p14:modId xmlns:p14="http://schemas.microsoft.com/office/powerpoint/2010/main" val="2319717845"/>
              </p:ext>
            </p:extLst>
          </p:nvPr>
        </p:nvGraphicFramePr>
        <p:xfrm>
          <a:off x="1433689" y="3429000"/>
          <a:ext cx="6096000" cy="1483360"/>
        </p:xfrm>
        <a:graphic>
          <a:graphicData uri="http://schemas.openxmlformats.org/drawingml/2006/table">
            <a:tbl>
              <a:tblPr firstRow="1" bandRow="1">
                <a:tableStyleId>{5C22544A-7EE6-4342-B048-85BDC9FD1C3A}</a:tableStyleId>
              </a:tblPr>
              <a:tblGrid>
                <a:gridCol w="3578578">
                  <a:extLst>
                    <a:ext uri="{9D8B030D-6E8A-4147-A177-3AD203B41FA5}">
                      <a16:colId xmlns:a16="http://schemas.microsoft.com/office/drawing/2014/main" xmlns="" val="2693606850"/>
                    </a:ext>
                  </a:extLst>
                </a:gridCol>
                <a:gridCol w="1027289">
                  <a:extLst>
                    <a:ext uri="{9D8B030D-6E8A-4147-A177-3AD203B41FA5}">
                      <a16:colId xmlns:a16="http://schemas.microsoft.com/office/drawing/2014/main" xmlns="" val="412369733"/>
                    </a:ext>
                  </a:extLst>
                </a:gridCol>
                <a:gridCol w="1490133">
                  <a:extLst>
                    <a:ext uri="{9D8B030D-6E8A-4147-A177-3AD203B41FA5}">
                      <a16:colId xmlns:a16="http://schemas.microsoft.com/office/drawing/2014/main" xmlns="" val="3997920821"/>
                    </a:ext>
                  </a:extLst>
                </a:gridCol>
              </a:tblGrid>
              <a:tr h="370840">
                <a:tc>
                  <a:txBody>
                    <a:bodyPr/>
                    <a:lstStyle/>
                    <a:p>
                      <a:r>
                        <a:rPr lang="en-US" sz="1800" dirty="0">
                          <a:latin typeface="+mn-lt"/>
                        </a:rPr>
                        <a:t>May 1</a:t>
                      </a:r>
                      <a:endParaRPr lang="en-US" dirty="0">
                        <a:latin typeface="+mn-lt"/>
                      </a:endParaRPr>
                    </a:p>
                  </a:txBody>
                  <a:tcPr/>
                </a:tc>
                <a:tc>
                  <a:txBody>
                    <a:bodyPr/>
                    <a:lstStyle/>
                    <a:p>
                      <a:pPr algn="ctr"/>
                      <a:r>
                        <a:rPr lang="en-US" sz="1800" dirty="0">
                          <a:latin typeface="+mn-lt"/>
                        </a:rPr>
                        <a:t>Debit</a:t>
                      </a:r>
                      <a:endParaRPr lang="en-US" dirty="0">
                        <a:latin typeface="+mn-lt"/>
                      </a:endParaRPr>
                    </a:p>
                  </a:txBody>
                  <a:tcPr/>
                </a:tc>
                <a:tc>
                  <a:txBody>
                    <a:bodyPr/>
                    <a:lstStyle/>
                    <a:p>
                      <a:pPr algn="ctr"/>
                      <a:r>
                        <a:rPr lang="en-US" sz="1800" dirty="0">
                          <a:latin typeface="+mn-lt"/>
                        </a:rPr>
                        <a:t>Credit</a:t>
                      </a:r>
                      <a:endParaRPr lang="en-US" dirty="0">
                        <a:latin typeface="+mn-lt"/>
                      </a:endParaRPr>
                    </a:p>
                  </a:txBody>
                  <a:tcPr/>
                </a:tc>
                <a:extLst>
                  <a:ext uri="{0D108BD9-81ED-4DB2-BD59-A6C34878D82A}">
                    <a16:rowId xmlns:a16="http://schemas.microsoft.com/office/drawing/2014/main" xmlns="" val="1480880916"/>
                  </a:ext>
                </a:extLst>
              </a:tr>
              <a:tr h="370840">
                <a:tc>
                  <a:txBody>
                    <a:bodyPr/>
                    <a:lstStyle/>
                    <a:p>
                      <a:r>
                        <a:rPr lang="en-US" sz="1800" b="1" dirty="0">
                          <a:latin typeface="+mn-lt"/>
                        </a:rPr>
                        <a:t>Petty Cash </a:t>
                      </a:r>
                      <a:r>
                        <a:rPr lang="en-US" sz="1800" dirty="0">
                          <a:latin typeface="+mn-lt"/>
                        </a:rPr>
                        <a:t>(on hand) </a:t>
                      </a:r>
                      <a:endParaRPr lang="en-US" dirty="0">
                        <a:latin typeface="+mn-lt"/>
                      </a:endParaRPr>
                    </a:p>
                  </a:txBody>
                  <a:tcPr/>
                </a:tc>
                <a:tc>
                  <a:txBody>
                    <a:bodyPr/>
                    <a:lstStyle/>
                    <a:p>
                      <a:pPr algn="ctr"/>
                      <a:r>
                        <a:rPr lang="en-US" sz="1800" b="1" dirty="0">
                          <a:latin typeface="+mn-lt"/>
                        </a:rPr>
                        <a:t>200</a:t>
                      </a:r>
                      <a:endParaRPr lang="en-US" dirty="0">
                        <a:latin typeface="+mn-lt"/>
                      </a:endParaRPr>
                    </a:p>
                  </a:txBody>
                  <a:tcPr/>
                </a:tc>
                <a:tc>
                  <a:txBody>
                    <a:bodyPr/>
                    <a:lstStyle/>
                    <a:p>
                      <a:pPr algn="ctr"/>
                      <a:endParaRPr lang="en-US" dirty="0">
                        <a:latin typeface="+mn-lt"/>
                      </a:endParaRPr>
                    </a:p>
                  </a:txBody>
                  <a:tcPr/>
                </a:tc>
                <a:extLst>
                  <a:ext uri="{0D108BD9-81ED-4DB2-BD59-A6C34878D82A}">
                    <a16:rowId xmlns:a16="http://schemas.microsoft.com/office/drawing/2014/main" xmlns="" val="3641826993"/>
                  </a:ext>
                </a:extLst>
              </a:tr>
              <a:tr h="370840">
                <a:tc>
                  <a:txBody>
                    <a:bodyPr/>
                    <a:lstStyle/>
                    <a:p>
                      <a:r>
                        <a:rPr lang="en-US" sz="1800" b="1" dirty="0">
                          <a:latin typeface="+mn-lt"/>
                        </a:rPr>
                        <a:t>   Cash </a:t>
                      </a:r>
                      <a:r>
                        <a:rPr lang="en-US" sz="1800" dirty="0">
                          <a:latin typeface="+mn-lt"/>
                        </a:rPr>
                        <a:t>(checking account) </a:t>
                      </a:r>
                      <a:endParaRPr lang="en-US" dirty="0">
                        <a:latin typeface="+mn-lt"/>
                      </a:endParaRPr>
                    </a:p>
                  </a:txBody>
                  <a:tcPr/>
                </a:tc>
                <a:tc>
                  <a:txBody>
                    <a:bodyPr/>
                    <a:lstStyle/>
                    <a:p>
                      <a:pPr algn="ctr"/>
                      <a:endParaRPr lang="en-US">
                        <a:latin typeface="+mn-lt"/>
                      </a:endParaRPr>
                    </a:p>
                  </a:txBody>
                  <a:tcPr/>
                </a:tc>
                <a:tc>
                  <a:txBody>
                    <a:bodyPr/>
                    <a:lstStyle/>
                    <a:p>
                      <a:pPr algn="ctr"/>
                      <a:r>
                        <a:rPr lang="en-US" sz="1800" b="1" dirty="0">
                          <a:latin typeface="+mn-lt"/>
                        </a:rPr>
                        <a:t>200</a:t>
                      </a:r>
                      <a:endParaRPr lang="en-US" dirty="0">
                        <a:latin typeface="+mn-lt"/>
                      </a:endParaRPr>
                    </a:p>
                  </a:txBody>
                  <a:tcPr/>
                </a:tc>
                <a:extLst>
                  <a:ext uri="{0D108BD9-81ED-4DB2-BD59-A6C34878D82A}">
                    <a16:rowId xmlns:a16="http://schemas.microsoft.com/office/drawing/2014/main" xmlns="" val="8510634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latin typeface="+mn-lt"/>
                        </a:rPr>
                        <a:t>   (Establish the petty cash fund)</a:t>
                      </a:r>
                      <a:endParaRPr lang="en-US" sz="1800" b="1" u="sng" dirty="0">
                        <a:latin typeface="+mn-lt"/>
                      </a:endParaRPr>
                    </a:p>
                  </a:txBody>
                  <a:tcPr/>
                </a:tc>
                <a:tc>
                  <a:txBody>
                    <a:bodyPr/>
                    <a:lstStyle/>
                    <a:p>
                      <a:pPr algn="ctr"/>
                      <a:endParaRPr lang="en-US">
                        <a:latin typeface="+mn-lt"/>
                      </a:endParaRPr>
                    </a:p>
                  </a:txBody>
                  <a:tcPr/>
                </a:tc>
                <a:tc>
                  <a:txBody>
                    <a:bodyPr/>
                    <a:lstStyle/>
                    <a:p>
                      <a:pPr algn="ctr"/>
                      <a:endParaRPr lang="en-US" dirty="0">
                        <a:latin typeface="+mn-lt"/>
                      </a:endParaRPr>
                    </a:p>
                  </a:txBody>
                  <a:tcPr/>
                </a:tc>
                <a:extLst>
                  <a:ext uri="{0D108BD9-81ED-4DB2-BD59-A6C34878D82A}">
                    <a16:rowId xmlns:a16="http://schemas.microsoft.com/office/drawing/2014/main" xmlns="" val="3138774384"/>
                  </a:ext>
                </a:extLst>
              </a:tr>
            </a:tbl>
          </a:graphicData>
        </a:graphic>
      </p:graphicFrame>
      <p:sp>
        <p:nvSpPr>
          <p:cNvPr id="6" name="Slide Number Placeholder 5">
            <a:extLst>
              <a:ext uri="{FF2B5EF4-FFF2-40B4-BE49-F238E27FC236}">
                <a16:creationId xmlns:a16="http://schemas.microsoft.com/office/drawing/2014/main" xmlns="" id="{F951298B-E5B6-4D03-9C08-F27E35D97D9A}"/>
              </a:ext>
            </a:extLst>
          </p:cNvPr>
          <p:cNvSpPr>
            <a:spLocks noGrp="1"/>
          </p:cNvSpPr>
          <p:nvPr>
            <p:ph type="sldNum" sz="quarter" idx="10"/>
          </p:nvPr>
        </p:nvSpPr>
        <p:spPr/>
        <p:txBody>
          <a:bodyPr/>
          <a:lstStyle/>
          <a:p>
            <a:fld id="{68151E55-6873-49E2-B8D5-2F265E6F1973}" type="slidenum">
              <a:rPr lang="en-US" smtClean="0"/>
              <a:t>72</a:t>
            </a:fld>
            <a:endParaRPr lang="en-US" dirty="0"/>
          </a:p>
        </p:txBody>
      </p:sp>
    </p:spTree>
    <p:extLst>
      <p:ext uri="{BB962C8B-B14F-4D97-AF65-F5344CB8AC3E}">
        <p14:creationId xmlns:p14="http://schemas.microsoft.com/office/powerpoint/2010/main" val="24243854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5A5D77-5563-458A-9A58-46292353EA86}"/>
              </a:ext>
            </a:extLst>
          </p:cNvPr>
          <p:cNvSpPr>
            <a:spLocks noGrp="1"/>
          </p:cNvSpPr>
          <p:nvPr>
            <p:ph type="title"/>
          </p:nvPr>
        </p:nvSpPr>
        <p:spPr/>
        <p:txBody>
          <a:bodyPr>
            <a:normAutofit/>
          </a:bodyPr>
          <a:lstStyle/>
          <a:p>
            <a:r>
              <a:rPr lang="en-US" sz="3600" noProof="0" dirty="0">
                <a:solidFill>
                  <a:schemeClr val="tx1"/>
                </a:solidFill>
                <a:ea typeface="+mj-ea"/>
              </a:rPr>
              <a:t>Employee Purchases </a:t>
            </a:r>
            <a:r>
              <a:rPr lang="en-US" sz="1000" b="0" noProof="0" dirty="0">
                <a:solidFill>
                  <a:schemeClr val="tx1"/>
                </a:solidFill>
                <a:ea typeface="+mj-ea"/>
              </a:rPr>
              <a:t>2</a:t>
            </a:r>
            <a:endParaRPr lang="en-US" sz="1000" b="0" noProof="0" dirty="0">
              <a:solidFill>
                <a:schemeClr val="tx1"/>
              </a:solidFill>
            </a:endParaRPr>
          </a:p>
        </p:txBody>
      </p:sp>
      <p:graphicFrame>
        <p:nvGraphicFramePr>
          <p:cNvPr id="8" name="Table 8">
            <a:extLst>
              <a:ext uri="{FF2B5EF4-FFF2-40B4-BE49-F238E27FC236}">
                <a16:creationId xmlns:a16="http://schemas.microsoft.com/office/drawing/2014/main" xmlns="" id="{EA6328DD-1FE7-4E3B-9957-6451D6CE5394}"/>
              </a:ext>
            </a:extLst>
          </p:cNvPr>
          <p:cNvGraphicFramePr>
            <a:graphicFrameLocks noGrp="1"/>
          </p:cNvGraphicFramePr>
          <p:nvPr>
            <p:extLst>
              <p:ext uri="{D42A27DB-BD31-4B8C-83A1-F6EECF244321}">
                <p14:modId xmlns:p14="http://schemas.microsoft.com/office/powerpoint/2010/main" val="48321846"/>
              </p:ext>
            </p:extLst>
          </p:nvPr>
        </p:nvGraphicFramePr>
        <p:xfrm>
          <a:off x="342900" y="1419578"/>
          <a:ext cx="2637367" cy="1432560"/>
        </p:xfrm>
        <a:graphic>
          <a:graphicData uri="http://schemas.openxmlformats.org/drawingml/2006/table">
            <a:tbl>
              <a:tblPr firstRow="1" bandRow="1">
                <a:tableStyleId>{5C22544A-7EE6-4342-B048-85BDC9FD1C3A}</a:tableStyleId>
              </a:tblPr>
              <a:tblGrid>
                <a:gridCol w="1813278">
                  <a:extLst>
                    <a:ext uri="{9D8B030D-6E8A-4147-A177-3AD203B41FA5}">
                      <a16:colId xmlns:a16="http://schemas.microsoft.com/office/drawing/2014/main" xmlns="" val="2736534918"/>
                    </a:ext>
                  </a:extLst>
                </a:gridCol>
                <a:gridCol w="824089">
                  <a:extLst>
                    <a:ext uri="{9D8B030D-6E8A-4147-A177-3AD203B41FA5}">
                      <a16:colId xmlns:a16="http://schemas.microsoft.com/office/drawing/2014/main" xmlns="" val="1813855534"/>
                    </a:ext>
                  </a:extLst>
                </a:gridCol>
              </a:tblGrid>
              <a:tr h="370840">
                <a:tc>
                  <a:txBody>
                    <a:bodyPr/>
                    <a:lstStyle/>
                    <a:p>
                      <a:pPr algn="ctr"/>
                      <a:r>
                        <a:rPr lang="en-US" sz="1400" b="1" dirty="0">
                          <a:latin typeface="+mn-lt"/>
                        </a:rPr>
                        <a:t>Petty Cash Fund</a:t>
                      </a:r>
                    </a:p>
                    <a:p>
                      <a:pPr algn="ctr"/>
                      <a:r>
                        <a:rPr lang="en-US" sz="1400" b="1" dirty="0">
                          <a:latin typeface="+mn-lt"/>
                        </a:rPr>
                        <a:t>(Cash)</a:t>
                      </a:r>
                    </a:p>
                  </a:txBody>
                  <a:tcPr/>
                </a:tc>
                <a:tc>
                  <a:txBody>
                    <a:bodyPr/>
                    <a:lstStyle/>
                    <a:p>
                      <a:pPr algn="ctr"/>
                      <a:endParaRPr lang="en-US" sz="1400" dirty="0">
                        <a:latin typeface="+mn-lt"/>
                      </a:endParaRPr>
                    </a:p>
                  </a:txBody>
                  <a:tcPr/>
                </a:tc>
                <a:extLst>
                  <a:ext uri="{0D108BD9-81ED-4DB2-BD59-A6C34878D82A}">
                    <a16:rowId xmlns:a16="http://schemas.microsoft.com/office/drawing/2014/main" xmlns="" val="2753888963"/>
                  </a:ext>
                </a:extLst>
              </a:tr>
              <a:tr h="207151">
                <a:tc>
                  <a:txBody>
                    <a:bodyPr/>
                    <a:lstStyle/>
                    <a:p>
                      <a:r>
                        <a:rPr lang="en-US" sz="1400" dirty="0">
                          <a:latin typeface="+mn-lt"/>
                        </a:rPr>
                        <a:t>Item</a:t>
                      </a:r>
                    </a:p>
                  </a:txBody>
                  <a:tcPr/>
                </a:tc>
                <a:tc>
                  <a:txBody>
                    <a:bodyPr/>
                    <a:lstStyle/>
                    <a:p>
                      <a:pPr algn="ctr"/>
                      <a:r>
                        <a:rPr lang="en-US" sz="1400" dirty="0">
                          <a:latin typeface="+mn-lt"/>
                        </a:rPr>
                        <a:t>Amount</a:t>
                      </a:r>
                    </a:p>
                  </a:txBody>
                  <a:tcPr/>
                </a:tc>
                <a:extLst>
                  <a:ext uri="{0D108BD9-81ED-4DB2-BD59-A6C34878D82A}">
                    <a16:rowId xmlns:a16="http://schemas.microsoft.com/office/drawing/2014/main" xmlns="" val="15021280"/>
                  </a:ext>
                </a:extLst>
              </a:tr>
              <a:tr h="129822">
                <a:tc>
                  <a:txBody>
                    <a:bodyPr/>
                    <a:lstStyle/>
                    <a:p>
                      <a:r>
                        <a:rPr lang="en-US" sz="1400" dirty="0">
                          <a:latin typeface="+mn-lt"/>
                        </a:rPr>
                        <a:t>Lunch</a:t>
                      </a:r>
                    </a:p>
                  </a:txBody>
                  <a:tcPr/>
                </a:tc>
                <a:tc>
                  <a:txBody>
                    <a:bodyPr/>
                    <a:lstStyle/>
                    <a:p>
                      <a:pPr algn="ctr"/>
                      <a:r>
                        <a:rPr lang="en-US" sz="1400" dirty="0">
                          <a:latin typeface="+mn-lt"/>
                        </a:rPr>
                        <a:t>$60</a:t>
                      </a:r>
                    </a:p>
                  </a:txBody>
                  <a:tcPr/>
                </a:tc>
                <a:extLst>
                  <a:ext uri="{0D108BD9-81ED-4DB2-BD59-A6C34878D82A}">
                    <a16:rowId xmlns:a16="http://schemas.microsoft.com/office/drawing/2014/main" xmlns="" val="2760482541"/>
                  </a:ext>
                </a:extLst>
              </a:tr>
              <a:tr h="252306">
                <a:tc>
                  <a:txBody>
                    <a:bodyPr/>
                    <a:lstStyle/>
                    <a:p>
                      <a:r>
                        <a:rPr lang="en-US" sz="1400" dirty="0">
                          <a:latin typeface="+mn-lt"/>
                        </a:rPr>
                        <a:t>Delivery</a:t>
                      </a:r>
                    </a:p>
                  </a:txBody>
                  <a:tcPr/>
                </a:tc>
                <a:tc>
                  <a:txBody>
                    <a:bodyPr/>
                    <a:lstStyle/>
                    <a:p>
                      <a:pPr algn="ctr"/>
                      <a:r>
                        <a:rPr lang="en-US" sz="1400" dirty="0">
                          <a:latin typeface="+mn-lt"/>
                        </a:rPr>
                        <a:t>$90</a:t>
                      </a:r>
                    </a:p>
                  </a:txBody>
                  <a:tcPr/>
                </a:tc>
                <a:extLst>
                  <a:ext uri="{0D108BD9-81ED-4DB2-BD59-A6C34878D82A}">
                    <a16:rowId xmlns:a16="http://schemas.microsoft.com/office/drawing/2014/main" xmlns="" val="3929949013"/>
                  </a:ext>
                </a:extLst>
              </a:tr>
            </a:tbl>
          </a:graphicData>
        </a:graphic>
      </p:graphicFrame>
      <p:graphicFrame>
        <p:nvGraphicFramePr>
          <p:cNvPr id="9" name="Table 8">
            <a:extLst>
              <a:ext uri="{FF2B5EF4-FFF2-40B4-BE49-F238E27FC236}">
                <a16:creationId xmlns:a16="http://schemas.microsoft.com/office/drawing/2014/main" xmlns="" id="{F641C59B-2920-4F7B-8E34-6BA1510ECCAB}"/>
              </a:ext>
            </a:extLst>
          </p:cNvPr>
          <p:cNvGraphicFramePr>
            <a:graphicFrameLocks noGrp="1"/>
          </p:cNvGraphicFramePr>
          <p:nvPr>
            <p:extLst>
              <p:ext uri="{D42A27DB-BD31-4B8C-83A1-F6EECF244321}">
                <p14:modId xmlns:p14="http://schemas.microsoft.com/office/powerpoint/2010/main" val="4072619200"/>
              </p:ext>
            </p:extLst>
          </p:nvPr>
        </p:nvGraphicFramePr>
        <p:xfrm>
          <a:off x="3105203" y="1419578"/>
          <a:ext cx="2834535" cy="1432560"/>
        </p:xfrm>
        <a:graphic>
          <a:graphicData uri="http://schemas.openxmlformats.org/drawingml/2006/table">
            <a:tbl>
              <a:tblPr firstRow="1" bandRow="1">
                <a:tableStyleId>{5C22544A-7EE6-4342-B048-85BDC9FD1C3A}</a:tableStyleId>
              </a:tblPr>
              <a:tblGrid>
                <a:gridCol w="1931424">
                  <a:extLst>
                    <a:ext uri="{9D8B030D-6E8A-4147-A177-3AD203B41FA5}">
                      <a16:colId xmlns:a16="http://schemas.microsoft.com/office/drawing/2014/main" xmlns="" val="2736534918"/>
                    </a:ext>
                  </a:extLst>
                </a:gridCol>
                <a:gridCol w="903111">
                  <a:extLst>
                    <a:ext uri="{9D8B030D-6E8A-4147-A177-3AD203B41FA5}">
                      <a16:colId xmlns:a16="http://schemas.microsoft.com/office/drawing/2014/main" xmlns="" val="1813855534"/>
                    </a:ext>
                  </a:extLst>
                </a:gridCol>
              </a:tblGrid>
              <a:tr h="370840">
                <a:tc>
                  <a:txBody>
                    <a:bodyPr/>
                    <a:lstStyle/>
                    <a:p>
                      <a:pPr algn="ctr"/>
                      <a:r>
                        <a:rPr lang="en-US" sz="1400" b="1" dirty="0">
                          <a:latin typeface="+mn-lt"/>
                        </a:rPr>
                        <a:t>Purchasing Manager</a:t>
                      </a:r>
                    </a:p>
                    <a:p>
                      <a:pPr algn="ctr"/>
                      <a:r>
                        <a:rPr lang="en-US" sz="1400" b="1" dirty="0">
                          <a:latin typeface="+mn-lt"/>
                        </a:rPr>
                        <a:t>(Credit Card)</a:t>
                      </a:r>
                    </a:p>
                  </a:txBody>
                  <a:tcPr/>
                </a:tc>
                <a:tc>
                  <a:txBody>
                    <a:bodyPr/>
                    <a:lstStyle/>
                    <a:p>
                      <a:pPr algn="ctr"/>
                      <a:endParaRPr lang="en-US" sz="1400" dirty="0">
                        <a:latin typeface="+mn-lt"/>
                      </a:endParaRPr>
                    </a:p>
                  </a:txBody>
                  <a:tcPr/>
                </a:tc>
                <a:extLst>
                  <a:ext uri="{0D108BD9-81ED-4DB2-BD59-A6C34878D82A}">
                    <a16:rowId xmlns:a16="http://schemas.microsoft.com/office/drawing/2014/main" xmlns="" val="2753888963"/>
                  </a:ext>
                </a:extLst>
              </a:tr>
              <a:tr h="0">
                <a:tc>
                  <a:txBody>
                    <a:bodyPr/>
                    <a:lstStyle/>
                    <a:p>
                      <a:r>
                        <a:rPr lang="en-US" sz="1400" dirty="0">
                          <a:latin typeface="+mn-lt"/>
                        </a:rPr>
                        <a:t>Item</a:t>
                      </a:r>
                    </a:p>
                  </a:txBody>
                  <a:tcPr/>
                </a:tc>
                <a:tc>
                  <a:txBody>
                    <a:bodyPr/>
                    <a:lstStyle/>
                    <a:p>
                      <a:pPr algn="ctr"/>
                      <a:r>
                        <a:rPr lang="en-US" sz="1400" dirty="0">
                          <a:latin typeface="+mn-lt"/>
                        </a:rPr>
                        <a:t>Amount</a:t>
                      </a:r>
                    </a:p>
                  </a:txBody>
                  <a:tcPr/>
                </a:tc>
                <a:extLst>
                  <a:ext uri="{0D108BD9-81ED-4DB2-BD59-A6C34878D82A}">
                    <a16:rowId xmlns:a16="http://schemas.microsoft.com/office/drawing/2014/main" xmlns="" val="15021280"/>
                  </a:ext>
                </a:extLst>
              </a:tr>
              <a:tr h="0">
                <a:tc>
                  <a:txBody>
                    <a:bodyPr/>
                    <a:lstStyle/>
                    <a:p>
                      <a:r>
                        <a:rPr lang="en-US" sz="1400" dirty="0">
                          <a:latin typeface="+mn-lt"/>
                        </a:rPr>
                        <a:t>Supplies</a:t>
                      </a:r>
                    </a:p>
                  </a:txBody>
                  <a:tcPr/>
                </a:tc>
                <a:tc>
                  <a:txBody>
                    <a:bodyPr/>
                    <a:lstStyle/>
                    <a:p>
                      <a:pPr algn="ctr"/>
                      <a:r>
                        <a:rPr lang="en-US" sz="1400" dirty="0">
                          <a:latin typeface="+mn-lt"/>
                        </a:rPr>
                        <a:t>$800</a:t>
                      </a:r>
                    </a:p>
                  </a:txBody>
                  <a:tcPr/>
                </a:tc>
                <a:extLst>
                  <a:ext uri="{0D108BD9-81ED-4DB2-BD59-A6C34878D82A}">
                    <a16:rowId xmlns:a16="http://schemas.microsoft.com/office/drawing/2014/main" xmlns="" val="2760482541"/>
                  </a:ext>
                </a:extLst>
              </a:tr>
              <a:tr h="194168">
                <a:tc>
                  <a:txBody>
                    <a:bodyPr/>
                    <a:lstStyle/>
                    <a:p>
                      <a:r>
                        <a:rPr lang="en-US" sz="1400" dirty="0">
                          <a:latin typeface="+mn-lt"/>
                        </a:rPr>
                        <a:t>Supplies</a:t>
                      </a:r>
                    </a:p>
                  </a:txBody>
                  <a:tcPr/>
                </a:tc>
                <a:tc>
                  <a:txBody>
                    <a:bodyPr/>
                    <a:lstStyle/>
                    <a:p>
                      <a:pPr algn="ctr"/>
                      <a:r>
                        <a:rPr lang="en-US" sz="1400" dirty="0">
                          <a:latin typeface="+mn-lt"/>
                        </a:rPr>
                        <a:t>$600</a:t>
                      </a:r>
                    </a:p>
                  </a:txBody>
                  <a:tcPr/>
                </a:tc>
                <a:extLst>
                  <a:ext uri="{0D108BD9-81ED-4DB2-BD59-A6C34878D82A}">
                    <a16:rowId xmlns:a16="http://schemas.microsoft.com/office/drawing/2014/main" xmlns="" val="3929949013"/>
                  </a:ext>
                </a:extLst>
              </a:tr>
            </a:tbl>
          </a:graphicData>
        </a:graphic>
      </p:graphicFrame>
      <p:graphicFrame>
        <p:nvGraphicFramePr>
          <p:cNvPr id="10" name="Table 9">
            <a:extLst>
              <a:ext uri="{FF2B5EF4-FFF2-40B4-BE49-F238E27FC236}">
                <a16:creationId xmlns:a16="http://schemas.microsoft.com/office/drawing/2014/main" xmlns="" id="{23988CF1-7ED2-44DA-8949-F6C51461E91A}"/>
              </a:ext>
            </a:extLst>
          </p:cNvPr>
          <p:cNvGraphicFramePr>
            <a:graphicFrameLocks noGrp="1"/>
          </p:cNvGraphicFramePr>
          <p:nvPr>
            <p:extLst>
              <p:ext uri="{D42A27DB-BD31-4B8C-83A1-F6EECF244321}">
                <p14:modId xmlns:p14="http://schemas.microsoft.com/office/powerpoint/2010/main" val="2251201533"/>
              </p:ext>
            </p:extLst>
          </p:nvPr>
        </p:nvGraphicFramePr>
        <p:xfrm>
          <a:off x="6045587" y="1419578"/>
          <a:ext cx="2834535" cy="1432560"/>
        </p:xfrm>
        <a:graphic>
          <a:graphicData uri="http://schemas.openxmlformats.org/drawingml/2006/table">
            <a:tbl>
              <a:tblPr firstRow="1" bandRow="1">
                <a:tableStyleId>{5C22544A-7EE6-4342-B048-85BDC9FD1C3A}</a:tableStyleId>
              </a:tblPr>
              <a:tblGrid>
                <a:gridCol w="1931424">
                  <a:extLst>
                    <a:ext uri="{9D8B030D-6E8A-4147-A177-3AD203B41FA5}">
                      <a16:colId xmlns:a16="http://schemas.microsoft.com/office/drawing/2014/main" xmlns="" val="2736534918"/>
                    </a:ext>
                  </a:extLst>
                </a:gridCol>
                <a:gridCol w="903111">
                  <a:extLst>
                    <a:ext uri="{9D8B030D-6E8A-4147-A177-3AD203B41FA5}">
                      <a16:colId xmlns:a16="http://schemas.microsoft.com/office/drawing/2014/main" xmlns="" val="1813855534"/>
                    </a:ext>
                  </a:extLst>
                </a:gridCol>
              </a:tblGrid>
              <a:tr h="370840">
                <a:tc>
                  <a:txBody>
                    <a:bodyPr/>
                    <a:lstStyle/>
                    <a:p>
                      <a:pPr algn="ctr"/>
                      <a:r>
                        <a:rPr lang="en-US" sz="1400" b="1" dirty="0">
                          <a:latin typeface="+mn-lt"/>
                        </a:rPr>
                        <a:t>Marketing Manager</a:t>
                      </a:r>
                    </a:p>
                    <a:p>
                      <a:pPr algn="ctr"/>
                      <a:r>
                        <a:rPr lang="en-US" sz="1400" b="1" dirty="0">
                          <a:latin typeface="+mn-lt"/>
                        </a:rPr>
                        <a:t>(Credit Card)</a:t>
                      </a:r>
                    </a:p>
                  </a:txBody>
                  <a:tcPr/>
                </a:tc>
                <a:tc>
                  <a:txBody>
                    <a:bodyPr/>
                    <a:lstStyle/>
                    <a:p>
                      <a:pPr algn="ctr"/>
                      <a:endParaRPr lang="en-US" sz="1400" dirty="0">
                        <a:latin typeface="+mn-lt"/>
                      </a:endParaRPr>
                    </a:p>
                  </a:txBody>
                  <a:tcPr/>
                </a:tc>
                <a:extLst>
                  <a:ext uri="{0D108BD9-81ED-4DB2-BD59-A6C34878D82A}">
                    <a16:rowId xmlns:a16="http://schemas.microsoft.com/office/drawing/2014/main" xmlns="" val="2753888963"/>
                  </a:ext>
                </a:extLst>
              </a:tr>
              <a:tr h="0">
                <a:tc>
                  <a:txBody>
                    <a:bodyPr/>
                    <a:lstStyle/>
                    <a:p>
                      <a:r>
                        <a:rPr lang="en-US" sz="1400" dirty="0">
                          <a:latin typeface="+mn-lt"/>
                        </a:rPr>
                        <a:t>Item</a:t>
                      </a:r>
                    </a:p>
                  </a:txBody>
                  <a:tcPr/>
                </a:tc>
                <a:tc>
                  <a:txBody>
                    <a:bodyPr/>
                    <a:lstStyle/>
                    <a:p>
                      <a:pPr algn="ctr"/>
                      <a:r>
                        <a:rPr lang="en-US" sz="1400" dirty="0">
                          <a:latin typeface="+mn-lt"/>
                        </a:rPr>
                        <a:t>Amount</a:t>
                      </a:r>
                    </a:p>
                  </a:txBody>
                  <a:tcPr/>
                </a:tc>
                <a:extLst>
                  <a:ext uri="{0D108BD9-81ED-4DB2-BD59-A6C34878D82A}">
                    <a16:rowId xmlns:a16="http://schemas.microsoft.com/office/drawing/2014/main" xmlns="" val="15021280"/>
                  </a:ext>
                </a:extLst>
              </a:tr>
              <a:tr h="0">
                <a:tc>
                  <a:txBody>
                    <a:bodyPr/>
                    <a:lstStyle/>
                    <a:p>
                      <a:r>
                        <a:rPr lang="en-US" sz="1400" dirty="0">
                          <a:latin typeface="+mn-lt"/>
                        </a:rPr>
                        <a:t>Advertising</a:t>
                      </a:r>
                    </a:p>
                  </a:txBody>
                  <a:tcPr/>
                </a:tc>
                <a:tc>
                  <a:txBody>
                    <a:bodyPr/>
                    <a:lstStyle/>
                    <a:p>
                      <a:pPr algn="ctr"/>
                      <a:r>
                        <a:rPr lang="en-US" sz="1400" dirty="0">
                          <a:latin typeface="+mn-lt"/>
                        </a:rPr>
                        <a:t>$1,500</a:t>
                      </a:r>
                    </a:p>
                  </a:txBody>
                  <a:tcPr/>
                </a:tc>
                <a:extLst>
                  <a:ext uri="{0D108BD9-81ED-4DB2-BD59-A6C34878D82A}">
                    <a16:rowId xmlns:a16="http://schemas.microsoft.com/office/drawing/2014/main" xmlns="" val="2760482541"/>
                  </a:ext>
                </a:extLst>
              </a:tr>
              <a:tr h="194168">
                <a:tc>
                  <a:txBody>
                    <a:bodyPr/>
                    <a:lstStyle/>
                    <a:p>
                      <a:r>
                        <a:rPr lang="en-US" sz="1400" dirty="0">
                          <a:latin typeface="+mn-lt"/>
                        </a:rPr>
                        <a:t>Postage</a:t>
                      </a:r>
                    </a:p>
                  </a:txBody>
                  <a:tcPr/>
                </a:tc>
                <a:tc>
                  <a:txBody>
                    <a:bodyPr/>
                    <a:lstStyle/>
                    <a:p>
                      <a:pPr algn="ctr"/>
                      <a:r>
                        <a:rPr lang="en-US" sz="1400" dirty="0">
                          <a:latin typeface="+mn-lt"/>
                        </a:rPr>
                        <a:t>$1,200</a:t>
                      </a:r>
                    </a:p>
                  </a:txBody>
                  <a:tcPr/>
                </a:tc>
                <a:extLst>
                  <a:ext uri="{0D108BD9-81ED-4DB2-BD59-A6C34878D82A}">
                    <a16:rowId xmlns:a16="http://schemas.microsoft.com/office/drawing/2014/main" xmlns="" val="3929949013"/>
                  </a:ext>
                </a:extLst>
              </a:tr>
            </a:tbl>
          </a:graphicData>
        </a:graphic>
      </p:graphicFrame>
      <p:graphicFrame>
        <p:nvGraphicFramePr>
          <p:cNvPr id="11" name="Table 11">
            <a:extLst>
              <a:ext uri="{FF2B5EF4-FFF2-40B4-BE49-F238E27FC236}">
                <a16:creationId xmlns:a16="http://schemas.microsoft.com/office/drawing/2014/main" xmlns="" id="{27569FE3-8413-4C43-906B-92D15400609B}"/>
              </a:ext>
            </a:extLst>
          </p:cNvPr>
          <p:cNvGraphicFramePr>
            <a:graphicFrameLocks noGrp="1"/>
          </p:cNvGraphicFramePr>
          <p:nvPr>
            <p:extLst>
              <p:ext uri="{D42A27DB-BD31-4B8C-83A1-F6EECF244321}">
                <p14:modId xmlns:p14="http://schemas.microsoft.com/office/powerpoint/2010/main" val="239820742"/>
              </p:ext>
            </p:extLst>
          </p:nvPr>
        </p:nvGraphicFramePr>
        <p:xfrm>
          <a:off x="1031523" y="2946474"/>
          <a:ext cx="6476182" cy="1828800"/>
        </p:xfrm>
        <a:graphic>
          <a:graphicData uri="http://schemas.openxmlformats.org/drawingml/2006/table">
            <a:tbl>
              <a:tblPr firstRow="1" bandRow="1">
                <a:tableStyleId>{5C22544A-7EE6-4342-B048-85BDC9FD1C3A}</a:tableStyleId>
              </a:tblPr>
              <a:tblGrid>
                <a:gridCol w="4727593">
                  <a:extLst>
                    <a:ext uri="{9D8B030D-6E8A-4147-A177-3AD203B41FA5}">
                      <a16:colId xmlns:a16="http://schemas.microsoft.com/office/drawing/2014/main" xmlns="" val="3256424193"/>
                    </a:ext>
                  </a:extLst>
                </a:gridCol>
                <a:gridCol w="898358">
                  <a:extLst>
                    <a:ext uri="{9D8B030D-6E8A-4147-A177-3AD203B41FA5}">
                      <a16:colId xmlns:a16="http://schemas.microsoft.com/office/drawing/2014/main" xmlns="" val="1088525620"/>
                    </a:ext>
                  </a:extLst>
                </a:gridCol>
                <a:gridCol w="850231">
                  <a:extLst>
                    <a:ext uri="{9D8B030D-6E8A-4147-A177-3AD203B41FA5}">
                      <a16:colId xmlns:a16="http://schemas.microsoft.com/office/drawing/2014/main" xmlns="" val="1789486108"/>
                    </a:ext>
                  </a:extLst>
                </a:gridCol>
              </a:tblGrid>
              <a:tr h="149014">
                <a:tc>
                  <a:txBody>
                    <a:bodyPr/>
                    <a:lstStyle/>
                    <a:p>
                      <a:r>
                        <a:rPr lang="en-US" sz="1400" u="none" dirty="0">
                          <a:latin typeface="+mn-lt"/>
                        </a:rPr>
                        <a:t>May 31</a:t>
                      </a:r>
                    </a:p>
                  </a:txBody>
                  <a:tcPr/>
                </a:tc>
                <a:tc>
                  <a:txBody>
                    <a:bodyPr/>
                    <a:lstStyle/>
                    <a:p>
                      <a:pPr algn="ctr"/>
                      <a:r>
                        <a:rPr lang="en-US" sz="1400" u="none" dirty="0">
                          <a:latin typeface="+mn-lt"/>
                        </a:rPr>
                        <a:t>Debit</a:t>
                      </a:r>
                    </a:p>
                  </a:txBody>
                  <a:tcPr/>
                </a:tc>
                <a:tc>
                  <a:txBody>
                    <a:bodyPr/>
                    <a:lstStyle/>
                    <a:p>
                      <a:pPr algn="ctr"/>
                      <a:r>
                        <a:rPr lang="en-US" sz="1400" u="none" dirty="0">
                          <a:latin typeface="+mn-lt"/>
                        </a:rPr>
                        <a:t>Credit</a:t>
                      </a:r>
                    </a:p>
                  </a:txBody>
                  <a:tcPr/>
                </a:tc>
                <a:extLst>
                  <a:ext uri="{0D108BD9-81ED-4DB2-BD59-A6C34878D82A}">
                    <a16:rowId xmlns:a16="http://schemas.microsoft.com/office/drawing/2014/main" xmlns="" val="635727486"/>
                  </a:ext>
                </a:extLst>
              </a:tr>
              <a:tr h="123049">
                <a:tc>
                  <a:txBody>
                    <a:bodyPr/>
                    <a:lstStyle/>
                    <a:p>
                      <a:r>
                        <a:rPr lang="en-US" sz="1400" b="1" dirty="0">
                          <a:latin typeface="+mn-lt"/>
                        </a:rPr>
                        <a:t>Supplies ($800 + $600)</a:t>
                      </a:r>
                      <a:endParaRPr lang="en-US" sz="1400" u="none" dirty="0">
                        <a:latin typeface="+mn-lt"/>
                      </a:endParaRPr>
                    </a:p>
                  </a:txBody>
                  <a:tcPr/>
                </a:tc>
                <a:tc>
                  <a:txBody>
                    <a:bodyPr/>
                    <a:lstStyle/>
                    <a:p>
                      <a:pPr algn="ctr"/>
                      <a:r>
                        <a:rPr lang="en-US" sz="1400" b="1" dirty="0">
                          <a:latin typeface="+mn-lt"/>
                        </a:rPr>
                        <a:t>1,400</a:t>
                      </a:r>
                      <a:endParaRPr lang="en-US" sz="1400" u="none" dirty="0">
                        <a:latin typeface="+mn-lt"/>
                      </a:endParaRPr>
                    </a:p>
                  </a:txBody>
                  <a:tcPr/>
                </a:tc>
                <a:tc>
                  <a:txBody>
                    <a:bodyPr/>
                    <a:lstStyle/>
                    <a:p>
                      <a:pPr algn="ctr"/>
                      <a:endParaRPr lang="en-US" sz="1400" u="none">
                        <a:latin typeface="+mn-lt"/>
                      </a:endParaRPr>
                    </a:p>
                  </a:txBody>
                  <a:tcPr/>
                </a:tc>
                <a:extLst>
                  <a:ext uri="{0D108BD9-81ED-4DB2-BD59-A6C34878D82A}">
                    <a16:rowId xmlns:a16="http://schemas.microsoft.com/office/drawing/2014/main" xmlns="" val="1182231827"/>
                  </a:ext>
                </a:extLst>
              </a:tr>
              <a:tr h="209974">
                <a:tc>
                  <a:txBody>
                    <a:bodyPr/>
                    <a:lstStyle/>
                    <a:p>
                      <a:r>
                        <a:rPr lang="en-US" sz="1400" b="1" dirty="0">
                          <a:latin typeface="+mn-lt"/>
                        </a:rPr>
                        <a:t>Advertising Expense</a:t>
                      </a:r>
                      <a:endParaRPr lang="en-US" sz="1400" u="none" dirty="0">
                        <a:latin typeface="+mn-lt"/>
                      </a:endParaRPr>
                    </a:p>
                  </a:txBody>
                  <a:tcPr/>
                </a:tc>
                <a:tc>
                  <a:txBody>
                    <a:bodyPr/>
                    <a:lstStyle/>
                    <a:p>
                      <a:pPr algn="ctr"/>
                      <a:r>
                        <a:rPr lang="en-US" sz="1400" b="1" dirty="0">
                          <a:latin typeface="+mn-lt"/>
                        </a:rPr>
                        <a:t>1,500</a:t>
                      </a:r>
                      <a:endParaRPr lang="en-US" sz="1400" u="none" dirty="0">
                        <a:latin typeface="+mn-lt"/>
                      </a:endParaRPr>
                    </a:p>
                  </a:txBody>
                  <a:tcPr/>
                </a:tc>
                <a:tc>
                  <a:txBody>
                    <a:bodyPr/>
                    <a:lstStyle/>
                    <a:p>
                      <a:pPr algn="ctr"/>
                      <a:endParaRPr lang="en-US" sz="1400" u="none">
                        <a:latin typeface="+mn-lt"/>
                      </a:endParaRPr>
                    </a:p>
                  </a:txBody>
                  <a:tcPr/>
                </a:tc>
                <a:extLst>
                  <a:ext uri="{0D108BD9-81ED-4DB2-BD59-A6C34878D82A}">
                    <a16:rowId xmlns:a16="http://schemas.microsoft.com/office/drawing/2014/main" xmlns="" val="1892662876"/>
                  </a:ext>
                </a:extLst>
              </a:tr>
              <a:tr h="161431">
                <a:tc>
                  <a:txBody>
                    <a:bodyPr/>
                    <a:lstStyle/>
                    <a:p>
                      <a:r>
                        <a:rPr lang="en-US" sz="1400" b="1" dirty="0">
                          <a:latin typeface="+mn-lt"/>
                        </a:rPr>
                        <a:t>Postage Expense </a:t>
                      </a:r>
                      <a:endParaRPr lang="en-US" sz="1400" u="none" dirty="0">
                        <a:latin typeface="+mn-lt"/>
                      </a:endParaRPr>
                    </a:p>
                  </a:txBody>
                  <a:tcPr/>
                </a:tc>
                <a:tc>
                  <a:txBody>
                    <a:bodyPr/>
                    <a:lstStyle/>
                    <a:p>
                      <a:pPr algn="ctr"/>
                      <a:r>
                        <a:rPr lang="en-US" sz="1400" b="1" dirty="0">
                          <a:latin typeface="+mn-lt"/>
                        </a:rPr>
                        <a:t>1,200</a:t>
                      </a:r>
                      <a:endParaRPr lang="en-US" sz="1400" u="none" dirty="0">
                        <a:latin typeface="+mn-lt"/>
                      </a:endParaRPr>
                    </a:p>
                  </a:txBody>
                  <a:tcPr/>
                </a:tc>
                <a:tc>
                  <a:txBody>
                    <a:bodyPr/>
                    <a:lstStyle/>
                    <a:p>
                      <a:pPr algn="ctr"/>
                      <a:endParaRPr lang="en-US" sz="1400" u="none" dirty="0">
                        <a:latin typeface="+mn-lt"/>
                      </a:endParaRPr>
                    </a:p>
                  </a:txBody>
                  <a:tcPr/>
                </a:tc>
                <a:extLst>
                  <a:ext uri="{0D108BD9-81ED-4DB2-BD59-A6C34878D82A}">
                    <a16:rowId xmlns:a16="http://schemas.microsoft.com/office/drawing/2014/main" xmlns="" val="1348900045"/>
                  </a:ext>
                </a:extLst>
              </a:tr>
              <a:tr h="0">
                <a:tc>
                  <a:txBody>
                    <a:bodyPr/>
                    <a:lstStyle/>
                    <a:p>
                      <a:r>
                        <a:rPr lang="en-US" sz="1400" b="1" dirty="0">
                          <a:latin typeface="+mn-lt"/>
                        </a:rPr>
                        <a:t>  Accounts Payable </a:t>
                      </a:r>
                      <a:endParaRPr lang="en-US" sz="1400" u="none" dirty="0">
                        <a:latin typeface="+mn-lt"/>
                      </a:endParaRPr>
                    </a:p>
                  </a:txBody>
                  <a:tcPr/>
                </a:tc>
                <a:tc>
                  <a:txBody>
                    <a:bodyPr/>
                    <a:lstStyle/>
                    <a:p>
                      <a:pPr algn="ctr"/>
                      <a:endParaRPr lang="en-US" sz="1400" u="none">
                        <a:latin typeface="+mn-lt"/>
                      </a:endParaRPr>
                    </a:p>
                  </a:txBody>
                  <a:tcPr/>
                </a:tc>
                <a:tc>
                  <a:txBody>
                    <a:bodyPr/>
                    <a:lstStyle/>
                    <a:p>
                      <a:pPr algn="ctr"/>
                      <a:r>
                        <a:rPr lang="en-US" sz="1400" b="1" dirty="0">
                          <a:latin typeface="+mn-lt"/>
                        </a:rPr>
                        <a:t>4,100</a:t>
                      </a:r>
                      <a:endParaRPr lang="en-US" sz="1400" u="none" dirty="0">
                        <a:latin typeface="+mn-lt"/>
                      </a:endParaRPr>
                    </a:p>
                  </a:txBody>
                  <a:tcPr/>
                </a:tc>
                <a:extLst>
                  <a:ext uri="{0D108BD9-81ED-4DB2-BD59-A6C34878D82A}">
                    <a16:rowId xmlns:a16="http://schemas.microsoft.com/office/drawing/2014/main" xmlns="" val="2785356548"/>
                  </a:ext>
                </a:extLst>
              </a:tr>
              <a:tr h="2901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1" dirty="0">
                          <a:latin typeface="+mn-lt"/>
                        </a:rPr>
                        <a:t>(Recognize employee expenditures with credit cards)</a:t>
                      </a:r>
                      <a:endParaRPr lang="en-US" sz="1400" b="1" u="sng" dirty="0">
                        <a:latin typeface="+mn-lt"/>
                      </a:endParaRPr>
                    </a:p>
                  </a:txBody>
                  <a:tcPr/>
                </a:tc>
                <a:tc>
                  <a:txBody>
                    <a:bodyPr/>
                    <a:lstStyle/>
                    <a:p>
                      <a:pPr algn="ctr"/>
                      <a:endParaRPr lang="en-US" sz="1400" u="none">
                        <a:latin typeface="+mn-lt"/>
                      </a:endParaRPr>
                    </a:p>
                  </a:txBody>
                  <a:tcPr/>
                </a:tc>
                <a:tc>
                  <a:txBody>
                    <a:bodyPr/>
                    <a:lstStyle/>
                    <a:p>
                      <a:pPr algn="ctr"/>
                      <a:endParaRPr lang="en-US" sz="1400" u="none" dirty="0">
                        <a:latin typeface="+mn-lt"/>
                      </a:endParaRPr>
                    </a:p>
                  </a:txBody>
                  <a:tcPr/>
                </a:tc>
                <a:extLst>
                  <a:ext uri="{0D108BD9-81ED-4DB2-BD59-A6C34878D82A}">
                    <a16:rowId xmlns:a16="http://schemas.microsoft.com/office/drawing/2014/main" xmlns="" val="16159907"/>
                  </a:ext>
                </a:extLst>
              </a:tr>
            </a:tbl>
          </a:graphicData>
        </a:graphic>
      </p:graphicFrame>
      <p:graphicFrame>
        <p:nvGraphicFramePr>
          <p:cNvPr id="12" name="Table 11">
            <a:extLst>
              <a:ext uri="{FF2B5EF4-FFF2-40B4-BE49-F238E27FC236}">
                <a16:creationId xmlns:a16="http://schemas.microsoft.com/office/drawing/2014/main" xmlns="" id="{BD10DC37-0C6C-4579-BD0D-660E30090802}"/>
              </a:ext>
            </a:extLst>
          </p:cNvPr>
          <p:cNvGraphicFramePr>
            <a:graphicFrameLocks noGrp="1"/>
          </p:cNvGraphicFramePr>
          <p:nvPr>
            <p:extLst>
              <p:ext uri="{D42A27DB-BD31-4B8C-83A1-F6EECF244321}">
                <p14:modId xmlns:p14="http://schemas.microsoft.com/office/powerpoint/2010/main" val="1139851520"/>
              </p:ext>
            </p:extLst>
          </p:nvPr>
        </p:nvGraphicFramePr>
        <p:xfrm>
          <a:off x="1031523" y="4822852"/>
          <a:ext cx="6476182" cy="1737360"/>
        </p:xfrm>
        <a:graphic>
          <a:graphicData uri="http://schemas.openxmlformats.org/drawingml/2006/table">
            <a:tbl>
              <a:tblPr firstRow="1" bandRow="1">
                <a:tableStyleId>{5C22544A-7EE6-4342-B048-85BDC9FD1C3A}</a:tableStyleId>
              </a:tblPr>
              <a:tblGrid>
                <a:gridCol w="4938589">
                  <a:extLst>
                    <a:ext uri="{9D8B030D-6E8A-4147-A177-3AD203B41FA5}">
                      <a16:colId xmlns:a16="http://schemas.microsoft.com/office/drawing/2014/main" xmlns="" val="3256424193"/>
                    </a:ext>
                  </a:extLst>
                </a:gridCol>
                <a:gridCol w="758880">
                  <a:extLst>
                    <a:ext uri="{9D8B030D-6E8A-4147-A177-3AD203B41FA5}">
                      <a16:colId xmlns:a16="http://schemas.microsoft.com/office/drawing/2014/main" xmlns="" val="1088525620"/>
                    </a:ext>
                  </a:extLst>
                </a:gridCol>
                <a:gridCol w="778713">
                  <a:extLst>
                    <a:ext uri="{9D8B030D-6E8A-4147-A177-3AD203B41FA5}">
                      <a16:colId xmlns:a16="http://schemas.microsoft.com/office/drawing/2014/main" xmlns="" val="1789486108"/>
                    </a:ext>
                  </a:extLst>
                </a:gridCol>
              </a:tblGrid>
              <a:tr h="149014">
                <a:tc>
                  <a:txBody>
                    <a:bodyPr/>
                    <a:lstStyle/>
                    <a:p>
                      <a:r>
                        <a:rPr lang="en-US" sz="1400" u="none" dirty="0">
                          <a:latin typeface="+mn-lt"/>
                        </a:rPr>
                        <a:t>May 31</a:t>
                      </a:r>
                    </a:p>
                  </a:txBody>
                  <a:tcPr/>
                </a:tc>
                <a:tc>
                  <a:txBody>
                    <a:bodyPr/>
                    <a:lstStyle/>
                    <a:p>
                      <a:pPr algn="ctr"/>
                      <a:r>
                        <a:rPr lang="en-US" sz="1400" u="none" dirty="0">
                          <a:latin typeface="+mn-lt"/>
                        </a:rPr>
                        <a:t>Debit</a:t>
                      </a:r>
                    </a:p>
                  </a:txBody>
                  <a:tcPr/>
                </a:tc>
                <a:tc>
                  <a:txBody>
                    <a:bodyPr/>
                    <a:lstStyle/>
                    <a:p>
                      <a:pPr algn="ctr"/>
                      <a:r>
                        <a:rPr lang="en-US" sz="1400" u="none" dirty="0">
                          <a:latin typeface="+mn-lt"/>
                        </a:rPr>
                        <a:t>Credit</a:t>
                      </a:r>
                    </a:p>
                  </a:txBody>
                  <a:tcPr/>
                </a:tc>
                <a:extLst>
                  <a:ext uri="{0D108BD9-81ED-4DB2-BD59-A6C34878D82A}">
                    <a16:rowId xmlns:a16="http://schemas.microsoft.com/office/drawing/2014/main" xmlns="" val="635727486"/>
                  </a:ext>
                </a:extLst>
              </a:tr>
              <a:tr h="123049">
                <a:tc>
                  <a:txBody>
                    <a:bodyPr/>
                    <a:lstStyle/>
                    <a:p>
                      <a:r>
                        <a:rPr lang="en-US" sz="1400" b="1" dirty="0">
                          <a:latin typeface="+mn-lt"/>
                        </a:rPr>
                        <a:t>Entertainment Expense</a:t>
                      </a:r>
                      <a:endParaRPr lang="en-US" sz="1400" u="none" dirty="0">
                        <a:latin typeface="+mn-lt"/>
                      </a:endParaRPr>
                    </a:p>
                  </a:txBody>
                  <a:tcPr/>
                </a:tc>
                <a:tc>
                  <a:txBody>
                    <a:bodyPr/>
                    <a:lstStyle/>
                    <a:p>
                      <a:pPr algn="ctr"/>
                      <a:r>
                        <a:rPr lang="en-US" sz="1400" b="1" dirty="0">
                          <a:latin typeface="+mn-lt"/>
                        </a:rPr>
                        <a:t>60</a:t>
                      </a:r>
                      <a:endParaRPr lang="en-US" sz="1400" u="none" dirty="0">
                        <a:latin typeface="+mn-lt"/>
                      </a:endParaRPr>
                    </a:p>
                  </a:txBody>
                  <a:tcPr/>
                </a:tc>
                <a:tc>
                  <a:txBody>
                    <a:bodyPr/>
                    <a:lstStyle/>
                    <a:p>
                      <a:pPr algn="ctr"/>
                      <a:endParaRPr lang="en-US" sz="1400" u="none" dirty="0">
                        <a:latin typeface="+mn-lt"/>
                      </a:endParaRPr>
                    </a:p>
                  </a:txBody>
                  <a:tcPr/>
                </a:tc>
                <a:extLst>
                  <a:ext uri="{0D108BD9-81ED-4DB2-BD59-A6C34878D82A}">
                    <a16:rowId xmlns:a16="http://schemas.microsoft.com/office/drawing/2014/main" xmlns="" val="1182231827"/>
                  </a:ext>
                </a:extLst>
              </a:tr>
              <a:tr h="209974">
                <a:tc>
                  <a:txBody>
                    <a:bodyPr/>
                    <a:lstStyle/>
                    <a:p>
                      <a:r>
                        <a:rPr lang="en-US" sz="1400" b="1" dirty="0">
                          <a:latin typeface="+mn-lt"/>
                        </a:rPr>
                        <a:t>Delivery Expense </a:t>
                      </a:r>
                      <a:endParaRPr lang="en-US" sz="1400" u="none" dirty="0">
                        <a:latin typeface="+mn-lt"/>
                      </a:endParaRPr>
                    </a:p>
                  </a:txBody>
                  <a:tcPr/>
                </a:tc>
                <a:tc>
                  <a:txBody>
                    <a:bodyPr/>
                    <a:lstStyle/>
                    <a:p>
                      <a:pPr algn="ctr"/>
                      <a:r>
                        <a:rPr lang="en-US" sz="1400" b="1" dirty="0">
                          <a:latin typeface="+mn-lt"/>
                        </a:rPr>
                        <a:t>90</a:t>
                      </a:r>
                      <a:endParaRPr lang="en-US" sz="1400" u="none" dirty="0">
                        <a:latin typeface="+mn-lt"/>
                      </a:endParaRPr>
                    </a:p>
                  </a:txBody>
                  <a:tcPr/>
                </a:tc>
                <a:tc>
                  <a:txBody>
                    <a:bodyPr/>
                    <a:lstStyle/>
                    <a:p>
                      <a:pPr algn="ctr"/>
                      <a:endParaRPr lang="en-US" sz="1400" u="none" dirty="0">
                        <a:latin typeface="+mn-lt"/>
                      </a:endParaRPr>
                    </a:p>
                  </a:txBody>
                  <a:tcPr/>
                </a:tc>
                <a:extLst>
                  <a:ext uri="{0D108BD9-81ED-4DB2-BD59-A6C34878D82A}">
                    <a16:rowId xmlns:a16="http://schemas.microsoft.com/office/drawing/2014/main" xmlns="" val="1892662876"/>
                  </a:ext>
                </a:extLst>
              </a:tr>
              <a:tr h="161431">
                <a:tc>
                  <a:txBody>
                    <a:bodyPr/>
                    <a:lstStyle/>
                    <a:p>
                      <a:r>
                        <a:rPr lang="en-US" sz="1400" b="1" dirty="0">
                          <a:latin typeface="+mn-lt"/>
                        </a:rPr>
                        <a:t>  Cash</a:t>
                      </a:r>
                      <a:endParaRPr lang="en-US" sz="1400" u="none" dirty="0">
                        <a:latin typeface="+mn-lt"/>
                      </a:endParaRPr>
                    </a:p>
                  </a:txBody>
                  <a:tcPr/>
                </a:tc>
                <a:tc>
                  <a:txBody>
                    <a:bodyPr/>
                    <a:lstStyle/>
                    <a:p>
                      <a:pPr algn="ctr"/>
                      <a:endParaRPr lang="en-US" sz="1400" u="none" dirty="0">
                        <a:latin typeface="+mn-lt"/>
                      </a:endParaRPr>
                    </a:p>
                  </a:txBody>
                  <a:tcPr/>
                </a:tc>
                <a:tc>
                  <a:txBody>
                    <a:bodyPr/>
                    <a:lstStyle/>
                    <a:p>
                      <a:pPr algn="ctr"/>
                      <a:r>
                        <a:rPr lang="en-US" sz="1400" b="1" dirty="0">
                          <a:latin typeface="+mn-lt"/>
                        </a:rPr>
                        <a:t>150</a:t>
                      </a:r>
                      <a:endParaRPr lang="en-US" sz="1400" u="none" dirty="0">
                        <a:latin typeface="+mn-lt"/>
                      </a:endParaRPr>
                    </a:p>
                  </a:txBody>
                  <a:tcPr/>
                </a:tc>
                <a:extLst>
                  <a:ext uri="{0D108BD9-81ED-4DB2-BD59-A6C34878D82A}">
                    <a16:rowId xmlns:a16="http://schemas.microsoft.com/office/drawing/2014/main" xmlns="" val="1348900045"/>
                  </a:ext>
                </a:extLst>
              </a:tr>
              <a:tr h="222806">
                <a:tc>
                  <a:txBody>
                    <a:bodyPr/>
                    <a:lstStyle/>
                    <a:p>
                      <a:r>
                        <a:rPr lang="en-US" sz="1400" i="1" dirty="0">
                          <a:latin typeface="+mn-lt"/>
                        </a:rPr>
                        <a:t>  (Recognize employee expenditures from the petty cash fund) </a:t>
                      </a:r>
                      <a:endParaRPr lang="en-US" sz="1400" b="1" u="sng" dirty="0">
                        <a:latin typeface="+mn-lt"/>
                      </a:endParaRPr>
                    </a:p>
                  </a:txBody>
                  <a:tcPr/>
                </a:tc>
                <a:tc>
                  <a:txBody>
                    <a:bodyPr/>
                    <a:lstStyle/>
                    <a:p>
                      <a:pPr algn="ctr"/>
                      <a:endParaRPr lang="en-US" sz="1400" u="none" dirty="0">
                        <a:latin typeface="+mn-lt"/>
                      </a:endParaRPr>
                    </a:p>
                  </a:txBody>
                  <a:tcPr/>
                </a:tc>
                <a:tc>
                  <a:txBody>
                    <a:bodyPr/>
                    <a:lstStyle/>
                    <a:p>
                      <a:pPr algn="ctr"/>
                      <a:endParaRPr lang="en-US" sz="1400" u="none" dirty="0">
                        <a:latin typeface="+mn-lt"/>
                      </a:endParaRPr>
                    </a:p>
                  </a:txBody>
                  <a:tcPr/>
                </a:tc>
                <a:extLst>
                  <a:ext uri="{0D108BD9-81ED-4DB2-BD59-A6C34878D82A}">
                    <a16:rowId xmlns:a16="http://schemas.microsoft.com/office/drawing/2014/main" xmlns="" val="16159907"/>
                  </a:ext>
                </a:extLst>
              </a:tr>
            </a:tbl>
          </a:graphicData>
        </a:graphic>
      </p:graphicFrame>
      <p:sp>
        <p:nvSpPr>
          <p:cNvPr id="6" name="Slide Number Placeholder 5">
            <a:extLst>
              <a:ext uri="{FF2B5EF4-FFF2-40B4-BE49-F238E27FC236}">
                <a16:creationId xmlns:a16="http://schemas.microsoft.com/office/drawing/2014/main" xmlns="" id="{DCB33AD1-A696-4833-A0A5-840C41456C78}"/>
              </a:ext>
            </a:extLst>
          </p:cNvPr>
          <p:cNvSpPr>
            <a:spLocks noGrp="1"/>
          </p:cNvSpPr>
          <p:nvPr>
            <p:ph type="sldNum" sz="quarter" idx="10"/>
          </p:nvPr>
        </p:nvSpPr>
        <p:spPr/>
        <p:txBody>
          <a:bodyPr/>
          <a:lstStyle/>
          <a:p>
            <a:fld id="{68151E55-6873-49E2-B8D5-2F265E6F1973}" type="slidenum">
              <a:rPr lang="en-US" smtClean="0"/>
              <a:t>73</a:t>
            </a:fld>
            <a:endParaRPr lang="en-US" dirty="0"/>
          </a:p>
        </p:txBody>
      </p:sp>
    </p:spTree>
    <p:extLst>
      <p:ext uri="{BB962C8B-B14F-4D97-AF65-F5344CB8AC3E}">
        <p14:creationId xmlns:p14="http://schemas.microsoft.com/office/powerpoint/2010/main" val="19287692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6D0856-8C0D-4273-8B17-0638D2C9F557}"/>
              </a:ext>
            </a:extLst>
          </p:cNvPr>
          <p:cNvSpPr>
            <a:spLocks noGrp="1"/>
          </p:cNvSpPr>
          <p:nvPr>
            <p:ph type="title"/>
          </p:nvPr>
        </p:nvSpPr>
        <p:spPr/>
        <p:txBody>
          <a:bodyPr/>
          <a:lstStyle/>
          <a:p>
            <a:r>
              <a:rPr lang="en-US" noProof="0" dirty="0"/>
              <a:t>Key Point </a:t>
            </a:r>
            <a:r>
              <a:rPr lang="en-US" sz="1000" b="0" noProof="0" dirty="0"/>
              <a:t>6</a:t>
            </a:r>
          </a:p>
        </p:txBody>
      </p:sp>
      <p:sp>
        <p:nvSpPr>
          <p:cNvPr id="3" name="Content Placeholder 2">
            <a:extLst>
              <a:ext uri="{FF2B5EF4-FFF2-40B4-BE49-F238E27FC236}">
                <a16:creationId xmlns:a16="http://schemas.microsoft.com/office/drawing/2014/main" xmlns="" id="{5B59FA23-6AC1-4463-A923-A6E120BDAAE7}"/>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200" noProof="0" dirty="0">
                <a:latin typeface="+mn-lt"/>
              </a:rPr>
              <a:t>To make purchases on behalf of the company, some employees are allowed to use debit cards and credit cards (purchase cards), write checks, and spend available cash on hand (petty cash fund). </a:t>
            </a:r>
          </a:p>
          <a:p>
            <a:pPr marL="291600" indent="-291600">
              <a:spcBef>
                <a:spcPts val="1000"/>
              </a:spcBef>
              <a:spcAft>
                <a:spcPts val="0"/>
              </a:spcAft>
              <a:buFont typeface="Arial" panose="020B0604020202020204" pitchFamily="34" charset="0"/>
              <a:buChar char="•"/>
            </a:pPr>
            <a:r>
              <a:rPr lang="en-US" sz="2200" noProof="0" dirty="0">
                <a:latin typeface="+mn-lt"/>
              </a:rPr>
              <a:t>At the end of the period, all employee purchases are recorded, and the petty cash fund is replenished.</a:t>
            </a:r>
            <a:endParaRPr lang="en-US" sz="2200" noProof="0" dirty="0"/>
          </a:p>
        </p:txBody>
      </p:sp>
      <p:sp>
        <p:nvSpPr>
          <p:cNvPr id="6" name="Slide Number Placeholder 5">
            <a:extLst>
              <a:ext uri="{FF2B5EF4-FFF2-40B4-BE49-F238E27FC236}">
                <a16:creationId xmlns:a16="http://schemas.microsoft.com/office/drawing/2014/main" xmlns="" id="{EFE0603A-5FB7-4AE2-B129-18BE116060FC}"/>
              </a:ext>
            </a:extLst>
          </p:cNvPr>
          <p:cNvSpPr>
            <a:spLocks noGrp="1"/>
          </p:cNvSpPr>
          <p:nvPr>
            <p:ph type="sldNum" sz="quarter" idx="10"/>
          </p:nvPr>
        </p:nvSpPr>
        <p:spPr/>
        <p:txBody>
          <a:bodyPr/>
          <a:lstStyle/>
          <a:p>
            <a:fld id="{68151E55-6873-49E2-B8D5-2F265E6F1973}" type="slidenum">
              <a:rPr lang="en-US" smtClean="0"/>
              <a:t>74</a:t>
            </a:fld>
            <a:endParaRPr lang="en-US" dirty="0"/>
          </a:p>
        </p:txBody>
      </p:sp>
    </p:spTree>
    <p:extLst>
      <p:ext uri="{BB962C8B-B14F-4D97-AF65-F5344CB8AC3E}">
        <p14:creationId xmlns:p14="http://schemas.microsoft.com/office/powerpoint/2010/main" val="39336485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703E34-822B-403A-AC2B-CCD809319C63}"/>
              </a:ext>
            </a:extLst>
          </p:cNvPr>
          <p:cNvSpPr>
            <a:spLocks noGrp="1"/>
          </p:cNvSpPr>
          <p:nvPr>
            <p:ph type="title"/>
          </p:nvPr>
        </p:nvSpPr>
        <p:spPr/>
        <p:txBody>
          <a:bodyPr>
            <a:normAutofit fontScale="90000"/>
          </a:bodyPr>
          <a:lstStyle/>
          <a:p>
            <a:r>
              <a:rPr lang="en-US" noProof="0" dirty="0"/>
              <a:t>Internal Controls over Employee Expenditures</a:t>
            </a:r>
          </a:p>
        </p:txBody>
      </p:sp>
      <p:sp>
        <p:nvSpPr>
          <p:cNvPr id="3" name="Content Placeholder 2">
            <a:extLst>
              <a:ext uri="{FF2B5EF4-FFF2-40B4-BE49-F238E27FC236}">
                <a16:creationId xmlns:a16="http://schemas.microsoft.com/office/drawing/2014/main" xmlns="" id="{4D643ACA-FD33-4355-AA77-BFF39CF9270F}"/>
              </a:ext>
            </a:extLst>
          </p:cNvPr>
          <p:cNvSpPr>
            <a:spLocks noGrp="1"/>
          </p:cNvSpPr>
          <p:nvPr>
            <p:ph sz="quarter" idx="11"/>
          </p:nvPr>
        </p:nvSpPr>
        <p:spPr/>
        <p:txBody>
          <a:bodyPr/>
          <a:lstStyle/>
          <a:p>
            <a:pPr marL="291600" indent="-291600">
              <a:spcBef>
                <a:spcPts val="1000"/>
              </a:spcBef>
              <a:spcAft>
                <a:spcPts val="0"/>
              </a:spcAft>
              <a:buFont typeface="Arial" panose="020B0604020202020204" pitchFamily="34" charset="0"/>
              <a:buChar char="•"/>
            </a:pPr>
            <a:r>
              <a:rPr lang="en-US" sz="2000" noProof="0" dirty="0">
                <a:latin typeface="+mn-lt"/>
              </a:rPr>
              <a:t>Employees should be required to provide receipts and justification for those receipts on a timely basis.</a:t>
            </a:r>
          </a:p>
          <a:p>
            <a:pPr marL="291600" indent="-291600">
              <a:spcBef>
                <a:spcPts val="1000"/>
              </a:spcBef>
              <a:spcAft>
                <a:spcPts val="0"/>
              </a:spcAft>
              <a:buFont typeface="Arial" panose="020B0604020202020204" pitchFamily="34" charset="0"/>
              <a:buChar char="•"/>
            </a:pPr>
            <a:r>
              <a:rPr lang="en-US" sz="2000" noProof="0" dirty="0">
                <a:latin typeface="+mn-lt"/>
              </a:rPr>
              <a:t>A separate employee reviews receipts and supporting documents to ensure all expenditures are made appropriately.</a:t>
            </a:r>
          </a:p>
          <a:p>
            <a:pPr marL="291600" indent="-291600">
              <a:spcBef>
                <a:spcPts val="1000"/>
              </a:spcBef>
              <a:spcAft>
                <a:spcPts val="0"/>
              </a:spcAft>
              <a:buFont typeface="Arial" panose="020B0604020202020204" pitchFamily="34" charset="0"/>
              <a:buChar char="•"/>
            </a:pPr>
            <a:r>
              <a:rPr lang="en-US" sz="2000" noProof="0" dirty="0">
                <a:latin typeface="+mn-lt"/>
              </a:rPr>
              <a:t>Credit card receipts are reconciled to credit card statements.</a:t>
            </a:r>
          </a:p>
          <a:p>
            <a:pPr marL="291600" indent="-291600">
              <a:spcBef>
                <a:spcPts val="1000"/>
              </a:spcBef>
              <a:spcAft>
                <a:spcPts val="0"/>
              </a:spcAft>
              <a:buFont typeface="Arial" panose="020B0604020202020204" pitchFamily="34" charset="0"/>
              <a:buChar char="•"/>
            </a:pPr>
            <a:r>
              <a:rPr lang="en-US" sz="2000" noProof="0" dirty="0">
                <a:latin typeface="+mn-lt"/>
              </a:rPr>
              <a:t>Spending limits are placed on employees who are authorized to use a company credit card or have access to company cash. Major expenditures require pre-approval through formal purchasing procedures.</a:t>
            </a:r>
          </a:p>
          <a:p>
            <a:pPr marL="291600" indent="-291600">
              <a:spcBef>
                <a:spcPts val="1000"/>
              </a:spcBef>
              <a:spcAft>
                <a:spcPts val="0"/>
              </a:spcAft>
              <a:buFont typeface="Arial" panose="020B0604020202020204" pitchFamily="34" charset="0"/>
              <a:buChar char="•"/>
            </a:pPr>
            <a:r>
              <a:rPr lang="en-US" sz="2000" noProof="0" dirty="0">
                <a:latin typeface="+mn-lt"/>
              </a:rPr>
              <a:t>Only those employees that need to make timely business expenditures should receive authorization.</a:t>
            </a:r>
            <a:endParaRPr lang="en-US" sz="2000" noProof="0" dirty="0"/>
          </a:p>
        </p:txBody>
      </p:sp>
      <p:sp>
        <p:nvSpPr>
          <p:cNvPr id="6" name="Slide Number Placeholder 5">
            <a:extLst>
              <a:ext uri="{FF2B5EF4-FFF2-40B4-BE49-F238E27FC236}">
                <a16:creationId xmlns:a16="http://schemas.microsoft.com/office/drawing/2014/main" xmlns="" id="{89522906-61C1-43CA-AC88-E45877E91C74}"/>
              </a:ext>
            </a:extLst>
          </p:cNvPr>
          <p:cNvSpPr>
            <a:spLocks noGrp="1"/>
          </p:cNvSpPr>
          <p:nvPr>
            <p:ph type="sldNum" sz="quarter" idx="10"/>
          </p:nvPr>
        </p:nvSpPr>
        <p:spPr/>
        <p:txBody>
          <a:bodyPr/>
          <a:lstStyle/>
          <a:p>
            <a:fld id="{68151E55-6873-49E2-B8D5-2F265E6F1973}" type="slidenum">
              <a:rPr lang="en-US" smtClean="0"/>
              <a:t>75</a:t>
            </a:fld>
            <a:endParaRPr lang="en-US" dirty="0"/>
          </a:p>
        </p:txBody>
      </p:sp>
    </p:spTree>
    <p:extLst>
      <p:ext uri="{BB962C8B-B14F-4D97-AF65-F5344CB8AC3E}">
        <p14:creationId xmlns:p14="http://schemas.microsoft.com/office/powerpoint/2010/main" val="325017691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9326DFC-66DC-4E0C-B004-3AC70054F9B6}"/>
              </a:ext>
            </a:extLst>
          </p:cNvPr>
          <p:cNvSpPr>
            <a:spLocks noGrp="1"/>
          </p:cNvSpPr>
          <p:nvPr>
            <p:ph type="title"/>
          </p:nvPr>
        </p:nvSpPr>
        <p:spPr/>
        <p:txBody>
          <a:bodyPr/>
          <a:lstStyle/>
          <a:p>
            <a:r>
              <a:rPr lang="en-US" noProof="0" dirty="0"/>
              <a:t>PART C</a:t>
            </a:r>
          </a:p>
        </p:txBody>
      </p:sp>
      <p:sp>
        <p:nvSpPr>
          <p:cNvPr id="3" name="Content Placeholder 2">
            <a:extLst>
              <a:ext uri="{FF2B5EF4-FFF2-40B4-BE49-F238E27FC236}">
                <a16:creationId xmlns:a16="http://schemas.microsoft.com/office/drawing/2014/main" xmlns="" id="{24B8BCF4-7D73-4925-9441-AE6E8757E479}"/>
              </a:ext>
            </a:extLst>
          </p:cNvPr>
          <p:cNvSpPr>
            <a:spLocks noGrp="1"/>
          </p:cNvSpPr>
          <p:nvPr>
            <p:ph sz="quarter" idx="11"/>
          </p:nvPr>
        </p:nvSpPr>
        <p:spPr/>
        <p:txBody>
          <a:bodyPr>
            <a:normAutofit/>
          </a:bodyPr>
          <a:lstStyle/>
          <a:p>
            <a:r>
              <a:rPr lang="en-US" sz="2600" noProof="0" dirty="0"/>
              <a:t>STATEMENT OF CASH FLOWS</a:t>
            </a:r>
          </a:p>
        </p:txBody>
      </p:sp>
      <p:sp>
        <p:nvSpPr>
          <p:cNvPr id="6" name="Slide Number Placeholder 5">
            <a:extLst>
              <a:ext uri="{FF2B5EF4-FFF2-40B4-BE49-F238E27FC236}">
                <a16:creationId xmlns:a16="http://schemas.microsoft.com/office/drawing/2014/main" xmlns="" id="{8CB16B8D-0681-454D-9FB7-7FBD949D9F1A}"/>
              </a:ext>
            </a:extLst>
          </p:cNvPr>
          <p:cNvSpPr>
            <a:spLocks noGrp="1"/>
          </p:cNvSpPr>
          <p:nvPr>
            <p:ph type="sldNum" sz="quarter" idx="10"/>
          </p:nvPr>
        </p:nvSpPr>
        <p:spPr/>
        <p:txBody>
          <a:bodyPr/>
          <a:lstStyle/>
          <a:p>
            <a:fld id="{68151E55-6873-49E2-B8D5-2F265E6F1973}" type="slidenum">
              <a:rPr lang="en-US" smtClean="0"/>
              <a:t>76</a:t>
            </a:fld>
            <a:endParaRPr lang="en-US" dirty="0"/>
          </a:p>
        </p:txBody>
      </p:sp>
    </p:spTree>
    <p:extLst>
      <p:ext uri="{BB962C8B-B14F-4D97-AF65-F5344CB8AC3E}">
        <p14:creationId xmlns:p14="http://schemas.microsoft.com/office/powerpoint/2010/main" val="19082042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3F7592E-1A87-42CA-A358-94FCC0B9E5C0}"/>
              </a:ext>
            </a:extLst>
          </p:cNvPr>
          <p:cNvSpPr>
            <a:spLocks noGrp="1"/>
          </p:cNvSpPr>
          <p:nvPr>
            <p:ph type="title"/>
          </p:nvPr>
        </p:nvSpPr>
        <p:spPr/>
        <p:txBody>
          <a:bodyPr/>
          <a:lstStyle/>
          <a:p>
            <a:r>
              <a:rPr lang="en-US" noProof="0" dirty="0"/>
              <a:t>Learning Objective 7</a:t>
            </a:r>
          </a:p>
        </p:txBody>
      </p:sp>
      <p:sp>
        <p:nvSpPr>
          <p:cNvPr id="3" name="Content Placeholder 2">
            <a:extLst>
              <a:ext uri="{FF2B5EF4-FFF2-40B4-BE49-F238E27FC236}">
                <a16:creationId xmlns:a16="http://schemas.microsoft.com/office/drawing/2014/main" xmlns="" id="{7DE28246-372D-4730-9676-89FAC7636E4F}"/>
              </a:ext>
            </a:extLst>
          </p:cNvPr>
          <p:cNvSpPr>
            <a:spLocks noGrp="1"/>
          </p:cNvSpPr>
          <p:nvPr>
            <p:ph sz="quarter" idx="11"/>
          </p:nvPr>
        </p:nvSpPr>
        <p:spPr/>
        <p:txBody>
          <a:bodyPr>
            <a:normAutofit/>
          </a:bodyPr>
          <a:lstStyle/>
          <a:p>
            <a:r>
              <a:rPr lang="en-US" sz="2400" b="1" noProof="0" dirty="0">
                <a:solidFill>
                  <a:schemeClr val="tx1"/>
                </a:solidFill>
              </a:rPr>
              <a:t>L</a:t>
            </a:r>
            <a:r>
              <a:rPr lang="en-US" sz="100" b="1" noProof="0" dirty="0">
                <a:solidFill>
                  <a:schemeClr val="tx1"/>
                </a:solidFill>
              </a:rPr>
              <a:t> </a:t>
            </a:r>
            <a:r>
              <a:rPr lang="en-US" sz="2400" b="1" noProof="0" dirty="0">
                <a:solidFill>
                  <a:schemeClr val="tx1"/>
                </a:solidFill>
              </a:rPr>
              <a:t>O 4–7 </a:t>
            </a:r>
            <a:r>
              <a:rPr lang="en-US" sz="2400" noProof="0" dirty="0">
                <a:solidFill>
                  <a:schemeClr val="tx1"/>
                </a:solidFill>
              </a:rPr>
              <a:t>Identify the major inflows and outflows of cash.</a:t>
            </a:r>
          </a:p>
        </p:txBody>
      </p:sp>
      <p:sp>
        <p:nvSpPr>
          <p:cNvPr id="6" name="Slide Number Placeholder 5">
            <a:extLst>
              <a:ext uri="{FF2B5EF4-FFF2-40B4-BE49-F238E27FC236}">
                <a16:creationId xmlns:a16="http://schemas.microsoft.com/office/drawing/2014/main" xmlns="" id="{D3DB29DB-CACE-4CDE-A091-3F8C78F57C59}"/>
              </a:ext>
            </a:extLst>
          </p:cNvPr>
          <p:cNvSpPr>
            <a:spLocks noGrp="1"/>
          </p:cNvSpPr>
          <p:nvPr>
            <p:ph type="sldNum" sz="quarter" idx="10"/>
          </p:nvPr>
        </p:nvSpPr>
        <p:spPr/>
        <p:txBody>
          <a:bodyPr/>
          <a:lstStyle/>
          <a:p>
            <a:fld id="{68151E55-6873-49E2-B8D5-2F265E6F1973}" type="slidenum">
              <a:rPr lang="en-US" smtClean="0"/>
              <a:t>77</a:t>
            </a:fld>
            <a:endParaRPr lang="en-US" dirty="0"/>
          </a:p>
        </p:txBody>
      </p:sp>
    </p:spTree>
    <p:extLst>
      <p:ext uri="{BB962C8B-B14F-4D97-AF65-F5344CB8AC3E}">
        <p14:creationId xmlns:p14="http://schemas.microsoft.com/office/powerpoint/2010/main" val="317691671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C4243E-1AB6-4BB9-B1E2-551841F64A62}"/>
              </a:ext>
            </a:extLst>
          </p:cNvPr>
          <p:cNvSpPr>
            <a:spLocks noGrp="1"/>
          </p:cNvSpPr>
          <p:nvPr>
            <p:ph type="title"/>
          </p:nvPr>
        </p:nvSpPr>
        <p:spPr/>
        <p:txBody>
          <a:bodyPr/>
          <a:lstStyle/>
          <a:p>
            <a:r>
              <a:rPr lang="en-US" noProof="0" dirty="0"/>
              <a:t>Reporting Cash</a:t>
            </a:r>
          </a:p>
        </p:txBody>
      </p:sp>
      <p:sp>
        <p:nvSpPr>
          <p:cNvPr id="3" name="Content Placeholder 2">
            <a:extLst>
              <a:ext uri="{FF2B5EF4-FFF2-40B4-BE49-F238E27FC236}">
                <a16:creationId xmlns:a16="http://schemas.microsoft.com/office/drawing/2014/main" xmlns="" id="{2A97D6CD-B0DA-43F8-83AD-759F14C10591}"/>
              </a:ext>
            </a:extLst>
          </p:cNvPr>
          <p:cNvSpPr>
            <a:spLocks noGrp="1"/>
          </p:cNvSpPr>
          <p:nvPr>
            <p:ph sz="quarter" idx="11"/>
          </p:nvPr>
        </p:nvSpPr>
        <p:spPr>
          <a:xfrm>
            <a:off x="342900" y="1276710"/>
            <a:ext cx="8458200" cy="1720490"/>
          </a:xfrm>
        </p:spPr>
        <p:txBody>
          <a:bodyPr>
            <a:normAutofit lnSpcReduction="10000"/>
          </a:bodyPr>
          <a:lstStyle/>
          <a:p>
            <a:pPr>
              <a:spcBef>
                <a:spcPts val="1000"/>
              </a:spcBef>
              <a:spcAft>
                <a:spcPts val="0"/>
              </a:spcAft>
            </a:pPr>
            <a:r>
              <a:rPr lang="en-US" sz="2400" noProof="0" dirty="0"/>
              <a:t>Balance Sheet</a:t>
            </a:r>
          </a:p>
          <a:p>
            <a:pPr marL="291600" lvl="0" indent="-291600">
              <a:spcBef>
                <a:spcPts val="1000"/>
              </a:spcBef>
              <a:spcAft>
                <a:spcPts val="0"/>
              </a:spcAft>
              <a:buFont typeface="Arial" panose="020B0604020202020204" pitchFamily="34" charset="0"/>
              <a:buChar char="•"/>
            </a:pPr>
            <a:r>
              <a:rPr lang="en-US" noProof="0" dirty="0"/>
              <a:t>Balance of cash.</a:t>
            </a:r>
          </a:p>
          <a:p>
            <a:pPr marL="291600" lvl="0" indent="-291600">
              <a:spcBef>
                <a:spcPts val="1000"/>
              </a:spcBef>
              <a:spcAft>
                <a:spcPts val="0"/>
              </a:spcAft>
              <a:buFont typeface="Arial" panose="020B0604020202020204" pitchFamily="34" charset="0"/>
              <a:buChar char="•"/>
            </a:pPr>
            <a:r>
              <a:rPr lang="en-US" noProof="0" dirty="0"/>
              <a:t>Snapshot at end of period.</a:t>
            </a:r>
          </a:p>
          <a:p>
            <a:pPr marL="291600" lvl="0" indent="-291600">
              <a:spcBef>
                <a:spcPts val="1000"/>
              </a:spcBef>
              <a:spcAft>
                <a:spcPts val="0"/>
              </a:spcAft>
              <a:buFont typeface="Arial" panose="020B0604020202020204" pitchFamily="34" charset="0"/>
              <a:buChar char="•"/>
            </a:pPr>
            <a:r>
              <a:rPr lang="en-US" noProof="0" dirty="0"/>
              <a:t>Current or noncurrent asset.</a:t>
            </a:r>
          </a:p>
        </p:txBody>
      </p:sp>
      <p:sp>
        <p:nvSpPr>
          <p:cNvPr id="4" name="Content Placeholder 3">
            <a:extLst>
              <a:ext uri="{FF2B5EF4-FFF2-40B4-BE49-F238E27FC236}">
                <a16:creationId xmlns:a16="http://schemas.microsoft.com/office/drawing/2014/main" xmlns="" id="{4697DE74-4832-498D-9F7B-58B596B07D3D}"/>
              </a:ext>
            </a:extLst>
          </p:cNvPr>
          <p:cNvSpPr>
            <a:spLocks noGrp="1"/>
          </p:cNvSpPr>
          <p:nvPr>
            <p:ph sz="quarter" idx="14"/>
          </p:nvPr>
        </p:nvSpPr>
        <p:spPr>
          <a:xfrm>
            <a:off x="342900" y="3429000"/>
            <a:ext cx="8458200" cy="1989667"/>
          </a:xfrm>
        </p:spPr>
        <p:txBody>
          <a:bodyPr/>
          <a:lstStyle/>
          <a:p>
            <a:pPr>
              <a:spcBef>
                <a:spcPts val="1000"/>
              </a:spcBef>
              <a:spcAft>
                <a:spcPts val="0"/>
              </a:spcAft>
            </a:pPr>
            <a:r>
              <a:rPr lang="en-US" sz="2400" noProof="0" dirty="0"/>
              <a:t>Statement of Cash Flows</a:t>
            </a:r>
          </a:p>
          <a:p>
            <a:pPr marL="291600" lvl="0" indent="-291600">
              <a:spcBef>
                <a:spcPts val="1000"/>
              </a:spcBef>
              <a:spcAft>
                <a:spcPts val="0"/>
              </a:spcAft>
              <a:buFont typeface="Arial" panose="020B0604020202020204" pitchFamily="34" charset="0"/>
              <a:buChar char="•"/>
            </a:pPr>
            <a:r>
              <a:rPr lang="en-US" noProof="0" dirty="0"/>
              <a:t>Inflows/Outflows.</a:t>
            </a:r>
          </a:p>
          <a:p>
            <a:pPr marL="291600" lvl="0" indent="-291600">
              <a:spcBef>
                <a:spcPts val="1000"/>
              </a:spcBef>
              <a:spcAft>
                <a:spcPts val="0"/>
              </a:spcAft>
              <a:buFont typeface="Arial" panose="020B0604020202020204" pitchFamily="34" charset="0"/>
              <a:buChar char="•"/>
            </a:pPr>
            <a:r>
              <a:rPr lang="en-US" noProof="0" dirty="0"/>
              <a:t>Covers a period of time.</a:t>
            </a:r>
          </a:p>
          <a:p>
            <a:pPr marL="291600" lvl="0" indent="-291600">
              <a:spcBef>
                <a:spcPts val="1000"/>
              </a:spcBef>
              <a:spcAft>
                <a:spcPts val="0"/>
              </a:spcAft>
              <a:buFont typeface="Arial" panose="020B0604020202020204" pitchFamily="34" charset="0"/>
              <a:buChar char="•"/>
            </a:pPr>
            <a:r>
              <a:rPr lang="en-US" noProof="0" dirty="0"/>
              <a:t>Operating, Investing, and Financing.</a:t>
            </a:r>
          </a:p>
        </p:txBody>
      </p:sp>
      <p:sp>
        <p:nvSpPr>
          <p:cNvPr id="7" name="Slide Number Placeholder 6">
            <a:extLst>
              <a:ext uri="{FF2B5EF4-FFF2-40B4-BE49-F238E27FC236}">
                <a16:creationId xmlns:a16="http://schemas.microsoft.com/office/drawing/2014/main" xmlns="" id="{06CEF4D0-38FA-4DE7-B55F-8C3BBDDA934A}"/>
              </a:ext>
            </a:extLst>
          </p:cNvPr>
          <p:cNvSpPr>
            <a:spLocks noGrp="1"/>
          </p:cNvSpPr>
          <p:nvPr>
            <p:ph type="sldNum" sz="quarter" idx="10"/>
          </p:nvPr>
        </p:nvSpPr>
        <p:spPr/>
        <p:txBody>
          <a:bodyPr/>
          <a:lstStyle/>
          <a:p>
            <a:fld id="{68151E55-6873-49E2-B8D5-2F265E6F1973}" type="slidenum">
              <a:rPr lang="en-US" smtClean="0"/>
              <a:t>78</a:t>
            </a:fld>
            <a:endParaRPr lang="en-US" dirty="0"/>
          </a:p>
        </p:txBody>
      </p:sp>
    </p:spTree>
    <p:extLst>
      <p:ext uri="{BB962C8B-B14F-4D97-AF65-F5344CB8AC3E}">
        <p14:creationId xmlns:p14="http://schemas.microsoft.com/office/powerpoint/2010/main" val="417277349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AC6F684-0B43-4914-AF82-86FF4AB57688}"/>
              </a:ext>
            </a:extLst>
          </p:cNvPr>
          <p:cNvSpPr>
            <a:spLocks noGrp="1"/>
          </p:cNvSpPr>
          <p:nvPr>
            <p:ph type="title"/>
          </p:nvPr>
        </p:nvSpPr>
        <p:spPr/>
        <p:txBody>
          <a:bodyPr/>
          <a:lstStyle/>
          <a:p>
            <a:r>
              <a:rPr lang="en-US" noProof="0" dirty="0"/>
              <a:t>Statement of Cash Flows</a:t>
            </a:r>
          </a:p>
        </p:txBody>
      </p:sp>
      <p:sp>
        <p:nvSpPr>
          <p:cNvPr id="3" name="Content Placeholder 2">
            <a:extLst>
              <a:ext uri="{FF2B5EF4-FFF2-40B4-BE49-F238E27FC236}">
                <a16:creationId xmlns:a16="http://schemas.microsoft.com/office/drawing/2014/main" xmlns="" id="{EC3FEBAF-1F65-43EF-B1CF-0FF835AA7F5D}"/>
              </a:ext>
            </a:extLst>
          </p:cNvPr>
          <p:cNvSpPr>
            <a:spLocks noGrp="1"/>
          </p:cNvSpPr>
          <p:nvPr>
            <p:ph sz="quarter" idx="11"/>
          </p:nvPr>
        </p:nvSpPr>
        <p:spPr>
          <a:xfrm>
            <a:off x="342900" y="1276709"/>
            <a:ext cx="8458200" cy="1714847"/>
          </a:xfrm>
        </p:spPr>
        <p:txBody>
          <a:bodyPr/>
          <a:lstStyle/>
          <a:p>
            <a:pPr>
              <a:spcBef>
                <a:spcPts val="1000"/>
              </a:spcBef>
              <a:spcAft>
                <a:spcPts val="0"/>
              </a:spcAft>
            </a:pPr>
            <a:r>
              <a:rPr lang="en-US" b="1" noProof="0" dirty="0"/>
              <a:t>Operating activities:</a:t>
            </a:r>
          </a:p>
          <a:p>
            <a:pPr marL="291600" lvl="1" indent="-291600">
              <a:spcBef>
                <a:spcPts val="1000"/>
              </a:spcBef>
              <a:spcAft>
                <a:spcPts val="0"/>
              </a:spcAft>
            </a:pPr>
            <a:r>
              <a:rPr lang="en-US" noProof="0" dirty="0"/>
              <a:t>Cash transactions involving revenues and expenses.</a:t>
            </a:r>
          </a:p>
          <a:p>
            <a:pPr marL="291600" lvl="1" indent="-291600">
              <a:spcBef>
                <a:spcPts val="1000"/>
              </a:spcBef>
              <a:spcAft>
                <a:spcPts val="0"/>
              </a:spcAft>
            </a:pPr>
            <a:r>
              <a:rPr lang="en-US" noProof="0" dirty="0"/>
              <a:t>Examples: Cash received from customers, cash paid for rent, utilities, supplies, and salaries.</a:t>
            </a:r>
          </a:p>
        </p:txBody>
      </p:sp>
      <p:sp>
        <p:nvSpPr>
          <p:cNvPr id="4" name="Content Placeholder 3">
            <a:extLst>
              <a:ext uri="{FF2B5EF4-FFF2-40B4-BE49-F238E27FC236}">
                <a16:creationId xmlns:a16="http://schemas.microsoft.com/office/drawing/2014/main" xmlns="" id="{EE9B5EE2-816A-416D-882F-9DE4026A4525}"/>
              </a:ext>
            </a:extLst>
          </p:cNvPr>
          <p:cNvSpPr>
            <a:spLocks noGrp="1"/>
          </p:cNvSpPr>
          <p:nvPr>
            <p:ph sz="quarter" idx="14"/>
          </p:nvPr>
        </p:nvSpPr>
        <p:spPr>
          <a:xfrm>
            <a:off x="342900" y="3172709"/>
            <a:ext cx="8639352" cy="1388004"/>
          </a:xfrm>
        </p:spPr>
        <p:txBody>
          <a:bodyPr/>
          <a:lstStyle/>
          <a:p>
            <a:pPr>
              <a:spcBef>
                <a:spcPts val="1000"/>
              </a:spcBef>
              <a:spcAft>
                <a:spcPts val="0"/>
              </a:spcAft>
            </a:pPr>
            <a:r>
              <a:rPr lang="en-US" b="1" noProof="0" dirty="0"/>
              <a:t>Investing activities:</a:t>
            </a:r>
          </a:p>
          <a:p>
            <a:pPr marL="291600" lvl="1" indent="-291600">
              <a:spcBef>
                <a:spcPts val="1000"/>
              </a:spcBef>
              <a:spcAft>
                <a:spcPts val="0"/>
              </a:spcAft>
            </a:pPr>
            <a:r>
              <a:rPr lang="en-US" noProof="0" dirty="0"/>
              <a:t>Cash investments in long-term assets and investment securities.</a:t>
            </a:r>
          </a:p>
          <a:p>
            <a:pPr marL="291600" lvl="1" indent="-291600">
              <a:spcBef>
                <a:spcPts val="1000"/>
              </a:spcBef>
              <a:spcAft>
                <a:spcPts val="0"/>
              </a:spcAft>
            </a:pPr>
            <a:r>
              <a:rPr lang="en-US" noProof="0" dirty="0"/>
              <a:t>Examples: Purchase or sale of land, equipment, and buildings for cash.</a:t>
            </a:r>
          </a:p>
        </p:txBody>
      </p:sp>
      <p:sp>
        <p:nvSpPr>
          <p:cNvPr id="5" name="Content Placeholder 4">
            <a:extLst>
              <a:ext uri="{FF2B5EF4-FFF2-40B4-BE49-F238E27FC236}">
                <a16:creationId xmlns:a16="http://schemas.microsoft.com/office/drawing/2014/main" xmlns="" id="{BE9543B6-A4ED-41DF-BE7D-E9C62D33E799}"/>
              </a:ext>
            </a:extLst>
          </p:cNvPr>
          <p:cNvSpPr>
            <a:spLocks noGrp="1"/>
          </p:cNvSpPr>
          <p:nvPr>
            <p:ph sz="quarter" idx="15"/>
          </p:nvPr>
        </p:nvSpPr>
        <p:spPr>
          <a:xfrm>
            <a:off x="342900" y="4726690"/>
            <a:ext cx="8639352" cy="1714847"/>
          </a:xfrm>
        </p:spPr>
        <p:txBody>
          <a:bodyPr>
            <a:normAutofit/>
          </a:bodyPr>
          <a:lstStyle/>
          <a:p>
            <a:pPr>
              <a:spcBef>
                <a:spcPts val="1000"/>
              </a:spcBef>
              <a:spcAft>
                <a:spcPts val="0"/>
              </a:spcAft>
            </a:pPr>
            <a:r>
              <a:rPr lang="en-US" b="1" noProof="0" dirty="0"/>
              <a:t>Financing activities:</a:t>
            </a:r>
          </a:p>
          <a:p>
            <a:pPr marL="291600" lvl="1" indent="-291600">
              <a:spcBef>
                <a:spcPts val="1000"/>
              </a:spcBef>
              <a:spcAft>
                <a:spcPts val="0"/>
              </a:spcAft>
            </a:pPr>
            <a:r>
              <a:rPr lang="en-US" noProof="0" dirty="0"/>
              <a:t>Transactions designed to finance the business through borrowing and owner investment.</a:t>
            </a:r>
          </a:p>
          <a:p>
            <a:pPr marL="291600" lvl="1" indent="-291600">
              <a:spcBef>
                <a:spcPts val="1000"/>
              </a:spcBef>
              <a:spcAft>
                <a:spcPts val="0"/>
              </a:spcAft>
            </a:pPr>
            <a:r>
              <a:rPr lang="en-US" noProof="0" dirty="0"/>
              <a:t>Examples: Issue common stock or pay dividends; borrow or repay debt.</a:t>
            </a:r>
          </a:p>
        </p:txBody>
      </p:sp>
      <p:sp>
        <p:nvSpPr>
          <p:cNvPr id="8" name="Slide Number Placeholder 7">
            <a:extLst>
              <a:ext uri="{FF2B5EF4-FFF2-40B4-BE49-F238E27FC236}">
                <a16:creationId xmlns:a16="http://schemas.microsoft.com/office/drawing/2014/main" xmlns="" id="{CA22D83A-8DCC-4348-91D6-13ECCF4C084E}"/>
              </a:ext>
            </a:extLst>
          </p:cNvPr>
          <p:cNvSpPr>
            <a:spLocks noGrp="1"/>
          </p:cNvSpPr>
          <p:nvPr>
            <p:ph type="sldNum" sz="quarter" idx="10"/>
          </p:nvPr>
        </p:nvSpPr>
        <p:spPr/>
        <p:txBody>
          <a:bodyPr/>
          <a:lstStyle/>
          <a:p>
            <a:fld id="{68151E55-6873-49E2-B8D5-2F265E6F1973}" type="slidenum">
              <a:rPr lang="en-US" smtClean="0"/>
              <a:t>79</a:t>
            </a:fld>
            <a:endParaRPr lang="en-US" dirty="0"/>
          </a:p>
        </p:txBody>
      </p:sp>
    </p:spTree>
    <p:extLst>
      <p:ext uri="{BB962C8B-B14F-4D97-AF65-F5344CB8AC3E}">
        <p14:creationId xmlns:p14="http://schemas.microsoft.com/office/powerpoint/2010/main" val="7092694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072DF7D-C9A2-4D73-9AD8-0BB73E510F30}"/>
              </a:ext>
            </a:extLst>
          </p:cNvPr>
          <p:cNvSpPr>
            <a:spLocks noGrp="1"/>
          </p:cNvSpPr>
          <p:nvPr>
            <p:ph type="title"/>
          </p:nvPr>
        </p:nvSpPr>
        <p:spPr/>
        <p:txBody>
          <a:bodyPr/>
          <a:lstStyle/>
          <a:p>
            <a:r>
              <a:rPr lang="en-US" noProof="0" dirty="0"/>
              <a:t>Accounting Fraud in U.S. History</a:t>
            </a:r>
          </a:p>
        </p:txBody>
      </p:sp>
      <p:sp>
        <p:nvSpPr>
          <p:cNvPr id="3" name="Content Placeholder 2">
            <a:extLst>
              <a:ext uri="{FF2B5EF4-FFF2-40B4-BE49-F238E27FC236}">
                <a16:creationId xmlns:a16="http://schemas.microsoft.com/office/drawing/2014/main" xmlns="" id="{F3A4FF70-8E5C-490E-A35A-233EE521F0C6}"/>
              </a:ext>
            </a:extLst>
          </p:cNvPr>
          <p:cNvSpPr>
            <a:spLocks noGrp="1"/>
          </p:cNvSpPr>
          <p:nvPr>
            <p:ph sz="quarter" idx="11"/>
          </p:nvPr>
        </p:nvSpPr>
        <p:spPr>
          <a:xfrm>
            <a:off x="342900" y="1364184"/>
            <a:ext cx="8458200" cy="994217"/>
          </a:xfrm>
        </p:spPr>
        <p:txBody>
          <a:bodyPr/>
          <a:lstStyle/>
          <a:p>
            <a:pPr eaLnBrk="0" fontAlgn="auto" hangingPunct="0">
              <a:spcBef>
                <a:spcPts val="1000"/>
              </a:spcBef>
              <a:spcAft>
                <a:spcPts val="0"/>
              </a:spcAft>
              <a:defRPr/>
            </a:pPr>
            <a:r>
              <a:rPr lang="en-US" sz="2400" b="1" noProof="0" dirty="0"/>
              <a:t>Enron</a:t>
            </a:r>
          </a:p>
          <a:p>
            <a:pPr eaLnBrk="0" hangingPunct="0">
              <a:spcBef>
                <a:spcPts val="1000"/>
              </a:spcBef>
              <a:spcAft>
                <a:spcPts val="0"/>
              </a:spcAft>
              <a:defRPr/>
            </a:pPr>
            <a:r>
              <a:rPr lang="en-US" sz="2000" noProof="0" dirty="0">
                <a:solidFill>
                  <a:schemeClr val="tx1"/>
                </a:solidFill>
              </a:rPr>
              <a:t>Avoided reporting billions in debt and losses</a:t>
            </a:r>
          </a:p>
        </p:txBody>
      </p:sp>
      <p:sp>
        <p:nvSpPr>
          <p:cNvPr id="4" name="Content Placeholder 3">
            <a:extLst>
              <a:ext uri="{FF2B5EF4-FFF2-40B4-BE49-F238E27FC236}">
                <a16:creationId xmlns:a16="http://schemas.microsoft.com/office/drawing/2014/main" xmlns="" id="{B8289A71-C0A0-4E4F-A5B0-61E75F816485}"/>
              </a:ext>
            </a:extLst>
          </p:cNvPr>
          <p:cNvSpPr>
            <a:spLocks noGrp="1"/>
          </p:cNvSpPr>
          <p:nvPr>
            <p:ph sz="quarter" idx="14"/>
          </p:nvPr>
        </p:nvSpPr>
        <p:spPr>
          <a:xfrm>
            <a:off x="342900" y="2722909"/>
            <a:ext cx="8458200" cy="994217"/>
          </a:xfrm>
        </p:spPr>
        <p:txBody>
          <a:bodyPr/>
          <a:lstStyle/>
          <a:p>
            <a:pPr eaLnBrk="0" fontAlgn="auto" hangingPunct="0">
              <a:spcBef>
                <a:spcPts val="1000"/>
              </a:spcBef>
              <a:spcAft>
                <a:spcPts val="0"/>
              </a:spcAft>
              <a:defRPr/>
            </a:pPr>
            <a:r>
              <a:rPr lang="en-US" sz="2400" b="1" noProof="0" dirty="0"/>
              <a:t>WorldCom</a:t>
            </a:r>
          </a:p>
          <a:p>
            <a:pPr eaLnBrk="0" hangingPunct="0">
              <a:spcBef>
                <a:spcPts val="1000"/>
              </a:spcBef>
              <a:spcAft>
                <a:spcPts val="0"/>
              </a:spcAft>
              <a:defRPr/>
            </a:pPr>
            <a:r>
              <a:rPr lang="en-US" sz="2000" noProof="0" dirty="0">
                <a:solidFill>
                  <a:schemeClr val="tx1"/>
                </a:solidFill>
              </a:rPr>
              <a:t>Misclassified expenditures to overstate assets and profitability</a:t>
            </a:r>
          </a:p>
        </p:txBody>
      </p:sp>
      <p:sp>
        <p:nvSpPr>
          <p:cNvPr id="7" name="Slide Number Placeholder 6">
            <a:extLst>
              <a:ext uri="{FF2B5EF4-FFF2-40B4-BE49-F238E27FC236}">
                <a16:creationId xmlns:a16="http://schemas.microsoft.com/office/drawing/2014/main" xmlns="" id="{E85FC64B-2E88-4AAB-A524-90EAE603E7E4}"/>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10358936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3D41468-51F7-46F9-BE8D-5F5E737DCCE9}"/>
              </a:ext>
            </a:extLst>
          </p:cNvPr>
          <p:cNvSpPr>
            <a:spLocks noGrp="1"/>
          </p:cNvSpPr>
          <p:nvPr>
            <p:ph type="title"/>
          </p:nvPr>
        </p:nvSpPr>
        <p:spPr/>
        <p:txBody>
          <a:bodyPr>
            <a:noAutofit/>
          </a:bodyPr>
          <a:lstStyle/>
          <a:p>
            <a:r>
              <a:rPr lang="en-US" sz="3000" noProof="0" dirty="0">
                <a:solidFill>
                  <a:schemeClr val="tx1"/>
                </a:solidFill>
                <a:cs typeface="Avenir LT Std 65 Medium"/>
              </a:rPr>
              <a:t>Illustration 4–14 External Transactions of Eagle Soccer Academy </a:t>
            </a:r>
            <a:endParaRPr lang="en-US" sz="3000" noProof="0" dirty="0">
              <a:solidFill>
                <a:schemeClr val="tx1"/>
              </a:solidFill>
            </a:endParaRPr>
          </a:p>
        </p:txBody>
      </p:sp>
      <p:graphicFrame>
        <p:nvGraphicFramePr>
          <p:cNvPr id="7" name="Table 7">
            <a:extLst>
              <a:ext uri="{FF2B5EF4-FFF2-40B4-BE49-F238E27FC236}">
                <a16:creationId xmlns:a16="http://schemas.microsoft.com/office/drawing/2014/main" xmlns="" id="{6F121E91-1BB7-4038-8B6F-07C53F365742}"/>
              </a:ext>
            </a:extLst>
          </p:cNvPr>
          <p:cNvGraphicFramePr>
            <a:graphicFrameLocks noGrp="1"/>
          </p:cNvGraphicFramePr>
          <p:nvPr>
            <p:extLst>
              <p:ext uri="{D42A27DB-BD31-4B8C-83A1-F6EECF244321}">
                <p14:modId xmlns:p14="http://schemas.microsoft.com/office/powerpoint/2010/main" val="640496053"/>
              </p:ext>
            </p:extLst>
          </p:nvPr>
        </p:nvGraphicFramePr>
        <p:xfrm>
          <a:off x="365478" y="1588913"/>
          <a:ext cx="7887173" cy="4786823"/>
        </p:xfrm>
        <a:graphic>
          <a:graphicData uri="http://schemas.openxmlformats.org/drawingml/2006/table">
            <a:tbl>
              <a:tblPr firstRow="1" bandRow="1">
                <a:tableStyleId>{5C22544A-7EE6-4342-B048-85BDC9FD1C3A}</a:tableStyleId>
              </a:tblPr>
              <a:tblGrid>
                <a:gridCol w="1068211">
                  <a:extLst>
                    <a:ext uri="{9D8B030D-6E8A-4147-A177-3AD203B41FA5}">
                      <a16:colId xmlns:a16="http://schemas.microsoft.com/office/drawing/2014/main" xmlns="" val="3502260269"/>
                    </a:ext>
                  </a:extLst>
                </a:gridCol>
                <a:gridCol w="3454400">
                  <a:extLst>
                    <a:ext uri="{9D8B030D-6E8A-4147-A177-3AD203B41FA5}">
                      <a16:colId xmlns:a16="http://schemas.microsoft.com/office/drawing/2014/main" xmlns="" val="1481263293"/>
                    </a:ext>
                  </a:extLst>
                </a:gridCol>
                <a:gridCol w="1343851">
                  <a:extLst>
                    <a:ext uri="{9D8B030D-6E8A-4147-A177-3AD203B41FA5}">
                      <a16:colId xmlns:a16="http://schemas.microsoft.com/office/drawing/2014/main" xmlns="" val="4139438886"/>
                    </a:ext>
                  </a:extLst>
                </a:gridCol>
                <a:gridCol w="1004711">
                  <a:extLst>
                    <a:ext uri="{9D8B030D-6E8A-4147-A177-3AD203B41FA5}">
                      <a16:colId xmlns:a16="http://schemas.microsoft.com/office/drawing/2014/main" xmlns="" val="1351875808"/>
                    </a:ext>
                  </a:extLst>
                </a:gridCol>
                <a:gridCol w="1016000">
                  <a:extLst>
                    <a:ext uri="{9D8B030D-6E8A-4147-A177-3AD203B41FA5}">
                      <a16:colId xmlns:a16="http://schemas.microsoft.com/office/drawing/2014/main" xmlns="" val="3228397008"/>
                    </a:ext>
                  </a:extLst>
                </a:gridCol>
              </a:tblGrid>
              <a:tr h="370840">
                <a:tc>
                  <a:txBody>
                    <a:bodyPr/>
                    <a:lstStyle/>
                    <a:p>
                      <a:pPr algn="ctr"/>
                      <a:r>
                        <a:rPr lang="en-US" sz="1200" b="1" dirty="0">
                          <a:solidFill>
                            <a:schemeClr val="bg1"/>
                          </a:solidFill>
                        </a:rPr>
                        <a:t>Transaction</a:t>
                      </a:r>
                      <a:endParaRPr lang="en-US" sz="1200" dirty="0">
                        <a:solidFill>
                          <a:schemeClr val="bg1"/>
                        </a:solidFill>
                      </a:endParaRPr>
                    </a:p>
                  </a:txBody>
                  <a:tcPr anchor="b"/>
                </a:tc>
                <a:tc>
                  <a:txBody>
                    <a:bodyPr/>
                    <a:lstStyle/>
                    <a:p>
                      <a:r>
                        <a:rPr lang="en-US" sz="1200" b="1" dirty="0">
                          <a:solidFill>
                            <a:schemeClr val="bg1"/>
                          </a:solidFill>
                        </a:rPr>
                        <a:t>External Transactions in December</a:t>
                      </a:r>
                      <a:endParaRPr lang="en-US" sz="1200" dirty="0">
                        <a:solidFill>
                          <a:schemeClr val="bg1"/>
                        </a:solidFill>
                      </a:endParaRPr>
                    </a:p>
                  </a:txBody>
                  <a:tcPr anchor="b"/>
                </a:tc>
                <a:tc>
                  <a:txBody>
                    <a:bodyPr/>
                    <a:lstStyle/>
                    <a:p>
                      <a:pPr algn="ctr"/>
                      <a:r>
                        <a:rPr lang="en-US" sz="1200" b="1" dirty="0">
                          <a:solidFill>
                            <a:schemeClr val="bg1"/>
                          </a:solidFill>
                        </a:rPr>
                        <a:t>Type of Activity</a:t>
                      </a:r>
                      <a:endParaRPr lang="en-US" sz="1200" dirty="0">
                        <a:solidFill>
                          <a:schemeClr val="bg1"/>
                        </a:solidFill>
                      </a:endParaRPr>
                    </a:p>
                  </a:txBody>
                  <a:tcPr anchor="b"/>
                </a:tc>
                <a:tc>
                  <a:txBody>
                    <a:bodyPr/>
                    <a:lstStyle/>
                    <a:p>
                      <a:pPr algn="ctr"/>
                      <a:r>
                        <a:rPr lang="en-US" sz="1200" b="1" dirty="0">
                          <a:solidFill>
                            <a:schemeClr val="bg1"/>
                          </a:solidFill>
                        </a:rPr>
                        <a:t>Is Cash Involved?</a:t>
                      </a:r>
                      <a:endParaRPr lang="en-US" sz="1200" dirty="0">
                        <a:solidFill>
                          <a:schemeClr val="bg1"/>
                        </a:solidFill>
                      </a:endParaRPr>
                    </a:p>
                  </a:txBody>
                  <a:tcPr anchor="b"/>
                </a:tc>
                <a:tc>
                  <a:txBody>
                    <a:bodyPr/>
                    <a:lstStyle/>
                    <a:p>
                      <a:pPr algn="ctr"/>
                      <a:r>
                        <a:rPr lang="en-US" sz="1200" b="1" dirty="0">
                          <a:solidFill>
                            <a:schemeClr val="bg1"/>
                          </a:solidFill>
                        </a:rPr>
                        <a:t>Inflow or Outflow?</a:t>
                      </a:r>
                      <a:endParaRPr lang="en-US" sz="1200" dirty="0">
                        <a:solidFill>
                          <a:schemeClr val="bg1"/>
                        </a:solidFill>
                      </a:endParaRPr>
                    </a:p>
                  </a:txBody>
                  <a:tcPr anchor="b"/>
                </a:tc>
                <a:extLst>
                  <a:ext uri="{0D108BD9-81ED-4DB2-BD59-A6C34878D82A}">
                    <a16:rowId xmlns:a16="http://schemas.microsoft.com/office/drawing/2014/main" xmlns="" val="3760465438"/>
                  </a:ext>
                </a:extLst>
              </a:tr>
              <a:tr h="370840">
                <a:tc>
                  <a:txBody>
                    <a:bodyPr/>
                    <a:lstStyle/>
                    <a:p>
                      <a:pPr algn="ctr"/>
                      <a:r>
                        <a:rPr lang="en-US" sz="1200" dirty="0"/>
                        <a:t>(1)</a:t>
                      </a:r>
                      <a:endParaRPr lang="en-US" sz="1200" dirty="0">
                        <a:solidFill>
                          <a:schemeClr val="bg1"/>
                        </a:solidFill>
                      </a:endParaRPr>
                    </a:p>
                  </a:txBody>
                  <a:tcPr anchor="b"/>
                </a:tc>
                <a:tc>
                  <a:txBody>
                    <a:bodyPr/>
                    <a:lstStyle/>
                    <a:p>
                      <a:pPr>
                        <a:lnSpc>
                          <a:spcPct val="110000"/>
                        </a:lnSpc>
                        <a:tabLst>
                          <a:tab pos="223838" algn="ctr"/>
                          <a:tab pos="915988" algn="l"/>
                        </a:tabLst>
                      </a:pPr>
                      <a:r>
                        <a:rPr lang="en-US" sz="1200" dirty="0"/>
                        <a:t>Sell shares of common stock for $200,000 to</a:t>
                      </a:r>
                    </a:p>
                    <a:p>
                      <a:pPr>
                        <a:lnSpc>
                          <a:spcPct val="110000"/>
                        </a:lnSpc>
                        <a:tabLst>
                          <a:tab pos="223838" algn="ctr"/>
                          <a:tab pos="915988" algn="l"/>
                        </a:tabLst>
                      </a:pPr>
                      <a:r>
                        <a:rPr lang="en-US" sz="1200" dirty="0"/>
                        <a:t>	obtain the funds necessary to start the business</a:t>
                      </a:r>
                    </a:p>
                  </a:txBody>
                  <a:tcPr anchor="b"/>
                </a:tc>
                <a:tc>
                  <a:txBody>
                    <a:bodyPr/>
                    <a:lstStyle/>
                    <a:p>
                      <a:pPr algn="ctr"/>
                      <a:r>
                        <a:rPr lang="en-US" sz="1200" dirty="0"/>
                        <a:t>Financing</a:t>
                      </a:r>
                      <a:endParaRPr lang="en-US" sz="1200" dirty="0">
                        <a:solidFill>
                          <a:schemeClr val="bg1"/>
                        </a:solidFill>
                      </a:endParaRPr>
                    </a:p>
                  </a:txBody>
                  <a:tcPr anchor="b"/>
                </a:tc>
                <a:tc>
                  <a:txBody>
                    <a:bodyPr/>
                    <a:lstStyle/>
                    <a:p>
                      <a:pPr algn="ctr"/>
                      <a:r>
                        <a:rPr lang="en-IN" sz="1200" dirty="0">
                          <a:solidFill>
                            <a:schemeClr val="tx1"/>
                          </a:solidFill>
                        </a:rPr>
                        <a:t>YES</a:t>
                      </a:r>
                      <a:endParaRPr lang="en-US" sz="1200" dirty="0">
                        <a:solidFill>
                          <a:schemeClr val="tx1"/>
                        </a:solidFill>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Inflow</a:t>
                      </a:r>
                    </a:p>
                  </a:txBody>
                  <a:tcPr anchor="b"/>
                </a:tc>
                <a:extLst>
                  <a:ext uri="{0D108BD9-81ED-4DB2-BD59-A6C34878D82A}">
                    <a16:rowId xmlns:a16="http://schemas.microsoft.com/office/drawing/2014/main" xmlns="" val="3970332054"/>
                  </a:ext>
                </a:extLst>
              </a:tr>
              <a:tr h="370840">
                <a:tc>
                  <a:txBody>
                    <a:bodyPr/>
                    <a:lstStyle/>
                    <a:p>
                      <a:pPr algn="ctr"/>
                      <a:r>
                        <a:rPr lang="en-US" sz="1200" dirty="0"/>
                        <a:t>(2)</a:t>
                      </a:r>
                      <a:endParaRPr lang="en-US" sz="1200" dirty="0">
                        <a:solidFill>
                          <a:schemeClr val="bg1"/>
                        </a:solidFill>
                      </a:endParaRPr>
                    </a:p>
                  </a:txBody>
                  <a:tcPr anchor="b"/>
                </a:tc>
                <a:tc>
                  <a:txBody>
                    <a:bodyPr/>
                    <a:lstStyle/>
                    <a:p>
                      <a:pPr>
                        <a:lnSpc>
                          <a:spcPct val="110000"/>
                        </a:lnSpc>
                        <a:tabLst>
                          <a:tab pos="223838" algn="ctr"/>
                          <a:tab pos="915988" algn="l"/>
                        </a:tabLst>
                      </a:pPr>
                      <a:r>
                        <a:rPr lang="en-US" sz="1200" dirty="0"/>
                        <a:t>Borrow $100,000 from the local bank and sign a note promising to repay the full amount of the debt in three years.</a:t>
                      </a:r>
                    </a:p>
                  </a:txBody>
                  <a:tcPr anchor="b"/>
                </a:tc>
                <a:tc>
                  <a:txBody>
                    <a:bodyPr/>
                    <a:lstStyle/>
                    <a:p>
                      <a:pPr algn="ctr"/>
                      <a:r>
                        <a:rPr lang="en-US" sz="1200" dirty="0"/>
                        <a:t>Financing</a:t>
                      </a:r>
                      <a:endParaRPr lang="en-US" sz="1200" dirty="0">
                        <a:solidFill>
                          <a:schemeClr val="bg1"/>
                        </a:solidFill>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srgbClr val="000000"/>
                          </a:solidFill>
                          <a:effectLst/>
                          <a:uLnTx/>
                          <a:uFillTx/>
                          <a:latin typeface="Arial" panose="020B0604020202020204"/>
                          <a:ea typeface="+mn-ea"/>
                          <a:cs typeface="+mn-cs"/>
                        </a:rPr>
                        <a:t>YES</a:t>
                      </a:r>
                      <a:endPar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Inflow</a:t>
                      </a:r>
                    </a:p>
                  </a:txBody>
                  <a:tcPr anchor="b"/>
                </a:tc>
                <a:extLst>
                  <a:ext uri="{0D108BD9-81ED-4DB2-BD59-A6C34878D82A}">
                    <a16:rowId xmlns:a16="http://schemas.microsoft.com/office/drawing/2014/main" xmlns="" val="279519435"/>
                  </a:ext>
                </a:extLst>
              </a:tr>
              <a:tr h="370840">
                <a:tc>
                  <a:txBody>
                    <a:bodyPr/>
                    <a:lstStyle/>
                    <a:p>
                      <a:pPr algn="ctr"/>
                      <a:r>
                        <a:rPr lang="en-US" sz="1200" dirty="0"/>
                        <a:t>(3)</a:t>
                      </a:r>
                      <a:endParaRPr lang="en-US" sz="1200" dirty="0">
                        <a:solidFill>
                          <a:schemeClr val="bg1"/>
                        </a:solidFill>
                      </a:endParaRPr>
                    </a:p>
                  </a:txBody>
                  <a:tcPr anchor="b"/>
                </a:tc>
                <a:tc>
                  <a:txBody>
                    <a:bodyPr/>
                    <a:lstStyle/>
                    <a:p>
                      <a:pPr>
                        <a:lnSpc>
                          <a:spcPct val="110000"/>
                        </a:lnSpc>
                        <a:tabLst>
                          <a:tab pos="223838" algn="ctr"/>
                          <a:tab pos="915988" algn="l"/>
                        </a:tabLst>
                      </a:pPr>
                      <a:r>
                        <a:rPr lang="en-US" sz="1200" dirty="0"/>
                        <a:t>Purchase equipment necessary for giving soccer training, $120,000 cash.</a:t>
                      </a:r>
                      <a:endParaRPr lang="en-US" sz="1200" dirty="0">
                        <a:solidFill>
                          <a:schemeClr val="bg1"/>
                        </a:solidFill>
                      </a:endParaRPr>
                    </a:p>
                  </a:txBody>
                  <a:tcPr anchor="b"/>
                </a:tc>
                <a:tc>
                  <a:txBody>
                    <a:bodyPr/>
                    <a:lstStyle/>
                    <a:p>
                      <a:pPr algn="ctr"/>
                      <a:r>
                        <a:rPr lang="en-US" sz="1200" dirty="0"/>
                        <a:t>Investing</a:t>
                      </a:r>
                      <a:endParaRPr lang="en-US" sz="1200" dirty="0">
                        <a:solidFill>
                          <a:schemeClr val="bg1"/>
                        </a:solidFill>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srgbClr val="000000"/>
                          </a:solidFill>
                          <a:effectLst/>
                          <a:uLnTx/>
                          <a:uFillTx/>
                          <a:latin typeface="Arial" panose="020B0604020202020204"/>
                          <a:ea typeface="+mn-ea"/>
                          <a:cs typeface="+mn-cs"/>
                        </a:rPr>
                        <a:t>YES</a:t>
                      </a:r>
                      <a:endPar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b"/>
                </a:tc>
                <a:tc>
                  <a:txBody>
                    <a:bodyPr/>
                    <a:lstStyle/>
                    <a:p>
                      <a:pPr algn="ctr"/>
                      <a:r>
                        <a:rPr lang="en-US" sz="1200" dirty="0"/>
                        <a:t>Outflow</a:t>
                      </a:r>
                      <a:endParaRPr lang="en-US" sz="1200" dirty="0">
                        <a:solidFill>
                          <a:schemeClr val="bg1"/>
                        </a:solidFill>
                      </a:endParaRPr>
                    </a:p>
                  </a:txBody>
                  <a:tcPr anchor="b"/>
                </a:tc>
                <a:extLst>
                  <a:ext uri="{0D108BD9-81ED-4DB2-BD59-A6C34878D82A}">
                    <a16:rowId xmlns:a16="http://schemas.microsoft.com/office/drawing/2014/main" xmlns="" val="956892596"/>
                  </a:ext>
                </a:extLst>
              </a:tr>
              <a:tr h="370840">
                <a:tc>
                  <a:txBody>
                    <a:bodyPr/>
                    <a:lstStyle/>
                    <a:p>
                      <a:pPr algn="ctr"/>
                      <a:r>
                        <a:rPr lang="en-US" sz="1200" dirty="0"/>
                        <a:t>(4)</a:t>
                      </a:r>
                      <a:endParaRPr lang="en-US" sz="1200" dirty="0">
                        <a:solidFill>
                          <a:schemeClr val="bg1"/>
                        </a:solidFill>
                      </a:endParaRPr>
                    </a:p>
                  </a:txBody>
                  <a:tcPr anchor="b"/>
                </a:tc>
                <a:tc>
                  <a:txBody>
                    <a:bodyPr/>
                    <a:lstStyle/>
                    <a:p>
                      <a:pPr>
                        <a:lnSpc>
                          <a:spcPct val="110000"/>
                        </a:lnSpc>
                        <a:tabLst>
                          <a:tab pos="223838" algn="ctr"/>
                          <a:tab pos="915988" algn="l"/>
                        </a:tabLst>
                      </a:pPr>
                      <a:r>
                        <a:rPr lang="en-US" sz="1200" dirty="0"/>
                        <a:t>Pay one year of rent in advance, $60,000 ($5,000 per month).</a:t>
                      </a:r>
                      <a:endParaRPr lang="en-US" sz="1200" dirty="0">
                        <a:solidFill>
                          <a:schemeClr val="bg1"/>
                        </a:solidFill>
                      </a:endParaRPr>
                    </a:p>
                  </a:txBody>
                  <a:tcPr anchor="b"/>
                </a:tc>
                <a:tc>
                  <a:txBody>
                    <a:bodyPr/>
                    <a:lstStyle/>
                    <a:p>
                      <a:pPr algn="ctr"/>
                      <a:r>
                        <a:rPr lang="en-US" sz="1200" dirty="0"/>
                        <a:t>Operating</a:t>
                      </a:r>
                      <a:endParaRPr lang="en-US" sz="1200" dirty="0">
                        <a:solidFill>
                          <a:schemeClr val="bg1"/>
                        </a:solidFill>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Arial" panose="020B0604020202020204"/>
                          <a:ea typeface="+mn-ea"/>
                          <a:cs typeface="+mn-cs"/>
                        </a:rPr>
                        <a:t>YES</a:t>
                      </a:r>
                      <a:endPar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b"/>
                </a:tc>
                <a:tc>
                  <a:txBody>
                    <a:bodyPr/>
                    <a:lstStyle/>
                    <a:p>
                      <a:pPr algn="ctr"/>
                      <a:r>
                        <a:rPr lang="en-US" sz="1200" dirty="0"/>
                        <a:t>Outflow</a:t>
                      </a:r>
                      <a:endParaRPr lang="en-US" sz="1200" dirty="0">
                        <a:solidFill>
                          <a:schemeClr val="bg1"/>
                        </a:solidFill>
                      </a:endParaRPr>
                    </a:p>
                  </a:txBody>
                  <a:tcPr anchor="b"/>
                </a:tc>
                <a:extLst>
                  <a:ext uri="{0D108BD9-81ED-4DB2-BD59-A6C34878D82A}">
                    <a16:rowId xmlns:a16="http://schemas.microsoft.com/office/drawing/2014/main" xmlns="" val="3007252681"/>
                  </a:ext>
                </a:extLst>
              </a:tr>
              <a:tr h="210677">
                <a:tc>
                  <a:txBody>
                    <a:bodyPr/>
                    <a:lstStyle/>
                    <a:p>
                      <a:pPr algn="ctr"/>
                      <a:r>
                        <a:rPr lang="en-US" sz="1200" dirty="0"/>
                        <a:t>(5)</a:t>
                      </a:r>
                      <a:endParaRPr lang="en-US" sz="1200" dirty="0">
                        <a:solidFill>
                          <a:schemeClr val="bg1"/>
                        </a:solidFill>
                      </a:endParaRPr>
                    </a:p>
                  </a:txBody>
                  <a:tcPr anchor="b"/>
                </a:tc>
                <a:tc>
                  <a:txBody>
                    <a:bodyPr/>
                    <a:lstStyle/>
                    <a:p>
                      <a:r>
                        <a:rPr lang="en-US" sz="1200" dirty="0"/>
                        <a:t>Purchase supplies on account, $23,000.</a:t>
                      </a:r>
                      <a:endParaRPr lang="en-US" sz="1200" dirty="0">
                        <a:solidFill>
                          <a:schemeClr val="bg1"/>
                        </a:solidFill>
                      </a:endParaRPr>
                    </a:p>
                  </a:txBody>
                  <a:tcPr anchor="b"/>
                </a:tc>
                <a:tc>
                  <a:txBody>
                    <a:bodyPr/>
                    <a:lstStyle/>
                    <a:p>
                      <a:pPr algn="ctr"/>
                      <a:r>
                        <a:rPr lang="en-US" sz="1200" dirty="0"/>
                        <a:t>Operating</a:t>
                      </a:r>
                      <a:endParaRPr lang="en-US" sz="1200" dirty="0">
                        <a:solidFill>
                          <a:schemeClr val="bg1"/>
                        </a:solidFill>
                      </a:endParaRPr>
                    </a:p>
                  </a:txBody>
                  <a:tcPr anchor="b"/>
                </a:tc>
                <a:tc>
                  <a:txBody>
                    <a:bodyPr/>
                    <a:lstStyle/>
                    <a:p>
                      <a:pPr algn="ctr"/>
                      <a:r>
                        <a:rPr lang="en-IN" sz="1200" dirty="0">
                          <a:solidFill>
                            <a:schemeClr val="tx1"/>
                          </a:solidFill>
                        </a:rPr>
                        <a:t>NO</a:t>
                      </a:r>
                      <a:endParaRPr lang="en-US" sz="1200" dirty="0">
                        <a:solidFill>
                          <a:schemeClr val="tx1"/>
                        </a:solidFill>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a:t>
                      </a:r>
                    </a:p>
                  </a:txBody>
                  <a:tcPr anchor="b"/>
                </a:tc>
                <a:extLst>
                  <a:ext uri="{0D108BD9-81ED-4DB2-BD59-A6C34878D82A}">
                    <a16:rowId xmlns:a16="http://schemas.microsoft.com/office/drawing/2014/main" xmlns="" val="3625652935"/>
                  </a:ext>
                </a:extLst>
              </a:tr>
              <a:tr h="370840">
                <a:tc>
                  <a:txBody>
                    <a:bodyPr/>
                    <a:lstStyle/>
                    <a:p>
                      <a:pPr algn="ctr"/>
                      <a:r>
                        <a:rPr lang="en-US" sz="1200" dirty="0"/>
                        <a:t>(6)</a:t>
                      </a:r>
                      <a:endParaRPr lang="en-US" sz="1200" dirty="0">
                        <a:solidFill>
                          <a:schemeClr val="bg1"/>
                        </a:solidFill>
                      </a:endParaRPr>
                    </a:p>
                  </a:txBody>
                  <a:tcPr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Provide soccer training to customers for cash, $43,000.</a:t>
                      </a:r>
                    </a:p>
                  </a:txBody>
                  <a:tcPr anchor="b"/>
                </a:tc>
                <a:tc>
                  <a:txBody>
                    <a:bodyPr/>
                    <a:lstStyle/>
                    <a:p>
                      <a:pPr algn="ctr"/>
                      <a:r>
                        <a:rPr lang="en-US" sz="1200" dirty="0"/>
                        <a:t>Operating</a:t>
                      </a:r>
                      <a:endParaRPr lang="en-US" sz="1200" dirty="0">
                        <a:solidFill>
                          <a:schemeClr val="bg1"/>
                        </a:solidFill>
                      </a:endParaRPr>
                    </a:p>
                  </a:txBody>
                  <a:tcPr anchor="b"/>
                </a:tc>
                <a:tc>
                  <a:txBody>
                    <a:bodyPr/>
                    <a:lstStyle/>
                    <a:p>
                      <a:pPr algn="ctr"/>
                      <a:r>
                        <a:rPr lang="en-IN" sz="1200" dirty="0">
                          <a:solidFill>
                            <a:schemeClr val="tx1"/>
                          </a:solidFill>
                        </a:rPr>
                        <a:t>YES</a:t>
                      </a:r>
                      <a:endParaRPr lang="en-US" sz="1200" dirty="0">
                        <a:solidFill>
                          <a:schemeClr val="tx1"/>
                        </a:solidFill>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Inflow</a:t>
                      </a:r>
                    </a:p>
                  </a:txBody>
                  <a:tcPr anchor="b"/>
                </a:tc>
                <a:extLst>
                  <a:ext uri="{0D108BD9-81ED-4DB2-BD59-A6C34878D82A}">
                    <a16:rowId xmlns:a16="http://schemas.microsoft.com/office/drawing/2014/main" xmlns="" val="4182765977"/>
                  </a:ext>
                </a:extLst>
              </a:tr>
              <a:tr h="370840">
                <a:tc>
                  <a:txBody>
                    <a:bodyPr/>
                    <a:lstStyle/>
                    <a:p>
                      <a:pPr algn="ctr"/>
                      <a:r>
                        <a:rPr lang="en-US" sz="1200" dirty="0"/>
                        <a:t>(7)</a:t>
                      </a:r>
                      <a:endParaRPr lang="en-US" sz="1200" dirty="0">
                        <a:solidFill>
                          <a:schemeClr val="bg1"/>
                        </a:solidFill>
                      </a:endParaRPr>
                    </a:p>
                  </a:txBody>
                  <a:tcPr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Provide soccer training to customers on account, $20,000.</a:t>
                      </a:r>
                    </a:p>
                  </a:txBody>
                  <a:tcPr anchor="b"/>
                </a:tc>
                <a:tc>
                  <a:txBody>
                    <a:bodyPr/>
                    <a:lstStyle/>
                    <a:p>
                      <a:pPr algn="ctr"/>
                      <a:r>
                        <a:rPr lang="en-US" sz="1200" dirty="0"/>
                        <a:t>Operating</a:t>
                      </a:r>
                      <a:endParaRPr lang="en-US" sz="1200" dirty="0">
                        <a:solidFill>
                          <a:schemeClr val="bg1"/>
                        </a:solidFill>
                      </a:endParaRPr>
                    </a:p>
                  </a:txBody>
                  <a:tcPr anchor="b"/>
                </a:tc>
                <a:tc>
                  <a:txBody>
                    <a:bodyPr/>
                    <a:lstStyle/>
                    <a:p>
                      <a:pPr algn="ctr"/>
                      <a:r>
                        <a:rPr lang="en-IN" sz="1200" dirty="0">
                          <a:solidFill>
                            <a:schemeClr val="tx1"/>
                          </a:solidFill>
                        </a:rPr>
                        <a:t>NO</a:t>
                      </a:r>
                      <a:endParaRPr lang="en-US" sz="1200" dirty="0">
                        <a:solidFill>
                          <a:schemeClr val="tx1"/>
                        </a:solidFill>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a:t>
                      </a:r>
                    </a:p>
                  </a:txBody>
                  <a:tcPr anchor="b"/>
                </a:tc>
                <a:extLst>
                  <a:ext uri="{0D108BD9-81ED-4DB2-BD59-A6C34878D82A}">
                    <a16:rowId xmlns:a16="http://schemas.microsoft.com/office/drawing/2014/main" xmlns="" val="2795960035"/>
                  </a:ext>
                </a:extLst>
              </a:tr>
              <a:tr h="370840">
                <a:tc>
                  <a:txBody>
                    <a:bodyPr/>
                    <a:lstStyle/>
                    <a:p>
                      <a:pPr algn="ctr"/>
                      <a:r>
                        <a:rPr lang="en-US" sz="1200" dirty="0"/>
                        <a:t>(8)</a:t>
                      </a:r>
                      <a:endParaRPr lang="en-US" sz="1200" dirty="0">
                        <a:solidFill>
                          <a:schemeClr val="bg1"/>
                        </a:solidFill>
                      </a:endParaRPr>
                    </a:p>
                  </a:txBody>
                  <a:tcPr anchor="b"/>
                </a:tc>
                <a:tc>
                  <a:txBody>
                    <a:bodyPr/>
                    <a:lstStyle/>
                    <a:p>
                      <a:pPr>
                        <a:lnSpc>
                          <a:spcPct val="110000"/>
                        </a:lnSpc>
                        <a:tabLst>
                          <a:tab pos="223838" algn="ctr"/>
                          <a:tab pos="915988" algn="l"/>
                        </a:tabLst>
                      </a:pPr>
                      <a:r>
                        <a:rPr lang="en-US" sz="1200" dirty="0"/>
                        <a:t>Receive cash in advance for 12 soccer training sessions to be given in the future, $6,000.</a:t>
                      </a:r>
                    </a:p>
                  </a:txBody>
                  <a:tcPr anchor="b"/>
                </a:tc>
                <a:tc>
                  <a:txBody>
                    <a:bodyPr/>
                    <a:lstStyle/>
                    <a:p>
                      <a:pPr algn="ctr"/>
                      <a:r>
                        <a:rPr lang="en-US" sz="1200" dirty="0"/>
                        <a:t>Operating</a:t>
                      </a:r>
                      <a:endParaRPr lang="en-US" sz="1200" dirty="0">
                        <a:solidFill>
                          <a:schemeClr val="bg1"/>
                        </a:solidFill>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srgbClr val="000000"/>
                          </a:solidFill>
                          <a:effectLst/>
                          <a:uLnTx/>
                          <a:uFillTx/>
                          <a:latin typeface="Arial" panose="020B0604020202020204"/>
                          <a:ea typeface="+mn-ea"/>
                          <a:cs typeface="+mn-cs"/>
                        </a:rPr>
                        <a:t>YES</a:t>
                      </a:r>
                      <a:endPar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Inflow</a:t>
                      </a:r>
                    </a:p>
                  </a:txBody>
                  <a:tcPr anchor="b"/>
                </a:tc>
                <a:extLst>
                  <a:ext uri="{0D108BD9-81ED-4DB2-BD59-A6C34878D82A}">
                    <a16:rowId xmlns:a16="http://schemas.microsoft.com/office/drawing/2014/main" xmlns="" val="1525388415"/>
                  </a:ext>
                </a:extLst>
              </a:tr>
              <a:tr h="261681">
                <a:tc>
                  <a:txBody>
                    <a:bodyPr/>
                    <a:lstStyle/>
                    <a:p>
                      <a:pPr algn="ctr"/>
                      <a:r>
                        <a:rPr lang="en-US" sz="1200" dirty="0"/>
                        <a:t>(9)</a:t>
                      </a:r>
                      <a:endParaRPr lang="en-US" sz="1200" dirty="0">
                        <a:solidFill>
                          <a:schemeClr val="bg1"/>
                        </a:solidFill>
                      </a:endParaRPr>
                    </a:p>
                  </a:txBody>
                  <a:tcPr anchor="b"/>
                </a:tc>
                <a:tc>
                  <a:txBody>
                    <a:bodyPr/>
                    <a:lstStyle/>
                    <a:p>
                      <a:r>
                        <a:rPr lang="en-US" sz="1200" dirty="0"/>
                        <a:t>Pay salaries to employees, $28,000.</a:t>
                      </a:r>
                      <a:endParaRPr lang="en-US" sz="1200" dirty="0">
                        <a:solidFill>
                          <a:schemeClr val="bg1"/>
                        </a:solidFill>
                      </a:endParaRPr>
                    </a:p>
                  </a:txBody>
                  <a:tcPr anchor="b"/>
                </a:tc>
                <a:tc>
                  <a:txBody>
                    <a:bodyPr/>
                    <a:lstStyle/>
                    <a:p>
                      <a:pPr algn="ctr"/>
                      <a:r>
                        <a:rPr lang="en-US" sz="1200" dirty="0"/>
                        <a:t>Operating</a:t>
                      </a:r>
                      <a:endParaRPr lang="en-US" sz="1200" dirty="0">
                        <a:solidFill>
                          <a:schemeClr val="bg1"/>
                        </a:solidFill>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srgbClr val="000000"/>
                          </a:solidFill>
                          <a:effectLst/>
                          <a:uLnTx/>
                          <a:uFillTx/>
                          <a:latin typeface="Arial" panose="020B0604020202020204"/>
                          <a:ea typeface="+mn-ea"/>
                          <a:cs typeface="+mn-cs"/>
                        </a:rPr>
                        <a:t>YES</a:t>
                      </a:r>
                      <a:endPar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Outflow</a:t>
                      </a:r>
                      <a:endParaRPr lang="en-US" sz="1200" dirty="0">
                        <a:solidFill>
                          <a:schemeClr val="bg1"/>
                        </a:solidFill>
                      </a:endParaRPr>
                    </a:p>
                  </a:txBody>
                  <a:tcPr anchor="b"/>
                </a:tc>
                <a:extLst>
                  <a:ext uri="{0D108BD9-81ED-4DB2-BD59-A6C34878D82A}">
                    <a16:rowId xmlns:a16="http://schemas.microsoft.com/office/drawing/2014/main" xmlns="" val="136623319"/>
                  </a:ext>
                </a:extLst>
              </a:tr>
              <a:tr h="242941">
                <a:tc>
                  <a:txBody>
                    <a:bodyPr/>
                    <a:lstStyle/>
                    <a:p>
                      <a:pPr algn="ctr"/>
                      <a:r>
                        <a:rPr lang="en-US" sz="1200" dirty="0"/>
                        <a:t>(10)</a:t>
                      </a:r>
                      <a:endParaRPr lang="en-US" sz="1200" dirty="0">
                        <a:solidFill>
                          <a:schemeClr val="bg1"/>
                        </a:solidFill>
                      </a:endParaRPr>
                    </a:p>
                  </a:txBody>
                  <a:tcPr anchor="b"/>
                </a:tc>
                <a:tc>
                  <a:txBody>
                    <a:bodyPr/>
                    <a:lstStyle/>
                    <a:p>
                      <a:r>
                        <a:rPr lang="en-US" sz="1200" dirty="0"/>
                        <a:t>Pay cash dividends of $4,000 to shareholders.</a:t>
                      </a:r>
                      <a:endParaRPr lang="en-US" sz="1200" dirty="0">
                        <a:solidFill>
                          <a:schemeClr val="bg1"/>
                        </a:solidFill>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Financing</a:t>
                      </a:r>
                      <a:endParaRPr lang="en-US" sz="1200" dirty="0">
                        <a:solidFill>
                          <a:schemeClr val="bg1"/>
                        </a:solidFill>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Arial" panose="020B0604020202020204"/>
                          <a:ea typeface="+mn-ea"/>
                          <a:cs typeface="+mn-cs"/>
                        </a:rPr>
                        <a:t>YES</a:t>
                      </a:r>
                      <a:endPar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endParaRP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Outflow</a:t>
                      </a:r>
                      <a:endParaRPr lang="en-US" sz="1200" dirty="0">
                        <a:solidFill>
                          <a:schemeClr val="bg1"/>
                        </a:solidFill>
                      </a:endParaRPr>
                    </a:p>
                  </a:txBody>
                  <a:tcPr anchor="b"/>
                </a:tc>
                <a:extLst>
                  <a:ext uri="{0D108BD9-81ED-4DB2-BD59-A6C34878D82A}">
                    <a16:rowId xmlns:a16="http://schemas.microsoft.com/office/drawing/2014/main" xmlns="" val="1140277329"/>
                  </a:ext>
                </a:extLst>
              </a:tr>
            </a:tbl>
          </a:graphicData>
        </a:graphic>
      </p:graphicFrame>
      <p:sp>
        <p:nvSpPr>
          <p:cNvPr id="6" name="Slide Number Placeholder 5">
            <a:extLst>
              <a:ext uri="{FF2B5EF4-FFF2-40B4-BE49-F238E27FC236}">
                <a16:creationId xmlns:a16="http://schemas.microsoft.com/office/drawing/2014/main" xmlns="" id="{4A00506C-01CE-44B1-97F9-168E34856D5C}"/>
              </a:ext>
            </a:extLst>
          </p:cNvPr>
          <p:cNvSpPr>
            <a:spLocks noGrp="1"/>
          </p:cNvSpPr>
          <p:nvPr>
            <p:ph type="sldNum" sz="quarter" idx="10"/>
          </p:nvPr>
        </p:nvSpPr>
        <p:spPr/>
        <p:txBody>
          <a:bodyPr/>
          <a:lstStyle/>
          <a:p>
            <a:fld id="{68151E55-6873-49E2-B8D5-2F265E6F1973}" type="slidenum">
              <a:rPr lang="en-US" smtClean="0"/>
              <a:t>80</a:t>
            </a:fld>
            <a:endParaRPr lang="en-US" dirty="0"/>
          </a:p>
        </p:txBody>
      </p:sp>
    </p:spTree>
    <p:extLst>
      <p:ext uri="{BB962C8B-B14F-4D97-AF65-F5344CB8AC3E}">
        <p14:creationId xmlns:p14="http://schemas.microsoft.com/office/powerpoint/2010/main" val="179554450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7C81E5-5288-4708-A06E-3E16FF7F6AB1}"/>
              </a:ext>
            </a:extLst>
          </p:cNvPr>
          <p:cNvSpPr>
            <a:spLocks noGrp="1"/>
          </p:cNvSpPr>
          <p:nvPr>
            <p:ph type="title"/>
          </p:nvPr>
        </p:nvSpPr>
        <p:spPr/>
        <p:txBody>
          <a:bodyPr>
            <a:noAutofit/>
          </a:bodyPr>
          <a:lstStyle/>
          <a:p>
            <a:pPr>
              <a:lnSpc>
                <a:spcPct val="90000"/>
              </a:lnSpc>
            </a:pPr>
            <a:r>
              <a:rPr lang="en-US" sz="3000" noProof="0" dirty="0">
                <a:solidFill>
                  <a:schemeClr val="tx1"/>
                </a:solidFill>
                <a:cs typeface="Avenir LT Std 65 Medium"/>
              </a:rPr>
              <a:t>Illustration 4–15 Statement of Cash Flows for </a:t>
            </a:r>
            <a:br>
              <a:rPr lang="en-US" sz="3000" noProof="0" dirty="0">
                <a:solidFill>
                  <a:schemeClr val="tx1"/>
                </a:solidFill>
                <a:cs typeface="Avenir LT Std 65 Medium"/>
              </a:rPr>
            </a:br>
            <a:r>
              <a:rPr lang="en-US" sz="3000" noProof="0" dirty="0">
                <a:solidFill>
                  <a:schemeClr val="tx1"/>
                </a:solidFill>
                <a:cs typeface="Avenir LT Std 65 Medium"/>
              </a:rPr>
              <a:t>Eagle Soccer Academy</a:t>
            </a:r>
            <a:endParaRPr lang="en-US" sz="3000" noProof="0" dirty="0">
              <a:solidFill>
                <a:schemeClr val="tx1"/>
              </a:solidFill>
            </a:endParaRPr>
          </a:p>
        </p:txBody>
      </p:sp>
      <p:sp>
        <p:nvSpPr>
          <p:cNvPr id="3" name="Content Placeholder 2">
            <a:extLst>
              <a:ext uri="{FF2B5EF4-FFF2-40B4-BE49-F238E27FC236}">
                <a16:creationId xmlns:a16="http://schemas.microsoft.com/office/drawing/2014/main" xmlns="" id="{46E217B2-9048-4DAC-8086-E45A8F56BF16}"/>
              </a:ext>
            </a:extLst>
          </p:cNvPr>
          <p:cNvSpPr>
            <a:spLocks noGrp="1"/>
          </p:cNvSpPr>
          <p:nvPr>
            <p:ph sz="quarter" idx="11"/>
          </p:nvPr>
        </p:nvSpPr>
        <p:spPr>
          <a:xfrm>
            <a:off x="342900" y="1404239"/>
            <a:ext cx="8458200" cy="1056738"/>
          </a:xfrm>
        </p:spPr>
        <p:txBody>
          <a:bodyPr>
            <a:normAutofit lnSpcReduction="10000"/>
          </a:bodyPr>
          <a:lstStyle/>
          <a:p>
            <a:pPr algn="ctr">
              <a:spcBef>
                <a:spcPts val="1000"/>
              </a:spcBef>
              <a:spcAft>
                <a:spcPts val="0"/>
              </a:spcAft>
            </a:pPr>
            <a:r>
              <a:rPr lang="en-US" sz="1600" b="1" noProof="0" dirty="0">
                <a:solidFill>
                  <a:schemeClr val="tx1"/>
                </a:solidFill>
              </a:rPr>
              <a:t>EAGLE SOCCER ACADEMY</a:t>
            </a:r>
          </a:p>
          <a:p>
            <a:pPr algn="ctr">
              <a:spcBef>
                <a:spcPts val="1000"/>
              </a:spcBef>
              <a:spcAft>
                <a:spcPts val="0"/>
              </a:spcAft>
            </a:pPr>
            <a:r>
              <a:rPr lang="en-US" sz="1600" b="1" noProof="0" dirty="0">
                <a:solidFill>
                  <a:schemeClr val="tx1"/>
                </a:solidFill>
              </a:rPr>
              <a:t>Statement of Cash Flows </a:t>
            </a:r>
          </a:p>
          <a:p>
            <a:pPr algn="ctr">
              <a:spcBef>
                <a:spcPts val="1000"/>
              </a:spcBef>
              <a:spcAft>
                <a:spcPts val="0"/>
              </a:spcAft>
            </a:pPr>
            <a:r>
              <a:rPr lang="en-US" sz="1600" b="1" noProof="0" dirty="0">
                <a:solidFill>
                  <a:schemeClr val="tx1"/>
                </a:solidFill>
              </a:rPr>
              <a:t>For the period ended December 31, 2024</a:t>
            </a:r>
            <a:endParaRPr lang="en-US" sz="1600" noProof="0" dirty="0">
              <a:solidFill>
                <a:schemeClr val="tx1"/>
              </a:solidFill>
            </a:endParaRPr>
          </a:p>
        </p:txBody>
      </p:sp>
      <p:graphicFrame>
        <p:nvGraphicFramePr>
          <p:cNvPr id="8" name="Table 8">
            <a:extLst>
              <a:ext uri="{FF2B5EF4-FFF2-40B4-BE49-F238E27FC236}">
                <a16:creationId xmlns:a16="http://schemas.microsoft.com/office/drawing/2014/main" xmlns="" id="{B1C12F14-42FB-4476-8FB4-86DA14463633}"/>
              </a:ext>
            </a:extLst>
          </p:cNvPr>
          <p:cNvGraphicFramePr>
            <a:graphicFrameLocks noGrp="1"/>
          </p:cNvGraphicFramePr>
          <p:nvPr>
            <p:extLst>
              <p:ext uri="{D42A27DB-BD31-4B8C-83A1-F6EECF244321}">
                <p14:modId xmlns:p14="http://schemas.microsoft.com/office/powerpoint/2010/main" val="2377128116"/>
              </p:ext>
            </p:extLst>
          </p:nvPr>
        </p:nvGraphicFramePr>
        <p:xfrm>
          <a:off x="1095022" y="2460977"/>
          <a:ext cx="6394381" cy="4114800"/>
        </p:xfrm>
        <a:graphic>
          <a:graphicData uri="http://schemas.openxmlformats.org/drawingml/2006/table">
            <a:tbl>
              <a:tblPr firstRow="1" bandRow="1">
                <a:tableStyleId>{5C22544A-7EE6-4342-B048-85BDC9FD1C3A}</a:tableStyleId>
              </a:tblPr>
              <a:tblGrid>
                <a:gridCol w="3386667">
                  <a:extLst>
                    <a:ext uri="{9D8B030D-6E8A-4147-A177-3AD203B41FA5}">
                      <a16:colId xmlns:a16="http://schemas.microsoft.com/office/drawing/2014/main" xmlns="" val="3421431344"/>
                    </a:ext>
                  </a:extLst>
                </a:gridCol>
                <a:gridCol w="1727200">
                  <a:extLst>
                    <a:ext uri="{9D8B030D-6E8A-4147-A177-3AD203B41FA5}">
                      <a16:colId xmlns:a16="http://schemas.microsoft.com/office/drawing/2014/main" xmlns="" val="3415908042"/>
                    </a:ext>
                  </a:extLst>
                </a:gridCol>
                <a:gridCol w="1280514">
                  <a:extLst>
                    <a:ext uri="{9D8B030D-6E8A-4147-A177-3AD203B41FA5}">
                      <a16:colId xmlns:a16="http://schemas.microsoft.com/office/drawing/2014/main" xmlns="" val="617665193"/>
                    </a:ext>
                  </a:extLst>
                </a:gridCol>
              </a:tblGrid>
              <a:tr h="259645">
                <a:tc>
                  <a:txBody>
                    <a:bodyPr/>
                    <a:lstStyle/>
                    <a:p>
                      <a:r>
                        <a:rPr lang="en-US" sz="1200" b="1" dirty="0"/>
                        <a:t>Cash Flows from Operating Activities</a:t>
                      </a:r>
                      <a:endParaRPr lang="en-US" sz="1200" dirty="0"/>
                    </a:p>
                  </a:txBody>
                  <a:tcPr/>
                </a:tc>
                <a:tc>
                  <a:txBody>
                    <a:bodyPr/>
                    <a:lstStyle/>
                    <a:p>
                      <a:endParaRPr lang="en-US" sz="1200" dirty="0"/>
                    </a:p>
                  </a:txBody>
                  <a:tcPr/>
                </a:tc>
                <a:tc>
                  <a:txBody>
                    <a:bodyPr/>
                    <a:lstStyle/>
                    <a:p>
                      <a:endParaRPr lang="en-US" sz="1200" dirty="0"/>
                    </a:p>
                  </a:txBody>
                  <a:tcPr/>
                </a:tc>
                <a:extLst>
                  <a:ext uri="{0D108BD9-81ED-4DB2-BD59-A6C34878D82A}">
                    <a16:rowId xmlns:a16="http://schemas.microsoft.com/office/drawing/2014/main" xmlns="" val="4169542647"/>
                  </a:ext>
                </a:extLst>
              </a:tr>
              <a:tr h="370840">
                <a:tc>
                  <a:txBody>
                    <a:bodyPr/>
                    <a:lstStyle/>
                    <a:p>
                      <a:r>
                        <a:rPr lang="en-US" sz="1200" dirty="0"/>
                        <a:t>Cash inflows: </a:t>
                      </a:r>
                    </a:p>
                    <a:p>
                      <a:pPr marL="180975" indent="-180975"/>
                      <a:r>
                        <a:rPr lang="en-US" sz="1200" dirty="0"/>
                        <a:t>  From customers  [6 and 8]</a:t>
                      </a:r>
                    </a:p>
                    <a:p>
                      <a:pPr marL="180975" indent="-180975"/>
                      <a:r>
                        <a:rPr lang="en-US" sz="1200" dirty="0"/>
                        <a:t>Cash outflows: </a:t>
                      </a:r>
                    </a:p>
                    <a:p>
                      <a:pPr marL="180975" indent="-180975"/>
                      <a:r>
                        <a:rPr lang="en-US" sz="1200" dirty="0"/>
                        <a:t>  For salaries [9] </a:t>
                      </a:r>
                    </a:p>
                    <a:p>
                      <a:pPr marL="180975" indent="-180975"/>
                      <a:r>
                        <a:rPr lang="en-US" sz="1200" dirty="0"/>
                        <a:t>  For rent [4]</a:t>
                      </a:r>
                    </a:p>
                    <a:p>
                      <a:pPr marL="361950" marR="0" lvl="0" indent="-180975" algn="l" defTabSz="914400" rtl="0" eaLnBrk="1" fontAlgn="auto" latinLnBrk="0" hangingPunct="1">
                        <a:lnSpc>
                          <a:spcPct val="100000"/>
                        </a:lnSpc>
                        <a:spcBef>
                          <a:spcPts val="0"/>
                        </a:spcBef>
                        <a:spcAft>
                          <a:spcPts val="0"/>
                        </a:spcAft>
                        <a:buClrTx/>
                        <a:buSzTx/>
                        <a:buFontTx/>
                        <a:buNone/>
                        <a:tabLst/>
                        <a:defRPr/>
                      </a:pPr>
                      <a:r>
                        <a:rPr lang="en-US" sz="1200" dirty="0"/>
                        <a:t>     Net cash flows from operating activities</a:t>
                      </a:r>
                    </a:p>
                  </a:txBody>
                  <a:tcPr/>
                </a:tc>
                <a:tc>
                  <a:txBody>
                    <a:bodyPr/>
                    <a:lstStyle/>
                    <a:p>
                      <a:endParaRPr lang="en-IN" sz="1200" dirty="0"/>
                    </a:p>
                    <a:p>
                      <a:r>
                        <a:rPr lang="en-US" sz="1200" dirty="0"/>
                        <a:t>$   49,000</a:t>
                      </a:r>
                    </a:p>
                    <a:p>
                      <a:endParaRPr lang="en-US" sz="1200" dirty="0"/>
                    </a:p>
                    <a:p>
                      <a:r>
                        <a:rPr lang="en-US" sz="1200" dirty="0"/>
                        <a:t>    (28,000)</a:t>
                      </a:r>
                    </a:p>
                    <a:p>
                      <a:r>
                        <a:rPr lang="en-US" sz="1200" dirty="0"/>
                        <a:t>    </a:t>
                      </a:r>
                      <a:r>
                        <a:rPr lang="en-US" sz="1200" u="sng" dirty="0"/>
                        <a:t>(60,000)</a:t>
                      </a:r>
                    </a:p>
                  </a:txBody>
                  <a:tcPr/>
                </a:tc>
                <a:tc>
                  <a:txBody>
                    <a:bodyPr/>
                    <a:lstStyle/>
                    <a:p>
                      <a:endParaRPr lang="en-IN" sz="1200" dirty="0"/>
                    </a:p>
                    <a:p>
                      <a:endParaRPr lang="en-US" sz="1200" dirty="0"/>
                    </a:p>
                    <a:p>
                      <a:endParaRPr lang="en-US" sz="1200" dirty="0"/>
                    </a:p>
                    <a:p>
                      <a:endParaRPr lang="en-US" sz="1200" dirty="0"/>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 (39,000)</a:t>
                      </a:r>
                    </a:p>
                  </a:txBody>
                  <a:tcPr/>
                </a:tc>
                <a:extLst>
                  <a:ext uri="{0D108BD9-81ED-4DB2-BD59-A6C34878D82A}">
                    <a16:rowId xmlns:a16="http://schemas.microsoft.com/office/drawing/2014/main" xmlns="" val="2961928828"/>
                  </a:ext>
                </a:extLst>
              </a:tr>
              <a:tr h="219005">
                <a:tc>
                  <a:txBody>
                    <a:bodyPr/>
                    <a:lstStyle/>
                    <a:p>
                      <a:pPr marL="180975" indent="0"/>
                      <a:r>
                        <a:rPr lang="en-US" sz="1200" b="1" dirty="0"/>
                        <a:t>Cash Flows from Investing Activities </a:t>
                      </a:r>
                      <a:endParaRPr lang="en-US" sz="1200" dirty="0"/>
                    </a:p>
                  </a:txBody>
                  <a:tcPr/>
                </a:tc>
                <a:tc>
                  <a:txBody>
                    <a:bodyPr/>
                    <a:lstStyle/>
                    <a:p>
                      <a:endParaRPr lang="en-US" sz="1200"/>
                    </a:p>
                  </a:txBody>
                  <a:tcPr/>
                </a:tc>
                <a:tc>
                  <a:txBody>
                    <a:bodyPr/>
                    <a:lstStyle/>
                    <a:p>
                      <a:endParaRPr lang="en-US" sz="1200"/>
                    </a:p>
                  </a:txBody>
                  <a:tcPr/>
                </a:tc>
                <a:extLst>
                  <a:ext uri="{0D108BD9-81ED-4DB2-BD59-A6C34878D82A}">
                    <a16:rowId xmlns:a16="http://schemas.microsoft.com/office/drawing/2014/main" xmlns="" val="1362777591"/>
                  </a:ext>
                </a:extLst>
              </a:tr>
              <a:tr h="370840">
                <a:tc>
                  <a:txBody>
                    <a:bodyPr/>
                    <a:lstStyle/>
                    <a:p>
                      <a:r>
                        <a:rPr lang="en-IN" sz="1200" dirty="0"/>
                        <a:t>  </a:t>
                      </a:r>
                      <a:r>
                        <a:rPr lang="en-US" sz="1200" dirty="0"/>
                        <a:t>Purchase equipment [3]</a:t>
                      </a:r>
                    </a:p>
                    <a:p>
                      <a:r>
                        <a:rPr lang="en-US" sz="1200" dirty="0"/>
                        <a:t>         Net cash flows from investing activities </a:t>
                      </a:r>
                    </a:p>
                  </a:txBody>
                  <a:tcPr/>
                </a:tc>
                <a:tc>
                  <a:txBody>
                    <a:bodyPr/>
                    <a:lstStyle/>
                    <a:p>
                      <a:r>
                        <a:rPr lang="en-IN" sz="1200" dirty="0"/>
                        <a:t>   </a:t>
                      </a:r>
                      <a:r>
                        <a:rPr lang="en-US" sz="1200" u="sng" dirty="0"/>
                        <a:t>(120,000)</a:t>
                      </a:r>
                    </a:p>
                  </a:txBody>
                  <a:tcPr/>
                </a:tc>
                <a:tc>
                  <a:txBody>
                    <a:bodyPr/>
                    <a:lstStyle/>
                    <a:p>
                      <a:endParaRPr lang="en-IN" sz="1200" dirty="0"/>
                    </a:p>
                    <a:p>
                      <a:r>
                        <a:rPr lang="en-US" sz="1200" dirty="0"/>
                        <a:t> (120,000)</a:t>
                      </a:r>
                    </a:p>
                  </a:txBody>
                  <a:tcPr/>
                </a:tc>
                <a:extLst>
                  <a:ext uri="{0D108BD9-81ED-4DB2-BD59-A6C34878D82A}">
                    <a16:rowId xmlns:a16="http://schemas.microsoft.com/office/drawing/2014/main" xmlns="" val="1837738835"/>
                  </a:ext>
                </a:extLst>
              </a:tr>
              <a:tr h="255129">
                <a:tc>
                  <a:txBody>
                    <a:bodyPr/>
                    <a:lstStyle/>
                    <a:p>
                      <a:r>
                        <a:rPr lang="en-US" sz="1200" b="1" dirty="0"/>
                        <a:t>Cash Flows from Financing Activities </a:t>
                      </a:r>
                      <a:endParaRPr lang="en-US" sz="1200" dirty="0"/>
                    </a:p>
                  </a:txBody>
                  <a:tcPr/>
                </a:tc>
                <a:tc>
                  <a:txBody>
                    <a:bodyPr/>
                    <a:lstStyle/>
                    <a:p>
                      <a:endParaRPr lang="en-US" sz="1200"/>
                    </a:p>
                  </a:txBody>
                  <a:tcPr/>
                </a:tc>
                <a:tc>
                  <a:txBody>
                    <a:bodyPr/>
                    <a:lstStyle/>
                    <a:p>
                      <a:endParaRPr lang="en-US" sz="1200"/>
                    </a:p>
                  </a:txBody>
                  <a:tcPr/>
                </a:tc>
                <a:extLst>
                  <a:ext uri="{0D108BD9-81ED-4DB2-BD59-A6C34878D82A}">
                    <a16:rowId xmlns:a16="http://schemas.microsoft.com/office/drawing/2014/main" xmlns="" val="1013557030"/>
                  </a:ext>
                </a:extLst>
              </a:tr>
              <a:tr h="370840">
                <a:tc>
                  <a:txBody>
                    <a:bodyPr/>
                    <a:lstStyle/>
                    <a:p>
                      <a:r>
                        <a:rPr lang="en-US" sz="1200" dirty="0"/>
                        <a:t>  Issue common stock [1] </a:t>
                      </a:r>
                    </a:p>
                    <a:p>
                      <a:r>
                        <a:rPr lang="en-US" sz="1200" dirty="0"/>
                        <a:t>  Borrow from bank [2]</a:t>
                      </a:r>
                    </a:p>
                    <a:p>
                      <a:r>
                        <a:rPr lang="en-US" sz="1200" dirty="0"/>
                        <a:t>  Pay dividends [10] </a:t>
                      </a:r>
                    </a:p>
                    <a:p>
                      <a:r>
                        <a:rPr lang="en-US" sz="1200" dirty="0"/>
                        <a:t>        Net cash flows from financing activities </a:t>
                      </a:r>
                    </a:p>
                  </a:txBody>
                  <a:tcPr/>
                </a:tc>
                <a:tc>
                  <a:txBody>
                    <a:bodyPr/>
                    <a:lstStyle/>
                    <a:p>
                      <a:r>
                        <a:rPr lang="en-IN" sz="1200" dirty="0"/>
                        <a:t>    </a:t>
                      </a:r>
                      <a:r>
                        <a:rPr lang="en-US" sz="1200" dirty="0"/>
                        <a:t>200,000</a:t>
                      </a:r>
                    </a:p>
                    <a:p>
                      <a:r>
                        <a:rPr lang="en-US" sz="1200" dirty="0"/>
                        <a:t>    100,000</a:t>
                      </a:r>
                    </a:p>
                    <a:p>
                      <a:r>
                        <a:rPr lang="en-US" sz="1200" dirty="0"/>
                        <a:t>      </a:t>
                      </a:r>
                      <a:r>
                        <a:rPr lang="en-US" sz="1200" u="sng" dirty="0"/>
                        <a:t>(4,000) </a:t>
                      </a:r>
                    </a:p>
                  </a:txBody>
                  <a:tcPr/>
                </a:tc>
                <a:tc>
                  <a:txBody>
                    <a:bodyPr/>
                    <a:lstStyle/>
                    <a:p>
                      <a:endParaRPr lang="en-IN" sz="1200" dirty="0"/>
                    </a:p>
                    <a:p>
                      <a:endParaRPr lang="en-US" sz="1200" dirty="0"/>
                    </a:p>
                    <a:p>
                      <a:endParaRPr lang="en-US" sz="1200" dirty="0"/>
                    </a:p>
                    <a:p>
                      <a:r>
                        <a:rPr lang="en-US" sz="1200" dirty="0"/>
                        <a:t>  </a:t>
                      </a:r>
                      <a:r>
                        <a:rPr lang="en-US" sz="1200" u="sng" dirty="0"/>
                        <a:t>296,000</a:t>
                      </a:r>
                    </a:p>
                  </a:txBody>
                  <a:tcPr/>
                </a:tc>
                <a:extLst>
                  <a:ext uri="{0D108BD9-81ED-4DB2-BD59-A6C34878D82A}">
                    <a16:rowId xmlns:a16="http://schemas.microsoft.com/office/drawing/2014/main" xmlns="" val="2139665029"/>
                  </a:ext>
                </a:extLst>
              </a:tr>
              <a:tr h="260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Net increase in cash </a:t>
                      </a:r>
                    </a:p>
                  </a:txBody>
                  <a:tcPr/>
                </a:tc>
                <a:tc>
                  <a:txBody>
                    <a:bodyPr/>
                    <a:lstStyle/>
                    <a:p>
                      <a:endParaRPr lang="en-US" sz="1200"/>
                    </a:p>
                  </a:txBody>
                  <a:tcPr/>
                </a:tc>
                <a:tc>
                  <a:txBody>
                    <a:bodyPr/>
                    <a:lstStyle/>
                    <a:p>
                      <a:r>
                        <a:rPr lang="en-IN" sz="1200" dirty="0"/>
                        <a:t>  </a:t>
                      </a:r>
                      <a:r>
                        <a:rPr lang="en-US" sz="1200" dirty="0"/>
                        <a:t>137,000</a:t>
                      </a:r>
                    </a:p>
                  </a:txBody>
                  <a:tcPr/>
                </a:tc>
                <a:extLst>
                  <a:ext uri="{0D108BD9-81ED-4DB2-BD59-A6C34878D82A}">
                    <a16:rowId xmlns:a16="http://schemas.microsoft.com/office/drawing/2014/main" xmlns="" val="3607664367"/>
                  </a:ext>
                </a:extLst>
              </a:tr>
              <a:tr h="2686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Cash at the beginning of the period </a:t>
                      </a:r>
                    </a:p>
                  </a:txBody>
                  <a:tcPr/>
                </a:tc>
                <a:tc>
                  <a:txBody>
                    <a:bodyPr/>
                    <a:lstStyle/>
                    <a:p>
                      <a:endParaRPr lang="en-US" sz="1200"/>
                    </a:p>
                  </a:txBody>
                  <a:tcPr/>
                </a:tc>
                <a:tc>
                  <a:txBody>
                    <a:bodyPr/>
                    <a:lstStyle/>
                    <a:p>
                      <a:r>
                        <a:rPr lang="en-IN" sz="1200" dirty="0"/>
                        <a:t>           </a:t>
                      </a:r>
                      <a:r>
                        <a:rPr lang="en-US" sz="1200" u="sng" dirty="0"/>
                        <a:t>-0-</a:t>
                      </a:r>
                    </a:p>
                  </a:txBody>
                  <a:tcPr/>
                </a:tc>
                <a:extLst>
                  <a:ext uri="{0D108BD9-81ED-4DB2-BD59-A6C34878D82A}">
                    <a16:rowId xmlns:a16="http://schemas.microsoft.com/office/drawing/2014/main" xmlns="" val="820851526"/>
                  </a:ext>
                </a:extLst>
              </a:tr>
              <a:tr h="2686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Cash at the end of the period </a:t>
                      </a:r>
                    </a:p>
                  </a:txBody>
                  <a:tcPr/>
                </a:tc>
                <a:tc>
                  <a:txBody>
                    <a:bodyPr/>
                    <a:lstStyle/>
                    <a:p>
                      <a:endParaRPr lang="en-US" sz="1200" dirty="0"/>
                    </a:p>
                  </a:txBody>
                  <a:tcPr/>
                </a:tc>
                <a:tc>
                  <a:txBody>
                    <a:bodyPr/>
                    <a:lstStyle/>
                    <a:p>
                      <a:r>
                        <a:rPr lang="en-US" sz="1200" b="0" u="dbl" baseline="0" dirty="0">
                          <a:solidFill>
                            <a:schemeClr val="tx1"/>
                          </a:solidFill>
                        </a:rPr>
                        <a:t>$ 137,000</a:t>
                      </a:r>
                    </a:p>
                  </a:txBody>
                  <a:tcPr/>
                </a:tc>
                <a:extLst>
                  <a:ext uri="{0D108BD9-81ED-4DB2-BD59-A6C34878D82A}">
                    <a16:rowId xmlns:a16="http://schemas.microsoft.com/office/drawing/2014/main" xmlns="" val="1383256873"/>
                  </a:ext>
                </a:extLst>
              </a:tr>
            </a:tbl>
          </a:graphicData>
        </a:graphic>
      </p:graphicFrame>
      <p:sp>
        <p:nvSpPr>
          <p:cNvPr id="6" name="Slide Number Placeholder 5">
            <a:extLst>
              <a:ext uri="{FF2B5EF4-FFF2-40B4-BE49-F238E27FC236}">
                <a16:creationId xmlns:a16="http://schemas.microsoft.com/office/drawing/2014/main" xmlns="" id="{1FE87563-934B-4B1A-A1BC-1E8169372453}"/>
              </a:ext>
            </a:extLst>
          </p:cNvPr>
          <p:cNvSpPr>
            <a:spLocks noGrp="1"/>
          </p:cNvSpPr>
          <p:nvPr>
            <p:ph type="sldNum" sz="quarter" idx="10"/>
          </p:nvPr>
        </p:nvSpPr>
        <p:spPr/>
        <p:txBody>
          <a:bodyPr/>
          <a:lstStyle/>
          <a:p>
            <a:fld id="{68151E55-6873-49E2-B8D5-2F265E6F1973}" type="slidenum">
              <a:rPr lang="en-US" smtClean="0"/>
              <a:t>81</a:t>
            </a:fld>
            <a:endParaRPr lang="en-US" dirty="0"/>
          </a:p>
        </p:txBody>
      </p:sp>
    </p:spTree>
    <p:extLst>
      <p:ext uri="{BB962C8B-B14F-4D97-AF65-F5344CB8AC3E}">
        <p14:creationId xmlns:p14="http://schemas.microsoft.com/office/powerpoint/2010/main" val="201904616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E360D1B-BAA7-42C0-B5AA-3BCF5F4BEF78}"/>
              </a:ext>
            </a:extLst>
          </p:cNvPr>
          <p:cNvSpPr>
            <a:spLocks noGrp="1"/>
          </p:cNvSpPr>
          <p:nvPr>
            <p:ph type="title"/>
          </p:nvPr>
        </p:nvSpPr>
        <p:spPr/>
        <p:txBody>
          <a:bodyPr/>
          <a:lstStyle/>
          <a:p>
            <a:r>
              <a:rPr lang="en-US" noProof="0" dirty="0"/>
              <a:t>Key Point </a:t>
            </a:r>
            <a:r>
              <a:rPr lang="en-US" sz="1000" b="0" noProof="0" dirty="0"/>
              <a:t>7</a:t>
            </a:r>
          </a:p>
        </p:txBody>
      </p:sp>
      <p:sp>
        <p:nvSpPr>
          <p:cNvPr id="3" name="Content Placeholder 2">
            <a:extLst>
              <a:ext uri="{FF2B5EF4-FFF2-40B4-BE49-F238E27FC236}">
                <a16:creationId xmlns:a16="http://schemas.microsoft.com/office/drawing/2014/main" xmlns="" id="{1ABEDEC9-1BC2-44B0-98EE-42E29F2E9515}"/>
              </a:ext>
            </a:extLst>
          </p:cNvPr>
          <p:cNvSpPr>
            <a:spLocks noGrp="1"/>
          </p:cNvSpPr>
          <p:nvPr>
            <p:ph sz="quarter" idx="11"/>
          </p:nvPr>
        </p:nvSpPr>
        <p:spPr/>
        <p:txBody>
          <a:bodyPr/>
          <a:lstStyle/>
          <a:p>
            <a:pPr>
              <a:spcBef>
                <a:spcPts val="1000"/>
              </a:spcBef>
              <a:spcAft>
                <a:spcPts val="0"/>
              </a:spcAft>
            </a:pPr>
            <a:r>
              <a:rPr lang="en-US" sz="2200" noProof="0" dirty="0">
                <a:latin typeface="+mn-lt"/>
              </a:rPr>
              <a:t>The statement of cash flows reports all cash activities for the period. </a:t>
            </a:r>
          </a:p>
          <a:p>
            <a:pPr marL="291600" indent="-291600">
              <a:spcBef>
                <a:spcPts val="1000"/>
              </a:spcBef>
              <a:spcAft>
                <a:spcPts val="0"/>
              </a:spcAft>
              <a:buFont typeface="Arial" panose="020B0604020202020204" pitchFamily="34" charset="0"/>
              <a:buChar char="•"/>
            </a:pPr>
            <a:r>
              <a:rPr lang="en-US" sz="2000" noProof="0" dirty="0">
                <a:latin typeface="+mn-lt"/>
              </a:rPr>
              <a:t>Operating activities include those transactions involving revenue and expense activities. </a:t>
            </a:r>
          </a:p>
          <a:p>
            <a:pPr marL="291600" indent="-291600">
              <a:spcBef>
                <a:spcPts val="1000"/>
              </a:spcBef>
              <a:spcAft>
                <a:spcPts val="0"/>
              </a:spcAft>
              <a:buFont typeface="Arial" panose="020B0604020202020204" pitchFamily="34" charset="0"/>
              <a:buChar char="•"/>
            </a:pPr>
            <a:r>
              <a:rPr lang="en-US" sz="2000" noProof="0" dirty="0">
                <a:latin typeface="+mn-lt"/>
              </a:rPr>
              <a:t>Investing activities include cash investments in long-term assets and investment securities. </a:t>
            </a:r>
          </a:p>
          <a:p>
            <a:pPr marL="291600" indent="-291600">
              <a:spcBef>
                <a:spcPts val="1000"/>
              </a:spcBef>
              <a:spcAft>
                <a:spcPts val="0"/>
              </a:spcAft>
              <a:buFont typeface="Arial" panose="020B0604020202020204" pitchFamily="34" charset="0"/>
              <a:buChar char="•"/>
            </a:pPr>
            <a:r>
              <a:rPr lang="en-US" sz="2000" noProof="0" dirty="0">
                <a:latin typeface="+mn-lt"/>
              </a:rPr>
              <a:t>Financing activities include transactions designed to finance the business through borrowing and owner investment.</a:t>
            </a:r>
            <a:endParaRPr lang="en-US" sz="2000" noProof="0" dirty="0"/>
          </a:p>
        </p:txBody>
      </p:sp>
      <p:sp>
        <p:nvSpPr>
          <p:cNvPr id="6" name="Slide Number Placeholder 5">
            <a:extLst>
              <a:ext uri="{FF2B5EF4-FFF2-40B4-BE49-F238E27FC236}">
                <a16:creationId xmlns:a16="http://schemas.microsoft.com/office/drawing/2014/main" xmlns="" id="{51281511-375B-4F87-9AE0-47200143E18F}"/>
              </a:ext>
            </a:extLst>
          </p:cNvPr>
          <p:cNvSpPr>
            <a:spLocks noGrp="1"/>
          </p:cNvSpPr>
          <p:nvPr>
            <p:ph type="sldNum" sz="quarter" idx="10"/>
          </p:nvPr>
        </p:nvSpPr>
        <p:spPr/>
        <p:txBody>
          <a:bodyPr/>
          <a:lstStyle/>
          <a:p>
            <a:fld id="{68151E55-6873-49E2-B8D5-2F265E6F1973}" type="slidenum">
              <a:rPr lang="en-US" smtClean="0"/>
              <a:t>82</a:t>
            </a:fld>
            <a:endParaRPr lang="en-US" dirty="0"/>
          </a:p>
        </p:txBody>
      </p:sp>
    </p:spTree>
    <p:extLst>
      <p:ext uri="{BB962C8B-B14F-4D97-AF65-F5344CB8AC3E}">
        <p14:creationId xmlns:p14="http://schemas.microsoft.com/office/powerpoint/2010/main" val="8917815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147064-1D1F-4FD7-B021-DD0486DE5F0F}"/>
              </a:ext>
            </a:extLst>
          </p:cNvPr>
          <p:cNvSpPr>
            <a:spLocks noGrp="1"/>
          </p:cNvSpPr>
          <p:nvPr>
            <p:ph type="title"/>
          </p:nvPr>
        </p:nvSpPr>
        <p:spPr/>
        <p:txBody>
          <a:bodyPr/>
          <a:lstStyle/>
          <a:p>
            <a:r>
              <a:rPr lang="en-US" noProof="0" dirty="0"/>
              <a:t>Concept Check 4–8 </a:t>
            </a:r>
            <a:r>
              <a:rPr lang="en-US" sz="1000" b="0" noProof="0" dirty="0"/>
              <a:t>1</a:t>
            </a:r>
          </a:p>
        </p:txBody>
      </p:sp>
      <p:sp>
        <p:nvSpPr>
          <p:cNvPr id="3" name="Content Placeholder 2">
            <a:extLst>
              <a:ext uri="{FF2B5EF4-FFF2-40B4-BE49-F238E27FC236}">
                <a16:creationId xmlns:a16="http://schemas.microsoft.com/office/drawing/2014/main" xmlns="" id="{E04CFF65-34C3-4A9D-AA64-614A2DBE849A}"/>
              </a:ext>
            </a:extLst>
          </p:cNvPr>
          <p:cNvSpPr>
            <a:spLocks noGrp="1"/>
          </p:cNvSpPr>
          <p:nvPr>
            <p:ph sz="quarter" idx="11"/>
          </p:nvPr>
        </p:nvSpPr>
        <p:spPr>
          <a:xfrm>
            <a:off x="342900" y="1276709"/>
            <a:ext cx="8458200" cy="3185502"/>
          </a:xfrm>
        </p:spPr>
        <p:txBody>
          <a:bodyPr>
            <a:normAutofit/>
          </a:bodyPr>
          <a:lstStyle/>
          <a:p>
            <a:pPr marL="0" indent="0">
              <a:buNone/>
            </a:pPr>
            <a:r>
              <a:rPr lang="en-US" sz="2400" noProof="0" dirty="0"/>
              <a:t>Which of the following items would be categorized as an investing activity on a statement of cash flows?</a:t>
            </a:r>
          </a:p>
          <a:p>
            <a:pPr marL="271463" indent="-271463"/>
            <a:r>
              <a:rPr lang="en-US" sz="2400" b="1" noProof="0" dirty="0"/>
              <a:t>a. </a:t>
            </a:r>
            <a:r>
              <a:rPr lang="en-US" sz="2400" noProof="0" dirty="0"/>
              <a:t>Borrowed money from the local bank by signing a note to repay the full amount two years later</a:t>
            </a:r>
          </a:p>
          <a:p>
            <a:r>
              <a:rPr lang="en-US" sz="2400" b="1" noProof="0" dirty="0"/>
              <a:t>b. </a:t>
            </a:r>
            <a:r>
              <a:rPr lang="en-US" sz="2400" noProof="0" dirty="0"/>
              <a:t>Paid for supplies in cash</a:t>
            </a:r>
          </a:p>
          <a:p>
            <a:r>
              <a:rPr lang="en-US" sz="2400" b="1" noProof="0" dirty="0"/>
              <a:t>c. </a:t>
            </a:r>
            <a:r>
              <a:rPr lang="en-US" sz="2400" noProof="0" dirty="0"/>
              <a:t>Paid for the purchase of equipment using cash</a:t>
            </a:r>
          </a:p>
          <a:p>
            <a:r>
              <a:rPr lang="en-US" sz="2400" b="1" noProof="0" dirty="0"/>
              <a:t>d. </a:t>
            </a:r>
            <a:r>
              <a:rPr lang="en-US" sz="2400" noProof="0" dirty="0"/>
              <a:t>Paid salaries to employees</a:t>
            </a:r>
          </a:p>
        </p:txBody>
      </p:sp>
      <p:sp>
        <p:nvSpPr>
          <p:cNvPr id="8" name="Slide Number Placeholder 7">
            <a:extLst>
              <a:ext uri="{FF2B5EF4-FFF2-40B4-BE49-F238E27FC236}">
                <a16:creationId xmlns:a16="http://schemas.microsoft.com/office/drawing/2014/main" xmlns="" id="{002B59C9-1AC5-46B4-96BD-1618E26FB3E8}"/>
              </a:ext>
            </a:extLst>
          </p:cNvPr>
          <p:cNvSpPr>
            <a:spLocks noGrp="1"/>
          </p:cNvSpPr>
          <p:nvPr>
            <p:ph type="sldNum" sz="quarter" idx="10"/>
          </p:nvPr>
        </p:nvSpPr>
        <p:spPr/>
        <p:txBody>
          <a:bodyPr/>
          <a:lstStyle/>
          <a:p>
            <a:fld id="{68151E55-6873-49E2-B8D5-2F265E6F1973}" type="slidenum">
              <a:rPr lang="en-US" smtClean="0"/>
              <a:t>83</a:t>
            </a:fld>
            <a:endParaRPr lang="en-US" dirty="0"/>
          </a:p>
        </p:txBody>
      </p:sp>
    </p:spTree>
    <p:extLst>
      <p:ext uri="{BB962C8B-B14F-4D97-AF65-F5344CB8AC3E}">
        <p14:creationId xmlns:p14="http://schemas.microsoft.com/office/powerpoint/2010/main" val="217085325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147064-1D1F-4FD7-B021-DD0486DE5F0F}"/>
              </a:ext>
            </a:extLst>
          </p:cNvPr>
          <p:cNvSpPr>
            <a:spLocks noGrp="1"/>
          </p:cNvSpPr>
          <p:nvPr>
            <p:ph type="title"/>
          </p:nvPr>
        </p:nvSpPr>
        <p:spPr/>
        <p:txBody>
          <a:bodyPr/>
          <a:lstStyle/>
          <a:p>
            <a:r>
              <a:rPr lang="en-US" noProof="0" dirty="0"/>
              <a:t>Concept Check 4–8 </a:t>
            </a:r>
            <a:r>
              <a:rPr lang="en-US" sz="1000" b="0" noProof="0" dirty="0"/>
              <a:t>2</a:t>
            </a:r>
          </a:p>
        </p:txBody>
      </p:sp>
      <p:sp>
        <p:nvSpPr>
          <p:cNvPr id="3" name="Content Placeholder 2">
            <a:extLst>
              <a:ext uri="{FF2B5EF4-FFF2-40B4-BE49-F238E27FC236}">
                <a16:creationId xmlns:a16="http://schemas.microsoft.com/office/drawing/2014/main" xmlns="" id="{E04CFF65-34C3-4A9D-AA64-614A2DBE849A}"/>
              </a:ext>
            </a:extLst>
          </p:cNvPr>
          <p:cNvSpPr>
            <a:spLocks noGrp="1"/>
          </p:cNvSpPr>
          <p:nvPr>
            <p:ph sz="quarter" idx="11"/>
          </p:nvPr>
        </p:nvSpPr>
        <p:spPr>
          <a:xfrm>
            <a:off x="342900" y="1276709"/>
            <a:ext cx="8458200" cy="3185502"/>
          </a:xfrm>
        </p:spPr>
        <p:txBody>
          <a:bodyPr>
            <a:normAutofit/>
          </a:bodyPr>
          <a:lstStyle/>
          <a:p>
            <a:pPr marL="0" indent="0">
              <a:buNone/>
            </a:pPr>
            <a:r>
              <a:rPr lang="en-US" sz="2400" noProof="0" dirty="0"/>
              <a:t>Which of the following items would be categorized as an investing activity on a statement of cash flows?</a:t>
            </a:r>
          </a:p>
          <a:p>
            <a:pPr marL="271463" indent="-271463"/>
            <a:r>
              <a:rPr lang="en-US" sz="2400" b="1" noProof="0" dirty="0"/>
              <a:t>a. </a:t>
            </a:r>
            <a:r>
              <a:rPr lang="en-US" sz="2400" noProof="0" dirty="0"/>
              <a:t>Borrowed money from the local bank by signing a note to repay the full amount two years later</a:t>
            </a:r>
          </a:p>
          <a:p>
            <a:r>
              <a:rPr lang="en-US" sz="2400" b="1" noProof="0" dirty="0"/>
              <a:t>b. </a:t>
            </a:r>
            <a:r>
              <a:rPr lang="en-US" sz="2400" noProof="0" dirty="0"/>
              <a:t>Paid for supplies in cash</a:t>
            </a:r>
          </a:p>
          <a:p>
            <a:r>
              <a:rPr lang="en-US" sz="2400" b="1" noProof="0" dirty="0"/>
              <a:t>Answer: c. </a:t>
            </a:r>
            <a:r>
              <a:rPr lang="en-US" sz="2400" noProof="0" dirty="0"/>
              <a:t>Paid for the purchase of equipment using cash</a:t>
            </a:r>
          </a:p>
          <a:p>
            <a:r>
              <a:rPr lang="en-US" sz="2400" b="1" noProof="0" dirty="0"/>
              <a:t>d. </a:t>
            </a:r>
            <a:r>
              <a:rPr lang="en-US" sz="2400" noProof="0" dirty="0"/>
              <a:t>Paid salaries to employees</a:t>
            </a:r>
          </a:p>
        </p:txBody>
      </p:sp>
      <p:sp>
        <p:nvSpPr>
          <p:cNvPr id="4" name="Content Placeholder 3">
            <a:extLst>
              <a:ext uri="{FF2B5EF4-FFF2-40B4-BE49-F238E27FC236}">
                <a16:creationId xmlns:a16="http://schemas.microsoft.com/office/drawing/2014/main" xmlns="" id="{254AA956-25BE-43FC-8299-3FF1D62C4B58}"/>
              </a:ext>
            </a:extLst>
          </p:cNvPr>
          <p:cNvSpPr>
            <a:spLocks noGrp="1"/>
          </p:cNvSpPr>
          <p:nvPr>
            <p:ph sz="quarter" idx="14"/>
          </p:nvPr>
        </p:nvSpPr>
        <p:spPr>
          <a:xfrm>
            <a:off x="342900" y="4815749"/>
            <a:ext cx="8552743" cy="1504244"/>
          </a:xfrm>
        </p:spPr>
        <p:txBody>
          <a:bodyPr>
            <a:normAutofit/>
          </a:bodyPr>
          <a:lstStyle/>
          <a:p>
            <a:r>
              <a:rPr lang="en-US" sz="1800" noProof="0" dirty="0"/>
              <a:t>Cash flows from investing activities include the purchase or sale of long-term assets. The purchase of equipment using cash would be shown in the investing activities section—as a decrease. Borrowing money would be shown in the financing activities section, and the purchase of supplies and payment of salaries would be in the operating activities section.</a:t>
            </a:r>
          </a:p>
        </p:txBody>
      </p:sp>
      <p:sp>
        <p:nvSpPr>
          <p:cNvPr id="8" name="Slide Number Placeholder 7">
            <a:extLst>
              <a:ext uri="{FF2B5EF4-FFF2-40B4-BE49-F238E27FC236}">
                <a16:creationId xmlns:a16="http://schemas.microsoft.com/office/drawing/2014/main" xmlns="" id="{002B59C9-1AC5-46B4-96BD-1618E26FB3E8}"/>
              </a:ext>
            </a:extLst>
          </p:cNvPr>
          <p:cNvSpPr>
            <a:spLocks noGrp="1"/>
          </p:cNvSpPr>
          <p:nvPr>
            <p:ph type="sldNum" sz="quarter" idx="10"/>
          </p:nvPr>
        </p:nvSpPr>
        <p:spPr/>
        <p:txBody>
          <a:bodyPr/>
          <a:lstStyle/>
          <a:p>
            <a:fld id="{68151E55-6873-49E2-B8D5-2F265E6F1973}" type="slidenum">
              <a:rPr lang="en-US" smtClean="0"/>
              <a:t>84</a:t>
            </a:fld>
            <a:endParaRPr lang="en-US" dirty="0"/>
          </a:p>
        </p:txBody>
      </p:sp>
    </p:spTree>
    <p:extLst>
      <p:ext uri="{BB962C8B-B14F-4D97-AF65-F5344CB8AC3E}">
        <p14:creationId xmlns:p14="http://schemas.microsoft.com/office/powerpoint/2010/main" val="8686054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2CF715-AF19-4513-B6FE-22D992AB38E6}"/>
              </a:ext>
            </a:extLst>
          </p:cNvPr>
          <p:cNvSpPr>
            <a:spLocks noGrp="1"/>
          </p:cNvSpPr>
          <p:nvPr>
            <p:ph type="title"/>
          </p:nvPr>
        </p:nvSpPr>
        <p:spPr/>
        <p:txBody>
          <a:bodyPr/>
          <a:lstStyle/>
          <a:p>
            <a:r>
              <a:rPr lang="en-US" noProof="0" dirty="0"/>
              <a:t>ANALYSIS</a:t>
            </a:r>
          </a:p>
        </p:txBody>
      </p:sp>
      <p:sp>
        <p:nvSpPr>
          <p:cNvPr id="3" name="Content Placeholder 2">
            <a:extLst>
              <a:ext uri="{FF2B5EF4-FFF2-40B4-BE49-F238E27FC236}">
                <a16:creationId xmlns:a16="http://schemas.microsoft.com/office/drawing/2014/main" xmlns="" id="{02F5E7C9-CE96-4A30-8E53-E47B88531171}"/>
              </a:ext>
            </a:extLst>
          </p:cNvPr>
          <p:cNvSpPr>
            <a:spLocks noGrp="1"/>
          </p:cNvSpPr>
          <p:nvPr>
            <p:ph sz="quarter" idx="11"/>
          </p:nvPr>
        </p:nvSpPr>
        <p:spPr/>
        <p:txBody>
          <a:bodyPr/>
          <a:lstStyle/>
          <a:p>
            <a:r>
              <a:rPr lang="en-US" sz="2800" b="1" noProof="0" dirty="0"/>
              <a:t>CASH ANALYSIS</a:t>
            </a:r>
          </a:p>
          <a:p>
            <a:r>
              <a:rPr lang="en-US" sz="2400" noProof="0" dirty="0"/>
              <a:t>Live Nation Entertainment versus AMC Networks</a:t>
            </a:r>
          </a:p>
        </p:txBody>
      </p:sp>
      <p:sp>
        <p:nvSpPr>
          <p:cNvPr id="6" name="Slide Number Placeholder 5">
            <a:extLst>
              <a:ext uri="{FF2B5EF4-FFF2-40B4-BE49-F238E27FC236}">
                <a16:creationId xmlns:a16="http://schemas.microsoft.com/office/drawing/2014/main" xmlns="" id="{D4EF0595-6897-404A-941A-A6543AD56730}"/>
              </a:ext>
            </a:extLst>
          </p:cNvPr>
          <p:cNvSpPr>
            <a:spLocks noGrp="1"/>
          </p:cNvSpPr>
          <p:nvPr>
            <p:ph type="sldNum" sz="quarter" idx="10"/>
          </p:nvPr>
        </p:nvSpPr>
        <p:spPr/>
        <p:txBody>
          <a:bodyPr/>
          <a:lstStyle/>
          <a:p>
            <a:fld id="{68151E55-6873-49E2-B8D5-2F265E6F1973}" type="slidenum">
              <a:rPr lang="en-US" smtClean="0"/>
              <a:t>85</a:t>
            </a:fld>
            <a:endParaRPr lang="en-US" dirty="0"/>
          </a:p>
        </p:txBody>
      </p:sp>
    </p:spTree>
    <p:extLst>
      <p:ext uri="{BB962C8B-B14F-4D97-AF65-F5344CB8AC3E}">
        <p14:creationId xmlns:p14="http://schemas.microsoft.com/office/powerpoint/2010/main" val="1630060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52B73-A5F4-4D59-9C31-842E418E2E6E}"/>
              </a:ext>
            </a:extLst>
          </p:cNvPr>
          <p:cNvSpPr>
            <a:spLocks noGrp="1"/>
          </p:cNvSpPr>
          <p:nvPr>
            <p:ph type="title"/>
          </p:nvPr>
        </p:nvSpPr>
        <p:spPr/>
        <p:txBody>
          <a:bodyPr/>
          <a:lstStyle/>
          <a:p>
            <a:r>
              <a:rPr lang="en-US" noProof="0" dirty="0"/>
              <a:t>Learning Objective 8</a:t>
            </a:r>
          </a:p>
        </p:txBody>
      </p:sp>
      <p:sp>
        <p:nvSpPr>
          <p:cNvPr id="3" name="Content Placeholder 2">
            <a:extLst>
              <a:ext uri="{FF2B5EF4-FFF2-40B4-BE49-F238E27FC236}">
                <a16:creationId xmlns:a16="http://schemas.microsoft.com/office/drawing/2014/main" xmlns="" id="{C6E7E647-2B8E-45A6-89B5-8721BA5EAA6E}"/>
              </a:ext>
            </a:extLst>
          </p:cNvPr>
          <p:cNvSpPr>
            <a:spLocks noGrp="1"/>
          </p:cNvSpPr>
          <p:nvPr>
            <p:ph sz="quarter" idx="11"/>
          </p:nvPr>
        </p:nvSpPr>
        <p:spPr/>
        <p:txBody>
          <a:bodyPr>
            <a:normAutofit/>
          </a:bodyPr>
          <a:lstStyle/>
          <a:p>
            <a:r>
              <a:rPr lang="en-US" sz="2400" b="1" noProof="0" dirty="0">
                <a:solidFill>
                  <a:schemeClr val="tx1"/>
                </a:solidFill>
              </a:rPr>
              <a:t>L</a:t>
            </a:r>
            <a:r>
              <a:rPr lang="en-US" sz="200" b="1" noProof="0" dirty="0">
                <a:solidFill>
                  <a:schemeClr val="tx1"/>
                </a:solidFill>
              </a:rPr>
              <a:t> </a:t>
            </a:r>
            <a:r>
              <a:rPr lang="en-US" sz="2400" b="1" noProof="0" dirty="0">
                <a:solidFill>
                  <a:schemeClr val="tx1"/>
                </a:solidFill>
              </a:rPr>
              <a:t>O 4–8 </a:t>
            </a:r>
            <a:r>
              <a:rPr lang="en-US" sz="2400" noProof="0" dirty="0">
                <a:solidFill>
                  <a:schemeClr val="tx1"/>
                </a:solidFill>
              </a:rPr>
              <a:t>Demonstrate the link between cash reported in the balance sheet and cash reported in the statement of cash flows.</a:t>
            </a:r>
          </a:p>
        </p:txBody>
      </p:sp>
      <p:sp>
        <p:nvSpPr>
          <p:cNvPr id="6" name="Slide Number Placeholder 5">
            <a:extLst>
              <a:ext uri="{FF2B5EF4-FFF2-40B4-BE49-F238E27FC236}">
                <a16:creationId xmlns:a16="http://schemas.microsoft.com/office/drawing/2014/main" xmlns="" id="{F62C36F6-936E-492A-BC32-81CD960CA1FA}"/>
              </a:ext>
            </a:extLst>
          </p:cNvPr>
          <p:cNvSpPr>
            <a:spLocks noGrp="1"/>
          </p:cNvSpPr>
          <p:nvPr>
            <p:ph type="sldNum" sz="quarter" idx="10"/>
          </p:nvPr>
        </p:nvSpPr>
        <p:spPr/>
        <p:txBody>
          <a:bodyPr/>
          <a:lstStyle/>
          <a:p>
            <a:fld id="{68151E55-6873-49E2-B8D5-2F265E6F1973}" type="slidenum">
              <a:rPr lang="en-US" smtClean="0"/>
              <a:t>86</a:t>
            </a:fld>
            <a:endParaRPr lang="en-US" dirty="0"/>
          </a:p>
        </p:txBody>
      </p:sp>
    </p:spTree>
    <p:extLst>
      <p:ext uri="{BB962C8B-B14F-4D97-AF65-F5344CB8AC3E}">
        <p14:creationId xmlns:p14="http://schemas.microsoft.com/office/powerpoint/2010/main" val="351519724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9992CBE-C511-4075-9133-51A15B9CF47D}"/>
              </a:ext>
            </a:extLst>
          </p:cNvPr>
          <p:cNvSpPr>
            <a:spLocks noGrp="1"/>
          </p:cNvSpPr>
          <p:nvPr>
            <p:ph type="title"/>
          </p:nvPr>
        </p:nvSpPr>
        <p:spPr/>
        <p:txBody>
          <a:bodyPr/>
          <a:lstStyle/>
          <a:p>
            <a:r>
              <a:rPr lang="en-US" sz="3600" noProof="0" dirty="0"/>
              <a:t>Cash Reporting</a:t>
            </a:r>
            <a:endParaRPr lang="en-US" noProof="0" dirty="0"/>
          </a:p>
        </p:txBody>
      </p:sp>
      <p:graphicFrame>
        <p:nvGraphicFramePr>
          <p:cNvPr id="7" name="Table 6">
            <a:extLst>
              <a:ext uri="{FF2B5EF4-FFF2-40B4-BE49-F238E27FC236}">
                <a16:creationId xmlns:a16="http://schemas.microsoft.com/office/drawing/2014/main" xmlns="" id="{8826FEFB-5D20-46F8-A9B4-87B48D262E04}"/>
              </a:ext>
            </a:extLst>
          </p:cNvPr>
          <p:cNvGraphicFramePr>
            <a:graphicFrameLocks noGrp="1"/>
          </p:cNvGraphicFramePr>
          <p:nvPr>
            <p:extLst>
              <p:ext uri="{D42A27DB-BD31-4B8C-83A1-F6EECF244321}">
                <p14:modId xmlns:p14="http://schemas.microsoft.com/office/powerpoint/2010/main" val="4137542130"/>
              </p:ext>
            </p:extLst>
          </p:nvPr>
        </p:nvGraphicFramePr>
        <p:xfrm>
          <a:off x="342900" y="1401251"/>
          <a:ext cx="7638344" cy="4003040"/>
        </p:xfrm>
        <a:graphic>
          <a:graphicData uri="http://schemas.openxmlformats.org/drawingml/2006/table">
            <a:tbl>
              <a:tblPr firstRow="1" bandRow="1">
                <a:tableStyleId>{5C22544A-7EE6-4342-B048-85BDC9FD1C3A}</a:tableStyleId>
              </a:tblPr>
              <a:tblGrid>
                <a:gridCol w="3791399">
                  <a:extLst>
                    <a:ext uri="{9D8B030D-6E8A-4147-A177-3AD203B41FA5}">
                      <a16:colId xmlns:a16="http://schemas.microsoft.com/office/drawing/2014/main" xmlns="" val="20000"/>
                    </a:ext>
                  </a:extLst>
                </a:gridCol>
                <a:gridCol w="2006857">
                  <a:extLst>
                    <a:ext uri="{9D8B030D-6E8A-4147-A177-3AD203B41FA5}">
                      <a16:colId xmlns:a16="http://schemas.microsoft.com/office/drawing/2014/main" xmlns="" val="20001"/>
                    </a:ext>
                  </a:extLst>
                </a:gridCol>
                <a:gridCol w="1840088">
                  <a:extLst>
                    <a:ext uri="{9D8B030D-6E8A-4147-A177-3AD203B41FA5}">
                      <a16:colId xmlns:a16="http://schemas.microsoft.com/office/drawing/2014/main" xmlns="" val="20002"/>
                    </a:ext>
                  </a:extLst>
                </a:gridCol>
              </a:tblGrid>
              <a:tr h="370840">
                <a:tc>
                  <a:txBody>
                    <a:bodyPr/>
                    <a:lstStyle/>
                    <a:p>
                      <a:r>
                        <a:rPr lang="en-US" sz="1600" b="0" dirty="0">
                          <a:solidFill>
                            <a:srgbClr val="000000"/>
                          </a:solidFill>
                        </a:rPr>
                        <a:t>($ in millions)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299259">
                <a:tc>
                  <a:txBody>
                    <a:bodyPr/>
                    <a:lstStyle/>
                    <a:p>
                      <a:r>
                        <a:rPr lang="en-US" sz="1600" b="1" dirty="0"/>
                        <a:t>Balance Sheet: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1" dirty="0"/>
                        <a:t>Live Nation Entertainment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1" dirty="0"/>
                        <a:t>AMC Networks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370840">
                <a:tc>
                  <a:txBody>
                    <a:bodyPr/>
                    <a:lstStyle/>
                    <a:p>
                      <a:r>
                        <a:rPr lang="en-US" sz="1600" dirty="0"/>
                        <a:t>Cash</a:t>
                      </a:r>
                      <a:r>
                        <a:rPr lang="en-US" sz="1600" baseline="0" dirty="0"/>
                        <a:t> and cash equivalents (ending)</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dirty="0"/>
                        <a:t>$2,474.2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dirty="0"/>
                        <a:t>$816.2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314660">
                <a:tc>
                  <a:txBody>
                    <a:bodyPr/>
                    <a:lstStyle/>
                    <a:p>
                      <a:r>
                        <a:rPr lang="en-US" sz="1600" dirty="0"/>
                        <a:t>Cash and cash equivalents (beginning)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u="sng" dirty="0"/>
                        <a:t>  2,378.2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u="sng" dirty="0"/>
                        <a:t>  554.9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257293">
                <a:tc>
                  <a:txBody>
                    <a:bodyPr/>
                    <a:lstStyle/>
                    <a:p>
                      <a:r>
                        <a:rPr lang="en-US" sz="1600" b="1" dirty="0">
                          <a:solidFill>
                            <a:srgbClr val="C00000"/>
                          </a:solidFill>
                        </a:rPr>
                        <a:t>Change in cash for the year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u="dbl" dirty="0">
                          <a:solidFill>
                            <a:srgbClr val="C00000"/>
                          </a:solidFill>
                          <a:uFill>
                            <a:solidFill>
                              <a:schemeClr val="tx1"/>
                            </a:solidFill>
                          </a:uFill>
                        </a:rPr>
                        <a:t> $  96.0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u="dbl" dirty="0">
                          <a:solidFill>
                            <a:srgbClr val="C00000"/>
                          </a:solidFill>
                          <a:uFill>
                            <a:solidFill>
                              <a:schemeClr val="tx1"/>
                            </a:solidFill>
                          </a:uFill>
                        </a:rPr>
                        <a:t>$ 261.3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287567">
                <a:tc>
                  <a:txBody>
                    <a:bodyPr/>
                    <a:lstStyle/>
                    <a:p>
                      <a:r>
                        <a:rPr lang="en-US" sz="1600" b="1" dirty="0"/>
                        <a:t>Statement of Cash Flows: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234509">
                <a:tc>
                  <a:txBody>
                    <a:bodyPr/>
                    <a:lstStyle/>
                    <a:p>
                      <a:r>
                        <a:rPr lang="en-US" sz="1600" dirty="0"/>
                        <a:t>Operating cash flows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dirty="0"/>
                        <a:t>$469.8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dirty="0"/>
                        <a:t>$483.7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r h="237896">
                <a:tc>
                  <a:txBody>
                    <a:bodyPr/>
                    <a:lstStyle/>
                    <a:p>
                      <a:r>
                        <a:rPr lang="en-US" sz="1600" dirty="0"/>
                        <a:t>Investing cash</a:t>
                      </a:r>
                      <a:r>
                        <a:rPr lang="en-US" sz="1600" baseline="0" dirty="0"/>
                        <a:t> flows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dirty="0"/>
                        <a:t>(691.0)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dirty="0"/>
                        <a:t>(89.7)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7"/>
                  </a:ext>
                </a:extLst>
              </a:tr>
              <a:tr h="229993">
                <a:tc>
                  <a:txBody>
                    <a:bodyPr/>
                    <a:lstStyle/>
                    <a:p>
                      <a:r>
                        <a:rPr lang="en-US" sz="1600" dirty="0"/>
                        <a:t>Financing cash flows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dirty="0"/>
                        <a:t>328.9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dirty="0"/>
                        <a:t>(131.1)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8"/>
                  </a:ext>
                </a:extLst>
              </a:tr>
              <a:tr h="184991">
                <a:tc>
                  <a:txBody>
                    <a:bodyPr/>
                    <a:lstStyle/>
                    <a:p>
                      <a:r>
                        <a:rPr lang="en-US" sz="1600" dirty="0"/>
                        <a:t>Foreign currency effects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dirty="0"/>
                        <a:t>__(</a:t>
                      </a:r>
                      <a:r>
                        <a:rPr lang="en-US" sz="1600" u="sng" dirty="0"/>
                        <a:t>11.7)_</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u="sng" dirty="0"/>
                        <a:t>     (1.6)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9"/>
                  </a:ext>
                </a:extLst>
              </a:tr>
              <a:tr h="327078">
                <a:tc>
                  <a:txBody>
                    <a:bodyPr/>
                    <a:lstStyle/>
                    <a:p>
                      <a:r>
                        <a:rPr lang="en-US" sz="1600" b="1" dirty="0">
                          <a:solidFill>
                            <a:srgbClr val="C00000"/>
                          </a:solidFill>
                        </a:rPr>
                        <a:t>Net cash flows for the year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u="dbl" dirty="0">
                          <a:solidFill>
                            <a:srgbClr val="C00000"/>
                          </a:solidFill>
                          <a:uFill>
                            <a:solidFill>
                              <a:schemeClr val="tx1"/>
                            </a:solidFill>
                          </a:uFill>
                        </a:rPr>
                        <a:t>$  96.0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u="dbl" dirty="0">
                          <a:solidFill>
                            <a:srgbClr val="C00000"/>
                          </a:solidFill>
                          <a:uFill>
                            <a:solidFill>
                              <a:schemeClr val="tx1"/>
                            </a:solidFill>
                          </a:uFill>
                        </a:rPr>
                        <a:t>$ 261.3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0"/>
                  </a:ext>
                </a:extLst>
              </a:tr>
            </a:tbl>
          </a:graphicData>
        </a:graphic>
      </p:graphicFrame>
      <p:sp>
        <p:nvSpPr>
          <p:cNvPr id="6" name="Slide Number Placeholder 5">
            <a:extLst>
              <a:ext uri="{FF2B5EF4-FFF2-40B4-BE49-F238E27FC236}">
                <a16:creationId xmlns:a16="http://schemas.microsoft.com/office/drawing/2014/main" xmlns="" id="{6C554F37-D9D8-4974-A141-0E8C160D41D3}"/>
              </a:ext>
            </a:extLst>
          </p:cNvPr>
          <p:cNvSpPr>
            <a:spLocks noGrp="1"/>
          </p:cNvSpPr>
          <p:nvPr>
            <p:ph type="sldNum" sz="quarter" idx="10"/>
          </p:nvPr>
        </p:nvSpPr>
        <p:spPr/>
        <p:txBody>
          <a:bodyPr/>
          <a:lstStyle/>
          <a:p>
            <a:fld id="{68151E55-6873-49E2-B8D5-2F265E6F1973}" type="slidenum">
              <a:rPr lang="en-US" smtClean="0"/>
              <a:t>87</a:t>
            </a:fld>
            <a:endParaRPr lang="en-US" dirty="0"/>
          </a:p>
        </p:txBody>
      </p:sp>
    </p:spTree>
    <p:extLst>
      <p:ext uri="{BB962C8B-B14F-4D97-AF65-F5344CB8AC3E}">
        <p14:creationId xmlns:p14="http://schemas.microsoft.com/office/powerpoint/2010/main" val="37850634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634AFA2-F5B4-4218-9232-5579ED8E6D2A}"/>
              </a:ext>
            </a:extLst>
          </p:cNvPr>
          <p:cNvSpPr>
            <a:spLocks noGrp="1"/>
          </p:cNvSpPr>
          <p:nvPr>
            <p:ph type="title"/>
          </p:nvPr>
        </p:nvSpPr>
        <p:spPr/>
        <p:txBody>
          <a:bodyPr/>
          <a:lstStyle/>
          <a:p>
            <a:r>
              <a:rPr lang="en-US" sz="3600" noProof="0" dirty="0"/>
              <a:t>Cash Holdings</a:t>
            </a:r>
            <a:endParaRPr lang="en-US" noProof="0" dirty="0"/>
          </a:p>
        </p:txBody>
      </p:sp>
      <p:graphicFrame>
        <p:nvGraphicFramePr>
          <p:cNvPr id="7" name="Table 6">
            <a:extLst>
              <a:ext uri="{FF2B5EF4-FFF2-40B4-BE49-F238E27FC236}">
                <a16:creationId xmlns:a16="http://schemas.microsoft.com/office/drawing/2014/main" xmlns="" id="{E0677FE0-124F-4A28-821F-B7F50FE71BEE}"/>
              </a:ext>
            </a:extLst>
          </p:cNvPr>
          <p:cNvGraphicFramePr>
            <a:graphicFrameLocks noGrp="1"/>
          </p:cNvGraphicFramePr>
          <p:nvPr>
            <p:extLst>
              <p:ext uri="{D42A27DB-BD31-4B8C-83A1-F6EECF244321}">
                <p14:modId xmlns:p14="http://schemas.microsoft.com/office/powerpoint/2010/main" val="1795420769"/>
              </p:ext>
            </p:extLst>
          </p:nvPr>
        </p:nvGraphicFramePr>
        <p:xfrm>
          <a:off x="467499" y="2020058"/>
          <a:ext cx="7959538" cy="1844040"/>
        </p:xfrm>
        <a:graphic>
          <a:graphicData uri="http://schemas.openxmlformats.org/drawingml/2006/table">
            <a:tbl>
              <a:tblPr firstRow="1" bandRow="1">
                <a:tableStyleId>{5C22544A-7EE6-4342-B048-85BDC9FD1C3A}</a:tableStyleId>
              </a:tblPr>
              <a:tblGrid>
                <a:gridCol w="2964917">
                  <a:extLst>
                    <a:ext uri="{9D8B030D-6E8A-4147-A177-3AD203B41FA5}">
                      <a16:colId xmlns:a16="http://schemas.microsoft.com/office/drawing/2014/main" xmlns="" val="20000"/>
                    </a:ext>
                  </a:extLst>
                </a:gridCol>
                <a:gridCol w="2875280">
                  <a:extLst>
                    <a:ext uri="{9D8B030D-6E8A-4147-A177-3AD203B41FA5}">
                      <a16:colId xmlns:a16="http://schemas.microsoft.com/office/drawing/2014/main" xmlns="" val="20001"/>
                    </a:ext>
                  </a:extLst>
                </a:gridCol>
                <a:gridCol w="2119341">
                  <a:extLst>
                    <a:ext uri="{9D8B030D-6E8A-4147-A177-3AD203B41FA5}">
                      <a16:colId xmlns:a16="http://schemas.microsoft.com/office/drawing/2014/main" xmlns="" val="20002"/>
                    </a:ext>
                  </a:extLst>
                </a:gridCol>
              </a:tblGrid>
              <a:tr h="296998">
                <a:tc>
                  <a:txBody>
                    <a:bodyPr/>
                    <a:lstStyle/>
                    <a:p>
                      <a:r>
                        <a:rPr lang="en-US" dirty="0">
                          <a:solidFill>
                            <a:schemeClr val="tx1"/>
                          </a:solidFill>
                        </a:rPr>
                        <a:t>($ in millions)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370840">
                <a:tc>
                  <a:txBody>
                    <a:bodyPr/>
                    <a:lstStyle/>
                    <a:p>
                      <a:endParaRPr lang="en-US" u="sng"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u="sng" dirty="0"/>
                        <a:t>Live Nation Entertainment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u="sng" dirty="0"/>
                        <a:t>AMC Networks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370840">
                <a:tc>
                  <a:txBody>
                    <a:bodyPr/>
                    <a:lstStyle/>
                    <a:p>
                      <a:r>
                        <a:rPr lang="en-US" dirty="0"/>
                        <a:t>Cash and cash equivalents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t>$2,474.2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t>$   816.2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370840">
                <a:tc>
                  <a:txBody>
                    <a:bodyPr/>
                    <a:lstStyle/>
                    <a:p>
                      <a:r>
                        <a:rPr lang="en-US" dirty="0"/>
                        <a:t>Noncash assets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t>$8,501.4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t>$4,780.5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221257">
                <a:tc>
                  <a:txBody>
                    <a:bodyPr/>
                    <a:lstStyle/>
                    <a:p>
                      <a:r>
                        <a:rPr lang="en-US" dirty="0"/>
                        <a:t>Ratio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t>          29.1%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t>          17.1%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bl>
          </a:graphicData>
        </a:graphic>
      </p:graphicFrame>
      <p:sp>
        <p:nvSpPr>
          <p:cNvPr id="6" name="Slide Number Placeholder 5">
            <a:extLst>
              <a:ext uri="{FF2B5EF4-FFF2-40B4-BE49-F238E27FC236}">
                <a16:creationId xmlns:a16="http://schemas.microsoft.com/office/drawing/2014/main" xmlns="" id="{91856493-24AA-4F06-8CF9-2627195229B0}"/>
              </a:ext>
            </a:extLst>
          </p:cNvPr>
          <p:cNvSpPr>
            <a:spLocks noGrp="1"/>
          </p:cNvSpPr>
          <p:nvPr>
            <p:ph type="sldNum" sz="quarter" idx="10"/>
          </p:nvPr>
        </p:nvSpPr>
        <p:spPr/>
        <p:txBody>
          <a:bodyPr/>
          <a:lstStyle/>
          <a:p>
            <a:fld id="{68151E55-6873-49E2-B8D5-2F265E6F1973}" type="slidenum">
              <a:rPr lang="en-US" smtClean="0"/>
              <a:t>88</a:t>
            </a:fld>
            <a:endParaRPr lang="en-US" dirty="0"/>
          </a:p>
        </p:txBody>
      </p:sp>
    </p:spTree>
    <p:extLst>
      <p:ext uri="{BB962C8B-B14F-4D97-AF65-F5344CB8AC3E}">
        <p14:creationId xmlns:p14="http://schemas.microsoft.com/office/powerpoint/2010/main" val="163073585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33B0C29-2A26-43AF-AF54-A6476C581F71}"/>
              </a:ext>
            </a:extLst>
          </p:cNvPr>
          <p:cNvSpPr>
            <a:spLocks noGrp="1"/>
          </p:cNvSpPr>
          <p:nvPr>
            <p:ph type="title"/>
          </p:nvPr>
        </p:nvSpPr>
        <p:spPr/>
        <p:txBody>
          <a:bodyPr/>
          <a:lstStyle/>
          <a:p>
            <a:r>
              <a:rPr lang="en-US" noProof="0" dirty="0"/>
              <a:t>Concept Check 4–9 </a:t>
            </a:r>
            <a:r>
              <a:rPr lang="en-US" sz="1000" b="0" noProof="0" dirty="0"/>
              <a:t>1</a:t>
            </a:r>
          </a:p>
        </p:txBody>
      </p:sp>
      <p:sp>
        <p:nvSpPr>
          <p:cNvPr id="3" name="Content Placeholder 2">
            <a:extLst>
              <a:ext uri="{FF2B5EF4-FFF2-40B4-BE49-F238E27FC236}">
                <a16:creationId xmlns:a16="http://schemas.microsoft.com/office/drawing/2014/main" xmlns="" id="{3A3F38F2-D308-4B5C-B01E-604F3BBEC839}"/>
              </a:ext>
            </a:extLst>
          </p:cNvPr>
          <p:cNvSpPr>
            <a:spLocks noGrp="1"/>
          </p:cNvSpPr>
          <p:nvPr>
            <p:ph sz="quarter" idx="11"/>
          </p:nvPr>
        </p:nvSpPr>
        <p:spPr>
          <a:xfrm>
            <a:off x="342900" y="1276709"/>
            <a:ext cx="8458200" cy="3295291"/>
          </a:xfrm>
        </p:spPr>
        <p:txBody>
          <a:bodyPr>
            <a:normAutofit lnSpcReduction="10000"/>
          </a:bodyPr>
          <a:lstStyle/>
          <a:p>
            <a:pPr marL="0" indent="0">
              <a:buNone/>
            </a:pPr>
            <a:r>
              <a:rPr lang="en-US" sz="2400" noProof="0" dirty="0"/>
              <a:t>Which of the following statements is true?</a:t>
            </a:r>
          </a:p>
          <a:p>
            <a:pPr marL="355600" indent="-355600"/>
            <a:r>
              <a:rPr lang="en-US" sz="2400" b="1" noProof="0" dirty="0"/>
              <a:t>a.</a:t>
            </a:r>
            <a:r>
              <a:rPr lang="en-US" sz="2400" noProof="0" dirty="0"/>
              <a:t> Having too much cash represents idle resources that are not being used to produce revenues.</a:t>
            </a:r>
          </a:p>
          <a:p>
            <a:pPr marL="355600" indent="-355600"/>
            <a:r>
              <a:rPr lang="en-US" sz="2400" b="1" noProof="0" dirty="0"/>
              <a:t>b.</a:t>
            </a:r>
            <a:r>
              <a:rPr lang="en-US" sz="2400" noProof="0" dirty="0"/>
              <a:t> One way to assess cash holdings is to compare cash assets to noncash assets.</a:t>
            </a:r>
          </a:p>
          <a:p>
            <a:pPr marL="355600" indent="-355600"/>
            <a:r>
              <a:rPr lang="en-US" sz="2400" b="1" noProof="0" dirty="0"/>
              <a:t>c.</a:t>
            </a:r>
            <a:r>
              <a:rPr lang="en-US" sz="2400" noProof="0" dirty="0"/>
              <a:t> In recent years cash holdings have increased tremendously.</a:t>
            </a:r>
          </a:p>
          <a:p>
            <a:r>
              <a:rPr lang="en-US" sz="2400" b="1" noProof="0" dirty="0"/>
              <a:t>d.</a:t>
            </a:r>
            <a:r>
              <a:rPr lang="en-US" sz="2400" noProof="0" dirty="0"/>
              <a:t> All of the above are true.</a:t>
            </a:r>
          </a:p>
        </p:txBody>
      </p:sp>
      <p:sp>
        <p:nvSpPr>
          <p:cNvPr id="8" name="Slide Number Placeholder 7">
            <a:extLst>
              <a:ext uri="{FF2B5EF4-FFF2-40B4-BE49-F238E27FC236}">
                <a16:creationId xmlns:a16="http://schemas.microsoft.com/office/drawing/2014/main" xmlns="" id="{4059DF55-164C-449E-AC13-6F60F8A87CDA}"/>
              </a:ext>
            </a:extLst>
          </p:cNvPr>
          <p:cNvSpPr>
            <a:spLocks noGrp="1"/>
          </p:cNvSpPr>
          <p:nvPr>
            <p:ph type="sldNum" sz="quarter" idx="10"/>
          </p:nvPr>
        </p:nvSpPr>
        <p:spPr/>
        <p:txBody>
          <a:bodyPr/>
          <a:lstStyle/>
          <a:p>
            <a:fld id="{68151E55-6873-49E2-B8D5-2F265E6F1973}" type="slidenum">
              <a:rPr lang="en-US" smtClean="0"/>
              <a:t>89</a:t>
            </a:fld>
            <a:endParaRPr lang="en-US" dirty="0"/>
          </a:p>
        </p:txBody>
      </p:sp>
    </p:spTree>
    <p:extLst>
      <p:ext uri="{BB962C8B-B14F-4D97-AF65-F5344CB8AC3E}">
        <p14:creationId xmlns:p14="http://schemas.microsoft.com/office/powerpoint/2010/main" val="914635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3D66B1-D734-4177-BC07-F6CF2F94C095}"/>
              </a:ext>
            </a:extLst>
          </p:cNvPr>
          <p:cNvSpPr>
            <a:spLocks noGrp="1"/>
          </p:cNvSpPr>
          <p:nvPr>
            <p:ph type="title"/>
          </p:nvPr>
        </p:nvSpPr>
        <p:spPr/>
        <p:txBody>
          <a:bodyPr/>
          <a:lstStyle/>
          <a:p>
            <a:r>
              <a:rPr lang="en-US" noProof="0" dirty="0"/>
              <a:t>Sarbanes-Oxley Act of 2002</a:t>
            </a:r>
          </a:p>
        </p:txBody>
      </p:sp>
      <p:sp>
        <p:nvSpPr>
          <p:cNvPr id="3" name="Content Placeholder 2">
            <a:extLst>
              <a:ext uri="{FF2B5EF4-FFF2-40B4-BE49-F238E27FC236}">
                <a16:creationId xmlns:a16="http://schemas.microsoft.com/office/drawing/2014/main" xmlns="" id="{A424F59D-1D7B-4E42-8544-7DCD9D952A6F}"/>
              </a:ext>
            </a:extLst>
          </p:cNvPr>
          <p:cNvSpPr>
            <a:spLocks noGrp="1"/>
          </p:cNvSpPr>
          <p:nvPr>
            <p:ph sz="quarter" idx="11"/>
          </p:nvPr>
        </p:nvSpPr>
        <p:spPr/>
        <p:txBody>
          <a:bodyPr/>
          <a:lstStyle/>
          <a:p>
            <a:pPr>
              <a:spcBef>
                <a:spcPts val="1000"/>
              </a:spcBef>
              <a:spcAft>
                <a:spcPts val="0"/>
              </a:spcAft>
            </a:pPr>
            <a:r>
              <a:rPr lang="en-US" sz="2400" noProof="0" dirty="0"/>
              <a:t>Passed by Congress.</a:t>
            </a:r>
          </a:p>
          <a:p>
            <a:pPr>
              <a:spcBef>
                <a:spcPts val="1000"/>
              </a:spcBef>
              <a:spcAft>
                <a:spcPts val="0"/>
              </a:spcAft>
            </a:pPr>
            <a:r>
              <a:rPr lang="en-US" sz="2400" noProof="0" dirty="0"/>
              <a:t>Also known as the </a:t>
            </a:r>
            <a:r>
              <a:rPr lang="en-US" sz="2400" i="1" noProof="0" dirty="0"/>
              <a:t>Public Company Accounting Reform and Investor Protection Act of 2002.</a:t>
            </a:r>
          </a:p>
          <a:p>
            <a:pPr>
              <a:spcBef>
                <a:spcPts val="1000"/>
              </a:spcBef>
              <a:spcAft>
                <a:spcPts val="0"/>
              </a:spcAft>
            </a:pPr>
            <a:r>
              <a:rPr lang="en-US" sz="2400" noProof="0" dirty="0"/>
              <a:t>Applies to all companies that are required to file financial statements with the SEC.</a:t>
            </a:r>
          </a:p>
          <a:p>
            <a:pPr>
              <a:spcBef>
                <a:spcPts val="1000"/>
              </a:spcBef>
              <a:spcAft>
                <a:spcPts val="0"/>
              </a:spcAft>
            </a:pPr>
            <a:r>
              <a:rPr lang="en-US" sz="2400" noProof="0" dirty="0"/>
              <a:t>Established guidelines related to:</a:t>
            </a:r>
          </a:p>
          <a:p>
            <a:pPr marL="291600" lvl="1" indent="-291600">
              <a:spcBef>
                <a:spcPts val="1000"/>
              </a:spcBef>
              <a:spcAft>
                <a:spcPts val="0"/>
              </a:spcAft>
            </a:pPr>
            <a:r>
              <a:rPr lang="en-US" noProof="0" dirty="0"/>
              <a:t>Internal control procedures.</a:t>
            </a:r>
          </a:p>
          <a:p>
            <a:pPr marL="291600" lvl="1" indent="-291600">
              <a:spcBef>
                <a:spcPts val="1000"/>
              </a:spcBef>
              <a:spcAft>
                <a:spcPts val="0"/>
              </a:spcAft>
            </a:pPr>
            <a:r>
              <a:rPr lang="en-US" noProof="0" dirty="0"/>
              <a:t>Auditor-client relations.</a:t>
            </a:r>
          </a:p>
        </p:txBody>
      </p:sp>
      <p:sp>
        <p:nvSpPr>
          <p:cNvPr id="6" name="Slide Number Placeholder 5">
            <a:extLst>
              <a:ext uri="{FF2B5EF4-FFF2-40B4-BE49-F238E27FC236}">
                <a16:creationId xmlns:a16="http://schemas.microsoft.com/office/drawing/2014/main" xmlns="" id="{270AA888-4442-42EB-8FCB-4718C18063BD}"/>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83069338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33B0C29-2A26-43AF-AF54-A6476C581F71}"/>
              </a:ext>
            </a:extLst>
          </p:cNvPr>
          <p:cNvSpPr>
            <a:spLocks noGrp="1"/>
          </p:cNvSpPr>
          <p:nvPr>
            <p:ph type="title"/>
          </p:nvPr>
        </p:nvSpPr>
        <p:spPr/>
        <p:txBody>
          <a:bodyPr/>
          <a:lstStyle/>
          <a:p>
            <a:r>
              <a:rPr lang="en-US" noProof="0" dirty="0"/>
              <a:t>Concept Check 4–9 </a:t>
            </a:r>
            <a:r>
              <a:rPr lang="en-US" sz="1000" b="0" noProof="0" dirty="0"/>
              <a:t>2</a:t>
            </a:r>
          </a:p>
        </p:txBody>
      </p:sp>
      <p:sp>
        <p:nvSpPr>
          <p:cNvPr id="3" name="Content Placeholder 2">
            <a:extLst>
              <a:ext uri="{FF2B5EF4-FFF2-40B4-BE49-F238E27FC236}">
                <a16:creationId xmlns:a16="http://schemas.microsoft.com/office/drawing/2014/main" xmlns="" id="{3A3F38F2-D308-4B5C-B01E-604F3BBEC839}"/>
              </a:ext>
            </a:extLst>
          </p:cNvPr>
          <p:cNvSpPr>
            <a:spLocks noGrp="1"/>
          </p:cNvSpPr>
          <p:nvPr>
            <p:ph sz="quarter" idx="11"/>
          </p:nvPr>
        </p:nvSpPr>
        <p:spPr>
          <a:xfrm>
            <a:off x="342900" y="1276709"/>
            <a:ext cx="8458200" cy="3295291"/>
          </a:xfrm>
        </p:spPr>
        <p:txBody>
          <a:bodyPr>
            <a:normAutofit lnSpcReduction="10000"/>
          </a:bodyPr>
          <a:lstStyle/>
          <a:p>
            <a:pPr marL="0" indent="0">
              <a:buNone/>
            </a:pPr>
            <a:r>
              <a:rPr lang="en-US" sz="2400" noProof="0" dirty="0"/>
              <a:t>Which of the following statements is true?</a:t>
            </a:r>
          </a:p>
          <a:p>
            <a:pPr marL="355600" indent="-355600"/>
            <a:r>
              <a:rPr lang="en-US" sz="2400" b="1" noProof="0" dirty="0"/>
              <a:t>a.</a:t>
            </a:r>
            <a:r>
              <a:rPr lang="en-US" sz="2400" noProof="0" dirty="0"/>
              <a:t> Having too much cash represents idle resources that are not being used to produce revenues.</a:t>
            </a:r>
          </a:p>
          <a:p>
            <a:pPr marL="355600" indent="-355600"/>
            <a:r>
              <a:rPr lang="en-US" sz="2400" b="1" noProof="0" dirty="0"/>
              <a:t>b.</a:t>
            </a:r>
            <a:r>
              <a:rPr lang="en-US" sz="2400" noProof="0" dirty="0"/>
              <a:t> One way to assess cash holdings is to compare cash assets to noncash assets.</a:t>
            </a:r>
          </a:p>
          <a:p>
            <a:pPr marL="355600" indent="-355600"/>
            <a:r>
              <a:rPr lang="en-US" sz="2400" b="1" noProof="0" dirty="0"/>
              <a:t>c.</a:t>
            </a:r>
            <a:r>
              <a:rPr lang="en-US" sz="2400" noProof="0" dirty="0"/>
              <a:t> In recent years cash holdings have increased tremendously.</a:t>
            </a:r>
          </a:p>
          <a:p>
            <a:r>
              <a:rPr lang="en-US" sz="2400" b="1" noProof="0" dirty="0"/>
              <a:t>Answer: d.</a:t>
            </a:r>
            <a:r>
              <a:rPr lang="en-US" sz="2400" noProof="0" dirty="0"/>
              <a:t> All of the above are true.</a:t>
            </a:r>
          </a:p>
        </p:txBody>
      </p:sp>
      <p:sp>
        <p:nvSpPr>
          <p:cNvPr id="4" name="Content Placeholder 3">
            <a:extLst>
              <a:ext uri="{FF2B5EF4-FFF2-40B4-BE49-F238E27FC236}">
                <a16:creationId xmlns:a16="http://schemas.microsoft.com/office/drawing/2014/main" xmlns="" id="{A44EE987-A201-4A9A-A69A-8773BF6D95D5}"/>
              </a:ext>
            </a:extLst>
          </p:cNvPr>
          <p:cNvSpPr>
            <a:spLocks noGrp="1"/>
          </p:cNvSpPr>
          <p:nvPr>
            <p:ph sz="quarter" idx="14"/>
          </p:nvPr>
        </p:nvSpPr>
        <p:spPr>
          <a:xfrm>
            <a:off x="342901" y="4776534"/>
            <a:ext cx="5791200" cy="476956"/>
          </a:xfrm>
        </p:spPr>
        <p:txBody>
          <a:bodyPr/>
          <a:lstStyle/>
          <a:p>
            <a:r>
              <a:rPr lang="en-US" sz="2000" noProof="0" dirty="0"/>
              <a:t>All of the above statements about cash are true.</a:t>
            </a:r>
          </a:p>
        </p:txBody>
      </p:sp>
      <p:sp>
        <p:nvSpPr>
          <p:cNvPr id="8" name="Slide Number Placeholder 7">
            <a:extLst>
              <a:ext uri="{FF2B5EF4-FFF2-40B4-BE49-F238E27FC236}">
                <a16:creationId xmlns:a16="http://schemas.microsoft.com/office/drawing/2014/main" xmlns="" id="{4059DF55-164C-449E-AC13-6F60F8A87CDA}"/>
              </a:ext>
            </a:extLst>
          </p:cNvPr>
          <p:cNvSpPr>
            <a:spLocks noGrp="1"/>
          </p:cNvSpPr>
          <p:nvPr>
            <p:ph type="sldNum" sz="quarter" idx="10"/>
          </p:nvPr>
        </p:nvSpPr>
        <p:spPr/>
        <p:txBody>
          <a:bodyPr/>
          <a:lstStyle/>
          <a:p>
            <a:fld id="{68151E55-6873-49E2-B8D5-2F265E6F1973}" type="slidenum">
              <a:rPr lang="en-US" smtClean="0"/>
              <a:t>90</a:t>
            </a:fld>
            <a:endParaRPr lang="en-US" dirty="0"/>
          </a:p>
        </p:txBody>
      </p:sp>
    </p:spTree>
    <p:extLst>
      <p:ext uri="{BB962C8B-B14F-4D97-AF65-F5344CB8AC3E}">
        <p14:creationId xmlns:p14="http://schemas.microsoft.com/office/powerpoint/2010/main" val="291123450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xmlns="" id="{2AAE7BB7-8AAC-4997-A2E0-E359554D7833}"/>
              </a:ext>
            </a:extLst>
          </p:cNvPr>
          <p:cNvSpPr>
            <a:spLocks noGrp="1"/>
          </p:cNvSpPr>
          <p:nvPr>
            <p:ph sz="quarter" idx="10"/>
          </p:nvPr>
        </p:nvSpPr>
        <p:spPr>
          <a:xfrm>
            <a:off x="-83129" y="6551618"/>
            <a:ext cx="9277005" cy="232133"/>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0B6140-A63B-4D20-A758-54BAF6E00ACE}"/>
              </a:ext>
            </a:extLst>
          </p:cNvPr>
          <p:cNvSpPr>
            <a:spLocks noGrp="1"/>
          </p:cNvSpPr>
          <p:nvPr>
            <p:ph type="title"/>
          </p:nvPr>
        </p:nvSpPr>
        <p:spPr/>
        <p:txBody>
          <a:bodyPr/>
          <a:lstStyle/>
          <a:p>
            <a:r>
              <a:rPr lang="en-US" noProof="0" dirty="0"/>
              <a:t>Accessibility Content: Text Alternatives for Images</a:t>
            </a:r>
          </a:p>
        </p:txBody>
      </p:sp>
      <p:sp>
        <p:nvSpPr>
          <p:cNvPr id="3" name="Slide Number Placeholder 2">
            <a:extLst>
              <a:ext uri="{FF2B5EF4-FFF2-40B4-BE49-F238E27FC236}">
                <a16:creationId xmlns:a16="http://schemas.microsoft.com/office/drawing/2014/main" xmlns="" id="{9665C4E0-2E36-443B-B4C4-06FC04FDC35C}"/>
              </a:ext>
            </a:extLst>
          </p:cNvPr>
          <p:cNvSpPr>
            <a:spLocks noGrp="1"/>
          </p:cNvSpPr>
          <p:nvPr>
            <p:ph type="sldNum" sz="quarter" idx="10"/>
          </p:nvPr>
        </p:nvSpPr>
        <p:spPr/>
        <p:txBody>
          <a:bodyPr/>
          <a:lstStyle/>
          <a:p>
            <a:fld id="{68151E55-6873-49E2-B8D5-2F265E6F1973}" type="slidenum">
              <a:rPr lang="en-US" smtClean="0"/>
              <a:pPr/>
              <a:t>92</a:t>
            </a:fld>
            <a:endParaRPr lang="en-US"/>
          </a:p>
        </p:txBody>
      </p:sp>
    </p:spTree>
    <p:extLst>
      <p:ext uri="{BB962C8B-B14F-4D97-AF65-F5344CB8AC3E}">
        <p14:creationId xmlns:p14="http://schemas.microsoft.com/office/powerpoint/2010/main" val="42450165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270869"/>
            <a:ext cx="8458200" cy="746472"/>
          </a:xfrm>
        </p:spPr>
        <p:txBody>
          <a:bodyPr>
            <a:noAutofit/>
          </a:bodyPr>
          <a:lstStyle/>
          <a:p>
            <a:r>
              <a:rPr lang="en-US" sz="3000" noProof="0" dirty="0">
                <a:solidFill>
                  <a:schemeClr val="tx1"/>
                </a:solidFill>
              </a:rPr>
              <a:t>Illustration 4–1 Fraud Triangle </a:t>
            </a:r>
            <a:r>
              <a:rPr lang="en-US" sz="3000" noProof="0" dirty="0"/>
              <a:t>– Text Alternative</a:t>
            </a:r>
          </a:p>
        </p:txBody>
      </p:sp>
      <p:sp>
        <p:nvSpPr>
          <p:cNvPr id="3" name="Text Placeholder 2">
            <a:extLst>
              <a:ext uri="{FF2B5EF4-FFF2-40B4-BE49-F238E27FC236}">
                <a16:creationId xmlns:a16="http://schemas.microsoft.com/office/drawing/2014/main" xmlns=""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1"/>
          </p:nvPr>
        </p:nvSpPr>
        <p:spPr/>
        <p:txBody>
          <a:bodyPr>
            <a:normAutofit/>
          </a:bodyPr>
          <a:lstStyle/>
          <a:p>
            <a:pPr>
              <a:spcBef>
                <a:spcPts val="1000"/>
              </a:spcBef>
              <a:spcAft>
                <a:spcPts val="0"/>
              </a:spcAft>
            </a:pPr>
            <a:r>
              <a:rPr lang="en-US" sz="2600" b="0" i="0" u="none" strike="noStrike" noProof="0" dirty="0">
                <a:solidFill>
                  <a:srgbClr val="000000"/>
                </a:solidFill>
                <a:effectLst/>
              </a:rPr>
              <a:t>The three elements necessary for fraud are: opportunity, motivation, and rationalization. Fraud is at the center and other elements are shown on the three sides of fraud. </a:t>
            </a:r>
            <a:endParaRPr lang="en-US" sz="2600" noProof="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fld id="{68151E55-6873-49E2-B8D5-2F265E6F1973}" type="slidenum">
              <a:rPr lang="en-US" smtClean="0"/>
              <a:t>93</a:t>
            </a:fld>
            <a:endParaRPr lang="en-US"/>
          </a:p>
        </p:txBody>
      </p:sp>
    </p:spTree>
    <p:extLst>
      <p:ext uri="{BB962C8B-B14F-4D97-AF65-F5344CB8AC3E}">
        <p14:creationId xmlns:p14="http://schemas.microsoft.com/office/powerpoint/2010/main" val="572529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270869"/>
            <a:ext cx="8458200" cy="746472"/>
          </a:xfrm>
        </p:spPr>
        <p:txBody>
          <a:bodyPr>
            <a:noAutofit/>
          </a:bodyPr>
          <a:lstStyle/>
          <a:p>
            <a:r>
              <a:rPr lang="en-US" sz="3000" noProof="0" dirty="0"/>
              <a:t>Illustration 4–3 Components of Internal Control</a:t>
            </a:r>
            <a:r>
              <a:rPr lang="en-US" sz="3000" noProof="0" dirty="0">
                <a:solidFill>
                  <a:schemeClr val="tx1"/>
                </a:solidFill>
              </a:rPr>
              <a:t> </a:t>
            </a:r>
            <a:r>
              <a:rPr lang="en-US" sz="3000" noProof="0" dirty="0"/>
              <a:t>– Text Alternative</a:t>
            </a:r>
          </a:p>
        </p:txBody>
      </p:sp>
      <p:sp>
        <p:nvSpPr>
          <p:cNvPr id="3" name="Text Placeholder 2">
            <a:extLst>
              <a:ext uri="{FF2B5EF4-FFF2-40B4-BE49-F238E27FC236}">
                <a16:creationId xmlns:a16="http://schemas.microsoft.com/office/drawing/2014/main" xmlns=""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1"/>
          </p:nvPr>
        </p:nvSpPr>
        <p:spPr/>
        <p:txBody>
          <a:bodyPr>
            <a:normAutofit/>
          </a:bodyPr>
          <a:lstStyle/>
          <a:p>
            <a:pPr>
              <a:spcBef>
                <a:spcPts val="1000"/>
              </a:spcBef>
              <a:spcAft>
                <a:spcPts val="0"/>
              </a:spcAft>
            </a:pPr>
            <a:r>
              <a:rPr lang="en-US" b="0" i="0" u="none" strike="noStrike" noProof="0" dirty="0">
                <a:solidFill>
                  <a:srgbClr val="000000"/>
                </a:solidFill>
                <a:effectLst/>
              </a:rPr>
              <a:t>The illustration shows that the components of internal control are monitoring, control activities, risk assessment and control environment. Monitoring consists of continual monitoring of internal activities and reporting of deficiencies is required. Monitoring includes formal procedures for reporting control deficiencies. The control activities consist of policies and procedures that help ensure that management’s directives are being carried out. These activities include authorizations, reconciliations, and separation of duties. The risk assessment consists of identifying and </a:t>
            </a:r>
            <a:r>
              <a:rPr lang="en-US" b="0" i="0" u="none" strike="noStrike" noProof="0" dirty="0" err="1">
                <a:solidFill>
                  <a:srgbClr val="000000"/>
                </a:solidFill>
                <a:effectLst/>
              </a:rPr>
              <a:t>analysing</a:t>
            </a:r>
            <a:r>
              <a:rPr lang="en-US" b="0" i="0" u="none" strike="noStrike" noProof="0" dirty="0">
                <a:solidFill>
                  <a:srgbClr val="000000"/>
                </a:solidFill>
                <a:effectLst/>
              </a:rPr>
              <a:t> the internal and external risk factors that could prevent a company’s objectives from being achieved. The control environment consists of setting the overall ethical tone of the company with respect to internal control. It includes formal policies related to management’s philosophy, assignment of responsibilities, and organizational structure.</a:t>
            </a:r>
            <a:r>
              <a:rPr lang="en-US" noProof="0" dirty="0"/>
              <a:t> </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fld id="{68151E55-6873-49E2-B8D5-2F265E6F1973}" type="slidenum">
              <a:rPr lang="en-US" smtClean="0"/>
              <a:t>94</a:t>
            </a:fld>
            <a:endParaRPr lang="en-US"/>
          </a:p>
        </p:txBody>
      </p:sp>
    </p:spTree>
    <p:extLst>
      <p:ext uri="{BB962C8B-B14F-4D97-AF65-F5344CB8AC3E}">
        <p14:creationId xmlns:p14="http://schemas.microsoft.com/office/powerpoint/2010/main" val="41294633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270869"/>
            <a:ext cx="8458200" cy="746472"/>
          </a:xfrm>
        </p:spPr>
        <p:txBody>
          <a:bodyPr>
            <a:noAutofit/>
          </a:bodyPr>
          <a:lstStyle/>
          <a:p>
            <a:r>
              <a:rPr lang="en-US" sz="3000" noProof="0" dirty="0"/>
              <a:t>Illustration 4–7 Components of the Total Cash Balance</a:t>
            </a:r>
            <a:r>
              <a:rPr lang="en-US" sz="3000" noProof="0" dirty="0">
                <a:solidFill>
                  <a:schemeClr val="tx1"/>
                </a:solidFill>
              </a:rPr>
              <a:t> </a:t>
            </a:r>
            <a:r>
              <a:rPr lang="en-US" sz="3000" noProof="0" dirty="0"/>
              <a:t>– Text Alternative</a:t>
            </a:r>
          </a:p>
        </p:txBody>
      </p:sp>
      <p:sp>
        <p:nvSpPr>
          <p:cNvPr id="3" name="Text Placeholder 2">
            <a:extLst>
              <a:ext uri="{FF2B5EF4-FFF2-40B4-BE49-F238E27FC236}">
                <a16:creationId xmlns:a16="http://schemas.microsoft.com/office/drawing/2014/main" xmlns=""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1"/>
          </p:nvPr>
        </p:nvSpPr>
        <p:spPr/>
        <p:txBody>
          <a:bodyPr>
            <a:normAutofit/>
          </a:bodyPr>
          <a:lstStyle/>
          <a:p>
            <a:pPr>
              <a:spcBef>
                <a:spcPts val="1000"/>
              </a:spcBef>
              <a:spcAft>
                <a:spcPts val="0"/>
              </a:spcAft>
            </a:pPr>
            <a:r>
              <a:rPr lang="en-US" sz="2400" b="0" i="0" u="none" strike="noStrike" noProof="0" dirty="0">
                <a:solidFill>
                  <a:srgbClr val="000000"/>
                </a:solidFill>
                <a:effectLst/>
              </a:rPr>
              <a:t>The illustration shows the components of the total cash balance which comprises of: coins and currency; checks received; savings accounts; checking accounts; credit card sales; debit card sales; cash equivalents.</a:t>
            </a:r>
            <a:r>
              <a:rPr lang="en-US" sz="2400" noProof="0" dirty="0"/>
              <a:t> </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fld id="{68151E55-6873-49E2-B8D5-2F265E6F1973}" type="slidenum">
              <a:rPr lang="en-US" smtClean="0"/>
              <a:t>95</a:t>
            </a:fld>
            <a:endParaRPr lang="en-US"/>
          </a:p>
        </p:txBody>
      </p:sp>
    </p:spTree>
    <p:extLst>
      <p:ext uri="{BB962C8B-B14F-4D97-AF65-F5344CB8AC3E}">
        <p14:creationId xmlns:p14="http://schemas.microsoft.com/office/powerpoint/2010/main" val="29910601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270869"/>
            <a:ext cx="8458200" cy="746472"/>
          </a:xfrm>
        </p:spPr>
        <p:txBody>
          <a:bodyPr>
            <a:noAutofit/>
          </a:bodyPr>
          <a:lstStyle/>
          <a:p>
            <a:r>
              <a:rPr lang="en-US" sz="3200" noProof="0" dirty="0"/>
              <a:t>Bank Reconciliation</a:t>
            </a:r>
            <a:r>
              <a:rPr lang="en-US" sz="3200" noProof="0" dirty="0">
                <a:solidFill>
                  <a:schemeClr val="tx1"/>
                </a:solidFill>
              </a:rPr>
              <a:t> </a:t>
            </a:r>
            <a:r>
              <a:rPr lang="en-US" sz="3200" noProof="0" dirty="0"/>
              <a:t>– Text Alternative</a:t>
            </a:r>
          </a:p>
        </p:txBody>
      </p:sp>
      <p:sp>
        <p:nvSpPr>
          <p:cNvPr id="3" name="Text Placeholder 2">
            <a:extLst>
              <a:ext uri="{FF2B5EF4-FFF2-40B4-BE49-F238E27FC236}">
                <a16:creationId xmlns:a16="http://schemas.microsoft.com/office/drawing/2014/main" xmlns=""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1"/>
          </p:nvPr>
        </p:nvSpPr>
        <p:spPr/>
        <p:txBody>
          <a:bodyPr>
            <a:normAutofit/>
          </a:bodyPr>
          <a:lstStyle/>
          <a:p>
            <a:pPr>
              <a:spcBef>
                <a:spcPts val="1000"/>
              </a:spcBef>
              <a:spcAft>
                <a:spcPts val="0"/>
              </a:spcAft>
            </a:pPr>
            <a:r>
              <a:rPr lang="en-US" sz="2400" b="0" i="0" u="none" strike="noStrike" noProof="0" dirty="0">
                <a:solidFill>
                  <a:srgbClr val="000000"/>
                </a:solidFill>
                <a:effectLst/>
              </a:rPr>
              <a:t>The central Oval states that: bank balance per reconciliation = company balance per reconciliation. On the left and right of the oval it is shown that the possible differences for the bank’s cash records and the company’s cash records are:</a:t>
            </a:r>
          </a:p>
          <a:p>
            <a:pPr>
              <a:spcBef>
                <a:spcPts val="1000"/>
              </a:spcBef>
              <a:spcAft>
                <a:spcPts val="0"/>
              </a:spcAft>
            </a:pPr>
            <a:r>
              <a:rPr lang="en-US" sz="2400" b="0" i="0" u="none" strike="noStrike" noProof="0" dirty="0">
                <a:solidFill>
                  <a:srgbClr val="000000"/>
                </a:solidFill>
                <a:effectLst/>
              </a:rPr>
              <a:t>1) timing, </a:t>
            </a:r>
          </a:p>
          <a:p>
            <a:pPr>
              <a:spcBef>
                <a:spcPts val="1000"/>
              </a:spcBef>
              <a:spcAft>
                <a:spcPts val="0"/>
              </a:spcAft>
            </a:pPr>
            <a:r>
              <a:rPr lang="en-US" sz="2400" b="0" i="0" u="none" strike="noStrike" noProof="0" dirty="0">
                <a:solidFill>
                  <a:srgbClr val="000000"/>
                </a:solidFill>
                <a:effectLst/>
              </a:rPr>
              <a:t>2) errors. </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fld id="{68151E55-6873-49E2-B8D5-2F265E6F1973}" type="slidenum">
              <a:rPr lang="en-US" smtClean="0"/>
              <a:t>96</a:t>
            </a:fld>
            <a:endParaRPr lang="en-US"/>
          </a:p>
        </p:txBody>
      </p:sp>
    </p:spTree>
    <p:extLst>
      <p:ext uri="{BB962C8B-B14F-4D97-AF65-F5344CB8AC3E}">
        <p14:creationId xmlns:p14="http://schemas.microsoft.com/office/powerpoint/2010/main" val="6044430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270869"/>
            <a:ext cx="8458200" cy="746472"/>
          </a:xfrm>
        </p:spPr>
        <p:txBody>
          <a:bodyPr>
            <a:noAutofit/>
          </a:bodyPr>
          <a:lstStyle/>
          <a:p>
            <a:r>
              <a:rPr lang="en-US" sz="3000" noProof="0" dirty="0">
                <a:solidFill>
                  <a:schemeClr val="tx1"/>
                </a:solidFill>
                <a:cs typeface="Avenir LT Std 65 Medium"/>
              </a:rPr>
              <a:t>Illustration 4–9 Bank Statement </a:t>
            </a:r>
            <a:r>
              <a:rPr lang="en-US" sz="3000" noProof="0" dirty="0"/>
              <a:t>– Text Alternative</a:t>
            </a:r>
          </a:p>
        </p:txBody>
      </p:sp>
      <p:sp>
        <p:nvSpPr>
          <p:cNvPr id="3" name="Text Placeholder 2">
            <a:extLst>
              <a:ext uri="{FF2B5EF4-FFF2-40B4-BE49-F238E27FC236}">
                <a16:creationId xmlns:a16="http://schemas.microsoft.com/office/drawing/2014/main" xmlns=""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1"/>
          </p:nvPr>
        </p:nvSpPr>
        <p:spPr>
          <a:xfrm>
            <a:off x="342900" y="1371601"/>
            <a:ext cx="8283512" cy="4876800"/>
          </a:xfrm>
        </p:spPr>
        <p:txBody>
          <a:bodyPr>
            <a:normAutofit/>
          </a:bodyPr>
          <a:lstStyle/>
          <a:p>
            <a:pPr>
              <a:spcBef>
                <a:spcPts val="1000"/>
              </a:spcBef>
              <a:spcAft>
                <a:spcPts val="0"/>
              </a:spcAft>
            </a:pPr>
            <a:r>
              <a:rPr lang="en-US" sz="1400" b="0" i="0" u="none" strike="noStrike" noProof="0" dirty="0">
                <a:solidFill>
                  <a:srgbClr val="000000"/>
                </a:solidFill>
                <a:effectLst/>
              </a:rPr>
              <a:t>The illustration shows the bank statement for Starlight productions as on March 31, 2024. On the top left is the address of the bank, at the top center is the name of the bank, on the top right member F</a:t>
            </a:r>
            <a:r>
              <a:rPr lang="en-US" sz="100" b="0" i="0" u="none" strike="noStrike" noProof="0" dirty="0">
                <a:solidFill>
                  <a:srgbClr val="000000"/>
                </a:solidFill>
                <a:effectLst/>
              </a:rPr>
              <a:t> </a:t>
            </a:r>
            <a:r>
              <a:rPr lang="en-US" sz="1400" b="0" i="0" u="none" strike="noStrike" noProof="0" dirty="0">
                <a:solidFill>
                  <a:srgbClr val="000000"/>
                </a:solidFill>
                <a:effectLst/>
              </a:rPr>
              <a:t>D</a:t>
            </a:r>
            <a:r>
              <a:rPr lang="en-US" sz="100" b="0" i="0" u="none" strike="noStrike" noProof="0" dirty="0">
                <a:solidFill>
                  <a:srgbClr val="000000"/>
                </a:solidFill>
                <a:effectLst/>
              </a:rPr>
              <a:t> </a:t>
            </a:r>
            <a:r>
              <a:rPr lang="en-US" sz="1400" b="0" i="0" u="none" strike="noStrike" noProof="0" dirty="0">
                <a:solidFill>
                  <a:srgbClr val="000000"/>
                </a:solidFill>
                <a:effectLst/>
              </a:rPr>
              <a:t>I</a:t>
            </a:r>
            <a:r>
              <a:rPr lang="en-US" sz="100" b="0" i="0" u="none" strike="noStrike" noProof="0" dirty="0">
                <a:solidFill>
                  <a:srgbClr val="000000"/>
                </a:solidFill>
                <a:effectLst/>
              </a:rPr>
              <a:t> </a:t>
            </a:r>
            <a:r>
              <a:rPr lang="en-US" sz="1400" b="0" i="0" u="none" strike="noStrike" noProof="0" dirty="0">
                <a:solidFill>
                  <a:srgbClr val="000000"/>
                </a:solidFill>
                <a:effectLst/>
              </a:rPr>
              <a:t>C is entered. Below the address on the left is the account holder details, on the right is the account number and the statement date. Below is the account summary in 4 columns and 2 rows. The columns headings from left to right are: Beginning balance; Deposits and credits; Withdrawals and debits; Ending balance. Columns 2 and 3 are further divided into 2 columns each. The row entries are as follows: Row 1. March 1, 2024; No; Total; No; Total; March 31, 2024. Row 2. $23,600; 4; $29,600; 8; $26,800; $26,400. Below are the account details with 2 columns. The columns have the following headings from left to right: Deposits and credits; Withdrawals and debits. Columns 1 and 2 are further divided into 3 columns each with the following sub-headings: Date; Amount; Description; Date; Amount; Description. The row entries are as follows: Row 1. 3 /8; $3,600; D</a:t>
            </a:r>
            <a:r>
              <a:rPr lang="en-US" sz="100" b="0" i="0" u="none" strike="noStrike" noProof="0" dirty="0">
                <a:solidFill>
                  <a:srgbClr val="000000"/>
                </a:solidFill>
                <a:effectLst/>
              </a:rPr>
              <a:t> </a:t>
            </a:r>
            <a:r>
              <a:rPr lang="en-US" sz="1400" b="0" i="0" u="none" strike="noStrike" noProof="0" dirty="0">
                <a:solidFill>
                  <a:srgbClr val="000000"/>
                </a:solidFill>
                <a:effectLst/>
              </a:rPr>
              <a:t>E</a:t>
            </a:r>
            <a:r>
              <a:rPr lang="en-US" sz="100" b="0" i="0" u="none" strike="noStrike" noProof="0" dirty="0">
                <a:solidFill>
                  <a:srgbClr val="000000"/>
                </a:solidFill>
                <a:effectLst/>
              </a:rPr>
              <a:t> </a:t>
            </a:r>
            <a:r>
              <a:rPr lang="en-US" sz="1400" b="0" i="0" u="none" strike="noStrike" noProof="0" dirty="0">
                <a:solidFill>
                  <a:srgbClr val="000000"/>
                </a:solidFill>
                <a:effectLst/>
              </a:rPr>
              <a:t>P; 3 / 1; $7,200; E</a:t>
            </a:r>
            <a:r>
              <a:rPr lang="en-US" sz="100" b="0" i="0" u="none" strike="noStrike" noProof="0" dirty="0">
                <a:solidFill>
                  <a:srgbClr val="000000"/>
                </a:solidFill>
                <a:effectLst/>
              </a:rPr>
              <a:t> </a:t>
            </a:r>
            <a:r>
              <a:rPr lang="en-US" sz="1400" b="0" i="0" u="none" strike="noStrike" noProof="0" dirty="0">
                <a:solidFill>
                  <a:srgbClr val="000000"/>
                </a:solidFill>
                <a:effectLst/>
              </a:rPr>
              <a:t>F</a:t>
            </a:r>
            <a:r>
              <a:rPr lang="en-US" sz="100" b="0" i="0" u="none" strike="noStrike" noProof="0" dirty="0">
                <a:solidFill>
                  <a:srgbClr val="000000"/>
                </a:solidFill>
                <a:effectLst/>
              </a:rPr>
              <a:t> </a:t>
            </a:r>
            <a:r>
              <a:rPr lang="en-US" sz="1400" b="0" i="0" u="none" strike="noStrike" noProof="0" dirty="0">
                <a:solidFill>
                  <a:srgbClr val="000000"/>
                </a:solidFill>
                <a:effectLst/>
              </a:rPr>
              <a:t>T. Row 2. 3 / 14; 5,900; D</a:t>
            </a:r>
            <a:r>
              <a:rPr lang="en-US" sz="100" b="0" i="0" u="none" strike="noStrike" noProof="0" dirty="0">
                <a:solidFill>
                  <a:srgbClr val="000000"/>
                </a:solidFill>
                <a:effectLst/>
              </a:rPr>
              <a:t> </a:t>
            </a:r>
            <a:r>
              <a:rPr lang="en-US" sz="1400" b="0" i="0" u="none" strike="noStrike" noProof="0" dirty="0">
                <a:solidFill>
                  <a:srgbClr val="000000"/>
                </a:solidFill>
                <a:effectLst/>
              </a:rPr>
              <a:t>E</a:t>
            </a:r>
            <a:r>
              <a:rPr lang="en-US" sz="100" b="0" i="0" u="none" strike="noStrike" noProof="0" dirty="0">
                <a:solidFill>
                  <a:srgbClr val="000000"/>
                </a:solidFill>
                <a:effectLst/>
              </a:rPr>
              <a:t> </a:t>
            </a:r>
            <a:r>
              <a:rPr lang="en-US" sz="1400" b="0" i="0" u="none" strike="noStrike" noProof="0" dirty="0">
                <a:solidFill>
                  <a:srgbClr val="000000"/>
                </a:solidFill>
                <a:effectLst/>
              </a:rPr>
              <a:t>P; 3 / 5; 4,500; E</a:t>
            </a:r>
            <a:r>
              <a:rPr lang="en-US" sz="100" b="0" i="0" u="none" strike="noStrike" noProof="0" dirty="0">
                <a:solidFill>
                  <a:srgbClr val="000000"/>
                </a:solidFill>
                <a:effectLst/>
              </a:rPr>
              <a:t> </a:t>
            </a:r>
            <a:r>
              <a:rPr lang="en-US" sz="1400" b="0" i="0" u="none" strike="noStrike" noProof="0" dirty="0">
                <a:solidFill>
                  <a:srgbClr val="000000"/>
                </a:solidFill>
                <a:effectLst/>
              </a:rPr>
              <a:t>F</a:t>
            </a:r>
            <a:r>
              <a:rPr lang="en-US" sz="100" b="0" i="0" u="none" strike="noStrike" noProof="0" dirty="0">
                <a:solidFill>
                  <a:srgbClr val="000000"/>
                </a:solidFill>
                <a:effectLst/>
              </a:rPr>
              <a:t> </a:t>
            </a:r>
            <a:r>
              <a:rPr lang="en-US" sz="1400" b="0" i="0" u="none" strike="noStrike" noProof="0" dirty="0">
                <a:solidFill>
                  <a:srgbClr val="000000"/>
                </a:solidFill>
                <a:effectLst/>
              </a:rPr>
              <a:t>T. Row 3. 3 / 19; 4,200; D</a:t>
            </a:r>
            <a:r>
              <a:rPr lang="en-US" sz="100" b="0" i="0" u="none" strike="noStrike" noProof="0" dirty="0">
                <a:solidFill>
                  <a:srgbClr val="000000"/>
                </a:solidFill>
                <a:effectLst/>
              </a:rPr>
              <a:t> </a:t>
            </a:r>
            <a:r>
              <a:rPr lang="en-US" sz="1400" b="0" i="0" u="none" strike="noStrike" noProof="0" dirty="0">
                <a:solidFill>
                  <a:srgbClr val="000000"/>
                </a:solidFill>
                <a:effectLst/>
              </a:rPr>
              <a:t>E</a:t>
            </a:r>
            <a:r>
              <a:rPr lang="en-US" sz="100" b="0" i="0" u="none" strike="noStrike" noProof="0" dirty="0">
                <a:solidFill>
                  <a:srgbClr val="000000"/>
                </a:solidFill>
                <a:effectLst/>
              </a:rPr>
              <a:t> </a:t>
            </a:r>
            <a:r>
              <a:rPr lang="en-US" sz="1400" b="0" i="0" u="none" strike="noStrike" noProof="0" dirty="0">
                <a:solidFill>
                  <a:srgbClr val="000000"/>
                </a:solidFill>
                <a:effectLst/>
              </a:rPr>
              <a:t>P; 3 / 10; 3,300; D</a:t>
            </a:r>
            <a:r>
              <a:rPr lang="en-US" sz="100" b="0" i="0" u="none" strike="noStrike" noProof="0" dirty="0">
                <a:solidFill>
                  <a:srgbClr val="000000"/>
                </a:solidFill>
                <a:effectLst/>
              </a:rPr>
              <a:t> </a:t>
            </a:r>
            <a:r>
              <a:rPr lang="en-US" sz="1400" b="0" i="0" u="none" strike="noStrike" noProof="0" dirty="0">
                <a:solidFill>
                  <a:srgbClr val="000000"/>
                </a:solidFill>
                <a:effectLst/>
              </a:rPr>
              <a:t>C. Row 4. 3 / 22; 7,400; D</a:t>
            </a:r>
            <a:r>
              <a:rPr lang="en-US" sz="100" b="0" i="0" u="none" strike="noStrike" noProof="0" dirty="0">
                <a:solidFill>
                  <a:srgbClr val="000000"/>
                </a:solidFill>
                <a:effectLst/>
              </a:rPr>
              <a:t> </a:t>
            </a:r>
            <a:r>
              <a:rPr lang="en-US" sz="1400" b="0" i="0" u="none" strike="noStrike" noProof="0" dirty="0">
                <a:solidFill>
                  <a:srgbClr val="000000"/>
                </a:solidFill>
                <a:effectLst/>
              </a:rPr>
              <a:t>E</a:t>
            </a:r>
            <a:r>
              <a:rPr lang="en-US" sz="100" b="0" i="0" u="none" strike="noStrike" noProof="0" dirty="0">
                <a:solidFill>
                  <a:srgbClr val="000000"/>
                </a:solidFill>
                <a:effectLst/>
              </a:rPr>
              <a:t> </a:t>
            </a:r>
            <a:r>
              <a:rPr lang="en-US" sz="1400" b="0" i="0" u="none" strike="noStrike" noProof="0" dirty="0">
                <a:solidFill>
                  <a:srgbClr val="000000"/>
                </a:solidFill>
                <a:effectLst/>
              </a:rPr>
              <a:t>P; 3 / 21; 2,700; C</a:t>
            </a:r>
            <a:r>
              <a:rPr lang="en-US" sz="100" b="0" i="0" u="none" strike="noStrike" noProof="0" dirty="0">
                <a:solidFill>
                  <a:srgbClr val="000000"/>
                </a:solidFill>
                <a:effectLst/>
              </a:rPr>
              <a:t> </a:t>
            </a:r>
            <a:r>
              <a:rPr lang="en-US" sz="1400" b="0" i="0" u="none" strike="noStrike" noProof="0" dirty="0">
                <a:solidFill>
                  <a:srgbClr val="000000"/>
                </a:solidFill>
                <a:effectLst/>
              </a:rPr>
              <a:t>H</a:t>
            </a:r>
            <a:r>
              <a:rPr lang="en-US" sz="100" b="0" i="0" u="none" strike="noStrike" noProof="0" dirty="0">
                <a:solidFill>
                  <a:srgbClr val="000000"/>
                </a:solidFill>
                <a:effectLst/>
              </a:rPr>
              <a:t> </a:t>
            </a:r>
            <a:r>
              <a:rPr lang="en-US" sz="1400" b="0" i="0" u="none" strike="noStrike" noProof="0" dirty="0">
                <a:solidFill>
                  <a:srgbClr val="000000"/>
                </a:solidFill>
                <a:effectLst/>
              </a:rPr>
              <a:t>K 294. Row 5. 3 / 26; 6,300; D</a:t>
            </a:r>
            <a:r>
              <a:rPr lang="en-US" sz="100" b="0" i="0" u="none" strike="noStrike" noProof="0" dirty="0">
                <a:solidFill>
                  <a:srgbClr val="000000"/>
                </a:solidFill>
                <a:effectLst/>
              </a:rPr>
              <a:t> </a:t>
            </a:r>
            <a:r>
              <a:rPr lang="en-US" sz="1400" b="0" i="0" u="none" strike="noStrike" noProof="0" dirty="0">
                <a:solidFill>
                  <a:srgbClr val="000000"/>
                </a:solidFill>
                <a:effectLst/>
              </a:rPr>
              <a:t>E</a:t>
            </a:r>
            <a:r>
              <a:rPr lang="en-US" sz="100" b="0" i="0" u="none" strike="noStrike" noProof="0" dirty="0">
                <a:solidFill>
                  <a:srgbClr val="000000"/>
                </a:solidFill>
                <a:effectLst/>
              </a:rPr>
              <a:t> </a:t>
            </a:r>
            <a:r>
              <a:rPr lang="en-US" sz="1400" b="0" i="0" u="none" strike="noStrike" noProof="0" dirty="0">
                <a:solidFill>
                  <a:srgbClr val="000000"/>
                </a:solidFill>
                <a:effectLst/>
              </a:rPr>
              <a:t>P; 3 / 23; 2,100; D</a:t>
            </a:r>
            <a:r>
              <a:rPr lang="en-US" sz="100" b="0" i="0" u="none" strike="noStrike" noProof="0" dirty="0">
                <a:solidFill>
                  <a:srgbClr val="000000"/>
                </a:solidFill>
                <a:effectLst/>
              </a:rPr>
              <a:t> </a:t>
            </a:r>
            <a:r>
              <a:rPr lang="en-US" sz="1400" b="0" i="0" u="none" strike="noStrike" noProof="0" dirty="0">
                <a:solidFill>
                  <a:srgbClr val="000000"/>
                </a:solidFill>
                <a:effectLst/>
              </a:rPr>
              <a:t>C. Row 6. 3 / 29; 2,000; N</a:t>
            </a:r>
            <a:r>
              <a:rPr lang="en-US" sz="100" b="0" i="0" u="none" strike="noStrike" noProof="0" dirty="0">
                <a:solidFill>
                  <a:srgbClr val="000000"/>
                </a:solidFill>
                <a:effectLst/>
              </a:rPr>
              <a:t> </a:t>
            </a:r>
            <a:r>
              <a:rPr lang="en-US" sz="1400" b="0" i="0" u="none" strike="noStrike" noProof="0" dirty="0">
                <a:solidFill>
                  <a:srgbClr val="000000"/>
                </a:solidFill>
                <a:effectLst/>
              </a:rPr>
              <a:t>O</a:t>
            </a:r>
            <a:r>
              <a:rPr lang="en-US" sz="100" b="0" i="0" u="none" strike="noStrike" noProof="0" dirty="0">
                <a:solidFill>
                  <a:srgbClr val="000000"/>
                </a:solidFill>
                <a:effectLst/>
              </a:rPr>
              <a:t> </a:t>
            </a:r>
            <a:r>
              <a:rPr lang="en-US" sz="1400" b="0" i="0" u="none" strike="noStrike" noProof="0" dirty="0">
                <a:solidFill>
                  <a:srgbClr val="000000"/>
                </a:solidFill>
                <a:effectLst/>
              </a:rPr>
              <a:t>T</a:t>
            </a:r>
            <a:r>
              <a:rPr lang="en-US" sz="100" b="0" i="0" u="none" strike="noStrike" noProof="0" dirty="0">
                <a:solidFill>
                  <a:srgbClr val="000000"/>
                </a:solidFill>
                <a:effectLst/>
              </a:rPr>
              <a:t> </a:t>
            </a:r>
            <a:r>
              <a:rPr lang="en-US" sz="1400" b="0" i="0" u="none" strike="noStrike" noProof="0" dirty="0">
                <a:solidFill>
                  <a:srgbClr val="000000"/>
                </a:solidFill>
                <a:effectLst/>
              </a:rPr>
              <a:t>E; 3 / 27; 4,100; N</a:t>
            </a:r>
            <a:r>
              <a:rPr lang="en-US" sz="100" b="0" i="0" u="none" strike="noStrike" noProof="0" dirty="0">
                <a:solidFill>
                  <a:srgbClr val="000000"/>
                </a:solidFill>
                <a:effectLst/>
              </a:rPr>
              <a:t> </a:t>
            </a:r>
            <a:r>
              <a:rPr lang="en-US" sz="1400" b="0" i="0" u="none" strike="noStrike" noProof="0" dirty="0">
                <a:solidFill>
                  <a:srgbClr val="000000"/>
                </a:solidFill>
                <a:effectLst/>
              </a:rPr>
              <a:t>S</a:t>
            </a:r>
            <a:r>
              <a:rPr lang="en-US" sz="100" b="0" i="0" u="none" strike="noStrike" noProof="0" dirty="0">
                <a:solidFill>
                  <a:srgbClr val="000000"/>
                </a:solidFill>
                <a:effectLst/>
              </a:rPr>
              <a:t> </a:t>
            </a:r>
            <a:r>
              <a:rPr lang="en-US" sz="1400" b="0" i="0" u="none" strike="noStrike" noProof="0" dirty="0">
                <a:solidFill>
                  <a:srgbClr val="000000"/>
                </a:solidFill>
                <a:effectLst/>
              </a:rPr>
              <a:t>F. Row 7. 3 / 29; 200; I</a:t>
            </a:r>
            <a:r>
              <a:rPr lang="en-US" sz="100" b="0" i="0" u="none" strike="noStrike" noProof="0" dirty="0">
                <a:solidFill>
                  <a:srgbClr val="000000"/>
                </a:solidFill>
                <a:effectLst/>
              </a:rPr>
              <a:t> </a:t>
            </a:r>
            <a:r>
              <a:rPr lang="en-US" sz="1400" b="0" i="0" u="none" strike="noStrike" noProof="0" dirty="0">
                <a:solidFill>
                  <a:srgbClr val="000000"/>
                </a:solidFill>
                <a:effectLst/>
              </a:rPr>
              <a:t>N</a:t>
            </a:r>
            <a:r>
              <a:rPr lang="en-US" sz="100" b="0" i="0" u="none" strike="noStrike" noProof="0" dirty="0">
                <a:solidFill>
                  <a:srgbClr val="000000"/>
                </a:solidFill>
                <a:effectLst/>
              </a:rPr>
              <a:t> </a:t>
            </a:r>
            <a:r>
              <a:rPr lang="en-US" sz="1400" b="0" i="0" u="none" strike="noStrike" noProof="0" dirty="0">
                <a:solidFill>
                  <a:srgbClr val="000000"/>
                </a:solidFill>
                <a:effectLst/>
              </a:rPr>
              <a:t>T; 3 / 31; 2,800; S F. Row 8. Blank; blank; 3 / 31; 100; blank. Row 9. Blank; $29,600; blank; blank; $26,800; blank. The description below shows: D</a:t>
            </a:r>
            <a:r>
              <a:rPr lang="en-US" sz="100" b="0" i="0" u="none" strike="noStrike" noProof="0" dirty="0">
                <a:solidFill>
                  <a:srgbClr val="000000"/>
                </a:solidFill>
                <a:effectLst/>
              </a:rPr>
              <a:t> </a:t>
            </a:r>
            <a:r>
              <a:rPr lang="en-US" sz="1400" b="0" i="0" u="none" strike="noStrike" noProof="0" dirty="0">
                <a:solidFill>
                  <a:srgbClr val="000000"/>
                </a:solidFill>
                <a:effectLst/>
              </a:rPr>
              <a:t>E</a:t>
            </a:r>
            <a:r>
              <a:rPr lang="en-US" sz="100" b="0" i="0" u="none" strike="noStrike" noProof="0" dirty="0">
                <a:solidFill>
                  <a:srgbClr val="000000"/>
                </a:solidFill>
                <a:effectLst/>
              </a:rPr>
              <a:t> </a:t>
            </a:r>
            <a:r>
              <a:rPr lang="en-US" sz="1400" b="0" i="0" u="none" strike="noStrike" noProof="0" dirty="0">
                <a:solidFill>
                  <a:srgbClr val="000000"/>
                </a:solidFill>
                <a:effectLst/>
              </a:rPr>
              <a:t>P – customer deposit; N</a:t>
            </a:r>
            <a:r>
              <a:rPr lang="en-US" sz="100" b="0" i="0" u="none" strike="noStrike" noProof="0" dirty="0">
                <a:solidFill>
                  <a:srgbClr val="000000"/>
                </a:solidFill>
                <a:effectLst/>
              </a:rPr>
              <a:t> </a:t>
            </a:r>
            <a:r>
              <a:rPr lang="en-US" sz="1400" b="0" i="0" u="none" strike="noStrike" noProof="0" dirty="0">
                <a:solidFill>
                  <a:srgbClr val="000000"/>
                </a:solidFill>
                <a:effectLst/>
              </a:rPr>
              <a:t>O</a:t>
            </a:r>
            <a:r>
              <a:rPr lang="en-US" sz="100" b="0" i="0" u="none" strike="noStrike" noProof="0" dirty="0">
                <a:solidFill>
                  <a:srgbClr val="000000"/>
                </a:solidFill>
                <a:effectLst/>
              </a:rPr>
              <a:t> </a:t>
            </a:r>
            <a:r>
              <a:rPr lang="en-US" sz="1400" b="0" i="0" u="none" strike="noStrike" noProof="0" dirty="0">
                <a:solidFill>
                  <a:srgbClr val="000000"/>
                </a:solidFill>
                <a:effectLst/>
              </a:rPr>
              <a:t>T</a:t>
            </a:r>
            <a:r>
              <a:rPr lang="en-US" sz="100" b="0" i="0" u="none" strike="noStrike" noProof="0" dirty="0">
                <a:solidFill>
                  <a:srgbClr val="000000"/>
                </a:solidFill>
                <a:effectLst/>
              </a:rPr>
              <a:t> </a:t>
            </a:r>
            <a:r>
              <a:rPr lang="en-US" sz="1400" b="0" i="0" u="none" strike="noStrike" noProof="0" dirty="0">
                <a:solidFill>
                  <a:srgbClr val="000000"/>
                </a:solidFill>
                <a:effectLst/>
              </a:rPr>
              <a:t>E – note collected; E</a:t>
            </a:r>
            <a:r>
              <a:rPr lang="en-US" sz="100" b="0" i="0" u="none" strike="noStrike" noProof="0" dirty="0">
                <a:solidFill>
                  <a:srgbClr val="000000"/>
                </a:solidFill>
                <a:effectLst/>
              </a:rPr>
              <a:t> </a:t>
            </a:r>
            <a:r>
              <a:rPr lang="en-US" sz="1400" b="0" i="0" u="none" strike="noStrike" noProof="0" dirty="0">
                <a:solidFill>
                  <a:srgbClr val="000000"/>
                </a:solidFill>
                <a:effectLst/>
              </a:rPr>
              <a:t>F</a:t>
            </a:r>
            <a:r>
              <a:rPr lang="en-US" sz="100" b="0" i="0" u="none" strike="noStrike" noProof="0" dirty="0">
                <a:solidFill>
                  <a:srgbClr val="000000"/>
                </a:solidFill>
                <a:effectLst/>
              </a:rPr>
              <a:t> </a:t>
            </a:r>
            <a:r>
              <a:rPr lang="en-US" sz="1400" b="0" i="0" u="none" strike="noStrike" noProof="0" dirty="0">
                <a:solidFill>
                  <a:srgbClr val="000000"/>
                </a:solidFill>
                <a:effectLst/>
              </a:rPr>
              <a:t>T – electronic funds transfer; I</a:t>
            </a:r>
            <a:r>
              <a:rPr lang="en-US" sz="100" b="0" i="0" u="none" strike="noStrike" noProof="0" dirty="0">
                <a:solidFill>
                  <a:srgbClr val="000000"/>
                </a:solidFill>
                <a:effectLst/>
              </a:rPr>
              <a:t> </a:t>
            </a:r>
            <a:r>
              <a:rPr lang="en-US" sz="1400" b="0" i="0" u="none" strike="noStrike" noProof="0" dirty="0">
                <a:solidFill>
                  <a:srgbClr val="000000"/>
                </a:solidFill>
                <a:effectLst/>
              </a:rPr>
              <a:t>N</a:t>
            </a:r>
            <a:r>
              <a:rPr lang="en-US" sz="100" b="0" i="0" u="none" strike="noStrike" noProof="0" dirty="0">
                <a:solidFill>
                  <a:srgbClr val="000000"/>
                </a:solidFill>
                <a:effectLst/>
              </a:rPr>
              <a:t> </a:t>
            </a:r>
            <a:r>
              <a:rPr lang="en-US" sz="1400" b="0" i="0" u="none" strike="noStrike" noProof="0" dirty="0">
                <a:solidFill>
                  <a:srgbClr val="000000"/>
                </a:solidFill>
                <a:effectLst/>
              </a:rPr>
              <a:t>T – interest earned; C</a:t>
            </a:r>
            <a:r>
              <a:rPr lang="en-US" sz="100" b="0" i="0" u="none" strike="noStrike" noProof="0" dirty="0">
                <a:solidFill>
                  <a:srgbClr val="000000"/>
                </a:solidFill>
                <a:effectLst/>
              </a:rPr>
              <a:t> </a:t>
            </a:r>
            <a:r>
              <a:rPr lang="en-US" sz="1400" b="0" i="0" u="none" strike="noStrike" noProof="0" dirty="0">
                <a:solidFill>
                  <a:srgbClr val="000000"/>
                </a:solidFill>
                <a:effectLst/>
              </a:rPr>
              <a:t>H</a:t>
            </a:r>
            <a:r>
              <a:rPr lang="en-US" sz="100" b="0" i="0" u="none" strike="noStrike" noProof="0" dirty="0">
                <a:solidFill>
                  <a:srgbClr val="000000"/>
                </a:solidFill>
                <a:effectLst/>
              </a:rPr>
              <a:t> </a:t>
            </a:r>
            <a:r>
              <a:rPr lang="en-US" sz="1400" b="0" i="0" u="none" strike="noStrike" noProof="0" dirty="0">
                <a:solidFill>
                  <a:srgbClr val="000000"/>
                </a:solidFill>
                <a:effectLst/>
              </a:rPr>
              <a:t>K – customer check; D</a:t>
            </a:r>
            <a:r>
              <a:rPr lang="en-US" sz="100" b="0" i="0" u="none" strike="noStrike" noProof="0" dirty="0">
                <a:solidFill>
                  <a:srgbClr val="000000"/>
                </a:solidFill>
                <a:effectLst/>
              </a:rPr>
              <a:t> </a:t>
            </a:r>
            <a:r>
              <a:rPr lang="en-US" sz="1400" b="0" i="0" u="none" strike="noStrike" noProof="0" dirty="0">
                <a:solidFill>
                  <a:srgbClr val="000000"/>
                </a:solidFill>
                <a:effectLst/>
              </a:rPr>
              <a:t>C – debit card; S</a:t>
            </a:r>
            <a:r>
              <a:rPr lang="en-US" sz="100" b="0" i="0" u="none" strike="noStrike" noProof="0" dirty="0">
                <a:solidFill>
                  <a:srgbClr val="000000"/>
                </a:solidFill>
                <a:effectLst/>
              </a:rPr>
              <a:t> </a:t>
            </a:r>
            <a:r>
              <a:rPr lang="en-US" sz="1400" b="0" i="0" u="none" strike="noStrike" noProof="0" dirty="0">
                <a:solidFill>
                  <a:srgbClr val="000000"/>
                </a:solidFill>
                <a:effectLst/>
              </a:rPr>
              <a:t>F – service fees; N</a:t>
            </a:r>
            <a:r>
              <a:rPr lang="en-US" sz="100" b="0" i="0" u="none" strike="noStrike" noProof="0" dirty="0">
                <a:solidFill>
                  <a:srgbClr val="000000"/>
                </a:solidFill>
                <a:effectLst/>
              </a:rPr>
              <a:t> </a:t>
            </a:r>
            <a:r>
              <a:rPr lang="en-US" sz="1400" b="0" i="0" u="none" strike="noStrike" noProof="0" dirty="0">
                <a:solidFill>
                  <a:srgbClr val="000000"/>
                </a:solidFill>
                <a:effectLst/>
              </a:rPr>
              <a:t>S</a:t>
            </a:r>
            <a:r>
              <a:rPr lang="en-US" sz="100" b="0" i="0" u="none" strike="noStrike" noProof="0" dirty="0">
                <a:solidFill>
                  <a:srgbClr val="000000"/>
                </a:solidFill>
                <a:effectLst/>
              </a:rPr>
              <a:t> </a:t>
            </a:r>
            <a:r>
              <a:rPr lang="en-US" sz="1400" b="0" i="0" u="none" strike="noStrike" noProof="0" dirty="0">
                <a:solidFill>
                  <a:srgbClr val="000000"/>
                </a:solidFill>
                <a:effectLst/>
              </a:rPr>
              <a:t>F – nonsufficient funds. The ending balance as on March 31, 2024 for an amount of $26,400 is encircled.</a:t>
            </a:r>
            <a:endParaRPr lang="en-US" sz="1400" noProof="0" dirty="0"/>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fld id="{68151E55-6873-49E2-B8D5-2F265E6F1973}" type="slidenum">
              <a:rPr lang="en-US" smtClean="0"/>
              <a:t>97</a:t>
            </a:fld>
            <a:endParaRPr lang="en-US"/>
          </a:p>
        </p:txBody>
      </p:sp>
    </p:spTree>
    <p:extLst>
      <p:ext uri="{BB962C8B-B14F-4D97-AF65-F5344CB8AC3E}">
        <p14:creationId xmlns:p14="http://schemas.microsoft.com/office/powerpoint/2010/main" val="1822980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270869"/>
            <a:ext cx="8458200" cy="746472"/>
          </a:xfrm>
        </p:spPr>
        <p:txBody>
          <a:bodyPr>
            <a:noAutofit/>
          </a:bodyPr>
          <a:lstStyle/>
          <a:p>
            <a:r>
              <a:rPr lang="en-US" sz="3000" noProof="0" dirty="0">
                <a:solidFill>
                  <a:schemeClr val="tx1"/>
                </a:solidFill>
              </a:rPr>
              <a:t>Illustration 4–10 Differences in Cash Collections </a:t>
            </a:r>
            <a:r>
              <a:rPr lang="en-US" sz="3000" noProof="0" dirty="0"/>
              <a:t>– Text Alternative</a:t>
            </a:r>
          </a:p>
        </p:txBody>
      </p:sp>
      <p:sp>
        <p:nvSpPr>
          <p:cNvPr id="3" name="Text Placeholder 2">
            <a:extLst>
              <a:ext uri="{FF2B5EF4-FFF2-40B4-BE49-F238E27FC236}">
                <a16:creationId xmlns:a16="http://schemas.microsoft.com/office/drawing/2014/main" xmlns=""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1"/>
          </p:nvPr>
        </p:nvSpPr>
        <p:spPr>
          <a:xfrm>
            <a:off x="342900" y="1371601"/>
            <a:ext cx="8178800" cy="4876800"/>
          </a:xfrm>
        </p:spPr>
        <p:txBody>
          <a:bodyPr>
            <a:normAutofit/>
          </a:bodyPr>
          <a:lstStyle/>
          <a:p>
            <a:pPr>
              <a:spcBef>
                <a:spcPts val="1000"/>
              </a:spcBef>
              <a:spcAft>
                <a:spcPts val="0"/>
              </a:spcAft>
            </a:pPr>
            <a:r>
              <a:rPr lang="en-US" sz="1600" b="0" i="0" u="none" strike="noStrike" noProof="0" dirty="0">
                <a:solidFill>
                  <a:srgbClr val="000000"/>
                </a:solidFill>
                <a:effectLst/>
              </a:rPr>
              <a:t>The illustration shows 2 tables. The table on the left shows the company records and the table on the right shows the bank statement. The table on the left titled cash receipts contains 3 columns and 6 rows. The column headings are as follows: Date; Description; Amount. The row entries are as follows: Row 1. 3 / 5; Sales; $3,600. Row 2. 3 / 12; Sales; 5,900. Row 3. 3 / 16; Sales; 4,200. Row 4. 3 / 20; Sales; 7,400. Row 5. 3 / 24; Sales; 6,300. Row 6. 3 / 30; Sales; 8,500. The amount 8,500 is circled in red with a caption that reads: Deposit outstanding not in bank statement. The table on the right titled Deposits and credits contains 3 columns and 7 rows. The column headings are as follows: Date; Amount; Description. The row entries are as follows: Row 1. 3/ 8; $3,600; D</a:t>
            </a:r>
            <a:r>
              <a:rPr lang="en-US" sz="100" b="0" i="0" u="none" strike="noStrike" noProof="0" dirty="0">
                <a:solidFill>
                  <a:srgbClr val="000000"/>
                </a:solidFill>
                <a:effectLst/>
              </a:rPr>
              <a:t> </a:t>
            </a:r>
            <a:r>
              <a:rPr lang="en-US" sz="1600" b="0" i="0" u="none" strike="noStrike" noProof="0" dirty="0">
                <a:solidFill>
                  <a:srgbClr val="000000"/>
                </a:solidFill>
                <a:effectLst/>
              </a:rPr>
              <a:t>E</a:t>
            </a:r>
            <a:r>
              <a:rPr lang="en-US" sz="100" b="0" i="0" u="none" strike="noStrike" noProof="0" dirty="0">
                <a:solidFill>
                  <a:srgbClr val="000000"/>
                </a:solidFill>
                <a:effectLst/>
              </a:rPr>
              <a:t> </a:t>
            </a:r>
            <a:r>
              <a:rPr lang="en-US" sz="1600" b="0" i="0" u="none" strike="noStrike" noProof="0" dirty="0">
                <a:solidFill>
                  <a:srgbClr val="000000"/>
                </a:solidFill>
                <a:effectLst/>
              </a:rPr>
              <a:t>P. Row 2. 3 / 14; 5,900; D</a:t>
            </a:r>
            <a:r>
              <a:rPr lang="en-US" sz="100" b="0" i="0" u="none" strike="noStrike" noProof="0" dirty="0">
                <a:solidFill>
                  <a:srgbClr val="000000"/>
                </a:solidFill>
                <a:effectLst/>
              </a:rPr>
              <a:t> </a:t>
            </a:r>
            <a:r>
              <a:rPr lang="en-US" sz="1600" b="0" i="0" u="none" strike="noStrike" noProof="0" dirty="0">
                <a:solidFill>
                  <a:srgbClr val="000000"/>
                </a:solidFill>
                <a:effectLst/>
              </a:rPr>
              <a:t>E</a:t>
            </a:r>
            <a:r>
              <a:rPr lang="en-US" sz="100" b="0" i="0" u="none" strike="noStrike" noProof="0" dirty="0">
                <a:solidFill>
                  <a:srgbClr val="000000"/>
                </a:solidFill>
                <a:effectLst/>
              </a:rPr>
              <a:t> </a:t>
            </a:r>
            <a:r>
              <a:rPr lang="en-US" sz="1600" b="0" i="0" u="none" strike="noStrike" noProof="0" dirty="0">
                <a:solidFill>
                  <a:srgbClr val="000000"/>
                </a:solidFill>
                <a:effectLst/>
              </a:rPr>
              <a:t>P. Row 3. 3 / 19; 4,200; D</a:t>
            </a:r>
            <a:r>
              <a:rPr lang="en-US" sz="100" b="0" i="0" u="none" strike="noStrike" noProof="0" dirty="0">
                <a:solidFill>
                  <a:srgbClr val="000000"/>
                </a:solidFill>
                <a:effectLst/>
              </a:rPr>
              <a:t> </a:t>
            </a:r>
            <a:r>
              <a:rPr lang="en-US" sz="1600" b="0" i="0" u="none" strike="noStrike" noProof="0" dirty="0">
                <a:solidFill>
                  <a:srgbClr val="000000"/>
                </a:solidFill>
                <a:effectLst/>
              </a:rPr>
              <a:t>E</a:t>
            </a:r>
            <a:r>
              <a:rPr lang="en-US" sz="100" b="0" i="0" u="none" strike="noStrike" noProof="0" dirty="0">
                <a:solidFill>
                  <a:srgbClr val="000000"/>
                </a:solidFill>
                <a:effectLst/>
              </a:rPr>
              <a:t> </a:t>
            </a:r>
            <a:r>
              <a:rPr lang="en-US" sz="1600" b="0" i="0" u="none" strike="noStrike" noProof="0" dirty="0">
                <a:solidFill>
                  <a:srgbClr val="000000"/>
                </a:solidFill>
                <a:effectLst/>
              </a:rPr>
              <a:t>P. Row 4. Row 4. 3 / 22; 7,400; D</a:t>
            </a:r>
            <a:r>
              <a:rPr lang="en-US" sz="100" b="0" i="0" u="none" strike="noStrike" noProof="0" dirty="0">
                <a:solidFill>
                  <a:srgbClr val="000000"/>
                </a:solidFill>
                <a:effectLst/>
              </a:rPr>
              <a:t> </a:t>
            </a:r>
            <a:r>
              <a:rPr lang="en-US" sz="1600" b="0" i="0" u="none" strike="noStrike" noProof="0" dirty="0">
                <a:solidFill>
                  <a:srgbClr val="000000"/>
                </a:solidFill>
                <a:effectLst/>
              </a:rPr>
              <a:t>E</a:t>
            </a:r>
            <a:r>
              <a:rPr lang="en-US" sz="100" b="0" i="0" u="none" strike="noStrike" noProof="0" dirty="0">
                <a:solidFill>
                  <a:srgbClr val="000000"/>
                </a:solidFill>
                <a:effectLst/>
              </a:rPr>
              <a:t> </a:t>
            </a:r>
            <a:r>
              <a:rPr lang="en-US" sz="1600" b="0" i="0" u="none" strike="noStrike" noProof="0" dirty="0">
                <a:solidFill>
                  <a:srgbClr val="000000"/>
                </a:solidFill>
                <a:effectLst/>
              </a:rPr>
              <a:t>P. Row 5. 3 / 26; 6,300; D</a:t>
            </a:r>
            <a:r>
              <a:rPr lang="en-US" sz="100" b="0" i="0" u="none" strike="noStrike" noProof="0" dirty="0">
                <a:solidFill>
                  <a:srgbClr val="000000"/>
                </a:solidFill>
                <a:effectLst/>
              </a:rPr>
              <a:t> </a:t>
            </a:r>
            <a:r>
              <a:rPr lang="en-US" sz="1600" b="0" i="0" u="none" strike="noStrike" noProof="0" dirty="0">
                <a:solidFill>
                  <a:srgbClr val="000000"/>
                </a:solidFill>
                <a:effectLst/>
              </a:rPr>
              <a:t>E</a:t>
            </a:r>
            <a:r>
              <a:rPr lang="en-US" sz="100" b="0" i="0" u="none" strike="noStrike" noProof="0" dirty="0">
                <a:solidFill>
                  <a:srgbClr val="000000"/>
                </a:solidFill>
                <a:effectLst/>
              </a:rPr>
              <a:t> </a:t>
            </a:r>
            <a:r>
              <a:rPr lang="en-US" sz="1600" b="0" i="0" u="none" strike="noStrike" noProof="0" dirty="0">
                <a:solidFill>
                  <a:srgbClr val="000000"/>
                </a:solidFill>
                <a:effectLst/>
              </a:rPr>
              <a:t>P. Row 6. 3 / 29; 2,000; N</a:t>
            </a:r>
            <a:r>
              <a:rPr lang="en-US" sz="100" b="0" i="0" u="none" strike="noStrike" noProof="0" dirty="0">
                <a:solidFill>
                  <a:srgbClr val="000000"/>
                </a:solidFill>
                <a:effectLst/>
              </a:rPr>
              <a:t> </a:t>
            </a:r>
            <a:r>
              <a:rPr lang="en-US" sz="1600" b="0" i="0" u="none" strike="noStrike" noProof="0" dirty="0">
                <a:solidFill>
                  <a:srgbClr val="000000"/>
                </a:solidFill>
                <a:effectLst/>
              </a:rPr>
              <a:t>O</a:t>
            </a:r>
            <a:r>
              <a:rPr lang="en-US" sz="100" b="0" i="0" u="none" strike="noStrike" noProof="0" dirty="0">
                <a:solidFill>
                  <a:srgbClr val="000000"/>
                </a:solidFill>
                <a:effectLst/>
              </a:rPr>
              <a:t> </a:t>
            </a:r>
            <a:r>
              <a:rPr lang="en-US" sz="1600" b="0" i="0" u="none" strike="noStrike" noProof="0" dirty="0">
                <a:solidFill>
                  <a:srgbClr val="000000"/>
                </a:solidFill>
                <a:effectLst/>
              </a:rPr>
              <a:t>T</a:t>
            </a:r>
            <a:r>
              <a:rPr lang="en-US" sz="100" b="0" i="0" u="none" strike="noStrike" noProof="0" dirty="0">
                <a:solidFill>
                  <a:srgbClr val="000000"/>
                </a:solidFill>
                <a:effectLst/>
              </a:rPr>
              <a:t> </a:t>
            </a:r>
            <a:r>
              <a:rPr lang="en-US" sz="1600" b="0" i="0" u="none" strike="noStrike" noProof="0" dirty="0">
                <a:solidFill>
                  <a:srgbClr val="000000"/>
                </a:solidFill>
                <a:effectLst/>
              </a:rPr>
              <a:t>E. Row 7. 3 / 29; 200; I</a:t>
            </a:r>
            <a:r>
              <a:rPr lang="en-US" sz="100" b="0" i="0" u="none" strike="noStrike" noProof="0" dirty="0">
                <a:solidFill>
                  <a:srgbClr val="000000"/>
                </a:solidFill>
                <a:effectLst/>
              </a:rPr>
              <a:t> </a:t>
            </a:r>
            <a:r>
              <a:rPr lang="en-US" sz="1600" b="0" i="0" u="none" strike="noStrike" noProof="0" dirty="0">
                <a:solidFill>
                  <a:srgbClr val="000000"/>
                </a:solidFill>
                <a:effectLst/>
              </a:rPr>
              <a:t>N</a:t>
            </a:r>
            <a:r>
              <a:rPr lang="en-US" sz="100" b="0" i="0" u="none" strike="noStrike" noProof="0" dirty="0">
                <a:solidFill>
                  <a:srgbClr val="000000"/>
                </a:solidFill>
                <a:effectLst/>
              </a:rPr>
              <a:t> </a:t>
            </a:r>
            <a:r>
              <a:rPr lang="en-US" sz="1600" b="0" i="0" u="none" strike="noStrike" noProof="0" dirty="0">
                <a:solidFill>
                  <a:srgbClr val="000000"/>
                </a:solidFill>
                <a:effectLst/>
              </a:rPr>
              <a:t>T. The amounts 2,000 and 200 are encircled with a caption that reads: Cash increase not in company records. Between the tables are two way horizontal arrows from row 1 to row 5. This illustration highlights the differences in cash collections reported in the company records and those reported in the bank statement. The differences are circled in red. When preparing the bank reconciliation, we need to focus only on those items. The amounts not circled have been recorded by both the company and the bank, so these items are already reconciled and therefore do not need further attention.</a:t>
            </a:r>
            <a:r>
              <a:rPr lang="en-US" sz="1600" noProof="0" dirty="0"/>
              <a:t> </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fld id="{68151E55-6873-49E2-B8D5-2F265E6F1973}" type="slidenum">
              <a:rPr lang="en-US" smtClean="0"/>
              <a:t>98</a:t>
            </a:fld>
            <a:endParaRPr lang="en-US"/>
          </a:p>
        </p:txBody>
      </p:sp>
    </p:spTree>
    <p:extLst>
      <p:ext uri="{BB962C8B-B14F-4D97-AF65-F5344CB8AC3E}">
        <p14:creationId xmlns:p14="http://schemas.microsoft.com/office/powerpoint/2010/main" val="42558162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4BD4DC-B29D-4077-A952-3D6776ED8ABC}"/>
              </a:ext>
            </a:extLst>
          </p:cNvPr>
          <p:cNvSpPr>
            <a:spLocks noGrp="1"/>
          </p:cNvSpPr>
          <p:nvPr>
            <p:ph type="title"/>
          </p:nvPr>
        </p:nvSpPr>
        <p:spPr>
          <a:xfrm>
            <a:off x="342900" y="270869"/>
            <a:ext cx="8458200" cy="746472"/>
          </a:xfrm>
        </p:spPr>
        <p:txBody>
          <a:bodyPr>
            <a:noAutofit/>
          </a:bodyPr>
          <a:lstStyle/>
          <a:p>
            <a:r>
              <a:rPr lang="en-US" sz="3000" noProof="0" dirty="0">
                <a:solidFill>
                  <a:schemeClr val="tx1"/>
                </a:solidFill>
              </a:rPr>
              <a:t>Illustration 4–11 Differences in Cash Payments </a:t>
            </a:r>
            <a:r>
              <a:rPr lang="en-US" sz="3000" noProof="0" dirty="0"/>
              <a:t>– Text Alternative</a:t>
            </a:r>
          </a:p>
        </p:txBody>
      </p:sp>
      <p:sp>
        <p:nvSpPr>
          <p:cNvPr id="3" name="Text Placeholder 2">
            <a:extLst>
              <a:ext uri="{FF2B5EF4-FFF2-40B4-BE49-F238E27FC236}">
                <a16:creationId xmlns:a16="http://schemas.microsoft.com/office/drawing/2014/main" xmlns=""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4" name="Content Placeholder 3">
            <a:extLst>
              <a:ext uri="{FF2B5EF4-FFF2-40B4-BE49-F238E27FC236}">
                <a16:creationId xmlns:a16="http://schemas.microsoft.com/office/drawing/2014/main" xmlns="" id="{682B4685-AFF6-4664-AF0E-CBEF4179CF57}"/>
              </a:ext>
            </a:extLst>
          </p:cNvPr>
          <p:cNvSpPr>
            <a:spLocks noGrp="1"/>
          </p:cNvSpPr>
          <p:nvPr>
            <p:ph sz="quarter" idx="11"/>
          </p:nvPr>
        </p:nvSpPr>
        <p:spPr>
          <a:xfrm>
            <a:off x="342900" y="1371601"/>
            <a:ext cx="8153400" cy="4876800"/>
          </a:xfrm>
        </p:spPr>
        <p:txBody>
          <a:bodyPr>
            <a:normAutofit/>
          </a:bodyPr>
          <a:lstStyle/>
          <a:p>
            <a:pPr>
              <a:spcBef>
                <a:spcPts val="1000"/>
              </a:spcBef>
              <a:spcAft>
                <a:spcPts val="0"/>
              </a:spcAft>
            </a:pPr>
            <a:r>
              <a:rPr lang="en-US" sz="1600" b="0" i="0" u="none" strike="noStrike" noProof="0" dirty="0">
                <a:solidFill>
                  <a:srgbClr val="000000"/>
                </a:solidFill>
                <a:effectLst/>
              </a:rPr>
              <a:t>The illustration shows 2 tables. The table on the left shows the company records and the table on the right shows the bank statement. The table on the left titled cash disbursements contains 4 columns and 6 rows. The column headings are as follows: Date; Desc.; Memo; Amount. The row entries are as follows: Row 1. 3 / 1; E</a:t>
            </a:r>
            <a:r>
              <a:rPr lang="en-US" sz="100" b="0" i="0" u="none" strike="noStrike" noProof="0" dirty="0">
                <a:solidFill>
                  <a:srgbClr val="000000"/>
                </a:solidFill>
                <a:effectLst/>
              </a:rPr>
              <a:t> </a:t>
            </a:r>
            <a:r>
              <a:rPr lang="en-US" sz="1600" b="0" i="0" u="none" strike="noStrike" noProof="0" dirty="0">
                <a:solidFill>
                  <a:srgbClr val="000000"/>
                </a:solidFill>
                <a:effectLst/>
              </a:rPr>
              <a:t>F</a:t>
            </a:r>
            <a:r>
              <a:rPr lang="en-US" sz="100" b="0" i="0" u="none" strike="noStrike" noProof="0" dirty="0">
                <a:solidFill>
                  <a:srgbClr val="000000"/>
                </a:solidFill>
                <a:effectLst/>
              </a:rPr>
              <a:t> </a:t>
            </a:r>
            <a:r>
              <a:rPr lang="en-US" sz="1600" b="0" i="0" u="none" strike="noStrike" noProof="0" dirty="0">
                <a:solidFill>
                  <a:srgbClr val="000000"/>
                </a:solidFill>
                <a:effectLst/>
              </a:rPr>
              <a:t>T; Salaries; $7,200. Row 2. 3 / 5; E</a:t>
            </a:r>
            <a:r>
              <a:rPr lang="en-US" sz="100" b="0" i="0" u="none" strike="noStrike" noProof="0" dirty="0">
                <a:solidFill>
                  <a:srgbClr val="000000"/>
                </a:solidFill>
                <a:effectLst/>
              </a:rPr>
              <a:t> </a:t>
            </a:r>
            <a:r>
              <a:rPr lang="en-US" sz="1600" b="0" i="0" u="none" strike="noStrike" noProof="0" dirty="0">
                <a:solidFill>
                  <a:srgbClr val="000000"/>
                </a:solidFill>
                <a:effectLst/>
              </a:rPr>
              <a:t>F</a:t>
            </a:r>
            <a:r>
              <a:rPr lang="en-US" sz="100" b="0" i="0" u="none" strike="noStrike" noProof="0" dirty="0">
                <a:solidFill>
                  <a:srgbClr val="000000"/>
                </a:solidFill>
                <a:effectLst/>
              </a:rPr>
              <a:t> </a:t>
            </a:r>
            <a:r>
              <a:rPr lang="en-US" sz="1600" b="0" i="0" u="none" strike="noStrike" noProof="0" dirty="0">
                <a:solidFill>
                  <a:srgbClr val="000000"/>
                </a:solidFill>
                <a:effectLst/>
              </a:rPr>
              <a:t>T; Rent; 4,500. Row 3. 3 / 10; D</a:t>
            </a:r>
            <a:r>
              <a:rPr lang="en-US" sz="100" b="0" i="0" u="none" strike="noStrike" noProof="0" dirty="0">
                <a:solidFill>
                  <a:srgbClr val="000000"/>
                </a:solidFill>
                <a:effectLst/>
              </a:rPr>
              <a:t> </a:t>
            </a:r>
            <a:r>
              <a:rPr lang="en-US" sz="1600" b="0" i="0" u="none" strike="noStrike" noProof="0" dirty="0">
                <a:solidFill>
                  <a:srgbClr val="000000"/>
                </a:solidFill>
                <a:effectLst/>
              </a:rPr>
              <a:t>C; Advertising; 3,000. Row 4. 3 / 17; C</a:t>
            </a:r>
            <a:r>
              <a:rPr lang="en-US" sz="100" b="0" i="0" u="none" strike="noStrike" noProof="0" dirty="0">
                <a:solidFill>
                  <a:srgbClr val="000000"/>
                </a:solidFill>
                <a:effectLst/>
              </a:rPr>
              <a:t> </a:t>
            </a:r>
            <a:r>
              <a:rPr lang="en-US" sz="1600" b="0" i="0" u="none" strike="noStrike" noProof="0" dirty="0">
                <a:solidFill>
                  <a:srgbClr val="000000"/>
                </a:solidFill>
                <a:effectLst/>
              </a:rPr>
              <a:t>H</a:t>
            </a:r>
            <a:r>
              <a:rPr lang="en-US" sz="100" b="0" i="0" u="none" strike="noStrike" noProof="0" dirty="0">
                <a:solidFill>
                  <a:srgbClr val="000000"/>
                </a:solidFill>
                <a:effectLst/>
              </a:rPr>
              <a:t> </a:t>
            </a:r>
            <a:r>
              <a:rPr lang="en-US" sz="1600" b="0" i="0" u="none" strike="noStrike" noProof="0" dirty="0">
                <a:solidFill>
                  <a:srgbClr val="000000"/>
                </a:solidFill>
                <a:effectLst/>
              </a:rPr>
              <a:t>K 294; Supplies; 2,700. Row 5. 3 / 23; D</a:t>
            </a:r>
            <a:r>
              <a:rPr lang="en-US" sz="100" b="0" i="0" u="none" strike="noStrike" noProof="0" dirty="0">
                <a:solidFill>
                  <a:srgbClr val="000000"/>
                </a:solidFill>
                <a:effectLst/>
              </a:rPr>
              <a:t> </a:t>
            </a:r>
            <a:r>
              <a:rPr lang="en-US" sz="1600" b="0" i="0" u="none" strike="noStrike" noProof="0" dirty="0">
                <a:solidFill>
                  <a:srgbClr val="000000"/>
                </a:solidFill>
                <a:effectLst/>
              </a:rPr>
              <a:t>C; Repairs; 2,100. Row 6. 3 / 28; C</a:t>
            </a:r>
            <a:r>
              <a:rPr lang="en-US" sz="100" b="0" i="0" u="none" strike="noStrike" noProof="0" dirty="0">
                <a:solidFill>
                  <a:srgbClr val="000000"/>
                </a:solidFill>
                <a:effectLst/>
              </a:rPr>
              <a:t> </a:t>
            </a:r>
            <a:r>
              <a:rPr lang="en-US" sz="1600" b="0" i="0" u="none" strike="noStrike" noProof="0" dirty="0">
                <a:solidFill>
                  <a:srgbClr val="000000"/>
                </a:solidFill>
                <a:effectLst/>
              </a:rPr>
              <a:t>H</a:t>
            </a:r>
            <a:r>
              <a:rPr lang="en-US" sz="100" b="0" i="0" u="none" strike="noStrike" noProof="0" dirty="0">
                <a:solidFill>
                  <a:srgbClr val="000000"/>
                </a:solidFill>
                <a:effectLst/>
              </a:rPr>
              <a:t> </a:t>
            </a:r>
            <a:r>
              <a:rPr lang="en-US" sz="1600" b="0" i="0" u="none" strike="noStrike" noProof="0" dirty="0">
                <a:solidFill>
                  <a:srgbClr val="000000"/>
                </a:solidFill>
                <a:effectLst/>
              </a:rPr>
              <a:t>K 295; Insurance; 5,400. The amount 5,400 is circled in red with a caption that reads: Checks outstanding not in bank statement. The table on the right titled Cash disbursements contains 3 columns and 8 rows. The column headings are as follows: Date; Amount; Description. The row entries are as follows: Row 1. 3/ 1; $7,200; E</a:t>
            </a:r>
            <a:r>
              <a:rPr lang="en-US" sz="100" b="0" i="0" u="none" strike="noStrike" noProof="0" dirty="0">
                <a:solidFill>
                  <a:srgbClr val="000000"/>
                </a:solidFill>
                <a:effectLst/>
              </a:rPr>
              <a:t> </a:t>
            </a:r>
            <a:r>
              <a:rPr lang="en-US" sz="1600" b="0" i="0" u="none" strike="noStrike" noProof="0" dirty="0">
                <a:solidFill>
                  <a:srgbClr val="000000"/>
                </a:solidFill>
                <a:effectLst/>
              </a:rPr>
              <a:t>F</a:t>
            </a:r>
            <a:r>
              <a:rPr lang="en-US" sz="100" b="0" i="0" u="none" strike="noStrike" noProof="0" dirty="0">
                <a:solidFill>
                  <a:srgbClr val="000000"/>
                </a:solidFill>
                <a:effectLst/>
              </a:rPr>
              <a:t> </a:t>
            </a:r>
            <a:r>
              <a:rPr lang="en-US" sz="1600" b="0" i="0" u="none" strike="noStrike" noProof="0" dirty="0">
                <a:solidFill>
                  <a:srgbClr val="000000"/>
                </a:solidFill>
                <a:effectLst/>
              </a:rPr>
              <a:t>T. Row 2. 3 / 5; 4,500; E</a:t>
            </a:r>
            <a:r>
              <a:rPr lang="en-US" sz="100" b="0" i="0" u="none" strike="noStrike" noProof="0" dirty="0">
                <a:solidFill>
                  <a:srgbClr val="000000"/>
                </a:solidFill>
                <a:effectLst/>
              </a:rPr>
              <a:t> </a:t>
            </a:r>
            <a:r>
              <a:rPr lang="en-US" sz="1600" b="0" i="0" u="none" strike="noStrike" noProof="0" dirty="0">
                <a:solidFill>
                  <a:srgbClr val="000000"/>
                </a:solidFill>
                <a:effectLst/>
              </a:rPr>
              <a:t>F</a:t>
            </a:r>
            <a:r>
              <a:rPr lang="en-US" sz="100" b="0" i="0" u="none" strike="noStrike" noProof="0" dirty="0">
                <a:solidFill>
                  <a:srgbClr val="000000"/>
                </a:solidFill>
                <a:effectLst/>
              </a:rPr>
              <a:t> </a:t>
            </a:r>
            <a:r>
              <a:rPr lang="en-US" sz="1600" b="0" i="0" u="none" strike="noStrike" noProof="0" dirty="0">
                <a:solidFill>
                  <a:srgbClr val="000000"/>
                </a:solidFill>
                <a:effectLst/>
              </a:rPr>
              <a:t>T. Row 3. 3 / 10; 3,300; D</a:t>
            </a:r>
            <a:r>
              <a:rPr lang="en-US" sz="100" b="0" i="0" u="none" strike="noStrike" noProof="0" dirty="0">
                <a:solidFill>
                  <a:srgbClr val="000000"/>
                </a:solidFill>
                <a:effectLst/>
              </a:rPr>
              <a:t> </a:t>
            </a:r>
            <a:r>
              <a:rPr lang="en-US" sz="1600" b="0" i="0" u="none" strike="noStrike" noProof="0" dirty="0">
                <a:solidFill>
                  <a:srgbClr val="000000"/>
                </a:solidFill>
                <a:effectLst/>
              </a:rPr>
              <a:t>C. Row 4. Row 4. 3 / 21; 2,700; C</a:t>
            </a:r>
            <a:r>
              <a:rPr lang="en-US" sz="100" b="0" i="0" u="none" strike="noStrike" noProof="0" dirty="0">
                <a:solidFill>
                  <a:srgbClr val="000000"/>
                </a:solidFill>
                <a:effectLst/>
              </a:rPr>
              <a:t> </a:t>
            </a:r>
            <a:r>
              <a:rPr lang="en-US" sz="1600" b="0" i="0" u="none" strike="noStrike" noProof="0" dirty="0">
                <a:solidFill>
                  <a:srgbClr val="000000"/>
                </a:solidFill>
                <a:effectLst/>
              </a:rPr>
              <a:t>H</a:t>
            </a:r>
            <a:r>
              <a:rPr lang="en-US" sz="100" b="0" i="0" u="none" strike="noStrike" noProof="0" dirty="0">
                <a:solidFill>
                  <a:srgbClr val="000000"/>
                </a:solidFill>
                <a:effectLst/>
              </a:rPr>
              <a:t> </a:t>
            </a:r>
            <a:r>
              <a:rPr lang="en-US" sz="1600" b="0" i="0" u="none" strike="noStrike" noProof="0" dirty="0">
                <a:solidFill>
                  <a:srgbClr val="000000"/>
                </a:solidFill>
                <a:effectLst/>
              </a:rPr>
              <a:t>K 294. Row 5. 3 / 23; 2,100; D</a:t>
            </a:r>
            <a:r>
              <a:rPr lang="en-US" sz="100" b="0" i="0" u="none" strike="noStrike" noProof="0" dirty="0">
                <a:solidFill>
                  <a:srgbClr val="000000"/>
                </a:solidFill>
                <a:effectLst/>
              </a:rPr>
              <a:t> </a:t>
            </a:r>
            <a:r>
              <a:rPr lang="en-US" sz="1600" b="0" i="0" u="none" strike="noStrike" noProof="0" dirty="0">
                <a:solidFill>
                  <a:srgbClr val="000000"/>
                </a:solidFill>
                <a:effectLst/>
              </a:rPr>
              <a:t>C. Row 6. 3 / 27; 4,100; E</a:t>
            </a:r>
            <a:r>
              <a:rPr lang="en-US" sz="100" b="0" u="none" strike="noStrike" noProof="0" dirty="0">
                <a:solidFill>
                  <a:srgbClr val="000000"/>
                </a:solidFill>
                <a:effectLst/>
              </a:rPr>
              <a:t> </a:t>
            </a:r>
            <a:r>
              <a:rPr lang="en-US" sz="1600" b="0" i="0" u="none" strike="noStrike" noProof="0" dirty="0">
                <a:solidFill>
                  <a:srgbClr val="000000"/>
                </a:solidFill>
                <a:effectLst/>
              </a:rPr>
              <a:t>F</a:t>
            </a:r>
            <a:r>
              <a:rPr lang="en-US" sz="100" b="0" u="none" strike="noStrike" noProof="0" dirty="0">
                <a:solidFill>
                  <a:srgbClr val="000000"/>
                </a:solidFill>
                <a:effectLst/>
              </a:rPr>
              <a:t> </a:t>
            </a:r>
            <a:r>
              <a:rPr lang="en-US" sz="1600" b="0" i="0" u="none" strike="noStrike" noProof="0" dirty="0">
                <a:solidFill>
                  <a:srgbClr val="000000"/>
                </a:solidFill>
                <a:effectLst/>
              </a:rPr>
              <a:t>T. Row 7. 3 / 31; 2,800; N</a:t>
            </a:r>
            <a:r>
              <a:rPr lang="en-US" sz="100" b="0" i="0" u="none" strike="noStrike" noProof="0" dirty="0">
                <a:solidFill>
                  <a:srgbClr val="000000"/>
                </a:solidFill>
                <a:effectLst/>
              </a:rPr>
              <a:t> </a:t>
            </a:r>
            <a:r>
              <a:rPr lang="en-US" sz="1600" b="0" i="0" u="none" strike="noStrike" noProof="0" dirty="0">
                <a:solidFill>
                  <a:srgbClr val="000000"/>
                </a:solidFill>
                <a:effectLst/>
              </a:rPr>
              <a:t>S</a:t>
            </a:r>
            <a:r>
              <a:rPr lang="en-US" sz="100" b="0" i="0" u="none" strike="noStrike" noProof="0" dirty="0">
                <a:solidFill>
                  <a:srgbClr val="000000"/>
                </a:solidFill>
                <a:effectLst/>
              </a:rPr>
              <a:t> </a:t>
            </a:r>
            <a:r>
              <a:rPr lang="en-US" sz="1600" b="0" i="0" u="none" strike="noStrike" noProof="0" dirty="0">
                <a:solidFill>
                  <a:srgbClr val="000000"/>
                </a:solidFill>
                <a:effectLst/>
              </a:rPr>
              <a:t>F. Row 8. 3 / 31; 100; S</a:t>
            </a:r>
            <a:r>
              <a:rPr lang="en-US" sz="100" b="0" i="0" u="none" strike="noStrike" noProof="0" dirty="0">
                <a:solidFill>
                  <a:srgbClr val="000000"/>
                </a:solidFill>
                <a:effectLst/>
              </a:rPr>
              <a:t> </a:t>
            </a:r>
            <a:r>
              <a:rPr lang="en-US" sz="1600" b="0" i="0" u="none" strike="noStrike" noProof="0" dirty="0">
                <a:solidFill>
                  <a:srgbClr val="000000"/>
                </a:solidFill>
                <a:effectLst/>
              </a:rPr>
              <a:t>F. The amount 3,300 in row 3 column 2 is encircled in red with a caption on the right that reads: Company error of $300. The amounts 4,100, 2,800 and 100 from rows 6, 7 and 8 of column 2 are encircled in red with a caption below that reads: Cash decreases not in company records. Between the two tables are horizontal two way arrows from rows 1 to 5.</a:t>
            </a:r>
            <a:r>
              <a:rPr lang="en-US" sz="1600" noProof="0" dirty="0"/>
              <a:t> </a:t>
            </a:r>
          </a:p>
        </p:txBody>
      </p:sp>
      <p:sp>
        <p:nvSpPr>
          <p:cNvPr id="5" name="Text Placeholder 4">
            <a:extLst>
              <a:ext uri="{FF2B5EF4-FFF2-40B4-BE49-F238E27FC236}">
                <a16:creationId xmlns:a16="http://schemas.microsoft.com/office/drawing/2014/main" xmlns="" id="{0025395E-AB4F-4DE4-8CC5-2D362FE97424}"/>
              </a:ext>
            </a:extLst>
          </p:cNvPr>
          <p:cNvSpPr>
            <a:spLocks noGrp="1"/>
          </p:cNvSpPr>
          <p:nvPr>
            <p:ph type="body" sz="quarter" idx="15"/>
          </p:nvPr>
        </p:nvSpPr>
        <p:spPr>
          <a:xfrm>
            <a:off x="3092111" y="6350211"/>
            <a:ext cx="2959779" cy="228600"/>
          </a:xfrm>
        </p:spPr>
        <p:txBody>
          <a:bodyPr/>
          <a:lstStyle/>
          <a:p>
            <a:pPr algn="ctr"/>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xmlns="" id="{58370D88-AB9B-47B4-9537-948FBA614E16}"/>
              </a:ext>
            </a:extLst>
          </p:cNvPr>
          <p:cNvSpPr>
            <a:spLocks noGrp="1"/>
          </p:cNvSpPr>
          <p:nvPr>
            <p:ph type="sldNum" sz="quarter" idx="10"/>
          </p:nvPr>
        </p:nvSpPr>
        <p:spPr/>
        <p:txBody>
          <a:bodyPr/>
          <a:lstStyle/>
          <a:p>
            <a:fld id="{68151E55-6873-49E2-B8D5-2F265E6F1973}" type="slidenum">
              <a:rPr lang="en-US" smtClean="0"/>
              <a:t>99</a:t>
            </a:fld>
            <a:endParaRPr lang="en-US"/>
          </a:p>
        </p:txBody>
      </p:sp>
    </p:spTree>
    <p:extLst>
      <p:ext uri="{BB962C8B-B14F-4D97-AF65-F5344CB8AC3E}">
        <p14:creationId xmlns:p14="http://schemas.microsoft.com/office/powerpoint/2010/main" val="36096325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1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206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1986</TotalTime>
  <Words>15127</Words>
  <Application>Microsoft Office PowerPoint</Application>
  <PresentationFormat>On-screen Show (4:3)</PresentationFormat>
  <Paragraphs>1253</Paragraphs>
  <Slides>100</Slides>
  <Notes>91</Notes>
  <HiddenSlides>9</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100</vt:i4>
      </vt:variant>
    </vt:vector>
  </HeadingPairs>
  <TitlesOfParts>
    <vt:vector size="111" baseType="lpstr">
      <vt:lpstr>Arial</vt:lpstr>
      <vt:lpstr>Avenir LT Std 35 Light</vt:lpstr>
      <vt:lpstr>Avenir LT Std 65 Medium</vt:lpstr>
      <vt:lpstr>Calibri</vt:lpstr>
      <vt:lpstr>Courier New</vt:lpstr>
      <vt:lpstr>Myriad Pro</vt:lpstr>
      <vt:lpstr>Title Slides Master</vt:lpstr>
      <vt:lpstr>MainContentSlideMaster</vt:lpstr>
      <vt:lpstr>ClosingMaster</vt:lpstr>
      <vt:lpstr>DividerSlideMaster</vt:lpstr>
      <vt:lpstr>ImageDescriptionAppendixSlideMaster</vt:lpstr>
      <vt:lpstr>Financial Accounting, Sixth Edition</vt:lpstr>
      <vt:lpstr>PART A</vt:lpstr>
      <vt:lpstr>Incorrect Financial Statements</vt:lpstr>
      <vt:lpstr>Illustration 4–1 Fraud Triangle</vt:lpstr>
      <vt:lpstr>Internal Controls</vt:lpstr>
      <vt:lpstr>Learning Objective 1</vt:lpstr>
      <vt:lpstr>Accounting Scandals and Response by Congress</vt:lpstr>
      <vt:lpstr>Accounting Fraud in U.S. History</vt:lpstr>
      <vt:lpstr>Sarbanes-Oxley Act of 2002</vt:lpstr>
      <vt:lpstr>Illustration 4–2 Major Provisions of the Sarbanes-Oxley Act of 2002</vt:lpstr>
      <vt:lpstr>Key Point 1</vt:lpstr>
      <vt:lpstr>Concept Check 4–1 1</vt:lpstr>
      <vt:lpstr>Concept Check 4–1 2</vt:lpstr>
      <vt:lpstr>Learning Objective 2</vt:lpstr>
      <vt:lpstr>Illustration 4–3 Components of Internal Control</vt:lpstr>
      <vt:lpstr>Illustration 4–4 Live Nation’s Discussion of Internal Controls Over Financial Reporting</vt:lpstr>
      <vt:lpstr>Components of Internal Control</vt:lpstr>
      <vt:lpstr>Control Activities – Preventative Controls</vt:lpstr>
      <vt:lpstr>Control Activities – Detective Controls</vt:lpstr>
      <vt:lpstr>Responsibilities for Internal Control</vt:lpstr>
      <vt:lpstr>Concept Check 4–2 1</vt:lpstr>
      <vt:lpstr>Concept Check 4–2 2</vt:lpstr>
      <vt:lpstr>Illustration 4–6 Excerpt from Regal Entertainment’s Auditor’s Report Related to Effectiveness of Internal Controls</vt:lpstr>
      <vt:lpstr>Limitations of Internal Control</vt:lpstr>
      <vt:lpstr>Key Point 2</vt:lpstr>
      <vt:lpstr>Concept Check 4–3 1</vt:lpstr>
      <vt:lpstr>Concept Check 4–3 2</vt:lpstr>
      <vt:lpstr>PART B</vt:lpstr>
      <vt:lpstr>Learning Objective 3</vt:lpstr>
      <vt:lpstr>Illustration 4–7 Components of the Total Cash Balance</vt:lpstr>
      <vt:lpstr>Key Point 3</vt:lpstr>
      <vt:lpstr>Concept Check 4–4 1</vt:lpstr>
      <vt:lpstr>Concept Check 4–4 2</vt:lpstr>
      <vt:lpstr>Learning Objective 4</vt:lpstr>
      <vt:lpstr>Collections of Payments from Customers</vt:lpstr>
      <vt:lpstr>Controls over Receipt of Cash and Checks</vt:lpstr>
      <vt:lpstr>Acceptance of Credit Cards</vt:lpstr>
      <vt:lpstr>Record Credit Card Sales</vt:lpstr>
      <vt:lpstr>Acceptance of Debit Cards</vt:lpstr>
      <vt:lpstr>Common Mistake 1</vt:lpstr>
      <vt:lpstr>Controls Over Cash Disbursements 1</vt:lpstr>
      <vt:lpstr>Controls Over Cash Disbursements 2</vt:lpstr>
      <vt:lpstr>Record Purchase of Advertising with Cash, Check, or Debit Card</vt:lpstr>
      <vt:lpstr>Record Purchase of Advertising with Credit Card</vt:lpstr>
      <vt:lpstr>Key Point 4</vt:lpstr>
      <vt:lpstr>Learning Objective 5</vt:lpstr>
      <vt:lpstr>Bank Reconciliation</vt:lpstr>
      <vt:lpstr>Illustration 4–8 Company Records of Cash Activities</vt:lpstr>
      <vt:lpstr>Illustration 4–9 Bank Statement </vt:lpstr>
      <vt:lpstr>Common Mistake 2</vt:lpstr>
      <vt:lpstr>Reconciling the Bank Account</vt:lpstr>
      <vt:lpstr>Step 1: Reconcile the Bank’s Cash Balance</vt:lpstr>
      <vt:lpstr>Step 2: Reconcile the Company’s Cash Balance</vt:lpstr>
      <vt:lpstr>Illustration 4–10 Differences in Cash Collections</vt:lpstr>
      <vt:lpstr>Illustration 4–11 Differences in Cash Payments</vt:lpstr>
      <vt:lpstr>Illustration 4–12 Bank Reconciliation</vt:lpstr>
      <vt:lpstr>Common Mistake 3</vt:lpstr>
      <vt:lpstr>Concept Check 4–5 1</vt:lpstr>
      <vt:lpstr>Concept Check 4–5 2</vt:lpstr>
      <vt:lpstr>Concept Check 4–6 1</vt:lpstr>
      <vt:lpstr>Concept Check 4–6 2</vt:lpstr>
      <vt:lpstr>Step 3: Update the Company’s Cash Account 1</vt:lpstr>
      <vt:lpstr>Step 3: Update the Company’s Cash Account 2</vt:lpstr>
      <vt:lpstr>Step 3: Update the Company’s Cash Account 3</vt:lpstr>
      <vt:lpstr>Common Mistake 4</vt:lpstr>
      <vt:lpstr>Illustration 4-13 Summary of Items Included in the Bank Reconciliation</vt:lpstr>
      <vt:lpstr>Key Point 5</vt:lpstr>
      <vt:lpstr>Concept Check 4–7 1</vt:lpstr>
      <vt:lpstr>Concept Check 4–7 2</vt:lpstr>
      <vt:lpstr>Learning Objective 6</vt:lpstr>
      <vt:lpstr>Employee Purchases 1</vt:lpstr>
      <vt:lpstr>Establish a Petty Cash Fund</vt:lpstr>
      <vt:lpstr>Employee Purchases 2</vt:lpstr>
      <vt:lpstr>Key Point 6</vt:lpstr>
      <vt:lpstr>Internal Controls over Employee Expenditures</vt:lpstr>
      <vt:lpstr>PART C</vt:lpstr>
      <vt:lpstr>Learning Objective 7</vt:lpstr>
      <vt:lpstr>Reporting Cash</vt:lpstr>
      <vt:lpstr>Statement of Cash Flows</vt:lpstr>
      <vt:lpstr>Illustration 4–14 External Transactions of Eagle Soccer Academy </vt:lpstr>
      <vt:lpstr>Illustration 4–15 Statement of Cash Flows for  Eagle Soccer Academy</vt:lpstr>
      <vt:lpstr>Key Point 7</vt:lpstr>
      <vt:lpstr>Concept Check 4–8 1</vt:lpstr>
      <vt:lpstr>Concept Check 4–8 2</vt:lpstr>
      <vt:lpstr>ANALYSIS</vt:lpstr>
      <vt:lpstr>Learning Objective 8</vt:lpstr>
      <vt:lpstr>Cash Reporting</vt:lpstr>
      <vt:lpstr>Cash Holdings</vt:lpstr>
      <vt:lpstr>Concept Check 4–9 1</vt:lpstr>
      <vt:lpstr>Concept Check 4–9 2</vt:lpstr>
      <vt:lpstr>End of Main Content</vt:lpstr>
      <vt:lpstr>Accessibility Content: Text Alternatives for Images</vt:lpstr>
      <vt:lpstr>Illustration 4–1 Fraud Triangle – Text Alternative</vt:lpstr>
      <vt:lpstr>Illustration 4–3 Components of Internal Control – Text Alternative</vt:lpstr>
      <vt:lpstr>Illustration 4–7 Components of the Total Cash Balance – Text Alternative</vt:lpstr>
      <vt:lpstr>Bank Reconciliation – Text Alternative</vt:lpstr>
      <vt:lpstr>Illustration 4–9 Bank Statement – Text Alternative</vt:lpstr>
      <vt:lpstr>Illustration 4–10 Differences in Cash Collections – Text Alternative</vt:lpstr>
      <vt:lpstr>Illustration 4–11 Differences in Cash Payments – Text Alternative</vt:lpstr>
      <vt:lpstr>Illustration 4–12 Bank Reconciliation – Text Alternative</vt:lpstr>
    </vt:vector>
  </TitlesOfParts>
  <Company>McGraw Hill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dc:title>
  <dc:creator/>
  <cp:keywords/>
  <cp:lastModifiedBy>Gunasundari Kuppan</cp:lastModifiedBy>
  <cp:revision>105</cp:revision>
  <dcterms:created xsi:type="dcterms:W3CDTF">2021-07-01T13:49:16Z</dcterms:created>
  <dcterms:modified xsi:type="dcterms:W3CDTF">2022-04-19T08:26:30Z</dcterms:modified>
</cp:coreProperties>
</file>