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31"/>
  </p:notesMasterIdLst>
  <p:handoutMasterIdLst>
    <p:handoutMasterId r:id="rId32"/>
  </p:handoutMasterIdLst>
  <p:sldIdLst>
    <p:sldId id="256" r:id="rId2"/>
    <p:sldId id="257" r:id="rId3"/>
    <p:sldId id="266" r:id="rId4"/>
    <p:sldId id="258" r:id="rId5"/>
    <p:sldId id="267" r:id="rId6"/>
    <p:sldId id="284" r:id="rId7"/>
    <p:sldId id="269" r:id="rId8"/>
    <p:sldId id="259" r:id="rId9"/>
    <p:sldId id="268" r:id="rId10"/>
    <p:sldId id="270" r:id="rId11"/>
    <p:sldId id="262" r:id="rId12"/>
    <p:sldId id="272" r:id="rId13"/>
    <p:sldId id="273" r:id="rId14"/>
    <p:sldId id="260" r:id="rId15"/>
    <p:sldId id="274" r:id="rId16"/>
    <p:sldId id="275" r:id="rId17"/>
    <p:sldId id="276" r:id="rId18"/>
    <p:sldId id="285" r:id="rId19"/>
    <p:sldId id="277" r:id="rId20"/>
    <p:sldId id="286" r:id="rId21"/>
    <p:sldId id="264" r:id="rId22"/>
    <p:sldId id="283" r:id="rId23"/>
    <p:sldId id="282" r:id="rId24"/>
    <p:sldId id="294" r:id="rId25"/>
    <p:sldId id="295" r:id="rId26"/>
    <p:sldId id="297" r:id="rId27"/>
    <p:sldId id="296" r:id="rId28"/>
    <p:sldId id="299" r:id="rId29"/>
    <p:sldId id="300"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userDrawn="1">
          <p15:clr>
            <a:srgbClr val="A4A3A4"/>
          </p15:clr>
        </p15:guide>
        <p15:guide id="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DY" initials="G"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280" autoAdjust="0"/>
    <p:restoredTop sz="75181" autoAdjust="0"/>
  </p:normalViewPr>
  <p:slideViewPr>
    <p:cSldViewPr>
      <p:cViewPr varScale="1">
        <p:scale>
          <a:sx n="84" d="100"/>
          <a:sy n="84" d="100"/>
        </p:scale>
        <p:origin x="-104" y="-152"/>
      </p:cViewPr>
      <p:guideLst>
        <p:guide orient="horz" pos="2160"/>
        <p:guide pos="2880"/>
      </p:guideLst>
    </p:cSldViewPr>
  </p:slideViewPr>
  <p:outlineViewPr>
    <p:cViewPr>
      <p:scale>
        <a:sx n="33" d="100"/>
        <a:sy n="33" d="100"/>
      </p:scale>
      <p:origin x="0" y="18120"/>
    </p:cViewPr>
  </p:outlineViewPr>
  <p:notesTextViewPr>
    <p:cViewPr>
      <p:scale>
        <a:sx n="1" d="1"/>
        <a:sy n="1" d="1"/>
      </p:scale>
      <p:origin x="0" y="0"/>
    </p:cViewPr>
  </p:notesTextViewPr>
  <p:sorterViewPr>
    <p:cViewPr>
      <p:scale>
        <a:sx n="190" d="100"/>
        <a:sy n="190" d="100"/>
      </p:scale>
      <p:origin x="0" y="0"/>
    </p:cViewPr>
  </p:sorterViewPr>
  <p:notesViewPr>
    <p:cSldViewPr>
      <p:cViewPr varScale="1">
        <p:scale>
          <a:sx n="62" d="100"/>
          <a:sy n="62" d="100"/>
        </p:scale>
        <p:origin x="3226" y="6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notesMaster" Target="notesMasters/notesMaster1.xml"/><Relationship Id="rId32" Type="http://schemas.openxmlformats.org/officeDocument/2006/relationships/handoutMaster" Target="handoutMasters/handoutMaster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interSettings" Target="printerSettings/printerSettings1.bin"/><Relationship Id="rId34" Type="http://schemas.openxmlformats.org/officeDocument/2006/relationships/commentAuthors" Target="commentAuthors.xml"/><Relationship Id="rId35" Type="http://schemas.openxmlformats.org/officeDocument/2006/relationships/presProps" Target="presProps.xml"/><Relationship Id="rId36" Type="http://schemas.openxmlformats.org/officeDocument/2006/relationships/viewProps" Target="view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heme" Target="theme/theme1.xml"/><Relationship Id="rId3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B45FDF9-25BA-47E4-8593-B89C2B40AE18}" type="datetimeFigureOut">
              <a:rPr lang="en-US" smtClean="0"/>
              <a:t>10/30/20</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48406FA-1CD3-45FF-BC47-4A556B66C8F2}" type="slidenum">
              <a:rPr lang="en-US" smtClean="0"/>
              <a:t>‹#›</a:t>
            </a:fld>
            <a:endParaRPr lang="en-US" dirty="0"/>
          </a:p>
        </p:txBody>
      </p:sp>
    </p:spTree>
    <p:extLst>
      <p:ext uri="{BB962C8B-B14F-4D97-AF65-F5344CB8AC3E}">
        <p14:creationId xmlns:p14="http://schemas.microsoft.com/office/powerpoint/2010/main" val="20329106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E537F2-38FA-412D-9AC3-B573E910220D}" type="datetimeFigureOut">
              <a:rPr lang="en-US" smtClean="0"/>
              <a:t>10/30/20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B67C953-863B-418B-800D-0BB9606FF8AB}" type="slidenum">
              <a:rPr lang="en-US" smtClean="0"/>
              <a:t>‹#›</a:t>
            </a:fld>
            <a:endParaRPr lang="en-US" dirty="0"/>
          </a:p>
        </p:txBody>
      </p:sp>
    </p:spTree>
    <p:extLst>
      <p:ext uri="{BB962C8B-B14F-4D97-AF65-F5344CB8AC3E}">
        <p14:creationId xmlns:p14="http://schemas.microsoft.com/office/powerpoint/2010/main" val="206179103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chapter</a:t>
            </a:r>
            <a:r>
              <a:rPr lang="en-US" baseline="0" dirty="0"/>
              <a:t> considers tests of hypothesis for nominal level data. Nonparametric hypothesis tests do not require the assumption that the population be normal. First we consider two mutually exclusive groups, then several mutually exclusive groups. We will use the chi-square distribution as a test statistic in this chapter too.</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a:t>
            </a:fld>
            <a:endParaRPr lang="en-US" dirty="0"/>
          </a:p>
        </p:txBody>
      </p:sp>
    </p:spTree>
    <p:extLst>
      <p:ext uri="{BB962C8B-B14F-4D97-AF65-F5344CB8AC3E}">
        <p14:creationId xmlns:p14="http://schemas.microsoft.com/office/powerpoint/2010/main" val="34977779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purpose of this test is to </a:t>
            </a:r>
            <a:r>
              <a:rPr lang="en-US" dirty="0"/>
              <a:t>compare an observed frequency distribution to an expected frequency distribution. The scale of measurement</a:t>
            </a:r>
            <a:r>
              <a:rPr lang="en-US" baseline="0" dirty="0"/>
              <a:t> is nominal; each of the categories (chicken, fish, meat, and pasta) are also referred to as cells. If the entrées are equally popular, we would expect 30 adults to like each entrée (120 sampled ÷ 4 categories = 30); this is the expected frequency. To investigate, we use the six-step hypothesis-testing procedure.</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12</a:t>
            </a:fld>
            <a:endParaRPr lang="en-US" dirty="0"/>
          </a:p>
        </p:txBody>
      </p:sp>
    </p:spTree>
    <p:extLst>
      <p:ext uri="{BB962C8B-B14F-4D97-AF65-F5344CB8AC3E}">
        <p14:creationId xmlns:p14="http://schemas.microsoft.com/office/powerpoint/2010/main" val="28518764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null hypothesis is that there is no</a:t>
                </a:r>
                <a:r>
                  <a:rPr lang="en-US" baseline="0" dirty="0"/>
                  <a:t> difference between the observed values and the expected values; any differences are due to sampling error. The probability is .05 that a true null hypothesis is rejected. The test statistic follows the chi-square distribution, designated . In this example there are 3 degrees of freedom (k − 1, where k = 4), so to find the critical value go to Appendix B.7. The critical value is 7.815, found by locating 3 df in the left margin and then moving horizontally and reading the cv in the .05 column. The test is concluded on the next slide.</a:t>
                </a:r>
              </a:p>
            </p:txBody>
          </p:sp>
        </mc:Choice>
        <mc:Fallback xmlns="">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null hypothesis is that there is no</a:t>
                </a:r>
                <a:r>
                  <a:rPr lang="en-US" baseline="0" dirty="0" smtClean="0"/>
                  <a:t> difference between the observed values and the expected values; any differences are due to sampling error. The probability is .05 that a true null hypothesis is rejected. The test statistic follows the chi-square distribution, designated </a:t>
                </a:r>
                <a:r>
                  <a:rPr lang="en-US" i="0" smtClean="0">
                    <a:latin typeface="Cambria Math"/>
                    <a:ea typeface="Cambria Math"/>
                  </a:rPr>
                  <a:t>"χ</a:t>
                </a:r>
                <a:r>
                  <a:rPr lang="en-US" b="0" i="0" baseline="30000" smtClean="0">
                    <a:latin typeface="Cambria Math"/>
                    <a:ea typeface="Cambria Math"/>
                  </a:rPr>
                  <a:t>2</a:t>
                </a:r>
                <a:r>
                  <a:rPr lang="en-US" b="0" i="0" baseline="30000" smtClean="0">
                    <a:latin typeface="Cambria Math"/>
                    <a:ea typeface="Cambria Math"/>
                  </a:rPr>
                  <a:t>" </a:t>
                </a:r>
                <a:r>
                  <a:rPr lang="en-US" baseline="0" dirty="0" smtClean="0"/>
                  <a:t>. In this example there are 3 degrees of freedom (k-1, where k=4), so to find the critical value go to Appendix B.7, the critical value is 7.815 found by locating 3 df in the left margin and then moving horizontally and reading the cv in the .05 column. The test is concluded on the next slide.</a:t>
                </a:r>
                <a:endParaRPr lang="en-US" baseline="0" dirty="0" smtClean="0"/>
              </a:p>
            </p:txBody>
          </p:sp>
        </mc:Fallback>
      </mc:AlternateContent>
      <p:sp>
        <p:nvSpPr>
          <p:cNvPr id="4" name="Slide Number Placeholder 3"/>
          <p:cNvSpPr>
            <a:spLocks noGrp="1"/>
          </p:cNvSpPr>
          <p:nvPr>
            <p:ph type="sldNum" sz="quarter" idx="10"/>
          </p:nvPr>
        </p:nvSpPr>
        <p:spPr/>
        <p:txBody>
          <a:bodyPr/>
          <a:lstStyle/>
          <a:p>
            <a:fld id="{7B67C953-863B-418B-800D-0BB9606FF8AB}" type="slidenum">
              <a:rPr lang="en-US" smtClean="0"/>
              <a:t>13</a:t>
            </a:fld>
            <a:endParaRPr lang="en-US" dirty="0"/>
          </a:p>
        </p:txBody>
      </p:sp>
    </p:spTree>
    <p:extLst>
      <p:ext uri="{BB962C8B-B14F-4D97-AF65-F5344CB8AC3E}">
        <p14:creationId xmlns:p14="http://schemas.microsoft.com/office/powerpoint/2010/main" val="28518764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chi-square distribution has many applications</a:t>
            </a:r>
            <a:r>
              <a:rPr lang="en-US" baseline="0" dirty="0"/>
              <a:t> in statistics. Notice how e</a:t>
            </a:r>
            <a:r>
              <a:rPr lang="en-US" dirty="0"/>
              <a:t>ach time the degrees of freedom change, a new distribution is formed;</a:t>
            </a:r>
            <a:r>
              <a:rPr lang="en-US" baseline="0" dirty="0"/>
              <a:t> see the chi-square distributions for selected degrees of freedom in the chart. We can use MegaStat to compute the goodness-of-fit test; see the Software Commands in Appendix C.</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14</a:t>
            </a:fld>
            <a:endParaRPr lang="en-US" dirty="0"/>
          </a:p>
        </p:txBody>
      </p:sp>
    </p:spTree>
    <p:extLst>
      <p:ext uri="{BB962C8B-B14F-4D97-AF65-F5344CB8AC3E}">
        <p14:creationId xmlns:p14="http://schemas.microsoft.com/office/powerpoint/2010/main" val="347369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In the formula, f</a:t>
            </a:r>
            <a:r>
              <a:rPr lang="en-US" baseline="-25000" dirty="0"/>
              <a:t>o</a:t>
            </a:r>
            <a:r>
              <a:rPr lang="en-US" baseline="0" dirty="0"/>
              <a:t> is the observed frequency and f</a:t>
            </a:r>
            <a:r>
              <a:rPr lang="en-US" baseline="-25000" dirty="0"/>
              <a:t>e</a:t>
            </a:r>
            <a:r>
              <a:rPr lang="en-US" baseline="0" dirty="0"/>
              <a:t> is the expected frequency. Basically, once the observed frequencies and the expected frequencies are listed in columns, subtract the expected frequency from the observed frequency in the next column. Then square that difference and then finally divide the squared difference by the expected frequency and sum the results. This sum is the chi-square statistic. We do not reject the null hypothesis.</a:t>
            </a:r>
            <a:r>
              <a:rPr lang="en-US" dirty="0"/>
              <a:t> We conclude</a:t>
            </a:r>
            <a:r>
              <a:rPr lang="en-US" baseline="0" dirty="0"/>
              <a:t> </a:t>
            </a:r>
            <a:r>
              <a:rPr lang="en-US" dirty="0"/>
              <a:t>the differences between the observed values and the expected values are due to chance.</a:t>
            </a:r>
            <a:endParaRPr lang="en-US" baseline="0" dirty="0"/>
          </a:p>
        </p:txBody>
      </p:sp>
      <p:sp>
        <p:nvSpPr>
          <p:cNvPr id="4" name="Slide Number Placeholder 3"/>
          <p:cNvSpPr>
            <a:spLocks noGrp="1"/>
          </p:cNvSpPr>
          <p:nvPr>
            <p:ph type="sldNum" sz="quarter" idx="10"/>
          </p:nvPr>
        </p:nvSpPr>
        <p:spPr/>
        <p:txBody>
          <a:bodyPr/>
          <a:lstStyle/>
          <a:p>
            <a:fld id="{7B67C953-863B-418B-800D-0BB9606FF8AB}" type="slidenum">
              <a:rPr lang="en-US" smtClean="0"/>
              <a:t>15</a:t>
            </a:fld>
            <a:endParaRPr lang="en-US" dirty="0"/>
          </a:p>
        </p:txBody>
      </p:sp>
    </p:spTree>
    <p:extLst>
      <p:ext uri="{BB962C8B-B14F-4D97-AF65-F5344CB8AC3E}">
        <p14:creationId xmlns:p14="http://schemas.microsoft.com/office/powerpoint/2010/main" val="28518764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chi-square test can also be used if the expected</a:t>
            </a:r>
            <a:r>
              <a:rPr lang="en-US" baseline="0" dirty="0"/>
              <a:t> frequencies are not equal. This example gives a practical use of the chi-square goodness-of-fit test—namely, to find whether a local experience differs from the national experience. We can use the AHAA information to compute expected frequencies for the Bartow Estates residents. If there is no difference between the national experience and the Bartow study, then the expectation is that 40% of the Bartow residents would have been admitted once; (.40)(150)= 60 and so on. The observed and expected frequencies for Bartow residents are given in the table. The six-step hypothesis test follows on the next slide.</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16</a:t>
            </a:fld>
            <a:endParaRPr lang="en-US" dirty="0"/>
          </a:p>
        </p:txBody>
      </p:sp>
    </p:spTree>
    <p:extLst>
      <p:ext uri="{BB962C8B-B14F-4D97-AF65-F5344CB8AC3E}">
        <p14:creationId xmlns:p14="http://schemas.microsoft.com/office/powerpoint/2010/main" val="40793605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Appendix</a:t>
            </a:r>
            <a:r>
              <a:rPr lang="en-US" baseline="0" dirty="0"/>
              <a:t> B.7 and the .05 significance level to find the critical value for the decision rule. The number of degrees of freedom is 3, found by k − 1 and k = 4. The critical value is 7.815. The decision rule is to reject the null hypothesis if the chi-square statistic &gt; 7.815. The chi-square statistic is 1.3723, so we fail to reject the null hypothesis. We conclude there is no difference between the local and the national experience for hospital admissions.</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17</a:t>
            </a:fld>
            <a:endParaRPr lang="en-US" dirty="0"/>
          </a:p>
        </p:txBody>
      </p:sp>
    </p:spTree>
    <p:extLst>
      <p:ext uri="{BB962C8B-B14F-4D97-AF65-F5344CB8AC3E}">
        <p14:creationId xmlns:p14="http://schemas.microsoft.com/office/powerpoint/2010/main" val="40793605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there is a small frequency in a</a:t>
            </a:r>
            <a:r>
              <a:rPr lang="en-US" baseline="0" dirty="0"/>
              <a:t> </a:t>
            </a:r>
            <a:r>
              <a:rPr lang="en-US" dirty="0"/>
              <a:t>cell (category), it results</a:t>
            </a:r>
            <a:r>
              <a:rPr lang="en-US" baseline="0" dirty="0"/>
              <a:t> in too much weight being given to those categories. When possible, combine categories to resolve the problem. In this example of levels of management, the three vice president cells were combined to create an expected frequency of 7.</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19</a:t>
            </a:fld>
            <a:endParaRPr lang="en-US" dirty="0"/>
          </a:p>
        </p:txBody>
      </p:sp>
    </p:spTree>
    <p:extLst>
      <p:ext uri="{BB962C8B-B14F-4D97-AF65-F5344CB8AC3E}">
        <p14:creationId xmlns:p14="http://schemas.microsoft.com/office/powerpoint/2010/main" val="39528930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an example where we are interested in testing whether two nominal</a:t>
            </a:r>
            <a:r>
              <a:rPr lang="en-US" baseline="0" dirty="0"/>
              <a:t>-scaled variables are related. Each observation is classified according to two traits.</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21</a:t>
            </a:fld>
            <a:endParaRPr lang="en-US" dirty="0"/>
          </a:p>
        </p:txBody>
      </p:sp>
    </p:spTree>
    <p:extLst>
      <p:ext uri="{BB962C8B-B14F-4D97-AF65-F5344CB8AC3E}">
        <p14:creationId xmlns:p14="http://schemas.microsoft.com/office/powerpoint/2010/main" val="26095592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usual hypothesis testing procedure is used. The HR manager requested</a:t>
            </a:r>
            <a:r>
              <a:rPr lang="en-US" baseline="0" dirty="0"/>
              <a:t> the .05 significance level. The level of measurement for pay type is nominal scale. The satisfaction level with health benefits is actually ordinal scale, but we use it as a nominal scale variable. Each sampled employee is classified by two criteria, level of satisfaction with benefits and pay type, and the information is tabulated in a contingency table. The hypothesis test is continued on the next slide.</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22</a:t>
            </a:fld>
            <a:endParaRPr lang="en-US" dirty="0"/>
          </a:p>
        </p:txBody>
      </p:sp>
    </p:spTree>
    <p:extLst>
      <p:ext uri="{BB962C8B-B14F-4D97-AF65-F5344CB8AC3E}">
        <p14:creationId xmlns:p14="http://schemas.microsoft.com/office/powerpoint/2010/main" val="32685390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Since there are two rows and three columns in the contingency table, the</a:t>
            </a:r>
            <a:r>
              <a:rPr lang="en-US" baseline="0" dirty="0"/>
              <a:t> </a:t>
            </a:r>
            <a:r>
              <a:rPr lang="en-US" dirty="0"/>
              <a:t>degrees of freedom are</a:t>
            </a:r>
            <a:r>
              <a:rPr lang="en-US" baseline="0" dirty="0"/>
              <a:t> </a:t>
            </a:r>
            <a:r>
              <a:rPr lang="en-US" dirty="0"/>
              <a:t>2; df = (number of rows − 1)(number of columns − 1)=(2 − 1)(3 − 1)=2 Refer to Appendix B.7, move down the df column in the left margin to the row with 2 df. Move across this row to the column</a:t>
            </a:r>
            <a:r>
              <a:rPr lang="en-US" baseline="0" dirty="0"/>
              <a:t> headed .05. The value is 5.991. Use formula 15-5 to calculate the expected frequencies for the table. Then use formula 15-4 to calculate chi-square. It is 2.506, therefore we do not reject H</a:t>
            </a:r>
            <a:r>
              <a:rPr lang="en-US" baseline="-25000" dirty="0"/>
              <a:t>0</a:t>
            </a:r>
            <a:r>
              <a:rPr lang="en-US" baseline="0" dirty="0"/>
              <a:t>; it appears that pay type and health care benefits are not related.</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23</a:t>
            </a:fld>
            <a:endParaRPr lang="en-US" dirty="0"/>
          </a:p>
        </p:txBody>
      </p:sp>
    </p:spTree>
    <p:extLst>
      <p:ext uri="{BB962C8B-B14F-4D97-AF65-F5344CB8AC3E}">
        <p14:creationId xmlns:p14="http://schemas.microsoft.com/office/powerpoint/2010/main" val="32685390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are</a:t>
            </a:r>
            <a:r>
              <a:rPr lang="en-US" baseline="0" dirty="0"/>
              <a:t> examples of potential hypothesis testing situations. To test, first take a random sample from the population. We will assume the binomial assumptions discussed in chapter 6 are met.</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3</a:t>
            </a:fld>
            <a:endParaRPr lang="en-US" dirty="0"/>
          </a:p>
        </p:txBody>
      </p:sp>
    </p:spTree>
    <p:extLst>
      <p:ext uri="{BB962C8B-B14F-4D97-AF65-F5344CB8AC3E}">
        <p14:creationId xmlns:p14="http://schemas.microsoft.com/office/powerpoint/2010/main" val="17729117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a:spcBef>
                    <a:spcPts val="0"/>
                  </a:spcBef>
                  <a:spcAft>
                    <a:spcPts val="0"/>
                  </a:spcAft>
                </a:pPr>
                <a:r>
                  <a:rPr lang="en-US" sz="1800" dirty="0">
                    <a:effectLst/>
                    <a:latin typeface="Times New Roman" panose="02020603050405020304" pitchFamily="18" charset="0"/>
                    <a:ea typeface="Times New Roman" panose="02020603050405020304" pitchFamily="18" charset="0"/>
                  </a:rPr>
                  <a:t>Step 1:	</a:t>
                </a:r>
                <a:r>
                  <a:rPr lang="en-US" sz="1800" i="1" dirty="0">
                    <a:effectLst/>
                    <a:latin typeface="Times New Roman" panose="02020603050405020304" pitchFamily="18" charset="0"/>
                    <a:ea typeface="Times New Roman" panose="02020603050405020304" pitchFamily="18" charset="0"/>
                  </a:rPr>
                  <a:t>H</a:t>
                </a:r>
                <a:r>
                  <a:rPr lang="en-US" sz="1800" baseline="-25000" dirty="0">
                    <a:effectLst/>
                    <a:latin typeface="Times New Roman" panose="02020603050405020304" pitchFamily="18" charset="0"/>
                    <a:ea typeface="Times New Roman" panose="02020603050405020304" pitchFamily="18" charset="0"/>
                  </a:rPr>
                  <a:t>o</a:t>
                </a:r>
                <a:r>
                  <a:rPr lang="en-US" sz="1800" dirty="0">
                    <a:effectLst/>
                    <a:latin typeface="Times New Roman" panose="02020603050405020304" pitchFamily="18" charset="0"/>
                    <a:ea typeface="Times New Roman" panose="02020603050405020304" pitchFamily="18" charset="0"/>
                  </a:rPr>
                  <a:t>: </a:t>
                </a:r>
                <a:r>
                  <a:rPr lang="en-US" sz="1800" i="1" dirty="0">
                    <a:effectLst/>
                    <a:latin typeface="Times New Roman" panose="02020603050405020304" pitchFamily="18" charset="0"/>
                    <a:ea typeface="Times New Roman" panose="02020603050405020304" pitchFamily="18" charset="0"/>
                    <a:sym typeface="Symbol" panose="05050102010706020507" pitchFamily="18" charset="2"/>
                  </a:rPr>
                  <a:t></a:t>
                </a:r>
                <a:r>
                  <a:rPr lang="en-US" sz="1800" dirty="0">
                    <a:effectLst/>
                    <a:latin typeface="Times New Roman" panose="02020603050405020304" pitchFamily="18" charset="0"/>
                    <a:ea typeface="Times New Roman" panose="02020603050405020304" pitchFamily="18" charset="0"/>
                  </a:rPr>
                  <a:t> = 0.10		</a:t>
                </a:r>
                <a:r>
                  <a:rPr lang="en-US" sz="1800" i="1" dirty="0">
                    <a:effectLst/>
                    <a:latin typeface="Times New Roman" panose="02020603050405020304" pitchFamily="18" charset="0"/>
                    <a:ea typeface="Times New Roman" panose="02020603050405020304" pitchFamily="18" charset="0"/>
                  </a:rPr>
                  <a:t>H</a:t>
                </a:r>
                <a:r>
                  <a:rPr lang="en-US" sz="1800" baseline="-25000" dirty="0">
                    <a:effectLst/>
                    <a:latin typeface="Times New Roman" panose="02020603050405020304" pitchFamily="18" charset="0"/>
                    <a:ea typeface="Times New Roman" panose="02020603050405020304" pitchFamily="18" charset="0"/>
                  </a:rPr>
                  <a:t>1</a:t>
                </a:r>
                <a:r>
                  <a:rPr lang="en-US" sz="1800" dirty="0">
                    <a:effectLst/>
                    <a:latin typeface="Times New Roman" panose="02020603050405020304" pitchFamily="18" charset="0"/>
                    <a:ea typeface="Times New Roman" panose="02020603050405020304" pitchFamily="18" charset="0"/>
                  </a:rPr>
                  <a:t>: </a:t>
                </a:r>
                <a:r>
                  <a:rPr lang="en-US" sz="1800" i="1" dirty="0">
                    <a:effectLst/>
                    <a:latin typeface="Times New Roman" panose="02020603050405020304" pitchFamily="18" charset="0"/>
                    <a:ea typeface="Times New Roman" panose="02020603050405020304" pitchFamily="18" charset="0"/>
                    <a:sym typeface="Symbol" panose="05050102010706020507" pitchFamily="18" charset="2"/>
                  </a:rPr>
                  <a:t></a:t>
                </a:r>
                <a:r>
                  <a:rPr lang="en-US" sz="1800"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sym typeface="Symbol" panose="05050102010706020507" pitchFamily="18" charset="2"/>
                  </a:rPr>
                  <a:t></a:t>
                </a:r>
                <a:r>
                  <a:rPr lang="en-US" sz="1800" dirty="0">
                    <a:effectLst/>
                    <a:latin typeface="Times New Roman" panose="02020603050405020304" pitchFamily="18" charset="0"/>
                    <a:ea typeface="Times New Roman" panose="02020603050405020304" pitchFamily="18" charset="0"/>
                  </a:rPr>
                  <a:t> 0.10</a:t>
                </a:r>
              </a:p>
              <a:p>
                <a:pPr marL="914400" marR="0" indent="-914400">
                  <a:spcBef>
                    <a:spcPts val="0"/>
                  </a:spcBef>
                  <a:spcAft>
                    <a:spcPts val="0"/>
                  </a:spcAft>
                  <a:tabLst>
                    <a:tab pos="457200" algn="l"/>
                  </a:tabLst>
                </a:pPr>
                <a:r>
                  <a:rPr lang="en-US" sz="1800" dirty="0">
                    <a:effectLst/>
                    <a:latin typeface="Times New Roman" panose="02020603050405020304" pitchFamily="18" charset="0"/>
                    <a:ea typeface="Times New Roman" panose="02020603050405020304" pitchFamily="18" charset="0"/>
                  </a:rPr>
                  <a:t>Step 2:	The 0.01 significance level was chosen</a:t>
                </a:r>
              </a:p>
              <a:p>
                <a:pPr marL="914400" marR="0" indent="-914400">
                  <a:spcBef>
                    <a:spcPts val="0"/>
                  </a:spcBef>
                  <a:spcAft>
                    <a:spcPts val="0"/>
                  </a:spcAft>
                  <a:tabLst>
                    <a:tab pos="457200" algn="l"/>
                  </a:tabLst>
                </a:pPr>
                <a:r>
                  <a:rPr lang="en-US" sz="1800" dirty="0">
                    <a:effectLst/>
                    <a:latin typeface="Times New Roman" panose="02020603050405020304" pitchFamily="18" charset="0"/>
                    <a:ea typeface="Times New Roman" panose="02020603050405020304" pitchFamily="18" charset="0"/>
                  </a:rPr>
                  <a:t>Step 3:	Use the </a:t>
                </a:r>
                <a:r>
                  <a:rPr lang="en-US" sz="1800" i="1" dirty="0">
                    <a:effectLst/>
                    <a:latin typeface="Times New Roman" panose="02020603050405020304" pitchFamily="18" charset="0"/>
                    <a:ea typeface="Times New Roman" panose="02020603050405020304" pitchFamily="18" charset="0"/>
                  </a:rPr>
                  <a:t>z</a:t>
                </a:r>
                <a:r>
                  <a:rPr lang="en-US" sz="1800" dirty="0">
                    <a:effectLst/>
                    <a:latin typeface="Times New Roman" panose="02020603050405020304" pitchFamily="18" charset="0"/>
                    <a:ea typeface="Times New Roman" panose="02020603050405020304" pitchFamily="18" charset="0"/>
                  </a:rPr>
                  <a:t>-statistic as the binomial distribution can be approximated by the normal distribution as nπ = 30 &gt; 5 and n (1-π) = 270 &gt; 5.</a:t>
                </a:r>
              </a:p>
              <a:p>
                <a:pPr marL="914400" marR="0" indent="-914400">
                  <a:spcBef>
                    <a:spcPts val="0"/>
                  </a:spcBef>
                  <a:spcAft>
                    <a:spcPts val="0"/>
                  </a:spcAft>
                  <a:tabLst>
                    <a:tab pos="457200" algn="l"/>
                  </a:tabLst>
                </a:pPr>
                <a:r>
                  <a:rPr lang="en-US" sz="1800" dirty="0">
                    <a:effectLst/>
                    <a:latin typeface="Times New Roman" panose="02020603050405020304" pitchFamily="18" charset="0"/>
                    <a:ea typeface="Times New Roman" panose="02020603050405020304" pitchFamily="18" charset="0"/>
                  </a:rPr>
                  <a:t>Step 4: Reject </a:t>
                </a:r>
                <a:r>
                  <a:rPr lang="en-US" sz="1800" i="1" dirty="0">
                    <a:effectLst/>
                    <a:latin typeface="Times New Roman" panose="02020603050405020304" pitchFamily="18" charset="0"/>
                    <a:ea typeface="Times New Roman" panose="02020603050405020304" pitchFamily="18" charset="0"/>
                  </a:rPr>
                  <a:t>H</a:t>
                </a:r>
                <a:r>
                  <a:rPr lang="en-US" sz="1800" baseline="-25000" dirty="0">
                    <a:effectLst/>
                    <a:latin typeface="Times New Roman" panose="02020603050405020304" pitchFamily="18" charset="0"/>
                    <a:ea typeface="Times New Roman" panose="02020603050405020304" pitchFamily="18" charset="0"/>
                  </a:rPr>
                  <a:t>o</a:t>
                </a:r>
                <a:r>
                  <a:rPr lang="en-US" sz="1800" dirty="0">
                    <a:effectLst/>
                    <a:latin typeface="Times New Roman" panose="02020603050405020304" pitchFamily="18" charset="0"/>
                    <a:ea typeface="Times New Roman" panose="02020603050405020304" pitchFamily="18" charset="0"/>
                  </a:rPr>
                  <a:t> if </a:t>
                </a:r>
                <a:r>
                  <a:rPr lang="en-US" sz="1800" i="1" dirty="0">
                    <a:effectLst/>
                    <a:latin typeface="Times New Roman" panose="02020603050405020304" pitchFamily="18" charset="0"/>
                    <a:ea typeface="Times New Roman" panose="02020603050405020304" pitchFamily="18" charset="0"/>
                  </a:rPr>
                  <a:t>z &gt; </a:t>
                </a:r>
                <a:r>
                  <a:rPr lang="en-US" sz="1800" dirty="0">
                    <a:effectLst/>
                    <a:latin typeface="Times New Roman" panose="02020603050405020304" pitchFamily="18" charset="0"/>
                    <a:ea typeface="Times New Roman" panose="02020603050405020304" pitchFamily="18" charset="0"/>
                  </a:rPr>
                  <a:t>2.326</a:t>
                </a:r>
              </a:p>
              <a:p>
                <a:pPr marL="914400" marR="0" indent="-914400">
                  <a:spcBef>
                    <a:spcPts val="0"/>
                  </a:spcBef>
                  <a:spcAft>
                    <a:spcPts val="0"/>
                  </a:spcAft>
                  <a:tabLst>
                    <a:tab pos="457200" algn="l"/>
                  </a:tabLst>
                </a:pPr>
                <a:r>
                  <a:rPr lang="en-US" sz="1800" dirty="0">
                    <a:effectLst/>
                    <a:latin typeface="Times New Roman" panose="02020603050405020304" pitchFamily="18" charset="0"/>
                    <a:ea typeface="Times New Roman" panose="02020603050405020304" pitchFamily="18" charset="0"/>
                  </a:rPr>
                  <a:t>Step 5:	</a:t>
                </a:r>
                <a14:m>
                  <m:oMath xmlns:m="http://schemas.openxmlformats.org/officeDocument/2006/math" xmlns="">
                    <m:r>
                      <a:rPr lang="en-US" sz="1800" i="1">
                        <a:effectLst/>
                        <a:latin typeface="Cambria Math" panose="02040503050406030204" pitchFamily="18" charset="0"/>
                        <a:ea typeface="Times New Roman" panose="02020603050405020304" pitchFamily="18" charset="0"/>
                      </a:rPr>
                      <m:t>𝑧</m:t>
                    </m:r>
                    <m:r>
                      <a:rPr lang="en-US" sz="1800" i="1">
                        <a:effectLst/>
                        <a:latin typeface="Cambria Math" panose="02040503050406030204" pitchFamily="18" charset="0"/>
                        <a:ea typeface="Times New Roman" panose="02020603050405020304" pitchFamily="18" charset="0"/>
                      </a:rPr>
                      <m:t>=</m:t>
                    </m:r>
                    <m:f>
                      <m:fPr>
                        <m:ctrlPr>
                          <a:rPr lang="en-US" sz="1800" i="1">
                            <a:effectLst/>
                            <a:latin typeface="Cambria Math" panose="02040503050406030204" pitchFamily="18" charset="0"/>
                            <a:ea typeface="Times New Roman" panose="02020603050405020304" pitchFamily="18" charset="0"/>
                          </a:rPr>
                        </m:ctrlPr>
                      </m:fPr>
                      <m:num>
                        <m:d>
                          <m:dPr>
                            <m:begChr m:val="{"/>
                            <m:endChr m:val="}"/>
                            <m:ctrlPr>
                              <a:rPr lang="en-US" sz="1800" i="1">
                                <a:effectLst/>
                                <a:latin typeface="Cambria Math" panose="02040503050406030204" pitchFamily="18" charset="0"/>
                                <a:ea typeface="Times New Roman" panose="02020603050405020304" pitchFamily="18" charset="0"/>
                              </a:rPr>
                            </m:ctrlPr>
                          </m:dPr>
                          <m:e>
                            <m:d>
                              <m:dPr>
                                <m:ctrlPr>
                                  <a:rPr lang="en-US" sz="1800" i="1">
                                    <a:effectLst/>
                                    <a:latin typeface="Cambria Math" panose="02040503050406030204" pitchFamily="18" charset="0"/>
                                    <a:ea typeface="Times New Roman" panose="02020603050405020304" pitchFamily="18" charset="0"/>
                                  </a:rPr>
                                </m:ctrlPr>
                              </m:dPr>
                              <m:e>
                                <m:f>
                                  <m:fPr>
                                    <m:type m:val="skw"/>
                                    <m:ctrlPr>
                                      <a:rPr lang="en-US"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63</m:t>
                                    </m:r>
                                  </m:num>
                                  <m:den>
                                    <m:r>
                                      <a:rPr lang="en-US" sz="1800" i="1">
                                        <a:effectLst/>
                                        <a:latin typeface="Cambria Math" panose="02040503050406030204" pitchFamily="18" charset="0"/>
                                        <a:ea typeface="Times New Roman" panose="02020603050405020304" pitchFamily="18" charset="0"/>
                                      </a:rPr>
                                      <m:t>300</m:t>
                                    </m:r>
                                  </m:den>
                                </m:f>
                              </m:e>
                            </m:d>
                            <m:r>
                              <a:rPr lang="en-US" sz="1800" i="1">
                                <a:effectLst/>
                                <a:latin typeface="Cambria Math" panose="02040503050406030204" pitchFamily="18" charset="0"/>
                                <a:ea typeface="Times New Roman" panose="02020603050405020304" pitchFamily="18" charset="0"/>
                              </a:rPr>
                              <m:t>−0.10</m:t>
                            </m:r>
                          </m:e>
                        </m:d>
                      </m:num>
                      <m:den>
                        <m:rad>
                          <m:radPr>
                            <m:degHide m:val="on"/>
                            <m:ctrlPr>
                              <a:rPr lang="en-US" sz="1800" i="1">
                                <a:effectLst/>
                                <a:latin typeface="Cambria Math" panose="02040503050406030204" pitchFamily="18" charset="0"/>
                                <a:ea typeface="Times New Roman" panose="02020603050405020304" pitchFamily="18" charset="0"/>
                              </a:rPr>
                            </m:ctrlPr>
                          </m:radPr>
                          <m:deg/>
                          <m:e>
                            <m:d>
                              <m:dPr>
                                <m:begChr m:val="{"/>
                                <m:endChr m:val="}"/>
                                <m:ctrlPr>
                                  <a:rPr lang="en-US" sz="1800" i="1">
                                    <a:effectLst/>
                                    <a:latin typeface="Cambria Math" panose="02040503050406030204" pitchFamily="18" charset="0"/>
                                    <a:ea typeface="Times New Roman" panose="02020603050405020304" pitchFamily="18" charset="0"/>
                                  </a:rPr>
                                </m:ctrlPr>
                              </m:dPr>
                              <m:e>
                                <m:f>
                                  <m:fPr>
                                    <m:type m:val="skw"/>
                                    <m:ctrlPr>
                                      <a:rPr lang="en-US"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0.10</m:t>
                                    </m:r>
                                    <m:d>
                                      <m:dPr>
                                        <m:ctrlPr>
                                          <a:rPr lang="en-US" sz="1800" i="1">
                                            <a:effectLst/>
                                            <a:latin typeface="Cambria Math" panose="02040503050406030204" pitchFamily="18" charset="0"/>
                                            <a:ea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rPr>
                                          <m:t>0.90</m:t>
                                        </m:r>
                                      </m:e>
                                    </m:d>
                                  </m:num>
                                  <m:den>
                                    <m:r>
                                      <a:rPr lang="en-US" sz="1800" i="1">
                                        <a:effectLst/>
                                        <a:latin typeface="Cambria Math" panose="02040503050406030204" pitchFamily="18" charset="0"/>
                                        <a:ea typeface="Times New Roman" panose="02020603050405020304" pitchFamily="18" charset="0"/>
                                      </a:rPr>
                                      <m:t>300</m:t>
                                    </m:r>
                                  </m:den>
                                </m:f>
                              </m:e>
                            </m:d>
                          </m:e>
                        </m:rad>
                      </m:den>
                    </m:f>
                    <m:r>
                      <a:rPr lang="en-US" sz="1800" i="1">
                        <a:effectLst/>
                        <a:latin typeface="Cambria Math" panose="02040503050406030204" pitchFamily="18" charset="0"/>
                        <a:ea typeface="Times New Roman" panose="02020603050405020304" pitchFamily="18" charset="0"/>
                      </a:rPr>
                      <m:t>=6.35</m:t>
                    </m:r>
                  </m:oMath>
                </a14:m>
                <a:r>
                  <a:rPr lang="en-US" sz="1800" dirty="0">
                    <a:effectLst/>
                    <a:latin typeface="Times New Roman" panose="02020603050405020304" pitchFamily="18" charset="0"/>
                    <a:ea typeface="Times New Roman" panose="02020603050405020304" pitchFamily="18" charset="0"/>
                  </a:rPr>
                  <a:t>, Reject </a:t>
                </a:r>
                <a:r>
                  <a:rPr lang="en-US" sz="1800" i="1" dirty="0">
                    <a:effectLst/>
                    <a:latin typeface="Times New Roman" panose="02020603050405020304" pitchFamily="18" charset="0"/>
                    <a:ea typeface="Times New Roman" panose="02020603050405020304" pitchFamily="18" charset="0"/>
                  </a:rPr>
                  <a:t>H</a:t>
                </a:r>
                <a:r>
                  <a:rPr lang="en-US" sz="1800" baseline="-25000" dirty="0">
                    <a:effectLst/>
                    <a:latin typeface="Times New Roman" panose="02020603050405020304" pitchFamily="18" charset="0"/>
                    <a:ea typeface="Times New Roman" panose="02020603050405020304" pitchFamily="18" charset="0"/>
                  </a:rPr>
                  <a:t>o</a:t>
                </a:r>
                <a:r>
                  <a:rPr lang="en-US" sz="1800" dirty="0">
                    <a:effectLst/>
                    <a:latin typeface="Times New Roman" panose="02020603050405020304" pitchFamily="18" charset="0"/>
                    <a:ea typeface="Times New Roman" panose="02020603050405020304" pitchFamily="18" charset="0"/>
                  </a:rPr>
                  <a:t>.</a:t>
                </a:r>
              </a:p>
              <a:p>
                <a:r>
                  <a:rPr lang="en-US" sz="1800" dirty="0">
                    <a:effectLst/>
                    <a:latin typeface="Times New Roman" panose="02020603050405020304" pitchFamily="18" charset="0"/>
                    <a:ea typeface="Times New Roman" panose="02020603050405020304" pitchFamily="18" charset="0"/>
                  </a:rPr>
                  <a:t>Step 6:	We conclude that the proportion of carpooling cars on the Turnpike is not 10% </a:t>
                </a:r>
                <a:endParaRPr lang="en-US" dirty="0"/>
              </a:p>
            </p:txBody>
          </p:sp>
        </mc:Choice>
        <mc:Fallback xmlns="">
          <p:sp>
            <p:nvSpPr>
              <p:cNvPr id="3" name="Notes Placeholder 2"/>
              <p:cNvSpPr>
                <a:spLocks noGrp="1"/>
              </p:cNvSpPr>
              <p:nvPr>
                <p:ph type="body" idx="1"/>
              </p:nvPr>
            </p:nvSpPr>
            <p:spPr/>
            <p:txBody>
              <a:bodyPr/>
              <a:lstStyle/>
              <a:p>
                <a:pPr marL="0" marR="0">
                  <a:spcBef>
                    <a:spcPts val="0"/>
                  </a:spcBef>
                  <a:spcAft>
                    <a:spcPts val="0"/>
                  </a:spcAft>
                </a:pPr>
                <a:r>
                  <a:rPr lang="en-US" sz="1800" dirty="0">
                    <a:effectLst/>
                    <a:latin typeface="Times New Roman" panose="02020603050405020304" pitchFamily="18" charset="0"/>
                    <a:ea typeface="Times New Roman" panose="02020603050405020304" pitchFamily="18" charset="0"/>
                  </a:rPr>
                  <a:t>Step 1:	</a:t>
                </a:r>
                <a:r>
                  <a:rPr lang="en-US" sz="1800" i="1" dirty="0">
                    <a:effectLst/>
                    <a:latin typeface="Times New Roman" panose="02020603050405020304" pitchFamily="18" charset="0"/>
                    <a:ea typeface="Times New Roman" panose="02020603050405020304" pitchFamily="18" charset="0"/>
                  </a:rPr>
                  <a:t>H</a:t>
                </a:r>
                <a:r>
                  <a:rPr lang="en-US" sz="1800" baseline="-25000" dirty="0">
                    <a:effectLst/>
                    <a:latin typeface="Times New Roman" panose="02020603050405020304" pitchFamily="18" charset="0"/>
                    <a:ea typeface="Times New Roman" panose="02020603050405020304" pitchFamily="18" charset="0"/>
                  </a:rPr>
                  <a:t>o</a:t>
                </a:r>
                <a:r>
                  <a:rPr lang="en-US" sz="1800" dirty="0">
                    <a:effectLst/>
                    <a:latin typeface="Times New Roman" panose="02020603050405020304" pitchFamily="18" charset="0"/>
                    <a:ea typeface="Times New Roman" panose="02020603050405020304" pitchFamily="18" charset="0"/>
                  </a:rPr>
                  <a:t>: </a:t>
                </a:r>
                <a:r>
                  <a:rPr lang="en-US" sz="1800" i="1" dirty="0">
                    <a:effectLst/>
                    <a:latin typeface="Times New Roman" panose="02020603050405020304" pitchFamily="18" charset="0"/>
                    <a:ea typeface="Times New Roman" panose="02020603050405020304" pitchFamily="18" charset="0"/>
                    <a:sym typeface="Symbol" panose="05050102010706020507" pitchFamily="18" charset="2"/>
                  </a:rPr>
                  <a:t></a:t>
                </a:r>
                <a:r>
                  <a:rPr lang="en-US" sz="1800" dirty="0">
                    <a:effectLst/>
                    <a:latin typeface="Times New Roman" panose="02020603050405020304" pitchFamily="18" charset="0"/>
                    <a:ea typeface="Times New Roman" panose="02020603050405020304" pitchFamily="18" charset="0"/>
                  </a:rPr>
                  <a:t> = 0.10		</a:t>
                </a:r>
                <a:r>
                  <a:rPr lang="en-US" sz="1800" i="1" dirty="0">
                    <a:effectLst/>
                    <a:latin typeface="Times New Roman" panose="02020603050405020304" pitchFamily="18" charset="0"/>
                    <a:ea typeface="Times New Roman" panose="02020603050405020304" pitchFamily="18" charset="0"/>
                  </a:rPr>
                  <a:t>H</a:t>
                </a:r>
                <a:r>
                  <a:rPr lang="en-US" sz="1800" baseline="-25000" dirty="0">
                    <a:effectLst/>
                    <a:latin typeface="Times New Roman" panose="02020603050405020304" pitchFamily="18" charset="0"/>
                    <a:ea typeface="Times New Roman" panose="02020603050405020304" pitchFamily="18" charset="0"/>
                  </a:rPr>
                  <a:t>1</a:t>
                </a:r>
                <a:r>
                  <a:rPr lang="en-US" sz="1800" dirty="0">
                    <a:effectLst/>
                    <a:latin typeface="Times New Roman" panose="02020603050405020304" pitchFamily="18" charset="0"/>
                    <a:ea typeface="Times New Roman" panose="02020603050405020304" pitchFamily="18" charset="0"/>
                  </a:rPr>
                  <a:t>: </a:t>
                </a:r>
                <a:r>
                  <a:rPr lang="en-US" sz="1800" i="1" dirty="0">
                    <a:effectLst/>
                    <a:latin typeface="Times New Roman" panose="02020603050405020304" pitchFamily="18" charset="0"/>
                    <a:ea typeface="Times New Roman" panose="02020603050405020304" pitchFamily="18" charset="0"/>
                    <a:sym typeface="Symbol" panose="05050102010706020507" pitchFamily="18" charset="2"/>
                  </a:rPr>
                  <a:t></a:t>
                </a:r>
                <a:r>
                  <a:rPr lang="en-US" sz="1800"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sym typeface="Symbol" panose="05050102010706020507" pitchFamily="18" charset="2"/>
                  </a:rPr>
                  <a:t></a:t>
                </a:r>
                <a:r>
                  <a:rPr lang="en-US" sz="1800" dirty="0">
                    <a:effectLst/>
                    <a:latin typeface="Times New Roman" panose="02020603050405020304" pitchFamily="18" charset="0"/>
                    <a:ea typeface="Times New Roman" panose="02020603050405020304" pitchFamily="18" charset="0"/>
                  </a:rPr>
                  <a:t> 0.10</a:t>
                </a:r>
              </a:p>
              <a:p>
                <a:pPr marL="914400" marR="0" indent="-914400">
                  <a:spcBef>
                    <a:spcPts val="0"/>
                  </a:spcBef>
                  <a:spcAft>
                    <a:spcPts val="0"/>
                  </a:spcAft>
                  <a:tabLst>
                    <a:tab pos="457200" algn="l"/>
                  </a:tabLst>
                </a:pPr>
                <a:r>
                  <a:rPr lang="en-US" sz="1800" dirty="0">
                    <a:effectLst/>
                    <a:latin typeface="Times New Roman" panose="02020603050405020304" pitchFamily="18" charset="0"/>
                    <a:ea typeface="Times New Roman" panose="02020603050405020304" pitchFamily="18" charset="0"/>
                  </a:rPr>
                  <a:t>Step 2:	The 0.01 significance level was chosen</a:t>
                </a:r>
              </a:p>
              <a:p>
                <a:pPr marL="914400" marR="0" indent="-914400">
                  <a:spcBef>
                    <a:spcPts val="0"/>
                  </a:spcBef>
                  <a:spcAft>
                    <a:spcPts val="0"/>
                  </a:spcAft>
                  <a:tabLst>
                    <a:tab pos="457200" algn="l"/>
                  </a:tabLst>
                </a:pPr>
                <a:r>
                  <a:rPr lang="en-US" sz="1800" dirty="0">
                    <a:effectLst/>
                    <a:latin typeface="Times New Roman" panose="02020603050405020304" pitchFamily="18" charset="0"/>
                    <a:ea typeface="Times New Roman" panose="02020603050405020304" pitchFamily="18" charset="0"/>
                  </a:rPr>
                  <a:t>Step 3:	Use the </a:t>
                </a:r>
                <a:r>
                  <a:rPr lang="en-US" sz="1800" i="1" dirty="0">
                    <a:effectLst/>
                    <a:latin typeface="Times New Roman" panose="02020603050405020304" pitchFamily="18" charset="0"/>
                    <a:ea typeface="Times New Roman" panose="02020603050405020304" pitchFamily="18" charset="0"/>
                  </a:rPr>
                  <a:t>z</a:t>
                </a:r>
                <a:r>
                  <a:rPr lang="en-US" sz="1800" dirty="0">
                    <a:effectLst/>
                    <a:latin typeface="Times New Roman" panose="02020603050405020304" pitchFamily="18" charset="0"/>
                    <a:ea typeface="Times New Roman" panose="02020603050405020304" pitchFamily="18" charset="0"/>
                  </a:rPr>
                  <a:t>-statistic as the binomial distribution can be approximated by the normal distribution as nπ = 30 &gt; 5 and n (1-π) = 270 &gt; 5.</a:t>
                </a:r>
              </a:p>
              <a:p>
                <a:pPr marL="914400" marR="0" indent="-914400">
                  <a:spcBef>
                    <a:spcPts val="0"/>
                  </a:spcBef>
                  <a:spcAft>
                    <a:spcPts val="0"/>
                  </a:spcAft>
                  <a:tabLst>
                    <a:tab pos="457200" algn="l"/>
                  </a:tabLst>
                </a:pPr>
                <a:r>
                  <a:rPr lang="en-US" sz="1800" dirty="0">
                    <a:effectLst/>
                    <a:latin typeface="Times New Roman" panose="02020603050405020304" pitchFamily="18" charset="0"/>
                    <a:ea typeface="Times New Roman" panose="02020603050405020304" pitchFamily="18" charset="0"/>
                  </a:rPr>
                  <a:t>Step 4: Reject </a:t>
                </a:r>
                <a:r>
                  <a:rPr lang="en-US" sz="1800" i="1" dirty="0">
                    <a:effectLst/>
                    <a:latin typeface="Times New Roman" panose="02020603050405020304" pitchFamily="18" charset="0"/>
                    <a:ea typeface="Times New Roman" panose="02020603050405020304" pitchFamily="18" charset="0"/>
                  </a:rPr>
                  <a:t>H</a:t>
                </a:r>
                <a:r>
                  <a:rPr lang="en-US" sz="1800" baseline="-25000" dirty="0">
                    <a:effectLst/>
                    <a:latin typeface="Times New Roman" panose="02020603050405020304" pitchFamily="18" charset="0"/>
                    <a:ea typeface="Times New Roman" panose="02020603050405020304" pitchFamily="18" charset="0"/>
                  </a:rPr>
                  <a:t>o</a:t>
                </a:r>
                <a:r>
                  <a:rPr lang="en-US" sz="1800" dirty="0">
                    <a:effectLst/>
                    <a:latin typeface="Times New Roman" panose="02020603050405020304" pitchFamily="18" charset="0"/>
                    <a:ea typeface="Times New Roman" panose="02020603050405020304" pitchFamily="18" charset="0"/>
                  </a:rPr>
                  <a:t> if </a:t>
                </a:r>
                <a:r>
                  <a:rPr lang="en-US" sz="1800" i="1" dirty="0">
                    <a:effectLst/>
                    <a:latin typeface="Times New Roman" panose="02020603050405020304" pitchFamily="18" charset="0"/>
                    <a:ea typeface="Times New Roman" panose="02020603050405020304" pitchFamily="18" charset="0"/>
                  </a:rPr>
                  <a:t>z &gt; </a:t>
                </a:r>
                <a:r>
                  <a:rPr lang="en-US" sz="1800" dirty="0">
                    <a:effectLst/>
                    <a:latin typeface="Times New Roman" panose="02020603050405020304" pitchFamily="18" charset="0"/>
                    <a:ea typeface="Times New Roman" panose="02020603050405020304" pitchFamily="18" charset="0"/>
                  </a:rPr>
                  <a:t>2.326</a:t>
                </a:r>
              </a:p>
              <a:p>
                <a:pPr marL="914400" marR="0" indent="-914400">
                  <a:spcBef>
                    <a:spcPts val="0"/>
                  </a:spcBef>
                  <a:spcAft>
                    <a:spcPts val="0"/>
                  </a:spcAft>
                  <a:tabLst>
                    <a:tab pos="457200" algn="l"/>
                  </a:tabLst>
                </a:pPr>
                <a:r>
                  <a:rPr lang="en-US" sz="1800" dirty="0">
                    <a:effectLst/>
                    <a:latin typeface="Times New Roman" panose="02020603050405020304" pitchFamily="18" charset="0"/>
                    <a:ea typeface="Times New Roman" panose="02020603050405020304" pitchFamily="18" charset="0"/>
                  </a:rPr>
                  <a:t>Step 5:	</a:t>
                </a:r>
                <a:r>
                  <a:rPr lang="en-US" sz="1800" i="0">
                    <a:effectLst/>
                    <a:latin typeface="Cambria Math" panose="02040503050406030204" pitchFamily="18" charset="0"/>
                    <a:ea typeface="Times New Roman" panose="02020603050405020304" pitchFamily="18" charset="0"/>
                  </a:rPr>
                  <a:t>𝑧=</a:t>
                </a:r>
                <a:r>
                  <a:rPr lang="en-US" sz="1800" i="0">
                    <a:effectLst/>
                    <a:latin typeface="Cambria Math" panose="02040503050406030204" pitchFamily="18" charset="0"/>
                  </a:rPr>
                  <a:t>{(</a:t>
                </a:r>
                <a:r>
                  <a:rPr lang="en-US" sz="1800" i="0">
                    <a:effectLst/>
                    <a:latin typeface="Cambria Math" panose="02040503050406030204" pitchFamily="18" charset="0"/>
                    <a:ea typeface="Times New Roman" panose="02020603050405020304" pitchFamily="18" charset="0"/>
                  </a:rPr>
                  <a:t>63⁄300)−0.10}/√({0.10(0.90)⁄300} )=6.35</a:t>
                </a:r>
                <a:r>
                  <a:rPr lang="en-US" sz="1800" dirty="0">
                    <a:effectLst/>
                    <a:latin typeface="Times New Roman" panose="02020603050405020304" pitchFamily="18" charset="0"/>
                    <a:ea typeface="Times New Roman" panose="02020603050405020304" pitchFamily="18" charset="0"/>
                  </a:rPr>
                  <a:t>, Reject </a:t>
                </a:r>
                <a:r>
                  <a:rPr lang="en-US" sz="1800" i="1" dirty="0">
                    <a:effectLst/>
                    <a:latin typeface="Times New Roman" panose="02020603050405020304" pitchFamily="18" charset="0"/>
                    <a:ea typeface="Times New Roman" panose="02020603050405020304" pitchFamily="18" charset="0"/>
                  </a:rPr>
                  <a:t>H</a:t>
                </a:r>
                <a:r>
                  <a:rPr lang="en-US" sz="1800" baseline="-25000" dirty="0">
                    <a:effectLst/>
                    <a:latin typeface="Times New Roman" panose="02020603050405020304" pitchFamily="18" charset="0"/>
                    <a:ea typeface="Times New Roman" panose="02020603050405020304" pitchFamily="18" charset="0"/>
                  </a:rPr>
                  <a:t>o</a:t>
                </a:r>
                <a:r>
                  <a:rPr lang="en-US" sz="1800" dirty="0">
                    <a:effectLst/>
                    <a:latin typeface="Times New Roman" panose="02020603050405020304" pitchFamily="18" charset="0"/>
                    <a:ea typeface="Times New Roman" panose="02020603050405020304" pitchFamily="18" charset="0"/>
                  </a:rPr>
                  <a:t>.</a:t>
                </a:r>
              </a:p>
              <a:p>
                <a:r>
                  <a:rPr lang="en-US" sz="1800" dirty="0">
                    <a:effectLst/>
                    <a:latin typeface="Times New Roman" panose="02020603050405020304" pitchFamily="18" charset="0"/>
                    <a:ea typeface="Times New Roman" panose="02020603050405020304" pitchFamily="18" charset="0"/>
                  </a:rPr>
                  <a:t>Step 6:	We conclude that the proportion of carpooling cars on the Turnpike is not 10% </a:t>
                </a:r>
                <a:endParaRPr lang="en-US" dirty="0"/>
              </a:p>
            </p:txBody>
          </p:sp>
        </mc:Fallback>
      </mc:AlternateContent>
      <p:sp>
        <p:nvSpPr>
          <p:cNvPr id="4" name="Slide Number Placeholder 3"/>
          <p:cNvSpPr>
            <a:spLocks noGrp="1"/>
          </p:cNvSpPr>
          <p:nvPr>
            <p:ph type="sldNum" sz="quarter" idx="5"/>
          </p:nvPr>
        </p:nvSpPr>
        <p:spPr/>
        <p:txBody>
          <a:bodyPr/>
          <a:lstStyle/>
          <a:p>
            <a:fld id="{7B67C953-863B-418B-800D-0BB9606FF8AB}" type="slidenum">
              <a:rPr lang="en-US" smtClean="0"/>
              <a:t>25</a:t>
            </a:fld>
            <a:endParaRPr lang="en-US" dirty="0"/>
          </a:p>
        </p:txBody>
      </p:sp>
    </p:spTree>
    <p:extLst>
      <p:ext uri="{BB962C8B-B14F-4D97-AF65-F5344CB8AC3E}">
        <p14:creationId xmlns:p14="http://schemas.microsoft.com/office/powerpoint/2010/main" val="15908835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i="1" dirty="0">
                <a:effectLst/>
                <a:latin typeface="Times New Roman" panose="02020603050405020304" pitchFamily="18" charset="0"/>
                <a:ea typeface="Times New Roman" panose="02020603050405020304" pitchFamily="18" charset="0"/>
              </a:rPr>
              <a:t>a.	H</a:t>
            </a:r>
            <a:r>
              <a:rPr lang="en-US" sz="1800" baseline="-25000" dirty="0">
                <a:effectLst/>
                <a:latin typeface="Times New Roman" panose="02020603050405020304" pitchFamily="18" charset="0"/>
                <a:ea typeface="Times New Roman" panose="02020603050405020304" pitchFamily="18" charset="0"/>
              </a:rPr>
              <a:t>o</a:t>
            </a:r>
            <a:r>
              <a:rPr lang="en-US" sz="1800" dirty="0">
                <a:effectLst/>
                <a:latin typeface="Times New Roman" panose="02020603050405020304" pitchFamily="18" charset="0"/>
                <a:ea typeface="Times New Roman" panose="02020603050405020304" pitchFamily="18" charset="0"/>
              </a:rPr>
              <a:t> is rejected if </a:t>
            </a:r>
            <a:r>
              <a:rPr lang="en-US" sz="1800" i="1" dirty="0">
                <a:effectLst/>
                <a:latin typeface="Times New Roman" panose="02020603050405020304" pitchFamily="18" charset="0"/>
                <a:ea typeface="Times New Roman" panose="02020603050405020304" pitchFamily="18" charset="0"/>
              </a:rPr>
              <a:t>z</a:t>
            </a:r>
            <a:r>
              <a:rPr lang="en-US" sz="1800" dirty="0">
                <a:effectLst/>
                <a:latin typeface="Times New Roman" panose="02020603050405020304" pitchFamily="18" charset="0"/>
                <a:ea typeface="Times New Roman" panose="02020603050405020304" pitchFamily="18" charset="0"/>
              </a:rPr>
              <a:t> &gt; 1.645</a:t>
            </a:r>
          </a:p>
          <a:p>
            <a:pPr marL="0" marR="0">
              <a:spcBef>
                <a:spcPts val="0"/>
              </a:spcBef>
              <a:spcAft>
                <a:spcPts val="0"/>
              </a:spcAft>
            </a:pPr>
            <a:r>
              <a:rPr lang="en-US" sz="1800" dirty="0">
                <a:effectLst/>
                <a:latin typeface="Times New Roman" panose="02020603050405020304" pitchFamily="18" charset="0"/>
                <a:ea typeface="Times New Roman" panose="02020603050405020304" pitchFamily="18" charset="0"/>
              </a:rPr>
              <a:t>b.	0.64, found by </a:t>
            </a:r>
          </a:p>
          <a:p>
            <a:pPr marL="0" marR="0">
              <a:spcBef>
                <a:spcPts val="0"/>
              </a:spcBef>
              <a:spcAft>
                <a:spcPts val="0"/>
              </a:spcAft>
            </a:pPr>
            <a:r>
              <a:rPr lang="en-US" sz="1800" dirty="0">
                <a:effectLst/>
                <a:latin typeface="Times New Roman" panose="02020603050405020304" pitchFamily="18" charset="0"/>
                <a:ea typeface="Times New Roman" panose="02020603050405020304" pitchFamily="18" charset="0"/>
              </a:rPr>
              <a:t>c.	1.61, found by </a:t>
            </a:r>
          </a:p>
          <a:p>
            <a:r>
              <a:rPr lang="en-US" sz="1800" dirty="0">
                <a:effectLst/>
                <a:latin typeface="Times New Roman" panose="02020603050405020304" pitchFamily="18" charset="0"/>
                <a:ea typeface="Times New Roman" panose="02020603050405020304" pitchFamily="18" charset="0"/>
              </a:rPr>
              <a:t>d.	</a:t>
            </a:r>
            <a:r>
              <a:rPr lang="en-US" sz="1800" i="1" dirty="0">
                <a:effectLst/>
                <a:latin typeface="Times New Roman" panose="02020603050405020304" pitchFamily="18" charset="0"/>
                <a:ea typeface="Times New Roman" panose="02020603050405020304" pitchFamily="18" charset="0"/>
              </a:rPr>
              <a:t>H</a:t>
            </a:r>
            <a:r>
              <a:rPr lang="en-US" sz="1800" baseline="-25000" dirty="0">
                <a:effectLst/>
                <a:latin typeface="Times New Roman" panose="02020603050405020304" pitchFamily="18" charset="0"/>
                <a:ea typeface="Times New Roman" panose="02020603050405020304" pitchFamily="18" charset="0"/>
              </a:rPr>
              <a:t>o</a:t>
            </a:r>
            <a:r>
              <a:rPr lang="en-US" sz="1800" dirty="0">
                <a:effectLst/>
                <a:latin typeface="Times New Roman" panose="02020603050405020304" pitchFamily="18" charset="0"/>
                <a:ea typeface="Times New Roman" panose="02020603050405020304" pitchFamily="18" charset="0"/>
              </a:rPr>
              <a:t> is not rejected</a:t>
            </a:r>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26</a:t>
            </a:fld>
            <a:endParaRPr lang="en-US" dirty="0"/>
          </a:p>
        </p:txBody>
      </p:sp>
    </p:spTree>
    <p:extLst>
      <p:ext uri="{BB962C8B-B14F-4D97-AF65-F5344CB8AC3E}">
        <p14:creationId xmlns:p14="http://schemas.microsoft.com/office/powerpoint/2010/main" val="20243447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i="1" dirty="0">
                <a:effectLst/>
                <a:latin typeface="Times New Roman" panose="02020603050405020304" pitchFamily="18" charset="0"/>
                <a:ea typeface="Times New Roman" panose="02020603050405020304" pitchFamily="18" charset="0"/>
              </a:rPr>
              <a:t>H</a:t>
            </a:r>
            <a:r>
              <a:rPr lang="en-US" sz="1800" baseline="-25000" dirty="0">
                <a:effectLst/>
                <a:latin typeface="Times New Roman" panose="02020603050405020304" pitchFamily="18" charset="0"/>
                <a:ea typeface="Times New Roman" panose="02020603050405020304" pitchFamily="18" charset="0"/>
              </a:rPr>
              <a:t>o</a:t>
            </a:r>
            <a:r>
              <a:rPr lang="en-US" sz="1800" dirty="0">
                <a:effectLst/>
                <a:latin typeface="Times New Roman" panose="02020603050405020304" pitchFamily="18" charset="0"/>
                <a:ea typeface="Times New Roman" panose="02020603050405020304" pitchFamily="18" charset="0"/>
              </a:rPr>
              <a:t>: There is no difference in the proportions	</a:t>
            </a:r>
            <a:r>
              <a:rPr lang="en-US" sz="1800" i="1" dirty="0">
                <a:effectLst/>
                <a:latin typeface="Times New Roman" panose="02020603050405020304" pitchFamily="18" charset="0"/>
                <a:ea typeface="Times New Roman" panose="02020603050405020304" pitchFamily="18" charset="0"/>
              </a:rPr>
              <a:t>H</a:t>
            </a:r>
            <a:r>
              <a:rPr lang="en-US" sz="1800" baseline="-25000" dirty="0">
                <a:effectLst/>
                <a:latin typeface="Times New Roman" panose="02020603050405020304" pitchFamily="18" charset="0"/>
                <a:ea typeface="Times New Roman" panose="02020603050405020304" pitchFamily="18" charset="0"/>
              </a:rPr>
              <a:t>1</a:t>
            </a:r>
            <a:r>
              <a:rPr lang="en-US" sz="1800" dirty="0">
                <a:effectLst/>
                <a:latin typeface="Times New Roman" panose="02020603050405020304" pitchFamily="18" charset="0"/>
                <a:ea typeface="Times New Roman" panose="02020603050405020304" pitchFamily="18" charset="0"/>
              </a:rPr>
              <a:t>: There is a difference in the proportions</a:t>
            </a:r>
          </a:p>
          <a:p>
            <a:pPr marL="0" marR="0">
              <a:spcBef>
                <a:spcPts val="0"/>
              </a:spcBef>
              <a:spcAft>
                <a:spcPts val="0"/>
              </a:spcAft>
            </a:pPr>
            <a:r>
              <a:rPr lang="en-US" sz="1800" dirty="0">
                <a:effectLst/>
                <a:latin typeface="Times New Roman" panose="02020603050405020304" pitchFamily="18" charset="0"/>
                <a:ea typeface="Times New Roman" panose="02020603050405020304" pitchFamily="18" charset="0"/>
              </a:rPr>
              <a:t>Reject </a:t>
            </a:r>
            <a:r>
              <a:rPr lang="en-US" sz="1800" i="1" dirty="0">
                <a:effectLst/>
                <a:latin typeface="Times New Roman" panose="02020603050405020304" pitchFamily="18" charset="0"/>
                <a:ea typeface="Times New Roman" panose="02020603050405020304" pitchFamily="18" charset="0"/>
              </a:rPr>
              <a:t>H</a:t>
            </a:r>
            <a:r>
              <a:rPr lang="en-US" sz="1800" baseline="-25000" dirty="0">
                <a:effectLst/>
                <a:latin typeface="Times New Roman" panose="02020603050405020304" pitchFamily="18" charset="0"/>
                <a:ea typeface="Times New Roman" panose="02020603050405020304" pitchFamily="18" charset="0"/>
              </a:rPr>
              <a:t>o</a:t>
            </a:r>
            <a:r>
              <a:rPr lang="en-US" sz="1800" dirty="0">
                <a:effectLst/>
                <a:latin typeface="Times New Roman" panose="02020603050405020304" pitchFamily="18" charset="0"/>
                <a:ea typeface="Times New Roman" panose="02020603050405020304" pitchFamily="18" charset="0"/>
              </a:rPr>
              <a:t> if </a:t>
            </a:r>
            <a:r>
              <a:rPr lang="en-US" sz="1800" i="1" dirty="0">
                <a:effectLst/>
                <a:latin typeface="Times New Roman" panose="02020603050405020304" pitchFamily="18" charset="0"/>
                <a:ea typeface="Times New Roman" panose="02020603050405020304" pitchFamily="18" charset="0"/>
                <a:sym typeface="Symbol" panose="05050102010706020507" pitchFamily="18" charset="2"/>
              </a:rPr>
              <a:t></a:t>
            </a:r>
            <a:r>
              <a:rPr lang="en-US" sz="1800" i="1" baseline="30000" dirty="0">
                <a:effectLst/>
                <a:latin typeface="Times New Roman" panose="02020603050405020304" pitchFamily="18" charset="0"/>
                <a:ea typeface="Times New Roman" panose="02020603050405020304" pitchFamily="18" charset="0"/>
              </a:rPr>
              <a:t>2</a:t>
            </a:r>
            <a:r>
              <a:rPr lang="en-US" sz="1800" dirty="0">
                <a:effectLst/>
                <a:latin typeface="Times New Roman" panose="02020603050405020304" pitchFamily="18" charset="0"/>
                <a:ea typeface="Times New Roman" panose="02020603050405020304" pitchFamily="18" charset="0"/>
              </a:rPr>
              <a:t> &gt; 15.086</a:t>
            </a:r>
          </a:p>
          <a:p>
            <a:pPr marL="0" marR="0">
              <a:spcBef>
                <a:spcPts val="0"/>
              </a:spcBef>
              <a:spcAft>
                <a:spcPts val="0"/>
              </a:spcAft>
            </a:pPr>
            <a:r>
              <a:rPr lang="en-US" sz="1800" dirty="0">
                <a:effectLst/>
                <a:latin typeface="Times New Roman" panose="02020603050405020304" pitchFamily="18" charset="0"/>
                <a:ea typeface="Times New Roman" panose="02020603050405020304" pitchFamily="18" charset="0"/>
              </a:rPr>
              <a:t>	   </a:t>
            </a:r>
          </a:p>
          <a:p>
            <a:pPr marL="0" marR="0">
              <a:spcBef>
                <a:spcPts val="0"/>
              </a:spcBef>
              <a:spcAft>
                <a:spcPts val="0"/>
              </a:spcAft>
            </a:pPr>
            <a:r>
              <a:rPr lang="en-US" sz="1800" dirty="0">
                <a:effectLst/>
                <a:latin typeface="Times New Roman" panose="02020603050405020304" pitchFamily="18" charset="0"/>
                <a:ea typeface="Times New Roman" panose="02020603050405020304" pitchFamily="18" charset="0"/>
              </a:rPr>
              <a:t>Do not reject </a:t>
            </a:r>
            <a:r>
              <a:rPr lang="en-US" sz="1800" i="1" dirty="0">
                <a:effectLst/>
                <a:latin typeface="Times New Roman" panose="02020603050405020304" pitchFamily="18" charset="0"/>
                <a:ea typeface="Times New Roman" panose="02020603050405020304" pitchFamily="18" charset="0"/>
              </a:rPr>
              <a:t>H</a:t>
            </a:r>
            <a:r>
              <a:rPr lang="en-US" sz="1800" baseline="-25000" dirty="0">
                <a:effectLst/>
                <a:latin typeface="Times New Roman" panose="02020603050405020304" pitchFamily="18" charset="0"/>
                <a:ea typeface="Times New Roman" panose="02020603050405020304" pitchFamily="18" charset="0"/>
              </a:rPr>
              <a:t>o</a:t>
            </a:r>
            <a:r>
              <a:rPr lang="en-US" sz="1800" dirty="0">
                <a:effectLst/>
                <a:latin typeface="Times New Roman" panose="02020603050405020304" pitchFamily="18" charset="0"/>
                <a:ea typeface="Times New Roman" panose="02020603050405020304" pitchFamily="18" charset="0"/>
              </a:rPr>
              <a:t>. There is no difference in the proportions. </a:t>
            </a:r>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27</a:t>
            </a:fld>
            <a:endParaRPr lang="en-US" dirty="0"/>
          </a:p>
        </p:txBody>
      </p:sp>
    </p:spTree>
    <p:extLst>
      <p:ext uri="{BB962C8B-B14F-4D97-AF65-F5344CB8AC3E}">
        <p14:creationId xmlns:p14="http://schemas.microsoft.com/office/powerpoint/2010/main" val="37578150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l" rtl="0"/>
            <a:r>
              <a:rPr lang="en-US" sz="1200" b="0" i="1" u="none" strike="noStrike" baseline="0" dirty="0">
                <a:latin typeface="Times New Roman" panose="02020603050405020304" pitchFamily="18" charset="0"/>
              </a:rPr>
              <a:t>H</a:t>
            </a:r>
            <a:r>
              <a:rPr lang="en-US" sz="1200" b="0" i="0" u="none" strike="noStrike" baseline="-25000" dirty="0">
                <a:latin typeface="Times New Roman" panose="02020603050405020304" pitchFamily="18" charset="0"/>
              </a:rPr>
              <a:t>o</a:t>
            </a:r>
            <a:r>
              <a:rPr lang="en-US" sz="1200" b="0" i="0" u="none" strike="noStrike" baseline="0" dirty="0">
                <a:latin typeface="Times New Roman" panose="02020603050405020304" pitchFamily="18" charset="0"/>
              </a:rPr>
              <a:t>: The proportions are as stated	</a:t>
            </a:r>
            <a:r>
              <a:rPr lang="en-US" sz="1200" b="0" i="1" u="none" strike="noStrike" baseline="0" dirty="0">
                <a:latin typeface="Times New Roman" panose="02020603050405020304" pitchFamily="18" charset="0"/>
              </a:rPr>
              <a:t>H</a:t>
            </a:r>
            <a:r>
              <a:rPr lang="en-US" sz="1200" b="0" i="0" u="none" strike="noStrike" baseline="-25000" dirty="0">
                <a:latin typeface="Times New Roman" panose="02020603050405020304" pitchFamily="18" charset="0"/>
              </a:rPr>
              <a:t>1</a:t>
            </a:r>
            <a:r>
              <a:rPr lang="en-US" sz="1200" b="0" i="0" u="none" strike="noStrike" baseline="0" dirty="0">
                <a:latin typeface="Times New Roman" panose="02020603050405020304" pitchFamily="18" charset="0"/>
              </a:rPr>
              <a:t>: The proportions are not as stated</a:t>
            </a:r>
          </a:p>
          <a:p>
            <a:pPr marR="0" algn="l" rtl="0"/>
            <a:endParaRPr lang="en-US" sz="1200" b="0" i="0" u="none" strike="noStrike" baseline="0" dirty="0">
              <a:latin typeface="Times New Roman" panose="02020603050405020304" pitchFamily="18" charset="0"/>
            </a:endParaRPr>
          </a:p>
          <a:p>
            <a:pPr marR="0" algn="l" rtl="0"/>
            <a:r>
              <a:rPr lang="en-US" sz="1200" b="0" i="0" u="none" strike="noStrike" baseline="0" dirty="0">
                <a:latin typeface="Times New Roman" panose="02020603050405020304" pitchFamily="18" charset="0"/>
              </a:rPr>
              <a:t>Reject </a:t>
            </a:r>
            <a:r>
              <a:rPr lang="en-US" sz="1200" b="0" i="1" u="none" strike="noStrike" baseline="0" dirty="0">
                <a:latin typeface="Times New Roman" panose="02020603050405020304" pitchFamily="18" charset="0"/>
              </a:rPr>
              <a:t>H</a:t>
            </a:r>
            <a:r>
              <a:rPr lang="en-US" sz="1200" b="0" i="0" u="none" strike="noStrike" baseline="-25000" dirty="0">
                <a:latin typeface="Times New Roman" panose="02020603050405020304" pitchFamily="18" charset="0"/>
              </a:rPr>
              <a:t>o</a:t>
            </a:r>
            <a:r>
              <a:rPr lang="en-US" sz="1200" b="0" i="0" u="none" strike="noStrike" baseline="0" dirty="0">
                <a:latin typeface="Times New Roman" panose="02020603050405020304" pitchFamily="18" charset="0"/>
              </a:rPr>
              <a:t> if </a:t>
            </a:r>
            <a:r>
              <a:rPr lang="en-US" sz="1200" b="0" i="1" u="none" strike="noStrike" baseline="0" dirty="0">
                <a:latin typeface="Times New Roman" panose="02020603050405020304" pitchFamily="18" charset="0"/>
                <a:sym typeface="Symbol" panose="05050102010706020507" pitchFamily="18" charset="2"/>
              </a:rPr>
              <a:t></a:t>
            </a:r>
            <a:r>
              <a:rPr lang="en-US" sz="1200" b="0" i="1" u="none" strike="noStrike" baseline="30000" dirty="0">
                <a:latin typeface="Times New Roman" panose="02020603050405020304" pitchFamily="18" charset="0"/>
                <a:sym typeface="Symbol" panose="05050102010706020507" pitchFamily="18" charset="2"/>
              </a:rPr>
              <a:t>2</a:t>
            </a:r>
            <a:r>
              <a:rPr lang="en-US" sz="1200" b="0" i="0" u="none" strike="noStrike" baseline="0" dirty="0">
                <a:latin typeface="Times New Roman" panose="02020603050405020304" pitchFamily="18" charset="0"/>
                <a:sym typeface="Symbol" panose="05050102010706020507" pitchFamily="18" charset="2"/>
              </a:rPr>
              <a:t> &gt; 7.824</a:t>
            </a:r>
          </a:p>
          <a:p>
            <a:pPr marR="0" algn="l" rtl="0"/>
            <a:r>
              <a:rPr lang="en-US" sz="1200" b="0" i="0" u="none" strike="noStrike" baseline="0" dirty="0">
                <a:latin typeface="Times New Roman" panose="02020603050405020304" pitchFamily="18" charset="0"/>
              </a:rPr>
              <a:t>	</a:t>
            </a:r>
          </a:p>
          <a:p>
            <a:pPr marR="0" algn="l" rtl="0"/>
            <a:r>
              <a:rPr lang="en-US" sz="1200" b="0" i="0" u="none" strike="noStrike" baseline="0" dirty="0">
                <a:latin typeface="Times New Roman" panose="02020603050405020304" pitchFamily="18" charset="0"/>
              </a:rPr>
              <a:t>Reject </a:t>
            </a:r>
            <a:r>
              <a:rPr lang="en-US" sz="1200" b="0" i="1" u="none" strike="noStrike" baseline="0" dirty="0">
                <a:latin typeface="Times New Roman" panose="02020603050405020304" pitchFamily="18" charset="0"/>
              </a:rPr>
              <a:t>H</a:t>
            </a:r>
            <a:r>
              <a:rPr lang="en-US" sz="1200" b="0" i="0" u="none" strike="noStrike" baseline="-25000" dirty="0">
                <a:latin typeface="Times New Roman" panose="02020603050405020304" pitchFamily="18" charset="0"/>
              </a:rPr>
              <a:t>o</a:t>
            </a:r>
            <a:r>
              <a:rPr lang="en-US" sz="1200" b="0" i="0" u="none" strike="noStrike" baseline="0" dirty="0">
                <a:latin typeface="Times New Roman" panose="02020603050405020304" pitchFamily="18" charset="0"/>
              </a:rPr>
              <a:t>. Proportions are not as stated. </a:t>
            </a:r>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28</a:t>
            </a:fld>
            <a:endParaRPr lang="en-US" dirty="0"/>
          </a:p>
        </p:txBody>
      </p:sp>
    </p:spTree>
    <p:extLst>
      <p:ext uri="{BB962C8B-B14F-4D97-AF65-F5344CB8AC3E}">
        <p14:creationId xmlns:p14="http://schemas.microsoft.com/office/powerpoint/2010/main" val="15587539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H</a:t>
            </a:r>
            <a:r>
              <a:rPr lang="en-US" dirty="0"/>
              <a:t>0: No relationship between error rates and item type. </a:t>
            </a:r>
          </a:p>
          <a:p>
            <a:r>
              <a:rPr lang="en-US" i="1" dirty="0"/>
              <a:t>H</a:t>
            </a:r>
            <a:r>
              <a:rPr lang="en-US" dirty="0"/>
              <a:t>1: There is a relationship between error rates and item type. Reject </a:t>
            </a:r>
            <a:r>
              <a:rPr lang="en-US" i="1" dirty="0"/>
              <a:t>H</a:t>
            </a:r>
            <a:r>
              <a:rPr lang="en-US" dirty="0"/>
              <a:t>0 if π^2 &gt; 9.21. </a:t>
            </a:r>
          </a:p>
          <a:p>
            <a:r>
              <a:rPr lang="el-GR" dirty="0"/>
              <a:t>χ2 = (20 − 14.1)</a:t>
            </a:r>
            <a:r>
              <a:rPr lang="en-US" dirty="0"/>
              <a:t>^</a:t>
            </a:r>
            <a:r>
              <a:rPr lang="el-GR" dirty="0"/>
              <a:t>2 </a:t>
            </a:r>
            <a:r>
              <a:rPr lang="en-US" dirty="0"/>
              <a:t>/ </a:t>
            </a:r>
            <a:r>
              <a:rPr lang="el-GR" dirty="0"/>
              <a:t>14.1 + . . . + (225 − 225.25)</a:t>
            </a:r>
            <a:r>
              <a:rPr lang="en-US" dirty="0"/>
              <a:t>^</a:t>
            </a:r>
            <a:r>
              <a:rPr lang="el-GR" dirty="0"/>
              <a:t>2</a:t>
            </a:r>
            <a:r>
              <a:rPr lang="en-US" dirty="0"/>
              <a:t> /</a:t>
            </a:r>
            <a:r>
              <a:rPr lang="el-GR" dirty="0"/>
              <a:t> 225.25 = 8.033 </a:t>
            </a:r>
          </a:p>
          <a:p>
            <a:r>
              <a:rPr lang="en-US" dirty="0"/>
              <a:t>Do not reject </a:t>
            </a:r>
            <a:r>
              <a:rPr lang="en-US" i="1" dirty="0"/>
              <a:t>H</a:t>
            </a:r>
            <a:r>
              <a:rPr lang="en-US" dirty="0"/>
              <a:t>0. There is not a relationship between error rates and item type. </a:t>
            </a:r>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29</a:t>
            </a:fld>
            <a:endParaRPr lang="en-US" dirty="0"/>
          </a:p>
        </p:txBody>
      </p:sp>
    </p:spTree>
    <p:extLst>
      <p:ext uri="{BB962C8B-B14F-4D97-AF65-F5344CB8AC3E}">
        <p14:creationId xmlns:p14="http://schemas.microsoft.com/office/powerpoint/2010/main" val="1295008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When we sample from a single population and the variable of interest has only two possible outcomes, we call this a test of proportion.</a:t>
                </a:r>
                <a:r>
                  <a:rPr lang="en-US" baseline="0" dirty="0"/>
                  <a:t> </a:t>
                </a:r>
                <a:r>
                  <a:rPr lang="en-US" dirty="0"/>
                  <a:t>In formula 15-1, p is the sample proportion, </a:t>
                </a:r>
                <a14:m>
                  <m:oMath xmlns:m="http://schemas.openxmlformats.org/officeDocument/2006/math" xmlns="">
                    <m:r>
                      <m:rPr>
                        <m:nor/>
                      </m:rPr>
                      <a:rPr lang="en-US" i="0" smtClean="0">
                        <a:latin typeface="Cambria Math"/>
                        <a:ea typeface="Cambria Math"/>
                      </a:rPr>
                      <m:t>π</m:t>
                    </m:r>
                  </m:oMath>
                </a14:m>
                <a:r>
                  <a:rPr lang="en-US" dirty="0"/>
                  <a:t> is the</a:t>
                </a:r>
                <a:r>
                  <a:rPr lang="en-US" baseline="0" dirty="0"/>
                  <a:t> population proportion, and n is the sample size.</a:t>
                </a:r>
                <a:endParaRPr lang="en-US" dirty="0"/>
              </a:p>
            </p:txBody>
          </p:sp>
        </mc:Choice>
        <mc:Fallback xmlns="">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When we sample from a single population and the variable of interest has only two possible outcomes, we call this a test of proportion.</a:t>
                </a:r>
                <a:r>
                  <a:rPr lang="en-US" baseline="0" dirty="0" smtClean="0"/>
                  <a:t> </a:t>
                </a:r>
                <a:r>
                  <a:rPr lang="en-US" dirty="0" smtClean="0"/>
                  <a:t>In formula 15-1, p is the sample proportion, </a:t>
                </a:r>
                <a:r>
                  <a:rPr lang="en-US" i="0" smtClean="0">
                    <a:latin typeface="Cambria Math"/>
                    <a:ea typeface="Cambria Math"/>
                  </a:rPr>
                  <a:t>"π"</a:t>
                </a:r>
                <a:r>
                  <a:rPr lang="en-US" dirty="0" smtClean="0"/>
                  <a:t> is the</a:t>
                </a:r>
                <a:r>
                  <a:rPr lang="en-US" baseline="0" dirty="0" smtClean="0"/>
                  <a:t> population proportion, and n is the sample size.</a:t>
                </a:r>
                <a:endParaRPr lang="en-US" dirty="0"/>
              </a:p>
            </p:txBody>
          </p:sp>
        </mc:Fallback>
      </mc:AlternateContent>
      <p:sp>
        <p:nvSpPr>
          <p:cNvPr id="4" name="Slide Number Placeholder 3"/>
          <p:cNvSpPr>
            <a:spLocks noGrp="1"/>
          </p:cNvSpPr>
          <p:nvPr>
            <p:ph type="sldNum" sz="quarter" idx="10"/>
          </p:nvPr>
        </p:nvSpPr>
        <p:spPr/>
        <p:txBody>
          <a:bodyPr/>
          <a:lstStyle/>
          <a:p>
            <a:fld id="{7B67C953-863B-418B-800D-0BB9606FF8AB}" type="slidenum">
              <a:rPr lang="en-US" smtClean="0"/>
              <a:t>4</a:t>
            </a:fld>
            <a:endParaRPr lang="en-US" dirty="0"/>
          </a:p>
        </p:txBody>
      </p:sp>
    </p:spTree>
    <p:extLst>
      <p:ext uri="{BB962C8B-B14F-4D97-AF65-F5344CB8AC3E}">
        <p14:creationId xmlns:p14="http://schemas.microsoft.com/office/powerpoint/2010/main" val="26196904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situation regarding the governor’s reelection meets the binomial conditions.</a:t>
            </a:r>
            <a:r>
              <a:rPr lang="en-US" baseline="0" dirty="0"/>
              <a:t> This is a one-tailed test, (left-tailed), so the region of rejection is in the left tail. The level of significance is the likelihood of rejecting the null hypothesis when it is true. The critical value is found by referring to Appendix B.3. Go to the column indicating a .05 significance level and then down that column to the row with infinite degrees of freedom; the value is 1.645. Therefore, the critical value is −1.645. The survey revealed that 1,550 planned to vote for the incumbent governor; the sample proportion is .775 (found by 1550 ÷ 2000). The computed value of z is −2.80 and is less than the critical value. The evidence does not support the claim that the incumbent governor will return to the governor’s mansion for another 4 years.</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5</a:t>
            </a:fld>
            <a:endParaRPr lang="en-US" dirty="0"/>
          </a:p>
        </p:txBody>
      </p:sp>
    </p:spTree>
    <p:extLst>
      <p:ext uri="{BB962C8B-B14F-4D97-AF65-F5344CB8AC3E}">
        <p14:creationId xmlns:p14="http://schemas.microsoft.com/office/powerpoint/2010/main" val="20024006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above</a:t>
            </a:r>
            <a:r>
              <a:rPr lang="en-US" baseline="0" dirty="0"/>
              <a:t> cases, each sampled item or individual can be classified as a “success” or “failure.” In the next example, we will assume that each sample is large enough that the normal distribution will serve as a good approximation of the binomial distribution, and we will use z as our test statistic.</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7</a:t>
            </a:fld>
            <a:endParaRPr lang="en-US" dirty="0"/>
          </a:p>
        </p:txBody>
      </p:sp>
    </p:spTree>
    <p:extLst>
      <p:ext uri="{BB962C8B-B14F-4D97-AF65-F5344CB8AC3E}">
        <p14:creationId xmlns:p14="http://schemas.microsoft.com/office/powerpoint/2010/main" val="26343540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formulas, x</a:t>
            </a:r>
            <a:r>
              <a:rPr lang="en-US" baseline="-25000" dirty="0"/>
              <a:t>1</a:t>
            </a:r>
            <a:r>
              <a:rPr lang="en-US" dirty="0"/>
              <a:t> is the number possessing the</a:t>
            </a:r>
            <a:r>
              <a:rPr lang="en-US" baseline="0" dirty="0"/>
              <a:t> trait in the first sample, x</a:t>
            </a:r>
            <a:r>
              <a:rPr lang="en-US" baseline="-25000" dirty="0"/>
              <a:t>2</a:t>
            </a:r>
            <a:r>
              <a:rPr lang="en-US" baseline="0" dirty="0"/>
              <a:t> is the number possessing the trait in the second sample, n</a:t>
            </a:r>
            <a:r>
              <a:rPr lang="en-US" baseline="-25000" dirty="0"/>
              <a:t>1</a:t>
            </a:r>
            <a:r>
              <a:rPr lang="en-US" baseline="0" dirty="0"/>
              <a:t> is the number of observations in the first sample, and n</a:t>
            </a:r>
            <a:r>
              <a:rPr lang="en-US" baseline="-25000" dirty="0"/>
              <a:t>2</a:t>
            </a:r>
            <a:r>
              <a:rPr lang="en-US" baseline="0" dirty="0"/>
              <a:t> is the number of observations in the second sample; p</a:t>
            </a:r>
            <a:r>
              <a:rPr lang="en-US" baseline="-25000" dirty="0"/>
              <a:t>c</a:t>
            </a:r>
            <a:r>
              <a:rPr lang="en-US" baseline="0" dirty="0"/>
              <a:t> is the pooled proportion possessing the trait in the combined samples and is called the pooled estimate of the population proportion, p</a:t>
            </a:r>
            <a:r>
              <a:rPr lang="en-US" baseline="-25000" dirty="0"/>
              <a:t>1</a:t>
            </a:r>
            <a:r>
              <a:rPr lang="en-US" baseline="0" dirty="0"/>
              <a:t> is the proportion in the first sample possessing the trait and p</a:t>
            </a:r>
            <a:r>
              <a:rPr lang="en-US" baseline="-25000" dirty="0"/>
              <a:t>2</a:t>
            </a:r>
            <a:r>
              <a:rPr lang="en-US" baseline="0" dirty="0"/>
              <a:t> is the proportion in the second sample possessing the trait.</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8</a:t>
            </a:fld>
            <a:endParaRPr lang="en-US" dirty="0"/>
          </a:p>
        </p:txBody>
      </p:sp>
    </p:spTree>
    <p:extLst>
      <p:ext uri="{BB962C8B-B14F-4D97-AF65-F5344CB8AC3E}">
        <p14:creationId xmlns:p14="http://schemas.microsoft.com/office/powerpoint/2010/main" val="32967602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null hypothesis</a:t>
            </a:r>
            <a:r>
              <a:rPr lang="en-US" baseline="0" dirty="0"/>
              <a:t> in this example is that there is no difference in the proportion of working women and stay-at-home women who prefer Heavenly. The alternate is that the two populations are not equal. The two samples are sufficiently large so we use the standard normal distribution, z, as the test statistic.</a:t>
            </a:r>
          </a:p>
          <a:p>
            <a:r>
              <a:rPr lang="en-US" baseline="0" dirty="0"/>
              <a:t>To find the critical value, go to Appendix B.5. In the table headings find the row labeled “Level of Significance for Two-Tailed Test” and select the column with an alpha of .05. Go to the bottom row with infinite degrees of freedom. The z value is 1.96, so the critical value for this test is −1.96 and 1.96. This test is continued on the next slide.</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9</a:t>
            </a:fld>
            <a:endParaRPr lang="en-US" dirty="0"/>
          </a:p>
        </p:txBody>
      </p:sp>
    </p:spTree>
    <p:extLst>
      <p:ext uri="{BB962C8B-B14F-4D97-AF65-F5344CB8AC3E}">
        <p14:creationId xmlns:p14="http://schemas.microsoft.com/office/powerpoint/2010/main" val="13864481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random sample</a:t>
            </a:r>
            <a:r>
              <a:rPr lang="en-US" baseline="0" dirty="0"/>
              <a:t> of the 100 working women revealed that 81 liked the fragrance well enough to purchase it; the random sample of 200 stay-at-home women revealed 138 liked the fragrance well enough to purchase it. The research question now is, is the difference of .12 in the two sampled proportions due to chance or whether there is a difference in the two populations. Pool the two sample proportions and then calculate the test statistic; z= 2.207 and falls in the area of rejection, to the right of 1.960. So reject the null hypothesis that the proportion of working women that will purchase Heavenly is equal to the proportion of stay-at-home women who will purchase it.</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10</a:t>
            </a:fld>
            <a:endParaRPr lang="en-US" dirty="0"/>
          </a:p>
        </p:txBody>
      </p:sp>
    </p:spTree>
    <p:extLst>
      <p:ext uri="{BB962C8B-B14F-4D97-AF65-F5344CB8AC3E}">
        <p14:creationId xmlns:p14="http://schemas.microsoft.com/office/powerpoint/2010/main" val="13864481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 goodness-of-fit test is one of the most commonly used statistical tests. The table shows the historical relative frequency</a:t>
            </a:r>
            <a:r>
              <a:rPr lang="en-US" baseline="0" dirty="0"/>
              <a:t> distribution of policy types; these are the expected frequencies.</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11</a:t>
            </a:fld>
            <a:endParaRPr lang="en-US" dirty="0"/>
          </a:p>
        </p:txBody>
      </p:sp>
    </p:spTree>
    <p:extLst>
      <p:ext uri="{BB962C8B-B14F-4D97-AF65-F5344CB8AC3E}">
        <p14:creationId xmlns:p14="http://schemas.microsoft.com/office/powerpoint/2010/main" val="28518764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a:t>Click to edit Master title style</a:t>
            </a:r>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17" name="Footer Placeholder 16"/>
          <p:cNvSpPr>
            <a:spLocks noGrp="1"/>
          </p:cNvSpPr>
          <p:nvPr>
            <p:ph type="ftr" sz="quarter" idx="11"/>
          </p:nvPr>
        </p:nvSpPr>
        <p:spPr>
          <a:xfrm>
            <a:off x="2438400" y="6355080"/>
            <a:ext cx="3934968" cy="365760"/>
          </a:xfrm>
        </p:spPr>
        <p:txBody>
          <a:bodyPr/>
          <a:lstStyle>
            <a:lvl1pPr>
              <a:defRPr sz="1000"/>
            </a:lvl1pPr>
          </a:lstStyle>
          <a:p>
            <a:r>
              <a:rPr lang="en-US" smtClean="0"/>
              <a:t>Copyright © 2022 McGraw-Hill Education. All rights reserved. No reproduction or distribution without the prior written consent of McGraw-Hill Education.</a:t>
            </a:r>
            <a:endParaRPr lang="en-US" dirty="0"/>
          </a:p>
        </p:txBody>
      </p:sp>
      <p:sp>
        <p:nvSpPr>
          <p:cNvPr id="29" name="Slide Number Placeholder 28"/>
          <p:cNvSpPr>
            <a:spLocks noGrp="1"/>
          </p:cNvSpPr>
          <p:nvPr>
            <p:ph type="sldNum" sz="quarter" idx="12"/>
          </p:nvPr>
        </p:nvSpPr>
        <p:spPr>
          <a:xfrm>
            <a:off x="1216152" y="6355080"/>
            <a:ext cx="1219200" cy="365760"/>
          </a:xfrm>
        </p:spPr>
        <p:txBody>
          <a:bodyPr/>
          <a:lstStyle/>
          <a:p>
            <a:r>
              <a:rPr lang="en-US" dirty="0"/>
              <a:t>15-</a:t>
            </a:r>
            <a:fld id="{A68F1C3D-7991-4430-8FD2-6BE0AA8A1311}" type="slidenum">
              <a:rPr lang="en-US" smtClean="0"/>
              <a:pPr/>
              <a:t>‹#›</a:t>
            </a:fld>
            <a:endParaRPr lang="en-US" dirty="0"/>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6400800" y="6356350"/>
            <a:ext cx="2289048" cy="365760"/>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fld id="{A68F1C3D-7991-4430-8FD2-6BE0AA8A1311}"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6400800" y="6356350"/>
            <a:ext cx="2289048" cy="365760"/>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fld id="{A68F1C3D-7991-4430-8FD2-6BE0AA8A1311}" type="slidenum">
              <a:rPr lang="en-US" smtClean="0"/>
              <a:t>‹#›</a:t>
            </a:fld>
            <a:endParaRPr lang="en-US" dirty="0"/>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5" name="Footer Placeholder 4"/>
          <p:cNvSpPr>
            <a:spLocks noGrp="1"/>
          </p:cNvSpPr>
          <p:nvPr>
            <p:ph type="ftr" sz="quarter" idx="11"/>
          </p:nvPr>
        </p:nvSpPr>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r>
              <a:rPr lang="en-US" dirty="0"/>
              <a:t>15-</a:t>
            </a:r>
            <a:fld id="{F38DF745-7D3F-47F4-83A3-874385CFAA69}" type="slidenum">
              <a:rPr lang="en-US" smtClean="0"/>
              <a:pPr/>
              <a:t>‹#›</a:t>
            </a:fld>
            <a:endParaRPr lang="en-US" dirty="0"/>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a:t>Click to edit Master title style</a:t>
            </a:r>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a:xfrm>
            <a:off x="6400800" y="6355080"/>
            <a:ext cx="2286000" cy="365760"/>
          </a:xfrm>
          <a:prstGeom prst="rect">
            <a:avLst/>
          </a:prstGeom>
        </p:spPr>
        <p:txBody>
          <a:bodyPr/>
          <a:lstStyle/>
          <a:p>
            <a:endParaRPr lang="en-US" dirty="0"/>
          </a:p>
        </p:txBody>
      </p:sp>
      <p:sp>
        <p:nvSpPr>
          <p:cNvPr id="5" name="Footer Placeholder 4"/>
          <p:cNvSpPr>
            <a:spLocks noGrp="1"/>
          </p:cNvSpPr>
          <p:nvPr>
            <p:ph type="ftr" sz="quarter" idx="11"/>
          </p:nvPr>
        </p:nvSpPr>
        <p:spPr>
          <a:xfrm>
            <a:off x="2898648" y="6355080"/>
            <a:ext cx="347472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a:xfrm>
            <a:off x="1069848" y="6355080"/>
            <a:ext cx="1520952" cy="365760"/>
          </a:xfrm>
        </p:spPr>
        <p:txBody>
          <a:bodyPr/>
          <a:lstStyle/>
          <a:p>
            <a:fld id="{A68F1C3D-7991-4430-8FD2-6BE0AA8A1311}" type="slidenum">
              <a:rPr lang="en-US" smtClean="0"/>
              <a:t>‹#›</a:t>
            </a:fld>
            <a:endParaRPr lang="en-US" dirty="0"/>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a:t>Click to edit Master title style</a:t>
            </a:r>
          </a:p>
        </p:txBody>
      </p:sp>
      <p:sp>
        <p:nvSpPr>
          <p:cNvPr id="6" name="Footer Placeholder 5"/>
          <p:cNvSpPr>
            <a:spLocks noGrp="1"/>
          </p:cNvSpPr>
          <p:nvPr>
            <p:ph type="ftr" sz="quarter" idx="11"/>
          </p:nvPr>
        </p:nvSpPr>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7" name="Slide Number Placeholder 6"/>
          <p:cNvSpPr>
            <a:spLocks noGrp="1"/>
          </p:cNvSpPr>
          <p:nvPr>
            <p:ph type="sldNum" sz="quarter" idx="12"/>
          </p:nvPr>
        </p:nvSpPr>
        <p:spPr/>
        <p:txBody>
          <a:bodyPr/>
          <a:lstStyle/>
          <a:p>
            <a:r>
              <a:rPr lang="en-US" dirty="0"/>
              <a:t>15-</a:t>
            </a:r>
            <a:fld id="{A68F1C3D-7991-4430-8FD2-6BE0AA8A1311}" type="slidenum">
              <a:rPr lang="en-US" smtClean="0"/>
              <a:pPr/>
              <a:t>‹#›</a:t>
            </a:fld>
            <a:endParaRPr lang="en-US" dirty="0"/>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a:t>Click to edit Master title style</a:t>
            </a:r>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8" name="Footer Placeholder 7"/>
          <p:cNvSpPr>
            <a:spLocks noGrp="1"/>
          </p:cNvSpPr>
          <p:nvPr>
            <p:ph type="ftr" sz="quarter" idx="11"/>
          </p:nvPr>
        </p:nvSpPr>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9" name="Slide Number Placeholder 8"/>
          <p:cNvSpPr>
            <a:spLocks noGrp="1"/>
          </p:cNvSpPr>
          <p:nvPr>
            <p:ph type="sldNum" sz="quarter" idx="12"/>
          </p:nvPr>
        </p:nvSpPr>
        <p:spPr/>
        <p:txBody>
          <a:bodyPr/>
          <a:lstStyle/>
          <a:p>
            <a:r>
              <a:rPr lang="en-US" dirty="0"/>
              <a:t>15-</a:t>
            </a:r>
            <a:fld id="{A68F1C3D-7991-4430-8FD2-6BE0AA8A1311}" type="slidenum">
              <a:rPr lang="en-US" smtClean="0"/>
              <a:pPr/>
              <a:t>‹#›</a:t>
            </a:fld>
            <a:endParaRPr lang="en-US" dirty="0"/>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a:t>Click to edit Master title style</a:t>
            </a:r>
          </a:p>
        </p:txBody>
      </p:sp>
      <p:sp>
        <p:nvSpPr>
          <p:cNvPr id="4" name="Footer Placeholder 3"/>
          <p:cNvSpPr>
            <a:spLocks noGrp="1"/>
          </p:cNvSpPr>
          <p:nvPr>
            <p:ph type="ftr" sz="quarter" idx="11"/>
          </p:nvPr>
        </p:nvSpPr>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5" name="Slide Number Placeholder 4"/>
          <p:cNvSpPr>
            <a:spLocks noGrp="1"/>
          </p:cNvSpPr>
          <p:nvPr>
            <p:ph type="sldNum" sz="quarter" idx="12"/>
          </p:nvPr>
        </p:nvSpPr>
        <p:spPr/>
        <p:txBody>
          <a:bodyPr/>
          <a:lstStyle/>
          <a:p>
            <a:r>
              <a:rPr lang="en-US" dirty="0"/>
              <a:t>15-</a:t>
            </a:r>
            <a:fld id="{A68F1C3D-7991-4430-8FD2-6BE0AA8A1311}" type="slidenum">
              <a:rPr lang="en-US" smtClean="0"/>
              <a:pPr/>
              <a:t>‹#›</a:t>
            </a:fld>
            <a:endParaRPr lang="en-US" dirty="0"/>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Slide Number Placeholder 3"/>
          <p:cNvSpPr>
            <a:spLocks noGrp="1"/>
          </p:cNvSpPr>
          <p:nvPr>
            <p:ph type="sldNum" sz="quarter" idx="12"/>
          </p:nvPr>
        </p:nvSpPr>
        <p:spPr/>
        <p:txBody>
          <a:bodyPr/>
          <a:lstStyle/>
          <a:p>
            <a:r>
              <a:rPr lang="en-US" dirty="0"/>
              <a:t>15-</a:t>
            </a:r>
            <a:fld id="{A68F1C3D-7991-4430-8FD2-6BE0AA8A1311}" type="slidenum">
              <a:rPr lang="en-US" smtClean="0"/>
              <a:pPr/>
              <a:t>‹#›</a:t>
            </a:fld>
            <a:endParaRPr lang="en-US" dirty="0"/>
          </a:p>
        </p:txBody>
      </p:sp>
      <p:sp>
        <p:nvSpPr>
          <p:cNvPr id="5" name="Straight Connector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a:t>Click to edit Master title style</a:t>
            </a:r>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a:xfrm>
            <a:off x="6400800" y="6356350"/>
            <a:ext cx="2289048" cy="365760"/>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7" name="Slide Number Placeholder 6"/>
          <p:cNvSpPr>
            <a:spLocks noGrp="1"/>
          </p:cNvSpPr>
          <p:nvPr>
            <p:ph type="sldNum" sz="quarter" idx="12"/>
          </p:nvPr>
        </p:nvSpPr>
        <p:spPr/>
        <p:txBody>
          <a:bodyPr/>
          <a:lstStyle/>
          <a:p>
            <a:fld id="{A68F1C3D-7991-4430-8FD2-6BE0AA8A1311}" type="slidenum">
              <a:rPr lang="en-US" smtClean="0"/>
              <a:t>‹#›</a:t>
            </a:fld>
            <a:endParaRPr lang="en-US" dirty="0"/>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a:t>Click to edit Master title style</a:t>
            </a:r>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dirty="0"/>
              <a:t>Click icon to add picture</a:t>
            </a:r>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a:xfrm>
            <a:off x="6400800" y="6356350"/>
            <a:ext cx="2289048" cy="365760"/>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7" name="Slide Number Placeholder 6"/>
          <p:cNvSpPr>
            <a:spLocks noGrp="1"/>
          </p:cNvSpPr>
          <p:nvPr>
            <p:ph type="sldNum" sz="quarter" idx="12"/>
          </p:nvPr>
        </p:nvSpPr>
        <p:spPr/>
        <p:txBody>
          <a:bodyPr/>
          <a:lstStyle/>
          <a:p>
            <a:fld id="{A68F1C3D-7991-4430-8FD2-6BE0AA8A1311}" type="slidenum">
              <a:rPr lang="en-US" smtClean="0"/>
              <a:t>‹#›</a:t>
            </a:fld>
            <a:endParaRPr lang="en-US" dirty="0"/>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a:t>Click to edit Master title style</a:t>
            </a:r>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3" name="Footer Placeholder 2"/>
          <p:cNvSpPr>
            <a:spLocks noGrp="1"/>
          </p:cNvSpPr>
          <p:nvPr>
            <p:ph type="ftr" sz="quarter" idx="3"/>
          </p:nvPr>
        </p:nvSpPr>
        <p:spPr>
          <a:xfrm>
            <a:off x="1981200" y="6356350"/>
            <a:ext cx="4422648" cy="365760"/>
          </a:xfrm>
          <a:prstGeom prst="rect">
            <a:avLst/>
          </a:prstGeom>
        </p:spPr>
        <p:txBody>
          <a:bodyPr vert="horz"/>
          <a:lstStyle>
            <a:lvl1pPr algn="r" eaLnBrk="1" latinLnBrk="0" hangingPunct="1">
              <a:defRPr kumimoji="0" sz="1200">
                <a:solidFill>
                  <a:schemeClr val="tx2"/>
                </a:solidFill>
              </a:defRPr>
            </a:lvl1pPr>
          </a:lstStyle>
          <a:p>
            <a:r>
              <a:rPr lang="en-US" smtClean="0"/>
              <a:t>Copyright © 2022 McGraw-Hill Education. All rights reserved. No reproduction or distribution without the prior written consent of McGraw-Hill Education.</a:t>
            </a:r>
            <a:endParaRPr lang="en-US" dirty="0"/>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r>
              <a:rPr lang="en-US" dirty="0"/>
              <a:t>15-</a:t>
            </a:r>
            <a:fld id="{A68F1C3D-7991-4430-8FD2-6BE0AA8A1311}" type="slidenum">
              <a:rPr lang="en-US" smtClean="0"/>
              <a:pPr/>
              <a:t>‹#›</a:t>
            </a:fld>
            <a:endParaRPr lang="en-US" dirty="0"/>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dt="0"/>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image" Target="../media/image15.png"/><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5" Type="http://schemas.openxmlformats.org/officeDocument/2006/relationships/image" Target="../media/image200.png"/><Relationship Id="rId6" Type="http://schemas.openxmlformats.org/officeDocument/2006/relationships/image" Target="../media/image20.png"/><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png"/><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1" Type="http://schemas.openxmlformats.org/officeDocument/2006/relationships/slideLayout" Target="../slideLayouts/slideLayout6.xml"/><Relationship Id="rId2" Type="http://schemas.openxmlformats.org/officeDocument/2006/relationships/notesSlide" Target="../notesSlides/notesSlide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9.png"/></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0.png"/><Relationship Id="rId1" Type="http://schemas.openxmlformats.org/officeDocument/2006/relationships/slideLayout" Target="../slideLayouts/slideLayout6.xml"/><Relationship Id="rId2" Type="http://schemas.openxmlformats.org/officeDocument/2006/relationships/notesSlide" Target="../notesSlides/notesSlide18.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png"/><Relationship Id="rId5" Type="http://schemas.openxmlformats.org/officeDocument/2006/relationships/image" Target="../media/image33.png"/><Relationship Id="rId6" Type="http://schemas.openxmlformats.org/officeDocument/2006/relationships/image" Target="../media/image34.png"/><Relationship Id="rId7" Type="http://schemas.openxmlformats.org/officeDocument/2006/relationships/image" Target="../media/image35.png"/><Relationship Id="rId1" Type="http://schemas.openxmlformats.org/officeDocument/2006/relationships/slideLayout" Target="../slideLayouts/slideLayout6.xml"/><Relationship Id="rId2" Type="http://schemas.openxmlformats.org/officeDocument/2006/relationships/notesSlide" Target="../notesSlides/notesSlide1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3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3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US" dirty="0"/>
              <a:t>Nonparametric Methods: Nominal Level Hypothesis Tests</a:t>
            </a:r>
          </a:p>
        </p:txBody>
      </p:sp>
      <p:sp>
        <p:nvSpPr>
          <p:cNvPr id="3" name="Subtitle 2"/>
          <p:cNvSpPr>
            <a:spLocks noGrp="1"/>
          </p:cNvSpPr>
          <p:nvPr>
            <p:ph type="subTitle" idx="1"/>
          </p:nvPr>
        </p:nvSpPr>
        <p:spPr/>
        <p:txBody>
          <a:bodyPr/>
          <a:lstStyle/>
          <a:p>
            <a:r>
              <a:rPr lang="en-US" dirty="0"/>
              <a:t>Chapter 15</a:t>
            </a:r>
          </a:p>
        </p:txBody>
      </p:sp>
      <p:sp>
        <p:nvSpPr>
          <p:cNvPr id="5" name="Footer Placeholder 4"/>
          <p:cNvSpPr>
            <a:spLocks noGrp="1"/>
          </p:cNvSpPr>
          <p:nvPr>
            <p:ph type="ftr" sz="quarter" idx="11"/>
          </p:nvPr>
        </p:nvSpPr>
        <p:spPr>
          <a:xfrm>
            <a:off x="2438400" y="6355080"/>
            <a:ext cx="58674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Slide Number Placeholder 3"/>
          <p:cNvSpPr>
            <a:spLocks noGrp="1"/>
          </p:cNvSpPr>
          <p:nvPr>
            <p:ph type="sldNum" sz="quarter" idx="12"/>
          </p:nvPr>
        </p:nvSpPr>
        <p:spPr/>
        <p:txBody>
          <a:bodyPr/>
          <a:lstStyle/>
          <a:p>
            <a:r>
              <a:rPr lang="en-US" dirty="0"/>
              <a:t>15-</a:t>
            </a:r>
            <a:fld id="{A68F1C3D-7991-4430-8FD2-6BE0AA8A1311}" type="slidenum">
              <a:rPr lang="en-US" smtClean="0"/>
              <a:pPr/>
              <a:t>1</a:t>
            </a:fld>
            <a:endParaRPr lang="en-US" dirty="0"/>
          </a:p>
        </p:txBody>
      </p:sp>
    </p:spTree>
    <p:extLst>
      <p:ext uri="{BB962C8B-B14F-4D97-AF65-F5344CB8AC3E}">
        <p14:creationId xmlns:p14="http://schemas.microsoft.com/office/powerpoint/2010/main" val="28177947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Two-Sample Tests about Proportions Example Continued</a:t>
            </a:r>
          </a:p>
        </p:txBody>
      </p:sp>
      <p:sp>
        <p:nvSpPr>
          <p:cNvPr id="3" name="Footer Placeholder 2"/>
          <p:cNvSpPr>
            <a:spLocks noGrp="1"/>
          </p:cNvSpPr>
          <p:nvPr>
            <p:ph type="ftr" sz="quarter" idx="11"/>
          </p:nvPr>
        </p:nvSpPr>
        <p:spPr>
          <a:xfrm>
            <a:off x="1981200" y="6321356"/>
            <a:ext cx="6705600" cy="400754"/>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2" name="TextBox 1"/>
          <p:cNvSpPr txBox="1"/>
          <p:nvPr/>
        </p:nvSpPr>
        <p:spPr>
          <a:xfrm>
            <a:off x="457200" y="2628037"/>
            <a:ext cx="8229600" cy="3693319"/>
          </a:xfrm>
          <a:prstGeom prst="rect">
            <a:avLst/>
          </a:prstGeom>
          <a:noFill/>
          <a:ln>
            <a:noFill/>
          </a:ln>
        </p:spPr>
        <p:txBody>
          <a:bodyPr wrap="square" rtlCol="0">
            <a:spAutoFit/>
          </a:bodyPr>
          <a:lstStyle/>
          <a:p>
            <a:r>
              <a:rPr lang="en-US" dirty="0"/>
              <a:t>Step 5: Take sample, make decision, reject H</a:t>
            </a:r>
            <a:r>
              <a:rPr lang="en-US" baseline="-25000" dirty="0"/>
              <a:t>0</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Step 6: Interpret; working women and stay-at-home women will purchase Heavenly at 	different rates or proportions.</a:t>
            </a:r>
          </a:p>
        </p:txBody>
      </p:sp>
      <p:sp>
        <p:nvSpPr>
          <p:cNvPr id="4" name="Slide Number Placeholder 3"/>
          <p:cNvSpPr>
            <a:spLocks noGrp="1"/>
          </p:cNvSpPr>
          <p:nvPr>
            <p:ph type="sldNum" sz="quarter" idx="12"/>
          </p:nvPr>
        </p:nvSpPr>
        <p:spPr/>
        <p:txBody>
          <a:bodyPr/>
          <a:lstStyle/>
          <a:p>
            <a:r>
              <a:rPr lang="en-US" dirty="0"/>
              <a:t>15-</a:t>
            </a:r>
            <a:fld id="{A68F1C3D-7991-4430-8FD2-6BE0AA8A1311}" type="slidenum">
              <a:rPr lang="en-US" smtClean="0"/>
              <a:pPr/>
              <a:t>10</a:t>
            </a:fld>
            <a:endParaRPr lang="en-US" dirty="0"/>
          </a:p>
        </p:txBody>
      </p:sp>
      <p:pic>
        <p:nvPicPr>
          <p:cNvPr id="7" name="Picture 6">
            <a:extLst>
              <a:ext uri="{FF2B5EF4-FFF2-40B4-BE49-F238E27FC236}">
                <a16:creationId xmlns:a16="http://schemas.microsoft.com/office/drawing/2014/main" xmlns="" id="{5A0AAB7B-D931-41AF-A09F-BDB0BA0E1545}"/>
              </a:ext>
            </a:extLst>
          </p:cNvPr>
          <p:cNvPicPr>
            <a:picLocks noChangeAspect="1"/>
          </p:cNvPicPr>
          <p:nvPr/>
        </p:nvPicPr>
        <p:blipFill>
          <a:blip r:embed="rId3"/>
          <a:stretch>
            <a:fillRect/>
          </a:stretch>
        </p:blipFill>
        <p:spPr>
          <a:xfrm>
            <a:off x="607173" y="3159194"/>
            <a:ext cx="2386012" cy="742861"/>
          </a:xfrm>
          <a:prstGeom prst="rect">
            <a:avLst/>
          </a:prstGeom>
        </p:spPr>
      </p:pic>
      <p:pic>
        <p:nvPicPr>
          <p:cNvPr id="9" name="Picture 8">
            <a:extLst>
              <a:ext uri="{FF2B5EF4-FFF2-40B4-BE49-F238E27FC236}">
                <a16:creationId xmlns:a16="http://schemas.microsoft.com/office/drawing/2014/main" xmlns="" id="{73A72077-3B79-4E2D-8E14-A59603877B03}"/>
              </a:ext>
            </a:extLst>
          </p:cNvPr>
          <p:cNvPicPr>
            <a:picLocks noChangeAspect="1"/>
          </p:cNvPicPr>
          <p:nvPr/>
        </p:nvPicPr>
        <p:blipFill>
          <a:blip r:embed="rId4"/>
          <a:stretch>
            <a:fillRect/>
          </a:stretch>
        </p:blipFill>
        <p:spPr>
          <a:xfrm>
            <a:off x="607173" y="4037153"/>
            <a:ext cx="2386012" cy="792118"/>
          </a:xfrm>
          <a:prstGeom prst="rect">
            <a:avLst/>
          </a:prstGeom>
        </p:spPr>
      </p:pic>
      <p:pic>
        <p:nvPicPr>
          <p:cNvPr id="10" name="Picture 9">
            <a:extLst>
              <a:ext uri="{FF2B5EF4-FFF2-40B4-BE49-F238E27FC236}">
                <a16:creationId xmlns:a16="http://schemas.microsoft.com/office/drawing/2014/main" xmlns="" id="{E4A4A6FC-5366-4EF7-A72F-C116CF7F0D9A}"/>
              </a:ext>
            </a:extLst>
          </p:cNvPr>
          <p:cNvPicPr>
            <a:picLocks noChangeAspect="1"/>
          </p:cNvPicPr>
          <p:nvPr/>
        </p:nvPicPr>
        <p:blipFill>
          <a:blip r:embed="rId5"/>
          <a:stretch>
            <a:fillRect/>
          </a:stretch>
        </p:blipFill>
        <p:spPr>
          <a:xfrm>
            <a:off x="4120934" y="3470897"/>
            <a:ext cx="4429125" cy="720103"/>
          </a:xfrm>
          <a:prstGeom prst="rect">
            <a:avLst/>
          </a:prstGeom>
        </p:spPr>
      </p:pic>
      <p:pic>
        <p:nvPicPr>
          <p:cNvPr id="11" name="Picture 10">
            <a:extLst>
              <a:ext uri="{FF2B5EF4-FFF2-40B4-BE49-F238E27FC236}">
                <a16:creationId xmlns:a16="http://schemas.microsoft.com/office/drawing/2014/main" xmlns="" id="{EA99DD60-3198-4760-88BC-3B23A5E5C162}"/>
              </a:ext>
            </a:extLst>
          </p:cNvPr>
          <p:cNvPicPr>
            <a:picLocks noChangeAspect="1"/>
          </p:cNvPicPr>
          <p:nvPr/>
        </p:nvPicPr>
        <p:blipFill>
          <a:blip r:embed="rId6"/>
          <a:stretch>
            <a:fillRect/>
          </a:stretch>
        </p:blipFill>
        <p:spPr>
          <a:xfrm>
            <a:off x="3007335" y="4704791"/>
            <a:ext cx="5525300" cy="857809"/>
          </a:xfrm>
          <a:prstGeom prst="rect">
            <a:avLst/>
          </a:prstGeom>
        </p:spPr>
      </p:pic>
      <p:sp>
        <p:nvSpPr>
          <p:cNvPr id="8" name="TextBox 7">
            <a:extLst>
              <a:ext uri="{FF2B5EF4-FFF2-40B4-BE49-F238E27FC236}">
                <a16:creationId xmlns:a16="http://schemas.microsoft.com/office/drawing/2014/main" xmlns="" id="{8DE9DDD3-4BDC-4499-9175-88184D0F71A6}"/>
              </a:ext>
            </a:extLst>
          </p:cNvPr>
          <p:cNvSpPr txBox="1"/>
          <p:nvPr/>
        </p:nvSpPr>
        <p:spPr>
          <a:xfrm>
            <a:off x="457200" y="1163092"/>
            <a:ext cx="8229600" cy="1477328"/>
          </a:xfrm>
          <a:prstGeom prst="rect">
            <a:avLst/>
          </a:prstGeom>
          <a:solidFill>
            <a:schemeClr val="bg2"/>
          </a:solidFill>
          <a:ln>
            <a:solidFill>
              <a:schemeClr val="accent6"/>
            </a:solidFill>
          </a:ln>
        </p:spPr>
        <p:txBody>
          <a:bodyPr wrap="square" rtlCol="0">
            <a:spAutoFit/>
          </a:bodyPr>
          <a:lstStyle/>
          <a:p>
            <a:r>
              <a:rPr lang="en-US" dirty="0"/>
              <a:t>A business researcher is studying online shopping and would like to know if there</a:t>
            </a:r>
          </a:p>
          <a:p>
            <a:r>
              <a:rPr lang="en-US" dirty="0"/>
              <a:t>is a difference in the proportion of men and women who made an online purchase</a:t>
            </a:r>
          </a:p>
          <a:p>
            <a:r>
              <a:rPr lang="en-US" dirty="0"/>
              <a:t>last year. The researcher sampled 100 women and 200 men. </a:t>
            </a:r>
          </a:p>
          <a:p>
            <a:r>
              <a:rPr lang="en-US" dirty="0"/>
              <a:t>At the .05 significance level, is there a difference in the proportion of men and</a:t>
            </a:r>
          </a:p>
          <a:p>
            <a:r>
              <a:rPr lang="en-US" dirty="0"/>
              <a:t>women who made an online purchase?</a:t>
            </a:r>
          </a:p>
        </p:txBody>
      </p:sp>
    </p:spTree>
    <p:extLst>
      <p:ext uri="{BB962C8B-B14F-4D97-AF65-F5344CB8AC3E}">
        <p14:creationId xmlns:p14="http://schemas.microsoft.com/office/powerpoint/2010/main" val="2904427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Goodness-of-Fit Test</a:t>
            </a:r>
          </a:p>
        </p:txBody>
      </p:sp>
      <p:sp>
        <p:nvSpPr>
          <p:cNvPr id="3" name="Footer Placeholder 2"/>
          <p:cNvSpPr>
            <a:spLocks noGrp="1"/>
          </p:cNvSpPr>
          <p:nvPr>
            <p:ph type="ftr" sz="quarter" idx="11"/>
          </p:nvPr>
        </p:nvSpPr>
        <p:spPr>
          <a:xfrm>
            <a:off x="1981200" y="6356350"/>
            <a:ext cx="67056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r>
              <a:rPr lang="en-US" dirty="0"/>
              <a:t>We can compare an observed frequency distribution to an expected frequency distribution</a:t>
            </a:r>
          </a:p>
          <a:p>
            <a:pPr marL="0" indent="0">
              <a:buNone/>
            </a:pPr>
            <a:r>
              <a:rPr lang="en-US" dirty="0"/>
              <a:t>Example</a:t>
            </a:r>
          </a:p>
          <a:p>
            <a:r>
              <a:rPr lang="en-US" dirty="0"/>
              <a:t>An insurance company wishes to compare the historical distribution of policy types with a sample of 2,000 current policies</a:t>
            </a:r>
          </a:p>
          <a:p>
            <a:r>
              <a:rPr lang="en-US" dirty="0"/>
              <a:t>Does the current distribution of policies “fit” this historical distribution, or has it changed?</a:t>
            </a:r>
          </a:p>
        </p:txBody>
      </p:sp>
      <p:sp>
        <p:nvSpPr>
          <p:cNvPr id="5" name="Slide Number Placeholder 4"/>
          <p:cNvSpPr>
            <a:spLocks noGrp="1"/>
          </p:cNvSpPr>
          <p:nvPr>
            <p:ph type="sldNum" sz="quarter" idx="12"/>
          </p:nvPr>
        </p:nvSpPr>
        <p:spPr/>
        <p:txBody>
          <a:bodyPr/>
          <a:lstStyle/>
          <a:p>
            <a:r>
              <a:rPr lang="en-US" dirty="0"/>
              <a:t>15-</a:t>
            </a:r>
            <a:fld id="{F38DF745-7D3F-47F4-83A3-874385CFAA69}" type="slidenum">
              <a:rPr lang="en-US" smtClean="0"/>
              <a:pPr/>
              <a:t>11</a:t>
            </a:fld>
            <a:endParaRPr lang="en-US" dirty="0"/>
          </a:p>
        </p:txBody>
      </p:sp>
      <p:pic>
        <p:nvPicPr>
          <p:cNvPr id="7" name="Picture 6" descr="Screen Shot 2020-10-30 at 4.31.1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90800" y="4648200"/>
            <a:ext cx="3808064" cy="1668098"/>
          </a:xfrm>
          <a:prstGeom prst="rect">
            <a:avLst/>
          </a:prstGeom>
        </p:spPr>
      </p:pic>
    </p:spTree>
    <p:extLst>
      <p:ext uri="{BB962C8B-B14F-4D97-AF65-F5344CB8AC3E}">
        <p14:creationId xmlns:p14="http://schemas.microsoft.com/office/powerpoint/2010/main" val="4819329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Goodness-of-Fit Test Example</a:t>
            </a:r>
          </a:p>
        </p:txBody>
      </p:sp>
      <p:sp>
        <p:nvSpPr>
          <p:cNvPr id="3" name="Footer Placeholder 2"/>
          <p:cNvSpPr>
            <a:spLocks noGrp="1"/>
          </p:cNvSpPr>
          <p:nvPr>
            <p:ph type="ftr" sz="quarter" idx="11"/>
          </p:nvPr>
        </p:nvSpPr>
        <p:spPr>
          <a:xfrm>
            <a:off x="1981200" y="6356350"/>
            <a:ext cx="6705600" cy="50165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5" name="TextBox 4"/>
          <p:cNvSpPr txBox="1"/>
          <p:nvPr/>
        </p:nvSpPr>
        <p:spPr>
          <a:xfrm>
            <a:off x="533400" y="1295400"/>
            <a:ext cx="8229600" cy="1200329"/>
          </a:xfrm>
          <a:prstGeom prst="rect">
            <a:avLst/>
          </a:prstGeom>
          <a:solidFill>
            <a:schemeClr val="bg2"/>
          </a:solidFill>
          <a:ln>
            <a:solidFill>
              <a:schemeClr val="accent6"/>
            </a:solidFill>
          </a:ln>
        </p:spPr>
        <p:txBody>
          <a:bodyPr wrap="square" rtlCol="0">
            <a:spAutoFit/>
          </a:bodyPr>
          <a:lstStyle/>
          <a:p>
            <a:r>
              <a:rPr lang="en-US" dirty="0"/>
              <a:t>Bubba’s Fish and Pasta is a chain of restaurants along the Gulf Coast of Florida. Bubba is considering adding steak to the menu. Before doing so, he hires a research firm to conduct a survey to find out what the patron’s favorite meal is when eating out. Here are the results of the survey of 120 adults. </a:t>
            </a:r>
          </a:p>
        </p:txBody>
      </p:sp>
      <p:sp>
        <p:nvSpPr>
          <p:cNvPr id="6" name="TextBox 5"/>
          <p:cNvSpPr txBox="1"/>
          <p:nvPr/>
        </p:nvSpPr>
        <p:spPr>
          <a:xfrm>
            <a:off x="5105400" y="4404870"/>
            <a:ext cx="3657600" cy="1477328"/>
          </a:xfrm>
          <a:prstGeom prst="rect">
            <a:avLst/>
          </a:prstGeom>
          <a:solidFill>
            <a:schemeClr val="bg2"/>
          </a:solidFill>
          <a:ln>
            <a:solidFill>
              <a:schemeClr val="accent6"/>
            </a:solidFill>
          </a:ln>
        </p:spPr>
        <p:txBody>
          <a:bodyPr wrap="square" rtlCol="0">
            <a:spAutoFit/>
          </a:bodyPr>
          <a:lstStyle/>
          <a:p>
            <a:r>
              <a:rPr lang="en-US" dirty="0"/>
              <a:t>Is the difference in the number of times each entrée is selected due to chance, or should we conclude that the entrées are not equally preferred?</a:t>
            </a:r>
          </a:p>
        </p:txBody>
      </p:sp>
      <p:sp>
        <p:nvSpPr>
          <p:cNvPr id="8" name="TextBox 7"/>
          <p:cNvSpPr txBox="1"/>
          <p:nvPr/>
        </p:nvSpPr>
        <p:spPr>
          <a:xfrm>
            <a:off x="5105400" y="2819400"/>
            <a:ext cx="3657600" cy="923330"/>
          </a:xfrm>
          <a:prstGeom prst="rect">
            <a:avLst/>
          </a:prstGeom>
          <a:solidFill>
            <a:schemeClr val="bg2"/>
          </a:solidFill>
          <a:ln>
            <a:solidFill>
              <a:schemeClr val="accent6"/>
            </a:solidFill>
          </a:ln>
        </p:spPr>
        <p:txBody>
          <a:bodyPr wrap="square" rtlCol="0">
            <a:spAutoFit/>
          </a:bodyPr>
          <a:lstStyle/>
          <a:p>
            <a:r>
              <a:rPr lang="en-US" dirty="0"/>
              <a:t>Is it reasonable to conclude there is no preference among the four entrées?</a:t>
            </a:r>
          </a:p>
        </p:txBody>
      </p:sp>
      <p:sp>
        <p:nvSpPr>
          <p:cNvPr id="4" name="Slide Number Placeholder 3"/>
          <p:cNvSpPr>
            <a:spLocks noGrp="1"/>
          </p:cNvSpPr>
          <p:nvPr>
            <p:ph type="sldNum" sz="quarter" idx="12"/>
          </p:nvPr>
        </p:nvSpPr>
        <p:spPr/>
        <p:txBody>
          <a:bodyPr/>
          <a:lstStyle/>
          <a:p>
            <a:r>
              <a:rPr lang="en-US" dirty="0"/>
              <a:t>15-</a:t>
            </a:r>
            <a:fld id="{A68F1C3D-7991-4430-8FD2-6BE0AA8A1311}" type="slidenum">
              <a:rPr lang="en-US" smtClean="0"/>
              <a:pPr/>
              <a:t>12</a:t>
            </a:fld>
            <a:endParaRPr lang="en-US" dirty="0"/>
          </a:p>
        </p:txBody>
      </p:sp>
      <p:pic>
        <p:nvPicPr>
          <p:cNvPr id="10" name="Picture 9" descr="Screen Shot 2020-10-30 at 4.32.10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2514600"/>
            <a:ext cx="3496987" cy="1981890"/>
          </a:xfrm>
          <a:prstGeom prst="rect">
            <a:avLst/>
          </a:prstGeom>
        </p:spPr>
      </p:pic>
      <p:pic>
        <p:nvPicPr>
          <p:cNvPr id="11" name="Picture 10" descr="Screen Shot 2020-10-30 at 4.32.45 P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1000" y="4572000"/>
            <a:ext cx="4608482" cy="1575619"/>
          </a:xfrm>
          <a:prstGeom prst="rect">
            <a:avLst/>
          </a:prstGeom>
        </p:spPr>
      </p:pic>
    </p:spTree>
    <p:extLst>
      <p:ext uri="{BB962C8B-B14F-4D97-AF65-F5344CB8AC3E}">
        <p14:creationId xmlns:p14="http://schemas.microsoft.com/office/powerpoint/2010/main" val="13153587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Goodness-of-Fit Test Example Continued</a:t>
            </a:r>
          </a:p>
        </p:txBody>
      </p:sp>
      <p:sp>
        <p:nvSpPr>
          <p:cNvPr id="3" name="Footer Placeholder 2"/>
          <p:cNvSpPr>
            <a:spLocks noGrp="1"/>
          </p:cNvSpPr>
          <p:nvPr>
            <p:ph type="ftr" sz="quarter" idx="11"/>
          </p:nvPr>
        </p:nvSpPr>
        <p:spPr>
          <a:xfrm>
            <a:off x="1981200" y="6356350"/>
            <a:ext cx="6705600" cy="27305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5" name="Slide Number Placeholder 4"/>
          <p:cNvSpPr>
            <a:spLocks noGrp="1"/>
          </p:cNvSpPr>
          <p:nvPr>
            <p:ph type="sldNum" sz="quarter" idx="12"/>
          </p:nvPr>
        </p:nvSpPr>
        <p:spPr/>
        <p:txBody>
          <a:bodyPr/>
          <a:lstStyle/>
          <a:p>
            <a:r>
              <a:rPr lang="en-US" dirty="0"/>
              <a:t>15-</a:t>
            </a:r>
            <a:fld id="{A68F1C3D-7991-4430-8FD2-6BE0AA8A1311}" type="slidenum">
              <a:rPr lang="en-US" smtClean="0"/>
              <a:pPr/>
              <a:t>13</a:t>
            </a:fld>
            <a:endParaRPr lang="en-US" dirty="0"/>
          </a:p>
        </p:txBody>
      </p:sp>
      <p:pic>
        <p:nvPicPr>
          <p:cNvPr id="7" name="Picture 6">
            <a:extLst>
              <a:ext uri="{FF2B5EF4-FFF2-40B4-BE49-F238E27FC236}">
                <a16:creationId xmlns:a16="http://schemas.microsoft.com/office/drawing/2014/main" xmlns="" id="{9944B504-2273-4091-8BA6-A24285DD7E86}"/>
              </a:ext>
            </a:extLst>
          </p:cNvPr>
          <p:cNvPicPr>
            <a:picLocks noChangeAspect="1"/>
          </p:cNvPicPr>
          <p:nvPr/>
        </p:nvPicPr>
        <p:blipFill>
          <a:blip r:embed="rId3"/>
          <a:stretch>
            <a:fillRect/>
          </a:stretch>
        </p:blipFill>
        <p:spPr>
          <a:xfrm>
            <a:off x="4648200" y="3886200"/>
            <a:ext cx="4131527" cy="2057400"/>
          </a:xfrm>
          <a:prstGeom prst="rect">
            <a:avLst/>
          </a:prstGeom>
        </p:spPr>
      </p:pic>
      <mc:AlternateContent xmlns:mc="http://schemas.openxmlformats.org/markup-compatibility/2006" xmlns:a14="http://schemas.microsoft.com/office/drawing/2010/main">
        <mc:Choice Requires="a14">
          <p:sp>
            <p:nvSpPr>
              <p:cNvPr id="8" name="TextBox 7"/>
              <p:cNvSpPr txBox="1"/>
              <p:nvPr/>
            </p:nvSpPr>
            <p:spPr>
              <a:xfrm>
                <a:off x="457200" y="1609904"/>
                <a:ext cx="8229600" cy="3657600"/>
              </a:xfrm>
              <a:prstGeom prst="rect">
                <a:avLst/>
              </a:prstGeom>
              <a:noFill/>
              <a:ln>
                <a:noFill/>
              </a:ln>
            </p:spPr>
            <p:txBody>
              <a:bodyPr wrap="square" rtlCol="0">
                <a:spAutoFit/>
              </a:bodyPr>
              <a:lstStyle/>
              <a:p>
                <a:r>
                  <a:rPr lang="en-US" dirty="0"/>
                  <a:t>Step 1: State the null and the alternate hypothesis</a:t>
                </a:r>
              </a:p>
              <a:p>
                <a:pPr lvl="2"/>
                <a:r>
                  <a:rPr lang="en-US" dirty="0"/>
                  <a:t>H</a:t>
                </a:r>
                <a:r>
                  <a:rPr lang="en-US" baseline="-25000" dirty="0"/>
                  <a:t>0</a:t>
                </a:r>
                <a:r>
                  <a:rPr lang="en-US" dirty="0"/>
                  <a:t>:  There is no difference in the proportion of adults selecting each entrée</a:t>
                </a:r>
              </a:p>
              <a:p>
                <a:pPr lvl="2">
                  <a:spcAft>
                    <a:spcPts val="600"/>
                  </a:spcAft>
                </a:pPr>
                <a:r>
                  <a:rPr lang="en-US" dirty="0"/>
                  <a:t>H</a:t>
                </a:r>
                <a:r>
                  <a:rPr lang="en-US" baseline="-25000" dirty="0"/>
                  <a:t>1</a:t>
                </a:r>
                <a:r>
                  <a:rPr lang="en-US" dirty="0"/>
                  <a:t>:  There is a difference in the proportion of adults selecting each entrée</a:t>
                </a:r>
              </a:p>
              <a:p>
                <a:pPr>
                  <a:spcAft>
                    <a:spcPts val="600"/>
                  </a:spcAft>
                </a:pPr>
                <a:r>
                  <a:rPr lang="en-US" dirty="0"/>
                  <a:t>Step 2: Select the level of significance, we select .05</a:t>
                </a:r>
              </a:p>
              <a:p>
                <a:pPr>
                  <a:spcAft>
                    <a:spcPts val="600"/>
                  </a:spcAft>
                </a:pPr>
                <a:r>
                  <a:rPr lang="en-US" dirty="0"/>
                  <a:t>Step 3: Select the test statistic, we’ll use chi-square, </a:t>
                </a:r>
                <a14:m>
                  <m:oMath xmlns:m="http://schemas.openxmlformats.org/officeDocument/2006/math" xmlns="">
                    <m:r>
                      <m:rPr>
                        <m:sty m:val="p"/>
                      </m:rPr>
                      <a:rPr lang="en-US" i="1" smtClean="0">
                        <a:latin typeface="Cambria Math"/>
                        <a:ea typeface="Cambria Math"/>
                      </a:rPr>
                      <m:t>χ</m:t>
                    </m:r>
                    <m:r>
                      <a:rPr lang="en-US" b="0" i="0" baseline="30000" smtClean="0">
                        <a:latin typeface="Cambria Math"/>
                        <a:ea typeface="Cambria Math"/>
                      </a:rPr>
                      <m:t>2</m:t>
                    </m:r>
                  </m:oMath>
                </a14:m>
                <a:endParaRPr lang="en-US" baseline="30000" dirty="0"/>
              </a:p>
              <a:p>
                <a:pPr>
                  <a:spcAft>
                    <a:spcPts val="600"/>
                  </a:spcAft>
                </a:pPr>
                <a:r>
                  <a:rPr lang="en-US" dirty="0"/>
                  <a:t>Step 4: Formulate the decision rule, reject H</a:t>
                </a:r>
                <a:r>
                  <a:rPr lang="en-US" baseline="-25000" dirty="0"/>
                  <a:t>0</a:t>
                </a:r>
                <a:r>
                  <a:rPr lang="en-US" dirty="0"/>
                  <a:t> if </a:t>
                </a:r>
                <a14:m>
                  <m:oMath xmlns:m="http://schemas.openxmlformats.org/officeDocument/2006/math" xmlns="">
                    <m:r>
                      <a:rPr lang="en-US" i="1">
                        <a:latin typeface="Cambria Math"/>
                        <a:ea typeface="Cambria Math"/>
                      </a:rPr>
                      <m:t>𝜒</m:t>
                    </m:r>
                    <m:r>
                      <a:rPr lang="en-US" baseline="30000">
                        <a:latin typeface="Cambria Math"/>
                        <a:ea typeface="Cambria Math"/>
                      </a:rPr>
                      <m:t>2</m:t>
                    </m:r>
                  </m:oMath>
                </a14:m>
                <a:r>
                  <a:rPr lang="en-US" dirty="0"/>
                  <a:t> &gt;7.815</a:t>
                </a:r>
              </a:p>
              <a:p>
                <a:endParaRPr lang="en-US" dirty="0"/>
              </a:p>
              <a:p>
                <a:endParaRPr lang="en-US" dirty="0"/>
              </a:p>
              <a:p>
                <a:endParaRPr lang="en-US" dirty="0"/>
              </a:p>
              <a:p>
                <a:endParaRPr lang="en-US" dirty="0"/>
              </a:p>
              <a:p>
                <a:endParaRPr lang="en-US" dirty="0"/>
              </a:p>
              <a:p>
                <a:endParaRPr lang="en-US" dirty="0"/>
              </a:p>
            </p:txBody>
          </p:sp>
        </mc:Choice>
        <mc:Fallback xmlns="">
          <p:sp>
            <p:nvSpPr>
              <p:cNvPr id="8" name="TextBox 7"/>
              <p:cNvSpPr txBox="1">
                <a:spLocks noRot="1" noChangeAspect="1" noMove="1" noResize="1" noEditPoints="1" noAdjustHandles="1" noChangeArrowheads="1" noChangeShapeType="1" noTextEdit="1"/>
              </p:cNvSpPr>
              <p:nvPr/>
            </p:nvSpPr>
            <p:spPr>
              <a:xfrm>
                <a:off x="457200" y="1609904"/>
                <a:ext cx="8229600" cy="3657600"/>
              </a:xfrm>
              <a:prstGeom prst="rect">
                <a:avLst/>
              </a:prstGeom>
              <a:blipFill rotWithShape="1">
                <a:blip r:embed="rId5"/>
                <a:stretch>
                  <a:fillRect b="-166"/>
                </a:stretch>
              </a:blipFill>
              <a:ln>
                <a:noFill/>
              </a:ln>
            </p:spPr>
            <p:txBody>
              <a:bodyPr/>
              <a:lstStyle/>
              <a:p>
                <a:r>
                  <a:rPr lang="en-US">
                    <a:noFill/>
                  </a:rPr>
                  <a:t> </a:t>
                </a:r>
              </a:p>
            </p:txBody>
          </p:sp>
        </mc:Fallback>
      </mc:AlternateContent>
      <p:pic>
        <p:nvPicPr>
          <p:cNvPr id="4" name="Picture 3" descr="Screen Shot 2020-10-30 at 4.33.46 PM.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2400" y="3886200"/>
            <a:ext cx="4360440" cy="1600199"/>
          </a:xfrm>
          <a:prstGeom prst="rect">
            <a:avLst/>
          </a:prstGeom>
        </p:spPr>
      </p:pic>
    </p:spTree>
    <p:extLst>
      <p:ext uri="{BB962C8B-B14F-4D97-AF65-F5344CB8AC3E}">
        <p14:creationId xmlns:p14="http://schemas.microsoft.com/office/powerpoint/2010/main" val="4727206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Chi-Square Characteristics</a:t>
            </a:r>
          </a:p>
        </p:txBody>
      </p:sp>
      <p:sp>
        <p:nvSpPr>
          <p:cNvPr id="3" name="Footer Placeholder 2"/>
          <p:cNvSpPr>
            <a:spLocks noGrp="1"/>
          </p:cNvSpPr>
          <p:nvPr>
            <p:ph type="ftr" sz="quarter" idx="11"/>
          </p:nvPr>
        </p:nvSpPr>
        <p:spPr>
          <a:xfrm>
            <a:off x="1981200" y="6356350"/>
            <a:ext cx="6705600" cy="34925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r>
              <a:rPr lang="en-US" dirty="0"/>
              <a:t>The characteristics of the chi-square distribution are</a:t>
            </a:r>
          </a:p>
          <a:p>
            <a:pPr lvl="1"/>
            <a:r>
              <a:rPr lang="en-US" sz="2600" dirty="0">
                <a:solidFill>
                  <a:schemeClr val="tx1"/>
                </a:solidFill>
              </a:rPr>
              <a:t>The value of chi-square is never negative</a:t>
            </a:r>
          </a:p>
          <a:p>
            <a:pPr lvl="1"/>
            <a:r>
              <a:rPr lang="en-US" sz="2600" dirty="0">
                <a:solidFill>
                  <a:schemeClr val="tx1"/>
                </a:solidFill>
              </a:rPr>
              <a:t>There is a family of chi-square distributions</a:t>
            </a:r>
          </a:p>
          <a:p>
            <a:pPr lvl="1"/>
            <a:r>
              <a:rPr lang="en-US" sz="2600" dirty="0">
                <a:solidFill>
                  <a:schemeClr val="tx1"/>
                </a:solidFill>
              </a:rPr>
              <a:t>The chi-square distribution is positively skewed</a:t>
            </a:r>
          </a:p>
          <a:p>
            <a:pPr lvl="1"/>
            <a:r>
              <a:rPr lang="en-US" sz="2600" dirty="0">
                <a:solidFill>
                  <a:schemeClr val="tx1"/>
                </a:solidFill>
              </a:rPr>
              <a:t>As the degrees of </a:t>
            </a:r>
            <a:br>
              <a:rPr lang="en-US" sz="2600" dirty="0">
                <a:solidFill>
                  <a:schemeClr val="tx1"/>
                </a:solidFill>
              </a:rPr>
            </a:br>
            <a:r>
              <a:rPr lang="en-US" sz="2600" dirty="0">
                <a:solidFill>
                  <a:schemeClr val="tx1"/>
                </a:solidFill>
              </a:rPr>
              <a:t>freedom increase, </a:t>
            </a:r>
            <a:br>
              <a:rPr lang="en-US" sz="2600" dirty="0">
                <a:solidFill>
                  <a:schemeClr val="tx1"/>
                </a:solidFill>
              </a:rPr>
            </a:br>
            <a:r>
              <a:rPr lang="en-US" sz="2600" dirty="0">
                <a:solidFill>
                  <a:schemeClr val="tx1"/>
                </a:solidFill>
              </a:rPr>
              <a:t>the distribution </a:t>
            </a:r>
            <a:br>
              <a:rPr lang="en-US" sz="2600" dirty="0">
                <a:solidFill>
                  <a:schemeClr val="tx1"/>
                </a:solidFill>
              </a:rPr>
            </a:br>
            <a:r>
              <a:rPr lang="en-US" sz="2600" dirty="0">
                <a:solidFill>
                  <a:schemeClr val="tx1"/>
                </a:solidFill>
              </a:rPr>
              <a:t>approaches a </a:t>
            </a:r>
            <a:br>
              <a:rPr lang="en-US" sz="2600" dirty="0">
                <a:solidFill>
                  <a:schemeClr val="tx1"/>
                </a:solidFill>
              </a:rPr>
            </a:br>
            <a:r>
              <a:rPr lang="en-US" sz="2600" dirty="0">
                <a:solidFill>
                  <a:schemeClr val="tx1"/>
                </a:solidFill>
              </a:rPr>
              <a:t>normal distribution</a:t>
            </a:r>
          </a:p>
        </p:txBody>
      </p:sp>
      <p:sp>
        <p:nvSpPr>
          <p:cNvPr id="6" name="Slide Number Placeholder 5"/>
          <p:cNvSpPr>
            <a:spLocks noGrp="1"/>
          </p:cNvSpPr>
          <p:nvPr>
            <p:ph type="sldNum" sz="quarter" idx="12"/>
          </p:nvPr>
        </p:nvSpPr>
        <p:spPr/>
        <p:txBody>
          <a:bodyPr/>
          <a:lstStyle/>
          <a:p>
            <a:r>
              <a:rPr lang="en-US" dirty="0"/>
              <a:t>15-</a:t>
            </a:r>
            <a:fld id="{F38DF745-7D3F-47F4-83A3-874385CFAA69}" type="slidenum">
              <a:rPr lang="en-US" smtClean="0"/>
              <a:pPr/>
              <a:t>14</a:t>
            </a:fld>
            <a:endParaRPr lang="en-US" dirty="0"/>
          </a:p>
        </p:txBody>
      </p:sp>
      <p:pic>
        <p:nvPicPr>
          <p:cNvPr id="7" name="Picture 6">
            <a:extLst>
              <a:ext uri="{FF2B5EF4-FFF2-40B4-BE49-F238E27FC236}">
                <a16:creationId xmlns:a16="http://schemas.microsoft.com/office/drawing/2014/main" xmlns="" id="{7F3E1060-6784-48AE-9DA0-B9F971BE7B65}"/>
              </a:ext>
            </a:extLst>
          </p:cNvPr>
          <p:cNvPicPr>
            <a:picLocks noChangeAspect="1"/>
          </p:cNvPicPr>
          <p:nvPr/>
        </p:nvPicPr>
        <p:blipFill>
          <a:blip r:embed="rId3"/>
          <a:stretch>
            <a:fillRect/>
          </a:stretch>
        </p:blipFill>
        <p:spPr>
          <a:xfrm>
            <a:off x="4114800" y="3099146"/>
            <a:ext cx="4572000" cy="3157509"/>
          </a:xfrm>
          <a:prstGeom prst="rect">
            <a:avLst/>
          </a:prstGeom>
        </p:spPr>
      </p:pic>
    </p:spTree>
    <p:extLst>
      <p:ext uri="{BB962C8B-B14F-4D97-AF65-F5344CB8AC3E}">
        <p14:creationId xmlns:p14="http://schemas.microsoft.com/office/powerpoint/2010/main" val="28856215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Goodness-of-Fit Test Example Concluded</a:t>
            </a:r>
          </a:p>
        </p:txBody>
      </p:sp>
      <p:sp>
        <p:nvSpPr>
          <p:cNvPr id="3" name="Footer Placeholder 2"/>
          <p:cNvSpPr>
            <a:spLocks noGrp="1"/>
          </p:cNvSpPr>
          <p:nvPr>
            <p:ph type="ftr" sz="quarter" idx="11"/>
          </p:nvPr>
        </p:nvSpPr>
        <p:spPr>
          <a:xfrm>
            <a:off x="1981200" y="6356350"/>
            <a:ext cx="67056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TextBox 3"/>
          <p:cNvSpPr txBox="1"/>
          <p:nvPr/>
        </p:nvSpPr>
        <p:spPr>
          <a:xfrm>
            <a:off x="609600" y="1676400"/>
            <a:ext cx="8229600" cy="4601260"/>
          </a:xfrm>
          <a:prstGeom prst="rect">
            <a:avLst/>
          </a:prstGeom>
          <a:noFill/>
          <a:ln>
            <a:noFill/>
          </a:ln>
        </p:spPr>
        <p:txBody>
          <a:bodyPr wrap="square" rtlCol="0">
            <a:spAutoFit/>
          </a:bodyPr>
          <a:lstStyle/>
          <a:p>
            <a:pPr>
              <a:spcAft>
                <a:spcPts val="600"/>
              </a:spcAft>
            </a:pPr>
            <a:r>
              <a:rPr lang="en-US" dirty="0"/>
              <a:t>Step 5: Take sample, make decision, do not reject H</a:t>
            </a:r>
            <a:r>
              <a:rPr lang="en-US" baseline="-25000" dirty="0"/>
              <a:t>0</a:t>
            </a:r>
            <a:r>
              <a:rPr lang="en-US" dirty="0"/>
              <a:t>, 2.200 is not greater than 7.815</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Step 6: Interpret the results. We conclude that the differences between the</a:t>
            </a:r>
          </a:p>
          <a:p>
            <a:r>
              <a:rPr lang="en-US" dirty="0"/>
              <a:t>observed and the expected frequencies could be due to chance. The</a:t>
            </a:r>
          </a:p>
          <a:p>
            <a:r>
              <a:rPr lang="en-US" dirty="0"/>
              <a:t>data do not suggest that the preferences among the four entrées are</a:t>
            </a:r>
          </a:p>
          <a:p>
            <a:r>
              <a:rPr lang="en-US" dirty="0"/>
              <a:t>different.</a:t>
            </a:r>
          </a:p>
        </p:txBody>
      </p:sp>
      <p:sp>
        <p:nvSpPr>
          <p:cNvPr id="5" name="Slide Number Placeholder 4"/>
          <p:cNvSpPr>
            <a:spLocks noGrp="1"/>
          </p:cNvSpPr>
          <p:nvPr>
            <p:ph type="sldNum" sz="quarter" idx="12"/>
          </p:nvPr>
        </p:nvSpPr>
        <p:spPr/>
        <p:txBody>
          <a:bodyPr/>
          <a:lstStyle/>
          <a:p>
            <a:r>
              <a:rPr lang="en-US" dirty="0"/>
              <a:t>15-</a:t>
            </a:r>
            <a:fld id="{A68F1C3D-7991-4430-8FD2-6BE0AA8A1311}" type="slidenum">
              <a:rPr lang="en-US" smtClean="0"/>
              <a:pPr/>
              <a:t>15</a:t>
            </a:fld>
            <a:endParaRPr lang="en-US" dirty="0"/>
          </a:p>
        </p:txBody>
      </p:sp>
      <p:pic>
        <p:nvPicPr>
          <p:cNvPr id="7" name="Picture 6">
            <a:extLst>
              <a:ext uri="{FF2B5EF4-FFF2-40B4-BE49-F238E27FC236}">
                <a16:creationId xmlns:a16="http://schemas.microsoft.com/office/drawing/2014/main" xmlns="" id="{1DBE897B-8CDB-45FC-AC7B-0197BE15A811}"/>
              </a:ext>
            </a:extLst>
          </p:cNvPr>
          <p:cNvPicPr>
            <a:picLocks noChangeAspect="1"/>
          </p:cNvPicPr>
          <p:nvPr/>
        </p:nvPicPr>
        <p:blipFill>
          <a:blip r:embed="rId3"/>
          <a:stretch>
            <a:fillRect/>
          </a:stretch>
        </p:blipFill>
        <p:spPr>
          <a:xfrm>
            <a:off x="1333500" y="3253448"/>
            <a:ext cx="6781800" cy="1486942"/>
          </a:xfrm>
          <a:prstGeom prst="rect">
            <a:avLst/>
          </a:prstGeom>
        </p:spPr>
      </p:pic>
      <p:pic>
        <p:nvPicPr>
          <p:cNvPr id="8" name="Picture 7" descr="Screen Shot 2020-10-30 at 4.36.52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38400" y="2057400"/>
            <a:ext cx="4953000" cy="1016235"/>
          </a:xfrm>
          <a:prstGeom prst="rect">
            <a:avLst/>
          </a:prstGeom>
        </p:spPr>
      </p:pic>
    </p:spTree>
    <p:extLst>
      <p:ext uri="{BB962C8B-B14F-4D97-AF65-F5344CB8AC3E}">
        <p14:creationId xmlns:p14="http://schemas.microsoft.com/office/powerpoint/2010/main" val="4324829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Hypothesis Test of Unequal Expected Frequencies Example</a:t>
            </a:r>
          </a:p>
        </p:txBody>
      </p:sp>
      <p:sp>
        <p:nvSpPr>
          <p:cNvPr id="3" name="Footer Placeholder 2"/>
          <p:cNvSpPr>
            <a:spLocks noGrp="1"/>
          </p:cNvSpPr>
          <p:nvPr>
            <p:ph type="ftr" sz="quarter" idx="11"/>
          </p:nvPr>
        </p:nvSpPr>
        <p:spPr>
          <a:xfrm>
            <a:off x="1981200" y="6356350"/>
            <a:ext cx="67056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5" name="TextBox 4"/>
          <p:cNvSpPr txBox="1"/>
          <p:nvPr/>
        </p:nvSpPr>
        <p:spPr>
          <a:xfrm>
            <a:off x="457200" y="1524000"/>
            <a:ext cx="8305800" cy="2585323"/>
          </a:xfrm>
          <a:prstGeom prst="rect">
            <a:avLst/>
          </a:prstGeom>
          <a:solidFill>
            <a:schemeClr val="bg2"/>
          </a:solidFill>
          <a:ln>
            <a:solidFill>
              <a:schemeClr val="accent6"/>
            </a:solidFill>
          </a:ln>
        </p:spPr>
        <p:txBody>
          <a:bodyPr wrap="square" rtlCol="0">
            <a:spAutoFit/>
          </a:bodyPr>
          <a:lstStyle/>
          <a:p>
            <a:r>
              <a:rPr lang="en-US" dirty="0"/>
              <a:t>The American Hospital Administration Association reports the number of times senior citizens are admitted to a hospital during a one-year period; 40% are not admitted, 30% are admitted once, 20% are admitted twice, and 10% are admitted 3 or more times.</a:t>
            </a:r>
          </a:p>
          <a:p>
            <a:endParaRPr lang="en-US" dirty="0"/>
          </a:p>
          <a:p>
            <a:r>
              <a:rPr lang="en-US" dirty="0"/>
              <a:t>Then, a survey of 150 residents of Bartow Estates, a community devoted to active seniors located in central Florida, revealed 55 residents were not admitted, 50 were admitted once, 32 were admitted twice, and the rest in the survey were admitted three or more times. Can we conclude the survey at Bartow Estates is consistent with the information reported by the AHAA?</a:t>
            </a:r>
          </a:p>
        </p:txBody>
      </p:sp>
      <p:sp>
        <p:nvSpPr>
          <p:cNvPr id="4" name="Slide Number Placeholder 3"/>
          <p:cNvSpPr>
            <a:spLocks noGrp="1"/>
          </p:cNvSpPr>
          <p:nvPr>
            <p:ph type="sldNum" sz="quarter" idx="12"/>
          </p:nvPr>
        </p:nvSpPr>
        <p:spPr/>
        <p:txBody>
          <a:bodyPr/>
          <a:lstStyle/>
          <a:p>
            <a:r>
              <a:rPr lang="en-US" dirty="0"/>
              <a:t>15-</a:t>
            </a:r>
            <a:fld id="{A68F1C3D-7991-4430-8FD2-6BE0AA8A1311}" type="slidenum">
              <a:rPr lang="en-US" smtClean="0"/>
              <a:pPr/>
              <a:t>16</a:t>
            </a:fld>
            <a:endParaRPr lang="en-US" dirty="0"/>
          </a:p>
        </p:txBody>
      </p:sp>
      <p:pic>
        <p:nvPicPr>
          <p:cNvPr id="6" name="Picture 5" descr="Screen Shot 2020-10-30 at 4.38.00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4191000"/>
            <a:ext cx="7924800" cy="2127623"/>
          </a:xfrm>
          <a:prstGeom prst="rect">
            <a:avLst/>
          </a:prstGeom>
        </p:spPr>
      </p:pic>
    </p:spTree>
    <p:extLst>
      <p:ext uri="{BB962C8B-B14F-4D97-AF65-F5344CB8AC3E}">
        <p14:creationId xmlns:p14="http://schemas.microsoft.com/office/powerpoint/2010/main" val="31369439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Hypothesis Test of Unequal Expected Frequencies Example Continued</a:t>
            </a:r>
          </a:p>
        </p:txBody>
      </p:sp>
      <p:sp>
        <p:nvSpPr>
          <p:cNvPr id="3" name="Footer Placeholder 2"/>
          <p:cNvSpPr>
            <a:spLocks noGrp="1"/>
          </p:cNvSpPr>
          <p:nvPr>
            <p:ph type="ftr" sz="quarter" idx="11"/>
          </p:nvPr>
        </p:nvSpPr>
        <p:spPr>
          <a:xfrm>
            <a:off x="1981200" y="6356350"/>
            <a:ext cx="67056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5" name="Slide Number Placeholder 4"/>
          <p:cNvSpPr>
            <a:spLocks noGrp="1"/>
          </p:cNvSpPr>
          <p:nvPr>
            <p:ph type="sldNum" sz="quarter" idx="12"/>
          </p:nvPr>
        </p:nvSpPr>
        <p:spPr/>
        <p:txBody>
          <a:bodyPr/>
          <a:lstStyle/>
          <a:p>
            <a:r>
              <a:rPr lang="en-US" dirty="0"/>
              <a:t>15-</a:t>
            </a:r>
            <a:fld id="{A68F1C3D-7991-4430-8FD2-6BE0AA8A1311}" type="slidenum">
              <a:rPr lang="en-US" smtClean="0"/>
              <a:pPr/>
              <a:t>17</a:t>
            </a:fld>
            <a:endParaRPr lang="en-US" dirty="0"/>
          </a:p>
        </p:txBody>
      </p:sp>
      <p:pic>
        <p:nvPicPr>
          <p:cNvPr id="6" name="Picture 5">
            <a:extLst>
              <a:ext uri="{FF2B5EF4-FFF2-40B4-BE49-F238E27FC236}">
                <a16:creationId xmlns:a16="http://schemas.microsoft.com/office/drawing/2014/main" xmlns="" id="{C30E0BE4-BB3F-4F5C-9DBB-4953F1765E16}"/>
              </a:ext>
            </a:extLst>
          </p:cNvPr>
          <p:cNvPicPr>
            <a:picLocks noChangeAspect="1"/>
          </p:cNvPicPr>
          <p:nvPr/>
        </p:nvPicPr>
        <p:blipFill>
          <a:blip r:embed="rId3"/>
          <a:stretch>
            <a:fillRect/>
          </a:stretch>
        </p:blipFill>
        <p:spPr>
          <a:xfrm>
            <a:off x="2286000" y="3940158"/>
            <a:ext cx="4572000" cy="2325978"/>
          </a:xfrm>
          <a:prstGeom prst="rect">
            <a:avLst/>
          </a:prstGeom>
        </p:spPr>
      </p:pic>
      <mc:AlternateContent xmlns:mc="http://schemas.openxmlformats.org/markup-compatibility/2006" xmlns:a14="http://schemas.microsoft.com/office/drawing/2010/main">
        <mc:Choice Requires="a14">
          <p:sp>
            <p:nvSpPr>
              <p:cNvPr id="7" name="TextBox 6"/>
              <p:cNvSpPr txBox="1"/>
              <p:nvPr/>
            </p:nvSpPr>
            <p:spPr>
              <a:xfrm>
                <a:off x="457200" y="1295400"/>
                <a:ext cx="8229600" cy="2554545"/>
              </a:xfrm>
              <a:prstGeom prst="rect">
                <a:avLst/>
              </a:prstGeom>
              <a:noFill/>
              <a:ln>
                <a:noFill/>
              </a:ln>
            </p:spPr>
            <p:txBody>
              <a:bodyPr wrap="square" rtlCol="0">
                <a:spAutoFit/>
              </a:bodyPr>
              <a:lstStyle/>
              <a:p>
                <a:r>
                  <a:rPr lang="en-US" sz="2000" dirty="0"/>
                  <a:t>Step 1: State the null and alternate hypothesis</a:t>
                </a:r>
              </a:p>
              <a:p>
                <a:pPr lvl="1"/>
                <a:r>
                  <a:rPr lang="en-US" sz="2000" dirty="0"/>
                  <a:t>H</a:t>
                </a:r>
                <a:r>
                  <a:rPr lang="en-US" sz="2000" baseline="-25000" dirty="0"/>
                  <a:t>0</a:t>
                </a:r>
                <a:r>
                  <a:rPr lang="en-US" sz="2000" dirty="0"/>
                  <a:t>: There is no difference between local and national experience for </a:t>
                </a:r>
                <a:br>
                  <a:rPr lang="en-US" sz="2000" dirty="0"/>
                </a:br>
                <a:r>
                  <a:rPr lang="en-US" sz="2000" dirty="0"/>
                  <a:t>     hospital admissions</a:t>
                </a:r>
              </a:p>
              <a:p>
                <a:pPr lvl="1"/>
                <a:r>
                  <a:rPr lang="en-US" sz="2000" dirty="0"/>
                  <a:t>H</a:t>
                </a:r>
                <a:r>
                  <a:rPr lang="en-US" sz="2000" baseline="-25000" dirty="0"/>
                  <a:t>1</a:t>
                </a:r>
                <a:r>
                  <a:rPr lang="en-US" sz="2000" dirty="0"/>
                  <a:t>: There is a difference between local and national experience for </a:t>
                </a:r>
                <a:br>
                  <a:rPr lang="en-US" sz="2000" dirty="0"/>
                </a:br>
                <a:r>
                  <a:rPr lang="en-US" sz="2000" dirty="0"/>
                  <a:t>     hospital admissions</a:t>
                </a:r>
              </a:p>
              <a:p>
                <a:r>
                  <a:rPr lang="en-US" sz="2000" dirty="0"/>
                  <a:t>Step 2: Select the level of significance, we select .05</a:t>
                </a:r>
              </a:p>
              <a:p>
                <a:r>
                  <a:rPr lang="en-US" sz="2000" dirty="0"/>
                  <a:t>Step 3: Select the test statistic, we’ll use </a:t>
                </a:r>
                <a14:m>
                  <m:oMath xmlns:m="http://schemas.openxmlformats.org/officeDocument/2006/math" xmlns="">
                    <m:r>
                      <m:rPr>
                        <m:nor/>
                      </m:rPr>
                      <a:rPr lang="en-US" sz="2000" i="0" smtClean="0">
                        <a:latin typeface="Cambria Math"/>
                        <a:ea typeface="Cambria Math"/>
                      </a:rPr>
                      <m:t>χ</m:t>
                    </m:r>
                  </m:oMath>
                </a14:m>
                <a:r>
                  <a:rPr lang="en-US" sz="2000" baseline="30000" dirty="0"/>
                  <a:t>2</a:t>
                </a:r>
                <a:r>
                  <a:rPr lang="en-US" sz="2000" dirty="0"/>
                  <a:t> </a:t>
                </a:r>
                <a:endParaRPr lang="en-US" sz="2000" baseline="30000" dirty="0"/>
              </a:p>
              <a:p>
                <a:r>
                  <a:rPr lang="en-US" sz="2000" dirty="0"/>
                  <a:t>Step 4: Formulate the decision rule, reject H</a:t>
                </a:r>
                <a:r>
                  <a:rPr lang="en-US" sz="2000" baseline="-25000" dirty="0"/>
                  <a:t>0</a:t>
                </a:r>
                <a:r>
                  <a:rPr lang="en-US" sz="2000" dirty="0"/>
                  <a:t> if </a:t>
                </a:r>
                <a14:m>
                  <m:oMath xmlns:m="http://schemas.openxmlformats.org/officeDocument/2006/math" xmlns="">
                    <m:r>
                      <m:rPr>
                        <m:nor/>
                      </m:rPr>
                      <a:rPr lang="en-US" sz="2000">
                        <a:latin typeface="Cambria Math"/>
                        <a:ea typeface="Cambria Math"/>
                      </a:rPr>
                      <m:t>χ</m:t>
                    </m:r>
                  </m:oMath>
                </a14:m>
                <a:r>
                  <a:rPr lang="en-US" sz="2000" baseline="30000" dirty="0"/>
                  <a:t>2</a:t>
                </a:r>
                <a:r>
                  <a:rPr lang="en-US" sz="2000" dirty="0"/>
                  <a:t> &gt;7.815</a:t>
                </a:r>
              </a:p>
            </p:txBody>
          </p:sp>
        </mc:Choice>
        <mc:Fallback xmlns="">
          <p:sp>
            <p:nvSpPr>
              <p:cNvPr id="7" name="TextBox 6"/>
              <p:cNvSpPr txBox="1">
                <a:spLocks noRot="1" noChangeAspect="1" noMove="1" noResize="1" noEditPoints="1" noAdjustHandles="1" noChangeArrowheads="1" noChangeShapeType="1" noTextEdit="1"/>
              </p:cNvSpPr>
              <p:nvPr/>
            </p:nvSpPr>
            <p:spPr>
              <a:xfrm>
                <a:off x="457200" y="1295400"/>
                <a:ext cx="8229600" cy="2554545"/>
              </a:xfrm>
              <a:prstGeom prst="rect">
                <a:avLst/>
              </a:prstGeom>
              <a:blipFill rotWithShape="1">
                <a:blip r:embed="rId4"/>
                <a:stretch>
                  <a:fillRect b="-238"/>
                </a:stretch>
              </a:blipFill>
              <a:ln>
                <a:noFill/>
              </a:ln>
            </p:spPr>
            <p:txBody>
              <a:bodyPr/>
              <a:lstStyle/>
              <a:p>
                <a:r>
                  <a:rPr lang="en-US">
                    <a:noFill/>
                  </a:rPr>
                  <a:t> </a:t>
                </a:r>
              </a:p>
            </p:txBody>
          </p:sp>
        </mc:Fallback>
      </mc:AlternateContent>
    </p:spTree>
    <p:extLst>
      <p:ext uri="{BB962C8B-B14F-4D97-AF65-F5344CB8AC3E}">
        <p14:creationId xmlns:p14="http://schemas.microsoft.com/office/powerpoint/2010/main" val="19074628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264F22D-4B33-44B0-A595-D29D66388282}"/>
              </a:ext>
            </a:extLst>
          </p:cNvPr>
          <p:cNvSpPr>
            <a:spLocks noGrp="1"/>
          </p:cNvSpPr>
          <p:nvPr>
            <p:ph type="title"/>
          </p:nvPr>
        </p:nvSpPr>
        <p:spPr/>
        <p:txBody>
          <a:bodyPr>
            <a:normAutofit fontScale="90000"/>
          </a:bodyPr>
          <a:lstStyle/>
          <a:p>
            <a:r>
              <a:rPr lang="en-US" dirty="0"/>
              <a:t>Hypothesis Test of Unequal Expected Frequencies Example Concluded</a:t>
            </a:r>
          </a:p>
        </p:txBody>
      </p:sp>
      <p:sp>
        <p:nvSpPr>
          <p:cNvPr id="3" name="Footer Placeholder 2">
            <a:extLst>
              <a:ext uri="{FF2B5EF4-FFF2-40B4-BE49-F238E27FC236}">
                <a16:creationId xmlns:a16="http://schemas.microsoft.com/office/drawing/2014/main" xmlns="" id="{F801CAC8-AFDA-4352-BB33-6B89BD3A00AC}"/>
              </a:ext>
            </a:extLst>
          </p:cNvPr>
          <p:cNvSpPr>
            <a:spLocks noGrp="1"/>
          </p:cNvSpPr>
          <p:nvPr>
            <p:ph type="ftr" sz="quarter" idx="11"/>
          </p:nvPr>
        </p:nvSpPr>
        <p:spPr>
          <a:xfrm>
            <a:off x="1981200" y="6356350"/>
            <a:ext cx="67056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A97E5F40-6375-4BBD-BDB8-8829CEEEC069}"/>
              </a:ext>
            </a:extLst>
          </p:cNvPr>
          <p:cNvSpPr>
            <a:spLocks noGrp="1"/>
          </p:cNvSpPr>
          <p:nvPr>
            <p:ph type="sldNum" sz="quarter" idx="12"/>
          </p:nvPr>
        </p:nvSpPr>
        <p:spPr/>
        <p:txBody>
          <a:bodyPr/>
          <a:lstStyle/>
          <a:p>
            <a:r>
              <a:rPr lang="en-US" dirty="0"/>
              <a:t>15-</a:t>
            </a:r>
            <a:fld id="{A68F1C3D-7991-4430-8FD2-6BE0AA8A1311}" type="slidenum">
              <a:rPr lang="en-US" smtClean="0"/>
              <a:pPr/>
              <a:t>18</a:t>
            </a:fld>
            <a:endParaRPr lang="en-US" dirty="0"/>
          </a:p>
        </p:txBody>
      </p:sp>
      <p:sp>
        <p:nvSpPr>
          <p:cNvPr id="5" name="TextBox 4">
            <a:extLst>
              <a:ext uri="{FF2B5EF4-FFF2-40B4-BE49-F238E27FC236}">
                <a16:creationId xmlns:a16="http://schemas.microsoft.com/office/drawing/2014/main" xmlns="" id="{139B1125-3E8D-44D1-8D2F-20BF14A796E2}"/>
              </a:ext>
            </a:extLst>
          </p:cNvPr>
          <p:cNvSpPr txBox="1"/>
          <p:nvPr/>
        </p:nvSpPr>
        <p:spPr>
          <a:xfrm>
            <a:off x="457200" y="1295400"/>
            <a:ext cx="8229600" cy="3908762"/>
          </a:xfrm>
          <a:prstGeom prst="rect">
            <a:avLst/>
          </a:prstGeom>
          <a:noFill/>
          <a:ln>
            <a:noFill/>
          </a:ln>
        </p:spPr>
        <p:txBody>
          <a:bodyPr wrap="square" rtlCol="0">
            <a:spAutoFit/>
          </a:bodyPr>
          <a:lstStyle/>
          <a:p>
            <a:r>
              <a:rPr lang="en-US" sz="2400" dirty="0"/>
              <a:t>Step 5: Calculate the test statistic, make decision, do not reject </a:t>
            </a:r>
            <a:br>
              <a:rPr lang="en-US" sz="2400" dirty="0"/>
            </a:br>
            <a:r>
              <a:rPr lang="en-US" sz="2400" dirty="0"/>
              <a:t>           H</a:t>
            </a:r>
            <a:r>
              <a:rPr lang="en-US" sz="2400" baseline="-25000" dirty="0"/>
              <a:t>0</a:t>
            </a:r>
            <a:r>
              <a:rPr lang="en-US" sz="2400" dirty="0"/>
              <a:t>,1.3723 &lt; 7.815</a:t>
            </a:r>
          </a:p>
          <a:p>
            <a:endParaRPr lang="en-US" sz="2400" baseline="-25000" dirty="0"/>
          </a:p>
          <a:p>
            <a:endParaRPr lang="en-US" sz="2400" baseline="-25000" dirty="0"/>
          </a:p>
          <a:p>
            <a:endParaRPr lang="en-US" sz="2400" baseline="-25000" dirty="0"/>
          </a:p>
          <a:p>
            <a:endParaRPr lang="en-US" sz="2400" baseline="-25000" dirty="0"/>
          </a:p>
          <a:p>
            <a:endParaRPr lang="en-US" sz="2400" baseline="-25000" dirty="0"/>
          </a:p>
          <a:p>
            <a:endParaRPr lang="en-US" sz="2400" baseline="-25000" dirty="0"/>
          </a:p>
          <a:p>
            <a:endParaRPr lang="en-US" sz="2400" baseline="-25000" dirty="0"/>
          </a:p>
          <a:p>
            <a:endParaRPr lang="en-US" sz="2400" baseline="-25000" dirty="0"/>
          </a:p>
          <a:p>
            <a:r>
              <a:rPr lang="en-US" sz="2400" dirty="0"/>
              <a:t>Step 6: Interpret the results; there is no evidence of a difference between the local and the national experience for hospital admissions</a:t>
            </a:r>
          </a:p>
        </p:txBody>
      </p:sp>
      <p:pic>
        <p:nvPicPr>
          <p:cNvPr id="7" name="Picture 6" descr="Screen Shot 2020-10-30 at 4.38.59 PM.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6800" y="2133600"/>
            <a:ext cx="6705600" cy="1845843"/>
          </a:xfrm>
          <a:prstGeom prst="rect">
            <a:avLst/>
          </a:prstGeom>
        </p:spPr>
      </p:pic>
    </p:spTree>
    <p:extLst>
      <p:ext uri="{BB962C8B-B14F-4D97-AF65-F5344CB8AC3E}">
        <p14:creationId xmlns:p14="http://schemas.microsoft.com/office/powerpoint/2010/main" val="25702903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Limitations of Chi-Square</a:t>
            </a:r>
          </a:p>
        </p:txBody>
      </p:sp>
      <p:sp>
        <p:nvSpPr>
          <p:cNvPr id="3" name="Footer Placeholder 2"/>
          <p:cNvSpPr>
            <a:spLocks noGrp="1"/>
          </p:cNvSpPr>
          <p:nvPr>
            <p:ph type="ftr" sz="quarter" idx="11"/>
          </p:nvPr>
        </p:nvSpPr>
        <p:spPr>
          <a:xfrm>
            <a:off x="1981200" y="6356350"/>
            <a:ext cx="6705600" cy="50165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5" name="Content Placeholder 4"/>
          <p:cNvSpPr>
            <a:spLocks noGrp="1"/>
          </p:cNvSpPr>
          <p:nvPr>
            <p:ph sz="quarter" idx="1"/>
          </p:nvPr>
        </p:nvSpPr>
        <p:spPr>
          <a:xfrm>
            <a:off x="457200" y="1600200"/>
            <a:ext cx="8229600" cy="4556760"/>
          </a:xfrm>
        </p:spPr>
        <p:txBody>
          <a:bodyPr/>
          <a:lstStyle/>
          <a:p>
            <a:r>
              <a:rPr lang="en-US" dirty="0"/>
              <a:t>If there is an unusually small frequency in a cell, chi-square might result in an erroneous conclusion</a:t>
            </a:r>
          </a:p>
          <a:p>
            <a:pPr lvl="1"/>
            <a:r>
              <a:rPr lang="en-US" sz="2600" dirty="0">
                <a:solidFill>
                  <a:schemeClr val="tx1"/>
                </a:solidFill>
              </a:rPr>
              <a:t>A very small number in the denominator can make the quotient quite large</a:t>
            </a:r>
          </a:p>
          <a:p>
            <a:r>
              <a:rPr lang="en-US" dirty="0"/>
              <a:t>For only two cells, the f</a:t>
            </a:r>
            <a:r>
              <a:rPr lang="en-US" baseline="-25000" dirty="0"/>
              <a:t>e</a:t>
            </a:r>
            <a:r>
              <a:rPr lang="en-US" dirty="0"/>
              <a:t> should be at least 5</a:t>
            </a:r>
          </a:p>
          <a:p>
            <a:r>
              <a:rPr lang="en-US" dirty="0"/>
              <a:t>For more than two cells, chi-square should not be used if more than 20% of the f</a:t>
            </a:r>
            <a:r>
              <a:rPr lang="en-US" baseline="-25000" dirty="0"/>
              <a:t>e</a:t>
            </a:r>
            <a:r>
              <a:rPr lang="en-US" dirty="0"/>
              <a:t> cells have an expected frequency that is less than 5</a:t>
            </a:r>
          </a:p>
        </p:txBody>
      </p:sp>
      <p:sp>
        <p:nvSpPr>
          <p:cNvPr id="2" name="Slide Number Placeholder 1"/>
          <p:cNvSpPr>
            <a:spLocks noGrp="1"/>
          </p:cNvSpPr>
          <p:nvPr>
            <p:ph type="sldNum" sz="quarter" idx="12"/>
          </p:nvPr>
        </p:nvSpPr>
        <p:spPr/>
        <p:txBody>
          <a:bodyPr/>
          <a:lstStyle/>
          <a:p>
            <a:r>
              <a:rPr lang="en-US" dirty="0"/>
              <a:t>15-</a:t>
            </a:r>
            <a:fld id="{F38DF745-7D3F-47F4-83A3-874385CFAA69}" type="slidenum">
              <a:rPr lang="en-US" smtClean="0"/>
              <a:pPr/>
              <a:t>19</a:t>
            </a:fld>
            <a:endParaRPr lang="en-US" dirty="0"/>
          </a:p>
        </p:txBody>
      </p:sp>
    </p:spTree>
    <p:extLst>
      <p:ext uri="{BB962C8B-B14F-4D97-AF65-F5344CB8AC3E}">
        <p14:creationId xmlns:p14="http://schemas.microsoft.com/office/powerpoint/2010/main" val="27277373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4" name="Footer Placeholder 3"/>
          <p:cNvSpPr>
            <a:spLocks noGrp="1"/>
          </p:cNvSpPr>
          <p:nvPr>
            <p:ph type="ftr" sz="quarter" idx="11"/>
          </p:nvPr>
        </p:nvSpPr>
        <p:spPr>
          <a:xfrm>
            <a:off x="1981200" y="6356350"/>
            <a:ext cx="67056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3" name="Content Placeholder 2"/>
          <p:cNvSpPr>
            <a:spLocks noGrp="1"/>
          </p:cNvSpPr>
          <p:nvPr>
            <p:ph sz="quarter" idx="1"/>
          </p:nvPr>
        </p:nvSpPr>
        <p:spPr/>
        <p:txBody>
          <a:bodyPr>
            <a:normAutofit fontScale="85000" lnSpcReduction="10000"/>
          </a:bodyPr>
          <a:lstStyle/>
          <a:p>
            <a:pPr marL="0" indent="0" defTabSz="228600">
              <a:buNone/>
              <a:tabLst>
                <a:tab pos="228600" algn="l"/>
              </a:tabLst>
            </a:pPr>
            <a:r>
              <a:rPr lang="en-US" sz="3300" dirty="0">
                <a:solidFill>
                  <a:schemeClr val="accent1"/>
                </a:solidFill>
              </a:rPr>
              <a:t>LO15-1		</a:t>
            </a:r>
            <a:r>
              <a:rPr lang="en-US" sz="3300" dirty="0"/>
              <a:t>Test a hypothesis about a population  </a:t>
            </a:r>
            <a:br>
              <a:rPr lang="en-US" sz="3300" dirty="0"/>
            </a:br>
            <a:r>
              <a:rPr lang="en-US" sz="3300" dirty="0"/>
              <a:t>              proportion</a:t>
            </a:r>
          </a:p>
          <a:p>
            <a:pPr marL="0" indent="0" defTabSz="228600">
              <a:buNone/>
              <a:tabLst>
                <a:tab pos="228600" algn="l"/>
              </a:tabLst>
            </a:pPr>
            <a:r>
              <a:rPr lang="en-US" sz="3300" dirty="0">
                <a:solidFill>
                  <a:schemeClr val="accent1"/>
                </a:solidFill>
              </a:rPr>
              <a:t>LO15-2		</a:t>
            </a:r>
            <a:r>
              <a:rPr lang="en-US" sz="3300" dirty="0"/>
              <a:t>Test a hypothesis about two population </a:t>
            </a:r>
            <a:br>
              <a:rPr lang="en-US" sz="3300" dirty="0"/>
            </a:br>
            <a:r>
              <a:rPr lang="en-US" sz="3300" dirty="0"/>
              <a:t>              proportions</a:t>
            </a:r>
          </a:p>
          <a:p>
            <a:pPr marL="0" indent="0" defTabSz="228600">
              <a:buNone/>
              <a:tabLst>
                <a:tab pos="228600" algn="l"/>
              </a:tabLst>
            </a:pPr>
            <a:r>
              <a:rPr lang="en-US" sz="3300" dirty="0">
                <a:solidFill>
                  <a:schemeClr val="accent1"/>
                </a:solidFill>
              </a:rPr>
              <a:t>LO15-3		</a:t>
            </a:r>
            <a:r>
              <a:rPr lang="en-US" sz="3300" dirty="0"/>
              <a:t>Test a hypothesis comparing an observed set </a:t>
            </a:r>
            <a:br>
              <a:rPr lang="en-US" sz="3300" dirty="0"/>
            </a:br>
            <a:r>
              <a:rPr lang="en-US" sz="3300" dirty="0"/>
              <a:t>              of frequencies to an expected frequency </a:t>
            </a:r>
            <a:br>
              <a:rPr lang="en-US" sz="3300" dirty="0"/>
            </a:br>
            <a:r>
              <a:rPr lang="en-US" sz="3300" dirty="0"/>
              <a:t>              distribution</a:t>
            </a:r>
          </a:p>
          <a:p>
            <a:pPr marL="0" indent="0" defTabSz="228600">
              <a:buNone/>
              <a:tabLst>
                <a:tab pos="228600" algn="l"/>
              </a:tabLst>
            </a:pPr>
            <a:r>
              <a:rPr lang="en-US" sz="3300" dirty="0">
                <a:solidFill>
                  <a:schemeClr val="accent1"/>
                </a:solidFill>
              </a:rPr>
              <a:t>LO15-4		</a:t>
            </a:r>
            <a:r>
              <a:rPr lang="en-US" sz="3300" dirty="0"/>
              <a:t>Explain the limitations of using the chi-square </a:t>
            </a:r>
            <a:br>
              <a:rPr lang="en-US" sz="3300" dirty="0"/>
            </a:br>
            <a:r>
              <a:rPr lang="en-US" sz="3300" dirty="0"/>
              <a:t>              statistic in goodness-of-fit tests</a:t>
            </a:r>
          </a:p>
          <a:p>
            <a:pPr marL="0" indent="0" defTabSz="228600">
              <a:buNone/>
              <a:tabLst>
                <a:tab pos="228600" algn="l"/>
              </a:tabLst>
            </a:pPr>
            <a:r>
              <a:rPr lang="en-US" sz="3400" dirty="0">
                <a:solidFill>
                  <a:schemeClr val="accent1"/>
                </a:solidFill>
              </a:rPr>
              <a:t>LO15-5	</a:t>
            </a:r>
            <a:r>
              <a:rPr lang="en-US" sz="3300" dirty="0"/>
              <a:t>Perform a chi-square test for independence </a:t>
            </a:r>
            <a:br>
              <a:rPr lang="en-US" sz="3300" dirty="0"/>
            </a:br>
            <a:r>
              <a:rPr lang="en-US" sz="3300" dirty="0"/>
              <a:t>              on a contingency table</a:t>
            </a:r>
          </a:p>
        </p:txBody>
      </p:sp>
      <p:sp>
        <p:nvSpPr>
          <p:cNvPr id="5" name="Slide Number Placeholder 4"/>
          <p:cNvSpPr>
            <a:spLocks noGrp="1"/>
          </p:cNvSpPr>
          <p:nvPr>
            <p:ph type="sldNum" sz="quarter" idx="12"/>
          </p:nvPr>
        </p:nvSpPr>
        <p:spPr/>
        <p:txBody>
          <a:bodyPr/>
          <a:lstStyle/>
          <a:p>
            <a:r>
              <a:rPr lang="en-US" dirty="0"/>
              <a:t>15-</a:t>
            </a:r>
            <a:fld id="{F38DF745-7D3F-47F4-83A3-874385CFAA69}" type="slidenum">
              <a:rPr lang="en-US" smtClean="0"/>
              <a:pPr/>
              <a:t>2</a:t>
            </a:fld>
            <a:endParaRPr lang="en-US" dirty="0"/>
          </a:p>
        </p:txBody>
      </p:sp>
    </p:spTree>
    <p:extLst>
      <p:ext uri="{BB962C8B-B14F-4D97-AF65-F5344CB8AC3E}">
        <p14:creationId xmlns:p14="http://schemas.microsoft.com/office/powerpoint/2010/main" val="13651339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Screen Shot 2020-10-30 at 4.39.51 PM.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40784" y="3810000"/>
            <a:ext cx="4388616" cy="2461303"/>
          </a:xfrm>
          <a:prstGeom prst="rect">
            <a:avLst/>
          </a:prstGeom>
        </p:spPr>
      </p:pic>
      <p:pic>
        <p:nvPicPr>
          <p:cNvPr id="5" name="Picture 4" descr="Screen Shot 2020-10-30 at 4.39.51 PM.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3384" y="1295400"/>
            <a:ext cx="4388616" cy="2461303"/>
          </a:xfrm>
          <a:prstGeom prst="rect">
            <a:avLst/>
          </a:prstGeom>
        </p:spPr>
      </p:pic>
      <p:sp>
        <p:nvSpPr>
          <p:cNvPr id="2" name="Title 1">
            <a:extLst>
              <a:ext uri="{FF2B5EF4-FFF2-40B4-BE49-F238E27FC236}">
                <a16:creationId xmlns:a16="http://schemas.microsoft.com/office/drawing/2014/main" xmlns="" id="{05268AEB-6668-4E5C-B954-6E9301475B9F}"/>
              </a:ext>
            </a:extLst>
          </p:cNvPr>
          <p:cNvSpPr>
            <a:spLocks noGrp="1"/>
          </p:cNvSpPr>
          <p:nvPr>
            <p:ph type="title"/>
          </p:nvPr>
        </p:nvSpPr>
        <p:spPr/>
        <p:txBody>
          <a:bodyPr/>
          <a:lstStyle/>
          <a:p>
            <a:r>
              <a:rPr lang="en-US" dirty="0"/>
              <a:t>Limitations of Chi-Square Continued</a:t>
            </a:r>
          </a:p>
        </p:txBody>
      </p:sp>
      <p:sp>
        <p:nvSpPr>
          <p:cNvPr id="3" name="Footer Placeholder 2">
            <a:extLst>
              <a:ext uri="{FF2B5EF4-FFF2-40B4-BE49-F238E27FC236}">
                <a16:creationId xmlns:a16="http://schemas.microsoft.com/office/drawing/2014/main" xmlns="" id="{9C53B49C-4CB0-4080-AED4-E973C794BEAF}"/>
              </a:ext>
            </a:extLst>
          </p:cNvPr>
          <p:cNvSpPr>
            <a:spLocks noGrp="1"/>
          </p:cNvSpPr>
          <p:nvPr>
            <p:ph type="ftr" sz="quarter" idx="11"/>
          </p:nvPr>
        </p:nvSpPr>
        <p:spPr>
          <a:xfrm>
            <a:off x="1981200" y="6356350"/>
            <a:ext cx="6705600" cy="349229"/>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0B437007-F063-4C06-AA7B-80B8286EC2D2}"/>
              </a:ext>
            </a:extLst>
          </p:cNvPr>
          <p:cNvSpPr>
            <a:spLocks noGrp="1"/>
          </p:cNvSpPr>
          <p:nvPr>
            <p:ph type="sldNum" sz="quarter" idx="12"/>
          </p:nvPr>
        </p:nvSpPr>
        <p:spPr/>
        <p:txBody>
          <a:bodyPr/>
          <a:lstStyle/>
          <a:p>
            <a:r>
              <a:rPr lang="en-US" dirty="0"/>
              <a:t>15-</a:t>
            </a:r>
            <a:fld id="{F38DF745-7D3F-47F4-83A3-874385CFAA69}" type="slidenum">
              <a:rPr lang="en-US" smtClean="0"/>
              <a:pPr/>
              <a:t>20</a:t>
            </a:fld>
            <a:endParaRPr lang="en-US" dirty="0"/>
          </a:p>
        </p:txBody>
      </p:sp>
      <p:sp>
        <p:nvSpPr>
          <p:cNvPr id="8" name="TextBox 7">
            <a:extLst>
              <a:ext uri="{FF2B5EF4-FFF2-40B4-BE49-F238E27FC236}">
                <a16:creationId xmlns:a16="http://schemas.microsoft.com/office/drawing/2014/main" xmlns="" id="{5F21D574-19CC-4CFD-A4CE-034397122AFF}"/>
              </a:ext>
            </a:extLst>
          </p:cNvPr>
          <p:cNvSpPr txBox="1"/>
          <p:nvPr/>
        </p:nvSpPr>
        <p:spPr>
          <a:xfrm>
            <a:off x="5029200" y="1600200"/>
            <a:ext cx="3657600" cy="1938992"/>
          </a:xfrm>
          <a:prstGeom prst="rect">
            <a:avLst/>
          </a:prstGeom>
          <a:solidFill>
            <a:schemeClr val="bg2"/>
          </a:solidFill>
          <a:ln>
            <a:solidFill>
              <a:schemeClr val="accent6"/>
            </a:solidFill>
          </a:ln>
        </p:spPr>
        <p:txBody>
          <a:bodyPr wrap="square" rtlCol="0">
            <a:spAutoFit/>
          </a:bodyPr>
          <a:lstStyle/>
          <a:p>
            <a:pPr algn="just"/>
            <a:r>
              <a:rPr lang="en-US" sz="2000" dirty="0"/>
              <a:t>The issue can be resolved by combining categories if it is logical to do so. In this example, we combine the three vice president categories, which satisfies the </a:t>
            </a:r>
            <a:r>
              <a:rPr lang="pl-PL" sz="2000" dirty="0"/>
              <a:t>20% policy.</a:t>
            </a:r>
            <a:endParaRPr lang="en-US" sz="2000" dirty="0"/>
          </a:p>
        </p:txBody>
      </p:sp>
      <p:cxnSp>
        <p:nvCxnSpPr>
          <p:cNvPr id="10" name="Straight Arrow Connector 9">
            <a:extLst>
              <a:ext uri="{FF2B5EF4-FFF2-40B4-BE49-F238E27FC236}">
                <a16:creationId xmlns:a16="http://schemas.microsoft.com/office/drawing/2014/main" xmlns="" id="{4F2BA732-B42E-4823-BD35-23D508EC5F6B}"/>
              </a:ext>
            </a:extLst>
          </p:cNvPr>
          <p:cNvCxnSpPr/>
          <p:nvPr/>
        </p:nvCxnSpPr>
        <p:spPr>
          <a:xfrm flipH="1">
            <a:off x="4385856" y="2895600"/>
            <a:ext cx="262344" cy="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1" name="Straight Arrow Connector 10">
            <a:extLst>
              <a:ext uri="{FF2B5EF4-FFF2-40B4-BE49-F238E27FC236}">
                <a16:creationId xmlns:a16="http://schemas.microsoft.com/office/drawing/2014/main" xmlns="" id="{241B853B-2F74-4109-9342-8082B0C224CA}"/>
              </a:ext>
            </a:extLst>
          </p:cNvPr>
          <p:cNvCxnSpPr/>
          <p:nvPr/>
        </p:nvCxnSpPr>
        <p:spPr>
          <a:xfrm flipH="1">
            <a:off x="4385856" y="3124200"/>
            <a:ext cx="262344" cy="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2" name="Straight Arrow Connector 11">
            <a:extLst>
              <a:ext uri="{FF2B5EF4-FFF2-40B4-BE49-F238E27FC236}">
                <a16:creationId xmlns:a16="http://schemas.microsoft.com/office/drawing/2014/main" xmlns="" id="{F050D753-8799-4DAA-A604-4FEF68D6EEC7}"/>
              </a:ext>
            </a:extLst>
          </p:cNvPr>
          <p:cNvCxnSpPr/>
          <p:nvPr/>
        </p:nvCxnSpPr>
        <p:spPr>
          <a:xfrm flipH="1">
            <a:off x="4385856" y="3352800"/>
            <a:ext cx="262344" cy="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3" name="Straight Arrow Connector 12">
            <a:extLst>
              <a:ext uri="{FF2B5EF4-FFF2-40B4-BE49-F238E27FC236}">
                <a16:creationId xmlns:a16="http://schemas.microsoft.com/office/drawing/2014/main" xmlns="" id="{A4AD02FB-9965-4220-9249-15B2EAC469E8}"/>
              </a:ext>
            </a:extLst>
          </p:cNvPr>
          <p:cNvCxnSpPr>
            <a:cxnSpLocks/>
          </p:cNvCxnSpPr>
          <p:nvPr/>
        </p:nvCxnSpPr>
        <p:spPr>
          <a:xfrm>
            <a:off x="2055876" y="5562600"/>
            <a:ext cx="304800" cy="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8113573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Contingency Table</a:t>
            </a:r>
          </a:p>
        </p:txBody>
      </p:sp>
      <p:sp>
        <p:nvSpPr>
          <p:cNvPr id="3" name="Footer Placeholder 2"/>
          <p:cNvSpPr>
            <a:spLocks noGrp="1"/>
          </p:cNvSpPr>
          <p:nvPr>
            <p:ph type="ftr" sz="quarter" idx="11"/>
          </p:nvPr>
        </p:nvSpPr>
        <p:spPr>
          <a:xfrm>
            <a:off x="1981200" y="6356350"/>
            <a:ext cx="6705600" cy="34925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normAutofit/>
          </a:bodyPr>
          <a:lstStyle/>
          <a:p>
            <a:r>
              <a:rPr lang="en-US" sz="2400" dirty="0"/>
              <a:t>We can use a contingency table to test whether two traits or characteristics are related</a:t>
            </a:r>
          </a:p>
          <a:p>
            <a:r>
              <a:rPr lang="en-US" sz="2400" dirty="0"/>
              <a:t>The expected frequency will be determined as follows</a:t>
            </a:r>
          </a:p>
          <a:p>
            <a:endParaRPr lang="en-US" sz="2400" dirty="0"/>
          </a:p>
          <a:p>
            <a:endParaRPr lang="en-US" sz="2400" dirty="0"/>
          </a:p>
          <a:p>
            <a:r>
              <a:rPr lang="en-US" sz="2400" dirty="0"/>
              <a:t>The degrees of freedom = (Rows </a:t>
            </a:r>
            <a:r>
              <a:rPr lang="en-US" sz="2400" dirty="0" smtClean="0"/>
              <a:t>− </a:t>
            </a:r>
            <a:r>
              <a:rPr lang="en-US" sz="2400" dirty="0"/>
              <a:t>1)(Columns </a:t>
            </a:r>
            <a:r>
              <a:rPr lang="en-US" sz="2400" dirty="0" smtClean="0"/>
              <a:t>− </a:t>
            </a:r>
            <a:r>
              <a:rPr lang="en-US" sz="2400" dirty="0"/>
              <a:t>1)</a:t>
            </a:r>
          </a:p>
          <a:p>
            <a:pPr marL="0" indent="0">
              <a:buNone/>
            </a:pPr>
            <a:r>
              <a:rPr lang="en-US" sz="2400" dirty="0"/>
              <a:t>Example</a:t>
            </a:r>
          </a:p>
          <a:p>
            <a:r>
              <a:rPr lang="en-US" sz="2400" dirty="0"/>
              <a:t>Ford Motor Company operates the Dearborn plant with 3 shifts per day, 5 days a week. Vehicles are classified as to quality level (acceptable, unacceptable) and shift (day, afternoon, night). Is there a difference in the quality level on the three shifts?</a:t>
            </a:r>
          </a:p>
          <a:p>
            <a:endParaRPr lang="en-US" dirty="0"/>
          </a:p>
        </p:txBody>
      </p:sp>
      <p:sp>
        <p:nvSpPr>
          <p:cNvPr id="6" name="Slide Number Placeholder 5"/>
          <p:cNvSpPr>
            <a:spLocks noGrp="1"/>
          </p:cNvSpPr>
          <p:nvPr>
            <p:ph type="sldNum" sz="quarter" idx="12"/>
          </p:nvPr>
        </p:nvSpPr>
        <p:spPr/>
        <p:txBody>
          <a:bodyPr/>
          <a:lstStyle/>
          <a:p>
            <a:r>
              <a:rPr lang="en-US" dirty="0"/>
              <a:t>15-</a:t>
            </a:r>
            <a:fld id="{F38DF745-7D3F-47F4-83A3-874385CFAA69}" type="slidenum">
              <a:rPr lang="en-US" smtClean="0"/>
              <a:pPr/>
              <a:t>21</a:t>
            </a:fld>
            <a:endParaRPr lang="en-US" dirty="0"/>
          </a:p>
        </p:txBody>
      </p:sp>
      <p:pic>
        <p:nvPicPr>
          <p:cNvPr id="5" name="Picture 4" descr="Screen Shot 2020-10-30 at 4.41.01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1200" y="2438400"/>
            <a:ext cx="5105400" cy="809142"/>
          </a:xfrm>
          <a:prstGeom prst="rect">
            <a:avLst/>
          </a:prstGeom>
        </p:spPr>
      </p:pic>
    </p:spTree>
    <p:extLst>
      <p:ext uri="{BB962C8B-B14F-4D97-AF65-F5344CB8AC3E}">
        <p14:creationId xmlns:p14="http://schemas.microsoft.com/office/powerpoint/2010/main" val="22910153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Contingency Table Example</a:t>
            </a:r>
          </a:p>
        </p:txBody>
      </p:sp>
      <p:sp>
        <p:nvSpPr>
          <p:cNvPr id="3" name="Footer Placeholder 2"/>
          <p:cNvSpPr>
            <a:spLocks noGrp="1"/>
          </p:cNvSpPr>
          <p:nvPr>
            <p:ph type="ftr" sz="quarter" idx="11"/>
          </p:nvPr>
        </p:nvSpPr>
        <p:spPr>
          <a:xfrm>
            <a:off x="1981200" y="6356350"/>
            <a:ext cx="6705600" cy="27305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TextBox 3"/>
          <p:cNvSpPr txBox="1"/>
          <p:nvPr/>
        </p:nvSpPr>
        <p:spPr>
          <a:xfrm>
            <a:off x="457200" y="1295400"/>
            <a:ext cx="8229600" cy="1463040"/>
          </a:xfrm>
          <a:prstGeom prst="rect">
            <a:avLst/>
          </a:prstGeom>
          <a:solidFill>
            <a:schemeClr val="bg2"/>
          </a:solidFill>
          <a:ln>
            <a:solidFill>
              <a:schemeClr val="accent6"/>
            </a:solidFill>
          </a:ln>
        </p:spPr>
        <p:txBody>
          <a:bodyPr wrap="square" rtlCol="0">
            <a:spAutoFit/>
          </a:bodyPr>
          <a:lstStyle/>
          <a:p>
            <a:r>
              <a:rPr lang="en-US" dirty="0"/>
              <a:t>Rainbow Chemical, Inc. employs hourly and salaried employees. The vice president of human resources surveyed 380 employees about their satisfaction levels with the current health care benefits program. The employees were then classified according to pay type, salary or hourly. Is it reasonable to conclude that pay type and level of satisfaction with the health care benefits are related?</a:t>
            </a:r>
          </a:p>
        </p:txBody>
      </p:sp>
      <mc:AlternateContent xmlns:mc="http://schemas.openxmlformats.org/markup-compatibility/2006" xmlns:a14="http://schemas.microsoft.com/office/drawing/2010/main">
        <mc:Choice Requires="a14">
          <p:sp>
            <p:nvSpPr>
              <p:cNvPr id="6" name="TextBox 5"/>
              <p:cNvSpPr txBox="1"/>
              <p:nvPr/>
            </p:nvSpPr>
            <p:spPr>
              <a:xfrm>
                <a:off x="685800" y="4419600"/>
                <a:ext cx="7772400" cy="1631216"/>
              </a:xfrm>
              <a:prstGeom prst="rect">
                <a:avLst/>
              </a:prstGeom>
              <a:noFill/>
              <a:ln>
                <a:noFill/>
              </a:ln>
            </p:spPr>
            <p:txBody>
              <a:bodyPr wrap="square" rtlCol="0">
                <a:spAutoFit/>
              </a:bodyPr>
              <a:lstStyle/>
              <a:p>
                <a:r>
                  <a:rPr lang="en-US" dirty="0"/>
                  <a:t>Step 1: State the null and alternate hypothesis</a:t>
                </a:r>
              </a:p>
              <a:p>
                <a:pPr lvl="2"/>
                <a:r>
                  <a:rPr lang="en-US" dirty="0"/>
                  <a:t>H</a:t>
                </a:r>
                <a:r>
                  <a:rPr lang="en-US" baseline="-25000" dirty="0"/>
                  <a:t>0</a:t>
                </a:r>
                <a:r>
                  <a:rPr lang="en-US" dirty="0"/>
                  <a:t>: There is no relationship between level of satisfaction and pay type</a:t>
                </a:r>
              </a:p>
              <a:p>
                <a:pPr lvl="2">
                  <a:spcAft>
                    <a:spcPts val="600"/>
                  </a:spcAft>
                </a:pPr>
                <a:r>
                  <a:rPr lang="en-US" dirty="0"/>
                  <a:t>H</a:t>
                </a:r>
                <a:r>
                  <a:rPr lang="en-US" baseline="-25000" dirty="0"/>
                  <a:t>1</a:t>
                </a:r>
                <a:r>
                  <a:rPr lang="en-US" dirty="0"/>
                  <a:t>: There is a relationship between level of satisfaction and pay type</a:t>
                </a:r>
              </a:p>
              <a:p>
                <a:pPr>
                  <a:spcAft>
                    <a:spcPts val="600"/>
                  </a:spcAft>
                </a:pPr>
                <a:r>
                  <a:rPr lang="en-US" dirty="0"/>
                  <a:t>Step 2: Select the level of significance; we select .05</a:t>
                </a:r>
              </a:p>
              <a:p>
                <a:r>
                  <a:rPr lang="en-US" dirty="0"/>
                  <a:t>Step 3: Select the test statistic; we’ll use chi-square, </a:t>
                </a:r>
                <a:r>
                  <a:rPr lang="en-US" baseline="30000" dirty="0"/>
                  <a:t>2</a:t>
                </a:r>
              </a:p>
            </p:txBody>
          </p:sp>
        </mc:Choice>
        <mc:Fallback xmlns="">
          <p:sp>
            <p:nvSpPr>
              <p:cNvPr id="6" name="TextBox 5"/>
              <p:cNvSpPr txBox="1">
                <a:spLocks noRot="1" noChangeAspect="1" noMove="1" noResize="1" noEditPoints="1" noAdjustHandles="1" noChangeArrowheads="1" noChangeShapeType="1" noTextEdit="1"/>
              </p:cNvSpPr>
              <p:nvPr/>
            </p:nvSpPr>
            <p:spPr>
              <a:xfrm>
                <a:off x="685800" y="4419600"/>
                <a:ext cx="7772400" cy="1631216"/>
              </a:xfrm>
              <a:prstGeom prst="rect">
                <a:avLst/>
              </a:prstGeom>
              <a:blipFill rotWithShape="1">
                <a:blip r:embed="rId3"/>
                <a:stretch>
                  <a:fillRect/>
                </a:stretch>
              </a:blipFill>
              <a:ln>
                <a:noFill/>
              </a:ln>
            </p:spPr>
            <p:txBody>
              <a:bodyPr/>
              <a:lstStyle/>
              <a:p>
                <a:r>
                  <a:rPr lang="en-US">
                    <a:noFill/>
                  </a:rPr>
                  <a:t> </a:t>
                </a:r>
              </a:p>
            </p:txBody>
          </p:sp>
        </mc:Fallback>
      </mc:AlternateContent>
      <p:sp>
        <p:nvSpPr>
          <p:cNvPr id="7" name="Slide Number Placeholder 6"/>
          <p:cNvSpPr>
            <a:spLocks noGrp="1"/>
          </p:cNvSpPr>
          <p:nvPr>
            <p:ph type="sldNum" sz="quarter" idx="12"/>
          </p:nvPr>
        </p:nvSpPr>
        <p:spPr/>
        <p:txBody>
          <a:bodyPr/>
          <a:lstStyle/>
          <a:p>
            <a:r>
              <a:rPr lang="en-US" dirty="0"/>
              <a:t>15-</a:t>
            </a:r>
            <a:fld id="{A68F1C3D-7991-4430-8FD2-6BE0AA8A1311}" type="slidenum">
              <a:rPr lang="en-US" smtClean="0"/>
              <a:pPr/>
              <a:t>22</a:t>
            </a:fld>
            <a:endParaRPr lang="en-US" dirty="0"/>
          </a:p>
        </p:txBody>
      </p:sp>
      <p:pic>
        <p:nvPicPr>
          <p:cNvPr id="5" name="Picture 4" descr="Screen Shot 2020-10-30 at 4.41.45 P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200" y="2863102"/>
            <a:ext cx="8153400" cy="1556498"/>
          </a:xfrm>
          <a:prstGeom prst="rect">
            <a:avLst/>
          </a:prstGeom>
        </p:spPr>
      </p:pic>
    </p:spTree>
    <p:extLst>
      <p:ext uri="{BB962C8B-B14F-4D97-AF65-F5344CB8AC3E}">
        <p14:creationId xmlns:p14="http://schemas.microsoft.com/office/powerpoint/2010/main" val="41005174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Contingency Table Example Continued</a:t>
            </a:r>
          </a:p>
        </p:txBody>
      </p:sp>
      <p:sp>
        <p:nvSpPr>
          <p:cNvPr id="3" name="Footer Placeholder 2"/>
          <p:cNvSpPr>
            <a:spLocks noGrp="1"/>
          </p:cNvSpPr>
          <p:nvPr>
            <p:ph type="ftr" sz="quarter" idx="11"/>
          </p:nvPr>
        </p:nvSpPr>
        <p:spPr>
          <a:xfrm>
            <a:off x="1981200" y="6356350"/>
            <a:ext cx="67056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6" name="TextBox 5"/>
          <p:cNvSpPr txBox="1"/>
          <p:nvPr/>
        </p:nvSpPr>
        <p:spPr>
          <a:xfrm>
            <a:off x="762000" y="1341120"/>
            <a:ext cx="7696200" cy="4616648"/>
          </a:xfrm>
          <a:prstGeom prst="rect">
            <a:avLst/>
          </a:prstGeom>
          <a:noFill/>
          <a:ln>
            <a:noFill/>
          </a:ln>
        </p:spPr>
        <p:txBody>
          <a:bodyPr wrap="square" rtlCol="0">
            <a:spAutoFit/>
          </a:bodyPr>
          <a:lstStyle/>
          <a:p>
            <a:r>
              <a:rPr lang="en-US" dirty="0"/>
              <a:t>Step 4: Formulate the decision rule, </a:t>
            </a:r>
            <a:br>
              <a:rPr lang="en-US" dirty="0"/>
            </a:br>
            <a:r>
              <a:rPr lang="en-US" dirty="0"/>
              <a:t>           reject H</a:t>
            </a:r>
            <a:r>
              <a:rPr lang="en-US" baseline="-25000" dirty="0"/>
              <a:t>0</a:t>
            </a:r>
            <a:r>
              <a:rPr lang="en-US" dirty="0"/>
              <a:t> if chi-square &gt; 5.991</a:t>
            </a:r>
          </a:p>
          <a:p>
            <a:endParaRPr lang="en-US" dirty="0"/>
          </a:p>
          <a:p>
            <a:endParaRPr lang="en-US" dirty="0"/>
          </a:p>
          <a:p>
            <a:endParaRPr lang="en-US" dirty="0"/>
          </a:p>
          <a:p>
            <a:endParaRPr lang="en-US" dirty="0"/>
          </a:p>
          <a:p>
            <a:r>
              <a:rPr lang="en-US" dirty="0"/>
              <a:t>Step 5: Make decision, chi-square is 2.506, do not reject H</a:t>
            </a:r>
            <a:r>
              <a:rPr lang="en-US" baseline="-25000" dirty="0"/>
              <a:t>0</a:t>
            </a:r>
          </a:p>
          <a:p>
            <a:endParaRPr lang="en-US" baseline="-25000" dirty="0"/>
          </a:p>
          <a:p>
            <a:endParaRPr lang="en-US" baseline="-25000" dirty="0"/>
          </a:p>
          <a:p>
            <a:endParaRPr lang="en-US" baseline="-25000" dirty="0"/>
          </a:p>
          <a:p>
            <a:endParaRPr lang="en-US" baseline="-25000" dirty="0"/>
          </a:p>
          <a:p>
            <a:endParaRPr lang="en-US" baseline="-25000" dirty="0"/>
          </a:p>
          <a:p>
            <a:endParaRPr lang="en-US" dirty="0"/>
          </a:p>
          <a:p>
            <a:endParaRPr lang="en-US" dirty="0"/>
          </a:p>
          <a:p>
            <a:endParaRPr lang="en-US" dirty="0"/>
          </a:p>
          <a:p>
            <a:endParaRPr lang="en-US" dirty="0"/>
          </a:p>
          <a:p>
            <a:r>
              <a:rPr lang="en-US" dirty="0"/>
              <a:t>Step 6: Interpret; the sample data do not provide evidence that pay type and 	satisfaction level with health care benefits are related.</a:t>
            </a:r>
          </a:p>
        </p:txBody>
      </p:sp>
      <p:sp>
        <p:nvSpPr>
          <p:cNvPr id="4" name="Slide Number Placeholder 3"/>
          <p:cNvSpPr>
            <a:spLocks noGrp="1"/>
          </p:cNvSpPr>
          <p:nvPr>
            <p:ph type="sldNum" sz="quarter" idx="12"/>
          </p:nvPr>
        </p:nvSpPr>
        <p:spPr/>
        <p:txBody>
          <a:bodyPr/>
          <a:lstStyle/>
          <a:p>
            <a:r>
              <a:rPr lang="en-US" dirty="0"/>
              <a:t>15-</a:t>
            </a:r>
            <a:fld id="{A68F1C3D-7991-4430-8FD2-6BE0AA8A1311}" type="slidenum">
              <a:rPr lang="en-US" smtClean="0"/>
              <a:pPr/>
              <a:t>23</a:t>
            </a:fld>
            <a:endParaRPr lang="en-US" dirty="0"/>
          </a:p>
        </p:txBody>
      </p:sp>
      <p:pic>
        <p:nvPicPr>
          <p:cNvPr id="5" name="Picture 4">
            <a:extLst>
              <a:ext uri="{FF2B5EF4-FFF2-40B4-BE49-F238E27FC236}">
                <a16:creationId xmlns:a16="http://schemas.microsoft.com/office/drawing/2014/main" xmlns="" id="{C7271C7D-FF7C-4C11-9F64-05927A37A383}"/>
              </a:ext>
            </a:extLst>
          </p:cNvPr>
          <p:cNvPicPr>
            <a:picLocks noChangeAspect="1"/>
          </p:cNvPicPr>
          <p:nvPr/>
        </p:nvPicPr>
        <p:blipFill>
          <a:blip r:embed="rId3"/>
          <a:stretch>
            <a:fillRect/>
          </a:stretch>
        </p:blipFill>
        <p:spPr>
          <a:xfrm>
            <a:off x="5181600" y="1295016"/>
            <a:ext cx="2667000" cy="1470709"/>
          </a:xfrm>
          <a:prstGeom prst="rect">
            <a:avLst/>
          </a:prstGeom>
        </p:spPr>
      </p:pic>
      <p:pic>
        <p:nvPicPr>
          <p:cNvPr id="12" name="Picture 11">
            <a:extLst>
              <a:ext uri="{FF2B5EF4-FFF2-40B4-BE49-F238E27FC236}">
                <a16:creationId xmlns:a16="http://schemas.microsoft.com/office/drawing/2014/main" xmlns="" id="{E7B035D8-4632-4C0F-9563-A8F67E8D7DB9}"/>
              </a:ext>
            </a:extLst>
          </p:cNvPr>
          <p:cNvPicPr>
            <a:picLocks noChangeAspect="1"/>
          </p:cNvPicPr>
          <p:nvPr/>
        </p:nvPicPr>
        <p:blipFill>
          <a:blip r:embed="rId4"/>
          <a:stretch>
            <a:fillRect/>
          </a:stretch>
        </p:blipFill>
        <p:spPr>
          <a:xfrm>
            <a:off x="1622298" y="2224976"/>
            <a:ext cx="3328988" cy="326056"/>
          </a:xfrm>
          <a:prstGeom prst="rect">
            <a:avLst/>
          </a:prstGeom>
        </p:spPr>
      </p:pic>
      <p:pic>
        <p:nvPicPr>
          <p:cNvPr id="13" name="Picture 12">
            <a:extLst>
              <a:ext uri="{FF2B5EF4-FFF2-40B4-BE49-F238E27FC236}">
                <a16:creationId xmlns:a16="http://schemas.microsoft.com/office/drawing/2014/main" xmlns="" id="{A3DBE7F8-4DAE-4342-A3B8-0EE72C421006}"/>
              </a:ext>
            </a:extLst>
          </p:cNvPr>
          <p:cNvPicPr>
            <a:picLocks noChangeAspect="1"/>
          </p:cNvPicPr>
          <p:nvPr/>
        </p:nvPicPr>
        <p:blipFill>
          <a:blip r:embed="rId5"/>
          <a:stretch>
            <a:fillRect/>
          </a:stretch>
        </p:blipFill>
        <p:spPr>
          <a:xfrm>
            <a:off x="914400" y="3443924"/>
            <a:ext cx="3657600" cy="501706"/>
          </a:xfrm>
          <a:prstGeom prst="rect">
            <a:avLst/>
          </a:prstGeom>
        </p:spPr>
      </p:pic>
      <p:pic>
        <p:nvPicPr>
          <p:cNvPr id="15" name="Picture 14">
            <a:extLst>
              <a:ext uri="{FF2B5EF4-FFF2-40B4-BE49-F238E27FC236}">
                <a16:creationId xmlns:a16="http://schemas.microsoft.com/office/drawing/2014/main" xmlns="" id="{E29BE29D-10C1-476A-B57B-76D81185E46E}"/>
              </a:ext>
            </a:extLst>
          </p:cNvPr>
          <p:cNvPicPr>
            <a:picLocks noChangeAspect="1"/>
          </p:cNvPicPr>
          <p:nvPr/>
        </p:nvPicPr>
        <p:blipFill>
          <a:blip r:embed="rId6"/>
          <a:stretch>
            <a:fillRect/>
          </a:stretch>
        </p:blipFill>
        <p:spPr>
          <a:xfrm>
            <a:off x="762000" y="4038600"/>
            <a:ext cx="4195420" cy="706765"/>
          </a:xfrm>
          <a:prstGeom prst="rect">
            <a:avLst/>
          </a:prstGeom>
        </p:spPr>
      </p:pic>
      <p:pic>
        <p:nvPicPr>
          <p:cNvPr id="7" name="Picture 6" descr="Screen Shot 2020-10-30 at 4.42.29 PM.p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953000" y="3352800"/>
            <a:ext cx="4035527" cy="1676400"/>
          </a:xfrm>
          <a:prstGeom prst="rect">
            <a:avLst/>
          </a:prstGeom>
        </p:spPr>
      </p:pic>
    </p:spTree>
    <p:extLst>
      <p:ext uri="{BB962C8B-B14F-4D97-AF65-F5344CB8AC3E}">
        <p14:creationId xmlns:p14="http://schemas.microsoft.com/office/powerpoint/2010/main" val="10478881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C348E05-F320-46C6-83FB-3A801B890520}"/>
              </a:ext>
            </a:extLst>
          </p:cNvPr>
          <p:cNvSpPr>
            <a:spLocks noGrp="1"/>
          </p:cNvSpPr>
          <p:nvPr>
            <p:ph type="title"/>
          </p:nvPr>
        </p:nvSpPr>
        <p:spPr/>
        <p:txBody>
          <a:bodyPr/>
          <a:lstStyle/>
          <a:p>
            <a:r>
              <a:rPr lang="en-US" dirty="0">
                <a:solidFill>
                  <a:schemeClr val="accent1"/>
                </a:solidFill>
              </a:rPr>
              <a:t>Chapter 15 Practice Problems</a:t>
            </a:r>
          </a:p>
        </p:txBody>
      </p:sp>
      <p:sp>
        <p:nvSpPr>
          <p:cNvPr id="4" name="Footer Placeholder 3">
            <a:extLst>
              <a:ext uri="{FF2B5EF4-FFF2-40B4-BE49-F238E27FC236}">
                <a16:creationId xmlns:a16="http://schemas.microsoft.com/office/drawing/2014/main" xmlns="" id="{4C963141-8A75-41ED-B490-AC8EE2EDB84A}"/>
              </a:ext>
            </a:extLst>
          </p:cNvPr>
          <p:cNvSpPr>
            <a:spLocks noGrp="1"/>
          </p:cNvSpPr>
          <p:nvPr>
            <p:ph type="ftr" sz="quarter" idx="11"/>
          </p:nvPr>
        </p:nvSpPr>
        <p:spPr>
          <a:xfrm>
            <a:off x="2898648" y="6355080"/>
            <a:ext cx="5483352" cy="274320"/>
          </a:xfrm>
        </p:spPr>
        <p:txBody>
          <a:bodyPr/>
          <a:lstStyle/>
          <a:p>
            <a:r>
              <a:rPr lang="en-US" smtClean="0">
                <a:solidFill>
                  <a:schemeClr val="bg1"/>
                </a:solidFill>
              </a:rPr>
              <a:t>Copyright © 2022 McGraw-Hill Education. All rights reserved. No reproduction or distribution without the prior written consent of McGraw-Hill Education.</a:t>
            </a:r>
            <a:endParaRPr lang="en-US" dirty="0">
              <a:solidFill>
                <a:schemeClr val="bg1"/>
              </a:solidFill>
            </a:endParaRPr>
          </a:p>
        </p:txBody>
      </p:sp>
      <p:sp>
        <p:nvSpPr>
          <p:cNvPr id="5" name="Slide Number Placeholder 4">
            <a:extLst>
              <a:ext uri="{FF2B5EF4-FFF2-40B4-BE49-F238E27FC236}">
                <a16:creationId xmlns:a16="http://schemas.microsoft.com/office/drawing/2014/main" xmlns="" id="{33D37238-D9BF-469B-A795-7CBCC14436A0}"/>
              </a:ext>
            </a:extLst>
          </p:cNvPr>
          <p:cNvSpPr>
            <a:spLocks noGrp="1"/>
          </p:cNvSpPr>
          <p:nvPr>
            <p:ph type="sldNum" sz="quarter" idx="12"/>
          </p:nvPr>
        </p:nvSpPr>
        <p:spPr/>
        <p:txBody>
          <a:bodyPr/>
          <a:lstStyle/>
          <a:p>
            <a:r>
              <a:rPr lang="en-US" dirty="0">
                <a:solidFill>
                  <a:schemeClr val="bg1"/>
                </a:solidFill>
              </a:rPr>
              <a:t>15-</a:t>
            </a:r>
            <a:fld id="{A68F1C3D-7991-4430-8FD2-6BE0AA8A1311}" type="slidenum">
              <a:rPr lang="en-US" smtClean="0">
                <a:solidFill>
                  <a:schemeClr val="bg1"/>
                </a:solidFill>
              </a:rPr>
              <a:t>24</a:t>
            </a:fld>
            <a:endParaRPr lang="en-US" dirty="0">
              <a:solidFill>
                <a:schemeClr val="bg1"/>
              </a:solidFill>
            </a:endParaRPr>
          </a:p>
        </p:txBody>
      </p:sp>
    </p:spTree>
    <p:extLst>
      <p:ext uri="{BB962C8B-B14F-4D97-AF65-F5344CB8AC3E}">
        <p14:creationId xmlns:p14="http://schemas.microsoft.com/office/powerpoint/2010/main" val="39613644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3</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1981200" y="6356350"/>
            <a:ext cx="6705600" cy="19685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15-</a:t>
            </a:r>
            <a:fld id="{F38DF745-7D3F-47F4-83A3-874385CFAA69}" type="slidenum">
              <a:rPr lang="en-US" smtClean="0"/>
              <a:pPr/>
              <a:t>25</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a:bodyPr>
          <a:lstStyle/>
          <a:p>
            <a:pPr marL="0" indent="0">
              <a:buNone/>
            </a:pPr>
            <a:r>
              <a:rPr lang="en-US" dirty="0"/>
              <a:t>The U.S. Department of Transportation estimates that 10% of Americans carpool. Does that imply that 10% of cars will have two or more occupants? A sample of 300 cars traveling southbound on the New Jersey Turnpike yesterday revealed that 63 had two or more occupants. At the .01 significance level, can we conclude that 10% of cars traveling on the New Jersey Turnpike have two or more occupants? </a:t>
            </a:r>
            <a:endParaRPr lang="en-US" sz="2000" dirty="0"/>
          </a:p>
        </p:txBody>
      </p:sp>
      <p:sp>
        <p:nvSpPr>
          <p:cNvPr id="6" name="TextBox 5">
            <a:extLst>
              <a:ext uri="{FF2B5EF4-FFF2-40B4-BE49-F238E27FC236}">
                <a16:creationId xmlns:a16="http://schemas.microsoft.com/office/drawing/2014/main" xmlns="" id="{5641540B-BCA6-4C50-865F-0A9C65A0B1C6}"/>
              </a:ext>
            </a:extLst>
          </p:cNvPr>
          <p:cNvSpPr txBox="1"/>
          <p:nvPr/>
        </p:nvSpPr>
        <p:spPr>
          <a:xfrm>
            <a:off x="7772400" y="773668"/>
            <a:ext cx="914400" cy="369332"/>
          </a:xfrm>
          <a:prstGeom prst="rect">
            <a:avLst/>
          </a:prstGeom>
          <a:noFill/>
        </p:spPr>
        <p:txBody>
          <a:bodyPr wrap="square" rtlCol="0">
            <a:spAutoFit/>
          </a:bodyPr>
          <a:lstStyle/>
          <a:p>
            <a:r>
              <a:rPr lang="en-US" dirty="0"/>
              <a:t>LO15-1 </a:t>
            </a:r>
          </a:p>
        </p:txBody>
      </p:sp>
    </p:spTree>
    <p:extLst>
      <p:ext uri="{BB962C8B-B14F-4D97-AF65-F5344CB8AC3E}">
        <p14:creationId xmlns:p14="http://schemas.microsoft.com/office/powerpoint/2010/main" val="8461657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7</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1981200" y="6356350"/>
            <a:ext cx="6705600" cy="34925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15-</a:t>
            </a:r>
            <a:fld id="{F38DF745-7D3F-47F4-83A3-874385CFAA69}" type="slidenum">
              <a:rPr lang="en-US" smtClean="0"/>
              <a:pPr/>
              <a:t>26</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lnSpcReduction="10000"/>
          </a:bodyPr>
          <a:lstStyle/>
          <a:p>
            <a:pPr marL="0" indent="0">
              <a:buNone/>
            </a:pPr>
            <a:r>
              <a:rPr lang="en-US" dirty="0"/>
              <a:t>The null and alternate hypotheses are: </a:t>
            </a:r>
          </a:p>
          <a:p>
            <a:pPr marL="0" indent="0">
              <a:buNone/>
            </a:pPr>
            <a:r>
              <a:rPr lang="en-US" i="1" dirty="0"/>
              <a:t>	H</a:t>
            </a:r>
            <a:r>
              <a:rPr lang="en-US" dirty="0"/>
              <a:t>0: </a:t>
            </a:r>
            <a:r>
              <a:rPr lang="el-GR" dirty="0"/>
              <a:t>π1 ≤ π2 </a:t>
            </a:r>
          </a:p>
          <a:p>
            <a:pPr marL="0" indent="0">
              <a:buNone/>
            </a:pPr>
            <a:r>
              <a:rPr lang="en-US" i="1" dirty="0"/>
              <a:t>	H</a:t>
            </a:r>
            <a:r>
              <a:rPr lang="en-US" dirty="0"/>
              <a:t>1: </a:t>
            </a:r>
            <a:r>
              <a:rPr lang="el-GR" dirty="0"/>
              <a:t>π1 &gt; π2 </a:t>
            </a:r>
          </a:p>
          <a:p>
            <a:pPr marL="0" indent="0">
              <a:buNone/>
            </a:pPr>
            <a:r>
              <a:rPr lang="en-US" dirty="0"/>
              <a:t>A sample of 100 observations from the first population indicated that </a:t>
            </a:r>
            <a:r>
              <a:rPr lang="en-US" i="1" dirty="0"/>
              <a:t>x</a:t>
            </a:r>
            <a:r>
              <a:rPr lang="en-US" dirty="0"/>
              <a:t>1 is 70. A sample of 150 observations from the second population revealed </a:t>
            </a:r>
            <a:r>
              <a:rPr lang="en-US" i="1" dirty="0"/>
              <a:t>x</a:t>
            </a:r>
            <a:r>
              <a:rPr lang="en-US" dirty="0"/>
              <a:t>2 to be 90. Use the .05 significance level to test the hypothesis. </a:t>
            </a:r>
          </a:p>
          <a:p>
            <a:pPr marL="514350" indent="-514350">
              <a:buFont typeface="+mj-lt"/>
              <a:buAutoNum type="alphaLcPeriod"/>
            </a:pPr>
            <a:r>
              <a:rPr lang="en-US" dirty="0"/>
              <a:t>State the decision rule. </a:t>
            </a:r>
          </a:p>
          <a:p>
            <a:pPr marL="514350" indent="-514350">
              <a:buFont typeface="+mj-lt"/>
              <a:buAutoNum type="alphaLcPeriod"/>
            </a:pPr>
            <a:r>
              <a:rPr lang="en-US" dirty="0"/>
              <a:t>Compute the pooled proportion. </a:t>
            </a:r>
          </a:p>
          <a:p>
            <a:pPr marL="514350" indent="-514350">
              <a:buFont typeface="+mj-lt"/>
              <a:buAutoNum type="alphaLcPeriod"/>
            </a:pPr>
            <a:r>
              <a:rPr lang="en-US" dirty="0"/>
              <a:t>Compute the value of the test statistic. </a:t>
            </a:r>
          </a:p>
          <a:p>
            <a:pPr marL="514350" indent="-514350">
              <a:buFont typeface="+mj-lt"/>
              <a:buAutoNum type="alphaLcPeriod"/>
            </a:pPr>
            <a:r>
              <a:rPr lang="en-US" dirty="0"/>
              <a:t>What is your decision regarding the null hypothesis? </a:t>
            </a:r>
            <a:endParaRPr lang="en-US" sz="2000" dirty="0"/>
          </a:p>
        </p:txBody>
      </p:sp>
      <p:sp>
        <p:nvSpPr>
          <p:cNvPr id="6" name="TextBox 5">
            <a:extLst>
              <a:ext uri="{FF2B5EF4-FFF2-40B4-BE49-F238E27FC236}">
                <a16:creationId xmlns:a16="http://schemas.microsoft.com/office/drawing/2014/main" xmlns="" id="{5641540B-BCA6-4C50-865F-0A9C65A0B1C6}"/>
              </a:ext>
            </a:extLst>
          </p:cNvPr>
          <p:cNvSpPr txBox="1"/>
          <p:nvPr/>
        </p:nvSpPr>
        <p:spPr>
          <a:xfrm>
            <a:off x="7772400" y="773668"/>
            <a:ext cx="914400" cy="369332"/>
          </a:xfrm>
          <a:prstGeom prst="rect">
            <a:avLst/>
          </a:prstGeom>
          <a:noFill/>
        </p:spPr>
        <p:txBody>
          <a:bodyPr wrap="square" rtlCol="0">
            <a:spAutoFit/>
          </a:bodyPr>
          <a:lstStyle/>
          <a:p>
            <a:r>
              <a:rPr lang="en-US" dirty="0"/>
              <a:t>LO15-2 </a:t>
            </a:r>
          </a:p>
        </p:txBody>
      </p:sp>
    </p:spTree>
    <p:extLst>
      <p:ext uri="{BB962C8B-B14F-4D97-AF65-F5344CB8AC3E}">
        <p14:creationId xmlns:p14="http://schemas.microsoft.com/office/powerpoint/2010/main" val="294590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19</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1981200" y="6356350"/>
            <a:ext cx="6705600" cy="34925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15-</a:t>
            </a:r>
            <a:fld id="{F38DF745-7D3F-47F4-83A3-874385CFAA69}" type="slidenum">
              <a:rPr lang="en-US" smtClean="0"/>
              <a:pPr/>
              <a:t>27</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fontScale="92500" lnSpcReduction="20000"/>
          </a:bodyPr>
          <a:lstStyle/>
          <a:p>
            <a:pPr marL="0" indent="0">
              <a:buNone/>
            </a:pPr>
            <a:r>
              <a:rPr lang="en-US" dirty="0"/>
              <a:t>A group of department store buyers viewed a new line of dresses and gave their opinions of them. The results were: </a:t>
            </a:r>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r>
              <a:rPr lang="en-US" dirty="0"/>
              <a:t>Because the largest number (47) indicated the new line is outstanding, the head designer thinks that this is a mandate to go into mass production of the dresses. The head sweeper (who somehow became involved in this) believes that there is not a clear mandate and claims that the opinions are evenly distributed among the six categories. He further states that the slight differences among the various counts are probably due to chance. Test the null hypothesis that there is no significant difference among the opinions of the buyers at the .01 level of significance. </a:t>
            </a:r>
            <a:endParaRPr lang="en-US" sz="2000" dirty="0"/>
          </a:p>
        </p:txBody>
      </p:sp>
      <p:sp>
        <p:nvSpPr>
          <p:cNvPr id="6" name="TextBox 5">
            <a:extLst>
              <a:ext uri="{FF2B5EF4-FFF2-40B4-BE49-F238E27FC236}">
                <a16:creationId xmlns:a16="http://schemas.microsoft.com/office/drawing/2014/main" xmlns="" id="{5641540B-BCA6-4C50-865F-0A9C65A0B1C6}"/>
              </a:ext>
            </a:extLst>
          </p:cNvPr>
          <p:cNvSpPr txBox="1"/>
          <p:nvPr/>
        </p:nvSpPr>
        <p:spPr>
          <a:xfrm>
            <a:off x="7772400" y="773668"/>
            <a:ext cx="914400" cy="369332"/>
          </a:xfrm>
          <a:prstGeom prst="rect">
            <a:avLst/>
          </a:prstGeom>
          <a:noFill/>
        </p:spPr>
        <p:txBody>
          <a:bodyPr wrap="square" rtlCol="0">
            <a:spAutoFit/>
          </a:bodyPr>
          <a:lstStyle/>
          <a:p>
            <a:r>
              <a:rPr lang="en-US" dirty="0"/>
              <a:t>LO15-3 </a:t>
            </a:r>
          </a:p>
        </p:txBody>
      </p:sp>
      <p:pic>
        <p:nvPicPr>
          <p:cNvPr id="7" name="Picture 6">
            <a:extLst>
              <a:ext uri="{FF2B5EF4-FFF2-40B4-BE49-F238E27FC236}">
                <a16:creationId xmlns:a16="http://schemas.microsoft.com/office/drawing/2014/main" xmlns="" id="{6B960A4F-A060-443D-BAA1-8A67C28DF3A0}"/>
              </a:ext>
            </a:extLst>
          </p:cNvPr>
          <p:cNvPicPr>
            <a:picLocks noChangeAspect="1"/>
          </p:cNvPicPr>
          <p:nvPr/>
        </p:nvPicPr>
        <p:blipFill>
          <a:blip r:embed="rId3"/>
          <a:stretch>
            <a:fillRect/>
          </a:stretch>
        </p:blipFill>
        <p:spPr>
          <a:xfrm>
            <a:off x="1596898" y="1905000"/>
            <a:ext cx="5943600" cy="1228705"/>
          </a:xfrm>
          <a:prstGeom prst="rect">
            <a:avLst/>
          </a:prstGeom>
        </p:spPr>
      </p:pic>
    </p:spTree>
    <p:extLst>
      <p:ext uri="{BB962C8B-B14F-4D97-AF65-F5344CB8AC3E}">
        <p14:creationId xmlns:p14="http://schemas.microsoft.com/office/powerpoint/2010/main" val="27182806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23</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1981200" y="6356350"/>
            <a:ext cx="6705600" cy="34925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15-</a:t>
            </a:r>
            <a:fld id="{F38DF745-7D3F-47F4-83A3-874385CFAA69}" type="slidenum">
              <a:rPr lang="en-US" smtClean="0"/>
              <a:pPr/>
              <a:t>28</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a:bodyPr>
          <a:lstStyle/>
          <a:p>
            <a:pPr marL="0" indent="0">
              <a:buNone/>
            </a:pPr>
            <a:r>
              <a:rPr lang="en-US" dirty="0"/>
              <a:t>From experience, the bank credit card department of Carolina Bank knows that 5% of its card holders have had some high school, 15% have completed high school, 25% have had some college, and 55% have completed college. Of the 500 card holders whose cards have been called in for failure to pay their charges this month, 50 had some high school, 100 had completed high school, 190 had some college, and 160 had completed college. Can we conclude that the distribution of card holders who do not pay their charges is different from all others? Use the .01 significance level. </a:t>
            </a:r>
            <a:endParaRPr lang="en-US" sz="2000" dirty="0"/>
          </a:p>
        </p:txBody>
      </p:sp>
      <p:sp>
        <p:nvSpPr>
          <p:cNvPr id="6" name="TextBox 5">
            <a:extLst>
              <a:ext uri="{FF2B5EF4-FFF2-40B4-BE49-F238E27FC236}">
                <a16:creationId xmlns:a16="http://schemas.microsoft.com/office/drawing/2014/main" xmlns="" id="{5641540B-BCA6-4C50-865F-0A9C65A0B1C6}"/>
              </a:ext>
            </a:extLst>
          </p:cNvPr>
          <p:cNvSpPr txBox="1"/>
          <p:nvPr/>
        </p:nvSpPr>
        <p:spPr>
          <a:xfrm>
            <a:off x="7772400" y="773668"/>
            <a:ext cx="914400" cy="369332"/>
          </a:xfrm>
          <a:prstGeom prst="rect">
            <a:avLst/>
          </a:prstGeom>
          <a:noFill/>
        </p:spPr>
        <p:txBody>
          <a:bodyPr wrap="square" rtlCol="0">
            <a:spAutoFit/>
          </a:bodyPr>
          <a:lstStyle/>
          <a:p>
            <a:r>
              <a:rPr lang="en-US" dirty="0"/>
              <a:t>LO15-3 </a:t>
            </a:r>
          </a:p>
        </p:txBody>
      </p:sp>
    </p:spTree>
    <p:extLst>
      <p:ext uri="{BB962C8B-B14F-4D97-AF65-F5344CB8AC3E}">
        <p14:creationId xmlns:p14="http://schemas.microsoft.com/office/powerpoint/2010/main" val="36665032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27</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1981200" y="6356350"/>
            <a:ext cx="6705600" cy="27305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15-</a:t>
            </a:r>
            <a:fld id="{F38DF745-7D3F-47F4-83A3-874385CFAA69}" type="slidenum">
              <a:rPr lang="en-US" smtClean="0"/>
              <a:pPr/>
              <a:t>29</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a:bodyPr>
          <a:lstStyle/>
          <a:p>
            <a:pPr marL="0" indent="0">
              <a:buNone/>
            </a:pPr>
            <a:r>
              <a:rPr lang="en-US" dirty="0"/>
              <a:t>The quality control department at Food Town Inc., a grocery chain in upstate New York, conducts a monthly check on the comparison of scanned prices to posted prices. The following chart summarizes the results of a sample of 500 items last month. Company management would like to know whether there is any relationship between error rates on regularly priced items and specially priced items. Use the .01 significance level. </a:t>
            </a:r>
            <a:endParaRPr lang="en-US" sz="2000" dirty="0"/>
          </a:p>
        </p:txBody>
      </p:sp>
      <p:sp>
        <p:nvSpPr>
          <p:cNvPr id="6" name="TextBox 5">
            <a:extLst>
              <a:ext uri="{FF2B5EF4-FFF2-40B4-BE49-F238E27FC236}">
                <a16:creationId xmlns:a16="http://schemas.microsoft.com/office/drawing/2014/main" xmlns="" id="{5641540B-BCA6-4C50-865F-0A9C65A0B1C6}"/>
              </a:ext>
            </a:extLst>
          </p:cNvPr>
          <p:cNvSpPr txBox="1"/>
          <p:nvPr/>
        </p:nvSpPr>
        <p:spPr>
          <a:xfrm>
            <a:off x="7772400" y="773668"/>
            <a:ext cx="914400" cy="369332"/>
          </a:xfrm>
          <a:prstGeom prst="rect">
            <a:avLst/>
          </a:prstGeom>
          <a:noFill/>
        </p:spPr>
        <p:txBody>
          <a:bodyPr wrap="square" rtlCol="0">
            <a:spAutoFit/>
          </a:bodyPr>
          <a:lstStyle/>
          <a:p>
            <a:r>
              <a:rPr lang="en-US" dirty="0"/>
              <a:t>LO15-6 </a:t>
            </a:r>
          </a:p>
        </p:txBody>
      </p:sp>
      <p:pic>
        <p:nvPicPr>
          <p:cNvPr id="7" name="Picture 6">
            <a:extLst>
              <a:ext uri="{FF2B5EF4-FFF2-40B4-BE49-F238E27FC236}">
                <a16:creationId xmlns:a16="http://schemas.microsoft.com/office/drawing/2014/main" xmlns="" id="{3B242AED-42B0-4B51-B8D2-A6AC7CD5A021}"/>
              </a:ext>
            </a:extLst>
          </p:cNvPr>
          <p:cNvPicPr>
            <a:picLocks noChangeAspect="1"/>
          </p:cNvPicPr>
          <p:nvPr/>
        </p:nvPicPr>
        <p:blipFill>
          <a:blip r:embed="rId3"/>
          <a:stretch>
            <a:fillRect/>
          </a:stretch>
        </p:blipFill>
        <p:spPr>
          <a:xfrm>
            <a:off x="1638300" y="4512677"/>
            <a:ext cx="5867400" cy="1659523"/>
          </a:xfrm>
          <a:prstGeom prst="rect">
            <a:avLst/>
          </a:prstGeom>
        </p:spPr>
      </p:pic>
    </p:spTree>
    <p:extLst>
      <p:ext uri="{BB962C8B-B14F-4D97-AF65-F5344CB8AC3E}">
        <p14:creationId xmlns:p14="http://schemas.microsoft.com/office/powerpoint/2010/main" val="14317784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Test a Hypothesis of a Population Proportion</a:t>
            </a:r>
          </a:p>
        </p:txBody>
      </p:sp>
      <p:sp>
        <p:nvSpPr>
          <p:cNvPr id="3" name="Footer Placeholder 2"/>
          <p:cNvSpPr>
            <a:spLocks noGrp="1"/>
          </p:cNvSpPr>
          <p:nvPr>
            <p:ph type="ftr" sz="quarter" idx="11"/>
          </p:nvPr>
        </p:nvSpPr>
        <p:spPr>
          <a:xfrm>
            <a:off x="1981200" y="6356350"/>
            <a:ext cx="67056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normAutofit fontScale="92500" lnSpcReduction="10000"/>
          </a:bodyPr>
          <a:lstStyle/>
          <a:p>
            <a:r>
              <a:rPr lang="en-US" dirty="0"/>
              <a:t>Recall that a proportion is the ratio of the number of successes to the number of observations</a:t>
            </a:r>
          </a:p>
          <a:p>
            <a:pPr marL="0" indent="0">
              <a:buNone/>
            </a:pPr>
            <a:endParaRPr lang="en-US" dirty="0"/>
          </a:p>
          <a:p>
            <a:pPr marL="0" indent="0">
              <a:buNone/>
            </a:pPr>
            <a:r>
              <a:rPr lang="en-US" dirty="0"/>
              <a:t>Examples</a:t>
            </a:r>
          </a:p>
          <a:p>
            <a:r>
              <a:rPr lang="en-US" dirty="0"/>
              <a:t>Historically, GM reports that 70% of leased vehicles are returned with less than 36,000 miles; a recent sample of 200 found that 158 had less than 36,000 miles. Has the proportion increased?</a:t>
            </a:r>
          </a:p>
          <a:p>
            <a:r>
              <a:rPr lang="en-US" dirty="0"/>
              <a:t>Able Moving and Storage advises its clients that their household goods will be delivered in 3 to 5 days for a long-distance move. Records show this is true 90% of the time. A recent sample of 200 moves found that they were successful 190 times. Has the success rate increased?</a:t>
            </a:r>
          </a:p>
        </p:txBody>
      </p:sp>
      <p:sp>
        <p:nvSpPr>
          <p:cNvPr id="5" name="Slide Number Placeholder 4"/>
          <p:cNvSpPr>
            <a:spLocks noGrp="1"/>
          </p:cNvSpPr>
          <p:nvPr>
            <p:ph type="sldNum" sz="quarter" idx="12"/>
          </p:nvPr>
        </p:nvSpPr>
        <p:spPr/>
        <p:txBody>
          <a:bodyPr/>
          <a:lstStyle/>
          <a:p>
            <a:r>
              <a:rPr lang="en-US" dirty="0"/>
              <a:t>15-</a:t>
            </a:r>
            <a:fld id="{F38DF745-7D3F-47F4-83A3-874385CFAA69}" type="slidenum">
              <a:rPr lang="en-US" smtClean="0"/>
              <a:pPr/>
              <a:t>3</a:t>
            </a:fld>
            <a:endParaRPr lang="en-US" dirty="0"/>
          </a:p>
        </p:txBody>
      </p:sp>
    </p:spTree>
    <p:extLst>
      <p:ext uri="{BB962C8B-B14F-4D97-AF65-F5344CB8AC3E}">
        <p14:creationId xmlns:p14="http://schemas.microsoft.com/office/powerpoint/2010/main" val="14442192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Hypothesis Test of a Population Proportion</a:t>
            </a:r>
          </a:p>
        </p:txBody>
      </p:sp>
      <p:sp>
        <p:nvSpPr>
          <p:cNvPr id="3" name="Footer Placeholder 2"/>
          <p:cNvSpPr>
            <a:spLocks noGrp="1"/>
          </p:cNvSpPr>
          <p:nvPr>
            <p:ph type="ftr" sz="quarter" idx="11"/>
          </p:nvPr>
        </p:nvSpPr>
        <p:spPr>
          <a:xfrm>
            <a:off x="1981200" y="6356350"/>
            <a:ext cx="6705600" cy="365760"/>
          </a:xfrm>
        </p:spPr>
        <p:txBody>
          <a:bodyPr/>
          <a:lstStyle/>
          <a:p>
            <a:r>
              <a:rPr lang="en-US" smtClean="0"/>
              <a:t>Copyright © 2022 McGraw-Hill Education. All rights reserved. No reproduction or distribution without the prior written consent of McGraw-Hill Education.</a:t>
            </a:r>
            <a:endParaRPr lang="en-US" dirty="0"/>
          </a:p>
        </p:txBody>
      </p:sp>
      <mc:AlternateContent xmlns:mc="http://schemas.openxmlformats.org/markup-compatibility/2006" xmlns:a14="http://schemas.microsoft.com/office/drawing/2010/main">
        <mc:Choice Requires="a14">
          <p:sp>
            <p:nvSpPr>
              <p:cNvPr id="4" name="Content Placeholder 3"/>
              <p:cNvSpPr>
                <a:spLocks noGrp="1"/>
              </p:cNvSpPr>
              <p:nvPr>
                <p:ph sz="quarter" idx="1"/>
              </p:nvPr>
            </p:nvSpPr>
            <p:spPr/>
            <p:txBody>
              <a:bodyPr>
                <a:normAutofit/>
              </a:bodyPr>
              <a:lstStyle/>
              <a:p>
                <a:r>
                  <a:rPr lang="en-US" dirty="0"/>
                  <a:t>To test a hypothesis about a population proportion, the binomial conditions must be met</a:t>
                </a:r>
              </a:p>
              <a:p>
                <a:pPr lvl="1"/>
                <a:r>
                  <a:rPr lang="en-US" sz="2600" dirty="0">
                    <a:solidFill>
                      <a:schemeClr val="tx1"/>
                    </a:solidFill>
                  </a:rPr>
                  <a:t>The sample data collected are the result of counts</a:t>
                </a:r>
              </a:p>
              <a:p>
                <a:pPr lvl="1"/>
                <a:r>
                  <a:rPr lang="en-US" sz="2600" dirty="0">
                    <a:solidFill>
                      <a:schemeClr val="tx1"/>
                    </a:solidFill>
                  </a:rPr>
                  <a:t>The outcome of the experiment must be classified in one of two mutually exclusive classes</a:t>
                </a:r>
              </a:p>
              <a:p>
                <a:pPr lvl="1"/>
                <a:r>
                  <a:rPr lang="en-US" sz="2600" dirty="0">
                    <a:solidFill>
                      <a:schemeClr val="tx1"/>
                    </a:solidFill>
                  </a:rPr>
                  <a:t>The probability of a success is the same for each trial</a:t>
                </a:r>
              </a:p>
              <a:p>
                <a:pPr lvl="1"/>
                <a:r>
                  <a:rPr lang="en-US" sz="2600" dirty="0">
                    <a:solidFill>
                      <a:schemeClr val="tx1"/>
                    </a:solidFill>
                  </a:rPr>
                  <a:t>The trials are independent</a:t>
                </a:r>
              </a:p>
              <a:p>
                <a:pPr lvl="1"/>
                <a:r>
                  <a:rPr lang="en-US" sz="2600" dirty="0">
                    <a:solidFill>
                      <a:schemeClr val="tx1"/>
                    </a:solidFill>
                  </a:rPr>
                  <a:t>Both n</a:t>
                </a:r>
                <a14:m>
                  <m:oMath xmlns:m="http://schemas.openxmlformats.org/officeDocument/2006/math" xmlns="">
                    <m:r>
                      <m:rPr>
                        <m:nor/>
                      </m:rPr>
                      <a:rPr lang="en-US" sz="2600" i="0" smtClean="0">
                        <a:solidFill>
                          <a:schemeClr val="tx1"/>
                        </a:solidFill>
                        <a:latin typeface="Cambria Math"/>
                        <a:ea typeface="Cambria Math"/>
                      </a:rPr>
                      <m:t>π</m:t>
                    </m:r>
                  </m:oMath>
                </a14:m>
                <a:r>
                  <a:rPr lang="en-US" sz="2600" dirty="0">
                    <a:solidFill>
                      <a:schemeClr val="tx1"/>
                    </a:solidFill>
                  </a:rPr>
                  <a:t> and n(1 – </a:t>
                </a:r>
                <a14:m>
                  <m:oMath xmlns:m="http://schemas.openxmlformats.org/officeDocument/2006/math" xmlns="">
                    <m:r>
                      <m:rPr>
                        <m:nor/>
                      </m:rPr>
                      <a:rPr lang="en-US" sz="2600" i="0" smtClean="0">
                        <a:solidFill>
                          <a:schemeClr val="tx1"/>
                        </a:solidFill>
                        <a:latin typeface="Cambria Math"/>
                        <a:ea typeface="Cambria Math"/>
                      </a:rPr>
                      <m:t>π</m:t>
                    </m:r>
                  </m:oMath>
                </a14:m>
                <a:r>
                  <a:rPr lang="en-US" sz="2600" dirty="0">
                    <a:solidFill>
                      <a:schemeClr val="tx1"/>
                    </a:solidFill>
                  </a:rPr>
                  <a:t>) must be at least 5</a:t>
                </a:r>
              </a:p>
              <a:p>
                <a:r>
                  <a:rPr lang="en-US" dirty="0"/>
                  <a:t>The test statistic is</a:t>
                </a:r>
              </a:p>
            </p:txBody>
          </p:sp>
        </mc:Choice>
        <mc:Fallback xmlns="">
          <p:sp>
            <p:nvSpPr>
              <p:cNvPr id="4" name="Content Placeholder 3"/>
              <p:cNvSpPr>
                <a:spLocks noGrp="1" noRot="1" noChangeAspect="1" noMove="1" noResize="1" noEditPoints="1" noAdjustHandles="1" noChangeArrowheads="1" noChangeShapeType="1" noTextEdit="1"/>
              </p:cNvSpPr>
              <p:nvPr>
                <p:ph sz="quarter" idx="1"/>
              </p:nvPr>
            </p:nvSpPr>
            <p:spPr>
              <a:blipFill>
                <a:blip r:embed="rId3"/>
                <a:stretch>
                  <a:fillRect l="-667" t="-1111"/>
                </a:stretch>
              </a:blipFill>
            </p:spPr>
            <p:txBody>
              <a:bodyPr/>
              <a:lstStyle/>
              <a:p>
                <a:r>
                  <a:rPr lang="en-US">
                    <a:noFill/>
                  </a:rPr>
                  <a:t> </a:t>
                </a:r>
              </a:p>
            </p:txBody>
          </p:sp>
        </mc:Fallback>
      </mc:AlternateContent>
      <p:sp>
        <p:nvSpPr>
          <p:cNvPr id="5" name="Slide Number Placeholder 4"/>
          <p:cNvSpPr>
            <a:spLocks noGrp="1"/>
          </p:cNvSpPr>
          <p:nvPr>
            <p:ph type="sldNum" sz="quarter" idx="12"/>
          </p:nvPr>
        </p:nvSpPr>
        <p:spPr/>
        <p:txBody>
          <a:bodyPr/>
          <a:lstStyle/>
          <a:p>
            <a:r>
              <a:rPr lang="en-US" dirty="0"/>
              <a:t>15-</a:t>
            </a:r>
            <a:fld id="{F38DF745-7D3F-47F4-83A3-874385CFAA69}" type="slidenum">
              <a:rPr lang="en-US" smtClean="0"/>
              <a:pPr/>
              <a:t>4</a:t>
            </a:fld>
            <a:endParaRPr lang="en-US" dirty="0"/>
          </a:p>
        </p:txBody>
      </p:sp>
      <p:pic>
        <p:nvPicPr>
          <p:cNvPr id="7" name="Picture 6" descr="Screen Shot 2020-10-30 at 4.29.10 P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38400" y="5257800"/>
            <a:ext cx="4419600" cy="1013203"/>
          </a:xfrm>
          <a:prstGeom prst="rect">
            <a:avLst/>
          </a:prstGeom>
        </p:spPr>
      </p:pic>
    </p:spTree>
    <p:extLst>
      <p:ext uri="{BB962C8B-B14F-4D97-AF65-F5344CB8AC3E}">
        <p14:creationId xmlns:p14="http://schemas.microsoft.com/office/powerpoint/2010/main" val="11653280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Population Proportion Test Example</a:t>
            </a:r>
          </a:p>
        </p:txBody>
      </p:sp>
      <p:sp>
        <p:nvSpPr>
          <p:cNvPr id="3" name="Footer Placeholder 2"/>
          <p:cNvSpPr>
            <a:spLocks noGrp="1"/>
          </p:cNvSpPr>
          <p:nvPr>
            <p:ph type="ftr" sz="quarter" idx="11"/>
          </p:nvPr>
        </p:nvSpPr>
        <p:spPr>
          <a:xfrm>
            <a:off x="1981200" y="6356350"/>
            <a:ext cx="67818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5" name="TextBox 4"/>
          <p:cNvSpPr txBox="1"/>
          <p:nvPr/>
        </p:nvSpPr>
        <p:spPr>
          <a:xfrm>
            <a:off x="457200" y="1265872"/>
            <a:ext cx="8229600" cy="1477328"/>
          </a:xfrm>
          <a:prstGeom prst="rect">
            <a:avLst/>
          </a:prstGeom>
          <a:solidFill>
            <a:schemeClr val="bg2"/>
          </a:solidFill>
          <a:ln>
            <a:solidFill>
              <a:schemeClr val="accent6"/>
            </a:solidFill>
          </a:ln>
        </p:spPr>
        <p:txBody>
          <a:bodyPr wrap="square" rtlCol="0">
            <a:spAutoFit/>
          </a:bodyPr>
          <a:lstStyle/>
          <a:p>
            <a:r>
              <a:rPr lang="en-US" dirty="0"/>
              <a:t>A Republican governor of a western state is thinking about running for reelection. Historically, to be reelected, a Republican needed at least 80% of the vote in the northern part of the state. The governor hires a polling organization to survey the voters there. The polling organization will poll 2,000 voters. Use a statistical hypothesis-testing procedure to assess the governor’s chances of winning reelection.</a:t>
            </a:r>
          </a:p>
        </p:txBody>
      </p:sp>
      <p:sp>
        <p:nvSpPr>
          <p:cNvPr id="4" name="Slide Number Placeholder 3"/>
          <p:cNvSpPr>
            <a:spLocks noGrp="1"/>
          </p:cNvSpPr>
          <p:nvPr>
            <p:ph type="sldNum" sz="quarter" idx="12"/>
          </p:nvPr>
        </p:nvSpPr>
        <p:spPr/>
        <p:txBody>
          <a:bodyPr/>
          <a:lstStyle/>
          <a:p>
            <a:r>
              <a:rPr lang="en-US" dirty="0"/>
              <a:t>15-</a:t>
            </a:r>
            <a:fld id="{A68F1C3D-7991-4430-8FD2-6BE0AA8A1311}" type="slidenum">
              <a:rPr lang="en-US" smtClean="0"/>
              <a:pPr/>
              <a:t>5</a:t>
            </a:fld>
            <a:endParaRPr lang="en-US" dirty="0"/>
          </a:p>
        </p:txBody>
      </p:sp>
      <p:pic>
        <p:nvPicPr>
          <p:cNvPr id="9" name="Picture 8">
            <a:extLst>
              <a:ext uri="{FF2B5EF4-FFF2-40B4-BE49-F238E27FC236}">
                <a16:creationId xmlns:a16="http://schemas.microsoft.com/office/drawing/2014/main" xmlns="" id="{E4A5C36E-41F2-4634-8D01-9662AD6CB6E6}"/>
              </a:ext>
            </a:extLst>
          </p:cNvPr>
          <p:cNvPicPr>
            <a:picLocks noChangeAspect="1"/>
          </p:cNvPicPr>
          <p:nvPr/>
        </p:nvPicPr>
        <p:blipFill>
          <a:blip r:embed="rId3"/>
          <a:stretch>
            <a:fillRect/>
          </a:stretch>
        </p:blipFill>
        <p:spPr>
          <a:xfrm>
            <a:off x="4648200" y="3954610"/>
            <a:ext cx="4114800" cy="2368436"/>
          </a:xfrm>
          <a:prstGeom prst="rect">
            <a:avLst/>
          </a:prstGeom>
        </p:spPr>
      </p:pic>
      <mc:AlternateContent xmlns:mc="http://schemas.openxmlformats.org/markup-compatibility/2006" xmlns:a14="http://schemas.microsoft.com/office/drawing/2010/main">
        <mc:Choice Requires="a14">
          <p:sp>
            <p:nvSpPr>
              <p:cNvPr id="8" name="TextBox 7"/>
              <p:cNvSpPr txBox="1"/>
              <p:nvPr/>
            </p:nvSpPr>
            <p:spPr>
              <a:xfrm>
                <a:off x="457200" y="2819399"/>
                <a:ext cx="8214360" cy="2031325"/>
              </a:xfrm>
              <a:prstGeom prst="rect">
                <a:avLst/>
              </a:prstGeom>
              <a:noFill/>
              <a:ln>
                <a:noFill/>
              </a:ln>
            </p:spPr>
            <p:txBody>
              <a:bodyPr wrap="square" rtlCol="0">
                <a:spAutoFit/>
              </a:bodyPr>
              <a:lstStyle/>
              <a:p>
                <a:r>
                  <a:rPr lang="en-US" dirty="0"/>
                  <a:t>Step 1: State the null and alternate hypothesis</a:t>
                </a:r>
              </a:p>
              <a:p>
                <a:pPr lvl="2"/>
                <a:r>
                  <a:rPr lang="en-US" dirty="0"/>
                  <a:t>H</a:t>
                </a:r>
                <a:r>
                  <a:rPr lang="en-US" baseline="-25000" dirty="0"/>
                  <a:t>0</a:t>
                </a:r>
                <a:r>
                  <a:rPr lang="en-US" dirty="0"/>
                  <a:t>: </a:t>
                </a:r>
                <a14:m>
                  <m:oMath xmlns:m="http://schemas.openxmlformats.org/officeDocument/2006/math" xmlns="">
                    <m:r>
                      <m:rPr>
                        <m:nor/>
                      </m:rPr>
                      <a:rPr lang="en-US" i="0" smtClean="0">
                        <a:latin typeface="Cambria Math"/>
                        <a:ea typeface="Cambria Math"/>
                      </a:rPr>
                      <m:t>π</m:t>
                    </m:r>
                  </m:oMath>
                </a14:m>
                <a:r>
                  <a:rPr lang="en-US" dirty="0"/>
                  <a:t> ≥ .80</a:t>
                </a:r>
              </a:p>
              <a:p>
                <a:pPr lvl="2"/>
                <a:r>
                  <a:rPr lang="en-US" dirty="0"/>
                  <a:t>H</a:t>
                </a:r>
                <a:r>
                  <a:rPr lang="en-US" baseline="-25000" dirty="0"/>
                  <a:t>1</a:t>
                </a:r>
                <a:r>
                  <a:rPr lang="en-US" dirty="0"/>
                  <a:t>: </a:t>
                </a:r>
                <a14:m>
                  <m:oMath xmlns:m="http://schemas.openxmlformats.org/officeDocument/2006/math" xmlns="">
                    <m:r>
                      <m:rPr>
                        <m:nor/>
                      </m:rPr>
                      <a:rPr lang="en-US" i="0" smtClean="0">
                        <a:latin typeface="Cambria Math"/>
                        <a:ea typeface="Cambria Math"/>
                      </a:rPr>
                      <m:t>π</m:t>
                    </m:r>
                  </m:oMath>
                </a14:m>
                <a:r>
                  <a:rPr lang="en-US" dirty="0"/>
                  <a:t> &lt; .80</a:t>
                </a:r>
              </a:p>
              <a:p>
                <a:r>
                  <a:rPr lang="en-US" dirty="0"/>
                  <a:t>Step 2: Select the level of significance, we’ll use .05</a:t>
                </a:r>
              </a:p>
              <a:p>
                <a:r>
                  <a:rPr lang="en-US" dirty="0"/>
                  <a:t>Step 3: Select the test statistic, we use z</a:t>
                </a:r>
              </a:p>
              <a:p>
                <a:r>
                  <a:rPr lang="en-US" dirty="0"/>
                  <a:t>Step 4: Formulate the decision rule, </a:t>
                </a:r>
              </a:p>
              <a:p>
                <a:r>
                  <a:rPr lang="en-US" dirty="0"/>
                  <a:t>           reject H</a:t>
                </a:r>
                <a:r>
                  <a:rPr lang="en-US" baseline="-25000" dirty="0"/>
                  <a:t>0</a:t>
                </a:r>
                <a:r>
                  <a:rPr lang="en-US" dirty="0"/>
                  <a:t> if z &lt; -1.645</a:t>
                </a:r>
              </a:p>
            </p:txBody>
          </p:sp>
        </mc:Choice>
        <mc:Fallback xmlns="">
          <p:sp>
            <p:nvSpPr>
              <p:cNvPr id="8" name="TextBox 7"/>
              <p:cNvSpPr txBox="1">
                <a:spLocks noRot="1" noChangeAspect="1" noMove="1" noResize="1" noEditPoints="1" noAdjustHandles="1" noChangeArrowheads="1" noChangeShapeType="1" noTextEdit="1"/>
              </p:cNvSpPr>
              <p:nvPr/>
            </p:nvSpPr>
            <p:spPr>
              <a:xfrm>
                <a:off x="457200" y="2819399"/>
                <a:ext cx="8214360" cy="2031325"/>
              </a:xfrm>
              <a:prstGeom prst="rect">
                <a:avLst/>
              </a:prstGeom>
              <a:blipFill rotWithShape="1">
                <a:blip r:embed="rId4"/>
                <a:stretch>
                  <a:fillRect/>
                </a:stretch>
              </a:blipFill>
              <a:ln>
                <a:noFill/>
              </a:ln>
            </p:spPr>
            <p:txBody>
              <a:bodyPr/>
              <a:lstStyle/>
              <a:p>
                <a:r>
                  <a:rPr lang="en-US">
                    <a:noFill/>
                  </a:rPr>
                  <a:t> </a:t>
                </a:r>
              </a:p>
            </p:txBody>
          </p:sp>
        </mc:Fallback>
      </mc:AlternateContent>
    </p:spTree>
    <p:extLst>
      <p:ext uri="{BB962C8B-B14F-4D97-AF65-F5344CB8AC3E}">
        <p14:creationId xmlns:p14="http://schemas.microsoft.com/office/powerpoint/2010/main" val="32320183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3AF2415-56B8-449A-B59C-38BAE309B801}"/>
              </a:ext>
            </a:extLst>
          </p:cNvPr>
          <p:cNvSpPr>
            <a:spLocks noGrp="1"/>
          </p:cNvSpPr>
          <p:nvPr>
            <p:ph type="title"/>
          </p:nvPr>
        </p:nvSpPr>
        <p:spPr/>
        <p:txBody>
          <a:bodyPr>
            <a:normAutofit fontScale="90000"/>
          </a:bodyPr>
          <a:lstStyle/>
          <a:p>
            <a:r>
              <a:rPr lang="en-US" dirty="0"/>
              <a:t>Population Proportion Test Example Continued</a:t>
            </a:r>
          </a:p>
        </p:txBody>
      </p:sp>
      <p:sp>
        <p:nvSpPr>
          <p:cNvPr id="3" name="Footer Placeholder 2">
            <a:extLst>
              <a:ext uri="{FF2B5EF4-FFF2-40B4-BE49-F238E27FC236}">
                <a16:creationId xmlns:a16="http://schemas.microsoft.com/office/drawing/2014/main" xmlns="" id="{70ECA3A3-65D7-4F81-B781-213A7554ACF2}"/>
              </a:ext>
            </a:extLst>
          </p:cNvPr>
          <p:cNvSpPr>
            <a:spLocks noGrp="1"/>
          </p:cNvSpPr>
          <p:nvPr>
            <p:ph type="ftr" sz="quarter" idx="11"/>
          </p:nvPr>
        </p:nvSpPr>
        <p:spPr>
          <a:xfrm>
            <a:off x="1981200" y="6356350"/>
            <a:ext cx="67056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D77890E8-5AE6-4C43-BC2E-14B8C9302239}"/>
              </a:ext>
            </a:extLst>
          </p:cNvPr>
          <p:cNvSpPr>
            <a:spLocks noGrp="1"/>
          </p:cNvSpPr>
          <p:nvPr>
            <p:ph type="sldNum" sz="quarter" idx="12"/>
          </p:nvPr>
        </p:nvSpPr>
        <p:spPr/>
        <p:txBody>
          <a:bodyPr/>
          <a:lstStyle/>
          <a:p>
            <a:r>
              <a:rPr lang="en-US" dirty="0"/>
              <a:t>15-</a:t>
            </a:r>
            <a:fld id="{F38DF745-7D3F-47F4-83A3-874385CFAA69}" type="slidenum">
              <a:rPr lang="en-US" smtClean="0"/>
              <a:pPr/>
              <a:t>6</a:t>
            </a:fld>
            <a:endParaRPr lang="en-US" dirty="0"/>
          </a:p>
        </p:txBody>
      </p:sp>
      <p:sp>
        <p:nvSpPr>
          <p:cNvPr id="6" name="TextBox 5">
            <a:extLst>
              <a:ext uri="{FF2B5EF4-FFF2-40B4-BE49-F238E27FC236}">
                <a16:creationId xmlns:a16="http://schemas.microsoft.com/office/drawing/2014/main" xmlns="" id="{0F57F693-438B-4CA1-A8BF-0F021290C385}"/>
              </a:ext>
            </a:extLst>
          </p:cNvPr>
          <p:cNvSpPr txBox="1"/>
          <p:nvPr/>
        </p:nvSpPr>
        <p:spPr>
          <a:xfrm>
            <a:off x="457200" y="1371600"/>
            <a:ext cx="8138160" cy="3693319"/>
          </a:xfrm>
          <a:prstGeom prst="rect">
            <a:avLst/>
          </a:prstGeom>
          <a:noFill/>
          <a:ln>
            <a:noFill/>
          </a:ln>
        </p:spPr>
        <p:txBody>
          <a:bodyPr wrap="square" rtlCol="0">
            <a:spAutoFit/>
          </a:bodyPr>
          <a:lstStyle/>
          <a:p>
            <a:r>
              <a:rPr lang="en-US" dirty="0"/>
              <a:t>Step 5: Take sample, make a decision, reject the null hypothesis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Step 6: Interpret the result. The governor can conclude that he does not</a:t>
            </a:r>
          </a:p>
          <a:p>
            <a:r>
              <a:rPr lang="en-US" dirty="0"/>
              <a:t>have the necessary support in the northern section of the state to</a:t>
            </a:r>
          </a:p>
          <a:p>
            <a:r>
              <a:rPr lang="en-US" dirty="0"/>
              <a:t>win reelection.</a:t>
            </a:r>
          </a:p>
        </p:txBody>
      </p:sp>
      <p:pic>
        <p:nvPicPr>
          <p:cNvPr id="7" name="Picture 6">
            <a:extLst>
              <a:ext uri="{FF2B5EF4-FFF2-40B4-BE49-F238E27FC236}">
                <a16:creationId xmlns:a16="http://schemas.microsoft.com/office/drawing/2014/main" xmlns="" id="{D82B0213-6C3F-483F-AAFB-23299DF26130}"/>
              </a:ext>
            </a:extLst>
          </p:cNvPr>
          <p:cNvPicPr>
            <a:picLocks noChangeAspect="1"/>
          </p:cNvPicPr>
          <p:nvPr/>
        </p:nvPicPr>
        <p:blipFill>
          <a:blip r:embed="rId2"/>
          <a:stretch>
            <a:fillRect/>
          </a:stretch>
        </p:blipFill>
        <p:spPr>
          <a:xfrm>
            <a:off x="1371600" y="1981200"/>
            <a:ext cx="6019800" cy="1687794"/>
          </a:xfrm>
          <a:prstGeom prst="rect">
            <a:avLst/>
          </a:prstGeom>
        </p:spPr>
      </p:pic>
    </p:spTree>
    <p:extLst>
      <p:ext uri="{BB962C8B-B14F-4D97-AF65-F5344CB8AC3E}">
        <p14:creationId xmlns:p14="http://schemas.microsoft.com/office/powerpoint/2010/main" val="14894065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Two-Sample Tests about Proportions</a:t>
            </a:r>
          </a:p>
        </p:txBody>
      </p:sp>
      <p:sp>
        <p:nvSpPr>
          <p:cNvPr id="3" name="Footer Placeholder 2"/>
          <p:cNvSpPr>
            <a:spLocks noGrp="1"/>
          </p:cNvSpPr>
          <p:nvPr>
            <p:ph type="ftr" sz="quarter" idx="11"/>
          </p:nvPr>
        </p:nvSpPr>
        <p:spPr>
          <a:xfrm>
            <a:off x="1981200" y="6356350"/>
            <a:ext cx="67056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normAutofit lnSpcReduction="10000"/>
          </a:bodyPr>
          <a:lstStyle/>
          <a:p>
            <a:r>
              <a:rPr lang="en-US" dirty="0"/>
              <a:t>We can also test whether two samples came from populations with an equal proportion of successes</a:t>
            </a:r>
          </a:p>
          <a:p>
            <a:pPr marL="0" indent="0">
              <a:buNone/>
            </a:pPr>
            <a:endParaRPr lang="en-US" dirty="0"/>
          </a:p>
          <a:p>
            <a:pPr marL="0" indent="0">
              <a:buNone/>
            </a:pPr>
            <a:r>
              <a:rPr lang="en-US" dirty="0"/>
              <a:t>Examples</a:t>
            </a:r>
          </a:p>
          <a:p>
            <a:r>
              <a:rPr lang="en-US" dirty="0"/>
              <a:t>The vice president of human resources wishes to know whether there is a difference in the proportion of hourly employees who miss more than 5 days of work per year at the Atlanta and the Houston plants</a:t>
            </a:r>
          </a:p>
          <a:p>
            <a:r>
              <a:rPr lang="en-US" dirty="0"/>
              <a:t>A consultant to the airline industry is investigating the fear of flying among adults. The company wishes to know if there is a difference between the proportion of men versus women who are fearful of flying</a:t>
            </a:r>
          </a:p>
        </p:txBody>
      </p:sp>
      <p:sp>
        <p:nvSpPr>
          <p:cNvPr id="5" name="Slide Number Placeholder 4"/>
          <p:cNvSpPr>
            <a:spLocks noGrp="1"/>
          </p:cNvSpPr>
          <p:nvPr>
            <p:ph type="sldNum" sz="quarter" idx="12"/>
          </p:nvPr>
        </p:nvSpPr>
        <p:spPr/>
        <p:txBody>
          <a:bodyPr/>
          <a:lstStyle/>
          <a:p>
            <a:r>
              <a:rPr lang="en-US" dirty="0"/>
              <a:t>15-</a:t>
            </a:r>
            <a:fld id="{F38DF745-7D3F-47F4-83A3-874385CFAA69}" type="slidenum">
              <a:rPr lang="en-US" smtClean="0"/>
              <a:pPr/>
              <a:t>7</a:t>
            </a:fld>
            <a:endParaRPr lang="en-US" dirty="0"/>
          </a:p>
        </p:txBody>
      </p:sp>
    </p:spTree>
    <p:extLst>
      <p:ext uri="{BB962C8B-B14F-4D97-AF65-F5344CB8AC3E}">
        <p14:creationId xmlns:p14="http://schemas.microsoft.com/office/powerpoint/2010/main" val="17408885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 Two-Sample Test of Proportions</a:t>
            </a:r>
          </a:p>
        </p:txBody>
      </p:sp>
      <p:sp>
        <p:nvSpPr>
          <p:cNvPr id="3" name="Footer Placeholder 2"/>
          <p:cNvSpPr>
            <a:spLocks noGrp="1"/>
          </p:cNvSpPr>
          <p:nvPr>
            <p:ph type="ftr" sz="quarter" idx="11"/>
          </p:nvPr>
        </p:nvSpPr>
        <p:spPr>
          <a:xfrm>
            <a:off x="1981200" y="6356350"/>
            <a:ext cx="67056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r>
              <a:rPr lang="en-US" dirty="0"/>
              <a:t>To test whether two samples came from populations with an equal proportion of successes</a:t>
            </a:r>
          </a:p>
          <a:p>
            <a:r>
              <a:rPr lang="en-US" dirty="0"/>
              <a:t>First pool the two sample proportions using the following formula</a:t>
            </a:r>
          </a:p>
          <a:p>
            <a:endParaRPr lang="en-US" dirty="0"/>
          </a:p>
          <a:p>
            <a:endParaRPr lang="en-US" dirty="0"/>
          </a:p>
          <a:p>
            <a:r>
              <a:rPr lang="en-US" dirty="0"/>
              <a:t>Then we compute the value of the test statistic from the following formula</a:t>
            </a:r>
          </a:p>
        </p:txBody>
      </p:sp>
      <p:sp>
        <p:nvSpPr>
          <p:cNvPr id="7" name="Slide Number Placeholder 6"/>
          <p:cNvSpPr>
            <a:spLocks noGrp="1"/>
          </p:cNvSpPr>
          <p:nvPr>
            <p:ph type="sldNum" sz="quarter" idx="12"/>
          </p:nvPr>
        </p:nvSpPr>
        <p:spPr/>
        <p:txBody>
          <a:bodyPr/>
          <a:lstStyle/>
          <a:p>
            <a:r>
              <a:rPr lang="en-US" dirty="0"/>
              <a:t>15-</a:t>
            </a:r>
            <a:fld id="{F38DF745-7D3F-47F4-83A3-874385CFAA69}" type="slidenum">
              <a:rPr lang="en-US" smtClean="0"/>
              <a:pPr/>
              <a:t>8</a:t>
            </a:fld>
            <a:endParaRPr lang="en-US" dirty="0"/>
          </a:p>
        </p:txBody>
      </p:sp>
      <p:pic>
        <p:nvPicPr>
          <p:cNvPr id="5" name="Picture 4" descr="Screen Shot 2020-10-30 at 4.30.02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0600" y="2895600"/>
            <a:ext cx="7940560" cy="1099963"/>
          </a:xfrm>
          <a:prstGeom prst="rect">
            <a:avLst/>
          </a:prstGeom>
        </p:spPr>
      </p:pic>
      <p:pic>
        <p:nvPicPr>
          <p:cNvPr id="6" name="Picture 5" descr="Screen Shot 2020-10-30 at 4.30.13 P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0600" y="4876800"/>
            <a:ext cx="7010400" cy="1373349"/>
          </a:xfrm>
          <a:prstGeom prst="rect">
            <a:avLst/>
          </a:prstGeom>
        </p:spPr>
      </p:pic>
    </p:spTree>
    <p:extLst>
      <p:ext uri="{BB962C8B-B14F-4D97-AF65-F5344CB8AC3E}">
        <p14:creationId xmlns:p14="http://schemas.microsoft.com/office/powerpoint/2010/main" val="36526331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Two-Sample Tests about Proportions Example</a:t>
            </a:r>
          </a:p>
        </p:txBody>
      </p:sp>
      <p:sp>
        <p:nvSpPr>
          <p:cNvPr id="3" name="Footer Placeholder 2"/>
          <p:cNvSpPr>
            <a:spLocks noGrp="1"/>
          </p:cNvSpPr>
          <p:nvPr>
            <p:ph type="ftr" sz="quarter" idx="11"/>
          </p:nvPr>
        </p:nvSpPr>
        <p:spPr>
          <a:xfrm>
            <a:off x="1981200" y="6356350"/>
            <a:ext cx="6743436"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6" name="TextBox 5"/>
          <p:cNvSpPr txBox="1"/>
          <p:nvPr/>
        </p:nvSpPr>
        <p:spPr>
          <a:xfrm>
            <a:off x="443140" y="1318736"/>
            <a:ext cx="8229600" cy="1477328"/>
          </a:xfrm>
          <a:prstGeom prst="rect">
            <a:avLst/>
          </a:prstGeom>
          <a:solidFill>
            <a:schemeClr val="bg2"/>
          </a:solidFill>
          <a:ln>
            <a:solidFill>
              <a:schemeClr val="accent6"/>
            </a:solidFill>
          </a:ln>
        </p:spPr>
        <p:txBody>
          <a:bodyPr wrap="square" rtlCol="0">
            <a:spAutoFit/>
          </a:bodyPr>
          <a:lstStyle/>
          <a:p>
            <a:r>
              <a:rPr lang="en-US" dirty="0"/>
              <a:t>A business researcher is studying online shopping and would like to know if there</a:t>
            </a:r>
          </a:p>
          <a:p>
            <a:r>
              <a:rPr lang="en-US" dirty="0"/>
              <a:t>is a difference in the proportion of men and women who made an online purchase</a:t>
            </a:r>
          </a:p>
          <a:p>
            <a:r>
              <a:rPr lang="en-US" dirty="0"/>
              <a:t>last year. The researcher sampled 100 women and 200 men. </a:t>
            </a:r>
          </a:p>
          <a:p>
            <a:r>
              <a:rPr lang="en-US" dirty="0"/>
              <a:t>At the .05 significance level, is there a difference in the proportion of men and</a:t>
            </a:r>
          </a:p>
          <a:p>
            <a:r>
              <a:rPr lang="en-US" dirty="0"/>
              <a:t>women who made an online purchase?</a:t>
            </a:r>
          </a:p>
        </p:txBody>
      </p:sp>
      <p:sp>
        <p:nvSpPr>
          <p:cNvPr id="4" name="Slide Number Placeholder 3"/>
          <p:cNvSpPr>
            <a:spLocks noGrp="1"/>
          </p:cNvSpPr>
          <p:nvPr>
            <p:ph type="sldNum" sz="quarter" idx="12"/>
          </p:nvPr>
        </p:nvSpPr>
        <p:spPr/>
        <p:txBody>
          <a:bodyPr/>
          <a:lstStyle/>
          <a:p>
            <a:r>
              <a:rPr lang="en-US" dirty="0"/>
              <a:t>15-</a:t>
            </a:r>
            <a:fld id="{A68F1C3D-7991-4430-8FD2-6BE0AA8A1311}" type="slidenum">
              <a:rPr lang="en-US" smtClean="0"/>
              <a:pPr/>
              <a:t>9</a:t>
            </a:fld>
            <a:endParaRPr lang="en-US" dirty="0"/>
          </a:p>
        </p:txBody>
      </p:sp>
      <p:pic>
        <p:nvPicPr>
          <p:cNvPr id="8" name="Picture 7">
            <a:extLst>
              <a:ext uri="{FF2B5EF4-FFF2-40B4-BE49-F238E27FC236}">
                <a16:creationId xmlns:a16="http://schemas.microsoft.com/office/drawing/2014/main" xmlns="" id="{7159F59F-B33D-4624-9139-B1779188D14E}"/>
              </a:ext>
            </a:extLst>
          </p:cNvPr>
          <p:cNvPicPr>
            <a:picLocks noChangeAspect="1"/>
          </p:cNvPicPr>
          <p:nvPr/>
        </p:nvPicPr>
        <p:blipFill>
          <a:blip r:embed="rId3"/>
          <a:stretch>
            <a:fillRect/>
          </a:stretch>
        </p:blipFill>
        <p:spPr>
          <a:xfrm>
            <a:off x="4566981" y="4800600"/>
            <a:ext cx="4157655" cy="1477328"/>
          </a:xfrm>
          <a:prstGeom prst="rect">
            <a:avLst/>
          </a:prstGeom>
        </p:spPr>
      </p:pic>
      <mc:AlternateContent xmlns:mc="http://schemas.openxmlformats.org/markup-compatibility/2006" xmlns:a14="http://schemas.microsoft.com/office/drawing/2010/main">
        <mc:Choice Requires="a14">
          <p:sp>
            <p:nvSpPr>
              <p:cNvPr id="10" name="TextBox 9"/>
              <p:cNvSpPr txBox="1"/>
              <p:nvPr/>
            </p:nvSpPr>
            <p:spPr>
              <a:xfrm>
                <a:off x="452181" y="3200400"/>
                <a:ext cx="8229600" cy="2262158"/>
              </a:xfrm>
              <a:prstGeom prst="rect">
                <a:avLst/>
              </a:prstGeom>
              <a:noFill/>
              <a:ln>
                <a:noFill/>
              </a:ln>
            </p:spPr>
            <p:txBody>
              <a:bodyPr wrap="square" rtlCol="0">
                <a:spAutoFit/>
              </a:bodyPr>
              <a:lstStyle/>
              <a:p>
                <a:r>
                  <a:rPr lang="en-US" dirty="0"/>
                  <a:t>Step 1: State the null and the alternate hypothesis</a:t>
                </a:r>
              </a:p>
              <a:p>
                <a:pPr lvl="2"/>
                <a:r>
                  <a:rPr lang="en-US" dirty="0"/>
                  <a:t>H</a:t>
                </a:r>
                <a:r>
                  <a:rPr lang="en-US" baseline="-25000" dirty="0"/>
                  <a:t>0</a:t>
                </a:r>
                <a:r>
                  <a:rPr lang="en-US" dirty="0"/>
                  <a:t>: </a:t>
                </a:r>
                <a14:m>
                  <m:oMath xmlns:m="http://schemas.openxmlformats.org/officeDocument/2006/math" xmlns="">
                    <m:r>
                      <m:rPr>
                        <m:nor/>
                      </m:rPr>
                      <a:rPr lang="en-US" i="0" smtClean="0">
                        <a:latin typeface="Cambria Math"/>
                        <a:ea typeface="Cambria Math"/>
                      </a:rPr>
                      <m:t>π</m:t>
                    </m:r>
                    <m:r>
                      <m:rPr>
                        <m:nor/>
                      </m:rPr>
                      <a:rPr lang="en-US" b="0" i="0" baseline="-25000" smtClean="0">
                        <a:latin typeface="Cambria Math"/>
                        <a:ea typeface="Cambria Math"/>
                      </a:rPr>
                      <m:t>1</m:t>
                    </m:r>
                    <m:r>
                      <m:rPr>
                        <m:nor/>
                      </m:rPr>
                      <a:rPr lang="en-US" b="0" i="0" smtClean="0">
                        <a:latin typeface="Cambria Math"/>
                        <a:ea typeface="Cambria Math"/>
                      </a:rPr>
                      <m:t> = </m:t>
                    </m:r>
                    <m:r>
                      <m:rPr>
                        <m:nor/>
                      </m:rPr>
                      <a:rPr lang="el-GR" b="0" i="0" smtClean="0">
                        <a:latin typeface="Cambria Math"/>
                        <a:ea typeface="Cambria Math"/>
                      </a:rPr>
                      <m:t>π</m:t>
                    </m:r>
                    <m:r>
                      <m:rPr>
                        <m:nor/>
                      </m:rPr>
                      <a:rPr lang="en-US" b="0" i="0" baseline="-25000" smtClean="0">
                        <a:latin typeface="Cambria Math"/>
                        <a:ea typeface="Cambria Math"/>
                      </a:rPr>
                      <m:t>2</m:t>
                    </m:r>
                  </m:oMath>
                </a14:m>
                <a:endParaRPr lang="en-US" b="0" baseline="-25000" dirty="0">
                  <a:ea typeface="Cambria Math"/>
                </a:endParaRPr>
              </a:p>
              <a:p>
                <a:pPr lvl="2">
                  <a:spcAft>
                    <a:spcPts val="600"/>
                  </a:spcAft>
                </a:pPr>
                <a:r>
                  <a:rPr lang="en-US" dirty="0"/>
                  <a:t>H</a:t>
                </a:r>
                <a:r>
                  <a:rPr lang="en-US" baseline="-25000" dirty="0"/>
                  <a:t>1</a:t>
                </a:r>
                <a:r>
                  <a:rPr lang="en-US" dirty="0"/>
                  <a:t>: </a:t>
                </a:r>
                <a14:m>
                  <m:oMath xmlns:m="http://schemas.openxmlformats.org/officeDocument/2006/math" xmlns="">
                    <m:r>
                      <m:rPr>
                        <m:nor/>
                      </m:rPr>
                      <a:rPr lang="en-US" i="0" smtClean="0">
                        <a:latin typeface="Cambria Math"/>
                        <a:ea typeface="Cambria Math"/>
                      </a:rPr>
                      <m:t>π</m:t>
                    </m:r>
                    <m:r>
                      <m:rPr>
                        <m:nor/>
                      </m:rPr>
                      <a:rPr lang="en-US" b="0" i="0" baseline="-25000" smtClean="0">
                        <a:latin typeface="Cambria Math"/>
                        <a:ea typeface="Cambria Math"/>
                      </a:rPr>
                      <m:t>1</m:t>
                    </m:r>
                    <m:r>
                      <m:rPr>
                        <m:nor/>
                      </m:rPr>
                      <a:rPr lang="en-US" b="0" i="0" smtClean="0">
                        <a:latin typeface="Cambria Math"/>
                        <a:ea typeface="Cambria Math"/>
                      </a:rPr>
                      <m:t> ≠ </m:t>
                    </m:r>
                    <m:r>
                      <m:rPr>
                        <m:nor/>
                      </m:rPr>
                      <a:rPr lang="en-US" b="0" i="0" smtClean="0">
                        <a:latin typeface="Cambria Math"/>
                        <a:ea typeface="Cambria Math"/>
                      </a:rPr>
                      <m:t>π</m:t>
                    </m:r>
                    <m:r>
                      <m:rPr>
                        <m:nor/>
                      </m:rPr>
                      <a:rPr lang="en-US" b="0" i="0" baseline="-25000" smtClean="0">
                        <a:latin typeface="Cambria Math"/>
                        <a:ea typeface="Cambria Math"/>
                      </a:rPr>
                      <m:t>2</m:t>
                    </m:r>
                  </m:oMath>
                </a14:m>
                <a:endParaRPr lang="en-US" baseline="-25000" dirty="0"/>
              </a:p>
              <a:p>
                <a:pPr>
                  <a:spcAft>
                    <a:spcPts val="600"/>
                  </a:spcAft>
                </a:pPr>
                <a:r>
                  <a:rPr lang="en-US" dirty="0"/>
                  <a:t>Step 2: Select the level of significance, we select .05</a:t>
                </a:r>
              </a:p>
              <a:p>
                <a:pPr>
                  <a:spcAft>
                    <a:spcPts val="600"/>
                  </a:spcAft>
                </a:pPr>
                <a:r>
                  <a:rPr lang="en-US" dirty="0"/>
                  <a:t>Step 3: Determine the test statistic, we’ll use z</a:t>
                </a:r>
              </a:p>
              <a:p>
                <a:r>
                  <a:rPr lang="en-US" dirty="0"/>
                  <a:t>Step 4: Formulate the decision rule, </a:t>
                </a:r>
                <a:br>
                  <a:rPr lang="en-US" dirty="0"/>
                </a:br>
                <a:r>
                  <a:rPr lang="en-US" dirty="0"/>
                  <a:t>          Reject H</a:t>
                </a:r>
                <a:r>
                  <a:rPr lang="en-US" baseline="-25000" dirty="0"/>
                  <a:t>0</a:t>
                </a:r>
                <a:r>
                  <a:rPr lang="en-US" dirty="0"/>
                  <a:t> if z &lt; -1.96 or z &gt; 1.96</a:t>
                </a:r>
              </a:p>
            </p:txBody>
          </p:sp>
        </mc:Choice>
        <mc:Fallback xmlns="">
          <p:sp>
            <p:nvSpPr>
              <p:cNvPr id="10" name="TextBox 9"/>
              <p:cNvSpPr txBox="1">
                <a:spLocks noRot="1" noChangeAspect="1" noMove="1" noResize="1" noEditPoints="1" noAdjustHandles="1" noChangeArrowheads="1" noChangeShapeType="1" noTextEdit="1"/>
              </p:cNvSpPr>
              <p:nvPr/>
            </p:nvSpPr>
            <p:spPr>
              <a:xfrm>
                <a:off x="452181" y="3200400"/>
                <a:ext cx="8229600" cy="2262158"/>
              </a:xfrm>
              <a:prstGeom prst="rect">
                <a:avLst/>
              </a:prstGeom>
              <a:blipFill rotWithShape="1">
                <a:blip r:embed="rId4"/>
                <a:stretch>
                  <a:fillRect/>
                </a:stretch>
              </a:blipFill>
              <a:ln>
                <a:noFill/>
              </a:ln>
            </p:spPr>
            <p:txBody>
              <a:bodyPr/>
              <a:lstStyle/>
              <a:p>
                <a:r>
                  <a:rPr lang="en-US">
                    <a:noFill/>
                  </a:rPr>
                  <a:t> </a:t>
                </a:r>
              </a:p>
            </p:txBody>
          </p:sp>
        </mc:Fallback>
      </mc:AlternateContent>
      <p:pic>
        <p:nvPicPr>
          <p:cNvPr id="12" name="Picture 11">
            <a:extLst>
              <a:ext uri="{FF2B5EF4-FFF2-40B4-BE49-F238E27FC236}">
                <a16:creationId xmlns:a16="http://schemas.microsoft.com/office/drawing/2014/main" xmlns="" id="{9CF29F10-9E7B-48A8-BEEA-6227B29D5820}"/>
              </a:ext>
            </a:extLst>
          </p:cNvPr>
          <p:cNvPicPr>
            <a:picLocks noChangeAspect="1"/>
          </p:cNvPicPr>
          <p:nvPr/>
        </p:nvPicPr>
        <p:blipFill>
          <a:blip r:embed="rId5"/>
          <a:stretch>
            <a:fillRect/>
          </a:stretch>
        </p:blipFill>
        <p:spPr>
          <a:xfrm>
            <a:off x="5463365" y="2893859"/>
            <a:ext cx="3261271" cy="1477328"/>
          </a:xfrm>
          <a:prstGeom prst="rect">
            <a:avLst/>
          </a:prstGeom>
        </p:spPr>
      </p:pic>
    </p:spTree>
    <p:extLst>
      <p:ext uri="{BB962C8B-B14F-4D97-AF65-F5344CB8AC3E}">
        <p14:creationId xmlns:p14="http://schemas.microsoft.com/office/powerpoint/2010/main" val="107507583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gin">
  <a:themeElements>
    <a:clrScheme name="Orange Red">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3479</TotalTime>
  <Words>4802</Words>
  <Application>Microsoft Macintosh PowerPoint</Application>
  <PresentationFormat>On-screen Show (4:3)</PresentationFormat>
  <Paragraphs>344</Paragraphs>
  <Slides>29</Slides>
  <Notes>24</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Origin</vt:lpstr>
      <vt:lpstr>Nonparametric Methods: Nominal Level Hypothesis Tests</vt:lpstr>
      <vt:lpstr>Learning Objectives</vt:lpstr>
      <vt:lpstr>Test a Hypothesis of a Population Proportion</vt:lpstr>
      <vt:lpstr>Hypothesis Test of a Population Proportion</vt:lpstr>
      <vt:lpstr>Population Proportion Test Example</vt:lpstr>
      <vt:lpstr>Population Proportion Test Example Continued</vt:lpstr>
      <vt:lpstr>Two-Sample Tests about Proportions</vt:lpstr>
      <vt:lpstr>The Two-Sample Test of Proportions</vt:lpstr>
      <vt:lpstr>Two-Sample Tests about Proportions Example</vt:lpstr>
      <vt:lpstr>Two-Sample Tests about Proportions Example Continued</vt:lpstr>
      <vt:lpstr>Goodness-of-Fit Test</vt:lpstr>
      <vt:lpstr>Goodness-of-Fit Test Example</vt:lpstr>
      <vt:lpstr>Goodness-of-Fit Test Example Continued</vt:lpstr>
      <vt:lpstr>Chi-Square Characteristics</vt:lpstr>
      <vt:lpstr>Goodness-of-Fit Test Example Concluded</vt:lpstr>
      <vt:lpstr>Hypothesis Test of Unequal Expected Frequencies Example</vt:lpstr>
      <vt:lpstr>Hypothesis Test of Unequal Expected Frequencies Example Continued</vt:lpstr>
      <vt:lpstr>Hypothesis Test of Unequal Expected Frequencies Example Concluded</vt:lpstr>
      <vt:lpstr>Limitations of Chi-Square</vt:lpstr>
      <vt:lpstr>Limitations of Chi-Square Continued</vt:lpstr>
      <vt:lpstr>Contingency Table</vt:lpstr>
      <vt:lpstr>Contingency Table Example</vt:lpstr>
      <vt:lpstr>Contingency Table Example Continued</vt:lpstr>
      <vt:lpstr>Chapter 15 Practice Problems</vt:lpstr>
      <vt:lpstr>Question 3</vt:lpstr>
      <vt:lpstr>Question 7</vt:lpstr>
      <vt:lpstr>Question 19</vt:lpstr>
      <vt:lpstr>Question 23</vt:lpstr>
      <vt:lpstr>Question 27</vt:lpstr>
    </vt:vector>
  </TitlesOfParts>
  <Company>U of M - Flint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Stephanie Campbell</dc:creator>
  <cp:lastModifiedBy>Agate Development</cp:lastModifiedBy>
  <cp:revision>272</cp:revision>
  <dcterms:created xsi:type="dcterms:W3CDTF">2011-09-06T13:22:08Z</dcterms:created>
  <dcterms:modified xsi:type="dcterms:W3CDTF">2020-10-30T21:42:58Z</dcterms:modified>
</cp:coreProperties>
</file>