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9"/>
  </p:notesMasterIdLst>
  <p:handoutMasterIdLst>
    <p:handoutMasterId r:id="rId40"/>
  </p:handoutMasterIdLst>
  <p:sldIdLst>
    <p:sldId id="256" r:id="rId2"/>
    <p:sldId id="257" r:id="rId3"/>
    <p:sldId id="258" r:id="rId4"/>
    <p:sldId id="273" r:id="rId5"/>
    <p:sldId id="274" r:id="rId6"/>
    <p:sldId id="275" r:id="rId7"/>
    <p:sldId id="259" r:id="rId8"/>
    <p:sldId id="260" r:id="rId9"/>
    <p:sldId id="276" r:id="rId10"/>
    <p:sldId id="261" r:id="rId11"/>
    <p:sldId id="277" r:id="rId12"/>
    <p:sldId id="262" r:id="rId13"/>
    <p:sldId id="278" r:id="rId14"/>
    <p:sldId id="279" r:id="rId15"/>
    <p:sldId id="290" r:id="rId16"/>
    <p:sldId id="263" r:id="rId17"/>
    <p:sldId id="280" r:id="rId18"/>
    <p:sldId id="281" r:id="rId19"/>
    <p:sldId id="264" r:id="rId20"/>
    <p:sldId id="282" r:id="rId21"/>
    <p:sldId id="283" r:id="rId22"/>
    <p:sldId id="265" r:id="rId23"/>
    <p:sldId id="266" r:id="rId24"/>
    <p:sldId id="267" r:id="rId25"/>
    <p:sldId id="284" r:id="rId26"/>
    <p:sldId id="268" r:id="rId27"/>
    <p:sldId id="269" r:id="rId28"/>
    <p:sldId id="285" r:id="rId29"/>
    <p:sldId id="286" r:id="rId30"/>
    <p:sldId id="291" r:id="rId31"/>
    <p:sldId id="287" r:id="rId32"/>
    <p:sldId id="289" r:id="rId33"/>
    <p:sldId id="293" r:id="rId34"/>
    <p:sldId id="294" r:id="rId35"/>
    <p:sldId id="295" r:id="rId36"/>
    <p:sldId id="297" r:id="rId37"/>
    <p:sldId id="296"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 id="2" name="Agate Development" initials="A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66EEC5-1376-4BF4-87DD-493A0F297C09}" v="227" dt="2019-08-06T04:12:56.6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39" autoAdjust="0"/>
    <p:restoredTop sz="91437" autoAdjust="0"/>
  </p:normalViewPr>
  <p:slideViewPr>
    <p:cSldViewPr>
      <p:cViewPr varScale="1">
        <p:scale>
          <a:sx n="78" d="100"/>
          <a:sy n="78" d="100"/>
        </p:scale>
        <p:origin x="-96" y="-736"/>
      </p:cViewPr>
      <p:guideLst>
        <p:guide orient="horz" pos="2160"/>
        <p:guide pos="2880"/>
      </p:guideLst>
    </p:cSldViewPr>
  </p:slideViewPr>
  <p:outlineViewPr>
    <p:cViewPr>
      <p:scale>
        <a:sx n="33" d="100"/>
        <a:sy n="33" d="100"/>
      </p:scale>
      <p:origin x="0" y="31504"/>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47" Type="http://schemas.microsoft.com/office/2016/11/relationships/changesInfo" Target="changesInfos/changesInfo1.xml"/><Relationship Id="rId48" Type="http://schemas.microsoft.com/office/2015/10/relationships/revisionInfo" Target="revisionInfo.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ACFFE258-0D33-4112-905A-8FE524E12EC0}"/>
    <pc:docChg chg="undo custSel addSld delSld modSld sldOrd">
      <pc:chgData name="Michelle Moore" userId="a9956a4204a58d54" providerId="LiveId" clId="{ACFFE258-0D33-4112-905A-8FE524E12EC0}" dt="2019-08-06T04:12:56.634" v="828"/>
      <pc:docMkLst>
        <pc:docMk/>
      </pc:docMkLst>
      <pc:sldChg chg="addSp delSp modSp">
        <pc:chgData name="Michelle Moore" userId="a9956a4204a58d54" providerId="LiveId" clId="{ACFFE258-0D33-4112-905A-8FE524E12EC0}" dt="2019-08-06T02:46:08.332" v="17" actId="1076"/>
        <pc:sldMkLst>
          <pc:docMk/>
          <pc:sldMk cId="2706559552" sldId="258"/>
        </pc:sldMkLst>
        <pc:spChg chg="mod">
          <ac:chgData name="Michelle Moore" userId="a9956a4204a58d54" providerId="LiveId" clId="{ACFFE258-0D33-4112-905A-8FE524E12EC0}" dt="2019-08-06T02:45:57.037" v="16" actId="20577"/>
          <ac:spMkLst>
            <pc:docMk/>
            <pc:sldMk cId="2706559552" sldId="258"/>
            <ac:spMk id="4" creationId="{00000000-0000-0000-0000-000000000000}"/>
          </ac:spMkLst>
        </pc:spChg>
        <pc:picChg chg="del">
          <ac:chgData name="Michelle Moore" userId="a9956a4204a58d54" providerId="LiveId" clId="{ACFFE258-0D33-4112-905A-8FE524E12EC0}" dt="2019-08-06T02:43:58.425" v="0" actId="478"/>
          <ac:picMkLst>
            <pc:docMk/>
            <pc:sldMk cId="2706559552" sldId="258"/>
            <ac:picMk id="5" creationId="{00000000-0000-0000-0000-000000000000}"/>
          </ac:picMkLst>
        </pc:picChg>
        <pc:picChg chg="del">
          <ac:chgData name="Michelle Moore" userId="a9956a4204a58d54" providerId="LiveId" clId="{ACFFE258-0D33-4112-905A-8FE524E12EC0}" dt="2019-08-06T02:44:46.637" v="4" actId="478"/>
          <ac:picMkLst>
            <pc:docMk/>
            <pc:sldMk cId="2706559552" sldId="258"/>
            <ac:picMk id="6" creationId="{00000000-0000-0000-0000-000000000000}"/>
          </ac:picMkLst>
        </pc:picChg>
        <pc:picChg chg="add mod">
          <ac:chgData name="Michelle Moore" userId="a9956a4204a58d54" providerId="LiveId" clId="{ACFFE258-0D33-4112-905A-8FE524E12EC0}" dt="2019-08-06T02:44:11.117" v="3" actId="1076"/>
          <ac:picMkLst>
            <pc:docMk/>
            <pc:sldMk cId="2706559552" sldId="258"/>
            <ac:picMk id="8" creationId="{246BEF09-3715-4079-B768-5B03F6742681}"/>
          </ac:picMkLst>
        </pc:picChg>
        <pc:picChg chg="add mod">
          <ac:chgData name="Michelle Moore" userId="a9956a4204a58d54" providerId="LiveId" clId="{ACFFE258-0D33-4112-905A-8FE524E12EC0}" dt="2019-08-06T02:46:08.332" v="17" actId="1076"/>
          <ac:picMkLst>
            <pc:docMk/>
            <pc:sldMk cId="2706559552" sldId="258"/>
            <ac:picMk id="9" creationId="{16B1EECC-1EC6-46D9-996E-D51E880FE1E5}"/>
          </ac:picMkLst>
        </pc:picChg>
      </pc:sldChg>
      <pc:sldChg chg="addSp delSp modSp">
        <pc:chgData name="Michelle Moore" userId="a9956a4204a58d54" providerId="LiveId" clId="{ACFFE258-0D33-4112-905A-8FE524E12EC0}" dt="2019-08-06T02:50:06.875" v="48" actId="207"/>
        <pc:sldMkLst>
          <pc:docMk/>
          <pc:sldMk cId="650655816" sldId="259"/>
        </pc:sldMkLst>
        <pc:spChg chg="mod">
          <ac:chgData name="Michelle Moore" userId="a9956a4204a58d54" providerId="LiveId" clId="{ACFFE258-0D33-4112-905A-8FE524E12EC0}" dt="2019-08-06T02:50:06.875" v="48" actId="207"/>
          <ac:spMkLst>
            <pc:docMk/>
            <pc:sldMk cId="650655816" sldId="259"/>
            <ac:spMk id="4" creationId="{00000000-0000-0000-0000-000000000000}"/>
          </ac:spMkLst>
        </pc:spChg>
        <pc:picChg chg="del">
          <ac:chgData name="Michelle Moore" userId="a9956a4204a58d54" providerId="LiveId" clId="{ACFFE258-0D33-4112-905A-8FE524E12EC0}" dt="2019-08-06T02:49:39.797" v="44" actId="478"/>
          <ac:picMkLst>
            <pc:docMk/>
            <pc:sldMk cId="650655816" sldId="259"/>
            <ac:picMk id="5" creationId="{00000000-0000-0000-0000-000000000000}"/>
          </ac:picMkLst>
        </pc:picChg>
        <pc:picChg chg="add mod">
          <ac:chgData name="Michelle Moore" userId="a9956a4204a58d54" providerId="LiveId" clId="{ACFFE258-0D33-4112-905A-8FE524E12EC0}" dt="2019-08-06T02:49:50.293" v="47" actId="1076"/>
          <ac:picMkLst>
            <pc:docMk/>
            <pc:sldMk cId="650655816" sldId="259"/>
            <ac:picMk id="7" creationId="{9B73A8B1-9F14-4FA9-94F3-055BC2634A39}"/>
          </ac:picMkLst>
        </pc:picChg>
      </pc:sldChg>
      <pc:sldChg chg="addSp delSp modSp">
        <pc:chgData name="Michelle Moore" userId="a9956a4204a58d54" providerId="LiveId" clId="{ACFFE258-0D33-4112-905A-8FE524E12EC0}" dt="2019-08-06T02:52:23.324" v="60" actId="1076"/>
        <pc:sldMkLst>
          <pc:docMk/>
          <pc:sldMk cId="1125321303" sldId="260"/>
        </pc:sldMkLst>
        <pc:spChg chg="mod">
          <ac:chgData name="Michelle Moore" userId="a9956a4204a58d54" providerId="LiveId" clId="{ACFFE258-0D33-4112-905A-8FE524E12EC0}" dt="2019-08-06T02:51:04.401" v="54" actId="207"/>
          <ac:spMkLst>
            <pc:docMk/>
            <pc:sldMk cId="1125321303" sldId="260"/>
            <ac:spMk id="4" creationId="{00000000-0000-0000-0000-000000000000}"/>
          </ac:spMkLst>
        </pc:spChg>
        <pc:picChg chg="del mod">
          <ac:chgData name="Michelle Moore" userId="a9956a4204a58d54" providerId="LiveId" clId="{ACFFE258-0D33-4112-905A-8FE524E12EC0}" dt="2019-08-06T02:52:13.534" v="57" actId="478"/>
          <ac:picMkLst>
            <pc:docMk/>
            <pc:sldMk cId="1125321303" sldId="260"/>
            <ac:picMk id="5" creationId="{00000000-0000-0000-0000-000000000000}"/>
          </ac:picMkLst>
        </pc:picChg>
        <pc:picChg chg="add mod">
          <ac:chgData name="Michelle Moore" userId="a9956a4204a58d54" providerId="LiveId" clId="{ACFFE258-0D33-4112-905A-8FE524E12EC0}" dt="2019-08-06T02:52:23.324" v="60" actId="1076"/>
          <ac:picMkLst>
            <pc:docMk/>
            <pc:sldMk cId="1125321303" sldId="260"/>
            <ac:picMk id="7" creationId="{100FE590-F3D2-4046-BFD9-668DC3300CE8}"/>
          </ac:picMkLst>
        </pc:picChg>
      </pc:sldChg>
      <pc:sldChg chg="addSp delSp modSp">
        <pc:chgData name="Michelle Moore" userId="a9956a4204a58d54" providerId="LiveId" clId="{ACFFE258-0D33-4112-905A-8FE524E12EC0}" dt="2019-08-06T03:00:42.589" v="143" actId="208"/>
        <pc:sldMkLst>
          <pc:docMk/>
          <pc:sldMk cId="2750560393" sldId="261"/>
        </pc:sldMkLst>
        <pc:spChg chg="mod">
          <ac:chgData name="Michelle Moore" userId="a9956a4204a58d54" providerId="LiveId" clId="{ACFFE258-0D33-4112-905A-8FE524E12EC0}" dt="2019-08-06T03:00:25.495" v="138" actId="255"/>
          <ac:spMkLst>
            <pc:docMk/>
            <pc:sldMk cId="2750560393" sldId="261"/>
            <ac:spMk id="4" creationId="{00000000-0000-0000-0000-000000000000}"/>
          </ac:spMkLst>
        </pc:spChg>
        <pc:spChg chg="mod">
          <ac:chgData name="Michelle Moore" userId="a9956a4204a58d54" providerId="LiveId" clId="{ACFFE258-0D33-4112-905A-8FE524E12EC0}" dt="2019-08-06T03:00:37.783" v="141" actId="208"/>
          <ac:spMkLst>
            <pc:docMk/>
            <pc:sldMk cId="2750560393" sldId="261"/>
            <ac:spMk id="7" creationId="{00000000-0000-0000-0000-000000000000}"/>
          </ac:spMkLst>
        </pc:spChg>
        <pc:spChg chg="mod">
          <ac:chgData name="Michelle Moore" userId="a9956a4204a58d54" providerId="LiveId" clId="{ACFFE258-0D33-4112-905A-8FE524E12EC0}" dt="2019-08-06T03:00:42.589" v="143" actId="208"/>
          <ac:spMkLst>
            <pc:docMk/>
            <pc:sldMk cId="2750560393" sldId="261"/>
            <ac:spMk id="8" creationId="{00000000-0000-0000-0000-000000000000}"/>
          </ac:spMkLst>
        </pc:spChg>
        <pc:spChg chg="mod">
          <ac:chgData name="Michelle Moore" userId="a9956a4204a58d54" providerId="LiveId" clId="{ACFFE258-0D33-4112-905A-8FE524E12EC0}" dt="2019-08-06T02:59:05.902" v="132" actId="207"/>
          <ac:spMkLst>
            <pc:docMk/>
            <pc:sldMk cId="2750560393" sldId="261"/>
            <ac:spMk id="9" creationId="{00000000-0000-0000-0000-000000000000}"/>
          </ac:spMkLst>
        </pc:spChg>
        <pc:picChg chg="del">
          <ac:chgData name="Michelle Moore" userId="a9956a4204a58d54" providerId="LiveId" clId="{ACFFE258-0D33-4112-905A-8FE524E12EC0}" dt="2019-08-06T02:59:51.462" v="135" actId="478"/>
          <ac:picMkLst>
            <pc:docMk/>
            <pc:sldMk cId="2750560393" sldId="261"/>
            <ac:picMk id="6" creationId="{00000000-0000-0000-0000-000000000000}"/>
          </ac:picMkLst>
        </pc:picChg>
        <pc:picChg chg="add mod">
          <ac:chgData name="Michelle Moore" userId="a9956a4204a58d54" providerId="LiveId" clId="{ACFFE258-0D33-4112-905A-8FE524E12EC0}" dt="2019-08-06T03:00:28.453" v="139" actId="1076"/>
          <ac:picMkLst>
            <pc:docMk/>
            <pc:sldMk cId="2750560393" sldId="261"/>
            <ac:picMk id="10" creationId="{B8E682A1-5C3A-41DA-BA4B-3E3BCA21B65A}"/>
          </ac:picMkLst>
        </pc:picChg>
      </pc:sldChg>
      <pc:sldChg chg="modSp">
        <pc:chgData name="Michelle Moore" userId="a9956a4204a58d54" providerId="LiveId" clId="{ACFFE258-0D33-4112-905A-8FE524E12EC0}" dt="2019-08-06T03:02:38.513" v="157" actId="207"/>
        <pc:sldMkLst>
          <pc:docMk/>
          <pc:sldMk cId="2433752725" sldId="262"/>
        </pc:sldMkLst>
        <pc:spChg chg="mod">
          <ac:chgData name="Michelle Moore" userId="a9956a4204a58d54" providerId="LiveId" clId="{ACFFE258-0D33-4112-905A-8FE524E12EC0}" dt="2019-08-06T03:02:38.513" v="157" actId="207"/>
          <ac:spMkLst>
            <pc:docMk/>
            <pc:sldMk cId="2433752725" sldId="262"/>
            <ac:spMk id="4" creationId="{00000000-0000-0000-0000-000000000000}"/>
          </ac:spMkLst>
        </pc:spChg>
      </pc:sldChg>
      <pc:sldChg chg="addSp delSp modSp">
        <pc:chgData name="Michelle Moore" userId="a9956a4204a58d54" providerId="LiveId" clId="{ACFFE258-0D33-4112-905A-8FE524E12EC0}" dt="2019-08-06T03:18:56.364" v="233" actId="1076"/>
        <pc:sldMkLst>
          <pc:docMk/>
          <pc:sldMk cId="4237434529" sldId="263"/>
        </pc:sldMkLst>
        <pc:picChg chg="del">
          <ac:chgData name="Michelle Moore" userId="a9956a4204a58d54" providerId="LiveId" clId="{ACFFE258-0D33-4112-905A-8FE524E12EC0}" dt="2019-08-06T03:18:46.630" v="230" actId="478"/>
          <ac:picMkLst>
            <pc:docMk/>
            <pc:sldMk cId="4237434529" sldId="263"/>
            <ac:picMk id="5" creationId="{00000000-0000-0000-0000-000000000000}"/>
          </ac:picMkLst>
        </pc:picChg>
        <pc:picChg chg="add mod">
          <ac:chgData name="Michelle Moore" userId="a9956a4204a58d54" providerId="LiveId" clId="{ACFFE258-0D33-4112-905A-8FE524E12EC0}" dt="2019-08-06T03:18:56.364" v="233" actId="1076"/>
          <ac:picMkLst>
            <pc:docMk/>
            <pc:sldMk cId="4237434529" sldId="263"/>
            <ac:picMk id="7" creationId="{A7C287F9-714F-409B-B8E0-EEE862C56457}"/>
          </ac:picMkLst>
        </pc:picChg>
      </pc:sldChg>
      <pc:sldChg chg="modSp">
        <pc:chgData name="Michelle Moore" userId="a9956a4204a58d54" providerId="LiveId" clId="{ACFFE258-0D33-4112-905A-8FE524E12EC0}" dt="2019-08-06T03:24:11.106" v="253" actId="207"/>
        <pc:sldMkLst>
          <pc:docMk/>
          <pc:sldMk cId="878268086" sldId="264"/>
        </pc:sldMkLst>
        <pc:spChg chg="mod">
          <ac:chgData name="Michelle Moore" userId="a9956a4204a58d54" providerId="LiveId" clId="{ACFFE258-0D33-4112-905A-8FE524E12EC0}" dt="2019-08-06T03:24:11.106" v="253" actId="207"/>
          <ac:spMkLst>
            <pc:docMk/>
            <pc:sldMk cId="878268086" sldId="264"/>
            <ac:spMk id="4" creationId="{00000000-0000-0000-0000-000000000000}"/>
          </ac:spMkLst>
        </pc:spChg>
      </pc:sldChg>
      <pc:sldChg chg="modSp">
        <pc:chgData name="Michelle Moore" userId="a9956a4204a58d54" providerId="LiveId" clId="{ACFFE258-0D33-4112-905A-8FE524E12EC0}" dt="2019-08-06T03:26:07.284" v="264" actId="207"/>
        <pc:sldMkLst>
          <pc:docMk/>
          <pc:sldMk cId="4113868560" sldId="265"/>
        </pc:sldMkLst>
        <pc:spChg chg="mod">
          <ac:chgData name="Michelle Moore" userId="a9956a4204a58d54" providerId="LiveId" clId="{ACFFE258-0D33-4112-905A-8FE524E12EC0}" dt="2019-08-06T03:26:07.284" v="264" actId="207"/>
          <ac:spMkLst>
            <pc:docMk/>
            <pc:sldMk cId="4113868560" sldId="265"/>
            <ac:spMk id="5" creationId="{00000000-0000-0000-0000-000000000000}"/>
          </ac:spMkLst>
        </pc:spChg>
      </pc:sldChg>
      <pc:sldChg chg="addSp delSp modSp">
        <pc:chgData name="Michelle Moore" userId="a9956a4204a58d54" providerId="LiveId" clId="{ACFFE258-0D33-4112-905A-8FE524E12EC0}" dt="2019-08-06T03:26:51.444" v="268" actId="1076"/>
        <pc:sldMkLst>
          <pc:docMk/>
          <pc:sldMk cId="1329967010" sldId="266"/>
        </pc:sldMkLst>
        <pc:picChg chg="del">
          <ac:chgData name="Michelle Moore" userId="a9956a4204a58d54" providerId="LiveId" clId="{ACFFE258-0D33-4112-905A-8FE524E12EC0}" dt="2019-08-06T03:26:40.592" v="265" actId="478"/>
          <ac:picMkLst>
            <pc:docMk/>
            <pc:sldMk cId="1329967010" sldId="266"/>
            <ac:picMk id="5" creationId="{00000000-0000-0000-0000-000000000000}"/>
          </ac:picMkLst>
        </pc:picChg>
        <pc:picChg chg="add mod">
          <ac:chgData name="Michelle Moore" userId="a9956a4204a58d54" providerId="LiveId" clId="{ACFFE258-0D33-4112-905A-8FE524E12EC0}" dt="2019-08-06T03:26:51.444" v="268" actId="1076"/>
          <ac:picMkLst>
            <pc:docMk/>
            <pc:sldMk cId="1329967010" sldId="266"/>
            <ac:picMk id="7" creationId="{5A2484C5-3D5F-478C-8739-9D4E43E68F3D}"/>
          </ac:picMkLst>
        </pc:picChg>
      </pc:sldChg>
      <pc:sldChg chg="addSp delSp modSp">
        <pc:chgData name="Michelle Moore" userId="a9956a4204a58d54" providerId="LiveId" clId="{ACFFE258-0D33-4112-905A-8FE524E12EC0}" dt="2019-08-06T03:27:30.464" v="273" actId="207"/>
        <pc:sldMkLst>
          <pc:docMk/>
          <pc:sldMk cId="80025157" sldId="267"/>
        </pc:sldMkLst>
        <pc:spChg chg="mod">
          <ac:chgData name="Michelle Moore" userId="a9956a4204a58d54" providerId="LiveId" clId="{ACFFE258-0D33-4112-905A-8FE524E12EC0}" dt="2019-08-06T03:27:30.464" v="273" actId="207"/>
          <ac:spMkLst>
            <pc:docMk/>
            <pc:sldMk cId="80025157" sldId="267"/>
            <ac:spMk id="4" creationId="{00000000-0000-0000-0000-000000000000}"/>
          </ac:spMkLst>
        </pc:spChg>
        <pc:picChg chg="del">
          <ac:chgData name="Michelle Moore" userId="a9956a4204a58d54" providerId="LiveId" clId="{ACFFE258-0D33-4112-905A-8FE524E12EC0}" dt="2019-08-06T03:27:15.511" v="269" actId="478"/>
          <ac:picMkLst>
            <pc:docMk/>
            <pc:sldMk cId="80025157" sldId="267"/>
            <ac:picMk id="5" creationId="{00000000-0000-0000-0000-000000000000}"/>
          </ac:picMkLst>
        </pc:picChg>
        <pc:picChg chg="add mod">
          <ac:chgData name="Michelle Moore" userId="a9956a4204a58d54" providerId="LiveId" clId="{ACFFE258-0D33-4112-905A-8FE524E12EC0}" dt="2019-08-06T03:27:24.709" v="272" actId="1076"/>
          <ac:picMkLst>
            <pc:docMk/>
            <pc:sldMk cId="80025157" sldId="267"/>
            <ac:picMk id="7" creationId="{965D2385-DE17-4549-B8C5-8A2C972C0BA5}"/>
          </ac:picMkLst>
        </pc:picChg>
      </pc:sldChg>
      <pc:sldChg chg="addSp delSp modSp">
        <pc:chgData name="Michelle Moore" userId="a9956a4204a58d54" providerId="LiveId" clId="{ACFFE258-0D33-4112-905A-8FE524E12EC0}" dt="2019-08-06T03:31:09.093" v="296" actId="1076"/>
        <pc:sldMkLst>
          <pc:docMk/>
          <pc:sldMk cId="3819129602" sldId="268"/>
        </pc:sldMkLst>
        <pc:picChg chg="del">
          <ac:chgData name="Michelle Moore" userId="a9956a4204a58d54" providerId="LiveId" clId="{ACFFE258-0D33-4112-905A-8FE524E12EC0}" dt="2019-08-06T03:30:29.463" v="293" actId="478"/>
          <ac:picMkLst>
            <pc:docMk/>
            <pc:sldMk cId="3819129602" sldId="268"/>
            <ac:picMk id="5" creationId="{00000000-0000-0000-0000-000000000000}"/>
          </ac:picMkLst>
        </pc:picChg>
        <pc:picChg chg="add mod">
          <ac:chgData name="Michelle Moore" userId="a9956a4204a58d54" providerId="LiveId" clId="{ACFFE258-0D33-4112-905A-8FE524E12EC0}" dt="2019-08-06T03:31:09.093" v="296" actId="1076"/>
          <ac:picMkLst>
            <pc:docMk/>
            <pc:sldMk cId="3819129602" sldId="268"/>
            <ac:picMk id="7" creationId="{7F0656DC-D2B2-4BAE-B5A5-13C005AA0550}"/>
          </ac:picMkLst>
        </pc:picChg>
      </pc:sldChg>
      <pc:sldChg chg="modSp">
        <pc:chgData name="Michelle Moore" userId="a9956a4204a58d54" providerId="LiveId" clId="{ACFFE258-0D33-4112-905A-8FE524E12EC0}" dt="2019-08-06T03:31:34.085" v="300" actId="5793"/>
        <pc:sldMkLst>
          <pc:docMk/>
          <pc:sldMk cId="2200209589" sldId="269"/>
        </pc:sldMkLst>
        <pc:spChg chg="mod">
          <ac:chgData name="Michelle Moore" userId="a9956a4204a58d54" providerId="LiveId" clId="{ACFFE258-0D33-4112-905A-8FE524E12EC0}" dt="2019-08-06T03:31:34.085" v="300" actId="5793"/>
          <ac:spMkLst>
            <pc:docMk/>
            <pc:sldMk cId="2200209589" sldId="269"/>
            <ac:spMk id="4" creationId="{00000000-0000-0000-0000-000000000000}"/>
          </ac:spMkLst>
        </pc:spChg>
        <pc:spChg chg="mod">
          <ac:chgData name="Michelle Moore" userId="a9956a4204a58d54" providerId="LiveId" clId="{ACFFE258-0D33-4112-905A-8FE524E12EC0}" dt="2019-08-06T03:31:31.700" v="299" actId="207"/>
          <ac:spMkLst>
            <pc:docMk/>
            <pc:sldMk cId="2200209589" sldId="269"/>
            <ac:spMk id="5" creationId="{00000000-0000-0000-0000-000000000000}"/>
          </ac:spMkLst>
        </pc:spChg>
      </pc:sldChg>
      <pc:sldChg chg="modSp">
        <pc:chgData name="Michelle Moore" userId="a9956a4204a58d54" providerId="LiveId" clId="{ACFFE258-0D33-4112-905A-8FE524E12EC0}" dt="2019-08-06T02:46:20.735" v="18" actId="5793"/>
        <pc:sldMkLst>
          <pc:docMk/>
          <pc:sldMk cId="1880319967" sldId="273"/>
        </pc:sldMkLst>
        <pc:spChg chg="mod">
          <ac:chgData name="Michelle Moore" userId="a9956a4204a58d54" providerId="LiveId" clId="{ACFFE258-0D33-4112-905A-8FE524E12EC0}" dt="2019-08-06T02:46:20.735" v="18" actId="5793"/>
          <ac:spMkLst>
            <pc:docMk/>
            <pc:sldMk cId="1880319967" sldId="273"/>
            <ac:spMk id="4" creationId="{00000000-0000-0000-0000-000000000000}"/>
          </ac:spMkLst>
        </pc:spChg>
      </pc:sldChg>
      <pc:sldChg chg="addSp delSp modSp">
        <pc:chgData name="Michelle Moore" userId="a9956a4204a58d54" providerId="LiveId" clId="{ACFFE258-0D33-4112-905A-8FE524E12EC0}" dt="2019-08-06T02:47:41.461" v="30" actId="1038"/>
        <pc:sldMkLst>
          <pc:docMk/>
          <pc:sldMk cId="3112396186" sldId="274"/>
        </pc:sldMkLst>
        <pc:spChg chg="mod">
          <ac:chgData name="Michelle Moore" userId="a9956a4204a58d54" providerId="LiveId" clId="{ACFFE258-0D33-4112-905A-8FE524E12EC0}" dt="2019-08-06T02:46:56.866" v="20" actId="208"/>
          <ac:spMkLst>
            <pc:docMk/>
            <pc:sldMk cId="3112396186" sldId="274"/>
            <ac:spMk id="8" creationId="{00000000-0000-0000-0000-000000000000}"/>
          </ac:spMkLst>
        </pc:spChg>
        <pc:spChg chg="mod">
          <ac:chgData name="Michelle Moore" userId="a9956a4204a58d54" providerId="LiveId" clId="{ACFFE258-0D33-4112-905A-8FE524E12EC0}" dt="2019-08-06T02:47:02.053" v="22" actId="208"/>
          <ac:spMkLst>
            <pc:docMk/>
            <pc:sldMk cId="3112396186" sldId="274"/>
            <ac:spMk id="9" creationId="{00000000-0000-0000-0000-000000000000}"/>
          </ac:spMkLst>
        </pc:spChg>
        <pc:picChg chg="add mod">
          <ac:chgData name="Michelle Moore" userId="a9956a4204a58d54" providerId="LiveId" clId="{ACFFE258-0D33-4112-905A-8FE524E12EC0}" dt="2019-08-06T02:47:41.461" v="30" actId="1038"/>
          <ac:picMkLst>
            <pc:docMk/>
            <pc:sldMk cId="3112396186" sldId="274"/>
            <ac:picMk id="4" creationId="{A25FA901-D45E-4756-A33F-60638F3BA8F2}"/>
          </ac:picMkLst>
        </pc:picChg>
        <pc:picChg chg="del">
          <ac:chgData name="Michelle Moore" userId="a9956a4204a58d54" providerId="LiveId" clId="{ACFFE258-0D33-4112-905A-8FE524E12EC0}" dt="2019-08-06T02:47:27.543" v="23" actId="478"/>
          <ac:picMkLst>
            <pc:docMk/>
            <pc:sldMk cId="3112396186" sldId="274"/>
            <ac:picMk id="6" creationId="{00000000-0000-0000-0000-000000000000}"/>
          </ac:picMkLst>
        </pc:picChg>
      </pc:sldChg>
      <pc:sldChg chg="addSp delSp modSp">
        <pc:chgData name="Michelle Moore" userId="a9956a4204a58d54" providerId="LiveId" clId="{ACFFE258-0D33-4112-905A-8FE524E12EC0}" dt="2019-08-06T02:48:52.077" v="43" actId="1076"/>
        <pc:sldMkLst>
          <pc:docMk/>
          <pc:sldMk cId="119829773" sldId="275"/>
        </pc:sldMkLst>
        <pc:spChg chg="mod">
          <ac:chgData name="Michelle Moore" userId="a9956a4204a58d54" providerId="LiveId" clId="{ACFFE258-0D33-4112-905A-8FE524E12EC0}" dt="2019-08-06T02:47:57.124" v="32" actId="208"/>
          <ac:spMkLst>
            <pc:docMk/>
            <pc:sldMk cId="119829773" sldId="275"/>
            <ac:spMk id="8" creationId="{00000000-0000-0000-0000-000000000000}"/>
          </ac:spMkLst>
        </pc:spChg>
        <pc:spChg chg="mod">
          <ac:chgData name="Michelle Moore" userId="a9956a4204a58d54" providerId="LiveId" clId="{ACFFE258-0D33-4112-905A-8FE524E12EC0}" dt="2019-08-06T02:48:01.861" v="34" actId="208"/>
          <ac:spMkLst>
            <pc:docMk/>
            <pc:sldMk cId="119829773" sldId="275"/>
            <ac:spMk id="9" creationId="{00000000-0000-0000-0000-000000000000}"/>
          </ac:spMkLst>
        </pc:spChg>
        <pc:picChg chg="add mod">
          <ac:chgData name="Michelle Moore" userId="a9956a4204a58d54" providerId="LiveId" clId="{ACFFE258-0D33-4112-905A-8FE524E12EC0}" dt="2019-08-06T02:48:52.077" v="43" actId="1076"/>
          <ac:picMkLst>
            <pc:docMk/>
            <pc:sldMk cId="119829773" sldId="275"/>
            <ac:picMk id="4" creationId="{65854B82-4BB8-4B62-B891-F322B90BC8B7}"/>
          </ac:picMkLst>
        </pc:picChg>
        <pc:picChg chg="del">
          <ac:chgData name="Michelle Moore" userId="a9956a4204a58d54" providerId="LiveId" clId="{ACFFE258-0D33-4112-905A-8FE524E12EC0}" dt="2019-08-06T02:48:28.477" v="35" actId="478"/>
          <ac:picMkLst>
            <pc:docMk/>
            <pc:sldMk cId="119829773" sldId="275"/>
            <ac:picMk id="7" creationId="{00000000-0000-0000-0000-000000000000}"/>
          </ac:picMkLst>
        </pc:picChg>
      </pc:sldChg>
      <pc:sldChg chg="addSp delSp modSp">
        <pc:chgData name="Michelle Moore" userId="a9956a4204a58d54" providerId="LiveId" clId="{ACFFE258-0D33-4112-905A-8FE524E12EC0}" dt="2019-08-06T02:58:25.709" v="129" actId="1035"/>
        <pc:sldMkLst>
          <pc:docMk/>
          <pc:sldMk cId="1257238374" sldId="276"/>
        </pc:sldMkLst>
        <pc:spChg chg="mod">
          <ac:chgData name="Michelle Moore" userId="a9956a4204a58d54" providerId="LiveId" clId="{ACFFE258-0D33-4112-905A-8FE524E12EC0}" dt="2019-08-06T02:54:16.773" v="69" actId="1076"/>
          <ac:spMkLst>
            <pc:docMk/>
            <pc:sldMk cId="1257238374" sldId="276"/>
            <ac:spMk id="8" creationId="{00000000-0000-0000-0000-000000000000}"/>
          </ac:spMkLst>
        </pc:spChg>
        <pc:spChg chg="add del mod">
          <ac:chgData name="Michelle Moore" userId="a9956a4204a58d54" providerId="LiveId" clId="{ACFFE258-0D33-4112-905A-8FE524E12EC0}" dt="2019-08-06T02:56:59.890" v="76"/>
          <ac:spMkLst>
            <pc:docMk/>
            <pc:sldMk cId="1257238374" sldId="276"/>
            <ac:spMk id="11" creationId="{6054D730-29A6-47A4-9AB1-655CFEAB83DF}"/>
          </ac:spMkLst>
        </pc:spChg>
        <pc:spChg chg="add mod">
          <ac:chgData name="Michelle Moore" userId="a9956a4204a58d54" providerId="LiveId" clId="{ACFFE258-0D33-4112-905A-8FE524E12EC0}" dt="2019-08-06T02:58:05.870" v="127" actId="20577"/>
          <ac:spMkLst>
            <pc:docMk/>
            <pc:sldMk cId="1257238374" sldId="276"/>
            <ac:spMk id="12" creationId="{100C6F2C-EF5E-4040-BB70-1AF87F523994}"/>
          </ac:spMkLst>
        </pc:spChg>
        <pc:graphicFrameChg chg="del">
          <ac:chgData name="Michelle Moore" userId="a9956a4204a58d54" providerId="LiveId" clId="{ACFFE258-0D33-4112-905A-8FE524E12EC0}" dt="2019-08-06T02:55:47.221" v="70" actId="478"/>
          <ac:graphicFrameMkLst>
            <pc:docMk/>
            <pc:sldMk cId="1257238374" sldId="276"/>
            <ac:graphicFrameMk id="9" creationId="{00000000-0000-0000-0000-000000000000}"/>
          </ac:graphicFrameMkLst>
        </pc:graphicFrameChg>
        <pc:picChg chg="add mod">
          <ac:chgData name="Michelle Moore" userId="a9956a4204a58d54" providerId="LiveId" clId="{ACFFE258-0D33-4112-905A-8FE524E12EC0}" dt="2019-08-06T02:54:12.196" v="68" actId="1076"/>
          <ac:picMkLst>
            <pc:docMk/>
            <pc:sldMk cId="1257238374" sldId="276"/>
            <ac:picMk id="5" creationId="{4B8EB3CB-319A-4665-924A-211E66741C3D}"/>
          </ac:picMkLst>
        </pc:picChg>
        <pc:picChg chg="del">
          <ac:chgData name="Michelle Moore" userId="a9956a4204a58d54" providerId="LiveId" clId="{ACFFE258-0D33-4112-905A-8FE524E12EC0}" dt="2019-08-06T02:52:59.423" v="61" actId="478"/>
          <ac:picMkLst>
            <pc:docMk/>
            <pc:sldMk cId="1257238374" sldId="276"/>
            <ac:picMk id="6" creationId="{00000000-0000-0000-0000-000000000000}"/>
          </ac:picMkLst>
        </pc:picChg>
        <pc:picChg chg="del">
          <ac:chgData name="Michelle Moore" userId="a9956a4204a58d54" providerId="LiveId" clId="{ACFFE258-0D33-4112-905A-8FE524E12EC0}" dt="2019-08-06T02:53:57.487" v="67" actId="478"/>
          <ac:picMkLst>
            <pc:docMk/>
            <pc:sldMk cId="1257238374" sldId="276"/>
            <ac:picMk id="7" creationId="{00000000-0000-0000-0000-000000000000}"/>
          </ac:picMkLst>
        </pc:picChg>
        <pc:picChg chg="add mod">
          <ac:chgData name="Michelle Moore" userId="a9956a4204a58d54" providerId="LiveId" clId="{ACFFE258-0D33-4112-905A-8FE524E12EC0}" dt="2019-08-06T02:58:25.709" v="129" actId="1035"/>
          <ac:picMkLst>
            <pc:docMk/>
            <pc:sldMk cId="1257238374" sldId="276"/>
            <ac:picMk id="10" creationId="{B8010C0D-69E7-4784-83FA-2623C6C18F10}"/>
          </ac:picMkLst>
        </pc:picChg>
      </pc:sldChg>
      <pc:sldChg chg="addSp delSp modSp">
        <pc:chgData name="Michelle Moore" userId="a9956a4204a58d54" providerId="LiveId" clId="{ACFFE258-0D33-4112-905A-8FE524E12EC0}" dt="2019-08-06T03:02:23.271" v="156" actId="1036"/>
        <pc:sldMkLst>
          <pc:docMk/>
          <pc:sldMk cId="3528765273" sldId="277"/>
        </pc:sldMkLst>
        <pc:picChg chg="del">
          <ac:chgData name="Michelle Moore" userId="a9956a4204a58d54" providerId="LiveId" clId="{ACFFE258-0D33-4112-905A-8FE524E12EC0}" dt="2019-08-06T03:01:20.733" v="144" actId="478"/>
          <ac:picMkLst>
            <pc:docMk/>
            <pc:sldMk cId="3528765273" sldId="277"/>
            <ac:picMk id="5" creationId="{00000000-0000-0000-0000-000000000000}"/>
          </ac:picMkLst>
        </pc:picChg>
        <pc:picChg chg="del">
          <ac:chgData name="Michelle Moore" userId="a9956a4204a58d54" providerId="LiveId" clId="{ACFFE258-0D33-4112-905A-8FE524E12EC0}" dt="2019-08-06T03:01:42.141" v="148" actId="478"/>
          <ac:picMkLst>
            <pc:docMk/>
            <pc:sldMk cId="3528765273" sldId="277"/>
            <ac:picMk id="6" creationId="{00000000-0000-0000-0000-000000000000}"/>
          </ac:picMkLst>
        </pc:picChg>
        <pc:picChg chg="add mod">
          <ac:chgData name="Michelle Moore" userId="a9956a4204a58d54" providerId="LiveId" clId="{ACFFE258-0D33-4112-905A-8FE524E12EC0}" dt="2019-08-06T03:01:33.076" v="147" actId="1076"/>
          <ac:picMkLst>
            <pc:docMk/>
            <pc:sldMk cId="3528765273" sldId="277"/>
            <ac:picMk id="8" creationId="{3E834F2C-CD7E-4A08-985B-0301FB5C38B7}"/>
          </ac:picMkLst>
        </pc:picChg>
        <pc:picChg chg="add mod">
          <ac:chgData name="Michelle Moore" userId="a9956a4204a58d54" providerId="LiveId" clId="{ACFFE258-0D33-4112-905A-8FE524E12EC0}" dt="2019-08-06T03:02:23.271" v="156" actId="1036"/>
          <ac:picMkLst>
            <pc:docMk/>
            <pc:sldMk cId="3528765273" sldId="277"/>
            <ac:picMk id="9" creationId="{5EC6C461-9E64-494C-A97D-3AB4D16377F2}"/>
          </ac:picMkLst>
        </pc:picChg>
      </pc:sldChg>
      <pc:sldChg chg="addSp delSp modSp">
        <pc:chgData name="Michelle Moore" userId="a9956a4204a58d54" providerId="LiveId" clId="{ACFFE258-0D33-4112-905A-8FE524E12EC0}" dt="2019-08-06T03:10:02.373" v="171" actId="14100"/>
        <pc:sldMkLst>
          <pc:docMk/>
          <pc:sldMk cId="777599415" sldId="278"/>
        </pc:sldMkLst>
        <pc:spChg chg="mod">
          <ac:chgData name="Michelle Moore" userId="a9956a4204a58d54" providerId="LiveId" clId="{ACFFE258-0D33-4112-905A-8FE524E12EC0}" dt="2019-08-06T03:09:57.709" v="170" actId="20577"/>
          <ac:spMkLst>
            <pc:docMk/>
            <pc:sldMk cId="777599415" sldId="278"/>
            <ac:spMk id="4" creationId="{00000000-0000-0000-0000-000000000000}"/>
          </ac:spMkLst>
        </pc:spChg>
        <pc:picChg chg="del">
          <ac:chgData name="Michelle Moore" userId="a9956a4204a58d54" providerId="LiveId" clId="{ACFFE258-0D33-4112-905A-8FE524E12EC0}" dt="2019-08-06T03:08:57.319" v="158" actId="478"/>
          <ac:picMkLst>
            <pc:docMk/>
            <pc:sldMk cId="777599415" sldId="278"/>
            <ac:picMk id="5" creationId="{00000000-0000-0000-0000-000000000000}"/>
          </ac:picMkLst>
        </pc:picChg>
        <pc:picChg chg="del">
          <ac:chgData name="Michelle Moore" userId="a9956a4204a58d54" providerId="LiveId" clId="{ACFFE258-0D33-4112-905A-8FE524E12EC0}" dt="2019-08-06T03:09:37.933" v="164" actId="478"/>
          <ac:picMkLst>
            <pc:docMk/>
            <pc:sldMk cId="777599415" sldId="278"/>
            <ac:picMk id="7" creationId="{00000000-0000-0000-0000-000000000000}"/>
          </ac:picMkLst>
        </pc:picChg>
        <pc:picChg chg="add mod">
          <ac:chgData name="Michelle Moore" userId="a9956a4204a58d54" providerId="LiveId" clId="{ACFFE258-0D33-4112-905A-8FE524E12EC0}" dt="2019-08-06T03:09:08.932" v="163" actId="1036"/>
          <ac:picMkLst>
            <pc:docMk/>
            <pc:sldMk cId="777599415" sldId="278"/>
            <ac:picMk id="8" creationId="{9DAC32AD-084F-4A64-B038-82D194A73392}"/>
          </ac:picMkLst>
        </pc:picChg>
        <pc:picChg chg="add mod">
          <ac:chgData name="Michelle Moore" userId="a9956a4204a58d54" providerId="LiveId" clId="{ACFFE258-0D33-4112-905A-8FE524E12EC0}" dt="2019-08-06T03:10:02.373" v="171" actId="14100"/>
          <ac:picMkLst>
            <pc:docMk/>
            <pc:sldMk cId="777599415" sldId="278"/>
            <ac:picMk id="9" creationId="{5C9F0A24-33E9-4466-B255-EC3C25EADE1D}"/>
          </ac:picMkLst>
        </pc:picChg>
      </pc:sldChg>
      <pc:sldChg chg="addSp delSp modSp">
        <pc:chgData name="Michelle Moore" userId="a9956a4204a58d54" providerId="LiveId" clId="{ACFFE258-0D33-4112-905A-8FE524E12EC0}" dt="2019-08-06T03:15:40.828" v="213" actId="1076"/>
        <pc:sldMkLst>
          <pc:docMk/>
          <pc:sldMk cId="4146798638" sldId="279"/>
        </pc:sldMkLst>
        <pc:spChg chg="mod">
          <ac:chgData name="Michelle Moore" userId="a9956a4204a58d54" providerId="LiveId" clId="{ACFFE258-0D33-4112-905A-8FE524E12EC0}" dt="2019-08-06T03:15:24.846" v="209" actId="6549"/>
          <ac:spMkLst>
            <pc:docMk/>
            <pc:sldMk cId="4146798638" sldId="279"/>
            <ac:spMk id="9" creationId="{00000000-0000-0000-0000-000000000000}"/>
          </ac:spMkLst>
        </pc:spChg>
        <pc:spChg chg="add del mod">
          <ac:chgData name="Michelle Moore" userId="a9956a4204a58d54" providerId="LiveId" clId="{ACFFE258-0D33-4112-905A-8FE524E12EC0}" dt="2019-08-06T03:15:29.192" v="210" actId="478"/>
          <ac:spMkLst>
            <pc:docMk/>
            <pc:sldMk cId="4146798638" sldId="279"/>
            <ac:spMk id="10" creationId="{00000000-0000-0000-0000-000000000000}"/>
          </ac:spMkLst>
        </pc:spChg>
        <pc:spChg chg="add del">
          <ac:chgData name="Michelle Moore" userId="a9956a4204a58d54" providerId="LiveId" clId="{ACFFE258-0D33-4112-905A-8FE524E12EC0}" dt="2019-08-06T03:14:03.740" v="204"/>
          <ac:spMkLst>
            <pc:docMk/>
            <pc:sldMk cId="4146798638" sldId="279"/>
            <ac:spMk id="11" creationId="{EAEA8CDF-C7EB-4FBF-A179-A4183215CF0D}"/>
          </ac:spMkLst>
        </pc:spChg>
        <pc:picChg chg="add del mod">
          <ac:chgData name="Michelle Moore" userId="a9956a4204a58d54" providerId="LiveId" clId="{ACFFE258-0D33-4112-905A-8FE524E12EC0}" dt="2019-08-06T03:13:52.484" v="196"/>
          <ac:picMkLst>
            <pc:docMk/>
            <pc:sldMk cId="4146798638" sldId="279"/>
            <ac:picMk id="5" creationId="{2E2B4806-E2F3-4B95-90A5-11AFE2E03351}"/>
          </ac:picMkLst>
        </pc:picChg>
        <pc:picChg chg="add mod">
          <ac:chgData name="Michelle Moore" userId="a9956a4204a58d54" providerId="LiveId" clId="{ACFFE258-0D33-4112-905A-8FE524E12EC0}" dt="2019-08-06T03:15:40.828" v="213" actId="1076"/>
          <ac:picMkLst>
            <pc:docMk/>
            <pc:sldMk cId="4146798638" sldId="279"/>
            <ac:picMk id="6" creationId="{800FE0A6-71BC-4724-93B1-B6B8A32DC8E8}"/>
          </ac:picMkLst>
        </pc:picChg>
        <pc:picChg chg="add del">
          <ac:chgData name="Michelle Moore" userId="a9956a4204a58d54" providerId="LiveId" clId="{ACFFE258-0D33-4112-905A-8FE524E12EC0}" dt="2019-08-06T03:14:02.036" v="202" actId="478"/>
          <ac:picMkLst>
            <pc:docMk/>
            <pc:sldMk cId="4146798638" sldId="279"/>
            <ac:picMk id="7" creationId="{00000000-0000-0000-0000-000000000000}"/>
          </ac:picMkLst>
        </pc:picChg>
        <pc:picChg chg="add del">
          <ac:chgData name="Michelle Moore" userId="a9956a4204a58d54" providerId="LiveId" clId="{ACFFE258-0D33-4112-905A-8FE524E12EC0}" dt="2019-08-06T03:13:59.367" v="201" actId="478"/>
          <ac:picMkLst>
            <pc:docMk/>
            <pc:sldMk cId="4146798638" sldId="279"/>
            <ac:picMk id="8" creationId="{00000000-0000-0000-0000-000000000000}"/>
          </ac:picMkLst>
        </pc:picChg>
      </pc:sldChg>
      <pc:sldChg chg="modSp">
        <pc:chgData name="Michelle Moore" userId="a9956a4204a58d54" providerId="LiveId" clId="{ACFFE258-0D33-4112-905A-8FE524E12EC0}" dt="2019-08-06T03:19:55.525" v="243" actId="207"/>
        <pc:sldMkLst>
          <pc:docMk/>
          <pc:sldMk cId="108968607" sldId="280"/>
        </pc:sldMkLst>
        <pc:spChg chg="mod">
          <ac:chgData name="Michelle Moore" userId="a9956a4204a58d54" providerId="LiveId" clId="{ACFFE258-0D33-4112-905A-8FE524E12EC0}" dt="2019-08-06T03:19:21.525" v="235" actId="208"/>
          <ac:spMkLst>
            <pc:docMk/>
            <pc:sldMk cId="108968607" sldId="280"/>
            <ac:spMk id="6" creationId="{00000000-0000-0000-0000-000000000000}"/>
          </ac:spMkLst>
        </pc:spChg>
        <pc:spChg chg="mod">
          <ac:chgData name="Michelle Moore" userId="a9956a4204a58d54" providerId="LiveId" clId="{ACFFE258-0D33-4112-905A-8FE524E12EC0}" dt="2019-08-06T03:19:36.647" v="238" actId="207"/>
          <ac:spMkLst>
            <pc:docMk/>
            <pc:sldMk cId="108968607" sldId="280"/>
            <ac:spMk id="7" creationId="{00000000-0000-0000-0000-000000000000}"/>
          </ac:spMkLst>
        </pc:spChg>
        <pc:spChg chg="mod">
          <ac:chgData name="Michelle Moore" userId="a9956a4204a58d54" providerId="LiveId" clId="{ACFFE258-0D33-4112-905A-8FE524E12EC0}" dt="2019-08-06T03:19:40.934" v="239" actId="207"/>
          <ac:spMkLst>
            <pc:docMk/>
            <pc:sldMk cId="108968607" sldId="280"/>
            <ac:spMk id="8" creationId="{00000000-0000-0000-0000-000000000000}"/>
          </ac:spMkLst>
        </pc:spChg>
        <pc:spChg chg="mod">
          <ac:chgData name="Michelle Moore" userId="a9956a4204a58d54" providerId="LiveId" clId="{ACFFE258-0D33-4112-905A-8FE524E12EC0}" dt="2019-08-06T03:19:44.325" v="240" actId="207"/>
          <ac:spMkLst>
            <pc:docMk/>
            <pc:sldMk cId="108968607" sldId="280"/>
            <ac:spMk id="9" creationId="{00000000-0000-0000-0000-000000000000}"/>
          </ac:spMkLst>
        </pc:spChg>
        <pc:spChg chg="mod">
          <ac:chgData name="Michelle Moore" userId="a9956a4204a58d54" providerId="LiveId" clId="{ACFFE258-0D33-4112-905A-8FE524E12EC0}" dt="2019-08-06T03:19:52.389" v="242" actId="207"/>
          <ac:spMkLst>
            <pc:docMk/>
            <pc:sldMk cId="108968607" sldId="280"/>
            <ac:spMk id="10" creationId="{00000000-0000-0000-0000-000000000000}"/>
          </ac:spMkLst>
        </pc:spChg>
        <pc:spChg chg="mod">
          <ac:chgData name="Michelle Moore" userId="a9956a4204a58d54" providerId="LiveId" clId="{ACFFE258-0D33-4112-905A-8FE524E12EC0}" dt="2019-08-06T03:19:26.605" v="237" actId="208"/>
          <ac:spMkLst>
            <pc:docMk/>
            <pc:sldMk cId="108968607" sldId="280"/>
            <ac:spMk id="11" creationId="{00000000-0000-0000-0000-000000000000}"/>
          </ac:spMkLst>
        </pc:spChg>
        <pc:spChg chg="mod">
          <ac:chgData name="Michelle Moore" userId="a9956a4204a58d54" providerId="LiveId" clId="{ACFFE258-0D33-4112-905A-8FE524E12EC0}" dt="2019-08-06T03:19:47.901" v="241" actId="207"/>
          <ac:spMkLst>
            <pc:docMk/>
            <pc:sldMk cId="108968607" sldId="280"/>
            <ac:spMk id="12" creationId="{00000000-0000-0000-0000-000000000000}"/>
          </ac:spMkLst>
        </pc:spChg>
        <pc:spChg chg="mod">
          <ac:chgData name="Michelle Moore" userId="a9956a4204a58d54" providerId="LiveId" clId="{ACFFE258-0D33-4112-905A-8FE524E12EC0}" dt="2019-08-06T03:19:55.525" v="243" actId="207"/>
          <ac:spMkLst>
            <pc:docMk/>
            <pc:sldMk cId="108968607" sldId="280"/>
            <ac:spMk id="13" creationId="{00000000-0000-0000-0000-000000000000}"/>
          </ac:spMkLst>
        </pc:spChg>
      </pc:sldChg>
      <pc:sldChg chg="modSp">
        <pc:chgData name="Michelle Moore" userId="a9956a4204a58d54" providerId="LiveId" clId="{ACFFE258-0D33-4112-905A-8FE524E12EC0}" dt="2019-08-06T03:21:42.534" v="252" actId="207"/>
        <pc:sldMkLst>
          <pc:docMk/>
          <pc:sldMk cId="3217889469" sldId="281"/>
        </pc:sldMkLst>
        <pc:spChg chg="mod">
          <ac:chgData name="Michelle Moore" userId="a9956a4204a58d54" providerId="LiveId" clId="{ACFFE258-0D33-4112-905A-8FE524E12EC0}" dt="2019-08-06T03:21:27.077" v="248" actId="208"/>
          <ac:spMkLst>
            <pc:docMk/>
            <pc:sldMk cId="3217889469" sldId="281"/>
            <ac:spMk id="6" creationId="{00000000-0000-0000-0000-000000000000}"/>
          </ac:spMkLst>
        </pc:spChg>
        <pc:spChg chg="mod">
          <ac:chgData name="Michelle Moore" userId="a9956a4204a58d54" providerId="LiveId" clId="{ACFFE258-0D33-4112-905A-8FE524E12EC0}" dt="2019-08-06T03:21:32.417" v="249" actId="207"/>
          <ac:spMkLst>
            <pc:docMk/>
            <pc:sldMk cId="3217889469" sldId="281"/>
            <ac:spMk id="7" creationId="{00000000-0000-0000-0000-000000000000}"/>
          </ac:spMkLst>
        </pc:spChg>
        <pc:spChg chg="mod">
          <ac:chgData name="Michelle Moore" userId="a9956a4204a58d54" providerId="LiveId" clId="{ACFFE258-0D33-4112-905A-8FE524E12EC0}" dt="2019-08-06T03:21:35.765" v="250" actId="207"/>
          <ac:spMkLst>
            <pc:docMk/>
            <pc:sldMk cId="3217889469" sldId="281"/>
            <ac:spMk id="8" creationId="{00000000-0000-0000-0000-000000000000}"/>
          </ac:spMkLst>
        </pc:spChg>
        <pc:spChg chg="mod">
          <ac:chgData name="Michelle Moore" userId="a9956a4204a58d54" providerId="LiveId" clId="{ACFFE258-0D33-4112-905A-8FE524E12EC0}" dt="2019-08-06T03:21:42.534" v="252" actId="207"/>
          <ac:spMkLst>
            <pc:docMk/>
            <pc:sldMk cId="3217889469" sldId="281"/>
            <ac:spMk id="10" creationId="{00000000-0000-0000-0000-000000000000}"/>
          </ac:spMkLst>
        </pc:spChg>
        <pc:spChg chg="mod">
          <ac:chgData name="Michelle Moore" userId="a9956a4204a58d54" providerId="LiveId" clId="{ACFFE258-0D33-4112-905A-8FE524E12EC0}" dt="2019-08-06T03:21:17.193" v="246" actId="207"/>
          <ac:spMkLst>
            <pc:docMk/>
            <pc:sldMk cId="3217889469" sldId="281"/>
            <ac:spMk id="11" creationId="{00000000-0000-0000-0000-000000000000}"/>
          </ac:spMkLst>
        </pc:spChg>
        <pc:spChg chg="mod">
          <ac:chgData name="Michelle Moore" userId="a9956a4204a58d54" providerId="LiveId" clId="{ACFFE258-0D33-4112-905A-8FE524E12EC0}" dt="2019-08-06T03:21:38.805" v="251" actId="207"/>
          <ac:spMkLst>
            <pc:docMk/>
            <pc:sldMk cId="3217889469" sldId="281"/>
            <ac:spMk id="12" creationId="{00000000-0000-0000-0000-000000000000}"/>
          </ac:spMkLst>
        </pc:spChg>
      </pc:sldChg>
      <pc:sldChg chg="addSp delSp modSp">
        <pc:chgData name="Michelle Moore" userId="a9956a4204a58d54" providerId="LiveId" clId="{ACFFE258-0D33-4112-905A-8FE524E12EC0}" dt="2019-08-06T03:24:59.990" v="257" actId="1076"/>
        <pc:sldMkLst>
          <pc:docMk/>
          <pc:sldMk cId="4014396582" sldId="282"/>
        </pc:sldMkLst>
        <pc:picChg chg="del">
          <ac:chgData name="Michelle Moore" userId="a9956a4204a58d54" providerId="LiveId" clId="{ACFFE258-0D33-4112-905A-8FE524E12EC0}" dt="2019-08-06T03:24:49.590" v="254" actId="478"/>
          <ac:picMkLst>
            <pc:docMk/>
            <pc:sldMk cId="4014396582" sldId="282"/>
            <ac:picMk id="5" creationId="{00000000-0000-0000-0000-000000000000}"/>
          </ac:picMkLst>
        </pc:picChg>
        <pc:picChg chg="add mod">
          <ac:chgData name="Michelle Moore" userId="a9956a4204a58d54" providerId="LiveId" clId="{ACFFE258-0D33-4112-905A-8FE524E12EC0}" dt="2019-08-06T03:24:59.990" v="257" actId="1076"/>
          <ac:picMkLst>
            <pc:docMk/>
            <pc:sldMk cId="4014396582" sldId="282"/>
            <ac:picMk id="7" creationId="{6090ADB4-EA3B-45C3-BC7C-A2671634CD8F}"/>
          </ac:picMkLst>
        </pc:picChg>
      </pc:sldChg>
      <pc:sldChg chg="addSp delSp modSp">
        <pc:chgData name="Michelle Moore" userId="a9956a4204a58d54" providerId="LiveId" clId="{ACFFE258-0D33-4112-905A-8FE524E12EC0}" dt="2019-08-06T03:25:42.500" v="261" actId="1076"/>
        <pc:sldMkLst>
          <pc:docMk/>
          <pc:sldMk cId="3724306167" sldId="283"/>
        </pc:sldMkLst>
        <pc:picChg chg="add mod">
          <ac:chgData name="Michelle Moore" userId="a9956a4204a58d54" providerId="LiveId" clId="{ACFFE258-0D33-4112-905A-8FE524E12EC0}" dt="2019-08-06T03:25:42.500" v="261" actId="1076"/>
          <ac:picMkLst>
            <pc:docMk/>
            <pc:sldMk cId="3724306167" sldId="283"/>
            <ac:picMk id="6" creationId="{C6F70310-4505-4DE1-A874-9885EFCD75B1}"/>
          </ac:picMkLst>
        </pc:picChg>
        <pc:picChg chg="del">
          <ac:chgData name="Michelle Moore" userId="a9956a4204a58d54" providerId="LiveId" clId="{ACFFE258-0D33-4112-905A-8FE524E12EC0}" dt="2019-08-06T03:25:30.598" v="258" actId="478"/>
          <ac:picMkLst>
            <pc:docMk/>
            <pc:sldMk cId="3724306167" sldId="283"/>
            <ac:picMk id="2050" creationId="{00000000-0000-0000-0000-000000000000}"/>
          </ac:picMkLst>
        </pc:picChg>
      </pc:sldChg>
      <pc:sldChg chg="addSp delSp modSp">
        <pc:chgData name="Michelle Moore" userId="a9956a4204a58d54" providerId="LiveId" clId="{ACFFE258-0D33-4112-905A-8FE524E12EC0}" dt="2019-08-06T03:30:05.678" v="292" actId="208"/>
        <pc:sldMkLst>
          <pc:docMk/>
          <pc:sldMk cId="3033025931" sldId="284"/>
        </pc:sldMkLst>
        <pc:spChg chg="mod">
          <ac:chgData name="Michelle Moore" userId="a9956a4204a58d54" providerId="LiveId" clId="{ACFFE258-0D33-4112-905A-8FE524E12EC0}" dt="2019-08-06T03:30:05.678" v="292" actId="208"/>
          <ac:spMkLst>
            <pc:docMk/>
            <pc:sldMk cId="3033025931" sldId="284"/>
            <ac:spMk id="4" creationId="{00000000-0000-0000-0000-000000000000}"/>
          </ac:spMkLst>
        </pc:spChg>
        <pc:spChg chg="mod">
          <ac:chgData name="Michelle Moore" userId="a9956a4204a58d54" providerId="LiveId" clId="{ACFFE258-0D33-4112-905A-8FE524E12EC0}" dt="2019-08-06T03:27:52.617" v="275" actId="208"/>
          <ac:spMkLst>
            <pc:docMk/>
            <pc:sldMk cId="3033025931" sldId="284"/>
            <ac:spMk id="6" creationId="{00000000-0000-0000-0000-000000000000}"/>
          </ac:spMkLst>
        </pc:spChg>
        <pc:spChg chg="mod">
          <ac:chgData name="Michelle Moore" userId="a9956a4204a58d54" providerId="LiveId" clId="{ACFFE258-0D33-4112-905A-8FE524E12EC0}" dt="2019-08-06T03:27:58.413" v="277" actId="208"/>
          <ac:spMkLst>
            <pc:docMk/>
            <pc:sldMk cId="3033025931" sldId="284"/>
            <ac:spMk id="8" creationId="{00000000-0000-0000-0000-000000000000}"/>
          </ac:spMkLst>
        </pc:spChg>
        <pc:spChg chg="mod">
          <ac:chgData name="Michelle Moore" userId="a9956a4204a58d54" providerId="LiveId" clId="{ACFFE258-0D33-4112-905A-8FE524E12EC0}" dt="2019-08-06T03:29:47.801" v="288" actId="207"/>
          <ac:spMkLst>
            <pc:docMk/>
            <pc:sldMk cId="3033025931" sldId="284"/>
            <ac:spMk id="10" creationId="{00000000-0000-0000-0000-000000000000}"/>
          </ac:spMkLst>
        </pc:spChg>
        <pc:spChg chg="mod">
          <ac:chgData name="Michelle Moore" userId="a9956a4204a58d54" providerId="LiveId" clId="{ACFFE258-0D33-4112-905A-8FE524E12EC0}" dt="2019-08-06T03:29:52.934" v="289" actId="207"/>
          <ac:spMkLst>
            <pc:docMk/>
            <pc:sldMk cId="3033025931" sldId="284"/>
            <ac:spMk id="11" creationId="{00000000-0000-0000-0000-000000000000}"/>
          </ac:spMkLst>
        </pc:spChg>
        <pc:spChg chg="mod">
          <ac:chgData name="Michelle Moore" userId="a9956a4204a58d54" providerId="LiveId" clId="{ACFFE258-0D33-4112-905A-8FE524E12EC0}" dt="2019-08-06T03:29:57.333" v="290" actId="207"/>
          <ac:spMkLst>
            <pc:docMk/>
            <pc:sldMk cId="3033025931" sldId="284"/>
            <ac:spMk id="12" creationId="{00000000-0000-0000-0000-000000000000}"/>
          </ac:spMkLst>
        </pc:spChg>
        <pc:picChg chg="del">
          <ac:chgData name="Michelle Moore" userId="a9956a4204a58d54" providerId="LiveId" clId="{ACFFE258-0D33-4112-905A-8FE524E12EC0}" dt="2019-08-06T03:28:11.006" v="278" actId="478"/>
          <ac:picMkLst>
            <pc:docMk/>
            <pc:sldMk cId="3033025931" sldId="284"/>
            <ac:picMk id="7" creationId="{00000000-0000-0000-0000-000000000000}"/>
          </ac:picMkLst>
        </pc:picChg>
        <pc:picChg chg="del">
          <ac:chgData name="Michelle Moore" userId="a9956a4204a58d54" providerId="LiveId" clId="{ACFFE258-0D33-4112-905A-8FE524E12EC0}" dt="2019-08-06T03:29:18.477" v="284" actId="478"/>
          <ac:picMkLst>
            <pc:docMk/>
            <pc:sldMk cId="3033025931" sldId="284"/>
            <ac:picMk id="9" creationId="{00000000-0000-0000-0000-000000000000}"/>
          </ac:picMkLst>
        </pc:picChg>
        <pc:picChg chg="add mod">
          <ac:chgData name="Michelle Moore" userId="a9956a4204a58d54" providerId="LiveId" clId="{ACFFE258-0D33-4112-905A-8FE524E12EC0}" dt="2019-08-06T03:28:44.300" v="283" actId="1076"/>
          <ac:picMkLst>
            <pc:docMk/>
            <pc:sldMk cId="3033025931" sldId="284"/>
            <ac:picMk id="13" creationId="{3C0F9553-20A9-4683-9463-EEDB6112B223}"/>
          </ac:picMkLst>
        </pc:picChg>
        <pc:picChg chg="add mod">
          <ac:chgData name="Michelle Moore" userId="a9956a4204a58d54" providerId="LiveId" clId="{ACFFE258-0D33-4112-905A-8FE524E12EC0}" dt="2019-08-06T03:29:36.775" v="287" actId="1076"/>
          <ac:picMkLst>
            <pc:docMk/>
            <pc:sldMk cId="3033025931" sldId="284"/>
            <ac:picMk id="14" creationId="{1C63E4D4-5371-4D15-B848-C7899B483F2C}"/>
          </ac:picMkLst>
        </pc:picChg>
      </pc:sldChg>
      <pc:sldChg chg="addSp delSp modSp">
        <pc:chgData name="Michelle Moore" userId="a9956a4204a58d54" providerId="LiveId" clId="{ACFFE258-0D33-4112-905A-8FE524E12EC0}" dt="2019-08-06T03:33:22.917" v="315" actId="14100"/>
        <pc:sldMkLst>
          <pc:docMk/>
          <pc:sldMk cId="1138398954" sldId="285"/>
        </pc:sldMkLst>
        <pc:spChg chg="mod">
          <ac:chgData name="Michelle Moore" userId="a9956a4204a58d54" providerId="LiveId" clId="{ACFFE258-0D33-4112-905A-8FE524E12EC0}" dt="2019-08-06T03:31:54.344" v="302" actId="208"/>
          <ac:spMkLst>
            <pc:docMk/>
            <pc:sldMk cId="1138398954" sldId="285"/>
            <ac:spMk id="6" creationId="{00000000-0000-0000-0000-000000000000}"/>
          </ac:spMkLst>
        </pc:spChg>
        <pc:spChg chg="mod">
          <ac:chgData name="Michelle Moore" userId="a9956a4204a58d54" providerId="LiveId" clId="{ACFFE258-0D33-4112-905A-8FE524E12EC0}" dt="2019-08-06T03:33:22.917" v="315" actId="14100"/>
          <ac:spMkLst>
            <pc:docMk/>
            <pc:sldMk cId="1138398954" sldId="285"/>
            <ac:spMk id="8" creationId="{00000000-0000-0000-0000-000000000000}"/>
          </ac:spMkLst>
        </pc:spChg>
        <pc:picChg chg="del">
          <ac:chgData name="Michelle Moore" userId="a9956a4204a58d54" providerId="LiveId" clId="{ACFFE258-0D33-4112-905A-8FE524E12EC0}" dt="2019-08-06T03:33:03.309" v="311" actId="478"/>
          <ac:picMkLst>
            <pc:docMk/>
            <pc:sldMk cId="1138398954" sldId="285"/>
            <ac:picMk id="5" creationId="{00000000-0000-0000-0000-000000000000}"/>
          </ac:picMkLst>
        </pc:picChg>
        <pc:picChg chg="del">
          <ac:chgData name="Michelle Moore" userId="a9956a4204a58d54" providerId="LiveId" clId="{ACFFE258-0D33-4112-905A-8FE524E12EC0}" dt="2019-08-06T03:32:21.101" v="305" actId="478"/>
          <ac:picMkLst>
            <pc:docMk/>
            <pc:sldMk cId="1138398954" sldId="285"/>
            <ac:picMk id="7" creationId="{00000000-0000-0000-0000-000000000000}"/>
          </ac:picMkLst>
        </pc:picChg>
        <pc:picChg chg="add mod">
          <ac:chgData name="Michelle Moore" userId="a9956a4204a58d54" providerId="LiveId" clId="{ACFFE258-0D33-4112-905A-8FE524E12EC0}" dt="2019-08-06T03:32:44.253" v="310" actId="1076"/>
          <ac:picMkLst>
            <pc:docMk/>
            <pc:sldMk cId="1138398954" sldId="285"/>
            <ac:picMk id="9" creationId="{23C3BD9B-9543-40C6-879E-879DDB0ACF6C}"/>
          </ac:picMkLst>
        </pc:picChg>
        <pc:picChg chg="add mod">
          <ac:chgData name="Michelle Moore" userId="a9956a4204a58d54" providerId="LiveId" clId="{ACFFE258-0D33-4112-905A-8FE524E12EC0}" dt="2019-08-06T03:33:15.516" v="314" actId="1076"/>
          <ac:picMkLst>
            <pc:docMk/>
            <pc:sldMk cId="1138398954" sldId="285"/>
            <ac:picMk id="10" creationId="{E636BCCC-94EF-426B-BA6A-45CF3FEEC52D}"/>
          </ac:picMkLst>
        </pc:picChg>
      </pc:sldChg>
      <pc:sldChg chg="delSp modSp">
        <pc:chgData name="Michelle Moore" userId="a9956a4204a58d54" providerId="LiveId" clId="{ACFFE258-0D33-4112-905A-8FE524E12EC0}" dt="2019-08-06T03:36:11.821" v="329" actId="207"/>
        <pc:sldMkLst>
          <pc:docMk/>
          <pc:sldMk cId="1592450775" sldId="286"/>
        </pc:sldMkLst>
        <pc:spChg chg="mod">
          <ac:chgData name="Michelle Moore" userId="a9956a4204a58d54" providerId="LiveId" clId="{ACFFE258-0D33-4112-905A-8FE524E12EC0}" dt="2019-08-06T03:36:01.044" v="327" actId="208"/>
          <ac:spMkLst>
            <pc:docMk/>
            <pc:sldMk cId="1592450775" sldId="286"/>
            <ac:spMk id="8" creationId="{00000000-0000-0000-0000-000000000000}"/>
          </ac:spMkLst>
        </pc:spChg>
        <pc:spChg chg="mod">
          <ac:chgData name="Michelle Moore" userId="a9956a4204a58d54" providerId="LiveId" clId="{ACFFE258-0D33-4112-905A-8FE524E12EC0}" dt="2019-08-06T03:36:07.945" v="328" actId="207"/>
          <ac:spMkLst>
            <pc:docMk/>
            <pc:sldMk cId="1592450775" sldId="286"/>
            <ac:spMk id="9" creationId="{00000000-0000-0000-0000-000000000000}"/>
          </ac:spMkLst>
        </pc:spChg>
        <pc:spChg chg="mod">
          <ac:chgData name="Michelle Moore" userId="a9956a4204a58d54" providerId="LiveId" clId="{ACFFE258-0D33-4112-905A-8FE524E12EC0}" dt="2019-08-06T03:36:11.821" v="329" actId="207"/>
          <ac:spMkLst>
            <pc:docMk/>
            <pc:sldMk cId="1592450775" sldId="286"/>
            <ac:spMk id="10" creationId="{00000000-0000-0000-0000-000000000000}"/>
          </ac:spMkLst>
        </pc:spChg>
        <pc:spChg chg="del">
          <ac:chgData name="Michelle Moore" userId="a9956a4204a58d54" providerId="LiveId" clId="{ACFFE258-0D33-4112-905A-8FE524E12EC0}" dt="2019-08-06T03:35:15.677" v="321" actId="478"/>
          <ac:spMkLst>
            <pc:docMk/>
            <pc:sldMk cId="1592450775" sldId="286"/>
            <ac:spMk id="11" creationId="{00000000-0000-0000-0000-000000000000}"/>
          </ac:spMkLst>
        </pc:spChg>
        <pc:spChg chg="del">
          <ac:chgData name="Michelle Moore" userId="a9956a4204a58d54" providerId="LiveId" clId="{ACFFE258-0D33-4112-905A-8FE524E12EC0}" dt="2019-08-06T03:35:18.023" v="322" actId="478"/>
          <ac:spMkLst>
            <pc:docMk/>
            <pc:sldMk cId="1592450775" sldId="286"/>
            <ac:spMk id="12" creationId="{00000000-0000-0000-0000-000000000000}"/>
          </ac:spMkLst>
        </pc:spChg>
      </pc:sldChg>
      <pc:sldChg chg="modSp">
        <pc:chgData name="Michelle Moore" userId="a9956a4204a58d54" providerId="LiveId" clId="{ACFFE258-0D33-4112-905A-8FE524E12EC0}" dt="2019-08-06T03:49:38.550" v="621" actId="207"/>
        <pc:sldMkLst>
          <pc:docMk/>
          <pc:sldMk cId="2814790425" sldId="287"/>
        </pc:sldMkLst>
        <pc:spChg chg="mod">
          <ac:chgData name="Michelle Moore" userId="a9956a4204a58d54" providerId="LiveId" clId="{ACFFE258-0D33-4112-905A-8FE524E12EC0}" dt="2019-08-06T03:49:21.184" v="618" actId="207"/>
          <ac:spMkLst>
            <pc:docMk/>
            <pc:sldMk cId="2814790425" sldId="287"/>
            <ac:spMk id="4" creationId="{00000000-0000-0000-0000-000000000000}"/>
          </ac:spMkLst>
        </pc:spChg>
        <pc:spChg chg="mod">
          <ac:chgData name="Michelle Moore" userId="a9956a4204a58d54" providerId="LiveId" clId="{ACFFE258-0D33-4112-905A-8FE524E12EC0}" dt="2019-08-06T03:49:38.550" v="621" actId="207"/>
          <ac:spMkLst>
            <pc:docMk/>
            <pc:sldMk cId="2814790425" sldId="287"/>
            <ac:spMk id="5" creationId="{00000000-0000-0000-0000-000000000000}"/>
          </ac:spMkLst>
        </pc:spChg>
      </pc:sldChg>
      <pc:sldChg chg="addSp delSp modSp">
        <pc:chgData name="Michelle Moore" userId="a9956a4204a58d54" providerId="LiveId" clId="{ACFFE258-0D33-4112-905A-8FE524E12EC0}" dt="2019-08-06T03:42:22.860" v="452" actId="208"/>
        <pc:sldMkLst>
          <pc:docMk/>
          <pc:sldMk cId="2321905026" sldId="288"/>
        </pc:sldMkLst>
        <pc:spChg chg="mod">
          <ac:chgData name="Michelle Moore" userId="a9956a4204a58d54" providerId="LiveId" clId="{ACFFE258-0D33-4112-905A-8FE524E12EC0}" dt="2019-08-06T03:40:46.765" v="439" actId="208"/>
          <ac:spMkLst>
            <pc:docMk/>
            <pc:sldMk cId="2321905026" sldId="288"/>
            <ac:spMk id="5" creationId="{00000000-0000-0000-0000-000000000000}"/>
          </ac:spMkLst>
        </pc:spChg>
        <pc:spChg chg="mod">
          <ac:chgData name="Michelle Moore" userId="a9956a4204a58d54" providerId="LiveId" clId="{ACFFE258-0D33-4112-905A-8FE524E12EC0}" dt="2019-08-06T03:42:22.860" v="452" actId="208"/>
          <ac:spMkLst>
            <pc:docMk/>
            <pc:sldMk cId="2321905026" sldId="288"/>
            <ac:spMk id="7" creationId="{00000000-0000-0000-0000-000000000000}"/>
          </ac:spMkLst>
        </pc:spChg>
        <pc:spChg chg="del">
          <ac:chgData name="Michelle Moore" userId="a9956a4204a58d54" providerId="LiveId" clId="{ACFFE258-0D33-4112-905A-8FE524E12EC0}" dt="2019-08-06T03:41:04.111" v="441" actId="478"/>
          <ac:spMkLst>
            <pc:docMk/>
            <pc:sldMk cId="2321905026" sldId="288"/>
            <ac:spMk id="8" creationId="{00000000-0000-0000-0000-000000000000}"/>
          </ac:spMkLst>
        </pc:spChg>
        <pc:spChg chg="del">
          <ac:chgData name="Michelle Moore" userId="a9956a4204a58d54" providerId="LiveId" clId="{ACFFE258-0D33-4112-905A-8FE524E12EC0}" dt="2019-08-06T03:41:18.798" v="443" actId="478"/>
          <ac:spMkLst>
            <pc:docMk/>
            <pc:sldMk cId="2321905026" sldId="288"/>
            <ac:spMk id="9" creationId="{00000000-0000-0000-0000-000000000000}"/>
          </ac:spMkLst>
        </pc:spChg>
        <pc:picChg chg="del">
          <ac:chgData name="Michelle Moore" userId="a9956a4204a58d54" providerId="LiveId" clId="{ACFFE258-0D33-4112-905A-8FE524E12EC0}" dt="2019-08-06T03:41:56.737" v="446" actId="478"/>
          <ac:picMkLst>
            <pc:docMk/>
            <pc:sldMk cId="2321905026" sldId="288"/>
            <ac:picMk id="6" creationId="{00000000-0000-0000-0000-000000000000}"/>
          </ac:picMkLst>
        </pc:picChg>
        <pc:picChg chg="add mod">
          <ac:chgData name="Michelle Moore" userId="a9956a4204a58d54" providerId="LiveId" clId="{ACFFE258-0D33-4112-905A-8FE524E12EC0}" dt="2019-08-06T03:42:12.085" v="450" actId="1076"/>
          <ac:picMkLst>
            <pc:docMk/>
            <pc:sldMk cId="2321905026" sldId="288"/>
            <ac:picMk id="10" creationId="{B28EDB3C-44E1-4C78-A25B-C53504436EBB}"/>
          </ac:picMkLst>
        </pc:picChg>
        <pc:picChg chg="del">
          <ac:chgData name="Michelle Moore" userId="a9956a4204a58d54" providerId="LiveId" clId="{ACFFE258-0D33-4112-905A-8FE524E12EC0}" dt="2019-08-06T03:41:27.046" v="445" actId="478"/>
          <ac:picMkLst>
            <pc:docMk/>
            <pc:sldMk cId="2321905026" sldId="288"/>
            <ac:picMk id="2050" creationId="{00000000-0000-0000-0000-000000000000}"/>
          </ac:picMkLst>
        </pc:picChg>
      </pc:sldChg>
      <pc:sldChg chg="delSp modSp">
        <pc:chgData name="Michelle Moore" userId="a9956a4204a58d54" providerId="LiveId" clId="{ACFFE258-0D33-4112-905A-8FE524E12EC0}" dt="2019-08-06T03:52:34.028" v="647" actId="1036"/>
        <pc:sldMkLst>
          <pc:docMk/>
          <pc:sldMk cId="2223465584" sldId="289"/>
        </pc:sldMkLst>
        <pc:spChg chg="mod">
          <ac:chgData name="Michelle Moore" userId="a9956a4204a58d54" providerId="LiveId" clId="{ACFFE258-0D33-4112-905A-8FE524E12EC0}" dt="2019-08-06T03:52:34.028" v="647" actId="1036"/>
          <ac:spMkLst>
            <pc:docMk/>
            <pc:sldMk cId="2223465584" sldId="289"/>
            <ac:spMk id="7" creationId="{00000000-0000-0000-0000-000000000000}"/>
          </ac:spMkLst>
        </pc:spChg>
        <pc:spChg chg="del">
          <ac:chgData name="Michelle Moore" userId="a9956a4204a58d54" providerId="LiveId" clId="{ACFFE258-0D33-4112-905A-8FE524E12EC0}" dt="2019-08-06T03:52:26.141" v="644" actId="478"/>
          <ac:spMkLst>
            <pc:docMk/>
            <pc:sldMk cId="2223465584" sldId="289"/>
            <ac:spMk id="8" creationId="{00000000-0000-0000-0000-000000000000}"/>
          </ac:spMkLst>
        </pc:spChg>
        <pc:picChg chg="del">
          <ac:chgData name="Michelle Moore" userId="a9956a4204a58d54" providerId="LiveId" clId="{ACFFE258-0D33-4112-905A-8FE524E12EC0}" dt="2019-08-06T03:52:04.448" v="640" actId="478"/>
          <ac:picMkLst>
            <pc:docMk/>
            <pc:sldMk cId="2223465584" sldId="289"/>
            <ac:picMk id="6" creationId="{00000000-0000-0000-0000-000000000000}"/>
          </ac:picMkLst>
        </pc:picChg>
      </pc:sldChg>
      <pc:sldChg chg="addSp delSp modSp add">
        <pc:chgData name="Michelle Moore" userId="a9956a4204a58d54" providerId="LiveId" clId="{ACFFE258-0D33-4112-905A-8FE524E12EC0}" dt="2019-08-06T03:17:21.877" v="229" actId="1076"/>
        <pc:sldMkLst>
          <pc:docMk/>
          <pc:sldMk cId="422579449" sldId="290"/>
        </pc:sldMkLst>
        <pc:spChg chg="mod">
          <ac:chgData name="Michelle Moore" userId="a9956a4204a58d54" providerId="LiveId" clId="{ACFFE258-0D33-4112-905A-8FE524E12EC0}" dt="2019-08-06T03:11:14.338" v="175"/>
          <ac:spMkLst>
            <pc:docMk/>
            <pc:sldMk cId="422579449" sldId="290"/>
            <ac:spMk id="2" creationId="{8DA0B4F3-7A32-4851-8AAE-CA7E6DD61A94}"/>
          </ac:spMkLst>
        </pc:spChg>
        <pc:spChg chg="add mod">
          <ac:chgData name="Michelle Moore" userId="a9956a4204a58d54" providerId="LiveId" clId="{ACFFE258-0D33-4112-905A-8FE524E12EC0}" dt="2019-08-06T03:15:57.469" v="217" actId="6549"/>
          <ac:spMkLst>
            <pc:docMk/>
            <pc:sldMk cId="422579449" sldId="290"/>
            <ac:spMk id="6" creationId="{10BFD28E-11DA-4CD2-8269-4EF33DFA9F57}"/>
          </ac:spMkLst>
        </pc:spChg>
        <pc:spChg chg="add mod">
          <ac:chgData name="Michelle Moore" userId="a9956a4204a58d54" providerId="LiveId" clId="{ACFFE258-0D33-4112-905A-8FE524E12EC0}" dt="2019-08-06T03:16:37.901" v="225" actId="1076"/>
          <ac:spMkLst>
            <pc:docMk/>
            <pc:sldMk cId="422579449" sldId="290"/>
            <ac:spMk id="7" creationId="{724CBB07-97AA-4EA5-85AD-A1BD72DF2DCC}"/>
          </ac:spMkLst>
        </pc:spChg>
        <pc:spChg chg="add del mod">
          <ac:chgData name="Michelle Moore" userId="a9956a4204a58d54" providerId="LiveId" clId="{ACFFE258-0D33-4112-905A-8FE524E12EC0}" dt="2019-08-06T03:13:46.886" v="192"/>
          <ac:spMkLst>
            <pc:docMk/>
            <pc:sldMk cId="422579449" sldId="290"/>
            <ac:spMk id="8" creationId="{ECF75353-20C1-45EC-BBDF-07859ADE0ADD}"/>
          </ac:spMkLst>
        </pc:spChg>
        <pc:spChg chg="add mod">
          <ac:chgData name="Michelle Moore" userId="a9956a4204a58d54" providerId="LiveId" clId="{ACFFE258-0D33-4112-905A-8FE524E12EC0}" dt="2019-08-06T03:16:43.645" v="226" actId="1076"/>
          <ac:spMkLst>
            <pc:docMk/>
            <pc:sldMk cId="422579449" sldId="290"/>
            <ac:spMk id="9" creationId="{3CEEC074-A40A-4C4E-96E5-ED6A628CD476}"/>
          </ac:spMkLst>
        </pc:spChg>
        <pc:picChg chg="add del">
          <ac:chgData name="Michelle Moore" userId="a9956a4204a58d54" providerId="LiveId" clId="{ACFFE258-0D33-4112-905A-8FE524E12EC0}" dt="2019-08-06T03:16:05.574" v="219" actId="478"/>
          <ac:picMkLst>
            <pc:docMk/>
            <pc:sldMk cId="422579449" sldId="290"/>
            <ac:picMk id="5" creationId="{ADBAD54F-9090-4A23-AECA-75E3A476E9D7}"/>
          </ac:picMkLst>
        </pc:picChg>
        <pc:picChg chg="add mod">
          <ac:chgData name="Michelle Moore" userId="a9956a4204a58d54" providerId="LiveId" clId="{ACFFE258-0D33-4112-905A-8FE524E12EC0}" dt="2019-08-06T03:17:21.877" v="229" actId="1076"/>
          <ac:picMkLst>
            <pc:docMk/>
            <pc:sldMk cId="422579449" sldId="290"/>
            <ac:picMk id="10" creationId="{4A9B410D-0BA9-46D2-BF57-A445EBF8A146}"/>
          </ac:picMkLst>
        </pc:picChg>
      </pc:sldChg>
      <pc:sldChg chg="addSp modSp add">
        <pc:chgData name="Michelle Moore" userId="a9956a4204a58d54" providerId="LiveId" clId="{ACFFE258-0D33-4112-905A-8FE524E12EC0}" dt="2019-08-06T03:45:04.623" v="531" actId="20577"/>
        <pc:sldMkLst>
          <pc:docMk/>
          <pc:sldMk cId="1779202919" sldId="291"/>
        </pc:sldMkLst>
        <pc:spChg chg="mod">
          <ac:chgData name="Michelle Moore" userId="a9956a4204a58d54" providerId="LiveId" clId="{ACFFE258-0D33-4112-905A-8FE524E12EC0}" dt="2019-08-06T03:34:05.470" v="317"/>
          <ac:spMkLst>
            <pc:docMk/>
            <pc:sldMk cId="1779202919" sldId="291"/>
            <ac:spMk id="2" creationId="{C25CA279-BE7A-46BC-99A7-A648EF763932}"/>
          </ac:spMkLst>
        </pc:spChg>
        <pc:spChg chg="add mod">
          <ac:chgData name="Michelle Moore" userId="a9956a4204a58d54" providerId="LiveId" clId="{ACFFE258-0D33-4112-905A-8FE524E12EC0}" dt="2019-08-06T03:45:04.623" v="531" actId="20577"/>
          <ac:spMkLst>
            <pc:docMk/>
            <pc:sldMk cId="1779202919" sldId="291"/>
            <ac:spMk id="5" creationId="{CD6D4741-AE5E-43F2-91D5-D50967F01269}"/>
          </ac:spMkLst>
        </pc:spChg>
        <pc:spChg chg="add mod">
          <ac:chgData name="Michelle Moore" userId="a9956a4204a58d54" providerId="LiveId" clId="{ACFFE258-0D33-4112-905A-8FE524E12EC0}" dt="2019-08-06T03:39:01.414" v="414" actId="1035"/>
          <ac:spMkLst>
            <pc:docMk/>
            <pc:sldMk cId="1779202919" sldId="291"/>
            <ac:spMk id="6" creationId="{5D47D4FD-4A30-47CC-B7E9-8266E4EA6A42}"/>
          </ac:spMkLst>
        </pc:spChg>
      </pc:sldChg>
      <pc:sldChg chg="addSp delSp modSp add">
        <pc:chgData name="Michelle Moore" userId="a9956a4204a58d54" providerId="LiveId" clId="{ACFFE258-0D33-4112-905A-8FE524E12EC0}" dt="2019-08-06T03:48:56.845" v="617" actId="208"/>
        <pc:sldMkLst>
          <pc:docMk/>
          <pc:sldMk cId="1216011975" sldId="292"/>
        </pc:sldMkLst>
        <pc:spChg chg="mod">
          <ac:chgData name="Michelle Moore" userId="a9956a4204a58d54" providerId="LiveId" clId="{ACFFE258-0D33-4112-905A-8FE524E12EC0}" dt="2019-08-06T03:40:32.013" v="437" actId="20577"/>
          <ac:spMkLst>
            <pc:docMk/>
            <pc:sldMk cId="1216011975" sldId="292"/>
            <ac:spMk id="2" creationId="{CC637E52-C6DF-4FAC-BE2A-6D7625538AB7}"/>
          </ac:spMkLst>
        </pc:spChg>
        <pc:spChg chg="add del">
          <ac:chgData name="Michelle Moore" userId="a9956a4204a58d54" providerId="LiveId" clId="{ACFFE258-0D33-4112-905A-8FE524E12EC0}" dt="2019-08-06T03:40:26.656" v="426" actId="478"/>
          <ac:spMkLst>
            <pc:docMk/>
            <pc:sldMk cId="1216011975" sldId="292"/>
            <ac:spMk id="5" creationId="{F9C36A7B-4510-4234-9FA8-F583416CD5B0}"/>
          </ac:spMkLst>
        </pc:spChg>
        <pc:spChg chg="add mod">
          <ac:chgData name="Michelle Moore" userId="a9956a4204a58d54" providerId="LiveId" clId="{ACFFE258-0D33-4112-905A-8FE524E12EC0}" dt="2019-08-06T03:48:27.656" v="610" actId="20577"/>
          <ac:spMkLst>
            <pc:docMk/>
            <pc:sldMk cId="1216011975" sldId="292"/>
            <ac:spMk id="6" creationId="{01300205-4DC4-4FDC-A3CD-04C1616B96D0}"/>
          </ac:spMkLst>
        </pc:spChg>
        <pc:spChg chg="add mod">
          <ac:chgData name="Michelle Moore" userId="a9956a4204a58d54" providerId="LiveId" clId="{ACFFE258-0D33-4112-905A-8FE524E12EC0}" dt="2019-08-06T03:48:56.845" v="617" actId="208"/>
          <ac:spMkLst>
            <pc:docMk/>
            <pc:sldMk cId="1216011975" sldId="292"/>
            <ac:spMk id="7" creationId="{C41D16F4-376A-4DFE-AB96-52518274CD4F}"/>
          </ac:spMkLst>
        </pc:spChg>
        <pc:spChg chg="add mod">
          <ac:chgData name="Michelle Moore" userId="a9956a4204a58d54" providerId="LiveId" clId="{ACFFE258-0D33-4112-905A-8FE524E12EC0}" dt="2019-08-06T03:48:36.368" v="613" actId="1035"/>
          <ac:spMkLst>
            <pc:docMk/>
            <pc:sldMk cId="1216011975" sldId="292"/>
            <ac:spMk id="9" creationId="{A24B137B-D991-47DE-851D-97A42540192A}"/>
          </ac:spMkLst>
        </pc:spChg>
        <pc:picChg chg="add del">
          <ac:chgData name="Michelle Moore" userId="a9956a4204a58d54" providerId="LiveId" clId="{ACFFE258-0D33-4112-905A-8FE524E12EC0}" dt="2019-08-06T03:48:40.062" v="614" actId="478"/>
          <ac:picMkLst>
            <pc:docMk/>
            <pc:sldMk cId="1216011975" sldId="292"/>
            <ac:picMk id="8" creationId="{FA1E6DE8-E73F-4D9F-9752-F6EF46F0FD4D}"/>
          </ac:picMkLst>
        </pc:picChg>
      </pc:sldChg>
      <pc:sldChg chg="add del">
        <pc:chgData name="Michelle Moore" userId="a9956a4204a58d54" providerId="LiveId" clId="{ACFFE258-0D33-4112-905A-8FE524E12EC0}" dt="2019-08-06T03:35:03.063" v="319"/>
        <pc:sldMkLst>
          <pc:docMk/>
          <pc:sldMk cId="1735545020" sldId="292"/>
        </pc:sldMkLst>
      </pc:sldChg>
      <pc:sldChg chg="addSp modSp add">
        <pc:chgData name="Michelle Moore" userId="a9956a4204a58d54" providerId="LiveId" clId="{ACFFE258-0D33-4112-905A-8FE524E12EC0}" dt="2019-08-06T03:51:49.029" v="639" actId="1076"/>
        <pc:sldMkLst>
          <pc:docMk/>
          <pc:sldMk cId="865367007" sldId="293"/>
        </pc:sldMkLst>
        <pc:spChg chg="mod">
          <ac:chgData name="Michelle Moore" userId="a9956a4204a58d54" providerId="LiveId" clId="{ACFFE258-0D33-4112-905A-8FE524E12EC0}" dt="2019-08-06T03:51:07.733" v="636" actId="20577"/>
          <ac:spMkLst>
            <pc:docMk/>
            <pc:sldMk cId="865367007" sldId="293"/>
            <ac:spMk id="2" creationId="{08788D53-BFAB-4FFD-A313-E5077BF49CF4}"/>
          </ac:spMkLst>
        </pc:spChg>
        <pc:picChg chg="add mod">
          <ac:chgData name="Michelle Moore" userId="a9956a4204a58d54" providerId="LiveId" clId="{ACFFE258-0D33-4112-905A-8FE524E12EC0}" dt="2019-08-06T03:51:49.029" v="639" actId="1076"/>
          <ac:picMkLst>
            <pc:docMk/>
            <pc:sldMk cId="865367007" sldId="293"/>
            <ac:picMk id="5" creationId="{3C542BEC-5F91-4983-9E8B-15517665F7A7}"/>
          </ac:picMkLst>
        </pc:picChg>
      </pc:sldChg>
      <pc:sldChg chg="modSp add setBg">
        <pc:chgData name="Michelle Moore" userId="a9956a4204a58d54" providerId="LiveId" clId="{ACFFE258-0D33-4112-905A-8FE524E12EC0}" dt="2019-08-06T03:53:31.121" v="651"/>
        <pc:sldMkLst>
          <pc:docMk/>
          <pc:sldMk cId="3961364454" sldId="294"/>
        </pc:sldMkLst>
        <pc:spChg chg="mod">
          <ac:chgData name="Michelle Moore" userId="a9956a4204a58d54" providerId="LiveId" clId="{ACFFE258-0D33-4112-905A-8FE524E12EC0}" dt="2019-08-06T03:53:18.725" v="650" actId="20577"/>
          <ac:spMkLst>
            <pc:docMk/>
            <pc:sldMk cId="3961364454" sldId="294"/>
            <ac:spMk id="2" creationId="{5C348E05-F320-46C6-83FB-3A801B890520}"/>
          </ac:spMkLst>
        </pc:spChg>
      </pc:sldChg>
      <pc:sldChg chg="modSp add">
        <pc:chgData name="Michelle Moore" userId="a9956a4204a58d54" providerId="LiveId" clId="{ACFFE258-0D33-4112-905A-8FE524E12EC0}" dt="2019-08-06T03:55:29.294" v="668" actId="20577"/>
        <pc:sldMkLst>
          <pc:docMk/>
          <pc:sldMk cId="846165772" sldId="295"/>
        </pc:sldMkLst>
        <pc:spChg chg="mod">
          <ac:chgData name="Michelle Moore" userId="a9956a4204a58d54" providerId="LiveId" clId="{ACFFE258-0D33-4112-905A-8FE524E12EC0}" dt="2019-08-06T03:55:29.294" v="668" actId="20577"/>
          <ac:spMkLst>
            <pc:docMk/>
            <pc:sldMk cId="846165772" sldId="295"/>
            <ac:spMk id="2" creationId="{7504CC21-5ED4-4866-AE46-5281A2584822}"/>
          </ac:spMkLst>
        </pc:spChg>
        <pc:spChg chg="mod">
          <ac:chgData name="Michelle Moore" userId="a9956a4204a58d54" providerId="LiveId" clId="{ACFFE258-0D33-4112-905A-8FE524E12EC0}" dt="2019-08-06T03:55:15.583" v="666" actId="27636"/>
          <ac:spMkLst>
            <pc:docMk/>
            <pc:sldMk cId="846165772" sldId="295"/>
            <ac:spMk id="5" creationId="{CE7867EE-52BD-47F5-AC85-1311C4E550A6}"/>
          </ac:spMkLst>
        </pc:spChg>
        <pc:spChg chg="mod">
          <ac:chgData name="Michelle Moore" userId="a9956a4204a58d54" providerId="LiveId" clId="{ACFFE258-0D33-4112-905A-8FE524E12EC0}" dt="2019-08-06T03:53:50.991" v="654" actId="20577"/>
          <ac:spMkLst>
            <pc:docMk/>
            <pc:sldMk cId="846165772" sldId="295"/>
            <ac:spMk id="6" creationId="{5641540B-BCA6-4C50-865F-0A9C65A0B1C6}"/>
          </ac:spMkLst>
        </pc:spChg>
      </pc:sldChg>
      <pc:sldChg chg="addSp delSp modSp add">
        <pc:chgData name="Michelle Moore" userId="a9956a4204a58d54" providerId="LiveId" clId="{ACFFE258-0D33-4112-905A-8FE524E12EC0}" dt="2019-08-06T04:04:06.791" v="758" actId="20577"/>
        <pc:sldMkLst>
          <pc:docMk/>
          <pc:sldMk cId="1338045592" sldId="296"/>
        </pc:sldMkLst>
        <pc:spChg chg="mod">
          <ac:chgData name="Michelle Moore" userId="a9956a4204a58d54" providerId="LiveId" clId="{ACFFE258-0D33-4112-905A-8FE524E12EC0}" dt="2019-08-06T04:01:43.717" v="711" actId="20577"/>
          <ac:spMkLst>
            <pc:docMk/>
            <pc:sldMk cId="1338045592" sldId="296"/>
            <ac:spMk id="2" creationId="{7504CC21-5ED4-4866-AE46-5281A2584822}"/>
          </ac:spMkLst>
        </pc:spChg>
        <pc:spChg chg="mod">
          <ac:chgData name="Michelle Moore" userId="a9956a4204a58d54" providerId="LiveId" clId="{ACFFE258-0D33-4112-905A-8FE524E12EC0}" dt="2019-08-06T04:04:06.791" v="758" actId="20577"/>
          <ac:spMkLst>
            <pc:docMk/>
            <pc:sldMk cId="1338045592" sldId="296"/>
            <ac:spMk id="5" creationId="{CE7867EE-52BD-47F5-AC85-1311C4E550A6}"/>
          </ac:spMkLst>
        </pc:spChg>
        <pc:spChg chg="mod">
          <ac:chgData name="Michelle Moore" userId="a9956a4204a58d54" providerId="LiveId" clId="{ACFFE258-0D33-4112-905A-8FE524E12EC0}" dt="2019-08-06T04:01:47.677" v="713" actId="20577"/>
          <ac:spMkLst>
            <pc:docMk/>
            <pc:sldMk cId="1338045592" sldId="296"/>
            <ac:spMk id="6" creationId="{5641540B-BCA6-4C50-865F-0A9C65A0B1C6}"/>
          </ac:spMkLst>
        </pc:spChg>
        <pc:picChg chg="add del mod">
          <ac:chgData name="Michelle Moore" userId="a9956a4204a58d54" providerId="LiveId" clId="{ACFFE258-0D33-4112-905A-8FE524E12EC0}" dt="2019-08-06T03:58:00.492" v="692"/>
          <ac:picMkLst>
            <pc:docMk/>
            <pc:sldMk cId="1338045592" sldId="296"/>
            <ac:picMk id="7" creationId="{45179993-F5B0-4D26-8E94-160B334C466E}"/>
          </ac:picMkLst>
        </pc:picChg>
        <pc:picChg chg="add del mod">
          <ac:chgData name="Michelle Moore" userId="a9956a4204a58d54" providerId="LiveId" clId="{ACFFE258-0D33-4112-905A-8FE524E12EC0}" dt="2019-08-06T04:01:59.088" v="715" actId="478"/>
          <ac:picMkLst>
            <pc:docMk/>
            <pc:sldMk cId="1338045592" sldId="296"/>
            <ac:picMk id="8" creationId="{D72BA44F-66B7-4E92-92B7-D28967EA2A73}"/>
          </ac:picMkLst>
        </pc:picChg>
        <pc:picChg chg="add mod">
          <ac:chgData name="Michelle Moore" userId="a9956a4204a58d54" providerId="LiveId" clId="{ACFFE258-0D33-4112-905A-8FE524E12EC0}" dt="2019-08-06T04:03:44.749" v="754" actId="1076"/>
          <ac:picMkLst>
            <pc:docMk/>
            <pc:sldMk cId="1338045592" sldId="296"/>
            <ac:picMk id="9" creationId="{9EAF5F2D-AF27-4D5F-BB47-9F84C2341B9E}"/>
          </ac:picMkLst>
        </pc:picChg>
      </pc:sldChg>
      <pc:sldChg chg="add ord">
        <pc:chgData name="Michelle Moore" userId="a9956a4204a58d54" providerId="LiveId" clId="{ACFFE258-0D33-4112-905A-8FE524E12EC0}" dt="2019-08-06T04:04:21.970" v="759"/>
        <pc:sldMkLst>
          <pc:docMk/>
          <pc:sldMk cId="1478696539" sldId="297"/>
        </pc:sldMkLst>
      </pc:sldChg>
      <pc:sldChg chg="addSp delSp modSp add">
        <pc:chgData name="Michelle Moore" userId="a9956a4204a58d54" providerId="LiveId" clId="{ACFFE258-0D33-4112-905A-8FE524E12EC0}" dt="2019-08-06T04:12:49.573" v="826" actId="14100"/>
        <pc:sldMkLst>
          <pc:docMk/>
          <pc:sldMk cId="3572582616" sldId="298"/>
        </pc:sldMkLst>
        <pc:spChg chg="mod">
          <ac:chgData name="Michelle Moore" userId="a9956a4204a58d54" providerId="LiveId" clId="{ACFFE258-0D33-4112-905A-8FE524E12EC0}" dt="2019-08-06T04:09:54.469" v="763" actId="20577"/>
          <ac:spMkLst>
            <pc:docMk/>
            <pc:sldMk cId="3572582616" sldId="298"/>
            <ac:spMk id="2" creationId="{7504CC21-5ED4-4866-AE46-5281A2584822}"/>
          </ac:spMkLst>
        </pc:spChg>
        <pc:spChg chg="mod">
          <ac:chgData name="Michelle Moore" userId="a9956a4204a58d54" providerId="LiveId" clId="{ACFFE258-0D33-4112-905A-8FE524E12EC0}" dt="2019-08-06T04:10:13.142" v="767" actId="27636"/>
          <ac:spMkLst>
            <pc:docMk/>
            <pc:sldMk cId="3572582616" sldId="298"/>
            <ac:spMk id="5" creationId="{CE7867EE-52BD-47F5-AC85-1311C4E550A6}"/>
          </ac:spMkLst>
        </pc:spChg>
        <pc:spChg chg="mod">
          <ac:chgData name="Michelle Moore" userId="a9956a4204a58d54" providerId="LiveId" clId="{ACFFE258-0D33-4112-905A-8FE524E12EC0}" dt="2019-08-06T04:12:49.573" v="826" actId="14100"/>
          <ac:spMkLst>
            <pc:docMk/>
            <pc:sldMk cId="3572582616" sldId="298"/>
            <ac:spMk id="6" creationId="{5641540B-BCA6-4C50-865F-0A9C65A0B1C6}"/>
          </ac:spMkLst>
        </pc:spChg>
        <pc:picChg chg="add mod">
          <ac:chgData name="Michelle Moore" userId="a9956a4204a58d54" providerId="LiveId" clId="{ACFFE258-0D33-4112-905A-8FE524E12EC0}" dt="2019-08-06T04:10:42.492" v="770" actId="1076"/>
          <ac:picMkLst>
            <pc:docMk/>
            <pc:sldMk cId="3572582616" sldId="298"/>
            <ac:picMk id="7" creationId="{08393F49-5C0B-44CB-A7FD-86D8E8ABFB5D}"/>
          </ac:picMkLst>
        </pc:picChg>
        <pc:picChg chg="del">
          <ac:chgData name="Michelle Moore" userId="a9956a4204a58d54" providerId="LiveId" clId="{ACFFE258-0D33-4112-905A-8FE524E12EC0}" dt="2019-08-06T04:10:07.957" v="765" actId="478"/>
          <ac:picMkLst>
            <pc:docMk/>
            <pc:sldMk cId="3572582616" sldId="298"/>
            <ac:picMk id="9" creationId="{9EAF5F2D-AF27-4D5F-BB47-9F84C2341B9E}"/>
          </ac:picMkLst>
        </pc:picChg>
      </pc:sldChg>
      <pc:sldChg chg="addSp delSp modSp add">
        <pc:chgData name="Michelle Moore" userId="a9956a4204a58d54" providerId="LiveId" clId="{ACFFE258-0D33-4112-905A-8FE524E12EC0}" dt="2019-08-06T04:12:56.634" v="828"/>
        <pc:sldMkLst>
          <pc:docMk/>
          <pc:sldMk cId="522666800" sldId="299"/>
        </pc:sldMkLst>
        <pc:spChg chg="mod">
          <ac:chgData name="Michelle Moore" userId="a9956a4204a58d54" providerId="LiveId" clId="{ACFFE258-0D33-4112-905A-8FE524E12EC0}" dt="2019-08-06T04:10:56.249" v="782" actId="20577"/>
          <ac:spMkLst>
            <pc:docMk/>
            <pc:sldMk cId="522666800" sldId="299"/>
            <ac:spMk id="2" creationId="{7504CC21-5ED4-4866-AE46-5281A2584822}"/>
          </ac:spMkLst>
        </pc:spChg>
        <pc:spChg chg="mod">
          <ac:chgData name="Michelle Moore" userId="a9956a4204a58d54" providerId="LiveId" clId="{ACFFE258-0D33-4112-905A-8FE524E12EC0}" dt="2019-08-06T04:11:44.338" v="807" actId="6549"/>
          <ac:spMkLst>
            <pc:docMk/>
            <pc:sldMk cId="522666800" sldId="299"/>
            <ac:spMk id="5" creationId="{CE7867EE-52BD-47F5-AC85-1311C4E550A6}"/>
          </ac:spMkLst>
        </pc:spChg>
        <pc:spChg chg="del">
          <ac:chgData name="Michelle Moore" userId="a9956a4204a58d54" providerId="LiveId" clId="{ACFFE258-0D33-4112-905A-8FE524E12EC0}" dt="2019-08-06T04:12:56.424" v="827" actId="478"/>
          <ac:spMkLst>
            <pc:docMk/>
            <pc:sldMk cId="522666800" sldId="299"/>
            <ac:spMk id="6" creationId="{5641540B-BCA6-4C50-865F-0A9C65A0B1C6}"/>
          </ac:spMkLst>
        </pc:spChg>
        <pc:spChg chg="add">
          <ac:chgData name="Michelle Moore" userId="a9956a4204a58d54" providerId="LiveId" clId="{ACFFE258-0D33-4112-905A-8FE524E12EC0}" dt="2019-08-06T04:12:56.634" v="828"/>
          <ac:spMkLst>
            <pc:docMk/>
            <pc:sldMk cId="522666800" sldId="299"/>
            <ac:spMk id="8" creationId="{F7EC100B-B482-4607-8D0F-76C986592640}"/>
          </ac:spMkLst>
        </pc:spChg>
        <pc:picChg chg="del">
          <ac:chgData name="Michelle Moore" userId="a9956a4204a58d54" providerId="LiveId" clId="{ACFFE258-0D33-4112-905A-8FE524E12EC0}" dt="2019-08-06T04:10:59.846" v="783" actId="478"/>
          <ac:picMkLst>
            <pc:docMk/>
            <pc:sldMk cId="522666800" sldId="299"/>
            <ac:picMk id="7" creationId="{08393F49-5C0B-44CB-A7FD-86D8E8ABFB5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chapter, we build on what we learned in the preceding chapter by using additional independent variables (x</a:t>
            </a:r>
            <a:r>
              <a:rPr lang="en-US" baseline="-25000" dirty="0"/>
              <a:t>1</a:t>
            </a:r>
            <a:r>
              <a:rPr lang="en-US" baseline="0" dirty="0"/>
              <a:t>, x</a:t>
            </a:r>
            <a:r>
              <a:rPr lang="en-US" baseline="-25000" dirty="0"/>
              <a:t>2</a:t>
            </a:r>
            <a:r>
              <a:rPr lang="en-US" baseline="0" dirty="0"/>
              <a:t>,…, and so on) that help us better explain or predict the dependent variable y. This is the more general situation. Multiple regression analysis can be used as either a descriptive or inferential technique.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global test investigates whether independent variables have a regression coefficient that differs significantly from zero. We’ll use Greek</a:t>
                </a:r>
                <a:r>
                  <a:rPr lang="en-US" baseline="0" dirty="0"/>
                  <a:t> letters to represent the population parameters; </a:t>
                </a:r>
                <a:r>
                  <a:rPr lang="en-US" baseline="-25000" dirty="0"/>
                  <a:t>1</a:t>
                </a:r>
                <a:r>
                  <a:rPr lang="en-US" baseline="0" dirty="0"/>
                  <a:t>, , , are the population regression coefficients and b</a:t>
                </a:r>
                <a:r>
                  <a:rPr lang="en-US" baseline="-25000" dirty="0"/>
                  <a:t>1</a:t>
                </a:r>
                <a:r>
                  <a:rPr lang="en-US" baseline="0" dirty="0"/>
                  <a:t>, b</a:t>
                </a:r>
                <a:r>
                  <a:rPr lang="en-US" baseline="-25000" dirty="0"/>
                  <a:t>2</a:t>
                </a:r>
                <a:r>
                  <a:rPr lang="en-US" baseline="0" dirty="0"/>
                  <a:t>, and b</a:t>
                </a:r>
                <a:r>
                  <a:rPr lang="en-US" baseline="-25000" dirty="0"/>
                  <a:t>3</a:t>
                </a:r>
                <a:r>
                  <a:rPr lang="en-US" baseline="0" dirty="0"/>
                  <a:t> are the sample regression coefficients. If the hypothesis test fails to reject the null hypothesis, it implies the regression coefficients are all zero and are of no value in estimating the dependent variable (heating cost).</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global test investigates whether independent variables have a regression coefficient that differs significantly from zero. We’ll use Greek</a:t>
                </a:r>
                <a:r>
                  <a:rPr lang="en-US" baseline="0" dirty="0" smtClean="0"/>
                  <a:t> letters to represent the population parameters; </a:t>
                </a:r>
                <a:r>
                  <a:rPr lang="en-US" i="0" baseline="0" smtClean="0">
                    <a:latin typeface="Cambria Math"/>
                    <a:ea typeface="Cambria Math"/>
                  </a:rPr>
                  <a:t>"β"</a:t>
                </a:r>
                <a:r>
                  <a:rPr lang="en-US" baseline="-25000" dirty="0" smtClean="0"/>
                  <a:t>1</a:t>
                </a:r>
                <a:r>
                  <a:rPr lang="en-US" baseline="0" dirty="0" smtClean="0"/>
                  <a:t>, </a:t>
                </a:r>
                <a:r>
                  <a:rPr lang="en-US" i="0" baseline="0" smtClean="0">
                    <a:latin typeface="Cambria Math"/>
                    <a:ea typeface="Cambria Math"/>
                  </a:rPr>
                  <a:t>"β</a:t>
                </a:r>
                <a:r>
                  <a:rPr lang="en-US" b="0" i="0" baseline="-25000" smtClean="0">
                    <a:latin typeface="Cambria Math"/>
                    <a:ea typeface="Cambria Math"/>
                  </a:rPr>
                  <a:t>2"</a:t>
                </a:r>
                <a:r>
                  <a:rPr lang="en-US" baseline="0" dirty="0" smtClean="0"/>
                  <a:t>, </a:t>
                </a:r>
                <a:r>
                  <a:rPr lang="en-US" i="0" baseline="0" smtClean="0">
                    <a:latin typeface="Cambria Math"/>
                    <a:ea typeface="Cambria Math"/>
                  </a:rPr>
                  <a:t>"β</a:t>
                </a:r>
                <a:r>
                  <a:rPr lang="en-US" b="0" i="0" baseline="-25000" smtClean="0">
                    <a:latin typeface="Cambria Math"/>
                    <a:ea typeface="Cambria Math"/>
                  </a:rPr>
                  <a:t>3"</a:t>
                </a:r>
                <a:r>
                  <a:rPr lang="en-US" baseline="0" dirty="0" smtClean="0"/>
                  <a:t>, are the regression coefficients. If the hypothesis test fails to reject the null hypothesis, it implies the regression coefficients are all zero and are of no value in estimating the dependent variable (heating cost).</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4075860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To calculate the F statistic we need three pieces of information:</a:t>
            </a:r>
            <a:r>
              <a:rPr lang="en-US" baseline="0" dirty="0"/>
              <a:t> the numerator degrees of freedom, the denominator degrees of freedom, and the significance level. We conduct the test of hypothesis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4075860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use Appendix</a:t>
            </a:r>
            <a:r>
              <a:rPr lang="en-US" baseline="0" dirty="0"/>
              <a:t> B.6 to find the critical value, using .05 as the significance level, move horizontally to 3 degrees of freedom in the numerator, then down to 16 degrees of freedom in the denominator and read the critical value of 3.24.</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4075860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If an independent variable has</a:t>
                </a:r>
                <a:r>
                  <a:rPr lang="en-US" baseline="0" dirty="0"/>
                  <a:t> a </a:t>
                </a:r>
                <a14:m>
                  <m:oMath xmlns:m="http://schemas.openxmlformats.org/officeDocument/2006/math" xmlns="">
                    <m:r>
                      <a:rPr lang="en-US" i="1" baseline="0" smtClean="0">
                        <a:latin typeface="Cambria Math"/>
                        <a:ea typeface="Cambria Math"/>
                      </a:rPr>
                      <m:t>𝛽</m:t>
                    </m:r>
                  </m:oMath>
                </a14:m>
                <a:r>
                  <a:rPr lang="en-US" dirty="0"/>
                  <a:t>=0, it is</a:t>
                </a:r>
                <a:r>
                  <a:rPr lang="en-US" baseline="0" dirty="0"/>
                  <a:t> of no value in explaining any variation in the dependent variable and we may want to eliminate it from the regression equation. We use the sample symbol is b and the population symbol is </a:t>
                </a:r>
                <a14:m>
                  <m:oMath xmlns:m="http://schemas.openxmlformats.org/officeDocument/2006/math" xmlns="">
                    <m:r>
                      <a:rPr lang="en-US" i="1" baseline="0" smtClean="0">
                        <a:latin typeface="Cambria Math"/>
                        <a:ea typeface="Cambria Math"/>
                      </a:rPr>
                      <m:t>𝛽</m:t>
                    </m:r>
                  </m:oMath>
                </a14:m>
                <a:r>
                  <a:rPr lang="en-US" baseline="0" dirty="0"/>
                  <a:t>. </a:t>
                </a:r>
                <a:endParaRPr lang="en-US" dirty="0"/>
              </a:p>
            </p:txBody>
          </p:sp>
        </mc:Choice>
        <mc:Fallback xmlns="">
          <p:sp>
            <p:nvSpPr>
              <p:cNvPr id="3" name="Notes Placeholder 2"/>
              <p:cNvSpPr>
                <a:spLocks noGrp="1"/>
              </p:cNvSpPr>
              <p:nvPr>
                <p:ph type="body" idx="1"/>
              </p:nvPr>
            </p:nvSpPr>
            <p:spPr/>
            <p:txBody>
              <a:bodyPr/>
              <a:lstStyle/>
              <a:p>
                <a:r>
                  <a:rPr lang="en-US" dirty="0" smtClean="0"/>
                  <a:t>If an independent variable has</a:t>
                </a:r>
                <a:r>
                  <a:rPr lang="en-US" baseline="0" dirty="0" smtClean="0"/>
                  <a:t> a </a:t>
                </a:r>
                <a:r>
                  <a:rPr lang="en-US" i="0" baseline="0" smtClean="0">
                    <a:latin typeface="Cambria Math"/>
                    <a:ea typeface="Cambria Math"/>
                  </a:rPr>
                  <a:t>𝛽</a:t>
                </a:r>
                <a:r>
                  <a:rPr lang="en-US" dirty="0" smtClean="0"/>
                  <a:t>=0, it is</a:t>
                </a:r>
                <a:r>
                  <a:rPr lang="en-US" baseline="0" dirty="0" smtClean="0"/>
                  <a:t> of no value in explaining any variation in the dependent variable and we may want to eliminate it from the regression equation.</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3925383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conduct a</a:t>
            </a:r>
            <a:r>
              <a:rPr lang="en-US" baseline="0" dirty="0"/>
              <a:t> hypothesis test and conclude the analysis should focus on temperature and insulation as predictors of heating costs. We need to drop furnace age and rerun the regression equation.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3925383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first conduct a global</a:t>
            </a:r>
            <a:r>
              <a:rPr lang="en-US" baseline="0" dirty="0"/>
              <a:t> test using the F statistic and .05 as the level of significance. The degrees of freedom are 17. The null hypothesis is rejected and we conclude at least one of the regression coefficients is different from 0. Next, we test of the regression coefficients individually. The critical value of t is found in Appendix B.5 with a level of significance of .05 and degrees of freedom of n − (k + 1) = 20 − (2 + 1) = 17, it’s 2.110. In both tests, we reject the null hypothesis; outside temperature and amount of insulation are useful variables in explaining the variation in heating costs.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3925383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validity of the statistical global and individual tests rely on several assumptions. So</a:t>
            </a:r>
            <a:r>
              <a:rPr lang="en-US" baseline="0" dirty="0"/>
              <a:t> if the assumptions are not true, the results might be misleading. Even though strict adherence to the assumptions is not always possible, our estimates using a multiple regression equation will be closer than any that could be made otherwise.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347155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graphs help us to visualize the relationships and provide some initial information about the direction (positive or negative), linearity, and strength of the relationship.</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347155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recall, the relationship between the dependent variable and the set of independent variables must be linear.</a:t>
            </a:r>
            <a:r>
              <a:rPr lang="en-US" baseline="0" dirty="0"/>
              <a:t> The plot on the left shows the residual plots for the home heating cost example. The points are scattered, there is no obvious pattern, and there are both positive and negative values; therefore, there is no reason the doubt the linearity assumption. The points in the plot on the right are nonrandom; there is not a random pattern, which shows the relationship is probably nonlinear.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347155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requirement for constant variation around</a:t>
            </a:r>
            <a:r>
              <a:rPr lang="en-US" baseline="0" dirty="0"/>
              <a:t> the regression line is called h</a:t>
            </a:r>
            <a:r>
              <a:rPr lang="en-US" dirty="0"/>
              <a:t>omoscedasticity. An example that might violate this assumption:</a:t>
            </a:r>
            <a:r>
              <a:rPr lang="en-US" baseline="0" dirty="0"/>
              <a:t> w</a:t>
            </a:r>
            <a:r>
              <a:rPr lang="en-US" dirty="0"/>
              <a:t>e suspect that as age increases, so does income, but there will likely be more variation in incomes of 50-year-olds than for 35-year-olds.</a:t>
            </a:r>
          </a:p>
        </p:txBody>
      </p:sp>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4086177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can be any number of independent variables. We cannot use</a:t>
                </a:r>
                <a:r>
                  <a:rPr lang="en-US" baseline="0" dirty="0"/>
                  <a:t> a graph to illustrate more than two independent variables, since graphs are limited to 3 dimensions. This chart shows the residuals as the difference between the actual y and the fitted  on the plane.</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can be any number of independent variables. We cannot use</a:t>
                </a:r>
                <a:r>
                  <a:rPr lang="en-US" baseline="0" dirty="0" smtClean="0"/>
                  <a:t> a graph to illustrate more than two independent variables since graphs are limited to 3 dimensions. This chart shows the residuals as the difference between the actual y and the fitted </a:t>
                </a:r>
                <a:r>
                  <a:rPr lang="en-US" i="0">
                    <a:latin typeface="Cambria Math"/>
                  </a:rPr>
                  <a:t>"y" </a:t>
                </a:r>
                <a:r>
                  <a:rPr lang="en-US" i="0" smtClean="0">
                    <a:latin typeface="Cambria Math"/>
                  </a:rPr>
                  <a:t> ̂</a:t>
                </a:r>
                <a:r>
                  <a:rPr lang="en-US" baseline="0" dirty="0" smtClean="0"/>
                  <a:t> on the plane.</a:t>
                </a:r>
                <a:endParaRPr lang="en-US"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3935496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it is difficult to show that the residuals follow a normal distribution with only 20 observations, it does appear the normality assumption is reasonable from both the histogram and the normal probability plot. The normal probability plot is often</a:t>
            </a:r>
            <a:r>
              <a:rPr lang="en-US" baseline="0" dirty="0"/>
              <a:t> included in statistical software.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2414851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Multicollinearity exists when independent variables</a:t>
            </a:r>
            <a:r>
              <a:rPr lang="en-US" baseline="0" dirty="0"/>
              <a:t> are correlated which makes it difficult to make inferences about the individual regression coefficients. Another problem is they may lead to erroneous results in the hypothesis tests for the individual independent variables. </a:t>
            </a:r>
            <a:r>
              <a:rPr lang="en-US" dirty="0"/>
              <a:t>A VIF greater than 10 is considered</a:t>
            </a:r>
            <a:r>
              <a:rPr lang="en-US" baseline="0" dirty="0"/>
              <a:t> unsatisfactory, indicating the independent variable should be removed from the analysis.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3770509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correlation matrix shows the correlation between all pairs of the variables. The highlighted area indicates the correlation among the independent variables. Then we calculated VIFs for temperature, insulation, and age of furnace.</a:t>
            </a:r>
          </a:p>
        </p:txBody>
      </p:sp>
      <p:sp>
        <p:nvSpPr>
          <p:cNvPr id="4" name="Slide Number Placeholder 3"/>
          <p:cNvSpPr>
            <a:spLocks noGrp="1"/>
          </p:cNvSpPr>
          <p:nvPr>
            <p:ph type="sldNum" sz="quarter" idx="10"/>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3770509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Autocorrelation frequently occurs when data</a:t>
            </a:r>
            <a:r>
              <a:rPr lang="en-US" baseline="0" dirty="0"/>
              <a:t> are collected over a period of time. </a:t>
            </a:r>
            <a:r>
              <a:rPr lang="en-US" dirty="0"/>
              <a:t>A scatter</a:t>
            </a:r>
            <a:r>
              <a:rPr lang="en-US" baseline="0" dirty="0"/>
              <a:t> plot such as this would indicate possible autocorrelation. There is a test for autocorrelation, called the Durbin-Watson. It is discussed in chapter 18.</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573659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Qualitative</a:t>
            </a:r>
            <a:r>
              <a:rPr lang="en-US" baseline="0" dirty="0"/>
              <a:t> variables describe a particular quality or attribute, such as gender measured as male or female.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494276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Should the garage variable be included?</a:t>
            </a:r>
          </a:p>
        </p:txBody>
      </p:sp>
      <p:sp>
        <p:nvSpPr>
          <p:cNvPr id="4" name="Slide Number Placeholder 3"/>
          <p:cNvSpPr>
            <a:spLocks noGrp="1"/>
          </p:cNvSpPr>
          <p:nvPr>
            <p:ph type="sldNum" sz="quarter" idx="10"/>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4942769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Should the garage variable be included? We begin by developing regression equations for each house. It costs $77.432 more to heat a home with an attached garage. Is</a:t>
            </a:r>
            <a:r>
              <a:rPr lang="en-US" baseline="0" dirty="0"/>
              <a:t> the difference significant? We conduct a hypothesis test. Use Appendix B.5 to find the critical value, there are n − (k + 1) = 20 − (3 + 1) = 16 degrees of freedom; it’s a two-tailed test, and we use .05 as the significance level, the critical value is 2.120. The computed t is 3.399, so the null hypothesis is rejected. The independent variable garage should be included in the analysis.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29</a:t>
            </a:fld>
            <a:endParaRPr lang="en-US" dirty="0"/>
          </a:p>
        </p:txBody>
      </p:sp>
    </p:spTree>
    <p:extLst>
      <p:ext uri="{BB962C8B-B14F-4D97-AF65-F5344CB8AC3E}">
        <p14:creationId xmlns:p14="http://schemas.microsoft.com/office/powerpoint/2010/main" val="494276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Stepwise regression is a step-by-step process to find the regression equation. Independent variables are added one at a time to the regression equation. This is a more direct approach to building a regression equation.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31</a:t>
            </a:fld>
            <a:endParaRPr lang="en-US" dirty="0"/>
          </a:p>
        </p:txBody>
      </p:sp>
    </p:spTree>
    <p:extLst>
      <p:ext uri="{BB962C8B-B14F-4D97-AF65-F5344CB8AC3E}">
        <p14:creationId xmlns:p14="http://schemas.microsoft.com/office/powerpoint/2010/main" val="1552875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Usually the regression coefficients will change from one step</a:t>
            </a:r>
            <a:r>
              <a:rPr lang="en-US" baseline="0" dirty="0"/>
              <a:t> to the next. </a:t>
            </a:r>
            <a:r>
              <a:rPr lang="en-US" dirty="0"/>
              <a:t>We stop after the insulation variable</a:t>
            </a:r>
            <a:r>
              <a:rPr lang="en-US" baseline="0" dirty="0"/>
              <a:t> is added. The independent variable age does not add significantly to the coefficient of determination.</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32</a:t>
            </a:fld>
            <a:endParaRPr lang="en-US" dirty="0"/>
          </a:p>
        </p:txBody>
      </p:sp>
    </p:spTree>
    <p:extLst>
      <p:ext uri="{BB962C8B-B14F-4D97-AF65-F5344CB8AC3E}">
        <p14:creationId xmlns:p14="http://schemas.microsoft.com/office/powerpoint/2010/main" val="1552875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497.736, found by </a:t>
            </a:r>
            <a:r>
              <a:rPr lang="es-ES" sz="1200" b="0" i="1" u="none" strike="noStrike" kern="1200" baseline="0" dirty="0">
                <a:solidFill>
                  <a:schemeClr val="tx1"/>
                </a:solidFill>
                <a:latin typeface="+mn-lt"/>
                <a:ea typeface="+mn-ea"/>
                <a:cs typeface="+mn-cs"/>
              </a:rPr>
              <a:t>y</a:t>
            </a:r>
            <a:r>
              <a:rPr lang="es-ES" sz="1200" b="0" i="0" u="none" strike="noStrike" kern="1200" baseline="0" dirty="0">
                <a:solidFill>
                  <a:schemeClr val="tx1"/>
                </a:solidFill>
                <a:latin typeface="+mn-lt"/>
                <a:ea typeface="+mn-ea"/>
                <a:cs typeface="+mn-cs"/>
              </a:rPr>
              <a:t>^ = 16.24 + 0.017(18) + 0.0028(26,500) + 42(3) + 0.0012(156,000) + 0.19(141) + 26.8(2.5)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Two more social activities. Income added only 28 to the index; social activities added 53.6.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35</a:t>
            </a:fld>
            <a:endParaRPr lang="en-US" dirty="0"/>
          </a:p>
        </p:txBody>
      </p:sp>
    </p:spTree>
    <p:extLst>
      <p:ext uri="{BB962C8B-B14F-4D97-AF65-F5344CB8AC3E}">
        <p14:creationId xmlns:p14="http://schemas.microsoft.com/office/powerpoint/2010/main" val="2686030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statistical software package is needed to calculate the regression</a:t>
            </a:r>
            <a:r>
              <a:rPr lang="en-US" baseline="0" dirty="0"/>
              <a:t> equation</a:t>
            </a:r>
            <a:r>
              <a:rPr lang="en-US" dirty="0"/>
              <a:t>. Then</a:t>
            </a:r>
            <a:r>
              <a:rPr lang="en-US" baseline="0" dirty="0"/>
              <a:t> </a:t>
            </a:r>
            <a:r>
              <a:rPr lang="en-US" dirty="0"/>
              <a:t>21.2 represent</a:t>
            </a:r>
            <a:r>
              <a:rPr lang="en-US" baseline="0" dirty="0"/>
              <a:t>s the value of a property at age 0 (without a house); 18.7 indicates that for each increase of one room, the selling price will increase $18,700; and .25 indicates that for each increase of one year, the home will decrease in value $250.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36658230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b="1" i="0" u="none" strike="noStrike" kern="1200" baseline="0" dirty="0">
                <a:solidFill>
                  <a:schemeClr val="tx1"/>
                </a:solidFill>
                <a:latin typeface="+mn-lt"/>
                <a:ea typeface="+mn-ea"/>
                <a:cs typeface="+mn-cs"/>
              </a:rPr>
              <a:t>a. </a:t>
            </a:r>
            <a:r>
              <a:rPr lang="pt-BR" sz="1200" b="0" i="1" u="none" strike="noStrike" kern="1200" baseline="0" dirty="0">
                <a:solidFill>
                  <a:schemeClr val="tx1"/>
                </a:solidFill>
                <a:latin typeface="+mn-lt"/>
                <a:ea typeface="+mn-ea"/>
                <a:cs typeface="+mn-cs"/>
              </a:rPr>
              <a:t>sY </a:t>
            </a:r>
            <a:r>
              <a:rPr lang="pt-BR" sz="1200" b="0" i="0" u="none" strike="noStrike" kern="1200" baseline="0" dirty="0">
                <a:solidFill>
                  <a:schemeClr val="tx1"/>
                </a:solidFill>
                <a:latin typeface="+mn-lt"/>
                <a:ea typeface="+mn-ea"/>
                <a:cs typeface="+mn-cs"/>
              </a:rPr>
              <a:t>· 12 =  SQRT(</a:t>
            </a:r>
            <a:r>
              <a:rPr lang="pt-BR" sz="1200" b="0" i="1" u="none" strike="noStrike" kern="1200" baseline="0" dirty="0">
                <a:solidFill>
                  <a:schemeClr val="tx1"/>
                </a:solidFill>
                <a:latin typeface="+mn-lt"/>
                <a:ea typeface="+mn-ea"/>
                <a:cs typeface="+mn-cs"/>
              </a:rPr>
              <a:t>SSE/(n </a:t>
            </a:r>
            <a:r>
              <a:rPr lang="pt-BR" sz="1200" b="0" i="0" u="none" strike="noStrike" kern="1200" baseline="0" dirty="0">
                <a:solidFill>
                  <a:schemeClr val="tx1"/>
                </a:solidFill>
                <a:latin typeface="+mn-lt"/>
                <a:ea typeface="+mn-ea"/>
                <a:cs typeface="+mn-cs"/>
              </a:rPr>
              <a:t>− (</a:t>
            </a:r>
            <a:r>
              <a:rPr lang="pt-BR" sz="1200" b="0" i="1" u="none" strike="noStrike" kern="1200" baseline="0" dirty="0">
                <a:solidFill>
                  <a:schemeClr val="tx1"/>
                </a:solidFill>
                <a:latin typeface="+mn-lt"/>
                <a:ea typeface="+mn-ea"/>
                <a:cs typeface="+mn-cs"/>
              </a:rPr>
              <a:t>k </a:t>
            </a:r>
            <a:r>
              <a:rPr lang="pt-BR" sz="1200" b="0" i="0" u="none" strike="noStrike" kern="1200" baseline="0" dirty="0">
                <a:solidFill>
                  <a:schemeClr val="tx1"/>
                </a:solidFill>
                <a:latin typeface="+mn-lt"/>
                <a:ea typeface="+mn-ea"/>
                <a:cs typeface="+mn-cs"/>
              </a:rPr>
              <a:t>+ 1)) =  SQRRT(583.693/(65 − (2 + 1)) </a:t>
            </a:r>
            <a:r>
              <a:rPr lang="en-US" sz="1200" b="0" i="0" u="none" strike="noStrike" kern="1200" baseline="0" dirty="0">
                <a:solidFill>
                  <a:schemeClr val="tx1"/>
                </a:solidFill>
                <a:latin typeface="+mn-lt"/>
                <a:ea typeface="+mn-ea"/>
                <a:cs typeface="+mn-cs"/>
              </a:rPr>
              <a:t>= √9.414 = 3.068 </a:t>
            </a:r>
          </a:p>
          <a:p>
            <a:r>
              <a:rPr lang="en-US" sz="1200" b="0" i="0" u="none" strike="noStrike" kern="1200" baseline="0" dirty="0">
                <a:solidFill>
                  <a:schemeClr val="tx1"/>
                </a:solidFill>
                <a:latin typeface="+mn-lt"/>
                <a:ea typeface="+mn-ea"/>
                <a:cs typeface="+mn-cs"/>
              </a:rPr>
              <a:t>Based on the empirical rule, about 95% of the residuals will be between ±6.136, found by 2(3.068). </a:t>
            </a:r>
          </a:p>
          <a:p>
            <a:r>
              <a:rPr lang="pt-BR" sz="1200" b="1" i="0" u="none" strike="noStrike" kern="1200" baseline="0" dirty="0">
                <a:solidFill>
                  <a:schemeClr val="tx1"/>
                </a:solidFill>
                <a:latin typeface="+mn-lt"/>
                <a:ea typeface="+mn-ea"/>
                <a:cs typeface="+mn-cs"/>
              </a:rPr>
              <a:t>b. </a:t>
            </a:r>
            <a:r>
              <a:rPr lang="pt-BR" sz="1200" b="0" i="1" u="none" strike="noStrike" kern="1200" baseline="0" dirty="0">
                <a:solidFill>
                  <a:schemeClr val="tx1"/>
                </a:solidFill>
                <a:latin typeface="+mn-lt"/>
                <a:ea typeface="+mn-ea"/>
                <a:cs typeface="+mn-cs"/>
              </a:rPr>
              <a:t>R^</a:t>
            </a:r>
            <a:r>
              <a:rPr lang="pt-BR" sz="1200" b="0" i="0" u="none" strike="noStrike" kern="1200" baseline="0" dirty="0">
                <a:solidFill>
                  <a:schemeClr val="tx1"/>
                </a:solidFill>
                <a:latin typeface="+mn-lt"/>
                <a:ea typeface="+mn-ea"/>
                <a:cs typeface="+mn-cs"/>
              </a:rPr>
              <a:t>2 = SSR/SS total = 77.907 / 661.6 = .118  </a:t>
            </a:r>
            <a:r>
              <a:rPr lang="en-US" sz="1200" b="0" i="0" u="none" strike="noStrike" kern="1200" baseline="0" dirty="0">
                <a:solidFill>
                  <a:schemeClr val="tx1"/>
                </a:solidFill>
                <a:latin typeface="+mn-lt"/>
                <a:ea typeface="+mn-ea"/>
                <a:cs typeface="+mn-cs"/>
              </a:rPr>
              <a:t>The independent variables explain 11.8% of the variation. </a:t>
            </a:r>
          </a:p>
          <a:p>
            <a:r>
              <a:rPr lang="pt-BR" sz="1200" b="1" i="0" u="none" strike="noStrike" kern="1200" baseline="0" dirty="0">
                <a:solidFill>
                  <a:schemeClr val="tx1"/>
                </a:solidFill>
                <a:latin typeface="+mn-lt"/>
                <a:ea typeface="+mn-ea"/>
                <a:cs typeface="+mn-cs"/>
              </a:rPr>
              <a:t>c. </a:t>
            </a:r>
            <a:r>
              <a:rPr lang="pt-BR" sz="1200" b="0" i="1" u="none" strike="noStrike" kern="1200" baseline="0" dirty="0">
                <a:solidFill>
                  <a:schemeClr val="tx1"/>
                </a:solidFill>
                <a:latin typeface="+mn-lt"/>
                <a:ea typeface="+mn-ea"/>
                <a:cs typeface="+mn-cs"/>
              </a:rPr>
              <a:t>R^</a:t>
            </a:r>
            <a:r>
              <a:rPr lang="pt-BR" sz="1200" b="0" i="0" u="none" strike="noStrike" kern="1200" baseline="0" dirty="0">
                <a:solidFill>
                  <a:schemeClr val="tx1"/>
                </a:solidFill>
                <a:latin typeface="+mn-lt"/>
                <a:ea typeface="+mn-ea"/>
                <a:cs typeface="+mn-cs"/>
              </a:rPr>
              <a:t>2 </a:t>
            </a:r>
            <a:r>
              <a:rPr lang="pt-BR" sz="1200" b="0" i="1" u="none" strike="noStrike" kern="1200" baseline="0" dirty="0">
                <a:solidFill>
                  <a:schemeClr val="tx1"/>
                </a:solidFill>
                <a:latin typeface="+mn-lt"/>
                <a:ea typeface="+mn-ea"/>
                <a:cs typeface="+mn-cs"/>
              </a:rPr>
              <a:t>adj </a:t>
            </a:r>
            <a:r>
              <a:rPr lang="pt-BR" sz="1200" b="0" i="0" u="none" strike="noStrike" kern="1200" baseline="0" dirty="0">
                <a:solidFill>
                  <a:schemeClr val="tx1"/>
                </a:solidFill>
                <a:latin typeface="+mn-lt"/>
                <a:ea typeface="+mn-ea"/>
                <a:cs typeface="+mn-cs"/>
              </a:rPr>
              <a:t>= 1 − (SSE/(</a:t>
            </a:r>
            <a:r>
              <a:rPr lang="pt-BR" sz="1200" b="0" i="1" u="none" strike="noStrike" kern="1200" baseline="0" dirty="0">
                <a:solidFill>
                  <a:schemeClr val="tx1"/>
                </a:solidFill>
                <a:latin typeface="+mn-lt"/>
                <a:ea typeface="+mn-ea"/>
                <a:cs typeface="+mn-cs"/>
              </a:rPr>
              <a:t>n </a:t>
            </a:r>
            <a:r>
              <a:rPr lang="pt-BR" sz="1200" b="0" i="0" u="none" strike="noStrike" kern="1200" baseline="0" dirty="0">
                <a:solidFill>
                  <a:schemeClr val="tx1"/>
                </a:solidFill>
                <a:latin typeface="+mn-lt"/>
                <a:ea typeface="+mn-ea"/>
                <a:cs typeface="+mn-cs"/>
              </a:rPr>
              <a:t>− (</a:t>
            </a:r>
            <a:r>
              <a:rPr lang="pt-BR" sz="1200" b="0" i="1" u="none" strike="noStrike" kern="1200" baseline="0" dirty="0">
                <a:solidFill>
                  <a:schemeClr val="tx1"/>
                </a:solidFill>
                <a:latin typeface="+mn-lt"/>
                <a:ea typeface="+mn-ea"/>
                <a:cs typeface="+mn-cs"/>
              </a:rPr>
              <a:t>k </a:t>
            </a:r>
            <a:r>
              <a:rPr lang="pt-BR" sz="1200" b="0" i="0" u="none" strike="noStrike" kern="1200" baseline="0" dirty="0">
                <a:solidFill>
                  <a:schemeClr val="tx1"/>
                </a:solidFill>
                <a:latin typeface="+mn-lt"/>
                <a:ea typeface="+mn-ea"/>
                <a:cs typeface="+mn-cs"/>
              </a:rPr>
              <a:t>+ 1)) / SS total/(</a:t>
            </a:r>
            <a:r>
              <a:rPr lang="pt-BR" sz="1200" b="0" i="1" u="none" strike="noStrike" kern="1200" baseline="0" dirty="0">
                <a:solidFill>
                  <a:schemeClr val="tx1"/>
                </a:solidFill>
                <a:latin typeface="+mn-lt"/>
                <a:ea typeface="+mn-ea"/>
                <a:cs typeface="+mn-cs"/>
              </a:rPr>
              <a:t>n </a:t>
            </a:r>
            <a:r>
              <a:rPr lang="pt-BR" sz="1200" b="0" i="0" u="none" strike="noStrike" kern="1200" baseline="0" dirty="0">
                <a:solidFill>
                  <a:schemeClr val="tx1"/>
                </a:solidFill>
                <a:latin typeface="+mn-lt"/>
                <a:ea typeface="+mn-ea"/>
                <a:cs typeface="+mn-cs"/>
              </a:rPr>
              <a:t>− 1)) = 1 − (583.693/(65 − (2 + 1)) / 661.6/(65 − 1)) </a:t>
            </a:r>
            <a:r>
              <a:rPr lang="en-US" sz="1200" b="0" i="0" u="none" strike="noStrike" kern="1200" baseline="0" dirty="0">
                <a:solidFill>
                  <a:schemeClr val="tx1"/>
                </a:solidFill>
                <a:latin typeface="+mn-lt"/>
                <a:ea typeface="+mn-ea"/>
                <a:cs typeface="+mn-cs"/>
              </a:rPr>
              <a:t>= 1 − (9.414/10.3375) = 1 − .911 = .089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36</a:t>
            </a:fld>
            <a:endParaRPr lang="en-US" dirty="0"/>
          </a:p>
        </p:txBody>
      </p:sp>
    </p:spTree>
    <p:extLst>
      <p:ext uri="{BB962C8B-B14F-4D97-AF65-F5344CB8AC3E}">
        <p14:creationId xmlns:p14="http://schemas.microsoft.com/office/powerpoint/2010/main" val="26185846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i="0" u="none" strike="noStrike" kern="1200" baseline="0" dirty="0">
                <a:solidFill>
                  <a:schemeClr val="tx1"/>
                </a:solidFill>
                <a:latin typeface="+mn-lt"/>
                <a:ea typeface="+mn-ea"/>
                <a:cs typeface="+mn-cs"/>
              </a:rPr>
              <a:t>a. </a:t>
            </a:r>
            <a:r>
              <a:rPr lang="es-ES" sz="1200" b="0" i="1" u="none" strike="noStrike" kern="1200" baseline="0" dirty="0">
                <a:solidFill>
                  <a:schemeClr val="tx1"/>
                </a:solidFill>
                <a:latin typeface="+mn-lt"/>
                <a:ea typeface="+mn-ea"/>
                <a:cs typeface="+mn-cs"/>
              </a:rPr>
              <a:t>y</a:t>
            </a:r>
            <a:r>
              <a:rPr lang="es-ES" sz="1200" b="0" i="0" u="none" strike="noStrike" kern="1200" baseline="0" dirty="0">
                <a:solidFill>
                  <a:schemeClr val="tx1"/>
                </a:solidFill>
                <a:latin typeface="+mn-lt"/>
                <a:ea typeface="+mn-ea"/>
                <a:cs typeface="+mn-cs"/>
              </a:rPr>
              <a:t>^ = 84.998 + 2.391</a:t>
            </a:r>
            <a:r>
              <a:rPr lang="es-ES" sz="1200" b="0" i="1" u="none" strike="noStrike" kern="1200" baseline="0" dirty="0">
                <a:solidFill>
                  <a:schemeClr val="tx1"/>
                </a:solidFill>
                <a:latin typeface="+mn-lt"/>
                <a:ea typeface="+mn-ea"/>
                <a:cs typeface="+mn-cs"/>
              </a:rPr>
              <a:t>x</a:t>
            </a:r>
            <a:r>
              <a:rPr lang="es-ES" sz="1200" b="0" i="0" u="none" strike="noStrike" kern="1200" baseline="0" dirty="0">
                <a:solidFill>
                  <a:schemeClr val="tx1"/>
                </a:solidFill>
                <a:latin typeface="+mn-lt"/>
                <a:ea typeface="+mn-ea"/>
                <a:cs typeface="+mn-cs"/>
              </a:rPr>
              <a:t>1 − 0.4086</a:t>
            </a:r>
            <a:r>
              <a:rPr lang="es-ES" sz="1200" b="0" i="1" u="none" strike="noStrike" kern="1200" baseline="0" dirty="0">
                <a:solidFill>
                  <a:schemeClr val="tx1"/>
                </a:solidFill>
                <a:latin typeface="+mn-lt"/>
                <a:ea typeface="+mn-ea"/>
                <a:cs typeface="+mn-cs"/>
              </a:rPr>
              <a:t>x</a:t>
            </a:r>
            <a:r>
              <a:rPr lang="es-ES" sz="1200" b="0" i="0" u="none" strike="noStrike" kern="1200" baseline="0" dirty="0">
                <a:solidFill>
                  <a:schemeClr val="tx1"/>
                </a:solidFill>
                <a:latin typeface="+mn-lt"/>
                <a:ea typeface="+mn-ea"/>
                <a:cs typeface="+mn-cs"/>
              </a:rPr>
              <a:t>2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90.0674, found by </a:t>
            </a:r>
            <a:r>
              <a:rPr lang="en-US" sz="1200" b="0" i="1" u="none" strike="noStrike" kern="1200" baseline="0" dirty="0">
                <a:solidFill>
                  <a:schemeClr val="tx1"/>
                </a:solidFill>
                <a:latin typeface="+mn-lt"/>
                <a:ea typeface="+mn-ea"/>
                <a:cs typeface="+mn-cs"/>
              </a:rPr>
              <a:t>y</a:t>
            </a:r>
            <a:r>
              <a:rPr lang="en-US" sz="1200" b="0" i="0" u="none" strike="noStrike" kern="1200" baseline="0" dirty="0">
                <a:solidFill>
                  <a:schemeClr val="tx1"/>
                </a:solidFill>
                <a:latin typeface="+mn-lt"/>
                <a:ea typeface="+mn-ea"/>
                <a:cs typeface="+mn-cs"/>
              </a:rPr>
              <a:t>^ = 84.998 + 2.391(4) − 0.4086(11) </a:t>
            </a:r>
          </a:p>
          <a:p>
            <a:r>
              <a:rPr lang="en-US" sz="1200" b="1" i="0" u="none" strike="noStrike" kern="1200" baseline="0" dirty="0">
                <a:solidFill>
                  <a:schemeClr val="tx1"/>
                </a:solidFill>
                <a:latin typeface="+mn-lt"/>
                <a:ea typeface="+mn-ea"/>
                <a:cs typeface="+mn-cs"/>
              </a:rPr>
              <a:t>c.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65 and </a:t>
            </a:r>
            <a:r>
              <a:rPr lang="en-US" sz="1200" b="0" i="1" u="none" strike="noStrike" kern="1200" baseline="0" dirty="0">
                <a:solidFill>
                  <a:schemeClr val="tx1"/>
                </a:solidFill>
                <a:latin typeface="+mn-lt"/>
                <a:ea typeface="+mn-ea"/>
                <a:cs typeface="+mn-cs"/>
              </a:rPr>
              <a:t>k </a:t>
            </a:r>
            <a:r>
              <a:rPr lang="en-US" sz="1200" b="0" i="0" u="none" strike="noStrike" kern="1200" baseline="0" dirty="0">
                <a:solidFill>
                  <a:schemeClr val="tx1"/>
                </a:solidFill>
                <a:latin typeface="+mn-lt"/>
                <a:ea typeface="+mn-ea"/>
                <a:cs typeface="+mn-cs"/>
              </a:rPr>
              <a:t>= 2 </a:t>
            </a:r>
          </a:p>
          <a:p>
            <a:r>
              <a:rPr lang="en-US" sz="1200" b="1" i="0" u="none" strike="noStrike" kern="1200" baseline="0" dirty="0">
                <a:solidFill>
                  <a:schemeClr val="tx1"/>
                </a:solidFill>
                <a:latin typeface="+mn-lt"/>
                <a:ea typeface="+mn-ea"/>
                <a:cs typeface="+mn-cs"/>
              </a:rPr>
              <a:t>d.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β1 = β2 = 0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1: Not all βs are 0 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&gt; 3.15. </a:t>
            </a:r>
          </a:p>
          <a:p>
            <a:r>
              <a:rPr lang="en-US" sz="1200" b="0" i="1"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 4.14, 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Not all net regression coefficients equal zero.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For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1 For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2 </a:t>
            </a:r>
          </a:p>
          <a:p>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β1 = 0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0: β2 = 0 </a:t>
            </a:r>
          </a:p>
          <a:p>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β1 ≠ 0 </a:t>
            </a:r>
            <a:r>
              <a:rPr lang="pt-BR" sz="1200" b="0" i="1" u="none" strike="noStrike" kern="1200" baseline="0" dirty="0">
                <a:solidFill>
                  <a:schemeClr val="tx1"/>
                </a:solidFill>
                <a:latin typeface="+mn-lt"/>
                <a:ea typeface="+mn-ea"/>
                <a:cs typeface="+mn-cs"/>
              </a:rPr>
              <a:t>H</a:t>
            </a:r>
            <a:r>
              <a:rPr lang="pt-BR" sz="1200" b="0" i="0" u="none" strike="noStrike" kern="1200" baseline="0" dirty="0">
                <a:solidFill>
                  <a:schemeClr val="tx1"/>
                </a:solidFill>
                <a:latin typeface="+mn-lt"/>
                <a:ea typeface="+mn-ea"/>
                <a:cs typeface="+mn-cs"/>
              </a:rPr>
              <a:t>1: β2 ≠ 0 </a:t>
            </a:r>
          </a:p>
          <a:p>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1.99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 −2.38 </a:t>
            </a:r>
          </a:p>
          <a:p>
            <a:r>
              <a:rPr lang="en-US" sz="1200" b="0" i="0" u="none" strike="noStrike" kern="1200" baseline="0" dirty="0">
                <a:solidFill>
                  <a:schemeClr val="tx1"/>
                </a:solidFill>
                <a:latin typeface="+mn-lt"/>
                <a:ea typeface="+mn-ea"/>
                <a:cs typeface="+mn-cs"/>
              </a:rPr>
              <a:t>Reject </a:t>
            </a:r>
            <a:r>
              <a:rPr lang="en-US" sz="1200" b="0" i="1" u="none" strike="noStrike" kern="1200" baseline="0" dirty="0">
                <a:solidFill>
                  <a:schemeClr val="tx1"/>
                </a:solidFill>
                <a:latin typeface="+mn-lt"/>
                <a:ea typeface="+mn-ea"/>
                <a:cs typeface="+mn-cs"/>
              </a:rPr>
              <a:t>H</a:t>
            </a:r>
            <a:r>
              <a:rPr lang="en-US" sz="1200" b="0" i="0" u="none" strike="noStrike" kern="1200" baseline="0" dirty="0">
                <a:solidFill>
                  <a:schemeClr val="tx1"/>
                </a:solidFill>
                <a:latin typeface="+mn-lt"/>
                <a:ea typeface="+mn-ea"/>
                <a:cs typeface="+mn-cs"/>
              </a:rPr>
              <a:t>0 if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&gt; 2.0 or </a:t>
            </a:r>
            <a:r>
              <a:rPr lang="en-US" sz="1200" b="0" i="1" u="none" strike="noStrike" kern="1200" baseline="0" dirty="0">
                <a:solidFill>
                  <a:schemeClr val="tx1"/>
                </a:solidFill>
                <a:latin typeface="+mn-lt"/>
                <a:ea typeface="+mn-ea"/>
                <a:cs typeface="+mn-cs"/>
              </a:rPr>
              <a:t>t </a:t>
            </a:r>
            <a:r>
              <a:rPr lang="en-US" sz="1200" b="0" i="0" u="none" strike="noStrike" kern="1200" baseline="0" dirty="0">
                <a:solidFill>
                  <a:schemeClr val="tx1"/>
                </a:solidFill>
                <a:latin typeface="+mn-lt"/>
                <a:ea typeface="+mn-ea"/>
                <a:cs typeface="+mn-cs"/>
              </a:rPr>
              <a:t>&lt; −2.0. Delete variable 1 and keep 2.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The regression analysis should be repeated with only </a:t>
            </a:r>
            <a:r>
              <a:rPr lang="en-US" sz="1200" b="0" i="1" u="none" strike="noStrike" kern="1200" baseline="0" dirty="0">
                <a:solidFill>
                  <a:schemeClr val="tx1"/>
                </a:solidFill>
                <a:latin typeface="+mn-lt"/>
                <a:ea typeface="+mn-ea"/>
                <a:cs typeface="+mn-cs"/>
              </a:rPr>
              <a:t>x</a:t>
            </a:r>
            <a:r>
              <a:rPr lang="en-US" sz="1200" b="0" i="0" u="none" strike="noStrike" kern="1200" baseline="0" dirty="0">
                <a:solidFill>
                  <a:schemeClr val="tx1"/>
                </a:solidFill>
                <a:latin typeface="+mn-lt"/>
                <a:ea typeface="+mn-ea"/>
                <a:cs typeface="+mn-cs"/>
              </a:rPr>
              <a:t>2 as the independent variable.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37</a:t>
            </a:fld>
            <a:endParaRPr lang="en-US" dirty="0"/>
          </a:p>
        </p:txBody>
      </p:sp>
    </p:spTree>
    <p:extLst>
      <p:ext uri="{BB962C8B-B14F-4D97-AF65-F5344CB8AC3E}">
        <p14:creationId xmlns:p14="http://schemas.microsoft.com/office/powerpoint/2010/main" val="1854928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data has been collected and the variables have been defined, we are ready to use Excel to compute</a:t>
            </a:r>
            <a:r>
              <a:rPr lang="en-US" baseline="0" dirty="0"/>
              <a:t> the statistics needed for the analysis. The Excel output is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199409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regression intercept, a, is labeled</a:t>
            </a:r>
            <a:r>
              <a:rPr lang="en-US" baseline="0" dirty="0"/>
              <a:t> “intercept” in the Excel output. The regression coefficient for mean outside temperature is −4.583. This means if we increase temperature by 1 degree, and hold the other two independent variables constant, we can estimate a decrease of $4.58 in monthly heating costs. The −14.831 indicates that for every one inch increase in insulation, we can expect the cost to heat the home to decline $14.83 per month. And, for each additional year older the furnace is, we expect the cost to increase $6.10 per month.</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199409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use the information</a:t>
            </a:r>
            <a:r>
              <a:rPr lang="en-US" baseline="0" dirty="0"/>
              <a:t> in an ANOVA table to evaluate how well the equation fits the data. The SS column lists the sum of squares for each source of variation; SSR is the Regression Sum of Squares; SSE is the Residual or Error Sum of Squares. We’ll use the ANOVA table information from the previous example to evaluate the regression equation estimating January heating costs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782275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We</a:t>
                </a:r>
                <a:r>
                  <a:rPr lang="en-US" baseline="0" dirty="0"/>
                  <a:t> begin with the multiple standard error of estimate; recall that the standard error of estimate is comparable to the standard deviation. We first refer to the home in row 2. The actual heating cost, y, is $250. Using the regression equation, the estimated cost is $258.90. If we perform these calculations for all the homes, then square the differences, and sum the squares, we’ll get the SSE, the residual or error sum of squares. The SSE is used in formula 14-2 to find the multiple standard error of estimate. In formula 14-2, y is the actual observation, </a:t>
                </a:r>
                <a:r>
                  <a:rPr lang="en-US" dirty="0"/>
                  <a:t> is the estimated</a:t>
                </a:r>
                <a:r>
                  <a:rPr lang="en-US" baseline="0" dirty="0"/>
                  <a:t> value, n is the number of observations in the sample, k is the number of independent variables. SSE is the residual sum of squares from the ANOVA table. $51.05 is the typical error when we use this equation to predict the cost. A smaller multiple standard error indicates a better predictive equation.</a:t>
                </a:r>
                <a:endParaRPr lang="en-US" dirty="0"/>
              </a:p>
            </p:txBody>
          </p:sp>
        </mc:Choice>
        <mc:Fallback xmlns="">
          <p:sp>
            <p:nvSpPr>
              <p:cNvPr id="3" name="Notes Placeholder 2"/>
              <p:cNvSpPr>
                <a:spLocks noGrp="1"/>
              </p:cNvSpPr>
              <p:nvPr>
                <p:ph type="body" idx="1"/>
              </p:nvPr>
            </p:nvSpPr>
            <p:spPr/>
            <p:txBody>
              <a:bodyPr/>
              <a:lstStyle/>
              <a:p>
                <a:r>
                  <a:rPr lang="en-US" dirty="0" smtClean="0"/>
                  <a:t>We</a:t>
                </a:r>
                <a:r>
                  <a:rPr lang="en-US" baseline="0" dirty="0" smtClean="0"/>
                  <a:t> begin with the multiple standard error of estimate, recall that the standard error of estimate is comparable to the standard deviation. We first refer to the home in row 2. The actual heating cost, y,  is $250. Using the regression equation, the estimated cost is $258.90. If we perform these calculations for all the homes, then square the differences, and sum the squares, we’ll get the SSE, the residual or error sum of squares. The SSE is used in formula 14-2 to find the multiple standard error of estimate. In formula 14-2, y is the actual observation, </a:t>
                </a:r>
                <a:r>
                  <a:rPr lang="en-US" i="0">
                    <a:latin typeface="Cambria Math"/>
                  </a:rPr>
                  <a:t>"y" </a:t>
                </a:r>
                <a:r>
                  <a:rPr lang="en-US" i="0" smtClean="0">
                    <a:latin typeface="Cambria Math"/>
                  </a:rPr>
                  <a:t> ̂</a:t>
                </a:r>
                <a:r>
                  <a:rPr lang="en-US" dirty="0" smtClean="0"/>
                  <a:t> is the estimated</a:t>
                </a:r>
                <a:r>
                  <a:rPr lang="en-US" baseline="0" dirty="0" smtClean="0"/>
                  <a:t> value, n is the number of observations in the sample, k is the number of independent variables. SSE is the residual sum of squares from the ANOVA table. $51.05 is the typical error when we use this equation to predict the cost. A smaller multiple standard error indicates a better predictive equation.</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782275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coefficient of multiple determination reports the percent of variation in the dependent variable explained by the variation in the set of independent variables.</a:t>
            </a:r>
            <a:r>
              <a:rPr lang="en-US" baseline="0" dirty="0"/>
              <a:t> </a:t>
            </a:r>
            <a:r>
              <a:rPr lang="en-US" dirty="0"/>
              <a:t>The</a:t>
            </a:r>
            <a:r>
              <a:rPr lang="en-US" baseline="0" dirty="0"/>
              <a:t> coefficient of multiple determination</a:t>
            </a:r>
            <a:r>
              <a:rPr lang="en-US" dirty="0"/>
              <a:t> is based on the squared deviations from the regression equation. Use</a:t>
            </a:r>
            <a:r>
              <a:rPr lang="en-US" baseline="0" dirty="0"/>
              <a:t> </a:t>
            </a:r>
            <a:r>
              <a:rPr lang="en-US" dirty="0"/>
              <a:t>the regression and the total sum of squares</a:t>
            </a:r>
            <a:r>
              <a:rPr lang="en-US" baseline="0" dirty="0"/>
              <a:t> from the ANOVA table to compute the coefficient of determination, .804. So </a:t>
            </a:r>
            <a:r>
              <a:rPr lang="en-US" sz="1200" dirty="0"/>
              <a:t>80.4% of the variation in heating cost is explained by the three independent variables. The remaining 19.6% is random error and variation from independent variables not included in the equation.</a:t>
            </a:r>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3172292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coefficient</a:t>
            </a:r>
            <a:r>
              <a:rPr lang="en-US" baseline="0" dirty="0"/>
              <a:t> of determination tends to increase as more independent variables are added to the model. </a:t>
            </a:r>
            <a:r>
              <a:rPr lang="en-US" dirty="0"/>
              <a:t>To balance the effect</a:t>
            </a:r>
            <a:r>
              <a:rPr lang="en-US" baseline="0" dirty="0"/>
              <a:t> that the number of independent variables has on the coefficient of multiple determination, statistical software packages use an adjusted coefficient of determination.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2264384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smtClean="0"/>
              <a:t>Copyright © 2022 McGraw-Hill Education. All rights reserved. No reproduction or distribution without the prior written consent of McGraw-Hill Education. </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14-</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r>
              <a:rPr lang="en-US" dirty="0"/>
              <a:t>14-</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r>
              <a:rPr lang="en-US" dirty="0"/>
              <a:t>14-</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r>
              <a:rPr lang="en-US" dirty="0"/>
              <a:t>14-</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2133600" y="6356350"/>
            <a:ext cx="4270248" cy="365760"/>
          </a:xfrm>
          <a:prstGeom prst="rect">
            <a:avLst/>
          </a:prstGeom>
        </p:spPr>
        <p:txBody>
          <a:bodyPr vert="horz"/>
          <a:lstStyle>
            <a:lvl1pPr algn="r" eaLnBrk="1" latinLnBrk="0" hangingPunct="1">
              <a:defRPr kumimoji="0" sz="1200">
                <a:solidFill>
                  <a:schemeClr val="tx2"/>
                </a:solidFill>
              </a:defRPr>
            </a:lvl1pPr>
          </a:lstStyle>
          <a:p>
            <a:r>
              <a:rPr lang="en-US" smtClean="0"/>
              <a:t>Copyright © 2022 McGraw-Hill Education. All rights reserved. No reproduction or distribution without the prior written consent of McGraw-Hill Education. </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14-</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80.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3.png"/><Relationship Id="rId5" Type="http://schemas.openxmlformats.org/officeDocument/2006/relationships/image" Target="../media/image5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6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Multiple Regression Analysis</a:t>
            </a:r>
          </a:p>
        </p:txBody>
      </p:sp>
      <p:sp>
        <p:nvSpPr>
          <p:cNvPr id="3" name="Subtitle 2"/>
          <p:cNvSpPr>
            <a:spLocks noGrp="1"/>
          </p:cNvSpPr>
          <p:nvPr>
            <p:ph type="subTitle" idx="1"/>
          </p:nvPr>
        </p:nvSpPr>
        <p:spPr/>
        <p:txBody>
          <a:bodyPr/>
          <a:lstStyle/>
          <a:p>
            <a:r>
              <a:rPr lang="en-US" dirty="0"/>
              <a:t>Chapter 14</a:t>
            </a:r>
          </a:p>
        </p:txBody>
      </p:sp>
      <p:sp>
        <p:nvSpPr>
          <p:cNvPr id="5" name="Footer Placeholder 4"/>
          <p:cNvSpPr>
            <a:spLocks noGrp="1"/>
          </p:cNvSpPr>
          <p:nvPr>
            <p:ph type="ftr" sz="quarter" idx="11"/>
          </p:nvPr>
        </p:nvSpPr>
        <p:spPr>
          <a:xfrm>
            <a:off x="2438400" y="6355080"/>
            <a:ext cx="5791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Effectiveness (2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pPr marL="0" indent="0">
              <a:buNone/>
            </a:pPr>
            <a:endParaRPr lang="en-US" dirty="0"/>
          </a:p>
          <a:p>
            <a:endParaRPr lang="en-US" dirty="0"/>
          </a:p>
          <a:p>
            <a:pPr>
              <a:spcBef>
                <a:spcPts val="0"/>
              </a:spcBef>
            </a:pPr>
            <a:r>
              <a:rPr lang="en-US" sz="2400" dirty="0"/>
              <a:t>The coefficient of multiple determination</a:t>
            </a:r>
          </a:p>
          <a:p>
            <a:pPr lvl="1"/>
            <a:r>
              <a:rPr lang="en-US" sz="2400" dirty="0">
                <a:solidFill>
                  <a:schemeClr val="tx1"/>
                </a:solidFill>
              </a:rPr>
              <a:t>Is symbolized by R</a:t>
            </a:r>
            <a:r>
              <a:rPr lang="en-US" sz="2400" baseline="30000" dirty="0">
                <a:solidFill>
                  <a:schemeClr val="tx1"/>
                </a:solidFill>
              </a:rPr>
              <a:t>2</a:t>
            </a:r>
          </a:p>
          <a:p>
            <a:pPr lvl="1"/>
            <a:r>
              <a:rPr lang="en-US" sz="2400" dirty="0">
                <a:solidFill>
                  <a:schemeClr val="tx1"/>
                </a:solidFill>
              </a:rPr>
              <a:t>Can range from 0 to 1</a:t>
            </a:r>
          </a:p>
          <a:p>
            <a:pPr lvl="1"/>
            <a:r>
              <a:rPr lang="en-US" sz="2400" dirty="0">
                <a:solidFill>
                  <a:schemeClr val="tx1"/>
                </a:solidFill>
              </a:rPr>
              <a:t>Cannot assume negative values</a:t>
            </a:r>
          </a:p>
          <a:p>
            <a:pPr lvl="1"/>
            <a:r>
              <a:rPr lang="en-US" sz="2400" dirty="0">
                <a:solidFill>
                  <a:schemeClr val="tx1"/>
                </a:solidFill>
              </a:rPr>
              <a:t>Is easy to interpret</a:t>
            </a:r>
          </a:p>
          <a:p>
            <a:r>
              <a:rPr lang="en-US" sz="2400" dirty="0"/>
              <a:t>It is found by the following formula</a:t>
            </a:r>
          </a:p>
        </p:txBody>
      </p:sp>
      <mc:AlternateContent xmlns:mc="http://schemas.openxmlformats.org/markup-compatibility/2006" xmlns:a14="http://schemas.microsoft.com/office/drawing/2010/main">
        <mc:Choice Requires="a14">
          <p:sp>
            <p:nvSpPr>
              <p:cNvPr id="7" name="TextBox 6"/>
              <p:cNvSpPr txBox="1"/>
              <p:nvPr/>
            </p:nvSpPr>
            <p:spPr>
              <a:xfrm>
                <a:off x="838200" y="5530011"/>
                <a:ext cx="3657600" cy="640080"/>
              </a:xfrm>
              <a:prstGeom prst="rect">
                <a:avLst/>
              </a:prstGeom>
              <a:solidFill>
                <a:schemeClr val="bg2"/>
              </a:solidFill>
              <a:ln>
                <a:solidFill>
                  <a:schemeClr val="accent6"/>
                </a:solidFill>
              </a:ln>
            </p:spPr>
            <p:txBody>
              <a:bodyPr wrap="square" rtlCol="0">
                <a:spAutoFit/>
              </a:bodyPr>
              <a:lstStyle/>
              <a:p>
                <a:r>
                  <a:rPr lang="en-US" dirty="0"/>
                  <a:t>R2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SSR</m:t>
                        </m:r>
                      </m:num>
                      <m:den>
                        <m:r>
                          <m:rPr>
                            <m:nor/>
                          </m:rPr>
                          <a:rPr lang="en-US" b="0" i="0" smtClean="0">
                            <a:latin typeface="Cambria Math"/>
                          </a:rPr>
                          <m:t>SS</m:t>
                        </m:r>
                        <m:r>
                          <m:rPr>
                            <m:nor/>
                          </m:rPr>
                          <a:rPr lang="en-US" b="0" i="0" smtClean="0">
                            <a:latin typeface="Cambria Math"/>
                          </a:rPr>
                          <m:t> </m:t>
                        </m:r>
                        <m:r>
                          <m:rPr>
                            <m:nor/>
                          </m:rPr>
                          <a:rPr lang="en-US" b="0" i="0" smtClean="0">
                            <a:latin typeface="Cambria Math"/>
                          </a:rPr>
                          <m:t>total</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171,220.473</m:t>
                        </m:r>
                      </m:num>
                      <m:den>
                        <m:r>
                          <m:rPr>
                            <m:nor/>
                          </m:rPr>
                          <a:rPr lang="en-US" b="0" i="0" smtClean="0">
                            <a:latin typeface="Cambria Math"/>
                          </a:rPr>
                          <m:t>212,915.750</m:t>
                        </m:r>
                      </m:den>
                    </m:f>
                  </m:oMath>
                </a14:m>
                <a:r>
                  <a:rPr lang="en-US" dirty="0"/>
                  <a:t> = .804</a:t>
                </a:r>
              </a:p>
            </p:txBody>
          </p:sp>
        </mc:Choice>
        <mc:Fallback xmlns="">
          <p:sp>
            <p:nvSpPr>
              <p:cNvPr id="7" name="TextBox 6"/>
              <p:cNvSpPr txBox="1">
                <a:spLocks noRot="1" noChangeAspect="1" noMove="1" noResize="1" noEditPoints="1" noAdjustHandles="1" noChangeArrowheads="1" noChangeShapeType="1" noTextEdit="1"/>
              </p:cNvSpPr>
              <p:nvPr/>
            </p:nvSpPr>
            <p:spPr>
              <a:xfrm>
                <a:off x="838200" y="5530011"/>
                <a:ext cx="3657600" cy="640080"/>
              </a:xfrm>
              <a:prstGeom prst="rect">
                <a:avLst/>
              </a:prstGeom>
              <a:blipFill>
                <a:blip r:embed="rId3"/>
                <a:stretch>
                  <a:fillRect l="-1329"/>
                </a:stretch>
              </a:blipFill>
              <a:ln>
                <a:solidFill>
                  <a:schemeClr val="accent6"/>
                </a:solidFill>
              </a:ln>
            </p:spPr>
            <p:txBody>
              <a:bodyPr/>
              <a:lstStyle/>
              <a:p>
                <a:r>
                  <a:rPr lang="en-US">
                    <a:noFill/>
                  </a:rPr>
                  <a:t> </a:t>
                </a:r>
              </a:p>
            </p:txBody>
          </p:sp>
        </mc:Fallback>
      </mc:AlternateContent>
      <p:sp>
        <p:nvSpPr>
          <p:cNvPr id="8" name="TextBox 7"/>
          <p:cNvSpPr txBox="1"/>
          <p:nvPr/>
        </p:nvSpPr>
        <p:spPr>
          <a:xfrm>
            <a:off x="4648200" y="5532120"/>
            <a:ext cx="3657600" cy="640080"/>
          </a:xfrm>
          <a:prstGeom prst="rect">
            <a:avLst/>
          </a:prstGeom>
          <a:solidFill>
            <a:schemeClr val="bg2"/>
          </a:solidFill>
          <a:ln>
            <a:solidFill>
              <a:schemeClr val="accent6"/>
            </a:solidFill>
          </a:ln>
        </p:spPr>
        <p:txBody>
          <a:bodyPr wrap="square" rtlCol="0">
            <a:spAutoFit/>
          </a:bodyPr>
          <a:lstStyle/>
          <a:p>
            <a:r>
              <a:rPr lang="en-US" dirty="0"/>
              <a:t>80.4% of the variation is explained by the 3 independent variables.</a:t>
            </a:r>
          </a:p>
        </p:txBody>
      </p:sp>
      <p:sp>
        <p:nvSpPr>
          <p:cNvPr id="9" name="TextBox 4"/>
          <p:cNvSpPr txBox="1"/>
          <p:nvPr/>
        </p:nvSpPr>
        <p:spPr>
          <a:xfrm>
            <a:off x="457200" y="1341120"/>
            <a:ext cx="8229600" cy="64008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COEFFICIENT OF MULTIPLE DETERMINATION  </a:t>
            </a:r>
            <a:r>
              <a:rPr lang="en-US" dirty="0"/>
              <a:t>The percent of variation in the dependent variable, y, explained by the set of independent variables, x</a:t>
            </a:r>
            <a:r>
              <a:rPr lang="en-US" baseline="-25000" dirty="0"/>
              <a:t>1</a:t>
            </a:r>
            <a:r>
              <a:rPr lang="en-US" dirty="0"/>
              <a:t>, x</a:t>
            </a:r>
            <a:r>
              <a:rPr lang="en-US" baseline="-25000" dirty="0"/>
              <a:t>2</a:t>
            </a:r>
            <a:r>
              <a:rPr lang="en-US" dirty="0"/>
              <a:t>, x</a:t>
            </a:r>
            <a:r>
              <a:rPr lang="en-US" baseline="-25000" dirty="0"/>
              <a:t>3</a:t>
            </a:r>
            <a:r>
              <a:rPr lang="en-US" dirty="0"/>
              <a:t>, …x</a:t>
            </a:r>
            <a:r>
              <a:rPr lang="en-US" baseline="-25000" dirty="0"/>
              <a:t>k</a:t>
            </a:r>
            <a:r>
              <a:rPr lang="en-US" dirty="0"/>
              <a:t>.</a:t>
            </a:r>
            <a:r>
              <a:rPr lang="en-US" dirty="0">
                <a:solidFill>
                  <a:srgbClr val="00B050"/>
                </a:solidFill>
              </a:rPr>
              <a:t> </a:t>
            </a:r>
            <a:endParaRPr lang="en-US" dirty="0"/>
          </a:p>
        </p:txBody>
      </p:sp>
      <p:sp>
        <p:nvSpPr>
          <p:cNvPr id="5" name="Slide Number Placeholder 4"/>
          <p:cNvSpPr>
            <a:spLocks noGrp="1"/>
          </p:cNvSpPr>
          <p:nvPr>
            <p:ph type="sldNum" sz="quarter" idx="12"/>
          </p:nvPr>
        </p:nvSpPr>
        <p:spPr/>
        <p:txBody>
          <a:bodyPr/>
          <a:lstStyle/>
          <a:p>
            <a:r>
              <a:rPr lang="en-US" dirty="0"/>
              <a:t>14-</a:t>
            </a:r>
            <a:fld id="{F38DF745-7D3F-47F4-83A3-874385CFAA69}" type="slidenum">
              <a:rPr lang="en-US" smtClean="0"/>
              <a:pPr/>
              <a:t>10</a:t>
            </a:fld>
            <a:endParaRPr lang="en-US" dirty="0"/>
          </a:p>
        </p:txBody>
      </p:sp>
      <p:pic>
        <p:nvPicPr>
          <p:cNvPr id="6" name="Picture 5" descr="Screen Shot 2020-10-30 at 3.55.32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6800" y="4724400"/>
            <a:ext cx="6400800" cy="647103"/>
          </a:xfrm>
          <a:prstGeom prst="rect">
            <a:avLst/>
          </a:prstGeom>
        </p:spPr>
      </p:pic>
    </p:spTree>
    <p:extLst>
      <p:ext uri="{BB962C8B-B14F-4D97-AF65-F5344CB8AC3E}">
        <p14:creationId xmlns:p14="http://schemas.microsoft.com/office/powerpoint/2010/main" val="2750560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Effectiveness (3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When the number of independent variables is large, we adjust the coefficient of determination for the degrees of freedom as follows</a:t>
            </a:r>
          </a:p>
          <a:p>
            <a:endParaRPr lang="en-US" dirty="0"/>
          </a:p>
          <a:p>
            <a:endParaRPr lang="en-US" dirty="0"/>
          </a:p>
          <a:p>
            <a:r>
              <a:rPr lang="en-US" dirty="0"/>
              <a:t>For the cost of heating example, the adjusted coefficient of determination is</a:t>
            </a:r>
          </a:p>
          <a:p>
            <a:endParaRPr lang="en-US" dirty="0"/>
          </a:p>
          <a:p>
            <a:endParaRPr lang="en-US" dirty="0"/>
          </a:p>
          <a:p>
            <a:r>
              <a:rPr lang="en-US" dirty="0"/>
              <a:t>If we compare R</a:t>
            </a:r>
            <a:r>
              <a:rPr lang="en-US" baseline="30000" dirty="0"/>
              <a:t>2</a:t>
            </a:r>
            <a:r>
              <a:rPr lang="en-US" dirty="0"/>
              <a:t> (0.80) to the adjusted R</a:t>
            </a:r>
            <a:r>
              <a:rPr lang="en-US" baseline="30000" dirty="0"/>
              <a:t>2</a:t>
            </a:r>
            <a:r>
              <a:rPr lang="en-US" dirty="0"/>
              <a:t> (0.767), the difference in this case is small</a:t>
            </a:r>
          </a:p>
          <a:p>
            <a:endParaRPr lang="en-US" dirty="0"/>
          </a:p>
        </p:txBody>
      </p:sp>
      <p:sp>
        <p:nvSpPr>
          <p:cNvPr id="7" name="Slide Number Placeholder 6"/>
          <p:cNvSpPr>
            <a:spLocks noGrp="1"/>
          </p:cNvSpPr>
          <p:nvPr>
            <p:ph type="sldNum" sz="quarter" idx="12"/>
          </p:nvPr>
        </p:nvSpPr>
        <p:spPr/>
        <p:txBody>
          <a:bodyPr/>
          <a:lstStyle/>
          <a:p>
            <a:r>
              <a:rPr lang="en-US" dirty="0"/>
              <a:t>14-</a:t>
            </a:r>
            <a:fld id="{F38DF745-7D3F-47F4-83A3-874385CFAA69}" type="slidenum">
              <a:rPr lang="en-US" smtClean="0"/>
              <a:pPr/>
              <a:t>11</a:t>
            </a:fld>
            <a:endParaRPr lang="en-US" dirty="0"/>
          </a:p>
        </p:txBody>
      </p:sp>
      <p:pic>
        <p:nvPicPr>
          <p:cNvPr id="9" name="Picture 8">
            <a:extLst>
              <a:ext uri="{FF2B5EF4-FFF2-40B4-BE49-F238E27FC236}">
                <a16:creationId xmlns:a16="http://schemas.microsoft.com/office/drawing/2014/main" xmlns="" id="{5EC6C461-9E64-494C-A97D-3AB4D16377F2}"/>
              </a:ext>
            </a:extLst>
          </p:cNvPr>
          <p:cNvPicPr>
            <a:picLocks noChangeAspect="1"/>
          </p:cNvPicPr>
          <p:nvPr/>
        </p:nvPicPr>
        <p:blipFill>
          <a:blip r:embed="rId3"/>
          <a:stretch>
            <a:fillRect/>
          </a:stretch>
        </p:blipFill>
        <p:spPr>
          <a:xfrm>
            <a:off x="2171700" y="4264573"/>
            <a:ext cx="4800600" cy="993227"/>
          </a:xfrm>
          <a:prstGeom prst="rect">
            <a:avLst/>
          </a:prstGeom>
        </p:spPr>
      </p:pic>
      <p:pic>
        <p:nvPicPr>
          <p:cNvPr id="5" name="Picture 4" descr="Screen Shot 2020-10-30 at 4.06.48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200" y="2525690"/>
            <a:ext cx="5638800" cy="979510"/>
          </a:xfrm>
          <a:prstGeom prst="rect">
            <a:avLst/>
          </a:prstGeom>
        </p:spPr>
      </p:pic>
    </p:spTree>
    <p:extLst>
      <p:ext uri="{BB962C8B-B14F-4D97-AF65-F5344CB8AC3E}">
        <p14:creationId xmlns:p14="http://schemas.microsoft.com/office/powerpoint/2010/main" val="3528765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Test</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normAutofit lnSpcReduction="10000"/>
              </a:bodyPr>
              <a:lstStyle/>
              <a:p>
                <a:r>
                  <a:rPr lang="en-US" dirty="0"/>
                  <a:t>A global test investigates whether it is possible that all the independent variables have zero regression coefficients</a:t>
                </a:r>
              </a:p>
              <a:p>
                <a:r>
                  <a:rPr lang="en-US" dirty="0"/>
                  <a:t>The hypotheses are</a:t>
                </a:r>
              </a:p>
              <a:p>
                <a:pPr marL="548640" lvl="2" indent="0">
                  <a:buNone/>
                </a:pPr>
                <a:r>
                  <a:rPr lang="en-US" sz="2600" dirty="0"/>
                  <a:t>H</a:t>
                </a:r>
                <a:r>
                  <a:rPr lang="en-US" sz="2600" baseline="-25000" dirty="0"/>
                  <a:t>0</a:t>
                </a:r>
                <a:r>
                  <a:rPr lang="en-US" sz="2600" dirty="0"/>
                  <a:t>: </a:t>
                </a:r>
                <a14:m>
                  <m:oMath xmlns:m="http://schemas.openxmlformats.org/officeDocument/2006/math" xmlns="">
                    <m:r>
                      <m:rPr>
                        <m:nor/>
                      </m:rPr>
                      <a:rPr lang="en-US" sz="2600">
                        <a:latin typeface="Cambria Math"/>
                        <a:ea typeface="Cambria Math"/>
                      </a:rPr>
                      <m:t>β</m:t>
                    </m:r>
                  </m:oMath>
                </a14:m>
                <a:r>
                  <a:rPr lang="en-US" sz="2600" baseline="-25000" dirty="0"/>
                  <a:t>1</a:t>
                </a:r>
                <a:r>
                  <a:rPr lang="en-US" sz="2600" dirty="0"/>
                  <a:t> = </a:t>
                </a:r>
                <a14:m>
                  <m:oMath xmlns:m="http://schemas.openxmlformats.org/officeDocument/2006/math" xmlns="">
                    <m:r>
                      <m:rPr>
                        <m:nor/>
                      </m:rPr>
                      <a:rPr lang="en-US" sz="2600">
                        <a:latin typeface="Cambria Math"/>
                        <a:ea typeface="Cambria Math"/>
                      </a:rPr>
                      <m:t>β</m:t>
                    </m:r>
                  </m:oMath>
                </a14:m>
                <a:r>
                  <a:rPr lang="en-US" sz="2600" baseline="-25000" dirty="0"/>
                  <a:t>2</a:t>
                </a:r>
                <a:r>
                  <a:rPr lang="en-US" sz="2600" dirty="0"/>
                  <a:t> = </a:t>
                </a:r>
                <a14:m>
                  <m:oMath xmlns:m="http://schemas.openxmlformats.org/officeDocument/2006/math" xmlns="">
                    <m:r>
                      <m:rPr>
                        <m:nor/>
                      </m:rPr>
                      <a:rPr lang="en-US" sz="2600">
                        <a:latin typeface="Cambria Math"/>
                        <a:ea typeface="Cambria Math"/>
                      </a:rPr>
                      <m:t>β</m:t>
                    </m:r>
                  </m:oMath>
                </a14:m>
                <a:r>
                  <a:rPr lang="en-US" sz="2600" baseline="-25000" dirty="0"/>
                  <a:t>3</a:t>
                </a:r>
                <a:r>
                  <a:rPr lang="en-US" sz="2600" dirty="0"/>
                  <a:t> = 0</a:t>
                </a:r>
              </a:p>
              <a:p>
                <a:pPr marL="548640" lvl="2" indent="0">
                  <a:buNone/>
                </a:pPr>
                <a:r>
                  <a:rPr lang="en-US" sz="2600" dirty="0"/>
                  <a:t>H</a:t>
                </a:r>
                <a:r>
                  <a:rPr lang="en-US" sz="2600" baseline="-25000" dirty="0"/>
                  <a:t>1</a:t>
                </a:r>
                <a:r>
                  <a:rPr lang="en-US" sz="2600" dirty="0"/>
                  <a:t>: Not all </a:t>
                </a:r>
                <a14:m>
                  <m:oMath xmlns:m="http://schemas.openxmlformats.org/officeDocument/2006/math" xmlns="">
                    <m:r>
                      <m:rPr>
                        <m:nor/>
                      </m:rPr>
                      <a:rPr lang="en-US" sz="2600">
                        <a:latin typeface="Cambria Math"/>
                        <a:ea typeface="Cambria Math"/>
                      </a:rPr>
                      <m:t>β</m:t>
                    </m:r>
                  </m:oMath>
                </a14:m>
                <a:r>
                  <a:rPr lang="en-US" sz="2600" baseline="-25000" dirty="0"/>
                  <a:t>is</a:t>
                </a:r>
                <a:r>
                  <a:rPr lang="en-US" sz="2600" dirty="0"/>
                  <a:t> are 0 </a:t>
                </a:r>
              </a:p>
              <a:p>
                <a:r>
                  <a:rPr lang="en-US" dirty="0"/>
                  <a:t>The test statistic is the F distribution</a:t>
                </a:r>
              </a:p>
              <a:p>
                <a:pPr lvl="1"/>
                <a:r>
                  <a:rPr lang="en-US" sz="2600" dirty="0">
                    <a:solidFill>
                      <a:schemeClr val="tx1"/>
                    </a:solidFill>
                  </a:rPr>
                  <a:t>There is a family of F distributions</a:t>
                </a:r>
              </a:p>
              <a:p>
                <a:pPr lvl="1"/>
                <a:r>
                  <a:rPr lang="en-US" sz="2600" dirty="0">
                    <a:solidFill>
                      <a:schemeClr val="tx1"/>
                    </a:solidFill>
                  </a:rPr>
                  <a:t>The F-Distribution cannot be negative</a:t>
                </a:r>
              </a:p>
              <a:p>
                <a:pPr lvl="1"/>
                <a:r>
                  <a:rPr lang="en-US" sz="2600" dirty="0">
                    <a:solidFill>
                      <a:schemeClr val="tx1"/>
                    </a:solidFill>
                  </a:rPr>
                  <a:t>It is a continuous</a:t>
                </a:r>
              </a:p>
              <a:p>
                <a:pPr lvl="1"/>
                <a:r>
                  <a:rPr lang="en-US" sz="2600" dirty="0">
                    <a:solidFill>
                      <a:schemeClr val="tx1"/>
                    </a:solidFill>
                  </a:rPr>
                  <a:t>It is positively skewed</a:t>
                </a:r>
              </a:p>
              <a:p>
                <a:pPr lvl="1"/>
                <a:r>
                  <a:rPr lang="en-US" sz="2600" dirty="0">
                    <a:solidFill>
                      <a:schemeClr val="tx1"/>
                    </a:solidFill>
                  </a:rPr>
                  <a:t>It is asymptotic</a:t>
                </a: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a:blip r:embed="rId3"/>
                <a:stretch>
                  <a:fillRect l="-667" t="-1852" r="-2370"/>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14-</a:t>
            </a:r>
            <a:fld id="{F38DF745-7D3F-47F4-83A3-874385CFAA69}" type="slidenum">
              <a:rPr lang="en-US" smtClean="0"/>
              <a:pPr/>
              <a:t>12</a:t>
            </a:fld>
            <a:endParaRPr lang="en-US" dirty="0"/>
          </a:p>
        </p:txBody>
      </p:sp>
    </p:spTree>
    <p:extLst>
      <p:ext uri="{BB962C8B-B14F-4D97-AF65-F5344CB8AC3E}">
        <p14:creationId xmlns:p14="http://schemas.microsoft.com/office/powerpoint/2010/main" val="2433752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Test (2 of 4)</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The formula to calculate the value of the test statistic is</a:t>
            </a:r>
          </a:p>
          <a:p>
            <a:pPr marL="0" indent="0">
              <a:buNone/>
            </a:pPr>
            <a:endParaRPr lang="en-US" dirty="0"/>
          </a:p>
          <a:p>
            <a:pPr lvl="1"/>
            <a:r>
              <a:rPr lang="en-US" sz="2600" dirty="0"/>
              <a:t>with k (the number of independent variables) degrees of freedom in the numerator</a:t>
            </a:r>
          </a:p>
          <a:p>
            <a:pPr lvl="1"/>
            <a:r>
              <a:rPr lang="en-US" sz="2600" dirty="0"/>
              <a:t>n – (k+1) degrees of freedom in the denominator</a:t>
            </a:r>
          </a:p>
          <a:p>
            <a:pPr lvl="1"/>
            <a:r>
              <a:rPr lang="en-US" sz="2600" dirty="0"/>
              <a:t>n is sample size</a:t>
            </a:r>
          </a:p>
          <a:p>
            <a:r>
              <a:rPr lang="en-US" dirty="0"/>
              <a:t>We can obtain the </a:t>
            </a:r>
            <a:br>
              <a:rPr lang="en-US" dirty="0"/>
            </a:br>
            <a:r>
              <a:rPr lang="en-US" dirty="0"/>
              <a:t>degrees of freedom </a:t>
            </a:r>
            <a:br>
              <a:rPr lang="en-US" dirty="0"/>
            </a:br>
            <a:r>
              <a:rPr lang="en-US" dirty="0"/>
              <a:t>from the ANOVA </a:t>
            </a:r>
            <a:br>
              <a:rPr lang="en-US" dirty="0"/>
            </a:br>
            <a:r>
              <a:rPr lang="en-US" dirty="0"/>
              <a:t>table</a:t>
            </a:r>
          </a:p>
          <a:p>
            <a:endParaRPr lang="en-US" dirty="0"/>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13</a:t>
            </a:fld>
            <a:endParaRPr lang="en-US" dirty="0"/>
          </a:p>
        </p:txBody>
      </p:sp>
      <p:pic>
        <p:nvPicPr>
          <p:cNvPr id="9" name="Picture 8">
            <a:extLst>
              <a:ext uri="{FF2B5EF4-FFF2-40B4-BE49-F238E27FC236}">
                <a16:creationId xmlns:a16="http://schemas.microsoft.com/office/drawing/2014/main" xmlns="" id="{5C9F0A24-33E9-4466-B255-EC3C25EADE1D}"/>
              </a:ext>
            </a:extLst>
          </p:cNvPr>
          <p:cNvPicPr>
            <a:picLocks noChangeAspect="1"/>
          </p:cNvPicPr>
          <p:nvPr/>
        </p:nvPicPr>
        <p:blipFill>
          <a:blip r:embed="rId3"/>
          <a:stretch>
            <a:fillRect/>
          </a:stretch>
        </p:blipFill>
        <p:spPr>
          <a:xfrm>
            <a:off x="3517666" y="3733801"/>
            <a:ext cx="5521773" cy="2499360"/>
          </a:xfrm>
          <a:prstGeom prst="rect">
            <a:avLst/>
          </a:prstGeom>
        </p:spPr>
      </p:pic>
      <p:pic>
        <p:nvPicPr>
          <p:cNvPr id="5" name="Picture 4" descr="Screen Shot 2020-10-30 at 4.07.54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6400" y="1676400"/>
            <a:ext cx="4876800" cy="510866"/>
          </a:xfrm>
          <a:prstGeom prst="rect">
            <a:avLst/>
          </a:prstGeom>
        </p:spPr>
      </p:pic>
    </p:spTree>
    <p:extLst>
      <p:ext uri="{BB962C8B-B14F-4D97-AF65-F5344CB8AC3E}">
        <p14:creationId xmlns:p14="http://schemas.microsoft.com/office/powerpoint/2010/main" val="777599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Test (3 of 4)</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14</a:t>
            </a:fld>
            <a:endParaRPr lang="en-US" dirty="0"/>
          </a:p>
        </p:txBody>
      </p:sp>
      <p:pic>
        <p:nvPicPr>
          <p:cNvPr id="6" name="Picture 5">
            <a:extLst>
              <a:ext uri="{FF2B5EF4-FFF2-40B4-BE49-F238E27FC236}">
                <a16:creationId xmlns:a16="http://schemas.microsoft.com/office/drawing/2014/main" xmlns="" id="{800FE0A6-71BC-4724-93B1-B6B8A32DC8E8}"/>
              </a:ext>
            </a:extLst>
          </p:cNvPr>
          <p:cNvPicPr>
            <a:picLocks noChangeAspect="1"/>
          </p:cNvPicPr>
          <p:nvPr/>
        </p:nvPicPr>
        <p:blipFill>
          <a:blip r:embed="rId3"/>
          <a:stretch>
            <a:fillRect/>
          </a:stretch>
        </p:blipFill>
        <p:spPr>
          <a:xfrm>
            <a:off x="2516124" y="3369778"/>
            <a:ext cx="3505200" cy="2755972"/>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457200" y="1371600"/>
                <a:ext cx="8229600" cy="1754326"/>
              </a:xfrm>
              <a:prstGeom prst="rect">
                <a:avLst/>
              </a:prstGeom>
              <a:solidFill>
                <a:schemeClr val="bg2"/>
              </a:solidFill>
              <a:ln>
                <a:solidFill>
                  <a:schemeClr val="accent6"/>
                </a:solidFill>
              </a:ln>
            </p:spPr>
            <p:txBody>
              <a:bodyPr wrap="square" rtlCol="0">
                <a:spAutoFit/>
              </a:bodyPr>
              <a:lstStyle/>
              <a:p>
                <a:r>
                  <a:rPr lang="en-US" dirty="0"/>
                  <a:t>Step 1: State the null and the alternate hypothesis</a:t>
                </a:r>
              </a:p>
              <a:p>
                <a:pPr lvl="3" indent="-365760"/>
                <a:r>
                  <a:rPr lang="en-US" dirty="0"/>
                  <a:t>H</a:t>
                </a:r>
                <a:r>
                  <a:rPr lang="en-US" baseline="-25000" dirty="0"/>
                  <a:t>0</a:t>
                </a:r>
                <a:r>
                  <a:rPr lang="en-US" dirty="0"/>
                  <a:t>: </a:t>
                </a:r>
                <a14:m>
                  <m:oMath xmlns:m="http://schemas.openxmlformats.org/officeDocument/2006/math" xmlns="">
                    <m:r>
                      <m:rPr>
                        <m:nor/>
                      </m:rPr>
                      <a:rPr lang="en-US">
                        <a:latin typeface="Cambria Math"/>
                        <a:ea typeface="Cambria Math"/>
                      </a:rPr>
                      <m:t>β</m:t>
                    </m:r>
                  </m:oMath>
                </a14:m>
                <a:r>
                  <a:rPr lang="en-US" baseline="-25000" dirty="0"/>
                  <a:t>1</a:t>
                </a:r>
                <a:r>
                  <a:rPr lang="en-US" dirty="0"/>
                  <a:t> = </a:t>
                </a:r>
                <a14:m>
                  <m:oMath xmlns:m="http://schemas.openxmlformats.org/officeDocument/2006/math" xmlns="">
                    <m:r>
                      <m:rPr>
                        <m:nor/>
                      </m:rPr>
                      <a:rPr lang="en-US">
                        <a:latin typeface="Cambria Math"/>
                        <a:ea typeface="Cambria Math"/>
                      </a:rPr>
                      <m:t>β</m:t>
                    </m:r>
                  </m:oMath>
                </a14:m>
                <a:r>
                  <a:rPr lang="en-US" baseline="-25000" dirty="0"/>
                  <a:t>2</a:t>
                </a:r>
                <a:r>
                  <a:rPr lang="en-US" dirty="0"/>
                  <a:t> = </a:t>
                </a:r>
                <a14:m>
                  <m:oMath xmlns:m="http://schemas.openxmlformats.org/officeDocument/2006/math" xmlns="">
                    <m:r>
                      <m:rPr>
                        <m:nor/>
                      </m:rPr>
                      <a:rPr lang="en-US">
                        <a:latin typeface="Cambria Math"/>
                        <a:ea typeface="Cambria Math"/>
                      </a:rPr>
                      <m:t>β</m:t>
                    </m:r>
                  </m:oMath>
                </a14:m>
                <a:r>
                  <a:rPr lang="en-US" baseline="-25000" dirty="0"/>
                  <a:t>3</a:t>
                </a:r>
                <a:r>
                  <a:rPr lang="en-US" dirty="0"/>
                  <a:t> = 0</a:t>
                </a:r>
              </a:p>
              <a:p>
                <a:pPr lvl="3" indent="-365760"/>
                <a:r>
                  <a:rPr lang="en-US" dirty="0"/>
                  <a:t>H</a:t>
                </a:r>
                <a:r>
                  <a:rPr lang="en-US" baseline="-25000" dirty="0"/>
                  <a:t>1</a:t>
                </a:r>
                <a:r>
                  <a:rPr lang="en-US" dirty="0"/>
                  <a:t>: Not all </a:t>
                </a:r>
                <a14:m>
                  <m:oMath xmlns:m="http://schemas.openxmlformats.org/officeDocument/2006/math" xmlns="">
                    <m:r>
                      <m:rPr>
                        <m:nor/>
                      </m:rPr>
                      <a:rPr lang="en-US">
                        <a:latin typeface="Cambria Math"/>
                        <a:ea typeface="Cambria Math"/>
                      </a:rPr>
                      <m:t>β</m:t>
                    </m:r>
                    <m:r>
                      <m:rPr>
                        <m:nor/>
                      </m:rPr>
                      <a:rPr lang="en-US" b="0" i="0" baseline="-25000" smtClean="0">
                        <a:latin typeface="Cambria Math"/>
                        <a:ea typeface="Cambria Math"/>
                      </a:rPr>
                      <m:t>i</m:t>
                    </m:r>
                  </m:oMath>
                </a14:m>
                <a:r>
                  <a:rPr lang="en-US" baseline="-25000" dirty="0"/>
                  <a:t>s</a:t>
                </a:r>
                <a:r>
                  <a:rPr lang="en-US" dirty="0"/>
                  <a:t> are 0 </a:t>
                </a:r>
              </a:p>
              <a:p>
                <a:r>
                  <a:rPr lang="en-US" dirty="0"/>
                  <a:t>Step 2: Select the level of significance, we’ll use .05</a:t>
                </a:r>
              </a:p>
              <a:p>
                <a:r>
                  <a:rPr lang="en-US" dirty="0"/>
                  <a:t>Step 3: Select the test statistic, F</a:t>
                </a:r>
              </a:p>
              <a:p>
                <a:r>
                  <a:rPr lang="en-US" dirty="0"/>
                  <a:t>Step 4: Formulate the decision rule, reject H</a:t>
                </a:r>
                <a:r>
                  <a:rPr lang="en-US" baseline="-25000" dirty="0"/>
                  <a:t>0</a:t>
                </a:r>
                <a:r>
                  <a:rPr lang="en-US" dirty="0"/>
                  <a:t> if F &gt; 3.24</a:t>
                </a:r>
              </a:p>
            </p:txBody>
          </p:sp>
        </mc:Choice>
        <mc:Fallback xmlns="">
          <p:sp>
            <p:nvSpPr>
              <p:cNvPr id="7" name="TextBox 6"/>
              <p:cNvSpPr txBox="1">
                <a:spLocks noRot="1" noChangeAspect="1" noMove="1" noResize="1" noEditPoints="1" noAdjustHandles="1" noChangeArrowheads="1" noChangeShapeType="1" noTextEdit="1"/>
              </p:cNvSpPr>
              <p:nvPr/>
            </p:nvSpPr>
            <p:spPr>
              <a:xfrm>
                <a:off x="457200" y="1371600"/>
                <a:ext cx="8229600" cy="1754326"/>
              </a:xfrm>
              <a:prstGeom prst="rect">
                <a:avLst/>
              </a:prstGeom>
              <a:blipFill rotWithShape="1">
                <a:blip r:embed="rId4"/>
                <a:stretch>
                  <a:fillRect/>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4146798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A0B4F3-7A32-4851-8AAE-CA7E6DD61A94}"/>
              </a:ext>
            </a:extLst>
          </p:cNvPr>
          <p:cNvSpPr>
            <a:spLocks noGrp="1"/>
          </p:cNvSpPr>
          <p:nvPr>
            <p:ph type="title"/>
          </p:nvPr>
        </p:nvSpPr>
        <p:spPr/>
        <p:txBody>
          <a:bodyPr/>
          <a:lstStyle/>
          <a:p>
            <a:r>
              <a:rPr lang="en-US" dirty="0"/>
              <a:t>Global Test (4 of 4)</a:t>
            </a:r>
          </a:p>
        </p:txBody>
      </p:sp>
      <p:sp>
        <p:nvSpPr>
          <p:cNvPr id="3" name="Footer Placeholder 2">
            <a:extLst>
              <a:ext uri="{FF2B5EF4-FFF2-40B4-BE49-F238E27FC236}">
                <a16:creationId xmlns:a16="http://schemas.microsoft.com/office/drawing/2014/main" xmlns="" id="{F4EC4599-6B67-4CE8-B9FC-043176C800FB}"/>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77B39CD5-942B-4C5F-B8D1-F45F0FCA433C}"/>
              </a:ext>
            </a:extLst>
          </p:cNvPr>
          <p:cNvSpPr>
            <a:spLocks noGrp="1"/>
          </p:cNvSpPr>
          <p:nvPr>
            <p:ph type="sldNum" sz="quarter" idx="12"/>
          </p:nvPr>
        </p:nvSpPr>
        <p:spPr/>
        <p:txBody>
          <a:bodyPr/>
          <a:lstStyle/>
          <a:p>
            <a:r>
              <a:rPr lang="en-US" dirty="0"/>
              <a:t>14-</a:t>
            </a:r>
            <a:fld id="{A68F1C3D-7991-4430-8FD2-6BE0AA8A1311}" type="slidenum">
              <a:rPr lang="en-US" smtClean="0"/>
              <a:pPr/>
              <a:t>15</a:t>
            </a:fld>
            <a:endParaRPr lang="en-US" dirty="0"/>
          </a:p>
        </p:txBody>
      </p:sp>
      <p:sp>
        <p:nvSpPr>
          <p:cNvPr id="6" name="TextBox 5">
            <a:extLst>
              <a:ext uri="{FF2B5EF4-FFF2-40B4-BE49-F238E27FC236}">
                <a16:creationId xmlns:a16="http://schemas.microsoft.com/office/drawing/2014/main" xmlns="" id="{10BFD28E-11DA-4CD2-8269-4EF33DFA9F57}"/>
              </a:ext>
            </a:extLst>
          </p:cNvPr>
          <p:cNvSpPr txBox="1"/>
          <p:nvPr/>
        </p:nvSpPr>
        <p:spPr>
          <a:xfrm>
            <a:off x="457200" y="1371600"/>
            <a:ext cx="8229600" cy="369332"/>
          </a:xfrm>
          <a:prstGeom prst="rect">
            <a:avLst/>
          </a:prstGeom>
          <a:solidFill>
            <a:schemeClr val="bg2"/>
          </a:solidFill>
          <a:ln>
            <a:solidFill>
              <a:schemeClr val="accent6"/>
            </a:solidFill>
          </a:ln>
        </p:spPr>
        <p:txBody>
          <a:bodyPr wrap="square" rtlCol="0">
            <a:spAutoFit/>
          </a:bodyPr>
          <a:lstStyle/>
          <a:p>
            <a:r>
              <a:rPr lang="en-US" dirty="0"/>
              <a:t>Step 5: Make decision; reject H</a:t>
            </a:r>
            <a:r>
              <a:rPr lang="en-US" baseline="-25000" dirty="0"/>
              <a:t>0</a:t>
            </a:r>
            <a:r>
              <a:rPr lang="en-US" dirty="0"/>
              <a:t>, F=21.90 </a:t>
            </a:r>
          </a:p>
        </p:txBody>
      </p:sp>
      <p:sp>
        <p:nvSpPr>
          <p:cNvPr id="7" name="TextBox 6">
            <a:extLst>
              <a:ext uri="{FF2B5EF4-FFF2-40B4-BE49-F238E27FC236}">
                <a16:creationId xmlns:a16="http://schemas.microsoft.com/office/drawing/2014/main" xmlns="" id="{724CBB07-97AA-4EA5-85AD-A1BD72DF2DCC}"/>
              </a:ext>
            </a:extLst>
          </p:cNvPr>
          <p:cNvSpPr txBox="1"/>
          <p:nvPr/>
        </p:nvSpPr>
        <p:spPr>
          <a:xfrm>
            <a:off x="1333500" y="5562600"/>
            <a:ext cx="6477000" cy="646331"/>
          </a:xfrm>
          <a:prstGeom prst="rect">
            <a:avLst/>
          </a:prstGeom>
          <a:solidFill>
            <a:schemeClr val="bg2"/>
          </a:solidFill>
          <a:ln>
            <a:solidFill>
              <a:schemeClr val="accent6"/>
            </a:solidFill>
          </a:ln>
        </p:spPr>
        <p:txBody>
          <a:bodyPr wrap="square" rtlCol="0">
            <a:spAutoFit/>
          </a:bodyPr>
          <a:lstStyle/>
          <a:p>
            <a:r>
              <a:rPr lang="en-US" dirty="0"/>
              <a:t>The global test assures us that outside temperature, the amount of insulation, or the age of the furnace has a bearing on heating cost!</a:t>
            </a:r>
          </a:p>
        </p:txBody>
      </p:sp>
      <p:sp>
        <p:nvSpPr>
          <p:cNvPr id="9" name="TextBox 8">
            <a:extLst>
              <a:ext uri="{FF2B5EF4-FFF2-40B4-BE49-F238E27FC236}">
                <a16:creationId xmlns:a16="http://schemas.microsoft.com/office/drawing/2014/main" xmlns="" id="{3CEEC074-A40A-4C4E-96E5-ED6A628CD476}"/>
              </a:ext>
            </a:extLst>
          </p:cNvPr>
          <p:cNvSpPr txBox="1"/>
          <p:nvPr/>
        </p:nvSpPr>
        <p:spPr>
          <a:xfrm>
            <a:off x="457200" y="4768850"/>
            <a:ext cx="8229600" cy="646331"/>
          </a:xfrm>
          <a:prstGeom prst="rect">
            <a:avLst/>
          </a:prstGeom>
          <a:solidFill>
            <a:schemeClr val="bg2"/>
          </a:solidFill>
          <a:ln>
            <a:solidFill>
              <a:schemeClr val="accent6"/>
            </a:solidFill>
          </a:ln>
        </p:spPr>
        <p:txBody>
          <a:bodyPr wrap="square" rtlCol="0">
            <a:spAutoFit/>
          </a:bodyPr>
          <a:lstStyle/>
          <a:p>
            <a:pPr defTabSz="228600">
              <a:tabLst>
                <a:tab pos="228600" algn="l"/>
              </a:tabLst>
            </a:pPr>
            <a:r>
              <a:rPr lang="en-US" dirty="0"/>
              <a:t>Step 6: Interpret; at least one of the independent variables has the ability to explain the 			variation in heating cost.</a:t>
            </a:r>
          </a:p>
        </p:txBody>
      </p:sp>
      <p:pic>
        <p:nvPicPr>
          <p:cNvPr id="10" name="Picture 9">
            <a:extLst>
              <a:ext uri="{FF2B5EF4-FFF2-40B4-BE49-F238E27FC236}">
                <a16:creationId xmlns:a16="http://schemas.microsoft.com/office/drawing/2014/main" xmlns="" id="{4A9B410D-0BA9-46D2-BF57-A445EBF8A146}"/>
              </a:ext>
            </a:extLst>
          </p:cNvPr>
          <p:cNvPicPr>
            <a:picLocks noChangeAspect="1"/>
          </p:cNvPicPr>
          <p:nvPr/>
        </p:nvPicPr>
        <p:blipFill>
          <a:blip r:embed="rId2"/>
          <a:stretch>
            <a:fillRect/>
          </a:stretch>
        </p:blipFill>
        <p:spPr>
          <a:xfrm>
            <a:off x="1522624" y="1855327"/>
            <a:ext cx="6098751" cy="2739493"/>
          </a:xfrm>
          <a:prstGeom prst="rect">
            <a:avLst/>
          </a:prstGeom>
        </p:spPr>
      </p:pic>
    </p:spTree>
    <p:extLst>
      <p:ext uri="{BB962C8B-B14F-4D97-AF65-F5344CB8AC3E}">
        <p14:creationId xmlns:p14="http://schemas.microsoft.com/office/powerpoint/2010/main" val="422579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for Individual Variables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The test for individual variables determines which independent variables have regression coefficients that differ significantly from zero</a:t>
            </a:r>
          </a:p>
          <a:p>
            <a:r>
              <a:rPr lang="en-US" dirty="0"/>
              <a:t>The variables that have zero regression coefficients are usually dropped from the analysis</a:t>
            </a:r>
          </a:p>
          <a:p>
            <a:r>
              <a:rPr lang="en-US" dirty="0"/>
              <a:t>The test statistic is the t distribution with n – (k +1) degrees of freedom</a:t>
            </a:r>
          </a:p>
          <a:p>
            <a:r>
              <a:rPr lang="en-US" dirty="0"/>
              <a:t>The formula to calculate the value of the test statistic for the individual test is</a:t>
            </a:r>
          </a:p>
          <a:p>
            <a:endParaRPr lang="en-US" dirty="0"/>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16</a:t>
            </a:fld>
            <a:endParaRPr lang="en-US" dirty="0"/>
          </a:p>
        </p:txBody>
      </p:sp>
      <p:pic>
        <p:nvPicPr>
          <p:cNvPr id="5" name="Picture 4" descr="Screen Shot 2020-10-30 at 4.08.56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 y="5181600"/>
            <a:ext cx="9144000" cy="930153"/>
          </a:xfrm>
          <a:prstGeom prst="rect">
            <a:avLst/>
          </a:prstGeom>
        </p:spPr>
      </p:pic>
    </p:spTree>
    <p:extLst>
      <p:ext uri="{BB962C8B-B14F-4D97-AF65-F5344CB8AC3E}">
        <p14:creationId xmlns:p14="http://schemas.microsoft.com/office/powerpoint/2010/main" val="4237434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Evaluating Individual Regression Coefficients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457200" y="1219200"/>
            <a:ext cx="8229600" cy="923330"/>
          </a:xfrm>
          <a:prstGeom prst="rect">
            <a:avLst/>
          </a:prstGeom>
          <a:solidFill>
            <a:schemeClr val="bg2"/>
          </a:solidFill>
          <a:ln>
            <a:solidFill>
              <a:schemeClr val="accent6"/>
            </a:solidFill>
          </a:ln>
        </p:spPr>
        <p:txBody>
          <a:bodyPr wrap="square" rtlCol="0">
            <a:spAutoFit/>
          </a:bodyPr>
          <a:lstStyle/>
          <a:p>
            <a:r>
              <a:rPr lang="en-US" dirty="0"/>
              <a:t>Salsberry Realty will use three sets of hypothesis: one for temperature, one for insulation, and one for age of the furnace. </a:t>
            </a:r>
          </a:p>
          <a:p>
            <a:r>
              <a:rPr lang="en-US" dirty="0"/>
              <a:t>Step 1: State the null and alternate hypothesis</a:t>
            </a:r>
          </a:p>
        </p:txBody>
      </p:sp>
      <mc:AlternateContent xmlns:mc="http://schemas.openxmlformats.org/markup-compatibility/2006" xmlns:a14="http://schemas.microsoft.com/office/drawing/2010/main">
        <mc:Choice Requires="a14">
          <p:sp>
            <p:nvSpPr>
              <p:cNvPr id="7" name="TextBox 6"/>
              <p:cNvSpPr txBox="1"/>
              <p:nvPr/>
            </p:nvSpPr>
            <p:spPr>
              <a:xfrm>
                <a:off x="1295400" y="2217003"/>
                <a:ext cx="1737360" cy="784830"/>
              </a:xfrm>
              <a:prstGeom prst="rect">
                <a:avLst/>
              </a:prstGeom>
              <a:solidFill>
                <a:schemeClr val="bg1"/>
              </a:solidFill>
            </p:spPr>
            <p:txBody>
              <a:bodyPr wrap="square" rtlCol="0">
                <a:spAutoFit/>
              </a:bodyPr>
              <a:lstStyle/>
              <a:p>
                <a:r>
                  <a:rPr lang="en-US" sz="1500" dirty="0"/>
                  <a:t>For temperature</a:t>
                </a:r>
              </a:p>
              <a:p>
                <a:r>
                  <a:rPr lang="en-US" sz="1500" dirty="0"/>
                  <a:t>H</a:t>
                </a:r>
                <a:r>
                  <a:rPr lang="en-US" sz="1500" baseline="-25000" dirty="0"/>
                  <a:t>0</a:t>
                </a:r>
                <a:r>
                  <a:rPr lang="en-US" sz="1500" dirty="0"/>
                  <a:t>: </a:t>
                </a:r>
                <a14:m>
                  <m:oMath xmlns:m="http://schemas.openxmlformats.org/officeDocument/2006/math" xmlns="">
                    <m:r>
                      <m:rPr>
                        <m:nor/>
                      </m:rPr>
                      <a:rPr lang="en-US" sz="1500" i="0" smtClean="0">
                        <a:latin typeface="Cambria Math"/>
                        <a:ea typeface="Cambria Math"/>
                      </a:rPr>
                      <m:t>β</m:t>
                    </m:r>
                    <m:r>
                      <m:rPr>
                        <m:nor/>
                      </m:rPr>
                      <a:rPr lang="en-US" sz="1500" b="0" i="0" baseline="-25000" smtClean="0">
                        <a:latin typeface="Cambria Math"/>
                        <a:ea typeface="Cambria Math"/>
                      </a:rPr>
                      <m:t>1</m:t>
                    </m:r>
                  </m:oMath>
                </a14:m>
                <a:r>
                  <a:rPr lang="en-US" sz="1500" dirty="0"/>
                  <a:t> = 0</a:t>
                </a:r>
              </a:p>
              <a:p>
                <a:r>
                  <a:rPr lang="en-US" sz="1500" dirty="0"/>
                  <a:t>H</a:t>
                </a:r>
                <a:r>
                  <a:rPr lang="en-US" sz="1500" baseline="-25000" dirty="0"/>
                  <a:t>1</a:t>
                </a:r>
                <a:r>
                  <a:rPr lang="en-US" sz="1500" dirty="0"/>
                  <a:t>: </a:t>
                </a:r>
                <a14:m>
                  <m:oMath xmlns:m="http://schemas.openxmlformats.org/officeDocument/2006/math" xmlns="">
                    <m:r>
                      <m:rPr>
                        <m:nor/>
                      </m:rPr>
                      <a:rPr lang="en-US" sz="1500">
                        <a:latin typeface="Cambria Math"/>
                        <a:ea typeface="Cambria Math"/>
                      </a:rPr>
                      <m:t>β</m:t>
                    </m:r>
                    <m:r>
                      <m:rPr>
                        <m:nor/>
                      </m:rPr>
                      <a:rPr lang="en-US" sz="1500" b="0" i="0" baseline="-25000" smtClean="0">
                        <a:latin typeface="Cambria Math"/>
                        <a:ea typeface="Cambria Math"/>
                      </a:rPr>
                      <m:t>1</m:t>
                    </m:r>
                  </m:oMath>
                </a14:m>
                <a:r>
                  <a:rPr lang="en-US" sz="1500" dirty="0"/>
                  <a:t> ≠ 0</a:t>
                </a:r>
              </a:p>
            </p:txBody>
          </p:sp>
        </mc:Choice>
        <mc:Fallback xmlns="">
          <p:sp>
            <p:nvSpPr>
              <p:cNvPr id="7" name="TextBox 6"/>
              <p:cNvSpPr txBox="1">
                <a:spLocks noRot="1" noChangeAspect="1" noMove="1" noResize="1" noEditPoints="1" noAdjustHandles="1" noChangeArrowheads="1" noChangeShapeType="1" noTextEdit="1"/>
              </p:cNvSpPr>
              <p:nvPr/>
            </p:nvSpPr>
            <p:spPr>
              <a:xfrm>
                <a:off x="1295400" y="2217003"/>
                <a:ext cx="1737360" cy="784830"/>
              </a:xfrm>
              <a:prstGeom prst="rect">
                <a:avLst/>
              </a:prstGeom>
              <a:blipFill>
                <a:blip r:embed="rId3"/>
                <a:stretch>
                  <a:fillRect l="-1404" t="-2344" b="-78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295400" y="3115225"/>
                <a:ext cx="1737360" cy="784830"/>
              </a:xfrm>
              <a:prstGeom prst="rect">
                <a:avLst/>
              </a:prstGeom>
              <a:solidFill>
                <a:schemeClr val="bg1"/>
              </a:solidFill>
            </p:spPr>
            <p:txBody>
              <a:bodyPr wrap="square" rtlCol="0">
                <a:spAutoFit/>
              </a:bodyPr>
              <a:lstStyle/>
              <a:p>
                <a:r>
                  <a:rPr lang="en-US" sz="1500" dirty="0"/>
                  <a:t>For insulation</a:t>
                </a:r>
              </a:p>
              <a:p>
                <a:r>
                  <a:rPr lang="en-US" sz="1500" dirty="0"/>
                  <a:t>H</a:t>
                </a:r>
                <a:r>
                  <a:rPr lang="en-US" sz="1500" baseline="-25000" dirty="0"/>
                  <a:t>0</a:t>
                </a:r>
                <a:r>
                  <a:rPr lang="en-US" sz="1500" dirty="0"/>
                  <a:t>: </a:t>
                </a:r>
                <a14:m>
                  <m:oMath xmlns:m="http://schemas.openxmlformats.org/officeDocument/2006/math" xmlns="">
                    <m:r>
                      <m:rPr>
                        <m:nor/>
                      </m:rPr>
                      <a:rPr lang="en-US" sz="1500" i="0" smtClean="0">
                        <a:latin typeface="Cambria Math"/>
                        <a:ea typeface="Cambria Math"/>
                      </a:rPr>
                      <m:t>β</m:t>
                    </m:r>
                    <m:r>
                      <m:rPr>
                        <m:nor/>
                      </m:rPr>
                      <a:rPr lang="en-US" sz="1500" b="0" i="0" baseline="-25000" smtClean="0">
                        <a:latin typeface="Cambria Math"/>
                        <a:ea typeface="Cambria Math"/>
                      </a:rPr>
                      <m:t>2</m:t>
                    </m:r>
                  </m:oMath>
                </a14:m>
                <a:r>
                  <a:rPr lang="en-US" sz="1500" dirty="0"/>
                  <a:t> = 0</a:t>
                </a:r>
              </a:p>
              <a:p>
                <a:r>
                  <a:rPr lang="en-US" sz="1500" dirty="0"/>
                  <a:t>H</a:t>
                </a:r>
                <a:r>
                  <a:rPr lang="en-US" sz="1500" baseline="-25000" dirty="0"/>
                  <a:t>1</a:t>
                </a:r>
                <a:r>
                  <a:rPr lang="en-US" sz="1500" dirty="0"/>
                  <a:t>: </a:t>
                </a:r>
                <a14:m>
                  <m:oMath xmlns:m="http://schemas.openxmlformats.org/officeDocument/2006/math" xmlns="">
                    <m:r>
                      <m:rPr>
                        <m:nor/>
                      </m:rPr>
                      <a:rPr lang="en-US" sz="1500">
                        <a:latin typeface="Cambria Math"/>
                        <a:ea typeface="Cambria Math"/>
                      </a:rPr>
                      <m:t>β</m:t>
                    </m:r>
                    <m:r>
                      <m:rPr>
                        <m:nor/>
                      </m:rPr>
                      <a:rPr lang="en-US" sz="1500" b="0" i="0" baseline="-25000" smtClean="0">
                        <a:latin typeface="Cambria Math"/>
                        <a:ea typeface="Cambria Math"/>
                      </a:rPr>
                      <m:t>2</m:t>
                    </m:r>
                  </m:oMath>
                </a14:m>
                <a:r>
                  <a:rPr lang="en-US" sz="1500" dirty="0"/>
                  <a:t> ≠ 0</a:t>
                </a:r>
              </a:p>
            </p:txBody>
          </p:sp>
        </mc:Choice>
        <mc:Fallback xmlns="">
          <p:sp>
            <p:nvSpPr>
              <p:cNvPr id="8" name="TextBox 7"/>
              <p:cNvSpPr txBox="1">
                <a:spLocks noRot="1" noChangeAspect="1" noMove="1" noResize="1" noEditPoints="1" noAdjustHandles="1" noChangeArrowheads="1" noChangeShapeType="1" noTextEdit="1"/>
              </p:cNvSpPr>
              <p:nvPr/>
            </p:nvSpPr>
            <p:spPr>
              <a:xfrm>
                <a:off x="1295400" y="3115225"/>
                <a:ext cx="1737360" cy="784830"/>
              </a:xfrm>
              <a:prstGeom prst="rect">
                <a:avLst/>
              </a:prstGeom>
              <a:blipFill>
                <a:blip r:embed="rId4"/>
                <a:stretch>
                  <a:fillRect l="-1404" t="-1550" b="-77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310640" y="4015770"/>
                <a:ext cx="1737360" cy="784830"/>
              </a:xfrm>
              <a:prstGeom prst="rect">
                <a:avLst/>
              </a:prstGeom>
              <a:solidFill>
                <a:schemeClr val="bg1"/>
              </a:solidFill>
            </p:spPr>
            <p:txBody>
              <a:bodyPr wrap="square" rtlCol="0">
                <a:spAutoFit/>
              </a:bodyPr>
              <a:lstStyle/>
              <a:p>
                <a:r>
                  <a:rPr lang="en-US" sz="1500" dirty="0"/>
                  <a:t>For furnace age</a:t>
                </a:r>
              </a:p>
              <a:p>
                <a:r>
                  <a:rPr lang="en-US" sz="1500" dirty="0"/>
                  <a:t>H</a:t>
                </a:r>
                <a:r>
                  <a:rPr lang="en-US" sz="1500" baseline="-25000" dirty="0"/>
                  <a:t>0</a:t>
                </a:r>
                <a:r>
                  <a:rPr lang="en-US" sz="1500" dirty="0"/>
                  <a:t>: </a:t>
                </a:r>
                <a14:m>
                  <m:oMath xmlns:m="http://schemas.openxmlformats.org/officeDocument/2006/math" xmlns="">
                    <m:r>
                      <m:rPr>
                        <m:nor/>
                      </m:rPr>
                      <a:rPr lang="en-US" sz="1500" i="0" smtClean="0">
                        <a:latin typeface="Cambria Math"/>
                        <a:ea typeface="Cambria Math"/>
                      </a:rPr>
                      <m:t>β</m:t>
                    </m:r>
                    <m:r>
                      <m:rPr>
                        <m:nor/>
                      </m:rPr>
                      <a:rPr lang="en-US" sz="1500" b="0" i="0" baseline="-25000" smtClean="0">
                        <a:latin typeface="Cambria Math"/>
                        <a:ea typeface="Cambria Math"/>
                      </a:rPr>
                      <m:t>3</m:t>
                    </m:r>
                  </m:oMath>
                </a14:m>
                <a:r>
                  <a:rPr lang="en-US" sz="1500" dirty="0"/>
                  <a:t> = 0</a:t>
                </a:r>
              </a:p>
              <a:p>
                <a:r>
                  <a:rPr lang="en-US" sz="1500" dirty="0"/>
                  <a:t>H</a:t>
                </a:r>
                <a:r>
                  <a:rPr lang="en-US" sz="1500" baseline="-25000" dirty="0"/>
                  <a:t>1</a:t>
                </a:r>
                <a:r>
                  <a:rPr lang="en-US" sz="1500" dirty="0"/>
                  <a:t>: </a:t>
                </a:r>
                <a14:m>
                  <m:oMath xmlns:m="http://schemas.openxmlformats.org/officeDocument/2006/math" xmlns="">
                    <m:r>
                      <m:rPr>
                        <m:nor/>
                      </m:rPr>
                      <a:rPr lang="en-US" sz="1500">
                        <a:latin typeface="Cambria Math"/>
                        <a:ea typeface="Cambria Math"/>
                      </a:rPr>
                      <m:t>β</m:t>
                    </m:r>
                  </m:oMath>
                </a14:m>
                <a:r>
                  <a:rPr lang="en-US" sz="1500" baseline="-25000" dirty="0"/>
                  <a:t>3</a:t>
                </a:r>
                <a:r>
                  <a:rPr lang="en-US" sz="1500" dirty="0"/>
                  <a:t> ≠ 0</a:t>
                </a:r>
              </a:p>
            </p:txBody>
          </p:sp>
        </mc:Choice>
        <mc:Fallback xmlns="">
          <p:sp>
            <p:nvSpPr>
              <p:cNvPr id="9" name="TextBox 8"/>
              <p:cNvSpPr txBox="1">
                <a:spLocks noRot="1" noChangeAspect="1" noMove="1" noResize="1" noEditPoints="1" noAdjustHandles="1" noChangeArrowheads="1" noChangeShapeType="1" noTextEdit="1"/>
              </p:cNvSpPr>
              <p:nvPr/>
            </p:nvSpPr>
            <p:spPr>
              <a:xfrm>
                <a:off x="1310640" y="4015770"/>
                <a:ext cx="1737360" cy="784830"/>
              </a:xfrm>
              <a:prstGeom prst="rect">
                <a:avLst/>
              </a:prstGeom>
              <a:blipFill>
                <a:blip r:embed="rId5"/>
                <a:stretch>
                  <a:fillRect l="-1404" t="-1550" b="-6977"/>
                </a:stretch>
              </a:blipFill>
            </p:spPr>
            <p:txBody>
              <a:bodyPr/>
              <a:lstStyle/>
              <a:p>
                <a:r>
                  <a:rPr lang="en-US">
                    <a:noFill/>
                  </a:rPr>
                  <a:t> </a:t>
                </a:r>
              </a:p>
            </p:txBody>
          </p:sp>
        </mc:Fallback>
      </mc:AlternateContent>
      <p:sp>
        <p:nvSpPr>
          <p:cNvPr id="11" name="TextBox 10"/>
          <p:cNvSpPr txBox="1"/>
          <p:nvPr/>
        </p:nvSpPr>
        <p:spPr>
          <a:xfrm>
            <a:off x="457200" y="4847272"/>
            <a:ext cx="8229600" cy="1477328"/>
          </a:xfrm>
          <a:prstGeom prst="rect">
            <a:avLst/>
          </a:prstGeom>
          <a:solidFill>
            <a:schemeClr val="bg2"/>
          </a:solidFill>
          <a:ln>
            <a:solidFill>
              <a:schemeClr val="accent6"/>
            </a:solidFill>
          </a:ln>
        </p:spPr>
        <p:txBody>
          <a:bodyPr wrap="square" rtlCol="0">
            <a:spAutoFit/>
          </a:bodyPr>
          <a:lstStyle/>
          <a:p>
            <a:r>
              <a:rPr lang="en-US" dirty="0"/>
              <a:t>Step 2: Select the level of significance; we use .05</a:t>
            </a:r>
          </a:p>
          <a:p>
            <a:r>
              <a:rPr lang="en-US" dirty="0"/>
              <a:t>Step 3: Select the test statistic; we’ll use t</a:t>
            </a:r>
          </a:p>
          <a:p>
            <a:r>
              <a:rPr lang="en-US" dirty="0"/>
              <a:t>Step 4: Formulate the decision rule, reject H</a:t>
            </a:r>
            <a:r>
              <a:rPr lang="en-US" baseline="-25000" dirty="0"/>
              <a:t>0</a:t>
            </a:r>
            <a:r>
              <a:rPr lang="en-US" dirty="0"/>
              <a:t> if t &lt; −2.120 or &gt; 2.120</a:t>
            </a:r>
          </a:p>
          <a:p>
            <a:r>
              <a:rPr lang="en-US" dirty="0"/>
              <a:t>Step 5: Make decision; reject H</a:t>
            </a:r>
            <a:r>
              <a:rPr lang="en-US" baseline="-25000" dirty="0"/>
              <a:t>0</a:t>
            </a:r>
            <a:r>
              <a:rPr lang="en-US" dirty="0"/>
              <a:t> for temperature and insulation but not furnace age</a:t>
            </a:r>
          </a:p>
          <a:p>
            <a:pPr defTabSz="228600">
              <a:tabLst>
                <a:tab pos="228600" algn="l"/>
              </a:tabLst>
            </a:pPr>
            <a:r>
              <a:rPr lang="en-US" dirty="0"/>
              <a:t>Step 6: Interpret; furnace age is not a significant predictor of heating costs</a:t>
            </a:r>
          </a:p>
        </p:txBody>
      </p:sp>
      <mc:AlternateContent xmlns:mc="http://schemas.openxmlformats.org/markup-compatibility/2006" xmlns:a14="http://schemas.microsoft.com/office/drawing/2010/main">
        <mc:Choice Requires="a14">
          <p:sp>
            <p:nvSpPr>
              <p:cNvPr id="12" name="TextBox 11"/>
              <p:cNvSpPr txBox="1"/>
              <p:nvPr/>
            </p:nvSpPr>
            <p:spPr>
              <a:xfrm>
                <a:off x="3581400" y="2362200"/>
                <a:ext cx="4114800" cy="542328"/>
              </a:xfrm>
              <a:prstGeom prst="rect">
                <a:avLst/>
              </a:prstGeom>
              <a:solidFill>
                <a:schemeClr val="bg1"/>
              </a:solidFill>
            </p:spPr>
            <p:txBody>
              <a:bodyPr wrap="square" rtlCol="0">
                <a:spAutoFit/>
              </a:bodyPr>
              <a:lstStyle/>
              <a:p>
                <a:r>
                  <a:rPr lang="en-US" dirty="0"/>
                  <a:t>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b</m:t>
                        </m:r>
                        <m:r>
                          <m:rPr>
                            <m:nor/>
                          </m:rPr>
                          <a:rPr lang="en-US" b="0" i="0" baseline="-25000" smtClean="0">
                            <a:latin typeface="Cambria Math"/>
                          </a:rPr>
                          <m:t>1</m:t>
                        </m:r>
                        <m:r>
                          <m:rPr>
                            <m:nor/>
                          </m:rPr>
                          <a:rPr lang="en-US" b="0" i="0" smtClean="0">
                            <a:latin typeface="Cambria Math"/>
                          </a:rPr>
                          <m:t>−0</m:t>
                        </m:r>
                      </m:num>
                      <m:den>
                        <m:r>
                          <m:rPr>
                            <m:nor/>
                          </m:rPr>
                          <a:rPr lang="en-US" b="0" i="0" smtClean="0">
                            <a:latin typeface="Cambria Math"/>
                          </a:rPr>
                          <m:t>s</m:t>
                        </m:r>
                        <m:r>
                          <m:rPr>
                            <m:nor/>
                          </m:rPr>
                          <a:rPr lang="en-US" b="0" i="0" baseline="-25000" smtClean="0">
                            <a:latin typeface="Cambria Math"/>
                          </a:rPr>
                          <m:t>b</m:t>
                        </m:r>
                        <m:r>
                          <m:rPr>
                            <m:nor/>
                          </m:rPr>
                          <a:rPr lang="en-US" b="0" i="0" baseline="-25000" smtClean="0">
                            <a:latin typeface="Cambria Math"/>
                          </a:rPr>
                          <m:t>1</m:t>
                        </m:r>
                      </m:den>
                    </m:f>
                    <m:r>
                      <m:rPr>
                        <m:nor/>
                      </m:rPr>
                      <a:rPr lang="en-US" b="0" i="0" smtClean="0">
                        <a:latin typeface="Cambria Math"/>
                      </a:rPr>
                      <m:t>= </m:t>
                    </m:r>
                    <m:f>
                      <m:fPr>
                        <m:ctrlPr>
                          <a:rPr lang="en-US" b="0" i="1" smtClean="0">
                            <a:latin typeface="Cambria Math" panose="02040503050406030204" pitchFamily="18" charset="0"/>
                          </a:rPr>
                        </m:ctrlPr>
                      </m:fPr>
                      <m:num>
                        <m:r>
                          <m:rPr>
                            <m:nor/>
                          </m:rPr>
                          <a:rPr lang="en-US" b="0" i="0" smtClean="0">
                            <a:latin typeface="Cambria Math"/>
                          </a:rPr>
                          <m:t>−4.583−0</m:t>
                        </m:r>
                      </m:num>
                      <m:den>
                        <m:r>
                          <m:rPr>
                            <m:nor/>
                          </m:rPr>
                          <a:rPr lang="en-US" b="0" i="0" smtClean="0">
                            <a:latin typeface="Cambria Math"/>
                          </a:rPr>
                          <m:t>0.722</m:t>
                        </m:r>
                      </m:den>
                    </m:f>
                    <m:r>
                      <m:rPr>
                        <m:nor/>
                      </m:rPr>
                      <a:rPr lang="en-US" b="0" i="0" smtClean="0">
                        <a:latin typeface="Cambria Math"/>
                      </a:rPr>
                      <m:t>=</m:t>
                    </m:r>
                    <m:r>
                      <a:rPr lang="en-US" b="0" i="1" smtClean="0">
                        <a:latin typeface="Cambria Math"/>
                      </a:rPr>
                      <m:t>−5.937 </m:t>
                    </m:r>
                  </m:oMath>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3581400" y="2362200"/>
                <a:ext cx="4114800" cy="542328"/>
              </a:xfrm>
              <a:prstGeom prst="rect">
                <a:avLst/>
              </a:prstGeom>
              <a:blipFill>
                <a:blip r:embed="rId6"/>
                <a:stretch>
                  <a:fillRect l="-1333" b="-56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3629890" y="3225263"/>
                <a:ext cx="4114800" cy="542328"/>
              </a:xfrm>
              <a:prstGeom prst="rect">
                <a:avLst/>
              </a:prstGeom>
              <a:solidFill>
                <a:schemeClr val="bg1"/>
              </a:solidFill>
            </p:spPr>
            <p:txBody>
              <a:bodyPr wrap="square" rtlCol="0">
                <a:spAutoFit/>
              </a:bodyPr>
              <a:lstStyle/>
              <a:p>
                <a:r>
                  <a:rPr lang="en-US" dirty="0"/>
                  <a:t>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b</m:t>
                        </m:r>
                        <m:r>
                          <m:rPr>
                            <m:nor/>
                          </m:rPr>
                          <a:rPr lang="en-US" b="0" i="0" baseline="-25000" smtClean="0">
                            <a:latin typeface="Cambria Math"/>
                          </a:rPr>
                          <m:t>2</m:t>
                        </m:r>
                        <m:r>
                          <m:rPr>
                            <m:nor/>
                          </m:rPr>
                          <a:rPr lang="en-US" b="0" i="0" smtClean="0">
                            <a:latin typeface="Cambria Math"/>
                          </a:rPr>
                          <m:t>−0</m:t>
                        </m:r>
                      </m:num>
                      <m:den>
                        <m:r>
                          <m:rPr>
                            <m:nor/>
                          </m:rPr>
                          <a:rPr lang="en-US" b="0" i="0" smtClean="0">
                            <a:latin typeface="Cambria Math"/>
                          </a:rPr>
                          <m:t>s</m:t>
                        </m:r>
                        <m:r>
                          <m:rPr>
                            <m:nor/>
                          </m:rPr>
                          <a:rPr lang="en-US" b="0" i="0" baseline="-25000" smtClean="0">
                            <a:latin typeface="Cambria Math"/>
                          </a:rPr>
                          <m:t>b</m:t>
                        </m:r>
                        <m:r>
                          <m:rPr>
                            <m:nor/>
                          </m:rPr>
                          <a:rPr lang="en-US" b="0" i="0" baseline="-25000" smtClean="0">
                            <a:latin typeface="Cambria Math"/>
                          </a:rPr>
                          <m:t>2</m:t>
                        </m:r>
                      </m:den>
                    </m:f>
                    <m:r>
                      <m:rPr>
                        <m:nor/>
                      </m:rPr>
                      <a:rPr lang="en-US" b="0" i="0" smtClean="0">
                        <a:latin typeface="Cambria Math"/>
                      </a:rPr>
                      <m:t>= </m:t>
                    </m:r>
                    <m:f>
                      <m:fPr>
                        <m:ctrlPr>
                          <a:rPr lang="en-US" b="0" i="1" smtClean="0">
                            <a:latin typeface="Cambria Math" panose="02040503050406030204" pitchFamily="18" charset="0"/>
                          </a:rPr>
                        </m:ctrlPr>
                      </m:fPr>
                      <m:num>
                        <m:r>
                          <m:rPr>
                            <m:nor/>
                          </m:rPr>
                          <a:rPr lang="en-US" b="0" i="0" smtClean="0">
                            <a:latin typeface="Cambria Math"/>
                          </a:rPr>
                          <m:t>−14.831−0</m:t>
                        </m:r>
                      </m:num>
                      <m:den>
                        <m:r>
                          <m:rPr>
                            <m:nor/>
                          </m:rPr>
                          <a:rPr lang="en-US" b="0" i="0" smtClean="0">
                            <a:latin typeface="Cambria Math"/>
                          </a:rPr>
                          <m:t>4.754</m:t>
                        </m:r>
                      </m:den>
                    </m:f>
                    <m:r>
                      <m:rPr>
                        <m:nor/>
                      </m:rPr>
                      <a:rPr lang="en-US" b="0" i="0" smtClean="0">
                        <a:latin typeface="Cambria Math"/>
                      </a:rPr>
                      <m:t>=</m:t>
                    </m:r>
                    <m:r>
                      <a:rPr lang="en-US" b="0" i="1" smtClean="0">
                        <a:latin typeface="Cambria Math"/>
                      </a:rPr>
                      <m:t>−3.119 </m:t>
                    </m:r>
                  </m:oMath>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629890" y="3225263"/>
                <a:ext cx="4114800" cy="542328"/>
              </a:xfrm>
              <a:prstGeom prst="rect">
                <a:avLst/>
              </a:prstGeom>
              <a:blipFill>
                <a:blip r:embed="rId7"/>
                <a:stretch>
                  <a:fillRect l="-1185" b="-56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3581400" y="4139663"/>
                <a:ext cx="4114800" cy="542328"/>
              </a:xfrm>
              <a:prstGeom prst="rect">
                <a:avLst/>
              </a:prstGeom>
              <a:solidFill>
                <a:schemeClr val="bg1"/>
              </a:solidFill>
            </p:spPr>
            <p:txBody>
              <a:bodyPr wrap="square" rtlCol="0">
                <a:spAutoFit/>
              </a:bodyPr>
              <a:lstStyle/>
              <a:p>
                <a:r>
                  <a:rPr lang="en-US" dirty="0"/>
                  <a:t>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b</m:t>
                        </m:r>
                        <m:r>
                          <m:rPr>
                            <m:nor/>
                          </m:rPr>
                          <a:rPr lang="en-US" b="0" i="0" baseline="-25000" smtClean="0">
                            <a:latin typeface="Cambria Math"/>
                          </a:rPr>
                          <m:t>3</m:t>
                        </m:r>
                        <m:r>
                          <m:rPr>
                            <m:nor/>
                          </m:rPr>
                          <a:rPr lang="en-US" b="0" i="0" smtClean="0">
                            <a:latin typeface="Cambria Math"/>
                          </a:rPr>
                          <m:t>−0</m:t>
                        </m:r>
                      </m:num>
                      <m:den>
                        <m:r>
                          <m:rPr>
                            <m:nor/>
                          </m:rPr>
                          <a:rPr lang="en-US" b="0" i="0" smtClean="0">
                            <a:latin typeface="Cambria Math"/>
                          </a:rPr>
                          <m:t>s</m:t>
                        </m:r>
                        <m:r>
                          <m:rPr>
                            <m:nor/>
                          </m:rPr>
                          <a:rPr lang="en-US" b="0" i="0" baseline="-25000" smtClean="0">
                            <a:latin typeface="Cambria Math"/>
                          </a:rPr>
                          <m:t>b</m:t>
                        </m:r>
                        <m:r>
                          <m:rPr>
                            <m:nor/>
                          </m:rPr>
                          <a:rPr lang="en-US" b="0" i="0" baseline="-25000" smtClean="0">
                            <a:latin typeface="Cambria Math"/>
                          </a:rPr>
                          <m:t>3</m:t>
                        </m:r>
                      </m:den>
                    </m:f>
                    <m:r>
                      <m:rPr>
                        <m:nor/>
                      </m:rPr>
                      <a:rPr lang="en-US" b="0" i="0" smtClean="0">
                        <a:latin typeface="Cambria Math"/>
                      </a:rPr>
                      <m:t>= </m:t>
                    </m:r>
                    <m:f>
                      <m:fPr>
                        <m:ctrlPr>
                          <a:rPr lang="en-US" b="0" i="1" smtClean="0">
                            <a:latin typeface="Cambria Math" panose="02040503050406030204" pitchFamily="18" charset="0"/>
                          </a:rPr>
                        </m:ctrlPr>
                      </m:fPr>
                      <m:num>
                        <m:r>
                          <m:rPr>
                            <m:nor/>
                          </m:rPr>
                          <a:rPr lang="en-US" b="0" i="0" smtClean="0">
                            <a:latin typeface="Cambria Math"/>
                          </a:rPr>
                          <m:t>6.101−0</m:t>
                        </m:r>
                      </m:num>
                      <m:den>
                        <m:r>
                          <m:rPr>
                            <m:nor/>
                          </m:rPr>
                          <a:rPr lang="en-US" b="0" i="0" smtClean="0">
                            <a:latin typeface="Cambria Math"/>
                          </a:rPr>
                          <m:t>4.012</m:t>
                        </m:r>
                      </m:den>
                    </m:f>
                    <m:r>
                      <m:rPr>
                        <m:nor/>
                      </m:rPr>
                      <a:rPr lang="en-US" b="0" i="0" smtClean="0">
                        <a:latin typeface="Cambria Math"/>
                      </a:rPr>
                      <m:t>=</m:t>
                    </m:r>
                    <m:r>
                      <a:rPr lang="en-US" b="0" i="1" smtClean="0">
                        <a:latin typeface="Cambria Math"/>
                      </a:rPr>
                      <m:t>  1.521 </m:t>
                    </m:r>
                  </m:oMath>
                </a14:m>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3581400" y="4139663"/>
                <a:ext cx="4114800" cy="542328"/>
              </a:xfrm>
              <a:prstGeom prst="rect">
                <a:avLst/>
              </a:prstGeom>
              <a:blipFill>
                <a:blip r:embed="rId8"/>
                <a:stretch>
                  <a:fillRect l="-1333" b="-5618"/>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17</a:t>
            </a:fld>
            <a:endParaRPr lang="en-US" dirty="0"/>
          </a:p>
        </p:txBody>
      </p:sp>
    </p:spTree>
    <p:extLst>
      <p:ext uri="{BB962C8B-B14F-4D97-AF65-F5344CB8AC3E}">
        <p14:creationId xmlns:p14="http://schemas.microsoft.com/office/powerpoint/2010/main" val="108968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Evaluating Individual Regression Coefficients Example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6" name="TextBox 5"/>
              <p:cNvSpPr txBox="1"/>
              <p:nvPr/>
            </p:nvSpPr>
            <p:spPr>
              <a:xfrm>
                <a:off x="457200" y="1219200"/>
                <a:ext cx="8229600" cy="1866601"/>
              </a:xfrm>
              <a:prstGeom prst="rect">
                <a:avLst/>
              </a:prstGeom>
              <a:solidFill>
                <a:schemeClr val="bg2"/>
              </a:solidFill>
              <a:ln>
                <a:solidFill>
                  <a:schemeClr val="accent6"/>
                </a:solidFill>
              </a:ln>
            </p:spPr>
            <p:txBody>
              <a:bodyPr wrap="square" rtlCol="0">
                <a:spAutoFit/>
              </a:bodyPr>
              <a:lstStyle/>
              <a:p>
                <a:r>
                  <a:rPr lang="en-US" dirty="0"/>
                  <a:t>Salsberry Realty will rerun the regression equation using temperature and insulation.</a:t>
                </a:r>
              </a:p>
              <a:p>
                <a:pPr algn="ct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 490.286 – 5.150x</a:t>
                </a:r>
                <a:r>
                  <a:rPr lang="en-US" baseline="-25000" dirty="0"/>
                  <a:t>1</a:t>
                </a:r>
                <a:r>
                  <a:rPr lang="en-US" dirty="0"/>
                  <a:t> – 14.718x</a:t>
                </a:r>
                <a:r>
                  <a:rPr lang="en-US" baseline="-25000" dirty="0"/>
                  <a:t>2</a:t>
                </a:r>
              </a:p>
              <a:p>
                <a:r>
                  <a:rPr lang="en-US" dirty="0"/>
                  <a:t>The hypotheses and details of the global test are, reject the null hypothesis if F &gt; 3.59</a:t>
                </a:r>
              </a:p>
              <a:p>
                <a:pPr lvl="1"/>
                <a:r>
                  <a:rPr lang="en-US" sz="1600" dirty="0"/>
                  <a:t>H</a:t>
                </a:r>
                <a:r>
                  <a:rPr lang="en-US" sz="1600" baseline="-25000" dirty="0"/>
                  <a:t>0</a:t>
                </a:r>
                <a:r>
                  <a:rPr lang="en-US" sz="1600" dirty="0"/>
                  <a:t>: </a:t>
                </a:r>
                <a14:m>
                  <m:oMath xmlns:m="http://schemas.openxmlformats.org/officeDocument/2006/math" xmlns="">
                    <m:r>
                      <m:rPr>
                        <m:nor/>
                      </m:rPr>
                      <a:rPr lang="en-US" sz="1600" i="0" smtClean="0">
                        <a:latin typeface="Cambria Math"/>
                        <a:ea typeface="Cambria Math"/>
                      </a:rPr>
                      <m:t>β</m:t>
                    </m:r>
                  </m:oMath>
                </a14:m>
                <a:r>
                  <a:rPr lang="en-US" sz="1600" baseline="-25000" dirty="0"/>
                  <a:t>1</a:t>
                </a:r>
                <a:r>
                  <a:rPr lang="en-US" sz="1600" dirty="0"/>
                  <a:t> = </a:t>
                </a:r>
                <a14:m>
                  <m:oMath xmlns:m="http://schemas.openxmlformats.org/officeDocument/2006/math" xmlns="">
                    <m:r>
                      <m:rPr>
                        <m:nor/>
                      </m:rPr>
                      <a:rPr lang="en-US" sz="1600">
                        <a:latin typeface="Cambria Math"/>
                        <a:ea typeface="Cambria Math"/>
                      </a:rPr>
                      <m:t>β</m:t>
                    </m:r>
                  </m:oMath>
                </a14:m>
                <a:r>
                  <a:rPr lang="en-US" sz="1600" baseline="-25000" dirty="0"/>
                  <a:t>2</a:t>
                </a:r>
                <a:r>
                  <a:rPr lang="en-US" sz="1600" dirty="0"/>
                  <a:t> = 0</a:t>
                </a:r>
              </a:p>
              <a:p>
                <a:pPr lvl="1"/>
                <a:r>
                  <a:rPr lang="en-US" sz="1600" dirty="0"/>
                  <a:t>H</a:t>
                </a:r>
                <a:r>
                  <a:rPr lang="en-US" sz="1600" baseline="-25000" dirty="0"/>
                  <a:t>1</a:t>
                </a:r>
                <a:r>
                  <a:rPr lang="en-US" sz="1600" dirty="0"/>
                  <a:t>: Not all of the </a:t>
                </a:r>
                <a14:m>
                  <m:oMath xmlns:m="http://schemas.openxmlformats.org/officeDocument/2006/math" xmlns="">
                    <m:r>
                      <m:rPr>
                        <m:nor/>
                      </m:rPr>
                      <a:rPr lang="en-US" sz="1600">
                        <a:latin typeface="Cambria Math"/>
                        <a:ea typeface="Cambria Math"/>
                      </a:rPr>
                      <m:t>β</m:t>
                    </m:r>
                  </m:oMath>
                </a14:m>
                <a:r>
                  <a:rPr lang="en-US" sz="1600" baseline="-25000" dirty="0"/>
                  <a:t>1</a:t>
                </a:r>
                <a:r>
                  <a:rPr lang="en-US" sz="1600" dirty="0"/>
                  <a:t>’s are equal</a:t>
                </a:r>
              </a:p>
              <a:p>
                <a:pPr algn="ctr"/>
                <a:r>
                  <a:rPr lang="en-US" dirty="0"/>
                  <a:t>F = </a:t>
                </a:r>
                <a14:m>
                  <m:oMath xmlns:m="http://schemas.openxmlformats.org/officeDocument/2006/math" xmlns="">
                    <m:f>
                      <m:fPr>
                        <m:ctrlPr>
                          <a:rPr lang="en-US" sz="1600" i="1" smtClean="0">
                            <a:latin typeface="Cambria Math" panose="02040503050406030204" pitchFamily="18" charset="0"/>
                          </a:rPr>
                        </m:ctrlPr>
                      </m:fPr>
                      <m:num>
                        <m:r>
                          <m:rPr>
                            <m:nor/>
                          </m:rPr>
                          <a:rPr lang="en-US" sz="1600" b="0" i="0" smtClean="0">
                            <a:latin typeface="Cambria Math"/>
                          </a:rPr>
                          <m:t>SSR</m:t>
                        </m:r>
                        <m:r>
                          <m:rPr>
                            <m:nor/>
                          </m:rPr>
                          <a:rPr lang="en-US" sz="1600" b="0" i="0" smtClean="0">
                            <a:latin typeface="Cambria Math"/>
                          </a:rPr>
                          <m:t>−</m:t>
                        </m:r>
                        <m:r>
                          <m:rPr>
                            <m:nor/>
                          </m:rPr>
                          <a:rPr lang="en-US" sz="1600" b="0" i="0" smtClean="0">
                            <a:latin typeface="Cambria Math"/>
                          </a:rPr>
                          <m:t>k</m:t>
                        </m:r>
                      </m:num>
                      <m:den>
                        <m:r>
                          <m:rPr>
                            <m:nor/>
                          </m:rPr>
                          <a:rPr lang="en-US" sz="1600" b="0" i="0" smtClean="0">
                            <a:latin typeface="Cambria Math"/>
                          </a:rPr>
                          <m:t>SSE</m:t>
                        </m:r>
                        <m:r>
                          <m:rPr>
                            <m:nor/>
                          </m:rPr>
                          <a:rPr lang="en-US" sz="1600" b="0" i="0" smtClean="0">
                            <a:latin typeface="Cambria Math"/>
                          </a:rPr>
                          <m:t>/(</m:t>
                        </m:r>
                        <m:r>
                          <m:rPr>
                            <m:nor/>
                          </m:rPr>
                          <a:rPr lang="en-US" sz="1600" b="0" i="0" smtClean="0">
                            <a:latin typeface="Cambria Math"/>
                          </a:rPr>
                          <m:t>n</m:t>
                        </m:r>
                        <m:r>
                          <m:rPr>
                            <m:nor/>
                          </m:rPr>
                          <a:rPr lang="en-US" sz="1600" b="0" i="0" smtClean="0">
                            <a:latin typeface="Cambria Math"/>
                          </a:rPr>
                          <m:t>−(</m:t>
                        </m:r>
                        <m:r>
                          <m:rPr>
                            <m:nor/>
                          </m:rPr>
                          <a:rPr lang="en-US" sz="1600" b="0" i="0" smtClean="0">
                            <a:latin typeface="Cambria Math"/>
                          </a:rPr>
                          <m:t>k</m:t>
                        </m:r>
                        <m:r>
                          <m:rPr>
                            <m:nor/>
                          </m:rPr>
                          <a:rPr lang="en-US" sz="1600" b="0" i="0" smtClean="0">
                            <a:latin typeface="Cambria Math"/>
                          </a:rPr>
                          <m:t>+1)</m:t>
                        </m:r>
                      </m:den>
                    </m:f>
                    <m:r>
                      <m:rPr>
                        <m:nor/>
                      </m:rPr>
                      <a:rPr lang="en-US" sz="1600" b="0" i="0" smtClean="0">
                        <a:latin typeface="Cambria Math"/>
                      </a:rPr>
                      <m:t>= </m:t>
                    </m:r>
                    <m:f>
                      <m:fPr>
                        <m:ctrlPr>
                          <a:rPr lang="en-US" sz="1600" b="0" i="1" smtClean="0">
                            <a:latin typeface="Cambria Math" panose="02040503050406030204" pitchFamily="18" charset="0"/>
                          </a:rPr>
                        </m:ctrlPr>
                      </m:fPr>
                      <m:num>
                        <m:r>
                          <m:rPr>
                            <m:nor/>
                          </m:rPr>
                          <a:rPr lang="en-US" sz="1600" b="0" i="0" smtClean="0">
                            <a:latin typeface="Cambria Math"/>
                          </a:rPr>
                          <m:t>165,194.521/2</m:t>
                        </m:r>
                      </m:num>
                      <m:den>
                        <m:r>
                          <m:rPr>
                            <m:nor/>
                          </m:rPr>
                          <a:rPr lang="en-US" sz="1600" b="0" i="0" smtClean="0">
                            <a:latin typeface="Cambria Math"/>
                          </a:rPr>
                          <m:t>47,721.229/(20−</m:t>
                        </m:r>
                        <m:d>
                          <m:dPr>
                            <m:ctrlPr>
                              <a:rPr lang="en-US" sz="1600" b="0" i="1" smtClean="0">
                                <a:latin typeface="Cambria Math" panose="02040503050406030204" pitchFamily="18" charset="0"/>
                              </a:rPr>
                            </m:ctrlPr>
                          </m:dPr>
                          <m:e>
                            <m:r>
                              <m:rPr>
                                <m:nor/>
                              </m:rPr>
                              <a:rPr lang="en-US" sz="1600" b="0" i="0" smtClean="0">
                                <a:latin typeface="Cambria Math"/>
                              </a:rPr>
                              <m:t>2+1</m:t>
                            </m:r>
                          </m:e>
                        </m:d>
                        <m:r>
                          <m:rPr>
                            <m:nor/>
                          </m:rPr>
                          <a:rPr lang="en-US" sz="1600" b="0" i="0" smtClean="0">
                            <a:latin typeface="Cambria Math"/>
                          </a:rPr>
                          <m:t>)</m:t>
                        </m:r>
                      </m:den>
                    </m:f>
                    <m:r>
                      <a:rPr lang="en-US" sz="1600" b="0" i="1" smtClean="0">
                        <a:latin typeface="Cambria Math"/>
                      </a:rPr>
                      <m:t>=29.424</m:t>
                    </m:r>
                  </m:oMath>
                </a14:m>
                <a:endParaRPr lang="en-US" sz="1600" dirty="0"/>
              </a:p>
            </p:txBody>
          </p:sp>
        </mc:Choice>
        <mc:Fallback xmlns="">
          <p:sp>
            <p:nvSpPr>
              <p:cNvPr id="6" name="TextBox 5"/>
              <p:cNvSpPr txBox="1">
                <a:spLocks noRot="1" noChangeAspect="1" noMove="1" noResize="1" noEditPoints="1" noAdjustHandles="1" noChangeArrowheads="1" noChangeShapeType="1" noTextEdit="1"/>
              </p:cNvSpPr>
              <p:nvPr/>
            </p:nvSpPr>
            <p:spPr>
              <a:xfrm>
                <a:off x="457200" y="1219200"/>
                <a:ext cx="8229600" cy="1866601"/>
              </a:xfrm>
              <a:prstGeom prst="rect">
                <a:avLst/>
              </a:prstGeom>
              <a:blipFill>
                <a:blip r:embed="rId3"/>
                <a:stretch>
                  <a:fillRect l="-518" t="-1299" b="-1299"/>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1295400" y="3126768"/>
                <a:ext cx="1737360" cy="784830"/>
              </a:xfrm>
              <a:prstGeom prst="rect">
                <a:avLst/>
              </a:prstGeom>
              <a:solidFill>
                <a:schemeClr val="bg1"/>
              </a:solidFill>
            </p:spPr>
            <p:txBody>
              <a:bodyPr wrap="square" rtlCol="0">
                <a:spAutoFit/>
              </a:bodyPr>
              <a:lstStyle/>
              <a:p>
                <a:r>
                  <a:rPr lang="en-US" sz="1500" dirty="0"/>
                  <a:t>For temperature</a:t>
                </a:r>
              </a:p>
              <a:p>
                <a:r>
                  <a:rPr lang="en-US" sz="1500" dirty="0"/>
                  <a:t>H</a:t>
                </a:r>
                <a:r>
                  <a:rPr lang="en-US" sz="1500" baseline="-25000" dirty="0"/>
                  <a:t>0</a:t>
                </a:r>
                <a:r>
                  <a:rPr lang="en-US" sz="1500" dirty="0"/>
                  <a:t>: </a:t>
                </a:r>
                <a14:m>
                  <m:oMath xmlns:m="http://schemas.openxmlformats.org/officeDocument/2006/math" xmlns="">
                    <m:r>
                      <m:rPr>
                        <m:nor/>
                      </m:rPr>
                      <a:rPr lang="en-US" sz="1500" i="0" smtClean="0">
                        <a:latin typeface="Cambria Math"/>
                        <a:ea typeface="Cambria Math"/>
                      </a:rPr>
                      <m:t>β</m:t>
                    </m:r>
                    <m:r>
                      <m:rPr>
                        <m:nor/>
                      </m:rPr>
                      <a:rPr lang="en-US" sz="1500" b="0" i="0" baseline="-25000" smtClean="0">
                        <a:latin typeface="Cambria Math"/>
                        <a:ea typeface="Cambria Math"/>
                      </a:rPr>
                      <m:t>1</m:t>
                    </m:r>
                  </m:oMath>
                </a14:m>
                <a:r>
                  <a:rPr lang="en-US" sz="1500" dirty="0"/>
                  <a:t> = 0</a:t>
                </a:r>
              </a:p>
              <a:p>
                <a:r>
                  <a:rPr lang="en-US" sz="1500" dirty="0"/>
                  <a:t>H</a:t>
                </a:r>
                <a:r>
                  <a:rPr lang="en-US" sz="1500" baseline="-25000" dirty="0"/>
                  <a:t>1</a:t>
                </a:r>
                <a:r>
                  <a:rPr lang="en-US" sz="1500" dirty="0"/>
                  <a:t>: </a:t>
                </a:r>
                <a14:m>
                  <m:oMath xmlns:m="http://schemas.openxmlformats.org/officeDocument/2006/math" xmlns="">
                    <m:r>
                      <m:rPr>
                        <m:nor/>
                      </m:rPr>
                      <a:rPr lang="en-US" sz="1500">
                        <a:latin typeface="Cambria Math"/>
                        <a:ea typeface="Cambria Math"/>
                      </a:rPr>
                      <m:t>β</m:t>
                    </m:r>
                    <m:r>
                      <m:rPr>
                        <m:nor/>
                      </m:rPr>
                      <a:rPr lang="en-US" sz="1500" b="0" i="0" baseline="-25000" smtClean="0">
                        <a:latin typeface="Cambria Math"/>
                        <a:ea typeface="Cambria Math"/>
                      </a:rPr>
                      <m:t>1</m:t>
                    </m:r>
                  </m:oMath>
                </a14:m>
                <a:r>
                  <a:rPr lang="en-US" sz="1500" dirty="0"/>
                  <a:t> ≠ 0</a:t>
                </a:r>
              </a:p>
            </p:txBody>
          </p:sp>
        </mc:Choice>
        <mc:Fallback xmlns="">
          <p:sp>
            <p:nvSpPr>
              <p:cNvPr id="7" name="TextBox 6"/>
              <p:cNvSpPr txBox="1">
                <a:spLocks noRot="1" noChangeAspect="1" noMove="1" noResize="1" noEditPoints="1" noAdjustHandles="1" noChangeArrowheads="1" noChangeShapeType="1" noTextEdit="1"/>
              </p:cNvSpPr>
              <p:nvPr/>
            </p:nvSpPr>
            <p:spPr>
              <a:xfrm>
                <a:off x="1295400" y="3126768"/>
                <a:ext cx="1737360" cy="784830"/>
              </a:xfrm>
              <a:prstGeom prst="rect">
                <a:avLst/>
              </a:prstGeom>
              <a:blipFill>
                <a:blip r:embed="rId4"/>
                <a:stretch>
                  <a:fillRect l="-1404" t="-1550" b="-697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295400" y="3983112"/>
                <a:ext cx="1737360" cy="784830"/>
              </a:xfrm>
              <a:prstGeom prst="rect">
                <a:avLst/>
              </a:prstGeom>
              <a:solidFill>
                <a:schemeClr val="bg1"/>
              </a:solidFill>
            </p:spPr>
            <p:txBody>
              <a:bodyPr wrap="square" rtlCol="0">
                <a:spAutoFit/>
              </a:bodyPr>
              <a:lstStyle/>
              <a:p>
                <a:r>
                  <a:rPr lang="en-US" sz="1500" dirty="0"/>
                  <a:t>For insulation</a:t>
                </a:r>
              </a:p>
              <a:p>
                <a:r>
                  <a:rPr lang="en-US" sz="1500" dirty="0"/>
                  <a:t>H</a:t>
                </a:r>
                <a:r>
                  <a:rPr lang="en-US" sz="1500" baseline="-25000" dirty="0"/>
                  <a:t>0</a:t>
                </a:r>
                <a:r>
                  <a:rPr lang="en-US" sz="1500" dirty="0"/>
                  <a:t>: </a:t>
                </a:r>
                <a14:m>
                  <m:oMath xmlns:m="http://schemas.openxmlformats.org/officeDocument/2006/math" xmlns="">
                    <m:r>
                      <m:rPr>
                        <m:nor/>
                      </m:rPr>
                      <a:rPr lang="en-US" sz="1500" i="0" smtClean="0">
                        <a:latin typeface="Cambria Math"/>
                        <a:ea typeface="Cambria Math"/>
                      </a:rPr>
                      <m:t>β</m:t>
                    </m:r>
                    <m:r>
                      <m:rPr>
                        <m:nor/>
                      </m:rPr>
                      <a:rPr lang="en-US" sz="1500" b="0" i="0" baseline="-25000" smtClean="0">
                        <a:latin typeface="Cambria Math"/>
                        <a:ea typeface="Cambria Math"/>
                      </a:rPr>
                      <m:t>2</m:t>
                    </m:r>
                  </m:oMath>
                </a14:m>
                <a:r>
                  <a:rPr lang="en-US" sz="1500" dirty="0"/>
                  <a:t> = 0</a:t>
                </a:r>
              </a:p>
              <a:p>
                <a:r>
                  <a:rPr lang="en-US" sz="1500" dirty="0"/>
                  <a:t>H</a:t>
                </a:r>
                <a:r>
                  <a:rPr lang="en-US" sz="1500" baseline="-25000" dirty="0"/>
                  <a:t>1</a:t>
                </a:r>
                <a:r>
                  <a:rPr lang="en-US" sz="1500" dirty="0"/>
                  <a:t>: </a:t>
                </a:r>
                <a14:m>
                  <m:oMath xmlns:m="http://schemas.openxmlformats.org/officeDocument/2006/math" xmlns="">
                    <m:r>
                      <m:rPr>
                        <m:nor/>
                      </m:rPr>
                      <a:rPr lang="en-US" sz="1500">
                        <a:latin typeface="Cambria Math"/>
                        <a:ea typeface="Cambria Math"/>
                      </a:rPr>
                      <m:t>β</m:t>
                    </m:r>
                    <m:r>
                      <m:rPr>
                        <m:nor/>
                      </m:rPr>
                      <a:rPr lang="en-US" sz="1500" b="0" i="0" baseline="-25000" smtClean="0">
                        <a:latin typeface="Cambria Math"/>
                        <a:ea typeface="Cambria Math"/>
                      </a:rPr>
                      <m:t>2</m:t>
                    </m:r>
                  </m:oMath>
                </a14:m>
                <a:r>
                  <a:rPr lang="en-US" sz="1500" dirty="0"/>
                  <a:t> ≠ 0</a:t>
                </a:r>
              </a:p>
            </p:txBody>
          </p:sp>
        </mc:Choice>
        <mc:Fallback xmlns="">
          <p:sp>
            <p:nvSpPr>
              <p:cNvPr id="8" name="TextBox 7"/>
              <p:cNvSpPr txBox="1">
                <a:spLocks noRot="1" noChangeAspect="1" noMove="1" noResize="1" noEditPoints="1" noAdjustHandles="1" noChangeArrowheads="1" noChangeShapeType="1" noTextEdit="1"/>
              </p:cNvSpPr>
              <p:nvPr/>
            </p:nvSpPr>
            <p:spPr>
              <a:xfrm>
                <a:off x="1295400" y="3983112"/>
                <a:ext cx="1737360" cy="784830"/>
              </a:xfrm>
              <a:prstGeom prst="rect">
                <a:avLst/>
              </a:prstGeom>
              <a:blipFill>
                <a:blip r:embed="rId5"/>
                <a:stretch>
                  <a:fillRect l="-1404" t="-1550" b="-7752"/>
                </a:stretch>
              </a:blipFill>
            </p:spPr>
            <p:txBody>
              <a:bodyPr/>
              <a:lstStyle/>
              <a:p>
                <a:r>
                  <a:rPr lang="en-US">
                    <a:noFill/>
                  </a:rPr>
                  <a:t> </a:t>
                </a:r>
              </a:p>
            </p:txBody>
          </p:sp>
        </mc:Fallback>
      </mc:AlternateContent>
      <p:sp>
        <p:nvSpPr>
          <p:cNvPr id="11" name="TextBox 10"/>
          <p:cNvSpPr txBox="1"/>
          <p:nvPr/>
        </p:nvSpPr>
        <p:spPr>
          <a:xfrm>
            <a:off x="457200" y="4847272"/>
            <a:ext cx="8229600" cy="1477328"/>
          </a:xfrm>
          <a:prstGeom prst="rect">
            <a:avLst/>
          </a:prstGeom>
          <a:solidFill>
            <a:schemeClr val="bg2"/>
          </a:solidFill>
          <a:ln>
            <a:solidFill>
              <a:schemeClr val="accent6"/>
            </a:solidFill>
          </a:ln>
        </p:spPr>
        <p:txBody>
          <a:bodyPr wrap="square" rtlCol="0">
            <a:spAutoFit/>
          </a:bodyPr>
          <a:lstStyle/>
          <a:p>
            <a:r>
              <a:rPr lang="en-US" dirty="0"/>
              <a:t>Step 2: Select the level of significance; we use .05</a:t>
            </a:r>
          </a:p>
          <a:p>
            <a:r>
              <a:rPr lang="en-US" dirty="0"/>
              <a:t>Step 3: Select the test statistic; we’ll use t</a:t>
            </a:r>
          </a:p>
          <a:p>
            <a:r>
              <a:rPr lang="en-US" dirty="0"/>
              <a:t>Step 4: Formulate the decision rule, reject H</a:t>
            </a:r>
            <a:r>
              <a:rPr lang="en-US" baseline="-25000" dirty="0"/>
              <a:t>0</a:t>
            </a:r>
            <a:r>
              <a:rPr lang="en-US" dirty="0"/>
              <a:t> if t &lt; −2.110 or &gt; 2.110</a:t>
            </a:r>
          </a:p>
          <a:p>
            <a:r>
              <a:rPr lang="en-US" dirty="0"/>
              <a:t>Step 5: Make decision; reject H</a:t>
            </a:r>
            <a:r>
              <a:rPr lang="en-US" baseline="-25000" dirty="0"/>
              <a:t>0</a:t>
            </a:r>
            <a:r>
              <a:rPr lang="en-US" dirty="0"/>
              <a:t> for temperature and insulation</a:t>
            </a:r>
          </a:p>
          <a:p>
            <a:pPr defTabSz="228600">
              <a:tabLst>
                <a:tab pos="228600" algn="l"/>
              </a:tabLst>
            </a:pPr>
            <a:r>
              <a:rPr lang="en-US" dirty="0"/>
              <a:t>Step 6: Interpret; temperature and insulation are a significant predictor of heating costs</a:t>
            </a:r>
          </a:p>
        </p:txBody>
      </p:sp>
      <mc:AlternateContent xmlns:mc="http://schemas.openxmlformats.org/markup-compatibility/2006" xmlns:a14="http://schemas.microsoft.com/office/drawing/2010/main">
        <mc:Choice Requires="a14">
          <p:sp>
            <p:nvSpPr>
              <p:cNvPr id="12" name="TextBox 11"/>
              <p:cNvSpPr txBox="1"/>
              <p:nvPr/>
            </p:nvSpPr>
            <p:spPr>
              <a:xfrm>
                <a:off x="3657600" y="3249528"/>
                <a:ext cx="4114800" cy="542328"/>
              </a:xfrm>
              <a:prstGeom prst="rect">
                <a:avLst/>
              </a:prstGeom>
              <a:solidFill>
                <a:schemeClr val="bg1"/>
              </a:solidFill>
            </p:spPr>
            <p:txBody>
              <a:bodyPr wrap="square" rtlCol="0">
                <a:spAutoFit/>
              </a:bodyPr>
              <a:lstStyle/>
              <a:p>
                <a:r>
                  <a:rPr lang="en-US" dirty="0"/>
                  <a:t>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b</m:t>
                        </m:r>
                        <m:r>
                          <m:rPr>
                            <m:nor/>
                          </m:rPr>
                          <a:rPr lang="en-US" b="0" i="0" baseline="-25000" smtClean="0">
                            <a:latin typeface="Cambria Math"/>
                          </a:rPr>
                          <m:t>1</m:t>
                        </m:r>
                        <m:r>
                          <m:rPr>
                            <m:nor/>
                          </m:rPr>
                          <a:rPr lang="en-US" b="0" i="0" smtClean="0">
                            <a:latin typeface="Cambria Math"/>
                          </a:rPr>
                          <m:t>−0</m:t>
                        </m:r>
                      </m:num>
                      <m:den>
                        <m:r>
                          <m:rPr>
                            <m:nor/>
                          </m:rPr>
                          <a:rPr lang="en-US" b="0" i="0" smtClean="0">
                            <a:latin typeface="Cambria Math"/>
                          </a:rPr>
                          <m:t>s</m:t>
                        </m:r>
                        <m:r>
                          <m:rPr>
                            <m:nor/>
                          </m:rPr>
                          <a:rPr lang="en-US" b="0" i="0" baseline="-25000" smtClean="0">
                            <a:latin typeface="Cambria Math"/>
                          </a:rPr>
                          <m:t>b</m:t>
                        </m:r>
                        <m:r>
                          <m:rPr>
                            <m:nor/>
                          </m:rPr>
                          <a:rPr lang="en-US" b="0" i="0" baseline="-25000" smtClean="0">
                            <a:latin typeface="Cambria Math"/>
                          </a:rPr>
                          <m:t>1</m:t>
                        </m:r>
                      </m:den>
                    </m:f>
                    <m:r>
                      <m:rPr>
                        <m:nor/>
                      </m:rPr>
                      <a:rPr lang="en-US" b="0" i="0" smtClean="0">
                        <a:latin typeface="Cambria Math"/>
                      </a:rPr>
                      <m:t>= </m:t>
                    </m:r>
                    <m:f>
                      <m:fPr>
                        <m:ctrlPr>
                          <a:rPr lang="en-US" b="0" i="1" smtClean="0">
                            <a:latin typeface="Cambria Math" panose="02040503050406030204" pitchFamily="18" charset="0"/>
                          </a:rPr>
                        </m:ctrlPr>
                      </m:fPr>
                      <m:num>
                        <m:r>
                          <m:rPr>
                            <m:nor/>
                          </m:rPr>
                          <a:rPr lang="en-US" b="0" i="0" smtClean="0">
                            <a:latin typeface="Cambria Math"/>
                          </a:rPr>
                          <m:t>−5.150−0</m:t>
                        </m:r>
                      </m:num>
                      <m:den>
                        <m:r>
                          <m:rPr>
                            <m:nor/>
                          </m:rPr>
                          <a:rPr lang="en-US" b="0" i="0" smtClean="0">
                            <a:latin typeface="Cambria Math"/>
                          </a:rPr>
                          <m:t>0.702</m:t>
                        </m:r>
                      </m:den>
                    </m:f>
                    <m:r>
                      <m:rPr>
                        <m:nor/>
                      </m:rPr>
                      <a:rPr lang="en-US" b="0" i="0" smtClean="0">
                        <a:latin typeface="Cambria Math"/>
                      </a:rPr>
                      <m:t>=</m:t>
                    </m:r>
                    <m:r>
                      <a:rPr lang="en-US" b="0" i="1" smtClean="0">
                        <a:latin typeface="Cambria Math"/>
                      </a:rPr>
                      <m:t>−7.337 </m:t>
                    </m:r>
                  </m:oMath>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3657600" y="3249528"/>
                <a:ext cx="4114800" cy="542328"/>
              </a:xfrm>
              <a:prstGeom prst="rect">
                <a:avLst/>
              </a:prstGeom>
              <a:blipFill>
                <a:blip r:embed="rId6"/>
                <a:stretch>
                  <a:fillRect l="-1185" b="-56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3657600" y="4102242"/>
                <a:ext cx="4114800" cy="542328"/>
              </a:xfrm>
              <a:prstGeom prst="rect">
                <a:avLst/>
              </a:prstGeom>
              <a:solidFill>
                <a:schemeClr val="bg1"/>
              </a:solidFill>
            </p:spPr>
            <p:txBody>
              <a:bodyPr wrap="square" rtlCol="0">
                <a:spAutoFit/>
              </a:bodyPr>
              <a:lstStyle/>
              <a:p>
                <a:r>
                  <a:rPr lang="en-US" dirty="0"/>
                  <a:t>t = </a:t>
                </a:r>
                <a14:m>
                  <m:oMath xmlns:m="http://schemas.openxmlformats.org/officeDocument/2006/math" xmlns="">
                    <m:f>
                      <m:fPr>
                        <m:ctrlPr>
                          <a:rPr lang="en-US" i="1" smtClean="0">
                            <a:latin typeface="Cambria Math" panose="02040503050406030204" pitchFamily="18" charset="0"/>
                          </a:rPr>
                        </m:ctrlPr>
                      </m:fPr>
                      <m:num>
                        <m:r>
                          <m:rPr>
                            <m:nor/>
                          </m:rPr>
                          <a:rPr lang="en-US" b="0" i="0" smtClean="0">
                            <a:latin typeface="Cambria Math"/>
                          </a:rPr>
                          <m:t>b</m:t>
                        </m:r>
                        <m:r>
                          <m:rPr>
                            <m:nor/>
                          </m:rPr>
                          <a:rPr lang="en-US" b="0" i="0" baseline="-25000" smtClean="0">
                            <a:latin typeface="Cambria Math"/>
                          </a:rPr>
                          <m:t>2</m:t>
                        </m:r>
                        <m:r>
                          <m:rPr>
                            <m:nor/>
                          </m:rPr>
                          <a:rPr lang="en-US" b="0" i="0" smtClean="0">
                            <a:latin typeface="Cambria Math"/>
                          </a:rPr>
                          <m:t>−0</m:t>
                        </m:r>
                      </m:num>
                      <m:den>
                        <m:r>
                          <m:rPr>
                            <m:nor/>
                          </m:rPr>
                          <a:rPr lang="en-US" b="0" i="0" smtClean="0">
                            <a:latin typeface="Cambria Math"/>
                          </a:rPr>
                          <m:t>s</m:t>
                        </m:r>
                        <m:r>
                          <m:rPr>
                            <m:nor/>
                          </m:rPr>
                          <a:rPr lang="en-US" b="0" i="0" baseline="-25000" smtClean="0">
                            <a:latin typeface="Cambria Math"/>
                          </a:rPr>
                          <m:t>b</m:t>
                        </m:r>
                        <m:r>
                          <m:rPr>
                            <m:nor/>
                          </m:rPr>
                          <a:rPr lang="en-US" b="0" i="0" baseline="-25000" smtClean="0">
                            <a:latin typeface="Cambria Math"/>
                          </a:rPr>
                          <m:t>2</m:t>
                        </m:r>
                      </m:den>
                    </m:f>
                    <m:r>
                      <m:rPr>
                        <m:nor/>
                      </m:rPr>
                      <a:rPr lang="en-US" b="0" i="0" smtClean="0">
                        <a:latin typeface="Cambria Math"/>
                      </a:rPr>
                      <m:t>= </m:t>
                    </m:r>
                    <m:f>
                      <m:fPr>
                        <m:ctrlPr>
                          <a:rPr lang="en-US" b="0" i="1" smtClean="0">
                            <a:latin typeface="Cambria Math" panose="02040503050406030204" pitchFamily="18" charset="0"/>
                          </a:rPr>
                        </m:ctrlPr>
                      </m:fPr>
                      <m:num>
                        <m:r>
                          <m:rPr>
                            <m:nor/>
                          </m:rPr>
                          <a:rPr lang="en-US" b="0" i="0" smtClean="0">
                            <a:latin typeface="Cambria Math"/>
                          </a:rPr>
                          <m:t>−14.718−0</m:t>
                        </m:r>
                      </m:num>
                      <m:den>
                        <m:r>
                          <m:rPr>
                            <m:nor/>
                          </m:rPr>
                          <a:rPr lang="en-US" b="0" i="0" smtClean="0">
                            <a:latin typeface="Cambria Math"/>
                          </a:rPr>
                          <m:t>4.934</m:t>
                        </m:r>
                      </m:den>
                    </m:f>
                    <m:r>
                      <m:rPr>
                        <m:nor/>
                      </m:rPr>
                      <a:rPr lang="en-US" b="0" i="0" smtClean="0">
                        <a:latin typeface="Cambria Math"/>
                      </a:rPr>
                      <m:t>=</m:t>
                    </m:r>
                    <m:r>
                      <a:rPr lang="en-US" b="0" i="1" smtClean="0">
                        <a:latin typeface="Cambria Math"/>
                      </a:rPr>
                      <m:t>−2.983 </m:t>
                    </m:r>
                  </m:oMath>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657600" y="4102242"/>
                <a:ext cx="4114800" cy="542328"/>
              </a:xfrm>
              <a:prstGeom prst="rect">
                <a:avLst/>
              </a:prstGeom>
              <a:blipFill>
                <a:blip r:embed="rId7"/>
                <a:stretch>
                  <a:fillRect l="-1185" b="-5618"/>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18</a:t>
            </a:fld>
            <a:endParaRPr lang="en-US" dirty="0"/>
          </a:p>
        </p:txBody>
      </p:sp>
    </p:spTree>
    <p:extLst>
      <p:ext uri="{BB962C8B-B14F-4D97-AF65-F5344CB8AC3E}">
        <p14:creationId xmlns:p14="http://schemas.microsoft.com/office/powerpoint/2010/main" val="3217889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Multiple Regression Assumptions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lstStyle/>
              <a:p>
                <a:r>
                  <a:rPr lang="en-US" dirty="0"/>
                  <a:t>There are five assumptions to use multiple regression analysis</a:t>
                </a:r>
              </a:p>
              <a:p>
                <a:pPr marL="788670" lvl="1" indent="-514350">
                  <a:buFont typeface="+mj-lt"/>
                  <a:buAutoNum type="arabicPeriod"/>
                </a:pPr>
                <a:r>
                  <a:rPr lang="en-US" sz="2600" dirty="0">
                    <a:solidFill>
                      <a:schemeClr val="tx1"/>
                    </a:solidFill>
                  </a:rPr>
                  <a:t>There is a linear relationship</a:t>
                </a:r>
              </a:p>
              <a:p>
                <a:pPr marL="788670" lvl="1" indent="-514350">
                  <a:buFont typeface="+mj-lt"/>
                  <a:buAutoNum type="arabicPeriod"/>
                </a:pPr>
                <a:r>
                  <a:rPr lang="en-US" sz="2600" dirty="0">
                    <a:solidFill>
                      <a:schemeClr val="tx1"/>
                    </a:solidFill>
                  </a:rPr>
                  <a:t>The variation in the residuals is the same for both large and small values of </a:t>
                </a:r>
                <a14:m>
                  <m:oMath xmlns:m="http://schemas.openxmlformats.org/officeDocument/2006/math" xmlns="">
                    <m:acc>
                      <m:accPr>
                        <m:chr m:val="̂"/>
                        <m:ctrlPr>
                          <a:rPr lang="en-US" sz="2600" i="1" smtClean="0">
                            <a:solidFill>
                              <a:schemeClr val="tx1"/>
                            </a:solidFill>
                            <a:latin typeface="Cambria Math" panose="02040503050406030204" pitchFamily="18" charset="0"/>
                          </a:rPr>
                        </m:ctrlPr>
                      </m:accPr>
                      <m:e>
                        <m:r>
                          <m:rPr>
                            <m:nor/>
                          </m:rPr>
                          <a:rPr lang="en-US" sz="2600" b="0" i="0" smtClean="0">
                            <a:solidFill>
                              <a:schemeClr val="tx1"/>
                            </a:solidFill>
                            <a:latin typeface="Cambria Math"/>
                          </a:rPr>
                          <m:t>y</m:t>
                        </m:r>
                      </m:e>
                    </m:acc>
                  </m:oMath>
                </a14:m>
                <a:endParaRPr lang="en-US" sz="2600" dirty="0">
                  <a:solidFill>
                    <a:schemeClr val="tx1"/>
                  </a:solidFill>
                </a:endParaRPr>
              </a:p>
              <a:p>
                <a:pPr marL="788670" lvl="1" indent="-514350">
                  <a:buFont typeface="+mj-lt"/>
                  <a:buAutoNum type="arabicPeriod"/>
                </a:pPr>
                <a:r>
                  <a:rPr lang="en-US" sz="2600" dirty="0">
                    <a:solidFill>
                      <a:schemeClr val="tx1"/>
                    </a:solidFill>
                  </a:rPr>
                  <a:t>The residuals follow the normal distribution</a:t>
                </a:r>
              </a:p>
              <a:p>
                <a:pPr marL="788670" lvl="1" indent="-514350">
                  <a:buFont typeface="+mj-lt"/>
                  <a:buAutoNum type="arabicPeriod"/>
                </a:pPr>
                <a:r>
                  <a:rPr lang="en-US" sz="2600" dirty="0">
                    <a:solidFill>
                      <a:schemeClr val="tx1"/>
                    </a:solidFill>
                  </a:rPr>
                  <a:t>The independent variables should not be correlated</a:t>
                </a:r>
              </a:p>
              <a:p>
                <a:pPr marL="788670" lvl="1" indent="-514350">
                  <a:buFont typeface="+mj-lt"/>
                  <a:buAutoNum type="arabicPeriod"/>
                </a:pPr>
                <a:r>
                  <a:rPr lang="en-US" sz="2600" dirty="0">
                    <a:solidFill>
                      <a:schemeClr val="tx1"/>
                    </a:solidFill>
                  </a:rPr>
                  <a:t>The residuals are independent</a:t>
                </a:r>
              </a:p>
              <a:p>
                <a:r>
                  <a:rPr lang="en-US" dirty="0"/>
                  <a:t>Next, we’ll provide a brief discussion of each of these assumptions.</a:t>
                </a: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a:blip r:embed="rId3"/>
                <a:stretch>
                  <a:fillRect l="-667" t="-1111"/>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14-</a:t>
            </a:r>
            <a:fld id="{F38DF745-7D3F-47F4-83A3-874385CFAA69}" type="slidenum">
              <a:rPr lang="en-US" smtClean="0"/>
              <a:pPr/>
              <a:t>19</a:t>
            </a:fld>
            <a:endParaRPr lang="en-US" dirty="0"/>
          </a:p>
        </p:txBody>
      </p:sp>
    </p:spTree>
    <p:extLst>
      <p:ext uri="{BB962C8B-B14F-4D97-AF65-F5344CB8AC3E}">
        <p14:creationId xmlns:p14="http://schemas.microsoft.com/office/powerpoint/2010/main" val="878268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3" name="Content Placeholder 2"/>
          <p:cNvSpPr>
            <a:spLocks noGrp="1"/>
          </p:cNvSpPr>
          <p:nvPr>
            <p:ph sz="quarter" idx="1"/>
          </p:nvPr>
        </p:nvSpPr>
        <p:spPr/>
        <p:txBody>
          <a:bodyPr>
            <a:noAutofit/>
          </a:bodyPr>
          <a:lstStyle/>
          <a:p>
            <a:pPr marL="0" indent="0" defTabSz="228600">
              <a:buNone/>
              <a:tabLst>
                <a:tab pos="228600" algn="l"/>
              </a:tabLst>
            </a:pPr>
            <a:r>
              <a:rPr lang="en-US" sz="2100" dirty="0">
                <a:solidFill>
                  <a:schemeClr val="accent1"/>
                </a:solidFill>
              </a:rPr>
              <a:t>LO14-1	</a:t>
            </a:r>
            <a:r>
              <a:rPr lang="en-US" sz="2100" dirty="0"/>
              <a:t>Use multiple regression analysis to describe and interpret a relationship between several independent variables and a dependent variable</a:t>
            </a:r>
          </a:p>
          <a:p>
            <a:pPr marL="0" indent="0" defTabSz="228600">
              <a:buNone/>
              <a:tabLst>
                <a:tab pos="228600" algn="l"/>
              </a:tabLst>
            </a:pPr>
            <a:r>
              <a:rPr lang="en-US" sz="2100" dirty="0">
                <a:solidFill>
                  <a:schemeClr val="accent1"/>
                </a:solidFill>
              </a:rPr>
              <a:t>LO14-2	</a:t>
            </a:r>
            <a:r>
              <a:rPr lang="en-US" sz="2100" dirty="0"/>
              <a:t>Evaluate how well a multiple regression equation fits the data</a:t>
            </a:r>
          </a:p>
          <a:p>
            <a:pPr marL="0" indent="0" defTabSz="228600">
              <a:buNone/>
              <a:tabLst>
                <a:tab pos="228600" algn="l"/>
              </a:tabLst>
            </a:pPr>
            <a:r>
              <a:rPr lang="en-US" sz="2100" dirty="0">
                <a:solidFill>
                  <a:schemeClr val="accent1"/>
                </a:solidFill>
              </a:rPr>
              <a:t>LO14-3	</a:t>
            </a:r>
            <a:r>
              <a:rPr lang="en-US" sz="2100" dirty="0"/>
              <a:t>Test hypotheses about the relationships inferred by a multiple regression model</a:t>
            </a:r>
          </a:p>
          <a:p>
            <a:pPr marL="0" indent="0" defTabSz="228600">
              <a:buNone/>
              <a:tabLst>
                <a:tab pos="228600" algn="l"/>
              </a:tabLst>
            </a:pPr>
            <a:r>
              <a:rPr lang="en-US" sz="2100" dirty="0">
                <a:solidFill>
                  <a:schemeClr val="accent1"/>
                </a:solidFill>
              </a:rPr>
              <a:t>LO14-4	</a:t>
            </a:r>
            <a:r>
              <a:rPr lang="en-US" sz="2100" dirty="0"/>
              <a:t>Evaluate the assumptions of multiple regression</a:t>
            </a:r>
          </a:p>
          <a:p>
            <a:pPr marL="0" indent="0" defTabSz="228600">
              <a:buNone/>
              <a:tabLst>
                <a:tab pos="228600" algn="l"/>
              </a:tabLst>
            </a:pPr>
            <a:r>
              <a:rPr lang="en-US" sz="2100" dirty="0">
                <a:solidFill>
                  <a:schemeClr val="accent1"/>
                </a:solidFill>
              </a:rPr>
              <a:t>LO14-5</a:t>
            </a:r>
            <a:r>
              <a:rPr lang="en-US" sz="2100" dirty="0"/>
              <a:t>	Use and interpret a qualitative, dummy variable in multiple regression</a:t>
            </a:r>
          </a:p>
          <a:p>
            <a:pPr marL="0" indent="0" defTabSz="228600">
              <a:buNone/>
              <a:tabLst>
                <a:tab pos="228600" algn="l"/>
              </a:tabLst>
            </a:pPr>
            <a:r>
              <a:rPr lang="en-US" sz="2100" dirty="0">
                <a:solidFill>
                  <a:schemeClr val="accent1"/>
                </a:solidFill>
              </a:rPr>
              <a:t>LO14-6	</a:t>
            </a:r>
            <a:r>
              <a:rPr lang="en-US" sz="2100" dirty="0"/>
              <a:t>Apply stepwise regression to develop a multiple regression model</a:t>
            </a:r>
          </a:p>
          <a:p>
            <a:pPr marL="0" indent="0" defTabSz="228600">
              <a:buNone/>
              <a:tabLst>
                <a:tab pos="228600" algn="l"/>
              </a:tabLst>
            </a:pPr>
            <a:r>
              <a:rPr lang="en-US" sz="2100" dirty="0">
                <a:solidFill>
                  <a:schemeClr val="accent1"/>
                </a:solidFill>
              </a:rPr>
              <a:t>LO14-7	</a:t>
            </a:r>
            <a:r>
              <a:rPr lang="en-US" sz="2100" dirty="0"/>
              <a:t>Apply multiple regression techniques to develop a linear model</a:t>
            </a:r>
          </a:p>
        </p:txBody>
      </p:sp>
      <p:sp>
        <p:nvSpPr>
          <p:cNvPr id="5" name="Slide Number Placeholder 4"/>
          <p:cNvSpPr>
            <a:spLocks noGrp="1"/>
          </p:cNvSpPr>
          <p:nvPr>
            <p:ph type="sldNum" sz="quarter" idx="12"/>
          </p:nvPr>
        </p:nvSpPr>
        <p:spPr/>
        <p:txBody>
          <a:bodyPr/>
          <a:lstStyle/>
          <a:p>
            <a:r>
              <a:rPr lang="en-US" dirty="0"/>
              <a:t>14-</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Linear Relationship Assumption</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The relationship between the dependent variable and the set of independent variables must be linear</a:t>
            </a:r>
          </a:p>
          <a:p>
            <a:r>
              <a:rPr lang="en-US" dirty="0"/>
              <a:t>To verify this assumption, develop a scatter diagram and plot the dependent variable on the vertical axis and the independent variable on the horizontal axis</a:t>
            </a:r>
          </a:p>
          <a:p>
            <a:r>
              <a:rPr lang="en-US" dirty="0"/>
              <a:t>The plots below indicate a fairly strong negative relationship between temperature and heating cost and negative relationship between insulation and costs</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20</a:t>
            </a:fld>
            <a:endParaRPr lang="en-US" dirty="0"/>
          </a:p>
        </p:txBody>
      </p:sp>
      <p:pic>
        <p:nvPicPr>
          <p:cNvPr id="7" name="Picture 6">
            <a:extLst>
              <a:ext uri="{FF2B5EF4-FFF2-40B4-BE49-F238E27FC236}">
                <a16:creationId xmlns:a16="http://schemas.microsoft.com/office/drawing/2014/main" xmlns="" id="{6090ADB4-EA3B-45C3-BC7C-A2671634CD8F}"/>
              </a:ext>
            </a:extLst>
          </p:cNvPr>
          <p:cNvPicPr>
            <a:picLocks noChangeAspect="1"/>
          </p:cNvPicPr>
          <p:nvPr/>
        </p:nvPicPr>
        <p:blipFill>
          <a:blip r:embed="rId3"/>
          <a:stretch>
            <a:fillRect/>
          </a:stretch>
        </p:blipFill>
        <p:spPr>
          <a:xfrm>
            <a:off x="2324100" y="4558809"/>
            <a:ext cx="4495800" cy="1707481"/>
          </a:xfrm>
          <a:prstGeom prst="rect">
            <a:avLst/>
          </a:prstGeom>
        </p:spPr>
      </p:pic>
    </p:spTree>
    <p:extLst>
      <p:ext uri="{BB962C8B-B14F-4D97-AF65-F5344CB8AC3E}">
        <p14:creationId xmlns:p14="http://schemas.microsoft.com/office/powerpoint/2010/main" val="40143965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Linear Relationship Assumption Continued</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lstStyle/>
              <a:p>
                <a:r>
                  <a:rPr lang="en-US" dirty="0"/>
                  <a:t>To verify the linearity assumption, we can plot the residuals to evaluate the linearity of the multiple regression equation</a:t>
                </a:r>
              </a:p>
              <a:p>
                <a:r>
                  <a:rPr lang="en-US" dirty="0"/>
                  <a:t>The residuals are plotted on the vertical axis and are centered around zero against the predicted variable </a:t>
                </a: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a:rPr>
                          <m:t>y</m:t>
                        </m:r>
                      </m:e>
                    </m:acc>
                  </m:oMath>
                </a14:m>
                <a:r>
                  <a:rPr lang="en-US" dirty="0"/>
                  <a:t> on the horizontal axis</a:t>
                </a: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rotWithShape="1">
                <a:blip r:embed="rId3"/>
                <a:stretch>
                  <a:fillRect l="-593" t="-1111" r="-519"/>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14-</a:t>
            </a:r>
            <a:fld id="{F38DF745-7D3F-47F4-83A3-874385CFAA69}" type="slidenum">
              <a:rPr lang="en-US" smtClean="0"/>
              <a:pPr/>
              <a:t>21</a:t>
            </a:fld>
            <a:endParaRPr lang="en-US" dirty="0"/>
          </a:p>
        </p:txBody>
      </p:sp>
      <p:pic>
        <p:nvPicPr>
          <p:cNvPr id="6" name="Picture 5">
            <a:extLst>
              <a:ext uri="{FF2B5EF4-FFF2-40B4-BE49-F238E27FC236}">
                <a16:creationId xmlns:a16="http://schemas.microsoft.com/office/drawing/2014/main" xmlns="" id="{C6F70310-4505-4DE1-A874-9885EFCD75B1}"/>
              </a:ext>
            </a:extLst>
          </p:cNvPr>
          <p:cNvPicPr>
            <a:picLocks noChangeAspect="1"/>
          </p:cNvPicPr>
          <p:nvPr/>
        </p:nvPicPr>
        <p:blipFill>
          <a:blip r:embed="rId4"/>
          <a:stretch>
            <a:fillRect/>
          </a:stretch>
        </p:blipFill>
        <p:spPr>
          <a:xfrm>
            <a:off x="1714500" y="3943500"/>
            <a:ext cx="5715000" cy="2186956"/>
          </a:xfrm>
          <a:prstGeom prst="rect">
            <a:avLst/>
          </a:prstGeom>
        </p:spPr>
      </p:pic>
    </p:spTree>
    <p:extLst>
      <p:ext uri="{BB962C8B-B14F-4D97-AF65-F5344CB8AC3E}">
        <p14:creationId xmlns:p14="http://schemas.microsoft.com/office/powerpoint/2010/main" val="3724306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Variation Assumption</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normAutofit/>
              </a:bodyPr>
              <a:lstStyle/>
              <a:p>
                <a:pPr>
                  <a:spcAft>
                    <a:spcPts val="1200"/>
                  </a:spcAft>
                </a:pPr>
                <a:r>
                  <a:rPr lang="en-US" dirty="0"/>
                  <a:t>Variation is the same for both large and small values of </a:t>
                </a: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endParaRPr lang="en-US" dirty="0"/>
              </a:p>
              <a:p>
                <a:pPr marL="0" indent="0">
                  <a:buNone/>
                </a:pPr>
                <a:endParaRPr lang="en-US" dirty="0"/>
              </a:p>
              <a:p>
                <a:r>
                  <a:rPr lang="en-US" dirty="0"/>
                  <a:t>This condition is checked by developing a scatter diagram with the residuals on the vertical axis and the fitted values on the horizontal axis</a:t>
                </a:r>
              </a:p>
              <a:p>
                <a:r>
                  <a:rPr lang="en-US" dirty="0"/>
                  <a:t>If there is not a pattern to the plots—that is, they appear random—the residuals meet the homoscedasticity requirement</a:t>
                </a:r>
              </a:p>
              <a:p>
                <a:r>
                  <a:rPr lang="en-US" dirty="0"/>
                  <a:t>We did this on the previous slide and based on the scatter diagram, it is reasonable to conclude that this assumption has been violated</a:t>
                </a: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rotWithShape="1">
                <a:blip r:embed="rId3"/>
                <a:stretch>
                  <a:fillRect l="-593" t="-1111" r="-1481" b="-2469"/>
                </a:stretch>
              </a:blipFill>
            </p:spPr>
            <p:txBody>
              <a:bodyPr/>
              <a:lstStyle/>
              <a:p>
                <a:r>
                  <a:rPr lang="en-US">
                    <a:noFill/>
                  </a:rPr>
                  <a:t> </a:t>
                </a:r>
              </a:p>
            </p:txBody>
          </p:sp>
        </mc:Fallback>
      </mc:AlternateContent>
      <p:sp>
        <p:nvSpPr>
          <p:cNvPr id="5" name="TextBox 4"/>
          <p:cNvSpPr txBox="1"/>
          <p:nvPr/>
        </p:nvSpPr>
        <p:spPr>
          <a:xfrm>
            <a:off x="685800" y="1676399"/>
            <a:ext cx="7772400" cy="64008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HOMOSCEDASTICITY</a:t>
            </a:r>
            <a:r>
              <a:rPr lang="en-US" dirty="0">
                <a:solidFill>
                  <a:srgbClr val="00B050"/>
                </a:solidFill>
              </a:rPr>
              <a:t>  </a:t>
            </a:r>
            <a:r>
              <a:rPr lang="en-US" dirty="0"/>
              <a:t>The variation around the regression equation is the same for all of the values of the independent variables.</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22</a:t>
            </a:fld>
            <a:endParaRPr lang="en-US" dirty="0"/>
          </a:p>
        </p:txBody>
      </p:sp>
    </p:spTree>
    <p:extLst>
      <p:ext uri="{BB962C8B-B14F-4D97-AF65-F5344CB8AC3E}">
        <p14:creationId xmlns:p14="http://schemas.microsoft.com/office/powerpoint/2010/main" val="4113868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Probability Assumption</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The residuals follow the normal probability distribution</a:t>
            </a:r>
          </a:p>
          <a:p>
            <a:r>
              <a:rPr lang="en-US" dirty="0"/>
              <a:t>This condition is checked by developing a histogram of the residuals or a normal probability plot</a:t>
            </a:r>
          </a:p>
          <a:p>
            <a:r>
              <a:rPr lang="en-US" dirty="0"/>
              <a:t>The mean of the distribution of the residuals is 0</a:t>
            </a:r>
          </a:p>
          <a:p>
            <a:r>
              <a:rPr lang="en-US" dirty="0"/>
              <a:t>If the plotted points are fairly close to the straight line drawn from lower left to upper right, the normal probability assumption is supported</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23</a:t>
            </a:fld>
            <a:endParaRPr lang="en-US" dirty="0"/>
          </a:p>
        </p:txBody>
      </p:sp>
      <p:pic>
        <p:nvPicPr>
          <p:cNvPr id="7" name="Picture 6">
            <a:extLst>
              <a:ext uri="{FF2B5EF4-FFF2-40B4-BE49-F238E27FC236}">
                <a16:creationId xmlns:a16="http://schemas.microsoft.com/office/drawing/2014/main" xmlns="" id="{5A2484C5-3D5F-478C-8739-9D4E43E68F3D}"/>
              </a:ext>
            </a:extLst>
          </p:cNvPr>
          <p:cNvPicPr>
            <a:picLocks noChangeAspect="1"/>
          </p:cNvPicPr>
          <p:nvPr/>
        </p:nvPicPr>
        <p:blipFill>
          <a:blip r:embed="rId3"/>
          <a:stretch>
            <a:fillRect/>
          </a:stretch>
        </p:blipFill>
        <p:spPr>
          <a:xfrm>
            <a:off x="2209800" y="4343400"/>
            <a:ext cx="4648200" cy="1923998"/>
          </a:xfrm>
          <a:prstGeom prst="rect">
            <a:avLst/>
          </a:prstGeom>
        </p:spPr>
      </p:pic>
    </p:spTree>
    <p:extLst>
      <p:ext uri="{BB962C8B-B14F-4D97-AF65-F5344CB8AC3E}">
        <p14:creationId xmlns:p14="http://schemas.microsoft.com/office/powerpoint/2010/main" val="1329967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Multicollinearity</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sz="2200" dirty="0"/>
              <a:t>Multicollinearity exists when independent variables are correlated. For multiple regression analysis, we assume that the independent variables are NOT correlated</a:t>
            </a:r>
          </a:p>
          <a:p>
            <a:r>
              <a:rPr lang="en-US" sz="2200" dirty="0"/>
              <a:t>A correlation matrix will show all possible correlations among independent variables</a:t>
            </a:r>
          </a:p>
          <a:p>
            <a:r>
              <a:rPr lang="en-US" sz="2200" dirty="0"/>
              <a:t>A general rule is if the correlation between two independent variables is between −0.70 and 0.70, there likely is not a problem</a:t>
            </a:r>
          </a:p>
          <a:p>
            <a:r>
              <a:rPr lang="en-US" sz="2200" dirty="0"/>
              <a:t>Signs of correlated independent variables</a:t>
            </a:r>
          </a:p>
          <a:p>
            <a:pPr lvl="2"/>
            <a:r>
              <a:rPr lang="en-US" sz="1600" dirty="0">
                <a:solidFill>
                  <a:schemeClr val="tx1"/>
                </a:solidFill>
              </a:rPr>
              <a:t>an important predictor variable is found insignificant</a:t>
            </a:r>
          </a:p>
          <a:p>
            <a:pPr lvl="2"/>
            <a:r>
              <a:rPr lang="en-US" sz="1600" dirty="0">
                <a:solidFill>
                  <a:schemeClr val="tx1"/>
                </a:solidFill>
              </a:rPr>
              <a:t>an obvious reversal occurs in signs in one or more of the independent variables</a:t>
            </a:r>
          </a:p>
          <a:p>
            <a:pPr lvl="2"/>
            <a:r>
              <a:rPr lang="en-US" sz="1600" dirty="0">
                <a:solidFill>
                  <a:schemeClr val="tx1"/>
                </a:solidFill>
              </a:rPr>
              <a:t>a variable is removed from the solution, there is a large change in the regression coefficients</a:t>
            </a:r>
          </a:p>
          <a:p>
            <a:r>
              <a:rPr lang="en-US" sz="2200" dirty="0"/>
              <a:t>The VIF is used to identify correlated independent variables</a:t>
            </a:r>
          </a:p>
          <a:p>
            <a:endParaRPr lang="en-US" dirty="0"/>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24</a:t>
            </a:fld>
            <a:endParaRPr lang="en-US" dirty="0"/>
          </a:p>
        </p:txBody>
      </p:sp>
      <p:pic>
        <p:nvPicPr>
          <p:cNvPr id="5" name="Picture 4" descr="Screen Shot 2020-10-30 at 4.10.3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600" y="5715000"/>
            <a:ext cx="6096000" cy="617871"/>
          </a:xfrm>
          <a:prstGeom prst="rect">
            <a:avLst/>
          </a:prstGeom>
        </p:spPr>
      </p:pic>
    </p:spTree>
    <p:extLst>
      <p:ext uri="{BB962C8B-B14F-4D97-AF65-F5344CB8AC3E}">
        <p14:creationId xmlns:p14="http://schemas.microsoft.com/office/powerpoint/2010/main" val="800251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Variables Not Correlated Assumption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457200" y="1238071"/>
            <a:ext cx="8229600" cy="1200329"/>
          </a:xfrm>
          <a:prstGeom prst="rect">
            <a:avLst/>
          </a:prstGeom>
          <a:solidFill>
            <a:schemeClr val="bg2"/>
          </a:solidFill>
          <a:ln>
            <a:solidFill>
              <a:schemeClr val="accent6"/>
            </a:solidFill>
          </a:ln>
        </p:spPr>
        <p:txBody>
          <a:bodyPr wrap="square" rtlCol="0">
            <a:spAutoFit/>
          </a:bodyPr>
          <a:lstStyle/>
          <a:p>
            <a:r>
              <a:rPr lang="en-US" dirty="0"/>
              <a:t>Refer to table 14-1, which relates the heating cost to the independent variables: outside temperature, amount of insulation, and age of furnace. Develop a correlation matrix for all the independent variables. Does it appear there is a problem with multicollinearity? Find and interpret the VIF for each of the independent variables.</a:t>
            </a:r>
          </a:p>
        </p:txBody>
      </p:sp>
      <p:sp>
        <p:nvSpPr>
          <p:cNvPr id="8" name="TextBox 7"/>
          <p:cNvSpPr txBox="1"/>
          <p:nvPr/>
        </p:nvSpPr>
        <p:spPr>
          <a:xfrm>
            <a:off x="5105400" y="2590800"/>
            <a:ext cx="3108960" cy="1200329"/>
          </a:xfrm>
          <a:prstGeom prst="rect">
            <a:avLst/>
          </a:prstGeom>
          <a:solidFill>
            <a:schemeClr val="bg2"/>
          </a:solidFill>
          <a:ln>
            <a:solidFill>
              <a:schemeClr val="accent6"/>
            </a:solidFill>
          </a:ln>
        </p:spPr>
        <p:txBody>
          <a:bodyPr wrap="square" rtlCol="0">
            <a:spAutoFit/>
          </a:bodyPr>
          <a:lstStyle/>
          <a:p>
            <a:r>
              <a:rPr lang="en-US" dirty="0"/>
              <a:t>Because all of the correlations are between −.70 and .70, we do not suspect problems with multicollinearity. </a:t>
            </a:r>
          </a:p>
        </p:txBody>
      </p:sp>
      <mc:AlternateContent xmlns:mc="http://schemas.openxmlformats.org/markup-compatibility/2006" xmlns:a14="http://schemas.microsoft.com/office/drawing/2010/main">
        <mc:Choice Requires="a14">
          <p:sp>
            <p:nvSpPr>
              <p:cNvPr id="10" name="TextBox 9"/>
              <p:cNvSpPr txBox="1"/>
              <p:nvPr/>
            </p:nvSpPr>
            <p:spPr>
              <a:xfrm>
                <a:off x="4875113" y="4088534"/>
                <a:ext cx="3291840" cy="483466"/>
              </a:xfrm>
              <a:prstGeom prst="rect">
                <a:avLst/>
              </a:prstGeom>
              <a:solidFill>
                <a:schemeClr val="bg1"/>
              </a:solidFill>
            </p:spPr>
            <p:txBody>
              <a:bodyPr wrap="square" rtlCol="0">
                <a:spAutoFit/>
              </a:bodyPr>
              <a:lstStyle/>
              <a:p>
                <a:r>
                  <a:rPr lang="en-US" dirty="0"/>
                  <a:t>VIF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1</m:t>
                        </m:r>
                      </m:num>
                      <m:den>
                        <m:r>
                          <a:rPr lang="en-US" b="0" i="1" smtClean="0">
                            <a:latin typeface="Cambria Math"/>
                          </a:rPr>
                          <m:t>1−</m:t>
                        </m:r>
                        <m:r>
                          <a:rPr lang="en-US" b="0" i="1" smtClean="0">
                            <a:latin typeface="Cambria Math"/>
                          </a:rPr>
                          <m:t>𝑅</m:t>
                        </m:r>
                        <m:r>
                          <a:rPr lang="en-US" b="0" i="1" baseline="30000" smtClean="0">
                            <a:latin typeface="Cambria Math"/>
                          </a:rPr>
                          <m:t>2</m:t>
                        </m:r>
                        <m:r>
                          <a:rPr lang="en-US" b="0" i="1" baseline="-25000" smtClean="0">
                            <a:latin typeface="Cambria Math"/>
                          </a:rPr>
                          <m:t>1</m:t>
                        </m:r>
                      </m:den>
                    </m:f>
                    <m:r>
                      <a:rPr lang="en-US" b="0" i="1" smtClean="0">
                        <a:latin typeface="Cambria Math"/>
                      </a:rPr>
                      <m:t>= </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1−.241</m:t>
                        </m:r>
                      </m:den>
                    </m:f>
                    <m:r>
                      <a:rPr lang="en-US" b="0" i="1" smtClean="0">
                        <a:latin typeface="Cambria Math"/>
                      </a:rPr>
                      <m:t>=1.32</m:t>
                    </m:r>
                  </m:oMath>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4875113" y="4088534"/>
                <a:ext cx="3291840" cy="483466"/>
              </a:xfrm>
              <a:prstGeom prst="rect">
                <a:avLst/>
              </a:prstGeom>
              <a:blipFill>
                <a:blip r:embed="rId3"/>
                <a:stretch>
                  <a:fillRect l="-1667"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4876800" y="4648200"/>
                <a:ext cx="3291840" cy="485197"/>
              </a:xfrm>
              <a:prstGeom prst="rect">
                <a:avLst/>
              </a:prstGeom>
              <a:solidFill>
                <a:schemeClr val="bg1"/>
              </a:solidFill>
            </p:spPr>
            <p:txBody>
              <a:bodyPr wrap="square" rtlCol="0">
                <a:spAutoFit/>
              </a:bodyPr>
              <a:lstStyle/>
              <a:p>
                <a:r>
                  <a:rPr lang="en-US" dirty="0"/>
                  <a:t>VIF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1</m:t>
                        </m:r>
                      </m:num>
                      <m:den>
                        <m:r>
                          <a:rPr lang="en-US" b="0" i="1" smtClean="0">
                            <a:latin typeface="Cambria Math"/>
                          </a:rPr>
                          <m:t>1−</m:t>
                        </m:r>
                        <m:r>
                          <a:rPr lang="en-US" b="0" i="1" smtClean="0">
                            <a:latin typeface="Cambria Math"/>
                          </a:rPr>
                          <m:t>𝑅</m:t>
                        </m:r>
                        <m:r>
                          <a:rPr lang="en-US" b="0" i="1" baseline="30000" smtClean="0">
                            <a:latin typeface="Cambria Math"/>
                          </a:rPr>
                          <m:t>2</m:t>
                        </m:r>
                        <m:r>
                          <a:rPr lang="en-US" b="0" i="1" baseline="-25000" smtClean="0">
                            <a:latin typeface="Cambria Math"/>
                          </a:rPr>
                          <m:t>2</m:t>
                        </m:r>
                      </m:den>
                    </m:f>
                    <m:r>
                      <a:rPr lang="en-US" b="0" i="1" smtClean="0">
                        <a:latin typeface="Cambria Math"/>
                      </a:rPr>
                      <m:t>= </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1−.011</m:t>
                        </m:r>
                      </m:den>
                    </m:f>
                    <m:r>
                      <a:rPr lang="en-US" b="0" i="1" smtClean="0">
                        <a:latin typeface="Cambria Math"/>
                      </a:rPr>
                      <m:t>=1.011</m:t>
                    </m:r>
                  </m:oMath>
                </a14:m>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4876800" y="4648200"/>
                <a:ext cx="3291840" cy="485197"/>
              </a:xfrm>
              <a:prstGeom prst="rect">
                <a:avLst/>
              </a:prstGeom>
              <a:blipFill>
                <a:blip r:embed="rId4"/>
                <a:stretch>
                  <a:fillRect l="-1481"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4876800" y="5229803"/>
                <a:ext cx="3291840" cy="485197"/>
              </a:xfrm>
              <a:prstGeom prst="rect">
                <a:avLst/>
              </a:prstGeom>
              <a:solidFill>
                <a:schemeClr val="bg1"/>
              </a:solidFill>
            </p:spPr>
            <p:txBody>
              <a:bodyPr wrap="square" rtlCol="0">
                <a:spAutoFit/>
              </a:bodyPr>
              <a:lstStyle/>
              <a:p>
                <a:r>
                  <a:rPr lang="en-US" dirty="0"/>
                  <a:t>VIF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1</m:t>
                        </m:r>
                      </m:num>
                      <m:den>
                        <m:r>
                          <a:rPr lang="en-US" b="0" i="1" smtClean="0">
                            <a:latin typeface="Cambria Math"/>
                          </a:rPr>
                          <m:t>1−</m:t>
                        </m:r>
                        <m:r>
                          <a:rPr lang="en-US" b="0" i="1" smtClean="0">
                            <a:latin typeface="Cambria Math"/>
                          </a:rPr>
                          <m:t>𝑅</m:t>
                        </m:r>
                        <m:r>
                          <a:rPr lang="en-US" b="0" i="1" baseline="30000" smtClean="0">
                            <a:latin typeface="Cambria Math"/>
                          </a:rPr>
                          <m:t>2</m:t>
                        </m:r>
                        <m:r>
                          <a:rPr lang="en-US" b="0" i="1" baseline="-25000" smtClean="0">
                            <a:latin typeface="Cambria Math"/>
                          </a:rPr>
                          <m:t>3</m:t>
                        </m:r>
                      </m:den>
                    </m:f>
                    <m:r>
                      <a:rPr lang="en-US" b="0" i="1" smtClean="0">
                        <a:latin typeface="Cambria Math"/>
                      </a:rPr>
                      <m:t>= </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1−.236</m:t>
                        </m:r>
                      </m:den>
                    </m:f>
                    <m:r>
                      <a:rPr lang="en-US" b="0" i="1" smtClean="0">
                        <a:latin typeface="Cambria Math"/>
                      </a:rPr>
                      <m:t>=1.310</m:t>
                    </m:r>
                  </m:oMath>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4876800" y="5229803"/>
                <a:ext cx="3291840" cy="485197"/>
              </a:xfrm>
              <a:prstGeom prst="rect">
                <a:avLst/>
              </a:prstGeom>
              <a:blipFill>
                <a:blip r:embed="rId5"/>
                <a:stretch>
                  <a:fillRect l="-1481" b="-6250"/>
                </a:stretch>
              </a:blipFill>
            </p:spPr>
            <p:txBody>
              <a:bodyPr/>
              <a:lstStyle/>
              <a:p>
                <a:r>
                  <a:rPr lang="en-US">
                    <a:noFill/>
                  </a:rPr>
                  <a:t> </a:t>
                </a:r>
              </a:p>
            </p:txBody>
          </p:sp>
        </mc:Fallback>
      </mc:AlternateContent>
      <p:sp>
        <p:nvSpPr>
          <p:cNvPr id="4" name="TextBox 3"/>
          <p:cNvSpPr txBox="1"/>
          <p:nvPr/>
        </p:nvSpPr>
        <p:spPr>
          <a:xfrm>
            <a:off x="4890655" y="5791200"/>
            <a:ext cx="3291840" cy="369332"/>
          </a:xfrm>
          <a:prstGeom prst="rect">
            <a:avLst/>
          </a:prstGeom>
          <a:solidFill>
            <a:schemeClr val="bg2"/>
          </a:solidFill>
          <a:ln>
            <a:solidFill>
              <a:schemeClr val="accent6"/>
            </a:solidFill>
          </a:ln>
        </p:spPr>
        <p:txBody>
          <a:bodyPr wrap="square" rtlCol="0">
            <a:spAutoFit/>
          </a:bodyPr>
          <a:lstStyle/>
          <a:p>
            <a:r>
              <a:rPr lang="en-US" dirty="0"/>
              <a:t>All VIFs &lt; 10, no multicollinearity</a:t>
            </a:r>
          </a:p>
        </p:txBody>
      </p:sp>
      <p:sp>
        <p:nvSpPr>
          <p:cNvPr id="5" name="Slide Number Placeholder 4"/>
          <p:cNvSpPr>
            <a:spLocks noGrp="1"/>
          </p:cNvSpPr>
          <p:nvPr>
            <p:ph type="sldNum" sz="quarter" idx="12"/>
          </p:nvPr>
        </p:nvSpPr>
        <p:spPr/>
        <p:txBody>
          <a:bodyPr/>
          <a:lstStyle/>
          <a:p>
            <a:r>
              <a:rPr lang="en-US" dirty="0"/>
              <a:t>14-</a:t>
            </a:r>
            <a:fld id="{A68F1C3D-7991-4430-8FD2-6BE0AA8A1311}" type="slidenum">
              <a:rPr lang="en-US" smtClean="0"/>
              <a:pPr/>
              <a:t>25</a:t>
            </a:fld>
            <a:endParaRPr lang="en-US" dirty="0"/>
          </a:p>
        </p:txBody>
      </p:sp>
      <p:pic>
        <p:nvPicPr>
          <p:cNvPr id="14" name="Picture 13">
            <a:extLst>
              <a:ext uri="{FF2B5EF4-FFF2-40B4-BE49-F238E27FC236}">
                <a16:creationId xmlns:a16="http://schemas.microsoft.com/office/drawing/2014/main" xmlns="" id="{1C63E4D4-5371-4D15-B848-C7899B483F2C}"/>
              </a:ext>
            </a:extLst>
          </p:cNvPr>
          <p:cNvPicPr>
            <a:picLocks noChangeAspect="1"/>
          </p:cNvPicPr>
          <p:nvPr/>
        </p:nvPicPr>
        <p:blipFill>
          <a:blip r:embed="rId6"/>
          <a:stretch>
            <a:fillRect/>
          </a:stretch>
        </p:blipFill>
        <p:spPr>
          <a:xfrm>
            <a:off x="457200" y="3993703"/>
            <a:ext cx="4253345" cy="2264738"/>
          </a:xfrm>
          <a:prstGeom prst="rect">
            <a:avLst/>
          </a:prstGeom>
        </p:spPr>
      </p:pic>
      <p:pic>
        <p:nvPicPr>
          <p:cNvPr id="7" name="Picture 6" descr="Screen Shot 2020-10-30 at 4.11.30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2514600"/>
            <a:ext cx="3881555" cy="1444042"/>
          </a:xfrm>
          <a:prstGeom prst="rect">
            <a:avLst/>
          </a:prstGeom>
        </p:spPr>
      </p:pic>
    </p:spTree>
    <p:extLst>
      <p:ext uri="{BB962C8B-B14F-4D97-AF65-F5344CB8AC3E}">
        <p14:creationId xmlns:p14="http://schemas.microsoft.com/office/powerpoint/2010/main" val="303302593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Independent Observations Assumption</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Each residual is independent of other residuals</a:t>
            </a:r>
          </a:p>
          <a:p>
            <a:r>
              <a:rPr lang="en-US" dirty="0"/>
              <a:t>Autocorrelation occurs when successive residuals are correlated</a:t>
            </a:r>
          </a:p>
          <a:p>
            <a:r>
              <a:rPr lang="en-US" dirty="0"/>
              <a:t>When autocorrelation exists, the value of the standard error will be biased and will return poor results for tests of hypothesis regarding the regression coefficients</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26</a:t>
            </a:fld>
            <a:endParaRPr lang="en-US" dirty="0"/>
          </a:p>
        </p:txBody>
      </p:sp>
      <p:pic>
        <p:nvPicPr>
          <p:cNvPr id="7" name="Picture 6">
            <a:extLst>
              <a:ext uri="{FF2B5EF4-FFF2-40B4-BE49-F238E27FC236}">
                <a16:creationId xmlns:a16="http://schemas.microsoft.com/office/drawing/2014/main" xmlns="" id="{7F0656DC-D2B2-4BAE-B5A5-13C005AA0550}"/>
              </a:ext>
            </a:extLst>
          </p:cNvPr>
          <p:cNvPicPr>
            <a:picLocks noChangeAspect="1"/>
          </p:cNvPicPr>
          <p:nvPr/>
        </p:nvPicPr>
        <p:blipFill>
          <a:blip r:embed="rId3"/>
          <a:stretch>
            <a:fillRect/>
          </a:stretch>
        </p:blipFill>
        <p:spPr>
          <a:xfrm>
            <a:off x="2745581" y="3902961"/>
            <a:ext cx="3652837" cy="2353694"/>
          </a:xfrm>
          <a:prstGeom prst="rect">
            <a:avLst/>
          </a:prstGeom>
        </p:spPr>
      </p:pic>
    </p:spTree>
    <p:extLst>
      <p:ext uri="{BB962C8B-B14F-4D97-AF65-F5344CB8AC3E}">
        <p14:creationId xmlns:p14="http://schemas.microsoft.com/office/powerpoint/2010/main" val="381912960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Techniques to Build a Regression Model</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Several techniques help build a regression model</a:t>
            </a:r>
          </a:p>
          <a:p>
            <a:endParaRPr lang="en-US" dirty="0"/>
          </a:p>
          <a:p>
            <a:endParaRPr lang="en-US" dirty="0"/>
          </a:p>
          <a:p>
            <a:r>
              <a:rPr lang="en-US" dirty="0"/>
              <a:t>A dummy or qualitative independent variable can assume one of two possible outcomes, a 1 or a 0</a:t>
            </a:r>
          </a:p>
          <a:p>
            <a:r>
              <a:rPr lang="en-US" dirty="0"/>
              <a:t>Use formula (14-6) to determine if the dummy variable should remain in the equation</a:t>
            </a:r>
          </a:p>
          <a:p>
            <a:pPr marL="0" indent="0">
              <a:buNone/>
            </a:pPr>
            <a:r>
              <a:rPr lang="en-US" dirty="0"/>
              <a:t>Example</a:t>
            </a:r>
          </a:p>
          <a:p>
            <a:r>
              <a:rPr lang="en-US" dirty="0"/>
              <a:t>Suppose we are interested in estimating an executive’s salary on the basis of years of experience and whether he or she graduated college. Graduation will be a yes or no.</a:t>
            </a:r>
          </a:p>
        </p:txBody>
      </p:sp>
      <p:sp>
        <p:nvSpPr>
          <p:cNvPr id="5" name="TextBox 4"/>
          <p:cNvSpPr txBox="1"/>
          <p:nvPr/>
        </p:nvSpPr>
        <p:spPr>
          <a:xfrm>
            <a:off x="685800" y="1828800"/>
            <a:ext cx="77724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DUMMY VARIABLE  </a:t>
            </a:r>
            <a:r>
              <a:rPr lang="en-US" dirty="0"/>
              <a:t>A variable in which there are only two possible outcomes. For analysis, one of the outcomes is coded a 1 and the other a 0.</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27</a:t>
            </a:fld>
            <a:endParaRPr lang="en-US" dirty="0"/>
          </a:p>
        </p:txBody>
      </p:sp>
    </p:spTree>
    <p:extLst>
      <p:ext uri="{BB962C8B-B14F-4D97-AF65-F5344CB8AC3E}">
        <p14:creationId xmlns:p14="http://schemas.microsoft.com/office/powerpoint/2010/main" val="2200209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Dummy Variable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6" name="TextBox 5"/>
          <p:cNvSpPr txBox="1"/>
          <p:nvPr/>
        </p:nvSpPr>
        <p:spPr>
          <a:xfrm>
            <a:off x="533400" y="1447800"/>
            <a:ext cx="8305800" cy="923330"/>
          </a:xfrm>
          <a:prstGeom prst="rect">
            <a:avLst/>
          </a:prstGeom>
          <a:solidFill>
            <a:schemeClr val="bg2"/>
          </a:solidFill>
          <a:ln>
            <a:solidFill>
              <a:schemeClr val="accent6"/>
            </a:solidFill>
          </a:ln>
        </p:spPr>
        <p:txBody>
          <a:bodyPr wrap="square" rtlCol="0">
            <a:spAutoFit/>
          </a:bodyPr>
          <a:lstStyle/>
          <a:p>
            <a:r>
              <a:rPr lang="en-US" dirty="0"/>
              <a:t>Suppose in the Salsberry Realty example that the independent variable garage is added. For homes without a garage, 0 is used; for homes with an attached garage, 1 is used. Garage will be variable x</a:t>
            </a:r>
            <a:r>
              <a:rPr lang="en-US" baseline="-25000" dirty="0"/>
              <a:t>4</a:t>
            </a:r>
            <a:r>
              <a:rPr lang="en-US" dirty="0"/>
              <a:t>. What is the effect of the garage variable?</a:t>
            </a:r>
          </a:p>
        </p:txBody>
      </p:sp>
      <p:sp>
        <p:nvSpPr>
          <p:cNvPr id="8" name="TextBox 7"/>
          <p:cNvSpPr txBox="1"/>
          <p:nvPr/>
        </p:nvSpPr>
        <p:spPr>
          <a:xfrm>
            <a:off x="533400" y="5410200"/>
            <a:ext cx="8305800" cy="923330"/>
          </a:xfrm>
          <a:prstGeom prst="rect">
            <a:avLst/>
          </a:prstGeom>
          <a:solidFill>
            <a:schemeClr val="bg2"/>
          </a:solidFill>
          <a:ln>
            <a:solidFill>
              <a:schemeClr val="accent6"/>
            </a:solidFill>
          </a:ln>
        </p:spPr>
        <p:txBody>
          <a:bodyPr wrap="square" rtlCol="0">
            <a:spAutoFit/>
          </a:bodyPr>
          <a:lstStyle/>
          <a:p>
            <a:r>
              <a:rPr lang="en-US" dirty="0"/>
              <a:t>Suppose we have two houses exactly alike in Buffalo, New York. One has an attached garage (1) and the other does not (0). Both have 3 inches of insulation and the temperature is 30 degrees. </a:t>
            </a:r>
          </a:p>
        </p:txBody>
      </p:sp>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28</a:t>
            </a:fld>
            <a:endParaRPr lang="en-US" dirty="0"/>
          </a:p>
        </p:txBody>
      </p:sp>
      <p:pic>
        <p:nvPicPr>
          <p:cNvPr id="9" name="Picture 8">
            <a:extLst>
              <a:ext uri="{FF2B5EF4-FFF2-40B4-BE49-F238E27FC236}">
                <a16:creationId xmlns:a16="http://schemas.microsoft.com/office/drawing/2014/main" xmlns="" id="{23C3BD9B-9543-40C6-879E-879DDB0ACF6C}"/>
              </a:ext>
            </a:extLst>
          </p:cNvPr>
          <p:cNvPicPr>
            <a:picLocks noChangeAspect="1"/>
          </p:cNvPicPr>
          <p:nvPr/>
        </p:nvPicPr>
        <p:blipFill>
          <a:blip r:embed="rId3"/>
          <a:stretch>
            <a:fillRect/>
          </a:stretch>
        </p:blipFill>
        <p:spPr>
          <a:xfrm>
            <a:off x="3056057" y="2556660"/>
            <a:ext cx="5803021" cy="2602434"/>
          </a:xfrm>
          <a:prstGeom prst="rect">
            <a:avLst/>
          </a:prstGeom>
        </p:spPr>
      </p:pic>
      <p:pic>
        <p:nvPicPr>
          <p:cNvPr id="5" name="Picture 4" descr="Screen Shot 2020-10-30 at 4.13.1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2514600"/>
            <a:ext cx="2506046" cy="2743200"/>
          </a:xfrm>
          <a:prstGeom prst="rect">
            <a:avLst/>
          </a:prstGeom>
        </p:spPr>
      </p:pic>
    </p:spTree>
    <p:extLst>
      <p:ext uri="{BB962C8B-B14F-4D97-AF65-F5344CB8AC3E}">
        <p14:creationId xmlns:p14="http://schemas.microsoft.com/office/powerpoint/2010/main" val="1138398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Dummy Variable Example (2 of 3)</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8" name="TextBox 7"/>
          <p:cNvSpPr txBox="1"/>
          <p:nvPr/>
        </p:nvSpPr>
        <p:spPr>
          <a:xfrm>
            <a:off x="533400" y="1286470"/>
            <a:ext cx="8077200" cy="923330"/>
          </a:xfrm>
          <a:prstGeom prst="rect">
            <a:avLst/>
          </a:prstGeom>
          <a:solidFill>
            <a:schemeClr val="bg2"/>
          </a:solidFill>
          <a:ln>
            <a:solidFill>
              <a:schemeClr val="accent6"/>
            </a:solidFill>
          </a:ln>
        </p:spPr>
        <p:txBody>
          <a:bodyPr wrap="square" rtlCol="0">
            <a:spAutoFit/>
          </a:bodyPr>
          <a:lstStyle/>
          <a:p>
            <a:r>
              <a:rPr lang="en-US" dirty="0"/>
              <a:t>Suppose we have two houses exactly alike in Buffalo, New York. One has an attached garage (1) and the other does not (0). Both have 3 inches of insulation and the temperature is 20 degrees. </a:t>
            </a:r>
          </a:p>
        </p:txBody>
      </p:sp>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29</a:t>
            </a:fld>
            <a:endParaRPr lang="en-US" dirty="0"/>
          </a:p>
        </p:txBody>
      </p:sp>
      <mc:AlternateContent xmlns:mc="http://schemas.openxmlformats.org/markup-compatibility/2006" xmlns:a14="http://schemas.microsoft.com/office/drawing/2010/main">
        <mc:Choice Requires="a14">
          <p:sp>
            <p:nvSpPr>
              <p:cNvPr id="12" name="TextBox 11"/>
              <p:cNvSpPr txBox="1"/>
              <p:nvPr/>
            </p:nvSpPr>
            <p:spPr>
              <a:xfrm>
                <a:off x="533400" y="2700635"/>
                <a:ext cx="8077200" cy="923330"/>
              </a:xfrm>
              <a:prstGeom prst="rect">
                <a:avLst/>
              </a:prstGeom>
              <a:solidFill>
                <a:schemeClr val="bg1"/>
              </a:solidFill>
            </p:spPr>
            <p:txBody>
              <a:bodyPr wrap="square" rtlCol="0">
                <a:spAutoFit/>
              </a:bodyPr>
              <a:lstStyle/>
              <a:p>
                <a:r>
                  <a:rPr lang="en-US" dirty="0"/>
                  <a:t>For the house without the attached garage:</a:t>
                </a:r>
              </a:p>
              <a:p>
                <a14:m>
                  <m:oMath xmlns:m="http://schemas.openxmlformats.org/officeDocument/2006/math" xmlns="">
                    <m:acc>
                      <m:accPr>
                        <m:chr m:val="̂"/>
                        <m:ctrlPr>
                          <a:rPr lang="en-US" i="1" dirty="0" smtClean="0">
                            <a:latin typeface="Cambria Math" panose="02040503050406030204" pitchFamily="18" charset="0"/>
                          </a:rPr>
                        </m:ctrlPr>
                      </m:accPr>
                      <m:e>
                        <m:r>
                          <m:rPr>
                            <m:nor/>
                          </m:rPr>
                          <a:rPr lang="en-US" dirty="0">
                            <a:latin typeface="Cambria Math"/>
                          </a:rPr>
                          <m:t>y</m:t>
                        </m:r>
                      </m:e>
                    </m:acc>
                  </m:oMath>
                </a14:m>
                <a:r>
                  <a:rPr lang="en-US" dirty="0"/>
                  <a:t> = 393.666 - 3.963x</a:t>
                </a:r>
                <a:r>
                  <a:rPr lang="en-US" baseline="-25000" dirty="0"/>
                  <a:t>1</a:t>
                </a:r>
                <a:r>
                  <a:rPr lang="en-US" dirty="0"/>
                  <a:t> – 11.334x</a:t>
                </a:r>
                <a:r>
                  <a:rPr lang="en-US" baseline="-25000" dirty="0"/>
                  <a:t>2</a:t>
                </a:r>
                <a:r>
                  <a:rPr lang="en-US" dirty="0"/>
                  <a:t> + 77.432x</a:t>
                </a:r>
                <a:r>
                  <a:rPr lang="en-US" baseline="-25000" dirty="0"/>
                  <a:t>4</a:t>
                </a:r>
              </a:p>
              <a:p>
                <a14:m>
                  <m:oMath xmlns:m="http://schemas.openxmlformats.org/officeDocument/2006/math" xmlns="">
                    <m:acc>
                      <m:accPr>
                        <m:chr m:val="̂"/>
                        <m:ctrlPr>
                          <a:rPr lang="en-US" i="1" dirty="0" smtClean="0">
                            <a:latin typeface="Cambria Math" panose="02040503050406030204" pitchFamily="18" charset="0"/>
                          </a:rPr>
                        </m:ctrlPr>
                      </m:accPr>
                      <m:e>
                        <m:r>
                          <m:rPr>
                            <m:nor/>
                          </m:rPr>
                          <a:rPr lang="en-US" b="0" i="0" dirty="0" smtClean="0">
                            <a:latin typeface="Cambria Math"/>
                          </a:rPr>
                          <m:t>y</m:t>
                        </m:r>
                      </m:e>
                    </m:acc>
                  </m:oMath>
                </a14:m>
                <a:r>
                  <a:rPr lang="en-US" dirty="0"/>
                  <a:t> = 393.666 – 3.963(20) – 11.334 (3) + 77.432(0) = 280.404</a:t>
                </a:r>
              </a:p>
            </p:txBody>
          </p:sp>
        </mc:Choice>
        <mc:Fallback xmlns="">
          <p:sp>
            <p:nvSpPr>
              <p:cNvPr id="12" name="TextBox 11"/>
              <p:cNvSpPr txBox="1">
                <a:spLocks noRot="1" noChangeAspect="1" noMove="1" noResize="1" noEditPoints="1" noAdjustHandles="1" noChangeArrowheads="1" noChangeShapeType="1" noTextEdit="1"/>
              </p:cNvSpPr>
              <p:nvPr/>
            </p:nvSpPr>
            <p:spPr>
              <a:xfrm>
                <a:off x="533400" y="2700635"/>
                <a:ext cx="8077200" cy="923330"/>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533400" y="4121426"/>
                <a:ext cx="8077200" cy="923330"/>
              </a:xfrm>
              <a:prstGeom prst="rect">
                <a:avLst/>
              </a:prstGeom>
              <a:solidFill>
                <a:schemeClr val="bg1"/>
              </a:solidFill>
            </p:spPr>
            <p:txBody>
              <a:bodyPr wrap="square" rtlCol="0">
                <a:spAutoFit/>
              </a:bodyPr>
              <a:lstStyle/>
              <a:p>
                <a:r>
                  <a:rPr lang="en-US" dirty="0"/>
                  <a:t>For the house with the attached garage:</a:t>
                </a:r>
              </a:p>
              <a:p>
                <a14:m>
                  <m:oMath xmlns:m="http://schemas.openxmlformats.org/officeDocument/2006/math" xmlns="">
                    <m:acc>
                      <m:accPr>
                        <m:chr m:val="̂"/>
                        <m:ctrlPr>
                          <a:rPr lang="en-US" i="1" dirty="0" smtClean="0">
                            <a:latin typeface="Cambria Math" panose="02040503050406030204" pitchFamily="18" charset="0"/>
                          </a:rPr>
                        </m:ctrlPr>
                      </m:accPr>
                      <m:e>
                        <m:r>
                          <m:rPr>
                            <m:nor/>
                          </m:rPr>
                          <a:rPr lang="en-US" dirty="0">
                            <a:latin typeface="Cambria Math"/>
                          </a:rPr>
                          <m:t>y</m:t>
                        </m:r>
                      </m:e>
                    </m:acc>
                  </m:oMath>
                </a14:m>
                <a:r>
                  <a:rPr lang="en-US" dirty="0"/>
                  <a:t> = 393.666 - 3.963x</a:t>
                </a:r>
                <a:r>
                  <a:rPr lang="en-US" baseline="-25000" dirty="0"/>
                  <a:t>1</a:t>
                </a:r>
                <a:r>
                  <a:rPr lang="en-US" dirty="0"/>
                  <a:t> – 11.334x</a:t>
                </a:r>
                <a:r>
                  <a:rPr lang="en-US" baseline="-25000" dirty="0"/>
                  <a:t>2</a:t>
                </a:r>
                <a:r>
                  <a:rPr lang="en-US" dirty="0"/>
                  <a:t> + 77.432x</a:t>
                </a:r>
                <a:r>
                  <a:rPr lang="en-US" baseline="-25000" dirty="0"/>
                  <a:t>4</a:t>
                </a:r>
              </a:p>
              <a:p>
                <a14:m>
                  <m:oMath xmlns:m="http://schemas.openxmlformats.org/officeDocument/2006/math" xmlns="">
                    <m:acc>
                      <m:accPr>
                        <m:chr m:val="̂"/>
                        <m:ctrlPr>
                          <a:rPr lang="en-US" i="1" dirty="0" smtClean="0">
                            <a:latin typeface="Cambria Math" panose="02040503050406030204" pitchFamily="18" charset="0"/>
                          </a:rPr>
                        </m:ctrlPr>
                      </m:accPr>
                      <m:e>
                        <m:r>
                          <m:rPr>
                            <m:nor/>
                          </m:rPr>
                          <a:rPr lang="en-US" b="0" i="0" dirty="0" smtClean="0">
                            <a:latin typeface="Cambria Math"/>
                          </a:rPr>
                          <m:t>y</m:t>
                        </m:r>
                      </m:e>
                    </m:acc>
                  </m:oMath>
                </a14:m>
                <a:r>
                  <a:rPr lang="en-US" dirty="0"/>
                  <a:t> = 393.666 – 3.963(20) – 11.334 (3) + 77.432(1) = 357.836</a:t>
                </a:r>
              </a:p>
            </p:txBody>
          </p:sp>
        </mc:Choice>
        <mc:Fallback xmlns="">
          <p:sp>
            <p:nvSpPr>
              <p:cNvPr id="13" name="TextBox 12"/>
              <p:cNvSpPr txBox="1">
                <a:spLocks noRot="1" noChangeAspect="1" noMove="1" noResize="1" noEditPoints="1" noAdjustHandles="1" noChangeArrowheads="1" noChangeShapeType="1" noTextEdit="1"/>
              </p:cNvSpPr>
              <p:nvPr/>
            </p:nvSpPr>
            <p:spPr>
              <a:xfrm>
                <a:off x="533400" y="4121426"/>
                <a:ext cx="8077200" cy="923330"/>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92450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Regression Analysis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457200" y="1219200"/>
            <a:ext cx="8229600" cy="5120640"/>
          </a:xfrm>
        </p:spPr>
        <p:txBody>
          <a:bodyPr/>
          <a:lstStyle/>
          <a:p>
            <a:r>
              <a:rPr lang="en-US" dirty="0"/>
              <a:t>The general form of a multiple regression formula is</a:t>
            </a:r>
          </a:p>
          <a:p>
            <a:endParaRPr lang="en-US" dirty="0"/>
          </a:p>
          <a:p>
            <a:pPr lvl="1"/>
            <a:r>
              <a:rPr lang="en-US" sz="2600" dirty="0"/>
              <a:t>a is the intercept when all x’s are zero</a:t>
            </a:r>
          </a:p>
          <a:p>
            <a:pPr lvl="1"/>
            <a:r>
              <a:rPr lang="en-US" sz="2600" dirty="0"/>
              <a:t>b refers to the sample regression coefficients</a:t>
            </a:r>
          </a:p>
          <a:p>
            <a:pPr lvl="1"/>
            <a:r>
              <a:rPr lang="en-US" sz="2600" dirty="0"/>
              <a:t>x</a:t>
            </a:r>
            <a:r>
              <a:rPr lang="en-US" sz="2600" baseline="-25000" dirty="0"/>
              <a:t>k</a:t>
            </a:r>
            <a:r>
              <a:rPr lang="en-US" sz="2600" dirty="0"/>
              <a:t> refers to the value of the various independent variables</a:t>
            </a:r>
          </a:p>
          <a:p>
            <a:r>
              <a:rPr lang="en-US" dirty="0"/>
              <a:t>When there are two </a:t>
            </a:r>
            <a:br>
              <a:rPr lang="en-US" dirty="0"/>
            </a:br>
            <a:r>
              <a:rPr lang="en-US" dirty="0"/>
              <a:t>independent variables, </a:t>
            </a:r>
            <a:br>
              <a:rPr lang="en-US" dirty="0"/>
            </a:br>
            <a:r>
              <a:rPr lang="en-US" dirty="0"/>
              <a:t>the relationship can be </a:t>
            </a:r>
            <a:br>
              <a:rPr lang="en-US" dirty="0"/>
            </a:br>
            <a:r>
              <a:rPr lang="en-US" dirty="0"/>
              <a:t>graphically portrayed as </a:t>
            </a:r>
            <a:br>
              <a:rPr lang="en-US" dirty="0"/>
            </a:br>
            <a:r>
              <a:rPr lang="en-US" dirty="0"/>
              <a:t>a plane</a:t>
            </a:r>
          </a:p>
        </p:txBody>
      </p:sp>
      <p:sp>
        <p:nvSpPr>
          <p:cNvPr id="7" name="Slide Number Placeholder 6"/>
          <p:cNvSpPr>
            <a:spLocks noGrp="1"/>
          </p:cNvSpPr>
          <p:nvPr>
            <p:ph type="sldNum" sz="quarter" idx="12"/>
          </p:nvPr>
        </p:nvSpPr>
        <p:spPr/>
        <p:txBody>
          <a:bodyPr/>
          <a:lstStyle/>
          <a:p>
            <a:r>
              <a:rPr lang="en-US" dirty="0"/>
              <a:t>14-</a:t>
            </a:r>
            <a:fld id="{F38DF745-7D3F-47F4-83A3-874385CFAA69}" type="slidenum">
              <a:rPr lang="en-US" smtClean="0"/>
              <a:pPr/>
              <a:t>3</a:t>
            </a:fld>
            <a:endParaRPr lang="en-US" dirty="0"/>
          </a:p>
        </p:txBody>
      </p:sp>
      <p:pic>
        <p:nvPicPr>
          <p:cNvPr id="9" name="Picture 8">
            <a:extLst>
              <a:ext uri="{FF2B5EF4-FFF2-40B4-BE49-F238E27FC236}">
                <a16:creationId xmlns:a16="http://schemas.microsoft.com/office/drawing/2014/main" xmlns="" id="{16B1EECC-1EC6-46D9-996E-D51E880FE1E5}"/>
              </a:ext>
            </a:extLst>
          </p:cNvPr>
          <p:cNvPicPr>
            <a:picLocks noChangeAspect="1"/>
          </p:cNvPicPr>
          <p:nvPr/>
        </p:nvPicPr>
        <p:blipFill>
          <a:blip r:embed="rId3"/>
          <a:stretch>
            <a:fillRect/>
          </a:stretch>
        </p:blipFill>
        <p:spPr>
          <a:xfrm>
            <a:off x="4268724" y="3782833"/>
            <a:ext cx="4266306" cy="2374292"/>
          </a:xfrm>
          <a:prstGeom prst="rect">
            <a:avLst/>
          </a:prstGeom>
        </p:spPr>
      </p:pic>
      <p:pic>
        <p:nvPicPr>
          <p:cNvPr id="5" name="Picture 4" descr="Screen Shot 2020-10-30 at 3.49.54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600" y="1676401"/>
            <a:ext cx="5867400" cy="615462"/>
          </a:xfrm>
          <a:prstGeom prst="rect">
            <a:avLst/>
          </a:prstGeom>
        </p:spPr>
      </p:pic>
    </p:spTree>
    <p:extLst>
      <p:ext uri="{BB962C8B-B14F-4D97-AF65-F5344CB8AC3E}">
        <p14:creationId xmlns:p14="http://schemas.microsoft.com/office/powerpoint/2010/main" val="27065595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5CA279-BE7A-46BC-99A7-A648EF763932}"/>
              </a:ext>
            </a:extLst>
          </p:cNvPr>
          <p:cNvSpPr>
            <a:spLocks noGrp="1"/>
          </p:cNvSpPr>
          <p:nvPr>
            <p:ph type="title"/>
          </p:nvPr>
        </p:nvSpPr>
        <p:spPr/>
        <p:txBody>
          <a:bodyPr/>
          <a:lstStyle/>
          <a:p>
            <a:r>
              <a:rPr lang="en-US" dirty="0"/>
              <a:t>Dummy Variable Example (3 of 3)</a:t>
            </a:r>
          </a:p>
        </p:txBody>
      </p:sp>
      <p:sp>
        <p:nvSpPr>
          <p:cNvPr id="3" name="Footer Placeholder 2">
            <a:extLst>
              <a:ext uri="{FF2B5EF4-FFF2-40B4-BE49-F238E27FC236}">
                <a16:creationId xmlns:a16="http://schemas.microsoft.com/office/drawing/2014/main" xmlns="" id="{8B1AAFFC-F438-4B81-B0B9-58C2F02B0D15}"/>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4C6FB6E4-E02A-44DD-BD7A-9DB8B5351A36}"/>
              </a:ext>
            </a:extLst>
          </p:cNvPr>
          <p:cNvSpPr>
            <a:spLocks noGrp="1"/>
          </p:cNvSpPr>
          <p:nvPr>
            <p:ph type="sldNum" sz="quarter" idx="12"/>
          </p:nvPr>
        </p:nvSpPr>
        <p:spPr/>
        <p:txBody>
          <a:bodyPr/>
          <a:lstStyle/>
          <a:p>
            <a:r>
              <a:rPr lang="en-US" dirty="0"/>
              <a:t>14-</a:t>
            </a:r>
            <a:fld id="{A68F1C3D-7991-4430-8FD2-6BE0AA8A1311}" type="slidenum">
              <a:rPr lang="en-US" smtClean="0"/>
              <a:pPr/>
              <a:t>30</a:t>
            </a:fld>
            <a:endParaRPr lang="en-US"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xmlns="" id="{5D47D4FD-4A30-47CC-B7E9-8266E4EA6A42}"/>
                  </a:ext>
                </a:extLst>
              </p:cNvPr>
              <p:cNvSpPr txBox="1"/>
              <p:nvPr/>
            </p:nvSpPr>
            <p:spPr>
              <a:xfrm>
                <a:off x="1905000" y="3581400"/>
                <a:ext cx="3962400" cy="590483"/>
              </a:xfrm>
              <a:prstGeom prst="rect">
                <a:avLst/>
              </a:prstGeom>
              <a:solidFill>
                <a:schemeClr val="bg2"/>
              </a:solidFill>
            </p:spPr>
            <p:txBody>
              <a:bodyPr wrap="square" rtlCol="0">
                <a:spAutoFit/>
              </a:bodyPr>
              <a:lstStyle/>
              <a:p>
                <a:r>
                  <a:rPr lang="en-US" sz="2000" dirty="0"/>
                  <a:t>t = </a:t>
                </a:r>
                <a14:m>
                  <m:oMath xmlns:m="http://schemas.openxmlformats.org/officeDocument/2006/math" xmlns="">
                    <m:f>
                      <m:fPr>
                        <m:ctrlPr>
                          <a:rPr lang="en-US" sz="2000" i="1" smtClean="0">
                            <a:latin typeface="Cambria Math" panose="02040503050406030204" pitchFamily="18" charset="0"/>
                          </a:rPr>
                        </m:ctrlPr>
                      </m:fPr>
                      <m:num>
                        <m:r>
                          <m:rPr>
                            <m:nor/>
                          </m:rPr>
                          <a:rPr lang="en-US" sz="2000" b="0" i="0" smtClean="0">
                            <a:latin typeface="Cambria Math"/>
                          </a:rPr>
                          <m:t>b</m:t>
                        </m:r>
                        <m:r>
                          <m:rPr>
                            <m:nor/>
                          </m:rPr>
                          <a:rPr lang="en-US" sz="2000" b="0" i="0" baseline="-25000" smtClean="0">
                            <a:latin typeface="Cambria Math"/>
                          </a:rPr>
                          <m:t>4</m:t>
                        </m:r>
                        <m:r>
                          <m:rPr>
                            <m:nor/>
                          </m:rPr>
                          <a:rPr lang="en-US" sz="2000" b="0" i="0" smtClean="0">
                            <a:latin typeface="Cambria Math"/>
                          </a:rPr>
                          <m:t> − 0</m:t>
                        </m:r>
                      </m:num>
                      <m:den>
                        <m:r>
                          <m:rPr>
                            <m:nor/>
                          </m:rPr>
                          <a:rPr lang="en-US" sz="2000" b="0" i="0" smtClean="0">
                            <a:latin typeface="Cambria Math"/>
                          </a:rPr>
                          <m:t>s</m:t>
                        </m:r>
                        <m:r>
                          <m:rPr>
                            <m:nor/>
                          </m:rPr>
                          <a:rPr lang="en-US" sz="2000" b="0" i="0" baseline="-25000" smtClean="0">
                            <a:latin typeface="Cambria Math"/>
                          </a:rPr>
                          <m:t>b</m:t>
                        </m:r>
                        <m:r>
                          <m:rPr>
                            <m:nor/>
                          </m:rPr>
                          <a:rPr lang="en-US" sz="2000" b="0" i="0" baseline="-25000" smtClean="0">
                            <a:latin typeface="Cambria Math"/>
                          </a:rPr>
                          <m:t>4</m:t>
                        </m:r>
                      </m:den>
                    </m:f>
                    <m:r>
                      <m:rPr>
                        <m:nor/>
                      </m:rPr>
                      <a:rPr lang="en-US" sz="2000" b="0" i="0" smtClean="0">
                        <a:latin typeface="Cambria Math"/>
                      </a:rPr>
                      <m:t>= </m:t>
                    </m:r>
                    <m:f>
                      <m:fPr>
                        <m:ctrlPr>
                          <a:rPr lang="en-US" sz="2000" b="0" i="1" smtClean="0">
                            <a:latin typeface="Cambria Math" panose="02040503050406030204" pitchFamily="18" charset="0"/>
                          </a:rPr>
                        </m:ctrlPr>
                      </m:fPr>
                      <m:num>
                        <m:r>
                          <m:rPr>
                            <m:nor/>
                          </m:rPr>
                          <a:rPr lang="en-US" sz="2000" b="0" i="0" smtClean="0">
                            <a:latin typeface="Cambria Math"/>
                          </a:rPr>
                          <m:t>77.432−0</m:t>
                        </m:r>
                      </m:num>
                      <m:den>
                        <m:r>
                          <m:rPr>
                            <m:nor/>
                          </m:rPr>
                          <a:rPr lang="en-US" sz="2000" b="0" i="0" smtClean="0">
                            <a:latin typeface="Cambria Math"/>
                          </a:rPr>
                          <m:t>22.783</m:t>
                        </m:r>
                      </m:den>
                    </m:f>
                    <m:r>
                      <a:rPr lang="en-US" sz="2000" b="0" i="1" smtClean="0">
                        <a:latin typeface="Cambria Math"/>
                      </a:rPr>
                      <m:t>=3.399</m:t>
                    </m:r>
                  </m:oMath>
                </a14:m>
                <a:endParaRPr lang="en-US" sz="2000" dirty="0"/>
              </a:p>
            </p:txBody>
          </p:sp>
        </mc:Choice>
        <mc:Fallback xmlns="">
          <p:sp>
            <p:nvSpPr>
              <p:cNvPr id="6" name="TextBox 5">
                <a:extLst>
                  <a:ext uri="{FF2B5EF4-FFF2-40B4-BE49-F238E27FC236}">
                    <a16:creationId xmlns:a16="http://schemas.microsoft.com/office/drawing/2014/main" id="{5D47D4FD-4A30-47CC-B7E9-8266E4EA6A42}"/>
                  </a:ext>
                </a:extLst>
              </p:cNvPr>
              <p:cNvSpPr txBox="1">
                <a:spLocks noRot="1" noChangeAspect="1" noMove="1" noResize="1" noEditPoints="1" noAdjustHandles="1" noChangeArrowheads="1" noChangeShapeType="1" noTextEdit="1"/>
              </p:cNvSpPr>
              <p:nvPr/>
            </p:nvSpPr>
            <p:spPr>
              <a:xfrm>
                <a:off x="1905000" y="3581400"/>
                <a:ext cx="3962400" cy="590483"/>
              </a:xfrm>
              <a:prstGeom prst="rect">
                <a:avLst/>
              </a:prstGeom>
              <a:blipFill>
                <a:blip r:embed="rId3"/>
                <a:stretch>
                  <a:fillRect l="-1692"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xmlns="" id="{CD6D4741-AE5E-43F2-91D5-D50967F01269}"/>
                  </a:ext>
                </a:extLst>
              </p:cNvPr>
              <p:cNvSpPr txBox="1"/>
              <p:nvPr/>
            </p:nvSpPr>
            <p:spPr>
              <a:xfrm>
                <a:off x="612648" y="1371600"/>
                <a:ext cx="7891272" cy="3477875"/>
              </a:xfrm>
              <a:prstGeom prst="rect">
                <a:avLst/>
              </a:prstGeom>
              <a:solidFill>
                <a:schemeClr val="bg2"/>
              </a:solidFill>
              <a:ln>
                <a:solidFill>
                  <a:schemeClr val="accent6"/>
                </a:solidFill>
              </a:ln>
            </p:spPr>
            <p:txBody>
              <a:bodyPr wrap="square" rtlCol="0">
                <a:spAutoFit/>
              </a:bodyPr>
              <a:lstStyle/>
              <a:p>
                <a:r>
                  <a:rPr lang="en-US" sz="2000" dirty="0"/>
                  <a:t>Step 1: State the null and the alternate hypothesis</a:t>
                </a:r>
              </a:p>
              <a:p>
                <a:r>
                  <a:rPr lang="en-US" sz="2000" dirty="0"/>
                  <a:t>             H</a:t>
                </a:r>
                <a:r>
                  <a:rPr lang="en-US" sz="2000" baseline="-25000" dirty="0"/>
                  <a:t>0</a:t>
                </a:r>
                <a:r>
                  <a:rPr lang="en-US" sz="2000" dirty="0"/>
                  <a:t>:  </a:t>
                </a:r>
                <a14:m>
                  <m:oMath xmlns:m="http://schemas.openxmlformats.org/officeDocument/2006/math" xmlns="">
                    <m:r>
                      <m:rPr>
                        <m:nor/>
                      </m:rPr>
                      <a:rPr lang="en-US" sz="2000" i="0" smtClean="0">
                        <a:latin typeface="Cambria Math"/>
                        <a:ea typeface="Cambria Math"/>
                      </a:rPr>
                      <m:t>β</m:t>
                    </m:r>
                  </m:oMath>
                </a14:m>
                <a:r>
                  <a:rPr lang="en-US" sz="2000" baseline="-25000" dirty="0"/>
                  <a:t>4</a:t>
                </a:r>
                <a:r>
                  <a:rPr lang="en-US" sz="2000" dirty="0"/>
                  <a:t> = 0</a:t>
                </a:r>
              </a:p>
              <a:p>
                <a:r>
                  <a:rPr lang="en-US" sz="2000" dirty="0"/>
                  <a:t>	H</a:t>
                </a:r>
                <a:r>
                  <a:rPr lang="en-US" sz="2000" baseline="-25000" dirty="0"/>
                  <a:t>1</a:t>
                </a:r>
                <a:r>
                  <a:rPr lang="en-US" sz="2000" dirty="0"/>
                  <a:t>:  </a:t>
                </a:r>
                <a14:m>
                  <m:oMath xmlns:m="http://schemas.openxmlformats.org/officeDocument/2006/math" xmlns="">
                    <m:r>
                      <m:rPr>
                        <m:nor/>
                      </m:rPr>
                      <a:rPr lang="en-US" sz="2000" i="0" smtClean="0">
                        <a:latin typeface="Cambria Math"/>
                        <a:ea typeface="Cambria Math"/>
                      </a:rPr>
                      <m:t>β</m:t>
                    </m:r>
                  </m:oMath>
                </a14:m>
                <a:r>
                  <a:rPr lang="en-US" sz="2000" baseline="-25000" dirty="0"/>
                  <a:t>4  </a:t>
                </a:r>
                <a:r>
                  <a:rPr lang="en-US" sz="2000" dirty="0"/>
                  <a:t>≠ 0</a:t>
                </a:r>
              </a:p>
              <a:p>
                <a:r>
                  <a:rPr lang="en-US" sz="2000" dirty="0"/>
                  <a:t>Step 2: Select the level of significance, .05</a:t>
                </a:r>
              </a:p>
              <a:p>
                <a:r>
                  <a:rPr lang="en-US" sz="2000" dirty="0"/>
                  <a:t>Step 3: Select the test statistic, t</a:t>
                </a:r>
              </a:p>
              <a:p>
                <a:r>
                  <a:rPr lang="en-US" sz="2000" dirty="0"/>
                  <a:t>Step 4: Formulate the decision rule, reject H</a:t>
                </a:r>
                <a:r>
                  <a:rPr lang="en-US" sz="2000" baseline="-25000" dirty="0"/>
                  <a:t>0</a:t>
                </a:r>
                <a:r>
                  <a:rPr lang="en-US" sz="2000" dirty="0"/>
                  <a:t> if t &lt; -2.120 or &gt; 2.120</a:t>
                </a:r>
              </a:p>
              <a:p>
                <a:r>
                  <a:rPr lang="en-US" sz="2000" dirty="0"/>
                  <a:t>Step 5: Make decision, reject H</a:t>
                </a:r>
                <a:r>
                  <a:rPr lang="en-US" sz="2000" baseline="-25000" dirty="0"/>
                  <a:t>0</a:t>
                </a:r>
                <a:r>
                  <a:rPr lang="en-US" sz="2000" dirty="0"/>
                  <a:t>, t= 3.399</a:t>
                </a:r>
              </a:p>
              <a:p>
                <a:endParaRPr lang="en-US" sz="2000" dirty="0"/>
              </a:p>
              <a:p>
                <a:endParaRPr lang="en-US" sz="2000" dirty="0"/>
              </a:p>
              <a:p>
                <a:r>
                  <a:rPr lang="en-US" sz="2000" dirty="0"/>
                  <a:t>Step 6:  We conclude that the regression coefficient is not zero and the independent variable “garage” should be included in the analysis.</a:t>
                </a:r>
              </a:p>
            </p:txBody>
          </p:sp>
        </mc:Choice>
        <mc:Fallback xmlns="">
          <p:sp>
            <p:nvSpPr>
              <p:cNvPr id="7" name="TextBox 6">
                <a:extLst>
                  <a:ext uri="{FF2B5EF4-FFF2-40B4-BE49-F238E27FC236}">
                    <a16:creationId xmlns:a16="http://schemas.microsoft.com/office/drawing/2014/main" id="{CD6D4741-AE5E-43F2-91D5-D50967F01269}"/>
                  </a:ext>
                </a:extLst>
              </p:cNvPr>
              <p:cNvSpPr txBox="1">
                <a:spLocks noRot="1" noChangeAspect="1" noMove="1" noResize="1" noEditPoints="1" noAdjustHandles="1" noChangeArrowheads="1" noChangeShapeType="1" noTextEdit="1"/>
              </p:cNvSpPr>
              <p:nvPr/>
            </p:nvSpPr>
            <p:spPr>
              <a:xfrm>
                <a:off x="612648" y="1371600"/>
                <a:ext cx="7891272" cy="3477875"/>
              </a:xfrm>
              <a:prstGeom prst="rect">
                <a:avLst/>
              </a:prstGeom>
              <a:blipFill>
                <a:blip r:embed="rId4"/>
                <a:stretch>
                  <a:fillRect l="-772" t="-698" b="-1920"/>
                </a:stretch>
              </a:blipFill>
              <a:ln>
                <a:solidFill>
                  <a:schemeClr val="accent6"/>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xmlns="" id="{5D47D4FD-4A30-47CC-B7E9-8266E4EA6A42}"/>
                  </a:ext>
                </a:extLst>
              </p:cNvPr>
              <p:cNvSpPr txBox="1"/>
              <p:nvPr/>
            </p:nvSpPr>
            <p:spPr>
              <a:xfrm>
                <a:off x="2057400" y="3524317"/>
                <a:ext cx="3962400" cy="590483"/>
              </a:xfrm>
              <a:prstGeom prst="rect">
                <a:avLst/>
              </a:prstGeom>
              <a:solidFill>
                <a:schemeClr val="bg2"/>
              </a:solidFill>
            </p:spPr>
            <p:txBody>
              <a:bodyPr wrap="square" rtlCol="0">
                <a:spAutoFit/>
              </a:bodyPr>
              <a:lstStyle/>
              <a:p>
                <a:r>
                  <a:rPr lang="en-US" sz="2000" dirty="0"/>
                  <a:t>t = </a:t>
                </a:r>
                <a14:m>
                  <m:oMath xmlns:m="http://schemas.openxmlformats.org/officeDocument/2006/math" xmlns="">
                    <m:f>
                      <m:fPr>
                        <m:ctrlPr>
                          <a:rPr lang="en-US" sz="2000" i="1" smtClean="0">
                            <a:latin typeface="Cambria Math" panose="02040503050406030204" pitchFamily="18" charset="0"/>
                          </a:rPr>
                        </m:ctrlPr>
                      </m:fPr>
                      <m:num>
                        <m:r>
                          <m:rPr>
                            <m:nor/>
                          </m:rPr>
                          <a:rPr lang="en-US" sz="2000" b="0" i="0" smtClean="0">
                            <a:latin typeface="Cambria Math"/>
                          </a:rPr>
                          <m:t>b</m:t>
                        </m:r>
                        <m:r>
                          <m:rPr>
                            <m:nor/>
                          </m:rPr>
                          <a:rPr lang="en-US" sz="2000" b="0" i="0" baseline="-25000" smtClean="0">
                            <a:latin typeface="Cambria Math"/>
                          </a:rPr>
                          <m:t>4</m:t>
                        </m:r>
                        <m:r>
                          <m:rPr>
                            <m:nor/>
                          </m:rPr>
                          <a:rPr lang="en-US" sz="2000" b="0" i="0" smtClean="0">
                            <a:latin typeface="Cambria Math"/>
                          </a:rPr>
                          <m:t> − 0</m:t>
                        </m:r>
                      </m:num>
                      <m:den>
                        <m:r>
                          <m:rPr>
                            <m:nor/>
                          </m:rPr>
                          <a:rPr lang="en-US" sz="2000" b="0" i="0" smtClean="0">
                            <a:latin typeface="Cambria Math"/>
                          </a:rPr>
                          <m:t>s</m:t>
                        </m:r>
                        <m:r>
                          <m:rPr>
                            <m:nor/>
                          </m:rPr>
                          <a:rPr lang="en-US" sz="2000" b="0" i="0" baseline="-25000" smtClean="0">
                            <a:latin typeface="Cambria Math"/>
                          </a:rPr>
                          <m:t>b</m:t>
                        </m:r>
                        <m:r>
                          <m:rPr>
                            <m:nor/>
                          </m:rPr>
                          <a:rPr lang="en-US" sz="2000" b="0" i="0" baseline="-25000" smtClean="0">
                            <a:latin typeface="Cambria Math"/>
                          </a:rPr>
                          <m:t>4</m:t>
                        </m:r>
                      </m:den>
                    </m:f>
                    <m:r>
                      <m:rPr>
                        <m:nor/>
                      </m:rPr>
                      <a:rPr lang="en-US" sz="2000" b="0" i="0" smtClean="0">
                        <a:latin typeface="Cambria Math"/>
                      </a:rPr>
                      <m:t>= </m:t>
                    </m:r>
                    <m:f>
                      <m:fPr>
                        <m:ctrlPr>
                          <a:rPr lang="en-US" sz="2000" b="0" i="1" smtClean="0">
                            <a:latin typeface="Cambria Math" panose="02040503050406030204" pitchFamily="18" charset="0"/>
                          </a:rPr>
                        </m:ctrlPr>
                      </m:fPr>
                      <m:num>
                        <m:r>
                          <m:rPr>
                            <m:nor/>
                          </m:rPr>
                          <a:rPr lang="en-US" sz="2000" b="0" i="0" smtClean="0">
                            <a:latin typeface="Cambria Math"/>
                          </a:rPr>
                          <m:t>77.432−0</m:t>
                        </m:r>
                      </m:num>
                      <m:den>
                        <m:r>
                          <m:rPr>
                            <m:nor/>
                          </m:rPr>
                          <a:rPr lang="en-US" sz="2000" b="0" i="0" smtClean="0">
                            <a:latin typeface="Cambria Math"/>
                          </a:rPr>
                          <m:t>22.783</m:t>
                        </m:r>
                      </m:den>
                    </m:f>
                    <m:r>
                      <a:rPr lang="en-US" sz="2000" b="0" i="1" smtClean="0">
                        <a:latin typeface="Cambria Math"/>
                      </a:rPr>
                      <m:t>=3.399</m:t>
                    </m:r>
                  </m:oMath>
                </a14:m>
                <a:endParaRPr lang="en-US" sz="2000" dirty="0"/>
              </a:p>
            </p:txBody>
          </p:sp>
        </mc:Choice>
        <mc:Fallback xmlns="">
          <p:sp>
            <p:nvSpPr>
              <p:cNvPr id="8" name="TextBox 7">
                <a:extLst>
                  <a:ext uri="{FF2B5EF4-FFF2-40B4-BE49-F238E27FC236}">
                    <a16:creationId xmlns:a16="http://schemas.microsoft.com/office/drawing/2014/main" xmlns:a14="http://schemas.microsoft.com/office/drawing/2010/main" xmlns="" id="{5D47D4FD-4A30-47CC-B7E9-8266E4EA6A42}"/>
                  </a:ext>
                </a:extLst>
              </p:cNvPr>
              <p:cNvSpPr txBox="1">
                <a:spLocks noRot="1" noChangeAspect="1" noMove="1" noResize="1" noEditPoints="1" noAdjustHandles="1" noChangeArrowheads="1" noChangeShapeType="1" noTextEdit="1"/>
              </p:cNvSpPr>
              <p:nvPr/>
            </p:nvSpPr>
            <p:spPr>
              <a:xfrm>
                <a:off x="2057400" y="3524317"/>
                <a:ext cx="3962400" cy="590483"/>
              </a:xfrm>
              <a:prstGeom prst="rect">
                <a:avLst/>
              </a:prstGeom>
              <a:blipFill rotWithShape="1">
                <a:blip r:embed="rId5"/>
                <a:stretch>
                  <a:fillRect b="-11340"/>
                </a:stretch>
              </a:blipFill>
            </p:spPr>
            <p:txBody>
              <a:bodyPr/>
              <a:lstStyle/>
              <a:p>
                <a:r>
                  <a:rPr lang="en-US">
                    <a:noFill/>
                  </a:rPr>
                  <a:t> </a:t>
                </a:r>
              </a:p>
            </p:txBody>
          </p:sp>
        </mc:Fallback>
      </mc:AlternateContent>
    </p:spTree>
    <p:extLst>
      <p:ext uri="{BB962C8B-B14F-4D97-AF65-F5344CB8AC3E}">
        <p14:creationId xmlns:p14="http://schemas.microsoft.com/office/powerpoint/2010/main" val="17792029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Regression</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10000"/>
          </a:bodyPr>
          <a:lstStyle/>
          <a:p>
            <a:pPr marL="0" indent="0">
              <a:buNone/>
            </a:pPr>
            <a:endParaRPr lang="en-US" dirty="0"/>
          </a:p>
          <a:p>
            <a:endParaRPr lang="en-US" dirty="0"/>
          </a:p>
          <a:p>
            <a:endParaRPr lang="en-US" dirty="0"/>
          </a:p>
          <a:p>
            <a:endParaRPr lang="en-US" dirty="0"/>
          </a:p>
          <a:p>
            <a:pPr>
              <a:spcBef>
                <a:spcPts val="0"/>
              </a:spcBef>
            </a:pPr>
            <a:r>
              <a:rPr lang="en-US" dirty="0"/>
              <a:t>Advantages to the stepwise method</a:t>
            </a:r>
          </a:p>
          <a:p>
            <a:pPr lvl="1"/>
            <a:r>
              <a:rPr lang="en-US" sz="2600" dirty="0">
                <a:solidFill>
                  <a:schemeClr val="tx1"/>
                </a:solidFill>
              </a:rPr>
              <a:t> Only independent variables with significant regression coefficients are entered into the equation.</a:t>
            </a:r>
          </a:p>
          <a:p>
            <a:pPr lvl="1"/>
            <a:r>
              <a:rPr lang="en-US" sz="2600" dirty="0">
                <a:solidFill>
                  <a:schemeClr val="tx1"/>
                </a:solidFill>
              </a:rPr>
              <a:t>The steps involved in building the regression equation are clear.</a:t>
            </a:r>
          </a:p>
          <a:p>
            <a:pPr lvl="1"/>
            <a:r>
              <a:rPr lang="en-US" sz="2600" dirty="0">
                <a:solidFill>
                  <a:schemeClr val="tx1"/>
                </a:solidFill>
              </a:rPr>
              <a:t>It is efficient in finding the regression equation with only significant regression coefficients.</a:t>
            </a:r>
          </a:p>
          <a:p>
            <a:pPr lvl="1"/>
            <a:r>
              <a:rPr lang="en-US" sz="2600" dirty="0">
                <a:solidFill>
                  <a:schemeClr val="tx1"/>
                </a:solidFill>
              </a:rPr>
              <a:t>The changes in the multiple standard error of estimate and the coefficient of determination are shown.</a:t>
            </a:r>
          </a:p>
        </p:txBody>
      </p:sp>
      <p:sp>
        <p:nvSpPr>
          <p:cNvPr id="5" name="TextBox 4"/>
          <p:cNvSpPr txBox="1"/>
          <p:nvPr/>
        </p:nvSpPr>
        <p:spPr>
          <a:xfrm>
            <a:off x="457200" y="1466671"/>
            <a:ext cx="82296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STEPWISE REGRESSION  </a:t>
            </a:r>
            <a:r>
              <a:rPr lang="en-US" dirty="0"/>
              <a:t>A step-by-step method to determine a regression equation that begins with a single independent variable and adds or deletes independent variables one by one. Only independent variables with nonzero regression coefficients are included in the regression equation.</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31</a:t>
            </a:fld>
            <a:endParaRPr lang="en-US" dirty="0"/>
          </a:p>
        </p:txBody>
      </p:sp>
    </p:spTree>
    <p:extLst>
      <p:ext uri="{BB962C8B-B14F-4D97-AF65-F5344CB8AC3E}">
        <p14:creationId xmlns:p14="http://schemas.microsoft.com/office/powerpoint/2010/main" val="281479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Regression Technique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32</a:t>
            </a:fld>
            <a:endParaRPr lang="en-US" dirty="0"/>
          </a:p>
        </p:txBody>
      </p:sp>
      <mc:AlternateContent xmlns:mc="http://schemas.openxmlformats.org/markup-compatibility/2006" xmlns:a14="http://schemas.microsoft.com/office/drawing/2010/main">
        <mc:Choice Requires="a14">
          <p:sp>
            <p:nvSpPr>
              <p:cNvPr id="6" name="TextBox 5"/>
              <p:cNvSpPr txBox="1"/>
              <p:nvPr/>
            </p:nvSpPr>
            <p:spPr>
              <a:xfrm>
                <a:off x="457200" y="1416546"/>
                <a:ext cx="8229600" cy="3231654"/>
              </a:xfrm>
              <a:prstGeom prst="rect">
                <a:avLst/>
              </a:prstGeom>
              <a:solidFill>
                <a:schemeClr val="bg2"/>
              </a:solidFill>
              <a:ln>
                <a:solidFill>
                  <a:schemeClr val="accent6"/>
                </a:solidFill>
              </a:ln>
            </p:spPr>
            <p:txBody>
              <a:bodyPr wrap="square" rtlCol="0">
                <a:spAutoFit/>
              </a:bodyPr>
              <a:lstStyle/>
              <a:p>
                <a:r>
                  <a:rPr lang="en-US" dirty="0"/>
                  <a:t>The stepwise procedure selects the independent variable temperature first. Temperature explains 65.85% of the variation in heating cost. </a:t>
                </a:r>
              </a:p>
              <a:p>
                <a:pPr algn="ct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a:rPr>
                          <m:t>y</m:t>
                        </m:r>
                      </m:e>
                    </m:acc>
                  </m:oMath>
                </a14:m>
                <a:r>
                  <a:rPr lang="en-US" dirty="0"/>
                  <a:t> = 388.8 – 4.93x</a:t>
                </a:r>
                <a:r>
                  <a:rPr lang="en-US" baseline="-25000" dirty="0"/>
                  <a:t>1</a:t>
                </a:r>
              </a:p>
              <a:p>
                <a:r>
                  <a:rPr lang="en-US" dirty="0"/>
                  <a:t>The next independent variable selected is garage.  Now the coefficient of determination is 80.46%.</a:t>
                </a:r>
              </a:p>
              <a:p>
                <a:pPr algn="ct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 = 300.3 – 3.56x</a:t>
                </a:r>
                <a:r>
                  <a:rPr lang="en-US" baseline="-25000" dirty="0"/>
                  <a:t>1</a:t>
                </a:r>
                <a:r>
                  <a:rPr lang="en-US" dirty="0"/>
                  <a:t> +93.0x</a:t>
                </a:r>
                <a:r>
                  <a:rPr lang="en-US" baseline="-25000" dirty="0"/>
                  <a:t>2</a:t>
                </a:r>
              </a:p>
              <a:p>
                <a:r>
                  <a:rPr lang="en-US" dirty="0"/>
                  <a:t>Next, the procedure selects insulation and stops.  At this point 86.98% of the variation is explained.</a:t>
                </a:r>
              </a:p>
              <a:p>
                <a:pPr algn="ct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 = 393.7 – 3.96x</a:t>
                </a:r>
                <a:r>
                  <a:rPr lang="en-US" baseline="-25000" dirty="0"/>
                  <a:t>1</a:t>
                </a:r>
                <a:r>
                  <a:rPr lang="en-US" dirty="0"/>
                  <a:t> + 77.0x</a:t>
                </a:r>
                <a:r>
                  <a:rPr lang="en-US" baseline="-25000" dirty="0"/>
                  <a:t>2</a:t>
                </a:r>
                <a:r>
                  <a:rPr lang="en-US" dirty="0"/>
                  <a:t> – 11.3 x</a:t>
                </a:r>
                <a:r>
                  <a:rPr lang="en-US" baseline="-25000" dirty="0"/>
                  <a:t>3</a:t>
                </a:r>
              </a:p>
              <a:p>
                <a:pPr algn="ctr"/>
                <a:endParaRPr lang="en-US" baseline="-25000" dirty="0"/>
              </a:p>
              <a:p>
                <a:pPr algn="ctr"/>
                <a:r>
                  <a:rPr lang="en-US" dirty="0"/>
                  <a:t>This is the same regression equation we developed before!</a:t>
                </a:r>
              </a:p>
              <a:p>
                <a:pPr algn="ctr"/>
                <a:endParaRPr lang="en-US" baseline="-25000" dirty="0"/>
              </a:p>
            </p:txBody>
          </p:sp>
        </mc:Choice>
        <mc:Fallback xmlns="">
          <p:sp>
            <p:nvSpPr>
              <p:cNvPr id="6" name="TextBox 5"/>
              <p:cNvSpPr txBox="1">
                <a:spLocks noRot="1" noChangeAspect="1" noMove="1" noResize="1" noEditPoints="1" noAdjustHandles="1" noChangeArrowheads="1" noChangeShapeType="1" noTextEdit="1"/>
              </p:cNvSpPr>
              <p:nvPr/>
            </p:nvSpPr>
            <p:spPr>
              <a:xfrm>
                <a:off x="457200" y="1416546"/>
                <a:ext cx="8229600" cy="3231654"/>
              </a:xfrm>
              <a:prstGeom prst="rect">
                <a:avLst/>
              </a:prstGeom>
              <a:blipFill rotWithShape="1">
                <a:blip r:embed="rId3"/>
                <a:stretch>
                  <a:fillRect/>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22234655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788D53-BFAB-4FFD-A313-E5077BF49CF4}"/>
              </a:ext>
            </a:extLst>
          </p:cNvPr>
          <p:cNvSpPr>
            <a:spLocks noGrp="1"/>
          </p:cNvSpPr>
          <p:nvPr>
            <p:ph type="title"/>
          </p:nvPr>
        </p:nvSpPr>
        <p:spPr/>
        <p:txBody>
          <a:bodyPr>
            <a:normAutofit fontScale="90000"/>
          </a:bodyPr>
          <a:lstStyle/>
          <a:p>
            <a:r>
              <a:rPr lang="en-US" dirty="0"/>
              <a:t>Stepwise Regression Technique Continued</a:t>
            </a:r>
          </a:p>
        </p:txBody>
      </p:sp>
      <p:sp>
        <p:nvSpPr>
          <p:cNvPr id="3" name="Footer Placeholder 2">
            <a:extLst>
              <a:ext uri="{FF2B5EF4-FFF2-40B4-BE49-F238E27FC236}">
                <a16:creationId xmlns:a16="http://schemas.microsoft.com/office/drawing/2014/main" xmlns="" id="{34531132-583F-4315-9714-F55747ED1AF4}"/>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C7C3C0D7-721A-454A-AEBA-EA832ADEB013}"/>
              </a:ext>
            </a:extLst>
          </p:cNvPr>
          <p:cNvSpPr>
            <a:spLocks noGrp="1"/>
          </p:cNvSpPr>
          <p:nvPr>
            <p:ph type="sldNum" sz="quarter" idx="12"/>
          </p:nvPr>
        </p:nvSpPr>
        <p:spPr/>
        <p:txBody>
          <a:bodyPr/>
          <a:lstStyle/>
          <a:p>
            <a:r>
              <a:rPr lang="en-US" dirty="0"/>
              <a:t>14-</a:t>
            </a:r>
            <a:fld id="{A68F1C3D-7991-4430-8FD2-6BE0AA8A1311}" type="slidenum">
              <a:rPr lang="en-US" smtClean="0"/>
              <a:pPr/>
              <a:t>33</a:t>
            </a:fld>
            <a:endParaRPr lang="en-US" dirty="0"/>
          </a:p>
        </p:txBody>
      </p:sp>
      <p:pic>
        <p:nvPicPr>
          <p:cNvPr id="5" name="Picture 4">
            <a:extLst>
              <a:ext uri="{FF2B5EF4-FFF2-40B4-BE49-F238E27FC236}">
                <a16:creationId xmlns:a16="http://schemas.microsoft.com/office/drawing/2014/main" xmlns="" id="{3C542BEC-5F91-4983-9E8B-15517665F7A7}"/>
              </a:ext>
            </a:extLst>
          </p:cNvPr>
          <p:cNvPicPr>
            <a:picLocks noChangeAspect="1"/>
          </p:cNvPicPr>
          <p:nvPr/>
        </p:nvPicPr>
        <p:blipFill>
          <a:blip r:embed="rId2"/>
          <a:stretch>
            <a:fillRect/>
          </a:stretch>
        </p:blipFill>
        <p:spPr>
          <a:xfrm>
            <a:off x="1050183" y="1295400"/>
            <a:ext cx="7043633" cy="4777387"/>
          </a:xfrm>
          <a:prstGeom prst="rect">
            <a:avLst/>
          </a:prstGeom>
        </p:spPr>
      </p:pic>
    </p:spTree>
    <p:extLst>
      <p:ext uri="{BB962C8B-B14F-4D97-AF65-F5344CB8AC3E}">
        <p14:creationId xmlns:p14="http://schemas.microsoft.com/office/powerpoint/2010/main" val="865367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14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178552" cy="274320"/>
          </a:xfrm>
        </p:spPr>
        <p:txBody>
          <a:bodyPr/>
          <a:lstStyle/>
          <a:p>
            <a:r>
              <a:rPr lang="en-US" smtClean="0">
                <a:solidFill>
                  <a:schemeClr val="bg1"/>
                </a:solidFill>
              </a:rPr>
              <a:t>Copyright © 2022 McGraw-Hill Education. All rights reserved. No reproduction or distribution without the prior written consent of McGraw-Hill Education. </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14-</a:t>
            </a:r>
            <a:fld id="{A68F1C3D-7991-4430-8FD2-6BE0AA8A1311}" type="slidenum">
              <a:rPr lang="en-US" smtClean="0">
                <a:solidFill>
                  <a:schemeClr val="bg1"/>
                </a:solidFill>
              </a:rPr>
              <a:t>34</a:t>
            </a:fld>
            <a:endParaRPr lang="en-US" dirty="0">
              <a:solidFill>
                <a:schemeClr val="bg1"/>
              </a:solidFill>
            </a:endParaRPr>
          </a:p>
        </p:txBody>
      </p:sp>
    </p:spTree>
    <p:extLst>
      <p:ext uri="{BB962C8B-B14F-4D97-AF65-F5344CB8AC3E}">
        <p14:creationId xmlns:p14="http://schemas.microsoft.com/office/powerpoint/2010/main" val="3961364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14-</a:t>
            </a:r>
            <a:fld id="{F38DF745-7D3F-47F4-83A3-874385CFAA69}" type="slidenum">
              <a:rPr lang="en-US" smtClean="0"/>
              <a:pPr/>
              <a:t>35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sz="2000" dirty="0"/>
              <a:t>A consulting group was hired by the Human Resources Department at General Mills, Inc. to survey company employees regarding their degree of satisfaction with their quality of life. A special index, called the index of satisfaction, was used to measure satisfaction. Six factors were studied, namely, age at the time of first marriage (</a:t>
            </a:r>
            <a:r>
              <a:rPr lang="en-US" sz="2000" i="1" dirty="0"/>
              <a:t>x</a:t>
            </a:r>
            <a:r>
              <a:rPr lang="en-US" sz="2000" baseline="-25000" dirty="0"/>
              <a:t>1</a:t>
            </a:r>
            <a:r>
              <a:rPr lang="en-US" sz="2000" dirty="0"/>
              <a:t>), annual income (</a:t>
            </a:r>
            <a:r>
              <a:rPr lang="en-US" sz="2000" i="1" dirty="0"/>
              <a:t>x</a:t>
            </a:r>
            <a:r>
              <a:rPr lang="en-US" sz="2000" baseline="-25000" dirty="0"/>
              <a:t>2</a:t>
            </a:r>
            <a:r>
              <a:rPr lang="en-US" sz="2000" dirty="0"/>
              <a:t>), number of children living (</a:t>
            </a:r>
            <a:r>
              <a:rPr lang="en-US" sz="2000" i="1" dirty="0"/>
              <a:t>x</a:t>
            </a:r>
            <a:r>
              <a:rPr lang="en-US" sz="2000" baseline="-25000" dirty="0"/>
              <a:t>3</a:t>
            </a:r>
            <a:r>
              <a:rPr lang="en-US" sz="2000" dirty="0"/>
              <a:t>), value of all assets (</a:t>
            </a:r>
            <a:r>
              <a:rPr lang="en-US" sz="2000" i="1" dirty="0"/>
              <a:t>x</a:t>
            </a:r>
            <a:r>
              <a:rPr lang="en-US" sz="2000" baseline="-25000" dirty="0"/>
              <a:t>4</a:t>
            </a:r>
            <a:r>
              <a:rPr lang="en-US" sz="2000" dirty="0"/>
              <a:t>), status of health in the form of an index (</a:t>
            </a:r>
            <a:r>
              <a:rPr lang="en-US" sz="2000" i="1" dirty="0"/>
              <a:t>x</a:t>
            </a:r>
            <a:r>
              <a:rPr lang="en-US" sz="2000" baseline="-25000" dirty="0"/>
              <a:t>5</a:t>
            </a:r>
            <a:r>
              <a:rPr lang="en-US" sz="2000" dirty="0"/>
              <a:t>), and the average number of social activities per week—such as bowling and dancing (</a:t>
            </a:r>
            <a:r>
              <a:rPr lang="en-US" sz="2000" i="1" dirty="0"/>
              <a:t>x</a:t>
            </a:r>
            <a:r>
              <a:rPr lang="en-US" sz="2000" baseline="-25000" dirty="0"/>
              <a:t>6</a:t>
            </a:r>
            <a:r>
              <a:rPr lang="en-US" sz="2000" dirty="0"/>
              <a:t>). Suppose the multiple regression equation is: </a:t>
            </a:r>
          </a:p>
          <a:p>
            <a:pPr marL="0" indent="0">
              <a:buNone/>
            </a:pPr>
            <a:r>
              <a:rPr lang="cy-GB" sz="2000" i="1" dirty="0"/>
              <a:t>ŷ </a:t>
            </a:r>
            <a:r>
              <a:rPr lang="cy-GB" sz="2000" dirty="0"/>
              <a:t>= 16.24 + 0.017</a:t>
            </a:r>
            <a:r>
              <a:rPr lang="cy-GB" sz="2000" i="1" dirty="0"/>
              <a:t>x</a:t>
            </a:r>
            <a:r>
              <a:rPr lang="cy-GB" sz="2000" dirty="0"/>
              <a:t>1 + 0.0028</a:t>
            </a:r>
            <a:r>
              <a:rPr lang="cy-GB" sz="2000" i="1" dirty="0"/>
              <a:t>x</a:t>
            </a:r>
            <a:r>
              <a:rPr lang="cy-GB" sz="2000" dirty="0"/>
              <a:t>2 + 42</a:t>
            </a:r>
            <a:r>
              <a:rPr lang="cy-GB" sz="2000" i="1" dirty="0"/>
              <a:t>x</a:t>
            </a:r>
            <a:r>
              <a:rPr lang="cy-GB" sz="2000" dirty="0"/>
              <a:t>3 + 0.0012</a:t>
            </a:r>
            <a:r>
              <a:rPr lang="cy-GB" sz="2000" i="1" dirty="0"/>
              <a:t>x</a:t>
            </a:r>
            <a:r>
              <a:rPr lang="cy-GB" sz="2000" dirty="0"/>
              <a:t>4 + 0.19</a:t>
            </a:r>
            <a:r>
              <a:rPr lang="cy-GB" sz="2000" i="1" dirty="0"/>
              <a:t>x</a:t>
            </a:r>
            <a:r>
              <a:rPr lang="cy-GB" sz="2000" dirty="0"/>
              <a:t>5 + 26.8</a:t>
            </a:r>
            <a:r>
              <a:rPr lang="cy-GB" sz="2000" i="1" dirty="0"/>
              <a:t>x</a:t>
            </a:r>
            <a:r>
              <a:rPr lang="cy-GB" sz="2000" dirty="0"/>
              <a:t>6 </a:t>
            </a:r>
          </a:p>
          <a:p>
            <a:pPr marL="514350" indent="-514350">
              <a:buFont typeface="+mj-lt"/>
              <a:buAutoNum type="alphaLcPeriod"/>
            </a:pPr>
            <a:r>
              <a:rPr lang="en-US" sz="2000" dirty="0"/>
              <a:t>What is the estimated index of satisfaction for a person who first married at 18, has an annual income of $26,500, has three children living, has assets of $156,000, has an index of health status of 141, and has 2.5 social activities a week on the average? </a:t>
            </a:r>
          </a:p>
          <a:p>
            <a:pPr marL="514350" indent="-514350">
              <a:buFont typeface="+mj-lt"/>
              <a:buAutoNum type="alphaLcPeriod"/>
            </a:pPr>
            <a:r>
              <a:rPr lang="en-US" sz="2000" dirty="0"/>
              <a:t>Which would add more to satisfaction, an additional income of $10,000 a year or two more social activities a week?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LO14-1 </a:t>
            </a:r>
          </a:p>
        </p:txBody>
      </p:sp>
    </p:spTree>
    <p:extLst>
      <p:ext uri="{BB962C8B-B14F-4D97-AF65-F5344CB8AC3E}">
        <p14:creationId xmlns:p14="http://schemas.microsoft.com/office/powerpoint/2010/main" val="846165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14-</a:t>
            </a:r>
            <a:fld id="{F38DF745-7D3F-47F4-83A3-874385CFAA69}" type="slidenum">
              <a:rPr lang="en-US" smtClean="0"/>
              <a:pPr/>
              <a:t>36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r>
              <a:rPr lang="en-US" sz="2400" dirty="0"/>
              <a:t>Consider the ANOVA table that follows. </a:t>
            </a:r>
          </a:p>
          <a:p>
            <a:endParaRPr lang="en-US" sz="2400" dirty="0"/>
          </a:p>
          <a:p>
            <a:endParaRPr lang="en-US" sz="2400" dirty="0"/>
          </a:p>
          <a:p>
            <a:endParaRPr lang="en-US" sz="2400" dirty="0"/>
          </a:p>
          <a:p>
            <a:endParaRPr lang="en-US" sz="2400" dirty="0"/>
          </a:p>
          <a:p>
            <a:pPr marL="457200" indent="-457200">
              <a:buFont typeface="+mj-lt"/>
              <a:buAutoNum type="alphaLcPeriod"/>
            </a:pPr>
            <a:r>
              <a:rPr lang="en-US" sz="2400" dirty="0"/>
              <a:t>Determine the standard error of estimate. About 95% of the residuals will be between what two values? </a:t>
            </a:r>
          </a:p>
          <a:p>
            <a:pPr marL="457200" indent="-457200">
              <a:buFont typeface="+mj-lt"/>
              <a:buAutoNum type="alphaLcPeriod"/>
            </a:pPr>
            <a:r>
              <a:rPr lang="en-US" sz="2400" dirty="0"/>
              <a:t>Determine the coefficient of multiple determination. Interpret this value. </a:t>
            </a:r>
          </a:p>
          <a:p>
            <a:pPr marL="457200" indent="-457200">
              <a:buFont typeface="+mj-lt"/>
              <a:buAutoNum type="alphaLcPeriod"/>
            </a:pPr>
            <a:r>
              <a:rPr lang="en-US" sz="2400" dirty="0"/>
              <a:t>Determine the coefficient of multiple determination, adjusted for the degrees of freedom.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LO14-2 </a:t>
            </a:r>
          </a:p>
        </p:txBody>
      </p:sp>
      <p:pic>
        <p:nvPicPr>
          <p:cNvPr id="8" name="Picture 7">
            <a:extLst>
              <a:ext uri="{FF2B5EF4-FFF2-40B4-BE49-F238E27FC236}">
                <a16:creationId xmlns:a16="http://schemas.microsoft.com/office/drawing/2014/main" xmlns="" id="{D72BA44F-66B7-4E92-92B7-D28967EA2A73}"/>
              </a:ext>
            </a:extLst>
          </p:cNvPr>
          <p:cNvPicPr>
            <a:picLocks noChangeAspect="1"/>
          </p:cNvPicPr>
          <p:nvPr/>
        </p:nvPicPr>
        <p:blipFill>
          <a:blip r:embed="rId3"/>
          <a:stretch>
            <a:fillRect/>
          </a:stretch>
        </p:blipFill>
        <p:spPr>
          <a:xfrm>
            <a:off x="1676400" y="1752600"/>
            <a:ext cx="5791200" cy="1474546"/>
          </a:xfrm>
          <a:prstGeom prst="rect">
            <a:avLst/>
          </a:prstGeom>
        </p:spPr>
      </p:pic>
    </p:spTree>
    <p:extLst>
      <p:ext uri="{BB962C8B-B14F-4D97-AF65-F5344CB8AC3E}">
        <p14:creationId xmlns:p14="http://schemas.microsoft.com/office/powerpoint/2010/main" val="14786965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14-</a:t>
            </a:r>
            <a:fld id="{F38DF745-7D3F-47F4-83A3-874385CFAA69}" type="slidenum">
              <a:rPr lang="en-US" smtClean="0"/>
              <a:pPr/>
              <a:t>37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a:xfrm>
            <a:off x="457200" y="1219200"/>
            <a:ext cx="8229600" cy="5410200"/>
          </a:xfrm>
        </p:spPr>
        <p:txBody>
          <a:bodyPr>
            <a:normAutofit fontScale="77500" lnSpcReduction="20000"/>
          </a:bodyPr>
          <a:lstStyle/>
          <a:p>
            <a:pPr marL="0" indent="0">
              <a:buNone/>
            </a:pPr>
            <a:r>
              <a:rPr lang="en-US" dirty="0"/>
              <a:t>Given the following regression </a:t>
            </a:r>
            <a:br>
              <a:rPr lang="en-US" dirty="0"/>
            </a:br>
            <a:r>
              <a:rPr lang="en-US" dirty="0"/>
              <a:t>output, </a:t>
            </a:r>
            <a:endParaRPr lang="en-US" sz="2400" dirty="0"/>
          </a:p>
          <a:p>
            <a:endParaRPr lang="en-US" sz="2400" dirty="0"/>
          </a:p>
          <a:p>
            <a:endParaRPr lang="en-US" sz="2400" dirty="0"/>
          </a:p>
          <a:p>
            <a:endParaRPr lang="en-US" sz="2400" dirty="0"/>
          </a:p>
          <a:p>
            <a:pPr marL="0" indent="0">
              <a:buNone/>
            </a:pPr>
            <a:endParaRPr lang="en-US" dirty="0"/>
          </a:p>
          <a:p>
            <a:pPr marL="0" indent="0">
              <a:buNone/>
            </a:pPr>
            <a:r>
              <a:rPr lang="en-US" dirty="0"/>
              <a:t>answer the following questions: </a:t>
            </a:r>
          </a:p>
          <a:p>
            <a:pPr marL="514350" indent="-514350">
              <a:buFont typeface="+mj-lt"/>
              <a:buAutoNum type="alphaLcPeriod"/>
            </a:pPr>
            <a:r>
              <a:rPr lang="en-US" dirty="0"/>
              <a:t>Write the regression equation. </a:t>
            </a:r>
          </a:p>
          <a:p>
            <a:pPr marL="514350" indent="-514350">
              <a:buFont typeface="+mj-lt"/>
              <a:buAutoNum type="alphaLcPeriod"/>
            </a:pPr>
            <a:r>
              <a:rPr lang="en-US" dirty="0"/>
              <a:t>If </a:t>
            </a:r>
            <a:r>
              <a:rPr lang="en-US" i="1" dirty="0"/>
              <a:t>x</a:t>
            </a:r>
            <a:r>
              <a:rPr lang="en-US" baseline="-25000" dirty="0"/>
              <a:t>1</a:t>
            </a:r>
            <a:r>
              <a:rPr lang="en-US" dirty="0"/>
              <a:t> is 4 and </a:t>
            </a:r>
            <a:r>
              <a:rPr lang="en-US" i="1" dirty="0"/>
              <a:t>x</a:t>
            </a:r>
            <a:r>
              <a:rPr lang="en-US" baseline="-25000" dirty="0"/>
              <a:t>2</a:t>
            </a:r>
            <a:r>
              <a:rPr lang="en-US" dirty="0"/>
              <a:t> is 11, what is the expected or predicted value of the dependent variable? </a:t>
            </a:r>
          </a:p>
          <a:p>
            <a:pPr marL="514350" indent="-514350">
              <a:buFont typeface="+mj-lt"/>
              <a:buAutoNum type="alphaLcPeriod"/>
            </a:pPr>
            <a:r>
              <a:rPr lang="en-US" dirty="0"/>
              <a:t>How large is the sample? How many independent variables are there? </a:t>
            </a:r>
          </a:p>
          <a:p>
            <a:pPr marL="514350" indent="-514350">
              <a:buFont typeface="+mj-lt"/>
              <a:buAutoNum type="alphaLcPeriod"/>
            </a:pPr>
            <a:r>
              <a:rPr lang="en-US" dirty="0"/>
              <a:t>Conduct a global test of hypothesis to see if any of the set of regression coefficients could be different from 0. Use the .05 significance level. What is your conclusion? </a:t>
            </a:r>
          </a:p>
          <a:p>
            <a:pPr marL="514350" indent="-514350">
              <a:buFont typeface="+mj-lt"/>
              <a:buAutoNum type="alphaLcPeriod"/>
            </a:pPr>
            <a:r>
              <a:rPr lang="en-US" dirty="0"/>
              <a:t>Conduct a test of hypothesis for each independent variable. Use the .05 significance level. Which variable would you consider eliminating? </a:t>
            </a:r>
          </a:p>
          <a:p>
            <a:pPr marL="514350" indent="-514350">
              <a:buFont typeface="+mj-lt"/>
              <a:buAutoNum type="alphaLcPeriod"/>
            </a:pPr>
            <a:r>
              <a:rPr lang="en-US" dirty="0"/>
              <a:t>Outline a strategy for deleting independent variables in this case. </a:t>
            </a:r>
            <a:endParaRPr lang="en-US" sz="24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LO14-3 </a:t>
            </a:r>
          </a:p>
        </p:txBody>
      </p:sp>
      <p:pic>
        <p:nvPicPr>
          <p:cNvPr id="9" name="Picture 8">
            <a:extLst>
              <a:ext uri="{FF2B5EF4-FFF2-40B4-BE49-F238E27FC236}">
                <a16:creationId xmlns:a16="http://schemas.microsoft.com/office/drawing/2014/main" xmlns="" id="{9EAF5F2D-AF27-4D5F-BB47-9F84C2341B9E}"/>
              </a:ext>
            </a:extLst>
          </p:cNvPr>
          <p:cNvPicPr>
            <a:picLocks noChangeAspect="1"/>
          </p:cNvPicPr>
          <p:nvPr/>
        </p:nvPicPr>
        <p:blipFill>
          <a:blip r:embed="rId3"/>
          <a:stretch>
            <a:fillRect/>
          </a:stretch>
        </p:blipFill>
        <p:spPr>
          <a:xfrm>
            <a:off x="3916809" y="1318616"/>
            <a:ext cx="4974077" cy="2104034"/>
          </a:xfrm>
          <a:prstGeom prst="rect">
            <a:avLst/>
          </a:prstGeom>
        </p:spPr>
      </p:pic>
    </p:spTree>
    <p:extLst>
      <p:ext uri="{BB962C8B-B14F-4D97-AF65-F5344CB8AC3E}">
        <p14:creationId xmlns:p14="http://schemas.microsoft.com/office/powerpoint/2010/main" val="1338045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Regression Analysis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r>
              <a:rPr lang="en-US" dirty="0"/>
              <a:t>14-</a:t>
            </a:r>
            <a:fld id="{F38DF745-7D3F-47F4-83A3-874385CFAA69}" type="slidenum">
              <a:rPr lang="en-US" smtClean="0"/>
              <a:pPr/>
              <a:t>4</a:t>
            </a:fld>
            <a:endParaRPr lang="en-US" dirty="0"/>
          </a:p>
        </p:txBody>
      </p:sp>
      <mc:AlternateContent xmlns:mc="http://schemas.openxmlformats.org/markup-compatibility/2006" xmlns:a14="http://schemas.microsoft.com/office/drawing/2010/main">
        <mc:Choice Requires="a14">
          <p:sp>
            <p:nvSpPr>
              <p:cNvPr id="7" name="Content Placeholder 3"/>
              <p:cNvSpPr>
                <a:spLocks noGrp="1"/>
              </p:cNvSpPr>
              <p:nvPr>
                <p:ph sz="quarter" idx="1"/>
              </p:nvPr>
            </p:nvSpPr>
            <p:spPr>
              <a:xfrm>
                <a:off x="457200" y="1219200"/>
                <a:ext cx="8229600" cy="4937760"/>
              </a:xfrm>
            </p:spPr>
            <p:txBody>
              <a:bodyPr/>
              <a:lstStyle/>
              <a:p>
                <a:r>
                  <a:rPr lang="en-US" dirty="0"/>
                  <a:t>The least squares criterion is used to develop the regression equation</a:t>
                </a:r>
              </a:p>
              <a:p>
                <a:pPr marL="0" indent="0">
                  <a:buNone/>
                </a:pPr>
                <a:r>
                  <a:rPr lang="en-US" dirty="0"/>
                  <a:t>Example</a:t>
                </a:r>
              </a:p>
              <a:p>
                <a:r>
                  <a:rPr lang="en-US" dirty="0"/>
                  <a:t>Suppose the selling price of a home is directly related to the number of rooms and inversely related to its age, let x</a:t>
                </a:r>
                <a:r>
                  <a:rPr lang="en-US" baseline="-25000" dirty="0"/>
                  <a:t>1</a:t>
                </a:r>
                <a:r>
                  <a:rPr lang="en-US" dirty="0"/>
                  <a:t> refer to the number of rooms, x</a:t>
                </a:r>
                <a:r>
                  <a:rPr lang="en-US" baseline="-25000" dirty="0"/>
                  <a:t>2</a:t>
                </a:r>
                <a:r>
                  <a:rPr lang="en-US" dirty="0"/>
                  <a:t> to the age of the home and </a:t>
                </a: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to the selling price of the home ($000)</a:t>
                </a:r>
              </a:p>
              <a:p>
                <a:pPr marL="0" indent="0" algn="ctr">
                  <a:buNone/>
                </a:pPr>
                <a14:m>
                  <m:oMath xmlns:m="http://schemas.openxmlformats.org/officeDocument/2006/math" xmlns="">
                    <m:acc>
                      <m:accPr>
                        <m:chr m:val="̂"/>
                        <m:ctrlPr>
                          <a:rPr lang="en-US" i="1" smtClean="0">
                            <a:latin typeface="Cambria Math" panose="02040503050406030204" pitchFamily="18" charset="0"/>
                          </a:rPr>
                        </m:ctrlPr>
                      </m:accPr>
                      <m:e>
                        <m:r>
                          <m:rPr>
                            <m:nor/>
                          </m:rPr>
                          <a:rPr lang="en-US" b="0" i="0" smtClean="0">
                            <a:latin typeface="Cambria Math"/>
                          </a:rPr>
                          <m:t>y</m:t>
                        </m:r>
                      </m:e>
                    </m:acc>
                  </m:oMath>
                </a14:m>
                <a:r>
                  <a:rPr lang="en-US" dirty="0"/>
                  <a:t> = 21.2 + 18.7x</a:t>
                </a:r>
                <a:r>
                  <a:rPr lang="en-US" baseline="-25000" dirty="0"/>
                  <a:t>1</a:t>
                </a:r>
                <a:r>
                  <a:rPr lang="en-US" dirty="0"/>
                  <a:t> – .25x</a:t>
                </a:r>
                <a:r>
                  <a:rPr lang="en-US" baseline="-25000" dirty="0"/>
                  <a:t>2</a:t>
                </a:r>
              </a:p>
              <a:p>
                <a:pPr marL="0" indent="0" algn="ctr">
                  <a:buNone/>
                </a:pP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 = 21.2 + 18.7(7) – .25(30) = 144.6</a:t>
                </a:r>
              </a:p>
              <a:p>
                <a:pPr marL="0" indent="0">
                  <a:buNone/>
                </a:pPr>
                <a:r>
                  <a:rPr lang="en-US" dirty="0"/>
                  <a:t>So, a seven-room house that is 30 years old is expected to sell for $144,600</a:t>
                </a:r>
              </a:p>
              <a:p>
                <a:pPr marL="0" indent="0" algn="ctr">
                  <a:buNone/>
                </a:pPr>
                <a:endParaRPr lang="en-US" dirty="0"/>
              </a:p>
              <a:p>
                <a:pPr marL="0" indent="0" algn="ctr">
                  <a:buNone/>
                </a:pPr>
                <a:endParaRPr lang="en-US" dirty="0"/>
              </a:p>
            </p:txBody>
          </p:sp>
        </mc:Choice>
        <mc:Fallback xmlns="">
          <p:sp>
            <p:nvSpPr>
              <p:cNvPr id="7" name="Content Placeholder 3"/>
              <p:cNvSpPr>
                <a:spLocks noGrp="1" noRot="1" noChangeAspect="1" noMove="1" noResize="1" noEditPoints="1" noAdjustHandles="1" noChangeArrowheads="1" noChangeShapeType="1" noTextEdit="1"/>
              </p:cNvSpPr>
              <p:nvPr>
                <p:ph sz="quarter" idx="1"/>
              </p:nvPr>
            </p:nvSpPr>
            <p:spPr>
              <a:xfrm>
                <a:off x="457200" y="1219200"/>
                <a:ext cx="8229600" cy="4937760"/>
              </a:xfrm>
              <a:blipFill rotWithShape="1">
                <a:blip r:embed="rId3"/>
                <a:stretch>
                  <a:fillRect b="-16667"/>
                </a:stretch>
              </a:blipFill>
            </p:spPr>
            <p:txBody>
              <a:bodyPr/>
              <a:lstStyle/>
              <a:p>
                <a:r>
                  <a:rPr lang="en-US">
                    <a:noFill/>
                  </a:rPr>
                  <a:t> </a:t>
                </a:r>
              </a:p>
            </p:txBody>
          </p:sp>
        </mc:Fallback>
      </mc:AlternateContent>
    </p:spTree>
    <p:extLst>
      <p:ext uri="{BB962C8B-B14F-4D97-AF65-F5344CB8AC3E}">
        <p14:creationId xmlns:p14="http://schemas.microsoft.com/office/powerpoint/2010/main" val="1880319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Multiple Regression Analysis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8" name="TextBox 7"/>
          <p:cNvSpPr txBox="1"/>
          <p:nvPr/>
        </p:nvSpPr>
        <p:spPr>
          <a:xfrm>
            <a:off x="457200" y="1265872"/>
            <a:ext cx="8229600" cy="1754326"/>
          </a:xfrm>
          <a:prstGeom prst="rect">
            <a:avLst/>
          </a:prstGeom>
          <a:solidFill>
            <a:schemeClr val="bg2"/>
          </a:solidFill>
          <a:ln>
            <a:solidFill>
              <a:schemeClr val="accent6"/>
            </a:solidFill>
          </a:ln>
        </p:spPr>
        <p:txBody>
          <a:bodyPr wrap="square" rtlCol="0">
            <a:spAutoFit/>
          </a:bodyPr>
          <a:lstStyle/>
          <a:p>
            <a:r>
              <a:rPr lang="en-US" dirty="0"/>
              <a:t>Salsberry Realty sells homes along the East Coast of the United States. One question frequently asked by prospective buyers is “how much can we expect to pay to heat the home in the winter”? The research department at Salsberry thinks 3 variables relate to heating costs: the mean daily outside temperature, the number of inches of insulation, and the age in years of the furnace. They conduct a random sample of 20 homes. Determine the regression equation.</a:t>
            </a:r>
          </a:p>
        </p:txBody>
      </p:sp>
      <mc:AlternateContent xmlns:mc="http://schemas.openxmlformats.org/markup-compatibility/2006" xmlns:a14="http://schemas.microsoft.com/office/drawing/2010/main">
        <mc:Choice Requires="a14">
          <p:sp>
            <p:nvSpPr>
              <p:cNvPr id="9" name="TextBox 8"/>
              <p:cNvSpPr txBox="1"/>
              <p:nvPr/>
            </p:nvSpPr>
            <p:spPr>
              <a:xfrm>
                <a:off x="5105400" y="3683675"/>
                <a:ext cx="3474720" cy="1828800"/>
              </a:xfrm>
              <a:prstGeom prst="rect">
                <a:avLst/>
              </a:prstGeom>
              <a:solidFill>
                <a:schemeClr val="bg2"/>
              </a:solidFill>
              <a:ln>
                <a:solidFill>
                  <a:schemeClr val="accent6"/>
                </a:solidFill>
              </a:ln>
            </p:spPr>
            <p:txBody>
              <a:bodyPr wrap="square" rtlCol="0">
                <a:spAutoFit/>
              </a:bodyPr>
              <a:lstStyle/>
              <a:p>
                <a:r>
                  <a:rPr lang="en-US" dirty="0"/>
                  <a:t>y is the dependent variable</a:t>
                </a:r>
              </a:p>
              <a:p>
                <a:r>
                  <a:rPr lang="en-US" dirty="0"/>
                  <a:t>x</a:t>
                </a:r>
                <a:r>
                  <a:rPr lang="en-US" baseline="-25000" dirty="0"/>
                  <a:t>1</a:t>
                </a:r>
                <a:r>
                  <a:rPr lang="en-US" dirty="0"/>
                  <a:t> is the outside temperature</a:t>
                </a:r>
              </a:p>
              <a:p>
                <a:r>
                  <a:rPr lang="en-US" dirty="0"/>
                  <a:t>x</a:t>
                </a:r>
                <a:r>
                  <a:rPr lang="en-US" baseline="-25000" dirty="0"/>
                  <a:t>2</a:t>
                </a:r>
                <a:r>
                  <a:rPr lang="en-US" dirty="0"/>
                  <a:t> is inches of insulation</a:t>
                </a:r>
              </a:p>
              <a:p>
                <a:r>
                  <a:rPr lang="en-US" dirty="0"/>
                  <a:t>x</a:t>
                </a:r>
                <a:r>
                  <a:rPr lang="en-US" baseline="-25000" dirty="0"/>
                  <a:t>3</a:t>
                </a:r>
                <a:r>
                  <a:rPr lang="en-US" dirty="0"/>
                  <a:t> is the age of the furnace</a:t>
                </a:r>
              </a:p>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 a + b</a:t>
                </a:r>
                <a:r>
                  <a:rPr lang="en-US" baseline="-25000" dirty="0"/>
                  <a:t>1</a:t>
                </a:r>
                <a:r>
                  <a:rPr lang="en-US" dirty="0"/>
                  <a:t>x</a:t>
                </a:r>
                <a:r>
                  <a:rPr lang="en-US" baseline="-25000" dirty="0"/>
                  <a:t>1</a:t>
                </a:r>
                <a:r>
                  <a:rPr lang="en-US" dirty="0"/>
                  <a:t> +b</a:t>
                </a:r>
                <a:r>
                  <a:rPr lang="en-US" baseline="-25000" dirty="0"/>
                  <a:t>2</a:t>
                </a:r>
                <a:r>
                  <a:rPr lang="en-US" dirty="0"/>
                  <a:t>x</a:t>
                </a:r>
                <a:r>
                  <a:rPr lang="en-US" baseline="-25000" dirty="0"/>
                  <a:t>2</a:t>
                </a:r>
                <a:r>
                  <a:rPr lang="en-US" dirty="0"/>
                  <a:t>+b</a:t>
                </a:r>
                <a:r>
                  <a:rPr lang="en-US" baseline="-25000" dirty="0"/>
                  <a:t>3</a:t>
                </a:r>
                <a:r>
                  <a:rPr lang="en-US" dirty="0"/>
                  <a:t>x</a:t>
                </a:r>
                <a:r>
                  <a:rPr lang="en-US" baseline="-25000" dirty="0"/>
                  <a:t>3</a:t>
                </a:r>
              </a:p>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baseline="-25000" dirty="0"/>
                  <a:t> </a:t>
                </a:r>
                <a:r>
                  <a:rPr lang="en-US" dirty="0"/>
                  <a:t>is used to estimate the value of y</a:t>
                </a:r>
                <a:endParaRPr lang="en-US" baseline="-25000" dirty="0"/>
              </a:p>
            </p:txBody>
          </p:sp>
        </mc:Choice>
        <mc:Fallback xmlns="">
          <p:sp>
            <p:nvSpPr>
              <p:cNvPr id="9" name="TextBox 8"/>
              <p:cNvSpPr txBox="1">
                <a:spLocks noRot="1" noChangeAspect="1" noMove="1" noResize="1" noEditPoints="1" noAdjustHandles="1" noChangeArrowheads="1" noChangeShapeType="1" noTextEdit="1"/>
              </p:cNvSpPr>
              <p:nvPr/>
            </p:nvSpPr>
            <p:spPr>
              <a:xfrm>
                <a:off x="5105400" y="3683675"/>
                <a:ext cx="3474720" cy="1828800"/>
              </a:xfrm>
              <a:prstGeom prst="rect">
                <a:avLst/>
              </a:prstGeom>
              <a:blipFill>
                <a:blip r:embed="rId3"/>
                <a:stretch>
                  <a:fillRect l="-1399" t="-1325"/>
                </a:stretch>
              </a:blipFill>
              <a:ln>
                <a:solidFill>
                  <a:schemeClr val="accent6"/>
                </a:solidFill>
              </a:ln>
            </p:spPr>
            <p:txBody>
              <a:bodyPr/>
              <a:lstStyle/>
              <a:p>
                <a:r>
                  <a:rPr lang="en-US">
                    <a:noFill/>
                  </a:rPr>
                  <a:t> </a:t>
                </a:r>
              </a:p>
            </p:txBody>
          </p:sp>
        </mc:Fallback>
      </mc:AlternateContent>
      <p:sp>
        <p:nvSpPr>
          <p:cNvPr id="2" name="Slide Number Placeholder 1"/>
          <p:cNvSpPr>
            <a:spLocks noGrp="1"/>
          </p:cNvSpPr>
          <p:nvPr>
            <p:ph type="sldNum" sz="quarter" idx="12"/>
          </p:nvPr>
        </p:nvSpPr>
        <p:spPr/>
        <p:txBody>
          <a:bodyPr/>
          <a:lstStyle/>
          <a:p>
            <a:r>
              <a:rPr lang="en-US" dirty="0"/>
              <a:t>14-</a:t>
            </a:r>
            <a:fld id="{A68F1C3D-7991-4430-8FD2-6BE0AA8A1311}" type="slidenum">
              <a:rPr lang="en-US" smtClean="0"/>
              <a:pPr/>
              <a:t>5</a:t>
            </a:fld>
            <a:endParaRPr lang="en-US" dirty="0"/>
          </a:p>
        </p:txBody>
      </p:sp>
      <p:pic>
        <p:nvPicPr>
          <p:cNvPr id="6" name="Picture 5" descr="Screen Shot 2020-10-30 at 3.51.2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3200400"/>
            <a:ext cx="4495800" cy="3137477"/>
          </a:xfrm>
          <a:prstGeom prst="rect">
            <a:avLst/>
          </a:prstGeom>
        </p:spPr>
      </p:pic>
    </p:spTree>
    <p:extLst>
      <p:ext uri="{BB962C8B-B14F-4D97-AF65-F5344CB8AC3E}">
        <p14:creationId xmlns:p14="http://schemas.microsoft.com/office/powerpoint/2010/main" val="3112396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Multiple Regression Analysis Example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9" name="TextBox 8"/>
              <p:cNvSpPr txBox="1"/>
              <p:nvPr/>
            </p:nvSpPr>
            <p:spPr>
              <a:xfrm>
                <a:off x="5593080" y="3628072"/>
                <a:ext cx="3017520" cy="1754326"/>
              </a:xfrm>
              <a:prstGeom prst="rect">
                <a:avLst/>
              </a:prstGeom>
              <a:solidFill>
                <a:schemeClr val="bg2"/>
              </a:solidFill>
              <a:ln>
                <a:solidFill>
                  <a:schemeClr val="accent6"/>
                </a:solidFill>
              </a:ln>
            </p:spPr>
            <p:txBody>
              <a:bodyPr wrap="square" rtlCol="0">
                <a:spAutoFit/>
              </a:bodyPr>
              <a:lstStyle/>
              <a:p>
                <a:r>
                  <a:rPr lang="en-US" dirty="0"/>
                  <a:t>Recall:</a:t>
                </a:r>
              </a:p>
              <a:p>
                <a:r>
                  <a:rPr lang="en-US" dirty="0"/>
                  <a:t>y is the dependent variable</a:t>
                </a:r>
              </a:p>
              <a:p>
                <a:r>
                  <a:rPr lang="en-US" dirty="0"/>
                  <a:t>x</a:t>
                </a:r>
                <a:r>
                  <a:rPr lang="en-US" baseline="-25000" dirty="0"/>
                  <a:t>1</a:t>
                </a:r>
                <a:r>
                  <a:rPr lang="en-US" dirty="0"/>
                  <a:t> is the outside temperature</a:t>
                </a:r>
              </a:p>
              <a:p>
                <a:r>
                  <a:rPr lang="en-US" dirty="0"/>
                  <a:t>x</a:t>
                </a:r>
                <a:r>
                  <a:rPr lang="en-US" baseline="-25000" dirty="0"/>
                  <a:t>2</a:t>
                </a:r>
                <a:r>
                  <a:rPr lang="en-US" dirty="0"/>
                  <a:t> is inches of insulation</a:t>
                </a:r>
              </a:p>
              <a:p>
                <a:r>
                  <a:rPr lang="en-US" dirty="0"/>
                  <a:t>x</a:t>
                </a:r>
                <a:r>
                  <a:rPr lang="en-US" baseline="-25000" dirty="0"/>
                  <a:t>3</a:t>
                </a:r>
                <a:r>
                  <a:rPr lang="en-US" dirty="0"/>
                  <a:t> is the age of the furnace</a:t>
                </a:r>
              </a:p>
              <a:p>
                <a14:m>
                  <m:oMath xmlns:m="http://schemas.openxmlformats.org/officeDocument/2006/math" xmlns="">
                    <m:acc>
                      <m:accPr>
                        <m:chr m:val="̂"/>
                        <m:ctrlPr>
                          <a:rPr lang="en-US" i="1" smtClean="0">
                            <a:latin typeface="Cambria Math" panose="02040503050406030204" pitchFamily="18" charset="0"/>
                          </a:rPr>
                        </m:ctrlPr>
                      </m:accPr>
                      <m:e>
                        <m:r>
                          <m:rPr>
                            <m:nor/>
                          </m:rPr>
                          <a:rPr lang="en-US">
                            <a:latin typeface="Cambria Math"/>
                          </a:rPr>
                          <m:t>y</m:t>
                        </m:r>
                      </m:e>
                    </m:acc>
                  </m:oMath>
                </a14:m>
                <a:r>
                  <a:rPr lang="en-US" baseline="-25000" dirty="0"/>
                  <a:t> </a:t>
                </a:r>
                <a:r>
                  <a:rPr lang="en-US" dirty="0"/>
                  <a:t>is the estimated value of y</a:t>
                </a:r>
                <a:endParaRPr lang="en-US" baseline="-25000" dirty="0"/>
              </a:p>
            </p:txBody>
          </p:sp>
        </mc:Choice>
        <mc:Fallback xmlns="">
          <p:sp>
            <p:nvSpPr>
              <p:cNvPr id="9" name="TextBox 8"/>
              <p:cNvSpPr txBox="1">
                <a:spLocks noRot="1" noChangeAspect="1" noMove="1" noResize="1" noEditPoints="1" noAdjustHandles="1" noChangeArrowheads="1" noChangeShapeType="1" noTextEdit="1"/>
              </p:cNvSpPr>
              <p:nvPr/>
            </p:nvSpPr>
            <p:spPr>
              <a:xfrm>
                <a:off x="5593080" y="3628072"/>
                <a:ext cx="3017520" cy="1754326"/>
              </a:xfrm>
              <a:prstGeom prst="rect">
                <a:avLst/>
              </a:prstGeom>
              <a:blipFill>
                <a:blip r:embed="rId4"/>
                <a:stretch>
                  <a:fillRect l="-1610" t="-1379" b="-4138"/>
                </a:stretch>
              </a:blipFill>
              <a:ln>
                <a:solidFill>
                  <a:schemeClr val="accent6"/>
                </a:solidFill>
              </a:ln>
            </p:spPr>
            <p:txBody>
              <a:bodyPr/>
              <a:lstStyle/>
              <a:p>
                <a:r>
                  <a:rPr lang="en-US">
                    <a:noFill/>
                  </a:rPr>
                  <a:t> </a:t>
                </a:r>
              </a:p>
            </p:txBody>
          </p:sp>
        </mc:Fallback>
      </mc:AlternateContent>
      <p:sp>
        <p:nvSpPr>
          <p:cNvPr id="2" name="Slide Number Placeholder 1"/>
          <p:cNvSpPr>
            <a:spLocks noGrp="1"/>
          </p:cNvSpPr>
          <p:nvPr>
            <p:ph type="sldNum" sz="quarter" idx="12"/>
          </p:nvPr>
        </p:nvSpPr>
        <p:spPr/>
        <p:txBody>
          <a:bodyPr/>
          <a:lstStyle/>
          <a:p>
            <a:r>
              <a:rPr lang="en-US" dirty="0"/>
              <a:t>14-</a:t>
            </a:r>
            <a:fld id="{A68F1C3D-7991-4430-8FD2-6BE0AA8A1311}" type="slidenum">
              <a:rPr lang="en-US" smtClean="0"/>
              <a:pPr/>
              <a:t>6</a:t>
            </a:fld>
            <a:endParaRPr lang="en-US" dirty="0"/>
          </a:p>
        </p:txBody>
      </p:sp>
      <p:pic>
        <p:nvPicPr>
          <p:cNvPr id="4" name="Picture 3">
            <a:extLst>
              <a:ext uri="{FF2B5EF4-FFF2-40B4-BE49-F238E27FC236}">
                <a16:creationId xmlns:a16="http://schemas.microsoft.com/office/drawing/2014/main" xmlns="" id="{65854B82-4BB8-4B62-B891-F322B90BC8B7}"/>
              </a:ext>
            </a:extLst>
          </p:cNvPr>
          <p:cNvPicPr>
            <a:picLocks noChangeAspect="1"/>
          </p:cNvPicPr>
          <p:nvPr/>
        </p:nvPicPr>
        <p:blipFill>
          <a:blip r:embed="rId5"/>
          <a:stretch>
            <a:fillRect/>
          </a:stretch>
        </p:blipFill>
        <p:spPr>
          <a:xfrm>
            <a:off x="381000" y="3628072"/>
            <a:ext cx="5105400" cy="2353788"/>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457200" y="1265872"/>
                <a:ext cx="8229600" cy="2103120"/>
              </a:xfrm>
              <a:prstGeom prst="rect">
                <a:avLst/>
              </a:prstGeom>
              <a:solidFill>
                <a:schemeClr val="bg2"/>
              </a:solidFill>
              <a:ln>
                <a:solidFill>
                  <a:schemeClr val="accent6"/>
                </a:solidFill>
              </a:ln>
            </p:spPr>
            <p:txBody>
              <a:bodyPr wrap="square" rtlCol="0">
                <a:spAutoFit/>
              </a:bodyPr>
              <a:lstStyle/>
              <a:p>
                <a:r>
                  <a:rPr lang="en-US" dirty="0"/>
                  <a:t>Once we determine the regression equation, we can calculate the heating costs for January, given the mean outside temperature is 30 degrees, there are 5 inches of insulation, and the furnace is 10 years old.</a:t>
                </a:r>
              </a:p>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 a + b</a:t>
                </a:r>
                <a:r>
                  <a:rPr lang="en-US" baseline="-25000" dirty="0"/>
                  <a:t>1</a:t>
                </a:r>
                <a:r>
                  <a:rPr lang="en-US" dirty="0"/>
                  <a:t>x</a:t>
                </a:r>
                <a:r>
                  <a:rPr lang="en-US" baseline="-25000" dirty="0"/>
                  <a:t>1</a:t>
                </a:r>
                <a:r>
                  <a:rPr lang="en-US" dirty="0"/>
                  <a:t> +b</a:t>
                </a:r>
                <a:r>
                  <a:rPr lang="en-US" baseline="-25000" dirty="0"/>
                  <a:t>2</a:t>
                </a:r>
                <a:r>
                  <a:rPr lang="en-US" dirty="0"/>
                  <a:t>x</a:t>
                </a:r>
                <a:r>
                  <a:rPr lang="en-US" baseline="-25000" dirty="0"/>
                  <a:t>2</a:t>
                </a:r>
                <a:r>
                  <a:rPr lang="en-US" dirty="0"/>
                  <a:t>+b</a:t>
                </a:r>
                <a:r>
                  <a:rPr lang="en-US" baseline="-25000" dirty="0"/>
                  <a:t>3</a:t>
                </a:r>
                <a:r>
                  <a:rPr lang="en-US" dirty="0"/>
                  <a:t>x</a:t>
                </a:r>
                <a:r>
                  <a:rPr lang="en-US" baseline="-25000" dirty="0"/>
                  <a:t>3</a:t>
                </a:r>
              </a:p>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 427.194 – 4.583x</a:t>
                </a:r>
                <a:r>
                  <a:rPr lang="en-US" baseline="-25000" dirty="0"/>
                  <a:t>1</a:t>
                </a:r>
                <a:r>
                  <a:rPr lang="en-US" dirty="0"/>
                  <a:t> – 14.831x</a:t>
                </a:r>
                <a:r>
                  <a:rPr lang="en-US" baseline="-25000" dirty="0"/>
                  <a:t>2</a:t>
                </a:r>
                <a:r>
                  <a:rPr lang="en-US" dirty="0"/>
                  <a:t> + 6.101x</a:t>
                </a:r>
                <a:r>
                  <a:rPr lang="en-US" baseline="-25000" dirty="0"/>
                  <a:t>3</a:t>
                </a:r>
              </a:p>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 = 427.194 - 4.583(30) – 14.831(5) + 6.101(10) = 276.56</a:t>
                </a:r>
              </a:p>
              <a:p>
                <a:r>
                  <a:rPr lang="en-US" dirty="0"/>
                  <a:t>Thus, the estimated heating costs for January are $276.56</a:t>
                </a:r>
              </a:p>
              <a:p>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457200" y="1265872"/>
                <a:ext cx="8229600" cy="2103120"/>
              </a:xfrm>
              <a:prstGeom prst="rect">
                <a:avLst/>
              </a:prstGeom>
              <a:blipFill rotWithShape="1">
                <a:blip r:embed="rId6"/>
                <a:stretch>
                  <a:fillRect b="-7471"/>
                </a:stretch>
              </a:blipFill>
              <a:ln>
                <a:solidFill>
                  <a:schemeClr val="accent6"/>
                </a:solidFill>
              </a:ln>
            </p:spPr>
            <p:txBody>
              <a:bodyPr/>
              <a:lstStyle/>
              <a:p>
                <a:r>
                  <a:rPr lang="en-US">
                    <a:noFill/>
                  </a:rPr>
                  <a:t> </a:t>
                </a:r>
              </a:p>
            </p:txBody>
          </p:sp>
        </mc:Fallback>
      </mc:AlternateContent>
    </p:spTree>
    <p:extLst>
      <p:ext uri="{BB962C8B-B14F-4D97-AF65-F5344CB8AC3E}">
        <p14:creationId xmlns:p14="http://schemas.microsoft.com/office/powerpoint/2010/main" val="1198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Table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457200" y="1219200"/>
            <a:ext cx="8229600" cy="5120640"/>
          </a:xfrm>
        </p:spPr>
        <p:txBody>
          <a:bodyPr/>
          <a:lstStyle/>
          <a:p>
            <a:r>
              <a:rPr lang="en-US" dirty="0"/>
              <a:t>An ANOVA table summarizes the multiple regression analysis</a:t>
            </a:r>
          </a:p>
          <a:p>
            <a:r>
              <a:rPr lang="en-US" dirty="0"/>
              <a:t>It reports the total amount of the variation divided in two components</a:t>
            </a:r>
          </a:p>
          <a:p>
            <a:pPr lvl="1"/>
            <a:r>
              <a:rPr lang="en-US" sz="2600" dirty="0">
                <a:solidFill>
                  <a:schemeClr val="tx1"/>
                </a:solidFill>
              </a:rPr>
              <a:t>The regression, the variation in all the independent variables</a:t>
            </a:r>
          </a:p>
          <a:p>
            <a:pPr lvl="1"/>
            <a:r>
              <a:rPr lang="en-US" sz="2600" dirty="0">
                <a:solidFill>
                  <a:schemeClr val="tx1"/>
                </a:solidFill>
              </a:rPr>
              <a:t>The residual or error, the unexplained variation of y</a:t>
            </a:r>
          </a:p>
          <a:p>
            <a:r>
              <a:rPr lang="en-US" dirty="0"/>
              <a:t>It reports the degrees of freedom of the independent variables, the error variation, and the total variation</a:t>
            </a:r>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7</a:t>
            </a:fld>
            <a:endParaRPr lang="en-US" dirty="0"/>
          </a:p>
        </p:txBody>
      </p:sp>
      <p:pic>
        <p:nvPicPr>
          <p:cNvPr id="5" name="Picture 4" descr="Screen Shot 2020-10-30 at 3.52.22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5181600"/>
            <a:ext cx="6609411" cy="990600"/>
          </a:xfrm>
          <a:prstGeom prst="rect">
            <a:avLst/>
          </a:prstGeom>
        </p:spPr>
      </p:pic>
    </p:spTree>
    <p:extLst>
      <p:ext uri="{BB962C8B-B14F-4D97-AF65-F5344CB8AC3E}">
        <p14:creationId xmlns:p14="http://schemas.microsoft.com/office/powerpoint/2010/main" val="650655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Effectiveness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There are two measures of effectiveness of the regression equation</a:t>
            </a:r>
          </a:p>
          <a:p>
            <a:r>
              <a:rPr lang="en-US" dirty="0"/>
              <a:t>The </a:t>
            </a:r>
            <a:r>
              <a:rPr lang="en-US" b="1" dirty="0"/>
              <a:t>multiple standard error </a:t>
            </a:r>
            <a:r>
              <a:rPr lang="en-US" dirty="0"/>
              <a:t>of the estimate is similar to the standard deviation</a:t>
            </a:r>
          </a:p>
          <a:p>
            <a:pPr lvl="1"/>
            <a:r>
              <a:rPr lang="en-US" dirty="0">
                <a:solidFill>
                  <a:schemeClr val="tx1"/>
                </a:solidFill>
              </a:rPr>
              <a:t>It is measured in the same units as the dependent variable</a:t>
            </a:r>
          </a:p>
          <a:p>
            <a:pPr lvl="1"/>
            <a:r>
              <a:rPr lang="en-US" dirty="0">
                <a:solidFill>
                  <a:schemeClr val="tx1"/>
                </a:solidFill>
              </a:rPr>
              <a:t>It is based on squared deviations between the observed and predicted values of the dependent variable</a:t>
            </a:r>
          </a:p>
          <a:p>
            <a:pPr lvl="1"/>
            <a:r>
              <a:rPr lang="en-US" dirty="0">
                <a:solidFill>
                  <a:schemeClr val="tx1"/>
                </a:solidFill>
              </a:rPr>
              <a:t>It ranges from 0 to plus infinity</a:t>
            </a:r>
          </a:p>
          <a:p>
            <a:pPr lvl="1"/>
            <a:r>
              <a:rPr lang="en-US" dirty="0">
                <a:solidFill>
                  <a:schemeClr val="tx1"/>
                </a:solidFill>
              </a:rPr>
              <a:t>It is calculated from the following equation</a:t>
            </a:r>
          </a:p>
          <a:p>
            <a:endParaRPr lang="en-US" dirty="0"/>
          </a:p>
        </p:txBody>
      </p:sp>
      <p:sp>
        <p:nvSpPr>
          <p:cNvPr id="6" name="Slide Number Placeholder 5"/>
          <p:cNvSpPr>
            <a:spLocks noGrp="1"/>
          </p:cNvSpPr>
          <p:nvPr>
            <p:ph type="sldNum" sz="quarter" idx="12"/>
          </p:nvPr>
        </p:nvSpPr>
        <p:spPr/>
        <p:txBody>
          <a:bodyPr/>
          <a:lstStyle/>
          <a:p>
            <a:r>
              <a:rPr lang="en-US" dirty="0"/>
              <a:t>14-</a:t>
            </a:r>
            <a:fld id="{F38DF745-7D3F-47F4-83A3-874385CFAA69}" type="slidenum">
              <a:rPr lang="en-US" smtClean="0"/>
              <a:pPr/>
              <a:t>8</a:t>
            </a:fld>
            <a:endParaRPr lang="en-US" dirty="0"/>
          </a:p>
        </p:txBody>
      </p:sp>
      <p:pic>
        <p:nvPicPr>
          <p:cNvPr id="5" name="Picture 4" descr="Screen Shot 2020-10-30 at 3.53.47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5029200"/>
            <a:ext cx="8773886" cy="1066800"/>
          </a:xfrm>
          <a:prstGeom prst="rect">
            <a:avLst/>
          </a:prstGeom>
        </p:spPr>
      </p:pic>
    </p:spTree>
    <p:extLst>
      <p:ext uri="{BB962C8B-B14F-4D97-AF65-F5344CB8AC3E}">
        <p14:creationId xmlns:p14="http://schemas.microsoft.com/office/powerpoint/2010/main" val="1125321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Table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 </a:t>
            </a:r>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1447800" y="4085117"/>
                <a:ext cx="6248400" cy="914400"/>
              </a:xfrm>
              <a:prstGeom prst="rect">
                <a:avLst/>
              </a:prstGeom>
              <a:solidFill>
                <a:schemeClr val="bg2"/>
              </a:solidFill>
              <a:ln>
                <a:solidFill>
                  <a:schemeClr val="accent6"/>
                </a:solidFill>
              </a:ln>
            </p:spPr>
            <p:txBody>
              <a:bodyPr wrap="square" rtlCol="0">
                <a:spAutoFit/>
              </a:bodyPr>
              <a:lstStyle/>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 427.194 – 4.583x</a:t>
                </a:r>
                <a:r>
                  <a:rPr lang="en-US" baseline="-25000" dirty="0"/>
                  <a:t>1</a:t>
                </a:r>
                <a:r>
                  <a:rPr lang="en-US" dirty="0"/>
                  <a:t> – 14.831x</a:t>
                </a:r>
                <a:r>
                  <a:rPr lang="en-US" baseline="-25000" dirty="0"/>
                  <a:t>2</a:t>
                </a:r>
                <a:r>
                  <a:rPr lang="en-US" dirty="0"/>
                  <a:t> + 6.101x</a:t>
                </a:r>
                <a:r>
                  <a:rPr lang="en-US" baseline="-25000" dirty="0"/>
                  <a:t>3</a:t>
                </a:r>
              </a:p>
              <a:p>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r>
                      <a:rPr lang="en-US" i="1">
                        <a:latin typeface="Cambria Math"/>
                      </a:rPr>
                      <m:t> </m:t>
                    </m:r>
                  </m:oMath>
                </a14:m>
                <a:r>
                  <a:rPr lang="en-US" dirty="0"/>
                  <a:t>= 427.194 – 4.583(35) – 14.831(3) + 6.101(6) = $258.90</a:t>
                </a:r>
              </a:p>
              <a:p>
                <a:r>
                  <a:rPr lang="en-US" dirty="0"/>
                  <a:t>Then, (y- </a:t>
                </a:r>
                <a14:m>
                  <m:oMath xmlns:m="http://schemas.openxmlformats.org/officeDocument/2006/math" xmlns="">
                    <m:acc>
                      <m:accPr>
                        <m:chr m:val="̂"/>
                        <m:ctrlPr>
                          <a:rPr lang="en-US" i="1">
                            <a:latin typeface="Cambria Math" panose="02040503050406030204" pitchFamily="18" charset="0"/>
                          </a:rPr>
                        </m:ctrlPr>
                      </m:accPr>
                      <m:e>
                        <m:r>
                          <m:rPr>
                            <m:nor/>
                          </m:rPr>
                          <a:rPr lang="en-US">
                            <a:latin typeface="Cambria Math"/>
                          </a:rPr>
                          <m:t>y</m:t>
                        </m:r>
                      </m:e>
                    </m:acc>
                  </m:oMath>
                </a14:m>
                <a:r>
                  <a:rPr lang="en-US" dirty="0"/>
                  <a:t>)</a:t>
                </a:r>
                <a:r>
                  <a:rPr lang="en-US" baseline="30000" dirty="0"/>
                  <a:t>2</a:t>
                </a:r>
                <a:r>
                  <a:rPr lang="en-US" dirty="0"/>
                  <a:t> = (250 – 258.90)</a:t>
                </a:r>
                <a:r>
                  <a:rPr lang="en-US" baseline="30000" dirty="0"/>
                  <a:t>2</a:t>
                </a:r>
                <a:r>
                  <a:rPr lang="en-US" dirty="0"/>
                  <a:t> = (8.90)</a:t>
                </a:r>
                <a:r>
                  <a:rPr lang="en-US" baseline="30000" dirty="0"/>
                  <a:t>2</a:t>
                </a:r>
                <a:r>
                  <a:rPr lang="en-US" dirty="0"/>
                  <a:t> = 79.21 </a:t>
                </a:r>
              </a:p>
              <a:p>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1447800" y="4085117"/>
                <a:ext cx="6248400" cy="914400"/>
              </a:xfrm>
              <a:prstGeom prst="rect">
                <a:avLst/>
              </a:prstGeom>
              <a:blipFill>
                <a:blip r:embed="rId3"/>
                <a:stretch>
                  <a:fillRect l="-779" t="-2632" b="-9868"/>
                </a:stretch>
              </a:blipFill>
              <a:ln>
                <a:solidFill>
                  <a:schemeClr val="accent6"/>
                </a:solidFill>
              </a:ln>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14-</a:t>
            </a:r>
            <a:fld id="{A68F1C3D-7991-4430-8FD2-6BE0AA8A1311}" type="slidenum">
              <a:rPr lang="en-US" smtClean="0"/>
              <a:pPr/>
              <a:t>9</a:t>
            </a:fld>
            <a:endParaRPr lang="en-US" dirty="0"/>
          </a:p>
        </p:txBody>
      </p:sp>
      <p:pic>
        <p:nvPicPr>
          <p:cNvPr id="5" name="Picture 4">
            <a:extLst>
              <a:ext uri="{FF2B5EF4-FFF2-40B4-BE49-F238E27FC236}">
                <a16:creationId xmlns:a16="http://schemas.microsoft.com/office/drawing/2014/main" xmlns="" id="{4B8EB3CB-319A-4665-924A-211E66741C3D}"/>
              </a:ext>
            </a:extLst>
          </p:cNvPr>
          <p:cNvPicPr>
            <a:picLocks noChangeAspect="1"/>
          </p:cNvPicPr>
          <p:nvPr/>
        </p:nvPicPr>
        <p:blipFill>
          <a:blip r:embed="rId4"/>
          <a:stretch>
            <a:fillRect/>
          </a:stretch>
        </p:blipFill>
        <p:spPr>
          <a:xfrm>
            <a:off x="1524000" y="1266190"/>
            <a:ext cx="6096000" cy="2705676"/>
          </a:xfrm>
          <a:prstGeom prst="rect">
            <a:avLst/>
          </a:prstGeom>
        </p:spPr>
      </p:pic>
      <p:pic>
        <p:nvPicPr>
          <p:cNvPr id="10" name="Picture 9">
            <a:extLst>
              <a:ext uri="{FF2B5EF4-FFF2-40B4-BE49-F238E27FC236}">
                <a16:creationId xmlns:a16="http://schemas.microsoft.com/office/drawing/2014/main" xmlns="" id="{B8010C0D-69E7-4784-83FA-2623C6C18F10}"/>
              </a:ext>
            </a:extLst>
          </p:cNvPr>
          <p:cNvPicPr>
            <a:picLocks noChangeAspect="1"/>
          </p:cNvPicPr>
          <p:nvPr/>
        </p:nvPicPr>
        <p:blipFill>
          <a:blip r:embed="rId5"/>
          <a:stretch>
            <a:fillRect/>
          </a:stretch>
        </p:blipFill>
        <p:spPr>
          <a:xfrm>
            <a:off x="1914525" y="5638800"/>
            <a:ext cx="5314950" cy="556080"/>
          </a:xfrm>
          <a:prstGeom prst="rect">
            <a:avLst/>
          </a:prstGeom>
        </p:spPr>
      </p:pic>
      <p:sp>
        <p:nvSpPr>
          <p:cNvPr id="12" name="TextBox 11">
            <a:extLst>
              <a:ext uri="{FF2B5EF4-FFF2-40B4-BE49-F238E27FC236}">
                <a16:creationId xmlns:a16="http://schemas.microsoft.com/office/drawing/2014/main" xmlns="" id="{100C6F2C-EF5E-4040-BB70-1AF87F523994}"/>
              </a:ext>
            </a:extLst>
          </p:cNvPr>
          <p:cNvSpPr txBox="1"/>
          <p:nvPr/>
        </p:nvSpPr>
        <p:spPr>
          <a:xfrm>
            <a:off x="533400" y="5257800"/>
            <a:ext cx="8077200" cy="369332"/>
          </a:xfrm>
          <a:prstGeom prst="rect">
            <a:avLst/>
          </a:prstGeom>
          <a:noFill/>
        </p:spPr>
        <p:txBody>
          <a:bodyPr wrap="square" rtlCol="0">
            <a:spAutoFit/>
          </a:bodyPr>
          <a:lstStyle/>
          <a:p>
            <a:r>
              <a:rPr lang="en-US" dirty="0"/>
              <a:t>Multiple Standard Error of the estimate</a:t>
            </a:r>
          </a:p>
        </p:txBody>
      </p:sp>
    </p:spTree>
    <p:extLst>
      <p:ext uri="{BB962C8B-B14F-4D97-AF65-F5344CB8AC3E}">
        <p14:creationId xmlns:p14="http://schemas.microsoft.com/office/powerpoint/2010/main" val="125723837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2313</TotalTime>
  <Words>6414</Words>
  <Application>Microsoft Macintosh PowerPoint</Application>
  <PresentationFormat>On-screen Show (4:3)</PresentationFormat>
  <Paragraphs>438</Paragraphs>
  <Slides>37</Slides>
  <Notes>31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Origin</vt:lpstr>
      <vt:lpstr>Multiple Regression Analysis</vt:lpstr>
      <vt:lpstr>Learning Objectives</vt:lpstr>
      <vt:lpstr>Multiple Regression Analysis</vt:lpstr>
      <vt:lpstr>Multiple Regression Analysis (2 of 2)</vt:lpstr>
      <vt:lpstr>Multiple Regression Analysis Example</vt:lpstr>
      <vt:lpstr>Multiple Regression Analysis Example (2 of 2)</vt:lpstr>
      <vt:lpstr>ANOVA Table</vt:lpstr>
      <vt:lpstr>Measures of Effectiveness</vt:lpstr>
      <vt:lpstr>ANOVA Table (2 of 2)</vt:lpstr>
      <vt:lpstr>Measures of Effectiveness (2 of 3)</vt:lpstr>
      <vt:lpstr>Measures of Effectiveness (3 of 3)</vt:lpstr>
      <vt:lpstr>Global Test</vt:lpstr>
      <vt:lpstr>Global Test (2 of 4)</vt:lpstr>
      <vt:lpstr>Global Test (3 of 4)</vt:lpstr>
      <vt:lpstr>Global Test (4 of 4)</vt:lpstr>
      <vt:lpstr>Test for Individual Variables</vt:lpstr>
      <vt:lpstr>Evaluating Individual Regression Coefficients Example</vt:lpstr>
      <vt:lpstr>Evaluating Individual Regression Coefficients Example (2 of 2)</vt:lpstr>
      <vt:lpstr>Multiple Regression Assumptions</vt:lpstr>
      <vt:lpstr>Linear Relationship Assumption</vt:lpstr>
      <vt:lpstr>Linear Relationship Assumption Continued</vt:lpstr>
      <vt:lpstr>Variation Assumption</vt:lpstr>
      <vt:lpstr>Normal Probability Assumption</vt:lpstr>
      <vt:lpstr>Evaluating Multicollinearity</vt:lpstr>
      <vt:lpstr>Variables Not Correlated Assumption Example</vt:lpstr>
      <vt:lpstr>Independent Observations Assumption</vt:lpstr>
      <vt:lpstr>Techniques to Build a Regression Model</vt:lpstr>
      <vt:lpstr>Dummy Variable Example</vt:lpstr>
      <vt:lpstr>Dummy Variable Example (2 of 3)</vt:lpstr>
      <vt:lpstr>Dummy Variable Example (3 of 3)</vt:lpstr>
      <vt:lpstr>Stepwise Regression</vt:lpstr>
      <vt:lpstr>Stepwise Regression Technique</vt:lpstr>
      <vt:lpstr>Stepwise Regression Technique Continued</vt:lpstr>
      <vt:lpstr>Chapter 14 Practice Problems</vt:lpstr>
      <vt:lpstr>Question 3</vt:lpstr>
      <vt:lpstr>Question 5</vt:lpstr>
      <vt:lpstr>Question 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241</cp:revision>
  <dcterms:created xsi:type="dcterms:W3CDTF">2011-09-06T13:22:08Z</dcterms:created>
  <dcterms:modified xsi:type="dcterms:W3CDTF">2020-10-30T21:17:38Z</dcterms:modified>
</cp:coreProperties>
</file>