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5"/>
  </p:notesMasterIdLst>
  <p:handoutMasterIdLst>
    <p:handoutMasterId r:id="rId46"/>
  </p:handoutMasterIdLst>
  <p:sldIdLst>
    <p:sldId id="256" r:id="rId2"/>
    <p:sldId id="257" r:id="rId3"/>
    <p:sldId id="269" r:id="rId4"/>
    <p:sldId id="258" r:id="rId5"/>
    <p:sldId id="273" r:id="rId6"/>
    <p:sldId id="259" r:id="rId7"/>
    <p:sldId id="274" r:id="rId8"/>
    <p:sldId id="275" r:id="rId9"/>
    <p:sldId id="276" r:id="rId10"/>
    <p:sldId id="260" r:id="rId11"/>
    <p:sldId id="271" r:id="rId12"/>
    <p:sldId id="278" r:id="rId13"/>
    <p:sldId id="292" r:id="rId14"/>
    <p:sldId id="277" r:id="rId15"/>
    <p:sldId id="261" r:id="rId16"/>
    <p:sldId id="279" r:id="rId17"/>
    <p:sldId id="262" r:id="rId18"/>
    <p:sldId id="280" r:id="rId19"/>
    <p:sldId id="281" r:id="rId20"/>
    <p:sldId id="282" r:id="rId21"/>
    <p:sldId id="263" r:id="rId22"/>
    <p:sldId id="283" r:id="rId23"/>
    <p:sldId id="293" r:id="rId24"/>
    <p:sldId id="284" r:id="rId25"/>
    <p:sldId id="264" r:id="rId26"/>
    <p:sldId id="285" r:id="rId27"/>
    <p:sldId id="265" r:id="rId28"/>
    <p:sldId id="286" r:id="rId29"/>
    <p:sldId id="266" r:id="rId30"/>
    <p:sldId id="287" r:id="rId31"/>
    <p:sldId id="288" r:id="rId32"/>
    <p:sldId id="289" r:id="rId33"/>
    <p:sldId id="290" r:id="rId34"/>
    <p:sldId id="294" r:id="rId35"/>
    <p:sldId id="291" r:id="rId36"/>
    <p:sldId id="295" r:id="rId37"/>
    <p:sldId id="296" r:id="rId38"/>
    <p:sldId id="297" r:id="rId39"/>
    <p:sldId id="298" r:id="rId40"/>
    <p:sldId id="300" r:id="rId41"/>
    <p:sldId id="301" r:id="rId42"/>
    <p:sldId id="302" r:id="rId43"/>
    <p:sldId id="30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43" autoAdjust="0"/>
    <p:restoredTop sz="83309" autoAdjust="0"/>
  </p:normalViewPr>
  <p:slideViewPr>
    <p:cSldViewPr>
      <p:cViewPr varScale="1">
        <p:scale>
          <a:sx n="78" d="100"/>
          <a:sy n="78" d="100"/>
        </p:scale>
        <p:origin x="-112" y="-456"/>
      </p:cViewPr>
      <p:guideLst>
        <p:guide orient="horz" pos="2160"/>
        <p:guide pos="2880"/>
      </p:guideLst>
    </p:cSldViewPr>
  </p:slideViewPr>
  <p:outlineViewPr>
    <p:cViewPr>
      <p:scale>
        <a:sx n="33" d="100"/>
        <a:sy n="33" d="100"/>
      </p:scale>
      <p:origin x="0" y="3483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commentAuthors" Target="commentAuthors.xml"/><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 we study the relationship</a:t>
            </a:r>
            <a:r>
              <a:rPr lang="en-US" baseline="0" dirty="0"/>
              <a:t> between two interval- or ratio-level variables and develop numerical measures to express the relationship between two variables. We also develop an equation to express the relationship between variables. We examine both correlation analysis and regression analysis.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test a hypothesis that a population correlation (</a:t>
                </a:r>
                <a14:m>
                  <m:oMath xmlns:m="http://schemas.openxmlformats.org/officeDocument/2006/math" xmlns="">
                    <m:r>
                      <m:rPr>
                        <m:nor/>
                      </m:rPr>
                      <a:rPr lang="en-US" i="0" smtClean="0">
                        <a:latin typeface="Cambria Math"/>
                        <a:ea typeface="Cambria Math"/>
                      </a:rPr>
                      <m:t>ρ</m:t>
                    </m:r>
                  </m:oMath>
                </a14:m>
                <a:r>
                  <a:rPr lang="en-US" dirty="0"/>
                  <a:t>, pronounced rho) is different from 0</a:t>
                </a:r>
                <a:r>
                  <a:rPr lang="en-US" baseline="0" dirty="0"/>
                  <a:t>. It begins on the next slide.</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test a hypothesis that a population correlation (</a:t>
                </a:r>
                <a:r>
                  <a:rPr lang="en-US" i="0" smtClean="0">
                    <a:latin typeface="Cambria Math"/>
                    <a:ea typeface="Cambria Math"/>
                  </a:rPr>
                  <a:t>"ρ"</a:t>
                </a:r>
                <a:r>
                  <a:rPr lang="en-US" dirty="0" smtClean="0"/>
                  <a:t>) is different from 0</a:t>
                </a:r>
                <a:r>
                  <a:rPr lang="en-US" baseline="0" dirty="0" smtClean="0"/>
                  <a:t>. It begins on the next slide.</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2015078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population in this example is all of the salespeople employed by the firm. This is a two-tailed test. We use Appendix B.5 for degrees of freedom n-2=15-2=13 and a level of significance of .05. Use formula 13-2; </a:t>
            </a:r>
            <a:r>
              <a:rPr lang="en-US" baseline="0" dirty="0"/>
              <a:t>the result is 6.216. We reject the null hypothesis; there is correlation with respect to the number of sales calls made and the number of copiers sold in the population of salespeople.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015078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a:t>
            </a:r>
            <a:r>
              <a:rPr lang="en-US" baseline="0" dirty="0"/>
              <a:t> one-tailed (right-tailed) test. </a:t>
            </a:r>
            <a:r>
              <a:rPr lang="en-US" dirty="0"/>
              <a:t>The degrees of freedom</a:t>
            </a:r>
            <a:r>
              <a:rPr lang="en-US" baseline="0" dirty="0"/>
              <a:t> in this test is n − 2 = 180 − 2 = 178; but Appendix B.5 doesn’t have 178, so we use 180, so the critical value is 1.653. We use formula 13-2 and conclude the sample correlation is too large to have come from a population with no correlation. The outcome of a marketing campaign directed to older buyers is uncertain.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015078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least squares criterion is used to determine the regression equation.</a:t>
            </a:r>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907834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lines</a:t>
            </a:r>
            <a:r>
              <a:rPr lang="en-US" baseline="0" dirty="0"/>
              <a:t> drawn in the chart on the right represents the judgement of four people. </a:t>
            </a:r>
            <a:r>
              <a:rPr lang="en-US" dirty="0"/>
              <a:t>The method that results in a single, best regression line is called the least squares principle.</a:t>
            </a:r>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859186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 drawn</a:t>
            </a:r>
            <a:r>
              <a:rPr lang="en-US" baseline="0" dirty="0"/>
              <a:t> in chart 13-9 is the best fitting line and is drawn using the least squares method. It is the best fitting because the sum of the squares of the vertical deviations about it is at a minimum; the sum of the squares is 24. Chart 13-10 and 13-11 was drawn differently and their sum of the squares is 44 and 132 respectively.</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2043593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general form of the linear</a:t>
                </a:r>
                <a:r>
                  <a:rPr lang="en-US" baseline="0" dirty="0"/>
                  <a:t> regression line is the same as the equation of any line. </a:t>
                </a:r>
                <a:r>
                  <a:rPr lang="en-US" dirty="0"/>
                  <a:t>In the formula, a is It is the value of when x = 0</a:t>
                </a:r>
                <a:r>
                  <a:rPr lang="en-US" baseline="0" dirty="0"/>
                  <a:t> and b </a:t>
                </a:r>
                <a:r>
                  <a:rPr lang="en-US" dirty="0"/>
                  <a:t>shows the amount of change </a:t>
                </a:r>
                <a:r>
                  <a:rPr lang="en-US" dirty="0" smtClean="0"/>
                  <a:t>in </a:t>
                </a:r>
                <a:r>
                  <a:rPr lang="en-US" dirty="0"/>
                  <a:t>for a change of one unit in x. A positive value for b reflects a direct relationship between the two variables</a:t>
                </a:r>
                <a:r>
                  <a:rPr lang="en-US" baseline="0" dirty="0"/>
                  <a:t> and a negative value indicates an inverse relationship. In formula 13-4, r is the correlation coefficient and s</a:t>
                </a:r>
                <a:r>
                  <a:rPr lang="en-US" baseline="-25000" dirty="0"/>
                  <a:t>y</a:t>
                </a:r>
                <a:r>
                  <a:rPr lang="en-US" baseline="0" dirty="0"/>
                  <a:t> and s</a:t>
                </a:r>
                <a:r>
                  <a:rPr lang="en-US" baseline="-25000" dirty="0"/>
                  <a:t>x</a:t>
                </a:r>
                <a:r>
                  <a:rPr lang="en-US" baseline="0" dirty="0"/>
                  <a:t> are the standard deviations of the y and x variables. In equation 13-5 and </a:t>
                </a:r>
                <a:r>
                  <a:rPr lang="en-US" baseline="0" dirty="0" smtClean="0"/>
                  <a:t>are </a:t>
                </a:r>
                <a:r>
                  <a:rPr lang="en-US" baseline="0" dirty="0"/>
                  <a:t>the means of the y and x variables.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general form of the linear</a:t>
                </a:r>
                <a:r>
                  <a:rPr lang="en-US" baseline="0" dirty="0" smtClean="0"/>
                  <a:t> regression line is the same as the equation of any line. </a:t>
                </a:r>
                <a:r>
                  <a:rPr lang="en-US" dirty="0" smtClean="0"/>
                  <a:t>In the formula, a is </a:t>
                </a:r>
                <a:r>
                  <a:rPr lang="en-US" dirty="0" smtClean="0"/>
                  <a:t>It is the value of </a:t>
                </a:r>
                <a:r>
                  <a:rPr lang="en-US" i="0">
                    <a:latin typeface="Cambria Math"/>
                  </a:rPr>
                  <a:t>"y"  ̂  </a:t>
                </a:r>
                <a:r>
                  <a:rPr lang="en-US" dirty="0" smtClean="0"/>
                  <a:t>when x = </a:t>
                </a:r>
                <a:r>
                  <a:rPr lang="en-US" dirty="0" smtClean="0"/>
                  <a:t>0</a:t>
                </a:r>
                <a:r>
                  <a:rPr lang="en-US" baseline="0" dirty="0" smtClean="0"/>
                  <a:t> and b </a:t>
                </a:r>
                <a:r>
                  <a:rPr lang="en-US" dirty="0" smtClean="0"/>
                  <a:t>shows </a:t>
                </a:r>
                <a:r>
                  <a:rPr lang="en-US" dirty="0" smtClean="0"/>
                  <a:t>the amount of change in </a:t>
                </a:r>
                <a:r>
                  <a:rPr lang="en-US" i="0">
                    <a:latin typeface="Cambria Math"/>
                  </a:rPr>
                  <a:t>"y"  ̂</a:t>
                </a:r>
                <a:r>
                  <a:rPr lang="en-US" dirty="0" smtClean="0"/>
                  <a:t> for a change of </a:t>
                </a:r>
                <a:r>
                  <a:rPr lang="en-US" dirty="0" smtClean="0"/>
                  <a:t>one </a:t>
                </a:r>
                <a:r>
                  <a:rPr lang="en-US" dirty="0" smtClean="0"/>
                  <a:t>unit in </a:t>
                </a:r>
                <a:r>
                  <a:rPr lang="en-US" dirty="0" smtClean="0"/>
                  <a:t>x. A positive value for b reflects a direct relationship between the two variables</a:t>
                </a:r>
                <a:r>
                  <a:rPr lang="en-US" baseline="0" dirty="0" smtClean="0"/>
                  <a:t> and a negative value indicates an inverse relationship. In formula 13-4, r is the correlation coefficient and </a:t>
                </a:r>
                <a:r>
                  <a:rPr lang="en-US" baseline="0" dirty="0" err="1" smtClean="0"/>
                  <a:t>s</a:t>
                </a:r>
                <a:r>
                  <a:rPr lang="en-US" baseline="-25000" dirty="0" err="1" smtClean="0"/>
                  <a:t>y</a:t>
                </a:r>
                <a:r>
                  <a:rPr lang="en-US" baseline="0" dirty="0" smtClean="0"/>
                  <a:t> and </a:t>
                </a:r>
                <a:r>
                  <a:rPr lang="en-US" baseline="0" dirty="0" err="1" smtClean="0"/>
                  <a:t>s</a:t>
                </a:r>
                <a:r>
                  <a:rPr lang="en-US" baseline="-25000" dirty="0" err="1" smtClean="0"/>
                  <a:t>x</a:t>
                </a:r>
                <a:r>
                  <a:rPr lang="en-US" baseline="0" dirty="0" smtClean="0"/>
                  <a:t> are the standard deviations of the y and x variables. In equation 13-5 </a:t>
                </a:r>
                <a:r>
                  <a:rPr lang="en-US" b="0" i="0" baseline="0" smtClean="0">
                    <a:latin typeface="Cambria Math"/>
                  </a:rPr>
                  <a:t>"y"  ̅</a:t>
                </a:r>
                <a:r>
                  <a:rPr lang="en-US" baseline="0" dirty="0" smtClean="0"/>
                  <a:t>and </a:t>
                </a:r>
                <a:r>
                  <a:rPr lang="en-US" b="0" i="0" baseline="0" smtClean="0">
                    <a:latin typeface="Cambria Math"/>
                  </a:rPr>
                  <a:t>"x"  ̅</a:t>
                </a:r>
                <a:r>
                  <a:rPr lang="en-US" baseline="0" dirty="0" smtClean="0"/>
                  <a:t> are the means of the y and x variables.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16364755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 value of .2608 indicates that for each additional sales call, the sales representative can expect to increase</a:t>
            </a:r>
            <a:r>
              <a:rPr lang="en-US" baseline="0" dirty="0"/>
              <a:t> the number of copiers sold by about .2608. So 20 additional sales calls in a month will result in about five more copiers being sold.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642088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 of regression is drawn</a:t>
            </a:r>
            <a:r>
              <a:rPr lang="en-US" baseline="0" dirty="0"/>
              <a:t> on the scatter diagram. Estimated sales for all sales representatives are calculated using the formula we determined earlier and placed in the table. The regression line will always pass through the mean of variables x and y. Plus, there is no other line through the data where the sum of the deviations is smaller.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3362783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next step is to conduct</a:t>
                </a:r>
                <a:r>
                  <a:rPr lang="en-US" baseline="0" dirty="0"/>
                  <a:t> a test of hypothesis to see if the slope of the regression line</a:t>
                </a:r>
                <a:r>
                  <a:rPr lang="en-US" dirty="0"/>
                  <a:t> is different from zero. If we find that</a:t>
                </a:r>
                <a:r>
                  <a:rPr lang="en-US" baseline="0" dirty="0"/>
                  <a:t> the slope </a:t>
                </a:r>
                <a:r>
                  <a:rPr lang="en-US" dirty="0"/>
                  <a:t>is different from zero, then we can conclude that using the regression equation adds to our ability</a:t>
                </a:r>
                <a:r>
                  <a:rPr lang="en-US" baseline="0" dirty="0"/>
                  <a:t> to predict the dependent variable based on the independent variable. </a:t>
                </a:r>
                <a:r>
                  <a:rPr lang="en-US" dirty="0"/>
                  <a:t>The test</a:t>
                </a:r>
                <a:r>
                  <a:rPr lang="en-US" baseline="0" dirty="0"/>
                  <a:t> is </a:t>
                </a:r>
                <a:r>
                  <a:rPr lang="en-US" dirty="0"/>
                  <a:t>equivalent to the test for the correlation coefficient. We use </a:t>
                </a:r>
                <a14:m>
                  <m:oMath xmlns:m="http://schemas.openxmlformats.org/officeDocument/2006/math" xmlns="">
                    <m:r>
                      <m:rPr>
                        <m:nor/>
                      </m:rPr>
                      <a:rPr lang="en-US" i="0" smtClean="0">
                        <a:latin typeface="Cambria Math"/>
                        <a:ea typeface="Cambria Math"/>
                      </a:rPr>
                      <m:t>β</m:t>
                    </m:r>
                  </m:oMath>
                </a14:m>
                <a:r>
                  <a:rPr lang="en-US" dirty="0"/>
                  <a:t> to represent the population</a:t>
                </a:r>
                <a:r>
                  <a:rPr lang="en-US" baseline="0" dirty="0"/>
                  <a:t> slope.</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next step is to conduct</a:t>
                </a:r>
                <a:r>
                  <a:rPr lang="en-US" baseline="0" dirty="0" smtClean="0"/>
                  <a:t> a test of hypothesis to see if the slope of the regression line</a:t>
                </a:r>
                <a:r>
                  <a:rPr lang="en-US" dirty="0" smtClean="0"/>
                  <a:t> is different from zero. If we find that</a:t>
                </a:r>
                <a:r>
                  <a:rPr lang="en-US" baseline="0" dirty="0" smtClean="0"/>
                  <a:t> the slope </a:t>
                </a:r>
                <a:r>
                  <a:rPr lang="en-US" dirty="0" smtClean="0"/>
                  <a:t>is different from zero, then we can conclude that using the regression equation adds to our ability</a:t>
                </a:r>
                <a:r>
                  <a:rPr lang="en-US" baseline="0" dirty="0" smtClean="0"/>
                  <a:t> to predict the dependent variable based on the independent variable. </a:t>
                </a:r>
                <a:r>
                  <a:rPr lang="en-US" dirty="0" smtClean="0"/>
                  <a:t>The test</a:t>
                </a:r>
                <a:r>
                  <a:rPr lang="en-US" baseline="0" dirty="0" smtClean="0"/>
                  <a:t> is </a:t>
                </a:r>
                <a:r>
                  <a:rPr lang="en-US" dirty="0" smtClean="0"/>
                  <a:t>equivalent to the test for the correlation coefficient. We use </a:t>
                </a:r>
                <a:r>
                  <a:rPr lang="en-US" i="0" smtClean="0">
                    <a:latin typeface="Cambria Math"/>
                    <a:ea typeface="Cambria Math"/>
                  </a:rPr>
                  <a:t>"β"</a:t>
                </a:r>
                <a:r>
                  <a:rPr lang="en-US" dirty="0" smtClean="0"/>
                  <a:t> to represent the population</a:t>
                </a:r>
                <a:r>
                  <a:rPr lang="en-US" baseline="0" dirty="0" smtClean="0"/>
                  <a:t> slope.</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47911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all business fields, identifying and studying relationships between variables can provide information on ways to increase profits, methods to decrease costs, or variables to predict demand.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569429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is a one-tailed test. If we do not reject the null hypothesis, we conclude that the slope of the regression line could be zero. We use Excel to determine the needed regression statistics. We find the critical value in Appendix B.5 with degrees of freedom of n − 2, 15 − 2 = 13 and a level of significance of .05, it is 1.771. We reject the null hypothesis and conclude the slope of the line is greater than 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247911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measure we’ll use is the standard error of the estimate, s</a:t>
            </a:r>
            <a:r>
              <a:rPr lang="en-US" baseline="-25000" dirty="0"/>
              <a:t>y,x</a:t>
            </a:r>
            <a:r>
              <a:rPr lang="en-US" dirty="0"/>
              <a:t>. We find more</a:t>
            </a:r>
            <a:r>
              <a:rPr lang="en-US" baseline="0" dirty="0"/>
              <a:t> information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23020145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error</a:t>
            </a:r>
            <a:r>
              <a:rPr lang="en-US" baseline="0" dirty="0"/>
              <a:t> of estimate is the same concept as the standard deviation in chapter 3. The standard deviation measures dispersion around the mean. The standard error of estimate measures dispersion around the regression line for a given value of x.</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2515470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a:t>
            </a:r>
            <a:r>
              <a:rPr lang="en-US" baseline="0" dirty="0"/>
              <a:t> error of estimate can be calculated using statistical software like Excel.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25154700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coefficient of determination</a:t>
            </a:r>
            <a:r>
              <a:rPr lang="en-US" baseline="0" dirty="0"/>
              <a:t> provides a more interpretable measure of a regression equation’s ability to predict. It’s easy to compute too; just square the correlation coefficient.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3476932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the strength of a</a:t>
            </a:r>
            <a:r>
              <a:rPr lang="en-US" baseline="0" dirty="0"/>
              <a:t> linear relationship between two variables increases, the correlation coefficient increases and the standard error of the estimate decreases.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194604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We’ll now relate these assumptions to North American Copier Sales.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29</a:t>
            </a:fld>
            <a:endParaRPr lang="en-US" dirty="0"/>
          </a:p>
        </p:txBody>
      </p:sp>
    </p:spTree>
    <p:extLst>
      <p:ext uri="{BB962C8B-B14F-4D97-AF65-F5344CB8AC3E}">
        <p14:creationId xmlns:p14="http://schemas.microsoft.com/office/powerpoint/2010/main" val="491102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Two different predictions can be made for a selected value</a:t>
            </a:r>
            <a:r>
              <a:rPr lang="en-US" baseline="0" dirty="0"/>
              <a:t> of the independent variable; a confidence interval and a prediction interval. In a confidence interval, t</a:t>
            </a:r>
            <a:r>
              <a:rPr lang="en-US" dirty="0"/>
              <a:t>he width of the interval is affected by the level of confidence, the size of the standard error of the estimate, and the size of the sample, as well as the value of the independent variable. The prediction interval is also based on the level of confidence, the size of the standard error of the estimate, the size of the sample, and the value of the independent variable. The difference between formulas 13-11 and 13-12 is the 1 under the radical. The prediction interval will be wider than the confidence interval.</a:t>
            </a:r>
          </a:p>
        </p:txBody>
      </p:sp>
      <p:sp>
        <p:nvSpPr>
          <p:cNvPr id="4" name="Slide Number Placeholder 3"/>
          <p:cNvSpPr>
            <a:spLocks noGrp="1"/>
          </p:cNvSpPr>
          <p:nvPr>
            <p:ph type="sldNum" sz="quarter" idx="10"/>
          </p:nvPr>
        </p:nvSpPr>
        <p:spPr/>
        <p:txBody>
          <a:bodyPr/>
          <a:lstStyle/>
          <a:p>
            <a:fld id="{7B67C953-863B-418B-800D-0BB9606FF8AB}" type="slidenum">
              <a:rPr lang="en-US" smtClean="0"/>
              <a:t>30</a:t>
            </a:fld>
            <a:endParaRPr lang="en-US" dirty="0"/>
          </a:p>
        </p:txBody>
      </p:sp>
    </p:spTree>
    <p:extLst>
      <p:ext uri="{BB962C8B-B14F-4D97-AF65-F5344CB8AC3E}">
        <p14:creationId xmlns:p14="http://schemas.microsoft.com/office/powerpoint/2010/main" val="2974774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To find the t value, the degrees of freedom is n − 2 = 15 − 2 = 13. We set the confidence interval at 95%. To find the value of t, move down the left-hand column of Appendix B.5 to 13df, then move across to the column with the 95% level of confidence,</a:t>
                </a:r>
                <a:r>
                  <a:rPr lang="en-US" baseline="0" dirty="0"/>
                  <a:t> t = 2.160. Earlier we calculated s</a:t>
                </a:r>
                <a:r>
                  <a:rPr lang="en-US" baseline="-25000" dirty="0"/>
                  <a:t>y,x</a:t>
                </a:r>
                <a:r>
                  <a:rPr lang="en-US" baseline="0" dirty="0"/>
                  <a:t> to be 6.720; We let x = 50, and from Table 13–4, the mean number of sales calls is 96.0 (1440 ÷ 15) and Σ(x-)</a:t>
                </a:r>
                <a:r>
                  <a:rPr lang="en-US" baseline="30000" dirty="0"/>
                  <a:t>2</a:t>
                </a:r>
                <a:r>
                  <a:rPr lang="en-US" baseline="0" dirty="0"/>
                  <a:t> = 25, 600. Insert the values into the formula and solve. Notice, the interval for the individual is quite large; much larger than the interval for all sales representative.</a:t>
                </a:r>
                <a:endParaRPr lang="en-US" dirty="0"/>
              </a:p>
            </p:txBody>
          </p:sp>
        </mc:Choice>
        <mc:Fallback xmlns="">
          <p:sp>
            <p:nvSpPr>
              <p:cNvPr id="3" name="Notes Placeholder 2"/>
              <p:cNvSpPr>
                <a:spLocks noGrp="1"/>
              </p:cNvSpPr>
              <p:nvPr>
                <p:ph type="body" idx="1"/>
              </p:nvPr>
            </p:nvSpPr>
            <p:spPr/>
            <p:txBody>
              <a:bodyPr/>
              <a:lstStyle/>
              <a:p>
                <a:r>
                  <a:rPr lang="en-US" dirty="0" smtClean="0"/>
                  <a:t>To find the t value, the degrees of freedom is n-2=15-2=13. We set the confidence interval at 95%. To find the value of t, move down the left-hand column of Appendix B.5 to 13df, then move across to the column with the 95% level of confidence,</a:t>
                </a:r>
                <a:r>
                  <a:rPr lang="en-US" baseline="0" dirty="0" smtClean="0"/>
                  <a:t> t=2.160. Earlier we calculated s</a:t>
                </a:r>
                <a:r>
                  <a:rPr lang="en-US" baseline="-25000" dirty="0" smtClean="0"/>
                  <a:t>y,x</a:t>
                </a:r>
                <a:r>
                  <a:rPr lang="en-US" baseline="0" dirty="0" smtClean="0"/>
                  <a:t> to be 6.720; We let x = 50, and from Table 13–4, the mean number of sales calls is 96.0 (1440/15) and Σ(x-</a:t>
                </a:r>
                <a:r>
                  <a:rPr lang="en-US" b="0" i="0" baseline="0" smtClean="0">
                    <a:latin typeface="Cambria Math"/>
                  </a:rPr>
                  <a:t>"x"  ̅</a:t>
                </a:r>
                <a:r>
                  <a:rPr lang="en-US" baseline="0" dirty="0" smtClean="0"/>
                  <a:t>)</a:t>
                </a:r>
                <a:r>
                  <a:rPr lang="en-US" baseline="30000" dirty="0" smtClean="0"/>
                  <a:t>2</a:t>
                </a:r>
                <a:r>
                  <a:rPr lang="en-US" baseline="0" dirty="0" smtClean="0"/>
                  <a:t> = 25, 600. Insert the values into the formula and solve. Notice, the interval for the individual is quite large; much larger than the interval for all sales representative.</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31</a:t>
            </a:fld>
            <a:endParaRPr lang="en-US" dirty="0"/>
          </a:p>
        </p:txBody>
      </p:sp>
    </p:spTree>
    <p:extLst>
      <p:ext uri="{BB962C8B-B14F-4D97-AF65-F5344CB8AC3E}">
        <p14:creationId xmlns:p14="http://schemas.microsoft.com/office/powerpoint/2010/main" val="1132303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example, instead of using the actual values of the dependent variable y, we would create a new dependent variable by transforming it.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32</a:t>
            </a:fld>
            <a:endParaRPr lang="en-US" dirty="0"/>
          </a:p>
        </p:txBody>
      </p:sp>
    </p:spTree>
    <p:extLst>
      <p:ext uri="{BB962C8B-B14F-4D97-AF65-F5344CB8AC3E}">
        <p14:creationId xmlns:p14="http://schemas.microsoft.com/office/powerpoint/2010/main" val="3056817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often begin our study of the relationship between two variables</a:t>
            </a:r>
            <a:r>
              <a:rPr lang="en-US" baseline="0" dirty="0"/>
              <a:t> with a scatter diagram. It gives us a visual representation of the relationship between the variables. For instance, a sales manager wants to know if there is a relationship between the number of sales calls made in a month and the number of copiers sold that month and begins the analysis with a random sample of 15 sales representatives. With this data, the number of sales calls is the independent variable and number of copiers sold is the dependent variable.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1765493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strong relationship between the two variables. The coefficient of determination is 88.9%. So 88.9% of the variation in Sales is accounted for by the variation in Price. </a:t>
            </a:r>
            <a:r>
              <a:rPr lang="en-US" dirty="0"/>
              <a:t>But, a careful</a:t>
            </a:r>
            <a:r>
              <a:rPr lang="en-US" baseline="0" dirty="0"/>
              <a:t> analysis of the scatter diagram reveals that the relationship may not be linear. That means w</a:t>
            </a:r>
            <a:r>
              <a:rPr lang="en-US" dirty="0"/>
              <a:t>e</a:t>
            </a:r>
            <a:r>
              <a:rPr lang="en-US" baseline="0" dirty="0"/>
              <a:t> need to transform the data.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33</a:t>
            </a:fld>
            <a:endParaRPr lang="en-US" dirty="0"/>
          </a:p>
        </p:txBody>
      </p:sp>
    </p:spTree>
    <p:extLst>
      <p:ext uri="{BB962C8B-B14F-4D97-AF65-F5344CB8AC3E}">
        <p14:creationId xmlns:p14="http://schemas.microsoft.com/office/powerpoint/2010/main" val="2535579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Clearly,</a:t>
            </a:r>
            <a:r>
              <a:rPr lang="en-US" baseline="0" dirty="0"/>
              <a:t> as price increases, sales decrease. This relationship will be very helpful to GroceryLand when making pricing decisions for this product.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35</a:t>
            </a:fld>
            <a:endParaRPr lang="en-US" dirty="0"/>
          </a:p>
        </p:txBody>
      </p:sp>
    </p:spTree>
    <p:extLst>
      <p:ext uri="{BB962C8B-B14F-4D97-AF65-F5344CB8AC3E}">
        <p14:creationId xmlns:p14="http://schemas.microsoft.com/office/powerpoint/2010/main" val="2535579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Sales. </a:t>
            </a:r>
          </a:p>
          <a:p>
            <a:r>
              <a:rPr lang="en-US" sz="1200" b="1" i="0" u="none" strike="noStrike" kern="1200" baseline="0" dirty="0">
                <a:solidFill>
                  <a:schemeClr val="tx1"/>
                </a:solidFill>
                <a:latin typeface="+mn-lt"/>
                <a:ea typeface="+mn-ea"/>
                <a:cs typeface="+mn-cs"/>
              </a:rPr>
              <a:t>b.</a:t>
            </a:r>
            <a:endParaRPr lang="en-US" sz="1200" b="0" i="0" u="none" strike="noStrike" kern="1200" baseline="0" dirty="0">
              <a:solidFill>
                <a:schemeClr val="tx1"/>
              </a:solidFill>
              <a:latin typeface="+mn-lt"/>
              <a:ea typeface="+mn-ea"/>
              <a:cs typeface="+mn-cs"/>
            </a:endParaRPr>
          </a:p>
          <a:p>
            <a:r>
              <a:rPr lang="es-ES" sz="1200" b="1" i="0" u="none" strike="noStrike" kern="1200" baseline="0" dirty="0">
                <a:solidFill>
                  <a:schemeClr val="tx1"/>
                </a:solidFill>
                <a:latin typeface="+mn-lt"/>
                <a:ea typeface="+mn-ea"/>
                <a:cs typeface="+mn-cs"/>
              </a:rPr>
              <a:t>c. </a:t>
            </a:r>
            <a:r>
              <a:rPr lang="es-ES" sz="1200" b="0" i="0" u="none" strike="noStrike" kern="1200" baseline="0" dirty="0">
                <a:solidFill>
                  <a:schemeClr val="tx1"/>
                </a:solidFill>
                <a:latin typeface="+mn-lt"/>
                <a:ea typeface="+mn-ea"/>
                <a:cs typeface="+mn-cs"/>
              </a:rPr>
              <a:t>Σ(</a:t>
            </a:r>
            <a:r>
              <a:rPr lang="es-ES" sz="1200" b="0" i="1" u="none" strike="noStrike" kern="1200" baseline="0" dirty="0">
                <a:solidFill>
                  <a:schemeClr val="tx1"/>
                </a:solidFill>
                <a:latin typeface="+mn-lt"/>
                <a:ea typeface="+mn-ea"/>
                <a:cs typeface="+mn-cs"/>
              </a:rPr>
              <a:t>x </a:t>
            </a:r>
            <a:r>
              <a:rPr lang="es-ES" sz="1200" b="0" i="0" u="none" strike="noStrike" kern="1200" baseline="0" dirty="0">
                <a:solidFill>
                  <a:schemeClr val="tx1"/>
                </a:solidFill>
                <a:latin typeface="+mn-lt"/>
                <a:ea typeface="+mn-ea"/>
                <a:cs typeface="+mn-cs"/>
              </a:rPr>
              <a:t>− </a:t>
            </a:r>
            <a:r>
              <a:rPr lang="es-ES" sz="1200" b="0" i="1" u="none" strike="noStrike" kern="1200" baseline="0" dirty="0">
                <a:solidFill>
                  <a:schemeClr val="tx1"/>
                </a:solidFill>
                <a:latin typeface="+mn-lt"/>
                <a:ea typeface="+mn-ea"/>
                <a:cs typeface="+mn-cs"/>
              </a:rPr>
              <a:t>xbar </a:t>
            </a:r>
            <a:r>
              <a:rPr lang="es-ES" sz="1200" b="0" i="0" u="none" strike="noStrike" kern="1200" baseline="0" dirty="0">
                <a:solidFill>
                  <a:schemeClr val="tx1"/>
                </a:solidFill>
                <a:latin typeface="+mn-lt"/>
                <a:ea typeface="+mn-ea"/>
                <a:cs typeface="+mn-cs"/>
              </a:rPr>
              <a:t>)( </a:t>
            </a:r>
            <a:r>
              <a:rPr lang="es-ES" sz="1200" b="0" i="1" u="none" strike="noStrike" kern="1200" baseline="0" dirty="0">
                <a:solidFill>
                  <a:schemeClr val="tx1"/>
                </a:solidFill>
                <a:latin typeface="+mn-lt"/>
                <a:ea typeface="+mn-ea"/>
                <a:cs typeface="+mn-cs"/>
              </a:rPr>
              <a:t>y </a:t>
            </a:r>
            <a:r>
              <a:rPr lang="es-ES" sz="1200" b="0" i="0" u="none" strike="noStrike" kern="1200" baseline="0" dirty="0">
                <a:solidFill>
                  <a:schemeClr val="tx1"/>
                </a:solidFill>
                <a:latin typeface="+mn-lt"/>
                <a:ea typeface="+mn-ea"/>
                <a:cs typeface="+mn-cs"/>
              </a:rPr>
              <a:t>− </a:t>
            </a:r>
            <a:r>
              <a:rPr lang="es-ES" sz="1200" b="0" i="1" u="none" strike="noStrike" kern="1200" baseline="0" dirty="0">
                <a:solidFill>
                  <a:schemeClr val="tx1"/>
                </a:solidFill>
                <a:latin typeface="+mn-lt"/>
                <a:ea typeface="+mn-ea"/>
                <a:cs typeface="+mn-cs"/>
              </a:rPr>
              <a:t>ybar </a:t>
            </a:r>
            <a:r>
              <a:rPr lang="es-ES" sz="1200" b="0" i="0" u="none" strike="noStrike" kern="1200" baseline="0" dirty="0">
                <a:solidFill>
                  <a:schemeClr val="tx1"/>
                </a:solidFill>
                <a:latin typeface="+mn-lt"/>
                <a:ea typeface="+mn-ea"/>
                <a:cs typeface="+mn-cs"/>
              </a:rPr>
              <a:t>) = 36, </a:t>
            </a:r>
            <a:r>
              <a:rPr lang="es-ES" sz="1200" b="0" i="1" u="none" strike="noStrike" kern="1200" baseline="0" dirty="0">
                <a:solidFill>
                  <a:schemeClr val="tx1"/>
                </a:solidFill>
                <a:latin typeface="+mn-lt"/>
                <a:ea typeface="+mn-ea"/>
                <a:cs typeface="+mn-cs"/>
              </a:rPr>
              <a:t>n </a:t>
            </a:r>
            <a:r>
              <a:rPr lang="es-ES" sz="1200" b="0" i="0" u="none" strike="noStrike" kern="1200" baseline="0" dirty="0">
                <a:solidFill>
                  <a:schemeClr val="tx1"/>
                </a:solidFill>
                <a:latin typeface="+mn-lt"/>
                <a:ea typeface="+mn-ea"/>
                <a:cs typeface="+mn-cs"/>
              </a:rPr>
              <a:t>= 5, </a:t>
            </a:r>
            <a:r>
              <a:rPr lang="es-ES" sz="1200" b="0" i="1" u="none" strike="noStrike" kern="1200" baseline="0" dirty="0">
                <a:solidFill>
                  <a:schemeClr val="tx1"/>
                </a:solidFill>
                <a:latin typeface="+mn-lt"/>
                <a:ea typeface="+mn-ea"/>
                <a:cs typeface="+mn-cs"/>
              </a:rPr>
              <a:t>sx </a:t>
            </a:r>
            <a:r>
              <a:rPr lang="es-ES" sz="1200" b="0" i="0" u="none" strike="noStrike" kern="1200" baseline="0" dirty="0">
                <a:solidFill>
                  <a:schemeClr val="tx1"/>
                </a:solidFill>
                <a:latin typeface="+mn-lt"/>
                <a:ea typeface="+mn-ea"/>
                <a:cs typeface="+mn-cs"/>
              </a:rPr>
              <a:t>= 1.5811, </a:t>
            </a:r>
          </a:p>
          <a:p>
            <a:r>
              <a:rPr lang="en-US" sz="1200" b="0" i="1" u="none" strike="noStrike" kern="1200" baseline="0" dirty="0">
                <a:solidFill>
                  <a:schemeClr val="tx1"/>
                </a:solidFill>
                <a:latin typeface="+mn-lt"/>
                <a:ea typeface="+mn-ea"/>
                <a:cs typeface="+mn-cs"/>
              </a:rPr>
              <a:t>sy </a:t>
            </a:r>
            <a:r>
              <a:rPr lang="en-US" sz="1200" b="0" i="0" u="none" strike="noStrike" kern="1200" baseline="0" dirty="0">
                <a:solidFill>
                  <a:schemeClr val="tx1"/>
                </a:solidFill>
                <a:latin typeface="+mn-lt"/>
                <a:ea typeface="+mn-ea"/>
                <a:cs typeface="+mn-cs"/>
              </a:rPr>
              <a:t>= 6.1237 </a:t>
            </a:r>
          </a:p>
          <a:p>
            <a:r>
              <a:rPr lang="pt-BR" sz="1200" b="0" i="1" u="none" strike="noStrike" kern="1200" baseline="0" dirty="0">
                <a:solidFill>
                  <a:schemeClr val="tx1"/>
                </a:solidFill>
                <a:latin typeface="+mn-lt"/>
                <a:ea typeface="+mn-ea"/>
                <a:cs typeface="+mn-cs"/>
              </a:rPr>
              <a:t>r </a:t>
            </a:r>
            <a:r>
              <a:rPr lang="pt-BR" sz="1200" b="0" i="0" u="none" strike="noStrike" kern="1200" baseline="0" dirty="0">
                <a:solidFill>
                  <a:schemeClr val="tx1"/>
                </a:solidFill>
                <a:latin typeface="+mn-lt"/>
                <a:ea typeface="+mn-ea"/>
                <a:cs typeface="+mn-cs"/>
              </a:rPr>
              <a:t>= 36/(5 − 1)(1.5811)(6.1237) = 0.9295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There is a strong positive association between the variables.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37</a:t>
            </a:fld>
            <a:endParaRPr lang="en-US" dirty="0"/>
          </a:p>
        </p:txBody>
      </p:sp>
    </p:spTree>
    <p:extLst>
      <p:ext uri="{BB962C8B-B14F-4D97-AF65-F5344CB8AC3E}">
        <p14:creationId xmlns:p14="http://schemas.microsoft.com/office/powerpoint/2010/main" val="11787439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ρ ≤ 0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ρ &gt; 0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2.650 with </a:t>
            </a:r>
            <a:r>
              <a:rPr lang="en-US" sz="1200" b="0" i="1" u="none" strike="noStrike" kern="1200" baseline="0" dirty="0">
                <a:solidFill>
                  <a:schemeClr val="tx1"/>
                </a:solidFill>
                <a:latin typeface="+mn-lt"/>
                <a:ea typeface="+mn-ea"/>
                <a:cs typeface="+mn-cs"/>
              </a:rPr>
              <a:t>df </a:t>
            </a:r>
            <a:r>
              <a:rPr lang="en-US" sz="1200" b="0" i="0" u="none" strike="noStrike" kern="1200" baseline="0" dirty="0">
                <a:solidFill>
                  <a:schemeClr val="tx1"/>
                </a:solidFill>
                <a:latin typeface="+mn-lt"/>
                <a:ea typeface="+mn-ea"/>
                <a:cs typeface="+mn-cs"/>
              </a:rPr>
              <a:t>= 13. </a:t>
            </a:r>
          </a:p>
          <a:p>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0.667√(15 − 2) / √(1 − 0.667^2) = 3.228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There is a positive correlation between the number of passengers and plane weight.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38</a:t>
            </a:fld>
            <a:endParaRPr lang="en-US" dirty="0"/>
          </a:p>
        </p:txBody>
      </p:sp>
    </p:spTree>
    <p:extLst>
      <p:ext uri="{BB962C8B-B14F-4D97-AF65-F5344CB8AC3E}">
        <p14:creationId xmlns:p14="http://schemas.microsoft.com/office/powerpoint/2010/main" val="3658306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a.</a:t>
            </a:r>
          </a:p>
          <a:p>
            <a:r>
              <a:rPr lang="en-US" sz="1200" b="1" i="0" u="none" strike="noStrike" kern="1200" baseline="0" dirty="0" smtClean="0">
                <a:solidFill>
                  <a:schemeClr val="tx1"/>
                </a:solidFill>
                <a:latin typeface="+mn-lt"/>
                <a:ea typeface="+mn-ea"/>
                <a:cs typeface="+mn-cs"/>
              </a:rPr>
              <a:t>b. </a:t>
            </a:r>
            <a:r>
              <a:rPr lang="en-US" sz="1200" b="0" i="0" u="none" strike="noStrike" kern="1200" baseline="0" dirty="0" smtClean="0">
                <a:solidFill>
                  <a:schemeClr val="tx1"/>
                </a:solidFill>
                <a:latin typeface="+mn-lt"/>
                <a:ea typeface="+mn-ea"/>
                <a:cs typeface="+mn-cs"/>
              </a:rPr>
              <a:t>Computing correlation in Excel, </a:t>
            </a:r>
            <a:r>
              <a:rPr lang="en-US" sz="1200" b="0" i="1" u="none" strike="noStrike" kern="1200" baseline="0" dirty="0" smtClean="0">
                <a:solidFill>
                  <a:schemeClr val="tx1"/>
                </a:solidFill>
                <a:latin typeface="+mn-lt"/>
                <a:ea typeface="+mn-ea"/>
                <a:cs typeface="+mn-cs"/>
              </a:rPr>
              <a:t>r </a:t>
            </a:r>
            <a:r>
              <a:rPr lang="en-US" sz="1200" b="0" i="0" u="none" strike="noStrike" kern="1200" baseline="0" dirty="0" smtClean="0">
                <a:solidFill>
                  <a:schemeClr val="tx1"/>
                </a:solidFill>
                <a:latin typeface="+mn-lt"/>
                <a:ea typeface="+mn-ea"/>
                <a:cs typeface="+mn-cs"/>
              </a:rPr>
              <a:t>= .9916 </a:t>
            </a:r>
          </a:p>
          <a:p>
            <a:pPr marL="228600" indent="-228600">
              <a:buAutoNum type="alphaLcPeriod" startAt="3"/>
            </a:pPr>
            <a:r>
              <a:rPr lang="en-US" sz="1200" b="1" i="0" u="none" strike="noStrike" kern="1200" baseline="0" dirty="0" smtClean="0">
                <a:solidFill>
                  <a:schemeClr val="tx1"/>
                </a:solidFill>
                <a:latin typeface="+mn-lt"/>
                <a:ea typeface="+mn-ea"/>
                <a:cs typeface="+mn-cs"/>
              </a:rPr>
              <a:t>                  	Total 	12-Month Assets Sales </a:t>
            </a:r>
          </a:p>
          <a:p>
            <a:pPr marL="0" indent="0">
              <a:buNone/>
            </a:pP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Mean 		36.1038 	17.8088 </a:t>
            </a:r>
          </a:p>
          <a:p>
            <a:pPr marL="0" indent="0">
              <a:buNone/>
            </a:pPr>
            <a:r>
              <a:rPr lang="en-US" sz="1200" b="0" i="0" u="none" strike="noStrike" kern="1200" baseline="0" dirty="0" smtClean="0">
                <a:solidFill>
                  <a:schemeClr val="tx1"/>
                </a:solidFill>
                <a:latin typeface="+mn-lt"/>
                <a:ea typeface="+mn-ea"/>
                <a:cs typeface="+mn-cs"/>
              </a:rPr>
              <a:t>    Standard deviation 	55.6121 	25.2208 </a:t>
            </a:r>
          </a:p>
          <a:p>
            <a:pPr marL="0" indent="0">
              <a:buNone/>
            </a:pPr>
            <a:r>
              <a:rPr lang="en-US" sz="1200" b="0" i="0" u="none" strike="noStrike" kern="1200" baseline="0" dirty="0" smtClean="0">
                <a:solidFill>
                  <a:schemeClr val="tx1"/>
                </a:solidFill>
                <a:latin typeface="+mn-lt"/>
                <a:ea typeface="+mn-ea"/>
                <a:cs typeface="+mn-cs"/>
              </a:rPr>
              <a:t>    Count 		12 	12 </a:t>
            </a:r>
          </a:p>
          <a:p>
            <a:r>
              <a:rPr lang="pt-BR" sz="1200" b="0" i="1" u="none" strike="noStrike" kern="1200" baseline="0" dirty="0" err="1" smtClean="0">
                <a:solidFill>
                  <a:schemeClr val="tx1"/>
                </a:solidFill>
                <a:latin typeface="+mn-lt"/>
                <a:ea typeface="+mn-ea"/>
                <a:cs typeface="+mn-cs"/>
              </a:rPr>
              <a:t>b</a:t>
            </a:r>
            <a:r>
              <a:rPr lang="pt-BR" sz="1200" b="0" i="1" u="none" strike="noStrike" kern="1200" baseline="0" dirty="0" smtClean="0">
                <a:solidFill>
                  <a:schemeClr val="tx1"/>
                </a:solidFill>
                <a:latin typeface="+mn-lt"/>
                <a:ea typeface="+mn-ea"/>
                <a:cs typeface="+mn-cs"/>
              </a:rPr>
              <a:t> </a:t>
            </a:r>
            <a:r>
              <a:rPr lang="pt-BR" sz="1200" b="0" i="0" u="none" strike="noStrike" kern="1200" baseline="0" dirty="0" smtClean="0">
                <a:solidFill>
                  <a:schemeClr val="tx1"/>
                </a:solidFill>
                <a:latin typeface="+mn-lt"/>
                <a:ea typeface="+mn-ea"/>
                <a:cs typeface="+mn-cs"/>
              </a:rPr>
              <a:t>= .9916 (25.2208/55.6121) = .4497; </a:t>
            </a:r>
            <a:r>
              <a:rPr lang="pt-BR" sz="1200" b="0" i="1" u="none" strike="noStrike" kern="1200" baseline="0" dirty="0" smtClean="0">
                <a:solidFill>
                  <a:schemeClr val="tx1"/>
                </a:solidFill>
                <a:latin typeface="+mn-lt"/>
                <a:ea typeface="+mn-ea"/>
                <a:cs typeface="+mn-cs"/>
              </a:rPr>
              <a:t>a </a:t>
            </a:r>
            <a:r>
              <a:rPr lang="pt-BR" sz="1200" b="0" i="0" u="none" strike="noStrike" kern="1200" baseline="0" dirty="0" smtClean="0">
                <a:solidFill>
                  <a:schemeClr val="tx1"/>
                </a:solidFill>
                <a:latin typeface="+mn-lt"/>
                <a:ea typeface="+mn-ea"/>
                <a:cs typeface="+mn-cs"/>
              </a:rPr>
              <a:t>= 17.8088 − .4497(36.1038) </a:t>
            </a:r>
            <a:r>
              <a:rPr lang="en-US" sz="1200" b="0" i="0" u="none" strike="noStrike" kern="1200" baseline="0" dirty="0" smtClean="0">
                <a:solidFill>
                  <a:schemeClr val="tx1"/>
                </a:solidFill>
                <a:latin typeface="+mn-lt"/>
                <a:ea typeface="+mn-ea"/>
                <a:cs typeface="+mn-cs"/>
              </a:rPr>
              <a:t>= 1.5729 </a:t>
            </a:r>
          </a:p>
          <a:p>
            <a:r>
              <a:rPr lang="en-US" sz="1200" b="1" i="0" u="none" strike="noStrike" kern="1200" baseline="0" dirty="0" smtClean="0">
                <a:solidFill>
                  <a:schemeClr val="tx1"/>
                </a:solidFill>
                <a:latin typeface="+mn-lt"/>
                <a:ea typeface="+mn-ea"/>
                <a:cs typeface="+mn-cs"/>
              </a:rPr>
              <a:t>d. </a:t>
            </a:r>
            <a:r>
              <a:rPr lang="en-US" sz="1200" b="0" i="0" u="none" strike="noStrike" kern="1200" baseline="0" dirty="0" err="1" smtClean="0">
                <a:solidFill>
                  <a:schemeClr val="tx1"/>
                </a:solidFill>
                <a:latin typeface="+mn-lt"/>
                <a:ea typeface="+mn-ea"/>
                <a:cs typeface="+mn-cs"/>
              </a:rPr>
              <a:t>Ŷ</a:t>
            </a:r>
            <a:r>
              <a:rPr lang="en-US" sz="1200" b="0" i="0" u="none" strike="noStrike" kern="1200" baseline="0" dirty="0" smtClean="0">
                <a:solidFill>
                  <a:schemeClr val="tx1"/>
                </a:solidFill>
                <a:latin typeface="+mn-lt"/>
                <a:ea typeface="+mn-ea"/>
                <a:cs typeface="+mn-cs"/>
              </a:rPr>
              <a:t> = 1.5729 + .4497(100.0) = 45.5429 ($ billion) </a:t>
            </a:r>
            <a:endParaRPr lang="en-US" dirty="0" smtClean="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39</a:t>
            </a:fld>
            <a:endParaRPr lang="en-US" dirty="0"/>
          </a:p>
        </p:txBody>
      </p:sp>
    </p:spTree>
    <p:extLst>
      <p:ext uri="{BB962C8B-B14F-4D97-AF65-F5344CB8AC3E}">
        <p14:creationId xmlns:p14="http://schemas.microsoft.com/office/powerpoint/2010/main" val="9888177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β = 0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β ≠ 0 </a:t>
            </a:r>
            <a:r>
              <a:rPr lang="pt-BR" sz="1200" b="0" i="1" u="none" strike="noStrike" kern="1200" baseline="0" dirty="0">
                <a:solidFill>
                  <a:schemeClr val="tx1"/>
                </a:solidFill>
                <a:latin typeface="+mn-lt"/>
                <a:ea typeface="+mn-ea"/>
                <a:cs typeface="+mn-cs"/>
              </a:rPr>
              <a:t>df </a:t>
            </a:r>
            <a:r>
              <a:rPr lang="pt-BR" sz="1200" b="0" i="0" u="none" strike="noStrike" kern="1200" baseline="0" dirty="0">
                <a:solidFill>
                  <a:schemeClr val="tx1"/>
                </a:solidFill>
                <a:latin typeface="+mn-lt"/>
                <a:ea typeface="+mn-ea"/>
                <a:cs typeface="+mn-cs"/>
              </a:rPr>
              <a:t>= </a:t>
            </a:r>
            <a:r>
              <a:rPr lang="pt-BR" sz="1200" b="0" i="1" u="none" strike="noStrike" kern="1200" baseline="0" dirty="0">
                <a:solidFill>
                  <a:schemeClr val="tx1"/>
                </a:solidFill>
                <a:latin typeface="+mn-lt"/>
                <a:ea typeface="+mn-ea"/>
                <a:cs typeface="+mn-cs"/>
              </a:rPr>
              <a:t>n </a:t>
            </a:r>
            <a:r>
              <a:rPr lang="pt-BR" sz="1200" b="0" i="0" u="none" strike="noStrike" kern="1200" baseline="0" dirty="0">
                <a:solidFill>
                  <a:schemeClr val="tx1"/>
                </a:solidFill>
                <a:latin typeface="+mn-lt"/>
                <a:ea typeface="+mn-ea"/>
                <a:cs typeface="+mn-cs"/>
              </a:rPr>
              <a:t>− 2 = 12 − 2 = 10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not between −2.228 and 2.228. </a:t>
            </a:r>
          </a:p>
          <a:p>
            <a:r>
              <a:rPr lang="en-US" sz="1200" b="0" i="1" u="none" strike="noStrike" kern="1200" baseline="0" dirty="0">
                <a:solidFill>
                  <a:schemeClr val="tx1"/>
                </a:solidFill>
                <a:latin typeface="+mn-lt"/>
                <a:ea typeface="+mn-ea"/>
                <a:cs typeface="+mn-cs"/>
              </a:rPr>
              <a:t>                   t </a:t>
            </a:r>
            <a:r>
              <a:rPr lang="en-US" sz="1200" b="0" i="0" u="none" strike="noStrike" kern="1200" baseline="0" dirty="0">
                <a:solidFill>
                  <a:schemeClr val="tx1"/>
                </a:solidFill>
                <a:latin typeface="+mn-lt"/>
                <a:ea typeface="+mn-ea"/>
                <a:cs typeface="+mn-cs"/>
              </a:rPr>
              <a:t>= 0.08 / 0.03 = 2.667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and conclude the slope is different from zero.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40</a:t>
            </a:fld>
            <a:endParaRPr lang="en-US" dirty="0"/>
          </a:p>
        </p:txBody>
      </p:sp>
    </p:spTree>
    <p:extLst>
      <p:ext uri="{BB962C8B-B14F-4D97-AF65-F5344CB8AC3E}">
        <p14:creationId xmlns:p14="http://schemas.microsoft.com/office/powerpoint/2010/main" val="27588268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standard error of estimate is 0.913, found by  SQRT(6.667 / (10 − 2). </a:t>
            </a:r>
          </a:p>
          <a:p>
            <a:r>
              <a:rPr lang="en-US" sz="1200" b="0" i="0" u="none" strike="noStrike" kern="1200" baseline="0" dirty="0">
                <a:solidFill>
                  <a:schemeClr val="tx1"/>
                </a:solidFill>
                <a:latin typeface="+mn-lt"/>
                <a:ea typeface="+mn-ea"/>
                <a:cs typeface="+mn-cs"/>
              </a:rPr>
              <a:t>The coefficient of determination is 0.82, found by 29.733/36.4. </a:t>
            </a:r>
          </a:p>
          <a:p>
            <a:r>
              <a:rPr lang="en-US" sz="1200" b="0" i="0" u="none" strike="noStrike" kern="1200" baseline="0" dirty="0">
                <a:solidFill>
                  <a:schemeClr val="tx1"/>
                </a:solidFill>
                <a:latin typeface="+mn-lt"/>
                <a:ea typeface="+mn-ea"/>
                <a:cs typeface="+mn-cs"/>
              </a:rPr>
              <a:t>Eighty-two percent of the variation in kilowatt hours can be explained by the variation in the number of rooms.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41</a:t>
            </a:fld>
            <a:endParaRPr lang="en-US" dirty="0"/>
          </a:p>
        </p:txBody>
      </p:sp>
    </p:spTree>
    <p:extLst>
      <p:ext uri="{BB962C8B-B14F-4D97-AF65-F5344CB8AC3E}">
        <p14:creationId xmlns:p14="http://schemas.microsoft.com/office/powerpoint/2010/main" val="42097116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4.2939, 6.3721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2.9854, 7.6806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42</a:t>
            </a:fld>
            <a:endParaRPr lang="en-US" dirty="0"/>
          </a:p>
        </p:txBody>
      </p:sp>
    </p:spTree>
    <p:extLst>
      <p:ext uri="{BB962C8B-B14F-4D97-AF65-F5344CB8AC3E}">
        <p14:creationId xmlns:p14="http://schemas.microsoft.com/office/powerpoint/2010/main" val="10315258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The correlation of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Y </a:t>
            </a:r>
            <a:r>
              <a:rPr lang="en-US" sz="1200" b="0" i="0" u="none" strike="noStrike" kern="1200" baseline="0" dirty="0">
                <a:solidFill>
                  <a:schemeClr val="tx1"/>
                </a:solidFill>
                <a:latin typeface="+mn-lt"/>
                <a:ea typeface="+mn-ea"/>
                <a:cs typeface="+mn-cs"/>
              </a:rPr>
              <a:t>is 0.2975. The scatter plot reveals the variables do not appear to be linearly related. In fact, the pattern is U-shaped.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The correlation coefficient is .2975.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Perform the task. </a:t>
            </a:r>
          </a:p>
          <a:p>
            <a:r>
              <a:rPr lang="en-US" sz="1200" b="1" i="0" u="none" strike="noStrike" kern="1200" baseline="0" dirty="0">
                <a:solidFill>
                  <a:schemeClr val="tx1"/>
                </a:solidFill>
                <a:latin typeface="+mn-lt"/>
                <a:ea typeface="+mn-ea"/>
                <a:cs typeface="+mn-cs"/>
              </a:rPr>
              <a:t>d.</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The correlation between </a:t>
            </a:r>
            <a:r>
              <a:rPr lang="en-US" sz="1200" b="0" i="1" u="none" strike="noStrike" kern="1200" baseline="0" dirty="0">
                <a:solidFill>
                  <a:schemeClr val="tx1"/>
                </a:solidFill>
                <a:latin typeface="+mn-lt"/>
                <a:ea typeface="+mn-ea"/>
                <a:cs typeface="+mn-cs"/>
              </a:rPr>
              <a:t>Y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2 = .9975.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The relationship between </a:t>
            </a:r>
            <a:r>
              <a:rPr lang="en-US" sz="1200" b="0" i="1" u="none" strike="noStrike" kern="1200" baseline="0" dirty="0">
                <a:solidFill>
                  <a:schemeClr val="tx1"/>
                </a:solidFill>
                <a:latin typeface="+mn-lt"/>
                <a:ea typeface="+mn-ea"/>
                <a:cs typeface="+mn-cs"/>
              </a:rPr>
              <a:t>Y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is nonlinear. The relationship between Y and the transformed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2 in nearly perfectly linear. </a:t>
            </a:r>
          </a:p>
          <a:p>
            <a:r>
              <a:rPr lang="en-US" sz="1200" b="1" i="0" u="none" strike="noStrike" kern="1200" baseline="0" dirty="0">
                <a:solidFill>
                  <a:schemeClr val="tx1"/>
                </a:solidFill>
                <a:latin typeface="+mn-lt"/>
                <a:ea typeface="+mn-ea"/>
                <a:cs typeface="+mn-cs"/>
              </a:rPr>
              <a:t>g. </a:t>
            </a:r>
            <a:r>
              <a:rPr lang="en-US" sz="1200" b="0" i="0" u="none" strike="noStrike" kern="1200" baseline="0" dirty="0">
                <a:solidFill>
                  <a:schemeClr val="tx1"/>
                </a:solidFill>
                <a:latin typeface="+mn-lt"/>
                <a:ea typeface="+mn-ea"/>
                <a:cs typeface="+mn-cs"/>
              </a:rPr>
              <a:t>Linear regression analysis can be used to estimate the linear relationship: </a:t>
            </a:r>
            <a:r>
              <a:rPr lang="en-US" sz="1200" b="0" i="1" u="none" strike="noStrike" kern="1200" baseline="0" dirty="0">
                <a:solidFill>
                  <a:schemeClr val="tx1"/>
                </a:solidFill>
                <a:latin typeface="+mn-lt"/>
                <a:ea typeface="+mn-ea"/>
                <a:cs typeface="+mn-cs"/>
              </a:rPr>
              <a:t>Y </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)^2.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43</a:t>
            </a:fld>
            <a:endParaRPr lang="en-US" dirty="0"/>
          </a:p>
        </p:txBody>
      </p:sp>
    </p:spTree>
    <p:extLst>
      <p:ext uri="{BB962C8B-B14F-4D97-AF65-F5344CB8AC3E}">
        <p14:creationId xmlns:p14="http://schemas.microsoft.com/office/powerpoint/2010/main" val="267418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develop a scatter diagram of the data. The first salesperson, Brian Virost, made 96 sales calls and sold 41 copiers; to plot this point move along the horizontal axis to x=96 and then go vertically to y=41 and place a dot at that intersection. Do this for the all the sales data. It is perfectly reasonable for the manager to tell the sales people that the more sales calls they make, the more copiers they can expect to sell. Note, that while there does seem to be a positive relationship between the two variables, all the points do not fall on a line.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3059673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Both variables must be at least the interval scale of measurement</a:t>
            </a:r>
            <a:r>
              <a:rPr lang="en-US" baseline="0" dirty="0"/>
              <a:t> to find the correlation coefficient. A value of −1 indicates perfect negative correlation and a value of +1 indicates perfect positive correlation.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4174523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the</a:t>
            </a:r>
            <a:r>
              <a:rPr lang="en-US" baseline="0" dirty="0"/>
              <a:t> </a:t>
            </a:r>
            <a:r>
              <a:rPr lang="en-US" dirty="0"/>
              <a:t>set of charts at the bottom of the slide, the first one indicates no correlation between the number of children</a:t>
            </a:r>
            <a:r>
              <a:rPr lang="en-US" baseline="0" dirty="0"/>
              <a:t> as the independent variable, and income (as the dependent variable). The middle chart shows there is a slightly negative correlation between price and quantity. The chart on the right shows a strong positive relationship between hours studied (the independent variable) and exam score (the dependent variable).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4174523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Drawing</a:t>
            </a:r>
            <a:r>
              <a:rPr lang="en-US" baseline="0" dirty="0"/>
              <a:t> lines through the center of the data establishes quadrants. These two variables are positively related when the number of copiers sold is above the mean and the number of sales calls is also above the mean; the points appear in quadrant 1. When the number of sales calls is less than the mean, so is the number of copiers sold, the points appear in quadrant lll.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4174523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correlation coefficient is designated by the letter r and found with equation 13-1.</a:t>
            </a:r>
            <a:r>
              <a:rPr lang="en-US" baseline="0" dirty="0"/>
              <a:t> </a:t>
            </a:r>
            <a:r>
              <a:rPr lang="en-US" dirty="0"/>
              <a:t>We</a:t>
            </a:r>
            <a:r>
              <a:rPr lang="en-US" baseline="0" dirty="0"/>
              <a:t> will use Excel to find the standard deviations of the two variables, x (sales calls) and y (copier sales) to use in the formula.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4174523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use Excel</a:t>
            </a:r>
            <a:r>
              <a:rPr lang="en-US" baseline="0" dirty="0"/>
              <a:t> to calculate r; r is .262 and is much closer to zero than one. We would observe the relationship between the age of the buyer and the profit of their purchase is not strong.</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2346132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 </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13-</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13-</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r>
              <a:rPr lang="en-US" dirty="0"/>
              <a:t>13-</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13-</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2057400" y="6356350"/>
            <a:ext cx="4346448" cy="365760"/>
          </a:xfrm>
          <a:prstGeom prst="rect">
            <a:avLst/>
          </a:prstGeom>
        </p:spPr>
        <p:txBody>
          <a:bodyPr vert="horz"/>
          <a:lstStyle>
            <a:lvl1pPr algn="r" eaLnBrk="1" latinLnBrk="0" hangingPunct="1">
              <a:defRPr kumimoji="0" sz="12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13-</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0.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5" Type="http://schemas.openxmlformats.org/officeDocument/2006/relationships/image" Target="../media/image38.png"/><Relationship Id="rId6"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0.png"/><Relationship Id="rId3"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5.png"/><Relationship Id="rId5" Type="http://schemas.openxmlformats.org/officeDocument/2006/relationships/image" Target="../media/image56.png"/><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5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5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8" Type="http://schemas.openxmlformats.org/officeDocument/2006/relationships/image" Target="../media/image11.png"/><Relationship Id="rId6" Type="http://schemas.openxmlformats.org/officeDocument/2006/relationships/image" Target="../media/image110.png"/><Relationship Id="rId7"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Correlation and Linear Regression</a:t>
            </a:r>
          </a:p>
        </p:txBody>
      </p:sp>
      <p:sp>
        <p:nvSpPr>
          <p:cNvPr id="3" name="Subtitle 2"/>
          <p:cNvSpPr>
            <a:spLocks noGrp="1"/>
          </p:cNvSpPr>
          <p:nvPr>
            <p:ph type="subTitle" idx="1"/>
          </p:nvPr>
        </p:nvSpPr>
        <p:spPr/>
        <p:txBody>
          <a:bodyPr/>
          <a:lstStyle/>
          <a:p>
            <a:r>
              <a:rPr lang="en-US" dirty="0"/>
              <a:t>Chapter 13</a:t>
            </a:r>
          </a:p>
        </p:txBody>
      </p:sp>
      <p:sp>
        <p:nvSpPr>
          <p:cNvPr id="5" name="Footer Placeholder 4"/>
          <p:cNvSpPr>
            <a:spLocks noGrp="1"/>
          </p:cNvSpPr>
          <p:nvPr>
            <p:ph type="ftr" sz="quarter" idx="11"/>
          </p:nvPr>
        </p:nvSpPr>
        <p:spPr>
          <a:xfrm>
            <a:off x="2438400" y="6355080"/>
            <a:ext cx="57912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endParaRPr lang="en-US" dirty="0"/>
          </a:p>
          <a:p>
            <a:pPr marL="0" indent="0">
              <a:buNone/>
            </a:pPr>
            <a:endParaRPr lang="en-US" dirty="0"/>
          </a:p>
        </p:txBody>
      </p:sp>
      <p:sp>
        <p:nvSpPr>
          <p:cNvPr id="5" name="TextBox 4"/>
          <p:cNvSpPr txBox="1"/>
          <p:nvPr/>
        </p:nvSpPr>
        <p:spPr>
          <a:xfrm>
            <a:off x="533400" y="1219200"/>
            <a:ext cx="8153400" cy="1754326"/>
          </a:xfrm>
          <a:prstGeom prst="rect">
            <a:avLst/>
          </a:prstGeom>
          <a:solidFill>
            <a:schemeClr val="bg2"/>
          </a:solidFill>
          <a:ln>
            <a:solidFill>
              <a:schemeClr val="accent6"/>
            </a:solidFill>
          </a:ln>
        </p:spPr>
        <p:txBody>
          <a:bodyPr wrap="square" rtlCol="0">
            <a:spAutoFit/>
          </a:bodyPr>
          <a:lstStyle/>
          <a:p>
            <a:r>
              <a:rPr lang="en-US" dirty="0"/>
              <a:t>The Applewood Auto Group’s marketing department believes younger buyers purchase vehicles on which lower profits are earned and older buyers purchase vehicles on which higher profits are earned. They would like to use this information as part of an upcoming advertising campaign to try to attract older buyers. Develop a scatter diagram and then determine the correlation coefficient. Would this be a useful advertising feature?</a:t>
            </a:r>
          </a:p>
        </p:txBody>
      </p:sp>
      <p:sp>
        <p:nvSpPr>
          <p:cNvPr id="6" name="TextBox 5"/>
          <p:cNvSpPr txBox="1"/>
          <p:nvPr/>
        </p:nvSpPr>
        <p:spPr>
          <a:xfrm>
            <a:off x="3992880" y="3352800"/>
            <a:ext cx="4389120" cy="830997"/>
          </a:xfrm>
          <a:prstGeom prst="rect">
            <a:avLst/>
          </a:prstGeom>
          <a:solidFill>
            <a:schemeClr val="bg2"/>
          </a:solidFill>
          <a:ln>
            <a:solidFill>
              <a:schemeClr val="accent6"/>
            </a:solidFill>
          </a:ln>
        </p:spPr>
        <p:txBody>
          <a:bodyPr wrap="square" rtlCol="0">
            <a:spAutoFit/>
          </a:bodyPr>
          <a:lstStyle/>
          <a:p>
            <a:r>
              <a:rPr lang="en-US" sz="1600" dirty="0"/>
              <a:t>The scatter diagram suggests that a positive relationship does exist between age and profit, but it does not appear to be a strong relationship.</a:t>
            </a:r>
          </a:p>
        </p:txBody>
      </p:sp>
      <p:sp>
        <p:nvSpPr>
          <p:cNvPr id="7" name="TextBox 6"/>
          <p:cNvSpPr txBox="1"/>
          <p:nvPr/>
        </p:nvSpPr>
        <p:spPr>
          <a:xfrm>
            <a:off x="3962400" y="4648200"/>
            <a:ext cx="4404360" cy="1477328"/>
          </a:xfrm>
          <a:prstGeom prst="rect">
            <a:avLst/>
          </a:prstGeom>
          <a:solidFill>
            <a:schemeClr val="bg2"/>
          </a:solidFill>
          <a:ln>
            <a:solidFill>
              <a:schemeClr val="accent6"/>
            </a:solidFill>
          </a:ln>
        </p:spPr>
        <p:txBody>
          <a:bodyPr wrap="square" rtlCol="0">
            <a:spAutoFit/>
          </a:bodyPr>
          <a:lstStyle/>
          <a:p>
            <a:r>
              <a:rPr lang="en-US" dirty="0"/>
              <a:t>Next, calculate r, which is 0.262. The relationship is positive but weak. The data does not support a business decision to create an advertising campaign to attract older buyers!</a:t>
            </a:r>
          </a:p>
        </p:txBody>
      </p:sp>
      <p:sp>
        <p:nvSpPr>
          <p:cNvPr id="8" name="Slide Number Placeholder 7"/>
          <p:cNvSpPr>
            <a:spLocks noGrp="1"/>
          </p:cNvSpPr>
          <p:nvPr>
            <p:ph type="sldNum" sz="quarter" idx="12"/>
          </p:nvPr>
        </p:nvSpPr>
        <p:spPr/>
        <p:txBody>
          <a:bodyPr/>
          <a:lstStyle/>
          <a:p>
            <a:r>
              <a:rPr lang="en-US" dirty="0"/>
              <a:t>13-</a:t>
            </a:r>
            <a:fld id="{F38DF745-7D3F-47F4-83A3-874385CFAA69}" type="slidenum">
              <a:rPr lang="en-US" smtClean="0"/>
              <a:pPr/>
              <a:t>10</a:t>
            </a:fld>
            <a:endParaRPr lang="en-US" dirty="0"/>
          </a:p>
        </p:txBody>
      </p:sp>
      <p:pic>
        <p:nvPicPr>
          <p:cNvPr id="9" name="Picture 8"/>
          <p:cNvPicPr>
            <a:picLocks noChangeAspect="1"/>
          </p:cNvPicPr>
          <p:nvPr/>
        </p:nvPicPr>
        <p:blipFill>
          <a:blip r:embed="rId3"/>
          <a:stretch>
            <a:fillRect/>
          </a:stretch>
        </p:blipFill>
        <p:spPr>
          <a:xfrm>
            <a:off x="527136" y="3133694"/>
            <a:ext cx="3060528" cy="2100262"/>
          </a:xfrm>
          <a:prstGeom prst="rect">
            <a:avLst/>
          </a:prstGeom>
        </p:spPr>
      </p:pic>
      <p:pic>
        <p:nvPicPr>
          <p:cNvPr id="10" name="Picture 9"/>
          <p:cNvPicPr>
            <a:picLocks noChangeAspect="1"/>
          </p:cNvPicPr>
          <p:nvPr/>
        </p:nvPicPr>
        <p:blipFill>
          <a:blip r:embed="rId4"/>
          <a:stretch>
            <a:fillRect/>
          </a:stretch>
        </p:blipFill>
        <p:spPr>
          <a:xfrm>
            <a:off x="1066800" y="5285772"/>
            <a:ext cx="2155048" cy="947388"/>
          </a:xfrm>
          <a:prstGeom prst="rect">
            <a:avLst/>
          </a:prstGeom>
        </p:spPr>
      </p:pic>
    </p:spTree>
    <p:extLst>
      <p:ext uri="{BB962C8B-B14F-4D97-AF65-F5344CB8AC3E}">
        <p14:creationId xmlns:p14="http://schemas.microsoft.com/office/powerpoint/2010/main" val="584155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Testing the Significance of r</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r>
                  <a:rPr lang="en-US" dirty="0"/>
                  <a:t>Recall that the sales manager from North American Copier Sales found an r of 0.865</a:t>
                </a:r>
              </a:p>
              <a:p>
                <a:r>
                  <a:rPr lang="en-US" dirty="0"/>
                  <a:t>Could the result be due to sampling error? Remember only 15 salespeople were sampled</a:t>
                </a:r>
              </a:p>
              <a:p>
                <a:r>
                  <a:rPr lang="en-US" dirty="0"/>
                  <a:t>We ask the question, could there be zero correlation in the population from which the sample was selected?</a:t>
                </a:r>
              </a:p>
              <a:p>
                <a:r>
                  <a:rPr lang="en-US" dirty="0"/>
                  <a:t>We’ll let </a:t>
                </a:r>
                <a14:m>
                  <m:oMath xmlns:m="http://schemas.openxmlformats.org/officeDocument/2006/math" xmlns="">
                    <m:r>
                      <m:rPr>
                        <m:nor/>
                      </m:rPr>
                      <a:rPr lang="en-US" i="0" smtClean="0">
                        <a:latin typeface="Cambria Math"/>
                        <a:ea typeface="Cambria Math"/>
                      </a:rPr>
                      <m:t>ρ</m:t>
                    </m:r>
                  </m:oMath>
                </a14:m>
                <a:r>
                  <a:rPr lang="en-US" dirty="0"/>
                  <a:t> represent the correlation in the population and conduct a hypothesis test to find out</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rotWithShape="1">
                <a:blip r:embed="rId3"/>
                <a:stretch>
                  <a:fillRect l="-593" t="-1111"/>
                </a:stretch>
              </a:blipFill>
            </p:spPr>
            <p:txBody>
              <a:bodyPr/>
              <a:lstStyle/>
              <a:p>
                <a:r>
                  <a:rPr lang="en-US">
                    <a:noFill/>
                  </a:rPr>
                  <a:t> </a:t>
                </a:r>
              </a:p>
            </p:txBody>
          </p:sp>
        </mc:Fallback>
      </mc:AlternateContent>
      <p:sp>
        <p:nvSpPr>
          <p:cNvPr id="2" name="Slide Number Placeholder 1"/>
          <p:cNvSpPr>
            <a:spLocks noGrp="1"/>
          </p:cNvSpPr>
          <p:nvPr>
            <p:ph type="sldNum" sz="quarter" idx="12"/>
          </p:nvPr>
        </p:nvSpPr>
        <p:spPr/>
        <p:txBody>
          <a:bodyPr/>
          <a:lstStyle/>
          <a:p>
            <a:r>
              <a:rPr lang="en-US" dirty="0"/>
              <a:t>13-</a:t>
            </a:r>
            <a:fld id="{F38DF745-7D3F-47F4-83A3-874385CFAA69}" type="slidenum">
              <a:rPr lang="en-US" smtClean="0"/>
              <a:pPr/>
              <a:t>11</a:t>
            </a:fld>
            <a:endParaRPr lang="en-US" dirty="0"/>
          </a:p>
        </p:txBody>
      </p:sp>
    </p:spTree>
    <p:extLst>
      <p:ext uri="{BB962C8B-B14F-4D97-AF65-F5344CB8AC3E}">
        <p14:creationId xmlns:p14="http://schemas.microsoft.com/office/powerpoint/2010/main" val="1383159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Testing the Significance of r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12</a:t>
            </a:fld>
            <a:endParaRPr lang="en-US" dirty="0"/>
          </a:p>
        </p:txBody>
      </p:sp>
      <p:pic>
        <p:nvPicPr>
          <p:cNvPr id="6" name="Picture 5"/>
          <p:cNvPicPr>
            <a:picLocks noChangeAspect="1"/>
          </p:cNvPicPr>
          <p:nvPr/>
        </p:nvPicPr>
        <p:blipFill>
          <a:blip r:embed="rId3"/>
          <a:stretch>
            <a:fillRect/>
          </a:stretch>
        </p:blipFill>
        <p:spPr>
          <a:xfrm>
            <a:off x="2230802" y="3962400"/>
            <a:ext cx="4682395" cy="2237958"/>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609600" y="1524000"/>
                <a:ext cx="7848600" cy="1754326"/>
              </a:xfrm>
              <a:prstGeom prst="rect">
                <a:avLst/>
              </a:prstGeom>
              <a:solidFill>
                <a:schemeClr val="bg2"/>
              </a:solidFill>
              <a:ln>
                <a:solidFill>
                  <a:schemeClr val="accent6"/>
                </a:solidFill>
              </a:ln>
            </p:spPr>
            <p:txBody>
              <a:bodyPr wrap="square" rtlCol="0">
                <a:spAutoFit/>
              </a:bodyPr>
              <a:lstStyle/>
              <a:p>
                <a:r>
                  <a:rPr lang="en-US" dirty="0"/>
                  <a:t>Step 1: State the null and the alternate hypothesis</a:t>
                </a:r>
              </a:p>
              <a:p>
                <a:pPr lvl="2"/>
                <a:r>
                  <a:rPr lang="en-US" dirty="0"/>
                  <a:t>H</a:t>
                </a:r>
                <a:r>
                  <a:rPr lang="en-US" baseline="-25000" dirty="0"/>
                  <a:t>0</a:t>
                </a:r>
                <a:r>
                  <a:rPr lang="en-US" dirty="0"/>
                  <a:t>: </a:t>
                </a:r>
                <a14:m>
                  <m:oMath xmlns:m="http://schemas.openxmlformats.org/officeDocument/2006/math" xmlns="">
                    <m:r>
                      <m:rPr>
                        <m:nor/>
                      </m:rPr>
                      <a:rPr lang="en-US">
                        <a:latin typeface="Cambria Math"/>
                        <a:ea typeface="Cambria Math"/>
                      </a:rPr>
                      <m:t>ρ</m:t>
                    </m:r>
                  </m:oMath>
                </a14:m>
                <a:r>
                  <a:rPr lang="en-US" dirty="0"/>
                  <a:t> = 0  The correlation in the population is zero</a:t>
                </a:r>
              </a:p>
              <a:p>
                <a:pPr lvl="2"/>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ρ</m:t>
                    </m:r>
                  </m:oMath>
                </a14:m>
                <a:r>
                  <a:rPr lang="en-US" dirty="0"/>
                  <a:t> ≠ 0  The correlation in the population is different from zero</a:t>
                </a:r>
              </a:p>
              <a:p>
                <a:r>
                  <a:rPr lang="en-US" dirty="0"/>
                  <a:t>Step 2: Select the level of significance, we’ll use .05</a:t>
                </a:r>
              </a:p>
              <a:p>
                <a:r>
                  <a:rPr lang="en-US" dirty="0"/>
                  <a:t>Step 3: Select the test statistic, we use t</a:t>
                </a:r>
              </a:p>
              <a:p>
                <a:r>
                  <a:rPr lang="en-US" dirty="0"/>
                  <a:t>Step 4: Formulate the decision rule, reject H</a:t>
                </a:r>
                <a:r>
                  <a:rPr lang="en-US" baseline="-25000" dirty="0"/>
                  <a:t>0</a:t>
                </a:r>
                <a:r>
                  <a:rPr lang="en-US" dirty="0"/>
                  <a:t> if t &lt; 2.160 or &gt; 2.160</a:t>
                </a:r>
              </a:p>
            </p:txBody>
          </p:sp>
        </mc:Choice>
        <mc:Fallback xmlns="">
          <p:sp>
            <p:nvSpPr>
              <p:cNvPr id="7" name="TextBox 6"/>
              <p:cNvSpPr txBox="1">
                <a:spLocks noRot="1" noChangeAspect="1" noMove="1" noResize="1" noEditPoints="1" noAdjustHandles="1" noChangeArrowheads="1" noChangeShapeType="1" noTextEdit="1"/>
              </p:cNvSpPr>
              <p:nvPr/>
            </p:nvSpPr>
            <p:spPr>
              <a:xfrm>
                <a:off x="609600" y="1524000"/>
                <a:ext cx="7848600" cy="1754326"/>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3580819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Testing the Significance of r Example Continued</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13</a:t>
            </a:fld>
            <a:endParaRPr lang="en-US" dirty="0"/>
          </a:p>
        </p:txBody>
      </p:sp>
      <p:sp>
        <p:nvSpPr>
          <p:cNvPr id="5" name="TextBox 4"/>
          <p:cNvSpPr txBox="1"/>
          <p:nvPr/>
        </p:nvSpPr>
        <p:spPr>
          <a:xfrm>
            <a:off x="609600" y="1524000"/>
            <a:ext cx="7848600" cy="369332"/>
          </a:xfrm>
          <a:prstGeom prst="rect">
            <a:avLst/>
          </a:prstGeom>
          <a:solidFill>
            <a:schemeClr val="bg2"/>
          </a:solidFill>
          <a:ln>
            <a:solidFill>
              <a:schemeClr val="accent6"/>
            </a:solidFill>
          </a:ln>
        </p:spPr>
        <p:txBody>
          <a:bodyPr wrap="square" rtlCol="0">
            <a:spAutoFit/>
          </a:bodyPr>
          <a:lstStyle/>
          <a:p>
            <a:r>
              <a:rPr lang="en-US" dirty="0"/>
              <a:t>Step 5: Compute the test statistic, make decision; reject H</a:t>
            </a:r>
            <a:r>
              <a:rPr lang="en-US" baseline="-25000" dirty="0"/>
              <a:t>0</a:t>
            </a:r>
            <a:r>
              <a:rPr lang="en-US" dirty="0"/>
              <a:t>, t=6.216</a:t>
            </a:r>
          </a:p>
        </p:txBody>
      </p:sp>
      <p:sp>
        <p:nvSpPr>
          <p:cNvPr id="8" name="TextBox 7"/>
          <p:cNvSpPr txBox="1"/>
          <p:nvPr/>
        </p:nvSpPr>
        <p:spPr>
          <a:xfrm>
            <a:off x="609600" y="4519984"/>
            <a:ext cx="7848600" cy="646331"/>
          </a:xfrm>
          <a:prstGeom prst="rect">
            <a:avLst/>
          </a:prstGeom>
          <a:solidFill>
            <a:schemeClr val="bg2"/>
          </a:solidFill>
          <a:ln>
            <a:solidFill>
              <a:schemeClr val="accent6"/>
            </a:solidFill>
          </a:ln>
        </p:spPr>
        <p:txBody>
          <a:bodyPr wrap="square" rtlCol="0">
            <a:spAutoFit/>
          </a:bodyPr>
          <a:lstStyle/>
          <a:p>
            <a:pPr defTabSz="228600">
              <a:tabLst>
                <a:tab pos="228600" algn="l"/>
              </a:tabLst>
            </a:pPr>
            <a:r>
              <a:rPr lang="en-US" dirty="0"/>
              <a:t>Step 6: Interpret; there is correlation with respect to the number of sales calls 					made and the number of copiers sold in the population of salespeople.</a:t>
            </a:r>
          </a:p>
        </p:txBody>
      </p:sp>
      <p:pic>
        <p:nvPicPr>
          <p:cNvPr id="10" name="Picture 9"/>
          <p:cNvPicPr>
            <a:picLocks noChangeAspect="1"/>
          </p:cNvPicPr>
          <p:nvPr/>
        </p:nvPicPr>
        <p:blipFill>
          <a:blip r:embed="rId2"/>
          <a:stretch>
            <a:fillRect/>
          </a:stretch>
        </p:blipFill>
        <p:spPr>
          <a:xfrm>
            <a:off x="2759869" y="3199901"/>
            <a:ext cx="3548062" cy="776381"/>
          </a:xfrm>
          <a:prstGeom prst="rect">
            <a:avLst/>
          </a:prstGeom>
        </p:spPr>
      </p:pic>
      <p:pic>
        <p:nvPicPr>
          <p:cNvPr id="6" name="Picture 5" descr="Screen Shot 2020-10-30 at 3.10.57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2133600"/>
            <a:ext cx="6705600" cy="1047584"/>
          </a:xfrm>
          <a:prstGeom prst="rect">
            <a:avLst/>
          </a:prstGeom>
        </p:spPr>
      </p:pic>
    </p:spTree>
    <p:extLst>
      <p:ext uri="{BB962C8B-B14F-4D97-AF65-F5344CB8AC3E}">
        <p14:creationId xmlns:p14="http://schemas.microsoft.com/office/powerpoint/2010/main" val="1955579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Testing the Significance of the Correlation Coefficient</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640080" y="1371600"/>
            <a:ext cx="7863840" cy="923330"/>
          </a:xfrm>
          <a:prstGeom prst="rect">
            <a:avLst/>
          </a:prstGeom>
          <a:solidFill>
            <a:schemeClr val="bg2"/>
          </a:solidFill>
          <a:ln>
            <a:solidFill>
              <a:schemeClr val="accent6"/>
            </a:solidFill>
          </a:ln>
        </p:spPr>
        <p:txBody>
          <a:bodyPr wrap="square" rtlCol="0">
            <a:spAutoFit/>
          </a:bodyPr>
          <a:lstStyle/>
          <a:p>
            <a:r>
              <a:rPr lang="en-US" dirty="0"/>
              <a:t>In the Applewood Auto Group example, we found an r=0.262 which is positive, but rather weak. We test our conclusion by conducting a hypothesis test that the correlation is greater than 0.</a:t>
            </a:r>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14</a:t>
            </a:fld>
            <a:endParaRPr lang="en-US" dirty="0"/>
          </a:p>
        </p:txBody>
      </p:sp>
      <p:pic>
        <p:nvPicPr>
          <p:cNvPr id="7" name="Picture 6"/>
          <p:cNvPicPr>
            <a:picLocks noChangeAspect="1"/>
          </p:cNvPicPr>
          <p:nvPr/>
        </p:nvPicPr>
        <p:blipFill>
          <a:blip r:embed="rId3"/>
          <a:stretch>
            <a:fillRect/>
          </a:stretch>
        </p:blipFill>
        <p:spPr>
          <a:xfrm>
            <a:off x="2021681" y="5111710"/>
            <a:ext cx="5100637" cy="964794"/>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640080" y="2514600"/>
                <a:ext cx="7863840" cy="2377440"/>
              </a:xfrm>
              <a:prstGeom prst="rect">
                <a:avLst/>
              </a:prstGeom>
              <a:solidFill>
                <a:schemeClr val="bg2"/>
              </a:solidFill>
              <a:ln>
                <a:solidFill>
                  <a:schemeClr val="accent6"/>
                </a:solidFill>
              </a:ln>
            </p:spPr>
            <p:txBody>
              <a:bodyPr wrap="square" rtlCol="0">
                <a:spAutoFit/>
              </a:bodyPr>
              <a:lstStyle/>
              <a:p>
                <a:r>
                  <a:rPr lang="en-US" dirty="0"/>
                  <a:t>Step 1: State the null and the alternate hypothesis</a:t>
                </a:r>
              </a:p>
              <a:p>
                <a:pPr lvl="2"/>
                <a:r>
                  <a:rPr lang="en-US" dirty="0"/>
                  <a:t>H</a:t>
                </a:r>
                <a:r>
                  <a:rPr lang="en-US" baseline="-25000" dirty="0"/>
                  <a:t>0</a:t>
                </a:r>
                <a:r>
                  <a:rPr lang="en-US" dirty="0"/>
                  <a:t>: </a:t>
                </a:r>
                <a14:m>
                  <m:oMath xmlns:m="http://schemas.openxmlformats.org/officeDocument/2006/math" xmlns="">
                    <m:r>
                      <m:rPr>
                        <m:nor/>
                      </m:rPr>
                      <a:rPr lang="en-US">
                        <a:latin typeface="Cambria Math"/>
                        <a:ea typeface="Cambria Math"/>
                      </a:rPr>
                      <m:t>ρ</m:t>
                    </m:r>
                  </m:oMath>
                </a14:m>
                <a:r>
                  <a:rPr lang="en-US" dirty="0"/>
                  <a:t> ≤ 0  The correlation in the population is negative or zero</a:t>
                </a:r>
              </a:p>
              <a:p>
                <a:pPr lvl="2"/>
                <a:r>
                  <a:rPr lang="en-US" dirty="0"/>
                  <a:t>H</a:t>
                </a:r>
                <a:r>
                  <a:rPr lang="en-US" baseline="-25000" dirty="0"/>
                  <a:t>1</a:t>
                </a:r>
                <a:r>
                  <a:rPr lang="en-US" dirty="0"/>
                  <a:t>: </a:t>
                </a:r>
                <a14:m>
                  <m:oMath xmlns:m="http://schemas.openxmlformats.org/officeDocument/2006/math" xmlns="">
                    <m:r>
                      <m:rPr>
                        <m:nor/>
                      </m:rPr>
                      <a:rPr lang="en-US">
                        <a:latin typeface="Cambria Math"/>
                        <a:ea typeface="Cambria Math"/>
                      </a:rPr>
                      <m:t>ρ</m:t>
                    </m:r>
                  </m:oMath>
                </a14:m>
                <a:r>
                  <a:rPr lang="en-US" dirty="0"/>
                  <a:t> &gt; 0  The correlation in the population is positive</a:t>
                </a:r>
              </a:p>
              <a:p>
                <a:r>
                  <a:rPr lang="en-US" dirty="0"/>
                  <a:t>Step 2: Select the level of significance, we’ll use .05</a:t>
                </a:r>
              </a:p>
              <a:p>
                <a:r>
                  <a:rPr lang="en-US" dirty="0"/>
                  <a:t>Step 3: Select the test statistic, we use t</a:t>
                </a:r>
              </a:p>
              <a:p>
                <a:r>
                  <a:rPr lang="en-US" dirty="0"/>
                  <a:t>Step 4: Formulate the decision rule, reject H</a:t>
                </a:r>
                <a:r>
                  <a:rPr lang="en-US" baseline="-25000" dirty="0"/>
                  <a:t>0</a:t>
                </a:r>
                <a:r>
                  <a:rPr lang="en-US" dirty="0"/>
                  <a:t> if t &gt; 1.653</a:t>
                </a:r>
              </a:p>
              <a:p>
                <a:r>
                  <a:rPr lang="en-US" dirty="0"/>
                  <a:t>Step 5: Make decision, reject H</a:t>
                </a:r>
                <a:r>
                  <a:rPr lang="en-US" baseline="-25000" dirty="0"/>
                  <a:t>0</a:t>
                </a:r>
                <a:r>
                  <a:rPr lang="en-US" dirty="0"/>
                  <a:t>, t=3.622</a:t>
                </a:r>
              </a:p>
              <a:p>
                <a:pPr defTabSz="228600">
                  <a:tabLst>
                    <a:tab pos="228600" algn="l"/>
                  </a:tabLst>
                </a:pPr>
                <a:r>
                  <a:rPr lang="en-US" dirty="0"/>
                  <a:t>Step 6: Interpret, there is correlation with respect to profits and age of the buyer</a:t>
                </a:r>
              </a:p>
              <a:p>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640080" y="2514600"/>
                <a:ext cx="7863840" cy="2377440"/>
              </a:xfrm>
              <a:prstGeom prst="rect">
                <a:avLst/>
              </a:prstGeom>
              <a:blipFill rotWithShape="1">
                <a:blip r:embed="rId4"/>
                <a:stretch>
                  <a:fillRect b="-6361"/>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270955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Regression Analysis</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In regression analysis, we estimate one variable based on another variable</a:t>
            </a:r>
          </a:p>
          <a:p>
            <a:r>
              <a:rPr lang="en-US" dirty="0"/>
              <a:t>The variable being estimated is the dependent variable</a:t>
            </a:r>
          </a:p>
          <a:p>
            <a:r>
              <a:rPr lang="en-US" dirty="0"/>
              <a:t>The variable used to make the estimate or predict the value is the independent variable</a:t>
            </a:r>
          </a:p>
          <a:p>
            <a:r>
              <a:rPr lang="en-US" dirty="0"/>
              <a:t>The relationship between the variables is linear</a:t>
            </a:r>
          </a:p>
          <a:p>
            <a:r>
              <a:rPr lang="en-US" dirty="0"/>
              <a:t>Both the independent and the dependent variables must be interval or ratio scale</a:t>
            </a:r>
          </a:p>
        </p:txBody>
      </p:sp>
      <p:sp>
        <p:nvSpPr>
          <p:cNvPr id="5" name="TextBox 4"/>
          <p:cNvSpPr txBox="1"/>
          <p:nvPr/>
        </p:nvSpPr>
        <p:spPr>
          <a:xfrm>
            <a:off x="1129145" y="49530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REGRESSION EQUATION  </a:t>
            </a:r>
            <a:r>
              <a:rPr lang="en-US" dirty="0"/>
              <a:t>An equation that expresses the linear relationship between two variables.</a:t>
            </a:r>
            <a:r>
              <a:rPr lang="en-US" dirty="0">
                <a:solidFill>
                  <a:srgbClr val="00B050"/>
                </a:solidFill>
              </a:rPr>
              <a:t> </a:t>
            </a:r>
            <a:endParaRPr lang="en-US" dirty="0"/>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15</a:t>
            </a:fld>
            <a:endParaRPr lang="en-US" dirty="0"/>
          </a:p>
        </p:txBody>
      </p:sp>
    </p:spTree>
    <p:extLst>
      <p:ext uri="{BB962C8B-B14F-4D97-AF65-F5344CB8AC3E}">
        <p14:creationId xmlns:p14="http://schemas.microsoft.com/office/powerpoint/2010/main" val="3862861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Least Squares Principle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In regression analysis, our objective is to use the data to position a line that best represents the relationship between two variables</a:t>
            </a:r>
          </a:p>
          <a:p>
            <a:r>
              <a:rPr lang="en-US" dirty="0"/>
              <a:t>The first approach is to use a scatter diagram to visually position the line</a:t>
            </a:r>
          </a:p>
          <a:p>
            <a:endParaRPr lang="en-US" dirty="0"/>
          </a:p>
          <a:p>
            <a:endParaRPr lang="en-US" dirty="0"/>
          </a:p>
          <a:p>
            <a:endParaRPr lang="en-US" dirty="0"/>
          </a:p>
          <a:p>
            <a:endParaRPr lang="en-US" dirty="0"/>
          </a:p>
          <a:p>
            <a:r>
              <a:rPr lang="en-US" dirty="0"/>
              <a:t>But this depends on judgement; we would prefer a method that results in a single, best regression line</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16</a:t>
            </a:fld>
            <a:endParaRPr lang="en-US" dirty="0"/>
          </a:p>
        </p:txBody>
      </p:sp>
      <p:pic>
        <p:nvPicPr>
          <p:cNvPr id="6" name="Picture 5"/>
          <p:cNvPicPr>
            <a:picLocks noChangeAspect="1"/>
          </p:cNvPicPr>
          <p:nvPr/>
        </p:nvPicPr>
        <p:blipFill>
          <a:blip r:embed="rId3"/>
          <a:stretch>
            <a:fillRect/>
          </a:stretch>
        </p:blipFill>
        <p:spPr>
          <a:xfrm>
            <a:off x="1707071" y="3371088"/>
            <a:ext cx="2547937" cy="1877427"/>
          </a:xfrm>
          <a:prstGeom prst="rect">
            <a:avLst/>
          </a:prstGeom>
        </p:spPr>
      </p:pic>
      <p:pic>
        <p:nvPicPr>
          <p:cNvPr id="7" name="Picture 6"/>
          <p:cNvPicPr>
            <a:picLocks noChangeAspect="1"/>
          </p:cNvPicPr>
          <p:nvPr/>
        </p:nvPicPr>
        <p:blipFill>
          <a:blip r:embed="rId4"/>
          <a:stretch>
            <a:fillRect/>
          </a:stretch>
        </p:blipFill>
        <p:spPr>
          <a:xfrm>
            <a:off x="5136815" y="3371088"/>
            <a:ext cx="2534065" cy="1877427"/>
          </a:xfrm>
          <a:prstGeom prst="rect">
            <a:avLst/>
          </a:prstGeom>
        </p:spPr>
      </p:pic>
    </p:spTree>
    <p:extLst>
      <p:ext uri="{BB962C8B-B14F-4D97-AF65-F5344CB8AC3E}">
        <p14:creationId xmlns:p14="http://schemas.microsoft.com/office/powerpoint/2010/main" val="3990906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Least Squares Regression Line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endParaRPr lang="en-US" dirty="0"/>
          </a:p>
          <a:p>
            <a:endParaRPr lang="en-US" dirty="0"/>
          </a:p>
          <a:p>
            <a:endParaRPr lang="en-US" dirty="0"/>
          </a:p>
          <a:p>
            <a:r>
              <a:rPr lang="en-US" dirty="0"/>
              <a:t>To illustrate, the same data are plotted in the three charts below</a:t>
            </a:r>
          </a:p>
        </p:txBody>
      </p:sp>
      <p:sp>
        <p:nvSpPr>
          <p:cNvPr id="5" name="TextBox 4"/>
          <p:cNvSpPr txBox="1"/>
          <p:nvPr/>
        </p:nvSpPr>
        <p:spPr>
          <a:xfrm>
            <a:off x="1129145" y="13716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LEAST SQUARES PRINCIPLE  </a:t>
            </a:r>
            <a:r>
              <a:rPr lang="en-US" dirty="0"/>
              <a:t>A mathematical procedure that uses the data to position a line with the objective of minimizing the sum of the squares of the vertical distances between the actual y values and the predicted values of y.</a:t>
            </a:r>
            <a:r>
              <a:rPr lang="en-US" dirty="0">
                <a:solidFill>
                  <a:srgbClr val="00B050"/>
                </a:solidFill>
              </a:rPr>
              <a:t> </a:t>
            </a:r>
            <a:endParaRPr lang="en-US" dirty="0"/>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17</a:t>
            </a:fld>
            <a:endParaRPr lang="en-US" dirty="0"/>
          </a:p>
        </p:txBody>
      </p:sp>
      <p:pic>
        <p:nvPicPr>
          <p:cNvPr id="7" name="Picture 6"/>
          <p:cNvPicPr>
            <a:picLocks noChangeAspect="1"/>
          </p:cNvPicPr>
          <p:nvPr/>
        </p:nvPicPr>
        <p:blipFill>
          <a:blip r:embed="rId3"/>
          <a:stretch>
            <a:fillRect/>
          </a:stretch>
        </p:blipFill>
        <p:spPr>
          <a:xfrm>
            <a:off x="1126097" y="3644196"/>
            <a:ext cx="7010400" cy="2512764"/>
          </a:xfrm>
          <a:prstGeom prst="rect">
            <a:avLst/>
          </a:prstGeom>
        </p:spPr>
      </p:pic>
    </p:spTree>
    <p:extLst>
      <p:ext uri="{BB962C8B-B14F-4D97-AF65-F5344CB8AC3E}">
        <p14:creationId xmlns:p14="http://schemas.microsoft.com/office/powerpoint/2010/main" val="1741814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Least Squares Regression Line (2 of 2)</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This is the equation of a line</a:t>
            </a:r>
          </a:p>
          <a:p>
            <a:endParaRPr lang="en-US" dirty="0"/>
          </a:p>
          <a:p>
            <a:endParaRPr lang="en-US" dirty="0"/>
          </a:p>
          <a:p>
            <a:endParaRPr lang="en-US" dirty="0"/>
          </a:p>
          <a:p>
            <a:endParaRPr lang="en-US" dirty="0"/>
          </a:p>
          <a:p>
            <a:endParaRPr lang="en-US" dirty="0"/>
          </a:p>
          <a:p>
            <a:r>
              <a:rPr lang="en-US" dirty="0"/>
              <a:t>The formulas for a and b are</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18</a:t>
            </a:fld>
            <a:endParaRPr lang="en-US" dirty="0"/>
          </a:p>
        </p:txBody>
      </p:sp>
      <p:pic>
        <p:nvPicPr>
          <p:cNvPr id="9" name="Picture 8">
            <a:extLst>
              <a:ext uri="{FF2B5EF4-FFF2-40B4-BE49-F238E27FC236}">
                <a16:creationId xmlns:a16="http://schemas.microsoft.com/office/drawing/2014/main" xmlns="" id="{E4152175-851F-4B64-BEB9-73CC88FCB26A}"/>
              </a:ext>
            </a:extLst>
          </p:cNvPr>
          <p:cNvPicPr>
            <a:picLocks noChangeAspect="1"/>
          </p:cNvPicPr>
          <p:nvPr/>
        </p:nvPicPr>
        <p:blipFill>
          <a:blip r:embed="rId3"/>
          <a:stretch>
            <a:fillRect/>
          </a:stretch>
        </p:blipFill>
        <p:spPr>
          <a:xfrm>
            <a:off x="584574" y="1676400"/>
            <a:ext cx="6197226" cy="2368276"/>
          </a:xfrm>
          <a:prstGeom prst="rect">
            <a:avLst/>
          </a:prstGeom>
        </p:spPr>
      </p:pic>
      <p:pic>
        <p:nvPicPr>
          <p:cNvPr id="6" name="Picture 5" descr="Screen Shot 2020-10-30 at 3.13.34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0" y="4524310"/>
            <a:ext cx="6781800" cy="738155"/>
          </a:xfrm>
          <a:prstGeom prst="rect">
            <a:avLst/>
          </a:prstGeom>
        </p:spPr>
      </p:pic>
      <p:pic>
        <p:nvPicPr>
          <p:cNvPr id="10" name="Picture 9" descr="Screen Shot 2020-10-30 at 3.13.45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0" y="5410200"/>
            <a:ext cx="6888824" cy="465532"/>
          </a:xfrm>
          <a:prstGeom prst="rect">
            <a:avLst/>
          </a:prstGeom>
        </p:spPr>
      </p:pic>
    </p:spTree>
    <p:extLst>
      <p:ext uri="{BB962C8B-B14F-4D97-AF65-F5344CB8AC3E}">
        <p14:creationId xmlns:p14="http://schemas.microsoft.com/office/powerpoint/2010/main" val="1753801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Least Squares Regression Line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TextBox 3"/>
          <p:cNvSpPr txBox="1"/>
          <p:nvPr/>
        </p:nvSpPr>
        <p:spPr>
          <a:xfrm>
            <a:off x="457200" y="1189672"/>
            <a:ext cx="8229600" cy="1477328"/>
          </a:xfrm>
          <a:prstGeom prst="rect">
            <a:avLst/>
          </a:prstGeom>
          <a:solidFill>
            <a:schemeClr val="bg2"/>
          </a:solidFill>
          <a:ln>
            <a:solidFill>
              <a:schemeClr val="accent6"/>
            </a:solidFill>
          </a:ln>
        </p:spPr>
        <p:txBody>
          <a:bodyPr wrap="square" rtlCol="0">
            <a:spAutoFit/>
          </a:bodyPr>
          <a:lstStyle/>
          <a:p>
            <a:r>
              <a:rPr lang="en-US" dirty="0"/>
              <a:t>Recall the example of North American Copier Sales. The sales manager gathered information on the number of sales calls made and the number of copiers sold. Use the least squares method to determine a linear equation to express the relationship between the two variables. What is the expected number of copiers sold by a representative who made 100 calls?</a:t>
            </a:r>
          </a:p>
        </p:txBody>
      </p:sp>
      <p:sp>
        <p:nvSpPr>
          <p:cNvPr id="9" name="Slide Number Placeholder 8"/>
          <p:cNvSpPr>
            <a:spLocks noGrp="1"/>
          </p:cNvSpPr>
          <p:nvPr>
            <p:ph type="sldNum" sz="quarter" idx="12"/>
          </p:nvPr>
        </p:nvSpPr>
        <p:spPr/>
        <p:txBody>
          <a:bodyPr/>
          <a:lstStyle/>
          <a:p>
            <a:r>
              <a:rPr lang="en-US" dirty="0"/>
              <a:t>13-</a:t>
            </a:r>
            <a:fld id="{A68F1C3D-7991-4430-8FD2-6BE0AA8A1311}" type="slidenum">
              <a:rPr lang="en-US" smtClean="0"/>
              <a:pPr/>
              <a:t>19</a:t>
            </a:fld>
            <a:endParaRPr lang="en-US" dirty="0"/>
          </a:p>
        </p:txBody>
      </p:sp>
      <p:sp>
        <p:nvSpPr>
          <p:cNvPr id="14" name="Content Placeholder 3"/>
          <p:cNvSpPr txBox="1">
            <a:spLocks/>
          </p:cNvSpPr>
          <p:nvPr/>
        </p:nvSpPr>
        <p:spPr>
          <a:xfrm>
            <a:off x="502920" y="2768779"/>
            <a:ext cx="8229600" cy="3936821"/>
          </a:xfrm>
          <a:prstGeom prst="rect">
            <a:avLst/>
          </a:prstGeom>
        </p:spPr>
        <p:txBody>
          <a:bodyPr>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r>
              <a:rPr lang="en-US" sz="2000" dirty="0"/>
              <a:t>The first step is to find the slope of the least squares regression line, b</a:t>
            </a:r>
          </a:p>
          <a:p>
            <a:endParaRPr lang="en-US" sz="2000" dirty="0"/>
          </a:p>
          <a:p>
            <a:r>
              <a:rPr lang="en-US" sz="2000" dirty="0"/>
              <a:t>Next, find a</a:t>
            </a:r>
          </a:p>
          <a:p>
            <a:endParaRPr lang="en-US" sz="2000" dirty="0"/>
          </a:p>
          <a:p>
            <a:r>
              <a:rPr lang="en-US" sz="2000" dirty="0"/>
              <a:t>Then determine the regression line</a:t>
            </a:r>
          </a:p>
          <a:p>
            <a:endParaRPr lang="en-US" sz="2000" dirty="0"/>
          </a:p>
          <a:p>
            <a:r>
              <a:rPr lang="en-US" sz="2000" dirty="0"/>
              <a:t>So if a salesperson makes 100 calls, he or she can expect to sell 46.0432 copiers</a:t>
            </a:r>
          </a:p>
          <a:p>
            <a:endParaRPr lang="en-US" sz="2000" dirty="0"/>
          </a:p>
        </p:txBody>
      </p:sp>
      <p:pic>
        <p:nvPicPr>
          <p:cNvPr id="10" name="Picture 9"/>
          <p:cNvPicPr>
            <a:picLocks noChangeAspect="1"/>
          </p:cNvPicPr>
          <p:nvPr/>
        </p:nvPicPr>
        <p:blipFill>
          <a:blip r:embed="rId3"/>
          <a:stretch>
            <a:fillRect/>
          </a:stretch>
        </p:blipFill>
        <p:spPr>
          <a:xfrm>
            <a:off x="2084832" y="3103113"/>
            <a:ext cx="3228975" cy="632055"/>
          </a:xfrm>
          <a:prstGeom prst="rect">
            <a:avLst/>
          </a:prstGeom>
        </p:spPr>
      </p:pic>
      <p:pic>
        <p:nvPicPr>
          <p:cNvPr id="11" name="Picture 10"/>
          <p:cNvPicPr>
            <a:picLocks noChangeAspect="1"/>
          </p:cNvPicPr>
          <p:nvPr/>
        </p:nvPicPr>
        <p:blipFill>
          <a:blip r:embed="rId4"/>
          <a:stretch>
            <a:fillRect/>
          </a:stretch>
        </p:blipFill>
        <p:spPr>
          <a:xfrm>
            <a:off x="2090928" y="3963593"/>
            <a:ext cx="4024312" cy="316252"/>
          </a:xfrm>
          <a:prstGeom prst="rect">
            <a:avLst/>
          </a:prstGeom>
        </p:spPr>
      </p:pic>
      <p:pic>
        <p:nvPicPr>
          <p:cNvPr id="12" name="Picture 11"/>
          <p:cNvPicPr>
            <a:picLocks noChangeAspect="1"/>
          </p:cNvPicPr>
          <p:nvPr/>
        </p:nvPicPr>
        <p:blipFill>
          <a:blip r:embed="rId5"/>
          <a:stretch>
            <a:fillRect/>
          </a:stretch>
        </p:blipFill>
        <p:spPr>
          <a:xfrm>
            <a:off x="2084832" y="4700832"/>
            <a:ext cx="2572512" cy="389775"/>
          </a:xfrm>
          <a:prstGeom prst="rect">
            <a:avLst/>
          </a:prstGeom>
        </p:spPr>
      </p:pic>
      <p:pic>
        <p:nvPicPr>
          <p:cNvPr id="13" name="Picture 12"/>
          <p:cNvPicPr>
            <a:picLocks noChangeAspect="1"/>
          </p:cNvPicPr>
          <p:nvPr/>
        </p:nvPicPr>
        <p:blipFill>
          <a:blip r:embed="rId6"/>
          <a:stretch>
            <a:fillRect/>
          </a:stretch>
        </p:blipFill>
        <p:spPr>
          <a:xfrm>
            <a:off x="2084832" y="5700146"/>
            <a:ext cx="6510337" cy="420298"/>
          </a:xfrm>
          <a:prstGeom prst="rect">
            <a:avLst/>
          </a:prstGeom>
        </p:spPr>
      </p:pic>
    </p:spTree>
    <p:extLst>
      <p:ext uri="{BB962C8B-B14F-4D97-AF65-F5344CB8AC3E}">
        <p14:creationId xmlns:p14="http://schemas.microsoft.com/office/powerpoint/2010/main" val="367931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3" name="Content Placeholder 2"/>
          <p:cNvSpPr>
            <a:spLocks noGrp="1"/>
          </p:cNvSpPr>
          <p:nvPr>
            <p:ph sz="quarter" idx="1"/>
          </p:nvPr>
        </p:nvSpPr>
        <p:spPr/>
        <p:txBody>
          <a:bodyPr>
            <a:noAutofit/>
          </a:bodyPr>
          <a:lstStyle/>
          <a:p>
            <a:pPr marL="0" indent="0" defTabSz="228600">
              <a:buNone/>
              <a:tabLst>
                <a:tab pos="228600" algn="l"/>
              </a:tabLst>
            </a:pPr>
            <a:r>
              <a:rPr lang="en-US" sz="2300" dirty="0">
                <a:solidFill>
                  <a:schemeClr val="accent1"/>
                </a:solidFill>
              </a:rPr>
              <a:t>LO13-1	</a:t>
            </a:r>
            <a:r>
              <a:rPr lang="en-US" sz="2300" dirty="0"/>
              <a:t>Explain the purpose of correlation analysis</a:t>
            </a:r>
          </a:p>
          <a:p>
            <a:pPr marL="0" indent="0" defTabSz="228600">
              <a:buNone/>
              <a:tabLst>
                <a:tab pos="228600" algn="l"/>
              </a:tabLst>
            </a:pPr>
            <a:r>
              <a:rPr lang="en-US" sz="2300" dirty="0">
                <a:solidFill>
                  <a:schemeClr val="accent1"/>
                </a:solidFill>
              </a:rPr>
              <a:t>LO13-2	</a:t>
            </a:r>
            <a:r>
              <a:rPr lang="en-US" sz="2300" dirty="0"/>
              <a:t>Calculate a correlation coefficient to test and interpret    </a:t>
            </a:r>
            <a:br>
              <a:rPr lang="en-US" sz="2300" dirty="0"/>
            </a:br>
            <a:r>
              <a:rPr lang="en-US" sz="2300" dirty="0"/>
              <a:t>              the relationship between two variables</a:t>
            </a:r>
          </a:p>
          <a:p>
            <a:pPr marL="0" indent="0" defTabSz="228600">
              <a:buNone/>
              <a:tabLst>
                <a:tab pos="228600" algn="l"/>
              </a:tabLst>
            </a:pPr>
            <a:r>
              <a:rPr lang="en-US" sz="2300" dirty="0">
                <a:solidFill>
                  <a:schemeClr val="accent1"/>
                </a:solidFill>
              </a:rPr>
              <a:t>LO13-3	</a:t>
            </a:r>
            <a:r>
              <a:rPr lang="en-US" sz="2300" dirty="0"/>
              <a:t>Apply regression analysis to estimate the linear </a:t>
            </a:r>
            <a:br>
              <a:rPr lang="en-US" sz="2300" dirty="0"/>
            </a:br>
            <a:r>
              <a:rPr lang="en-US" sz="2300" dirty="0"/>
              <a:t>              relationship between two variables</a:t>
            </a:r>
          </a:p>
          <a:p>
            <a:pPr marL="0" indent="0" defTabSz="228600">
              <a:buNone/>
              <a:tabLst>
                <a:tab pos="228600" algn="l"/>
              </a:tabLst>
            </a:pPr>
            <a:r>
              <a:rPr lang="en-US" sz="2300" dirty="0">
                <a:solidFill>
                  <a:schemeClr val="accent1"/>
                </a:solidFill>
              </a:rPr>
              <a:t>LO13-4	</a:t>
            </a:r>
            <a:r>
              <a:rPr lang="en-US" sz="2300" dirty="0"/>
              <a:t>Evaluate the significance of the slope of the regression </a:t>
            </a:r>
            <a:br>
              <a:rPr lang="en-US" sz="2300" dirty="0"/>
            </a:br>
            <a:r>
              <a:rPr lang="en-US" sz="2300" dirty="0"/>
              <a:t>              equation</a:t>
            </a:r>
          </a:p>
          <a:p>
            <a:pPr marL="0" indent="0" defTabSz="228600">
              <a:buNone/>
              <a:tabLst>
                <a:tab pos="228600" algn="l"/>
              </a:tabLst>
            </a:pPr>
            <a:r>
              <a:rPr lang="en-US" sz="2300" dirty="0">
                <a:solidFill>
                  <a:schemeClr val="accent1"/>
                </a:solidFill>
              </a:rPr>
              <a:t>LO13-5</a:t>
            </a:r>
            <a:r>
              <a:rPr lang="en-US" sz="2300" dirty="0"/>
              <a:t>	Evaluate a regression equation’s ability to predict using the </a:t>
            </a:r>
            <a:br>
              <a:rPr lang="en-US" sz="2300" dirty="0"/>
            </a:br>
            <a:r>
              <a:rPr lang="en-US" sz="2300" dirty="0"/>
              <a:t>              standard </a:t>
            </a:r>
            <a:r>
              <a:rPr lang="en-US" sz="2300" dirty="0" smtClean="0"/>
              <a:t>error of </a:t>
            </a:r>
            <a:r>
              <a:rPr lang="en-US" sz="2300" dirty="0"/>
              <a:t>the </a:t>
            </a:r>
            <a:r>
              <a:rPr lang="en-US" sz="2300" dirty="0" smtClean="0"/>
              <a:t>estimate and </a:t>
            </a:r>
            <a:r>
              <a:rPr lang="en-US" sz="2300" dirty="0"/>
              <a:t>the coefficient of </a:t>
            </a:r>
            <a:br>
              <a:rPr lang="en-US" sz="2300" dirty="0"/>
            </a:br>
            <a:r>
              <a:rPr lang="en-US" sz="2300" dirty="0"/>
              <a:t>              determination</a:t>
            </a:r>
          </a:p>
          <a:p>
            <a:pPr marL="0" indent="0" defTabSz="228600">
              <a:buNone/>
              <a:tabLst>
                <a:tab pos="228600" algn="l"/>
              </a:tabLst>
            </a:pPr>
            <a:r>
              <a:rPr lang="en-US" sz="2300" dirty="0">
                <a:solidFill>
                  <a:schemeClr val="accent1"/>
                </a:solidFill>
              </a:rPr>
              <a:t>LO13-6</a:t>
            </a:r>
            <a:r>
              <a:rPr lang="en-US" sz="2300" dirty="0"/>
              <a:t>	Calculate and interpret confidence and prediction </a:t>
            </a:r>
            <a:br>
              <a:rPr lang="en-US" sz="2300" dirty="0"/>
            </a:br>
            <a:r>
              <a:rPr lang="en-US" sz="2300" dirty="0"/>
              <a:t>              intervals</a:t>
            </a:r>
          </a:p>
          <a:p>
            <a:pPr marL="0" indent="0" defTabSz="228600">
              <a:buNone/>
              <a:tabLst>
                <a:tab pos="228600" algn="l"/>
              </a:tabLst>
            </a:pPr>
            <a:r>
              <a:rPr lang="en-US" sz="2300" dirty="0">
                <a:solidFill>
                  <a:schemeClr val="accent1"/>
                </a:solidFill>
              </a:rPr>
              <a:t>LO13-7</a:t>
            </a:r>
            <a:r>
              <a:rPr lang="en-US" sz="2300" dirty="0"/>
              <a:t>	Use a log function to transform a nonlinear relationship</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Drawing the Regression Line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TextBox 3"/>
              <p:cNvSpPr txBox="1"/>
              <p:nvPr/>
            </p:nvSpPr>
            <p:spPr>
              <a:xfrm>
                <a:off x="457200" y="1447800"/>
                <a:ext cx="8458200" cy="1787477"/>
              </a:xfrm>
              <a:prstGeom prst="rect">
                <a:avLst/>
              </a:prstGeom>
              <a:solidFill>
                <a:schemeClr val="bg2"/>
              </a:solidFill>
              <a:ln>
                <a:solidFill>
                  <a:schemeClr val="accent6"/>
                </a:solidFill>
              </a:ln>
            </p:spPr>
            <p:txBody>
              <a:bodyPr wrap="square" rtlCol="0">
                <a:spAutoFit/>
              </a:bodyPr>
              <a:lstStyle/>
              <a:p>
                <a:r>
                  <a:rPr lang="en-US" dirty="0"/>
                  <a:t>The least squares equation can be drawn on the scatter diagram. For example, the fifth sales representative is Jeff Hall. He made 164 calls. His estimated number of copiers sold is 62.7344. The plot x = 164 and </a:t>
                </a: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62.7344 is located by moving to 164 on the x-axis and then going vertically to 63.7344. The other points on the regression equation can be determined by substituting a particular value of x into the regression equation and calculating </a:t>
                </a: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y</m:t>
                        </m:r>
                      </m:e>
                    </m:acc>
                  </m:oMath>
                </a14:m>
                <a:r>
                  <a:rPr lang="en-US" dirty="0"/>
                  <a:t>. </a:t>
                </a:r>
              </a:p>
            </p:txBody>
          </p:sp>
        </mc:Choice>
        <mc:Fallback xmlns="">
          <p:sp>
            <p:nvSpPr>
              <p:cNvPr id="4" name="TextBox 3"/>
              <p:cNvSpPr txBox="1">
                <a:spLocks noRot="1" noChangeAspect="1" noMove="1" noResize="1" noEditPoints="1" noAdjustHandles="1" noChangeArrowheads="1" noChangeShapeType="1" noTextEdit="1"/>
              </p:cNvSpPr>
              <p:nvPr/>
            </p:nvSpPr>
            <p:spPr>
              <a:xfrm>
                <a:off x="457200" y="1447800"/>
                <a:ext cx="8458200" cy="1787477"/>
              </a:xfrm>
              <a:prstGeom prst="rect">
                <a:avLst/>
              </a:prstGeom>
              <a:blipFill>
                <a:blip r:embed="rId3"/>
                <a:stretch>
                  <a:fillRect l="-504" t="-1695" b="-2034"/>
                </a:stretch>
              </a:blipFill>
              <a:ln>
                <a:solidFill>
                  <a:schemeClr val="accent6"/>
                </a:solidFill>
              </a:ln>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13-</a:t>
            </a:r>
            <a:fld id="{A68F1C3D-7991-4430-8FD2-6BE0AA8A1311}" type="slidenum">
              <a:rPr lang="en-US" smtClean="0"/>
              <a:pPr/>
              <a:t>20</a:t>
            </a:fld>
            <a:endParaRPr lang="en-US" dirty="0"/>
          </a:p>
        </p:txBody>
      </p:sp>
      <p:pic>
        <p:nvPicPr>
          <p:cNvPr id="6" name="Picture 5"/>
          <p:cNvPicPr>
            <a:picLocks noChangeAspect="1"/>
          </p:cNvPicPr>
          <p:nvPr/>
        </p:nvPicPr>
        <p:blipFill>
          <a:blip r:embed="rId4"/>
          <a:stretch>
            <a:fillRect/>
          </a:stretch>
        </p:blipFill>
        <p:spPr>
          <a:xfrm>
            <a:off x="612648" y="3517852"/>
            <a:ext cx="2827496" cy="2105073"/>
          </a:xfrm>
          <a:prstGeom prst="rect">
            <a:avLst/>
          </a:prstGeom>
        </p:spPr>
      </p:pic>
      <p:pic>
        <p:nvPicPr>
          <p:cNvPr id="9" name="Picture 8"/>
          <p:cNvPicPr>
            <a:picLocks noChangeAspect="1"/>
          </p:cNvPicPr>
          <p:nvPr/>
        </p:nvPicPr>
        <p:blipFill>
          <a:blip r:embed="rId5"/>
          <a:stretch>
            <a:fillRect/>
          </a:stretch>
        </p:blipFill>
        <p:spPr>
          <a:xfrm>
            <a:off x="794528" y="5775437"/>
            <a:ext cx="2525744" cy="260126"/>
          </a:xfrm>
          <a:prstGeom prst="rect">
            <a:avLst/>
          </a:prstGeom>
        </p:spPr>
      </p:pic>
      <p:pic>
        <p:nvPicPr>
          <p:cNvPr id="7" name="Picture 6" descr="Screen Shot 2020-10-30 at 3.15.06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1400" y="3505199"/>
            <a:ext cx="5257800" cy="2662579"/>
          </a:xfrm>
          <a:prstGeom prst="rect">
            <a:avLst/>
          </a:prstGeom>
        </p:spPr>
      </p:pic>
    </p:spTree>
    <p:extLst>
      <p:ext uri="{BB962C8B-B14F-4D97-AF65-F5344CB8AC3E}">
        <p14:creationId xmlns:p14="http://schemas.microsoft.com/office/powerpoint/2010/main" val="2921866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Regression Equation Slope Test</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21</a:t>
            </a:fld>
            <a:endParaRPr lang="en-US" dirty="0"/>
          </a:p>
        </p:txBody>
      </p:sp>
      <mc:AlternateContent xmlns:mc="http://schemas.openxmlformats.org/markup-compatibility/2006" xmlns:a14="http://schemas.microsoft.com/office/drawing/2010/main">
        <mc:Choice Requires="a14">
          <p:sp>
            <p:nvSpPr>
              <p:cNvPr id="7" name="Content Placeholder 3"/>
              <p:cNvSpPr>
                <a:spLocks noGrp="1"/>
              </p:cNvSpPr>
              <p:nvPr>
                <p:ph sz="quarter" idx="1"/>
              </p:nvPr>
            </p:nvSpPr>
            <p:spPr>
              <a:xfrm>
                <a:off x="457200" y="1219200"/>
                <a:ext cx="8229600" cy="4937760"/>
              </a:xfrm>
            </p:spPr>
            <p:txBody>
              <a:bodyPr/>
              <a:lstStyle/>
              <a:p>
                <a:r>
                  <a:rPr lang="en-US" dirty="0"/>
                  <a:t>For a regression equation, the slope is tested for significance</a:t>
                </a:r>
              </a:p>
              <a:p>
                <a:r>
                  <a:rPr lang="en-US" dirty="0"/>
                  <a:t>We test the hypothesis that the slope of the line in the population is 0</a:t>
                </a:r>
              </a:p>
              <a:p>
                <a:r>
                  <a:rPr lang="en-US" dirty="0"/>
                  <a:t>If we do not reject the null hypothesis, we conclude there is </a:t>
                </a:r>
                <a:r>
                  <a:rPr lang="en-US" b="1" dirty="0"/>
                  <a:t>no relationship </a:t>
                </a:r>
                <a:r>
                  <a:rPr lang="en-US" dirty="0"/>
                  <a:t>between the two variables</a:t>
                </a:r>
              </a:p>
              <a:p>
                <a:r>
                  <a:rPr lang="en-US" dirty="0"/>
                  <a:t>When testing the null hypothesis about the slope, the test statistic is with n – 2 degrees of freedom</a:t>
                </a:r>
              </a:p>
              <a:p>
                <a:r>
                  <a:rPr lang="en-US" dirty="0"/>
                  <a:t>We begin with the hypothesis statements</a:t>
                </a:r>
              </a:p>
              <a:p>
                <a:pPr marL="0" indent="0" algn="ctr">
                  <a:buNone/>
                </a:pPr>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β</m:t>
                    </m:r>
                  </m:oMath>
                </a14:m>
                <a:r>
                  <a:rPr lang="en-US" dirty="0"/>
                  <a:t> = 0</a:t>
                </a:r>
              </a:p>
              <a:p>
                <a:pPr marL="0" indent="0" algn="ctr">
                  <a:buNone/>
                </a:pPr>
                <a:r>
                  <a:rPr lang="en-US" dirty="0"/>
                  <a:t>H</a:t>
                </a:r>
                <a:r>
                  <a:rPr lang="en-US" baseline="-25000" dirty="0"/>
                  <a:t>1</a:t>
                </a:r>
                <a:r>
                  <a:rPr lang="en-US" dirty="0"/>
                  <a:t>:  </a:t>
                </a:r>
                <a14:m>
                  <m:oMath xmlns:m="http://schemas.openxmlformats.org/officeDocument/2006/math" xmlns="">
                    <m:r>
                      <a:rPr lang="en-US" i="1" smtClean="0">
                        <a:latin typeface="Cambria Math"/>
                        <a:ea typeface="Cambria Math"/>
                      </a:rPr>
                      <m:t>𝛽</m:t>
                    </m:r>
                  </m:oMath>
                </a14:m>
                <a:r>
                  <a:rPr lang="en-US" dirty="0"/>
                  <a:t> ≠ 0</a:t>
                </a:r>
              </a:p>
            </p:txBody>
          </p:sp>
        </mc:Choice>
        <mc:Fallback xmlns="">
          <p:sp>
            <p:nvSpPr>
              <p:cNvPr id="7" name="Content Placeholder 3"/>
              <p:cNvSpPr>
                <a:spLocks noGrp="1" noRot="1" noChangeAspect="1" noMove="1" noResize="1" noEditPoints="1" noAdjustHandles="1" noChangeArrowheads="1" noChangeShapeType="1" noTextEdit="1"/>
              </p:cNvSpPr>
              <p:nvPr>
                <p:ph sz="quarter" idx="1"/>
              </p:nvPr>
            </p:nvSpPr>
            <p:spPr>
              <a:xfrm>
                <a:off x="457200" y="1219200"/>
                <a:ext cx="8229600" cy="4937760"/>
              </a:xfrm>
              <a:blipFill rotWithShape="1">
                <a:blip r:embed="rId3"/>
                <a:stretch>
                  <a:fillRect b="-247"/>
                </a:stretch>
              </a:blipFill>
            </p:spPr>
            <p:txBody>
              <a:bodyPr/>
              <a:lstStyle/>
              <a:p>
                <a:r>
                  <a:rPr lang="en-US">
                    <a:noFill/>
                  </a:rPr>
                  <a:t> </a:t>
                </a:r>
              </a:p>
            </p:txBody>
          </p:sp>
        </mc:Fallback>
      </mc:AlternateContent>
    </p:spTree>
    <p:extLst>
      <p:ext uri="{BB962C8B-B14F-4D97-AF65-F5344CB8AC3E}">
        <p14:creationId xmlns:p14="http://schemas.microsoft.com/office/powerpoint/2010/main" val="3506049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Regression Equation Slope Test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22</a:t>
            </a:fld>
            <a:endParaRPr lang="en-US" dirty="0"/>
          </a:p>
        </p:txBody>
      </p:sp>
      <p:pic>
        <p:nvPicPr>
          <p:cNvPr id="9" name="Picture 8"/>
          <p:cNvPicPr>
            <a:picLocks noChangeAspect="1"/>
          </p:cNvPicPr>
          <p:nvPr/>
        </p:nvPicPr>
        <p:blipFill>
          <a:blip r:embed="rId3"/>
          <a:stretch>
            <a:fillRect/>
          </a:stretch>
        </p:blipFill>
        <p:spPr>
          <a:xfrm>
            <a:off x="2543174" y="5314495"/>
            <a:ext cx="4083845" cy="857705"/>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457200" y="1252478"/>
                <a:ext cx="8229600" cy="2862322"/>
              </a:xfrm>
              <a:prstGeom prst="rect">
                <a:avLst/>
              </a:prstGeom>
              <a:solidFill>
                <a:schemeClr val="bg2"/>
              </a:solidFill>
              <a:ln>
                <a:solidFill>
                  <a:schemeClr val="accent6"/>
                </a:solidFill>
              </a:ln>
            </p:spPr>
            <p:txBody>
              <a:bodyPr wrap="square" rtlCol="0">
                <a:spAutoFit/>
              </a:bodyPr>
              <a:lstStyle/>
              <a:p>
                <a:r>
                  <a:rPr lang="en-US" dirty="0"/>
                  <a:t>Recall the North American Copier Sales example. We identified the slope as b and it is our estimate of the slope of the population, </a:t>
                </a:r>
                <a14:m>
                  <m:oMath xmlns:m="http://schemas.openxmlformats.org/officeDocument/2006/math" xmlns="">
                    <m:r>
                      <m:rPr>
                        <m:nor/>
                      </m:rPr>
                      <a:rPr lang="en-US" i="0" smtClean="0">
                        <a:latin typeface="Cambria Math"/>
                        <a:ea typeface="Cambria Math"/>
                      </a:rPr>
                      <m:t>β</m:t>
                    </m:r>
                  </m:oMath>
                </a14:m>
                <a:r>
                  <a:rPr lang="en-US" dirty="0"/>
                  <a:t>.  We conduct a hypothesis test.</a:t>
                </a:r>
              </a:p>
              <a:p>
                <a:r>
                  <a:rPr lang="en-US" dirty="0"/>
                  <a:t>Step 1: State the null and alternate hypothesis</a:t>
                </a:r>
              </a:p>
              <a:p>
                <a:pPr lvl="2"/>
                <a:r>
                  <a:rPr lang="en-US" dirty="0"/>
                  <a:t>H</a:t>
                </a:r>
                <a:r>
                  <a:rPr lang="en-US" baseline="-25000" dirty="0"/>
                  <a:t>0</a:t>
                </a:r>
                <a:r>
                  <a:rPr lang="en-US" dirty="0"/>
                  <a:t>:  </a:t>
                </a:r>
                <a14:m>
                  <m:oMath xmlns:m="http://schemas.openxmlformats.org/officeDocument/2006/math" xmlns="">
                    <m:r>
                      <m:rPr>
                        <m:nor/>
                      </m:rPr>
                      <a:rPr lang="en-US">
                        <a:latin typeface="Cambria Math"/>
                        <a:ea typeface="Cambria Math"/>
                      </a:rPr>
                      <m:t>β</m:t>
                    </m:r>
                  </m:oMath>
                </a14:m>
                <a:r>
                  <a:rPr lang="en-US" dirty="0"/>
                  <a:t> ≤ 0</a:t>
                </a:r>
              </a:p>
              <a:p>
                <a:pPr lvl="2"/>
                <a:r>
                  <a:rPr lang="en-US" dirty="0"/>
                  <a:t>H</a:t>
                </a:r>
                <a:r>
                  <a:rPr lang="en-US" baseline="-25000" dirty="0"/>
                  <a:t>1</a:t>
                </a:r>
                <a:r>
                  <a:rPr lang="en-US" dirty="0"/>
                  <a:t>:  </a:t>
                </a:r>
                <a14:m>
                  <m:oMath xmlns:m="http://schemas.openxmlformats.org/officeDocument/2006/math" xmlns="">
                    <m:r>
                      <a:rPr lang="en-US" i="1">
                        <a:latin typeface="Cambria Math"/>
                        <a:ea typeface="Cambria Math"/>
                      </a:rPr>
                      <m:t>𝛽</m:t>
                    </m:r>
                  </m:oMath>
                </a14:m>
                <a:r>
                  <a:rPr lang="en-US" dirty="0"/>
                  <a:t> &gt; 0</a:t>
                </a:r>
              </a:p>
              <a:p>
                <a:r>
                  <a:rPr lang="en-US" dirty="0"/>
                  <a:t>Step 2:  Select the level of significance, we use .05</a:t>
                </a:r>
              </a:p>
              <a:p>
                <a:r>
                  <a:rPr lang="en-US" dirty="0"/>
                  <a:t>Step 3:  Select the test statistic, t</a:t>
                </a:r>
              </a:p>
              <a:p>
                <a:r>
                  <a:rPr lang="en-US" dirty="0"/>
                  <a:t>Step 4:  Formulate the decision rule, reject H</a:t>
                </a:r>
                <a:r>
                  <a:rPr lang="en-US" baseline="-25000" dirty="0"/>
                  <a:t>0</a:t>
                </a:r>
                <a:r>
                  <a:rPr lang="en-US" dirty="0"/>
                  <a:t> if t &gt; 1.771</a:t>
                </a:r>
              </a:p>
              <a:p>
                <a:r>
                  <a:rPr lang="en-US" dirty="0"/>
                  <a:t>Step 5:  Make decision, reject H</a:t>
                </a:r>
                <a:r>
                  <a:rPr lang="en-US" baseline="-25000" dirty="0"/>
                  <a:t>0</a:t>
                </a:r>
                <a:r>
                  <a:rPr lang="en-US" dirty="0"/>
                  <a:t>, t = 6.205</a:t>
                </a:r>
              </a:p>
              <a:p>
                <a:r>
                  <a:rPr lang="en-US" dirty="0"/>
                  <a:t>Step 6:  Interpret, the number of sales calls is useful in estimating copier sales</a:t>
                </a:r>
              </a:p>
            </p:txBody>
          </p:sp>
        </mc:Choice>
        <mc:Fallback xmlns="">
          <p:sp>
            <p:nvSpPr>
              <p:cNvPr id="10" name="TextBox 9"/>
              <p:cNvSpPr txBox="1">
                <a:spLocks noRot="1" noChangeAspect="1" noMove="1" noResize="1" noEditPoints="1" noAdjustHandles="1" noChangeArrowheads="1" noChangeShapeType="1" noTextEdit="1"/>
              </p:cNvSpPr>
              <p:nvPr/>
            </p:nvSpPr>
            <p:spPr>
              <a:xfrm>
                <a:off x="457200" y="1252478"/>
                <a:ext cx="8229600" cy="2862322"/>
              </a:xfrm>
              <a:prstGeom prst="rect">
                <a:avLst/>
              </a:prstGeom>
              <a:blipFill rotWithShape="1">
                <a:blip r:embed="rId5"/>
                <a:stretch>
                  <a:fillRect/>
                </a:stretch>
              </a:blipFill>
              <a:ln>
                <a:solidFill>
                  <a:schemeClr val="accent6"/>
                </a:solidFill>
              </a:ln>
            </p:spPr>
            <p:txBody>
              <a:bodyPr/>
              <a:lstStyle/>
              <a:p>
                <a:r>
                  <a:rPr lang="en-US">
                    <a:noFill/>
                  </a:rPr>
                  <a:t> </a:t>
                </a:r>
              </a:p>
            </p:txBody>
          </p:sp>
        </mc:Fallback>
      </mc:AlternateContent>
      <p:pic>
        <p:nvPicPr>
          <p:cNvPr id="5" name="Picture 4" descr="Screen Shot 2020-10-30 at 3.16.06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267200"/>
            <a:ext cx="9144000" cy="966888"/>
          </a:xfrm>
          <a:prstGeom prst="rect">
            <a:avLst/>
          </a:prstGeom>
        </p:spPr>
      </p:pic>
    </p:spTree>
    <p:extLst>
      <p:ext uri="{BB962C8B-B14F-4D97-AF65-F5344CB8AC3E}">
        <p14:creationId xmlns:p14="http://schemas.microsoft.com/office/powerpoint/2010/main" val="108397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Regression Equation Slope Test Example (2 of 2)</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23</a:t>
            </a:fld>
            <a:endParaRPr lang="en-US" dirty="0"/>
          </a:p>
        </p:txBody>
      </p:sp>
      <p:sp>
        <p:nvSpPr>
          <p:cNvPr id="6" name="TextBox 5"/>
          <p:cNvSpPr txBox="1"/>
          <p:nvPr/>
        </p:nvSpPr>
        <p:spPr>
          <a:xfrm>
            <a:off x="2514600" y="5524447"/>
            <a:ext cx="4114800" cy="365760"/>
          </a:xfrm>
          <a:prstGeom prst="rect">
            <a:avLst/>
          </a:prstGeom>
          <a:solidFill>
            <a:schemeClr val="bg2"/>
          </a:solidFill>
          <a:ln>
            <a:solidFill>
              <a:schemeClr val="accent6"/>
            </a:solidFill>
          </a:ln>
        </p:spPr>
        <p:txBody>
          <a:bodyPr wrap="square" rtlCol="0">
            <a:spAutoFit/>
          </a:bodyPr>
          <a:lstStyle/>
          <a:p>
            <a:r>
              <a:rPr lang="en-US" sz="1500" dirty="0"/>
              <a:t>Highlighted, b is .2606; the standard error is .0420</a:t>
            </a:r>
          </a:p>
        </p:txBody>
      </p:sp>
      <p:pic>
        <p:nvPicPr>
          <p:cNvPr id="7" name="Picture 6" descr="Screen Shot 2020-10-30 at 3.17.36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447800"/>
            <a:ext cx="8153400" cy="3568741"/>
          </a:xfrm>
          <a:prstGeom prst="rect">
            <a:avLst/>
          </a:prstGeom>
        </p:spPr>
      </p:pic>
    </p:spTree>
    <p:extLst>
      <p:ext uri="{BB962C8B-B14F-4D97-AF65-F5344CB8AC3E}">
        <p14:creationId xmlns:p14="http://schemas.microsoft.com/office/powerpoint/2010/main" val="1796664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Evaluating a Regression Equation’s Ability to Predict</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pPr>
              <a:spcBef>
                <a:spcPts val="0"/>
              </a:spcBef>
            </a:pPr>
            <a:r>
              <a:rPr lang="en-US" sz="2800" dirty="0"/>
              <a:t>Perfect prediction is practically impossible in almost all disciplines, including economics and business</a:t>
            </a:r>
          </a:p>
          <a:p>
            <a:pPr>
              <a:spcAft>
                <a:spcPts val="600"/>
              </a:spcAft>
            </a:pPr>
            <a:r>
              <a:rPr lang="en-US" sz="2800" dirty="0"/>
              <a:t>The North American Copier Sales example showed a significant relationship between sales calls and copier sales, the equation is</a:t>
            </a:r>
          </a:p>
          <a:p>
            <a:pPr marL="0" indent="0" algn="ctr">
              <a:spcAft>
                <a:spcPts val="600"/>
              </a:spcAft>
              <a:buNone/>
            </a:pPr>
            <a:r>
              <a:rPr lang="en-US" sz="2000" dirty="0"/>
              <a:t>Number of copiers sold = 19.9632 + .2608(Number of sales calls)</a:t>
            </a:r>
          </a:p>
          <a:p>
            <a:r>
              <a:rPr lang="en-US" sz="2800" dirty="0"/>
              <a:t>What if the number of sales calls is 84, and we calculate the number of copiers sold is 41.8704—we did have two employees with 84 sales calls, they sold just 30 and 24</a:t>
            </a:r>
          </a:p>
          <a:p>
            <a:r>
              <a:rPr lang="en-US" sz="2800" dirty="0"/>
              <a:t>So, is the regression equation a good predictor?</a:t>
            </a:r>
          </a:p>
          <a:p>
            <a:r>
              <a:rPr lang="en-US" sz="2800" dirty="0"/>
              <a:t>We need a measure that will tell how inaccurate the estimate might be</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24</a:t>
            </a:fld>
            <a:endParaRPr lang="en-US" dirty="0"/>
          </a:p>
        </p:txBody>
      </p:sp>
    </p:spTree>
    <p:extLst>
      <p:ext uri="{BB962C8B-B14F-4D97-AF65-F5344CB8AC3E}">
        <p14:creationId xmlns:p14="http://schemas.microsoft.com/office/powerpoint/2010/main" val="1024890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Standard Error of Estimate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 standard error of estimate measures the variation around the regression line</a:t>
            </a:r>
          </a:p>
          <a:p>
            <a:endParaRPr lang="en-US" dirty="0"/>
          </a:p>
          <a:p>
            <a:endParaRPr lang="en-US" dirty="0"/>
          </a:p>
          <a:p>
            <a:r>
              <a:rPr lang="en-US" dirty="0"/>
              <a:t>It is in the same units as the dependent variable</a:t>
            </a:r>
          </a:p>
          <a:p>
            <a:r>
              <a:rPr lang="en-US" dirty="0"/>
              <a:t>It is based on squared deviations from the regression line</a:t>
            </a:r>
          </a:p>
          <a:p>
            <a:r>
              <a:rPr lang="en-US" dirty="0"/>
              <a:t>Small values indicate that the points cluster closely about the regression line</a:t>
            </a:r>
          </a:p>
          <a:p>
            <a:r>
              <a:rPr lang="en-US" dirty="0"/>
              <a:t>It is computed using the following formula</a:t>
            </a:r>
          </a:p>
          <a:p>
            <a:pPr marL="0" indent="0">
              <a:buNone/>
            </a:pPr>
            <a:endParaRPr lang="en-US" dirty="0"/>
          </a:p>
        </p:txBody>
      </p:sp>
      <p:sp>
        <p:nvSpPr>
          <p:cNvPr id="6" name="TextBox 5"/>
          <p:cNvSpPr txBox="1"/>
          <p:nvPr/>
        </p:nvSpPr>
        <p:spPr>
          <a:xfrm>
            <a:off x="914400" y="2209800"/>
            <a:ext cx="7315200" cy="64008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STANDARD ERROR OF ESTIMATE  </a:t>
            </a:r>
            <a:r>
              <a:rPr lang="en-US" dirty="0"/>
              <a:t>A measure of the dispersion, or scatter, of the observed values around the line of regression for a given value of x.</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25</a:t>
            </a:fld>
            <a:endParaRPr lang="en-US" dirty="0"/>
          </a:p>
        </p:txBody>
      </p:sp>
      <p:pic>
        <p:nvPicPr>
          <p:cNvPr id="8" name="Picture 7" descr="Screen Shot 2020-10-30 at 3.18.57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5334000"/>
            <a:ext cx="7543800" cy="905256"/>
          </a:xfrm>
          <a:prstGeom prst="rect">
            <a:avLst/>
          </a:prstGeom>
        </p:spPr>
      </p:pic>
    </p:spTree>
    <p:extLst>
      <p:ext uri="{BB962C8B-B14F-4D97-AF65-F5344CB8AC3E}">
        <p14:creationId xmlns:p14="http://schemas.microsoft.com/office/powerpoint/2010/main" val="40786577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Standard Error of Estimate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5" name="TextBox 4"/>
          <p:cNvSpPr txBox="1"/>
          <p:nvPr/>
        </p:nvSpPr>
        <p:spPr>
          <a:xfrm>
            <a:off x="685800" y="1447800"/>
            <a:ext cx="7772400" cy="947760"/>
          </a:xfrm>
          <a:prstGeom prst="rect">
            <a:avLst/>
          </a:prstGeom>
          <a:solidFill>
            <a:schemeClr val="bg2"/>
          </a:solidFill>
          <a:ln>
            <a:solidFill>
              <a:schemeClr val="accent6"/>
            </a:solidFill>
          </a:ln>
        </p:spPr>
        <p:txBody>
          <a:bodyPr wrap="square" rtlCol="0">
            <a:spAutoFit/>
          </a:bodyPr>
          <a:lstStyle/>
          <a:p>
            <a:r>
              <a:rPr lang="en-US" dirty="0"/>
              <a:t>We calculate the standard error of estimate in this example. We need the sum of the squared differences between each observed value of y and the predicted value of y, which is why we use a spreadsheet to help with the calculations.</a:t>
            </a:r>
          </a:p>
        </p:txBody>
      </p:sp>
      <p:sp>
        <p:nvSpPr>
          <p:cNvPr id="7" name="TextBox 6"/>
          <p:cNvSpPr txBox="1"/>
          <p:nvPr/>
        </p:nvSpPr>
        <p:spPr>
          <a:xfrm>
            <a:off x="5791200" y="3115655"/>
            <a:ext cx="2209800" cy="646331"/>
          </a:xfrm>
          <a:prstGeom prst="rect">
            <a:avLst/>
          </a:prstGeom>
          <a:solidFill>
            <a:schemeClr val="bg2"/>
          </a:solidFill>
          <a:ln>
            <a:solidFill>
              <a:schemeClr val="accent6"/>
            </a:solidFill>
          </a:ln>
        </p:spPr>
        <p:txBody>
          <a:bodyPr wrap="square" rtlCol="0">
            <a:spAutoFit/>
          </a:bodyPr>
          <a:lstStyle/>
          <a:p>
            <a:r>
              <a:rPr lang="en-US" dirty="0"/>
              <a:t>The standard error of estimate is 6.720</a:t>
            </a:r>
          </a:p>
        </p:txBody>
      </p:sp>
      <p:sp>
        <p:nvSpPr>
          <p:cNvPr id="8" name="TextBox 7"/>
          <p:cNvSpPr txBox="1"/>
          <p:nvPr/>
        </p:nvSpPr>
        <p:spPr>
          <a:xfrm>
            <a:off x="685800" y="5029200"/>
            <a:ext cx="7772400" cy="1200329"/>
          </a:xfrm>
          <a:prstGeom prst="rect">
            <a:avLst/>
          </a:prstGeom>
          <a:solidFill>
            <a:schemeClr val="bg2"/>
          </a:solidFill>
          <a:ln>
            <a:solidFill>
              <a:schemeClr val="accent6"/>
            </a:solidFill>
          </a:ln>
        </p:spPr>
        <p:txBody>
          <a:bodyPr wrap="square" rtlCol="0">
            <a:spAutoFit/>
          </a:bodyPr>
          <a:lstStyle/>
          <a:p>
            <a:r>
              <a:rPr lang="en-US" dirty="0"/>
              <a:t>If the standard error of estimate is small, this indicates that the data are relatively close to the regression line and the regression equation can be used. If it is large, the data are widely scattered around the regression line and the regression equation will not provide a precise estimate of y.</a:t>
            </a:r>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26</a:t>
            </a:fld>
            <a:endParaRPr lang="en-US" dirty="0"/>
          </a:p>
        </p:txBody>
      </p:sp>
      <p:pic>
        <p:nvPicPr>
          <p:cNvPr id="9" name="Picture 8"/>
          <p:cNvPicPr>
            <a:picLocks noChangeAspect="1"/>
          </p:cNvPicPr>
          <p:nvPr/>
        </p:nvPicPr>
        <p:blipFill>
          <a:blip r:embed="rId3"/>
          <a:stretch>
            <a:fillRect/>
          </a:stretch>
        </p:blipFill>
        <p:spPr>
          <a:xfrm>
            <a:off x="674077" y="2522381"/>
            <a:ext cx="4707961" cy="2411980"/>
          </a:xfrm>
          <a:prstGeom prst="rect">
            <a:avLst/>
          </a:prstGeom>
        </p:spPr>
      </p:pic>
      <p:pic>
        <p:nvPicPr>
          <p:cNvPr id="10" name="Picture 9"/>
          <p:cNvPicPr>
            <a:picLocks noChangeAspect="1"/>
          </p:cNvPicPr>
          <p:nvPr/>
        </p:nvPicPr>
        <p:blipFill>
          <a:blip r:embed="rId4"/>
          <a:stretch>
            <a:fillRect/>
          </a:stretch>
        </p:blipFill>
        <p:spPr>
          <a:xfrm>
            <a:off x="5433235" y="4037102"/>
            <a:ext cx="3253565" cy="619125"/>
          </a:xfrm>
          <a:prstGeom prst="rect">
            <a:avLst/>
          </a:prstGeom>
        </p:spPr>
      </p:pic>
    </p:spTree>
    <p:extLst>
      <p:ext uri="{BB962C8B-B14F-4D97-AF65-F5344CB8AC3E}">
        <p14:creationId xmlns:p14="http://schemas.microsoft.com/office/powerpoint/2010/main" val="35548283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Coefficient of Determination</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20000"/>
          </a:bodyPr>
          <a:lstStyle/>
          <a:p>
            <a:pPr marL="0" indent="0">
              <a:buNone/>
            </a:pPr>
            <a:endParaRPr lang="en-US" dirty="0"/>
          </a:p>
          <a:p>
            <a:pPr marL="0" indent="0">
              <a:buNone/>
            </a:pPr>
            <a:endParaRPr lang="en-US" dirty="0"/>
          </a:p>
          <a:p>
            <a:endParaRPr lang="en-US" dirty="0"/>
          </a:p>
          <a:p>
            <a:r>
              <a:rPr lang="en-US" sz="2400" dirty="0"/>
              <a:t>It ranges from 0 to 1.0</a:t>
            </a:r>
          </a:p>
          <a:p>
            <a:r>
              <a:rPr lang="en-US" sz="2400" dirty="0"/>
              <a:t>It is the square of the correlation coefficient</a:t>
            </a:r>
          </a:p>
          <a:p>
            <a:pPr>
              <a:spcAft>
                <a:spcPts val="1200"/>
              </a:spcAft>
            </a:pPr>
            <a:r>
              <a:rPr lang="en-US" sz="2400" dirty="0"/>
              <a:t>It is found from the following formula</a:t>
            </a:r>
          </a:p>
          <a:p>
            <a:pPr>
              <a:spcAft>
                <a:spcPts val="1200"/>
              </a:spcAft>
            </a:pPr>
            <a:endParaRPr lang="en-US" sz="2400" dirty="0"/>
          </a:p>
          <a:p>
            <a:endParaRPr lang="en-US" sz="2400" dirty="0"/>
          </a:p>
          <a:p>
            <a:r>
              <a:rPr lang="en-US" sz="2400" dirty="0"/>
              <a:t>In the North American Copier Sales example, the correlation coefficient was .865; just square that (.865)</a:t>
            </a:r>
            <a:r>
              <a:rPr lang="en-US" sz="2400" baseline="30000" dirty="0"/>
              <a:t>2</a:t>
            </a:r>
            <a:r>
              <a:rPr lang="en-US" sz="2400" dirty="0"/>
              <a:t> = .748; this is the coefficient of determination</a:t>
            </a:r>
          </a:p>
          <a:p>
            <a:r>
              <a:rPr lang="en-US" sz="2400" dirty="0"/>
              <a:t>This means 74.8% of the variation in the number of copiers sold is explained by the variation in sales calls</a:t>
            </a:r>
          </a:p>
        </p:txBody>
      </p:sp>
      <p:sp>
        <p:nvSpPr>
          <p:cNvPr id="5" name="TextBox 4"/>
          <p:cNvSpPr txBox="1"/>
          <p:nvPr/>
        </p:nvSpPr>
        <p:spPr>
          <a:xfrm>
            <a:off x="685800" y="1362670"/>
            <a:ext cx="77724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COEFFICIENT OF DETERMINATION  </a:t>
            </a:r>
            <a:r>
              <a:rPr lang="en-US" dirty="0"/>
              <a:t>The proportion of the total variation in the dependent variable Y that is explained, or accounted for, by the variation in the independent variable X.</a:t>
            </a:r>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27</a:t>
            </a:fld>
            <a:endParaRPr lang="en-US" dirty="0"/>
          </a:p>
        </p:txBody>
      </p:sp>
      <p:pic>
        <p:nvPicPr>
          <p:cNvPr id="8" name="Picture 7" descr="Screen Shot 2020-10-30 at 3.20.0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599" y="3429000"/>
            <a:ext cx="8158483" cy="838200"/>
          </a:xfrm>
          <a:prstGeom prst="rect">
            <a:avLst/>
          </a:prstGeom>
        </p:spPr>
      </p:pic>
    </p:spTree>
    <p:extLst>
      <p:ext uri="{BB962C8B-B14F-4D97-AF65-F5344CB8AC3E}">
        <p14:creationId xmlns:p14="http://schemas.microsoft.com/office/powerpoint/2010/main" val="1088318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Relationships among r, r</a:t>
            </a:r>
            <a:r>
              <a:rPr lang="en-US" baseline="30000" dirty="0"/>
              <a:t>2</a:t>
            </a:r>
            <a:r>
              <a:rPr lang="en-US" dirty="0"/>
              <a:t>, and s</a:t>
            </a:r>
            <a:r>
              <a:rPr lang="en-US" baseline="-25000" dirty="0"/>
              <a:t>y,x</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Recall the </a:t>
            </a:r>
            <a:r>
              <a:rPr lang="en-US" b="1" dirty="0"/>
              <a:t>standard error of estimate </a:t>
            </a:r>
            <a:r>
              <a:rPr lang="en-US" dirty="0"/>
              <a:t>measures how close the actual values are to the regression line</a:t>
            </a:r>
          </a:p>
          <a:p>
            <a:pPr lvl="1"/>
            <a:r>
              <a:rPr lang="en-US" sz="2600" dirty="0">
                <a:solidFill>
                  <a:schemeClr val="tx1"/>
                </a:solidFill>
              </a:rPr>
              <a:t>When it is small, the two variables are closely related</a:t>
            </a:r>
          </a:p>
          <a:p>
            <a:r>
              <a:rPr lang="en-US" dirty="0"/>
              <a:t>The </a:t>
            </a:r>
            <a:r>
              <a:rPr lang="en-US" b="1" dirty="0"/>
              <a:t>correlation coefficient </a:t>
            </a:r>
            <a:r>
              <a:rPr lang="en-US" dirty="0"/>
              <a:t>measures the strength of the linear association between two variables</a:t>
            </a:r>
          </a:p>
          <a:p>
            <a:pPr lvl="1"/>
            <a:r>
              <a:rPr lang="en-US" sz="2600" dirty="0">
                <a:solidFill>
                  <a:schemeClr val="tx1"/>
                </a:solidFill>
              </a:rPr>
              <a:t>When points on the scatter diagram are close to the line, the correlation coefficient tends to be large</a:t>
            </a:r>
          </a:p>
          <a:p>
            <a:r>
              <a:rPr lang="en-US" dirty="0"/>
              <a:t>Therefore, the correlation coefficient and the standard error of estimate are inversely related</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28</a:t>
            </a:fld>
            <a:endParaRPr lang="en-US" dirty="0"/>
          </a:p>
        </p:txBody>
      </p:sp>
    </p:spTree>
    <p:extLst>
      <p:ext uri="{BB962C8B-B14F-4D97-AF65-F5344CB8AC3E}">
        <p14:creationId xmlns:p14="http://schemas.microsoft.com/office/powerpoint/2010/main" val="957575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Inference about Linear Regression</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sz="2200" dirty="0"/>
              <a:t>We can predict the number of copiers sold (y) for a selected value of number of sales calls made (x)</a:t>
            </a:r>
          </a:p>
          <a:p>
            <a:r>
              <a:rPr lang="en-US" sz="2200" dirty="0"/>
              <a:t>But first, let’s review the regression assumptions of each of the distributions in the graph below</a:t>
            </a:r>
          </a:p>
        </p:txBody>
      </p:sp>
      <p:sp>
        <p:nvSpPr>
          <p:cNvPr id="7" name="Slide Number Placeholder 6"/>
          <p:cNvSpPr>
            <a:spLocks noGrp="1"/>
          </p:cNvSpPr>
          <p:nvPr>
            <p:ph type="sldNum" sz="quarter" idx="12"/>
          </p:nvPr>
        </p:nvSpPr>
        <p:spPr/>
        <p:txBody>
          <a:bodyPr/>
          <a:lstStyle/>
          <a:p>
            <a:r>
              <a:rPr lang="en-US" dirty="0"/>
              <a:t>13-</a:t>
            </a:r>
            <a:fld id="{F38DF745-7D3F-47F4-83A3-874385CFAA69}" type="slidenum">
              <a:rPr lang="en-US" smtClean="0"/>
              <a:pPr/>
              <a:t>29</a:t>
            </a:fld>
            <a:endParaRPr lang="en-US" dirty="0"/>
          </a:p>
        </p:txBody>
      </p:sp>
      <p:pic>
        <p:nvPicPr>
          <p:cNvPr id="8" name="Picture 7"/>
          <p:cNvPicPr>
            <a:picLocks noChangeAspect="1"/>
          </p:cNvPicPr>
          <p:nvPr/>
        </p:nvPicPr>
        <p:blipFill>
          <a:blip r:embed="rId3"/>
          <a:stretch>
            <a:fillRect/>
          </a:stretch>
        </p:blipFill>
        <p:spPr>
          <a:xfrm>
            <a:off x="2324100" y="2735046"/>
            <a:ext cx="4381500" cy="3529238"/>
          </a:xfrm>
          <a:prstGeom prst="rect">
            <a:avLst/>
          </a:prstGeom>
        </p:spPr>
      </p:pic>
    </p:spTree>
    <p:extLst>
      <p:ext uri="{BB962C8B-B14F-4D97-AF65-F5344CB8AC3E}">
        <p14:creationId xmlns:p14="http://schemas.microsoft.com/office/powerpoint/2010/main" val="2320788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Correlation Analysis?</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Used to report the relationship between two variables</a:t>
            </a:r>
          </a:p>
          <a:p>
            <a:endParaRPr lang="en-US" dirty="0"/>
          </a:p>
          <a:p>
            <a:endParaRPr lang="en-US" dirty="0"/>
          </a:p>
          <a:p>
            <a:r>
              <a:rPr lang="en-US" dirty="0"/>
              <a:t>In addition to graphing techniques, we’ll develop numerical measures to describe the relationships</a:t>
            </a:r>
          </a:p>
          <a:p>
            <a:pPr marL="0" indent="0">
              <a:buNone/>
            </a:pPr>
            <a:r>
              <a:rPr lang="en-US" dirty="0"/>
              <a:t>Examples</a:t>
            </a:r>
          </a:p>
          <a:p>
            <a:r>
              <a:rPr lang="en-US" dirty="0"/>
              <a:t>Does the amount Healthtex spends per month on training its sales force affect its monthly sales?</a:t>
            </a:r>
          </a:p>
          <a:p>
            <a:r>
              <a:rPr lang="en-US" dirty="0"/>
              <a:t>Does the number of hours students study for an exam influence the exam score?</a:t>
            </a:r>
          </a:p>
          <a:p>
            <a:endParaRPr lang="en-US" dirty="0"/>
          </a:p>
        </p:txBody>
      </p:sp>
      <p:sp>
        <p:nvSpPr>
          <p:cNvPr id="5" name="TextBox 4"/>
          <p:cNvSpPr txBox="1"/>
          <p:nvPr/>
        </p:nvSpPr>
        <p:spPr>
          <a:xfrm>
            <a:off x="1129145" y="1840468"/>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CORRELATION ANALYSIS </a:t>
            </a:r>
            <a:r>
              <a:rPr lang="en-US" dirty="0"/>
              <a:t>A group of techniques to measure the relationship between two variables.</a:t>
            </a:r>
            <a:r>
              <a:rPr lang="en-US" dirty="0">
                <a:solidFill>
                  <a:srgbClr val="00B050"/>
                </a:solidFill>
              </a:rPr>
              <a:t> </a:t>
            </a:r>
            <a:endParaRPr lang="en-US" dirty="0"/>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3</a:t>
            </a:fld>
            <a:endParaRPr lang="en-US" dirty="0"/>
          </a:p>
        </p:txBody>
      </p:sp>
    </p:spTree>
    <p:extLst>
      <p:ext uri="{BB962C8B-B14F-4D97-AF65-F5344CB8AC3E}">
        <p14:creationId xmlns:p14="http://schemas.microsoft.com/office/powerpoint/2010/main" val="1224986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Constructing Confidence and Prediction Intervals</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Content Placeholder 6"/>
          <p:cNvSpPr>
            <a:spLocks noGrp="1"/>
          </p:cNvSpPr>
          <p:nvPr>
            <p:ph sz="quarter" idx="1"/>
          </p:nvPr>
        </p:nvSpPr>
        <p:spPr/>
        <p:txBody>
          <a:bodyPr>
            <a:normAutofit/>
          </a:bodyPr>
          <a:lstStyle/>
          <a:p>
            <a:r>
              <a:rPr lang="en-US" sz="2400" dirty="0"/>
              <a:t>Use a confidence interval when the regression equation is used to predict the mean value of y for a given value of x</a:t>
            </a:r>
          </a:p>
          <a:p>
            <a:r>
              <a:rPr lang="en-US" sz="2400" dirty="0"/>
              <a:t>For instance, we would use a confidence interval to estimate the mean salary of all executives in the retail industry based on their years of experience</a:t>
            </a:r>
          </a:p>
          <a:p>
            <a:endParaRPr lang="en-US" sz="2400" dirty="0"/>
          </a:p>
          <a:p>
            <a:endParaRPr lang="en-US" sz="2400" dirty="0"/>
          </a:p>
          <a:p>
            <a:r>
              <a:rPr lang="en-US" sz="2400" dirty="0"/>
              <a:t>Use a prediction interval when the regression equation is used to predict an individual y for a given value of x</a:t>
            </a:r>
          </a:p>
          <a:p>
            <a:r>
              <a:rPr lang="en-US" sz="2400" dirty="0"/>
              <a:t>For instance, we would estimate the salary of a particular retail executive who has 20 years of experience</a:t>
            </a:r>
          </a:p>
        </p:txBody>
      </p:sp>
      <p:sp>
        <p:nvSpPr>
          <p:cNvPr id="2" name="Slide Number Placeholder 1"/>
          <p:cNvSpPr>
            <a:spLocks noGrp="1"/>
          </p:cNvSpPr>
          <p:nvPr>
            <p:ph type="sldNum" sz="quarter" idx="12"/>
          </p:nvPr>
        </p:nvSpPr>
        <p:spPr/>
        <p:txBody>
          <a:bodyPr/>
          <a:lstStyle/>
          <a:p>
            <a:r>
              <a:rPr lang="en-US" dirty="0"/>
              <a:t>13-</a:t>
            </a:r>
            <a:fld id="{F38DF745-7D3F-47F4-83A3-874385CFAA69}" type="slidenum">
              <a:rPr lang="en-US" smtClean="0"/>
              <a:pPr/>
              <a:t>30</a:t>
            </a:fld>
            <a:endParaRPr lang="en-US" dirty="0"/>
          </a:p>
        </p:txBody>
      </p:sp>
      <p:pic>
        <p:nvPicPr>
          <p:cNvPr id="8" name="Picture 7" descr="Screen Shot 2020-10-30 at 3.21.2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3200399"/>
            <a:ext cx="7924800" cy="923637"/>
          </a:xfrm>
          <a:prstGeom prst="rect">
            <a:avLst/>
          </a:prstGeom>
        </p:spPr>
      </p:pic>
      <p:pic>
        <p:nvPicPr>
          <p:cNvPr id="9" name="Picture 8" descr="Screen Shot 2020-10-30 at 3.21.35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5715000"/>
            <a:ext cx="5410200" cy="612792"/>
          </a:xfrm>
          <a:prstGeom prst="rect">
            <a:avLst/>
          </a:prstGeom>
        </p:spPr>
      </p:pic>
    </p:spTree>
    <p:extLst>
      <p:ext uri="{BB962C8B-B14F-4D97-AF65-F5344CB8AC3E}">
        <p14:creationId xmlns:p14="http://schemas.microsoft.com/office/powerpoint/2010/main" val="17808037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Confidence Interval and Prediction Interval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457200" y="1371600"/>
            <a:ext cx="8305800" cy="923330"/>
          </a:xfrm>
          <a:prstGeom prst="rect">
            <a:avLst/>
          </a:prstGeom>
          <a:solidFill>
            <a:schemeClr val="bg2"/>
          </a:solidFill>
          <a:ln>
            <a:solidFill>
              <a:schemeClr val="accent6"/>
            </a:solidFill>
          </a:ln>
        </p:spPr>
        <p:txBody>
          <a:bodyPr wrap="square" rtlCol="0">
            <a:spAutoFit/>
          </a:bodyPr>
          <a:lstStyle/>
          <a:p>
            <a:r>
              <a:rPr lang="en-US" dirty="0"/>
              <a:t>We return to the North American Copier Sales example. Determine a 95% confidence interval for all sales representatives who make 50 calls, and determine a prediction interval for Sheila Baker, a west coast sales representative who made 50 sales calls.</a:t>
            </a:r>
          </a:p>
        </p:txBody>
      </p:sp>
      <p:sp>
        <p:nvSpPr>
          <p:cNvPr id="9" name="TextBox 8"/>
          <p:cNvSpPr txBox="1"/>
          <p:nvPr/>
        </p:nvSpPr>
        <p:spPr>
          <a:xfrm>
            <a:off x="457200" y="5574268"/>
            <a:ext cx="8229600" cy="640080"/>
          </a:xfrm>
          <a:prstGeom prst="rect">
            <a:avLst/>
          </a:prstGeom>
          <a:solidFill>
            <a:schemeClr val="bg2"/>
          </a:solidFill>
          <a:ln>
            <a:solidFill>
              <a:schemeClr val="accent6"/>
            </a:solidFill>
          </a:ln>
        </p:spPr>
        <p:txBody>
          <a:bodyPr wrap="square" rtlCol="0">
            <a:spAutoFit/>
          </a:bodyPr>
          <a:lstStyle/>
          <a:p>
            <a:r>
              <a:rPr lang="en-US" dirty="0"/>
              <a:t>The 95% confidence interval for all sales representatives is 27.3942 up to 38.6122.</a:t>
            </a:r>
          </a:p>
          <a:p>
            <a:r>
              <a:rPr lang="en-US" dirty="0"/>
              <a:t>The 95% prediction interval for Sheila Baker is 17.442 up to 48.5644 copiers.</a:t>
            </a:r>
          </a:p>
        </p:txBody>
      </p:sp>
      <p:sp>
        <p:nvSpPr>
          <p:cNvPr id="2" name="Slide Number Placeholder 1"/>
          <p:cNvSpPr>
            <a:spLocks noGrp="1"/>
          </p:cNvSpPr>
          <p:nvPr>
            <p:ph type="sldNum" sz="quarter" idx="12"/>
          </p:nvPr>
        </p:nvSpPr>
        <p:spPr/>
        <p:txBody>
          <a:bodyPr/>
          <a:lstStyle/>
          <a:p>
            <a:r>
              <a:rPr lang="en-US" dirty="0"/>
              <a:t>13-</a:t>
            </a:r>
            <a:fld id="{A68F1C3D-7991-4430-8FD2-6BE0AA8A1311}" type="slidenum">
              <a:rPr lang="en-US" smtClean="0"/>
              <a:pPr/>
              <a:t>31</a:t>
            </a:fld>
            <a:endParaRPr lang="en-US" dirty="0"/>
          </a:p>
        </p:txBody>
      </p:sp>
      <p:pic>
        <p:nvPicPr>
          <p:cNvPr id="10" name="Picture 9"/>
          <p:cNvPicPr>
            <a:picLocks noChangeAspect="1"/>
          </p:cNvPicPr>
          <p:nvPr/>
        </p:nvPicPr>
        <p:blipFill>
          <a:blip r:embed="rId3"/>
          <a:stretch>
            <a:fillRect/>
          </a:stretch>
        </p:blipFill>
        <p:spPr>
          <a:xfrm>
            <a:off x="4809392" y="2618525"/>
            <a:ext cx="3801208" cy="202461"/>
          </a:xfrm>
          <a:prstGeom prst="rect">
            <a:avLst/>
          </a:prstGeom>
        </p:spPr>
      </p:pic>
      <p:pic>
        <p:nvPicPr>
          <p:cNvPr id="12" name="Picture 11"/>
          <p:cNvPicPr>
            <a:picLocks noChangeAspect="1"/>
          </p:cNvPicPr>
          <p:nvPr/>
        </p:nvPicPr>
        <p:blipFill>
          <a:blip r:embed="rId4"/>
          <a:stretch>
            <a:fillRect/>
          </a:stretch>
        </p:blipFill>
        <p:spPr>
          <a:xfrm>
            <a:off x="4809392" y="3047803"/>
            <a:ext cx="3801208" cy="969214"/>
          </a:xfrm>
          <a:prstGeom prst="rect">
            <a:avLst/>
          </a:prstGeom>
        </p:spPr>
      </p:pic>
      <p:pic>
        <p:nvPicPr>
          <p:cNvPr id="13" name="Picture 12"/>
          <p:cNvPicPr>
            <a:picLocks noChangeAspect="1"/>
          </p:cNvPicPr>
          <p:nvPr/>
        </p:nvPicPr>
        <p:blipFill>
          <a:blip r:embed="rId5"/>
          <a:stretch>
            <a:fillRect/>
          </a:stretch>
        </p:blipFill>
        <p:spPr>
          <a:xfrm>
            <a:off x="4800600" y="4246765"/>
            <a:ext cx="3801208" cy="957238"/>
          </a:xfrm>
          <a:prstGeom prst="rect">
            <a:avLst/>
          </a:prstGeom>
        </p:spPr>
      </p:pic>
      <p:pic>
        <p:nvPicPr>
          <p:cNvPr id="7" name="Picture 6" descr="Screen Shot 2020-10-30 at 3.22.24 P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2438400"/>
            <a:ext cx="4364071" cy="2819400"/>
          </a:xfrm>
          <a:prstGeom prst="rect">
            <a:avLst/>
          </a:prstGeom>
        </p:spPr>
      </p:pic>
    </p:spTree>
    <p:extLst>
      <p:ext uri="{BB962C8B-B14F-4D97-AF65-F5344CB8AC3E}">
        <p14:creationId xmlns:p14="http://schemas.microsoft.com/office/powerpoint/2010/main" val="3495426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Transforming Data</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lnSpcReduction="10000"/>
          </a:bodyPr>
          <a:lstStyle/>
          <a:p>
            <a:r>
              <a:rPr lang="en-US" dirty="0"/>
              <a:t>Regression analysis and the correlation coefficient requires data to be linear</a:t>
            </a:r>
          </a:p>
          <a:p>
            <a:r>
              <a:rPr lang="en-US" dirty="0"/>
              <a:t>But what if data is not linear?</a:t>
            </a:r>
          </a:p>
          <a:p>
            <a:r>
              <a:rPr lang="en-US" dirty="0"/>
              <a:t>If data is not linear, we can rescale one or both of the variables so the new relationship is linear</a:t>
            </a:r>
          </a:p>
          <a:p>
            <a:r>
              <a:rPr lang="en-US" dirty="0"/>
              <a:t>Common transformations include</a:t>
            </a:r>
          </a:p>
          <a:p>
            <a:pPr lvl="1"/>
            <a:r>
              <a:rPr lang="en-US" sz="2600" dirty="0">
                <a:solidFill>
                  <a:schemeClr val="tx1"/>
                </a:solidFill>
              </a:rPr>
              <a:t>Computing the log to the base 10 of y, Log(y)</a:t>
            </a:r>
          </a:p>
          <a:p>
            <a:pPr lvl="1"/>
            <a:r>
              <a:rPr lang="en-US" sz="2600" dirty="0">
                <a:solidFill>
                  <a:schemeClr val="tx1"/>
                </a:solidFill>
              </a:rPr>
              <a:t>Taking the square root</a:t>
            </a:r>
          </a:p>
          <a:p>
            <a:pPr lvl="1"/>
            <a:r>
              <a:rPr lang="en-US" sz="2600" dirty="0">
                <a:solidFill>
                  <a:schemeClr val="tx1"/>
                </a:solidFill>
              </a:rPr>
              <a:t>Taking the reciprocal</a:t>
            </a:r>
          </a:p>
          <a:p>
            <a:pPr lvl="1"/>
            <a:r>
              <a:rPr lang="en-US" sz="2600" dirty="0">
                <a:solidFill>
                  <a:schemeClr val="tx1"/>
                </a:solidFill>
              </a:rPr>
              <a:t>Squaring one or both variables</a:t>
            </a:r>
          </a:p>
          <a:p>
            <a:r>
              <a:rPr lang="en-US" dirty="0"/>
              <a:t>Caution: when you are interpreting a correlation coefficient or regression equation – it could be nonlinear</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32</a:t>
            </a:fld>
            <a:endParaRPr lang="en-US" dirty="0"/>
          </a:p>
        </p:txBody>
      </p:sp>
    </p:spTree>
    <p:extLst>
      <p:ext uri="{BB962C8B-B14F-4D97-AF65-F5344CB8AC3E}">
        <p14:creationId xmlns:p14="http://schemas.microsoft.com/office/powerpoint/2010/main" val="1924840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Transforming Data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533400" y="1495891"/>
            <a:ext cx="8229600" cy="2031325"/>
          </a:xfrm>
          <a:prstGeom prst="rect">
            <a:avLst/>
          </a:prstGeom>
          <a:solidFill>
            <a:schemeClr val="bg2"/>
          </a:solidFill>
          <a:ln>
            <a:solidFill>
              <a:schemeClr val="accent6"/>
            </a:solidFill>
          </a:ln>
        </p:spPr>
        <p:txBody>
          <a:bodyPr wrap="square" rtlCol="0">
            <a:spAutoFit/>
          </a:bodyPr>
          <a:lstStyle/>
          <a:p>
            <a:r>
              <a:rPr lang="en-US" dirty="0"/>
              <a:t>GroceryLand Supermarkets is a regional grocery chain located in the midwestern United States. The director of marketing wishes to study the effect of price on weekly sales of their two-liter private brand diet cola. The objectives of the study are</a:t>
            </a:r>
          </a:p>
          <a:p>
            <a:pPr marL="342900" indent="-342900">
              <a:buAutoNum type="arabicPeriod"/>
            </a:pPr>
            <a:r>
              <a:rPr lang="en-US" dirty="0"/>
              <a:t>To determine whether there is a relationship between selling price and weekly sales. Is this relationship direct or indirect? Is it strong or weak?</a:t>
            </a:r>
          </a:p>
          <a:p>
            <a:pPr marL="342900" indent="-342900">
              <a:buAutoNum type="arabicPeriod"/>
            </a:pPr>
            <a:r>
              <a:rPr lang="en-US" dirty="0"/>
              <a:t>To determine the effect of price increases or decreases on sales. Can we effectively forecast sales based on the price?</a:t>
            </a:r>
          </a:p>
        </p:txBody>
      </p:sp>
      <p:sp>
        <p:nvSpPr>
          <p:cNvPr id="8" name="TextBox 7"/>
          <p:cNvSpPr txBox="1"/>
          <p:nvPr/>
        </p:nvSpPr>
        <p:spPr>
          <a:xfrm>
            <a:off x="533400" y="3880107"/>
            <a:ext cx="8077200" cy="923330"/>
          </a:xfrm>
          <a:prstGeom prst="rect">
            <a:avLst/>
          </a:prstGeom>
          <a:solidFill>
            <a:schemeClr val="bg2"/>
          </a:solidFill>
          <a:ln>
            <a:solidFill>
              <a:schemeClr val="accent6"/>
            </a:solidFill>
          </a:ln>
        </p:spPr>
        <p:txBody>
          <a:bodyPr wrap="square" rtlCol="0">
            <a:spAutoFit/>
          </a:bodyPr>
          <a:lstStyle/>
          <a:p>
            <a:r>
              <a:rPr lang="en-US" dirty="0"/>
              <a:t>To begin, the company decides to price the two-liter diet cola from $0.50 to $2.00. To collect the data, a random sample of 20 stores is taken and then each store is randomly assigned a selling price.</a:t>
            </a:r>
          </a:p>
        </p:txBody>
      </p:sp>
      <p:sp>
        <p:nvSpPr>
          <p:cNvPr id="2" name="Slide Number Placeholder 1"/>
          <p:cNvSpPr>
            <a:spLocks noGrp="1"/>
          </p:cNvSpPr>
          <p:nvPr>
            <p:ph type="sldNum" sz="quarter" idx="12"/>
          </p:nvPr>
        </p:nvSpPr>
        <p:spPr/>
        <p:txBody>
          <a:bodyPr/>
          <a:lstStyle/>
          <a:p>
            <a:r>
              <a:rPr lang="en-US" dirty="0"/>
              <a:t>13-</a:t>
            </a:r>
            <a:fld id="{A68F1C3D-7991-4430-8FD2-6BE0AA8A1311}" type="slidenum">
              <a:rPr lang="en-US" smtClean="0"/>
              <a:pPr/>
              <a:t>33</a:t>
            </a:fld>
            <a:endParaRPr lang="en-US" dirty="0"/>
          </a:p>
        </p:txBody>
      </p:sp>
    </p:spTree>
    <p:extLst>
      <p:ext uri="{BB962C8B-B14F-4D97-AF65-F5344CB8AC3E}">
        <p14:creationId xmlns:p14="http://schemas.microsoft.com/office/powerpoint/2010/main" val="2442415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Transforming Data Example (2 of 3)</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13-</a:t>
            </a:r>
            <a:fld id="{A68F1C3D-7991-4430-8FD2-6BE0AA8A1311}" type="slidenum">
              <a:rPr lang="en-US" smtClean="0"/>
              <a:pPr/>
              <a:t>34</a:t>
            </a:fld>
            <a:endParaRPr lang="en-US" dirty="0"/>
          </a:p>
        </p:txBody>
      </p:sp>
      <p:pic>
        <p:nvPicPr>
          <p:cNvPr id="6" name="Picture 5"/>
          <p:cNvPicPr>
            <a:picLocks noChangeAspect="1"/>
          </p:cNvPicPr>
          <p:nvPr/>
        </p:nvPicPr>
        <p:blipFill>
          <a:blip r:embed="rId2"/>
          <a:stretch>
            <a:fillRect/>
          </a:stretch>
        </p:blipFill>
        <p:spPr>
          <a:xfrm>
            <a:off x="2692149" y="3535568"/>
            <a:ext cx="3759700" cy="2724921"/>
          </a:xfrm>
          <a:prstGeom prst="rect">
            <a:avLst/>
          </a:prstGeom>
        </p:spPr>
      </p:pic>
      <p:sp>
        <p:nvSpPr>
          <p:cNvPr id="7" name="TextBox 6"/>
          <p:cNvSpPr txBox="1"/>
          <p:nvPr/>
        </p:nvSpPr>
        <p:spPr>
          <a:xfrm>
            <a:off x="6629400" y="4648200"/>
            <a:ext cx="1981200" cy="646331"/>
          </a:xfrm>
          <a:prstGeom prst="rect">
            <a:avLst/>
          </a:prstGeom>
          <a:solidFill>
            <a:schemeClr val="bg2"/>
          </a:solidFill>
          <a:ln>
            <a:solidFill>
              <a:schemeClr val="accent6"/>
            </a:solidFill>
          </a:ln>
        </p:spPr>
        <p:txBody>
          <a:bodyPr wrap="square" rtlCol="0">
            <a:spAutoFit/>
          </a:bodyPr>
          <a:lstStyle/>
          <a:p>
            <a:r>
              <a:rPr lang="en-US" dirty="0"/>
              <a:t>A strong, inverse relationship!</a:t>
            </a:r>
          </a:p>
        </p:txBody>
      </p:sp>
      <p:pic>
        <p:nvPicPr>
          <p:cNvPr id="8" name="Picture 7" descr="Screen Shot 2020-10-30 at 3.27.33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1219200"/>
            <a:ext cx="6324600" cy="2503075"/>
          </a:xfrm>
          <a:prstGeom prst="rect">
            <a:avLst/>
          </a:prstGeom>
        </p:spPr>
      </p:pic>
    </p:spTree>
    <p:extLst>
      <p:ext uri="{BB962C8B-B14F-4D97-AF65-F5344CB8AC3E}">
        <p14:creationId xmlns:p14="http://schemas.microsoft.com/office/powerpoint/2010/main" val="12517814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Transforming Data Example (3 of 3)</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457200" y="1219200"/>
            <a:ext cx="8229600" cy="1200329"/>
          </a:xfrm>
          <a:prstGeom prst="rect">
            <a:avLst/>
          </a:prstGeom>
          <a:solidFill>
            <a:schemeClr val="bg2"/>
          </a:solidFill>
          <a:ln>
            <a:solidFill>
              <a:schemeClr val="accent6"/>
            </a:solidFill>
          </a:ln>
        </p:spPr>
        <p:txBody>
          <a:bodyPr wrap="square" rtlCol="0">
            <a:spAutoFit/>
          </a:bodyPr>
          <a:lstStyle/>
          <a:p>
            <a:r>
              <a:rPr lang="en-US" dirty="0"/>
              <a:t>The director of marketing decides to transform the dependent variable, Sales, by taking the logarithm to the base 10 of each sales value. Note the new variable, Log-Sales, in the following analysis as it is used as the dependent variable with Price as the independent variable.</a:t>
            </a:r>
          </a:p>
        </p:txBody>
      </p:sp>
      <p:sp>
        <p:nvSpPr>
          <p:cNvPr id="7" name="Slide Number Placeholder 6"/>
          <p:cNvSpPr>
            <a:spLocks noGrp="1"/>
          </p:cNvSpPr>
          <p:nvPr>
            <p:ph type="sldNum" sz="quarter" idx="12"/>
          </p:nvPr>
        </p:nvSpPr>
        <p:spPr/>
        <p:txBody>
          <a:bodyPr/>
          <a:lstStyle/>
          <a:p>
            <a:r>
              <a:rPr lang="en-US" dirty="0"/>
              <a:t>13-</a:t>
            </a:r>
            <a:fld id="{A68F1C3D-7991-4430-8FD2-6BE0AA8A1311}" type="slidenum">
              <a:rPr lang="en-US" smtClean="0"/>
              <a:pPr/>
              <a:t>35</a:t>
            </a:fld>
            <a:endParaRPr lang="en-US" dirty="0"/>
          </a:p>
        </p:txBody>
      </p:sp>
      <p:pic>
        <p:nvPicPr>
          <p:cNvPr id="8" name="Picture 7"/>
          <p:cNvPicPr>
            <a:picLocks noChangeAspect="1"/>
          </p:cNvPicPr>
          <p:nvPr/>
        </p:nvPicPr>
        <p:blipFill>
          <a:blip r:embed="rId3"/>
          <a:stretch>
            <a:fillRect/>
          </a:stretch>
        </p:blipFill>
        <p:spPr>
          <a:xfrm>
            <a:off x="457200" y="2670043"/>
            <a:ext cx="4723786" cy="2476821"/>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5257800" y="2514600"/>
                <a:ext cx="3383280" cy="2708434"/>
              </a:xfrm>
              <a:prstGeom prst="rect">
                <a:avLst/>
              </a:prstGeom>
              <a:solidFill>
                <a:schemeClr val="bg2"/>
              </a:solidFill>
              <a:ln>
                <a:solidFill>
                  <a:schemeClr val="accent6"/>
                </a:solidFill>
              </a:ln>
            </p:spPr>
            <p:txBody>
              <a:bodyPr wrap="square" rtlCol="0">
                <a:spAutoFit/>
              </a:bodyPr>
              <a:lstStyle/>
              <a:p>
                <a:r>
                  <a:rPr lang="en-US" sz="1700" dirty="0"/>
                  <a:t>1. By transforming the dependent variable, Sales, we increase the coefficient of determination from 0.889 to 0.989. So now Price explains almost all of the variation in Log-Sales</a:t>
                </a:r>
              </a:p>
              <a:p>
                <a:r>
                  <a:rPr lang="en-US" sz="1700" dirty="0"/>
                  <a:t>2. The transformed data “fit” the linear relationship better</a:t>
                </a:r>
              </a:p>
              <a:p>
                <a:r>
                  <a:rPr lang="en-US" sz="1700" dirty="0"/>
                  <a:t>3. The regression equation is </a:t>
                </a:r>
              </a:p>
              <a:p>
                <a14:m>
                  <m:oMath xmlns:m="http://schemas.openxmlformats.org/officeDocument/2006/math" xmlns="">
                    <m:acc>
                      <m:accPr>
                        <m:chr m:val="̂"/>
                        <m:ctrlPr>
                          <a:rPr lang="en-US" sz="1700" i="1" smtClean="0">
                            <a:latin typeface="Cambria Math" panose="02040503050406030204" pitchFamily="18" charset="0"/>
                          </a:rPr>
                        </m:ctrlPr>
                      </m:accPr>
                      <m:e>
                        <m:r>
                          <m:rPr>
                            <m:nor/>
                          </m:rPr>
                          <a:rPr lang="en-US" sz="1700" b="0" i="0" smtClean="0">
                            <a:latin typeface="Cambria Math"/>
                          </a:rPr>
                          <m:t>y</m:t>
                        </m:r>
                      </m:e>
                    </m:acc>
                  </m:oMath>
                </a14:m>
                <a:r>
                  <a:rPr lang="en-US" sz="1700" dirty="0"/>
                  <a:t> = 2.685 - .8738x</a:t>
                </a:r>
              </a:p>
            </p:txBody>
          </p:sp>
        </mc:Choice>
        <mc:Fallback xmlns="">
          <p:sp>
            <p:nvSpPr>
              <p:cNvPr id="9" name="TextBox 8"/>
              <p:cNvSpPr txBox="1">
                <a:spLocks noRot="1" noChangeAspect="1" noMove="1" noResize="1" noEditPoints="1" noAdjustHandles="1" noChangeArrowheads="1" noChangeShapeType="1" noTextEdit="1"/>
              </p:cNvSpPr>
              <p:nvPr/>
            </p:nvSpPr>
            <p:spPr>
              <a:xfrm>
                <a:off x="5257800" y="2514600"/>
                <a:ext cx="3383280" cy="2708434"/>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57200" y="5297269"/>
                <a:ext cx="8229600" cy="923330"/>
              </a:xfrm>
              <a:prstGeom prst="rect">
                <a:avLst/>
              </a:prstGeom>
              <a:solidFill>
                <a:schemeClr val="bg2"/>
              </a:solidFill>
              <a:ln>
                <a:solidFill>
                  <a:schemeClr val="accent6"/>
                </a:solidFill>
              </a:ln>
            </p:spPr>
            <p:txBody>
              <a:bodyPr wrap="square" rtlCol="0">
                <a:spAutoFit/>
              </a:bodyPr>
              <a:lstStyle/>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2.685 - .8738(x) = 2.685 - .8738 (1.25) = 1.593</a:t>
                </a:r>
              </a:p>
              <a:p>
                <a:r>
                  <a:rPr lang="en-US" dirty="0"/>
                  <a:t>Now, undo the transformation by taking the antilog of 1.593;  39.174 or 39 bottles</a:t>
                </a:r>
              </a:p>
              <a:p>
                <a:r>
                  <a:rPr lang="en-US" dirty="0"/>
                  <a:t>That is, if they price the cola at $1.25, they’ll sell 39 bottles; at $2.00 they’ll sell 9</a:t>
                </a:r>
              </a:p>
            </p:txBody>
          </p:sp>
        </mc:Choice>
        <mc:Fallback xmlns="">
          <p:sp>
            <p:nvSpPr>
              <p:cNvPr id="10" name="TextBox 9"/>
              <p:cNvSpPr txBox="1">
                <a:spLocks noRot="1" noChangeAspect="1" noMove="1" noResize="1" noEditPoints="1" noAdjustHandles="1" noChangeArrowheads="1" noChangeShapeType="1" noTextEdit="1"/>
              </p:cNvSpPr>
              <p:nvPr/>
            </p:nvSpPr>
            <p:spPr>
              <a:xfrm>
                <a:off x="457200" y="5297269"/>
                <a:ext cx="8229600" cy="923330"/>
              </a:xfrm>
              <a:prstGeom prst="rect">
                <a:avLst/>
              </a:prstGeom>
              <a:blipFill rotWithShape="1">
                <a:blip r:embed="rId5"/>
                <a:stretch>
                  <a:fillRect/>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2740061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13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407152" cy="274320"/>
          </a:xfrm>
        </p:spPr>
        <p:txBody>
          <a:bodyPr/>
          <a:lstStyle/>
          <a:p>
            <a:r>
              <a:rPr lang="en-US" dirty="0" smtClean="0">
                <a:solidFill>
                  <a:schemeClr val="bg1"/>
                </a:solidFill>
              </a:rPr>
              <a:t>Copyright © 2022 McGraw-Hill Education. All rights reserved. No reproduction or distribution without the prior written consent of McGraw-Hill Education. </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13-</a:t>
            </a:r>
            <a:fld id="{A68F1C3D-7991-4430-8FD2-6BE0AA8A1311}" type="slidenum">
              <a:rPr lang="en-US" smtClean="0">
                <a:solidFill>
                  <a:schemeClr val="bg1"/>
                </a:solidFill>
              </a:rPr>
              <a:t>36</a:t>
            </a:fld>
            <a:endParaRPr lang="en-US" dirty="0">
              <a:solidFill>
                <a:schemeClr val="bg1"/>
              </a:solidFill>
            </a:endParaRPr>
          </a:p>
        </p:txBody>
      </p:sp>
    </p:spTree>
    <p:extLst>
      <p:ext uri="{BB962C8B-B14F-4D97-AF65-F5344CB8AC3E}">
        <p14:creationId xmlns:p14="http://schemas.microsoft.com/office/powerpoint/2010/main" val="33522916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37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sz="2000" dirty="0"/>
              <a:t>Bi-lo Appliance Super-Store has outlets in several large metropolitan areas in New England. The general sales manager aired a commercial for a digital camera on selected local TV stations prior to a sale starting on Saturday and ending Sunday. She obtained the information for Saturday–Sunday digital camera sales at the various outlets and paired it with the number of times the advertisement was shown on the local TV stations. The purpose is to find whether there is any relationship between the number of times the advertisement was aired and digital camera sales. The pairings are: </a:t>
            </a:r>
          </a:p>
          <a:p>
            <a:pPr marL="0" indent="0">
              <a:buNone/>
            </a:pPr>
            <a:endParaRPr lang="en-US" sz="2000" dirty="0"/>
          </a:p>
          <a:p>
            <a:pPr marL="514350" indent="-514350">
              <a:buFont typeface="+mj-lt"/>
              <a:buAutoNum type="alphaLcPeriod"/>
            </a:pPr>
            <a:r>
              <a:rPr lang="en-US" sz="2000" dirty="0"/>
              <a:t>What is the dependent variable? </a:t>
            </a:r>
          </a:p>
          <a:p>
            <a:pPr marL="514350" indent="-514350">
              <a:buFont typeface="+mj-lt"/>
              <a:buAutoNum type="alphaLcPeriod"/>
            </a:pPr>
            <a:r>
              <a:rPr lang="it-IT" sz="2000" dirty="0"/>
              <a:t>Draw a scatter diagram. </a:t>
            </a:r>
          </a:p>
          <a:p>
            <a:pPr marL="514350" indent="-514350">
              <a:buFont typeface="+mj-lt"/>
              <a:buAutoNum type="alphaLcPeriod"/>
            </a:pPr>
            <a:r>
              <a:rPr lang="en-US" sz="2000" dirty="0"/>
              <a:t>Determine the </a:t>
            </a:r>
            <a:br>
              <a:rPr lang="en-US" sz="2000" dirty="0"/>
            </a:br>
            <a:r>
              <a:rPr lang="en-US" sz="2000" dirty="0"/>
              <a:t>correlation coefficient. </a:t>
            </a:r>
          </a:p>
          <a:p>
            <a:pPr marL="514350" indent="-514350">
              <a:buFont typeface="+mj-lt"/>
              <a:buAutoNum type="alphaLcPeriod"/>
            </a:pPr>
            <a:r>
              <a:rPr lang="en-US" sz="2000" dirty="0"/>
              <a:t>Interpret these </a:t>
            </a:r>
            <a:br>
              <a:rPr lang="en-US" sz="2000" dirty="0"/>
            </a:br>
            <a:r>
              <a:rPr lang="en-US" sz="2000" dirty="0"/>
              <a:t>statistical measures.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LO13-1 </a:t>
            </a:r>
          </a:p>
        </p:txBody>
      </p:sp>
      <p:pic>
        <p:nvPicPr>
          <p:cNvPr id="8" name="Picture 7" descr="Screen Shot 2020-10-30 at 3.28.53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800" y="4267200"/>
            <a:ext cx="5181600" cy="2000051"/>
          </a:xfrm>
          <a:prstGeom prst="rect">
            <a:avLst/>
          </a:prstGeom>
        </p:spPr>
      </p:pic>
    </p:spTree>
    <p:extLst>
      <p:ext uri="{BB962C8B-B14F-4D97-AF65-F5344CB8AC3E}">
        <p14:creationId xmlns:p14="http://schemas.microsoft.com/office/powerpoint/2010/main" val="3866918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38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Airline Passenger Association studied the relationship between the number of passengers on a particular flight and the cost of the flight. It seems logical that more passengers on the flight will result in more weight and more luggage, which in turn will result in higher fuel costs. For a sample of 15 flights, the correlation between the number of passengers and total fuel cost was .667. Is it reasonable to conclude that there is positive association in the population between the two variables? Use the .01 significance level.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LO13-2 </a:t>
            </a:r>
          </a:p>
        </p:txBody>
      </p:sp>
    </p:spTree>
    <p:extLst>
      <p:ext uri="{BB962C8B-B14F-4D97-AF65-F5344CB8AC3E}">
        <p14:creationId xmlns:p14="http://schemas.microsoft.com/office/powerpoint/2010/main" val="919721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39</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sz="2000" dirty="0"/>
              <a:t>Bloomberg Intelligence listed 50 companies to watch in 2018 </a:t>
            </a:r>
            <a:r>
              <a:rPr lang="en-US" sz="2000" dirty="0" smtClean="0"/>
              <a:t>(</a:t>
            </a:r>
            <a:r>
              <a:rPr lang="en-US" sz="2000" dirty="0" err="1" smtClean="0"/>
              <a:t>www.bloomberg.com</a:t>
            </a:r>
            <a:r>
              <a:rPr lang="en-US" sz="2000" dirty="0" smtClean="0"/>
              <a:t>/features/companies-to-watch-2018)</a:t>
            </a:r>
            <a:r>
              <a:rPr lang="en-US" sz="2000" dirty="0"/>
              <a:t>. Twelve of the companies are listed here with their total assets and 12-month sales.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Let sales be the dependent variable and total assets the independent variable. </a:t>
            </a:r>
          </a:p>
          <a:p>
            <a:pPr marL="514350" indent="-514350">
              <a:buFont typeface="+mj-lt"/>
              <a:buAutoNum type="alphaLcPeriod"/>
            </a:pPr>
            <a:r>
              <a:rPr lang="it-IT" sz="2000" dirty="0"/>
              <a:t>Draw a scatter diagram. </a:t>
            </a:r>
          </a:p>
          <a:p>
            <a:pPr marL="514350" indent="-514350">
              <a:buFont typeface="+mj-lt"/>
              <a:buAutoNum type="alphaLcPeriod"/>
            </a:pPr>
            <a:r>
              <a:rPr lang="en-US" sz="2000" dirty="0"/>
              <a:t>Compute the correlation coefficient. </a:t>
            </a:r>
          </a:p>
          <a:p>
            <a:pPr marL="514350" indent="-514350">
              <a:buFont typeface="+mj-lt"/>
              <a:buAutoNum type="alphaLcPeriod"/>
            </a:pPr>
            <a:r>
              <a:rPr lang="en-US" sz="2000" dirty="0"/>
              <a:t>Determine the regression equation. </a:t>
            </a:r>
          </a:p>
          <a:p>
            <a:pPr marL="514350" indent="-514350">
              <a:buFont typeface="+mj-lt"/>
              <a:buAutoNum type="alphaLcPeriod"/>
            </a:pPr>
            <a:r>
              <a:rPr lang="en-US" sz="2000" dirty="0"/>
              <a:t>For a company with $100 billion in assets, predict the 12-month sales.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LO13-3 </a:t>
            </a:r>
          </a:p>
        </p:txBody>
      </p:sp>
      <p:pic>
        <p:nvPicPr>
          <p:cNvPr id="8" name="Picture 7"/>
          <p:cNvPicPr>
            <a:picLocks noChangeAspect="1"/>
          </p:cNvPicPr>
          <p:nvPr/>
        </p:nvPicPr>
        <p:blipFill>
          <a:blip r:embed="rId3"/>
          <a:stretch>
            <a:fillRect/>
          </a:stretch>
        </p:blipFill>
        <p:spPr>
          <a:xfrm>
            <a:off x="1578769" y="2209800"/>
            <a:ext cx="5986462" cy="1896219"/>
          </a:xfrm>
          <a:prstGeom prst="rect">
            <a:avLst/>
          </a:prstGeom>
        </p:spPr>
      </p:pic>
    </p:spTree>
    <p:extLst>
      <p:ext uri="{BB962C8B-B14F-4D97-AF65-F5344CB8AC3E}">
        <p14:creationId xmlns:p14="http://schemas.microsoft.com/office/powerpoint/2010/main" val="2862413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 Diagram</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sz="2400" dirty="0"/>
              <a:t>A scatter diagram is a graphic tool used to portray the relationship between two variables</a:t>
            </a:r>
          </a:p>
          <a:p>
            <a:r>
              <a:rPr lang="en-US" sz="2400" dirty="0"/>
              <a:t>The independent variable is scaled on the X-axis and is the variable used as the predictor</a:t>
            </a:r>
          </a:p>
          <a:p>
            <a:r>
              <a:rPr lang="en-US" sz="2400" dirty="0"/>
              <a:t>The dependent variable is scaled on the Y-axis and is the variable being estimated</a:t>
            </a:r>
          </a:p>
        </p:txBody>
      </p:sp>
      <p:sp>
        <p:nvSpPr>
          <p:cNvPr id="7" name="TextBox 6"/>
          <p:cNvSpPr txBox="1"/>
          <p:nvPr/>
        </p:nvSpPr>
        <p:spPr>
          <a:xfrm>
            <a:off x="5105400" y="4267200"/>
            <a:ext cx="2971800" cy="1477328"/>
          </a:xfrm>
          <a:prstGeom prst="rect">
            <a:avLst/>
          </a:prstGeom>
          <a:solidFill>
            <a:schemeClr val="bg2"/>
          </a:solidFill>
          <a:ln>
            <a:solidFill>
              <a:schemeClr val="accent6"/>
            </a:solidFill>
          </a:ln>
        </p:spPr>
        <p:txBody>
          <a:bodyPr wrap="square" rtlCol="0">
            <a:spAutoFit/>
          </a:bodyPr>
          <a:lstStyle/>
          <a:p>
            <a:r>
              <a:rPr lang="en-US" dirty="0"/>
              <a:t>Graphing the data in a scatter diagram will make the relationship between sales calls and copiers sales easier to see.</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4</a:t>
            </a:fld>
            <a:endParaRPr lang="en-US" dirty="0"/>
          </a:p>
        </p:txBody>
      </p:sp>
      <p:pic>
        <p:nvPicPr>
          <p:cNvPr id="6" name="Picture 5" descr="Screen Shot 2020-10-30 at 3.06.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3657600"/>
            <a:ext cx="3505200" cy="2626199"/>
          </a:xfrm>
          <a:prstGeom prst="rect">
            <a:avLst/>
          </a:prstGeom>
        </p:spPr>
      </p:pic>
    </p:spTree>
    <p:extLst>
      <p:ext uri="{BB962C8B-B14F-4D97-AF65-F5344CB8AC3E}">
        <p14:creationId xmlns:p14="http://schemas.microsoft.com/office/powerpoint/2010/main" val="79618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40</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Refer to Exercise 17. The regression equation is </a:t>
            </a:r>
            <a:r>
              <a:rPr lang="en-US" i="1" dirty="0"/>
              <a:t>ŷ </a:t>
            </a:r>
            <a:r>
              <a:rPr lang="en-US" dirty="0"/>
              <a:t>= 1.85 + .08</a:t>
            </a:r>
            <a:r>
              <a:rPr lang="en-US" i="1" dirty="0"/>
              <a:t>x</a:t>
            </a:r>
            <a:r>
              <a:rPr lang="en-US" dirty="0"/>
              <a:t>, the sample size is 12, and the standard error of the slope is 0.03. Use the .05 significance level. Can we conclude that the slope of the regression line is </a:t>
            </a:r>
            <a:r>
              <a:rPr lang="en-US" i="1" dirty="0"/>
              <a:t>different from zero</a:t>
            </a:r>
            <a:r>
              <a:rPr lang="en-US" dirty="0"/>
              <a:t>?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LO13-4 </a:t>
            </a:r>
          </a:p>
        </p:txBody>
      </p:sp>
      <p:pic>
        <p:nvPicPr>
          <p:cNvPr id="8" name="Picture 7"/>
          <p:cNvPicPr>
            <a:picLocks noChangeAspect="1"/>
          </p:cNvPicPr>
          <p:nvPr/>
        </p:nvPicPr>
        <p:blipFill>
          <a:blip r:embed="rId3"/>
          <a:stretch>
            <a:fillRect/>
          </a:stretch>
        </p:blipFill>
        <p:spPr>
          <a:xfrm>
            <a:off x="1578769" y="3655842"/>
            <a:ext cx="5986462" cy="1896219"/>
          </a:xfrm>
          <a:prstGeom prst="rect">
            <a:avLst/>
          </a:prstGeom>
        </p:spPr>
      </p:pic>
    </p:spTree>
    <p:extLst>
      <p:ext uri="{BB962C8B-B14F-4D97-AF65-F5344CB8AC3E}">
        <p14:creationId xmlns:p14="http://schemas.microsoft.com/office/powerpoint/2010/main" val="39517115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41</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Bradford Electric Illuminating Company is studying the relationship between kilowatt-hours (thousands) used and the number of rooms in a private single-family residence. A random sample of 10 homes yielded the following: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dirty="0"/>
              <a:t>Determine the standard error of estimate and the coefficient of determination. Interpret the coefficient of determination.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LO13-5 </a:t>
            </a:r>
          </a:p>
        </p:txBody>
      </p:sp>
      <p:pic>
        <p:nvPicPr>
          <p:cNvPr id="8" name="Picture 7" descr="Screen Shot 2020-10-30 at 3.34.0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2743200"/>
            <a:ext cx="6096000" cy="2105465"/>
          </a:xfrm>
          <a:prstGeom prst="rect">
            <a:avLst/>
          </a:prstGeom>
        </p:spPr>
      </p:pic>
    </p:spTree>
    <p:extLst>
      <p:ext uri="{BB962C8B-B14F-4D97-AF65-F5344CB8AC3E}">
        <p14:creationId xmlns:p14="http://schemas.microsoft.com/office/powerpoint/2010/main" val="3958765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42</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10000"/>
          </a:bodyPr>
          <a:lstStyle/>
          <a:p>
            <a:pPr marL="0" indent="0">
              <a:buNone/>
            </a:pPr>
            <a:r>
              <a:rPr lang="en-US" dirty="0"/>
              <a:t>Bradford Electric Illuminating Company is studying the relationship between kilowatt-hours (thousands) used and the number of rooms in a private single-family residence. A random sample of 10 homes yielded the following: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514350" indent="-514350">
              <a:buFont typeface="+mj-lt"/>
              <a:buAutoNum type="alphaLcPeriod"/>
            </a:pPr>
            <a:r>
              <a:rPr lang="en-US" dirty="0"/>
              <a:t>Determine the .95 confidence interval, in thousands of kilowatt-hours, for the mean of all six-room homes. </a:t>
            </a:r>
          </a:p>
          <a:p>
            <a:pPr marL="514350" indent="-514350">
              <a:buFont typeface="+mj-lt"/>
              <a:buAutoNum type="alphaLcPeriod"/>
            </a:pPr>
            <a:r>
              <a:rPr lang="en-US" dirty="0"/>
              <a:t>Determine the .95 prediction interval, in thousands of kilowatt-hours, for a particular six-room home.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LO13-6 </a:t>
            </a:r>
          </a:p>
        </p:txBody>
      </p:sp>
      <p:pic>
        <p:nvPicPr>
          <p:cNvPr id="9" name="Picture 8" descr="Screen Shot 2020-10-30 at 3.34.0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2743200"/>
            <a:ext cx="6096000" cy="2105465"/>
          </a:xfrm>
          <a:prstGeom prst="rect">
            <a:avLst/>
          </a:prstGeom>
        </p:spPr>
      </p:pic>
    </p:spTree>
    <p:extLst>
      <p:ext uri="{BB962C8B-B14F-4D97-AF65-F5344CB8AC3E}">
        <p14:creationId xmlns:p14="http://schemas.microsoft.com/office/powerpoint/2010/main" val="27138916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a:xfrm>
            <a:off x="457200" y="0"/>
            <a:ext cx="8229600" cy="990600"/>
          </a:xfrm>
        </p:spPr>
        <p:txBody>
          <a:bodyPr/>
          <a:lstStyle/>
          <a:p>
            <a:r>
              <a:rPr lang="en-US" dirty="0"/>
              <a:t>Question 35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13-</a:t>
            </a:r>
            <a:fld id="{F38DF745-7D3F-47F4-83A3-874385CFAA69}" type="slidenum">
              <a:rPr lang="en-US" smtClean="0"/>
              <a:pPr/>
              <a:t>43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pPr marL="0" indent="0">
              <a:buNone/>
            </a:pPr>
            <a:r>
              <a:rPr lang="en-US" dirty="0"/>
              <a:t>Using the following data with </a:t>
            </a:r>
            <a:r>
              <a:rPr lang="en-US" i="1" dirty="0"/>
              <a:t>x </a:t>
            </a:r>
            <a:r>
              <a:rPr lang="en-US" dirty="0"/>
              <a:t>as the independent variable and </a:t>
            </a:r>
            <a:r>
              <a:rPr lang="en-US" i="1" dirty="0"/>
              <a:t>y </a:t>
            </a:r>
            <a:r>
              <a:rPr lang="en-US" dirty="0"/>
              <a:t>as the dependent variable, answer the items. </a:t>
            </a:r>
            <a:endParaRPr lang="en-US" sz="2000" dirty="0"/>
          </a:p>
          <a:p>
            <a:pPr marL="0" indent="0">
              <a:buNone/>
            </a:pPr>
            <a:endParaRPr lang="en-US" sz="2000" dirty="0"/>
          </a:p>
          <a:p>
            <a:pPr marL="0" indent="0">
              <a:buNone/>
            </a:pPr>
            <a:endParaRPr lang="en-US" sz="2000" dirty="0"/>
          </a:p>
          <a:p>
            <a:pPr marL="0" indent="0">
              <a:buNone/>
            </a:pPr>
            <a:endParaRPr lang="en-US" sz="2000" dirty="0"/>
          </a:p>
          <a:p>
            <a:pPr marL="514350" indent="-514350">
              <a:buFont typeface="+mj-lt"/>
              <a:buAutoNum type="alphaLcPeriod"/>
            </a:pPr>
            <a:r>
              <a:rPr lang="en-US" dirty="0"/>
              <a:t>Create a scatter diagram and describe the relationship between </a:t>
            </a:r>
            <a:r>
              <a:rPr lang="en-US" i="1" dirty="0"/>
              <a:t>x </a:t>
            </a:r>
            <a:r>
              <a:rPr lang="en-US" dirty="0"/>
              <a:t>and </a:t>
            </a:r>
            <a:r>
              <a:rPr lang="en-US" i="1" dirty="0"/>
              <a:t>y</a:t>
            </a:r>
            <a:r>
              <a:rPr lang="en-US" dirty="0"/>
              <a:t>. </a:t>
            </a:r>
          </a:p>
          <a:p>
            <a:pPr marL="514350" indent="-514350">
              <a:buFont typeface="+mj-lt"/>
              <a:buAutoNum type="alphaLcPeriod"/>
            </a:pPr>
            <a:r>
              <a:rPr lang="en-US" dirty="0"/>
              <a:t>Compute the correlation coefficient. </a:t>
            </a:r>
          </a:p>
          <a:p>
            <a:pPr marL="514350" indent="-514350">
              <a:buFont typeface="+mj-lt"/>
              <a:buAutoNum type="alphaLcPeriod"/>
            </a:pPr>
            <a:r>
              <a:rPr lang="en-US" dirty="0"/>
              <a:t>Transform the </a:t>
            </a:r>
            <a:r>
              <a:rPr lang="en-US" i="1" dirty="0"/>
              <a:t>x </a:t>
            </a:r>
            <a:r>
              <a:rPr lang="en-US" dirty="0"/>
              <a:t>variable by squaring each value, </a:t>
            </a:r>
            <a:r>
              <a:rPr lang="en-US" i="1" dirty="0"/>
              <a:t>x</a:t>
            </a:r>
            <a:r>
              <a:rPr lang="en-US" dirty="0"/>
              <a:t>2. </a:t>
            </a:r>
          </a:p>
          <a:p>
            <a:pPr marL="514350" indent="-514350">
              <a:buFont typeface="+mj-lt"/>
              <a:buAutoNum type="alphaLcPeriod"/>
            </a:pPr>
            <a:r>
              <a:rPr lang="en-US" dirty="0"/>
              <a:t>Create a scatter diagram and describe the relationship between </a:t>
            </a:r>
            <a:r>
              <a:rPr lang="en-US" i="1" dirty="0"/>
              <a:t>x</a:t>
            </a:r>
            <a:r>
              <a:rPr lang="en-US" dirty="0"/>
              <a:t>2 and </a:t>
            </a:r>
            <a:r>
              <a:rPr lang="en-US" i="1" dirty="0"/>
              <a:t>y</a:t>
            </a:r>
            <a:r>
              <a:rPr lang="en-US" dirty="0"/>
              <a:t>. </a:t>
            </a:r>
          </a:p>
          <a:p>
            <a:pPr marL="514350" indent="-514350">
              <a:buFont typeface="+mj-lt"/>
              <a:buAutoNum type="alphaLcPeriod"/>
            </a:pPr>
            <a:r>
              <a:rPr lang="en-US" dirty="0"/>
              <a:t>Compute the correlation coefficient between </a:t>
            </a:r>
            <a:r>
              <a:rPr lang="en-US" i="1" dirty="0"/>
              <a:t>x</a:t>
            </a:r>
            <a:r>
              <a:rPr lang="en-US" dirty="0"/>
              <a:t>2 and </a:t>
            </a:r>
            <a:r>
              <a:rPr lang="en-US" i="1" dirty="0"/>
              <a:t>y</a:t>
            </a:r>
            <a:r>
              <a:rPr lang="en-US" dirty="0"/>
              <a:t>. </a:t>
            </a:r>
          </a:p>
          <a:p>
            <a:pPr marL="514350" indent="-514350">
              <a:buFont typeface="+mj-lt"/>
              <a:buAutoNum type="alphaLcPeriod"/>
            </a:pPr>
            <a:r>
              <a:rPr lang="en-US" dirty="0"/>
              <a:t>Compare the relationships between </a:t>
            </a:r>
            <a:r>
              <a:rPr lang="en-US" i="1" dirty="0"/>
              <a:t>x </a:t>
            </a:r>
            <a:r>
              <a:rPr lang="en-US" dirty="0"/>
              <a:t>and </a:t>
            </a:r>
            <a:r>
              <a:rPr lang="en-US" i="1" dirty="0"/>
              <a:t>y</a:t>
            </a:r>
            <a:r>
              <a:rPr lang="en-US" dirty="0"/>
              <a:t>, and </a:t>
            </a:r>
            <a:r>
              <a:rPr lang="en-US" i="1" dirty="0"/>
              <a:t>x</a:t>
            </a:r>
            <a:r>
              <a:rPr lang="en-US" dirty="0"/>
              <a:t>2 and </a:t>
            </a:r>
            <a:r>
              <a:rPr lang="en-US" i="1" dirty="0"/>
              <a:t>y</a:t>
            </a:r>
            <a:r>
              <a:rPr lang="en-US" dirty="0"/>
              <a:t>. </a:t>
            </a:r>
          </a:p>
          <a:p>
            <a:pPr marL="514350" indent="-514350">
              <a:buFont typeface="+mj-lt"/>
              <a:buAutoNum type="alphaLcPeriod"/>
            </a:pPr>
            <a:r>
              <a:rPr lang="en-US" dirty="0"/>
              <a:t>Interpret your results. </a:t>
            </a:r>
            <a:endParaRPr lang="en-US" sz="2000" dirty="0"/>
          </a:p>
          <a:p>
            <a:pPr marL="0" indent="0">
              <a:buNone/>
            </a:pP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LO13-7 </a:t>
            </a:r>
          </a:p>
        </p:txBody>
      </p:sp>
      <p:pic>
        <p:nvPicPr>
          <p:cNvPr id="7" name="Picture 6" descr="Screen Shot 2020-10-30 at 3.35.04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1864554"/>
            <a:ext cx="6017848" cy="941228"/>
          </a:xfrm>
          <a:prstGeom prst="rect">
            <a:avLst/>
          </a:prstGeom>
        </p:spPr>
      </p:pic>
    </p:spTree>
    <p:extLst>
      <p:ext uri="{BB962C8B-B14F-4D97-AF65-F5344CB8AC3E}">
        <p14:creationId xmlns:p14="http://schemas.microsoft.com/office/powerpoint/2010/main" val="3267231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Scatter Diagram Example</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8" name="TextBox 7"/>
          <p:cNvSpPr txBox="1"/>
          <p:nvPr/>
        </p:nvSpPr>
        <p:spPr>
          <a:xfrm>
            <a:off x="457200" y="1371600"/>
            <a:ext cx="8229600" cy="1754326"/>
          </a:xfrm>
          <a:prstGeom prst="rect">
            <a:avLst/>
          </a:prstGeom>
          <a:solidFill>
            <a:schemeClr val="bg2"/>
          </a:solidFill>
          <a:ln>
            <a:solidFill>
              <a:schemeClr val="accent6"/>
            </a:solidFill>
          </a:ln>
        </p:spPr>
        <p:txBody>
          <a:bodyPr wrap="square" rtlCol="0">
            <a:spAutoFit/>
          </a:bodyPr>
          <a:lstStyle/>
          <a:p>
            <a:r>
              <a:rPr lang="en-US" dirty="0"/>
              <a:t>North American Copier Sales sells copiers to businesses of all sizes throughout the United States and Canada. The new national sales manager is preparing for an upcoming sales meeting and would like to impress upon the sales representatives the importance of making an extra sales call each day. She takes a random sample of 15 sales representatives and gathers information on the number of sales calls made last month and the number of copiers sold. Develop a scatter diagram of the data.</a:t>
            </a:r>
          </a:p>
        </p:txBody>
      </p:sp>
      <p:sp>
        <p:nvSpPr>
          <p:cNvPr id="9" name="TextBox 8"/>
          <p:cNvSpPr txBox="1"/>
          <p:nvPr/>
        </p:nvSpPr>
        <p:spPr>
          <a:xfrm>
            <a:off x="5715000" y="4038600"/>
            <a:ext cx="2209800" cy="923330"/>
          </a:xfrm>
          <a:prstGeom prst="rect">
            <a:avLst/>
          </a:prstGeom>
          <a:solidFill>
            <a:schemeClr val="bg2"/>
          </a:solidFill>
          <a:ln>
            <a:solidFill>
              <a:schemeClr val="accent6"/>
            </a:solidFill>
          </a:ln>
        </p:spPr>
        <p:txBody>
          <a:bodyPr wrap="square" rtlCol="0">
            <a:spAutoFit/>
          </a:bodyPr>
          <a:lstStyle/>
          <a:p>
            <a:r>
              <a:rPr lang="en-US" dirty="0"/>
              <a:t>Sales reps who make more calls tend to sell more copiers!</a:t>
            </a:r>
          </a:p>
        </p:txBody>
      </p:sp>
      <p:sp>
        <p:nvSpPr>
          <p:cNvPr id="2" name="Slide Number Placeholder 1"/>
          <p:cNvSpPr>
            <a:spLocks noGrp="1"/>
          </p:cNvSpPr>
          <p:nvPr>
            <p:ph type="sldNum" sz="quarter" idx="12"/>
          </p:nvPr>
        </p:nvSpPr>
        <p:spPr/>
        <p:txBody>
          <a:bodyPr/>
          <a:lstStyle/>
          <a:p>
            <a:r>
              <a:rPr lang="en-US" dirty="0"/>
              <a:t>13-</a:t>
            </a:r>
            <a:fld id="{A68F1C3D-7991-4430-8FD2-6BE0AA8A1311}" type="slidenum">
              <a:rPr lang="en-US" smtClean="0"/>
              <a:pPr/>
              <a:t>5</a:t>
            </a:fld>
            <a:endParaRPr lang="en-US" dirty="0"/>
          </a:p>
        </p:txBody>
      </p:sp>
      <p:pic>
        <p:nvPicPr>
          <p:cNvPr id="4" name="Picture 3"/>
          <p:cNvPicPr>
            <a:picLocks noChangeAspect="1"/>
          </p:cNvPicPr>
          <p:nvPr/>
        </p:nvPicPr>
        <p:blipFill>
          <a:blip r:embed="rId3"/>
          <a:stretch>
            <a:fillRect/>
          </a:stretch>
        </p:blipFill>
        <p:spPr>
          <a:xfrm>
            <a:off x="1295400" y="3188612"/>
            <a:ext cx="3957568" cy="2900362"/>
          </a:xfrm>
          <a:prstGeom prst="rect">
            <a:avLst/>
          </a:prstGeom>
        </p:spPr>
      </p:pic>
    </p:spTree>
    <p:extLst>
      <p:ext uri="{BB962C8B-B14F-4D97-AF65-F5344CB8AC3E}">
        <p14:creationId xmlns:p14="http://schemas.microsoft.com/office/powerpoint/2010/main" val="2788805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13-</a:t>
            </a:r>
            <a:fld id="{F38DF745-7D3F-47F4-83A3-874385CFAA69}" type="slidenum">
              <a:rPr lang="en-US" smtClean="0"/>
              <a:pPr/>
              <a:t>6</a:t>
            </a:fld>
            <a:endParaRPr lang="en-US" dirty="0"/>
          </a:p>
        </p:txBody>
      </p:sp>
      <p:pic>
        <p:nvPicPr>
          <p:cNvPr id="10" name="Picture 9">
            <a:extLst>
              <a:ext uri="{FF2B5EF4-FFF2-40B4-BE49-F238E27FC236}">
                <a16:creationId xmlns:a16="http://schemas.microsoft.com/office/drawing/2014/main" xmlns="" id="{3D5FD754-C96F-4794-9B9E-4977AE7B7507}"/>
              </a:ext>
            </a:extLst>
          </p:cNvPr>
          <p:cNvPicPr>
            <a:picLocks noChangeAspect="1"/>
          </p:cNvPicPr>
          <p:nvPr/>
        </p:nvPicPr>
        <p:blipFill>
          <a:blip r:embed="rId3"/>
          <a:stretch>
            <a:fillRect/>
          </a:stretch>
        </p:blipFill>
        <p:spPr>
          <a:xfrm>
            <a:off x="514350" y="1524000"/>
            <a:ext cx="7486650" cy="861140"/>
          </a:xfrm>
          <a:prstGeom prst="rect">
            <a:avLst/>
          </a:prstGeom>
        </p:spPr>
      </p:pic>
      <p:pic>
        <p:nvPicPr>
          <p:cNvPr id="11" name="Picture 10">
            <a:extLst>
              <a:ext uri="{FF2B5EF4-FFF2-40B4-BE49-F238E27FC236}">
                <a16:creationId xmlns:a16="http://schemas.microsoft.com/office/drawing/2014/main" xmlns="" id="{055FBFC2-2F37-49AF-B668-308B753D20A1}"/>
              </a:ext>
            </a:extLst>
          </p:cNvPr>
          <p:cNvPicPr>
            <a:picLocks noChangeAspect="1"/>
          </p:cNvPicPr>
          <p:nvPr/>
        </p:nvPicPr>
        <p:blipFill>
          <a:blip r:embed="rId4"/>
          <a:stretch>
            <a:fillRect/>
          </a:stretch>
        </p:blipFill>
        <p:spPr>
          <a:xfrm>
            <a:off x="612648" y="3446633"/>
            <a:ext cx="7235952" cy="2573167"/>
          </a:xfrm>
          <a:prstGeom prst="rect">
            <a:avLst/>
          </a:prstGeom>
        </p:spPr>
      </p:pic>
      <p:sp>
        <p:nvSpPr>
          <p:cNvPr id="12" name="Content Placeholder 3">
            <a:extLst>
              <a:ext uri="{FF2B5EF4-FFF2-40B4-BE49-F238E27FC236}">
                <a16:creationId xmlns:a16="http://schemas.microsoft.com/office/drawing/2014/main" xmlns="" id="{CD95028A-C615-4A52-B338-B25242FBD3E2}"/>
              </a:ext>
            </a:extLst>
          </p:cNvPr>
          <p:cNvSpPr>
            <a:spLocks noGrp="1"/>
          </p:cNvSpPr>
          <p:nvPr>
            <p:ph sz="quarter" idx="1"/>
          </p:nvPr>
        </p:nvSpPr>
        <p:spPr>
          <a:xfrm>
            <a:off x="441158" y="2613406"/>
            <a:ext cx="8229600" cy="1752600"/>
          </a:xfrm>
        </p:spPr>
        <p:txBody>
          <a:bodyPr>
            <a:normAutofit/>
          </a:bodyPr>
          <a:lstStyle/>
          <a:p>
            <a:r>
              <a:rPr lang="en-US" dirty="0"/>
              <a:t>The characteristics of the correlation coefficient are summarized as follows:</a:t>
            </a:r>
          </a:p>
        </p:txBody>
      </p:sp>
    </p:spTree>
    <p:extLst>
      <p:ext uri="{BB962C8B-B14F-4D97-AF65-F5344CB8AC3E}">
        <p14:creationId xmlns:p14="http://schemas.microsoft.com/office/powerpoint/2010/main" val="1369609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 (2 of 2)</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The following graphs summarize the strength and direction of the correlation coefficient</a:t>
            </a:r>
          </a:p>
        </p:txBody>
      </p:sp>
      <p:sp>
        <p:nvSpPr>
          <p:cNvPr id="5" name="Slide Number Placeholder 4"/>
          <p:cNvSpPr>
            <a:spLocks noGrp="1"/>
          </p:cNvSpPr>
          <p:nvPr>
            <p:ph type="sldNum" sz="quarter" idx="12"/>
          </p:nvPr>
        </p:nvSpPr>
        <p:spPr/>
        <p:txBody>
          <a:bodyPr/>
          <a:lstStyle/>
          <a:p>
            <a:r>
              <a:rPr lang="en-US" dirty="0"/>
              <a:t>13-</a:t>
            </a:r>
            <a:fld id="{F38DF745-7D3F-47F4-83A3-874385CFAA69}" type="slidenum">
              <a:rPr lang="en-US" smtClean="0"/>
              <a:pPr/>
              <a:t>7</a:t>
            </a:fld>
            <a:endParaRPr lang="en-US" dirty="0"/>
          </a:p>
        </p:txBody>
      </p:sp>
      <p:pic>
        <p:nvPicPr>
          <p:cNvPr id="6" name="Picture 5"/>
          <p:cNvPicPr>
            <a:picLocks noChangeAspect="1"/>
          </p:cNvPicPr>
          <p:nvPr/>
        </p:nvPicPr>
        <p:blipFill>
          <a:blip r:embed="rId3"/>
          <a:stretch>
            <a:fillRect/>
          </a:stretch>
        </p:blipFill>
        <p:spPr>
          <a:xfrm>
            <a:off x="1724025" y="2063529"/>
            <a:ext cx="5695950" cy="2127471"/>
          </a:xfrm>
          <a:prstGeom prst="rect">
            <a:avLst/>
          </a:prstGeom>
        </p:spPr>
      </p:pic>
      <p:pic>
        <p:nvPicPr>
          <p:cNvPr id="7" name="Picture 6"/>
          <p:cNvPicPr>
            <a:picLocks noChangeAspect="1"/>
          </p:cNvPicPr>
          <p:nvPr/>
        </p:nvPicPr>
        <p:blipFill>
          <a:blip r:embed="rId4"/>
          <a:stretch>
            <a:fillRect/>
          </a:stretch>
        </p:blipFill>
        <p:spPr>
          <a:xfrm>
            <a:off x="1724025" y="4302105"/>
            <a:ext cx="5695950" cy="2017669"/>
          </a:xfrm>
          <a:prstGeom prst="rect">
            <a:avLst/>
          </a:prstGeom>
        </p:spPr>
      </p:pic>
    </p:spTree>
    <p:extLst>
      <p:ext uri="{BB962C8B-B14F-4D97-AF65-F5344CB8AC3E}">
        <p14:creationId xmlns:p14="http://schemas.microsoft.com/office/powerpoint/2010/main" val="3874991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 r</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TextBox 3"/>
          <p:cNvSpPr txBox="1"/>
          <p:nvPr/>
        </p:nvSpPr>
        <p:spPr>
          <a:xfrm>
            <a:off x="685800" y="1524000"/>
            <a:ext cx="7848600" cy="1200329"/>
          </a:xfrm>
          <a:prstGeom prst="rect">
            <a:avLst/>
          </a:prstGeom>
          <a:solidFill>
            <a:schemeClr val="bg2"/>
          </a:solidFill>
          <a:ln>
            <a:solidFill>
              <a:schemeClr val="accent6"/>
            </a:solidFill>
          </a:ln>
        </p:spPr>
        <p:txBody>
          <a:bodyPr wrap="square" rtlCol="0">
            <a:spAutoFit/>
          </a:bodyPr>
          <a:lstStyle/>
          <a:p>
            <a:r>
              <a:rPr lang="en-US" dirty="0"/>
              <a:t>How is the correlation coefficient determined? We’ll use North American Copier Sales as an example. We begin with a scatter diagram, but this time we’ll draw a vertical line at the mean of the x-values (96 sales calls) and a horizontal line at the mean of the y-values (45 copiers).</a:t>
            </a:r>
          </a:p>
        </p:txBody>
      </p:sp>
      <p:sp>
        <p:nvSpPr>
          <p:cNvPr id="7" name="Slide Number Placeholder 6"/>
          <p:cNvSpPr>
            <a:spLocks noGrp="1"/>
          </p:cNvSpPr>
          <p:nvPr>
            <p:ph type="sldNum" sz="quarter" idx="12"/>
          </p:nvPr>
        </p:nvSpPr>
        <p:spPr/>
        <p:txBody>
          <a:bodyPr/>
          <a:lstStyle/>
          <a:p>
            <a:r>
              <a:rPr lang="en-US" dirty="0"/>
              <a:t>13-</a:t>
            </a:r>
            <a:fld id="{A68F1C3D-7991-4430-8FD2-6BE0AA8A1311}" type="slidenum">
              <a:rPr lang="en-US" smtClean="0"/>
              <a:pPr/>
              <a:t>8</a:t>
            </a:fld>
            <a:endParaRPr lang="en-US" dirty="0"/>
          </a:p>
        </p:txBody>
      </p:sp>
      <p:pic>
        <p:nvPicPr>
          <p:cNvPr id="9" name="Picture 8"/>
          <p:cNvPicPr>
            <a:picLocks noChangeAspect="1"/>
          </p:cNvPicPr>
          <p:nvPr/>
        </p:nvPicPr>
        <p:blipFill>
          <a:blip r:embed="rId3"/>
          <a:stretch>
            <a:fillRect/>
          </a:stretch>
        </p:blipFill>
        <p:spPr>
          <a:xfrm>
            <a:off x="4759758" y="3236139"/>
            <a:ext cx="3774642" cy="2900183"/>
          </a:xfrm>
          <a:prstGeom prst="rect">
            <a:avLst/>
          </a:prstGeom>
        </p:spPr>
      </p:pic>
      <p:pic>
        <p:nvPicPr>
          <p:cNvPr id="5" name="Picture 4" descr="Screen Shot 2020-10-30 at 3.07.4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971800"/>
            <a:ext cx="4089197" cy="3276600"/>
          </a:xfrm>
          <a:prstGeom prst="rect">
            <a:avLst/>
          </a:prstGeom>
        </p:spPr>
      </p:pic>
    </p:spTree>
    <p:extLst>
      <p:ext uri="{BB962C8B-B14F-4D97-AF65-F5344CB8AC3E}">
        <p14:creationId xmlns:p14="http://schemas.microsoft.com/office/powerpoint/2010/main" val="2211351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 r, Continued</a:t>
            </a:r>
          </a:p>
        </p:txBody>
      </p:sp>
      <p:sp>
        <p:nvSpPr>
          <p:cNvPr id="3" name="Footer Placeholder 2"/>
          <p:cNvSpPr>
            <a:spLocks noGrp="1"/>
          </p:cNvSpPr>
          <p:nvPr>
            <p:ph type="ftr" sz="quarter" idx="11"/>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TextBox 3"/>
          <p:cNvSpPr txBox="1"/>
          <p:nvPr/>
        </p:nvSpPr>
        <p:spPr>
          <a:xfrm>
            <a:off x="685800" y="1295400"/>
            <a:ext cx="7848600" cy="1477328"/>
          </a:xfrm>
          <a:prstGeom prst="rect">
            <a:avLst/>
          </a:prstGeom>
          <a:solidFill>
            <a:schemeClr val="bg2"/>
          </a:solidFill>
          <a:ln>
            <a:solidFill>
              <a:schemeClr val="accent6"/>
            </a:solidFill>
          </a:ln>
        </p:spPr>
        <p:txBody>
          <a:bodyPr wrap="square" rtlCol="0">
            <a:spAutoFit/>
          </a:bodyPr>
          <a:lstStyle/>
          <a:p>
            <a:r>
              <a:rPr lang="en-US" dirty="0"/>
              <a:t>How is the correlation coefficient determined? Now we find the deviations from the mean number of sales calls and the mean number of copiers sold; then multiply them. The sum of their product is 6,672 and will be used in formula 13-1 to find r. We also need the standard deviations. The result, r=.865 indicates a strong, positive relationship.</a:t>
            </a:r>
          </a:p>
        </p:txBody>
      </p:sp>
      <p:sp>
        <p:nvSpPr>
          <p:cNvPr id="5" name="Slide Number Placeholder 4"/>
          <p:cNvSpPr>
            <a:spLocks noGrp="1"/>
          </p:cNvSpPr>
          <p:nvPr>
            <p:ph type="sldNum" sz="quarter" idx="12"/>
          </p:nvPr>
        </p:nvSpPr>
        <p:spPr/>
        <p:txBody>
          <a:bodyPr/>
          <a:lstStyle/>
          <a:p>
            <a:r>
              <a:rPr lang="en-US" dirty="0"/>
              <a:t>13-</a:t>
            </a:r>
            <a:fld id="{A68F1C3D-7991-4430-8FD2-6BE0AA8A1311}" type="slidenum">
              <a:rPr lang="en-US" smtClean="0"/>
              <a:pPr/>
              <a:t>9</a:t>
            </a:fld>
            <a:endParaRPr lang="en-US" dirty="0"/>
          </a:p>
        </p:txBody>
      </p:sp>
      <p:pic>
        <p:nvPicPr>
          <p:cNvPr id="11" name="Picture 10"/>
          <p:cNvPicPr>
            <a:picLocks noChangeAspect="1"/>
          </p:cNvPicPr>
          <p:nvPr/>
        </p:nvPicPr>
        <p:blipFill>
          <a:blip r:embed="rId3"/>
          <a:stretch>
            <a:fillRect/>
          </a:stretch>
        </p:blipFill>
        <p:spPr>
          <a:xfrm>
            <a:off x="5029200" y="3659219"/>
            <a:ext cx="3874813" cy="2009775"/>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5181600" y="5724112"/>
                <a:ext cx="3505200" cy="521233"/>
              </a:xfrm>
              <a:prstGeom prst="rect">
                <a:avLst/>
              </a:prstGeom>
              <a:solidFill>
                <a:schemeClr val="bg2"/>
              </a:solidFill>
              <a:ln>
                <a:solidFill>
                  <a:schemeClr val="accent6"/>
                </a:solidFill>
              </a:ln>
            </p:spPr>
            <p:txBody>
              <a:bodyPr wrap="square" rtlCol="0">
                <a:spAutoFit/>
              </a:bodyPr>
              <a:lstStyle/>
              <a:p>
                <a:r>
                  <a:rPr lang="en-US" dirty="0"/>
                  <a:t>r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6672</m:t>
                        </m:r>
                      </m:num>
                      <m:den>
                        <m:r>
                          <a:rPr lang="en-US" b="0" i="1" smtClean="0">
                            <a:latin typeface="Cambria Math"/>
                          </a:rPr>
                          <m:t>(15−1)(42.76)(12.89)</m:t>
                        </m:r>
                      </m:den>
                    </m:f>
                  </m:oMath>
                </a14:m>
                <a:r>
                  <a:rPr lang="en-US" dirty="0"/>
                  <a:t> = 0.865</a:t>
                </a:r>
              </a:p>
            </p:txBody>
          </p:sp>
        </mc:Choice>
        <mc:Fallback xmlns="">
          <p:sp>
            <p:nvSpPr>
              <p:cNvPr id="12" name="TextBox 11"/>
              <p:cNvSpPr txBox="1">
                <a:spLocks noRot="1" noChangeAspect="1" noMove="1" noResize="1" noEditPoints="1" noAdjustHandles="1" noChangeArrowheads="1" noChangeShapeType="1" noTextEdit="1"/>
              </p:cNvSpPr>
              <p:nvPr/>
            </p:nvSpPr>
            <p:spPr>
              <a:xfrm>
                <a:off x="5181600" y="5724112"/>
                <a:ext cx="3505200" cy="521233"/>
              </a:xfrm>
              <a:prstGeom prst="rect">
                <a:avLst/>
              </a:prstGeom>
              <a:blipFill rotWithShape="1">
                <a:blip r:embed="rId6"/>
                <a:stretch>
                  <a:fillRect b="-17045"/>
                </a:stretch>
              </a:blipFill>
              <a:ln>
                <a:solidFill>
                  <a:schemeClr val="accent6"/>
                </a:solidFill>
              </a:ln>
            </p:spPr>
            <p:txBody>
              <a:bodyPr/>
              <a:lstStyle/>
              <a:p>
                <a:r>
                  <a:rPr lang="en-US">
                    <a:noFill/>
                  </a:rPr>
                  <a:t> </a:t>
                </a:r>
              </a:p>
            </p:txBody>
          </p:sp>
        </mc:Fallback>
      </mc:AlternateContent>
      <p:pic>
        <p:nvPicPr>
          <p:cNvPr id="7" name="Picture 6" descr="Screen Shot 2020-10-30 at 3.08.52 PM.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47800" y="2819400"/>
            <a:ext cx="6477000" cy="706296"/>
          </a:xfrm>
          <a:prstGeom prst="rect">
            <a:avLst/>
          </a:prstGeom>
        </p:spPr>
      </p:pic>
      <p:pic>
        <p:nvPicPr>
          <p:cNvPr id="8" name="Picture 7" descr="Screen Shot 2020-10-30 at 3.09.24 PM.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527" y="3657600"/>
            <a:ext cx="4898473" cy="2590800"/>
          </a:xfrm>
          <a:prstGeom prst="rect">
            <a:avLst/>
          </a:prstGeom>
        </p:spPr>
      </p:pic>
    </p:spTree>
    <p:extLst>
      <p:ext uri="{BB962C8B-B14F-4D97-AF65-F5344CB8AC3E}">
        <p14:creationId xmlns:p14="http://schemas.microsoft.com/office/powerpoint/2010/main" val="22910417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4657</TotalTime>
  <Words>6897</Words>
  <Application>Microsoft Macintosh PowerPoint</Application>
  <PresentationFormat>On-screen Show (4:3)</PresentationFormat>
  <Paragraphs>454</Paragraphs>
  <Slides>43</Slides>
  <Notes>38</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Origin</vt:lpstr>
      <vt:lpstr>Correlation and Linear Regression</vt:lpstr>
      <vt:lpstr>Learning Objectives</vt:lpstr>
      <vt:lpstr>What is Correlation Analysis?</vt:lpstr>
      <vt:lpstr>Scatter Diagram</vt:lpstr>
      <vt:lpstr>Scatter Diagram Example</vt:lpstr>
      <vt:lpstr>Correlation Coefficient</vt:lpstr>
      <vt:lpstr>Correlation Coefficient (2 of 2)</vt:lpstr>
      <vt:lpstr>Correlation Coefficient, r</vt:lpstr>
      <vt:lpstr>Correlation Coefficient, r, Continued</vt:lpstr>
      <vt:lpstr>Correlation Coefficient Example</vt:lpstr>
      <vt:lpstr>Testing the Significance of r</vt:lpstr>
      <vt:lpstr>Testing the Significance of r Example</vt:lpstr>
      <vt:lpstr>Testing the Significance of r Example Continued</vt:lpstr>
      <vt:lpstr>Testing the Significance of the Correlation Coefficient</vt:lpstr>
      <vt:lpstr>Regression Analysis</vt:lpstr>
      <vt:lpstr>Least Squares Principle</vt:lpstr>
      <vt:lpstr>Least Squares Regression Line</vt:lpstr>
      <vt:lpstr>Least Squares Regression Line (2 of 2)</vt:lpstr>
      <vt:lpstr>Least Squares Regression Line Example</vt:lpstr>
      <vt:lpstr>Drawing the Regression Line</vt:lpstr>
      <vt:lpstr>Regression Equation Slope Test</vt:lpstr>
      <vt:lpstr>Regression Equation Slope Test Example</vt:lpstr>
      <vt:lpstr>Regression Equation Slope Test Example (2 of 2)</vt:lpstr>
      <vt:lpstr>Evaluating a Regression Equation’s Ability to Predict</vt:lpstr>
      <vt:lpstr>The Standard Error of Estimate</vt:lpstr>
      <vt:lpstr>The Standard Error of Estimate Example</vt:lpstr>
      <vt:lpstr>Coefficient of Determination</vt:lpstr>
      <vt:lpstr>Relationships among r, r2, and sy,x</vt:lpstr>
      <vt:lpstr>Inference about Linear Regression</vt:lpstr>
      <vt:lpstr>Constructing Confidence and Prediction Intervals</vt:lpstr>
      <vt:lpstr>Confidence Interval and Prediction Interval Example</vt:lpstr>
      <vt:lpstr>Transforming Data</vt:lpstr>
      <vt:lpstr>Transforming Data Example</vt:lpstr>
      <vt:lpstr>Transforming Data Example (2 of 3)</vt:lpstr>
      <vt:lpstr>Transforming Data Example (3 of 3)</vt:lpstr>
      <vt:lpstr>Chapter 13 Practice Problems</vt:lpstr>
      <vt:lpstr>Question 3</vt:lpstr>
      <vt:lpstr>Question 11</vt:lpstr>
      <vt:lpstr>Question 17</vt:lpstr>
      <vt:lpstr>Question 23</vt:lpstr>
      <vt:lpstr>Question 27</vt:lpstr>
      <vt:lpstr>Question 33</vt:lpstr>
      <vt:lpstr>Question 35</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257</cp:revision>
  <dcterms:created xsi:type="dcterms:W3CDTF">2011-09-06T13:22:08Z</dcterms:created>
  <dcterms:modified xsi:type="dcterms:W3CDTF">2020-10-30T20:35:36Z</dcterms:modified>
</cp:coreProperties>
</file>