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1"/>
  </p:notesMasterIdLst>
  <p:handoutMasterIdLst>
    <p:handoutMasterId r:id="rId22"/>
  </p:handoutMasterIdLst>
  <p:sldIdLst>
    <p:sldId id="256" r:id="rId2"/>
    <p:sldId id="257" r:id="rId3"/>
    <p:sldId id="258" r:id="rId4"/>
    <p:sldId id="259" r:id="rId5"/>
    <p:sldId id="266" r:id="rId6"/>
    <p:sldId id="267" r:id="rId7"/>
    <p:sldId id="283" r:id="rId8"/>
    <p:sldId id="268" r:id="rId9"/>
    <p:sldId id="269" r:id="rId10"/>
    <p:sldId id="270" r:id="rId11"/>
    <p:sldId id="271" r:id="rId12"/>
    <p:sldId id="261" r:id="rId13"/>
    <p:sldId id="272" r:id="rId14"/>
    <p:sldId id="262" r:id="rId15"/>
    <p:sldId id="273" r:id="rId16"/>
    <p:sldId id="287" r:id="rId17"/>
    <p:sldId id="288" r:id="rId18"/>
    <p:sldId id="289" r:id="rId19"/>
    <p:sldId id="290"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17" autoAdjust="0"/>
    <p:restoredTop sz="77504" autoAdjust="0"/>
  </p:normalViewPr>
  <p:slideViewPr>
    <p:cSldViewPr>
      <p:cViewPr varScale="1">
        <p:scale>
          <a:sx n="89" d="100"/>
          <a:sy n="89" d="100"/>
        </p:scale>
        <p:origin x="-2368" y="-11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62" d="100"/>
          <a:sy n="62" d="100"/>
        </p:scale>
        <p:origin x="3226"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interSettings" Target="printerSettings/printerSettings1.bin"/><Relationship Id="rId24" Type="http://schemas.openxmlformats.org/officeDocument/2006/relationships/commentAuthors" Target="commentAuthors.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10/30/20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10/30/20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a:t>
            </a:r>
            <a:r>
              <a:rPr lang="en-US" baseline="0" dirty="0"/>
              <a:t> chapter, we continue our discussion of hypothesis testing. We describe a test for variances and then a test that simultaneously compares several population means to determine if they are equal. The simultaneous comparison of several population means is called analysis of variance (ANOVA).</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349777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information for finding the value of F is summarized in an ANOVA table. We will use these</a:t>
            </a:r>
            <a:r>
              <a:rPr lang="en-US" baseline="0" dirty="0"/>
              <a:t> formulas in the following example.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2429565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use the six-step hypothesis testing</a:t>
            </a:r>
            <a:r>
              <a:rPr lang="en-US" baseline="0" dirty="0"/>
              <a:t> procedure. The critical value is found in Appendix B.6; with the .01 significance level, move horizontally across the top of the page to (k-1 is 4-1=3 where k equals the number of treatments), so 3 degrees of freedom in the numerator and down that column to the row with (n-k is 22-4=18) where n is the total number of observations, so 18 degrees of freedom. The value at this intersection is 5.09. We calculate SS total, SSE, and SST with the given formulas and then perform the calculations for the F statistic; F= 8.99 which is greater than the critical value, so we reject the null hypothesis and conclude the populations are not all equal, there is a difference in the mean satisfaction level among the four airlines. See the textbook for more detail.</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3048130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left endpoint</a:t>
            </a:r>
            <a:r>
              <a:rPr lang="en-US" baseline="0" dirty="0"/>
              <a:t> of the confidence interval has a negative sign and the right endpoint has a positive sign, the interval includes zero and the two means do not differ. If zero is not in the interval, then the two treatment means are significantly different. This is a step-by-step process that should only be used after an ANOVA test where the null hypothesis is rejected. See the following example.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2949366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confidence</a:t>
            </a:r>
            <a:r>
              <a:rPr lang="en-US" baseline="0" dirty="0"/>
              <a:t> intervals in the yellow box were computed u</a:t>
            </a:r>
            <a:r>
              <a:rPr lang="en-US" dirty="0"/>
              <a:t>sing the one-way ANOVA in Minitab. Notice the results for</a:t>
            </a:r>
            <a:r>
              <a:rPr lang="en-US" baseline="0" dirty="0"/>
              <a:t> Northern and Branson are identical to the results we obtained using formula 12-5. Further we find that the Branson treatment is different from the WTA and the Northern means; the Pocono treatment mean is different from the Northern mean; and the WTA treatment mean is different from the Northern mean, since all of these intervals do not include zero.</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4193192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l-GR" sz="1200" b="0" i="1" u="none" strike="noStrike" kern="1200" baseline="0" dirty="0">
                <a:solidFill>
                  <a:schemeClr val="tx1"/>
                </a:solidFill>
                <a:latin typeface="+mn-lt"/>
                <a:ea typeface="+mn-ea"/>
                <a:cs typeface="+mn-cs"/>
              </a:rPr>
              <a:t>H</a:t>
            </a:r>
            <a:r>
              <a:rPr lang="el-GR" sz="1200" b="0" i="0" u="none" strike="noStrike" kern="1200" baseline="0" dirty="0">
                <a:solidFill>
                  <a:schemeClr val="tx1"/>
                </a:solidFill>
                <a:latin typeface="+mn-lt"/>
                <a:ea typeface="+mn-ea"/>
                <a:cs typeface="+mn-cs"/>
              </a:rPr>
              <a:t>0: σ</a:t>
            </a:r>
            <a:r>
              <a:rPr lang="en-US" sz="1200" b="0" i="0" u="none" strike="noStrike" kern="1200" baseline="0" dirty="0">
                <a:solidFill>
                  <a:schemeClr val="tx1"/>
                </a:solidFill>
                <a:latin typeface="+mn-lt"/>
                <a:ea typeface="+mn-ea"/>
                <a:cs typeface="+mn-cs"/>
              </a:rPr>
              <a:t>^</a:t>
            </a:r>
            <a:r>
              <a:rPr lang="el-GR" sz="1200" b="0" i="0" u="none" strike="noStrike" kern="1200" baseline="0" dirty="0">
                <a:solidFill>
                  <a:schemeClr val="tx1"/>
                </a:solidFill>
                <a:latin typeface="+mn-lt"/>
                <a:ea typeface="+mn-ea"/>
                <a:cs typeface="+mn-cs"/>
              </a:rPr>
              <a:t>2</a:t>
            </a:r>
            <a:r>
              <a:rPr lang="en-US" sz="1200" b="0" i="0" u="none" strike="noStrike" kern="1200" baseline="0" dirty="0">
                <a:solidFill>
                  <a:schemeClr val="tx1"/>
                </a:solidFill>
                <a:latin typeface="+mn-lt"/>
                <a:ea typeface="+mn-ea"/>
                <a:cs typeface="+mn-cs"/>
              </a:rPr>
              <a:t> 1</a:t>
            </a:r>
            <a:r>
              <a:rPr lang="el-GR" sz="1200" b="0" i="0" u="none" strike="noStrike" kern="1200" baseline="0" dirty="0">
                <a:solidFill>
                  <a:schemeClr val="tx1"/>
                </a:solidFill>
                <a:latin typeface="+mn-lt"/>
                <a:ea typeface="+mn-ea"/>
                <a:cs typeface="+mn-cs"/>
              </a:rPr>
              <a:t> = σ</a:t>
            </a:r>
            <a:r>
              <a:rPr lang="en-US" sz="1200" b="0" i="0" u="none" strike="noStrike" kern="1200" baseline="0" dirty="0">
                <a:solidFill>
                  <a:schemeClr val="tx1"/>
                </a:solidFill>
                <a:latin typeface="+mn-lt"/>
                <a:ea typeface="+mn-ea"/>
                <a:cs typeface="+mn-cs"/>
              </a:rPr>
              <a:t>^</a:t>
            </a:r>
            <a:r>
              <a:rPr lang="el-GR" sz="1200" b="0" i="0" u="none" strike="noStrike" kern="1200" baseline="0" dirty="0">
                <a:solidFill>
                  <a:schemeClr val="tx1"/>
                </a:solidFill>
                <a:latin typeface="+mn-lt"/>
                <a:ea typeface="+mn-ea"/>
                <a:cs typeface="+mn-cs"/>
              </a:rPr>
              <a:t>2 2 </a:t>
            </a:r>
            <a:endParaRPr lang="en-US" sz="12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      </a:t>
            </a:r>
            <a:r>
              <a:rPr lang="el-GR" sz="1200" b="0" i="1" u="none" strike="noStrike" kern="1200" baseline="0" dirty="0">
                <a:solidFill>
                  <a:schemeClr val="tx1"/>
                </a:solidFill>
                <a:latin typeface="+mn-lt"/>
                <a:ea typeface="+mn-ea"/>
                <a:cs typeface="+mn-cs"/>
              </a:rPr>
              <a:t>H</a:t>
            </a:r>
            <a:r>
              <a:rPr lang="el-GR" sz="1200" b="0" i="0" u="none" strike="noStrike" kern="1200" baseline="0" dirty="0">
                <a:solidFill>
                  <a:schemeClr val="tx1"/>
                </a:solidFill>
                <a:latin typeface="+mn-lt"/>
                <a:ea typeface="+mn-ea"/>
                <a:cs typeface="+mn-cs"/>
              </a:rPr>
              <a:t>1: σ</a:t>
            </a:r>
            <a:r>
              <a:rPr lang="en-US" sz="1200" b="0" i="0" u="none" strike="noStrike" kern="1200" baseline="0" dirty="0">
                <a:solidFill>
                  <a:schemeClr val="tx1"/>
                </a:solidFill>
                <a:latin typeface="+mn-lt"/>
                <a:ea typeface="+mn-ea"/>
                <a:cs typeface="+mn-cs"/>
              </a:rPr>
              <a:t>^</a:t>
            </a:r>
            <a:r>
              <a:rPr lang="el-GR" sz="1200" b="0" i="0" u="none" strike="noStrike" kern="1200" baseline="0" dirty="0">
                <a:solidFill>
                  <a:schemeClr val="tx1"/>
                </a:solidFill>
                <a:latin typeface="+mn-lt"/>
                <a:ea typeface="+mn-ea"/>
                <a:cs typeface="+mn-cs"/>
              </a:rPr>
              <a:t>2 </a:t>
            </a:r>
            <a:r>
              <a:rPr lang="en-US" sz="1200" b="0" i="0" u="none" strike="noStrike" kern="1200" baseline="0" dirty="0">
                <a:solidFill>
                  <a:schemeClr val="tx1"/>
                </a:solidFill>
                <a:latin typeface="+mn-lt"/>
                <a:ea typeface="+mn-ea"/>
                <a:cs typeface="+mn-cs"/>
              </a:rPr>
              <a:t>1 </a:t>
            </a:r>
            <a:r>
              <a:rPr lang="el-GR" sz="1200" b="0" i="0" u="none" strike="noStrike" kern="1200" baseline="0" dirty="0">
                <a:solidFill>
                  <a:schemeClr val="tx1"/>
                </a:solidFill>
                <a:latin typeface="+mn-lt"/>
                <a:ea typeface="+mn-ea"/>
                <a:cs typeface="+mn-cs"/>
              </a:rPr>
              <a:t>≠ σ</a:t>
            </a:r>
            <a:r>
              <a:rPr lang="en-US" sz="1200" b="0" i="0" u="none" strike="noStrike" kern="1200" baseline="0" dirty="0">
                <a:solidFill>
                  <a:schemeClr val="tx1"/>
                </a:solidFill>
                <a:latin typeface="+mn-lt"/>
                <a:ea typeface="+mn-ea"/>
                <a:cs typeface="+mn-cs"/>
              </a:rPr>
              <a:t>^</a:t>
            </a:r>
            <a:r>
              <a:rPr lang="el-GR" sz="1200" b="0" i="0" u="none" strike="noStrike" kern="1200" baseline="0" dirty="0">
                <a:solidFill>
                  <a:schemeClr val="tx1"/>
                </a:solidFill>
                <a:latin typeface="+mn-lt"/>
                <a:ea typeface="+mn-ea"/>
                <a:cs typeface="+mn-cs"/>
              </a:rPr>
              <a:t>2 2 </a:t>
            </a:r>
          </a:p>
          <a:p>
            <a:r>
              <a:rPr lang="en-US" sz="1200" b="1" i="0" u="none" strike="noStrike" kern="1200" baseline="0" dirty="0">
                <a:solidFill>
                  <a:schemeClr val="tx1"/>
                </a:solidFill>
                <a:latin typeface="+mn-lt"/>
                <a:ea typeface="+mn-ea"/>
                <a:cs typeface="+mn-cs"/>
              </a:rPr>
              <a:t>b. </a:t>
            </a:r>
            <a:r>
              <a:rPr lang="en-US" sz="1200" b="0" i="1" u="none" strike="noStrike" kern="1200" baseline="0" dirty="0">
                <a:solidFill>
                  <a:schemeClr val="tx1"/>
                </a:solidFill>
                <a:latin typeface="+mn-lt"/>
                <a:ea typeface="+mn-ea"/>
                <a:cs typeface="+mn-cs"/>
              </a:rPr>
              <a:t>df </a:t>
            </a:r>
            <a:r>
              <a:rPr lang="en-US" sz="1200" b="0" i="0" u="none" strike="noStrike" kern="1200" baseline="0" dirty="0">
                <a:solidFill>
                  <a:schemeClr val="tx1"/>
                </a:solidFill>
                <a:latin typeface="+mn-lt"/>
                <a:ea typeface="+mn-ea"/>
                <a:cs typeface="+mn-cs"/>
              </a:rPr>
              <a:t>in numerator are 11 and 9 in the denominator. </a:t>
            </a:r>
          </a:p>
          <a:p>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where </a:t>
            </a:r>
            <a:r>
              <a:rPr lang="en-US" sz="1200" b="0" i="1"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&gt; 3.10 (3.10 is about halfway between 3.14 and 3.07) </a:t>
            </a:r>
          </a:p>
          <a:p>
            <a:r>
              <a:rPr lang="en-US" sz="1200" b="1" i="0" u="none" strike="noStrike" kern="1200" baseline="0" dirty="0">
                <a:solidFill>
                  <a:schemeClr val="tx1"/>
                </a:solidFill>
                <a:latin typeface="+mn-lt"/>
                <a:ea typeface="+mn-ea"/>
                <a:cs typeface="+mn-cs"/>
              </a:rPr>
              <a:t>c. </a:t>
            </a:r>
            <a:r>
              <a:rPr lang="en-US" sz="1200" b="0" i="1"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 1.44, found by </a:t>
            </a:r>
            <a:r>
              <a:rPr lang="en-US" sz="1200" b="0" i="1"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 (12)^2 / (10)^2 = 1.44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Using a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calculator or statistical software, the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is .2964. </a:t>
            </a:r>
          </a:p>
          <a:p>
            <a:r>
              <a:rPr lang="en-US" sz="1200" b="1" i="0"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Do not 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a:t>
            </a:r>
          </a:p>
          <a:p>
            <a:r>
              <a:rPr lang="en-US" sz="1200" b="1" i="0"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It is reasonable to conclude variations of the two populations could be the same.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2398666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μ Southwyck = μ Franklin = μ Old Orchard </a:t>
            </a:r>
          </a:p>
          <a:p>
            <a:pPr marL="0" indent="0">
              <a:buNone/>
            </a:pP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1: Treatment means are not all the same.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&gt; 4.26. </a:t>
            </a:r>
          </a:p>
          <a:p>
            <a:r>
              <a:rPr lang="en-US" sz="1200" b="1" i="0" u="none" strike="noStrike" kern="1200" baseline="0" dirty="0">
                <a:solidFill>
                  <a:schemeClr val="tx1"/>
                </a:solidFill>
                <a:latin typeface="+mn-lt"/>
                <a:ea typeface="+mn-ea"/>
                <a:cs typeface="+mn-cs"/>
              </a:rPr>
              <a:t>c. Source 	SS 	</a:t>
            </a:r>
            <a:r>
              <a:rPr lang="en-US" sz="1200" b="1" i="1" u="none" strike="noStrike" kern="1200" baseline="0" dirty="0">
                <a:solidFill>
                  <a:schemeClr val="tx1"/>
                </a:solidFill>
                <a:latin typeface="+mn-lt"/>
                <a:ea typeface="+mn-ea"/>
                <a:cs typeface="+mn-cs"/>
              </a:rPr>
              <a:t>df 	</a:t>
            </a:r>
            <a:r>
              <a:rPr lang="en-US" sz="1200" b="1" i="0" u="none" strike="noStrike" kern="1200" baseline="0" dirty="0">
                <a:solidFill>
                  <a:schemeClr val="tx1"/>
                </a:solidFill>
                <a:latin typeface="+mn-lt"/>
                <a:ea typeface="+mn-ea"/>
                <a:cs typeface="+mn-cs"/>
              </a:rPr>
              <a:t>MS 	</a:t>
            </a:r>
            <a:r>
              <a:rPr lang="en-US" sz="1200" b="1" i="1" u="none" strike="noStrike" kern="1200" baseline="0" dirty="0">
                <a:solidFill>
                  <a:schemeClr val="tx1"/>
                </a:solidFill>
                <a:latin typeface="+mn-lt"/>
                <a:ea typeface="+mn-ea"/>
                <a:cs typeface="+mn-cs"/>
              </a:rPr>
              <a:t>F </a:t>
            </a:r>
          </a:p>
          <a:p>
            <a:r>
              <a:rPr lang="en-US" sz="1200" b="0" i="0" u="none" strike="noStrike" kern="1200" baseline="0" dirty="0">
                <a:solidFill>
                  <a:schemeClr val="tx1"/>
                </a:solidFill>
                <a:latin typeface="+mn-lt"/>
                <a:ea typeface="+mn-ea"/>
                <a:cs typeface="+mn-cs"/>
              </a:rPr>
              <a:t>Treatment 	276.50 	2 	138.25 	14.18 </a:t>
            </a:r>
          </a:p>
          <a:p>
            <a:r>
              <a:rPr lang="en-US" sz="1200" b="0" i="0" u="none" strike="noStrike" kern="1200" baseline="0" dirty="0">
                <a:solidFill>
                  <a:schemeClr val="tx1"/>
                </a:solidFill>
                <a:latin typeface="+mn-lt"/>
                <a:ea typeface="+mn-ea"/>
                <a:cs typeface="+mn-cs"/>
              </a:rPr>
              <a:t>Error 	87.75 	9 	9.75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Using a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calculator or statistical software, the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is .0017. </a:t>
            </a:r>
          </a:p>
          <a:p>
            <a:r>
              <a:rPr lang="en-US" sz="1200" b="1" i="0"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The test statistic is greater than the critical value. The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-value is less than .05. </a:t>
            </a:r>
          </a:p>
          <a:p>
            <a:r>
              <a:rPr lang="en-US" sz="1200" b="1" i="0"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The mean incomes are not all the same for the three tracks of land.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2256441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n-US" sz="1200" b="0" i="1" u="none" strike="noStrike" kern="1200" baseline="0" dirty="0">
                <a:solidFill>
                  <a:schemeClr val="tx1"/>
                </a:solidFill>
                <a:latin typeface="+mn-lt"/>
                <a:ea typeface="+mn-ea"/>
                <a:cs typeface="+mn-cs"/>
              </a:rPr>
              <a:t>Ho: </a:t>
            </a:r>
            <a:r>
              <a:rPr lang="en-US" sz="1200" b="0" i="0" u="none" strike="noStrike" kern="1200" baseline="0" dirty="0">
                <a:solidFill>
                  <a:schemeClr val="tx1"/>
                </a:solidFill>
                <a:latin typeface="+mn-lt"/>
                <a:ea typeface="+mn-ea"/>
                <a:cs typeface="+mn-cs"/>
              </a:rPr>
              <a:t>μ1 = μ2 = μ3 </a:t>
            </a:r>
          </a:p>
          <a:p>
            <a:pPr marL="0" indent="0">
              <a:buNone/>
            </a:pP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1: Treatment means are not all the same.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&gt; 4.26.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SST = 107.20 SSE = 9.47 SS total = 116.67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Using Excel, </a:t>
            </a:r>
          </a:p>
          <a:p>
            <a:r>
              <a:rPr lang="en-US" sz="1200" b="1" i="0" u="none" strike="noStrike" kern="1200" baseline="0" dirty="0">
                <a:solidFill>
                  <a:schemeClr val="tx1"/>
                </a:solidFill>
                <a:latin typeface="+mn-lt"/>
                <a:ea typeface="+mn-ea"/>
                <a:cs typeface="+mn-cs"/>
              </a:rPr>
              <a:t>ANOVA </a:t>
            </a:r>
          </a:p>
          <a:p>
            <a:r>
              <a:rPr lang="en-US" sz="1200" b="1" i="0" u="none" strike="noStrike" kern="1200" baseline="0" dirty="0">
                <a:solidFill>
                  <a:schemeClr val="tx1"/>
                </a:solidFill>
                <a:latin typeface="+mn-lt"/>
                <a:ea typeface="+mn-ea"/>
                <a:cs typeface="+mn-cs"/>
              </a:rPr>
              <a:t>Source of Variation 	SS 	</a:t>
            </a:r>
            <a:r>
              <a:rPr lang="en-US" sz="1200" b="1" i="1" u="none" strike="noStrike" kern="1200" baseline="0" dirty="0">
                <a:solidFill>
                  <a:schemeClr val="tx1"/>
                </a:solidFill>
                <a:latin typeface="+mn-lt"/>
                <a:ea typeface="+mn-ea"/>
                <a:cs typeface="+mn-cs"/>
              </a:rPr>
              <a:t>df 	</a:t>
            </a:r>
            <a:r>
              <a:rPr lang="en-US" sz="1200" b="1" i="0" u="none" strike="noStrike" kern="1200" baseline="0" dirty="0">
                <a:solidFill>
                  <a:schemeClr val="tx1"/>
                </a:solidFill>
                <a:latin typeface="+mn-lt"/>
                <a:ea typeface="+mn-ea"/>
                <a:cs typeface="+mn-cs"/>
              </a:rPr>
              <a:t>MS 	</a:t>
            </a:r>
            <a:r>
              <a:rPr lang="en-US" sz="1200" b="1" i="1" u="none" strike="noStrike" kern="1200" baseline="0" dirty="0">
                <a:solidFill>
                  <a:schemeClr val="tx1"/>
                </a:solidFill>
                <a:latin typeface="+mn-lt"/>
                <a:ea typeface="+mn-ea"/>
                <a:cs typeface="+mn-cs"/>
              </a:rPr>
              <a:t>F 	P</a:t>
            </a:r>
            <a:r>
              <a:rPr lang="en-US" sz="1200" b="1" i="0" u="none" strike="noStrike" kern="1200" baseline="0" dirty="0">
                <a:solidFill>
                  <a:schemeClr val="tx1"/>
                </a:solidFill>
                <a:latin typeface="+mn-lt"/>
                <a:ea typeface="+mn-ea"/>
                <a:cs typeface="+mn-cs"/>
              </a:rPr>
              <a:t>-value 	</a:t>
            </a:r>
            <a:r>
              <a:rPr lang="en-US" sz="1200" b="1" i="1" u="none" strike="noStrike" kern="1200" baseline="0" dirty="0">
                <a:solidFill>
                  <a:schemeClr val="tx1"/>
                </a:solidFill>
                <a:latin typeface="+mn-lt"/>
                <a:ea typeface="+mn-ea"/>
                <a:cs typeface="+mn-cs"/>
              </a:rPr>
              <a:t>F </a:t>
            </a:r>
            <a:r>
              <a:rPr lang="en-US" sz="1200" b="1" i="0" u="none" strike="noStrike" kern="1200" baseline="0" dirty="0">
                <a:solidFill>
                  <a:schemeClr val="tx1"/>
                </a:solidFill>
                <a:latin typeface="+mn-lt"/>
                <a:ea typeface="+mn-ea"/>
                <a:cs typeface="+mn-cs"/>
              </a:rPr>
              <a:t>crit </a:t>
            </a:r>
          </a:p>
          <a:p>
            <a:r>
              <a:rPr lang="en-US" sz="1200" b="0" i="0" u="none" strike="noStrike" kern="1200" baseline="0" dirty="0">
                <a:solidFill>
                  <a:schemeClr val="tx1"/>
                </a:solidFill>
                <a:latin typeface="+mn-lt"/>
                <a:ea typeface="+mn-ea"/>
                <a:cs typeface="+mn-cs"/>
              </a:rPr>
              <a:t>Treatment 		107.2000 	2 	53.6000 	50.9577 	0.0000 	4.2565 </a:t>
            </a:r>
          </a:p>
          <a:p>
            <a:r>
              <a:rPr lang="en-US" sz="1200" b="0" i="0" u="none" strike="noStrike" kern="1200" baseline="0" dirty="0">
                <a:solidFill>
                  <a:schemeClr val="tx1"/>
                </a:solidFill>
                <a:latin typeface="+mn-lt"/>
                <a:ea typeface="+mn-ea"/>
                <a:cs typeface="+mn-cs"/>
              </a:rPr>
              <a:t>Error 		9.4667 	9 	1.0519 </a:t>
            </a:r>
          </a:p>
          <a:p>
            <a:r>
              <a:rPr lang="en-US" sz="1200" b="0" i="0" u="none" strike="noStrike" kern="1200" baseline="0" dirty="0">
                <a:solidFill>
                  <a:schemeClr val="tx1"/>
                </a:solidFill>
                <a:latin typeface="+mn-lt"/>
                <a:ea typeface="+mn-ea"/>
                <a:cs typeface="+mn-cs"/>
              </a:rPr>
              <a:t>Total 		116.6667 	11 </a:t>
            </a:r>
          </a:p>
          <a:p>
            <a:r>
              <a:rPr lang="en-US" sz="1200" b="1" i="0"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Since 50.96 &gt; 4.26,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is rejected. At least one of the means differ. </a:t>
            </a:r>
          </a:p>
          <a:p>
            <a:r>
              <a:rPr lang="pt-BR" sz="1200" b="1" i="0" u="none" strike="noStrike" kern="1200" baseline="0" dirty="0">
                <a:solidFill>
                  <a:schemeClr val="tx1"/>
                </a:solidFill>
                <a:latin typeface="+mn-lt"/>
                <a:ea typeface="+mn-ea"/>
                <a:cs typeface="+mn-cs"/>
              </a:rPr>
              <a:t>f. </a:t>
            </a:r>
            <a:r>
              <a:rPr lang="pt-BR" sz="1200" b="0" i="0" u="none" strike="noStrike" kern="1200" baseline="0" dirty="0">
                <a:solidFill>
                  <a:schemeClr val="tx1"/>
                </a:solidFill>
                <a:latin typeface="+mn-lt"/>
                <a:ea typeface="+mn-ea"/>
                <a:cs typeface="+mn-cs"/>
              </a:rPr>
              <a:t>(</a:t>
            </a:r>
            <a:r>
              <a:rPr lang="pt-BR" sz="1200" b="0" i="1" u="none" strike="noStrike" kern="1200" baseline="0" dirty="0">
                <a:solidFill>
                  <a:schemeClr val="tx1"/>
                </a:solidFill>
                <a:latin typeface="+mn-lt"/>
                <a:ea typeface="+mn-ea"/>
                <a:cs typeface="+mn-cs"/>
              </a:rPr>
              <a:t>X</a:t>
            </a:r>
            <a:r>
              <a:rPr lang="pt-BR" sz="1200" b="0" i="0" u="none" strike="noStrike" kern="1200" baseline="0" dirty="0">
                <a:solidFill>
                  <a:schemeClr val="tx1"/>
                </a:solidFill>
                <a:latin typeface="+mn-lt"/>
                <a:ea typeface="+mn-ea"/>
                <a:cs typeface="+mn-cs"/>
              </a:rPr>
              <a:t>1 − </a:t>
            </a:r>
            <a:r>
              <a:rPr lang="pt-BR" sz="1200" b="0" i="1" u="none" strike="noStrike" kern="1200" baseline="0" dirty="0">
                <a:solidFill>
                  <a:schemeClr val="tx1"/>
                </a:solidFill>
                <a:latin typeface="+mn-lt"/>
                <a:ea typeface="+mn-ea"/>
                <a:cs typeface="+mn-cs"/>
              </a:rPr>
              <a:t>X</a:t>
            </a:r>
            <a:r>
              <a:rPr lang="pt-BR" sz="1200" b="0" i="0" u="none" strike="noStrike" kern="1200" baseline="0" dirty="0">
                <a:solidFill>
                  <a:schemeClr val="tx1"/>
                </a:solidFill>
                <a:latin typeface="+mn-lt"/>
                <a:ea typeface="+mn-ea"/>
                <a:cs typeface="+mn-cs"/>
              </a:rPr>
              <a:t>2) ± </a:t>
            </a:r>
            <a:r>
              <a:rPr lang="pt-BR" sz="1200" b="0" i="1" u="none" strike="noStrike" kern="1200" baseline="0" dirty="0">
                <a:solidFill>
                  <a:schemeClr val="tx1"/>
                </a:solidFill>
                <a:latin typeface="+mn-lt"/>
                <a:ea typeface="+mn-ea"/>
                <a:cs typeface="+mn-cs"/>
              </a:rPr>
              <a:t>t </a:t>
            </a:r>
            <a:r>
              <a:rPr lang="pt-BR" sz="1200" b="0" i="0" u="none" strike="noStrike" kern="1200" baseline="0" dirty="0">
                <a:solidFill>
                  <a:schemeClr val="tx1"/>
                </a:solidFill>
                <a:latin typeface="+mn-lt"/>
                <a:ea typeface="+mn-ea"/>
                <a:cs typeface="+mn-cs"/>
              </a:rPr>
              <a:t>√</a:t>
            </a:r>
            <a:r>
              <a:rPr lang="pt-BR" sz="1200" b="0" i="1" u="none" strike="noStrike" kern="1200" baseline="0" dirty="0">
                <a:solidFill>
                  <a:schemeClr val="tx1"/>
                </a:solidFill>
                <a:latin typeface="+mn-lt"/>
                <a:ea typeface="+mn-ea"/>
                <a:cs typeface="+mn-cs"/>
              </a:rPr>
              <a:t>MSE</a:t>
            </a:r>
            <a:r>
              <a:rPr lang="pt-BR" sz="1200" b="0" i="0" u="none" strike="noStrike" kern="1200" baseline="0" dirty="0">
                <a:solidFill>
                  <a:schemeClr val="tx1"/>
                </a:solidFill>
                <a:latin typeface="+mn-lt"/>
                <a:ea typeface="+mn-ea"/>
                <a:cs typeface="+mn-cs"/>
              </a:rPr>
              <a:t>(1/</a:t>
            </a:r>
            <a:r>
              <a:rPr lang="pt-BR" sz="1200" b="0" i="1" u="none" strike="noStrike" kern="1200" baseline="0" dirty="0">
                <a:solidFill>
                  <a:schemeClr val="tx1"/>
                </a:solidFill>
                <a:latin typeface="+mn-lt"/>
                <a:ea typeface="+mn-ea"/>
                <a:cs typeface="+mn-cs"/>
              </a:rPr>
              <a:t>n</a:t>
            </a:r>
            <a:r>
              <a:rPr lang="pt-BR" sz="1200" b="0" i="0" u="none" strike="noStrike" kern="1200" baseline="0" dirty="0">
                <a:solidFill>
                  <a:schemeClr val="tx1"/>
                </a:solidFill>
                <a:latin typeface="+mn-lt"/>
                <a:ea typeface="+mn-ea"/>
                <a:cs typeface="+mn-cs"/>
              </a:rPr>
              <a:t>1 + 1/</a:t>
            </a:r>
            <a:r>
              <a:rPr lang="pt-BR" sz="1200" b="0" i="1" u="none" strike="noStrike" kern="1200" baseline="0" dirty="0">
                <a:solidFill>
                  <a:schemeClr val="tx1"/>
                </a:solidFill>
                <a:latin typeface="+mn-lt"/>
                <a:ea typeface="+mn-ea"/>
                <a:cs typeface="+mn-cs"/>
              </a:rPr>
              <a:t>n</a:t>
            </a:r>
            <a:r>
              <a:rPr lang="pt-BR" sz="1200" b="0" i="0" u="none" strike="noStrike" kern="1200" baseline="0" dirty="0">
                <a:solidFill>
                  <a:schemeClr val="tx1"/>
                </a:solidFill>
                <a:latin typeface="+mn-lt"/>
                <a:ea typeface="+mn-ea"/>
                <a:cs typeface="+mn-cs"/>
              </a:rPr>
              <a:t>2) </a:t>
            </a:r>
          </a:p>
          <a:p>
            <a:r>
              <a:rPr lang="en-US" sz="1200" b="0" i="0" u="none" strike="noStrike" kern="1200" baseline="0" dirty="0">
                <a:solidFill>
                  <a:schemeClr val="tx1"/>
                </a:solidFill>
                <a:latin typeface="+mn-lt"/>
                <a:ea typeface="+mn-ea"/>
                <a:cs typeface="+mn-cs"/>
              </a:rPr>
              <a:t>(9.667 − 2.20) ± 2.262√1.052(1/3 + 1/5) </a:t>
            </a:r>
          </a:p>
          <a:p>
            <a:r>
              <a:rPr lang="en-US" sz="1200" b="0" i="0" u="none" strike="noStrike" kern="1200" baseline="0" dirty="0">
                <a:solidFill>
                  <a:schemeClr val="tx1"/>
                </a:solidFill>
                <a:latin typeface="+mn-lt"/>
                <a:ea typeface="+mn-ea"/>
                <a:cs typeface="+mn-cs"/>
              </a:rPr>
              <a:t>7.467 ± 1.69 </a:t>
            </a:r>
          </a:p>
          <a:p>
            <a:r>
              <a:rPr lang="en-US" sz="1200" b="0" i="0" u="none" strike="noStrike" kern="1200" baseline="0" dirty="0">
                <a:solidFill>
                  <a:schemeClr val="tx1"/>
                </a:solidFill>
                <a:latin typeface="+mn-lt"/>
                <a:ea typeface="+mn-ea"/>
                <a:cs typeface="+mn-cs"/>
              </a:rPr>
              <a:t>[5.777, 9.157] Yes, we can conclude that treatments 1 and 2 have different means.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1115590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use the F distribution, the populations</a:t>
            </a:r>
            <a:r>
              <a:rPr lang="en-US" baseline="0" dirty="0"/>
              <a:t> must follow a normal distribution, and the data must be at least interval scale. </a:t>
            </a:r>
            <a:r>
              <a:rPr lang="en-US" dirty="0"/>
              <a:t>The value of F can assume an infinite number of values between 0 and positive infinity. The smallest value F can assume is 0.The long tail of the F distribution is to the right-hand side. As the value of F increases, the distribution approaches the horizontal axis but never touches it. In the graph, one of the F distributions has</a:t>
            </a:r>
            <a:r>
              <a:rPr lang="en-US" baseline="0" dirty="0"/>
              <a:t> a </a:t>
            </a:r>
            <a:r>
              <a:rPr lang="en-US" dirty="0"/>
              <a:t>df of 29 in the numerator</a:t>
            </a:r>
            <a:r>
              <a:rPr lang="en-US" baseline="0" dirty="0"/>
              <a:t> and 28 df in the denominator; another F distribution has 19 df in the numerator and 6 df in the denominator; and then another F distribution has 6 df in the numerator and 6 df in the denominator. Notice how the shape of the distribution changes as the degrees of freedom changes. As the number of degrees of freedom increases for both the numerator and denominator, the distribution approaches the normal distribution.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22817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a:t>
            </a:r>
            <a:r>
              <a:rPr lang="en-US" baseline="0" dirty="0"/>
              <a:t> can use t</a:t>
            </a:r>
            <a:r>
              <a:rPr lang="en-US" dirty="0"/>
              <a:t>he F distribution to test whether two population variances are the same</a:t>
            </a:r>
            <a:r>
              <a:rPr lang="en-US" baseline="0" dirty="0"/>
              <a:t> if t</a:t>
            </a:r>
            <a:r>
              <a:rPr lang="en-US" dirty="0"/>
              <a:t>he sampled populations follow the normal distribution. We select a random sample of n</a:t>
            </a:r>
            <a:r>
              <a:rPr lang="en-US" baseline="-25000" dirty="0"/>
              <a:t>1</a:t>
            </a:r>
            <a:r>
              <a:rPr lang="en-US" dirty="0"/>
              <a:t> from one population and a random sample of n</a:t>
            </a:r>
            <a:r>
              <a:rPr lang="en-US" baseline="-25000" dirty="0"/>
              <a:t>2</a:t>
            </a:r>
            <a:r>
              <a:rPr lang="en-US" dirty="0"/>
              <a:t> from another population. Here is an example that we could test to see if the two population variances are equal.</a:t>
            </a:r>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1898769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To conduct a test of hypothesis for two population variances, we</a:t>
            </a:r>
            <a:r>
              <a:rPr lang="en-US" baseline="0" dirty="0"/>
              <a:t> begin by calculating the mean and the sample standard deviation of each population. </a:t>
            </a:r>
            <a:r>
              <a:rPr lang="en-US" dirty="0"/>
              <a:t>The mean driving time is 58.29 minutes for the U.S. 25 route and 59.00 minutes for the I-75 route. To compare the variation in the routes, calculate the standard deviations. We find</a:t>
            </a:r>
            <a:r>
              <a:rPr lang="en-US" baseline="0" dirty="0"/>
              <a:t> that</a:t>
            </a:r>
            <a:r>
              <a:rPr lang="en-US" dirty="0"/>
              <a:t> there is more variation</a:t>
            </a:r>
            <a:r>
              <a:rPr lang="en-US" baseline="0" dirty="0"/>
              <a:t> in the U.S. 25 route, perhaps because there are more stop lights along this route; however, the I-75 route is longer. We will conduct a six-step test of hypothesis to determine if there is really a difference in the variation in the two routes.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1741662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is a two-tailed</a:t>
            </a:r>
            <a:r>
              <a:rPr lang="en-US" baseline="0" dirty="0"/>
              <a:t> test, so we divide the level of significance (.10) by 2 and get .05. Using Appendix B.6, find the critical value using the degrees of freedom in the numerator, 7 − 1 = 6 df, and the degrees of freedom in the denominator 8-1 = 7 df, the critical value is 3.87. Square the sample standard deviations to get the sample variances. We decide to reject the null hypothesis, the test statistic (4.23) exceeds the critical value (3.87). Mr. Lammers will want to consider the differences in variation in his scheduling.</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6</a:t>
            </a:fld>
            <a:endParaRPr lang="en-US" dirty="0"/>
          </a:p>
        </p:txBody>
      </p:sp>
    </p:spTree>
    <p:extLst>
      <p:ext uri="{BB962C8B-B14F-4D97-AF65-F5344CB8AC3E}">
        <p14:creationId xmlns:p14="http://schemas.microsoft.com/office/powerpoint/2010/main" val="174166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ANOVA technique allows us to compare</a:t>
            </a:r>
            <a:r>
              <a:rPr lang="en-US" baseline="0" dirty="0"/>
              <a:t> population means simultaneously at a selected significance level. It avoids the buildup of Type I error associated with testing many hypothesis. </a:t>
            </a:r>
            <a:r>
              <a:rPr lang="en-US" dirty="0"/>
              <a:t>The term treatment is used to</a:t>
            </a:r>
            <a:r>
              <a:rPr lang="en-US" baseline="0" dirty="0"/>
              <a:t> identify the different populations being examined.</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422614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chart in the middle illustrates how the populations would appear if there were a difference in the treatment means. Note the distributions follow the normal distribution and the variation in each population is the same, but the means are not the same. Suppose there is no difference in the treatment means. This would indicate the population means are the same. This is shown in the chart on the right. Again the populations follow the normal distribution and the variation in each of the populations is the same.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592008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variation due to treatments is also called variation between treatment means.</a:t>
            </a:r>
            <a:r>
              <a:rPr lang="en-US" baseline="0" dirty="0"/>
              <a:t> Random variation is also referred to as the error component.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2669774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variation due to treatments is also called variation between treatment means. If the treatment means are similar, this</a:t>
            </a:r>
            <a:r>
              <a:rPr lang="en-US" baseline="0" dirty="0"/>
              <a:t> value will be small; the smallest possible value would be zero. Random variation is also referred to as the error component and is also called the variation within the treatments. When computing the F statistic, in the numerator, we divide the variation due to treatments by 2 because to calculate the sample variance, we divide by n-1, we have 3 treatments, so 3 − 1 = 2. The value in the denominator of the F statistic is the variance within the treatments divided by the total number of observations minus the number of treatments, so 12 − 3 = 9. The ratio of those two estimates is an F of 49.6 and we conclude that the treatment means are not the same. In other words, there is a difference in the productivity of the three employees.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2669774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dirty="0" smtClean="0"/>
              <a:t>Copyright © 2022 McGraw-Hill Education. All rights reserved. No reproduction or distribution without the prior written consent of McGraw-Hill Education.</a:t>
            </a:r>
            <a:endParaRPr lang="en-US" dirty="0"/>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12-</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12-</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a:prstGeom prst="rect">
            <a:avLst/>
          </a:prstGeo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12-</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p:txBody>
          <a:bodyPr/>
          <a:lstStyle/>
          <a:p>
            <a:r>
              <a:rPr lang="en-US" dirty="0"/>
              <a:t>12-</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12-</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12-</a:t>
            </a:r>
            <a:fld id="{A68F1C3D-7991-4430-8FD2-6BE0AA8A1311}" type="slidenum">
              <a:rPr lang="en-US" smtClean="0"/>
              <a:pPr/>
              <a:t>‹#›</a:t>
            </a:fld>
            <a:endParaRPr lang="en-US" dirty="0"/>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12-</a:t>
            </a:r>
            <a:fld id="{A68F1C3D-7991-4430-8FD2-6BE0AA8A1311}" type="slidenum">
              <a:rPr lang="en-US" smtClean="0"/>
              <a:pPr/>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3" name="Footer Placeholder 2"/>
          <p:cNvSpPr>
            <a:spLocks noGrp="1"/>
          </p:cNvSpPr>
          <p:nvPr>
            <p:ph type="ftr" sz="quarter" idx="3"/>
          </p:nvPr>
        </p:nvSpPr>
        <p:spPr>
          <a:xfrm>
            <a:off x="2057400" y="6356350"/>
            <a:ext cx="4346448" cy="365760"/>
          </a:xfrm>
          <a:prstGeom prst="rect">
            <a:avLst/>
          </a:prstGeom>
        </p:spPr>
        <p:txBody>
          <a:bodyPr vert="horz"/>
          <a:lstStyle>
            <a:lvl1pPr algn="r" eaLnBrk="1" latinLnBrk="0" hangingPunct="1">
              <a:defRPr kumimoji="0" sz="1200">
                <a:solidFill>
                  <a:schemeClr val="tx2"/>
                </a:solidFill>
              </a:defRPr>
            </a:lvl1pPr>
          </a:lstStyle>
          <a:p>
            <a:r>
              <a:rPr lang="en-US" dirty="0" smtClean="0"/>
              <a:t>Copyright © 2022 McGraw-Hill Education. All rights reserved. No reproduction or distribution without the prior written consent of McGraw-Hill Education.</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r>
              <a:rPr lang="en-US" dirty="0"/>
              <a:t>12-</a:t>
            </a:r>
            <a:fld id="{A68F1C3D-7991-4430-8FD2-6BE0AA8A1311}" type="slidenum">
              <a:rPr lang="en-US" smtClean="0"/>
              <a:pPr/>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1.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4" Type="http://schemas.openxmlformats.org/officeDocument/2006/relationships/image" Target="../media/image18.png"/><Relationship Id="rId5" Type="http://schemas.openxmlformats.org/officeDocument/2006/relationships/image" Target="../media/image17.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dirty="0"/>
              <a:t>Analysis of Variance</a:t>
            </a:r>
          </a:p>
        </p:txBody>
      </p:sp>
      <p:sp>
        <p:nvSpPr>
          <p:cNvPr id="3" name="Subtitle 2"/>
          <p:cNvSpPr>
            <a:spLocks noGrp="1"/>
          </p:cNvSpPr>
          <p:nvPr>
            <p:ph type="subTitle" idx="1"/>
          </p:nvPr>
        </p:nvSpPr>
        <p:spPr/>
        <p:txBody>
          <a:bodyPr/>
          <a:lstStyle/>
          <a:p>
            <a:r>
              <a:rPr lang="en-US" dirty="0"/>
              <a:t>Chapter 12</a:t>
            </a:r>
          </a:p>
        </p:txBody>
      </p:sp>
      <p:sp>
        <p:nvSpPr>
          <p:cNvPr id="5" name="Footer Placeholder 4"/>
          <p:cNvSpPr>
            <a:spLocks noGrp="1"/>
          </p:cNvSpPr>
          <p:nvPr>
            <p:ph type="ftr" sz="quarter" idx="11"/>
          </p:nvPr>
        </p:nvSpPr>
        <p:spPr>
          <a:xfrm>
            <a:off x="2438400" y="6355080"/>
            <a:ext cx="5791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12-</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ANOVA Test</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3962400" y="1371600"/>
            <a:ext cx="4572000" cy="1754326"/>
          </a:xfrm>
          <a:prstGeom prst="rect">
            <a:avLst/>
          </a:prstGeom>
          <a:solidFill>
            <a:schemeClr val="bg2"/>
          </a:solidFill>
          <a:ln>
            <a:solidFill>
              <a:schemeClr val="accent6"/>
            </a:solidFill>
          </a:ln>
        </p:spPr>
        <p:txBody>
          <a:bodyPr wrap="square" rtlCol="0">
            <a:spAutoFit/>
          </a:bodyPr>
          <a:lstStyle/>
          <a:p>
            <a:r>
              <a:rPr lang="en-US" dirty="0"/>
              <a:t>First, find the overall mean of the 12 observations. It is 58.</a:t>
            </a:r>
          </a:p>
          <a:p>
            <a:r>
              <a:rPr lang="en-US" dirty="0"/>
              <a:t>Next, find the difference between each particular value and the overall mean. Square these differences and sum up. This result is the total variation, here 1,082. </a:t>
            </a:r>
          </a:p>
        </p:txBody>
      </p:sp>
      <p:sp>
        <p:nvSpPr>
          <p:cNvPr id="7" name="TextBox 6"/>
          <p:cNvSpPr txBox="1"/>
          <p:nvPr/>
        </p:nvSpPr>
        <p:spPr>
          <a:xfrm>
            <a:off x="1129145" y="3276600"/>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TOTAL VARIATION </a:t>
            </a:r>
            <a:r>
              <a:rPr lang="en-US" dirty="0"/>
              <a:t>The sum of the squared differences between each observation and the overall mean.</a:t>
            </a:r>
          </a:p>
        </p:txBody>
      </p:sp>
      <p:sp>
        <p:nvSpPr>
          <p:cNvPr id="8" name="TextBox 7"/>
          <p:cNvSpPr txBox="1"/>
          <p:nvPr/>
        </p:nvSpPr>
        <p:spPr>
          <a:xfrm>
            <a:off x="609600" y="4038600"/>
            <a:ext cx="8046720" cy="646331"/>
          </a:xfrm>
          <a:prstGeom prst="rect">
            <a:avLst/>
          </a:prstGeom>
          <a:noFill/>
          <a:ln>
            <a:noFill/>
          </a:ln>
        </p:spPr>
        <p:txBody>
          <a:bodyPr wrap="square" rtlCol="0">
            <a:spAutoFit/>
          </a:bodyPr>
          <a:lstStyle/>
          <a:p>
            <a:r>
              <a:rPr lang="en-US" dirty="0"/>
              <a:t>Now, break this total variation in two components: variation due to </a:t>
            </a:r>
          </a:p>
          <a:p>
            <a:r>
              <a:rPr lang="en-US" dirty="0"/>
              <a:t>treatment variation and random variation.</a:t>
            </a:r>
          </a:p>
        </p:txBody>
      </p:sp>
      <p:sp>
        <p:nvSpPr>
          <p:cNvPr id="9" name="TextBox 8"/>
          <p:cNvSpPr txBox="1"/>
          <p:nvPr/>
        </p:nvSpPr>
        <p:spPr>
          <a:xfrm>
            <a:off x="1066800" y="4840069"/>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TREATMENT VARIATION </a:t>
            </a:r>
            <a:r>
              <a:rPr lang="en-US" dirty="0"/>
              <a:t>The sum of the squared differences between each treatment mean and the grand or overall mean.</a:t>
            </a:r>
          </a:p>
        </p:txBody>
      </p:sp>
      <p:sp>
        <p:nvSpPr>
          <p:cNvPr id="10" name="TextBox 9"/>
          <p:cNvSpPr txBox="1"/>
          <p:nvPr/>
        </p:nvSpPr>
        <p:spPr>
          <a:xfrm>
            <a:off x="1066800" y="5602069"/>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RANDOM VARIATION </a:t>
            </a:r>
            <a:r>
              <a:rPr lang="en-US" dirty="0"/>
              <a:t>The sum of the squared differences between each observation and its treatment mean.</a:t>
            </a:r>
          </a:p>
        </p:txBody>
      </p:sp>
      <p:sp>
        <p:nvSpPr>
          <p:cNvPr id="4" name="Slide Number Placeholder 3"/>
          <p:cNvSpPr>
            <a:spLocks noGrp="1"/>
          </p:cNvSpPr>
          <p:nvPr>
            <p:ph type="sldNum" sz="quarter" idx="12"/>
          </p:nvPr>
        </p:nvSpPr>
        <p:spPr/>
        <p:txBody>
          <a:bodyPr/>
          <a:lstStyle/>
          <a:p>
            <a:r>
              <a:rPr lang="en-US" dirty="0"/>
              <a:t>12-</a:t>
            </a:r>
            <a:fld id="{A68F1C3D-7991-4430-8FD2-6BE0AA8A1311}" type="slidenum">
              <a:rPr lang="en-US" smtClean="0"/>
              <a:pPr/>
              <a:t>10</a:t>
            </a:fld>
            <a:endParaRPr lang="en-US" dirty="0"/>
          </a:p>
        </p:txBody>
      </p:sp>
      <p:pic>
        <p:nvPicPr>
          <p:cNvPr id="12" name="Picture 11" descr="Screen Shot 2020-10-30 at 2.18.5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371600"/>
            <a:ext cx="3276600" cy="1487494"/>
          </a:xfrm>
          <a:prstGeom prst="rect">
            <a:avLst/>
          </a:prstGeom>
        </p:spPr>
      </p:pic>
    </p:spTree>
    <p:extLst>
      <p:ext uri="{BB962C8B-B14F-4D97-AF65-F5344CB8AC3E}">
        <p14:creationId xmlns:p14="http://schemas.microsoft.com/office/powerpoint/2010/main" val="20245336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ANOVA Test Continued</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mc:AlternateContent xmlns:mc="http://schemas.openxmlformats.org/markup-compatibility/2006" xmlns:a14="http://schemas.microsoft.com/office/drawing/2010/main">
        <mc:Choice Requires="a14">
          <p:sp>
            <p:nvSpPr>
              <p:cNvPr id="8" name="TextBox 7"/>
              <p:cNvSpPr txBox="1"/>
              <p:nvPr/>
            </p:nvSpPr>
            <p:spPr>
              <a:xfrm>
                <a:off x="2438400" y="1219200"/>
                <a:ext cx="6309360" cy="5116465"/>
              </a:xfrm>
              <a:prstGeom prst="rect">
                <a:avLst/>
              </a:prstGeom>
              <a:solidFill>
                <a:schemeClr val="bg2"/>
              </a:solidFill>
              <a:ln>
                <a:solidFill>
                  <a:schemeClr val="accent6"/>
                </a:solidFill>
              </a:ln>
            </p:spPr>
            <p:txBody>
              <a:bodyPr wrap="square" rtlCol="0">
                <a:spAutoFit/>
              </a:bodyPr>
              <a:lstStyle/>
              <a:p>
                <a:r>
                  <a:rPr lang="en-US" dirty="0"/>
                  <a:t>Recall, the overall mean is 58 and the total variation is 1,082. </a:t>
                </a:r>
              </a:p>
              <a:p>
                <a:r>
                  <a:rPr lang="en-US" dirty="0"/>
                  <a:t>Now, break this total variation in two components: variation due to treatment variation and random variation.</a:t>
                </a:r>
              </a:p>
              <a:p>
                <a:pPr marL="285750" indent="-285750">
                  <a:buFont typeface="Arial" panose="020B0604020202020204" pitchFamily="34" charset="0"/>
                  <a:buChar char="•"/>
                </a:pPr>
                <a:r>
                  <a:rPr lang="en-US" dirty="0"/>
                  <a:t>The variation due to treatments is 992, found by squaring the difference between each treatment mean and the overall mean and then multiplying each squared difference by the number of observations in each treatment.</a:t>
                </a:r>
              </a:p>
              <a:p>
                <a:pPr algn="ctr">
                  <a:spcAft>
                    <a:spcPts val="600"/>
                  </a:spcAft>
                </a:pPr>
                <a:r>
                  <a:rPr lang="en-US" dirty="0"/>
                  <a:t>4(56-58)</a:t>
                </a:r>
                <a:r>
                  <a:rPr lang="en-US" baseline="30000" dirty="0"/>
                  <a:t>2 </a:t>
                </a:r>
                <a:r>
                  <a:rPr lang="en-US" dirty="0"/>
                  <a:t>+ 4(70-58)</a:t>
                </a:r>
                <a:r>
                  <a:rPr lang="en-US" baseline="30000" dirty="0"/>
                  <a:t>2</a:t>
                </a:r>
                <a:r>
                  <a:rPr lang="en-US" dirty="0"/>
                  <a:t> + 4(48-58)</a:t>
                </a:r>
                <a:r>
                  <a:rPr lang="en-US" baseline="30000" dirty="0"/>
                  <a:t>2</a:t>
                </a:r>
                <a:r>
                  <a:rPr lang="en-US" dirty="0"/>
                  <a:t> = 992</a:t>
                </a:r>
              </a:p>
              <a:p>
                <a:pPr marL="285750" indent="-285750">
                  <a:buFont typeface="Arial" panose="020B0604020202020204" pitchFamily="34" charset="0"/>
                  <a:buChar char="•"/>
                </a:pPr>
                <a:r>
                  <a:rPr lang="en-US" dirty="0"/>
                  <a:t>The random variation is 90, found by summing the squared differences between each value and the mean for each treatment.</a:t>
                </a:r>
              </a:p>
              <a:p>
                <a:pPr algn="ctr">
                  <a:spcAft>
                    <a:spcPts val="600"/>
                  </a:spcAft>
                </a:pPr>
                <a:r>
                  <a:rPr lang="en-US" dirty="0"/>
                  <a:t>(55-56)</a:t>
                </a:r>
                <a:r>
                  <a:rPr lang="en-US" baseline="30000" dirty="0"/>
                  <a:t>2</a:t>
                </a:r>
                <a:r>
                  <a:rPr lang="en-US" dirty="0"/>
                  <a:t> + (54-56)</a:t>
                </a:r>
                <a:r>
                  <a:rPr lang="en-US" baseline="30000" dirty="0"/>
                  <a:t>2</a:t>
                </a:r>
                <a:r>
                  <a:rPr lang="en-US" dirty="0"/>
                  <a:t> + … + (48-48)</a:t>
                </a:r>
                <a:r>
                  <a:rPr lang="en-US" baseline="30000" dirty="0"/>
                  <a:t>2</a:t>
                </a:r>
                <a:r>
                  <a:rPr lang="en-US" dirty="0"/>
                  <a:t> = 90</a:t>
                </a:r>
              </a:p>
              <a:p>
                <a:pPr marL="285750" indent="-285750">
                  <a:buFont typeface="Arial" panose="020B0604020202020204" pitchFamily="34" charset="0"/>
                  <a:buChar char="•"/>
                </a:pPr>
                <a:r>
                  <a:rPr lang="en-US" dirty="0"/>
                  <a:t>Calculate the test statistic, F</a:t>
                </a:r>
              </a:p>
              <a:p>
                <a:pPr algn="ctr"/>
                <a:r>
                  <a:rPr lang="en-US" dirty="0"/>
                  <a:t>F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992/2</m:t>
                        </m:r>
                      </m:num>
                      <m:den>
                        <m:r>
                          <a:rPr lang="en-US" b="0" i="1" smtClean="0">
                            <a:latin typeface="Cambria Math"/>
                          </a:rPr>
                          <m:t>90/9</m:t>
                        </m:r>
                      </m:den>
                    </m:f>
                  </m:oMath>
                </a14:m>
                <a:r>
                  <a:rPr lang="en-US" dirty="0"/>
                  <a:t> = 49.6</a:t>
                </a:r>
              </a:p>
              <a:p>
                <a:r>
                  <a:rPr lang="en-US" dirty="0"/>
                  <a:t>This ratio is quite different from 1, we can conclude there is a difference in the mean number of customers served by the three employees.</a:t>
                </a:r>
              </a:p>
            </p:txBody>
          </p:sp>
        </mc:Choice>
        <mc:Fallback xmlns="">
          <p:sp>
            <p:nvSpPr>
              <p:cNvPr id="8" name="TextBox 7"/>
              <p:cNvSpPr txBox="1">
                <a:spLocks noRot="1" noChangeAspect="1" noMove="1" noResize="1" noEditPoints="1" noAdjustHandles="1" noChangeArrowheads="1" noChangeShapeType="1" noTextEdit="1"/>
              </p:cNvSpPr>
              <p:nvPr/>
            </p:nvSpPr>
            <p:spPr>
              <a:xfrm>
                <a:off x="2438400" y="1219200"/>
                <a:ext cx="6309360" cy="5116465"/>
              </a:xfrm>
              <a:prstGeom prst="rect">
                <a:avLst/>
              </a:prstGeom>
              <a:blipFill>
                <a:blip r:embed="rId3"/>
                <a:stretch>
                  <a:fillRect l="-675" t="-476" r="-868" b="-832"/>
                </a:stretch>
              </a:blipFill>
              <a:ln>
                <a:solidFill>
                  <a:schemeClr val="accent6"/>
                </a:solidFill>
              </a:ln>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r>
              <a:rPr lang="en-US" dirty="0"/>
              <a:t>12-</a:t>
            </a:r>
            <a:fld id="{A68F1C3D-7991-4430-8FD2-6BE0AA8A1311}" type="slidenum">
              <a:rPr lang="en-US" smtClean="0"/>
              <a:pPr/>
              <a:t>11</a:t>
            </a:fld>
            <a:endParaRPr lang="en-US" dirty="0"/>
          </a:p>
        </p:txBody>
      </p:sp>
      <p:pic>
        <p:nvPicPr>
          <p:cNvPr id="9" name="Picture 8" descr="Screen Shot 2020-10-30 at 2.18.59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95399"/>
            <a:ext cx="2410659" cy="1094379"/>
          </a:xfrm>
          <a:prstGeom prst="rect">
            <a:avLst/>
          </a:prstGeom>
        </p:spPr>
      </p:pic>
    </p:spTree>
    <p:extLst>
      <p:ext uri="{BB962C8B-B14F-4D97-AF65-F5344CB8AC3E}">
        <p14:creationId xmlns:p14="http://schemas.microsoft.com/office/powerpoint/2010/main" val="25591454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the Value of F</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formula for the sum of the squares total, SS total, is</a:t>
            </a:r>
          </a:p>
          <a:p>
            <a:endParaRPr lang="en-US" dirty="0"/>
          </a:p>
          <a:p>
            <a:pPr marL="0" indent="0">
              <a:buNone/>
            </a:pPr>
            <a:endParaRPr lang="en-US" dirty="0"/>
          </a:p>
          <a:p>
            <a:pPr>
              <a:spcBef>
                <a:spcPts val="0"/>
              </a:spcBef>
            </a:pPr>
            <a:r>
              <a:rPr lang="en-US" dirty="0"/>
              <a:t>The formula for the sum of the squares error, SSE, is</a:t>
            </a:r>
          </a:p>
          <a:p>
            <a:pPr marL="0" indent="0">
              <a:buNone/>
            </a:pPr>
            <a:endParaRPr lang="en-US" dirty="0"/>
          </a:p>
          <a:p>
            <a:endParaRPr lang="en-US" dirty="0"/>
          </a:p>
          <a:p>
            <a:pPr>
              <a:spcBef>
                <a:spcPts val="0"/>
              </a:spcBef>
            </a:pPr>
            <a:r>
              <a:rPr lang="en-US" dirty="0"/>
              <a:t>The formula for the sum of the squares treatment, SST, is</a:t>
            </a:r>
          </a:p>
          <a:p>
            <a:pPr marL="0" indent="0">
              <a:buNone/>
            </a:pPr>
            <a:endParaRPr lang="en-US" dirty="0"/>
          </a:p>
          <a:p>
            <a:pPr>
              <a:spcBef>
                <a:spcPts val="0"/>
              </a:spcBef>
            </a:pPr>
            <a:r>
              <a:rPr lang="en-US" dirty="0"/>
              <a:t>This information is summarized in the ANOVA table</a:t>
            </a:r>
          </a:p>
        </p:txBody>
      </p:sp>
      <p:sp>
        <p:nvSpPr>
          <p:cNvPr id="8" name="Slide Number Placeholder 7"/>
          <p:cNvSpPr>
            <a:spLocks noGrp="1"/>
          </p:cNvSpPr>
          <p:nvPr>
            <p:ph type="sldNum" sz="quarter" idx="12"/>
          </p:nvPr>
        </p:nvSpPr>
        <p:spPr/>
        <p:txBody>
          <a:bodyPr/>
          <a:lstStyle/>
          <a:p>
            <a:r>
              <a:rPr lang="en-US" dirty="0"/>
              <a:t>12-</a:t>
            </a:r>
            <a:fld id="{F38DF745-7D3F-47F4-83A3-874385CFAA69}" type="slidenum">
              <a:rPr lang="en-US" smtClean="0"/>
              <a:pPr/>
              <a:t>12</a:t>
            </a:fld>
            <a:endParaRPr lang="en-US" dirty="0"/>
          </a:p>
        </p:txBody>
      </p:sp>
      <p:pic>
        <p:nvPicPr>
          <p:cNvPr id="11" name="Picture 10"/>
          <p:cNvPicPr>
            <a:picLocks noChangeAspect="1"/>
          </p:cNvPicPr>
          <p:nvPr/>
        </p:nvPicPr>
        <p:blipFill>
          <a:blip r:embed="rId3"/>
          <a:stretch>
            <a:fillRect/>
          </a:stretch>
        </p:blipFill>
        <p:spPr>
          <a:xfrm>
            <a:off x="2105024" y="1752600"/>
            <a:ext cx="4933950" cy="911708"/>
          </a:xfrm>
          <a:prstGeom prst="rect">
            <a:avLst/>
          </a:prstGeom>
        </p:spPr>
      </p:pic>
      <p:pic>
        <p:nvPicPr>
          <p:cNvPr id="12" name="Picture 11"/>
          <p:cNvPicPr>
            <a:picLocks noChangeAspect="1"/>
          </p:cNvPicPr>
          <p:nvPr/>
        </p:nvPicPr>
        <p:blipFill>
          <a:blip r:embed="rId4"/>
          <a:stretch>
            <a:fillRect/>
          </a:stretch>
        </p:blipFill>
        <p:spPr>
          <a:xfrm>
            <a:off x="2057401" y="3136181"/>
            <a:ext cx="4981574" cy="678214"/>
          </a:xfrm>
          <a:prstGeom prst="rect">
            <a:avLst/>
          </a:prstGeom>
        </p:spPr>
      </p:pic>
      <p:pic>
        <p:nvPicPr>
          <p:cNvPr id="13" name="Picture 12"/>
          <p:cNvPicPr>
            <a:picLocks noChangeAspect="1"/>
          </p:cNvPicPr>
          <p:nvPr/>
        </p:nvPicPr>
        <p:blipFill>
          <a:blip r:embed="rId5"/>
          <a:stretch>
            <a:fillRect/>
          </a:stretch>
        </p:blipFill>
        <p:spPr>
          <a:xfrm>
            <a:off x="2105024" y="4437786"/>
            <a:ext cx="4933950" cy="404715"/>
          </a:xfrm>
          <a:prstGeom prst="rect">
            <a:avLst/>
          </a:prstGeom>
        </p:spPr>
      </p:pic>
      <p:pic>
        <p:nvPicPr>
          <p:cNvPr id="5" name="Picture 4" descr="Screen Shot 2020-10-30 at 2.21.21 PM.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28800" y="5207852"/>
            <a:ext cx="5334000" cy="1116748"/>
          </a:xfrm>
          <a:prstGeom prst="rect">
            <a:avLst/>
          </a:prstGeom>
        </p:spPr>
      </p:pic>
    </p:spTree>
    <p:extLst>
      <p:ext uri="{BB962C8B-B14F-4D97-AF65-F5344CB8AC3E}">
        <p14:creationId xmlns:p14="http://schemas.microsoft.com/office/powerpoint/2010/main" val="177123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Finding the Value of F Example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TextBox 6"/>
          <p:cNvSpPr txBox="1"/>
          <p:nvPr/>
        </p:nvSpPr>
        <p:spPr>
          <a:xfrm>
            <a:off x="457200" y="1219200"/>
            <a:ext cx="8229600" cy="1477328"/>
          </a:xfrm>
          <a:prstGeom prst="rect">
            <a:avLst/>
          </a:prstGeom>
          <a:solidFill>
            <a:schemeClr val="bg2"/>
          </a:solidFill>
          <a:ln>
            <a:solidFill>
              <a:schemeClr val="accent6"/>
            </a:solidFill>
          </a:ln>
        </p:spPr>
        <p:txBody>
          <a:bodyPr wrap="square" rtlCol="0">
            <a:spAutoFit/>
          </a:bodyPr>
          <a:lstStyle/>
          <a:p>
            <a:r>
              <a:rPr lang="en-US" dirty="0"/>
              <a:t>A group of four airlines hired Brunner Marketing Research Inc. to survey passengers regarding their level of satisfaction with a recent flight. Twenty-five questions offered a range of possible answers: excellent (4), good (3), fair (2), poor (1), so the highest possible score was 100. Brunner randomly selected and surveyed passengers from the four airlines. Is there a difference in the mean satisfaction level among the four airlines? </a:t>
            </a:r>
          </a:p>
        </p:txBody>
      </p:sp>
      <p:sp>
        <p:nvSpPr>
          <p:cNvPr id="2" name="Slide Number Placeholder 1"/>
          <p:cNvSpPr>
            <a:spLocks noGrp="1"/>
          </p:cNvSpPr>
          <p:nvPr>
            <p:ph type="sldNum" sz="quarter" idx="12"/>
          </p:nvPr>
        </p:nvSpPr>
        <p:spPr/>
        <p:txBody>
          <a:bodyPr/>
          <a:lstStyle/>
          <a:p>
            <a:r>
              <a:rPr lang="en-US" dirty="0"/>
              <a:t>12-</a:t>
            </a:r>
            <a:fld id="{A68F1C3D-7991-4430-8FD2-6BE0AA8A1311}" type="slidenum">
              <a:rPr lang="en-US" smtClean="0"/>
              <a:pPr/>
              <a:t>13</a:t>
            </a:fld>
            <a:endParaRPr lang="en-US" dirty="0"/>
          </a:p>
        </p:txBody>
      </p:sp>
      <mc:AlternateContent xmlns:mc="http://schemas.openxmlformats.org/markup-compatibility/2006" xmlns:a14="http://schemas.microsoft.com/office/drawing/2010/main">
        <mc:Choice Requires="a14">
          <p:sp>
            <p:nvSpPr>
              <p:cNvPr id="9" name="TextBox 8"/>
              <p:cNvSpPr txBox="1"/>
              <p:nvPr/>
            </p:nvSpPr>
            <p:spPr>
              <a:xfrm>
                <a:off x="457200" y="2819400"/>
                <a:ext cx="8229600" cy="2308324"/>
              </a:xfrm>
              <a:prstGeom prst="rect">
                <a:avLst/>
              </a:prstGeom>
              <a:solidFill>
                <a:schemeClr val="bg2"/>
              </a:solidFill>
              <a:ln>
                <a:solidFill>
                  <a:schemeClr val="accent6"/>
                </a:solidFill>
              </a:ln>
            </p:spPr>
            <p:txBody>
              <a:bodyPr wrap="square" rtlCol="0">
                <a:spAutoFit/>
              </a:bodyPr>
              <a:lstStyle/>
              <a:p>
                <a:r>
                  <a:rPr lang="en-US" dirty="0"/>
                  <a:t>Step 1: State the null and the alternate hypothesis</a:t>
                </a:r>
              </a:p>
              <a:p>
                <a:pPr lvl="3"/>
                <a:r>
                  <a:rPr lang="en-US" dirty="0"/>
                  <a:t>H</a:t>
                </a:r>
                <a:r>
                  <a:rPr lang="en-US" baseline="-25000" dirty="0"/>
                  <a:t>0</a:t>
                </a:r>
                <a:r>
                  <a:rPr lang="en-US" dirty="0"/>
                  <a:t>: </a:t>
                </a:r>
                <a14:m>
                  <m:oMath xmlns:m="http://schemas.openxmlformats.org/officeDocument/2006/math" xmlns="">
                    <m:r>
                      <m:rPr>
                        <m:nor/>
                      </m:rPr>
                      <a:rPr lang="en-US" i="0" smtClean="0">
                        <a:latin typeface="Cambria Math"/>
                        <a:ea typeface="Cambria Math"/>
                      </a:rPr>
                      <m:t>μ</m:t>
                    </m:r>
                    <m:r>
                      <m:rPr>
                        <m:nor/>
                      </m:rPr>
                      <a:rPr lang="en-US" b="0" i="0" baseline="-25000" smtClean="0">
                        <a:latin typeface="Cambria Math"/>
                        <a:ea typeface="Cambria Math"/>
                      </a:rPr>
                      <m:t>N</m:t>
                    </m:r>
                  </m:oMath>
                </a14:m>
                <a:r>
                  <a:rPr lang="en-US" dirty="0"/>
                  <a:t> = </a:t>
                </a:r>
                <a14:m>
                  <m:oMath xmlns:m="http://schemas.openxmlformats.org/officeDocument/2006/math" xmlns="">
                    <m:r>
                      <m:rPr>
                        <m:nor/>
                      </m:rPr>
                      <a:rPr lang="en-US" i="0" smtClean="0">
                        <a:latin typeface="Cambria Math"/>
                        <a:ea typeface="Cambria Math"/>
                      </a:rPr>
                      <m:t>μ</m:t>
                    </m:r>
                    <m:r>
                      <m:rPr>
                        <m:nor/>
                      </m:rPr>
                      <a:rPr lang="en-US" b="0" i="0" baseline="-25000" smtClean="0">
                        <a:latin typeface="Cambria Math"/>
                        <a:ea typeface="Cambria Math"/>
                      </a:rPr>
                      <m:t>W</m:t>
                    </m:r>
                  </m:oMath>
                </a14:m>
                <a:r>
                  <a:rPr lang="en-US" dirty="0"/>
                  <a:t> = </a:t>
                </a:r>
                <a14:m>
                  <m:oMath xmlns:m="http://schemas.openxmlformats.org/officeDocument/2006/math" xmlns="">
                    <m:r>
                      <m:rPr>
                        <m:nor/>
                      </m:rPr>
                      <a:rPr lang="en-US" i="0" smtClean="0">
                        <a:latin typeface="Cambria Math"/>
                        <a:ea typeface="Cambria Math"/>
                      </a:rPr>
                      <m:t>μ</m:t>
                    </m:r>
                    <m:r>
                      <m:rPr>
                        <m:nor/>
                      </m:rPr>
                      <a:rPr lang="en-US" b="0" i="0" baseline="-25000" smtClean="0">
                        <a:latin typeface="Cambria Math"/>
                        <a:ea typeface="Cambria Math"/>
                      </a:rPr>
                      <m:t>P</m:t>
                    </m:r>
                  </m:oMath>
                </a14:m>
                <a:r>
                  <a:rPr lang="en-US" dirty="0"/>
                  <a:t> = </a:t>
                </a:r>
                <a14:m>
                  <m:oMath xmlns:m="http://schemas.openxmlformats.org/officeDocument/2006/math" xmlns="">
                    <m:r>
                      <m:rPr>
                        <m:nor/>
                      </m:rPr>
                      <a:rPr lang="en-US" i="0" smtClean="0">
                        <a:latin typeface="Cambria Math"/>
                        <a:ea typeface="Cambria Math"/>
                      </a:rPr>
                      <m:t>μ</m:t>
                    </m:r>
                    <m:r>
                      <m:rPr>
                        <m:nor/>
                      </m:rPr>
                      <a:rPr lang="en-US" b="0" i="0" baseline="-25000" smtClean="0">
                        <a:latin typeface="Cambria Math"/>
                        <a:ea typeface="Cambria Math"/>
                      </a:rPr>
                      <m:t>B</m:t>
                    </m:r>
                  </m:oMath>
                </a14:m>
                <a:endParaRPr lang="en-US" baseline="-25000" dirty="0"/>
              </a:p>
              <a:p>
                <a:pPr lvl="3"/>
                <a:r>
                  <a:rPr lang="en-US" dirty="0"/>
                  <a:t>H</a:t>
                </a:r>
                <a:r>
                  <a:rPr lang="en-US" baseline="-25000" dirty="0"/>
                  <a:t>1</a:t>
                </a:r>
                <a:r>
                  <a:rPr lang="en-US" dirty="0"/>
                  <a:t>: The mean scores are not all equal</a:t>
                </a:r>
              </a:p>
              <a:p>
                <a:r>
                  <a:rPr lang="en-US" dirty="0"/>
                  <a:t>Step 2: Select the level of significance, we’ll use .01</a:t>
                </a:r>
              </a:p>
              <a:p>
                <a:r>
                  <a:rPr lang="en-US" dirty="0"/>
                  <a:t>Step 3: Determine the test statistic, the test statistic follows the F distribution</a:t>
                </a:r>
              </a:p>
              <a:p>
                <a:r>
                  <a:rPr lang="en-US" dirty="0"/>
                  <a:t>Step 4: Formulate the decision rule, reject H</a:t>
                </a:r>
                <a:r>
                  <a:rPr lang="en-US" baseline="-25000" dirty="0"/>
                  <a:t>0</a:t>
                </a:r>
                <a:r>
                  <a:rPr lang="en-US" dirty="0"/>
                  <a:t> is F &gt; 5.09</a:t>
                </a:r>
              </a:p>
              <a:p>
                <a:r>
                  <a:rPr lang="en-US" dirty="0"/>
                  <a:t>Step 5: Select the sample, calculate F (8.99), and make a decision, we reject H</a:t>
                </a:r>
                <a:r>
                  <a:rPr lang="en-US" baseline="-25000" dirty="0"/>
                  <a:t>0</a:t>
                </a:r>
              </a:p>
              <a:p>
                <a:r>
                  <a:rPr lang="en-US" dirty="0"/>
                  <a:t>Step 6: Interpret the result, we conclude the populations are not all equal</a:t>
                </a:r>
              </a:p>
            </p:txBody>
          </p:sp>
        </mc:Choice>
        <mc:Fallback xmlns="">
          <p:sp>
            <p:nvSpPr>
              <p:cNvPr id="9" name="TextBox 8"/>
              <p:cNvSpPr txBox="1">
                <a:spLocks noRot="1" noChangeAspect="1" noMove="1" noResize="1" noEditPoints="1" noAdjustHandles="1" noChangeArrowheads="1" noChangeShapeType="1" noTextEdit="1"/>
              </p:cNvSpPr>
              <p:nvPr/>
            </p:nvSpPr>
            <p:spPr>
              <a:xfrm>
                <a:off x="457200" y="2819400"/>
                <a:ext cx="8229600" cy="2308324"/>
              </a:xfrm>
              <a:prstGeom prst="rect">
                <a:avLst/>
              </a:prstGeom>
              <a:blipFill rotWithShape="1">
                <a:blip r:embed="rId4"/>
                <a:stretch>
                  <a:fillRect/>
                </a:stretch>
              </a:blipFill>
              <a:ln>
                <a:solidFill>
                  <a:schemeClr val="accent6"/>
                </a:solidFill>
              </a:ln>
            </p:spPr>
            <p:txBody>
              <a:bodyPr/>
              <a:lstStyle/>
              <a:p>
                <a:r>
                  <a:rPr lang="en-US">
                    <a:noFill/>
                  </a:rPr>
                  <a:t> </a:t>
                </a:r>
              </a:p>
            </p:txBody>
          </p:sp>
        </mc:Fallback>
      </mc:AlternateContent>
      <p:pic>
        <p:nvPicPr>
          <p:cNvPr id="6" name="Picture 5" descr="Screen Shot 2020-10-30 at 2.22.08 P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71600" y="5181600"/>
            <a:ext cx="6400800" cy="1106439"/>
          </a:xfrm>
          <a:prstGeom prst="rect">
            <a:avLst/>
          </a:prstGeom>
        </p:spPr>
      </p:pic>
    </p:spTree>
    <p:extLst>
      <p:ext uri="{BB962C8B-B14F-4D97-AF65-F5344CB8AC3E}">
        <p14:creationId xmlns:p14="http://schemas.microsoft.com/office/powerpoint/2010/main" val="2387175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Pairs of Means</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If a null hypothesis of equal treatment means is rejected, we can identify the pairs of means that differ with the following confidence interval</a:t>
            </a:r>
          </a:p>
          <a:p>
            <a:endParaRPr lang="en-US" dirty="0"/>
          </a:p>
          <a:p>
            <a:endParaRPr lang="en-US" dirty="0"/>
          </a:p>
          <a:p>
            <a:endParaRPr lang="en-US" dirty="0"/>
          </a:p>
          <a:p>
            <a:endParaRPr lang="en-US" dirty="0"/>
          </a:p>
          <a:p>
            <a:endParaRPr lang="en-US" dirty="0"/>
          </a:p>
          <a:p>
            <a:r>
              <a:rPr lang="en-US" dirty="0"/>
              <a:t>If the confidence interval includes zero, there is not a difference between the treatment means</a:t>
            </a:r>
          </a:p>
        </p:txBody>
      </p:sp>
      <p:sp>
        <p:nvSpPr>
          <p:cNvPr id="5" name="Slide Number Placeholder 4"/>
          <p:cNvSpPr>
            <a:spLocks noGrp="1"/>
          </p:cNvSpPr>
          <p:nvPr>
            <p:ph type="sldNum" sz="quarter" idx="12"/>
          </p:nvPr>
        </p:nvSpPr>
        <p:spPr/>
        <p:txBody>
          <a:bodyPr/>
          <a:lstStyle/>
          <a:p>
            <a:r>
              <a:rPr lang="en-US" dirty="0"/>
              <a:t>12-</a:t>
            </a:r>
            <a:fld id="{F38DF745-7D3F-47F4-83A3-874385CFAA69}" type="slidenum">
              <a:rPr lang="en-US" smtClean="0"/>
              <a:pPr/>
              <a:t>14</a:t>
            </a:fld>
            <a:endParaRPr lang="en-US" dirty="0"/>
          </a:p>
        </p:txBody>
      </p:sp>
      <p:pic>
        <p:nvPicPr>
          <p:cNvPr id="7" name="Picture 6" descr="Screen Shot 2020-10-30 at 2.26.10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2438400"/>
            <a:ext cx="6781800" cy="2478251"/>
          </a:xfrm>
          <a:prstGeom prst="rect">
            <a:avLst/>
          </a:prstGeom>
        </p:spPr>
      </p:pic>
    </p:spTree>
    <p:extLst>
      <p:ext uri="{BB962C8B-B14F-4D97-AF65-F5344CB8AC3E}">
        <p14:creationId xmlns:p14="http://schemas.microsoft.com/office/powerpoint/2010/main" val="907224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Pairs of Means Analysis Example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2" name="TextBox 1"/>
          <p:cNvSpPr txBox="1"/>
          <p:nvPr/>
        </p:nvSpPr>
        <p:spPr>
          <a:xfrm>
            <a:off x="457200" y="1219199"/>
            <a:ext cx="3931920" cy="4955204"/>
          </a:xfrm>
          <a:prstGeom prst="rect">
            <a:avLst/>
          </a:prstGeom>
          <a:solidFill>
            <a:schemeClr val="bg2"/>
          </a:solidFill>
          <a:ln>
            <a:solidFill>
              <a:schemeClr val="accent6"/>
            </a:solidFill>
          </a:ln>
        </p:spPr>
        <p:txBody>
          <a:bodyPr wrap="square" rtlCol="0">
            <a:spAutoFit/>
          </a:bodyPr>
          <a:lstStyle/>
          <a:p>
            <a:pPr>
              <a:spcAft>
                <a:spcPts val="600"/>
              </a:spcAft>
            </a:pPr>
            <a:r>
              <a:rPr lang="en-US" dirty="0"/>
              <a:t>Recall in the previous example of airline satisfaction, we rejected the null hypothesis that the population means were equal; at least one of the airline’s mean level of satisfaction is different from the others. But we do not know which pairs.</a:t>
            </a:r>
          </a:p>
          <a:p>
            <a:pPr>
              <a:spcAft>
                <a:spcPts val="600"/>
              </a:spcAft>
            </a:pPr>
            <a:r>
              <a:rPr lang="en-US" dirty="0"/>
              <a:t>Use formula 12-5 to construct a confidence interval with the mean scores of Northern and Branson. Using a 95% level of confidence, we find the endpoints are 10.457 and 26.043.</a:t>
            </a:r>
          </a:p>
          <a:p>
            <a:r>
              <a:rPr lang="en-US" dirty="0"/>
              <a:t>Zero is not in the interval; so passengers on Northern rated service significantly different from those on Branson Airlines.</a:t>
            </a:r>
          </a:p>
          <a:p>
            <a:endParaRPr lang="en-US" dirty="0"/>
          </a:p>
        </p:txBody>
      </p:sp>
      <p:sp>
        <p:nvSpPr>
          <p:cNvPr id="4" name="Slide Number Placeholder 3"/>
          <p:cNvSpPr>
            <a:spLocks noGrp="1"/>
          </p:cNvSpPr>
          <p:nvPr>
            <p:ph type="sldNum" sz="quarter" idx="12"/>
          </p:nvPr>
        </p:nvSpPr>
        <p:spPr/>
        <p:txBody>
          <a:bodyPr/>
          <a:lstStyle/>
          <a:p>
            <a:r>
              <a:rPr lang="en-US" dirty="0"/>
              <a:t>12-</a:t>
            </a:r>
            <a:fld id="{A68F1C3D-7991-4430-8FD2-6BE0AA8A1311}" type="slidenum">
              <a:rPr lang="en-US" smtClean="0"/>
              <a:pPr/>
              <a:t>15</a:t>
            </a:fld>
            <a:endParaRPr lang="en-US" dirty="0"/>
          </a:p>
        </p:txBody>
      </p:sp>
      <p:pic>
        <p:nvPicPr>
          <p:cNvPr id="7" name="Picture 6"/>
          <p:cNvPicPr>
            <a:picLocks noChangeAspect="1"/>
          </p:cNvPicPr>
          <p:nvPr/>
        </p:nvPicPr>
        <p:blipFill>
          <a:blip r:embed="rId3"/>
          <a:stretch>
            <a:fillRect/>
          </a:stretch>
        </p:blipFill>
        <p:spPr>
          <a:xfrm>
            <a:off x="4419600" y="2286000"/>
            <a:ext cx="4543425" cy="613597"/>
          </a:xfrm>
          <a:prstGeom prst="rect">
            <a:avLst/>
          </a:prstGeom>
        </p:spPr>
      </p:pic>
      <p:pic>
        <p:nvPicPr>
          <p:cNvPr id="6" name="Picture 5" descr="Screen Shot 2020-10-30 at 2.27.04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95800" y="3048000"/>
            <a:ext cx="4495800" cy="3017450"/>
          </a:xfrm>
          <a:prstGeom prst="rect">
            <a:avLst/>
          </a:prstGeom>
        </p:spPr>
      </p:pic>
    </p:spTree>
    <p:extLst>
      <p:ext uri="{BB962C8B-B14F-4D97-AF65-F5344CB8AC3E}">
        <p14:creationId xmlns:p14="http://schemas.microsoft.com/office/powerpoint/2010/main" val="2681591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lstStyle/>
          <a:p>
            <a:r>
              <a:rPr lang="en-US" dirty="0">
                <a:solidFill>
                  <a:schemeClr val="accent1"/>
                </a:solidFill>
              </a:rPr>
              <a:t>Chapter 12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5175504" cy="274320"/>
          </a:xfrm>
        </p:spPr>
        <p:txBody>
          <a:bodyPr/>
          <a:lstStyle/>
          <a:p>
            <a:r>
              <a:rPr lang="en-US" dirty="0" smtClean="0">
                <a:solidFill>
                  <a:schemeClr val="bg1"/>
                </a:solidFill>
              </a:rPr>
              <a:t>Copyright © 2022 McGraw-Hill Education. All rights reserved. No reproduction or distribution without the prior written consent of McGraw-Hill Education.</a:t>
            </a:r>
            <a:endParaRPr lang="en-US" dirty="0">
              <a:solidFill>
                <a:schemeClr val="bg1"/>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chemeClr val="bg1"/>
                </a:solidFill>
              </a:rPr>
              <a:t>12-</a:t>
            </a:r>
            <a:fld id="{A68F1C3D-7991-4430-8FD2-6BE0AA8A1311}" type="slidenum">
              <a:rPr lang="en-US" smtClean="0">
                <a:solidFill>
                  <a:schemeClr val="bg1"/>
                </a:solidFill>
              </a:rPr>
              <a:t>16</a:t>
            </a:fld>
            <a:endParaRPr lang="en-US" dirty="0">
              <a:solidFill>
                <a:schemeClr val="bg1"/>
              </a:solidFill>
            </a:endParaRPr>
          </a:p>
        </p:txBody>
      </p:sp>
    </p:spTree>
    <p:extLst>
      <p:ext uri="{BB962C8B-B14F-4D97-AF65-F5344CB8AC3E}">
        <p14:creationId xmlns:p14="http://schemas.microsoft.com/office/powerpoint/2010/main" val="39613644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5</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12-</a:t>
            </a:r>
            <a:fld id="{F38DF745-7D3F-47F4-83A3-874385CFAA69}" type="slidenum">
              <a:rPr lang="en-US" smtClean="0"/>
              <a:pPr/>
              <a:t>17</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85000" lnSpcReduction="20000"/>
          </a:bodyPr>
          <a:lstStyle/>
          <a:p>
            <a:pPr marL="0" indent="0">
              <a:buNone/>
            </a:pPr>
            <a:r>
              <a:rPr lang="en-US" dirty="0"/>
              <a:t>Arbitron Media Research Inc. conducted a study of the iPod listening habits of men and women. One facet of the study involved the mean listening time. It was discovered that the mean listening time for a sample of 10 men was 35 minutes per day. The standard deviation was 10 minutes per day. The mean listening time for a sample of 12 women was also 35 minutes, but the standard deviation of the sample was 12 minutes. At the .10 significance level, can we conclude that there is a difference in the variation in the listening times for men and women? </a:t>
            </a:r>
          </a:p>
          <a:p>
            <a:endParaRPr lang="en-US" dirty="0"/>
          </a:p>
          <a:p>
            <a:pPr marL="514350" indent="-514350">
              <a:buFont typeface="+mj-lt"/>
              <a:buAutoNum type="alphaLcPeriod"/>
            </a:pPr>
            <a:r>
              <a:rPr lang="en-US" dirty="0"/>
              <a:t>State the null hypothesis and the alternate hypothesis </a:t>
            </a:r>
          </a:p>
          <a:p>
            <a:pPr marL="514350" indent="-514350">
              <a:buFont typeface="+mj-lt"/>
              <a:buAutoNum type="alphaLcPeriod"/>
            </a:pPr>
            <a:r>
              <a:rPr lang="en-US" dirty="0"/>
              <a:t>State the decision rule</a:t>
            </a:r>
          </a:p>
          <a:p>
            <a:pPr marL="514350" indent="-514350">
              <a:buFont typeface="+mj-lt"/>
              <a:buAutoNum type="alphaLcPeriod"/>
            </a:pPr>
            <a:r>
              <a:rPr lang="en-US" dirty="0"/>
              <a:t>Compute the value of the test statistic </a:t>
            </a:r>
          </a:p>
          <a:p>
            <a:pPr marL="514350" indent="-514350">
              <a:buFont typeface="+mj-lt"/>
              <a:buAutoNum type="alphaLcPeriod"/>
            </a:pPr>
            <a:r>
              <a:rPr lang="en-US" dirty="0"/>
              <a:t>What is the </a:t>
            </a:r>
            <a:r>
              <a:rPr lang="en-US" i="1" dirty="0"/>
              <a:t>p</a:t>
            </a:r>
            <a:r>
              <a:rPr lang="en-US" dirty="0"/>
              <a:t>-value </a:t>
            </a:r>
          </a:p>
          <a:p>
            <a:pPr marL="514350" indent="-514350">
              <a:buFont typeface="+mj-lt"/>
              <a:buAutoNum type="alphaLcPeriod"/>
            </a:pPr>
            <a:r>
              <a:rPr lang="en-US" dirty="0"/>
              <a:t>What is your decision regarding </a:t>
            </a:r>
            <a:r>
              <a:rPr lang="en-US" i="1" dirty="0"/>
              <a:t>H</a:t>
            </a:r>
            <a:r>
              <a:rPr lang="en-US" dirty="0"/>
              <a:t>0</a:t>
            </a:r>
          </a:p>
          <a:p>
            <a:pPr marL="514350" indent="-514350">
              <a:buFont typeface="+mj-lt"/>
              <a:buAutoNum type="alphaLcPeriod"/>
            </a:pPr>
            <a:r>
              <a:rPr lang="en-US" dirty="0"/>
              <a:t>Interpret the result</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LO12-1 </a:t>
            </a:r>
          </a:p>
        </p:txBody>
      </p:sp>
    </p:spTree>
    <p:extLst>
      <p:ext uri="{BB962C8B-B14F-4D97-AF65-F5344CB8AC3E}">
        <p14:creationId xmlns:p14="http://schemas.microsoft.com/office/powerpoint/2010/main" val="8461657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9</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12-</a:t>
            </a:r>
            <a:fld id="{F38DF745-7D3F-47F4-83A3-874385CFAA69}" type="slidenum">
              <a:rPr lang="en-US" smtClean="0"/>
              <a:pPr/>
              <a:t>18</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85000" lnSpcReduction="20000"/>
          </a:bodyPr>
          <a:lstStyle/>
          <a:p>
            <a:pPr marL="0" indent="0">
              <a:buNone/>
            </a:pPr>
            <a:r>
              <a:rPr lang="en-US" dirty="0"/>
              <a:t>A real estate developer is considering investing in a shopping mall on the outskirts of Atlanta, Georgia. Three parcels of land are being evaluated. Of particular importance is the income in the area surrounding the proposed mall. A random sample of four families is selected near each proposed mall. Following are the sample results. At the .05 significance level, can the developer conclude there is a difference in the mean income? </a:t>
            </a:r>
          </a:p>
          <a:p>
            <a:endParaRPr lang="en-US" dirty="0"/>
          </a:p>
          <a:p>
            <a:pPr marL="514350" indent="-514350">
              <a:buFont typeface="+mj-lt"/>
              <a:buAutoNum type="alphaLcPeriod"/>
            </a:pPr>
            <a:r>
              <a:rPr lang="en-US" dirty="0"/>
              <a:t>What are the null and </a:t>
            </a:r>
            <a:br>
              <a:rPr lang="en-US" dirty="0"/>
            </a:br>
            <a:r>
              <a:rPr lang="en-US" dirty="0"/>
              <a:t>alternate hypotheses? </a:t>
            </a:r>
          </a:p>
          <a:p>
            <a:pPr marL="514350" indent="-514350">
              <a:buFont typeface="+mj-lt"/>
              <a:buAutoNum type="alphaLcPeriod"/>
            </a:pPr>
            <a:r>
              <a:rPr lang="en-US" dirty="0"/>
              <a:t>What is the critical value? </a:t>
            </a:r>
          </a:p>
          <a:p>
            <a:pPr marL="514350" indent="-514350">
              <a:buFont typeface="+mj-lt"/>
              <a:buAutoNum type="alphaLcPeriod"/>
            </a:pPr>
            <a:r>
              <a:rPr lang="en-US" dirty="0"/>
              <a:t>Compute the test statistic. </a:t>
            </a:r>
          </a:p>
          <a:p>
            <a:pPr marL="514350" indent="-514350">
              <a:buFont typeface="+mj-lt"/>
              <a:buAutoNum type="alphaLcPeriod"/>
            </a:pPr>
            <a:r>
              <a:rPr lang="en-US" dirty="0"/>
              <a:t>Compute the </a:t>
            </a:r>
            <a:r>
              <a:rPr lang="en-US" i="1" dirty="0"/>
              <a:t>p</a:t>
            </a:r>
            <a:r>
              <a:rPr lang="en-US" dirty="0"/>
              <a:t>-value. </a:t>
            </a:r>
          </a:p>
          <a:p>
            <a:pPr marL="514350" indent="-514350">
              <a:buFont typeface="+mj-lt"/>
              <a:buAutoNum type="alphaLcPeriod"/>
            </a:pPr>
            <a:r>
              <a:rPr lang="en-US" dirty="0"/>
              <a:t>What is your decision </a:t>
            </a:r>
            <a:br>
              <a:rPr lang="en-US" dirty="0"/>
            </a:br>
            <a:r>
              <a:rPr lang="en-US" dirty="0"/>
              <a:t>regarding the null hypothesis? </a:t>
            </a:r>
          </a:p>
          <a:p>
            <a:pPr marL="514350" indent="-514350">
              <a:buFont typeface="+mj-lt"/>
              <a:buAutoNum type="alphaLcPeriod"/>
            </a:pPr>
            <a:r>
              <a:rPr lang="en-US" dirty="0"/>
              <a:t>Interpret the result.</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LO12-2 </a:t>
            </a:r>
          </a:p>
        </p:txBody>
      </p:sp>
      <p:pic>
        <p:nvPicPr>
          <p:cNvPr id="8" name="Picture 7" descr="Screen Shot 2020-10-30 at 2.28.08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3428999"/>
            <a:ext cx="4876800" cy="1654825"/>
          </a:xfrm>
          <a:prstGeom prst="rect">
            <a:avLst/>
          </a:prstGeom>
        </p:spPr>
      </p:pic>
    </p:spTree>
    <p:extLst>
      <p:ext uri="{BB962C8B-B14F-4D97-AF65-F5344CB8AC3E}">
        <p14:creationId xmlns:p14="http://schemas.microsoft.com/office/powerpoint/2010/main" val="32574889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11</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12-</a:t>
            </a:r>
            <a:fld id="{F38DF745-7D3F-47F4-83A3-874385CFAA69}" type="slidenum">
              <a:rPr lang="en-US" smtClean="0"/>
              <a:pPr/>
              <a:t>19</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lnSpcReduction="10000"/>
          </a:bodyPr>
          <a:lstStyle/>
          <a:p>
            <a:pPr marL="0" indent="0">
              <a:buNone/>
            </a:pPr>
            <a:r>
              <a:rPr lang="en-US" sz="2200" dirty="0"/>
              <a:t>The following are three observations collected from treatment 1, five observations collected from treatment 2, and four observations collected from treatment 3. Test the hypothesis that the treatment means are equal at the .05 significance level. </a:t>
            </a:r>
          </a:p>
          <a:p>
            <a:pPr marL="0" indent="0">
              <a:buNone/>
            </a:pPr>
            <a:endParaRPr lang="en-US" sz="2200" dirty="0"/>
          </a:p>
          <a:p>
            <a:pPr marL="514350" indent="-514350">
              <a:buFont typeface="+mj-lt"/>
              <a:buAutoNum type="alphaLcPeriod"/>
            </a:pPr>
            <a:r>
              <a:rPr lang="en-US" sz="2200" dirty="0"/>
              <a:t>State the null hypothesis and </a:t>
            </a:r>
            <a:br>
              <a:rPr lang="en-US" sz="2200" dirty="0"/>
            </a:br>
            <a:r>
              <a:rPr lang="en-US" sz="2200" dirty="0"/>
              <a:t>the alternate hypothesis. </a:t>
            </a:r>
          </a:p>
          <a:p>
            <a:pPr marL="514350" indent="-514350">
              <a:buFont typeface="+mj-lt"/>
              <a:buAutoNum type="alphaLcPeriod"/>
            </a:pPr>
            <a:r>
              <a:rPr lang="en-US" sz="2200" dirty="0"/>
              <a:t>What is the decision rule? </a:t>
            </a:r>
          </a:p>
          <a:p>
            <a:pPr marL="514350" indent="-514350">
              <a:buFont typeface="+mj-lt"/>
              <a:buAutoNum type="alphaLcPeriod"/>
            </a:pPr>
            <a:r>
              <a:rPr lang="en-US" sz="2200" dirty="0"/>
              <a:t>Compute SST, SSE, and SS total. </a:t>
            </a:r>
          </a:p>
          <a:p>
            <a:pPr marL="514350" indent="-514350">
              <a:buFont typeface="+mj-lt"/>
              <a:buAutoNum type="alphaLcPeriod"/>
            </a:pPr>
            <a:r>
              <a:rPr lang="en-US" sz="2200" dirty="0"/>
              <a:t>Complete an ANOVA table. </a:t>
            </a:r>
          </a:p>
          <a:p>
            <a:pPr marL="514350" indent="-514350">
              <a:buFont typeface="+mj-lt"/>
              <a:buAutoNum type="alphaLcPeriod"/>
            </a:pPr>
            <a:r>
              <a:rPr lang="en-US" sz="2200" dirty="0"/>
              <a:t>Based on the value of the test statistic, state your decision regarding the null hypothesis. </a:t>
            </a:r>
          </a:p>
          <a:p>
            <a:pPr marL="514350" indent="-514350">
              <a:buFont typeface="+mj-lt"/>
              <a:buAutoNum type="alphaLcPeriod"/>
            </a:pPr>
            <a:r>
              <a:rPr lang="en-US" sz="2200" dirty="0"/>
              <a:t>If </a:t>
            </a:r>
            <a:r>
              <a:rPr lang="en-US" sz="2200" i="1" dirty="0"/>
              <a:t>H</a:t>
            </a:r>
            <a:r>
              <a:rPr lang="en-US" sz="2200" dirty="0"/>
              <a:t>0 is rejected, can we conclude that treatment 1 and treatment 2 differ? Use the 95% level of confidence.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LO12-3 </a:t>
            </a:r>
          </a:p>
        </p:txBody>
      </p:sp>
      <p:pic>
        <p:nvPicPr>
          <p:cNvPr id="7" name="Picture 6" descr="Screen Shot 2020-10-30 at 2.28.57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4153" y="2895600"/>
            <a:ext cx="4502274" cy="1524000"/>
          </a:xfrm>
          <a:prstGeom prst="rect">
            <a:avLst/>
          </a:prstGeom>
        </p:spPr>
      </p:pic>
    </p:spTree>
    <p:extLst>
      <p:ext uri="{BB962C8B-B14F-4D97-AF65-F5344CB8AC3E}">
        <p14:creationId xmlns:p14="http://schemas.microsoft.com/office/powerpoint/2010/main" val="2300462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3" name="Content Placeholder 2"/>
          <p:cNvSpPr>
            <a:spLocks noGrp="1"/>
          </p:cNvSpPr>
          <p:nvPr>
            <p:ph sz="quarter" idx="1"/>
          </p:nvPr>
        </p:nvSpPr>
        <p:spPr>
          <a:xfrm>
            <a:off x="468824" y="1143000"/>
            <a:ext cx="8305800" cy="4937760"/>
          </a:xfrm>
        </p:spPr>
        <p:txBody>
          <a:bodyPr>
            <a:normAutofit/>
          </a:bodyPr>
          <a:lstStyle/>
          <a:p>
            <a:pPr marL="0" indent="0" defTabSz="228600">
              <a:buNone/>
              <a:tabLst>
                <a:tab pos="228600" algn="l"/>
              </a:tabLst>
            </a:pPr>
            <a:r>
              <a:rPr lang="en-US" sz="2800" dirty="0">
                <a:solidFill>
                  <a:schemeClr val="accent1"/>
                </a:solidFill>
              </a:rPr>
              <a:t>LO12-1		</a:t>
            </a:r>
            <a:r>
              <a:rPr lang="en-US" sz="2800" dirty="0"/>
              <a:t>Apply the </a:t>
            </a:r>
            <a:r>
              <a:rPr lang="en-US" sz="2800" i="1" dirty="0" smtClean="0"/>
              <a:t>F</a:t>
            </a:r>
            <a:r>
              <a:rPr lang="en-US" sz="2800" dirty="0" smtClean="0"/>
              <a:t>-distribution </a:t>
            </a:r>
            <a:r>
              <a:rPr lang="en-US" sz="2800" dirty="0"/>
              <a:t>to test a hypothesis </a:t>
            </a:r>
            <a:br>
              <a:rPr lang="en-US" sz="2800" dirty="0"/>
            </a:br>
            <a:r>
              <a:rPr lang="en-US" sz="2800" dirty="0"/>
              <a:t>              that two population variances are equal</a:t>
            </a:r>
          </a:p>
          <a:p>
            <a:pPr marL="0" indent="0" defTabSz="228600">
              <a:buNone/>
              <a:tabLst>
                <a:tab pos="228600" algn="l"/>
              </a:tabLst>
            </a:pPr>
            <a:endParaRPr lang="en-US" sz="2800" dirty="0"/>
          </a:p>
          <a:p>
            <a:pPr marL="0" indent="0" defTabSz="228600">
              <a:buNone/>
              <a:tabLst>
                <a:tab pos="228600" algn="l"/>
              </a:tabLst>
            </a:pPr>
            <a:r>
              <a:rPr lang="en-US" sz="2800" dirty="0">
                <a:solidFill>
                  <a:schemeClr val="accent1"/>
                </a:solidFill>
              </a:rPr>
              <a:t>LO12-2		</a:t>
            </a:r>
            <a:r>
              <a:rPr lang="en-US" sz="2800" dirty="0"/>
              <a:t>Use ANOVA to test a hypothesis that three  </a:t>
            </a:r>
            <a:br>
              <a:rPr lang="en-US" sz="2800" dirty="0"/>
            </a:br>
            <a:r>
              <a:rPr lang="en-US" sz="2800" dirty="0"/>
              <a:t>              or more population means are equal</a:t>
            </a:r>
          </a:p>
          <a:p>
            <a:pPr marL="0" indent="0" defTabSz="228600">
              <a:buNone/>
              <a:tabLst>
                <a:tab pos="228600" algn="l"/>
              </a:tabLst>
            </a:pPr>
            <a:endParaRPr lang="en-US" sz="2800" dirty="0"/>
          </a:p>
          <a:p>
            <a:pPr marL="0" indent="0" defTabSz="228600">
              <a:buNone/>
              <a:tabLst>
                <a:tab pos="228600" algn="l"/>
              </a:tabLst>
            </a:pPr>
            <a:r>
              <a:rPr lang="en-US" sz="2800" dirty="0">
                <a:solidFill>
                  <a:schemeClr val="accent1"/>
                </a:solidFill>
              </a:rPr>
              <a:t>LO12-3		</a:t>
            </a:r>
            <a:r>
              <a:rPr lang="en-US" sz="2800" dirty="0"/>
              <a:t>Use confidence intervals to test and interpret </a:t>
            </a:r>
            <a:br>
              <a:rPr lang="en-US" sz="2800" dirty="0"/>
            </a:br>
            <a:r>
              <a:rPr lang="en-US" sz="2800" dirty="0"/>
              <a:t>              differences between pairs of population means</a:t>
            </a:r>
          </a:p>
        </p:txBody>
      </p:sp>
      <p:sp>
        <p:nvSpPr>
          <p:cNvPr id="5" name="Slide Number Placeholder 4"/>
          <p:cNvSpPr>
            <a:spLocks noGrp="1"/>
          </p:cNvSpPr>
          <p:nvPr>
            <p:ph type="sldNum" sz="quarter" idx="12"/>
          </p:nvPr>
        </p:nvSpPr>
        <p:spPr/>
        <p:txBody>
          <a:bodyPr/>
          <a:lstStyle/>
          <a:p>
            <a:r>
              <a:rPr lang="en-US" dirty="0"/>
              <a:t>12-</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the F Distribution</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There is a family of F distributions. Each time the degrees of freedom in either the numerator or the denominator change, a new distribution is created</a:t>
            </a:r>
          </a:p>
          <a:p>
            <a:r>
              <a:rPr lang="en-US" dirty="0"/>
              <a:t>The F distribution is continuous</a:t>
            </a:r>
          </a:p>
          <a:p>
            <a:r>
              <a:rPr lang="en-US" dirty="0"/>
              <a:t>The F statistic cannot be negative</a:t>
            </a:r>
          </a:p>
          <a:p>
            <a:r>
              <a:rPr lang="en-US" dirty="0"/>
              <a:t>The F distribution is positively skewed</a:t>
            </a:r>
          </a:p>
          <a:p>
            <a:r>
              <a:rPr lang="en-US" dirty="0"/>
              <a:t>The F distribution is asymptotic</a:t>
            </a:r>
          </a:p>
        </p:txBody>
      </p:sp>
      <p:sp>
        <p:nvSpPr>
          <p:cNvPr id="6" name="Slide Number Placeholder 5"/>
          <p:cNvSpPr>
            <a:spLocks noGrp="1"/>
          </p:cNvSpPr>
          <p:nvPr>
            <p:ph type="sldNum" sz="quarter" idx="12"/>
          </p:nvPr>
        </p:nvSpPr>
        <p:spPr/>
        <p:txBody>
          <a:bodyPr/>
          <a:lstStyle/>
          <a:p>
            <a:r>
              <a:rPr lang="en-US" dirty="0"/>
              <a:t>12-</a:t>
            </a:r>
            <a:fld id="{F38DF745-7D3F-47F4-83A3-874385CFAA69}" type="slidenum">
              <a:rPr lang="en-US" smtClean="0"/>
              <a:pPr/>
              <a:t>3</a:t>
            </a:fld>
            <a:endParaRPr lang="en-US" dirty="0"/>
          </a:p>
        </p:txBody>
      </p:sp>
      <p:pic>
        <p:nvPicPr>
          <p:cNvPr id="7" name="Picture 6"/>
          <p:cNvPicPr>
            <a:picLocks noChangeAspect="1"/>
          </p:cNvPicPr>
          <p:nvPr/>
        </p:nvPicPr>
        <p:blipFill>
          <a:blip r:embed="rId3"/>
          <a:stretch>
            <a:fillRect/>
          </a:stretch>
        </p:blipFill>
        <p:spPr>
          <a:xfrm>
            <a:off x="6070584" y="3124200"/>
            <a:ext cx="2927327" cy="3032760"/>
          </a:xfrm>
          <a:prstGeom prst="rect">
            <a:avLst/>
          </a:prstGeom>
        </p:spPr>
      </p:pic>
    </p:spTree>
    <p:extLst>
      <p:ext uri="{BB962C8B-B14F-4D97-AF65-F5344CB8AC3E}">
        <p14:creationId xmlns:p14="http://schemas.microsoft.com/office/powerpoint/2010/main" val="909042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Comparing Two Population Variances</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pPr>
              <a:spcBef>
                <a:spcPts val="1200"/>
              </a:spcBef>
              <a:spcAft>
                <a:spcPts val="1200"/>
              </a:spcAft>
            </a:pPr>
            <a:r>
              <a:rPr lang="en-US" dirty="0"/>
              <a:t>The value of F is computed using the following equation</a:t>
            </a:r>
          </a:p>
          <a:p>
            <a:pPr marL="0" indent="0">
              <a:spcAft>
                <a:spcPts val="1200"/>
              </a:spcAft>
              <a:buNone/>
            </a:pPr>
            <a:endParaRPr lang="en-US" dirty="0"/>
          </a:p>
          <a:p>
            <a:pPr marL="0" indent="0">
              <a:spcAft>
                <a:spcPts val="1200"/>
              </a:spcAft>
              <a:buNone/>
            </a:pPr>
            <a:endParaRPr lang="en-US" dirty="0"/>
          </a:p>
          <a:p>
            <a:pPr>
              <a:spcAft>
                <a:spcPts val="1800"/>
              </a:spcAft>
            </a:pPr>
            <a:r>
              <a:rPr lang="en-US" dirty="0"/>
              <a:t>The larger of the two sample variances is placed in the numerator, forcing the ratio to be at least 1.00</a:t>
            </a:r>
          </a:p>
          <a:p>
            <a:pPr>
              <a:spcBef>
                <a:spcPts val="0"/>
              </a:spcBef>
              <a:spcAft>
                <a:spcPts val="1200"/>
              </a:spcAft>
            </a:pPr>
            <a:r>
              <a:rPr lang="en-US" dirty="0"/>
              <a:t>We calculate the sample standard deviation, s, and square the standard deviations to get the variance, s</a:t>
            </a:r>
            <a:r>
              <a:rPr lang="en-US" baseline="30000" dirty="0"/>
              <a:t>2</a:t>
            </a:r>
            <a:r>
              <a:rPr lang="en-US" dirty="0"/>
              <a:t>,</a:t>
            </a:r>
            <a:r>
              <a:rPr lang="en-US" baseline="30000" dirty="0"/>
              <a:t> </a:t>
            </a:r>
            <a:r>
              <a:rPr lang="en-US" dirty="0"/>
              <a:t>for each population</a:t>
            </a:r>
          </a:p>
          <a:p>
            <a:pPr>
              <a:spcAft>
                <a:spcPts val="1200"/>
              </a:spcAft>
            </a:pPr>
            <a:endParaRPr lang="en-US" dirty="0"/>
          </a:p>
        </p:txBody>
      </p:sp>
      <p:sp>
        <p:nvSpPr>
          <p:cNvPr id="5" name="Slide Number Placeholder 4"/>
          <p:cNvSpPr>
            <a:spLocks noGrp="1"/>
          </p:cNvSpPr>
          <p:nvPr>
            <p:ph type="sldNum" sz="quarter" idx="12"/>
          </p:nvPr>
        </p:nvSpPr>
        <p:spPr/>
        <p:txBody>
          <a:bodyPr/>
          <a:lstStyle/>
          <a:p>
            <a:r>
              <a:rPr lang="en-US" dirty="0"/>
              <a:t>12-</a:t>
            </a:r>
            <a:fld id="{F38DF745-7D3F-47F4-83A3-874385CFAA69}" type="slidenum">
              <a:rPr lang="en-US" smtClean="0"/>
              <a:pPr/>
              <a:t>4</a:t>
            </a:fld>
            <a:endParaRPr lang="en-US" dirty="0"/>
          </a:p>
        </p:txBody>
      </p:sp>
      <p:pic>
        <p:nvPicPr>
          <p:cNvPr id="7" name="Picture 6" descr="Screen Shot 2020-10-30 at 2.15.31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905000"/>
            <a:ext cx="9144000" cy="1000125"/>
          </a:xfrm>
          <a:prstGeom prst="rect">
            <a:avLst/>
          </a:prstGeom>
        </p:spPr>
      </p:pic>
    </p:spTree>
    <p:extLst>
      <p:ext uri="{BB962C8B-B14F-4D97-AF65-F5344CB8AC3E}">
        <p14:creationId xmlns:p14="http://schemas.microsoft.com/office/powerpoint/2010/main" val="1515932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Compare Two Population Variances Example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TextBox 6"/>
          <p:cNvSpPr txBox="1"/>
          <p:nvPr/>
        </p:nvSpPr>
        <p:spPr>
          <a:xfrm>
            <a:off x="533400" y="1447800"/>
            <a:ext cx="7924800" cy="1754326"/>
          </a:xfrm>
          <a:prstGeom prst="rect">
            <a:avLst/>
          </a:prstGeom>
          <a:solidFill>
            <a:schemeClr val="bg2"/>
          </a:solidFill>
          <a:ln>
            <a:solidFill>
              <a:schemeClr val="accent6"/>
            </a:solidFill>
          </a:ln>
        </p:spPr>
        <p:txBody>
          <a:bodyPr wrap="square" rtlCol="0">
            <a:spAutoFit/>
          </a:bodyPr>
          <a:lstStyle/>
          <a:p>
            <a:r>
              <a:rPr lang="en-US" dirty="0"/>
              <a:t>Lammers Limos offers limousine service from Government Center in downtown Toledo, Ohio, to Metro Airport in Detroit. The president of the company is considering two routes. One is via U.S. 25 and the other via I-75. He wants to study the time it takes to get to the airport using each route and compare the results. He collected the following sample data. Using the .10 significance level, is there a difference in the variation in the driving times for the two routes?</a:t>
            </a:r>
          </a:p>
        </p:txBody>
      </p:sp>
      <p:sp>
        <p:nvSpPr>
          <p:cNvPr id="2" name="Slide Number Placeholder 1"/>
          <p:cNvSpPr>
            <a:spLocks noGrp="1"/>
          </p:cNvSpPr>
          <p:nvPr>
            <p:ph type="sldNum" sz="quarter" idx="12"/>
          </p:nvPr>
        </p:nvSpPr>
        <p:spPr/>
        <p:txBody>
          <a:bodyPr/>
          <a:lstStyle/>
          <a:p>
            <a:r>
              <a:rPr lang="en-US" dirty="0"/>
              <a:t>12-</a:t>
            </a:r>
            <a:fld id="{A68F1C3D-7991-4430-8FD2-6BE0AA8A1311}" type="slidenum">
              <a:rPr lang="en-US" smtClean="0"/>
              <a:pPr/>
              <a:t>5</a:t>
            </a:fld>
            <a:endParaRPr lang="en-US" dirty="0"/>
          </a:p>
        </p:txBody>
      </p:sp>
      <p:pic>
        <p:nvPicPr>
          <p:cNvPr id="6" name="Picture 5"/>
          <p:cNvPicPr>
            <a:picLocks noChangeAspect="1"/>
          </p:cNvPicPr>
          <p:nvPr/>
        </p:nvPicPr>
        <p:blipFill>
          <a:blip r:embed="rId3"/>
          <a:stretch>
            <a:fillRect/>
          </a:stretch>
        </p:blipFill>
        <p:spPr>
          <a:xfrm>
            <a:off x="3200157" y="3740322"/>
            <a:ext cx="5258043" cy="1609725"/>
          </a:xfrm>
          <a:prstGeom prst="rect">
            <a:avLst/>
          </a:prstGeom>
        </p:spPr>
      </p:pic>
      <p:pic>
        <p:nvPicPr>
          <p:cNvPr id="8" name="Picture 7" descr="Screen Shot 2020-10-30 at 2.16.11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165" y="3352800"/>
            <a:ext cx="2874035" cy="2209800"/>
          </a:xfrm>
          <a:prstGeom prst="rect">
            <a:avLst/>
          </a:prstGeom>
        </p:spPr>
      </p:pic>
    </p:spTree>
    <p:extLst>
      <p:ext uri="{BB962C8B-B14F-4D97-AF65-F5344CB8AC3E}">
        <p14:creationId xmlns:p14="http://schemas.microsoft.com/office/powerpoint/2010/main" val="132550975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Compare Two Population Variances Example (2 of 3)</a:t>
            </a:r>
          </a:p>
        </p:txBody>
      </p:sp>
      <p:sp>
        <p:nvSpPr>
          <p:cNvPr id="3" name="Footer Placeholder 2"/>
          <p:cNvSpPr>
            <a:spLocks noGrp="1"/>
          </p:cNvSpPr>
          <p:nvPr>
            <p:ph type="ftr" sz="quarter" idx="11"/>
          </p:nvPr>
        </p:nvSpPr>
        <p:spPr>
          <a:xfrm>
            <a:off x="20574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2" name="Slide Number Placeholder 1"/>
          <p:cNvSpPr>
            <a:spLocks noGrp="1"/>
          </p:cNvSpPr>
          <p:nvPr>
            <p:ph type="sldNum" sz="quarter" idx="12"/>
          </p:nvPr>
        </p:nvSpPr>
        <p:spPr/>
        <p:txBody>
          <a:bodyPr/>
          <a:lstStyle/>
          <a:p>
            <a:r>
              <a:rPr lang="en-US" dirty="0"/>
              <a:t>12-</a:t>
            </a:r>
            <a:fld id="{A68F1C3D-7991-4430-8FD2-6BE0AA8A1311}" type="slidenum">
              <a:rPr lang="en-US" smtClean="0"/>
              <a:pPr/>
              <a:t>6</a:t>
            </a:fld>
            <a:endParaRPr lang="en-US" dirty="0"/>
          </a:p>
        </p:txBody>
      </p:sp>
      <mc:AlternateContent xmlns:mc="http://schemas.openxmlformats.org/markup-compatibility/2006" xmlns:a14="http://schemas.microsoft.com/office/drawing/2010/main">
        <mc:Choice Requires="a14">
          <p:sp>
            <p:nvSpPr>
              <p:cNvPr id="7" name="TextBox 6"/>
              <p:cNvSpPr txBox="1"/>
              <p:nvPr/>
            </p:nvSpPr>
            <p:spPr>
              <a:xfrm>
                <a:off x="533400" y="1371600"/>
                <a:ext cx="7863840" cy="1754326"/>
              </a:xfrm>
              <a:prstGeom prst="rect">
                <a:avLst/>
              </a:prstGeom>
              <a:solidFill>
                <a:schemeClr val="bg2"/>
              </a:solidFill>
              <a:ln>
                <a:solidFill>
                  <a:schemeClr val="accent6"/>
                </a:solidFill>
              </a:ln>
            </p:spPr>
            <p:txBody>
              <a:bodyPr wrap="square" rtlCol="0">
                <a:spAutoFit/>
              </a:bodyPr>
              <a:lstStyle/>
              <a:p>
                <a:r>
                  <a:rPr lang="en-US" dirty="0"/>
                  <a:t>Step 1: State the null and alternate hypothesis</a:t>
                </a:r>
              </a:p>
              <a:p>
                <a:pPr algn="ctr"/>
                <a:r>
                  <a:rPr lang="en-US" dirty="0"/>
                  <a:t>  H</a:t>
                </a:r>
                <a:r>
                  <a:rPr lang="en-US" baseline="-25000" dirty="0"/>
                  <a:t>0</a:t>
                </a:r>
                <a:r>
                  <a:rPr lang="en-US" dirty="0"/>
                  <a:t>:  </a:t>
                </a:r>
                <a14:m>
                  <m:oMath xmlns:m="http://schemas.openxmlformats.org/officeDocument/2006/math" xmlns="">
                    <m:r>
                      <m:rPr>
                        <m:sty m:val="p"/>
                      </m:rPr>
                      <a:rPr lang="el-GR" i="1" smtClean="0">
                        <a:latin typeface="Cambria Math"/>
                        <a:ea typeface="Cambria Math"/>
                      </a:rPr>
                      <m:t>σ</m:t>
                    </m:r>
                    <m:r>
                      <m:rPr>
                        <m:nor/>
                      </m:rPr>
                      <a:rPr lang="en-US" b="0" i="0" baseline="30000" smtClean="0">
                        <a:latin typeface="Cambria Math"/>
                        <a:ea typeface="Cambria Math"/>
                      </a:rPr>
                      <m:t>2</m:t>
                    </m:r>
                    <m:r>
                      <m:rPr>
                        <m:nor/>
                      </m:rPr>
                      <a:rPr lang="en-US" b="0" i="0" baseline="-25000" smtClean="0">
                        <a:latin typeface="Cambria Math"/>
                        <a:ea typeface="Cambria Math"/>
                      </a:rPr>
                      <m:t>1</m:t>
                    </m:r>
                    <m:r>
                      <m:rPr>
                        <m:nor/>
                      </m:rPr>
                      <a:rPr lang="en-US" b="0" i="0" smtClean="0">
                        <a:latin typeface="Cambria Math"/>
                        <a:ea typeface="Cambria Math"/>
                      </a:rPr>
                      <m:t> </m:t>
                    </m:r>
                    <m:r>
                      <a:rPr lang="en-US" b="0" i="1" smtClean="0">
                        <a:latin typeface="Cambria Math"/>
                        <a:ea typeface="Cambria Math"/>
                      </a:rPr>
                      <m:t>=</m:t>
                    </m:r>
                    <m:r>
                      <m:rPr>
                        <m:nor/>
                      </m:rPr>
                      <a:rPr lang="en-US" b="0" i="0" smtClean="0">
                        <a:latin typeface="Cambria Math"/>
                        <a:ea typeface="Cambria Math"/>
                      </a:rPr>
                      <m:t> </m:t>
                    </m:r>
                    <m:r>
                      <m:rPr>
                        <m:sty m:val="p"/>
                      </m:rPr>
                      <a:rPr lang="el-GR" b="0" i="1" smtClean="0">
                        <a:latin typeface="Cambria Math"/>
                        <a:ea typeface="Cambria Math"/>
                      </a:rPr>
                      <m:t>σ</m:t>
                    </m:r>
                    <m:r>
                      <a:rPr lang="en-US" b="0" i="1" baseline="30000" smtClean="0">
                        <a:latin typeface="Cambria Math"/>
                        <a:ea typeface="Cambria Math"/>
                      </a:rPr>
                      <m:t>2</m:t>
                    </m:r>
                    <m:r>
                      <a:rPr lang="en-US" b="0" i="1" baseline="-25000" smtClean="0">
                        <a:latin typeface="Cambria Math"/>
                        <a:ea typeface="Cambria Math"/>
                      </a:rPr>
                      <m:t>2</m:t>
                    </m:r>
                  </m:oMath>
                </a14:m>
                <a:endParaRPr lang="en-US" baseline="-25000" dirty="0"/>
              </a:p>
              <a:p>
                <a:pPr algn="ctr"/>
                <a:r>
                  <a:rPr lang="en-US" dirty="0"/>
                  <a:t>  H</a:t>
                </a:r>
                <a:r>
                  <a:rPr lang="en-US" baseline="-25000" dirty="0"/>
                  <a:t>1</a:t>
                </a:r>
                <a:r>
                  <a:rPr lang="en-US" dirty="0"/>
                  <a:t>:  </a:t>
                </a:r>
                <a14:m>
                  <m:oMath xmlns:m="http://schemas.openxmlformats.org/officeDocument/2006/math" xmlns="">
                    <m:r>
                      <m:rPr>
                        <m:sty m:val="p"/>
                      </m:rPr>
                      <a:rPr lang="el-GR" i="1" smtClean="0">
                        <a:latin typeface="Cambria Math"/>
                        <a:ea typeface="Cambria Math"/>
                      </a:rPr>
                      <m:t>σ</m:t>
                    </m:r>
                    <m:r>
                      <m:rPr>
                        <m:nor/>
                      </m:rPr>
                      <a:rPr lang="en-US" b="0" i="0" baseline="30000" smtClean="0">
                        <a:latin typeface="Cambria Math"/>
                        <a:ea typeface="Cambria Math"/>
                      </a:rPr>
                      <m:t>2</m:t>
                    </m:r>
                    <m:r>
                      <m:rPr>
                        <m:nor/>
                      </m:rPr>
                      <a:rPr lang="en-US" b="0" i="0" baseline="-25000" smtClean="0">
                        <a:latin typeface="Cambria Math"/>
                        <a:ea typeface="Cambria Math"/>
                      </a:rPr>
                      <m:t>1</m:t>
                    </m:r>
                    <m:r>
                      <a:rPr lang="en-US" b="0" i="1" baseline="-25000" smtClean="0">
                        <a:latin typeface="Cambria Math"/>
                        <a:ea typeface="Cambria Math"/>
                      </a:rPr>
                      <m:t>  </m:t>
                    </m:r>
                    <m:r>
                      <a:rPr lang="en-US" i="1">
                        <a:latin typeface="Cambria Math"/>
                        <a:ea typeface="Cambria Math"/>
                      </a:rPr>
                      <m:t>≠</m:t>
                    </m:r>
                    <m:r>
                      <m:rPr>
                        <m:sty m:val="p"/>
                      </m:rPr>
                      <a:rPr lang="el-GR" i="1" smtClean="0">
                        <a:latin typeface="Cambria Math"/>
                        <a:ea typeface="Cambria Math"/>
                      </a:rPr>
                      <m:t>σ</m:t>
                    </m:r>
                    <m:r>
                      <a:rPr lang="en-US" b="0" i="1" baseline="30000" smtClean="0">
                        <a:latin typeface="Cambria Math"/>
                        <a:ea typeface="Cambria Math"/>
                      </a:rPr>
                      <m:t>2</m:t>
                    </m:r>
                    <m:r>
                      <m:rPr>
                        <m:nor/>
                      </m:rPr>
                      <a:rPr lang="en-US" b="0" i="0" baseline="-25000" smtClean="0">
                        <a:latin typeface="Cambria Math"/>
                        <a:ea typeface="Cambria Math"/>
                      </a:rPr>
                      <m:t>2</m:t>
                    </m:r>
                  </m:oMath>
                </a14:m>
                <a:endParaRPr lang="en-US" baseline="-25000" dirty="0"/>
              </a:p>
              <a:p>
                <a:r>
                  <a:rPr lang="en-US" dirty="0"/>
                  <a:t>Step 2: Select the level of significance, we decide to use .10</a:t>
                </a:r>
              </a:p>
              <a:p>
                <a:r>
                  <a:rPr lang="en-US" dirty="0"/>
                  <a:t>Step 3: The appropriate test statistic follows the F-distribution.</a:t>
                </a:r>
              </a:p>
              <a:p>
                <a:r>
                  <a:rPr lang="en-US" dirty="0"/>
                  <a:t>Step 4: State the decision rule, reject H</a:t>
                </a:r>
                <a:r>
                  <a:rPr lang="en-US" baseline="-25000" dirty="0"/>
                  <a:t>0</a:t>
                </a:r>
                <a:r>
                  <a:rPr lang="en-US" dirty="0"/>
                  <a:t> if the ratio of the sample variances &gt; 3.87</a:t>
                </a:r>
              </a:p>
            </p:txBody>
          </p:sp>
        </mc:Choice>
        <mc:Fallback xmlns="">
          <p:sp>
            <p:nvSpPr>
              <p:cNvPr id="7" name="TextBox 6"/>
              <p:cNvSpPr txBox="1">
                <a:spLocks noRot="1" noChangeAspect="1" noMove="1" noResize="1" noEditPoints="1" noAdjustHandles="1" noChangeArrowheads="1" noChangeShapeType="1" noTextEdit="1"/>
              </p:cNvSpPr>
              <p:nvPr/>
            </p:nvSpPr>
            <p:spPr>
              <a:xfrm>
                <a:off x="533400" y="1371600"/>
                <a:ext cx="7863840" cy="1754326"/>
              </a:xfrm>
              <a:prstGeom prst="rect">
                <a:avLst/>
              </a:prstGeom>
              <a:blipFill>
                <a:blip r:embed="rId3"/>
                <a:stretch>
                  <a:fillRect l="-619" t="-1379" b="-4138"/>
                </a:stretch>
              </a:blipFill>
              <a:ln>
                <a:solidFill>
                  <a:schemeClr val="accent6"/>
                </a:solidFill>
              </a:ln>
            </p:spPr>
            <p:txBody>
              <a:bodyPr/>
              <a:lstStyle/>
              <a:p>
                <a:r>
                  <a:rPr lang="en-US">
                    <a:noFill/>
                  </a:rPr>
                  <a:t> </a:t>
                </a:r>
              </a:p>
            </p:txBody>
          </p:sp>
        </mc:Fallback>
      </mc:AlternateContent>
      <p:pic>
        <p:nvPicPr>
          <p:cNvPr id="4" name="Picture 3" descr="Screen Shot 2020-10-30 at 2.17.16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76400" y="3200400"/>
            <a:ext cx="5791200" cy="3012398"/>
          </a:xfrm>
          <a:prstGeom prst="rect">
            <a:avLst/>
          </a:prstGeom>
        </p:spPr>
      </p:pic>
    </p:spTree>
    <p:extLst>
      <p:ext uri="{BB962C8B-B14F-4D97-AF65-F5344CB8AC3E}">
        <p14:creationId xmlns:p14="http://schemas.microsoft.com/office/powerpoint/2010/main" val="297737401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Compare Two Population Variances Example (3 of 3)</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12-</a:t>
            </a:r>
            <a:fld id="{F38DF745-7D3F-47F4-83A3-874385CFAA69}" type="slidenum">
              <a:rPr lang="en-US" smtClean="0"/>
              <a:pPr/>
              <a:t>7</a:t>
            </a:fld>
            <a:endParaRPr lang="en-US" dirty="0"/>
          </a:p>
        </p:txBody>
      </p:sp>
      <p:sp>
        <p:nvSpPr>
          <p:cNvPr id="6" name="TextBox 5"/>
          <p:cNvSpPr txBox="1"/>
          <p:nvPr/>
        </p:nvSpPr>
        <p:spPr>
          <a:xfrm>
            <a:off x="533400" y="1371600"/>
            <a:ext cx="7863840" cy="646331"/>
          </a:xfrm>
          <a:prstGeom prst="rect">
            <a:avLst/>
          </a:prstGeom>
          <a:solidFill>
            <a:schemeClr val="bg2"/>
          </a:solidFill>
          <a:ln>
            <a:solidFill>
              <a:schemeClr val="accent6"/>
            </a:solidFill>
          </a:ln>
        </p:spPr>
        <p:txBody>
          <a:bodyPr wrap="square" rtlCol="0">
            <a:spAutoFit/>
          </a:bodyPr>
          <a:lstStyle/>
          <a:p>
            <a:r>
              <a:rPr lang="en-US" dirty="0"/>
              <a:t>Step 5: Compute the ratio of the two sample variances, which is 4.23, so we reject H</a:t>
            </a:r>
            <a:r>
              <a:rPr lang="en-US" baseline="-25000" dirty="0"/>
              <a:t>0</a:t>
            </a:r>
            <a:endParaRPr lang="en-US" dirty="0"/>
          </a:p>
        </p:txBody>
      </p:sp>
      <p:sp>
        <p:nvSpPr>
          <p:cNvPr id="7" name="TextBox 6"/>
          <p:cNvSpPr txBox="1"/>
          <p:nvPr/>
        </p:nvSpPr>
        <p:spPr>
          <a:xfrm>
            <a:off x="533400" y="4800600"/>
            <a:ext cx="7863840" cy="646331"/>
          </a:xfrm>
          <a:prstGeom prst="rect">
            <a:avLst/>
          </a:prstGeom>
          <a:solidFill>
            <a:schemeClr val="bg2"/>
          </a:solidFill>
          <a:ln>
            <a:solidFill>
              <a:schemeClr val="accent6"/>
            </a:solidFill>
          </a:ln>
        </p:spPr>
        <p:txBody>
          <a:bodyPr wrap="square" rtlCol="0">
            <a:spAutoFit/>
          </a:bodyPr>
          <a:lstStyle/>
          <a:p>
            <a:r>
              <a:rPr lang="en-US" dirty="0"/>
              <a:t>Step 6: </a:t>
            </a:r>
            <a:r>
              <a:rPr lang="en-US" dirty="0" smtClean="0"/>
              <a:t>We </a:t>
            </a:r>
            <a:r>
              <a:rPr lang="en-US" dirty="0"/>
              <a:t>conclude there is a difference in the variation in the time to travel</a:t>
            </a:r>
          </a:p>
          <a:p>
            <a:r>
              <a:rPr lang="en-US" dirty="0"/>
              <a:t>the two routes. Mr. Lammers will want to consider this in his scheduling.</a:t>
            </a:r>
          </a:p>
        </p:txBody>
      </p:sp>
      <p:pic>
        <p:nvPicPr>
          <p:cNvPr id="8" name="Picture 7"/>
          <p:cNvPicPr>
            <a:picLocks noChangeAspect="1"/>
          </p:cNvPicPr>
          <p:nvPr/>
        </p:nvPicPr>
        <p:blipFill>
          <a:blip r:embed="rId2"/>
          <a:stretch>
            <a:fillRect/>
          </a:stretch>
        </p:blipFill>
        <p:spPr>
          <a:xfrm>
            <a:off x="2743200" y="2090519"/>
            <a:ext cx="3267075" cy="866775"/>
          </a:xfrm>
          <a:prstGeom prst="rect">
            <a:avLst/>
          </a:prstGeom>
        </p:spPr>
      </p:pic>
      <p:sp>
        <p:nvSpPr>
          <p:cNvPr id="9" name="TextBox 8"/>
          <p:cNvSpPr txBox="1"/>
          <p:nvPr/>
        </p:nvSpPr>
        <p:spPr>
          <a:xfrm>
            <a:off x="845820" y="3220382"/>
            <a:ext cx="7239000" cy="646331"/>
          </a:xfrm>
          <a:prstGeom prst="rect">
            <a:avLst/>
          </a:prstGeom>
          <a:solidFill>
            <a:schemeClr val="bg2"/>
          </a:solidFill>
          <a:ln>
            <a:solidFill>
              <a:schemeClr val="accent6"/>
            </a:solidFill>
          </a:ln>
        </p:spPr>
        <p:txBody>
          <a:bodyPr wrap="square" rtlCol="0">
            <a:spAutoFit/>
          </a:bodyPr>
          <a:lstStyle/>
          <a:p>
            <a:r>
              <a:rPr lang="en-US" dirty="0"/>
              <a:t>The decision is to reject the null hypothesis because the test statistic of 4.23 is larger than the critical value of 3.87.</a:t>
            </a:r>
          </a:p>
        </p:txBody>
      </p:sp>
    </p:spTree>
    <p:extLst>
      <p:ext uri="{BB962C8B-B14F-4D97-AF65-F5344CB8AC3E}">
        <p14:creationId xmlns:p14="http://schemas.microsoft.com/office/powerpoint/2010/main" val="261289603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ANOVA: Analysis of Variance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A one-way ANOVA is used to compare two or more treatment means</a:t>
            </a:r>
          </a:p>
          <a:p>
            <a:r>
              <a:rPr lang="en-US" dirty="0"/>
              <a:t>ANOVA was first developed for use in agriculture; the term treatment was used to identify how different plots of land were treated with different fertilizers</a:t>
            </a:r>
          </a:p>
          <a:p>
            <a:r>
              <a:rPr lang="en-US" dirty="0"/>
              <a:t>A treatment is a source of variation</a:t>
            </a:r>
          </a:p>
          <a:p>
            <a:r>
              <a:rPr lang="en-US" dirty="0"/>
              <a:t>The assumptions underlying ANOVA are:</a:t>
            </a:r>
          </a:p>
          <a:p>
            <a:pPr lvl="1"/>
            <a:r>
              <a:rPr lang="en-US" sz="2600" dirty="0">
                <a:solidFill>
                  <a:schemeClr val="tx1"/>
                </a:solidFill>
              </a:rPr>
              <a:t>The populations follow the normal distribution.</a:t>
            </a:r>
          </a:p>
          <a:p>
            <a:pPr lvl="1"/>
            <a:r>
              <a:rPr lang="en-US" sz="2600" dirty="0">
                <a:solidFill>
                  <a:schemeClr val="tx1"/>
                </a:solidFill>
              </a:rPr>
              <a:t>The populations have equal standard deviations (σ).</a:t>
            </a:r>
          </a:p>
          <a:p>
            <a:pPr lvl="1"/>
            <a:r>
              <a:rPr lang="en-US" sz="2600" dirty="0">
                <a:solidFill>
                  <a:schemeClr val="tx1"/>
                </a:solidFill>
              </a:rPr>
              <a:t>The populations are independent.</a:t>
            </a:r>
          </a:p>
        </p:txBody>
      </p:sp>
      <p:sp>
        <p:nvSpPr>
          <p:cNvPr id="5" name="Slide Number Placeholder 4"/>
          <p:cNvSpPr>
            <a:spLocks noGrp="1"/>
          </p:cNvSpPr>
          <p:nvPr>
            <p:ph type="sldNum" sz="quarter" idx="12"/>
          </p:nvPr>
        </p:nvSpPr>
        <p:spPr/>
        <p:txBody>
          <a:bodyPr/>
          <a:lstStyle/>
          <a:p>
            <a:r>
              <a:rPr lang="en-US" dirty="0"/>
              <a:t>12-</a:t>
            </a:r>
            <a:fld id="{F38DF745-7D3F-47F4-83A3-874385CFAA69}" type="slidenum">
              <a:rPr lang="en-US" smtClean="0"/>
              <a:pPr/>
              <a:t>8</a:t>
            </a:fld>
            <a:endParaRPr lang="en-US" dirty="0"/>
          </a:p>
        </p:txBody>
      </p:sp>
    </p:spTree>
    <p:extLst>
      <p:ext uri="{BB962C8B-B14F-4D97-AF65-F5344CB8AC3E}">
        <p14:creationId xmlns:p14="http://schemas.microsoft.com/office/powerpoint/2010/main" val="2324051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ANOVA Example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612648" y="1338739"/>
            <a:ext cx="4645152" cy="2308324"/>
          </a:xfrm>
          <a:prstGeom prst="rect">
            <a:avLst/>
          </a:prstGeom>
          <a:solidFill>
            <a:schemeClr val="bg2"/>
          </a:solidFill>
          <a:ln>
            <a:solidFill>
              <a:schemeClr val="accent6"/>
            </a:solidFill>
          </a:ln>
        </p:spPr>
        <p:txBody>
          <a:bodyPr wrap="square" rtlCol="0">
            <a:spAutoFit/>
          </a:bodyPr>
          <a:lstStyle/>
          <a:p>
            <a:r>
              <a:rPr lang="en-US" dirty="0"/>
              <a:t>Joyce Kuhlman manages a regional financial center. She wishes to compare the productivity, as measured by the number of customers served, among three employees. Four days are randomly selected and the number of customers served by each employee is recorded. Is there a difference in the mean number of customers served?</a:t>
            </a:r>
          </a:p>
        </p:txBody>
      </p:sp>
      <p:sp>
        <p:nvSpPr>
          <p:cNvPr id="2" name="Slide Number Placeholder 1"/>
          <p:cNvSpPr>
            <a:spLocks noGrp="1"/>
          </p:cNvSpPr>
          <p:nvPr>
            <p:ph type="sldNum" sz="quarter" idx="12"/>
          </p:nvPr>
        </p:nvSpPr>
        <p:spPr/>
        <p:txBody>
          <a:bodyPr/>
          <a:lstStyle/>
          <a:p>
            <a:r>
              <a:rPr lang="en-US" dirty="0"/>
              <a:t>12-</a:t>
            </a:r>
            <a:fld id="{A68F1C3D-7991-4430-8FD2-6BE0AA8A1311}" type="slidenum">
              <a:rPr lang="en-US" smtClean="0"/>
              <a:pPr/>
              <a:t>9</a:t>
            </a:fld>
            <a:endParaRPr lang="en-US" dirty="0"/>
          </a:p>
        </p:txBody>
      </p:sp>
      <p:pic>
        <p:nvPicPr>
          <p:cNvPr id="10" name="Picture 9"/>
          <p:cNvPicPr>
            <a:picLocks noChangeAspect="1"/>
          </p:cNvPicPr>
          <p:nvPr/>
        </p:nvPicPr>
        <p:blipFill>
          <a:blip r:embed="rId3"/>
          <a:stretch>
            <a:fillRect/>
          </a:stretch>
        </p:blipFill>
        <p:spPr>
          <a:xfrm>
            <a:off x="5534025" y="1211627"/>
            <a:ext cx="2943225" cy="2483932"/>
          </a:xfrm>
          <a:prstGeom prst="rect">
            <a:avLst/>
          </a:prstGeom>
        </p:spPr>
      </p:pic>
      <p:pic>
        <p:nvPicPr>
          <p:cNvPr id="11" name="Picture 10"/>
          <p:cNvPicPr>
            <a:picLocks noChangeAspect="1"/>
          </p:cNvPicPr>
          <p:nvPr/>
        </p:nvPicPr>
        <p:blipFill>
          <a:blip r:embed="rId4"/>
          <a:stretch>
            <a:fillRect/>
          </a:stretch>
        </p:blipFill>
        <p:spPr>
          <a:xfrm>
            <a:off x="5486400" y="3827286"/>
            <a:ext cx="2971800" cy="2430639"/>
          </a:xfrm>
          <a:prstGeom prst="rect">
            <a:avLst/>
          </a:prstGeom>
        </p:spPr>
      </p:pic>
      <p:pic>
        <p:nvPicPr>
          <p:cNvPr id="7" name="Picture 6" descr="Screen Shot 2020-10-30 at 2.18.59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 y="3785291"/>
            <a:ext cx="5257800" cy="2386909"/>
          </a:xfrm>
          <a:prstGeom prst="rect">
            <a:avLst/>
          </a:prstGeom>
        </p:spPr>
      </p:pic>
    </p:spTree>
    <p:extLst>
      <p:ext uri="{BB962C8B-B14F-4D97-AF65-F5344CB8AC3E}">
        <p14:creationId xmlns:p14="http://schemas.microsoft.com/office/powerpoint/2010/main" val="40719979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3467</TotalTime>
  <Words>3561</Words>
  <Application>Microsoft Macintosh PowerPoint</Application>
  <PresentationFormat>On-screen Show (4:3)</PresentationFormat>
  <Paragraphs>224</Paragraphs>
  <Slides>19</Slides>
  <Notes>16</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Origin</vt:lpstr>
      <vt:lpstr>Analysis of Variance</vt:lpstr>
      <vt:lpstr>Learning Objectives</vt:lpstr>
      <vt:lpstr>Characteristics of the F Distribution</vt:lpstr>
      <vt:lpstr>Comparing Two Population Variances</vt:lpstr>
      <vt:lpstr>Compare Two Population Variances Example</vt:lpstr>
      <vt:lpstr>Compare Two Population Variances Example (2 of 3)</vt:lpstr>
      <vt:lpstr>Compare Two Population Variances Example (3 of 3)</vt:lpstr>
      <vt:lpstr>ANOVA: Analysis of Variance</vt:lpstr>
      <vt:lpstr>ANOVA Example</vt:lpstr>
      <vt:lpstr>The ANOVA Test</vt:lpstr>
      <vt:lpstr>The ANOVA Test Continued</vt:lpstr>
      <vt:lpstr>Finding the Value of F</vt:lpstr>
      <vt:lpstr>Finding the Value of F Example</vt:lpstr>
      <vt:lpstr>Pairs of Means</vt:lpstr>
      <vt:lpstr>Pairs of Means Analysis Example</vt:lpstr>
      <vt:lpstr>Chapter 12 Practice Problems</vt:lpstr>
      <vt:lpstr>Question 5</vt:lpstr>
      <vt:lpstr>Question 9</vt:lpstr>
      <vt:lpstr>Question 11</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Campbell</dc:creator>
  <cp:lastModifiedBy>Agate Development</cp:lastModifiedBy>
  <cp:revision>278</cp:revision>
  <dcterms:created xsi:type="dcterms:W3CDTF">2011-09-06T13:22:08Z</dcterms:created>
  <dcterms:modified xsi:type="dcterms:W3CDTF">2020-10-30T19:34:08Z</dcterms:modified>
</cp:coreProperties>
</file>