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8"/>
  </p:notesMasterIdLst>
  <p:handoutMasterIdLst>
    <p:handoutMasterId r:id="rId29"/>
  </p:handoutMasterIdLst>
  <p:sldIdLst>
    <p:sldId id="256" r:id="rId2"/>
    <p:sldId id="257" r:id="rId3"/>
    <p:sldId id="258" r:id="rId4"/>
    <p:sldId id="262" r:id="rId5"/>
    <p:sldId id="263" r:id="rId6"/>
    <p:sldId id="264" r:id="rId7"/>
    <p:sldId id="275" r:id="rId8"/>
    <p:sldId id="259" r:id="rId9"/>
    <p:sldId id="265" r:id="rId10"/>
    <p:sldId id="266" r:id="rId11"/>
    <p:sldId id="267" r:id="rId12"/>
    <p:sldId id="268" r:id="rId13"/>
    <p:sldId id="260" r:id="rId14"/>
    <p:sldId id="269" r:id="rId15"/>
    <p:sldId id="270" r:id="rId16"/>
    <p:sldId id="276" r:id="rId17"/>
    <p:sldId id="261" r:id="rId18"/>
    <p:sldId id="271" r:id="rId19"/>
    <p:sldId id="272" r:id="rId20"/>
    <p:sldId id="273" r:id="rId21"/>
    <p:sldId id="274"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09" autoAdjust="0"/>
    <p:restoredTop sz="74165" autoAdjust="0"/>
  </p:normalViewPr>
  <p:slideViewPr>
    <p:cSldViewPr>
      <p:cViewPr varScale="1">
        <p:scale>
          <a:sx n="82" d="100"/>
          <a:sy n="82" d="100"/>
        </p:scale>
        <p:origin x="-2568" y="-112"/>
      </p:cViewPr>
      <p:guideLst>
        <p:guide orient="horz" pos="2160"/>
        <p:guide pos="2880"/>
      </p:guideLst>
    </p:cSldViewPr>
  </p:slideViewPr>
  <p:outlineViewPr>
    <p:cViewPr>
      <p:scale>
        <a:sx n="33" d="100"/>
        <a:sy n="33" d="100"/>
      </p:scale>
      <p:origin x="8" y="19240"/>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commentAuthors" Target="commentAuthors.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10/30/20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10/30/20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chapter, we expand the idea of hypothesis testing to two populations. We begin with</a:t>
            </a:r>
            <a:r>
              <a:rPr lang="en-US" baseline="0" dirty="0"/>
              <a:t> the case in which we select random samples from two independent populations and investigate whether these populations have the same mean.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formula 11-3 to pool the sample variances</a:t>
            </a:r>
            <a:r>
              <a:rPr lang="en-US" baseline="0" dirty="0"/>
              <a:t> (sample standard deviations squared). Use formula 11-4 to calculate t. Excel has a procedure that will perform these calculations. The details can be found in Appendix 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1631875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previous examples, although</a:t>
            </a:r>
            <a:r>
              <a:rPr lang="en-US" baseline="0" dirty="0"/>
              <a:t> we did not know the population standard deviations, we assumed they were equal. In many cases, that is a reasonable assumption, but what if it is not? If it is not reasonable to assume the population standard deviations are equal then we use s</a:t>
            </a:r>
            <a:r>
              <a:rPr lang="en-US" baseline="-25000" dirty="0"/>
              <a:t>1</a:t>
            </a:r>
            <a:r>
              <a:rPr lang="en-US" baseline="0" dirty="0"/>
              <a:t> and s</a:t>
            </a:r>
            <a:r>
              <a:rPr lang="en-US" baseline="-25000" dirty="0"/>
              <a:t>2</a:t>
            </a:r>
            <a:r>
              <a:rPr lang="en-US" baseline="0" dirty="0"/>
              <a:t> in place of the population standard deviations and n</a:t>
            </a:r>
            <a:r>
              <a:rPr lang="en-US" baseline="-25000" dirty="0"/>
              <a:t>1</a:t>
            </a:r>
            <a:r>
              <a:rPr lang="en-US" baseline="0" dirty="0"/>
              <a:t> and n</a:t>
            </a:r>
            <a:r>
              <a:rPr lang="en-US" baseline="-25000" dirty="0"/>
              <a:t>2</a:t>
            </a:r>
            <a:r>
              <a:rPr lang="en-US" baseline="0" dirty="0"/>
              <a:t> are the respective sample sizes. We adjust the degrees of freedom downward using formula 11-6; this results in a larger value of the test statistic for rejecting the null hypothesis.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4072898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observing there is more variation in the store brand</a:t>
            </a:r>
            <a:r>
              <a:rPr lang="en-US" baseline="0" dirty="0"/>
              <a:t>, it does not seem reasonable to assume the population standard deviations are equal. So we decide to use the t distribution and assume the population standard deviations are not the same.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3503683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adjusting the degrees of freedom with formula 11-6, we use Appendix B.5 to find the critical</a:t>
            </a:r>
            <a:r>
              <a:rPr lang="en-US" baseline="0" dirty="0"/>
              <a:t> values; with </a:t>
            </a:r>
            <a:r>
              <a:rPr lang="en-US" dirty="0"/>
              <a:t>10 degrees</a:t>
            </a:r>
            <a:r>
              <a:rPr lang="en-US" baseline="0" dirty="0"/>
              <a:t> of freedom, a two-tailed test, and the .10 significance level, the critical t values are −1.812 and 1.812. We use formula 11-5 to find the test statistic; −2.474; which falls in the rejection region, so our decision is to reject the null hypothesis. We conclude the mean absorption rate for the two towels is not the same.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3503683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dependent samples, we assume the population distribution of the paired differences has a mean of 0. See the upcoming slides for an example.</a:t>
            </a:r>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36356718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two appraisal firms are reporting similar estimates, then sometimes Schadek Appraisals will</a:t>
            </a:r>
            <a:r>
              <a:rPr lang="en-US" baseline="0" dirty="0"/>
              <a:t> be the higher value and sometimes Bowyer Real Estate will have the higher value. However, the mean of the distribution of differences will be 0. On the other hand, if one of the firms consistently reports larger appraisal values, then the mean of the distribution of the differences will not be 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2994780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If the population mean of the differences is 0, then we conclude there is no difference between the two firms’ appraised values. </a:t>
            </a:r>
            <a:r>
              <a:rPr lang="en-US" dirty="0"/>
              <a:t>A two-tailed test is appropriate because we are interested in whether there is</a:t>
            </a:r>
            <a:r>
              <a:rPr lang="en-US" baseline="0" dirty="0"/>
              <a:t> a difference in the firms’ appraised values. Using Appendix B.5, we have a two-tailed test, 9 degrees of freedom (n-1), and a level of significance of .05, so the critical values are plus or minus 2.262.</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2345472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First, compute the mean (4.6) and the standard deviation (4.402) of the sample differences. Then</a:t>
            </a:r>
            <a:r>
              <a:rPr lang="en-US" baseline="0" dirty="0"/>
              <a:t> compute the test statistic, t (3.305). We decide to reject the null hypothesis; the test statistic t, is greater than the critical value, 2.262. The two firms’ appraised property values are different; in other words, each firm is appraising the same property with a different value.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Excel statistical software can perform the calculations in formula 11-7 for us. See your textbook for details.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4171785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first type of dependent sample</a:t>
            </a:r>
            <a:r>
              <a:rPr lang="en-US" baseline="0" dirty="0"/>
              <a:t> is sometimes referred to as the “before” and “after” study. In the Nickel S &amp; L example, w</a:t>
            </a:r>
            <a:r>
              <a:rPr lang="en-US" dirty="0"/>
              <a:t>hat if we had assumed that we have two independent samples rather than dependent samples of real estate? We would have pooled the variances of</a:t>
            </a:r>
            <a:r>
              <a:rPr lang="en-US" baseline="0" dirty="0"/>
              <a:t> the samples</a:t>
            </a:r>
            <a:r>
              <a:rPr lang="en-US" dirty="0"/>
              <a:t> and then used formula 11-4 for t, t would equal .716 which is much less than the critical value 2.101. The null hypothesis would not be rejected.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hypothesis test based on dependent samples eliminates the variation between the values of the properties and focuses only on the comparisons in the two appraisals for each property.</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2647086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Two-tailed test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&lt; −2.054 or </a:t>
            </a:r>
            <a:r>
              <a:rPr lang="en-US" sz="1200" b="0" i="1" u="none" strike="noStrike" kern="1200" baseline="0" dirty="0">
                <a:solidFill>
                  <a:schemeClr val="tx1"/>
                </a:solidFill>
                <a:latin typeface="+mn-lt"/>
                <a:ea typeface="+mn-ea"/>
                <a:cs typeface="+mn-cs"/>
              </a:rPr>
              <a:t>z </a:t>
            </a:r>
            <a:r>
              <a:rPr lang="en-US" sz="1200" b="0" i="0" u="none" strike="noStrike" kern="1200" baseline="0" dirty="0">
                <a:solidFill>
                  <a:schemeClr val="tx1"/>
                </a:solidFill>
                <a:latin typeface="+mn-lt"/>
                <a:ea typeface="+mn-ea"/>
                <a:cs typeface="+mn-cs"/>
              </a:rPr>
              <a:t>&gt; 2.054</a:t>
            </a:r>
          </a:p>
          <a:p>
            <a:r>
              <a:rPr lang="pl-PL" sz="1200" b="1" i="0" u="none" strike="noStrike" kern="1200" baseline="0" dirty="0">
                <a:solidFill>
                  <a:schemeClr val="tx1"/>
                </a:solidFill>
                <a:latin typeface="+mn-lt"/>
                <a:ea typeface="+mn-ea"/>
                <a:cs typeface="+mn-cs"/>
              </a:rPr>
              <a:t>c. </a:t>
            </a:r>
            <a:r>
              <a:rPr lang="pl-PL" sz="1200" b="0" i="1" u="none" strike="noStrike" kern="1200" baseline="0" dirty="0">
                <a:solidFill>
                  <a:schemeClr val="tx1"/>
                </a:solidFill>
                <a:latin typeface="+mn-lt"/>
                <a:ea typeface="+mn-ea"/>
                <a:cs typeface="+mn-cs"/>
              </a:rPr>
              <a:t>z </a:t>
            </a:r>
            <a:r>
              <a:rPr lang="pl-PL"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t>
            </a:r>
            <a:r>
              <a:rPr lang="pl-PL" sz="1200" b="0" i="0" u="none" strike="noStrike" kern="1200" baseline="0" dirty="0">
                <a:solidFill>
                  <a:schemeClr val="tx1"/>
                </a:solidFill>
                <a:latin typeface="+mn-lt"/>
                <a:ea typeface="+mn-ea"/>
                <a:cs typeface="+mn-cs"/>
              </a:rPr>
              <a:t>102 − 99</a:t>
            </a:r>
            <a:r>
              <a:rPr lang="en-US" sz="1200" b="0" i="0" u="none" strike="noStrike" kern="1200" baseline="0" dirty="0">
                <a:solidFill>
                  <a:schemeClr val="tx1"/>
                </a:solidFill>
                <a:latin typeface="+mn-lt"/>
                <a:ea typeface="+mn-ea"/>
                <a:cs typeface="+mn-cs"/>
              </a:rPr>
              <a:t>) / SQRT((</a:t>
            </a:r>
            <a:r>
              <a:rPr lang="pl-PL" sz="1200" b="0" i="0" u="none" strike="noStrike" kern="1200" baseline="0" dirty="0">
                <a:solidFill>
                  <a:schemeClr val="tx1"/>
                </a:solidFill>
                <a:latin typeface="+mn-lt"/>
                <a:ea typeface="+mn-ea"/>
                <a:cs typeface="+mn-cs"/>
              </a:rPr>
              <a:t>5</a:t>
            </a:r>
            <a:r>
              <a:rPr lang="en-US" sz="1200" b="0" i="0" u="none" strike="noStrike" kern="1200" baseline="0" dirty="0">
                <a:solidFill>
                  <a:schemeClr val="tx1"/>
                </a:solidFill>
                <a:latin typeface="+mn-lt"/>
                <a:ea typeface="+mn-ea"/>
                <a:cs typeface="+mn-cs"/>
              </a:rPr>
              <a:t>^2 /</a:t>
            </a:r>
            <a:r>
              <a:rPr lang="pl-PL" sz="1200" b="0" i="0" u="none" strike="noStrike" kern="1200" baseline="0" dirty="0">
                <a:solidFill>
                  <a:schemeClr val="tx1"/>
                </a:solidFill>
                <a:latin typeface="+mn-lt"/>
                <a:ea typeface="+mn-ea"/>
                <a:cs typeface="+mn-cs"/>
              </a:rPr>
              <a:t> 40</a:t>
            </a:r>
            <a:r>
              <a:rPr lang="en-US" sz="1200" b="0" i="0" u="none" strike="noStrike" kern="1200" baseline="0" dirty="0">
                <a:solidFill>
                  <a:schemeClr val="tx1"/>
                </a:solidFill>
                <a:latin typeface="+mn-lt"/>
                <a:ea typeface="+mn-ea"/>
                <a:cs typeface="+mn-cs"/>
              </a:rPr>
              <a:t>)</a:t>
            </a:r>
            <a:r>
              <a:rPr lang="pl-PL" sz="1200" b="0" i="0" u="none" strike="noStrike" kern="1200" baseline="0" dirty="0">
                <a:solidFill>
                  <a:schemeClr val="tx1"/>
                </a:solidFill>
                <a:latin typeface="+mn-lt"/>
                <a:ea typeface="+mn-ea"/>
                <a:cs typeface="+mn-cs"/>
              </a:rPr>
              <a:t> + </a:t>
            </a:r>
            <a:r>
              <a:rPr lang="en-US" sz="1200" b="0" i="0" u="none" strike="noStrike" kern="1200" baseline="0" dirty="0">
                <a:solidFill>
                  <a:schemeClr val="tx1"/>
                </a:solidFill>
                <a:latin typeface="+mn-lt"/>
                <a:ea typeface="+mn-ea"/>
                <a:cs typeface="+mn-cs"/>
              </a:rPr>
              <a:t>(</a:t>
            </a:r>
            <a:r>
              <a:rPr lang="pl-PL" sz="1200" b="0" i="0" u="none" strike="noStrike" kern="1200" baseline="0" dirty="0">
                <a:solidFill>
                  <a:schemeClr val="tx1"/>
                </a:solidFill>
                <a:latin typeface="+mn-lt"/>
                <a:ea typeface="+mn-ea"/>
                <a:cs typeface="+mn-cs"/>
              </a:rPr>
              <a:t>6</a:t>
            </a:r>
            <a:r>
              <a:rPr lang="en-US" sz="1200" b="0" i="0" u="none" strike="noStrike" kern="1200" baseline="0" dirty="0">
                <a:solidFill>
                  <a:schemeClr val="tx1"/>
                </a:solidFill>
                <a:latin typeface="+mn-lt"/>
                <a:ea typeface="+mn-ea"/>
                <a:cs typeface="+mn-cs"/>
              </a:rPr>
              <a:t>^</a:t>
            </a:r>
            <a:r>
              <a:rPr lang="pl-PL" sz="1200" b="0" i="0" u="none" strike="noStrike" kern="1200" baseline="0" dirty="0">
                <a:solidFill>
                  <a:schemeClr val="tx1"/>
                </a:solidFill>
                <a:latin typeface="+mn-lt"/>
                <a:ea typeface="+mn-ea"/>
                <a:cs typeface="+mn-cs"/>
              </a:rPr>
              <a:t>2 </a:t>
            </a:r>
            <a:r>
              <a:rPr lang="en-US" sz="1200" b="0" i="0" u="none" strike="noStrike" kern="1200" baseline="0" dirty="0">
                <a:solidFill>
                  <a:schemeClr val="tx1"/>
                </a:solidFill>
                <a:latin typeface="+mn-lt"/>
                <a:ea typeface="+mn-ea"/>
                <a:cs typeface="+mn-cs"/>
              </a:rPr>
              <a:t>/ </a:t>
            </a:r>
            <a:r>
              <a:rPr lang="pl-PL" sz="1200" b="0" i="0" u="none" strike="noStrike" kern="1200" baseline="0" dirty="0">
                <a:solidFill>
                  <a:schemeClr val="tx1"/>
                </a:solidFill>
                <a:latin typeface="+mn-lt"/>
                <a:ea typeface="+mn-ea"/>
                <a:cs typeface="+mn-cs"/>
              </a:rPr>
              <a:t>50</a:t>
            </a:r>
            <a:r>
              <a:rPr lang="en-US" sz="1200" b="0" i="0" u="none" strike="noStrike" kern="1200" baseline="0" dirty="0">
                <a:solidFill>
                  <a:schemeClr val="tx1"/>
                </a:solidFill>
                <a:latin typeface="+mn-lt"/>
                <a:ea typeface="+mn-ea"/>
                <a:cs typeface="+mn-cs"/>
              </a:rPr>
              <a:t>))</a:t>
            </a:r>
            <a:r>
              <a:rPr lang="pl-PL" sz="1200" b="0" i="0" u="none" strike="noStrike" kern="1200" baseline="0" dirty="0">
                <a:solidFill>
                  <a:schemeClr val="tx1"/>
                </a:solidFill>
                <a:latin typeface="+mn-lt"/>
                <a:ea typeface="+mn-ea"/>
                <a:cs typeface="+mn-cs"/>
              </a:rPr>
              <a:t> = 2.59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Using the </a:t>
            </a:r>
            <a:r>
              <a:rPr lang="en-US" sz="1200" b="0" i="1" u="none" strike="noStrike" kern="1200" baseline="0" dirty="0">
                <a:solidFill>
                  <a:schemeClr val="tx1"/>
                </a:solidFill>
                <a:latin typeface="+mn-lt"/>
                <a:ea typeface="+mn-ea"/>
                <a:cs typeface="+mn-cs"/>
              </a:rPr>
              <a:t>z</a:t>
            </a:r>
            <a:r>
              <a:rPr lang="en-US" sz="1200" b="0" i="0" u="none" strike="noStrike" kern="1200" baseline="0" dirty="0">
                <a:solidFill>
                  <a:schemeClr val="tx1"/>
                </a:solidFill>
                <a:latin typeface="+mn-lt"/>
                <a:ea typeface="+mn-ea"/>
                <a:cs typeface="+mn-cs"/>
              </a:rPr>
              <a:t>-table,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 .0096, found by 2(.5000 −.4952).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23</a:t>
            </a:fld>
            <a:endParaRPr lang="en-US" dirty="0"/>
          </a:p>
        </p:txBody>
      </p:sp>
    </p:spTree>
    <p:extLst>
      <p:ext uri="{BB962C8B-B14F-4D97-AF65-F5344CB8AC3E}">
        <p14:creationId xmlns:p14="http://schemas.microsoft.com/office/powerpoint/2010/main" val="3088080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select</a:t>
            </a:r>
            <a:r>
              <a:rPr lang="en-US" baseline="0" dirty="0"/>
              <a:t> random samples from two populations to determine whether the population means are equal. Here are examples of some questions we might want to test.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38204311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&gt; 2.120 or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&lt; −2.120. </a:t>
            </a:r>
            <a:r>
              <a:rPr lang="en-US" sz="1200" b="0" i="1" u="none" strike="noStrike" kern="1200" baseline="0" dirty="0">
                <a:solidFill>
                  <a:schemeClr val="tx1"/>
                </a:solidFill>
                <a:latin typeface="+mn-lt"/>
                <a:ea typeface="+mn-ea"/>
                <a:cs typeface="+mn-cs"/>
              </a:rPr>
              <a:t>df </a:t>
            </a:r>
            <a:r>
              <a:rPr lang="en-US" sz="1200" b="0" i="0" u="none" strike="noStrike" kern="1200" baseline="0" dirty="0">
                <a:solidFill>
                  <a:schemeClr val="tx1"/>
                </a:solidFill>
                <a:latin typeface="+mn-lt"/>
                <a:ea typeface="+mn-ea"/>
                <a:cs typeface="+mn-cs"/>
              </a:rPr>
              <a:t>= 10 + 8 − 2 = 16. </a:t>
            </a:r>
          </a:p>
          <a:p>
            <a:r>
              <a:rPr lang="en-US" sz="1200" b="1" i="0" u="none" strike="noStrike" kern="1200" baseline="0" dirty="0">
                <a:solidFill>
                  <a:schemeClr val="tx1"/>
                </a:solidFill>
                <a:latin typeface="+mn-lt"/>
                <a:ea typeface="+mn-ea"/>
                <a:cs typeface="+mn-cs"/>
              </a:rPr>
              <a:t>b. </a:t>
            </a:r>
            <a:r>
              <a:rPr lang="en-US" sz="1200" b="0" i="1" u="none" strike="noStrike" kern="1200" baseline="0" dirty="0">
                <a:solidFill>
                  <a:schemeClr val="tx1"/>
                </a:solidFill>
                <a:latin typeface="+mn-lt"/>
                <a:ea typeface="+mn-ea"/>
                <a:cs typeface="+mn-cs"/>
              </a:rPr>
              <a:t>s</a:t>
            </a:r>
            <a:r>
              <a:rPr lang="en-US" sz="1200" b="0" i="0" u="none" strike="noStrike" kern="1200" baseline="0" dirty="0">
                <a:solidFill>
                  <a:schemeClr val="tx1"/>
                </a:solidFill>
                <a:latin typeface="+mn-lt"/>
                <a:ea typeface="+mn-ea"/>
                <a:cs typeface="+mn-cs"/>
              </a:rPr>
              <a:t>2</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 ((10 − 1)(4)^2 + (8 − 1)(5)^2) / (10 + 8 − 2) = 19.9375 </a:t>
            </a:r>
          </a:p>
          <a:p>
            <a:r>
              <a:rPr lang="en-US" sz="1200" b="1" i="0" u="none" strike="noStrike" kern="1200" baseline="0" dirty="0">
                <a:solidFill>
                  <a:schemeClr val="tx1"/>
                </a:solidFill>
                <a:latin typeface="+mn-lt"/>
                <a:ea typeface="+mn-ea"/>
                <a:cs typeface="+mn-cs"/>
              </a:rPr>
              <a:t>c.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 (23 − 26) / SQRT( 9.9375( 1/10 + 1/8) = −1.416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Do not 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Using a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calculator or statistical software,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.1759. From the </a:t>
            </a:r>
            <a:r>
              <a:rPr lang="en-US" sz="1200" b="0" i="1" u="none" strike="noStrike" kern="1200" baseline="0" dirty="0">
                <a:solidFill>
                  <a:schemeClr val="tx1"/>
                </a:solidFill>
                <a:latin typeface="+mn-lt"/>
                <a:ea typeface="+mn-ea"/>
                <a:cs typeface="+mn-cs"/>
              </a:rPr>
              <a:t>t</a:t>
            </a:r>
            <a:r>
              <a:rPr lang="en-US" sz="1200" b="0" i="0" u="none" strike="noStrike" kern="1200" baseline="0" dirty="0">
                <a:solidFill>
                  <a:schemeClr val="tx1"/>
                </a:solidFill>
                <a:latin typeface="+mn-lt"/>
                <a:ea typeface="+mn-ea"/>
                <a:cs typeface="+mn-cs"/>
              </a:rPr>
              <a:t>-table we estimate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greater than 0.10 and less than 0.20.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24</a:t>
            </a:fld>
            <a:endParaRPr lang="en-US" dirty="0"/>
          </a:p>
        </p:txBody>
      </p:sp>
    </p:spTree>
    <p:extLst>
      <p:ext uri="{BB962C8B-B14F-4D97-AF65-F5344CB8AC3E}">
        <p14:creationId xmlns:p14="http://schemas.microsoft.com/office/powerpoint/2010/main" val="251652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a:t>
            </a:r>
            <a:r>
              <a:rPr lang="en-US" sz="1200" b="0" i="1" u="none" strike="noStrike" kern="1200" baseline="0" dirty="0">
                <a:solidFill>
                  <a:schemeClr val="tx1"/>
                </a:solidFill>
                <a:latin typeface="+mn-lt"/>
                <a:ea typeface="+mn-ea"/>
                <a:cs typeface="+mn-cs"/>
              </a:rPr>
              <a:t>df </a:t>
            </a:r>
            <a:r>
              <a:rPr lang="en-US" sz="1200" b="0" i="0" u="none" strike="noStrike" kern="1200" baseline="0" dirty="0">
                <a:solidFill>
                  <a:schemeClr val="tx1"/>
                </a:solidFill>
                <a:latin typeface="+mn-lt"/>
                <a:ea typeface="+mn-ea"/>
                <a:cs typeface="+mn-cs"/>
              </a:rPr>
              <a:t>= ((697,225/16 + 2,387,025/18 )^2) / ((697,225/16)^2/(16 − 1) + (2,387,025/18)^2/(18 − 1) = 26.7 →26</a:t>
            </a:r>
            <a:r>
              <a:rPr lang="en-US" sz="1200" b="0" i="1" u="none" strike="noStrike" kern="1200" baseline="0" dirty="0">
                <a:solidFill>
                  <a:schemeClr val="tx1"/>
                </a:solidFill>
                <a:latin typeface="+mn-lt"/>
                <a:ea typeface="+mn-ea"/>
                <a:cs typeface="+mn-cs"/>
              </a:rPr>
              <a:t>df </a:t>
            </a:r>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a:t>
            </a:r>
            <a:r>
              <a:rPr lang="el-GR" sz="1200" b="0" i="0" u="none" strike="noStrike" kern="1200" baseline="0" dirty="0">
                <a:solidFill>
                  <a:schemeClr val="tx1"/>
                </a:solidFill>
                <a:latin typeface="+mn-lt"/>
                <a:ea typeface="+mn-ea"/>
                <a:cs typeface="+mn-cs"/>
              </a:rPr>
              <a:t>μ</a:t>
            </a:r>
            <a:r>
              <a:rPr lang="en-US" sz="1200" b="0" i="0" u="none" strike="noStrike" kern="1200" baseline="0" dirty="0">
                <a:solidFill>
                  <a:schemeClr val="tx1"/>
                </a:solidFill>
                <a:latin typeface="+mn-lt"/>
                <a:ea typeface="+mn-ea"/>
                <a:cs typeface="+mn-cs"/>
              </a:rPr>
              <a:t>Private ≤ </a:t>
            </a:r>
            <a:r>
              <a:rPr lang="el-GR" sz="1200" b="0" i="0" u="none" strike="noStrike" kern="1200" baseline="0" dirty="0">
                <a:solidFill>
                  <a:schemeClr val="tx1"/>
                </a:solidFill>
                <a:latin typeface="+mn-lt"/>
                <a:ea typeface="+mn-ea"/>
                <a:cs typeface="+mn-cs"/>
              </a:rPr>
              <a:t>μ</a:t>
            </a:r>
            <a:r>
              <a:rPr lang="en-US" sz="1200" b="0" i="0" u="none" strike="noStrike" kern="1200" baseline="0" dirty="0">
                <a:solidFill>
                  <a:schemeClr val="tx1"/>
                </a:solidFill>
                <a:latin typeface="+mn-lt"/>
                <a:ea typeface="+mn-ea"/>
                <a:cs typeface="+mn-cs"/>
              </a:rPr>
              <a:t>Public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1: </a:t>
            </a:r>
            <a:r>
              <a:rPr lang="el-GR" sz="1200" b="0" i="0" u="none" strike="noStrike" kern="1200" baseline="0" dirty="0">
                <a:solidFill>
                  <a:schemeClr val="tx1"/>
                </a:solidFill>
                <a:latin typeface="+mn-lt"/>
                <a:ea typeface="+mn-ea"/>
                <a:cs typeface="+mn-cs"/>
              </a:rPr>
              <a:t>μ</a:t>
            </a:r>
            <a:r>
              <a:rPr lang="en-US" sz="1200" b="0" i="0" u="none" strike="noStrike" kern="1200" baseline="0" dirty="0">
                <a:solidFill>
                  <a:schemeClr val="tx1"/>
                </a:solidFill>
                <a:latin typeface="+mn-lt"/>
                <a:ea typeface="+mn-ea"/>
                <a:cs typeface="+mn-cs"/>
              </a:rPr>
              <a:t>Private &gt; </a:t>
            </a:r>
            <a:r>
              <a:rPr lang="el-GR" sz="1200" b="0" i="0" u="none" strike="noStrike" kern="1200" baseline="0" dirty="0">
                <a:solidFill>
                  <a:schemeClr val="tx1"/>
                </a:solidFill>
                <a:latin typeface="+mn-lt"/>
                <a:ea typeface="+mn-ea"/>
                <a:cs typeface="+mn-cs"/>
              </a:rPr>
              <a:t>μ</a:t>
            </a:r>
            <a:r>
              <a:rPr lang="en-US" sz="1200" b="0" i="0" u="none" strike="noStrike" kern="1200" baseline="0" dirty="0">
                <a:solidFill>
                  <a:schemeClr val="tx1"/>
                </a:solidFill>
                <a:latin typeface="+mn-lt"/>
                <a:ea typeface="+mn-ea"/>
                <a:cs typeface="+mn-cs"/>
              </a:rPr>
              <a:t>Public </a:t>
            </a:r>
          </a:p>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&gt;1.706. </a:t>
            </a:r>
          </a:p>
          <a:p>
            <a:r>
              <a:rPr lang="en-US" sz="1200" b="1" i="0" u="none" strike="noStrike" kern="1200" baseline="0" dirty="0">
                <a:solidFill>
                  <a:schemeClr val="tx1"/>
                </a:solidFill>
                <a:latin typeface="+mn-lt"/>
                <a:ea typeface="+mn-ea"/>
                <a:cs typeface="+mn-cs"/>
              </a:rPr>
              <a:t>c.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 (12,840 − 11,045)/SQRT(2,387,025/18 + 697,225/16) = 4.276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Reject the null hypothesis. The mean adoption cost from a private agency is greater than the mean adoption cost from a public agency.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1597300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&gt; 2.353. </a:t>
            </a:r>
          </a:p>
          <a:p>
            <a:r>
              <a:rPr lang="en-US" sz="1200" b="1" i="0" u="none" strike="noStrike" kern="1200" baseline="0" dirty="0">
                <a:solidFill>
                  <a:schemeClr val="tx1"/>
                </a:solidFill>
                <a:latin typeface="+mn-lt"/>
                <a:ea typeface="+mn-ea"/>
                <a:cs typeface="+mn-cs"/>
              </a:rPr>
              <a:t>a. </a:t>
            </a:r>
            <a:r>
              <a:rPr lang="en-US" sz="1200" b="0" i="1"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 12 / 4 = 3.00 </a:t>
            </a:r>
          </a:p>
          <a:p>
            <a:r>
              <a:rPr lang="en-US" sz="1200" b="0" i="1" u="none" strike="noStrike" kern="1200" baseline="0" dirty="0">
                <a:solidFill>
                  <a:schemeClr val="tx1"/>
                </a:solidFill>
                <a:latin typeface="+mn-lt"/>
                <a:ea typeface="+mn-ea"/>
                <a:cs typeface="+mn-cs"/>
              </a:rPr>
              <a:t>sd </a:t>
            </a:r>
            <a:r>
              <a:rPr lang="en-US" sz="1200" b="0" i="0" u="none" strike="noStrike" kern="1200" baseline="0" dirty="0">
                <a:solidFill>
                  <a:schemeClr val="tx1"/>
                </a:solidFill>
                <a:latin typeface="+mn-lt"/>
                <a:ea typeface="+mn-ea"/>
                <a:cs typeface="+mn-cs"/>
              </a:rPr>
              <a:t>= SQRT((2 − 3)^2 + (3 − 3)^2 + (3 − 3)^2 + (4 − 3)^2 / (4 − 1)) = 0.816 </a:t>
            </a:r>
          </a:p>
          <a:p>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 3/0.816/√4 = 7.353 </a:t>
            </a:r>
          </a:p>
          <a:p>
            <a:r>
              <a:rPr lang="en-US" sz="1200" b="0" i="0" u="none" strike="noStrike" kern="1200" baseline="0" dirty="0">
                <a:solidFill>
                  <a:schemeClr val="tx1"/>
                </a:solidFill>
                <a:latin typeface="+mn-lt"/>
                <a:ea typeface="+mn-ea"/>
                <a:cs typeface="+mn-cs"/>
              </a:rPr>
              <a:t>Using a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calculator or statistical software,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.0026.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Reject the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The test statistic is greater than the critical value.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less than .05.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There are more defective parts produced on the day shift.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3640636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Recall that the test statistic follows the standard normal distribution when the population standard deviations are known. We’ll use formula 11-2 in the following hypothesis test.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2692104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Let the mean</a:t>
                </a:r>
                <a:r>
                  <a:rPr lang="en-US" baseline="0" dirty="0"/>
                  <a:t> checkout time for the standard customers be</a:t>
                </a:r>
                <a:r>
                  <a:rPr lang="en-US" dirty="0"/>
                  <a:t> </a:t>
                </a:r>
                <a14:m>
                  <m:oMath xmlns:m="http://schemas.openxmlformats.org/officeDocument/2006/math" xmlns="">
                    <m:r>
                      <m:rPr>
                        <m:nor/>
                      </m:rPr>
                      <a:rPr lang="en-US" i="0" smtClean="0">
                        <a:latin typeface="Cambria Math"/>
                        <a:ea typeface="Cambria Math"/>
                      </a:rPr>
                      <m:t>μ</m:t>
                    </m:r>
                    <m:r>
                      <m:rPr>
                        <m:nor/>
                      </m:rPr>
                      <a:rPr lang="en-US" b="0" i="0" baseline="-25000" smtClean="0">
                        <a:latin typeface="Cambria Math"/>
                        <a:ea typeface="Cambria Math"/>
                      </a:rPr>
                      <m:t>S</m:t>
                    </m:r>
                    <m:r>
                      <m:rPr>
                        <m:nor/>
                      </m:rPr>
                      <a:rPr lang="en-US" b="0" i="0" baseline="-25000" smtClean="0">
                        <a:latin typeface="Cambria Math"/>
                        <a:ea typeface="Cambria Math"/>
                      </a:rPr>
                      <m:t>  </m:t>
                    </m:r>
                    <m:r>
                      <m:rPr>
                        <m:nor/>
                      </m:rPr>
                      <a:rPr lang="en-US" b="0" i="0" baseline="0" smtClean="0">
                        <a:latin typeface="Cambria Math"/>
                        <a:ea typeface="Cambria Math"/>
                      </a:rPr>
                      <m:t>and</m:t>
                    </m:r>
                  </m:oMath>
                </a14:m>
                <a:r>
                  <a:rPr lang="en-US" dirty="0"/>
                  <a:t> the mean checkout time</a:t>
                </a:r>
                <a:r>
                  <a:rPr lang="en-US" baseline="0" dirty="0"/>
                  <a:t> for the Fast Lane be </a:t>
                </a:r>
                <a14:m>
                  <m:oMath xmlns:m="http://schemas.openxmlformats.org/officeDocument/2006/math" xmlns="">
                    <m:r>
                      <m:rPr>
                        <m:nor/>
                      </m:rPr>
                      <a:rPr lang="en-US" b="0" i="0" smtClean="0">
                        <a:latin typeface="Cambria Math"/>
                        <a:ea typeface="Cambria Math"/>
                      </a:rPr>
                      <m:t>μ</m:t>
                    </m:r>
                    <m:r>
                      <m:rPr>
                        <m:nor/>
                      </m:rPr>
                      <a:rPr lang="en-US" b="0" i="0" baseline="-25000" smtClean="0">
                        <a:latin typeface="Cambria Math"/>
                        <a:ea typeface="Cambria Math"/>
                      </a:rPr>
                      <m:t>F</m:t>
                    </m:r>
                  </m:oMath>
                </a14:m>
                <a:endParaRPr lang="en-US" b="0" baseline="-25000" dirty="0">
                  <a:ea typeface="Cambria Math"/>
                </a:endParaRPr>
              </a:p>
              <a:p>
                <a:r>
                  <a:rPr lang="en-US" baseline="0" dirty="0"/>
                  <a:t>We recall the level of significance is the probability of rejecting the null hypothesis when it is really true.</a:t>
                </a:r>
              </a:p>
              <a:p>
                <a:r>
                  <a:rPr lang="en-US" baseline="0" dirty="0"/>
                  <a:t>We can use z since we assume the populations are normal and the standard deviations of both populations are known.</a:t>
                </a:r>
              </a:p>
            </p:txBody>
          </p:sp>
        </mc:Choice>
        <mc:Fallback xmlns="">
          <p:sp>
            <p:nvSpPr>
              <p:cNvPr id="3" name="Notes Placeholder 2"/>
              <p:cNvSpPr>
                <a:spLocks noGrp="1"/>
              </p:cNvSpPr>
              <p:nvPr>
                <p:ph type="body" idx="1"/>
              </p:nvPr>
            </p:nvSpPr>
            <p:spPr/>
            <p:txBody>
              <a:bodyPr/>
              <a:lstStyle/>
              <a:p>
                <a:r>
                  <a:rPr lang="en-US" dirty="0" smtClean="0"/>
                  <a:t>Let the mean</a:t>
                </a:r>
                <a:r>
                  <a:rPr lang="en-US" baseline="0" dirty="0" smtClean="0"/>
                  <a:t> checkout time for the standard customers be</a:t>
                </a:r>
                <a:r>
                  <a:rPr lang="en-US" dirty="0" smtClean="0"/>
                  <a:t> </a:t>
                </a:r>
                <a:r>
                  <a:rPr lang="en-US" i="0" smtClean="0">
                    <a:latin typeface="Cambria Math"/>
                    <a:ea typeface="Cambria Math"/>
                  </a:rPr>
                  <a:t>"μ</a:t>
                </a:r>
                <a:r>
                  <a:rPr lang="en-US" b="0" i="0" baseline="-25000" smtClean="0">
                    <a:latin typeface="Cambria Math"/>
                    <a:ea typeface="Cambria Math"/>
                  </a:rPr>
                  <a:t>S  </a:t>
                </a:r>
                <a:r>
                  <a:rPr lang="en-US" b="0" i="0" baseline="0" smtClean="0">
                    <a:latin typeface="Cambria Math"/>
                    <a:ea typeface="Cambria Math"/>
                  </a:rPr>
                  <a:t>and"</a:t>
                </a:r>
                <a:r>
                  <a:rPr lang="en-US" dirty="0" smtClean="0"/>
                  <a:t> let the mean checkout time</a:t>
                </a:r>
                <a:r>
                  <a:rPr lang="en-US" baseline="0" dirty="0" smtClean="0"/>
                  <a:t> for the Fast Lane be </a:t>
                </a:r>
                <a:r>
                  <a:rPr lang="en-US" b="0" i="0" smtClean="0">
                    <a:latin typeface="Cambria Math"/>
                    <a:ea typeface="Cambria Math"/>
                  </a:rPr>
                  <a:t>"μ</a:t>
                </a:r>
                <a:r>
                  <a:rPr lang="en-US" b="0" i="0" baseline="-25000" smtClean="0">
                    <a:latin typeface="Cambria Math"/>
                    <a:ea typeface="Cambria Math"/>
                  </a:rPr>
                  <a:t>F"</a:t>
                </a:r>
                <a:endParaRPr lang="en-US" b="0" baseline="-25000" dirty="0" smtClean="0">
                  <a:ea typeface="Cambria Math"/>
                </a:endParaRPr>
              </a:p>
              <a:p>
                <a:r>
                  <a:rPr lang="en-US" baseline="0" dirty="0" smtClean="0"/>
                  <a:t>We recall the level of significance is the probability of rejecting the null hypothesis when it is really true.</a:t>
                </a:r>
              </a:p>
              <a:p>
                <a:r>
                  <a:rPr lang="en-US" baseline="0" dirty="0" smtClean="0"/>
                  <a:t>We can use z because we assume the populations are normal and the standard deviations of both populations are known.</a:t>
                </a:r>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2689987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alternate hypothesis sign points to the right, so this is a one-tailed, right-tailed test. Go to the t distribution (Appendix B.5); in the table headings, find the row labeled “Level of Significance for One-Tailed Test” and select the column for an alpha of .01. Go to the bottom row with infinite degrees of freedom. The critical z value is 2.326. We assume the population standard deviations are .40 and .30 as shown in the table; then take the sample and calculate the test statistic z = 3.123 which is greater than the critical value of 2.326. We reject the null hypothesis.</a:t>
            </a:r>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2689987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test statistic to compare two means is the t distribution if the population standard deviations are not known.</a:t>
            </a:r>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1187229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In most cases, we do not know the population standard deviations</a:t>
                </a:r>
                <a:r>
                  <a:rPr lang="en-US" baseline="0" dirty="0"/>
                  <a:t> so we will substitute the sample standard deviation, s, for </a:t>
                </a:r>
                <a14:m>
                  <m:oMath xmlns:m="http://schemas.openxmlformats.org/officeDocument/2006/math" xmlns="">
                    <m:r>
                      <m:rPr>
                        <m:nor/>
                      </m:rPr>
                      <a:rPr lang="en-US" i="0" baseline="0" smtClean="0">
                        <a:latin typeface="Cambria Math"/>
                        <a:ea typeface="Cambria Math"/>
                      </a:rPr>
                      <m:t>σ</m:t>
                    </m:r>
                    <m:r>
                      <m:rPr>
                        <m:nor/>
                      </m:rPr>
                      <a:rPr lang="en-US" b="0" i="0" baseline="0" smtClean="0">
                        <a:latin typeface="Cambria Math"/>
                        <a:ea typeface="Cambria Math"/>
                      </a:rPr>
                      <m:t>.</m:t>
                    </m:r>
                  </m:oMath>
                </a14:m>
                <a:endParaRPr lang="en-US" b="0" baseline="0" dirty="0">
                  <a:ea typeface="Cambria Math"/>
                </a:endParaRPr>
              </a:p>
              <a:p>
                <a:r>
                  <a:rPr lang="en-US" baseline="0" dirty="0"/>
                  <a:t>In the next example, we will use another method to compare the sample means to determine if the sampled populations could reasonably have the same mean.</a:t>
                </a:r>
                <a:endParaRPr lang="en-US" dirty="0"/>
              </a:p>
            </p:txBody>
          </p:sp>
        </mc:Choice>
        <mc:Fallback xmlns="">
          <p:sp>
            <p:nvSpPr>
              <p:cNvPr id="3" name="Notes Placeholder 2"/>
              <p:cNvSpPr>
                <a:spLocks noGrp="1"/>
              </p:cNvSpPr>
              <p:nvPr>
                <p:ph type="body" idx="1"/>
              </p:nvPr>
            </p:nvSpPr>
            <p:spPr/>
            <p:txBody>
              <a:bodyPr/>
              <a:lstStyle/>
              <a:p>
                <a:r>
                  <a:rPr lang="en-US" dirty="0" smtClean="0"/>
                  <a:t>In most cases, we do not know the population standard deviations</a:t>
                </a:r>
                <a:r>
                  <a:rPr lang="en-US" baseline="0" dirty="0" smtClean="0"/>
                  <a:t> so we will substitute the sample standard deviation, s, for </a:t>
                </a:r>
                <a:r>
                  <a:rPr lang="en-US" i="0" baseline="0" smtClean="0">
                    <a:latin typeface="Cambria Math"/>
                    <a:ea typeface="Cambria Math"/>
                  </a:rPr>
                  <a:t>"σ</a:t>
                </a:r>
                <a:r>
                  <a:rPr lang="en-US" b="0" i="0" baseline="0" smtClean="0">
                    <a:latin typeface="Cambria Math"/>
                    <a:ea typeface="Cambria Math"/>
                  </a:rPr>
                  <a:t>."</a:t>
                </a:r>
                <a:endParaRPr lang="en-US" b="0" baseline="0" dirty="0" smtClean="0">
                  <a:ea typeface="Cambria Math"/>
                </a:endParaRPr>
              </a:p>
              <a:p>
                <a:r>
                  <a:rPr lang="en-US" baseline="0" dirty="0" smtClean="0"/>
                  <a:t>And we will use another method to compare the sample means to determine if the sampled populations could reasonably have the same mean</a:t>
                </a:r>
                <a:r>
                  <a:rPr lang="en-US" baseline="0" dirty="0" smtClean="0"/>
                  <a:t>.</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1187229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the results</a:t>
            </a:r>
            <a:r>
              <a:rPr lang="en-US" baseline="0" dirty="0"/>
              <a:t> of a</a:t>
            </a:r>
            <a:r>
              <a:rPr lang="en-US" dirty="0"/>
              <a:t> sample</a:t>
            </a:r>
            <a:r>
              <a:rPr lang="en-US" baseline="0" dirty="0"/>
              <a:t> of 5 employees timed using the Welles method and six using the Atkins method. We decide to use the .10 significance level.</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3483488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degrees of freedom is 9 (n</a:t>
            </a:r>
            <a:r>
              <a:rPr lang="en-US" baseline="-25000" dirty="0"/>
              <a:t>W</a:t>
            </a:r>
            <a:r>
              <a:rPr lang="en-US" baseline="0" dirty="0"/>
              <a:t>+n</a:t>
            </a:r>
            <a:r>
              <a:rPr lang="en-US" baseline="-25000" dirty="0"/>
              <a:t>A</a:t>
            </a:r>
            <a:r>
              <a:rPr lang="en-US" baseline="0" dirty="0"/>
              <a:t>-number of samples; so, 5 + 6 − 2 = 9); the critical number values of t from Appendix B.5 for df = 9, a two-tailed test, and the .10 significance level are −1.833 and 1.833. Use formula 3-11 to calculate the sample standard deviations.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3483488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dirty="0"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11-</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11-</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a:prstGeom prst="rect">
            <a:avLst/>
          </a:prstGeo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11-</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r>
              <a:rPr lang="en-US" dirty="0"/>
              <a:t>11-</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11-</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11-</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3" name="Footer Placeholder 2"/>
          <p:cNvSpPr>
            <a:spLocks noGrp="1"/>
          </p:cNvSpPr>
          <p:nvPr>
            <p:ph type="ftr" sz="quarter" idx="3"/>
          </p:nvPr>
        </p:nvSpPr>
        <p:spPr>
          <a:xfrm>
            <a:off x="1981200" y="6356350"/>
            <a:ext cx="4422648" cy="365760"/>
          </a:xfrm>
          <a:prstGeom prst="rect">
            <a:avLst/>
          </a:prstGeom>
        </p:spPr>
        <p:txBody>
          <a:bodyPr vert="horz"/>
          <a:lstStyle>
            <a:lvl1pPr algn="r" eaLnBrk="1" latinLnBrk="0" hangingPunct="1">
              <a:defRPr kumimoji="0" sz="1200">
                <a:solidFill>
                  <a:schemeClr val="tx2"/>
                </a:solidFill>
              </a:defRPr>
            </a:lvl1pPr>
          </a:lstStyle>
          <a:p>
            <a:r>
              <a:rPr lang="en-US" dirty="0"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r>
              <a:rPr lang="en-US" dirty="0"/>
              <a:t>11-</a:t>
            </a:r>
            <a:fld id="{A68F1C3D-7991-4430-8FD2-6BE0AA8A1311}"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4" Type="http://schemas.openxmlformats.org/officeDocument/2006/relationships/image" Target="../media/image10.png"/><Relationship Id="rId5"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5" Type="http://schemas.openxmlformats.org/officeDocument/2006/relationships/image" Target="../media/image21.png"/><Relationship Id="rId6"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9.xml.rels><?xml version="1.0" encoding="UTF-8" standalone="yes"?>
<Relationships xmlns="http://schemas.openxmlformats.org/package/2006/relationships"><Relationship Id="rId4" Type="http://schemas.openxmlformats.org/officeDocument/2006/relationships/image" Target="../media/image27.png"/><Relationship Id="rId5"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image" Target="../media/image29.png"/><Relationship Id="rId5" Type="http://schemas.openxmlformats.org/officeDocument/2006/relationships/image" Target="../media/image26.png"/><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a:t>Two-Sample Tests of Hypothesis</a:t>
            </a:r>
          </a:p>
        </p:txBody>
      </p:sp>
      <p:sp>
        <p:nvSpPr>
          <p:cNvPr id="3" name="Subtitle 2"/>
          <p:cNvSpPr>
            <a:spLocks noGrp="1"/>
          </p:cNvSpPr>
          <p:nvPr>
            <p:ph type="subTitle" idx="1"/>
          </p:nvPr>
        </p:nvSpPr>
        <p:spPr/>
        <p:txBody>
          <a:bodyPr/>
          <a:lstStyle/>
          <a:p>
            <a:r>
              <a:rPr lang="en-US" dirty="0"/>
              <a:t>Chapter 11</a:t>
            </a:r>
          </a:p>
        </p:txBody>
      </p:sp>
      <p:sp>
        <p:nvSpPr>
          <p:cNvPr id="5" name="Footer Placeholder 4"/>
          <p:cNvSpPr>
            <a:spLocks noGrp="1"/>
          </p:cNvSpPr>
          <p:nvPr>
            <p:ph type="ftr" sz="quarter" idx="11"/>
          </p:nvPr>
        </p:nvSpPr>
        <p:spPr>
          <a:xfrm>
            <a:off x="2438400" y="6355080"/>
            <a:ext cx="5791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11-</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Two-Sample Pooled Test Example</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457200" y="1447800"/>
            <a:ext cx="8077200" cy="1754326"/>
          </a:xfrm>
          <a:prstGeom prst="rect">
            <a:avLst/>
          </a:prstGeom>
          <a:solidFill>
            <a:schemeClr val="bg2"/>
          </a:solidFill>
          <a:ln>
            <a:solidFill>
              <a:schemeClr val="accent6"/>
            </a:solidFill>
          </a:ln>
        </p:spPr>
        <p:txBody>
          <a:bodyPr wrap="square" rtlCol="0">
            <a:spAutoFit/>
          </a:bodyPr>
          <a:lstStyle/>
          <a:p>
            <a:r>
              <a:rPr lang="en-US" dirty="0"/>
              <a:t>Owens Lawn Care Inc. manufactures and assembles lawnmowers that are shipped to dealers throughout the United States and Canada. Two different procedures have been proposed for mounting the engine on the frame of the lawnmower, the Welles method and the Atkins method. The question is, is there a difference in the methods’ mean time to mount the engines on the frames of the lawnmowers?</a:t>
            </a:r>
          </a:p>
          <a:p>
            <a:r>
              <a:rPr lang="en-US" dirty="0"/>
              <a:t>A time and motion study is conducted to evaluate.</a:t>
            </a:r>
          </a:p>
        </p:txBody>
      </p:sp>
      <p:sp>
        <p:nvSpPr>
          <p:cNvPr id="4" name="Slide Number Placeholder 3"/>
          <p:cNvSpPr>
            <a:spLocks noGrp="1"/>
          </p:cNvSpPr>
          <p:nvPr>
            <p:ph type="sldNum" sz="quarter" idx="12"/>
          </p:nvPr>
        </p:nvSpPr>
        <p:spPr/>
        <p:txBody>
          <a:bodyPr/>
          <a:lstStyle/>
          <a:p>
            <a:r>
              <a:rPr lang="en-US" dirty="0"/>
              <a:t>11-</a:t>
            </a:r>
            <a:fld id="{A68F1C3D-7991-4430-8FD2-6BE0AA8A1311}" type="slidenum">
              <a:rPr lang="en-US" smtClean="0"/>
              <a:pPr/>
              <a:t>10</a:t>
            </a:fld>
            <a:endParaRPr lang="en-US" dirty="0"/>
          </a:p>
        </p:txBody>
      </p:sp>
      <mc:AlternateContent xmlns:mc="http://schemas.openxmlformats.org/markup-compatibility/2006" xmlns:a14="http://schemas.microsoft.com/office/drawing/2010/main">
        <mc:Choice Requires="a14">
          <p:sp>
            <p:nvSpPr>
              <p:cNvPr id="9" name="TextBox 8"/>
              <p:cNvSpPr txBox="1"/>
              <p:nvPr/>
            </p:nvSpPr>
            <p:spPr>
              <a:xfrm>
                <a:off x="457200" y="3886200"/>
                <a:ext cx="5943600" cy="1938992"/>
              </a:xfrm>
              <a:prstGeom prst="rect">
                <a:avLst/>
              </a:prstGeom>
              <a:solidFill>
                <a:schemeClr val="bg2"/>
              </a:solidFill>
              <a:ln>
                <a:solidFill>
                  <a:schemeClr val="accent6"/>
                </a:solidFill>
              </a:ln>
            </p:spPr>
            <p:txBody>
              <a:bodyPr wrap="square" rtlCol="0">
                <a:spAutoFit/>
              </a:bodyPr>
              <a:lstStyle/>
              <a:p>
                <a:r>
                  <a:rPr lang="en-US" dirty="0"/>
                  <a:t>Step 1: State the null and alternate hypothesis</a:t>
                </a:r>
              </a:p>
              <a:p>
                <a:pPr algn="ctr"/>
                <a:r>
                  <a:rPr lang="en-US" dirty="0"/>
                  <a:t>H</a:t>
                </a:r>
                <a:r>
                  <a:rPr lang="en-US" baseline="-25000" dirty="0"/>
                  <a:t>0</a:t>
                </a:r>
                <a:r>
                  <a:rPr lang="en-US" dirty="0"/>
                  <a:t>: </a:t>
                </a:r>
                <a14:m>
                  <m:oMath xmlns:m="http://schemas.openxmlformats.org/officeDocument/2006/math" xmlns="">
                    <m:r>
                      <m:rPr>
                        <m:nor/>
                      </m:rPr>
                      <a:rPr lang="en-US" i="0" smtClean="0">
                        <a:latin typeface="Cambria Math"/>
                        <a:ea typeface="Cambria Math"/>
                      </a:rPr>
                      <m:t>μ</m:t>
                    </m:r>
                    <m:r>
                      <m:rPr>
                        <m:nor/>
                      </m:rPr>
                      <a:rPr lang="en-US" b="0" i="0" baseline="-25000" smtClean="0">
                        <a:latin typeface="Cambria Math"/>
                        <a:ea typeface="Cambria Math"/>
                      </a:rPr>
                      <m:t>W</m:t>
                    </m:r>
                    <m:r>
                      <m:rPr>
                        <m:nor/>
                      </m:rPr>
                      <a:rPr lang="en-US" b="0" i="0" smtClean="0">
                        <a:latin typeface="Cambria Math"/>
                        <a:ea typeface="Cambria Math"/>
                      </a:rPr>
                      <m:t> = </m:t>
                    </m:r>
                    <m:r>
                      <m:rPr>
                        <m:nor/>
                      </m:rPr>
                      <a:rPr lang="en-US" b="0" i="0" smtClean="0">
                        <a:latin typeface="Cambria Math"/>
                        <a:ea typeface="Cambria Math"/>
                      </a:rPr>
                      <m:t>μA</m:t>
                    </m:r>
                  </m:oMath>
                </a14:m>
                <a:endParaRPr lang="en-US" baseline="-25000" dirty="0"/>
              </a:p>
              <a:p>
                <a:pPr algn="ctr"/>
                <a:r>
                  <a:rPr lang="en-US" dirty="0"/>
                  <a:t>H</a:t>
                </a:r>
                <a:r>
                  <a:rPr lang="en-US" baseline="-25000" dirty="0"/>
                  <a:t>1</a:t>
                </a:r>
                <a:r>
                  <a:rPr lang="en-US" dirty="0"/>
                  <a:t>: </a:t>
                </a:r>
                <a14:m>
                  <m:oMath xmlns:m="http://schemas.openxmlformats.org/officeDocument/2006/math" xmlns="">
                    <m:r>
                      <m:rPr>
                        <m:nor/>
                      </m:rPr>
                      <a:rPr lang="en-US">
                        <a:latin typeface="Cambria Math"/>
                        <a:ea typeface="Cambria Math"/>
                      </a:rPr>
                      <m:t>μ</m:t>
                    </m:r>
                    <m:r>
                      <m:rPr>
                        <m:nor/>
                      </m:rPr>
                      <a:rPr lang="en-US" b="0" i="0" baseline="-25000" smtClean="0">
                        <a:latin typeface="Cambria Math"/>
                        <a:ea typeface="Cambria Math"/>
                      </a:rPr>
                      <m:t>W</m:t>
                    </m:r>
                    <m:r>
                      <a:rPr lang="en-US" b="0" i="0" smtClean="0">
                        <a:latin typeface="Cambria Math"/>
                        <a:ea typeface="Cambria Math"/>
                      </a:rPr>
                      <m:t>≠</m:t>
                    </m:r>
                    <m:r>
                      <m:rPr>
                        <m:nor/>
                      </m:rPr>
                      <a:rPr lang="en-US">
                        <a:latin typeface="Cambria Math"/>
                        <a:ea typeface="Cambria Math"/>
                      </a:rPr>
                      <m:t>μ</m:t>
                    </m:r>
                    <m:r>
                      <m:rPr>
                        <m:nor/>
                      </m:rPr>
                      <a:rPr lang="en-US" b="0" i="0" baseline="-25000" smtClean="0">
                        <a:latin typeface="Cambria Math"/>
                        <a:ea typeface="Cambria Math"/>
                      </a:rPr>
                      <m:t>A</m:t>
                    </m:r>
                  </m:oMath>
                </a14:m>
                <a:endParaRPr lang="en-US" baseline="-25000" dirty="0"/>
              </a:p>
              <a:p>
                <a:pPr algn="ctr"/>
                <a:endParaRPr lang="en-US" baseline="-25000" dirty="0"/>
              </a:p>
              <a:p>
                <a:r>
                  <a:rPr lang="en-US" dirty="0"/>
                  <a:t>Step 2: Select the level of significance, we decide to use .10</a:t>
                </a:r>
              </a:p>
              <a:p>
                <a:r>
                  <a:rPr lang="en-US" dirty="0"/>
                  <a:t>Step 3: Determine the test statistic, we’ll use t since the population standard deviations are unknown</a:t>
                </a:r>
              </a:p>
            </p:txBody>
          </p:sp>
        </mc:Choice>
        <mc:Fallback xmlns="">
          <p:sp>
            <p:nvSpPr>
              <p:cNvPr id="9" name="TextBox 8"/>
              <p:cNvSpPr txBox="1">
                <a:spLocks noRot="1" noChangeAspect="1" noMove="1" noResize="1" noEditPoints="1" noAdjustHandles="1" noChangeArrowheads="1" noChangeShapeType="1" noTextEdit="1"/>
              </p:cNvSpPr>
              <p:nvPr/>
            </p:nvSpPr>
            <p:spPr>
              <a:xfrm>
                <a:off x="457200" y="3886200"/>
                <a:ext cx="5943600" cy="1938992"/>
              </a:xfrm>
              <a:prstGeom prst="rect">
                <a:avLst/>
              </a:prstGeom>
              <a:blipFill>
                <a:blip r:embed="rId4"/>
                <a:stretch>
                  <a:fillRect l="-716" t="-1563" b="-3438"/>
                </a:stretch>
              </a:blipFill>
              <a:ln>
                <a:solidFill>
                  <a:schemeClr val="accent6"/>
                </a:solidFill>
              </a:ln>
            </p:spPr>
            <p:txBody>
              <a:bodyPr/>
              <a:lstStyle/>
              <a:p>
                <a:r>
                  <a:rPr lang="en-US">
                    <a:noFill/>
                  </a:rPr>
                  <a:t> </a:t>
                </a:r>
              </a:p>
            </p:txBody>
          </p:sp>
        </mc:Fallback>
      </mc:AlternateContent>
      <p:pic>
        <p:nvPicPr>
          <p:cNvPr id="6" name="Picture 5" descr="Screen Shot 2020-10-30 at 1.20.01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2302" y="3429000"/>
            <a:ext cx="2701698" cy="2514600"/>
          </a:xfrm>
          <a:prstGeom prst="rect">
            <a:avLst/>
          </a:prstGeom>
        </p:spPr>
      </p:pic>
    </p:spTree>
    <p:extLst>
      <p:ext uri="{BB962C8B-B14F-4D97-AF65-F5344CB8AC3E}">
        <p14:creationId xmlns:p14="http://schemas.microsoft.com/office/powerpoint/2010/main" val="1386388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Two-Sample Pooled Test Example </a:t>
            </a:r>
            <a:r>
              <a:rPr lang="en-US" dirty="0" smtClean="0"/>
              <a:t>Continued</a:t>
            </a:r>
            <a:endParaRPr lang="en-US" dirty="0"/>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8" name="TextBox 7"/>
          <p:cNvSpPr txBox="1"/>
          <p:nvPr/>
        </p:nvSpPr>
        <p:spPr>
          <a:xfrm>
            <a:off x="457200" y="1293674"/>
            <a:ext cx="8382000" cy="369332"/>
          </a:xfrm>
          <a:prstGeom prst="rect">
            <a:avLst/>
          </a:prstGeom>
          <a:solidFill>
            <a:schemeClr val="bg2"/>
          </a:solidFill>
          <a:ln>
            <a:solidFill>
              <a:schemeClr val="accent6"/>
            </a:solidFill>
          </a:ln>
        </p:spPr>
        <p:txBody>
          <a:bodyPr wrap="square" rtlCol="0">
            <a:spAutoFit/>
          </a:bodyPr>
          <a:lstStyle/>
          <a:p>
            <a:r>
              <a:rPr lang="en-US" dirty="0"/>
              <a:t>Step 4: Formulate the decision rule, do not reject H</a:t>
            </a:r>
            <a:r>
              <a:rPr lang="en-US" baseline="-25000" dirty="0"/>
              <a:t>0</a:t>
            </a:r>
            <a:r>
              <a:rPr lang="en-US" dirty="0"/>
              <a:t> if t falls between −1.833 and 1.833 </a:t>
            </a:r>
          </a:p>
        </p:txBody>
      </p:sp>
      <p:sp>
        <p:nvSpPr>
          <p:cNvPr id="10" name="TextBox 9"/>
          <p:cNvSpPr txBox="1"/>
          <p:nvPr/>
        </p:nvSpPr>
        <p:spPr>
          <a:xfrm>
            <a:off x="396240" y="3962400"/>
            <a:ext cx="4023360" cy="1754326"/>
          </a:xfrm>
          <a:prstGeom prst="rect">
            <a:avLst/>
          </a:prstGeom>
          <a:solidFill>
            <a:schemeClr val="bg2"/>
          </a:solidFill>
          <a:ln>
            <a:solidFill>
              <a:schemeClr val="accent6"/>
            </a:solidFill>
          </a:ln>
        </p:spPr>
        <p:txBody>
          <a:bodyPr wrap="square" rtlCol="0">
            <a:spAutoFit/>
          </a:bodyPr>
          <a:lstStyle/>
          <a:p>
            <a:r>
              <a:rPr lang="en-US" dirty="0"/>
              <a:t>Step 5: Make decision regarding H</a:t>
            </a:r>
            <a:r>
              <a:rPr lang="en-US" baseline="-25000" dirty="0"/>
              <a:t>0</a:t>
            </a:r>
            <a:r>
              <a:rPr lang="en-US" dirty="0"/>
              <a:t>. </a:t>
            </a:r>
          </a:p>
          <a:p>
            <a:r>
              <a:rPr lang="en-US" dirty="0"/>
              <a:t>It takes three steps to compute the</a:t>
            </a:r>
          </a:p>
          <a:p>
            <a:r>
              <a:rPr lang="en-US" dirty="0"/>
              <a:t>value of t.</a:t>
            </a:r>
          </a:p>
          <a:p>
            <a:endParaRPr lang="en-US" dirty="0"/>
          </a:p>
          <a:p>
            <a:r>
              <a:rPr lang="en-US" dirty="0"/>
              <a:t>First: </a:t>
            </a:r>
          </a:p>
          <a:p>
            <a:r>
              <a:rPr lang="en-US" dirty="0"/>
              <a:t>Calculate the sample standard deviations</a:t>
            </a:r>
          </a:p>
        </p:txBody>
      </p:sp>
      <p:sp>
        <p:nvSpPr>
          <p:cNvPr id="4" name="Slide Number Placeholder 3"/>
          <p:cNvSpPr>
            <a:spLocks noGrp="1"/>
          </p:cNvSpPr>
          <p:nvPr>
            <p:ph type="sldNum" sz="quarter" idx="12"/>
          </p:nvPr>
        </p:nvSpPr>
        <p:spPr/>
        <p:txBody>
          <a:bodyPr/>
          <a:lstStyle/>
          <a:p>
            <a:r>
              <a:rPr lang="en-US" dirty="0"/>
              <a:t>11-</a:t>
            </a:r>
            <a:fld id="{A68F1C3D-7991-4430-8FD2-6BE0AA8A1311}" type="slidenum">
              <a:rPr lang="en-US" smtClean="0"/>
              <a:pPr/>
              <a:t>11</a:t>
            </a:fld>
            <a:endParaRPr lang="en-US" dirty="0"/>
          </a:p>
        </p:txBody>
      </p:sp>
      <p:pic>
        <p:nvPicPr>
          <p:cNvPr id="5" name="Picture 4"/>
          <p:cNvPicPr>
            <a:picLocks noChangeAspect="1"/>
          </p:cNvPicPr>
          <p:nvPr/>
        </p:nvPicPr>
        <p:blipFill>
          <a:blip r:embed="rId3"/>
          <a:stretch>
            <a:fillRect/>
          </a:stretch>
        </p:blipFill>
        <p:spPr>
          <a:xfrm>
            <a:off x="2476870" y="1847781"/>
            <a:ext cx="4190260" cy="2017712"/>
          </a:xfrm>
          <a:prstGeom prst="rect">
            <a:avLst/>
          </a:prstGeom>
        </p:spPr>
      </p:pic>
      <p:pic>
        <p:nvPicPr>
          <p:cNvPr id="7" name="Picture 6" descr="Screen Shot 2020-10-30 at 1.23.30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3962400"/>
            <a:ext cx="4448694" cy="1981200"/>
          </a:xfrm>
          <a:prstGeom prst="rect">
            <a:avLst/>
          </a:prstGeom>
        </p:spPr>
      </p:pic>
    </p:spTree>
    <p:extLst>
      <p:ext uri="{BB962C8B-B14F-4D97-AF65-F5344CB8AC3E}">
        <p14:creationId xmlns:p14="http://schemas.microsoft.com/office/powerpoint/2010/main" val="825588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Two-Sample Pooled Test Example Concluded</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TextBox 6"/>
          <p:cNvSpPr txBox="1"/>
          <p:nvPr/>
        </p:nvSpPr>
        <p:spPr>
          <a:xfrm>
            <a:off x="914400" y="1447800"/>
            <a:ext cx="7315200" cy="457200"/>
          </a:xfrm>
          <a:prstGeom prst="rect">
            <a:avLst/>
          </a:prstGeom>
          <a:solidFill>
            <a:schemeClr val="bg2"/>
          </a:solidFill>
          <a:ln>
            <a:solidFill>
              <a:schemeClr val="accent6"/>
            </a:solidFill>
          </a:ln>
        </p:spPr>
        <p:txBody>
          <a:bodyPr wrap="square" rtlCol="0">
            <a:spAutoFit/>
          </a:bodyPr>
          <a:lstStyle/>
          <a:p>
            <a:r>
              <a:rPr lang="en-US" dirty="0"/>
              <a:t>Second: Pool the sample variances</a:t>
            </a:r>
          </a:p>
          <a:p>
            <a:endParaRPr lang="en-US" dirty="0"/>
          </a:p>
        </p:txBody>
      </p:sp>
      <p:sp>
        <p:nvSpPr>
          <p:cNvPr id="8" name="TextBox 7"/>
          <p:cNvSpPr txBox="1"/>
          <p:nvPr/>
        </p:nvSpPr>
        <p:spPr>
          <a:xfrm>
            <a:off x="914400" y="2907268"/>
            <a:ext cx="7315200" cy="369332"/>
          </a:xfrm>
          <a:prstGeom prst="rect">
            <a:avLst/>
          </a:prstGeom>
          <a:solidFill>
            <a:schemeClr val="bg2"/>
          </a:solidFill>
          <a:ln>
            <a:solidFill>
              <a:schemeClr val="accent6"/>
            </a:solidFill>
          </a:ln>
        </p:spPr>
        <p:txBody>
          <a:bodyPr wrap="square" rtlCol="0">
            <a:spAutoFit/>
          </a:bodyPr>
          <a:lstStyle/>
          <a:p>
            <a:r>
              <a:rPr lang="en-US" dirty="0"/>
              <a:t>Third: Determine the value of t</a:t>
            </a:r>
          </a:p>
        </p:txBody>
      </p:sp>
      <p:sp>
        <p:nvSpPr>
          <p:cNvPr id="9" name="TextBox 8"/>
          <p:cNvSpPr txBox="1"/>
          <p:nvPr/>
        </p:nvSpPr>
        <p:spPr>
          <a:xfrm>
            <a:off x="952500" y="4535269"/>
            <a:ext cx="7239000" cy="646331"/>
          </a:xfrm>
          <a:prstGeom prst="rect">
            <a:avLst/>
          </a:prstGeom>
          <a:solidFill>
            <a:schemeClr val="bg2"/>
          </a:solidFill>
          <a:ln>
            <a:solidFill>
              <a:schemeClr val="accent6"/>
            </a:solidFill>
          </a:ln>
        </p:spPr>
        <p:txBody>
          <a:bodyPr wrap="square" rtlCol="0">
            <a:spAutoFit/>
          </a:bodyPr>
          <a:lstStyle/>
          <a:p>
            <a:r>
              <a:rPr lang="en-US" dirty="0"/>
              <a:t>The decision is not to reject the null hypothesis because –0.662 falls in the region between −1.833 and 1.833.</a:t>
            </a:r>
          </a:p>
        </p:txBody>
      </p:sp>
      <p:sp>
        <p:nvSpPr>
          <p:cNvPr id="10" name="TextBox 9"/>
          <p:cNvSpPr txBox="1"/>
          <p:nvPr/>
        </p:nvSpPr>
        <p:spPr>
          <a:xfrm>
            <a:off x="457200" y="5486400"/>
            <a:ext cx="7734300" cy="646331"/>
          </a:xfrm>
          <a:prstGeom prst="rect">
            <a:avLst/>
          </a:prstGeom>
          <a:solidFill>
            <a:schemeClr val="bg2"/>
          </a:solidFill>
          <a:ln>
            <a:solidFill>
              <a:schemeClr val="accent6"/>
            </a:solidFill>
          </a:ln>
        </p:spPr>
        <p:txBody>
          <a:bodyPr wrap="square" rtlCol="0">
            <a:spAutoFit/>
          </a:bodyPr>
          <a:lstStyle/>
          <a:p>
            <a:r>
              <a:rPr lang="en-US" dirty="0"/>
              <a:t>Step 6: Interpret the result; we conclude the sample data failed to show a difference between the mean assembly times of the two methods.</a:t>
            </a:r>
          </a:p>
        </p:txBody>
      </p:sp>
      <p:sp>
        <p:nvSpPr>
          <p:cNvPr id="4" name="Slide Number Placeholder 3"/>
          <p:cNvSpPr>
            <a:spLocks noGrp="1"/>
          </p:cNvSpPr>
          <p:nvPr>
            <p:ph type="sldNum" sz="quarter" idx="12"/>
          </p:nvPr>
        </p:nvSpPr>
        <p:spPr/>
        <p:txBody>
          <a:bodyPr/>
          <a:lstStyle/>
          <a:p>
            <a:r>
              <a:rPr lang="en-US" dirty="0"/>
              <a:t>11-</a:t>
            </a:r>
            <a:fld id="{A68F1C3D-7991-4430-8FD2-6BE0AA8A1311}" type="slidenum">
              <a:rPr lang="en-US" smtClean="0"/>
              <a:pPr/>
              <a:t>12</a:t>
            </a:fld>
            <a:endParaRPr lang="en-US" dirty="0"/>
          </a:p>
        </p:txBody>
      </p:sp>
      <p:pic>
        <p:nvPicPr>
          <p:cNvPr id="11" name="Picture 10"/>
          <p:cNvPicPr>
            <a:picLocks noChangeAspect="1"/>
          </p:cNvPicPr>
          <p:nvPr/>
        </p:nvPicPr>
        <p:blipFill>
          <a:blip r:embed="rId3"/>
          <a:stretch>
            <a:fillRect/>
          </a:stretch>
        </p:blipFill>
        <p:spPr>
          <a:xfrm>
            <a:off x="1143000" y="1958702"/>
            <a:ext cx="6672262" cy="729886"/>
          </a:xfrm>
          <a:prstGeom prst="rect">
            <a:avLst/>
          </a:prstGeom>
        </p:spPr>
      </p:pic>
      <p:pic>
        <p:nvPicPr>
          <p:cNvPr id="12" name="Picture 11"/>
          <p:cNvPicPr>
            <a:picLocks noChangeAspect="1"/>
          </p:cNvPicPr>
          <p:nvPr/>
        </p:nvPicPr>
        <p:blipFill>
          <a:blip r:embed="rId4"/>
          <a:stretch>
            <a:fillRect/>
          </a:stretch>
        </p:blipFill>
        <p:spPr>
          <a:xfrm>
            <a:off x="1958109" y="3376820"/>
            <a:ext cx="4829174" cy="991371"/>
          </a:xfrm>
          <a:prstGeom prst="rect">
            <a:avLst/>
          </a:prstGeom>
        </p:spPr>
      </p:pic>
    </p:spTree>
    <p:extLst>
      <p:ext uri="{BB962C8B-B14F-4D97-AF65-F5344CB8AC3E}">
        <p14:creationId xmlns:p14="http://schemas.microsoft.com/office/powerpoint/2010/main" val="134974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Unequal Population Standard Deviations</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If we cannot assume the population standard deviations are equal, we adjust the degrees of freedom and the formula for finding t</a:t>
            </a:r>
          </a:p>
          <a:p>
            <a:r>
              <a:rPr lang="en-US" dirty="0"/>
              <a:t>We determine the degrees of freedom based on the following formula</a:t>
            </a:r>
          </a:p>
          <a:p>
            <a:pPr marL="0" indent="0">
              <a:buNone/>
            </a:pPr>
            <a:endParaRPr lang="en-US" dirty="0"/>
          </a:p>
          <a:p>
            <a:pPr marL="0" indent="0">
              <a:buNone/>
            </a:pPr>
            <a:endParaRPr lang="en-US" dirty="0"/>
          </a:p>
          <a:p>
            <a:r>
              <a:rPr lang="en-US" dirty="0"/>
              <a:t>The value of the test statistic is computed from the following formula</a:t>
            </a:r>
          </a:p>
          <a:p>
            <a:pPr marL="0" indent="0">
              <a:buNone/>
            </a:pPr>
            <a:endParaRPr lang="en-US" dirty="0"/>
          </a:p>
        </p:txBody>
      </p:sp>
      <p:sp>
        <p:nvSpPr>
          <p:cNvPr id="7" name="Slide Number Placeholder 6"/>
          <p:cNvSpPr>
            <a:spLocks noGrp="1"/>
          </p:cNvSpPr>
          <p:nvPr>
            <p:ph type="sldNum" sz="quarter" idx="12"/>
          </p:nvPr>
        </p:nvSpPr>
        <p:spPr/>
        <p:txBody>
          <a:bodyPr/>
          <a:lstStyle/>
          <a:p>
            <a:r>
              <a:rPr lang="en-US" dirty="0"/>
              <a:t>11-</a:t>
            </a:r>
            <a:fld id="{F38DF745-7D3F-47F4-83A3-874385CFAA69}" type="slidenum">
              <a:rPr lang="en-US" smtClean="0"/>
              <a:pPr/>
              <a:t>13</a:t>
            </a:fld>
            <a:endParaRPr lang="en-US" dirty="0"/>
          </a:p>
        </p:txBody>
      </p:sp>
      <p:pic>
        <p:nvPicPr>
          <p:cNvPr id="5" name="Picture 4" descr="Screen Shot 2020-10-30 at 1.24.20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1" y="5218973"/>
            <a:ext cx="6781800" cy="1029427"/>
          </a:xfrm>
          <a:prstGeom prst="rect">
            <a:avLst/>
          </a:prstGeom>
        </p:spPr>
      </p:pic>
      <p:pic>
        <p:nvPicPr>
          <p:cNvPr id="6" name="Picture 5" descr="Screen Shot 2020-10-30 at 1.24.29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200" y="3352800"/>
            <a:ext cx="6781799" cy="993215"/>
          </a:xfrm>
          <a:prstGeom prst="rect">
            <a:avLst/>
          </a:prstGeom>
        </p:spPr>
      </p:pic>
    </p:spTree>
    <p:extLst>
      <p:ext uri="{BB962C8B-B14F-4D97-AF65-F5344CB8AC3E}">
        <p14:creationId xmlns:p14="http://schemas.microsoft.com/office/powerpoint/2010/main" val="500288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Unequal Population Standard Deviations Example</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762000" y="1524000"/>
            <a:ext cx="7620000" cy="1477328"/>
          </a:xfrm>
          <a:prstGeom prst="rect">
            <a:avLst/>
          </a:prstGeom>
          <a:solidFill>
            <a:schemeClr val="bg2"/>
          </a:solidFill>
          <a:ln>
            <a:solidFill>
              <a:schemeClr val="accent6"/>
            </a:solidFill>
          </a:ln>
        </p:spPr>
        <p:txBody>
          <a:bodyPr wrap="square" rtlCol="0">
            <a:spAutoFit/>
          </a:bodyPr>
          <a:lstStyle/>
          <a:p>
            <a:r>
              <a:rPr lang="en-US" dirty="0"/>
              <a:t>Personnel in a consumer testing laboratory are evaluating the absorbency of paper towels. They wish to compare a set of store brand towels to a similar group of name brand towels. For each brand, they dip a ply of the paper into a tub of fluid, allow the paper to drain back into the vat for 2 minutes, and then evaluate the amount of liquid the paper has taken up from the vat.</a:t>
            </a:r>
          </a:p>
        </p:txBody>
      </p:sp>
      <p:graphicFrame>
        <p:nvGraphicFramePr>
          <p:cNvPr id="6" name="Table 5"/>
          <p:cNvGraphicFramePr>
            <a:graphicFrameLocks noGrp="1"/>
          </p:cNvGraphicFramePr>
          <p:nvPr>
            <p:extLst>
              <p:ext uri="{D42A27DB-BD31-4B8C-83A1-F6EECF244321}">
                <p14:modId xmlns:p14="http://schemas.microsoft.com/office/powerpoint/2010/main" val="574410519"/>
              </p:ext>
            </p:extLst>
          </p:nvPr>
        </p:nvGraphicFramePr>
        <p:xfrm>
          <a:off x="1143000" y="3200400"/>
          <a:ext cx="6858000" cy="370840"/>
        </p:xfrm>
        <a:graphic>
          <a:graphicData uri="http://schemas.openxmlformats.org/drawingml/2006/table">
            <a:tbl>
              <a:tblPr>
                <a:tableStyleId>{5C22544A-7EE6-4342-B048-85BDC9FD1C3A}</a:tableStyleId>
              </a:tblPr>
              <a:tblGrid>
                <a:gridCol w="6858000">
                  <a:extLst>
                    <a:ext uri="{9D8B030D-6E8A-4147-A177-3AD203B41FA5}">
                      <a16:colId xmlns:a16="http://schemas.microsoft.com/office/drawing/2014/main" xmlns="" val="20000"/>
                    </a:ext>
                  </a:extLst>
                </a:gridCol>
              </a:tblGrid>
              <a:tr h="370840">
                <a:tc>
                  <a:txBody>
                    <a:bodyPr/>
                    <a:lstStyle/>
                    <a:p>
                      <a:pPr algn="ctr"/>
                      <a:r>
                        <a:rPr lang="en-US" dirty="0"/>
                        <a:t>A random sample of 9 store brand</a:t>
                      </a:r>
                      <a:r>
                        <a:rPr lang="en-US" baseline="0" dirty="0"/>
                        <a:t> towels absorption amounts (in ml.)</a:t>
                      </a:r>
                      <a:endParaRPr lang="en-US" dirty="0"/>
                    </a:p>
                  </a:txBody>
                  <a:tcP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1000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878095483"/>
              </p:ext>
            </p:extLst>
          </p:nvPr>
        </p:nvGraphicFramePr>
        <p:xfrm>
          <a:off x="1142998" y="4592955"/>
          <a:ext cx="6858000" cy="370840"/>
        </p:xfrm>
        <a:graphic>
          <a:graphicData uri="http://schemas.openxmlformats.org/drawingml/2006/table">
            <a:tbl>
              <a:tblPr>
                <a:tableStyleId>{5C22544A-7EE6-4342-B048-85BDC9FD1C3A}</a:tableStyleId>
              </a:tblPr>
              <a:tblGrid>
                <a:gridCol w="6858000">
                  <a:extLst>
                    <a:ext uri="{9D8B030D-6E8A-4147-A177-3AD203B41FA5}">
                      <a16:colId xmlns:a16="http://schemas.microsoft.com/office/drawing/2014/main" xmlns="" val="20000"/>
                    </a:ext>
                  </a:extLst>
                </a:gridCol>
              </a:tblGrid>
              <a:tr h="370840">
                <a:tc>
                  <a:txBody>
                    <a:bodyPr/>
                    <a:lstStyle/>
                    <a:p>
                      <a:pPr algn="ctr"/>
                      <a:r>
                        <a:rPr lang="en-US" dirty="0"/>
                        <a:t>A random sample of 12 name brand</a:t>
                      </a:r>
                      <a:r>
                        <a:rPr lang="en-US" baseline="0" dirty="0"/>
                        <a:t> towels absorption amounts (in ml.)</a:t>
                      </a:r>
                      <a:endParaRPr lang="en-US" dirty="0"/>
                    </a:p>
                  </a:txBody>
                  <a:tcP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10000"/>
                  </a:ext>
                </a:extLst>
              </a:tr>
            </a:tbl>
          </a:graphicData>
        </a:graphic>
      </p:graphicFrame>
      <p:sp>
        <p:nvSpPr>
          <p:cNvPr id="4" name="Slide Number Placeholder 3"/>
          <p:cNvSpPr>
            <a:spLocks noGrp="1"/>
          </p:cNvSpPr>
          <p:nvPr>
            <p:ph type="sldNum" sz="quarter" idx="12"/>
          </p:nvPr>
        </p:nvSpPr>
        <p:spPr/>
        <p:txBody>
          <a:bodyPr/>
          <a:lstStyle/>
          <a:p>
            <a:r>
              <a:rPr lang="en-US" dirty="0"/>
              <a:t>11-</a:t>
            </a:r>
            <a:fld id="{A68F1C3D-7991-4430-8FD2-6BE0AA8A1311}" type="slidenum">
              <a:rPr lang="en-US" smtClean="0"/>
              <a:pPr/>
              <a:t>14</a:t>
            </a:fld>
            <a:endParaRPr lang="en-US" dirty="0"/>
          </a:p>
        </p:txBody>
      </p:sp>
      <p:pic>
        <p:nvPicPr>
          <p:cNvPr id="10" name="Picture 9" descr="Screen Shot 2020-10-30 at 1.26.3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3733800"/>
            <a:ext cx="5486400" cy="649278"/>
          </a:xfrm>
          <a:prstGeom prst="rect">
            <a:avLst/>
          </a:prstGeom>
        </p:spPr>
      </p:pic>
      <p:pic>
        <p:nvPicPr>
          <p:cNvPr id="11" name="Picture 10" descr="Screen Shot 2020-10-30 at 1.26.46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400" y="5257800"/>
            <a:ext cx="8077200" cy="667046"/>
          </a:xfrm>
          <a:prstGeom prst="rect">
            <a:avLst/>
          </a:prstGeom>
        </p:spPr>
      </p:pic>
    </p:spTree>
    <p:extLst>
      <p:ext uri="{BB962C8B-B14F-4D97-AF65-F5344CB8AC3E}">
        <p14:creationId xmlns:p14="http://schemas.microsoft.com/office/powerpoint/2010/main" val="14942087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Unequal Population Standard Deviations Example (2 of 3)</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8" name="TextBox 7"/>
          <p:cNvSpPr txBox="1"/>
          <p:nvPr/>
        </p:nvSpPr>
        <p:spPr>
          <a:xfrm>
            <a:off x="952500" y="4567812"/>
            <a:ext cx="7239000" cy="646331"/>
          </a:xfrm>
          <a:prstGeom prst="rect">
            <a:avLst/>
          </a:prstGeom>
          <a:solidFill>
            <a:schemeClr val="bg2"/>
          </a:solidFill>
          <a:ln>
            <a:solidFill>
              <a:schemeClr val="accent6"/>
            </a:solidFill>
          </a:ln>
        </p:spPr>
        <p:txBody>
          <a:bodyPr wrap="square" rtlCol="0">
            <a:spAutoFit/>
          </a:bodyPr>
          <a:lstStyle/>
          <a:p>
            <a:r>
              <a:rPr lang="en-US" dirty="0"/>
              <a:t>We must adjust the degrees of freedom with formula 11-6 before finding the critical values and round the result down to an integer; in this case, 10</a:t>
            </a:r>
          </a:p>
        </p:txBody>
      </p:sp>
      <p:sp>
        <p:nvSpPr>
          <p:cNvPr id="5" name="Slide Number Placeholder 4"/>
          <p:cNvSpPr>
            <a:spLocks noGrp="1"/>
          </p:cNvSpPr>
          <p:nvPr>
            <p:ph type="sldNum" sz="quarter" idx="12"/>
          </p:nvPr>
        </p:nvSpPr>
        <p:spPr/>
        <p:txBody>
          <a:bodyPr/>
          <a:lstStyle/>
          <a:p>
            <a:r>
              <a:rPr lang="en-US" dirty="0"/>
              <a:t>11-</a:t>
            </a:r>
            <a:fld id="{A68F1C3D-7991-4430-8FD2-6BE0AA8A1311}" type="slidenum">
              <a:rPr lang="en-US" smtClean="0"/>
              <a:pPr/>
              <a:t>15</a:t>
            </a:fld>
            <a:endParaRPr lang="en-US" dirty="0"/>
          </a:p>
        </p:txBody>
      </p:sp>
      <p:pic>
        <p:nvPicPr>
          <p:cNvPr id="7" name="Picture 6"/>
          <p:cNvPicPr>
            <a:picLocks noChangeAspect="1"/>
          </p:cNvPicPr>
          <p:nvPr/>
        </p:nvPicPr>
        <p:blipFill>
          <a:blip r:embed="rId3"/>
          <a:stretch>
            <a:fillRect/>
          </a:stretch>
        </p:blipFill>
        <p:spPr>
          <a:xfrm>
            <a:off x="1515666" y="5406017"/>
            <a:ext cx="6112668" cy="758459"/>
          </a:xfrm>
          <a:prstGeom prst="rect">
            <a:avLst/>
          </a:prstGeom>
        </p:spPr>
      </p:pic>
      <mc:AlternateContent xmlns:mc="http://schemas.openxmlformats.org/markup-compatibility/2006" xmlns:a14="http://schemas.microsoft.com/office/drawing/2010/main">
        <mc:Choice Requires="a14">
          <p:sp>
            <p:nvSpPr>
              <p:cNvPr id="9" name="TextBox 8"/>
              <p:cNvSpPr txBox="1"/>
              <p:nvPr/>
            </p:nvSpPr>
            <p:spPr>
              <a:xfrm>
                <a:off x="1600200" y="1275486"/>
                <a:ext cx="5943600" cy="1579920"/>
              </a:xfrm>
              <a:prstGeom prst="rect">
                <a:avLst/>
              </a:prstGeom>
              <a:solidFill>
                <a:schemeClr val="bg2"/>
              </a:solidFill>
              <a:ln>
                <a:solidFill>
                  <a:schemeClr val="accent6"/>
                </a:solidFill>
              </a:ln>
            </p:spPr>
            <p:txBody>
              <a:bodyPr wrap="square" rtlCol="0">
                <a:spAutoFit/>
              </a:bodyPr>
              <a:lstStyle/>
              <a:p>
                <a:r>
                  <a:rPr lang="en-US" dirty="0"/>
                  <a:t>Step 1: State the null and alternate hypothesis</a:t>
                </a:r>
              </a:p>
              <a:p>
                <a:pPr algn="ctr"/>
                <a:r>
                  <a:rPr lang="en-US" dirty="0"/>
                  <a:t>H</a:t>
                </a:r>
                <a:r>
                  <a:rPr lang="en-US" baseline="-25000" dirty="0"/>
                  <a:t>0</a:t>
                </a:r>
                <a:r>
                  <a:rPr lang="en-US" dirty="0"/>
                  <a:t>: </a:t>
                </a:r>
                <a14:m>
                  <m:oMath xmlns:m="http://schemas.openxmlformats.org/officeDocument/2006/math" xmlns="">
                    <m:r>
                      <m:rPr>
                        <m:nor/>
                      </m:rPr>
                      <a:rPr lang="en-US" i="0" smtClean="0">
                        <a:latin typeface="Cambria Math"/>
                        <a:ea typeface="Cambria Math"/>
                      </a:rPr>
                      <m:t>μ</m:t>
                    </m:r>
                    <m:r>
                      <m:rPr>
                        <m:nor/>
                      </m:rPr>
                      <a:rPr lang="en-US" b="0" i="0" baseline="-25000" smtClean="0">
                        <a:latin typeface="Cambria Math"/>
                        <a:ea typeface="Cambria Math"/>
                      </a:rPr>
                      <m:t>1</m:t>
                    </m:r>
                    <m:r>
                      <m:rPr>
                        <m:nor/>
                      </m:rPr>
                      <a:rPr lang="en-US" b="0" i="0" smtClean="0">
                        <a:latin typeface="Cambria Math"/>
                        <a:ea typeface="Cambria Math"/>
                      </a:rPr>
                      <m:t> = </m:t>
                    </m:r>
                    <m:r>
                      <m:rPr>
                        <m:nor/>
                      </m:rPr>
                      <a:rPr lang="en-US" b="0" i="0" smtClean="0">
                        <a:latin typeface="Cambria Math"/>
                        <a:ea typeface="Cambria Math"/>
                      </a:rPr>
                      <m:t>μ</m:t>
                    </m:r>
                    <m:r>
                      <m:rPr>
                        <m:nor/>
                      </m:rPr>
                      <a:rPr lang="en-US" b="0" i="0" baseline="-25000" smtClean="0">
                        <a:latin typeface="Cambria Math"/>
                        <a:ea typeface="Cambria Math"/>
                      </a:rPr>
                      <m:t>2</m:t>
                    </m:r>
                  </m:oMath>
                </a14:m>
                <a:endParaRPr lang="en-US" baseline="-25000" dirty="0"/>
              </a:p>
              <a:p>
                <a:pPr algn="ctr"/>
                <a:r>
                  <a:rPr lang="en-US" dirty="0"/>
                  <a:t>H</a:t>
                </a:r>
                <a:r>
                  <a:rPr lang="en-US" baseline="-25000" dirty="0"/>
                  <a:t>1</a:t>
                </a:r>
                <a:r>
                  <a:rPr lang="en-US" dirty="0"/>
                  <a:t>: </a:t>
                </a:r>
                <a14:m>
                  <m:oMath xmlns:m="http://schemas.openxmlformats.org/officeDocument/2006/math" xmlns="">
                    <m:r>
                      <m:rPr>
                        <m:nor/>
                      </m:rPr>
                      <a:rPr lang="en-US">
                        <a:latin typeface="Cambria Math"/>
                        <a:ea typeface="Cambria Math"/>
                      </a:rPr>
                      <m:t>μ</m:t>
                    </m:r>
                    <m:r>
                      <m:rPr>
                        <m:nor/>
                      </m:rPr>
                      <a:rPr lang="en-US" b="0" i="0" baseline="-25000" smtClean="0">
                        <a:latin typeface="Cambria Math"/>
                        <a:ea typeface="Cambria Math"/>
                      </a:rPr>
                      <m:t>1</m:t>
                    </m:r>
                    <m:r>
                      <a:rPr lang="en-US" b="0" i="0" smtClean="0">
                        <a:latin typeface="Cambria Math"/>
                        <a:ea typeface="Cambria Math"/>
                      </a:rPr>
                      <m:t>≠</m:t>
                    </m:r>
                    <m:r>
                      <m:rPr>
                        <m:nor/>
                      </m:rPr>
                      <a:rPr lang="en-US">
                        <a:latin typeface="Cambria Math"/>
                        <a:ea typeface="Cambria Math"/>
                      </a:rPr>
                      <m:t>μ</m:t>
                    </m:r>
                    <m:r>
                      <m:rPr>
                        <m:nor/>
                      </m:rPr>
                      <a:rPr lang="en-US" b="0" i="0" baseline="-25000" smtClean="0">
                        <a:latin typeface="Cambria Math"/>
                        <a:ea typeface="Cambria Math"/>
                      </a:rPr>
                      <m:t>2</m:t>
                    </m:r>
                  </m:oMath>
                </a14:m>
                <a:endParaRPr lang="en-US" baseline="-25000" dirty="0"/>
              </a:p>
              <a:p>
                <a:pPr algn="ctr"/>
                <a:endParaRPr lang="en-US" sz="1000" baseline="-25000" dirty="0"/>
              </a:p>
              <a:p>
                <a:r>
                  <a:rPr lang="en-US" dirty="0"/>
                  <a:t>Step 2: Select the level of significance, we decide to use .10</a:t>
                </a:r>
              </a:p>
              <a:p>
                <a:r>
                  <a:rPr lang="en-US" dirty="0"/>
                  <a:t>Step 3: Determine the test statistic, we’ll use t</a:t>
                </a:r>
              </a:p>
            </p:txBody>
          </p:sp>
        </mc:Choice>
        <mc:Fallback xmlns="">
          <p:sp>
            <p:nvSpPr>
              <p:cNvPr id="9" name="TextBox 8"/>
              <p:cNvSpPr txBox="1">
                <a:spLocks noRot="1" noChangeAspect="1" noMove="1" noResize="1" noEditPoints="1" noAdjustHandles="1" noChangeArrowheads="1" noChangeShapeType="1" noTextEdit="1"/>
              </p:cNvSpPr>
              <p:nvPr/>
            </p:nvSpPr>
            <p:spPr>
              <a:xfrm>
                <a:off x="1600200" y="1275486"/>
                <a:ext cx="5943600" cy="1579920"/>
              </a:xfrm>
              <a:prstGeom prst="rect">
                <a:avLst/>
              </a:prstGeom>
              <a:blipFill rotWithShape="1">
                <a:blip r:embed="rId5"/>
                <a:stretch>
                  <a:fillRect/>
                </a:stretch>
              </a:blipFill>
              <a:ln>
                <a:solidFill>
                  <a:schemeClr val="accent6"/>
                </a:solidFill>
              </a:ln>
            </p:spPr>
            <p:txBody>
              <a:bodyPr/>
              <a:lstStyle/>
              <a:p>
                <a:r>
                  <a:rPr lang="en-US">
                    <a:noFill/>
                  </a:rPr>
                  <a:t> </a:t>
                </a:r>
              </a:p>
            </p:txBody>
          </p:sp>
        </mc:Fallback>
      </mc:AlternateContent>
      <p:pic>
        <p:nvPicPr>
          <p:cNvPr id="4" name="Picture 3" descr="Screen Shot 2020-10-30 at 1.27.44 PM.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1643" y="3060619"/>
            <a:ext cx="7141757" cy="1358981"/>
          </a:xfrm>
          <a:prstGeom prst="rect">
            <a:avLst/>
          </a:prstGeom>
        </p:spPr>
      </p:pic>
    </p:spTree>
    <p:extLst>
      <p:ext uri="{BB962C8B-B14F-4D97-AF65-F5344CB8AC3E}">
        <p14:creationId xmlns:p14="http://schemas.microsoft.com/office/powerpoint/2010/main" val="1130659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Unequal Population Standard Deviations Example (3 of 3)</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11-</a:t>
            </a:r>
            <a:fld id="{F38DF745-7D3F-47F4-83A3-874385CFAA69}" type="slidenum">
              <a:rPr lang="en-US" smtClean="0"/>
              <a:pPr/>
              <a:t>16</a:t>
            </a:fld>
            <a:endParaRPr lang="en-US" dirty="0"/>
          </a:p>
        </p:txBody>
      </p:sp>
      <p:sp>
        <p:nvSpPr>
          <p:cNvPr id="6" name="TextBox 5"/>
          <p:cNvSpPr txBox="1"/>
          <p:nvPr/>
        </p:nvSpPr>
        <p:spPr>
          <a:xfrm>
            <a:off x="457200" y="1600200"/>
            <a:ext cx="8229600" cy="646331"/>
          </a:xfrm>
          <a:prstGeom prst="rect">
            <a:avLst/>
          </a:prstGeom>
          <a:solidFill>
            <a:schemeClr val="bg2"/>
          </a:solidFill>
          <a:ln>
            <a:solidFill>
              <a:schemeClr val="accent6"/>
            </a:solidFill>
          </a:ln>
        </p:spPr>
        <p:txBody>
          <a:bodyPr wrap="square" rtlCol="0">
            <a:spAutoFit/>
          </a:bodyPr>
          <a:lstStyle/>
          <a:p>
            <a:r>
              <a:rPr lang="en-US" dirty="0"/>
              <a:t>Step 4: State the decision rule, do not reject H</a:t>
            </a:r>
            <a:r>
              <a:rPr lang="en-US" baseline="-25000" dirty="0"/>
              <a:t>0</a:t>
            </a:r>
            <a:r>
              <a:rPr lang="en-US" dirty="0"/>
              <a:t> if t falls between −1.812 and 1.812.</a:t>
            </a:r>
          </a:p>
          <a:p>
            <a:r>
              <a:rPr lang="en-US" dirty="0"/>
              <a:t>Step 5: Make decision</a:t>
            </a:r>
          </a:p>
        </p:txBody>
      </p:sp>
      <p:sp>
        <p:nvSpPr>
          <p:cNvPr id="8" name="TextBox 7"/>
          <p:cNvSpPr txBox="1"/>
          <p:nvPr/>
        </p:nvSpPr>
        <p:spPr>
          <a:xfrm>
            <a:off x="457200" y="4839738"/>
            <a:ext cx="8229600" cy="369332"/>
          </a:xfrm>
          <a:prstGeom prst="rect">
            <a:avLst/>
          </a:prstGeom>
          <a:solidFill>
            <a:schemeClr val="bg2"/>
          </a:solidFill>
          <a:ln>
            <a:solidFill>
              <a:schemeClr val="accent6"/>
            </a:solidFill>
          </a:ln>
        </p:spPr>
        <p:txBody>
          <a:bodyPr wrap="square" rtlCol="0">
            <a:spAutoFit/>
          </a:bodyPr>
          <a:lstStyle/>
          <a:p>
            <a:r>
              <a:rPr lang="en-US" dirty="0"/>
              <a:t>Step 6: Interpret; the mean absorption rate of the two types of towels is not the same.</a:t>
            </a:r>
          </a:p>
        </p:txBody>
      </p:sp>
      <p:pic>
        <p:nvPicPr>
          <p:cNvPr id="9" name="Picture 8"/>
          <p:cNvPicPr>
            <a:picLocks noChangeAspect="1"/>
          </p:cNvPicPr>
          <p:nvPr/>
        </p:nvPicPr>
        <p:blipFill>
          <a:blip r:embed="rId2"/>
          <a:stretch>
            <a:fillRect/>
          </a:stretch>
        </p:blipFill>
        <p:spPr>
          <a:xfrm>
            <a:off x="2490787" y="2618407"/>
            <a:ext cx="4162425" cy="976742"/>
          </a:xfrm>
          <a:prstGeom prst="rect">
            <a:avLst/>
          </a:prstGeom>
        </p:spPr>
      </p:pic>
      <p:sp>
        <p:nvSpPr>
          <p:cNvPr id="10" name="TextBox 9"/>
          <p:cNvSpPr txBox="1"/>
          <p:nvPr/>
        </p:nvSpPr>
        <p:spPr>
          <a:xfrm>
            <a:off x="1543049" y="3799878"/>
            <a:ext cx="6057899" cy="646331"/>
          </a:xfrm>
          <a:prstGeom prst="rect">
            <a:avLst/>
          </a:prstGeom>
          <a:solidFill>
            <a:schemeClr val="bg2"/>
          </a:solidFill>
          <a:ln>
            <a:solidFill>
              <a:schemeClr val="accent6"/>
            </a:solidFill>
          </a:ln>
        </p:spPr>
        <p:txBody>
          <a:bodyPr wrap="square" rtlCol="0">
            <a:spAutoFit/>
          </a:bodyPr>
          <a:lstStyle/>
          <a:p>
            <a:r>
              <a:rPr lang="en-US" dirty="0"/>
              <a:t>The decision is to reject the null hypothesis because –2.474 is smaller than −1.812.</a:t>
            </a:r>
          </a:p>
        </p:txBody>
      </p:sp>
    </p:spTree>
    <p:extLst>
      <p:ext uri="{BB962C8B-B14F-4D97-AF65-F5344CB8AC3E}">
        <p14:creationId xmlns:p14="http://schemas.microsoft.com/office/powerpoint/2010/main" val="2787416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Dependent Samples</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We first compute the mean and the standard deviation of the sample differences</a:t>
            </a:r>
          </a:p>
          <a:p>
            <a:r>
              <a:rPr lang="en-US" dirty="0"/>
              <a:t>The value of the test statistic is computed with the following formula:</a:t>
            </a:r>
          </a:p>
          <a:p>
            <a:endParaRPr lang="en-US" dirty="0"/>
          </a:p>
          <a:p>
            <a:endParaRPr lang="en-US" dirty="0"/>
          </a:p>
        </p:txBody>
      </p:sp>
      <p:sp>
        <p:nvSpPr>
          <p:cNvPr id="5" name="Slide Number Placeholder 4"/>
          <p:cNvSpPr>
            <a:spLocks noGrp="1"/>
          </p:cNvSpPr>
          <p:nvPr>
            <p:ph type="sldNum" sz="quarter" idx="12"/>
          </p:nvPr>
        </p:nvSpPr>
        <p:spPr/>
        <p:txBody>
          <a:bodyPr/>
          <a:lstStyle/>
          <a:p>
            <a:r>
              <a:rPr lang="en-US" dirty="0"/>
              <a:t>11-</a:t>
            </a:r>
            <a:fld id="{F38DF745-7D3F-47F4-83A3-874385CFAA69}" type="slidenum">
              <a:rPr lang="en-US" smtClean="0"/>
              <a:pPr/>
              <a:t>17</a:t>
            </a:fld>
            <a:endParaRPr lang="en-US" dirty="0"/>
          </a:p>
        </p:txBody>
      </p:sp>
      <p:pic>
        <p:nvPicPr>
          <p:cNvPr id="7" name="Picture 6">
            <a:extLst>
              <a:ext uri="{FF2B5EF4-FFF2-40B4-BE49-F238E27FC236}">
                <a16:creationId xmlns:a16="http://schemas.microsoft.com/office/drawing/2014/main" xmlns="" id="{0CE3C489-ED92-45D8-BB2E-93BCE1A83CFD}"/>
              </a:ext>
            </a:extLst>
          </p:cNvPr>
          <p:cNvPicPr>
            <a:picLocks noChangeAspect="1"/>
          </p:cNvPicPr>
          <p:nvPr/>
        </p:nvPicPr>
        <p:blipFill>
          <a:blip r:embed="rId3"/>
          <a:stretch>
            <a:fillRect/>
          </a:stretch>
        </p:blipFill>
        <p:spPr>
          <a:xfrm>
            <a:off x="643128" y="3124200"/>
            <a:ext cx="6873658" cy="2286000"/>
          </a:xfrm>
          <a:prstGeom prst="rect">
            <a:avLst/>
          </a:prstGeom>
        </p:spPr>
      </p:pic>
    </p:spTree>
    <p:extLst>
      <p:ext uri="{BB962C8B-B14F-4D97-AF65-F5344CB8AC3E}">
        <p14:creationId xmlns:p14="http://schemas.microsoft.com/office/powerpoint/2010/main" val="2636780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Dependent Samples Continued</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fontScale="92500" lnSpcReduction="20000"/>
          </a:bodyPr>
          <a:lstStyle/>
          <a:p>
            <a:r>
              <a:rPr lang="en-US" dirty="0"/>
              <a:t>Note: the standard deviation of the differences will be computed with the formula 3-11, except d is substituted for x</a:t>
            </a:r>
          </a:p>
          <a:p>
            <a:endParaRPr lang="en-US" dirty="0"/>
          </a:p>
          <a:p>
            <a:endParaRPr lang="en-US" dirty="0"/>
          </a:p>
          <a:p>
            <a:endParaRPr lang="en-US" dirty="0"/>
          </a:p>
          <a:p>
            <a:pPr marL="0" indent="0">
              <a:buNone/>
            </a:pPr>
            <a:r>
              <a:rPr lang="en-US" dirty="0"/>
              <a:t>Example</a:t>
            </a:r>
          </a:p>
          <a:p>
            <a:r>
              <a:rPr lang="en-US" dirty="0"/>
              <a:t>Nickel Savings and Loan employs two firms, Schadek Appraisals and Bowyer Real Estate, to appraise the value of the real estate on which it makes loans. To review the consistency of the two appraisal firms, Nickel randomly selects 10 homes and has both of the firms appraise the values of the selected homes. Thus, there will be a pair of values for each home; these appraised values are related to the home selected. This is called a paired sample.</a:t>
            </a:r>
          </a:p>
        </p:txBody>
      </p:sp>
      <p:sp>
        <p:nvSpPr>
          <p:cNvPr id="5" name="Slide Number Placeholder 4"/>
          <p:cNvSpPr>
            <a:spLocks noGrp="1"/>
          </p:cNvSpPr>
          <p:nvPr>
            <p:ph type="sldNum" sz="quarter" idx="12"/>
          </p:nvPr>
        </p:nvSpPr>
        <p:spPr/>
        <p:txBody>
          <a:bodyPr/>
          <a:lstStyle/>
          <a:p>
            <a:r>
              <a:rPr lang="en-US" dirty="0"/>
              <a:t>11-</a:t>
            </a:r>
            <a:fld id="{F38DF745-7D3F-47F4-83A3-874385CFAA69}" type="slidenum">
              <a:rPr lang="en-US" smtClean="0"/>
              <a:pPr/>
              <a:t>18</a:t>
            </a:fld>
            <a:endParaRPr lang="en-US" dirty="0"/>
          </a:p>
        </p:txBody>
      </p:sp>
      <p:pic>
        <p:nvPicPr>
          <p:cNvPr id="6" name="Picture 5"/>
          <p:cNvPicPr>
            <a:picLocks noChangeAspect="1"/>
          </p:cNvPicPr>
          <p:nvPr/>
        </p:nvPicPr>
        <p:blipFill>
          <a:blip r:embed="rId3"/>
          <a:stretch>
            <a:fillRect/>
          </a:stretch>
        </p:blipFill>
        <p:spPr>
          <a:xfrm>
            <a:off x="3276600" y="2057400"/>
            <a:ext cx="2333625" cy="962025"/>
          </a:xfrm>
          <a:prstGeom prst="rect">
            <a:avLst/>
          </a:prstGeom>
        </p:spPr>
      </p:pic>
    </p:spTree>
    <p:extLst>
      <p:ext uri="{BB962C8B-B14F-4D97-AF65-F5344CB8AC3E}">
        <p14:creationId xmlns:p14="http://schemas.microsoft.com/office/powerpoint/2010/main" val="18842570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Dependent Samples Example</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TextBox 6"/>
          <p:cNvSpPr txBox="1"/>
          <p:nvPr/>
        </p:nvSpPr>
        <p:spPr>
          <a:xfrm>
            <a:off x="533400" y="1199023"/>
            <a:ext cx="3886200" cy="2862322"/>
          </a:xfrm>
          <a:prstGeom prst="rect">
            <a:avLst/>
          </a:prstGeom>
          <a:solidFill>
            <a:schemeClr val="bg2"/>
          </a:solidFill>
          <a:ln>
            <a:solidFill>
              <a:schemeClr val="accent6"/>
            </a:solidFill>
          </a:ln>
        </p:spPr>
        <p:txBody>
          <a:bodyPr wrap="square" rtlCol="0">
            <a:spAutoFit/>
          </a:bodyPr>
          <a:lstStyle/>
          <a:p>
            <a:r>
              <a:rPr lang="en-US" dirty="0"/>
              <a:t>Recall that Nickel Savings and Loan wishes to compare the two companies it uses to appraise the value of residential homes. Nickel Savings selected a sample of 10 residential properties and scheduled both firms for an appraisal. The results are reported in $000. At the .05 significance level, can we conclude there is a difference between the firm’s appraised values?</a:t>
            </a:r>
          </a:p>
        </p:txBody>
      </p:sp>
      <p:sp>
        <p:nvSpPr>
          <p:cNvPr id="4" name="Slide Number Placeholder 3"/>
          <p:cNvSpPr>
            <a:spLocks noGrp="1"/>
          </p:cNvSpPr>
          <p:nvPr>
            <p:ph type="sldNum" sz="quarter" idx="12"/>
          </p:nvPr>
        </p:nvSpPr>
        <p:spPr/>
        <p:txBody>
          <a:bodyPr/>
          <a:lstStyle/>
          <a:p>
            <a:r>
              <a:rPr lang="en-US" dirty="0"/>
              <a:t>11-</a:t>
            </a:r>
            <a:fld id="{A68F1C3D-7991-4430-8FD2-6BE0AA8A1311}" type="slidenum">
              <a:rPr lang="en-US" smtClean="0"/>
              <a:pPr/>
              <a:t>19</a:t>
            </a:fld>
            <a:endParaRPr lang="en-US" dirty="0"/>
          </a:p>
        </p:txBody>
      </p:sp>
      <mc:AlternateContent xmlns:mc="http://schemas.openxmlformats.org/markup-compatibility/2006" xmlns:a14="http://schemas.microsoft.com/office/drawing/2010/main">
        <mc:Choice Requires="a14">
          <p:sp>
            <p:nvSpPr>
              <p:cNvPr id="9" name="TextBox 8"/>
              <p:cNvSpPr txBox="1"/>
              <p:nvPr/>
            </p:nvSpPr>
            <p:spPr>
              <a:xfrm>
                <a:off x="533400" y="4267200"/>
                <a:ext cx="6126480" cy="1920240"/>
              </a:xfrm>
              <a:prstGeom prst="rect">
                <a:avLst/>
              </a:prstGeom>
              <a:solidFill>
                <a:schemeClr val="bg2"/>
              </a:solidFill>
              <a:ln>
                <a:solidFill>
                  <a:schemeClr val="accent6"/>
                </a:solidFill>
              </a:ln>
            </p:spPr>
            <p:txBody>
              <a:bodyPr wrap="square" rtlCol="0">
                <a:spAutoFit/>
              </a:bodyPr>
              <a:lstStyle/>
              <a:p>
                <a:pPr>
                  <a:spcAft>
                    <a:spcPts val="600"/>
                  </a:spcAft>
                </a:pPr>
                <a:r>
                  <a:rPr lang="en-US" dirty="0"/>
                  <a:t>Step 1: State the null and alternate hypothesis</a:t>
                </a:r>
              </a:p>
              <a:p>
                <a:pPr algn="ctr"/>
                <a:r>
                  <a:rPr lang="en-US" dirty="0"/>
                  <a:t>H</a:t>
                </a:r>
                <a:r>
                  <a:rPr lang="en-US" baseline="-25000" dirty="0"/>
                  <a:t>0</a:t>
                </a:r>
                <a:r>
                  <a:rPr lang="en-US" dirty="0"/>
                  <a:t>: </a:t>
                </a:r>
                <a14:m>
                  <m:oMath xmlns:m="http://schemas.openxmlformats.org/officeDocument/2006/math" xmlns="">
                    <m:r>
                      <m:rPr>
                        <m:nor/>
                      </m:rPr>
                      <a:rPr lang="en-US" i="0" smtClean="0">
                        <a:latin typeface="Cambria Math"/>
                        <a:ea typeface="Cambria Math"/>
                      </a:rPr>
                      <m:t>μ</m:t>
                    </m:r>
                    <m:r>
                      <m:rPr>
                        <m:nor/>
                      </m:rPr>
                      <a:rPr lang="en-US" b="0" i="0" baseline="-25000" smtClean="0">
                        <a:latin typeface="Cambria Math"/>
                        <a:ea typeface="Cambria Math"/>
                      </a:rPr>
                      <m:t>d</m:t>
                    </m:r>
                    <m:r>
                      <m:rPr>
                        <m:nor/>
                      </m:rPr>
                      <a:rPr lang="en-US" b="0" i="0" smtClean="0">
                        <a:latin typeface="Cambria Math"/>
                        <a:ea typeface="Cambria Math"/>
                      </a:rPr>
                      <m:t> = 0</m:t>
                    </m:r>
                  </m:oMath>
                </a14:m>
                <a:endParaRPr lang="en-US" baseline="-25000" dirty="0"/>
              </a:p>
              <a:p>
                <a:pPr algn="ctr"/>
                <a:r>
                  <a:rPr lang="en-US" dirty="0"/>
                  <a:t>H</a:t>
                </a:r>
                <a:r>
                  <a:rPr lang="en-US" baseline="-25000" dirty="0"/>
                  <a:t>1</a:t>
                </a:r>
                <a:r>
                  <a:rPr lang="en-US" dirty="0"/>
                  <a:t>: </a:t>
                </a:r>
                <a14:m>
                  <m:oMath xmlns:m="http://schemas.openxmlformats.org/officeDocument/2006/math" xmlns="">
                    <m:r>
                      <m:rPr>
                        <m:nor/>
                      </m:rPr>
                      <a:rPr lang="en-US">
                        <a:latin typeface="Cambria Math"/>
                        <a:ea typeface="Cambria Math"/>
                      </a:rPr>
                      <m:t>μ</m:t>
                    </m:r>
                    <m:r>
                      <m:rPr>
                        <m:nor/>
                      </m:rPr>
                      <a:rPr lang="en-US" b="0" i="0" baseline="-25000" smtClean="0">
                        <a:latin typeface="Cambria Math"/>
                        <a:ea typeface="Cambria Math"/>
                      </a:rPr>
                      <m:t>d</m:t>
                    </m:r>
                    <m:r>
                      <a:rPr lang="en-US" b="0" i="0" smtClean="0">
                        <a:latin typeface="Cambria Math"/>
                        <a:ea typeface="Cambria Math"/>
                      </a:rPr>
                      <m:t>≠</m:t>
                    </m:r>
                    <m:r>
                      <m:rPr>
                        <m:nor/>
                      </m:rPr>
                      <a:rPr lang="en-US" b="0" i="0" smtClean="0">
                        <a:latin typeface="Cambria Math"/>
                        <a:ea typeface="Cambria Math"/>
                      </a:rPr>
                      <m:t>0</m:t>
                    </m:r>
                  </m:oMath>
                </a14:m>
                <a:endParaRPr lang="en-US" baseline="-25000" dirty="0"/>
              </a:p>
              <a:p>
                <a:pPr algn="ctr"/>
                <a:endParaRPr lang="en-US" sz="1000" baseline="-25000" dirty="0"/>
              </a:p>
              <a:p>
                <a:r>
                  <a:rPr lang="en-US" dirty="0"/>
                  <a:t>Step 2: Select the level of significance, we decide to use .05</a:t>
                </a:r>
              </a:p>
              <a:p>
                <a:r>
                  <a:rPr lang="en-US" dirty="0"/>
                  <a:t>Step 3: Determine the test statistic, we’ll use t</a:t>
                </a:r>
              </a:p>
              <a:p>
                <a:r>
                  <a:rPr lang="en-US" dirty="0"/>
                  <a:t>Step 4: State the decision rule, reject H</a:t>
                </a:r>
                <a:r>
                  <a:rPr lang="en-US" baseline="-25000" dirty="0"/>
                  <a:t>0</a:t>
                </a:r>
                <a:r>
                  <a:rPr lang="en-US" dirty="0"/>
                  <a:t> if t &lt; -2.262 or &gt; 2.262</a:t>
                </a:r>
                <a:endParaRPr lang="en-US" sz="1000" baseline="-25000" dirty="0"/>
              </a:p>
            </p:txBody>
          </p:sp>
        </mc:Choice>
        <mc:Fallback xmlns="">
          <p:sp>
            <p:nvSpPr>
              <p:cNvPr id="9" name="TextBox 8"/>
              <p:cNvSpPr txBox="1">
                <a:spLocks noRot="1" noChangeAspect="1" noMove="1" noResize="1" noEditPoints="1" noAdjustHandles="1" noChangeArrowheads="1" noChangeShapeType="1" noTextEdit="1"/>
              </p:cNvSpPr>
              <p:nvPr/>
            </p:nvSpPr>
            <p:spPr>
              <a:xfrm>
                <a:off x="533400" y="4267200"/>
                <a:ext cx="6126480" cy="1920240"/>
              </a:xfrm>
              <a:prstGeom prst="rect">
                <a:avLst/>
              </a:prstGeom>
              <a:blipFill rotWithShape="1">
                <a:blip r:embed="rId4"/>
                <a:stretch>
                  <a:fillRect/>
                </a:stretch>
              </a:blipFill>
              <a:ln>
                <a:solidFill>
                  <a:schemeClr val="accent6"/>
                </a:solidFill>
              </a:ln>
            </p:spPr>
            <p:txBody>
              <a:bodyPr/>
              <a:lstStyle/>
              <a:p>
                <a:r>
                  <a:rPr lang="en-US">
                    <a:noFill/>
                  </a:rPr>
                  <a:t> </a:t>
                </a:r>
              </a:p>
            </p:txBody>
          </p:sp>
        </mc:Fallback>
      </mc:AlternateContent>
      <p:pic>
        <p:nvPicPr>
          <p:cNvPr id="5" name="Picture 4" descr="Screen Shot 2020-10-30 at 1.37.54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6800" y="1219199"/>
            <a:ext cx="3810000" cy="2955167"/>
          </a:xfrm>
          <a:prstGeom prst="rect">
            <a:avLst/>
          </a:prstGeom>
        </p:spPr>
      </p:pic>
    </p:spTree>
    <p:extLst>
      <p:ext uri="{BB962C8B-B14F-4D97-AF65-F5344CB8AC3E}">
        <p14:creationId xmlns:p14="http://schemas.microsoft.com/office/powerpoint/2010/main" val="3570124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3" name="Content Placeholder 2"/>
          <p:cNvSpPr>
            <a:spLocks noGrp="1"/>
          </p:cNvSpPr>
          <p:nvPr>
            <p:ph sz="quarter" idx="1"/>
          </p:nvPr>
        </p:nvSpPr>
        <p:spPr>
          <a:xfrm>
            <a:off x="457200" y="1219200"/>
            <a:ext cx="8686800" cy="4937760"/>
          </a:xfrm>
        </p:spPr>
        <p:txBody>
          <a:bodyPr>
            <a:noAutofit/>
          </a:bodyPr>
          <a:lstStyle/>
          <a:p>
            <a:pPr marL="1255713" indent="-1255713" defTabSz="228600">
              <a:buNone/>
              <a:tabLst>
                <a:tab pos="0" algn="l"/>
                <a:tab pos="111125" algn="l"/>
              </a:tabLst>
            </a:pPr>
            <a:r>
              <a:rPr lang="en-US" sz="2800" dirty="0">
                <a:solidFill>
                  <a:schemeClr val="accent1"/>
                </a:solidFill>
              </a:rPr>
              <a:t>LO11-1 	</a:t>
            </a:r>
            <a:r>
              <a:rPr lang="en-US" sz="2800" dirty="0"/>
              <a:t>Test a hypothesis that two </a:t>
            </a:r>
            <a:r>
              <a:rPr lang="en-US" sz="2800" dirty="0" smtClean="0"/>
              <a:t>independent population </a:t>
            </a:r>
            <a:r>
              <a:rPr lang="en-US" sz="2800" dirty="0"/>
              <a:t>means are equal, assuming that </a:t>
            </a:r>
            <a:r>
              <a:rPr lang="en-US" sz="2800" dirty="0" smtClean="0"/>
              <a:t>the population </a:t>
            </a:r>
            <a:r>
              <a:rPr lang="en-US" sz="2800" dirty="0"/>
              <a:t>standard deviations are known and equal</a:t>
            </a:r>
          </a:p>
          <a:p>
            <a:pPr marL="1255713" indent="-1255713" defTabSz="228600">
              <a:buNone/>
              <a:tabLst>
                <a:tab pos="228600" algn="l"/>
              </a:tabLst>
            </a:pPr>
            <a:r>
              <a:rPr lang="en-US" sz="2800" dirty="0">
                <a:solidFill>
                  <a:schemeClr val="accent1"/>
                </a:solidFill>
              </a:rPr>
              <a:t>LO11-2	</a:t>
            </a:r>
            <a:r>
              <a:rPr lang="en-US" sz="2800" dirty="0" smtClean="0"/>
              <a:t>Test </a:t>
            </a:r>
            <a:r>
              <a:rPr lang="en-US" sz="2800" dirty="0"/>
              <a:t>a hypothesis that two </a:t>
            </a:r>
            <a:r>
              <a:rPr lang="en-US" sz="2800" dirty="0" smtClean="0"/>
              <a:t>independent population </a:t>
            </a:r>
            <a:r>
              <a:rPr lang="en-US" sz="2800" dirty="0"/>
              <a:t>means are equal, </a:t>
            </a:r>
            <a:r>
              <a:rPr lang="en-US" sz="2800" dirty="0" smtClean="0"/>
              <a:t>with unknown </a:t>
            </a:r>
            <a:r>
              <a:rPr lang="en-US" sz="2800" dirty="0"/>
              <a:t>population standard deviations</a:t>
            </a:r>
          </a:p>
          <a:p>
            <a:pPr marL="1255713" indent="-1255713" defTabSz="228600">
              <a:buNone/>
              <a:tabLst>
                <a:tab pos="228600" algn="l"/>
              </a:tabLst>
            </a:pPr>
            <a:r>
              <a:rPr lang="en-US" sz="2800" dirty="0">
                <a:solidFill>
                  <a:schemeClr val="accent1"/>
                </a:solidFill>
              </a:rPr>
              <a:t>LO11-3	</a:t>
            </a:r>
            <a:r>
              <a:rPr lang="en-US" sz="2800" dirty="0" smtClean="0">
                <a:solidFill>
                  <a:schemeClr val="accent1"/>
                </a:solidFill>
              </a:rPr>
              <a:t> </a:t>
            </a:r>
            <a:r>
              <a:rPr lang="en-US" sz="2800" dirty="0"/>
              <a:t>Test a hypothesis about the </a:t>
            </a:r>
            <a:r>
              <a:rPr lang="en-US" sz="2800" dirty="0" smtClean="0"/>
              <a:t>mean population </a:t>
            </a:r>
            <a:r>
              <a:rPr lang="en-US" sz="2800" dirty="0"/>
              <a:t>difference between paired or </a:t>
            </a:r>
            <a:r>
              <a:rPr lang="en-US" sz="2800" dirty="0" smtClean="0"/>
              <a:t>dependent </a:t>
            </a:r>
            <a:r>
              <a:rPr lang="en-US" sz="2800" dirty="0"/>
              <a:t>observations</a:t>
            </a:r>
          </a:p>
          <a:p>
            <a:pPr marL="1255713" indent="-1255713" defTabSz="228600">
              <a:buNone/>
              <a:tabLst>
                <a:tab pos="228600" algn="l"/>
              </a:tabLst>
            </a:pPr>
            <a:r>
              <a:rPr lang="en-US" sz="2800" dirty="0">
                <a:solidFill>
                  <a:schemeClr val="accent1"/>
                </a:solidFill>
              </a:rPr>
              <a:t>LO11-4	</a:t>
            </a:r>
            <a:r>
              <a:rPr lang="en-US" sz="2800" dirty="0" smtClean="0"/>
              <a:t>Explain </a:t>
            </a:r>
            <a:r>
              <a:rPr lang="en-US" sz="2800" dirty="0"/>
              <a:t>the difference between </a:t>
            </a:r>
            <a:r>
              <a:rPr lang="en-US" sz="2800" dirty="0" smtClean="0"/>
              <a:t>dependent </a:t>
            </a:r>
            <a:r>
              <a:rPr lang="en-US" sz="2800" dirty="0"/>
              <a:t>and independent samples</a:t>
            </a:r>
          </a:p>
        </p:txBody>
      </p:sp>
      <p:sp>
        <p:nvSpPr>
          <p:cNvPr id="5" name="Slide Number Placeholder 4"/>
          <p:cNvSpPr>
            <a:spLocks noGrp="1"/>
          </p:cNvSpPr>
          <p:nvPr>
            <p:ph type="sldNum" sz="quarter" idx="12"/>
          </p:nvPr>
        </p:nvSpPr>
        <p:spPr/>
        <p:txBody>
          <a:bodyPr/>
          <a:lstStyle/>
          <a:p>
            <a:r>
              <a:rPr lang="en-US" dirty="0"/>
              <a:t>11-</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Dependent Samples Example Continued</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457200" y="5181600"/>
            <a:ext cx="8229600" cy="923330"/>
          </a:xfrm>
          <a:prstGeom prst="rect">
            <a:avLst/>
          </a:prstGeom>
          <a:solidFill>
            <a:schemeClr val="bg2"/>
          </a:solidFill>
          <a:ln>
            <a:solidFill>
              <a:schemeClr val="accent6"/>
            </a:solidFill>
          </a:ln>
        </p:spPr>
        <p:txBody>
          <a:bodyPr wrap="square" rtlCol="0">
            <a:spAutoFit/>
          </a:bodyPr>
          <a:lstStyle/>
          <a:p>
            <a:r>
              <a:rPr lang="en-US" dirty="0"/>
              <a:t>Step 5: Make your decision; we’ll reject the null hypothesis</a:t>
            </a:r>
          </a:p>
          <a:p>
            <a:r>
              <a:rPr lang="en-US" dirty="0"/>
              <a:t>Step 6: Interpret; we conclude there is a difference between the firms’ mean appraised 	home values</a:t>
            </a:r>
          </a:p>
        </p:txBody>
      </p:sp>
      <p:sp>
        <p:nvSpPr>
          <p:cNvPr id="7" name="Slide Number Placeholder 6"/>
          <p:cNvSpPr>
            <a:spLocks noGrp="1"/>
          </p:cNvSpPr>
          <p:nvPr>
            <p:ph type="sldNum" sz="quarter" idx="12"/>
          </p:nvPr>
        </p:nvSpPr>
        <p:spPr/>
        <p:txBody>
          <a:bodyPr/>
          <a:lstStyle/>
          <a:p>
            <a:r>
              <a:rPr lang="en-US" dirty="0"/>
              <a:t>11-</a:t>
            </a:r>
            <a:fld id="{A68F1C3D-7991-4430-8FD2-6BE0AA8A1311}" type="slidenum">
              <a:rPr lang="en-US" smtClean="0"/>
              <a:pPr/>
              <a:t>20</a:t>
            </a:fld>
            <a:endParaRPr lang="en-US" dirty="0"/>
          </a:p>
        </p:txBody>
      </p:sp>
      <mc:AlternateContent xmlns:mc="http://schemas.openxmlformats.org/markup-compatibility/2006" xmlns:a14="http://schemas.microsoft.com/office/drawing/2010/main">
        <mc:Choice Requires="a14">
          <p:sp>
            <p:nvSpPr>
              <p:cNvPr id="9" name="TextBox 8"/>
              <p:cNvSpPr txBox="1"/>
              <p:nvPr/>
            </p:nvSpPr>
            <p:spPr>
              <a:xfrm>
                <a:off x="5334000" y="2438400"/>
                <a:ext cx="3276600" cy="1760482"/>
              </a:xfrm>
              <a:prstGeom prst="rect">
                <a:avLst/>
              </a:prstGeom>
              <a:solidFill>
                <a:schemeClr val="bg2"/>
              </a:solidFill>
              <a:ln>
                <a:solidFill>
                  <a:schemeClr val="accent6"/>
                </a:solidFill>
              </a:ln>
            </p:spPr>
            <p:txBody>
              <a:bodyPr wrap="square" rtlCol="0">
                <a:spAutoFit/>
              </a:bodyPr>
              <a:lstStyle/>
              <a:p>
                <a:r>
                  <a:rPr lang="en-US" dirty="0"/>
                  <a:t>Here we find the mean of the sample differences, </a:t>
                </a:r>
                <a14:m>
                  <m:oMath xmlns:m="http://schemas.openxmlformats.org/officeDocument/2006/math" xmlns="">
                    <m:acc>
                      <m:accPr>
                        <m:chr m:val="̅"/>
                        <m:ctrlPr>
                          <a:rPr lang="en-US" i="1" smtClean="0">
                            <a:latin typeface="Cambria Math" panose="02040503050406030204" pitchFamily="18" charset="0"/>
                          </a:rPr>
                        </m:ctrlPr>
                      </m:accPr>
                      <m:e>
                        <m:r>
                          <m:rPr>
                            <m:nor/>
                          </m:rPr>
                          <a:rPr lang="en-US" b="0" i="0" smtClean="0">
                            <a:latin typeface="Cambria Math" panose="02040503050406030204" pitchFamily="18" charset="0"/>
                          </a:rPr>
                          <m:t>d</m:t>
                        </m:r>
                      </m:e>
                    </m:acc>
                  </m:oMath>
                </a14:m>
                <a:r>
                  <a:rPr lang="en-US" dirty="0"/>
                  <a:t> is 4.6 and the standard deviation of the sample differences, s</a:t>
                </a:r>
                <a:r>
                  <a:rPr lang="en-US" baseline="-25000" dirty="0"/>
                  <a:t>d</a:t>
                </a:r>
                <a:r>
                  <a:rPr lang="en-US" dirty="0"/>
                  <a:t> is 4.402. use these in formula 11-7 to compute the t value, 3.305</a:t>
                </a:r>
              </a:p>
            </p:txBody>
          </p:sp>
        </mc:Choice>
        <mc:Fallback xmlns="">
          <p:sp>
            <p:nvSpPr>
              <p:cNvPr id="9" name="TextBox 8"/>
              <p:cNvSpPr txBox="1">
                <a:spLocks noRot="1" noChangeAspect="1" noMove="1" noResize="1" noEditPoints="1" noAdjustHandles="1" noChangeArrowheads="1" noChangeShapeType="1" noTextEdit="1"/>
              </p:cNvSpPr>
              <p:nvPr/>
            </p:nvSpPr>
            <p:spPr>
              <a:xfrm>
                <a:off x="5334000" y="2438400"/>
                <a:ext cx="3276600" cy="1760482"/>
              </a:xfrm>
              <a:prstGeom prst="rect">
                <a:avLst/>
              </a:prstGeom>
              <a:blipFill rotWithShape="1">
                <a:blip r:embed="rId4"/>
                <a:stretch>
                  <a:fillRect/>
                </a:stretch>
              </a:blipFill>
              <a:ln>
                <a:solidFill>
                  <a:schemeClr val="accent6"/>
                </a:solidFill>
              </a:ln>
            </p:spPr>
            <p:txBody>
              <a:bodyPr/>
              <a:lstStyle/>
              <a:p>
                <a:r>
                  <a:rPr lang="en-US">
                    <a:noFill/>
                  </a:rPr>
                  <a:t> </a:t>
                </a:r>
              </a:p>
            </p:txBody>
          </p:sp>
        </mc:Fallback>
      </mc:AlternateContent>
      <p:pic>
        <p:nvPicPr>
          <p:cNvPr id="4" name="Picture 3" descr="Screen Shot 2020-10-30 at 1.39.42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1264521"/>
            <a:ext cx="4953000" cy="3764679"/>
          </a:xfrm>
          <a:prstGeom prst="rect">
            <a:avLst/>
          </a:prstGeom>
        </p:spPr>
      </p:pic>
    </p:spTree>
    <p:extLst>
      <p:ext uri="{BB962C8B-B14F-4D97-AF65-F5344CB8AC3E}">
        <p14:creationId xmlns:p14="http://schemas.microsoft.com/office/powerpoint/2010/main" val="3289064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Dependent and Independent Samples</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fontScale="92500" lnSpcReduction="20000"/>
          </a:bodyPr>
          <a:lstStyle/>
          <a:p>
            <a:r>
              <a:rPr lang="en-US" dirty="0"/>
              <a:t>There are two types of dependent samples</a:t>
            </a:r>
          </a:p>
          <a:p>
            <a:r>
              <a:rPr lang="en-US" dirty="0"/>
              <a:t>Those characterized by a measurement, an intervention of some type, and then another measurement</a:t>
            </a:r>
          </a:p>
          <a:p>
            <a:pPr lvl="1"/>
            <a:r>
              <a:rPr lang="en-US" dirty="0">
                <a:solidFill>
                  <a:schemeClr val="tx1"/>
                </a:solidFill>
              </a:rPr>
              <a:t>For example, suppose we wish to show that by playing music in the production area we are able to increase production. We begin by selecting a sample of workers and measure their output, then we place the speakers in the production area and play soothing music, and then we again measure the output</a:t>
            </a:r>
          </a:p>
          <a:p>
            <a:r>
              <a:rPr lang="en-US" dirty="0"/>
              <a:t>A matching or pairing of the observations</a:t>
            </a:r>
          </a:p>
          <a:p>
            <a:pPr lvl="1"/>
            <a:r>
              <a:rPr lang="en-US" dirty="0">
                <a:solidFill>
                  <a:schemeClr val="tx1"/>
                </a:solidFill>
              </a:rPr>
              <a:t>For example, the Nickel Savings and Loan example illustrates dependent samples because a property is selected and both firms appraise the same property</a:t>
            </a:r>
          </a:p>
          <a:p>
            <a:r>
              <a:rPr lang="en-US" dirty="0"/>
              <a:t>We prefer a test based on dependent samples because it reduces the amount of variation in the test and is considered a better test</a:t>
            </a:r>
          </a:p>
        </p:txBody>
      </p:sp>
      <p:sp>
        <p:nvSpPr>
          <p:cNvPr id="5" name="Slide Number Placeholder 4"/>
          <p:cNvSpPr>
            <a:spLocks noGrp="1"/>
          </p:cNvSpPr>
          <p:nvPr>
            <p:ph type="sldNum" sz="quarter" idx="12"/>
          </p:nvPr>
        </p:nvSpPr>
        <p:spPr/>
        <p:txBody>
          <a:bodyPr/>
          <a:lstStyle/>
          <a:p>
            <a:r>
              <a:rPr lang="en-US" dirty="0"/>
              <a:t>11-</a:t>
            </a:r>
            <a:fld id="{F38DF745-7D3F-47F4-83A3-874385CFAA69}" type="slidenum">
              <a:rPr lang="en-US" smtClean="0"/>
              <a:pPr/>
              <a:t>21</a:t>
            </a:fld>
            <a:endParaRPr lang="en-US" dirty="0"/>
          </a:p>
        </p:txBody>
      </p:sp>
    </p:spTree>
    <p:extLst>
      <p:ext uri="{BB962C8B-B14F-4D97-AF65-F5344CB8AC3E}">
        <p14:creationId xmlns:p14="http://schemas.microsoft.com/office/powerpoint/2010/main" val="12629744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11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175504" cy="274320"/>
          </a:xfrm>
        </p:spPr>
        <p:txBody>
          <a:bodyPr/>
          <a:lstStyle/>
          <a:p>
            <a:r>
              <a:rPr lang="en-US" dirty="0" smtClean="0">
                <a:solidFill>
                  <a:schemeClr val="bg1"/>
                </a:solidFill>
              </a:rPr>
              <a:t>Copyright © 2022 McGraw-Hill Education. All rights reserved. No reproduction or distribution without the prior written consent of McGraw-Hill Education.</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11-</a:t>
            </a:r>
            <a:fld id="{A68F1C3D-7991-4430-8FD2-6BE0AA8A1311}" type="slidenum">
              <a:rPr lang="en-US" smtClean="0">
                <a:solidFill>
                  <a:schemeClr val="bg1"/>
                </a:solidFill>
              </a:rPr>
              <a:t>22</a:t>
            </a:fld>
            <a:endParaRPr lang="en-US" dirty="0">
              <a:solidFill>
                <a:schemeClr val="bg1"/>
              </a:solidFill>
            </a:endParaRPr>
          </a:p>
        </p:txBody>
      </p:sp>
    </p:spTree>
    <p:extLst>
      <p:ext uri="{BB962C8B-B14F-4D97-AF65-F5344CB8AC3E}">
        <p14:creationId xmlns:p14="http://schemas.microsoft.com/office/powerpoint/2010/main" val="2519640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11-</a:t>
            </a:r>
            <a:fld id="{F38DF745-7D3F-47F4-83A3-874385CFAA69}" type="slidenum">
              <a:rPr lang="en-US" smtClean="0"/>
              <a:pPr/>
              <a:t>23</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10000"/>
          </a:bodyPr>
          <a:lstStyle/>
          <a:p>
            <a:r>
              <a:rPr lang="en-US" dirty="0"/>
              <a:t>A sample of 40 observations is selected from one population with a population standard deviation of 5. The sample mean is 102. A sample of 50 observations is selected from a second population with a population standard deviation of 6. The sample mean is 99. Conduct the following test of hypothesis using the .04 significance level. </a:t>
            </a:r>
          </a:p>
          <a:p>
            <a:pPr marL="0" indent="0" algn="ctr">
              <a:buNone/>
            </a:pPr>
            <a:r>
              <a:rPr lang="en-US" i="1" dirty="0"/>
              <a:t>H</a:t>
            </a:r>
            <a:r>
              <a:rPr lang="en-US" baseline="-25000" dirty="0"/>
              <a:t>0</a:t>
            </a:r>
            <a:r>
              <a:rPr lang="en-US" dirty="0"/>
              <a:t>: </a:t>
            </a:r>
            <a:r>
              <a:rPr lang="el-GR" dirty="0"/>
              <a:t>μ</a:t>
            </a:r>
            <a:r>
              <a:rPr lang="el-GR" baseline="-25000" dirty="0"/>
              <a:t>1</a:t>
            </a:r>
            <a:r>
              <a:rPr lang="el-GR" dirty="0"/>
              <a:t> = μ</a:t>
            </a:r>
            <a:r>
              <a:rPr lang="el-GR" baseline="-25000" dirty="0"/>
              <a:t>2</a:t>
            </a:r>
            <a:r>
              <a:rPr lang="el-GR" dirty="0"/>
              <a:t> </a:t>
            </a:r>
          </a:p>
          <a:p>
            <a:pPr marL="0" indent="0" algn="ctr">
              <a:buNone/>
            </a:pPr>
            <a:r>
              <a:rPr lang="en-US" i="1" dirty="0"/>
              <a:t>H</a:t>
            </a:r>
            <a:r>
              <a:rPr lang="en-US" baseline="-25000" dirty="0"/>
              <a:t>1</a:t>
            </a:r>
            <a:r>
              <a:rPr lang="en-US" dirty="0"/>
              <a:t>: </a:t>
            </a:r>
            <a:r>
              <a:rPr lang="el-GR" dirty="0"/>
              <a:t>μ</a:t>
            </a:r>
            <a:r>
              <a:rPr lang="el-GR" baseline="-25000" dirty="0"/>
              <a:t>1</a:t>
            </a:r>
            <a:r>
              <a:rPr lang="el-GR" dirty="0"/>
              <a:t> ≠ μ</a:t>
            </a:r>
            <a:r>
              <a:rPr lang="el-GR" baseline="-25000" dirty="0"/>
              <a:t>2</a:t>
            </a:r>
            <a:r>
              <a:rPr lang="el-GR" dirty="0"/>
              <a:t> </a:t>
            </a:r>
          </a:p>
          <a:p>
            <a:pPr marL="514350" indent="-514350">
              <a:buFont typeface="+mj-lt"/>
              <a:buAutoNum type="alphaLcPeriod"/>
            </a:pPr>
            <a:r>
              <a:rPr lang="en-US" dirty="0"/>
              <a:t>Is this a one-tailed or a two-tailed test? </a:t>
            </a:r>
          </a:p>
          <a:p>
            <a:pPr marL="514350" indent="-514350">
              <a:buFont typeface="+mj-lt"/>
              <a:buAutoNum type="alphaLcPeriod"/>
            </a:pPr>
            <a:r>
              <a:rPr lang="en-US" dirty="0"/>
              <a:t>State the decision rule. </a:t>
            </a:r>
          </a:p>
          <a:p>
            <a:pPr marL="514350" indent="-514350">
              <a:buFont typeface="+mj-lt"/>
              <a:buAutoNum type="alphaLcPeriod"/>
            </a:pPr>
            <a:r>
              <a:rPr lang="en-US" dirty="0"/>
              <a:t>Compute the value of the test statistic. </a:t>
            </a:r>
          </a:p>
          <a:p>
            <a:pPr marL="514350" indent="-514350">
              <a:buFont typeface="+mj-lt"/>
              <a:buAutoNum type="alphaLcPeriod"/>
            </a:pPr>
            <a:r>
              <a:rPr lang="en-US" dirty="0"/>
              <a:t>What is your decision regarding </a:t>
            </a:r>
            <a:r>
              <a:rPr lang="en-US" i="1" dirty="0"/>
              <a:t>H</a:t>
            </a:r>
            <a:r>
              <a:rPr lang="en-US" dirty="0"/>
              <a:t>0? </a:t>
            </a:r>
          </a:p>
          <a:p>
            <a:pPr marL="514350" indent="-514350">
              <a:buFont typeface="+mj-lt"/>
              <a:buAutoNum type="alphaLcPeriod"/>
            </a:pPr>
            <a:r>
              <a:rPr lang="en-US" dirty="0"/>
              <a:t>What is the </a:t>
            </a:r>
            <a:r>
              <a:rPr lang="en-US" i="1" dirty="0"/>
              <a:t>p</a:t>
            </a:r>
            <a:r>
              <a:rPr lang="en-US" dirty="0"/>
              <a:t>-value?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LO11-1 </a:t>
            </a:r>
          </a:p>
        </p:txBody>
      </p:sp>
    </p:spTree>
    <p:extLst>
      <p:ext uri="{BB962C8B-B14F-4D97-AF65-F5344CB8AC3E}">
        <p14:creationId xmlns:p14="http://schemas.microsoft.com/office/powerpoint/2010/main" val="34643604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11-</a:t>
            </a:r>
            <a:fld id="{F38DF745-7D3F-47F4-83A3-874385CFAA69}" type="slidenum">
              <a:rPr lang="en-US" smtClean="0"/>
              <a:pPr/>
              <a:t>24</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20000"/>
          </a:bodyPr>
          <a:lstStyle/>
          <a:p>
            <a:r>
              <a:rPr lang="en-US" dirty="0"/>
              <a:t>A random sample of 10 observations from one population revealed a sample mean of 23 and a sample standard deviation of 4. A random sample of 8 observations from another population revealed a sample mean of 26 and a sample standard deviation of 5. At the .05 significance level, is there a difference between the population means? </a:t>
            </a:r>
          </a:p>
          <a:p>
            <a:pPr marL="0" indent="0">
              <a:buNone/>
            </a:pPr>
            <a:r>
              <a:rPr lang="en-US" dirty="0"/>
              <a:t>The null and alternate hypotheses are: </a:t>
            </a:r>
          </a:p>
          <a:p>
            <a:pPr marL="0" indent="0" algn="ctr">
              <a:buNone/>
            </a:pPr>
            <a:r>
              <a:rPr lang="en-US" i="1" dirty="0"/>
              <a:t>H</a:t>
            </a:r>
            <a:r>
              <a:rPr lang="en-US" baseline="-25000" dirty="0"/>
              <a:t>0</a:t>
            </a:r>
            <a:r>
              <a:rPr lang="en-US" dirty="0"/>
              <a:t>: </a:t>
            </a:r>
            <a:r>
              <a:rPr lang="el-GR" dirty="0"/>
              <a:t>μ</a:t>
            </a:r>
            <a:r>
              <a:rPr lang="el-GR" baseline="-25000" dirty="0"/>
              <a:t>1</a:t>
            </a:r>
            <a:r>
              <a:rPr lang="el-GR" dirty="0"/>
              <a:t> = μ</a:t>
            </a:r>
            <a:r>
              <a:rPr lang="el-GR" baseline="-25000" dirty="0"/>
              <a:t>2</a:t>
            </a:r>
            <a:r>
              <a:rPr lang="el-GR" dirty="0"/>
              <a:t> </a:t>
            </a:r>
          </a:p>
          <a:p>
            <a:pPr marL="0" indent="0" algn="ctr">
              <a:buNone/>
            </a:pPr>
            <a:r>
              <a:rPr lang="en-US" i="1" dirty="0"/>
              <a:t>H</a:t>
            </a:r>
            <a:r>
              <a:rPr lang="en-US" baseline="-25000" dirty="0"/>
              <a:t>1</a:t>
            </a:r>
            <a:r>
              <a:rPr lang="en-US" dirty="0"/>
              <a:t>: </a:t>
            </a:r>
            <a:r>
              <a:rPr lang="el-GR" dirty="0"/>
              <a:t>μ</a:t>
            </a:r>
            <a:r>
              <a:rPr lang="el-GR" baseline="-25000" dirty="0"/>
              <a:t>1</a:t>
            </a:r>
            <a:r>
              <a:rPr lang="el-GR" dirty="0"/>
              <a:t> ≠ μ</a:t>
            </a:r>
            <a:r>
              <a:rPr lang="el-GR" baseline="-25000" dirty="0"/>
              <a:t>2</a:t>
            </a:r>
            <a:r>
              <a:rPr lang="el-GR" dirty="0"/>
              <a:t> </a:t>
            </a:r>
            <a:endParaRPr lang="en-US" dirty="0"/>
          </a:p>
          <a:p>
            <a:pPr marL="514350" indent="-514350">
              <a:buFont typeface="+mj-lt"/>
              <a:buAutoNum type="alphaLcPeriod"/>
            </a:pPr>
            <a:r>
              <a:rPr lang="en-US" dirty="0"/>
              <a:t>State the decision rule</a:t>
            </a:r>
          </a:p>
          <a:p>
            <a:pPr marL="514350" indent="-514350">
              <a:buFont typeface="+mj-lt"/>
              <a:buAutoNum type="alphaLcPeriod"/>
            </a:pPr>
            <a:r>
              <a:rPr lang="en-US" dirty="0"/>
              <a:t>Compute the pooled estimate of the population variance </a:t>
            </a:r>
          </a:p>
          <a:p>
            <a:pPr marL="514350" indent="-514350">
              <a:buFont typeface="+mj-lt"/>
              <a:buAutoNum type="alphaLcPeriod"/>
            </a:pPr>
            <a:r>
              <a:rPr lang="en-US" dirty="0"/>
              <a:t>Compute the test statistic </a:t>
            </a:r>
          </a:p>
          <a:p>
            <a:pPr marL="514350" indent="-514350">
              <a:buFont typeface="+mj-lt"/>
              <a:buAutoNum type="alphaLcPeriod"/>
            </a:pPr>
            <a:r>
              <a:rPr lang="en-US" dirty="0"/>
              <a:t>State your decision about the null hypothesis</a:t>
            </a:r>
          </a:p>
          <a:p>
            <a:pPr marL="514350" indent="-514350">
              <a:buFont typeface="+mj-lt"/>
              <a:buAutoNum type="alphaLcPeriod"/>
            </a:pPr>
            <a:r>
              <a:rPr lang="en-US" dirty="0"/>
              <a:t>Estimate the </a:t>
            </a:r>
            <a:r>
              <a:rPr lang="en-US" i="1" dirty="0"/>
              <a:t>p</a:t>
            </a:r>
            <a:r>
              <a:rPr lang="en-US" dirty="0"/>
              <a:t>-value. </a:t>
            </a:r>
          </a:p>
          <a:p>
            <a:pPr marL="0" indent="0" algn="ctr">
              <a:buNone/>
            </a:pPr>
            <a:endParaRPr lang="el-GR"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LO11-2 </a:t>
            </a:r>
          </a:p>
        </p:txBody>
      </p:sp>
    </p:spTree>
    <p:extLst>
      <p:ext uri="{BB962C8B-B14F-4D97-AF65-F5344CB8AC3E}">
        <p14:creationId xmlns:p14="http://schemas.microsoft.com/office/powerpoint/2010/main" val="14342447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11-</a:t>
            </a:r>
            <a:fld id="{F38DF745-7D3F-47F4-83A3-874385CFAA69}" type="slidenum">
              <a:rPr lang="en-US" smtClean="0"/>
              <a:pPr/>
              <a:t>25</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20000"/>
          </a:bodyPr>
          <a:lstStyle/>
          <a:p>
            <a:r>
              <a:rPr lang="en-US" dirty="0"/>
              <a:t>A recent survey compared the costs of adoption through public and private agencies. For a sample of 16 adoptions through a public agency, the mean cost was $21,045, with a standard deviation of $835. For a sample of 18 adoptions through a private agency, the mean cost was $22,840, with a standard deviation of $1,545. Assume the sample populations do not have equal standard deviations and use the .05 significance level </a:t>
            </a:r>
          </a:p>
          <a:p>
            <a:endParaRPr lang="en-US" dirty="0"/>
          </a:p>
          <a:p>
            <a:pPr marL="514350" indent="-514350">
              <a:buFont typeface="+mj-lt"/>
              <a:buAutoNum type="alphaLcPeriod"/>
            </a:pPr>
            <a:r>
              <a:rPr lang="en-US" dirty="0"/>
              <a:t>Determine the number of degrees of freedom and round down to the nearest integer value </a:t>
            </a:r>
          </a:p>
          <a:p>
            <a:pPr marL="514350" indent="-514350">
              <a:buFont typeface="+mj-lt"/>
              <a:buAutoNum type="alphaLcPeriod"/>
            </a:pPr>
            <a:r>
              <a:rPr lang="en-US" dirty="0"/>
              <a:t>State the decision rule</a:t>
            </a:r>
          </a:p>
          <a:p>
            <a:pPr marL="514350" indent="-514350">
              <a:buFont typeface="+mj-lt"/>
              <a:buAutoNum type="alphaLcPeriod"/>
            </a:pPr>
            <a:r>
              <a:rPr lang="en-US" dirty="0"/>
              <a:t>Compute the value of the test statistic </a:t>
            </a:r>
          </a:p>
          <a:p>
            <a:pPr marL="514350" indent="-514350">
              <a:buFont typeface="+mj-lt"/>
              <a:buAutoNum type="alphaLcPeriod"/>
            </a:pPr>
            <a:r>
              <a:rPr lang="en-US" dirty="0"/>
              <a:t>State your decision about the null hypothesis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LO11-3 </a:t>
            </a:r>
          </a:p>
        </p:txBody>
      </p:sp>
    </p:spTree>
    <p:extLst>
      <p:ext uri="{BB962C8B-B14F-4D97-AF65-F5344CB8AC3E}">
        <p14:creationId xmlns:p14="http://schemas.microsoft.com/office/powerpoint/2010/main" val="32788150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11-</a:t>
            </a:r>
            <a:fld id="{F38DF745-7D3F-47F4-83A3-874385CFAA69}" type="slidenum">
              <a:rPr lang="en-US" smtClean="0"/>
              <a:pPr/>
              <a:t>26</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20000"/>
          </a:bodyPr>
          <a:lstStyle/>
          <a:p>
            <a:pPr marL="0" indent="0">
              <a:buNone/>
            </a:pPr>
            <a:r>
              <a:rPr lang="en-US" dirty="0"/>
              <a:t>The null and alternate hypotheses are: </a:t>
            </a:r>
          </a:p>
          <a:p>
            <a:pPr marL="0" indent="0" algn="ctr">
              <a:buNone/>
            </a:pPr>
            <a:r>
              <a:rPr lang="en-US" i="1" dirty="0"/>
              <a:t>H</a:t>
            </a:r>
            <a:r>
              <a:rPr lang="en-US" baseline="-25000" dirty="0"/>
              <a:t>0</a:t>
            </a:r>
            <a:r>
              <a:rPr lang="en-US" dirty="0"/>
              <a:t>: </a:t>
            </a:r>
            <a:r>
              <a:rPr lang="el-GR" dirty="0"/>
              <a:t>μ</a:t>
            </a:r>
            <a:r>
              <a:rPr lang="en-US" i="1" baseline="-25000" dirty="0"/>
              <a:t>d</a:t>
            </a:r>
            <a:r>
              <a:rPr lang="en-US" i="1" dirty="0"/>
              <a:t> </a:t>
            </a:r>
            <a:r>
              <a:rPr lang="en-US" dirty="0"/>
              <a:t>≤ 0 </a:t>
            </a:r>
          </a:p>
          <a:p>
            <a:pPr marL="0" indent="0" algn="ctr">
              <a:buNone/>
            </a:pPr>
            <a:r>
              <a:rPr lang="en-US" i="1" dirty="0"/>
              <a:t>H</a:t>
            </a:r>
            <a:r>
              <a:rPr lang="en-US" baseline="-25000" dirty="0"/>
              <a:t>1</a:t>
            </a:r>
            <a:r>
              <a:rPr lang="en-US" dirty="0"/>
              <a:t>: </a:t>
            </a:r>
            <a:r>
              <a:rPr lang="el-GR" dirty="0"/>
              <a:t>μ</a:t>
            </a:r>
            <a:r>
              <a:rPr lang="en-US" i="1" baseline="-25000" dirty="0"/>
              <a:t>d</a:t>
            </a:r>
            <a:r>
              <a:rPr lang="en-US" i="1" dirty="0"/>
              <a:t> </a:t>
            </a:r>
            <a:r>
              <a:rPr lang="en-US" dirty="0"/>
              <a:t>&gt; 0 </a:t>
            </a:r>
          </a:p>
          <a:p>
            <a:pPr marL="0" indent="0">
              <a:buNone/>
            </a:pPr>
            <a:r>
              <a:rPr lang="en-US" dirty="0"/>
              <a:t>The following sample information shows the number of defective units produced on the day shift and the afternoon shift for a sample of 4 days last month.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514350" indent="-514350">
              <a:buFont typeface="+mj-lt"/>
              <a:buAutoNum type="alphaLcPeriod"/>
            </a:pPr>
            <a:r>
              <a:rPr lang="en-US" dirty="0"/>
              <a:t>What is the </a:t>
            </a:r>
            <a:r>
              <a:rPr lang="en-US" i="1" dirty="0"/>
              <a:t>p</a:t>
            </a:r>
            <a:r>
              <a:rPr lang="en-US" dirty="0"/>
              <a:t>-value? </a:t>
            </a:r>
          </a:p>
          <a:p>
            <a:pPr marL="514350" indent="-514350">
              <a:buFont typeface="+mj-lt"/>
              <a:buAutoNum type="alphaLcPeriod"/>
            </a:pPr>
            <a:r>
              <a:rPr lang="en-US" dirty="0"/>
              <a:t>Is the null hypothesis rejected? </a:t>
            </a:r>
          </a:p>
          <a:p>
            <a:pPr marL="514350" indent="-514350">
              <a:buFont typeface="+mj-lt"/>
              <a:buAutoNum type="alphaLcPeriod"/>
            </a:pPr>
            <a:r>
              <a:rPr lang="en-US" dirty="0"/>
              <a:t>What is the conclusion indicated by the analysis?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LO11-4 </a:t>
            </a:r>
          </a:p>
        </p:txBody>
      </p:sp>
      <p:pic>
        <p:nvPicPr>
          <p:cNvPr id="7" name="Picture 6" descr="Screen Shot 2020-10-30 at 1.44.54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800" y="3276600"/>
            <a:ext cx="4953000" cy="1459598"/>
          </a:xfrm>
          <a:prstGeom prst="rect">
            <a:avLst/>
          </a:prstGeom>
        </p:spPr>
      </p:pic>
    </p:spTree>
    <p:extLst>
      <p:ext uri="{BB962C8B-B14F-4D97-AF65-F5344CB8AC3E}">
        <p14:creationId xmlns:p14="http://schemas.microsoft.com/office/powerpoint/2010/main" val="3884583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Two Population Means</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In comparing two populations, we wish to know whether their means could be equal</a:t>
            </a:r>
          </a:p>
          <a:p>
            <a:r>
              <a:rPr lang="en-US" dirty="0"/>
              <a:t>We are investigating whether the distribution of the difference between the means could have a mean of 0</a:t>
            </a:r>
          </a:p>
          <a:p>
            <a:pPr marL="0" indent="0">
              <a:buNone/>
            </a:pPr>
            <a:endParaRPr lang="en-US" dirty="0"/>
          </a:p>
          <a:p>
            <a:pPr marL="0" indent="0">
              <a:buNone/>
            </a:pPr>
            <a:r>
              <a:rPr lang="en-US" dirty="0"/>
              <a:t>Examples</a:t>
            </a:r>
          </a:p>
          <a:p>
            <a:r>
              <a:rPr lang="en-US" dirty="0"/>
              <a:t>Is there a difference in the mean value of residential real estate sold by male agents and female agents in south Florida?</a:t>
            </a:r>
          </a:p>
          <a:p>
            <a:r>
              <a:rPr lang="en-US" dirty="0"/>
              <a:t>Is there an increase in the production rate after music is piped into the production area?</a:t>
            </a:r>
          </a:p>
          <a:p>
            <a:pPr marL="0" indent="0">
              <a:buNone/>
            </a:pPr>
            <a:endParaRPr lang="en-US" dirty="0"/>
          </a:p>
        </p:txBody>
      </p:sp>
      <p:sp>
        <p:nvSpPr>
          <p:cNvPr id="5" name="Slide Number Placeholder 4"/>
          <p:cNvSpPr>
            <a:spLocks noGrp="1"/>
          </p:cNvSpPr>
          <p:nvPr>
            <p:ph type="sldNum" sz="quarter" idx="12"/>
          </p:nvPr>
        </p:nvSpPr>
        <p:spPr/>
        <p:txBody>
          <a:bodyPr/>
          <a:lstStyle/>
          <a:p>
            <a:r>
              <a:rPr lang="en-US" dirty="0"/>
              <a:t>11-</a:t>
            </a:r>
            <a:fld id="{F38DF745-7D3F-47F4-83A3-874385CFAA69}" type="slidenum">
              <a:rPr lang="en-US" smtClean="0"/>
              <a:pPr/>
              <a:t>3</a:t>
            </a:fld>
            <a:endParaRPr lang="en-US" dirty="0"/>
          </a:p>
        </p:txBody>
      </p:sp>
    </p:spTree>
    <p:extLst>
      <p:ext uri="{BB962C8B-B14F-4D97-AF65-F5344CB8AC3E}">
        <p14:creationId xmlns:p14="http://schemas.microsoft.com/office/powerpoint/2010/main" val="2353936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Two-Sample Tests of Hypothesis: Independent Samples</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We can use the following formula to compute z if the following conditions are met</a:t>
            </a:r>
          </a:p>
          <a:p>
            <a:pPr lvl="1"/>
            <a:r>
              <a:rPr lang="en-US" sz="2000" dirty="0">
                <a:solidFill>
                  <a:schemeClr val="tx1"/>
                </a:solidFill>
              </a:rPr>
              <a:t>The two populations follow normal distributions</a:t>
            </a:r>
          </a:p>
          <a:p>
            <a:pPr lvl="1"/>
            <a:r>
              <a:rPr lang="en-US" sz="2000" dirty="0">
                <a:solidFill>
                  <a:schemeClr val="tx1"/>
                </a:solidFill>
              </a:rPr>
              <a:t>The samples are from independent (unrelated) populations</a:t>
            </a:r>
          </a:p>
          <a:p>
            <a:pPr lvl="1"/>
            <a:r>
              <a:rPr lang="en-US" sz="2000" dirty="0">
                <a:solidFill>
                  <a:schemeClr val="tx1"/>
                </a:solidFill>
              </a:rPr>
              <a:t>The population standard deviations are known</a:t>
            </a:r>
          </a:p>
          <a:p>
            <a:pPr lvl="1"/>
            <a:endParaRPr lang="en-US" sz="2600" dirty="0"/>
          </a:p>
          <a:p>
            <a:pPr marL="274320" lvl="1" indent="0">
              <a:buNone/>
            </a:pPr>
            <a:endParaRPr lang="en-US" sz="2600" dirty="0"/>
          </a:p>
          <a:p>
            <a:pPr marL="274320" lvl="1" indent="0">
              <a:buNone/>
            </a:pPr>
            <a:endParaRPr lang="en-US" sz="2600" dirty="0"/>
          </a:p>
          <a:p>
            <a:pPr lvl="1"/>
            <a:r>
              <a:rPr lang="en-US" sz="2000" dirty="0">
                <a:solidFill>
                  <a:schemeClr val="tx1"/>
                </a:solidFill>
              </a:rPr>
              <a:t>With independent populations the distribution of the differences has a variance (standard deviation squared) equal to the sum of the two individual variances</a:t>
            </a:r>
            <a:endParaRPr lang="en-US" sz="2600" dirty="0"/>
          </a:p>
        </p:txBody>
      </p:sp>
      <p:sp>
        <p:nvSpPr>
          <p:cNvPr id="5" name="Slide Number Placeholder 4"/>
          <p:cNvSpPr>
            <a:spLocks noGrp="1"/>
          </p:cNvSpPr>
          <p:nvPr>
            <p:ph type="sldNum" sz="quarter" idx="12"/>
          </p:nvPr>
        </p:nvSpPr>
        <p:spPr/>
        <p:txBody>
          <a:bodyPr/>
          <a:lstStyle/>
          <a:p>
            <a:r>
              <a:rPr lang="en-US" dirty="0"/>
              <a:t>11-</a:t>
            </a:r>
            <a:fld id="{F38DF745-7D3F-47F4-83A3-874385CFAA69}" type="slidenum">
              <a:rPr lang="en-US" smtClean="0"/>
              <a:pPr/>
              <a:t>4</a:t>
            </a:fld>
            <a:endParaRPr lang="en-US" dirty="0"/>
          </a:p>
        </p:txBody>
      </p:sp>
      <p:pic>
        <p:nvPicPr>
          <p:cNvPr id="7" name="Picture 6">
            <a:extLst>
              <a:ext uri="{FF2B5EF4-FFF2-40B4-BE49-F238E27FC236}">
                <a16:creationId xmlns:a16="http://schemas.microsoft.com/office/drawing/2014/main" xmlns="" id="{29EA4131-8A62-4D58-9A07-4C8E41EBC81E}"/>
              </a:ext>
            </a:extLst>
          </p:cNvPr>
          <p:cNvPicPr>
            <a:picLocks noChangeAspect="1"/>
          </p:cNvPicPr>
          <p:nvPr/>
        </p:nvPicPr>
        <p:blipFill>
          <a:blip r:embed="rId3"/>
          <a:stretch>
            <a:fillRect/>
          </a:stretch>
        </p:blipFill>
        <p:spPr>
          <a:xfrm>
            <a:off x="838200" y="3276600"/>
            <a:ext cx="6248400" cy="972328"/>
          </a:xfrm>
          <a:prstGeom prst="rect">
            <a:avLst/>
          </a:prstGeom>
        </p:spPr>
      </p:pic>
      <p:pic>
        <p:nvPicPr>
          <p:cNvPr id="8" name="Picture 7">
            <a:extLst>
              <a:ext uri="{FF2B5EF4-FFF2-40B4-BE49-F238E27FC236}">
                <a16:creationId xmlns:a16="http://schemas.microsoft.com/office/drawing/2014/main" xmlns="" id="{796C7484-29E1-4BCA-8985-5323D44F1114}"/>
              </a:ext>
            </a:extLst>
          </p:cNvPr>
          <p:cNvPicPr>
            <a:picLocks noChangeAspect="1"/>
          </p:cNvPicPr>
          <p:nvPr/>
        </p:nvPicPr>
        <p:blipFill>
          <a:blip r:embed="rId4"/>
          <a:stretch>
            <a:fillRect/>
          </a:stretch>
        </p:blipFill>
        <p:spPr>
          <a:xfrm>
            <a:off x="838200" y="5511081"/>
            <a:ext cx="6400800" cy="830029"/>
          </a:xfrm>
          <a:prstGeom prst="rect">
            <a:avLst/>
          </a:prstGeom>
        </p:spPr>
      </p:pic>
    </p:spTree>
    <p:extLst>
      <p:ext uri="{BB962C8B-B14F-4D97-AF65-F5344CB8AC3E}">
        <p14:creationId xmlns:p14="http://schemas.microsoft.com/office/powerpoint/2010/main" val="3653525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Comparing Two Population Means Example</a:t>
            </a:r>
          </a:p>
        </p:txBody>
      </p:sp>
      <p:sp>
        <p:nvSpPr>
          <p:cNvPr id="3" name="Footer Placeholder 2"/>
          <p:cNvSpPr>
            <a:spLocks noGrp="1"/>
          </p:cNvSpPr>
          <p:nvPr>
            <p:ph type="ftr" sz="quarter" idx="11"/>
          </p:nvPr>
        </p:nvSpPr>
        <p:spPr>
          <a:xfrm>
            <a:off x="19812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533400" y="1676400"/>
            <a:ext cx="8077200" cy="1754326"/>
          </a:xfrm>
          <a:prstGeom prst="rect">
            <a:avLst/>
          </a:prstGeom>
          <a:solidFill>
            <a:schemeClr val="bg2"/>
          </a:solidFill>
          <a:ln>
            <a:solidFill>
              <a:schemeClr val="accent6"/>
            </a:solidFill>
          </a:ln>
        </p:spPr>
        <p:txBody>
          <a:bodyPr wrap="square" rtlCol="0">
            <a:spAutoFit/>
          </a:bodyPr>
          <a:lstStyle/>
          <a:p>
            <a:r>
              <a:rPr lang="en-US" dirty="0"/>
              <a:t>Customers at the FoodTown Supermarket have a choice when paying for their groceries. They may check out and pay using the standard cashier-assisted checkout or they may use the new Fast Lane procedure (self-checkout). The store manager would like to know if the mean checkout time using the standard checkout method is longer than using the Fast Lane. The time was measured from when the customer enters the line until all his or her bags are in the cart.</a:t>
            </a:r>
          </a:p>
        </p:txBody>
      </p:sp>
      <p:sp>
        <p:nvSpPr>
          <p:cNvPr id="4" name="Slide Number Placeholder 3"/>
          <p:cNvSpPr>
            <a:spLocks noGrp="1"/>
          </p:cNvSpPr>
          <p:nvPr>
            <p:ph type="sldNum" sz="quarter" idx="12"/>
          </p:nvPr>
        </p:nvSpPr>
        <p:spPr/>
        <p:txBody>
          <a:bodyPr/>
          <a:lstStyle/>
          <a:p>
            <a:r>
              <a:rPr lang="en-US" dirty="0"/>
              <a:t>11-</a:t>
            </a:r>
            <a:fld id="{A68F1C3D-7991-4430-8FD2-6BE0AA8A1311}" type="slidenum">
              <a:rPr lang="en-US" smtClean="0"/>
              <a:pPr/>
              <a:t>5</a:t>
            </a:fld>
            <a:endParaRPr lang="en-US" dirty="0"/>
          </a:p>
        </p:txBody>
      </p:sp>
      <mc:AlternateContent xmlns:mc="http://schemas.openxmlformats.org/markup-compatibility/2006" xmlns:a14="http://schemas.microsoft.com/office/drawing/2010/main">
        <mc:Choice Requires="a14">
          <p:sp>
            <p:nvSpPr>
              <p:cNvPr id="7" name="TextBox 6"/>
              <p:cNvSpPr txBox="1"/>
              <p:nvPr/>
            </p:nvSpPr>
            <p:spPr>
              <a:xfrm>
                <a:off x="1104900" y="3886200"/>
                <a:ext cx="7132320" cy="1754326"/>
              </a:xfrm>
              <a:prstGeom prst="rect">
                <a:avLst/>
              </a:prstGeom>
              <a:solidFill>
                <a:schemeClr val="bg2"/>
              </a:solidFill>
              <a:ln>
                <a:solidFill>
                  <a:schemeClr val="accent6"/>
                </a:solidFill>
              </a:ln>
            </p:spPr>
            <p:txBody>
              <a:bodyPr wrap="square" rtlCol="0">
                <a:spAutoFit/>
              </a:bodyPr>
              <a:lstStyle/>
              <a:p>
                <a:r>
                  <a:rPr lang="en-US" dirty="0"/>
                  <a:t>Step 1: State the null and alternate hypothesis</a:t>
                </a:r>
              </a:p>
              <a:p>
                <a:pPr algn="ctr"/>
                <a:r>
                  <a:rPr lang="en-US" dirty="0"/>
                  <a:t>H</a:t>
                </a:r>
                <a:r>
                  <a:rPr lang="en-US" baseline="-25000" dirty="0"/>
                  <a:t>0</a:t>
                </a:r>
                <a:r>
                  <a:rPr lang="en-US" dirty="0"/>
                  <a:t>: </a:t>
                </a:r>
                <a14:m>
                  <m:oMath xmlns:m="http://schemas.openxmlformats.org/officeDocument/2006/math" xmlns="">
                    <m:r>
                      <m:rPr>
                        <m:nor/>
                      </m:rPr>
                      <a:rPr lang="en-US" i="0" smtClean="0">
                        <a:latin typeface="Cambria Math"/>
                        <a:ea typeface="Cambria Math"/>
                      </a:rPr>
                      <m:t>μ</m:t>
                    </m:r>
                    <m:r>
                      <m:rPr>
                        <m:nor/>
                      </m:rPr>
                      <a:rPr lang="en-US" b="0" i="0" baseline="-25000" smtClean="0">
                        <a:latin typeface="Cambria Math"/>
                        <a:ea typeface="Cambria Math"/>
                      </a:rPr>
                      <m:t>S</m:t>
                    </m:r>
                    <m:r>
                      <m:rPr>
                        <m:nor/>
                      </m:rPr>
                      <a:rPr lang="en-US" b="0" i="0" smtClean="0">
                        <a:latin typeface="Cambria Math"/>
                        <a:ea typeface="Cambria Math"/>
                      </a:rPr>
                      <m:t> ≤ </m:t>
                    </m:r>
                    <m:r>
                      <m:rPr>
                        <m:nor/>
                      </m:rPr>
                      <a:rPr lang="en-US" b="0" i="0" smtClean="0">
                        <a:latin typeface="Cambria Math"/>
                        <a:ea typeface="Cambria Math"/>
                      </a:rPr>
                      <m:t>μF</m:t>
                    </m:r>
                  </m:oMath>
                </a14:m>
                <a:endParaRPr lang="en-US" baseline="-25000" dirty="0"/>
              </a:p>
              <a:p>
                <a:pPr algn="ctr"/>
                <a:r>
                  <a:rPr lang="en-US" dirty="0"/>
                  <a:t>H</a:t>
                </a:r>
                <a:r>
                  <a:rPr lang="en-US" baseline="-25000" dirty="0"/>
                  <a:t>1</a:t>
                </a:r>
                <a:r>
                  <a:rPr lang="en-US" dirty="0"/>
                  <a:t>: </a:t>
                </a:r>
                <a14:m>
                  <m:oMath xmlns:m="http://schemas.openxmlformats.org/officeDocument/2006/math" xmlns="">
                    <m:r>
                      <m:rPr>
                        <m:nor/>
                      </m:rPr>
                      <a:rPr lang="en-US">
                        <a:latin typeface="Cambria Math"/>
                        <a:ea typeface="Cambria Math"/>
                      </a:rPr>
                      <m:t>μ</m:t>
                    </m:r>
                    <m:r>
                      <m:rPr>
                        <m:nor/>
                      </m:rPr>
                      <a:rPr lang="en-US" baseline="-25000">
                        <a:latin typeface="Cambria Math"/>
                        <a:ea typeface="Cambria Math"/>
                      </a:rPr>
                      <m:t>S</m:t>
                    </m:r>
                    <m:r>
                      <a:rPr lang="en-US" i="1" smtClean="0">
                        <a:latin typeface="Cambria Math"/>
                        <a:ea typeface="Cambria Math"/>
                      </a:rPr>
                      <m:t>&gt;</m:t>
                    </m:r>
                    <m:r>
                      <m:rPr>
                        <m:nor/>
                      </m:rPr>
                      <a:rPr lang="en-US">
                        <a:latin typeface="Cambria Math"/>
                        <a:ea typeface="Cambria Math"/>
                      </a:rPr>
                      <m:t>μ</m:t>
                    </m:r>
                    <m:r>
                      <m:rPr>
                        <m:nor/>
                      </m:rPr>
                      <a:rPr lang="en-US" baseline="-25000">
                        <a:latin typeface="Cambria Math"/>
                        <a:ea typeface="Cambria Math"/>
                      </a:rPr>
                      <m:t>F</m:t>
                    </m:r>
                  </m:oMath>
                </a14:m>
                <a:endParaRPr lang="en-US" baseline="-25000" dirty="0"/>
              </a:p>
              <a:p>
                <a:r>
                  <a:rPr lang="en-US" dirty="0"/>
                  <a:t>Step 2: Select the level of significance, we decide to use .01</a:t>
                </a:r>
              </a:p>
              <a:p>
                <a:r>
                  <a:rPr lang="en-US" dirty="0"/>
                  <a:t>Step 3: Determine the test statistic, we’ll use z since the population standard deviations are known</a:t>
                </a:r>
              </a:p>
            </p:txBody>
          </p:sp>
        </mc:Choice>
        <mc:Fallback xmlns="">
          <p:sp>
            <p:nvSpPr>
              <p:cNvPr id="7" name="TextBox 6"/>
              <p:cNvSpPr txBox="1">
                <a:spLocks noRot="1" noChangeAspect="1" noMove="1" noResize="1" noEditPoints="1" noAdjustHandles="1" noChangeArrowheads="1" noChangeShapeType="1" noTextEdit="1"/>
              </p:cNvSpPr>
              <p:nvPr/>
            </p:nvSpPr>
            <p:spPr>
              <a:xfrm>
                <a:off x="1104900" y="3886200"/>
                <a:ext cx="7132320" cy="1754326"/>
              </a:xfrm>
              <a:prstGeom prst="rect">
                <a:avLst/>
              </a:prstGeom>
              <a:blipFill>
                <a:blip r:embed="rId3"/>
                <a:stretch>
                  <a:fillRect l="-597" t="-1730" b="-4152"/>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1110154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Comparing Two Population Means Example (2 of 3)</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685800" y="1295400"/>
            <a:ext cx="7772400" cy="457200"/>
          </a:xfrm>
          <a:prstGeom prst="rect">
            <a:avLst/>
          </a:prstGeom>
          <a:solidFill>
            <a:schemeClr val="bg2"/>
          </a:solidFill>
          <a:ln>
            <a:solidFill>
              <a:schemeClr val="accent6"/>
            </a:solidFill>
          </a:ln>
        </p:spPr>
        <p:txBody>
          <a:bodyPr wrap="square" rtlCol="0">
            <a:spAutoFit/>
          </a:bodyPr>
          <a:lstStyle/>
          <a:p>
            <a:r>
              <a:rPr lang="en-US" dirty="0"/>
              <a:t>Step 4: Formulate the decision rule, Reject H</a:t>
            </a:r>
            <a:r>
              <a:rPr lang="en-US" baseline="-25000" dirty="0"/>
              <a:t>0</a:t>
            </a:r>
            <a:r>
              <a:rPr lang="en-US" dirty="0"/>
              <a:t> if z &gt; 2.326</a:t>
            </a:r>
          </a:p>
          <a:p>
            <a:endParaRPr lang="en-US" dirty="0"/>
          </a:p>
        </p:txBody>
      </p:sp>
      <p:sp>
        <p:nvSpPr>
          <p:cNvPr id="4" name="Slide Number Placeholder 3"/>
          <p:cNvSpPr>
            <a:spLocks noGrp="1"/>
          </p:cNvSpPr>
          <p:nvPr>
            <p:ph type="sldNum" sz="quarter" idx="12"/>
          </p:nvPr>
        </p:nvSpPr>
        <p:spPr/>
        <p:txBody>
          <a:bodyPr/>
          <a:lstStyle/>
          <a:p>
            <a:r>
              <a:rPr lang="en-US" dirty="0"/>
              <a:t>11-</a:t>
            </a:r>
            <a:fld id="{A68F1C3D-7991-4430-8FD2-6BE0AA8A1311}" type="slidenum">
              <a:rPr lang="en-US" smtClean="0"/>
              <a:pPr/>
              <a:t>6</a:t>
            </a:fld>
            <a:endParaRPr lang="en-US" dirty="0"/>
          </a:p>
        </p:txBody>
      </p:sp>
      <p:pic>
        <p:nvPicPr>
          <p:cNvPr id="5" name="Picture 4"/>
          <p:cNvPicPr>
            <a:picLocks noChangeAspect="1"/>
          </p:cNvPicPr>
          <p:nvPr/>
        </p:nvPicPr>
        <p:blipFill>
          <a:blip r:embed="rId3"/>
          <a:stretch>
            <a:fillRect/>
          </a:stretch>
        </p:blipFill>
        <p:spPr>
          <a:xfrm>
            <a:off x="1524000" y="2362200"/>
            <a:ext cx="6100440" cy="2895600"/>
          </a:xfrm>
          <a:prstGeom prst="rect">
            <a:avLst/>
          </a:prstGeom>
        </p:spPr>
      </p:pic>
    </p:spTree>
    <p:extLst>
      <p:ext uri="{BB962C8B-B14F-4D97-AF65-F5344CB8AC3E}">
        <p14:creationId xmlns:p14="http://schemas.microsoft.com/office/powerpoint/2010/main" val="4032390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Comparing Two Population Means Example (3 of 3)</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11-</a:t>
            </a:r>
            <a:fld id="{F38DF745-7D3F-47F4-83A3-874385CFAA69}" type="slidenum">
              <a:rPr lang="en-US" smtClean="0"/>
              <a:pPr/>
              <a:t>7</a:t>
            </a:fld>
            <a:endParaRPr lang="en-US" dirty="0"/>
          </a:p>
        </p:txBody>
      </p:sp>
      <p:sp>
        <p:nvSpPr>
          <p:cNvPr id="6" name="TextBox 5"/>
          <p:cNvSpPr txBox="1"/>
          <p:nvPr/>
        </p:nvSpPr>
        <p:spPr>
          <a:xfrm>
            <a:off x="685800" y="1552306"/>
            <a:ext cx="7772400" cy="1200329"/>
          </a:xfrm>
          <a:prstGeom prst="rect">
            <a:avLst/>
          </a:prstGeom>
          <a:solidFill>
            <a:schemeClr val="bg2"/>
          </a:solidFill>
          <a:ln>
            <a:solidFill>
              <a:schemeClr val="accent6"/>
            </a:solidFill>
          </a:ln>
        </p:spPr>
        <p:txBody>
          <a:bodyPr wrap="square" rtlCol="0">
            <a:spAutoFit/>
          </a:bodyPr>
          <a:lstStyle/>
          <a:p>
            <a:r>
              <a:rPr lang="en-US" dirty="0"/>
              <a:t>Step 5: Make the decision regarding H</a:t>
            </a:r>
            <a:r>
              <a:rPr lang="en-US" baseline="-25000" dirty="0"/>
              <a:t>0</a:t>
            </a:r>
            <a:r>
              <a:rPr lang="en-US" dirty="0"/>
              <a:t>.  FoodTown randomly selected 50 customers using the standard checkout and computed a mean time of 5.5 minutes and randomly selected 100 customers using the Fast Lane and computed a mean time of 5.3 minutes. </a:t>
            </a:r>
          </a:p>
        </p:txBody>
      </p:sp>
      <p:sp>
        <p:nvSpPr>
          <p:cNvPr id="7" name="TextBox 6"/>
          <p:cNvSpPr txBox="1"/>
          <p:nvPr/>
        </p:nvSpPr>
        <p:spPr>
          <a:xfrm>
            <a:off x="685800" y="5562600"/>
            <a:ext cx="7772400" cy="646331"/>
          </a:xfrm>
          <a:prstGeom prst="rect">
            <a:avLst/>
          </a:prstGeom>
          <a:solidFill>
            <a:schemeClr val="bg2"/>
          </a:solidFill>
          <a:ln>
            <a:solidFill>
              <a:schemeClr val="accent6"/>
            </a:solidFill>
          </a:ln>
        </p:spPr>
        <p:txBody>
          <a:bodyPr wrap="square" rtlCol="0">
            <a:spAutoFit/>
          </a:bodyPr>
          <a:lstStyle/>
          <a:p>
            <a:r>
              <a:rPr lang="en-US" dirty="0"/>
              <a:t>Step 6: Interpret the result. The difference of .20 minute is too large to have occurred by chance. We conclude the Fast Lane method is faster.</a:t>
            </a:r>
          </a:p>
        </p:txBody>
      </p:sp>
      <p:pic>
        <p:nvPicPr>
          <p:cNvPr id="9" name="Picture 8"/>
          <p:cNvPicPr>
            <a:picLocks noChangeAspect="1"/>
          </p:cNvPicPr>
          <p:nvPr/>
        </p:nvPicPr>
        <p:blipFill>
          <a:blip r:embed="rId2"/>
          <a:stretch>
            <a:fillRect/>
          </a:stretch>
        </p:blipFill>
        <p:spPr>
          <a:xfrm>
            <a:off x="1295400" y="2971800"/>
            <a:ext cx="6486525" cy="1276350"/>
          </a:xfrm>
          <a:prstGeom prst="rect">
            <a:avLst/>
          </a:prstGeom>
        </p:spPr>
      </p:pic>
      <p:sp>
        <p:nvSpPr>
          <p:cNvPr id="11" name="TextBox 10"/>
          <p:cNvSpPr txBox="1"/>
          <p:nvPr/>
        </p:nvSpPr>
        <p:spPr>
          <a:xfrm>
            <a:off x="1578767" y="4423549"/>
            <a:ext cx="5986464" cy="646331"/>
          </a:xfrm>
          <a:prstGeom prst="rect">
            <a:avLst/>
          </a:prstGeom>
          <a:solidFill>
            <a:schemeClr val="bg2"/>
          </a:solidFill>
          <a:ln>
            <a:solidFill>
              <a:schemeClr val="accent6"/>
            </a:solidFill>
          </a:ln>
        </p:spPr>
        <p:txBody>
          <a:bodyPr wrap="square" rtlCol="0">
            <a:spAutoFit/>
          </a:bodyPr>
          <a:lstStyle/>
          <a:p>
            <a:r>
              <a:rPr lang="en-US" dirty="0"/>
              <a:t>The test statistic of 3.123 is greater than our critical value of 2.326. Therefore, our decision is to reject the null hypothesis.</a:t>
            </a:r>
          </a:p>
        </p:txBody>
      </p:sp>
    </p:spTree>
    <p:extLst>
      <p:ext uri="{BB962C8B-B14F-4D97-AF65-F5344CB8AC3E}">
        <p14:creationId xmlns:p14="http://schemas.microsoft.com/office/powerpoint/2010/main" val="3335560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Comparing Population Means with Unknown Population Standard Deviations</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There are two major differences in this test and the test just described in this chapter</a:t>
            </a:r>
          </a:p>
          <a:p>
            <a:pPr lvl="1"/>
            <a:r>
              <a:rPr lang="en-US" sz="2600" dirty="0">
                <a:solidFill>
                  <a:schemeClr val="tx1"/>
                </a:solidFill>
              </a:rPr>
              <a:t>We assume the sampled populations have equal but unknown standard deviations</a:t>
            </a:r>
          </a:p>
          <a:p>
            <a:pPr lvl="1"/>
            <a:r>
              <a:rPr lang="en-US" sz="2600" dirty="0">
                <a:solidFill>
                  <a:schemeClr val="tx1"/>
                </a:solidFill>
              </a:rPr>
              <a:t>We use the t distribution</a:t>
            </a:r>
          </a:p>
          <a:p>
            <a:r>
              <a:rPr lang="en-US" dirty="0"/>
              <a:t>The three requirements for the test:</a:t>
            </a:r>
          </a:p>
          <a:p>
            <a:pPr lvl="1"/>
            <a:r>
              <a:rPr lang="en-US" sz="2600" dirty="0">
                <a:solidFill>
                  <a:schemeClr val="tx1"/>
                </a:solidFill>
              </a:rPr>
              <a:t>The sampled populations are approximately normally distributed</a:t>
            </a:r>
          </a:p>
          <a:p>
            <a:pPr lvl="1"/>
            <a:r>
              <a:rPr lang="en-US" sz="2600" dirty="0">
                <a:solidFill>
                  <a:schemeClr val="tx1"/>
                </a:solidFill>
              </a:rPr>
              <a:t>The sampled populations are independent</a:t>
            </a:r>
          </a:p>
          <a:p>
            <a:pPr lvl="1"/>
            <a:r>
              <a:rPr lang="en-US" sz="2600" dirty="0">
                <a:solidFill>
                  <a:schemeClr val="tx1"/>
                </a:solidFill>
              </a:rPr>
              <a:t>The standard deviations of the two populations are equal</a:t>
            </a:r>
          </a:p>
        </p:txBody>
      </p:sp>
      <p:sp>
        <p:nvSpPr>
          <p:cNvPr id="5" name="Slide Number Placeholder 4"/>
          <p:cNvSpPr>
            <a:spLocks noGrp="1"/>
          </p:cNvSpPr>
          <p:nvPr>
            <p:ph type="sldNum" sz="quarter" idx="12"/>
          </p:nvPr>
        </p:nvSpPr>
        <p:spPr/>
        <p:txBody>
          <a:bodyPr/>
          <a:lstStyle/>
          <a:p>
            <a:r>
              <a:rPr lang="en-US" dirty="0"/>
              <a:t>11-</a:t>
            </a:r>
            <a:fld id="{F38DF745-7D3F-47F4-83A3-874385CFAA69}" type="slidenum">
              <a:rPr lang="en-US" smtClean="0"/>
              <a:pPr/>
              <a:t>8</a:t>
            </a:fld>
            <a:endParaRPr lang="en-US" dirty="0"/>
          </a:p>
        </p:txBody>
      </p:sp>
    </p:spTree>
    <p:extLst>
      <p:ext uri="{BB962C8B-B14F-4D97-AF65-F5344CB8AC3E}">
        <p14:creationId xmlns:p14="http://schemas.microsoft.com/office/powerpoint/2010/main" val="599331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Compare Two Means Using t</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Finding the value of t requires two steps</a:t>
            </a:r>
          </a:p>
          <a:p>
            <a:r>
              <a:rPr lang="en-US" dirty="0"/>
              <a:t>The first step is to pool the standard deviations according to the following formula</a:t>
            </a:r>
          </a:p>
          <a:p>
            <a:pPr marL="0" indent="0">
              <a:buNone/>
            </a:pPr>
            <a:endParaRPr lang="en-US" dirty="0"/>
          </a:p>
          <a:p>
            <a:endParaRPr lang="en-US" dirty="0"/>
          </a:p>
          <a:p>
            <a:r>
              <a:rPr lang="en-US" dirty="0"/>
              <a:t>The value of t is computed from the following formula</a:t>
            </a:r>
          </a:p>
          <a:p>
            <a:pPr marL="0" indent="0">
              <a:buNone/>
            </a:pPr>
            <a:endParaRPr lang="en-US" dirty="0"/>
          </a:p>
          <a:p>
            <a:endParaRPr lang="en-US" dirty="0"/>
          </a:p>
          <a:p>
            <a:endParaRPr lang="en-US" dirty="0"/>
          </a:p>
          <a:p>
            <a:r>
              <a:rPr lang="en-US" dirty="0"/>
              <a:t>The degrees of freedom for the test are n</a:t>
            </a:r>
            <a:r>
              <a:rPr lang="en-US" baseline="-25000" dirty="0"/>
              <a:t>1</a:t>
            </a:r>
            <a:r>
              <a:rPr lang="en-US" dirty="0"/>
              <a:t> + n</a:t>
            </a:r>
            <a:r>
              <a:rPr lang="en-US" baseline="-25000" dirty="0"/>
              <a:t>2</a:t>
            </a:r>
            <a:r>
              <a:rPr lang="en-US" dirty="0"/>
              <a:t> − 2</a:t>
            </a:r>
          </a:p>
        </p:txBody>
      </p:sp>
      <p:sp>
        <p:nvSpPr>
          <p:cNvPr id="5" name="Slide Number Placeholder 4"/>
          <p:cNvSpPr>
            <a:spLocks noGrp="1"/>
          </p:cNvSpPr>
          <p:nvPr>
            <p:ph type="sldNum" sz="quarter" idx="12"/>
          </p:nvPr>
        </p:nvSpPr>
        <p:spPr/>
        <p:txBody>
          <a:bodyPr/>
          <a:lstStyle/>
          <a:p>
            <a:r>
              <a:rPr lang="en-US" dirty="0"/>
              <a:t>11-</a:t>
            </a:r>
            <a:fld id="{F38DF745-7D3F-47F4-83A3-874385CFAA69}" type="slidenum">
              <a:rPr lang="en-US" smtClean="0"/>
              <a:pPr/>
              <a:t>9</a:t>
            </a:fld>
            <a:endParaRPr lang="en-US" dirty="0"/>
          </a:p>
        </p:txBody>
      </p:sp>
      <p:pic>
        <p:nvPicPr>
          <p:cNvPr id="8" name="Picture 7" descr="Screen Shot 2020-10-30 at 1.14.49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90800"/>
            <a:ext cx="9144000" cy="1002845"/>
          </a:xfrm>
          <a:prstGeom prst="rect">
            <a:avLst/>
          </a:prstGeom>
        </p:spPr>
      </p:pic>
      <p:pic>
        <p:nvPicPr>
          <p:cNvPr id="9" name="Picture 8" descr="Screen Shot 2020-10-30 at 1.15.41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038600"/>
            <a:ext cx="9144000" cy="1369862"/>
          </a:xfrm>
          <a:prstGeom prst="rect">
            <a:avLst/>
          </a:prstGeom>
        </p:spPr>
      </p:pic>
    </p:spTree>
    <p:extLst>
      <p:ext uri="{BB962C8B-B14F-4D97-AF65-F5344CB8AC3E}">
        <p14:creationId xmlns:p14="http://schemas.microsoft.com/office/powerpoint/2010/main" val="24428073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1972</TotalTime>
  <Words>4494</Words>
  <Application>Microsoft Macintosh PowerPoint</Application>
  <PresentationFormat>On-screen Show (4:3)</PresentationFormat>
  <Paragraphs>292</Paragraphs>
  <Slides>26</Slides>
  <Notes>22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Origin</vt:lpstr>
      <vt:lpstr>Two-Sample Tests of Hypothesis</vt:lpstr>
      <vt:lpstr>Learning Objectives</vt:lpstr>
      <vt:lpstr>Comparing Two Population Means</vt:lpstr>
      <vt:lpstr>Two-Sample Tests of Hypothesis: Independent Samples</vt:lpstr>
      <vt:lpstr>Comparing Two Population Means Example</vt:lpstr>
      <vt:lpstr>Comparing Two Population Means Example (2 of 3)</vt:lpstr>
      <vt:lpstr>Comparing Two Population Means Example (3 of 3)</vt:lpstr>
      <vt:lpstr>Comparing Population Means with Unknown Population Standard Deviations</vt:lpstr>
      <vt:lpstr>Compare Two Means Using t</vt:lpstr>
      <vt:lpstr>Two-Sample Pooled Test Example</vt:lpstr>
      <vt:lpstr>Two-Sample Pooled Test Example Continued</vt:lpstr>
      <vt:lpstr>Two-Sample Pooled Test Example Concluded</vt:lpstr>
      <vt:lpstr>Unequal Population Standard Deviations</vt:lpstr>
      <vt:lpstr>Unequal Population Standard Deviations Example</vt:lpstr>
      <vt:lpstr>Unequal Population Standard Deviations Example (2 of 3)</vt:lpstr>
      <vt:lpstr>Unequal Population Standard Deviations Example (3 of 3)</vt:lpstr>
      <vt:lpstr>Dependent Samples</vt:lpstr>
      <vt:lpstr>Dependent Samples Continued</vt:lpstr>
      <vt:lpstr>Dependent Samples Example</vt:lpstr>
      <vt:lpstr>Dependent Samples Example Continued</vt:lpstr>
      <vt:lpstr>Dependent and Independent Samples</vt:lpstr>
      <vt:lpstr>Chapter 11 Practice Problems</vt:lpstr>
      <vt:lpstr>Question 1</vt:lpstr>
      <vt:lpstr>Question 7</vt:lpstr>
      <vt:lpstr>Question 15</vt:lpstr>
      <vt:lpstr>Question 17</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231</cp:revision>
  <dcterms:created xsi:type="dcterms:W3CDTF">2011-09-06T13:22:08Z</dcterms:created>
  <dcterms:modified xsi:type="dcterms:W3CDTF">2020-10-30T19:10:54Z</dcterms:modified>
</cp:coreProperties>
</file>