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9"/>
  </p:notesMasterIdLst>
  <p:handoutMasterIdLst>
    <p:handoutMasterId r:id="rId30"/>
  </p:handoutMasterIdLst>
  <p:sldIdLst>
    <p:sldId id="256" r:id="rId2"/>
    <p:sldId id="257" r:id="rId3"/>
    <p:sldId id="258" r:id="rId4"/>
    <p:sldId id="264" r:id="rId5"/>
    <p:sldId id="259" r:id="rId6"/>
    <p:sldId id="265" r:id="rId7"/>
    <p:sldId id="272" r:id="rId8"/>
    <p:sldId id="266" r:id="rId9"/>
    <p:sldId id="273" r:id="rId10"/>
    <p:sldId id="267" r:id="rId11"/>
    <p:sldId id="268" r:id="rId12"/>
    <p:sldId id="282" r:id="rId13"/>
    <p:sldId id="274" r:id="rId14"/>
    <p:sldId id="261" r:id="rId15"/>
    <p:sldId id="276" r:id="rId16"/>
    <p:sldId id="277" r:id="rId17"/>
    <p:sldId id="278" r:id="rId18"/>
    <p:sldId id="280" r:id="rId19"/>
    <p:sldId id="279" r:id="rId20"/>
    <p:sldId id="275" r:id="rId21"/>
    <p:sldId id="262" r:id="rId22"/>
    <p:sldId id="281" r:id="rId23"/>
    <p:sldId id="283" r:id="rId24"/>
    <p:sldId id="285" r:id="rId25"/>
    <p:sldId id="286" r:id="rId26"/>
    <p:sldId id="287" r:id="rId27"/>
    <p:sldId id="288"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70" autoAdjust="0"/>
    <p:restoredTop sz="91727" autoAdjust="0"/>
  </p:normalViewPr>
  <p:slideViewPr>
    <p:cSldViewPr>
      <p:cViewPr varScale="1">
        <p:scale>
          <a:sx n="107" d="100"/>
          <a:sy n="107" d="100"/>
        </p:scale>
        <p:origin x="-1896" y="-11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90" d="100"/>
        <a:sy n="190" d="100"/>
      </p:scale>
      <p:origin x="0" y="0"/>
    </p:cViewPr>
  </p:sorterViewPr>
  <p:notesViewPr>
    <p:cSldViewPr>
      <p:cViewPr varScale="1">
        <p:scale>
          <a:sx n="60" d="100"/>
          <a:sy n="60" d="100"/>
        </p:scale>
        <p:origin x="-181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printerSettings" Target="printerSettings/printerSettings1.bin"/><Relationship Id="rId32" Type="http://schemas.openxmlformats.org/officeDocument/2006/relationships/commentAuthors" Target="commentAuthor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10/30/20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10/30/20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chapter, we develop a procedure to test the validity of a statement about</a:t>
            </a:r>
            <a:r>
              <a:rPr lang="en-US" baseline="0" dirty="0"/>
              <a:t> a population parameter. We begin by defining a hypothesis and hypothesis testing. Next, the steps in hypothesis testing are outlined. The we conduct tests of hypothesis testing for means. Finally, we describe possible errors due to sampling in hypothesis testing.</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3497777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If the results of the test result in a decision not to reject</a:t>
                </a:r>
                <a:r>
                  <a:rPr lang="en-US" baseline="0" dirty="0"/>
                  <a:t> the null hypothesis, we can say that based on the sample data, the difference between the sample mean and the hypothesized population mean was not large enough to reject the null hypothesis. On the other hand, if the results of the test result in a decision to reject the null hypothesis, you have disproved the null hypothesis with a stated probability of a Type I error, </a:t>
                </a:r>
                <a:r>
                  <a:rPr lang="en-US" dirty="0"/>
                  <a:t>. So, there is a small probability that the decision to</a:t>
                </a:r>
                <a:r>
                  <a:rPr lang="en-US" baseline="0" dirty="0"/>
                  <a:t> reject the null hypothesis was an error due to random sampling.</a:t>
                </a:r>
                <a:endParaRPr lang="en-US" dirty="0"/>
              </a:p>
            </p:txBody>
          </p:sp>
        </mc:Choice>
        <mc:Fallback xmlns="">
          <p:sp>
            <p:nvSpPr>
              <p:cNvPr id="3" name="Notes Placeholder 2"/>
              <p:cNvSpPr>
                <a:spLocks noGrp="1"/>
              </p:cNvSpPr>
              <p:nvPr>
                <p:ph type="body" idx="1"/>
              </p:nvPr>
            </p:nvSpPr>
            <p:spPr/>
            <p:txBody>
              <a:bodyPr/>
              <a:lstStyle/>
              <a:p>
                <a:r>
                  <a:rPr lang="en-US" dirty="0" smtClean="0"/>
                  <a:t>If the results of the test result in a decision not to reject</a:t>
                </a:r>
                <a:r>
                  <a:rPr lang="en-US" baseline="0" dirty="0" smtClean="0"/>
                  <a:t> the null hypothesis, we can say based on the sample data, the difference between the sample mean and the hypothesized population mean was not large enough to reject the null hypothesis. On the other hand, if the results of the test result in a decision to reject the null hypothesis, you have disproved the null hypothesis with a stated probability of a Type I error, </a:t>
                </a:r>
                <a:r>
                  <a:rPr lang="en-US" i="0" baseline="0" smtClean="0">
                    <a:latin typeface="Cambria Math"/>
                    <a:ea typeface="Cambria Math"/>
                  </a:rPr>
                  <a:t>𝛼</a:t>
                </a:r>
                <a:r>
                  <a:rPr lang="en-US" dirty="0" smtClean="0"/>
                  <a:t>. So, there is a small probability that the decision to</a:t>
                </a:r>
                <a:r>
                  <a:rPr lang="en-US" baseline="0" dirty="0" smtClean="0"/>
                  <a:t> reject the null hypothesis was an error due to random sampling.</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1268736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One</a:t>
                </a:r>
                <a:r>
                  <a:rPr lang="en-US" baseline="0" dirty="0"/>
                  <a:t> way to determine the location of the rejection region is to look at the direction the inequality sign in the alternate hypothesis is pointing. A test is one-tailed when the alternate hypothesis states a direction, either “less than” (left-tailed) or “greater than” (right-tailed). In the case of “not equal to,” the mean could be either “greater than” or “less than”, so it is a two-tailed test. In a two-tailed test, </a:t>
                </a:r>
                <a:r>
                  <a:rPr lang="en-US" dirty="0"/>
                  <a:t>divided equally into the two tails of the sampling distribution, here .05 ÷ 2 = .025 in each tail.</a:t>
                </a:r>
              </a:p>
            </p:txBody>
          </p:sp>
        </mc:Choice>
        <mc:Fallback xmlns="">
          <p:sp>
            <p:nvSpPr>
              <p:cNvPr id="3" name="Notes Placeholder 2"/>
              <p:cNvSpPr>
                <a:spLocks noGrp="1"/>
              </p:cNvSpPr>
              <p:nvPr>
                <p:ph type="body" idx="1"/>
              </p:nvPr>
            </p:nvSpPr>
            <p:spPr/>
            <p:txBody>
              <a:bodyPr/>
              <a:lstStyle/>
              <a:p>
                <a:r>
                  <a:rPr lang="en-US" dirty="0" smtClean="0"/>
                  <a:t>One</a:t>
                </a:r>
                <a:r>
                  <a:rPr lang="en-US" baseline="0" dirty="0" smtClean="0"/>
                  <a:t> way to determine the location of the rejection region is to look at the direction the inequality sign in the alternate hypothesis is pointing. A test is one-tailed when the alternate hypothesis states a direction, either “less than” (left-tailed) or “greater than” (right-tailed). In the case of “not equal to”, the mean could be either “greater than” or “less than”, so it is a two-tailed test. In a two-tailed test, </a:t>
                </a:r>
                <a:r>
                  <a:rPr lang="en-US" i="0" baseline="0" smtClean="0">
                    <a:latin typeface="Cambria Math"/>
                    <a:ea typeface="Cambria Math"/>
                  </a:rPr>
                  <a:t>𝛼</a:t>
                </a:r>
                <a:r>
                  <a:rPr lang="en-US" b="0" i="0" baseline="0" smtClean="0">
                    <a:latin typeface="Cambria Math"/>
                    <a:ea typeface="Cambria Math"/>
                  </a:rPr>
                  <a:t>" is "</a:t>
                </a:r>
                <a:r>
                  <a:rPr lang="en-US" dirty="0" smtClean="0"/>
                  <a:t>divided equally into the two tails of the sampling distribution, here .05/2 = .025 in each tail.</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13</a:t>
            </a:fld>
            <a:endParaRPr lang="en-US" dirty="0"/>
          </a:p>
        </p:txBody>
      </p:sp>
    </p:spTree>
    <p:extLst>
      <p:ext uri="{BB962C8B-B14F-4D97-AF65-F5344CB8AC3E}">
        <p14:creationId xmlns:p14="http://schemas.microsoft.com/office/powerpoint/2010/main" val="2712485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is a two-tailed</a:t>
            </a:r>
            <a:r>
              <a:rPr lang="en-US" baseline="0" dirty="0"/>
              <a:t> test because the alternate hypothesis does not state a direction. The level of significance, .01, is given. </a:t>
            </a:r>
            <a:r>
              <a:rPr lang="en-US" dirty="0"/>
              <a:t>When</a:t>
            </a:r>
            <a:r>
              <a:rPr lang="en-US" baseline="0" dirty="0"/>
              <a:t> testing a hypothesis about a population mean, i</a:t>
            </a:r>
            <a:r>
              <a:rPr lang="en-US" dirty="0"/>
              <a:t>f the</a:t>
            </a:r>
            <a:r>
              <a:rPr lang="en-US" baseline="0" dirty="0"/>
              <a:t> population</a:t>
            </a:r>
            <a:r>
              <a:rPr lang="en-US" dirty="0"/>
              <a:t> follows the normal distribution and the population standard deviation is known, the test statistic is z and is determined from formula 10-1.</a:t>
            </a:r>
          </a:p>
        </p:txBody>
      </p:sp>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3239515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Since this is a two-tailed</a:t>
                </a:r>
                <a:r>
                  <a:rPr lang="en-US" baseline="0" dirty="0"/>
                  <a:t> test, the level of significance, .01, is divided in two. So .01 ÷ 2 = .005 and .005 is placed in each tail and becomes the region of rejection. To find the critical value, using the Student’s t distribution table in Appendix B.5, move to the top margin called Level of Significance for Two-Tailed </a:t>
                </a:r>
                <a:r>
                  <a:rPr lang="en-US" baseline="0" dirty="0" smtClean="0"/>
                  <a:t>Tests</a:t>
                </a:r>
                <a:r>
                  <a:rPr lang="en-US" baseline="0" dirty="0"/>
                  <a:t>.</a:t>
                </a:r>
                <a:r>
                  <a:rPr lang="en-US" baseline="0" dirty="0" smtClean="0"/>
                  <a:t> </a:t>
                </a:r>
                <a:r>
                  <a:rPr lang="en-US" dirty="0" smtClean="0"/>
                  <a:t>Then</a:t>
                </a:r>
                <a:r>
                  <a:rPr lang="en-US" baseline="0" dirty="0" smtClean="0"/>
                  <a:t> </a:t>
                </a:r>
                <a:r>
                  <a:rPr lang="en-US" baseline="0" dirty="0"/>
                  <a:t>find the column for 0.01 and move to the last row labeled </a:t>
                </a:r>
                <a:r>
                  <a:rPr lang="en-US" baseline="0" dirty="0" smtClean="0"/>
                  <a:t>infinity. </a:t>
                </a:r>
                <a:r>
                  <a:rPr lang="en-US" baseline="0" dirty="0"/>
                  <a:t>The z value in this cell is </a:t>
                </a:r>
                <a:r>
                  <a:rPr lang="en-US" baseline="0" dirty="0" smtClean="0"/>
                  <a:t>2.576, </a:t>
                </a:r>
                <a:r>
                  <a:rPr lang="en-US" baseline="0" dirty="0"/>
                  <a:t>so the critical values are ± 2.576.</a:t>
                </a:r>
                <a:endParaRPr lang="en-US" dirty="0"/>
              </a:p>
            </p:txBody>
          </p:sp>
        </mc:Choice>
        <mc:Fallback xmlns="">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Since this is a two-tailed</a:t>
                </a:r>
                <a:r>
                  <a:rPr lang="en-US" baseline="0" dirty="0" smtClean="0"/>
                  <a:t> test, the level of significance, .01, is divided in two. So .01/2 = .005 and .005 is placed in each tail and becomes the region of rejection. To find the critical value, using the Student’s t distribution table in Appendix B.5, move to the top margin called “Level of Significance for Two-Tailed Tests, </a:t>
                </a:r>
                <a:r>
                  <a:rPr lang="en-US" i="0" baseline="0" smtClean="0">
                    <a:latin typeface="Cambria Math"/>
                    <a:ea typeface="Cambria Math"/>
                  </a:rPr>
                  <a:t>𝛼</a:t>
                </a:r>
                <a:r>
                  <a:rPr lang="en-US" b="0" i="0" baseline="0" smtClean="0">
                    <a:latin typeface="Cambria Math"/>
                    <a:ea typeface="Cambria Math"/>
                  </a:rPr>
                  <a:t>.</a:t>
                </a:r>
                <a:r>
                  <a:rPr lang="en-US" dirty="0" smtClean="0"/>
                  <a:t> Then</a:t>
                </a:r>
                <a:r>
                  <a:rPr lang="en-US" baseline="0" dirty="0" smtClean="0"/>
                  <a:t> find the column for 0.01 and move to the last row labeled infinity, </a:t>
                </a:r>
                <a:r>
                  <a:rPr lang="en-US" i="0" baseline="0" smtClean="0">
                    <a:latin typeface="Cambria Math"/>
                    <a:ea typeface="Cambria Math"/>
                  </a:rPr>
                  <a:t>"∞"</a:t>
                </a:r>
                <a:r>
                  <a:rPr lang="en-US" baseline="0" dirty="0" smtClean="0"/>
                  <a:t>. The z value in this cell is 2.576 so the critical values are ± 2.576.</a:t>
                </a:r>
                <a:endParaRPr lang="en-US" dirty="0" smtClean="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15</a:t>
            </a:fld>
            <a:endParaRPr lang="en-US" dirty="0"/>
          </a:p>
        </p:txBody>
      </p:sp>
    </p:spTree>
    <p:extLst>
      <p:ext uri="{BB962C8B-B14F-4D97-AF65-F5344CB8AC3E}">
        <p14:creationId xmlns:p14="http://schemas.microsoft.com/office/powerpoint/2010/main" val="32395154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sample information fails to indicate that the new production methods resulted in a change in the 200-desks-per-week</a:t>
            </a:r>
            <a:r>
              <a:rPr lang="en-US" baseline="0" dirty="0"/>
              <a:t> production rate. However, we did not prove the assembly rate is still 200 per week; we failed to disprove it, which is not the same thing as proving it to be true.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16</a:t>
            </a:fld>
            <a:endParaRPr lang="en-US" dirty="0"/>
          </a:p>
        </p:txBody>
      </p:sp>
    </p:spTree>
    <p:extLst>
      <p:ext uri="{BB962C8B-B14F-4D97-AF65-F5344CB8AC3E}">
        <p14:creationId xmlns:p14="http://schemas.microsoft.com/office/powerpoint/2010/main" val="3239515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The critical values for a one-tailed test are different from a two-tailed test at the same significance</a:t>
                </a:r>
                <a:r>
                  <a:rPr lang="en-US" baseline="0" dirty="0"/>
                  <a:t> level. In the two-tailed test, we split the significance level in half and put half in the lower tail and half in the upper tail. In a one-tailed test, we put all the rejection region in one tail. Using Appendix B.5 again, move to the top heading called “Level of Significance, select the column </a:t>
                </a:r>
                <a:r>
                  <a:rPr lang="en-US" baseline="0" dirty="0" smtClean="0"/>
                  <a:t>with </a:t>
                </a:r>
                <a:r>
                  <a:rPr lang="en-US" baseline="0" dirty="0"/>
                  <a:t>= .01, and move to the last row, which is </a:t>
                </a:r>
                <a:r>
                  <a:rPr lang="en-US" baseline="0" dirty="0" smtClean="0"/>
                  <a:t>labeled </a:t>
                </a:r>
                <a:r>
                  <a:rPr lang="en-US" baseline="0" dirty="0"/>
                  <a:t>z value is 2.326.</a:t>
                </a:r>
                <a:endParaRPr lang="en-US" dirty="0"/>
              </a:p>
            </p:txBody>
          </p:sp>
        </mc:Choice>
        <mc:Fallback xmlns="">
          <p:sp>
            <p:nvSpPr>
              <p:cNvPr id="3" name="Notes Placeholder 2"/>
              <p:cNvSpPr>
                <a:spLocks noGrp="1"/>
              </p:cNvSpPr>
              <p:nvPr>
                <p:ph type="body" idx="1"/>
              </p:nvPr>
            </p:nvSpPr>
            <p:spPr/>
            <p:txBody>
              <a:bodyPr/>
              <a:lstStyle/>
              <a:p>
                <a:r>
                  <a:rPr lang="en-US" dirty="0" smtClean="0"/>
                  <a:t>The critical values for a one-tailed test are different from a two-tailed test at the same significance</a:t>
                </a:r>
                <a:r>
                  <a:rPr lang="en-US" baseline="0" dirty="0" smtClean="0"/>
                  <a:t> level. In the two-tailed test, we split the significance level in half and put half in the lower tail and half in the upper tail. In a one-tailed test, we put all the rejection region in one tail. Using Appendix B.5 again, move to the top heading called “Level of Significance, </a:t>
                </a:r>
                <a:r>
                  <a:rPr lang="en-US" i="0" baseline="0" smtClean="0">
                    <a:latin typeface="Cambria Math"/>
                    <a:ea typeface="Cambria Math"/>
                  </a:rPr>
                  <a:t>𝛼</a:t>
                </a:r>
                <a:r>
                  <a:rPr lang="en-US" b="0" i="0" baseline="0" smtClean="0">
                    <a:latin typeface="Cambria Math"/>
                    <a:ea typeface="Cambria Math"/>
                  </a:rPr>
                  <a:t>, </a:t>
                </a:r>
                <a:r>
                  <a:rPr lang="en-US" baseline="0" dirty="0" smtClean="0"/>
                  <a:t> select the column with </a:t>
                </a:r>
                <a:r>
                  <a:rPr lang="en-US" i="0" baseline="0" smtClean="0">
                    <a:latin typeface="Cambria Math"/>
                    <a:ea typeface="Cambria Math"/>
                  </a:rPr>
                  <a:t>𝛼</a:t>
                </a:r>
                <a:r>
                  <a:rPr lang="en-US" baseline="0" dirty="0" smtClean="0"/>
                  <a:t> = .01, and move to the last row, which is labeled </a:t>
                </a:r>
                <a:r>
                  <a:rPr lang="en-US" i="0" baseline="0" smtClean="0">
                    <a:latin typeface="Cambria Math"/>
                    <a:ea typeface="Cambria Math"/>
                  </a:rPr>
                  <a:t>∞</a:t>
                </a:r>
                <a:r>
                  <a:rPr lang="en-US" b="0" i="0" baseline="0" smtClean="0">
                    <a:latin typeface="Cambria Math"/>
                    <a:ea typeface="Cambria Math"/>
                  </a:rPr>
                  <a:t>". The"</a:t>
                </a:r>
                <a:r>
                  <a:rPr lang="en-US" baseline="0" dirty="0" smtClean="0"/>
                  <a:t> z value is 2.326.</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17</a:t>
            </a:fld>
            <a:endParaRPr lang="en-US" dirty="0"/>
          </a:p>
        </p:txBody>
      </p:sp>
    </p:spTree>
    <p:extLst>
      <p:ext uri="{BB962C8B-B14F-4D97-AF65-F5344CB8AC3E}">
        <p14:creationId xmlns:p14="http://schemas.microsoft.com/office/powerpoint/2010/main" val="58057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p-value is the probability that the value of the test statistic is as extreme as the value computed, when the null hypothesis is true. A very small p-value,</a:t>
            </a:r>
            <a:r>
              <a:rPr lang="en-US" baseline="0" dirty="0"/>
              <a:t> such as .001, indicates that there is little likelihood that H</a:t>
            </a:r>
            <a:r>
              <a:rPr lang="en-US" baseline="-25000" dirty="0"/>
              <a:t>0</a:t>
            </a:r>
            <a:r>
              <a:rPr lang="en-US" baseline="0" dirty="0"/>
              <a:t> is true. On the other hand, a p-value of .2033 means that H</a:t>
            </a:r>
            <a:r>
              <a:rPr lang="en-US" baseline="-25000" dirty="0"/>
              <a:t>0</a:t>
            </a:r>
            <a:r>
              <a:rPr lang="en-US" baseline="0" dirty="0"/>
              <a:t> is not rejected, and there is little likelihood that it is false.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18</a:t>
            </a:fld>
            <a:endParaRPr lang="en-US" dirty="0"/>
          </a:p>
        </p:txBody>
      </p:sp>
    </p:spTree>
    <p:extLst>
      <p:ext uri="{BB962C8B-B14F-4D97-AF65-F5344CB8AC3E}">
        <p14:creationId xmlns:p14="http://schemas.microsoft.com/office/powerpoint/2010/main" val="28235920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p-value is the probability that the value of the test statistic is as extreme as the value computed, when the null hypothesis is true. The probability of finding</a:t>
            </a:r>
            <a:r>
              <a:rPr lang="en-US" baseline="0" dirty="0"/>
              <a:t> a sample mean greater than 203.5 when the population mean is 200 is .0606. The two-tailed p-value is 2(.0606) = .1212. Thus, the p-value of .1212 is greater than the significance level of .01 so H</a:t>
            </a:r>
            <a:r>
              <a:rPr lang="en-US" baseline="-25000" dirty="0"/>
              <a:t>0</a:t>
            </a:r>
            <a:r>
              <a:rPr lang="en-US" baseline="0" dirty="0"/>
              <a:t> is not rejected.</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19</a:t>
            </a:fld>
            <a:endParaRPr lang="en-US" dirty="0"/>
          </a:p>
        </p:txBody>
      </p:sp>
    </p:spTree>
    <p:extLst>
      <p:ext uri="{BB962C8B-B14F-4D97-AF65-F5344CB8AC3E}">
        <p14:creationId xmlns:p14="http://schemas.microsoft.com/office/powerpoint/2010/main" val="28235920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If the population standard deviation is not known, s is substituted for </a:t>
                </a:r>
                <a14:m>
                  <m:oMath xmlns:m="http://schemas.openxmlformats.org/officeDocument/2006/math" xmlns="">
                    <m:r>
                      <m:rPr>
                        <m:nor/>
                      </m:rPr>
                      <a:rPr lang="en-US" i="0" smtClean="0">
                        <a:latin typeface="Cambria Math"/>
                        <a:ea typeface="Cambria Math"/>
                      </a:rPr>
                      <m:t>σ</m:t>
                    </m:r>
                  </m:oMath>
                </a14:m>
                <a:r>
                  <a:rPr lang="en-US" dirty="0"/>
                  <a:t>. The test statistic is the t distribution, and its value is determined with</a:t>
                </a:r>
                <a:r>
                  <a:rPr lang="en-US" baseline="0" dirty="0"/>
                  <a:t> formula 10-2.</a:t>
                </a:r>
                <a:endParaRPr lang="en-US" dirty="0"/>
              </a:p>
            </p:txBody>
          </p:sp>
        </mc:Choice>
        <mc:Fallback xmlns="">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the population standard deviation is not known, s is substituted for </a:t>
                </a:r>
                <a:r>
                  <a:rPr lang="en-US" i="0" smtClean="0">
                    <a:latin typeface="Cambria Math"/>
                    <a:ea typeface="Cambria Math"/>
                  </a:rPr>
                  <a:t>"σ"</a:t>
                </a:r>
                <a:r>
                  <a:rPr lang="en-US" dirty="0" smtClean="0"/>
                  <a:t>. The test statistic is the t distribution, and its value is determined </a:t>
                </a:r>
                <a:r>
                  <a:rPr lang="en-US" dirty="0" smtClean="0"/>
                  <a:t>with</a:t>
                </a:r>
                <a:r>
                  <a:rPr lang="en-US" baseline="0" dirty="0" smtClean="0"/>
                  <a:t> formula 10-2.</a:t>
                </a:r>
                <a:endParaRPr lang="en-US" dirty="0" smtClean="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20</a:t>
            </a:fld>
            <a:endParaRPr lang="en-US" dirty="0"/>
          </a:p>
        </p:txBody>
      </p:sp>
    </p:spTree>
    <p:extLst>
      <p:ext uri="{BB962C8B-B14F-4D97-AF65-F5344CB8AC3E}">
        <p14:creationId xmlns:p14="http://schemas.microsoft.com/office/powerpoint/2010/main" val="12385435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use the six-step hypothesis testing procedure. This is a one-tailed test, a left-tailed test.</a:t>
            </a:r>
          </a:p>
        </p:txBody>
      </p:sp>
      <p:sp>
        <p:nvSpPr>
          <p:cNvPr id="4" name="Slide Number Placeholder 3"/>
          <p:cNvSpPr>
            <a:spLocks noGrp="1"/>
          </p:cNvSpPr>
          <p:nvPr>
            <p:ph type="sldNum" sz="quarter" idx="10"/>
          </p:nvPr>
        </p:nvSpPr>
        <p:spPr/>
        <p:txBody>
          <a:bodyPr/>
          <a:lstStyle/>
          <a:p>
            <a:fld id="{7B67C953-863B-418B-800D-0BB9606FF8AB}" type="slidenum">
              <a:rPr lang="en-US" smtClean="0"/>
              <a:t>21</a:t>
            </a:fld>
            <a:endParaRPr lang="en-US" dirty="0"/>
          </a:p>
        </p:txBody>
      </p:sp>
    </p:spTree>
    <p:extLst>
      <p:ext uri="{BB962C8B-B14F-4D97-AF65-F5344CB8AC3E}">
        <p14:creationId xmlns:p14="http://schemas.microsoft.com/office/powerpoint/2010/main" val="2478127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examples of statements we might want to</a:t>
            </a:r>
            <a:r>
              <a:rPr lang="en-US" baseline="0" dirty="0"/>
              <a:t> test.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1022502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Using Appendix</a:t>
                </a:r>
                <a:r>
                  <a:rPr lang="en-US" baseline="0" dirty="0"/>
                  <a:t> B.5, this is a one-tailed test, so find the row at the top labeled, Level of Significance for One-Tailed Test, </a:t>
                </a:r>
                <a:endParaRPr lang="en-US" b="0" baseline="0" dirty="0">
                  <a:ea typeface="Cambria Math" panose="02040503050406030204" pitchFamily="18" charset="0"/>
                </a:endParaRPr>
              </a:p>
              <a:p>
                <a:r>
                  <a:rPr lang="en-US" dirty="0"/>
                  <a:t>Because −1.82 lies in the region</a:t>
                </a:r>
                <a:r>
                  <a:rPr lang="en-US" baseline="0" dirty="0"/>
                  <a:t> to the right of the critical value of −2.485, the null hypothesis is not rejected at the .01 significance level. We have not disproved the null hypothesis.</a:t>
                </a:r>
                <a:endParaRPr lang="en-US" dirty="0"/>
              </a:p>
            </p:txBody>
          </p:sp>
        </mc:Choice>
        <mc:Fallback xmlns="">
          <p:sp>
            <p:nvSpPr>
              <p:cNvPr id="3" name="Notes Placeholder 2"/>
              <p:cNvSpPr>
                <a:spLocks noGrp="1"/>
              </p:cNvSpPr>
              <p:nvPr>
                <p:ph type="body" idx="1"/>
              </p:nvPr>
            </p:nvSpPr>
            <p:spPr/>
            <p:txBody>
              <a:bodyPr/>
              <a:lstStyle/>
              <a:p>
                <a:r>
                  <a:rPr lang="en-US" dirty="0" smtClean="0"/>
                  <a:t>Using Appendix</a:t>
                </a:r>
                <a:r>
                  <a:rPr lang="en-US" baseline="0" dirty="0" smtClean="0"/>
                  <a:t> B.5, This is a one-tailed test, so find the row at the top labeled, Level of Significance for One-Tailed Test, </a:t>
                </a:r>
                <a:r>
                  <a:rPr lang="en-US" i="0" baseline="0" smtClean="0">
                    <a:latin typeface="Cambria Math" panose="02040503050406030204" pitchFamily="18" charset="0"/>
                    <a:ea typeface="Cambria Math" panose="02040503050406030204" pitchFamily="18" charset="0"/>
                  </a:rPr>
                  <a:t>"α</a:t>
                </a:r>
                <a:r>
                  <a:rPr lang="en-US" b="0" i="0" baseline="0" smtClean="0">
                    <a:latin typeface="Cambria Math" panose="02040503050406030204" pitchFamily="18" charset="0"/>
                    <a:ea typeface="Cambria Math" panose="02040503050406030204" pitchFamily="18" charset="0"/>
                  </a:rPr>
                  <a:t> and locate the column with .01. Then, there are n-1 degrees of freedom, so 26-1 = 25 degrees of freedom. Move down the column labeled .01 until it intersects the row with 25 degrees of freedom. The value is 2.485. Since this is a left tailed test, the critical value is -2.485. "</a:t>
                </a:r>
                <a:endParaRPr lang="en-US" b="0" baseline="0" dirty="0" smtClean="0">
                  <a:ea typeface="Cambria Math" panose="02040503050406030204" pitchFamily="18" charset="0"/>
                </a:endParaRPr>
              </a:p>
              <a:p>
                <a:r>
                  <a:rPr lang="en-US" dirty="0" smtClean="0"/>
                  <a:t>Because -1.82 lies in the region</a:t>
                </a:r>
                <a:r>
                  <a:rPr lang="en-US" baseline="0" dirty="0" smtClean="0"/>
                  <a:t> to the right of the critical value of -2.485, the null hypothesis is not rejected at the .01 significance level. We have not disproved the null hypothesis.</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22</a:t>
            </a:fld>
            <a:endParaRPr lang="en-US" dirty="0"/>
          </a:p>
        </p:txBody>
      </p:sp>
    </p:spTree>
    <p:extLst>
      <p:ext uri="{BB962C8B-B14F-4D97-AF65-F5344CB8AC3E}">
        <p14:creationId xmlns:p14="http://schemas.microsoft.com/office/powerpoint/2010/main" val="24781274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1" i="0" u="none" strike="noStrike" kern="1200" baseline="0" dirty="0">
                <a:solidFill>
                  <a:schemeClr val="tx1"/>
                </a:solidFill>
                <a:latin typeface="+mn-lt"/>
                <a:ea typeface="+mn-ea"/>
                <a:cs typeface="+mn-cs"/>
              </a:rPr>
              <a:t>a. </a:t>
            </a:r>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0: μ ≥ 6.8 </a:t>
            </a:r>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1: μ &lt; 6.8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if </a:t>
            </a:r>
            <a:r>
              <a:rPr lang="en-US" sz="1200" b="0" i="1" u="none" strike="noStrike" kern="1200" baseline="0" dirty="0">
                <a:solidFill>
                  <a:schemeClr val="tx1"/>
                </a:solidFill>
                <a:latin typeface="+mn-lt"/>
                <a:ea typeface="+mn-ea"/>
                <a:cs typeface="+mn-cs"/>
              </a:rPr>
              <a:t>z </a:t>
            </a:r>
            <a:r>
              <a:rPr lang="en-US" sz="1200" b="0" i="0" u="none" strike="noStrike" kern="1200" baseline="0" dirty="0">
                <a:solidFill>
                  <a:schemeClr val="tx1"/>
                </a:solidFill>
                <a:latin typeface="+mn-lt"/>
                <a:ea typeface="+mn-ea"/>
                <a:cs typeface="+mn-cs"/>
              </a:rPr>
              <a:t>&lt; −1.65 </a:t>
            </a:r>
          </a:p>
          <a:p>
            <a:r>
              <a:rPr lang="pl-PL" sz="1200" b="1" i="0" u="none" strike="noStrike" kern="1200" baseline="0" dirty="0">
                <a:solidFill>
                  <a:schemeClr val="tx1"/>
                </a:solidFill>
                <a:latin typeface="+mn-lt"/>
                <a:ea typeface="+mn-ea"/>
                <a:cs typeface="+mn-cs"/>
              </a:rPr>
              <a:t>c. </a:t>
            </a:r>
            <a:r>
              <a:rPr lang="pl-PL" sz="1200" b="0" i="1" u="none" strike="noStrike" kern="1200" baseline="0" dirty="0">
                <a:solidFill>
                  <a:schemeClr val="tx1"/>
                </a:solidFill>
                <a:latin typeface="+mn-lt"/>
                <a:ea typeface="+mn-ea"/>
                <a:cs typeface="+mn-cs"/>
              </a:rPr>
              <a:t>z </a:t>
            </a:r>
            <a:r>
              <a:rPr lang="pl-PL" sz="1200" b="0" i="0" u="none" strike="noStrike" kern="1200" baseline="0" dirty="0">
                <a:solidFill>
                  <a:schemeClr val="tx1"/>
                </a:solidFill>
                <a:latin typeface="+mn-lt"/>
                <a:ea typeface="+mn-ea"/>
                <a:cs typeface="+mn-cs"/>
              </a:rPr>
              <a:t>= 6.2 − 6.8 1.8∕√36 = −2.0 </a:t>
            </a:r>
          </a:p>
          <a:p>
            <a:r>
              <a:rPr lang="en-US" sz="1200" b="1" i="0" u="none" strike="noStrike" kern="1200" baseline="0" dirty="0">
                <a:solidFill>
                  <a:schemeClr val="tx1"/>
                </a:solidFill>
                <a:latin typeface="+mn-lt"/>
                <a:ea typeface="+mn-ea"/>
                <a:cs typeface="+mn-cs"/>
              </a:rPr>
              <a:t>d.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is rejected. </a:t>
            </a:r>
          </a:p>
          <a:p>
            <a:r>
              <a:rPr lang="en-US" sz="1200" b="1" i="0" u="none" strike="noStrike" kern="1200" baseline="0" dirty="0">
                <a:solidFill>
                  <a:schemeClr val="tx1"/>
                </a:solidFill>
                <a:latin typeface="+mn-lt"/>
                <a:ea typeface="+mn-ea"/>
                <a:cs typeface="+mn-cs"/>
              </a:rPr>
              <a:t>e. </a:t>
            </a:r>
            <a:r>
              <a:rPr lang="en-US" sz="1200" b="0" i="0" u="none" strike="noStrike" kern="1200" baseline="0" dirty="0">
                <a:solidFill>
                  <a:schemeClr val="tx1"/>
                </a:solidFill>
                <a:latin typeface="+mn-lt"/>
                <a:ea typeface="+mn-ea"/>
                <a:cs typeface="+mn-cs"/>
              </a:rPr>
              <a:t>Using the </a:t>
            </a:r>
            <a:r>
              <a:rPr lang="en-US" sz="1200" b="0" i="1" u="none" strike="noStrike" kern="1200" baseline="0" dirty="0">
                <a:solidFill>
                  <a:schemeClr val="tx1"/>
                </a:solidFill>
                <a:latin typeface="+mn-lt"/>
                <a:ea typeface="+mn-ea"/>
                <a:cs typeface="+mn-cs"/>
              </a:rPr>
              <a:t>z</a:t>
            </a:r>
            <a:r>
              <a:rPr lang="en-US" sz="1200" b="0" i="0" u="none" strike="noStrike" kern="1200" baseline="0" dirty="0">
                <a:solidFill>
                  <a:schemeClr val="tx1"/>
                </a:solidFill>
                <a:latin typeface="+mn-lt"/>
                <a:ea typeface="+mn-ea"/>
                <a:cs typeface="+mn-cs"/>
              </a:rPr>
              <a:t>-table, the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is 0.0228. The mean number of DVDs watched is less than 6.8 per month. If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is true, you will get a statistic this small less than one time out of 40 tests.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25</a:t>
            </a:fld>
            <a:endParaRPr lang="en-US" dirty="0"/>
          </a:p>
        </p:txBody>
      </p:sp>
    </p:spTree>
    <p:extLst>
      <p:ext uri="{BB962C8B-B14F-4D97-AF65-F5344CB8AC3E}">
        <p14:creationId xmlns:p14="http://schemas.microsoft.com/office/powerpoint/2010/main" val="2149005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0: μ ≤ 50,000 </a:t>
            </a:r>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1: μ &gt; 50,000 </a:t>
            </a:r>
          </a:p>
          <a:p>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if </a:t>
            </a:r>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&gt; 1.833. </a:t>
            </a:r>
          </a:p>
          <a:p>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 (60000 − 50000) (10000∕√10) = 3.16 </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Reject </a:t>
            </a: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o</a:t>
            </a:r>
            <a:r>
              <a:rPr lang="en-US" sz="1800" dirty="0">
                <a:effectLst/>
                <a:latin typeface="Times New Roman" panose="02020603050405020304" pitchFamily="18" charset="0"/>
                <a:ea typeface="Times New Roman" panose="02020603050405020304" pitchFamily="18" charset="0"/>
              </a:rPr>
              <a:t> and conclude that the mean income in Wilmington is greater than $60,000.</a:t>
            </a:r>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26</a:t>
            </a:fld>
            <a:endParaRPr lang="en-US" dirty="0"/>
          </a:p>
        </p:txBody>
      </p:sp>
    </p:spTree>
    <p:extLst>
      <p:ext uri="{BB962C8B-B14F-4D97-AF65-F5344CB8AC3E}">
        <p14:creationId xmlns:p14="http://schemas.microsoft.com/office/powerpoint/2010/main" val="39795247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0: μ ≤ 67 </a:t>
            </a:r>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1: μ &gt; 67 </a:t>
            </a:r>
          </a:p>
          <a:p>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if </a:t>
            </a:r>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&gt; 1.796 </a:t>
            </a:r>
          </a:p>
          <a:p>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 (82.5 − 67) (59.5∕√12) = 0.902 </a:t>
            </a:r>
          </a:p>
          <a:p>
            <a:r>
              <a:rPr lang="en-US" sz="1200" b="0" i="0" u="none" strike="noStrike" kern="1200" baseline="0" dirty="0">
                <a:solidFill>
                  <a:schemeClr val="tx1"/>
                </a:solidFill>
                <a:latin typeface="+mn-lt"/>
                <a:ea typeface="+mn-ea"/>
                <a:cs typeface="+mn-cs"/>
              </a:rPr>
              <a:t>Fail to 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and conclude that the mean number of text messages is not greater than 67. Using a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calculator or statistical software, the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is .1932. There is a good probability (about 19%) this could happen by chance.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27</a:t>
            </a:fld>
            <a:endParaRPr lang="en-US" dirty="0"/>
          </a:p>
        </p:txBody>
      </p:sp>
    </p:spTree>
    <p:extLst>
      <p:ext uri="{BB962C8B-B14F-4D97-AF65-F5344CB8AC3E}">
        <p14:creationId xmlns:p14="http://schemas.microsoft.com/office/powerpoint/2010/main" val="420067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six steps in the hypothesis testing procedure. We will discuss each of the steps in detail</a:t>
            </a:r>
            <a:r>
              <a:rPr lang="en-US" baseline="0" dirty="0"/>
              <a: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2128090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null hypothesis</a:t>
            </a:r>
            <a:r>
              <a:rPr lang="en-US" baseline="0" dirty="0"/>
              <a:t> is a statement that is not rejected unless our sample data provide convincing evidence that it is false. Failing to reject the null hypothesis does not prove that H</a:t>
            </a:r>
            <a:r>
              <a:rPr lang="en-US" baseline="-25000" dirty="0"/>
              <a:t>0</a:t>
            </a:r>
            <a:r>
              <a:rPr lang="en-US" baseline="0" dirty="0"/>
              <a:t> is true; it means we have failed to disprove H</a:t>
            </a:r>
            <a:r>
              <a:rPr lang="en-US" baseline="-25000" dirty="0"/>
              <a:t>0</a:t>
            </a:r>
            <a:r>
              <a:rPr lang="en-US" baseline="0" dirty="0"/>
              <a:t>. H</a:t>
            </a:r>
            <a:r>
              <a:rPr lang="en-US" baseline="-25000" dirty="0"/>
              <a:t>1</a:t>
            </a:r>
            <a:r>
              <a:rPr lang="en-US" baseline="0" dirty="0"/>
              <a:t> is what you will conclude if you reject the null hypothesis. We turn to the alternate hypothesis only if the data suggest the null hypothesis is untrue.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631111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a:t>
                </a:r>
                <a:r>
                  <a:rPr lang="en-US" baseline="0" dirty="0"/>
                  <a:t> is not one level of significance that is applied to all tests; the researcher must decide on the level of significance before formulating the decision rule or collecting the sample. It </a:t>
                </a:r>
                <a:r>
                  <a:rPr lang="en-US" baseline="0" dirty="0" smtClean="0"/>
                  <a:t>is a </a:t>
                </a:r>
                <a:r>
                  <a:rPr lang="en-US" baseline="0" dirty="0"/>
                  <a:t>risk you take of rejecting the null hypothesis when it is really true. It is designated with the Greek letter alpha, </a:t>
                </a:r>
                <a14:m/>
                <a:r>
                  <a:rPr lang="en-US" dirty="0"/>
                  <a:t>. </a:t>
                </a:r>
              </a:p>
            </p:txBody>
          </p:sp>
        </mc:Choice>
        <mc:Fallback xmlns="">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a:t>
                </a:r>
                <a:r>
                  <a:rPr lang="en-US" baseline="0" dirty="0" smtClean="0"/>
                  <a:t> is not one level of significance that is applied to all tests; the researcher must decide on the level of significance before formulating the decision rule or collecting the sample. It is risk you take of rejecting the null hypothesis when it is really true and is designated with the Greek letter alpha, </a:t>
                </a:r>
                <a:r>
                  <a:rPr lang="en-US" i="0" smtClean="0">
                    <a:latin typeface="Cambria Math"/>
                    <a:ea typeface="Cambria Math"/>
                  </a:rPr>
                  <a:t>α</a:t>
                </a:r>
                <a:r>
                  <a:rPr lang="en-US" dirty="0" smtClean="0"/>
                  <a:t>. </a:t>
                </a:r>
                <a:endParaRPr lang="en-US" dirty="0" smtClean="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6</a:t>
            </a:fld>
            <a:endParaRPr lang="en-US" dirty="0"/>
          </a:p>
        </p:txBody>
      </p:sp>
    </p:spTree>
    <p:extLst>
      <p:ext uri="{BB962C8B-B14F-4D97-AF65-F5344CB8AC3E}">
        <p14:creationId xmlns:p14="http://schemas.microsoft.com/office/powerpoint/2010/main" val="2197510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There are two types of error that can occur; a Type I</a:t>
                </a:r>
                <a:r>
                  <a:rPr lang="en-US" baseline="0" dirty="0"/>
                  <a:t> error and a Type II error. We choose </a:t>
                </a:r>
                <a14:m>
                  <m:oMath xmlns:m="http://schemas.openxmlformats.org/officeDocument/2006/math" xmlns="">
                    <m:r>
                      <m:rPr>
                        <m:sty m:val="p"/>
                      </m:rPr>
                      <a:rPr lang="el-GR" i="1" smtClean="0">
                        <a:latin typeface="Cambria Math"/>
                        <a:ea typeface="Cambria Math"/>
                      </a:rPr>
                      <m:t>α</m:t>
                    </m:r>
                  </m:oMath>
                </a14:m>
                <a:r>
                  <a:rPr lang="en-US" baseline="0" dirty="0"/>
                  <a:t> and we can calculate </a:t>
                </a:r>
                <a14:m>
                  <m:oMath xmlns:m="http://schemas.openxmlformats.org/officeDocument/2006/math" xmlns="">
                    <m:r>
                      <m:rPr>
                        <m:nor/>
                      </m:rPr>
                      <a:rPr lang="en-US" i="0" smtClean="0">
                        <a:latin typeface="Cambria Math"/>
                        <a:ea typeface="Cambria Math"/>
                      </a:rPr>
                      <m:t>β</m:t>
                    </m:r>
                  </m:oMath>
                </a14:m>
                <a:r>
                  <a:rPr lang="en-US" baseline="0" dirty="0"/>
                  <a:t>. While it is not likely that a Type II error occurs, it is possible due to the process of random sampling from a population. Here is a summary of the decisions a researcher could make and the possible consequences.</a:t>
                </a:r>
                <a:endParaRPr lang="en-US" dirty="0"/>
              </a:p>
            </p:txBody>
          </p:sp>
        </mc:Choice>
        <mc:Fallback xmlns="">
          <p:sp>
            <p:nvSpPr>
              <p:cNvPr id="3" name="Notes Placeholder 2"/>
              <p:cNvSpPr>
                <a:spLocks noGrp="1"/>
              </p:cNvSpPr>
              <p:nvPr>
                <p:ph type="body" idx="1"/>
              </p:nvPr>
            </p:nvSpPr>
            <p:spPr/>
            <p:txBody>
              <a:bodyPr/>
              <a:lstStyle/>
              <a:p>
                <a:r>
                  <a:rPr lang="en-US" dirty="0" smtClean="0"/>
                  <a:t>There are two types of error that can occur; a Type I</a:t>
                </a:r>
                <a:r>
                  <a:rPr lang="en-US" baseline="0" dirty="0" smtClean="0"/>
                  <a:t> error and a Type II error. We chose </a:t>
                </a:r>
                <a:r>
                  <a:rPr lang="el-GR" i="0" smtClean="0">
                    <a:latin typeface="Cambria Math"/>
                    <a:ea typeface="Cambria Math"/>
                  </a:rPr>
                  <a:t>α</a:t>
                </a:r>
                <a:r>
                  <a:rPr lang="en-US" baseline="0" dirty="0" smtClean="0"/>
                  <a:t> and we can calculate </a:t>
                </a:r>
                <a:r>
                  <a:rPr lang="en-US" i="0" smtClean="0">
                    <a:latin typeface="Cambria Math"/>
                    <a:ea typeface="Cambria Math"/>
                  </a:rPr>
                  <a:t>"β"</a:t>
                </a:r>
                <a:r>
                  <a:rPr lang="en-US" baseline="0" dirty="0" smtClean="0"/>
                  <a:t>. While it is not likely that a Type II error occurs, it is possible due to the process of random sampling from a population. </a:t>
                </a:r>
                <a:r>
                  <a:rPr lang="en-US" baseline="0" dirty="0" smtClean="0"/>
                  <a:t>Here is a summary of the decisions a researcher could make and the possible consequences.</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7</a:t>
            </a:fld>
            <a:endParaRPr lang="en-US" dirty="0"/>
          </a:p>
        </p:txBody>
      </p:sp>
    </p:spTree>
    <p:extLst>
      <p:ext uri="{BB962C8B-B14F-4D97-AF65-F5344CB8AC3E}">
        <p14:creationId xmlns:p14="http://schemas.microsoft.com/office/powerpoint/2010/main" val="3411574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Proxima Nova"/>
              </a:rPr>
              <a:t>The </a:t>
            </a:r>
            <a:r>
              <a:rPr lang="en-US" sz="1800" b="0" i="1" u="none" strike="noStrike" baseline="0" dirty="0">
                <a:solidFill>
                  <a:srgbClr val="000000"/>
                </a:solidFill>
                <a:latin typeface="Proxima Nova"/>
              </a:rPr>
              <a:t>z</a:t>
            </a:r>
            <a:r>
              <a:rPr lang="en-US" sz="1800" b="0" i="0" u="none" strike="noStrike" baseline="0" dirty="0">
                <a:solidFill>
                  <a:srgbClr val="000000"/>
                </a:solidFill>
                <a:latin typeface="Proxima Nova"/>
              </a:rPr>
              <a:t>-value can be used because the central limit theorem says that the sampling distribution of the sample mean, _ </a:t>
            </a:r>
            <a:r>
              <a:rPr lang="en-US" sz="1800" b="0" i="1" u="none" strike="noStrike" baseline="0" dirty="0">
                <a:solidFill>
                  <a:srgbClr val="000000"/>
                </a:solidFill>
                <a:latin typeface="Proxima Nova"/>
              </a:rPr>
              <a:t>x </a:t>
            </a:r>
            <a:r>
              <a:rPr lang="en-US" sz="1800" b="0" i="0" u="none" strike="noStrike" baseline="0" dirty="0">
                <a:solidFill>
                  <a:srgbClr val="000000"/>
                </a:solidFill>
                <a:latin typeface="Proxima Nova"/>
              </a:rPr>
              <a:t>, is normally distributed. The mean of the sample means, </a:t>
            </a:r>
            <a:r>
              <a:rPr lang="en-US" sz="1800" b="0" i="0" u="none" strike="noStrike" baseline="0" dirty="0">
                <a:solidFill>
                  <a:srgbClr val="000000"/>
                </a:solidFill>
                <a:latin typeface="STIX MathJax Main"/>
              </a:rPr>
              <a:t>μ </a:t>
            </a:r>
            <a:r>
              <a:rPr lang="en-US" sz="1800" b="0" i="0" u="none" strike="noStrike" baseline="0" dirty="0">
                <a:solidFill>
                  <a:srgbClr val="000000"/>
                </a:solidFill>
                <a:latin typeface="Proxima Nova"/>
              </a:rPr>
              <a:t>_ </a:t>
            </a:r>
            <a:r>
              <a:rPr lang="en-US" sz="1800" b="0" i="1" u="none" strike="noStrike" baseline="0" dirty="0">
                <a:solidFill>
                  <a:srgbClr val="000000"/>
                </a:solidFill>
                <a:latin typeface="Proxima Nova"/>
              </a:rPr>
              <a:t>x </a:t>
            </a:r>
            <a:r>
              <a:rPr lang="en-US" sz="1800" b="0" i="0" u="none" strike="noStrike" baseline="0" dirty="0">
                <a:solidFill>
                  <a:srgbClr val="000000"/>
                </a:solidFill>
                <a:latin typeface="Proxima Nova"/>
              </a:rPr>
              <a:t>, is equal to the population mean, </a:t>
            </a:r>
            <a:r>
              <a:rPr lang="en-US" sz="1800" b="0" i="0" u="none" strike="noStrike" baseline="0" dirty="0">
                <a:solidFill>
                  <a:srgbClr val="000000"/>
                </a:solidFill>
                <a:latin typeface="STIX MathJax Main"/>
              </a:rPr>
              <a:t>μ. </a:t>
            </a:r>
            <a:r>
              <a:rPr lang="en-US" sz="1800" b="0" i="0" u="none" strike="noStrike" baseline="0" dirty="0">
                <a:solidFill>
                  <a:srgbClr val="000000"/>
                </a:solidFill>
                <a:latin typeface="Proxima Nova"/>
              </a:rPr>
              <a:t>The dispersion of the distribution is measured by the standard error of the distribution of sample means, </a:t>
            </a:r>
            <a:r>
              <a:rPr lang="en-US" sz="1800" b="0" i="0" u="none" strike="noStrike" baseline="0" dirty="0">
                <a:solidFill>
                  <a:srgbClr val="000000"/>
                </a:solidFill>
                <a:latin typeface="STIX MathJax Main"/>
              </a:rPr>
              <a:t>σ / </a:t>
            </a:r>
            <a:r>
              <a:rPr lang="en-US" sz="1800" b="0" i="0" u="none" strike="noStrike" baseline="0" dirty="0">
                <a:solidFill>
                  <a:srgbClr val="000000"/>
                </a:solidFill>
                <a:latin typeface="STIXGeneral" panose="00000500000000000000" pitchFamily="50" charset="2"/>
              </a:rPr>
              <a:t>√ </a:t>
            </a:r>
            <a:r>
              <a:rPr lang="en-US" sz="1800" b="0" i="0" u="none" strike="noStrike" baseline="0" dirty="0">
                <a:solidFill>
                  <a:srgbClr val="000000"/>
                </a:solidFill>
                <a:latin typeface="Proxima Nova"/>
              </a:rPr>
              <a:t>__ </a:t>
            </a:r>
            <a:r>
              <a:rPr lang="en-US" sz="1800" b="0" i="1" u="none" strike="noStrike" baseline="0" dirty="0">
                <a:solidFill>
                  <a:srgbClr val="000000"/>
                </a:solidFill>
                <a:latin typeface="Proxima Nova"/>
              </a:rPr>
              <a:t>n </a:t>
            </a:r>
            <a:r>
              <a:rPr lang="en-US" sz="1800" b="0" i="0" u="none" strike="noStrike" baseline="0" dirty="0">
                <a:solidFill>
                  <a:srgbClr val="000000"/>
                </a:solidFill>
                <a:latin typeface="Proxima Nova"/>
              </a:rPr>
              <a:t>. Using the distribution of sample means, we can calculate a </a:t>
            </a:r>
            <a:r>
              <a:rPr lang="en-US" sz="1800" b="0" i="1" u="none" strike="noStrike" baseline="0" dirty="0">
                <a:solidFill>
                  <a:srgbClr val="000000"/>
                </a:solidFill>
                <a:latin typeface="Proxima Nova"/>
              </a:rPr>
              <a:t>z</a:t>
            </a:r>
            <a:r>
              <a:rPr lang="en-US" sz="1800" b="0" i="0" u="none" strike="noStrike" baseline="0" dirty="0">
                <a:solidFill>
                  <a:srgbClr val="000000"/>
                </a:solidFill>
                <a:latin typeface="Proxima Nova"/>
              </a:rPr>
              <a:t>-value for any sample mean. The </a:t>
            </a:r>
            <a:r>
              <a:rPr lang="en-US" sz="1800" b="0" i="1" u="none" strike="noStrike" baseline="0" dirty="0">
                <a:solidFill>
                  <a:srgbClr val="000000"/>
                </a:solidFill>
                <a:latin typeface="Proxima Nova"/>
              </a:rPr>
              <a:t>z</a:t>
            </a:r>
            <a:r>
              <a:rPr lang="en-US" sz="1800" b="0" i="0" u="none" strike="noStrike" baseline="0" dirty="0">
                <a:solidFill>
                  <a:srgbClr val="000000"/>
                </a:solidFill>
                <a:latin typeface="Proxima Nova"/>
              </a:rPr>
              <a:t>-value is the number of standard errors that separate the sample mean, _ </a:t>
            </a:r>
            <a:r>
              <a:rPr lang="en-US" sz="1800" b="0" i="1" u="none" strike="noStrike" baseline="0" dirty="0">
                <a:solidFill>
                  <a:srgbClr val="000000"/>
                </a:solidFill>
                <a:latin typeface="Proxima Nova"/>
              </a:rPr>
              <a:t>x </a:t>
            </a:r>
            <a:r>
              <a:rPr lang="en-US" sz="1800" b="0" i="0" u="none" strike="noStrike" baseline="0" dirty="0">
                <a:solidFill>
                  <a:srgbClr val="000000"/>
                </a:solidFill>
                <a:latin typeface="Proxima Nova"/>
              </a:rPr>
              <a:t>, and the population mean, </a:t>
            </a:r>
            <a:r>
              <a:rPr lang="en-US" sz="1800" b="0" i="0" u="none" strike="noStrike" baseline="0" dirty="0">
                <a:solidFill>
                  <a:srgbClr val="000000"/>
                </a:solidFill>
                <a:latin typeface="STIX MathJax Main"/>
              </a:rPr>
              <a:t>μ. </a:t>
            </a:r>
            <a:r>
              <a:rPr lang="en-US" sz="1800" b="0" i="0" u="none" strike="noStrike" baseline="0" dirty="0">
                <a:solidFill>
                  <a:srgbClr val="000000"/>
                </a:solidFill>
                <a:latin typeface="Proxima Nova"/>
              </a:rPr>
              <a:t>Note that the numerator of the </a:t>
            </a:r>
            <a:r>
              <a:rPr lang="en-US" sz="1800" b="0" i="1" u="none" strike="noStrike" baseline="0" dirty="0">
                <a:solidFill>
                  <a:srgbClr val="000000"/>
                </a:solidFill>
                <a:latin typeface="Proxima Nova"/>
              </a:rPr>
              <a:t>z</a:t>
            </a:r>
            <a:r>
              <a:rPr lang="en-US" sz="1800" b="0" i="0" u="none" strike="noStrike" baseline="0" dirty="0">
                <a:solidFill>
                  <a:srgbClr val="000000"/>
                </a:solidFill>
                <a:latin typeface="Proxima Nova"/>
              </a:rPr>
              <a:t>-value is </a:t>
            </a:r>
            <a:r>
              <a:rPr lang="en-US" sz="1800" b="0" i="1" u="none" strike="noStrike" baseline="0" dirty="0">
                <a:solidFill>
                  <a:srgbClr val="000000"/>
                </a:solidFill>
                <a:latin typeface="Proxima Nova"/>
              </a:rPr>
              <a:t>sampling error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8</a:t>
            </a:fld>
            <a:endParaRPr lang="en-US" dirty="0"/>
          </a:p>
        </p:txBody>
      </p:sp>
    </p:spTree>
    <p:extLst>
      <p:ext uri="{BB962C8B-B14F-4D97-AF65-F5344CB8AC3E}">
        <p14:creationId xmlns:p14="http://schemas.microsoft.com/office/powerpoint/2010/main" val="2421335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the next slide for an explanation</a:t>
            </a:r>
            <a:r>
              <a:rPr lang="en-US" baseline="0" dirty="0"/>
              <a:t> of the critical value.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9</a:t>
            </a:fld>
            <a:endParaRPr lang="en-US" dirty="0"/>
          </a:p>
        </p:txBody>
      </p:sp>
    </p:spTree>
    <p:extLst>
      <p:ext uri="{BB962C8B-B14F-4D97-AF65-F5344CB8AC3E}">
        <p14:creationId xmlns:p14="http://schemas.microsoft.com/office/powerpoint/2010/main" val="3338407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one-tailed</a:t>
            </a:r>
            <a:r>
              <a:rPr lang="en-US" baseline="0" dirty="0"/>
              <a:t> test (right-tailed) is used in this chart; this and h</a:t>
            </a:r>
            <a:r>
              <a:rPr lang="en-US" dirty="0"/>
              <a:t>ow we obtain the critical</a:t>
            </a:r>
            <a:r>
              <a:rPr lang="en-US" baseline="0" dirty="0"/>
              <a:t> value will be covered in more detail later. The area where the null hypothesis is not rejected is to the left of 1.645 and the area of rejection is to the right of 1.645.</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3338407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smtClean="0"/>
              <a:t>Copyright © 2022 McGraw-Hill Education. All rights reserved. No reproduction or distribution without the prior written consent of McGraw-Hill Education.</a:t>
            </a:r>
            <a:endParaRPr lang="en-US" dirty="0"/>
          </a:p>
        </p:txBody>
      </p:sp>
      <p:sp>
        <p:nvSpPr>
          <p:cNvPr id="29" name="Slide Number Placeholder 28"/>
          <p:cNvSpPr>
            <a:spLocks noGrp="1"/>
          </p:cNvSpPr>
          <p:nvPr>
            <p:ph type="sldNum" sz="quarter" idx="12"/>
          </p:nvPr>
        </p:nvSpPr>
        <p:spPr>
          <a:xfrm>
            <a:off x="1216152" y="6355080"/>
            <a:ext cx="1219200" cy="365760"/>
          </a:xfrm>
        </p:spPr>
        <p:txBody>
          <a:bodyPr/>
          <a:lstStyle/>
          <a:p>
            <a:r>
              <a:rPr lang="en-US" dirty="0"/>
              <a:t>10-</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10-</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a:prstGeom prst="rect">
            <a:avLst/>
          </a:prstGeom>
        </p:spPr>
        <p:txBody>
          <a:bodyPr/>
          <a:lstStyle/>
          <a:p>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fld id="{A68F1C3D-7991-4430-8FD2-6BE0AA8A1311}" type="slidenum">
              <a:rPr lang="en-US" smtClean="0"/>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10-</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9" name="Slide Number Placeholder 8"/>
          <p:cNvSpPr>
            <a:spLocks noGrp="1"/>
          </p:cNvSpPr>
          <p:nvPr>
            <p:ph type="sldNum" sz="quarter" idx="12"/>
          </p:nvPr>
        </p:nvSpPr>
        <p:spPr/>
        <p:txBody>
          <a:bodyPr/>
          <a:lstStyle/>
          <a:p>
            <a:r>
              <a:rPr lang="en-US" dirty="0"/>
              <a:t>10-</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10-</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10-</a:t>
            </a:r>
            <a:fld id="{A68F1C3D-7991-4430-8FD2-6BE0AA8A1311}" type="slidenum">
              <a:rPr lang="en-US" smtClean="0"/>
              <a:pPr/>
              <a:t>‹#›</a:t>
            </a:fld>
            <a:endParaRPr lang="en-US" dirty="0"/>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3" name="Footer Placeholder 2"/>
          <p:cNvSpPr>
            <a:spLocks noGrp="1"/>
          </p:cNvSpPr>
          <p:nvPr>
            <p:ph type="ftr" sz="quarter" idx="3"/>
          </p:nvPr>
        </p:nvSpPr>
        <p:spPr>
          <a:xfrm>
            <a:off x="2133600" y="6356350"/>
            <a:ext cx="4270248" cy="365760"/>
          </a:xfrm>
          <a:prstGeom prst="rect">
            <a:avLst/>
          </a:prstGeom>
        </p:spPr>
        <p:txBody>
          <a:bodyPr vert="horz"/>
          <a:lstStyle>
            <a:lvl1pPr algn="r" eaLnBrk="1" latinLnBrk="0" hangingPunct="1">
              <a:defRPr kumimoji="0" sz="1200">
                <a:solidFill>
                  <a:schemeClr val="tx2"/>
                </a:solidFill>
              </a:defRPr>
            </a:lvl1pPr>
          </a:lstStyle>
          <a:p>
            <a:r>
              <a:rPr lang="en-US" smtClean="0"/>
              <a:t>Copyright © 2022 McGraw-Hill Education. All rights reserved. No reproduction or distribution without the prior written consent of McGraw-Hill Education.</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r>
              <a:rPr lang="en-US" dirty="0"/>
              <a:t>10-</a:t>
            </a:r>
            <a:fld id="{A68F1C3D-7991-4430-8FD2-6BE0AA8A1311}" type="slidenum">
              <a:rPr lang="en-US" smtClean="0"/>
              <a:pPr/>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0.png"/><Relationship Id="rId6" Type="http://schemas.openxmlformats.org/officeDocument/2006/relationships/image" Target="../media/image13.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140.png"/><Relationship Id="rId4" Type="http://schemas.openxmlformats.org/officeDocument/2006/relationships/image" Target="../media/image15.png"/><Relationship Id="rId5" Type="http://schemas.openxmlformats.org/officeDocument/2006/relationships/image" Target="../media/image14.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4" Type="http://schemas.openxmlformats.org/officeDocument/2006/relationships/image" Target="../media/image180.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21.pn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3" Type="http://schemas.openxmlformats.org/officeDocument/2006/relationships/image" Target="../media/image210.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2.png"/><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5.png"/><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3" Type="http://schemas.openxmlformats.org/officeDocument/2006/relationships/image" Target="../media/image3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dirty="0"/>
              <a:t>One-Sample Tests of Hypothesis</a:t>
            </a:r>
          </a:p>
        </p:txBody>
      </p:sp>
      <p:sp>
        <p:nvSpPr>
          <p:cNvPr id="3" name="Subtitle 2"/>
          <p:cNvSpPr>
            <a:spLocks noGrp="1"/>
          </p:cNvSpPr>
          <p:nvPr>
            <p:ph type="subTitle" idx="1"/>
          </p:nvPr>
        </p:nvSpPr>
        <p:spPr/>
        <p:txBody>
          <a:bodyPr/>
          <a:lstStyle/>
          <a:p>
            <a:r>
              <a:rPr lang="en-US" dirty="0"/>
              <a:t>Chapter 10</a:t>
            </a:r>
          </a:p>
        </p:txBody>
      </p:sp>
      <p:sp>
        <p:nvSpPr>
          <p:cNvPr id="5" name="Footer Placeholder 4"/>
          <p:cNvSpPr>
            <a:spLocks noGrp="1"/>
          </p:cNvSpPr>
          <p:nvPr>
            <p:ph type="ftr" sz="quarter" idx="11"/>
          </p:nvPr>
        </p:nvSpPr>
        <p:spPr>
          <a:xfrm>
            <a:off x="2438400" y="6355080"/>
            <a:ext cx="5791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10-</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Critical Value</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quarter" idx="1"/>
              </p:nvPr>
            </p:nvSpPr>
            <p:spPr/>
            <p:txBody>
              <a:bodyPr/>
              <a:lstStyle/>
              <a:p>
                <a:r>
                  <a:rPr lang="en-US" dirty="0"/>
                  <a:t>The sampling distribution of the statistic z follows the normal distribution</a:t>
                </a:r>
              </a:p>
              <a:p>
                <a:r>
                  <a:rPr lang="en-US" dirty="0"/>
                  <a:t>Here, an </a:t>
                </a:r>
                <a14:m>
                  <m:oMath xmlns:m="http://schemas.openxmlformats.org/officeDocument/2006/math" xmlns="">
                    <m:r>
                      <m:rPr>
                        <m:nor/>
                      </m:rPr>
                      <a:rPr lang="en-US" i="0" smtClean="0">
                        <a:latin typeface="Cambria Math"/>
                        <a:ea typeface="Cambria Math"/>
                      </a:rPr>
                      <m:t>α</m:t>
                    </m:r>
                  </m:oMath>
                </a14:m>
                <a:r>
                  <a:rPr lang="en-US" dirty="0"/>
                  <a:t> of .05 is used in a one-tailed test</a:t>
                </a:r>
              </a:p>
              <a:p>
                <a:r>
                  <a:rPr lang="en-US" dirty="0"/>
                  <a:t>The value 1.645 separates the regions where the null hypothesis is rejected and where it is not rejected</a:t>
                </a:r>
              </a:p>
              <a:p>
                <a:r>
                  <a:rPr lang="en-US" dirty="0"/>
                  <a:t>The value 1.645 is the critical value</a:t>
                </a:r>
              </a:p>
              <a:p>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quarter" idx="1"/>
              </p:nvPr>
            </p:nvSpPr>
            <p:spPr>
              <a:blipFill rotWithShape="1">
                <a:blip r:embed="rId3"/>
                <a:stretch>
                  <a:fillRect l="-593" t="-1111"/>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r>
              <a:rPr lang="en-US" dirty="0"/>
              <a:t>10-</a:t>
            </a:r>
            <a:fld id="{F38DF745-7D3F-47F4-83A3-874385CFAA69}" type="slidenum">
              <a:rPr lang="en-US" smtClean="0"/>
              <a:pPr/>
              <a:t>10</a:t>
            </a:fld>
            <a:endParaRPr lang="en-US" dirty="0"/>
          </a:p>
        </p:txBody>
      </p:sp>
      <p:pic>
        <p:nvPicPr>
          <p:cNvPr id="6" name="Picture 5"/>
          <p:cNvPicPr>
            <a:picLocks noChangeAspect="1"/>
          </p:cNvPicPr>
          <p:nvPr/>
        </p:nvPicPr>
        <p:blipFill>
          <a:blip r:embed="rId4"/>
          <a:stretch>
            <a:fillRect/>
          </a:stretch>
        </p:blipFill>
        <p:spPr>
          <a:xfrm>
            <a:off x="2362200" y="3886200"/>
            <a:ext cx="4408400" cy="2366241"/>
          </a:xfrm>
          <a:prstGeom prst="rect">
            <a:avLst/>
          </a:prstGeom>
        </p:spPr>
      </p:pic>
    </p:spTree>
    <p:extLst>
      <p:ext uri="{BB962C8B-B14F-4D97-AF65-F5344CB8AC3E}">
        <p14:creationId xmlns:p14="http://schemas.microsoft.com/office/powerpoint/2010/main" val="2542388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5 &amp; 6 of the Six-Step Process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pPr defTabSz="228600">
              <a:spcAft>
                <a:spcPts val="1200"/>
              </a:spcAft>
              <a:tabLst>
                <a:tab pos="228600" algn="l"/>
              </a:tabLst>
            </a:pPr>
            <a:r>
              <a:rPr lang="en-US" sz="3200" dirty="0"/>
              <a:t>Step 5		Make a decision</a:t>
            </a:r>
          </a:p>
          <a:p>
            <a:pPr lvl="1"/>
            <a:r>
              <a:rPr lang="en-US" sz="2600" dirty="0">
                <a:solidFill>
                  <a:schemeClr val="tx1"/>
                </a:solidFill>
              </a:rPr>
              <a:t>Compute the value of the test statistic</a:t>
            </a:r>
          </a:p>
          <a:p>
            <a:pPr lvl="1"/>
            <a:r>
              <a:rPr lang="en-US" sz="2600" dirty="0">
                <a:solidFill>
                  <a:schemeClr val="tx1"/>
                </a:solidFill>
              </a:rPr>
              <a:t>Compare the value of the test statistic to the critical value</a:t>
            </a:r>
          </a:p>
          <a:p>
            <a:pPr lvl="1">
              <a:spcAft>
                <a:spcPts val="1800"/>
              </a:spcAft>
            </a:pPr>
            <a:r>
              <a:rPr lang="en-US" sz="2600" dirty="0">
                <a:solidFill>
                  <a:schemeClr val="tx1"/>
                </a:solidFill>
              </a:rPr>
              <a:t>Then, make the decision to reject or not to reject the null hypothesis</a:t>
            </a:r>
          </a:p>
          <a:p>
            <a:pPr defTabSz="228600">
              <a:spcAft>
                <a:spcPts val="1200"/>
              </a:spcAft>
              <a:tabLst>
                <a:tab pos="228600" algn="l"/>
              </a:tabLst>
            </a:pPr>
            <a:r>
              <a:rPr lang="en-US" sz="3200" dirty="0"/>
              <a:t>Step 6		Interpret the results</a:t>
            </a:r>
          </a:p>
          <a:p>
            <a:pPr lvl="1"/>
            <a:r>
              <a:rPr lang="en-US" sz="2600" dirty="0">
                <a:solidFill>
                  <a:schemeClr val="tx1"/>
                </a:solidFill>
              </a:rPr>
              <a:t>What can we say or report based on the results of the statistical test?</a:t>
            </a:r>
          </a:p>
        </p:txBody>
      </p:sp>
      <p:sp>
        <p:nvSpPr>
          <p:cNvPr id="5" name="Slide Number Placeholder 4"/>
          <p:cNvSpPr>
            <a:spLocks noGrp="1"/>
          </p:cNvSpPr>
          <p:nvPr>
            <p:ph type="sldNum" sz="quarter" idx="12"/>
          </p:nvPr>
        </p:nvSpPr>
        <p:spPr/>
        <p:txBody>
          <a:bodyPr/>
          <a:lstStyle/>
          <a:p>
            <a:r>
              <a:rPr lang="en-US" dirty="0"/>
              <a:t>10-</a:t>
            </a:r>
            <a:fld id="{F38DF745-7D3F-47F4-83A3-874385CFAA69}" type="slidenum">
              <a:rPr lang="en-US" smtClean="0"/>
              <a:pPr/>
              <a:t>11</a:t>
            </a:fld>
            <a:endParaRPr lang="en-US" dirty="0"/>
          </a:p>
        </p:txBody>
      </p:sp>
    </p:spTree>
    <p:extLst>
      <p:ext uri="{BB962C8B-B14F-4D97-AF65-F5344CB8AC3E}">
        <p14:creationId xmlns:p14="http://schemas.microsoft.com/office/powerpoint/2010/main" val="4253938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Hypothesis Testing (3 of 3)</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10-</a:t>
            </a:r>
            <a:fld id="{F38DF745-7D3F-47F4-83A3-874385CFAA69}" type="slidenum">
              <a:rPr lang="en-US" smtClean="0"/>
              <a:pPr/>
              <a:t>12</a:t>
            </a:fld>
            <a:endParaRPr lang="en-US" dirty="0"/>
          </a:p>
        </p:txBody>
      </p:sp>
      <p:pic>
        <p:nvPicPr>
          <p:cNvPr id="6" name="Picture 5"/>
          <p:cNvPicPr>
            <a:picLocks noChangeAspect="1"/>
          </p:cNvPicPr>
          <p:nvPr/>
        </p:nvPicPr>
        <p:blipFill>
          <a:blip r:embed="rId2"/>
          <a:stretch>
            <a:fillRect/>
          </a:stretch>
        </p:blipFill>
        <p:spPr>
          <a:xfrm>
            <a:off x="457200" y="2209800"/>
            <a:ext cx="7998944" cy="2405062"/>
          </a:xfrm>
          <a:prstGeom prst="rect">
            <a:avLst/>
          </a:prstGeom>
        </p:spPr>
      </p:pic>
    </p:spTree>
    <p:extLst>
      <p:ext uri="{BB962C8B-B14F-4D97-AF65-F5344CB8AC3E}">
        <p14:creationId xmlns:p14="http://schemas.microsoft.com/office/powerpoint/2010/main" val="756080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One-Tailed and Two-Tailed Tests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mc:AlternateContent xmlns:mc="http://schemas.openxmlformats.org/markup-compatibility/2006" xmlns:a14="http://schemas.microsoft.com/office/drawing/2010/main">
        <mc:Choice Requires="a14">
          <p:sp>
            <p:nvSpPr>
              <p:cNvPr id="7" name="TextBox 6"/>
              <p:cNvSpPr txBox="1"/>
              <p:nvPr/>
            </p:nvSpPr>
            <p:spPr>
              <a:xfrm>
                <a:off x="1207034" y="1828800"/>
                <a:ext cx="2240228" cy="1200329"/>
              </a:xfrm>
              <a:prstGeom prst="rect">
                <a:avLst/>
              </a:prstGeom>
              <a:solidFill>
                <a:schemeClr val="bg2"/>
              </a:solidFill>
              <a:ln>
                <a:solidFill>
                  <a:schemeClr val="accent6"/>
                </a:solidFill>
              </a:ln>
            </p:spPr>
            <p:txBody>
              <a:bodyPr wrap="square" rtlCol="0">
                <a:spAutoFit/>
              </a:bodyPr>
              <a:lstStyle/>
              <a:p>
                <a:r>
                  <a:rPr lang="en-US" dirty="0"/>
                  <a:t>H</a:t>
                </a:r>
                <a:r>
                  <a:rPr lang="en-US" baseline="-25000" dirty="0"/>
                  <a:t>0</a:t>
                </a:r>
                <a:r>
                  <a:rPr lang="en-US" dirty="0"/>
                  <a:t>: ≥ 60,000 miles </a:t>
                </a:r>
              </a:p>
              <a:p>
                <a:r>
                  <a:rPr lang="en-US" dirty="0"/>
                  <a:t>H</a:t>
                </a:r>
                <a:r>
                  <a:rPr lang="en-US" baseline="-25000" dirty="0"/>
                  <a:t>1</a:t>
                </a:r>
                <a:r>
                  <a:rPr lang="en-US" dirty="0"/>
                  <a:t>: &lt; 60,000 miles</a:t>
                </a:r>
              </a:p>
              <a:p>
                <a:r>
                  <a:rPr lang="en-US" dirty="0"/>
                  <a:t>with an </a:t>
                </a:r>
                <a14:m>
                  <m:oMath xmlns:m="http://schemas.openxmlformats.org/officeDocument/2006/math" xmlns="">
                    <m:r>
                      <m:rPr>
                        <m:nor/>
                      </m:rPr>
                      <a:rPr lang="en-US" i="0" smtClean="0">
                        <a:latin typeface="Cambria Math"/>
                        <a:ea typeface="Cambria Math"/>
                      </a:rPr>
                      <m:t>α</m:t>
                    </m:r>
                    <m:r>
                      <m:rPr>
                        <m:nor/>
                      </m:rPr>
                      <a:rPr lang="en-US" b="0" i="0" smtClean="0">
                        <a:latin typeface="Cambria Math"/>
                        <a:ea typeface="Cambria Math"/>
                      </a:rPr>
                      <m:t> = .05</m:t>
                    </m:r>
                  </m:oMath>
                </a14:m>
                <a:endParaRPr lang="en-US" dirty="0"/>
              </a:p>
              <a:p>
                <a:r>
                  <a:rPr lang="en-US" dirty="0"/>
                  <a:t>Left-tailed test</a:t>
                </a:r>
              </a:p>
            </p:txBody>
          </p:sp>
        </mc:Choice>
        <mc:Fallback xmlns="">
          <p:sp>
            <p:nvSpPr>
              <p:cNvPr id="7" name="TextBox 6"/>
              <p:cNvSpPr txBox="1">
                <a:spLocks noRot="1" noChangeAspect="1" noMove="1" noResize="1" noEditPoints="1" noAdjustHandles="1" noChangeArrowheads="1" noChangeShapeType="1" noTextEdit="1"/>
              </p:cNvSpPr>
              <p:nvPr/>
            </p:nvSpPr>
            <p:spPr>
              <a:xfrm>
                <a:off x="1207034" y="1828800"/>
                <a:ext cx="2240228" cy="1200329"/>
              </a:xfrm>
              <a:prstGeom prst="rect">
                <a:avLst/>
              </a:prstGeom>
              <a:blipFill>
                <a:blip r:embed="rId3"/>
                <a:stretch>
                  <a:fillRect l="-1897" t="-2010" b="-6533"/>
                </a:stretch>
              </a:blipFill>
              <a:ln>
                <a:solidFill>
                  <a:schemeClr val="accent6"/>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5088413" y="1831265"/>
                <a:ext cx="2377440" cy="1197864"/>
              </a:xfrm>
              <a:prstGeom prst="rect">
                <a:avLst/>
              </a:prstGeom>
              <a:solidFill>
                <a:schemeClr val="bg2"/>
              </a:solidFill>
              <a:ln>
                <a:solidFill>
                  <a:schemeClr val="accent6"/>
                </a:solidFill>
              </a:ln>
            </p:spPr>
            <p:txBody>
              <a:bodyPr wrap="square" rtlCol="0">
                <a:spAutoFit/>
              </a:bodyPr>
              <a:lstStyle/>
              <a:p>
                <a:r>
                  <a:rPr lang="en-US" dirty="0"/>
                  <a:t>H</a:t>
                </a:r>
                <a:r>
                  <a:rPr lang="en-US" baseline="-25000" dirty="0"/>
                  <a:t>0</a:t>
                </a:r>
                <a:r>
                  <a:rPr lang="en-US" dirty="0"/>
                  <a:t>: = $65,000 per year </a:t>
                </a:r>
              </a:p>
              <a:p>
                <a:r>
                  <a:rPr lang="en-US" dirty="0"/>
                  <a:t>H</a:t>
                </a:r>
                <a:r>
                  <a:rPr lang="en-US" baseline="-25000" dirty="0"/>
                  <a:t>1</a:t>
                </a:r>
                <a:r>
                  <a:rPr lang="en-US" dirty="0"/>
                  <a:t>: ≠ $65,000 per year</a:t>
                </a:r>
              </a:p>
              <a:p>
                <a:r>
                  <a:rPr lang="en-US" dirty="0"/>
                  <a:t>with an </a:t>
                </a:r>
                <a14:m>
                  <m:oMath xmlns:m="http://schemas.openxmlformats.org/officeDocument/2006/math" xmlns="">
                    <m:r>
                      <m:rPr>
                        <m:nor/>
                      </m:rPr>
                      <a:rPr lang="en-US" i="0" smtClean="0">
                        <a:latin typeface="Cambria Math"/>
                        <a:ea typeface="Cambria Math"/>
                      </a:rPr>
                      <m:t>α</m:t>
                    </m:r>
                    <m:r>
                      <m:rPr>
                        <m:nor/>
                      </m:rPr>
                      <a:rPr lang="en-US" b="0" i="0" smtClean="0">
                        <a:latin typeface="Cambria Math"/>
                        <a:ea typeface="Cambria Math"/>
                      </a:rPr>
                      <m:t> = .05</m:t>
                    </m:r>
                  </m:oMath>
                </a14:m>
                <a:endParaRPr lang="en-US" dirty="0"/>
              </a:p>
              <a:p>
                <a:r>
                  <a:rPr lang="en-US" dirty="0"/>
                  <a:t>Two-tailed test</a:t>
                </a:r>
              </a:p>
            </p:txBody>
          </p:sp>
        </mc:Choice>
        <mc:Fallback xmlns="">
          <p:sp>
            <p:nvSpPr>
              <p:cNvPr id="8" name="TextBox 7"/>
              <p:cNvSpPr txBox="1">
                <a:spLocks noRot="1" noChangeAspect="1" noMove="1" noResize="1" noEditPoints="1" noAdjustHandles="1" noChangeArrowheads="1" noChangeShapeType="1" noTextEdit="1"/>
              </p:cNvSpPr>
              <p:nvPr/>
            </p:nvSpPr>
            <p:spPr>
              <a:xfrm>
                <a:off x="5088413" y="1831265"/>
                <a:ext cx="2377440" cy="1197864"/>
              </a:xfrm>
              <a:prstGeom prst="rect">
                <a:avLst/>
              </a:prstGeom>
              <a:blipFill>
                <a:blip r:embed="rId4"/>
                <a:stretch>
                  <a:fillRect l="-2041" t="-2010" r="-1020" b="-6533"/>
                </a:stretch>
              </a:blipFill>
              <a:ln>
                <a:solidFill>
                  <a:schemeClr val="accent6"/>
                </a:solidFill>
              </a:ln>
            </p:spPr>
            <p:txBody>
              <a:bodyPr/>
              <a:lstStyle/>
              <a:p>
                <a:r>
                  <a:rPr lang="en-US">
                    <a:noFill/>
                  </a:rPr>
                  <a:t> </a:t>
                </a:r>
              </a:p>
            </p:txBody>
          </p:sp>
        </mc:Fallback>
      </mc:AlternateContent>
      <p:sp>
        <p:nvSpPr>
          <p:cNvPr id="9" name="TextBox 8"/>
          <p:cNvSpPr txBox="1"/>
          <p:nvPr/>
        </p:nvSpPr>
        <p:spPr>
          <a:xfrm>
            <a:off x="612648" y="5791200"/>
            <a:ext cx="7726628" cy="369332"/>
          </a:xfrm>
          <a:prstGeom prst="rect">
            <a:avLst/>
          </a:prstGeom>
          <a:solidFill>
            <a:schemeClr val="bg2"/>
          </a:solidFill>
          <a:ln>
            <a:solidFill>
              <a:schemeClr val="accent6"/>
            </a:solidFill>
          </a:ln>
        </p:spPr>
        <p:txBody>
          <a:bodyPr wrap="square" rtlCol="0">
            <a:spAutoFit/>
          </a:bodyPr>
          <a:lstStyle/>
          <a:p>
            <a:pPr algn="ctr"/>
            <a:r>
              <a:rPr lang="en-US" dirty="0"/>
              <a:t>Note that the total area in the normal distribution is 1.0000.</a:t>
            </a:r>
          </a:p>
        </p:txBody>
      </p:sp>
      <p:sp>
        <p:nvSpPr>
          <p:cNvPr id="4" name="Slide Number Placeholder 3"/>
          <p:cNvSpPr>
            <a:spLocks noGrp="1"/>
          </p:cNvSpPr>
          <p:nvPr>
            <p:ph type="sldNum" sz="quarter" idx="12"/>
          </p:nvPr>
        </p:nvSpPr>
        <p:spPr/>
        <p:txBody>
          <a:bodyPr/>
          <a:lstStyle/>
          <a:p>
            <a:r>
              <a:rPr lang="en-US" dirty="0"/>
              <a:t>10-</a:t>
            </a:r>
            <a:fld id="{A68F1C3D-7991-4430-8FD2-6BE0AA8A1311}" type="slidenum">
              <a:rPr lang="en-US" smtClean="0"/>
              <a:pPr/>
              <a:t>13</a:t>
            </a:fld>
            <a:endParaRPr lang="en-US" dirty="0"/>
          </a:p>
        </p:txBody>
      </p:sp>
      <p:pic>
        <p:nvPicPr>
          <p:cNvPr id="10" name="Picture 9"/>
          <p:cNvPicPr>
            <a:picLocks noChangeAspect="1"/>
          </p:cNvPicPr>
          <p:nvPr/>
        </p:nvPicPr>
        <p:blipFill>
          <a:blip r:embed="rId5"/>
          <a:stretch>
            <a:fillRect/>
          </a:stretch>
        </p:blipFill>
        <p:spPr>
          <a:xfrm>
            <a:off x="612648" y="3407664"/>
            <a:ext cx="3429000" cy="2246923"/>
          </a:xfrm>
          <a:prstGeom prst="rect">
            <a:avLst/>
          </a:prstGeom>
        </p:spPr>
      </p:pic>
      <p:pic>
        <p:nvPicPr>
          <p:cNvPr id="11" name="Picture 10"/>
          <p:cNvPicPr>
            <a:picLocks noChangeAspect="1"/>
          </p:cNvPicPr>
          <p:nvPr/>
        </p:nvPicPr>
        <p:blipFill>
          <a:blip r:embed="rId6"/>
          <a:stretch>
            <a:fillRect/>
          </a:stretch>
        </p:blipFill>
        <p:spPr>
          <a:xfrm>
            <a:off x="4214990" y="3407664"/>
            <a:ext cx="4124286" cy="2246923"/>
          </a:xfrm>
          <a:prstGeom prst="rect">
            <a:avLst/>
          </a:prstGeom>
        </p:spPr>
      </p:pic>
    </p:spTree>
    <p:extLst>
      <p:ext uri="{BB962C8B-B14F-4D97-AF65-F5344CB8AC3E}">
        <p14:creationId xmlns:p14="http://schemas.microsoft.com/office/powerpoint/2010/main" val="3021931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lstStyle/>
              <a:p>
                <a:r>
                  <a:rPr lang="en-US" dirty="0"/>
                  <a:t>Two-Tailed Test Example, </a:t>
                </a:r>
                <a14:m>
                  <m:oMath xmlns:m="http://schemas.openxmlformats.org/officeDocument/2006/math" xmlns="">
                    <m:r>
                      <m:rPr>
                        <m:nor/>
                      </m:rPr>
                      <a:rPr lang="en-US" i="0" smtClean="0">
                        <a:latin typeface="Cambria Math"/>
                        <a:ea typeface="Cambria Math"/>
                      </a:rPr>
                      <m:t>σ</m:t>
                    </m:r>
                  </m:oMath>
                </a14:m>
                <a:r>
                  <a:rPr lang="en-US" dirty="0"/>
                  <a:t> Known</a:t>
                </a: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3"/>
                <a:stretch>
                  <a:fillRect l="-1852" b="-21333"/>
                </a:stretch>
              </a:blipFill>
            </p:spPr>
            <p:txBody>
              <a:bodyPr/>
              <a:lstStyle/>
              <a:p>
                <a:r>
                  <a:rPr lang="en-US">
                    <a:noFill/>
                  </a:rPr>
                  <a:t> </a:t>
                </a:r>
              </a:p>
            </p:txBody>
          </p:sp>
        </mc:Fallback>
      </mc:AlternateContent>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685800" y="1295400"/>
            <a:ext cx="7772400" cy="2031325"/>
          </a:xfrm>
          <a:prstGeom prst="rect">
            <a:avLst/>
          </a:prstGeom>
          <a:solidFill>
            <a:schemeClr val="bg2"/>
          </a:solidFill>
          <a:ln>
            <a:solidFill>
              <a:schemeClr val="accent6"/>
            </a:solidFill>
          </a:ln>
        </p:spPr>
        <p:txBody>
          <a:bodyPr wrap="square" rtlCol="0">
            <a:spAutoFit/>
          </a:bodyPr>
          <a:lstStyle/>
          <a:p>
            <a:r>
              <a:rPr lang="en-US" dirty="0"/>
              <a:t>Jamestown Steel Company manufactures and assembles desks and other office equipment at several plants in New York State. At the Fredonia plant, the weekly production of the Model A325 desk follows a normal distribution with a mean of 200 and a standard deviation of 16 desks. New production methods have been introduced and the vice president of manufacturing would like to investigate whether there has been a change in weekly production of the Model A325. Is the mean number of desks produced different from 200 at the .01 significance level?</a:t>
            </a:r>
          </a:p>
        </p:txBody>
      </p:sp>
      <mc:AlternateContent xmlns:mc="http://schemas.openxmlformats.org/markup-compatibility/2006" xmlns:a14="http://schemas.microsoft.com/office/drawing/2010/main">
        <mc:Choice Requires="a14">
          <p:sp>
            <p:nvSpPr>
              <p:cNvPr id="6" name="TextBox 5"/>
              <p:cNvSpPr txBox="1"/>
              <p:nvPr/>
            </p:nvSpPr>
            <p:spPr>
              <a:xfrm>
                <a:off x="685800" y="3429000"/>
                <a:ext cx="7772400" cy="1754326"/>
              </a:xfrm>
              <a:prstGeom prst="rect">
                <a:avLst/>
              </a:prstGeom>
              <a:solidFill>
                <a:schemeClr val="bg2"/>
              </a:solidFill>
              <a:ln>
                <a:solidFill>
                  <a:schemeClr val="accent6"/>
                </a:solidFill>
              </a:ln>
            </p:spPr>
            <p:txBody>
              <a:bodyPr wrap="square" rtlCol="0">
                <a:spAutoFit/>
              </a:bodyPr>
              <a:lstStyle/>
              <a:p>
                <a:r>
                  <a:rPr lang="en-US" dirty="0"/>
                  <a:t>Step 1: State the null hypothesis and alternate hypothesis.</a:t>
                </a:r>
              </a:p>
              <a:p>
                <a:r>
                  <a:rPr lang="en-US" dirty="0"/>
                  <a:t>			H</a:t>
                </a:r>
                <a:r>
                  <a:rPr lang="en-US" baseline="-25000" dirty="0"/>
                  <a:t>0</a:t>
                </a:r>
                <a:r>
                  <a:rPr lang="en-US" dirty="0"/>
                  <a:t>:  </a:t>
                </a:r>
                <a14:m>
                  <m:oMath xmlns:m="http://schemas.openxmlformats.org/officeDocument/2006/math" xmlns="">
                    <m:r>
                      <m:rPr>
                        <m:nor/>
                      </m:rPr>
                      <a:rPr lang="en-US" i="0" smtClean="0">
                        <a:latin typeface="Cambria Math"/>
                        <a:ea typeface="Cambria Math"/>
                      </a:rPr>
                      <m:t>μ</m:t>
                    </m:r>
                  </m:oMath>
                </a14:m>
                <a:r>
                  <a:rPr lang="en-US" dirty="0"/>
                  <a:t> = 200 desks</a:t>
                </a:r>
              </a:p>
              <a:p>
                <a:r>
                  <a:rPr lang="en-US" dirty="0"/>
                  <a:t>			H</a:t>
                </a:r>
                <a:r>
                  <a:rPr lang="en-US" baseline="-25000" dirty="0"/>
                  <a:t>1</a:t>
                </a:r>
                <a:r>
                  <a:rPr lang="en-US" dirty="0"/>
                  <a:t>:  </a:t>
                </a:r>
                <a14:m>
                  <m:oMath xmlns:m="http://schemas.openxmlformats.org/officeDocument/2006/math" xmlns="">
                    <m:r>
                      <m:rPr>
                        <m:nor/>
                      </m:rPr>
                      <a:rPr lang="en-US">
                        <a:latin typeface="Cambria Math"/>
                        <a:ea typeface="Cambria Math"/>
                      </a:rPr>
                      <m:t>μ</m:t>
                    </m:r>
                  </m:oMath>
                </a14:m>
                <a:r>
                  <a:rPr lang="en-US" dirty="0"/>
                  <a:t> ≠ 200 desks</a:t>
                </a:r>
              </a:p>
              <a:p>
                <a:endParaRPr lang="en-US" dirty="0"/>
              </a:p>
              <a:p>
                <a:r>
                  <a:rPr lang="en-US" dirty="0"/>
                  <a:t>Step 2: Select the level of significance. Here </a:t>
                </a:r>
                <a14:m>
                  <m:oMath xmlns:m="http://schemas.openxmlformats.org/officeDocument/2006/math" xmlns="">
                    <m:r>
                      <m:rPr>
                        <m:nor/>
                      </m:rPr>
                      <a:rPr lang="en-US" i="0" smtClean="0">
                        <a:latin typeface="Cambria Math"/>
                        <a:ea typeface="Cambria Math"/>
                      </a:rPr>
                      <m:t>α</m:t>
                    </m:r>
                  </m:oMath>
                </a14:m>
                <a:r>
                  <a:rPr lang="en-US" dirty="0"/>
                  <a:t> = .01</a:t>
                </a:r>
              </a:p>
              <a:p>
                <a:r>
                  <a:rPr lang="en-US" dirty="0"/>
                  <a:t>Step 3: Select the test statistic. In this example, we’ll use z</a:t>
                </a:r>
              </a:p>
            </p:txBody>
          </p:sp>
        </mc:Choice>
        <mc:Fallback xmlns="">
          <p:sp>
            <p:nvSpPr>
              <p:cNvPr id="6" name="TextBox 5"/>
              <p:cNvSpPr txBox="1">
                <a:spLocks noRot="1" noChangeAspect="1" noMove="1" noResize="1" noEditPoints="1" noAdjustHandles="1" noChangeArrowheads="1" noChangeShapeType="1" noTextEdit="1"/>
              </p:cNvSpPr>
              <p:nvPr/>
            </p:nvSpPr>
            <p:spPr>
              <a:xfrm>
                <a:off x="685800" y="3429000"/>
                <a:ext cx="7772400" cy="1754326"/>
              </a:xfrm>
              <a:prstGeom prst="rect">
                <a:avLst/>
              </a:prstGeom>
              <a:blipFill>
                <a:blip r:embed="rId4"/>
                <a:stretch>
                  <a:fillRect l="-626" t="-1730" b="-4152"/>
                </a:stretch>
              </a:blipFill>
              <a:ln>
                <a:solidFill>
                  <a:schemeClr val="accent6"/>
                </a:solidFill>
              </a:ln>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r>
              <a:rPr lang="en-US" dirty="0"/>
              <a:t>10-</a:t>
            </a:r>
            <a:fld id="{A68F1C3D-7991-4430-8FD2-6BE0AA8A1311}" type="slidenum">
              <a:rPr lang="en-US" smtClean="0"/>
              <a:pPr/>
              <a:t>14</a:t>
            </a:fld>
            <a:endParaRPr lang="en-US" dirty="0"/>
          </a:p>
        </p:txBody>
      </p:sp>
      <p:pic>
        <p:nvPicPr>
          <p:cNvPr id="7" name="Picture 6"/>
          <p:cNvPicPr>
            <a:picLocks noChangeAspect="1"/>
          </p:cNvPicPr>
          <p:nvPr/>
        </p:nvPicPr>
        <p:blipFill>
          <a:blip r:embed="rId5"/>
          <a:stretch>
            <a:fillRect/>
          </a:stretch>
        </p:blipFill>
        <p:spPr>
          <a:xfrm>
            <a:off x="1635575" y="5195143"/>
            <a:ext cx="5266297" cy="1149390"/>
          </a:xfrm>
          <a:prstGeom prst="rect">
            <a:avLst/>
          </a:prstGeom>
        </p:spPr>
      </p:pic>
    </p:spTree>
    <p:extLst>
      <p:ext uri="{BB962C8B-B14F-4D97-AF65-F5344CB8AC3E}">
        <p14:creationId xmlns:p14="http://schemas.microsoft.com/office/powerpoint/2010/main" val="3768753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Two-Tailed Test Example</a:t>
            </a:r>
            <a:r>
              <a:rPr lang="en-US" dirty="0" smtClean="0"/>
              <a:t>, </a:t>
            </a:r>
            <a:r>
              <a:rPr lang="en-US" dirty="0" err="1" smtClean="0"/>
              <a:t>σ</a:t>
            </a:r>
            <a:r>
              <a:rPr lang="en-US" dirty="0" smtClean="0"/>
              <a:t> Known </a:t>
            </a:r>
            <a:r>
              <a:rPr lang="en-US" dirty="0"/>
              <a:t>(2 of 3)</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685800" y="1447800"/>
            <a:ext cx="7772400" cy="369332"/>
          </a:xfrm>
          <a:prstGeom prst="rect">
            <a:avLst/>
          </a:prstGeom>
          <a:solidFill>
            <a:schemeClr val="bg2"/>
          </a:solidFill>
          <a:ln>
            <a:solidFill>
              <a:schemeClr val="accent6"/>
            </a:solidFill>
          </a:ln>
        </p:spPr>
        <p:txBody>
          <a:bodyPr wrap="square" rtlCol="0">
            <a:spAutoFit/>
          </a:bodyPr>
          <a:lstStyle/>
          <a:p>
            <a:r>
              <a:rPr lang="en-US" dirty="0"/>
              <a:t>Step 4: Formulate the decision rule by first determining the critical values of z. </a:t>
            </a:r>
          </a:p>
        </p:txBody>
      </p:sp>
      <p:sp>
        <p:nvSpPr>
          <p:cNvPr id="9" name="TextBox 8"/>
          <p:cNvSpPr txBox="1"/>
          <p:nvPr/>
        </p:nvSpPr>
        <p:spPr>
          <a:xfrm>
            <a:off x="685800" y="5257800"/>
            <a:ext cx="7772400" cy="923330"/>
          </a:xfrm>
          <a:prstGeom prst="rect">
            <a:avLst/>
          </a:prstGeom>
          <a:solidFill>
            <a:schemeClr val="bg2"/>
          </a:solidFill>
          <a:ln>
            <a:solidFill>
              <a:schemeClr val="accent6"/>
            </a:solidFill>
          </a:ln>
        </p:spPr>
        <p:txBody>
          <a:bodyPr wrap="square" rtlCol="0">
            <a:spAutoFit/>
          </a:bodyPr>
          <a:lstStyle/>
          <a:p>
            <a:r>
              <a:rPr lang="en-US" dirty="0"/>
              <a:t>Decision Rule: </a:t>
            </a:r>
            <a:r>
              <a:rPr lang="en-US" dirty="0" smtClean="0"/>
              <a:t>If </a:t>
            </a:r>
            <a:r>
              <a:rPr lang="en-US" dirty="0"/>
              <a:t>the computed value of z is not between −2.576 and 2.576, reject the null hypothesis. If z falls between −2.576 and 2.576, do not reject the null hypothesis.</a:t>
            </a:r>
          </a:p>
        </p:txBody>
      </p:sp>
      <p:sp>
        <p:nvSpPr>
          <p:cNvPr id="4" name="Slide Number Placeholder 3"/>
          <p:cNvSpPr>
            <a:spLocks noGrp="1"/>
          </p:cNvSpPr>
          <p:nvPr>
            <p:ph type="sldNum" sz="quarter" idx="12"/>
          </p:nvPr>
        </p:nvSpPr>
        <p:spPr/>
        <p:txBody>
          <a:bodyPr/>
          <a:lstStyle/>
          <a:p>
            <a:r>
              <a:rPr lang="en-US" dirty="0"/>
              <a:t>10-</a:t>
            </a:r>
            <a:fld id="{A68F1C3D-7991-4430-8FD2-6BE0AA8A1311}" type="slidenum">
              <a:rPr lang="en-US" smtClean="0"/>
              <a:pPr/>
              <a:t>15</a:t>
            </a:fld>
            <a:endParaRPr lang="en-US" dirty="0"/>
          </a:p>
        </p:txBody>
      </p:sp>
      <p:pic>
        <p:nvPicPr>
          <p:cNvPr id="5" name="Picture 4"/>
          <p:cNvPicPr>
            <a:picLocks noChangeAspect="1"/>
          </p:cNvPicPr>
          <p:nvPr/>
        </p:nvPicPr>
        <p:blipFill>
          <a:blip r:embed="rId3"/>
          <a:stretch>
            <a:fillRect/>
          </a:stretch>
        </p:blipFill>
        <p:spPr>
          <a:xfrm>
            <a:off x="1615024" y="1992352"/>
            <a:ext cx="5307400" cy="3057524"/>
          </a:xfrm>
          <a:prstGeom prst="rect">
            <a:avLst/>
          </a:prstGeom>
        </p:spPr>
      </p:pic>
    </p:spTree>
    <p:extLst>
      <p:ext uri="{BB962C8B-B14F-4D97-AF65-F5344CB8AC3E}">
        <p14:creationId xmlns:p14="http://schemas.microsoft.com/office/powerpoint/2010/main" val="4134568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Two-Tailed Test Example, </a:t>
            </a:r>
            <a:r>
              <a:rPr lang="en-US" dirty="0" err="1" smtClean="0"/>
              <a:t>σ</a:t>
            </a:r>
            <a:r>
              <a:rPr lang="en-US" dirty="0" smtClean="0"/>
              <a:t> Known </a:t>
            </a:r>
            <a:r>
              <a:rPr lang="en-US" dirty="0"/>
              <a:t>(3 of 3)</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685800" y="1447800"/>
            <a:ext cx="7772400" cy="369332"/>
          </a:xfrm>
          <a:prstGeom prst="rect">
            <a:avLst/>
          </a:prstGeom>
          <a:solidFill>
            <a:schemeClr val="bg2"/>
          </a:solidFill>
          <a:ln>
            <a:solidFill>
              <a:schemeClr val="accent6"/>
            </a:solidFill>
          </a:ln>
        </p:spPr>
        <p:txBody>
          <a:bodyPr wrap="square" rtlCol="0">
            <a:spAutoFit/>
          </a:bodyPr>
          <a:lstStyle/>
          <a:p>
            <a:r>
              <a:rPr lang="en-US" dirty="0"/>
              <a:t>Step 5: Take sample, from the population, compute the test statistic, make decision. </a:t>
            </a:r>
          </a:p>
        </p:txBody>
      </p:sp>
      <mc:AlternateContent xmlns:mc="http://schemas.openxmlformats.org/markup-compatibility/2006" xmlns:a14="http://schemas.microsoft.com/office/drawing/2010/main">
        <mc:Choice Requires="a14">
          <p:sp>
            <p:nvSpPr>
              <p:cNvPr id="4" name="TextBox 3"/>
              <p:cNvSpPr txBox="1"/>
              <p:nvPr/>
            </p:nvSpPr>
            <p:spPr>
              <a:xfrm>
                <a:off x="685800" y="1886919"/>
                <a:ext cx="7772400" cy="2452274"/>
              </a:xfrm>
              <a:prstGeom prst="rect">
                <a:avLst/>
              </a:prstGeom>
              <a:solidFill>
                <a:schemeClr val="bg2"/>
              </a:solidFill>
              <a:ln>
                <a:solidFill>
                  <a:schemeClr val="accent6"/>
                </a:solidFill>
              </a:ln>
            </p:spPr>
            <p:txBody>
              <a:bodyPr wrap="square" rtlCol="0">
                <a:spAutoFit/>
              </a:bodyPr>
              <a:lstStyle/>
              <a:p>
                <a:pPr>
                  <a:spcAft>
                    <a:spcPts val="1200"/>
                  </a:spcAft>
                </a:pPr>
                <a:r>
                  <a:rPr lang="en-US" dirty="0"/>
                  <a:t>The mean number of desks produced last year (50 weeks because the plant was shut down 2 weeks for vacation) is 203.5. The standard deviation of the population is 16 desks per week. Compute z with formula 10-1.</a:t>
                </a:r>
              </a:p>
              <a:p>
                <a:pPr algn="ctr"/>
                <a14:m>
                  <m:oMath xmlns:m="http://schemas.openxmlformats.org/officeDocument/2006/math" xmlns="">
                    <m:r>
                      <m:rPr>
                        <m:nor/>
                      </m:rPr>
                      <a:rPr lang="en-US" b="0" i="0" smtClean="0">
                        <a:latin typeface="Cambria Math"/>
                      </a:rPr>
                      <m:t>z</m:t>
                    </m:r>
                    <m:r>
                      <m:rPr>
                        <m:nor/>
                      </m:rPr>
                      <a:rPr lang="en-US" b="0" i="0" smtClean="0">
                        <a:latin typeface="Cambria Math"/>
                      </a:rPr>
                      <m:t>= </m:t>
                    </m:r>
                    <m:f>
                      <m:fPr>
                        <m:ctrlPr>
                          <a:rPr lang="en-US" b="0" i="1" smtClean="0">
                            <a:latin typeface="Cambria Math" panose="02040503050406030204" pitchFamily="18" charset="0"/>
                          </a:rPr>
                        </m:ctrlPr>
                      </m:fPr>
                      <m:num>
                        <m:acc>
                          <m:accPr>
                            <m:chr m:val="̅"/>
                            <m:ctrlPr>
                              <a:rPr lang="en-US" b="0" i="1" smtClean="0">
                                <a:latin typeface="Cambria Math" panose="02040503050406030204" pitchFamily="18" charset="0"/>
                              </a:rPr>
                            </m:ctrlPr>
                          </m:accPr>
                          <m:e>
                            <m:r>
                              <m:rPr>
                                <m:nor/>
                              </m:rPr>
                              <a:rPr lang="en-US" b="0" i="0" smtClean="0">
                                <a:latin typeface="Cambria Math"/>
                              </a:rPr>
                              <m:t>x</m:t>
                            </m:r>
                          </m:e>
                        </m:acc>
                        <m:r>
                          <m:rPr>
                            <m:nor/>
                          </m:rPr>
                          <a:rPr lang="en-US" b="0" i="0" smtClean="0">
                            <a:latin typeface="Cambria Math"/>
                          </a:rPr>
                          <m:t> − </m:t>
                        </m:r>
                        <m:r>
                          <m:rPr>
                            <m:nor/>
                          </m:rPr>
                          <a:rPr lang="en-US" b="0" i="0" smtClean="0">
                            <a:latin typeface="Cambria Math"/>
                            <a:ea typeface="Cambria Math"/>
                          </a:rPr>
                          <m:t>μ</m:t>
                        </m:r>
                      </m:num>
                      <m:den>
                        <m:r>
                          <m:rPr>
                            <m:nor/>
                          </m:rPr>
                          <a:rPr lang="en-US" b="0" i="0" smtClean="0">
                            <a:latin typeface="Cambria Math"/>
                            <a:ea typeface="Cambria Math"/>
                          </a:rPr>
                          <m:t>σ</m:t>
                        </m:r>
                        <m:r>
                          <m:rPr>
                            <m:nor/>
                          </m:rPr>
                          <a:rPr lang="en-US" b="0" i="0" smtClean="0">
                            <a:latin typeface="Cambria Math"/>
                            <a:ea typeface="Cambria Math"/>
                          </a:rPr>
                          <m:t>/</m:t>
                        </m:r>
                        <m:rad>
                          <m:radPr>
                            <m:degHide m:val="on"/>
                            <m:ctrlPr>
                              <a:rPr lang="en-US" b="0" i="1" smtClean="0">
                                <a:latin typeface="Cambria Math" panose="02040503050406030204" pitchFamily="18" charset="0"/>
                                <a:ea typeface="Cambria Math"/>
                              </a:rPr>
                            </m:ctrlPr>
                          </m:radPr>
                          <m:deg/>
                          <m:e>
                            <m:r>
                              <m:rPr>
                                <m:nor/>
                              </m:rPr>
                              <a:rPr lang="en-US" b="0" i="0" smtClean="0">
                                <a:latin typeface="Cambria Math"/>
                                <a:ea typeface="Cambria Math"/>
                              </a:rPr>
                              <m:t>n</m:t>
                            </m:r>
                          </m:e>
                        </m:rad>
                      </m:den>
                    </m:f>
                  </m:oMath>
                </a14:m>
                <a:r>
                  <a:rPr lang="en-US" dirty="0"/>
                  <a: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203.5−200</m:t>
                        </m:r>
                      </m:num>
                      <m:den>
                        <m:r>
                          <m:rPr>
                            <m:nor/>
                          </m:rPr>
                          <a:rPr lang="en-US" b="0" i="0" smtClean="0">
                            <a:latin typeface="Cambria Math"/>
                          </a:rPr>
                          <m:t>16/</m:t>
                        </m:r>
                        <m:rad>
                          <m:radPr>
                            <m:degHide m:val="on"/>
                            <m:ctrlPr>
                              <a:rPr lang="en-US" b="0" i="1" smtClean="0">
                                <a:latin typeface="Cambria Math" panose="02040503050406030204" pitchFamily="18" charset="0"/>
                              </a:rPr>
                            </m:ctrlPr>
                          </m:radPr>
                          <m:deg/>
                          <m:e>
                            <m:r>
                              <m:rPr>
                                <m:nor/>
                              </m:rPr>
                              <a:rPr lang="en-US" b="0" i="0" smtClean="0">
                                <a:latin typeface="Cambria Math"/>
                              </a:rPr>
                              <m:t>50</m:t>
                            </m:r>
                          </m:e>
                        </m:rad>
                      </m:den>
                    </m:f>
                  </m:oMath>
                </a14:m>
                <a:r>
                  <a:rPr lang="en-US" dirty="0"/>
                  <a:t> = 1.547</a:t>
                </a:r>
              </a:p>
              <a:p>
                <a:pPr algn="ctr"/>
                <a:endParaRPr lang="en-US" dirty="0"/>
              </a:p>
              <a:p>
                <a:r>
                  <a:rPr lang="en-US" dirty="0"/>
                  <a:t>Decision: Because 1.547 does not fall in the rejection region, we decide not to reject H</a:t>
                </a:r>
                <a:r>
                  <a:rPr lang="en-US" baseline="-25000" dirty="0"/>
                  <a:t>0</a:t>
                </a:r>
                <a:r>
                  <a:rPr lang="en-US" dirty="0"/>
                  <a:t>.</a:t>
                </a:r>
              </a:p>
            </p:txBody>
          </p:sp>
        </mc:Choice>
        <mc:Fallback xmlns="">
          <p:sp>
            <p:nvSpPr>
              <p:cNvPr id="4" name="TextBox 3"/>
              <p:cNvSpPr txBox="1">
                <a:spLocks noRot="1" noChangeAspect="1" noMove="1" noResize="1" noEditPoints="1" noAdjustHandles="1" noChangeArrowheads="1" noChangeShapeType="1" noTextEdit="1"/>
              </p:cNvSpPr>
              <p:nvPr/>
            </p:nvSpPr>
            <p:spPr>
              <a:xfrm>
                <a:off x="685800" y="1886919"/>
                <a:ext cx="7772400" cy="2452274"/>
              </a:xfrm>
              <a:prstGeom prst="rect">
                <a:avLst/>
              </a:prstGeom>
              <a:blipFill>
                <a:blip r:embed="rId4"/>
                <a:stretch>
                  <a:fillRect l="-626" t="-1238" b="-2723"/>
                </a:stretch>
              </a:blipFill>
              <a:ln>
                <a:solidFill>
                  <a:schemeClr val="accent6"/>
                </a:solidFill>
              </a:ln>
            </p:spPr>
            <p:txBody>
              <a:bodyPr/>
              <a:lstStyle/>
              <a:p>
                <a:r>
                  <a:rPr lang="en-US">
                    <a:noFill/>
                  </a:rPr>
                  <a:t> </a:t>
                </a:r>
              </a:p>
            </p:txBody>
          </p:sp>
        </mc:Fallback>
      </mc:AlternateContent>
      <p:sp>
        <p:nvSpPr>
          <p:cNvPr id="5" name="TextBox 4"/>
          <p:cNvSpPr txBox="1"/>
          <p:nvPr/>
        </p:nvSpPr>
        <p:spPr>
          <a:xfrm>
            <a:off x="685800" y="4888468"/>
            <a:ext cx="7772400" cy="369332"/>
          </a:xfrm>
          <a:prstGeom prst="rect">
            <a:avLst/>
          </a:prstGeom>
          <a:solidFill>
            <a:schemeClr val="bg2"/>
          </a:solidFill>
          <a:ln>
            <a:solidFill>
              <a:schemeClr val="accent6"/>
            </a:solidFill>
          </a:ln>
        </p:spPr>
        <p:txBody>
          <a:bodyPr wrap="square" rtlCol="0">
            <a:spAutoFit/>
          </a:bodyPr>
          <a:lstStyle/>
          <a:p>
            <a:r>
              <a:rPr lang="en-US" dirty="0"/>
              <a:t>Step 6: Interpret the result.</a:t>
            </a:r>
          </a:p>
        </p:txBody>
      </p:sp>
      <p:sp>
        <p:nvSpPr>
          <p:cNvPr id="7" name="TextBox 6"/>
          <p:cNvSpPr txBox="1"/>
          <p:nvPr/>
        </p:nvSpPr>
        <p:spPr>
          <a:xfrm>
            <a:off x="685800" y="5359052"/>
            <a:ext cx="7772400" cy="646331"/>
          </a:xfrm>
          <a:prstGeom prst="rect">
            <a:avLst/>
          </a:prstGeom>
          <a:solidFill>
            <a:schemeClr val="bg2"/>
          </a:solidFill>
          <a:ln>
            <a:solidFill>
              <a:schemeClr val="accent6"/>
            </a:solidFill>
          </a:ln>
        </p:spPr>
        <p:txBody>
          <a:bodyPr wrap="square" rtlCol="0">
            <a:spAutoFit/>
          </a:bodyPr>
          <a:lstStyle/>
          <a:p>
            <a:r>
              <a:rPr lang="en-US" dirty="0"/>
              <a:t>We did not reject the null hypothesis, so we have failed to show that the population mean has changed from 200 per week.</a:t>
            </a:r>
          </a:p>
        </p:txBody>
      </p:sp>
      <p:sp>
        <p:nvSpPr>
          <p:cNvPr id="8" name="Slide Number Placeholder 7"/>
          <p:cNvSpPr>
            <a:spLocks noGrp="1"/>
          </p:cNvSpPr>
          <p:nvPr>
            <p:ph type="sldNum" sz="quarter" idx="12"/>
          </p:nvPr>
        </p:nvSpPr>
        <p:spPr/>
        <p:txBody>
          <a:bodyPr/>
          <a:lstStyle/>
          <a:p>
            <a:r>
              <a:rPr lang="en-US" dirty="0"/>
              <a:t>10-</a:t>
            </a:r>
            <a:fld id="{A68F1C3D-7991-4430-8FD2-6BE0AA8A1311}" type="slidenum">
              <a:rPr lang="en-US" smtClean="0"/>
              <a:pPr/>
              <a:t>16</a:t>
            </a:fld>
            <a:endParaRPr lang="en-US" dirty="0"/>
          </a:p>
        </p:txBody>
      </p:sp>
    </p:spTree>
    <p:extLst>
      <p:ext uri="{BB962C8B-B14F-4D97-AF65-F5344CB8AC3E}">
        <p14:creationId xmlns:p14="http://schemas.microsoft.com/office/powerpoint/2010/main" val="6497481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One-Tailed Test</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762000" y="2895600"/>
            <a:ext cx="2286000" cy="1200329"/>
          </a:xfrm>
          <a:prstGeom prst="rect">
            <a:avLst/>
          </a:prstGeom>
          <a:solidFill>
            <a:schemeClr val="bg2"/>
          </a:solidFill>
          <a:ln>
            <a:solidFill>
              <a:schemeClr val="accent6"/>
            </a:solidFill>
          </a:ln>
        </p:spPr>
        <p:txBody>
          <a:bodyPr wrap="square" rtlCol="0">
            <a:spAutoFit/>
          </a:bodyPr>
          <a:lstStyle/>
          <a:p>
            <a:r>
              <a:rPr lang="en-US" dirty="0"/>
              <a:t>Before:</a:t>
            </a:r>
          </a:p>
          <a:p>
            <a:r>
              <a:rPr lang="en-US" dirty="0"/>
              <a:t>A two-tailed test</a:t>
            </a:r>
          </a:p>
          <a:p>
            <a:r>
              <a:rPr lang="en-US" dirty="0"/>
              <a:t>H</a:t>
            </a:r>
            <a:r>
              <a:rPr lang="en-US" baseline="-25000" dirty="0"/>
              <a:t>0</a:t>
            </a:r>
            <a:r>
              <a:rPr lang="en-US" dirty="0"/>
              <a:t>: = 200 desks </a:t>
            </a:r>
          </a:p>
          <a:p>
            <a:r>
              <a:rPr lang="en-US" dirty="0"/>
              <a:t>H</a:t>
            </a:r>
            <a:r>
              <a:rPr lang="en-US" baseline="-25000" dirty="0"/>
              <a:t>1</a:t>
            </a:r>
            <a:r>
              <a:rPr lang="en-US" dirty="0"/>
              <a:t>: ≠ 200 desks</a:t>
            </a:r>
          </a:p>
        </p:txBody>
      </p:sp>
      <p:sp>
        <p:nvSpPr>
          <p:cNvPr id="7" name="TextBox 6"/>
          <p:cNvSpPr txBox="1"/>
          <p:nvPr/>
        </p:nvSpPr>
        <p:spPr>
          <a:xfrm>
            <a:off x="6096000" y="2901604"/>
            <a:ext cx="2286000" cy="1200329"/>
          </a:xfrm>
          <a:prstGeom prst="rect">
            <a:avLst/>
          </a:prstGeom>
          <a:solidFill>
            <a:schemeClr val="bg2"/>
          </a:solidFill>
          <a:ln>
            <a:solidFill>
              <a:schemeClr val="accent6"/>
            </a:solidFill>
          </a:ln>
        </p:spPr>
        <p:txBody>
          <a:bodyPr wrap="square" rtlCol="0">
            <a:spAutoFit/>
          </a:bodyPr>
          <a:lstStyle/>
          <a:p>
            <a:r>
              <a:rPr lang="en-US" dirty="0"/>
              <a:t>Now:</a:t>
            </a:r>
          </a:p>
          <a:p>
            <a:r>
              <a:rPr lang="en-US" dirty="0"/>
              <a:t>A one-tailed test</a:t>
            </a:r>
          </a:p>
          <a:p>
            <a:r>
              <a:rPr lang="en-US" dirty="0"/>
              <a:t>H</a:t>
            </a:r>
            <a:r>
              <a:rPr lang="en-US" baseline="-25000" dirty="0"/>
              <a:t>0</a:t>
            </a:r>
            <a:r>
              <a:rPr lang="en-US" dirty="0"/>
              <a:t>: ≤ 200 desks </a:t>
            </a:r>
          </a:p>
          <a:p>
            <a:r>
              <a:rPr lang="en-US" dirty="0"/>
              <a:t>H</a:t>
            </a:r>
            <a:r>
              <a:rPr lang="en-US" baseline="-25000" dirty="0"/>
              <a:t>1</a:t>
            </a:r>
            <a:r>
              <a:rPr lang="en-US" dirty="0"/>
              <a:t>: &gt; 200 desks</a:t>
            </a:r>
          </a:p>
        </p:txBody>
      </p:sp>
      <p:sp>
        <p:nvSpPr>
          <p:cNvPr id="5" name="Slide Number Placeholder 4"/>
          <p:cNvSpPr>
            <a:spLocks noGrp="1"/>
          </p:cNvSpPr>
          <p:nvPr>
            <p:ph type="sldNum" sz="quarter" idx="12"/>
          </p:nvPr>
        </p:nvSpPr>
        <p:spPr/>
        <p:txBody>
          <a:bodyPr/>
          <a:lstStyle/>
          <a:p>
            <a:r>
              <a:rPr lang="en-US" dirty="0"/>
              <a:t>10-</a:t>
            </a:r>
            <a:fld id="{A68F1C3D-7991-4430-8FD2-6BE0AA8A1311}" type="slidenum">
              <a:rPr lang="en-US" smtClean="0"/>
              <a:pPr/>
              <a:t>17</a:t>
            </a:fld>
            <a:endParaRPr lang="en-US" dirty="0"/>
          </a:p>
        </p:txBody>
      </p:sp>
      <p:pic>
        <p:nvPicPr>
          <p:cNvPr id="8" name="Picture 7"/>
          <p:cNvPicPr>
            <a:picLocks noChangeAspect="1"/>
          </p:cNvPicPr>
          <p:nvPr/>
        </p:nvPicPr>
        <p:blipFill>
          <a:blip r:embed="rId3"/>
          <a:stretch>
            <a:fillRect/>
          </a:stretch>
        </p:blipFill>
        <p:spPr>
          <a:xfrm>
            <a:off x="2034228" y="4158954"/>
            <a:ext cx="5075543" cy="2188403"/>
          </a:xfrm>
          <a:prstGeom prst="rect">
            <a:avLst/>
          </a:prstGeom>
        </p:spPr>
      </p:pic>
      <mc:AlternateContent xmlns:mc="http://schemas.openxmlformats.org/markup-compatibility/2006" xmlns:a14="http://schemas.microsoft.com/office/drawing/2010/main">
        <mc:Choice Requires="a14">
          <p:sp>
            <p:nvSpPr>
              <p:cNvPr id="9" name="TextBox 8"/>
              <p:cNvSpPr txBox="1"/>
              <p:nvPr/>
            </p:nvSpPr>
            <p:spPr>
              <a:xfrm>
                <a:off x="762000" y="1371600"/>
                <a:ext cx="7620000" cy="1463040"/>
              </a:xfrm>
              <a:prstGeom prst="rect">
                <a:avLst/>
              </a:prstGeom>
              <a:solidFill>
                <a:schemeClr val="bg2"/>
              </a:solidFill>
              <a:ln>
                <a:solidFill>
                  <a:schemeClr val="accent6"/>
                </a:solidFill>
              </a:ln>
            </p:spPr>
            <p:txBody>
              <a:bodyPr wrap="square" rtlCol="0">
                <a:spAutoFit/>
              </a:bodyPr>
              <a:lstStyle/>
              <a:p>
                <a:r>
                  <a:rPr lang="en-US" dirty="0"/>
                  <a:t>Suppose instead of wanting to know if there had been a change in the mean number of desks assembled,  the vice president wanted to know if there had been an increase in the number of units assembled. Can we conclude, because of the improved production methods, that the mean number of desks assembled in the last 50 weeks was more than 200? Use </a:t>
                </a:r>
                <a14:m>
                  <m:oMath xmlns:m="http://schemas.openxmlformats.org/officeDocument/2006/math" xmlns="">
                    <m:r>
                      <m:rPr>
                        <m:nor/>
                      </m:rPr>
                      <a:rPr lang="en-US">
                        <a:latin typeface="Cambria Math"/>
                        <a:ea typeface="Cambria Math"/>
                      </a:rPr>
                      <m:t>α</m:t>
                    </m:r>
                    <m:r>
                      <m:rPr>
                        <m:nor/>
                      </m:rPr>
                      <a:rPr lang="en-US">
                        <a:latin typeface="Cambria Math"/>
                        <a:ea typeface="Cambria Math"/>
                      </a:rPr>
                      <m:t> = .01</m:t>
                    </m:r>
                  </m:oMath>
                </a14:m>
                <a:r>
                  <a:rPr lang="en-US" dirty="0"/>
                  <a:t>.</a:t>
                </a:r>
              </a:p>
            </p:txBody>
          </p:sp>
        </mc:Choice>
        <mc:Fallback xmlns="">
          <p:sp>
            <p:nvSpPr>
              <p:cNvPr id="9" name="TextBox 8"/>
              <p:cNvSpPr txBox="1">
                <a:spLocks noRot="1" noChangeAspect="1" noMove="1" noResize="1" noEditPoints="1" noAdjustHandles="1" noChangeArrowheads="1" noChangeShapeType="1" noTextEdit="1"/>
              </p:cNvSpPr>
              <p:nvPr/>
            </p:nvSpPr>
            <p:spPr>
              <a:xfrm>
                <a:off x="762000" y="1371600"/>
                <a:ext cx="7620000" cy="1463040"/>
              </a:xfrm>
              <a:prstGeom prst="rect">
                <a:avLst/>
              </a:prstGeom>
              <a:blipFill rotWithShape="1">
                <a:blip r:embed="rId4"/>
                <a:stretch>
                  <a:fillRect/>
                </a:stretch>
              </a:blipFill>
              <a:ln>
                <a:solidFill>
                  <a:schemeClr val="accent6"/>
                </a:solidFill>
              </a:ln>
            </p:spPr>
            <p:txBody>
              <a:bodyPr/>
              <a:lstStyle/>
              <a:p>
                <a:r>
                  <a:rPr lang="en-US">
                    <a:noFill/>
                  </a:rPr>
                  <a:t> </a:t>
                </a:r>
              </a:p>
            </p:txBody>
          </p:sp>
        </mc:Fallback>
      </mc:AlternateContent>
    </p:spTree>
    <p:extLst>
      <p:ext uri="{BB962C8B-B14F-4D97-AF65-F5344CB8AC3E}">
        <p14:creationId xmlns:p14="http://schemas.microsoft.com/office/powerpoint/2010/main" val="36088711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p-Value in Hypothesis Testing</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quarter" idx="1"/>
              </p:nvPr>
            </p:nvSpPr>
            <p:spPr/>
            <p:txBody>
              <a:bodyPr/>
              <a:lstStyle/>
              <a:p>
                <a:endParaRPr lang="en-US" dirty="0"/>
              </a:p>
              <a:p>
                <a:pPr marL="0" indent="0">
                  <a:buNone/>
                </a:pPr>
                <a:endParaRPr lang="en-US" dirty="0"/>
              </a:p>
              <a:p>
                <a:r>
                  <a:rPr lang="en-US" dirty="0"/>
                  <a:t>Compare the p-value with the level of significance, </a:t>
                </a:r>
                <a14:m>
                  <m:oMath xmlns:m="http://schemas.openxmlformats.org/officeDocument/2006/math" xmlns="">
                    <m:r>
                      <m:rPr>
                        <m:nor/>
                      </m:rPr>
                      <a:rPr lang="en-US" i="0" smtClean="0">
                        <a:latin typeface="Cambria Math"/>
                        <a:ea typeface="Cambria Math"/>
                      </a:rPr>
                      <m:t>α</m:t>
                    </m:r>
                  </m:oMath>
                </a14:m>
                <a:endParaRPr lang="en-US" dirty="0"/>
              </a:p>
              <a:p>
                <a:pPr lvl="1"/>
                <a:r>
                  <a:rPr lang="en-US" sz="2400" dirty="0">
                    <a:solidFill>
                      <a:schemeClr val="tx1"/>
                    </a:solidFill>
                  </a:rPr>
                  <a:t>If the p-value is smaller than the significance level, reject H</a:t>
                </a:r>
                <a:r>
                  <a:rPr lang="en-US" sz="2400" baseline="-25000" dirty="0">
                    <a:solidFill>
                      <a:schemeClr val="tx1"/>
                    </a:solidFill>
                  </a:rPr>
                  <a:t>0</a:t>
                </a:r>
              </a:p>
              <a:p>
                <a:pPr lvl="1"/>
                <a:r>
                  <a:rPr lang="en-US" sz="2400" dirty="0">
                    <a:solidFill>
                      <a:schemeClr val="tx1"/>
                    </a:solidFill>
                  </a:rPr>
                  <a:t>If the p-value is larger than </a:t>
                </a:r>
                <a14:m>
                  <m:oMath xmlns:m="http://schemas.openxmlformats.org/officeDocument/2006/math" xmlns="">
                    <m:r>
                      <m:rPr>
                        <m:nor/>
                      </m:rPr>
                      <a:rPr lang="en-US" sz="2400" i="0" smtClean="0">
                        <a:solidFill>
                          <a:schemeClr val="tx1"/>
                        </a:solidFill>
                        <a:latin typeface="Cambria Math"/>
                        <a:ea typeface="Cambria Math"/>
                      </a:rPr>
                      <m:t>α</m:t>
                    </m:r>
                  </m:oMath>
                </a14:m>
                <a:r>
                  <a:rPr lang="en-US" sz="2400" dirty="0">
                    <a:solidFill>
                      <a:schemeClr val="tx1"/>
                    </a:solidFill>
                  </a:rPr>
                  <a:t>, H</a:t>
                </a:r>
                <a:r>
                  <a:rPr lang="en-US" sz="2400" baseline="-25000" dirty="0">
                    <a:solidFill>
                      <a:schemeClr val="tx1"/>
                    </a:solidFill>
                  </a:rPr>
                  <a:t>0</a:t>
                </a:r>
                <a:r>
                  <a:rPr lang="en-US" sz="2400" dirty="0">
                    <a:solidFill>
                      <a:schemeClr val="tx1"/>
                    </a:solidFill>
                  </a:rPr>
                  <a:t> is not rejected</a:t>
                </a:r>
              </a:p>
              <a:p>
                <a:r>
                  <a:rPr lang="en-US" dirty="0"/>
                  <a:t>A p-value not only results in a decision about H</a:t>
                </a:r>
                <a:r>
                  <a:rPr lang="en-US" baseline="-25000" dirty="0"/>
                  <a:t>0</a:t>
                </a:r>
                <a:r>
                  <a:rPr lang="en-US" dirty="0"/>
                  <a:t>, but gives additional insight about the strength of that decision</a:t>
                </a:r>
              </a:p>
              <a:p>
                <a:endParaRPr lang="en-US" sz="2700" dirty="0"/>
              </a:p>
            </p:txBody>
          </p:sp>
        </mc:Choice>
        <mc:Fallback xmlns="">
          <p:sp>
            <p:nvSpPr>
              <p:cNvPr id="4" name="Content Placeholder 3"/>
              <p:cNvSpPr>
                <a:spLocks noGrp="1" noRot="1" noChangeAspect="1" noMove="1" noResize="1" noEditPoints="1" noAdjustHandles="1" noChangeArrowheads="1" noChangeShapeType="1" noTextEdit="1"/>
              </p:cNvSpPr>
              <p:nvPr>
                <p:ph sz="quarter" idx="1"/>
              </p:nvPr>
            </p:nvSpPr>
            <p:spPr>
              <a:blipFill>
                <a:blip r:embed="rId3"/>
                <a:stretch>
                  <a:fillRect l="-667" r="-519"/>
                </a:stretch>
              </a:blipFill>
            </p:spPr>
            <p:txBody>
              <a:bodyPr/>
              <a:lstStyle/>
              <a:p>
                <a:r>
                  <a:rPr lang="en-US">
                    <a:noFill/>
                  </a:rPr>
                  <a:t> </a:t>
                </a:r>
              </a:p>
            </p:txBody>
          </p:sp>
        </mc:Fallback>
      </mc:AlternateContent>
      <p:sp>
        <p:nvSpPr>
          <p:cNvPr id="5" name="TextBox 4"/>
          <p:cNvSpPr txBox="1"/>
          <p:nvPr/>
        </p:nvSpPr>
        <p:spPr>
          <a:xfrm>
            <a:off x="1143000" y="1286470"/>
            <a:ext cx="6858000" cy="923330"/>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p-VALUE </a:t>
            </a:r>
            <a:r>
              <a:rPr lang="en-US" dirty="0">
                <a:solidFill>
                  <a:srgbClr val="00B050"/>
                </a:solidFill>
              </a:rPr>
              <a:t> </a:t>
            </a:r>
            <a:r>
              <a:rPr lang="en-US" dirty="0"/>
              <a:t>The probability of observing a sample value as extreme as, or more extreme than the value observed, given that the null hypothesis is true.</a:t>
            </a:r>
          </a:p>
        </p:txBody>
      </p:sp>
      <p:sp>
        <p:nvSpPr>
          <p:cNvPr id="6" name="Slide Number Placeholder 5"/>
          <p:cNvSpPr>
            <a:spLocks noGrp="1"/>
          </p:cNvSpPr>
          <p:nvPr>
            <p:ph type="sldNum" sz="quarter" idx="12"/>
          </p:nvPr>
        </p:nvSpPr>
        <p:spPr/>
        <p:txBody>
          <a:bodyPr/>
          <a:lstStyle/>
          <a:p>
            <a:r>
              <a:rPr lang="en-US" dirty="0"/>
              <a:t>10-</a:t>
            </a:r>
            <a:fld id="{F38DF745-7D3F-47F4-83A3-874385CFAA69}" type="slidenum">
              <a:rPr lang="en-US" smtClean="0"/>
              <a:pPr/>
              <a:t>18</a:t>
            </a:fld>
            <a:endParaRPr lang="en-US" dirty="0"/>
          </a:p>
        </p:txBody>
      </p:sp>
      <p:pic>
        <p:nvPicPr>
          <p:cNvPr id="7" name="Picture 6"/>
          <p:cNvPicPr>
            <a:picLocks noChangeAspect="1"/>
          </p:cNvPicPr>
          <p:nvPr/>
        </p:nvPicPr>
        <p:blipFill>
          <a:blip r:embed="rId4"/>
          <a:stretch>
            <a:fillRect/>
          </a:stretch>
        </p:blipFill>
        <p:spPr>
          <a:xfrm>
            <a:off x="873919" y="4473561"/>
            <a:ext cx="7396162" cy="1882789"/>
          </a:xfrm>
          <a:prstGeom prst="rect">
            <a:avLst/>
          </a:prstGeom>
        </p:spPr>
      </p:pic>
    </p:spTree>
    <p:extLst>
      <p:ext uri="{BB962C8B-B14F-4D97-AF65-F5344CB8AC3E}">
        <p14:creationId xmlns:p14="http://schemas.microsoft.com/office/powerpoint/2010/main" val="2376431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Finding a p-Value</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In the previous example about desk production, the computed z was 1.547 and H</a:t>
            </a:r>
            <a:r>
              <a:rPr lang="en-US" baseline="-25000" dirty="0"/>
              <a:t>0</a:t>
            </a:r>
            <a:r>
              <a:rPr lang="en-US" dirty="0"/>
              <a:t> was not rejected</a:t>
            </a:r>
          </a:p>
          <a:p>
            <a:r>
              <a:rPr lang="en-US" dirty="0"/>
              <a:t>Round the computed z-value to two decimal places, 1.55</a:t>
            </a:r>
          </a:p>
          <a:p>
            <a:r>
              <a:rPr lang="en-US" dirty="0"/>
              <a:t>Using the z-table, find the probability of finding a z-value of 1.55 or more by .5000 − .4394 = .0606</a:t>
            </a:r>
          </a:p>
          <a:p>
            <a:r>
              <a:rPr lang="en-US" dirty="0"/>
              <a:t>Since this is a two-tailed test 2(.0606) = .1212</a:t>
            </a:r>
          </a:p>
          <a:p>
            <a:r>
              <a:rPr lang="en-US" dirty="0"/>
              <a:t>In this chart, we can </a:t>
            </a:r>
            <a:br>
              <a:rPr lang="en-US" dirty="0"/>
            </a:br>
            <a:r>
              <a:rPr lang="en-US" dirty="0"/>
              <a:t>easily compare the </a:t>
            </a:r>
            <a:br>
              <a:rPr lang="en-US" dirty="0"/>
            </a:br>
            <a:r>
              <a:rPr lang="en-US" dirty="0"/>
              <a:t>p-value with the </a:t>
            </a:r>
            <a:br>
              <a:rPr lang="en-US" dirty="0"/>
            </a:br>
            <a:r>
              <a:rPr lang="en-US" dirty="0"/>
              <a:t>level of significance</a:t>
            </a:r>
          </a:p>
        </p:txBody>
      </p:sp>
      <p:sp>
        <p:nvSpPr>
          <p:cNvPr id="5" name="Slide Number Placeholder 4"/>
          <p:cNvSpPr>
            <a:spLocks noGrp="1"/>
          </p:cNvSpPr>
          <p:nvPr>
            <p:ph type="sldNum" sz="quarter" idx="12"/>
          </p:nvPr>
        </p:nvSpPr>
        <p:spPr/>
        <p:txBody>
          <a:bodyPr/>
          <a:lstStyle/>
          <a:p>
            <a:r>
              <a:rPr lang="en-US" dirty="0"/>
              <a:t>10-</a:t>
            </a:r>
            <a:fld id="{F38DF745-7D3F-47F4-83A3-874385CFAA69}" type="slidenum">
              <a:rPr lang="en-US" smtClean="0"/>
              <a:pPr/>
              <a:t>19</a:t>
            </a:fld>
            <a:endParaRPr lang="en-US" dirty="0"/>
          </a:p>
        </p:txBody>
      </p:sp>
      <p:pic>
        <p:nvPicPr>
          <p:cNvPr id="6" name="Picture 5"/>
          <p:cNvPicPr>
            <a:picLocks noChangeAspect="1"/>
          </p:cNvPicPr>
          <p:nvPr/>
        </p:nvPicPr>
        <p:blipFill>
          <a:blip r:embed="rId3"/>
          <a:stretch>
            <a:fillRect/>
          </a:stretch>
        </p:blipFill>
        <p:spPr>
          <a:xfrm>
            <a:off x="3657600" y="4043278"/>
            <a:ext cx="5114925" cy="2079046"/>
          </a:xfrm>
          <a:prstGeom prst="rect">
            <a:avLst/>
          </a:prstGeom>
        </p:spPr>
      </p:pic>
    </p:spTree>
    <p:extLst>
      <p:ext uri="{BB962C8B-B14F-4D97-AF65-F5344CB8AC3E}">
        <p14:creationId xmlns:p14="http://schemas.microsoft.com/office/powerpoint/2010/main" val="54252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3" name="Content Placeholder 2"/>
          <p:cNvSpPr>
            <a:spLocks noGrp="1"/>
          </p:cNvSpPr>
          <p:nvPr>
            <p:ph sz="quarter" idx="1"/>
          </p:nvPr>
        </p:nvSpPr>
        <p:spPr/>
        <p:txBody>
          <a:bodyPr>
            <a:normAutofit/>
          </a:bodyPr>
          <a:lstStyle/>
          <a:p>
            <a:pPr marL="0" indent="0" defTabSz="228600">
              <a:buNone/>
              <a:tabLst>
                <a:tab pos="228600" algn="l"/>
              </a:tabLst>
            </a:pPr>
            <a:r>
              <a:rPr lang="en-US" sz="2800" dirty="0">
                <a:solidFill>
                  <a:schemeClr val="accent1"/>
                </a:solidFill>
              </a:rPr>
              <a:t>LO10-1		</a:t>
            </a:r>
            <a:r>
              <a:rPr lang="en-US" sz="2800" dirty="0"/>
              <a:t>Explain the process of testing a hypothesis</a:t>
            </a:r>
          </a:p>
          <a:p>
            <a:pPr marL="1365250" indent="-1365250" defTabSz="228600">
              <a:buNone/>
              <a:tabLst>
                <a:tab pos="228600" algn="l"/>
              </a:tabLst>
            </a:pPr>
            <a:r>
              <a:rPr lang="en-US" sz="2800" dirty="0">
                <a:solidFill>
                  <a:schemeClr val="accent1"/>
                </a:solidFill>
              </a:rPr>
              <a:t>LO10-2		</a:t>
            </a:r>
            <a:r>
              <a:rPr lang="en-US" sz="2800" dirty="0"/>
              <a:t>Apply the six-step procedure for testing </a:t>
            </a:r>
            <a:r>
              <a:rPr lang="en-US" sz="2800" dirty="0" smtClean="0"/>
              <a:t>a hypothesis</a:t>
            </a:r>
            <a:endParaRPr lang="en-US" sz="2800" dirty="0"/>
          </a:p>
          <a:p>
            <a:pPr marL="0" indent="0" defTabSz="228600">
              <a:buNone/>
              <a:tabLst>
                <a:tab pos="228600" algn="l"/>
              </a:tabLst>
            </a:pPr>
            <a:r>
              <a:rPr lang="en-US" sz="2800" dirty="0">
                <a:solidFill>
                  <a:schemeClr val="accent1"/>
                </a:solidFill>
              </a:rPr>
              <a:t>LO10-3		</a:t>
            </a:r>
            <a:r>
              <a:rPr lang="en-US" sz="2800" dirty="0"/>
              <a:t>Distinguish between a one-tailed and a two-						</a:t>
            </a:r>
            <a:r>
              <a:rPr lang="en-US" sz="2800" dirty="0" smtClean="0"/>
              <a:t>tailed </a:t>
            </a:r>
            <a:r>
              <a:rPr lang="en-US" sz="2800" dirty="0"/>
              <a:t>test of hypothesis</a:t>
            </a:r>
          </a:p>
          <a:p>
            <a:pPr marL="1365250" indent="-1365250" defTabSz="228600">
              <a:buNone/>
              <a:tabLst>
                <a:tab pos="228600" algn="l"/>
              </a:tabLst>
            </a:pPr>
            <a:r>
              <a:rPr lang="en-US" sz="2800" dirty="0">
                <a:solidFill>
                  <a:schemeClr val="accent1"/>
                </a:solidFill>
              </a:rPr>
              <a:t>LO10-4		</a:t>
            </a:r>
            <a:r>
              <a:rPr lang="en-US" sz="2800" dirty="0"/>
              <a:t>Conduct a test of a hypothesis about </a:t>
            </a:r>
            <a:r>
              <a:rPr lang="en-US" sz="2800" dirty="0" smtClean="0"/>
              <a:t>a </a:t>
            </a:r>
            <a:r>
              <a:rPr lang="en-US" sz="2800" dirty="0" smtClean="0"/>
              <a:t>population </a:t>
            </a:r>
            <a:r>
              <a:rPr lang="en-US" sz="2800" dirty="0"/>
              <a:t>mean</a:t>
            </a:r>
          </a:p>
          <a:p>
            <a:pPr marL="0" indent="0" defTabSz="228600">
              <a:buNone/>
              <a:tabLst>
                <a:tab pos="228600" algn="l"/>
              </a:tabLst>
            </a:pPr>
            <a:r>
              <a:rPr lang="en-US" sz="2800" dirty="0">
                <a:solidFill>
                  <a:schemeClr val="accent1"/>
                </a:solidFill>
              </a:rPr>
              <a:t>LO10-5</a:t>
            </a:r>
            <a:r>
              <a:rPr lang="en-US" sz="2800" dirty="0"/>
              <a:t>		Compute and interpret a p-value</a:t>
            </a:r>
          </a:p>
          <a:p>
            <a:pPr marL="0" indent="0" defTabSz="228600">
              <a:buNone/>
              <a:tabLst>
                <a:tab pos="228600" algn="l"/>
              </a:tabLst>
            </a:pPr>
            <a:r>
              <a:rPr lang="en-US" sz="2800" dirty="0">
                <a:solidFill>
                  <a:schemeClr val="accent1"/>
                </a:solidFill>
              </a:rPr>
              <a:t>LO10-6	</a:t>
            </a:r>
            <a:r>
              <a:rPr lang="en-US" sz="2800" dirty="0"/>
              <a:t>	Use a t-statistic to test a hypothesis</a:t>
            </a:r>
          </a:p>
        </p:txBody>
      </p:sp>
      <p:sp>
        <p:nvSpPr>
          <p:cNvPr id="5" name="Slide Number Placeholder 4"/>
          <p:cNvSpPr>
            <a:spLocks noGrp="1"/>
          </p:cNvSpPr>
          <p:nvPr>
            <p:ph type="sldNum" sz="quarter" idx="12"/>
          </p:nvPr>
        </p:nvSpPr>
        <p:spPr/>
        <p:txBody>
          <a:bodyPr/>
          <a:lstStyle/>
          <a:p>
            <a:r>
              <a:rPr lang="en-US" dirty="0"/>
              <a:t>10-</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lstStyle/>
              <a:p>
                <a:r>
                  <a:rPr lang="en-US" dirty="0"/>
                  <a:t>Hypothesis Testing, </a:t>
                </a:r>
                <a14:m>
                  <m:oMath xmlns:m="http://schemas.openxmlformats.org/officeDocument/2006/math" xmlns="">
                    <m:r>
                      <m:rPr>
                        <m:nor/>
                      </m:rPr>
                      <a:rPr lang="en-US">
                        <a:latin typeface="Cambria Math"/>
                        <a:ea typeface="Cambria Math"/>
                      </a:rPr>
                      <m:t>σ</m:t>
                    </m:r>
                    <m:r>
                      <a:rPr lang="en-US" i="1">
                        <a:latin typeface="Cambria Math"/>
                        <a:ea typeface="Cambria Math"/>
                      </a:rPr>
                      <m:t> </m:t>
                    </m:r>
                  </m:oMath>
                </a14:m>
                <a:r>
                  <a:rPr lang="en-US" dirty="0"/>
                  <a:t>Unknown</a:t>
                </a: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3"/>
                <a:stretch>
                  <a:fillRect l="-1852" b="-19632"/>
                </a:stretch>
              </a:blipFill>
            </p:spPr>
            <p:txBody>
              <a:bodyPr/>
              <a:lstStyle/>
              <a:p>
                <a:r>
                  <a:rPr lang="en-US">
                    <a:noFill/>
                  </a:rPr>
                  <a:t> </a:t>
                </a:r>
              </a:p>
            </p:txBody>
          </p:sp>
        </mc:Fallback>
      </mc:AlternateContent>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lnSpcReduction="10000"/>
          </a:bodyPr>
          <a:lstStyle/>
          <a:p>
            <a:r>
              <a:rPr lang="en-US" dirty="0"/>
              <a:t>When testing a hypothesis about a population mean</a:t>
            </a:r>
          </a:p>
          <a:p>
            <a:endParaRPr lang="en-US" dirty="0"/>
          </a:p>
          <a:p>
            <a:endParaRPr lang="en-US" dirty="0"/>
          </a:p>
          <a:p>
            <a:endParaRPr lang="en-US" dirty="0"/>
          </a:p>
          <a:p>
            <a:endParaRPr lang="en-US" dirty="0"/>
          </a:p>
          <a:p>
            <a:endParaRPr lang="en-US" dirty="0"/>
          </a:p>
          <a:p>
            <a:r>
              <a:rPr lang="en-US" dirty="0"/>
              <a:t>The major characteristics of the t distribution are</a:t>
            </a:r>
          </a:p>
          <a:p>
            <a:pPr lvl="1"/>
            <a:r>
              <a:rPr lang="en-US" sz="2000" dirty="0">
                <a:solidFill>
                  <a:schemeClr val="tx1"/>
                </a:solidFill>
              </a:rPr>
              <a:t>It is a continuous distribution</a:t>
            </a:r>
          </a:p>
          <a:p>
            <a:pPr lvl="1"/>
            <a:r>
              <a:rPr lang="en-US" sz="2000" dirty="0">
                <a:solidFill>
                  <a:schemeClr val="tx1"/>
                </a:solidFill>
              </a:rPr>
              <a:t>It is bell-shaped and symmetrical</a:t>
            </a:r>
          </a:p>
          <a:p>
            <a:pPr lvl="1"/>
            <a:r>
              <a:rPr lang="en-US" sz="2000" dirty="0">
                <a:solidFill>
                  <a:schemeClr val="tx1"/>
                </a:solidFill>
              </a:rPr>
              <a:t>There is a family of t distributions, depending on the number of degrees of freedom</a:t>
            </a:r>
          </a:p>
          <a:p>
            <a:pPr lvl="1"/>
            <a:r>
              <a:rPr lang="en-US" sz="2000" dirty="0">
                <a:solidFill>
                  <a:schemeClr val="tx1"/>
                </a:solidFill>
              </a:rPr>
              <a:t>It is flatter, or more spread out, than the standard normal distribution</a:t>
            </a:r>
          </a:p>
          <a:p>
            <a:pPr marL="0" indent="0">
              <a:buNone/>
            </a:pPr>
            <a:endParaRPr lang="en-US" dirty="0"/>
          </a:p>
        </p:txBody>
      </p:sp>
      <p:sp>
        <p:nvSpPr>
          <p:cNvPr id="5" name="Slide Number Placeholder 4"/>
          <p:cNvSpPr>
            <a:spLocks noGrp="1"/>
          </p:cNvSpPr>
          <p:nvPr>
            <p:ph type="sldNum" sz="quarter" idx="12"/>
          </p:nvPr>
        </p:nvSpPr>
        <p:spPr/>
        <p:txBody>
          <a:bodyPr/>
          <a:lstStyle/>
          <a:p>
            <a:r>
              <a:rPr lang="en-US" dirty="0"/>
              <a:t>10-</a:t>
            </a:r>
            <a:fld id="{F38DF745-7D3F-47F4-83A3-874385CFAA69}" type="slidenum">
              <a:rPr lang="en-US" smtClean="0"/>
              <a:pPr/>
              <a:t>20</a:t>
            </a:fld>
            <a:endParaRPr lang="en-US" dirty="0"/>
          </a:p>
        </p:txBody>
      </p:sp>
      <p:pic>
        <p:nvPicPr>
          <p:cNvPr id="6" name="Picture 5">
            <a:extLst>
              <a:ext uri="{FF2B5EF4-FFF2-40B4-BE49-F238E27FC236}">
                <a16:creationId xmlns:a16="http://schemas.microsoft.com/office/drawing/2014/main" xmlns="" id="{70C9A1D1-3D89-48A8-99FB-56846C895C54}"/>
              </a:ext>
            </a:extLst>
          </p:cNvPr>
          <p:cNvPicPr>
            <a:picLocks noChangeAspect="1"/>
          </p:cNvPicPr>
          <p:nvPr/>
        </p:nvPicPr>
        <p:blipFill>
          <a:blip r:embed="rId4"/>
          <a:stretch>
            <a:fillRect/>
          </a:stretch>
        </p:blipFill>
        <p:spPr>
          <a:xfrm>
            <a:off x="1533525" y="1712791"/>
            <a:ext cx="5934075" cy="2026625"/>
          </a:xfrm>
          <a:prstGeom prst="rect">
            <a:avLst/>
          </a:prstGeom>
        </p:spPr>
      </p:pic>
    </p:spTree>
    <p:extLst>
      <p:ext uri="{BB962C8B-B14F-4D97-AF65-F5344CB8AC3E}">
        <p14:creationId xmlns:p14="http://schemas.microsoft.com/office/powerpoint/2010/main" val="2056858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normAutofit fontScale="90000"/>
              </a:bodyPr>
              <a:lstStyle/>
              <a:p>
                <a:r>
                  <a:rPr lang="en-US" dirty="0"/>
                  <a:t>Hypothesis Testing, </a:t>
                </a:r>
                <a14:m>
                  <m:oMath xmlns:m="http://schemas.openxmlformats.org/officeDocument/2006/math" xmlns="">
                    <m:r>
                      <m:rPr>
                        <m:nor/>
                      </m:rPr>
                      <a:rPr lang="en-US" i="0" smtClean="0">
                        <a:latin typeface="Cambria Math"/>
                        <a:ea typeface="Cambria Math"/>
                      </a:rPr>
                      <m:t>σ</m:t>
                    </m:r>
                  </m:oMath>
                </a14:m>
                <a:r>
                  <a:rPr lang="en-US" dirty="0"/>
                  <a:t> Unknown Example</a:t>
                </a: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3"/>
                <a:stretch>
                  <a:fillRect l="-1556" b="-19333"/>
                </a:stretch>
              </a:blipFill>
            </p:spPr>
            <p:txBody>
              <a:bodyPr/>
              <a:lstStyle/>
              <a:p>
                <a:r>
                  <a:rPr lang="en-US">
                    <a:noFill/>
                  </a:rPr>
                  <a:t> </a:t>
                </a:r>
              </a:p>
            </p:txBody>
          </p:sp>
        </mc:Fallback>
      </mc:AlternateContent>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457200" y="1349276"/>
            <a:ext cx="8229600" cy="2185214"/>
          </a:xfrm>
          <a:prstGeom prst="rect">
            <a:avLst/>
          </a:prstGeom>
          <a:solidFill>
            <a:schemeClr val="bg2"/>
          </a:solidFill>
          <a:ln>
            <a:solidFill>
              <a:schemeClr val="accent6"/>
            </a:solidFill>
          </a:ln>
        </p:spPr>
        <p:txBody>
          <a:bodyPr wrap="square" rtlCol="0">
            <a:spAutoFit/>
          </a:bodyPr>
          <a:lstStyle/>
          <a:p>
            <a:r>
              <a:rPr lang="en-US" dirty="0"/>
              <a:t>The Myrtle Beach International Airport provides a cell phone parking lot where people can wait for a message to pick up arriving passengers. To decide if the cell phone lot has enough parking places, the manager of airport parking needs to know if the mean time in the lot is more than 15 minutes. A sample of 12 recent customers showed they were in the lot the following lengths of time, in minutes (see below).</a:t>
            </a:r>
          </a:p>
          <a:p>
            <a:endParaRPr lang="en-US" sz="1000" dirty="0"/>
          </a:p>
          <a:p>
            <a:r>
              <a:rPr lang="en-US" dirty="0"/>
              <a:t>At the .05 significance level, is it reasonable to conclude that the mean time in the lot is more than 15 minutes? </a:t>
            </a:r>
          </a:p>
        </p:txBody>
      </p:sp>
      <p:sp>
        <p:nvSpPr>
          <p:cNvPr id="7" name="TextBox 6"/>
          <p:cNvSpPr txBox="1"/>
          <p:nvPr/>
        </p:nvSpPr>
        <p:spPr>
          <a:xfrm>
            <a:off x="457200" y="4800600"/>
            <a:ext cx="8229600" cy="923330"/>
          </a:xfrm>
          <a:prstGeom prst="rect">
            <a:avLst/>
          </a:prstGeom>
          <a:solidFill>
            <a:schemeClr val="bg2"/>
          </a:solidFill>
          <a:ln>
            <a:solidFill>
              <a:schemeClr val="accent6"/>
            </a:solidFill>
          </a:ln>
        </p:spPr>
        <p:txBody>
          <a:bodyPr wrap="square" rtlCol="0">
            <a:spAutoFit/>
          </a:bodyPr>
          <a:lstStyle/>
          <a:p>
            <a:r>
              <a:rPr lang="en-US" dirty="0"/>
              <a:t>Step 1: State the null hypothesis and the alternate hypothesis</a:t>
            </a:r>
          </a:p>
          <a:p>
            <a:pPr algn="ctr"/>
            <a:r>
              <a:rPr lang="en-US" i="1" dirty="0"/>
              <a:t>H</a:t>
            </a:r>
            <a:r>
              <a:rPr lang="en-US" baseline="-25000" dirty="0"/>
              <a:t>0</a:t>
            </a:r>
            <a:r>
              <a:rPr lang="en-US" dirty="0"/>
              <a:t>: </a:t>
            </a:r>
            <a:r>
              <a:rPr lang="el-GR" dirty="0"/>
              <a:t>μ ≤ 15 </a:t>
            </a:r>
          </a:p>
          <a:p>
            <a:pPr algn="ctr"/>
            <a:r>
              <a:rPr lang="en-US" i="1" dirty="0"/>
              <a:t>H</a:t>
            </a:r>
            <a:r>
              <a:rPr lang="en-US" baseline="-25000" dirty="0"/>
              <a:t>1</a:t>
            </a:r>
            <a:r>
              <a:rPr lang="en-US" dirty="0"/>
              <a:t>: </a:t>
            </a:r>
            <a:r>
              <a:rPr lang="el-GR" dirty="0"/>
              <a:t>μ &gt; 15 </a:t>
            </a:r>
            <a:endParaRPr lang="en-US" dirty="0"/>
          </a:p>
        </p:txBody>
      </p:sp>
      <p:sp>
        <p:nvSpPr>
          <p:cNvPr id="4" name="Slide Number Placeholder 3"/>
          <p:cNvSpPr>
            <a:spLocks noGrp="1"/>
          </p:cNvSpPr>
          <p:nvPr>
            <p:ph type="sldNum" sz="quarter" idx="12"/>
          </p:nvPr>
        </p:nvSpPr>
        <p:spPr/>
        <p:txBody>
          <a:bodyPr/>
          <a:lstStyle/>
          <a:p>
            <a:r>
              <a:rPr lang="en-US" dirty="0"/>
              <a:t>10-</a:t>
            </a:r>
            <a:fld id="{A68F1C3D-7991-4430-8FD2-6BE0AA8A1311}" type="slidenum">
              <a:rPr lang="en-US" smtClean="0"/>
              <a:pPr/>
              <a:t>21</a:t>
            </a:fld>
            <a:endParaRPr lang="en-US" dirty="0"/>
          </a:p>
        </p:txBody>
      </p:sp>
      <p:pic>
        <p:nvPicPr>
          <p:cNvPr id="6" name="Picture 5" descr="Screen Shot 2020-10-30 at 12.02.53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810000"/>
            <a:ext cx="9144000" cy="664213"/>
          </a:xfrm>
          <a:prstGeom prst="rect">
            <a:avLst/>
          </a:prstGeom>
        </p:spPr>
      </p:pic>
    </p:spTree>
    <p:extLst>
      <p:ext uri="{BB962C8B-B14F-4D97-AF65-F5344CB8AC3E}">
        <p14:creationId xmlns:p14="http://schemas.microsoft.com/office/powerpoint/2010/main" val="26691528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Hypothesis Testing, </a:t>
            </a:r>
            <a:r>
              <a:rPr lang="en-US" dirty="0" err="1" smtClean="0"/>
              <a:t>σ</a:t>
            </a:r>
            <a:r>
              <a:rPr lang="en-US" dirty="0" smtClean="0"/>
              <a:t> Unknown </a:t>
            </a:r>
            <a:r>
              <a:rPr lang="en-US" dirty="0"/>
              <a:t>Example (2 of 3)</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7" name="TextBox 6"/>
          <p:cNvSpPr txBox="1"/>
          <p:nvPr/>
        </p:nvSpPr>
        <p:spPr>
          <a:xfrm>
            <a:off x="457200" y="1286470"/>
            <a:ext cx="8229600" cy="923330"/>
          </a:xfrm>
          <a:prstGeom prst="rect">
            <a:avLst/>
          </a:prstGeom>
          <a:solidFill>
            <a:schemeClr val="bg2"/>
          </a:solidFill>
          <a:ln>
            <a:solidFill>
              <a:schemeClr val="accent6"/>
            </a:solidFill>
          </a:ln>
        </p:spPr>
        <p:txBody>
          <a:bodyPr wrap="square" rtlCol="0">
            <a:spAutoFit/>
          </a:bodyPr>
          <a:lstStyle/>
          <a:p>
            <a:pPr defTabSz="228600">
              <a:tabLst>
                <a:tab pos="228600" algn="l"/>
              </a:tabLst>
            </a:pPr>
            <a:r>
              <a:rPr lang="en-US" dirty="0"/>
              <a:t>Step 2:	Select the level of significance; we will use .05</a:t>
            </a:r>
          </a:p>
          <a:p>
            <a:pPr defTabSz="228600">
              <a:tabLst>
                <a:tab pos="228600" algn="l"/>
              </a:tabLst>
            </a:pPr>
            <a:r>
              <a:rPr lang="en-US" dirty="0"/>
              <a:t>Step 3:	Select the test statistic; we will use t since sigma is unknown</a:t>
            </a:r>
          </a:p>
          <a:p>
            <a:pPr defTabSz="228600">
              <a:tabLst>
                <a:tab pos="228600" algn="l"/>
              </a:tabLst>
            </a:pPr>
            <a:r>
              <a:rPr lang="en-US" dirty="0"/>
              <a:t>Step 4:	Formulate the decision rule; reject H</a:t>
            </a:r>
            <a:r>
              <a:rPr lang="en-US" baseline="-25000" dirty="0"/>
              <a:t>0</a:t>
            </a:r>
            <a:r>
              <a:rPr lang="en-US" dirty="0"/>
              <a:t> if t is less than 1.796</a:t>
            </a:r>
          </a:p>
        </p:txBody>
      </p:sp>
      <p:sp>
        <p:nvSpPr>
          <p:cNvPr id="5" name="Slide Number Placeholder 4"/>
          <p:cNvSpPr>
            <a:spLocks noGrp="1"/>
          </p:cNvSpPr>
          <p:nvPr>
            <p:ph type="sldNum" sz="quarter" idx="12"/>
          </p:nvPr>
        </p:nvSpPr>
        <p:spPr/>
        <p:txBody>
          <a:bodyPr/>
          <a:lstStyle/>
          <a:p>
            <a:r>
              <a:rPr lang="en-US" dirty="0"/>
              <a:t>10-</a:t>
            </a:r>
            <a:fld id="{A68F1C3D-7991-4430-8FD2-6BE0AA8A1311}" type="slidenum">
              <a:rPr lang="en-US" smtClean="0"/>
              <a:pPr/>
              <a:t>22</a:t>
            </a:fld>
            <a:endParaRPr lang="en-US" dirty="0"/>
          </a:p>
        </p:txBody>
      </p:sp>
      <p:pic>
        <p:nvPicPr>
          <p:cNvPr id="10" name="Picture 9"/>
          <p:cNvPicPr>
            <a:picLocks noChangeAspect="1"/>
          </p:cNvPicPr>
          <p:nvPr/>
        </p:nvPicPr>
        <p:blipFill>
          <a:blip r:embed="rId3"/>
          <a:stretch>
            <a:fillRect/>
          </a:stretch>
        </p:blipFill>
        <p:spPr>
          <a:xfrm>
            <a:off x="4834430" y="3210520"/>
            <a:ext cx="3870843" cy="1643062"/>
          </a:xfrm>
          <a:prstGeom prst="rect">
            <a:avLst/>
          </a:prstGeom>
        </p:spPr>
      </p:pic>
      <p:pic>
        <p:nvPicPr>
          <p:cNvPr id="4" name="Picture 3" descr="Screen Shot 2020-10-30 at 12.03.41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2590800"/>
            <a:ext cx="4343400" cy="3181586"/>
          </a:xfrm>
          <a:prstGeom prst="rect">
            <a:avLst/>
          </a:prstGeom>
        </p:spPr>
      </p:pic>
    </p:spTree>
    <p:extLst>
      <p:ext uri="{BB962C8B-B14F-4D97-AF65-F5344CB8AC3E}">
        <p14:creationId xmlns:p14="http://schemas.microsoft.com/office/powerpoint/2010/main" val="14128810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Hypothesis Testing, </a:t>
            </a:r>
            <a:r>
              <a:rPr lang="en-US" dirty="0" err="1" smtClean="0"/>
              <a:t>σ</a:t>
            </a:r>
            <a:r>
              <a:rPr lang="en-US" dirty="0" smtClean="0"/>
              <a:t> Unknown </a:t>
            </a:r>
            <a:r>
              <a:rPr lang="en-US" dirty="0"/>
              <a:t>Example (3 of 3)</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10-</a:t>
            </a:r>
            <a:fld id="{F38DF745-7D3F-47F4-83A3-874385CFAA69}" type="slidenum">
              <a:rPr lang="en-US" smtClean="0"/>
              <a:pPr/>
              <a:t>23</a:t>
            </a:fld>
            <a:endParaRPr lang="en-US" dirty="0"/>
          </a:p>
        </p:txBody>
      </p:sp>
      <p:sp>
        <p:nvSpPr>
          <p:cNvPr id="6" name="TextBox 5"/>
          <p:cNvSpPr txBox="1"/>
          <p:nvPr/>
        </p:nvSpPr>
        <p:spPr>
          <a:xfrm>
            <a:off x="457200" y="1286470"/>
            <a:ext cx="8229600" cy="646331"/>
          </a:xfrm>
          <a:prstGeom prst="rect">
            <a:avLst/>
          </a:prstGeom>
          <a:solidFill>
            <a:schemeClr val="bg2"/>
          </a:solidFill>
          <a:ln>
            <a:solidFill>
              <a:schemeClr val="accent6"/>
            </a:solidFill>
          </a:ln>
        </p:spPr>
        <p:txBody>
          <a:bodyPr wrap="square" rtlCol="0">
            <a:spAutoFit/>
          </a:bodyPr>
          <a:lstStyle/>
          <a:p>
            <a:pPr defTabSz="228600">
              <a:tabLst>
                <a:tab pos="228600" algn="l"/>
              </a:tabLst>
            </a:pPr>
            <a:r>
              <a:rPr lang="en-US" dirty="0"/>
              <a:t>Step 5: 	Take sample, calculate the sample mean and sample standard deviation, calculate the test statistic, make decision</a:t>
            </a:r>
            <a:endParaRPr lang="en-US" baseline="-25000" dirty="0"/>
          </a:p>
        </p:txBody>
      </p:sp>
      <mc:AlternateContent xmlns:mc="http://schemas.openxmlformats.org/markup-compatibility/2006" xmlns:a14="http://schemas.microsoft.com/office/drawing/2010/main">
        <mc:Choice Requires="a14">
          <p:sp>
            <p:nvSpPr>
              <p:cNvPr id="7" name="TextBox 6"/>
              <p:cNvSpPr txBox="1"/>
              <p:nvPr/>
            </p:nvSpPr>
            <p:spPr>
              <a:xfrm>
                <a:off x="1371600" y="2184504"/>
                <a:ext cx="6477000" cy="1473096"/>
              </a:xfrm>
              <a:prstGeom prst="rect">
                <a:avLst/>
              </a:prstGeom>
              <a:solidFill>
                <a:schemeClr val="bg2"/>
              </a:solidFill>
              <a:ln>
                <a:solidFill>
                  <a:schemeClr val="accent6"/>
                </a:solidFill>
              </a:ln>
            </p:spPr>
            <p:txBody>
              <a:bodyPr wrap="square" rtlCol="0">
                <a:spAutoFit/>
              </a:bodyPr>
              <a:lstStyle/>
              <a:p>
                <a:pPr algn="ctr"/>
                <a:r>
                  <a:rPr lang="en-US" dirty="0"/>
                  <a:t>t = </a:t>
                </a:r>
                <a14:m>
                  <m:oMath xmlns:m="http://schemas.openxmlformats.org/officeDocument/2006/math" xmlns="">
                    <m:f>
                      <m:fPr>
                        <m:ctrlPr>
                          <a:rPr lang="en-US" i="1" smtClean="0">
                            <a:latin typeface="Cambria Math" panose="02040503050406030204" pitchFamily="18" charset="0"/>
                          </a:rPr>
                        </m:ctrlPr>
                      </m:fPr>
                      <m:num>
                        <m:acc>
                          <m:accPr>
                            <m:chr m:val="̅"/>
                            <m:ctrlPr>
                              <a:rPr lang="en-US" i="1" smtClean="0">
                                <a:latin typeface="Cambria Math" panose="02040503050406030204" pitchFamily="18" charset="0"/>
                              </a:rPr>
                            </m:ctrlPr>
                          </m:accPr>
                          <m:e>
                            <m:r>
                              <m:rPr>
                                <m:nor/>
                              </m:rPr>
                              <a:rPr lang="en-US" b="0" i="0" smtClean="0">
                                <a:latin typeface="Cambria Math" panose="02040503050406030204" pitchFamily="18" charset="0"/>
                              </a:rPr>
                              <m:t>x</m:t>
                            </m:r>
                          </m:e>
                        </m:acc>
                        <m:r>
                          <m:rPr>
                            <m:nor/>
                          </m:rPr>
                          <a:rPr lang="en-US" b="0" i="0" smtClean="0">
                            <a:latin typeface="Cambria Math" panose="02040503050406030204" pitchFamily="18" charset="0"/>
                          </a:rPr>
                          <m:t> − </m:t>
                        </m:r>
                        <m:r>
                          <m:rPr>
                            <m:nor/>
                          </m:rPr>
                          <a:rPr lang="en-US" b="0" i="0" smtClean="0">
                            <a:latin typeface="Cambria Math" panose="02040503050406030204" pitchFamily="18" charset="0"/>
                            <a:ea typeface="Cambria Math" panose="02040503050406030204" pitchFamily="18" charset="0"/>
                          </a:rPr>
                          <m:t>μ</m:t>
                        </m:r>
                      </m:num>
                      <m:den>
                        <m:r>
                          <m:rPr>
                            <m:nor/>
                          </m:rPr>
                          <a:rPr lang="en-US" b="0" i="0" smtClean="0">
                            <a:latin typeface="Cambria Math" panose="02040503050406030204" pitchFamily="18" charset="0"/>
                          </a:rPr>
                          <m:t>s</m:t>
                        </m:r>
                        <m:r>
                          <m:rPr>
                            <m:nor/>
                          </m:rPr>
                          <a:rPr lang="en-US" b="0" i="0" smtClean="0">
                            <a:latin typeface="Cambria Math" panose="02040503050406030204" pitchFamily="18" charset="0"/>
                          </a:rPr>
                          <m:t>/</m:t>
                        </m:r>
                        <m:rad>
                          <m:radPr>
                            <m:degHide m:val="on"/>
                            <m:ctrlPr>
                              <a:rPr lang="en-US" b="0" i="1" smtClean="0">
                                <a:latin typeface="Cambria Math" panose="02040503050406030204" pitchFamily="18" charset="0"/>
                              </a:rPr>
                            </m:ctrlPr>
                          </m:radPr>
                          <m:deg/>
                          <m:e>
                            <m:r>
                              <m:rPr>
                                <m:nor/>
                              </m:rPr>
                              <a:rPr lang="en-US" b="0" i="0" smtClean="0">
                                <a:latin typeface="Cambria Math" panose="02040503050406030204" pitchFamily="18" charset="0"/>
                              </a:rPr>
                              <m:t>n</m:t>
                            </m:r>
                          </m:e>
                        </m:rad>
                      </m:den>
                    </m:f>
                  </m:oMath>
                </a14:m>
                <a:r>
                  <a:rPr lang="en-US" dirty="0"/>
                  <a: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panose="02040503050406030204" pitchFamily="18" charset="0"/>
                          </a:rPr>
                          <m:t>23−15</m:t>
                        </m:r>
                      </m:num>
                      <m:den>
                        <m:r>
                          <m:rPr>
                            <m:nor/>
                          </m:rPr>
                          <a:rPr lang="en-US" b="0" i="0" smtClean="0">
                            <a:latin typeface="Cambria Math" panose="02040503050406030204" pitchFamily="18" charset="0"/>
                          </a:rPr>
                          <m:t>9.835/</m:t>
                        </m:r>
                        <m:rad>
                          <m:radPr>
                            <m:degHide m:val="on"/>
                            <m:ctrlPr>
                              <a:rPr lang="en-US" b="0" i="1" smtClean="0">
                                <a:latin typeface="Cambria Math" panose="02040503050406030204" pitchFamily="18" charset="0"/>
                              </a:rPr>
                            </m:ctrlPr>
                          </m:radPr>
                          <m:deg/>
                          <m:e>
                            <m:r>
                              <m:rPr>
                                <m:nor/>
                              </m:rPr>
                              <a:rPr lang="en-US" b="0" i="0" smtClean="0">
                                <a:latin typeface="Cambria Math" panose="02040503050406030204" pitchFamily="18" charset="0"/>
                              </a:rPr>
                              <m:t>12</m:t>
                            </m:r>
                          </m:e>
                        </m:rad>
                      </m:den>
                    </m:f>
                  </m:oMath>
                </a14:m>
                <a:r>
                  <a:rPr lang="en-US" dirty="0"/>
                  <a:t> = 2.818</a:t>
                </a:r>
              </a:p>
              <a:p>
                <a:endParaRPr lang="en-US" dirty="0"/>
              </a:p>
              <a:p>
                <a:r>
                  <a:rPr lang="en-US" dirty="0"/>
                  <a:t>The test statistic of 8.818 is greater than our critical value of 1.796. Therefore, our decision is: Do not reject H</a:t>
                </a:r>
                <a:r>
                  <a:rPr lang="en-US" baseline="-25000" dirty="0"/>
                  <a:t>0</a:t>
                </a:r>
              </a:p>
            </p:txBody>
          </p:sp>
        </mc:Choice>
        <mc:Fallback xmlns="">
          <p:sp>
            <p:nvSpPr>
              <p:cNvPr id="7" name="TextBox 6"/>
              <p:cNvSpPr txBox="1">
                <a:spLocks noRot="1" noChangeAspect="1" noMove="1" noResize="1" noEditPoints="1" noAdjustHandles="1" noChangeArrowheads="1" noChangeShapeType="1" noTextEdit="1"/>
              </p:cNvSpPr>
              <p:nvPr/>
            </p:nvSpPr>
            <p:spPr>
              <a:xfrm>
                <a:off x="1371600" y="2184504"/>
                <a:ext cx="6477000" cy="1473096"/>
              </a:xfrm>
              <a:prstGeom prst="rect">
                <a:avLst/>
              </a:prstGeom>
              <a:blipFill>
                <a:blip r:embed="rId3"/>
                <a:stretch>
                  <a:fillRect l="-657" r="-282" b="-4508"/>
                </a:stretch>
              </a:blipFill>
              <a:ln>
                <a:solidFill>
                  <a:schemeClr val="accent6"/>
                </a:solidFill>
              </a:ln>
            </p:spPr>
            <p:txBody>
              <a:bodyPr/>
              <a:lstStyle/>
              <a:p>
                <a:r>
                  <a:rPr lang="en-US">
                    <a:noFill/>
                  </a:rPr>
                  <a:t> </a:t>
                </a:r>
              </a:p>
            </p:txBody>
          </p:sp>
        </mc:Fallback>
      </mc:AlternateContent>
      <p:sp>
        <p:nvSpPr>
          <p:cNvPr id="8" name="TextBox 7"/>
          <p:cNvSpPr txBox="1"/>
          <p:nvPr/>
        </p:nvSpPr>
        <p:spPr>
          <a:xfrm>
            <a:off x="494145" y="4191000"/>
            <a:ext cx="8229600" cy="923330"/>
          </a:xfrm>
          <a:prstGeom prst="rect">
            <a:avLst/>
          </a:prstGeom>
          <a:solidFill>
            <a:schemeClr val="bg2"/>
          </a:solidFill>
          <a:ln>
            <a:solidFill>
              <a:schemeClr val="accent6"/>
            </a:solidFill>
          </a:ln>
        </p:spPr>
        <p:txBody>
          <a:bodyPr wrap="square" rtlCol="0">
            <a:spAutoFit/>
          </a:bodyPr>
          <a:lstStyle/>
          <a:p>
            <a:pPr defTabSz="228600">
              <a:tabLst>
                <a:tab pos="228600" algn="l"/>
              </a:tabLst>
            </a:pPr>
            <a:r>
              <a:rPr lang="en-US" dirty="0"/>
              <a:t>Step 6:	Interpret the result: </a:t>
            </a:r>
            <a:r>
              <a:rPr lang="en-US" dirty="0" smtClean="0"/>
              <a:t>We </a:t>
            </a:r>
            <a:r>
              <a:rPr lang="en-US" dirty="0"/>
              <a:t>conclude that the time customers spend in the lot is more than 15 minutes. This result indicates that the airport may need to add more parking places</a:t>
            </a:r>
            <a:r>
              <a:rPr lang="en-US" dirty="0" smtClean="0"/>
              <a:t>.</a:t>
            </a:r>
            <a:endParaRPr lang="en-US" dirty="0"/>
          </a:p>
        </p:txBody>
      </p:sp>
    </p:spTree>
    <p:extLst>
      <p:ext uri="{BB962C8B-B14F-4D97-AF65-F5344CB8AC3E}">
        <p14:creationId xmlns:p14="http://schemas.microsoft.com/office/powerpoint/2010/main" val="20649032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lstStyle/>
          <a:p>
            <a:r>
              <a:rPr lang="en-US" dirty="0">
                <a:solidFill>
                  <a:schemeClr val="accent1"/>
                </a:solidFill>
              </a:rPr>
              <a:t>Chapter 10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55080"/>
            <a:ext cx="5175504" cy="274320"/>
          </a:xfrm>
        </p:spPr>
        <p:txBody>
          <a:bodyPr/>
          <a:lstStyle/>
          <a:p>
            <a:r>
              <a:rPr lang="en-US" smtClean="0">
                <a:solidFill>
                  <a:schemeClr val="bg1"/>
                </a:solidFill>
              </a:rPr>
              <a:t>Copyright © 2022 McGraw-Hill Education. All rights reserved. No reproduction or distribution without the prior written consent of McGraw-Hill Education.</a:t>
            </a:r>
            <a:endParaRPr lang="en-US" dirty="0">
              <a:solidFill>
                <a:schemeClr val="bg1"/>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chemeClr val="bg1"/>
                </a:solidFill>
              </a:rPr>
              <a:t>10-</a:t>
            </a:r>
            <a:fld id="{A68F1C3D-7991-4430-8FD2-6BE0AA8A1311}" type="slidenum">
              <a:rPr lang="en-US" smtClean="0">
                <a:solidFill>
                  <a:schemeClr val="bg1"/>
                </a:solidFill>
              </a:rPr>
              <a:t>24</a:t>
            </a:fld>
            <a:endParaRPr lang="en-US" dirty="0">
              <a:solidFill>
                <a:schemeClr val="bg1"/>
              </a:solidFill>
            </a:endParaRPr>
          </a:p>
        </p:txBody>
      </p:sp>
    </p:spTree>
    <p:extLst>
      <p:ext uri="{BB962C8B-B14F-4D97-AF65-F5344CB8AC3E}">
        <p14:creationId xmlns:p14="http://schemas.microsoft.com/office/powerpoint/2010/main" val="27600253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7</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10-</a:t>
            </a:r>
            <a:fld id="{F38DF745-7D3F-47F4-83A3-874385CFAA69}" type="slidenum">
              <a:rPr lang="en-US" smtClean="0"/>
              <a:pPr/>
              <a:t>25</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A recent national survey found that high school students watched an average (mean) of 6.8 movies per month with a population standard deviation of 1.8. The distribution of number of movies watched per month follows the normal distribution. A random sample of 36 college students revealed that the mean number of movies watched last month was 6.2. At the .05 significance level, can we conclude that college students watch fewer movies a month than high school students? </a:t>
            </a:r>
          </a:p>
        </p:txBody>
      </p:sp>
      <p:sp>
        <p:nvSpPr>
          <p:cNvPr id="8" name="TextBox 7">
            <a:extLst>
              <a:ext uri="{FF2B5EF4-FFF2-40B4-BE49-F238E27FC236}">
                <a16:creationId xmlns:a16="http://schemas.microsoft.com/office/drawing/2014/main" xmlns="" id="{958BE5E8-8C92-4B83-BC29-9A880841E69F}"/>
              </a:ext>
            </a:extLst>
          </p:cNvPr>
          <p:cNvSpPr txBox="1"/>
          <p:nvPr/>
        </p:nvSpPr>
        <p:spPr>
          <a:xfrm>
            <a:off x="7391400" y="773668"/>
            <a:ext cx="1752600" cy="369332"/>
          </a:xfrm>
          <a:prstGeom prst="rect">
            <a:avLst/>
          </a:prstGeom>
          <a:noFill/>
        </p:spPr>
        <p:txBody>
          <a:bodyPr wrap="square" rtlCol="0">
            <a:spAutoFit/>
          </a:bodyPr>
          <a:lstStyle/>
          <a:p>
            <a:r>
              <a:rPr lang="en-US" dirty="0"/>
              <a:t>LO10-2, 3, 4, 6</a:t>
            </a:r>
          </a:p>
        </p:txBody>
      </p:sp>
    </p:spTree>
    <p:extLst>
      <p:ext uri="{BB962C8B-B14F-4D97-AF65-F5344CB8AC3E}">
        <p14:creationId xmlns:p14="http://schemas.microsoft.com/office/powerpoint/2010/main" val="6632354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13</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10-</a:t>
            </a:r>
            <a:fld id="{F38DF745-7D3F-47F4-83A3-874385CFAA69}" type="slidenum">
              <a:rPr lang="en-US" smtClean="0"/>
              <a:pPr/>
              <a:t>26</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The mean income per person in the United States is $60,000, and the distribution of incomes follows a normal distribution. A random sample of 10 residents of Wilmington, Delaware, had a mean of $70,000 with a standard deviation of $10,000. At the .05 level of significance, is that enough evidence to conclude that residents of Wilmington, Delaware, have more income than the national average? </a:t>
            </a:r>
          </a:p>
        </p:txBody>
      </p:sp>
      <p:sp>
        <p:nvSpPr>
          <p:cNvPr id="8" name="TextBox 7">
            <a:extLst>
              <a:ext uri="{FF2B5EF4-FFF2-40B4-BE49-F238E27FC236}">
                <a16:creationId xmlns:a16="http://schemas.microsoft.com/office/drawing/2014/main" xmlns="" id="{5FA9FDF7-FD15-4A8E-9EF8-D35F58D296E0}"/>
              </a:ext>
            </a:extLst>
          </p:cNvPr>
          <p:cNvSpPr txBox="1"/>
          <p:nvPr/>
        </p:nvSpPr>
        <p:spPr>
          <a:xfrm>
            <a:off x="7391400" y="773668"/>
            <a:ext cx="1752600" cy="369332"/>
          </a:xfrm>
          <a:prstGeom prst="rect">
            <a:avLst/>
          </a:prstGeom>
          <a:noFill/>
        </p:spPr>
        <p:txBody>
          <a:bodyPr wrap="square" rtlCol="0">
            <a:spAutoFit/>
          </a:bodyPr>
          <a:lstStyle/>
          <a:p>
            <a:r>
              <a:rPr lang="en-US" dirty="0"/>
              <a:t>LO10-2, 3, 4, 6</a:t>
            </a:r>
          </a:p>
        </p:txBody>
      </p:sp>
    </p:spTree>
    <p:extLst>
      <p:ext uri="{BB962C8B-B14F-4D97-AF65-F5344CB8AC3E}">
        <p14:creationId xmlns:p14="http://schemas.microsoft.com/office/powerpoint/2010/main" val="23331580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19</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10-</a:t>
            </a:r>
            <a:fld id="{F38DF745-7D3F-47F4-83A3-874385CFAA69}" type="slidenum">
              <a:rPr lang="en-US" smtClean="0"/>
              <a:pPr/>
              <a:t>27</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A Washington, D.C., “think tank” announces the typical teenager sent 67 text messages per day in 2017. To update that estimate, you phone a sample of 12 teenagers and ask them how many text messages they sent the previous day. Their responses were: </a:t>
            </a:r>
          </a:p>
          <a:p>
            <a:pPr marL="0" indent="0">
              <a:buNone/>
            </a:pPr>
            <a:endParaRPr lang="en-US" dirty="0"/>
          </a:p>
          <a:p>
            <a:pPr marL="0" indent="0">
              <a:buNone/>
            </a:pPr>
            <a:endParaRPr lang="en-US" dirty="0"/>
          </a:p>
          <a:p>
            <a:pPr marL="0" indent="0">
              <a:buNone/>
            </a:pPr>
            <a:r>
              <a:rPr lang="en-US" dirty="0"/>
              <a:t>At the .05 level, can you conclude that the mean number is greater than 67? Compute the </a:t>
            </a:r>
            <a:r>
              <a:rPr lang="en-US" i="1" dirty="0"/>
              <a:t>p</a:t>
            </a:r>
            <a:r>
              <a:rPr lang="en-US" dirty="0"/>
              <a:t>-value and describe what it tells you.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239000" y="773668"/>
            <a:ext cx="1600200" cy="369332"/>
          </a:xfrm>
          <a:prstGeom prst="rect">
            <a:avLst/>
          </a:prstGeom>
          <a:noFill/>
        </p:spPr>
        <p:txBody>
          <a:bodyPr wrap="square" rtlCol="0">
            <a:spAutoFit/>
          </a:bodyPr>
          <a:lstStyle/>
          <a:p>
            <a:r>
              <a:rPr lang="en-US" dirty="0"/>
              <a:t>LO10-2,3,4,5,6 </a:t>
            </a:r>
          </a:p>
        </p:txBody>
      </p:sp>
      <p:pic>
        <p:nvPicPr>
          <p:cNvPr id="8" name="Picture 7" descr="Screen Shot 2020-10-30 at 12.06.54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52800"/>
            <a:ext cx="9144000" cy="620889"/>
          </a:xfrm>
          <a:prstGeom prst="rect">
            <a:avLst/>
          </a:prstGeom>
        </p:spPr>
      </p:pic>
    </p:spTree>
    <p:extLst>
      <p:ext uri="{BB962C8B-B14F-4D97-AF65-F5344CB8AC3E}">
        <p14:creationId xmlns:p14="http://schemas.microsoft.com/office/powerpoint/2010/main" val="947584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Hypothesis Testing</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Hypothesis testing begins with a hypothesis statement about a population parameter</a:t>
            </a:r>
          </a:p>
          <a:p>
            <a:endParaRPr lang="en-US" dirty="0"/>
          </a:p>
          <a:p>
            <a:pPr marL="0" indent="0">
              <a:buNone/>
            </a:pPr>
            <a:endParaRPr lang="en-US" dirty="0"/>
          </a:p>
          <a:p>
            <a:endParaRPr lang="en-US" dirty="0"/>
          </a:p>
          <a:p>
            <a:pPr marL="0" indent="0">
              <a:buNone/>
            </a:pPr>
            <a:r>
              <a:rPr lang="en-US" dirty="0"/>
              <a:t>Examples</a:t>
            </a:r>
          </a:p>
          <a:p>
            <a:r>
              <a:rPr lang="en-US" dirty="0"/>
              <a:t>The mean speed of automobiles passing milepost 150 on the West Virginia Turnpike is 68 mph</a:t>
            </a:r>
          </a:p>
          <a:p>
            <a:r>
              <a:rPr lang="en-US" dirty="0"/>
              <a:t>The mean cost to remodel a kitchen is $20,000</a:t>
            </a:r>
          </a:p>
        </p:txBody>
      </p:sp>
      <p:sp>
        <p:nvSpPr>
          <p:cNvPr id="5" name="TextBox 4"/>
          <p:cNvSpPr txBox="1"/>
          <p:nvPr/>
        </p:nvSpPr>
        <p:spPr>
          <a:xfrm>
            <a:off x="1129145" y="2401669"/>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HYPOTHESIS</a:t>
            </a:r>
            <a:r>
              <a:rPr lang="en-US" dirty="0">
                <a:solidFill>
                  <a:srgbClr val="00B050"/>
                </a:solidFill>
              </a:rPr>
              <a:t> </a:t>
            </a:r>
            <a:r>
              <a:rPr lang="en-US" dirty="0"/>
              <a:t>A statement about a population parameter subject to verification</a:t>
            </a:r>
          </a:p>
        </p:txBody>
      </p:sp>
      <p:sp>
        <p:nvSpPr>
          <p:cNvPr id="6" name="Slide Number Placeholder 5"/>
          <p:cNvSpPr>
            <a:spLocks noGrp="1"/>
          </p:cNvSpPr>
          <p:nvPr>
            <p:ph type="sldNum" sz="quarter" idx="12"/>
          </p:nvPr>
        </p:nvSpPr>
        <p:spPr/>
        <p:txBody>
          <a:bodyPr/>
          <a:lstStyle/>
          <a:p>
            <a:r>
              <a:rPr lang="en-US" dirty="0"/>
              <a:t>10-</a:t>
            </a:r>
            <a:fld id="{F38DF745-7D3F-47F4-83A3-874385CFAA69}" type="slidenum">
              <a:rPr lang="en-US" smtClean="0"/>
              <a:pPr/>
              <a:t>3</a:t>
            </a:fld>
            <a:endParaRPr lang="en-US" dirty="0"/>
          </a:p>
        </p:txBody>
      </p:sp>
    </p:spTree>
    <p:extLst>
      <p:ext uri="{BB962C8B-B14F-4D97-AF65-F5344CB8AC3E}">
        <p14:creationId xmlns:p14="http://schemas.microsoft.com/office/powerpoint/2010/main" val="13113956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Hypothesis Testing (2 of 3)</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objective of hypothesis testing is to verify the validity of a statement about a population parameter</a:t>
            </a:r>
          </a:p>
        </p:txBody>
      </p:sp>
      <p:sp>
        <p:nvSpPr>
          <p:cNvPr id="6" name="TextBox 5"/>
          <p:cNvSpPr txBox="1"/>
          <p:nvPr/>
        </p:nvSpPr>
        <p:spPr>
          <a:xfrm>
            <a:off x="1143000" y="2438400"/>
            <a:ext cx="6858000" cy="923330"/>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HYPOTHESIS TESTING  </a:t>
            </a:r>
            <a:r>
              <a:rPr lang="en-US" dirty="0"/>
              <a:t>A procedure based on sample evidence and probability theory to determine whether the hypothesis is a reasonable statement.</a:t>
            </a:r>
          </a:p>
        </p:txBody>
      </p:sp>
      <p:sp>
        <p:nvSpPr>
          <p:cNvPr id="5" name="Slide Number Placeholder 4"/>
          <p:cNvSpPr>
            <a:spLocks noGrp="1"/>
          </p:cNvSpPr>
          <p:nvPr>
            <p:ph type="sldNum" sz="quarter" idx="12"/>
          </p:nvPr>
        </p:nvSpPr>
        <p:spPr/>
        <p:txBody>
          <a:bodyPr/>
          <a:lstStyle/>
          <a:p>
            <a:r>
              <a:rPr lang="en-US" dirty="0"/>
              <a:t>10-</a:t>
            </a:r>
            <a:fld id="{F38DF745-7D3F-47F4-83A3-874385CFAA69}" type="slidenum">
              <a:rPr lang="en-US" smtClean="0"/>
              <a:pPr/>
              <a:t>4</a:t>
            </a:fld>
            <a:endParaRPr lang="en-US" dirty="0"/>
          </a:p>
        </p:txBody>
      </p:sp>
      <p:pic>
        <p:nvPicPr>
          <p:cNvPr id="8" name="Picture 7"/>
          <p:cNvPicPr>
            <a:picLocks noChangeAspect="1"/>
          </p:cNvPicPr>
          <p:nvPr/>
        </p:nvPicPr>
        <p:blipFill>
          <a:blip r:embed="rId3"/>
          <a:stretch>
            <a:fillRect/>
          </a:stretch>
        </p:blipFill>
        <p:spPr>
          <a:xfrm>
            <a:off x="445655" y="4070420"/>
            <a:ext cx="8241145" cy="1638337"/>
          </a:xfrm>
          <a:prstGeom prst="rect">
            <a:avLst/>
          </a:prstGeom>
        </p:spPr>
      </p:pic>
    </p:spTree>
    <p:extLst>
      <p:ext uri="{BB962C8B-B14F-4D97-AF65-F5344CB8AC3E}">
        <p14:creationId xmlns:p14="http://schemas.microsoft.com/office/powerpoint/2010/main" val="3907400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1 of the Six-Step Process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State the null hypothesis (H</a:t>
            </a:r>
            <a:r>
              <a:rPr lang="en-US" baseline="-25000" dirty="0"/>
              <a:t>0</a:t>
            </a:r>
            <a:r>
              <a:rPr lang="en-US" dirty="0"/>
              <a:t>) and the alternate hypothesis (H</a:t>
            </a:r>
            <a:r>
              <a:rPr lang="en-US" baseline="-25000" dirty="0"/>
              <a:t>1</a:t>
            </a:r>
            <a:r>
              <a:rPr lang="en-US" dirty="0"/>
              <a:t>)</a:t>
            </a:r>
          </a:p>
          <a:p>
            <a:endParaRPr lang="en-US" dirty="0"/>
          </a:p>
          <a:p>
            <a:endParaRPr lang="en-US" dirty="0"/>
          </a:p>
          <a:p>
            <a:r>
              <a:rPr lang="en-US" dirty="0"/>
              <a:t>The null hypothesis always includes the equal sign</a:t>
            </a:r>
          </a:p>
          <a:p>
            <a:pPr lvl="1"/>
            <a:r>
              <a:rPr lang="en-US" sz="2600" dirty="0">
                <a:solidFill>
                  <a:schemeClr val="tx1"/>
                </a:solidFill>
              </a:rPr>
              <a:t>For example; =, ≥, or ≤ will be used in H</a:t>
            </a:r>
            <a:r>
              <a:rPr lang="en-US" sz="2600" baseline="-25000" dirty="0">
                <a:solidFill>
                  <a:schemeClr val="tx1"/>
                </a:solidFill>
              </a:rPr>
              <a:t>0</a:t>
            </a:r>
          </a:p>
          <a:p>
            <a:pPr lvl="1"/>
            <a:endParaRPr lang="en-US" sz="2600" dirty="0"/>
          </a:p>
          <a:p>
            <a:pPr lvl="1"/>
            <a:endParaRPr lang="en-US" sz="2600" dirty="0"/>
          </a:p>
          <a:p>
            <a:r>
              <a:rPr lang="en-US" dirty="0"/>
              <a:t>The alternate hypothesis never includes the equal sign</a:t>
            </a:r>
          </a:p>
          <a:p>
            <a:pPr lvl="1"/>
            <a:r>
              <a:rPr lang="en-US" sz="2600" dirty="0">
                <a:solidFill>
                  <a:schemeClr val="tx1"/>
                </a:solidFill>
              </a:rPr>
              <a:t>For example; ≠, &lt;, or &gt; is used in H</a:t>
            </a:r>
            <a:r>
              <a:rPr lang="en-US" sz="2600" baseline="-25000" dirty="0">
                <a:solidFill>
                  <a:schemeClr val="tx1"/>
                </a:solidFill>
              </a:rPr>
              <a:t>1</a:t>
            </a:r>
            <a:endParaRPr lang="en-US" sz="2600" dirty="0"/>
          </a:p>
          <a:p>
            <a:pPr lvl="1"/>
            <a:endParaRPr lang="en-US" sz="2600" dirty="0"/>
          </a:p>
        </p:txBody>
      </p:sp>
      <p:sp>
        <p:nvSpPr>
          <p:cNvPr id="5" name="TextBox 4"/>
          <p:cNvSpPr txBox="1"/>
          <p:nvPr/>
        </p:nvSpPr>
        <p:spPr>
          <a:xfrm>
            <a:off x="1136072" y="2249269"/>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NULL HYPOTHESIS </a:t>
            </a:r>
            <a:r>
              <a:rPr lang="en-US" dirty="0"/>
              <a:t>A statement about the value of a population parameter developed for the purpose of testing numerical evidence.</a:t>
            </a:r>
          </a:p>
        </p:txBody>
      </p:sp>
      <p:sp>
        <p:nvSpPr>
          <p:cNvPr id="6" name="TextBox 5"/>
          <p:cNvSpPr txBox="1"/>
          <p:nvPr/>
        </p:nvSpPr>
        <p:spPr>
          <a:xfrm>
            <a:off x="1136072" y="4154269"/>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ALTERNATE HYPOTHESIS </a:t>
            </a:r>
            <a:r>
              <a:rPr lang="en-US" dirty="0"/>
              <a:t>A statement that is accepted if the sample data provide sufficient evidence that the null hypothesis is false.</a:t>
            </a:r>
          </a:p>
        </p:txBody>
      </p:sp>
      <p:sp>
        <p:nvSpPr>
          <p:cNvPr id="7" name="Slide Number Placeholder 6"/>
          <p:cNvSpPr>
            <a:spLocks noGrp="1"/>
          </p:cNvSpPr>
          <p:nvPr>
            <p:ph type="sldNum" sz="quarter" idx="12"/>
          </p:nvPr>
        </p:nvSpPr>
        <p:spPr/>
        <p:txBody>
          <a:bodyPr/>
          <a:lstStyle/>
          <a:p>
            <a:r>
              <a:rPr lang="en-US" dirty="0"/>
              <a:t>10-</a:t>
            </a:r>
            <a:fld id="{F38DF745-7D3F-47F4-83A3-874385CFAA69}" type="slidenum">
              <a:rPr lang="en-US" smtClean="0"/>
              <a:pPr/>
              <a:t>5</a:t>
            </a:fld>
            <a:endParaRPr lang="en-US" dirty="0"/>
          </a:p>
        </p:txBody>
      </p:sp>
    </p:spTree>
    <p:extLst>
      <p:ext uri="{BB962C8B-B14F-4D97-AF65-F5344CB8AC3E}">
        <p14:creationId xmlns:p14="http://schemas.microsoft.com/office/powerpoint/2010/main" val="953883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2 of the Process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1129145" y="1981200"/>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LEVEL OF SIGNIFICANCE </a:t>
            </a:r>
            <a:r>
              <a:rPr lang="en-US" dirty="0"/>
              <a:t>The probability of rejecting the null hypothesis when it is true.</a:t>
            </a:r>
          </a:p>
        </p:txBody>
      </p:sp>
      <p:sp>
        <p:nvSpPr>
          <p:cNvPr id="6" name="Slide Number Placeholder 5"/>
          <p:cNvSpPr>
            <a:spLocks noGrp="1"/>
          </p:cNvSpPr>
          <p:nvPr>
            <p:ph type="sldNum" sz="quarter" idx="12"/>
          </p:nvPr>
        </p:nvSpPr>
        <p:spPr/>
        <p:txBody>
          <a:bodyPr/>
          <a:lstStyle/>
          <a:p>
            <a:r>
              <a:rPr lang="en-US" dirty="0"/>
              <a:t>10-</a:t>
            </a:r>
            <a:fld id="{F38DF745-7D3F-47F4-83A3-874385CFAA69}" type="slidenum">
              <a:rPr lang="en-US" smtClean="0"/>
              <a:pPr/>
              <a:t>6</a:t>
            </a:fld>
            <a:endParaRPr lang="en-US" dirty="0"/>
          </a:p>
        </p:txBody>
      </p:sp>
      <p:sp>
        <p:nvSpPr>
          <p:cNvPr id="9" name="Content Placeholder 3"/>
          <p:cNvSpPr txBox="1">
            <a:spLocks/>
          </p:cNvSpPr>
          <p:nvPr/>
        </p:nvSpPr>
        <p:spPr>
          <a:xfrm>
            <a:off x="609600" y="1371600"/>
            <a:ext cx="8229600" cy="4937760"/>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r>
              <a:rPr lang="en-US" dirty="0"/>
              <a:t>Next, you select the level of </a:t>
            </a:r>
            <a:r>
              <a:rPr lang="en-US" dirty="0" smtClean="0"/>
              <a:t>significance </a:t>
            </a:r>
            <a:endParaRPr lang="en-US" dirty="0"/>
          </a:p>
          <a:p>
            <a:endParaRPr lang="en-US" dirty="0"/>
          </a:p>
          <a:p>
            <a:pPr marL="0" indent="0">
              <a:buNone/>
            </a:pPr>
            <a:endParaRPr lang="en-US" dirty="0"/>
          </a:p>
          <a:p>
            <a:r>
              <a:rPr lang="en-US" dirty="0"/>
              <a:t>Sometimes called the level of risk</a:t>
            </a:r>
          </a:p>
          <a:p>
            <a:r>
              <a:rPr lang="en-US" dirty="0"/>
              <a:t>Can be any value between 0 and 1</a:t>
            </a:r>
          </a:p>
          <a:p>
            <a:r>
              <a:rPr lang="en-US" dirty="0"/>
              <a:t>Traditionally,</a:t>
            </a:r>
          </a:p>
          <a:p>
            <a:pPr lvl="1"/>
            <a:r>
              <a:rPr lang="en-US" sz="2600" dirty="0">
                <a:solidFill>
                  <a:schemeClr val="tx1"/>
                </a:solidFill>
              </a:rPr>
              <a:t>.</a:t>
            </a:r>
            <a:r>
              <a:rPr lang="en-US" sz="2600" dirty="0" smtClean="0">
                <a:solidFill>
                  <a:schemeClr val="tx1"/>
                </a:solidFill>
              </a:rPr>
              <a:t>05 </a:t>
            </a:r>
            <a:r>
              <a:rPr lang="en-US" sz="2600" dirty="0">
                <a:solidFill>
                  <a:schemeClr val="tx1"/>
                </a:solidFill>
              </a:rPr>
              <a:t>is used for consumer research projects</a:t>
            </a:r>
          </a:p>
          <a:p>
            <a:pPr lvl="1"/>
            <a:r>
              <a:rPr lang="en-US" sz="2600" dirty="0">
                <a:solidFill>
                  <a:schemeClr val="tx1"/>
                </a:solidFill>
              </a:rPr>
              <a:t>.01 for quality assurance</a:t>
            </a:r>
          </a:p>
          <a:p>
            <a:pPr lvl="1"/>
            <a:r>
              <a:rPr lang="en-US" sz="2600" dirty="0">
                <a:solidFill>
                  <a:schemeClr val="tx1"/>
                </a:solidFill>
              </a:rPr>
              <a:t>.10 for political polling</a:t>
            </a:r>
          </a:p>
        </p:txBody>
      </p:sp>
    </p:spTree>
    <p:extLst>
      <p:ext uri="{BB962C8B-B14F-4D97-AF65-F5344CB8AC3E}">
        <p14:creationId xmlns:p14="http://schemas.microsoft.com/office/powerpoint/2010/main" val="42242785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Possible Error in Hypothesis Testing</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quarter" idx="1"/>
              </p:nvPr>
            </p:nvSpPr>
            <p:spPr/>
            <p:txBody>
              <a:bodyPr/>
              <a:lstStyle/>
              <a:p>
                <a:r>
                  <a:rPr lang="en-US" dirty="0"/>
                  <a:t>Since the researcher cannot study every item or individual in the population, error is possible</a:t>
                </a:r>
              </a:p>
              <a:p>
                <a:endParaRPr lang="en-US" dirty="0"/>
              </a:p>
              <a:p>
                <a:r>
                  <a:rPr lang="en-US" dirty="0"/>
                  <a:t>Type I error is designated with the Greek letter alpha, </a:t>
                </a:r>
                <a14:m>
                  <m:oMath xmlns:m="http://schemas.openxmlformats.org/officeDocument/2006/math" xmlns="">
                    <m:r>
                      <m:rPr>
                        <m:nor/>
                      </m:rPr>
                      <a:rPr lang="en-US" i="0" smtClean="0">
                        <a:latin typeface="Cambria Math"/>
                        <a:ea typeface="Cambria Math"/>
                      </a:rPr>
                      <m:t>α</m:t>
                    </m:r>
                  </m:oMath>
                </a14:m>
                <a:endParaRPr lang="en-US" dirty="0"/>
              </a:p>
              <a:p>
                <a:endParaRPr lang="en-US" dirty="0"/>
              </a:p>
              <a:p>
                <a:r>
                  <a:rPr lang="en-US" dirty="0"/>
                  <a:t>Type II error is designated with the Greek letter beta, </a:t>
                </a:r>
                <a14:m>
                  <m:oMath xmlns:m="http://schemas.openxmlformats.org/officeDocument/2006/math" xmlns="">
                    <m:r>
                      <m:rPr>
                        <m:nor/>
                      </m:rPr>
                      <a:rPr lang="en-US" i="0" smtClean="0">
                        <a:latin typeface="Cambria Math"/>
                        <a:ea typeface="Cambria Math"/>
                      </a:rPr>
                      <m:t>β</m:t>
                    </m:r>
                  </m:oMath>
                </a14:m>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quarter" idx="1"/>
              </p:nvPr>
            </p:nvSpPr>
            <p:spPr>
              <a:blipFill rotWithShape="1">
                <a:blip r:embed="rId3"/>
                <a:stretch>
                  <a:fillRect l="-593" t="-1111"/>
                </a:stretch>
              </a:blipFill>
            </p:spPr>
            <p:txBody>
              <a:bodyPr/>
              <a:lstStyle/>
              <a:p>
                <a:r>
                  <a:rPr lang="en-US">
                    <a:noFill/>
                  </a:rPr>
                  <a:t> </a:t>
                </a:r>
              </a:p>
            </p:txBody>
          </p:sp>
        </mc:Fallback>
      </mc:AlternateContent>
      <p:sp>
        <p:nvSpPr>
          <p:cNvPr id="6" name="TextBox 5"/>
          <p:cNvSpPr txBox="1"/>
          <p:nvPr/>
        </p:nvSpPr>
        <p:spPr>
          <a:xfrm>
            <a:off x="1143000" y="2145268"/>
            <a:ext cx="6858000" cy="369332"/>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TYPE I ERROR  </a:t>
            </a:r>
            <a:r>
              <a:rPr lang="en-US" dirty="0"/>
              <a:t>Rejecting the null hypothesis, H</a:t>
            </a:r>
            <a:r>
              <a:rPr lang="en-US" baseline="-25000" dirty="0"/>
              <a:t>0</a:t>
            </a:r>
            <a:r>
              <a:rPr lang="en-US" dirty="0"/>
              <a:t>, when it is true.</a:t>
            </a:r>
          </a:p>
        </p:txBody>
      </p:sp>
      <p:sp>
        <p:nvSpPr>
          <p:cNvPr id="7" name="TextBox 6"/>
          <p:cNvSpPr txBox="1"/>
          <p:nvPr/>
        </p:nvSpPr>
        <p:spPr>
          <a:xfrm>
            <a:off x="1143000" y="3135868"/>
            <a:ext cx="6858000" cy="369332"/>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TYPE II ERROR  </a:t>
            </a:r>
            <a:r>
              <a:rPr lang="en-US" dirty="0"/>
              <a:t>Not rejecting the null hypothesis when it is false.</a:t>
            </a:r>
          </a:p>
        </p:txBody>
      </p:sp>
      <p:sp>
        <p:nvSpPr>
          <p:cNvPr id="5" name="Slide Number Placeholder 4"/>
          <p:cNvSpPr>
            <a:spLocks noGrp="1"/>
          </p:cNvSpPr>
          <p:nvPr>
            <p:ph type="sldNum" sz="quarter" idx="12"/>
          </p:nvPr>
        </p:nvSpPr>
        <p:spPr/>
        <p:txBody>
          <a:bodyPr/>
          <a:lstStyle/>
          <a:p>
            <a:r>
              <a:rPr lang="en-US" dirty="0"/>
              <a:t>10-</a:t>
            </a:r>
            <a:fld id="{F38DF745-7D3F-47F4-83A3-874385CFAA69}" type="slidenum">
              <a:rPr lang="en-US" smtClean="0"/>
              <a:pPr/>
              <a:t>7</a:t>
            </a:fld>
            <a:endParaRPr lang="en-US" dirty="0"/>
          </a:p>
        </p:txBody>
      </p:sp>
      <p:pic>
        <p:nvPicPr>
          <p:cNvPr id="9" name="Picture 8" descr="Screen Shot 2020-10-30 at 11.57.45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3600" y="3962400"/>
            <a:ext cx="4648200" cy="2271463"/>
          </a:xfrm>
          <a:prstGeom prst="rect">
            <a:avLst/>
          </a:prstGeom>
        </p:spPr>
      </p:pic>
    </p:spTree>
    <p:extLst>
      <p:ext uri="{BB962C8B-B14F-4D97-AF65-F5344CB8AC3E}">
        <p14:creationId xmlns:p14="http://schemas.microsoft.com/office/powerpoint/2010/main" val="2074226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3 of the Process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quarter" idx="1"/>
              </p:nvPr>
            </p:nvSpPr>
            <p:spPr/>
            <p:txBody>
              <a:bodyPr>
                <a:normAutofit fontScale="85000" lnSpcReduction="20000"/>
              </a:bodyPr>
              <a:lstStyle/>
              <a:p>
                <a:pPr>
                  <a:spcBef>
                    <a:spcPts val="1200"/>
                  </a:spcBef>
                </a:pPr>
                <a:r>
                  <a:rPr lang="en-US" sz="3100" dirty="0"/>
                  <a:t>Then, select the test statistic</a:t>
                </a:r>
              </a:p>
              <a:p>
                <a:endParaRPr lang="en-US" sz="3100" dirty="0"/>
              </a:p>
              <a:p>
                <a:endParaRPr lang="en-US" sz="3100" dirty="0"/>
              </a:p>
              <a:p>
                <a:endParaRPr lang="en-US" sz="3100" dirty="0"/>
              </a:p>
              <a:p>
                <a:r>
                  <a:rPr lang="en-US" sz="3100" dirty="0"/>
                  <a:t>In hypothesis testing for the mean, </a:t>
                </a:r>
                <a14:m>
                  <m:oMath xmlns:m="http://schemas.openxmlformats.org/officeDocument/2006/math" xmlns="">
                    <m:r>
                      <m:rPr>
                        <m:nor/>
                      </m:rPr>
                      <a:rPr lang="en-US" sz="3100" i="0" smtClean="0">
                        <a:latin typeface="Cambria Math"/>
                        <a:ea typeface="Cambria Math"/>
                      </a:rPr>
                      <m:t>μ</m:t>
                    </m:r>
                  </m:oMath>
                </a14:m>
                <a:r>
                  <a:rPr lang="en-US" sz="3100" dirty="0"/>
                  <a:t>, when </a:t>
                </a:r>
                <a14:m>
                  <m:oMath xmlns:m="http://schemas.openxmlformats.org/officeDocument/2006/math" xmlns="">
                    <m:r>
                      <m:rPr>
                        <m:nor/>
                      </m:rPr>
                      <a:rPr lang="en-US" sz="3100" i="0" smtClean="0">
                        <a:latin typeface="Cambria Math"/>
                        <a:ea typeface="Cambria Math"/>
                      </a:rPr>
                      <m:t>σ</m:t>
                    </m:r>
                  </m:oMath>
                </a14:m>
                <a:r>
                  <a:rPr lang="en-US" sz="3100" dirty="0"/>
                  <a:t> is known, the test statistic z is computed with the following formula</a:t>
                </a:r>
              </a:p>
              <a:p>
                <a:endParaRPr lang="en-US" sz="3100" dirty="0"/>
              </a:p>
              <a:p>
                <a:endParaRPr lang="en-US" sz="3100" dirty="0"/>
              </a:p>
              <a:p>
                <a:pPr marL="0" indent="0">
                  <a:buNone/>
                </a:pPr>
                <a:endParaRPr lang="en-US" sz="3100" dirty="0"/>
              </a:p>
              <a:p>
                <a:r>
                  <a:rPr lang="en-US" sz="3100" dirty="0"/>
                  <a:t>Using the z-value, we can determine probabilities that a sample mean is within a specified number of standard errors of the population mean.</a:t>
                </a:r>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quarter" idx="1"/>
              </p:nvPr>
            </p:nvSpPr>
            <p:spPr>
              <a:blipFill>
                <a:blip r:embed="rId3"/>
                <a:stretch>
                  <a:fillRect l="-667" t="-2716" r="-593"/>
                </a:stretch>
              </a:blipFill>
            </p:spPr>
            <p:txBody>
              <a:bodyPr/>
              <a:lstStyle/>
              <a:p>
                <a:r>
                  <a:rPr lang="en-US">
                    <a:noFill/>
                  </a:rPr>
                  <a:t> </a:t>
                </a:r>
              </a:p>
            </p:txBody>
          </p:sp>
        </mc:Fallback>
      </mc:AlternateContent>
      <p:sp>
        <p:nvSpPr>
          <p:cNvPr id="5" name="TextBox 4"/>
          <p:cNvSpPr txBox="1"/>
          <p:nvPr/>
        </p:nvSpPr>
        <p:spPr>
          <a:xfrm>
            <a:off x="1129145" y="1868269"/>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TEST STATISTIC  </a:t>
            </a:r>
            <a:r>
              <a:rPr lang="en-US" dirty="0"/>
              <a:t>A value, determined from sample information, used to determine whether to reject the null hypothesis.</a:t>
            </a:r>
          </a:p>
        </p:txBody>
      </p:sp>
      <p:sp>
        <p:nvSpPr>
          <p:cNvPr id="6" name="Slide Number Placeholder 5"/>
          <p:cNvSpPr>
            <a:spLocks noGrp="1"/>
          </p:cNvSpPr>
          <p:nvPr>
            <p:ph type="sldNum" sz="quarter" idx="12"/>
          </p:nvPr>
        </p:nvSpPr>
        <p:spPr/>
        <p:txBody>
          <a:bodyPr/>
          <a:lstStyle/>
          <a:p>
            <a:r>
              <a:rPr lang="en-US" dirty="0"/>
              <a:t>10-</a:t>
            </a:r>
            <a:fld id="{F38DF745-7D3F-47F4-83A3-874385CFAA69}" type="slidenum">
              <a:rPr lang="en-US" smtClean="0"/>
              <a:pPr/>
              <a:t>8</a:t>
            </a:fld>
            <a:endParaRPr lang="en-US" dirty="0"/>
          </a:p>
        </p:txBody>
      </p:sp>
      <p:pic>
        <p:nvPicPr>
          <p:cNvPr id="8" name="Picture 7" descr="Screen Shot 2020-10-30 at 11.58.45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657600"/>
            <a:ext cx="9144000" cy="962526"/>
          </a:xfrm>
          <a:prstGeom prst="rect">
            <a:avLst/>
          </a:prstGeom>
        </p:spPr>
      </p:pic>
    </p:spTree>
    <p:extLst>
      <p:ext uri="{BB962C8B-B14F-4D97-AF65-F5344CB8AC3E}">
        <p14:creationId xmlns:p14="http://schemas.microsoft.com/office/powerpoint/2010/main" val="3357421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4 of the Process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sz="3200" dirty="0"/>
              <a:t>Formulate the decision rule</a:t>
            </a:r>
          </a:p>
          <a:p>
            <a:r>
              <a:rPr lang="en-US" sz="2800" dirty="0"/>
              <a:t>The decision rule is a statement of specific conditions under which the null hypothesis is rejected and the conditions under which it is not rejected</a:t>
            </a:r>
          </a:p>
          <a:p>
            <a:r>
              <a:rPr lang="en-US" sz="2800" dirty="0"/>
              <a:t>The region or area of rejection defines the location of all the values that are either so large or so small that their probability of occurrence under a true null hypothesis is remote</a:t>
            </a:r>
          </a:p>
        </p:txBody>
      </p:sp>
      <p:sp>
        <p:nvSpPr>
          <p:cNvPr id="7" name="TextBox 6"/>
          <p:cNvSpPr txBox="1"/>
          <p:nvPr/>
        </p:nvSpPr>
        <p:spPr>
          <a:xfrm>
            <a:off x="990600" y="5105400"/>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CRITICAL VALUE  </a:t>
            </a:r>
            <a:r>
              <a:rPr lang="en-US" dirty="0"/>
              <a:t>The dividing point between the region where the null hypothesis is rejected and the region where it is not rejected.</a:t>
            </a:r>
          </a:p>
        </p:txBody>
      </p:sp>
      <p:sp>
        <p:nvSpPr>
          <p:cNvPr id="5" name="Slide Number Placeholder 4"/>
          <p:cNvSpPr>
            <a:spLocks noGrp="1"/>
          </p:cNvSpPr>
          <p:nvPr>
            <p:ph type="sldNum" sz="quarter" idx="12"/>
          </p:nvPr>
        </p:nvSpPr>
        <p:spPr/>
        <p:txBody>
          <a:bodyPr/>
          <a:lstStyle/>
          <a:p>
            <a:r>
              <a:rPr lang="en-US" dirty="0"/>
              <a:t>10-</a:t>
            </a:r>
            <a:fld id="{F38DF745-7D3F-47F4-83A3-874385CFAA69}" type="slidenum">
              <a:rPr lang="en-US" smtClean="0"/>
              <a:pPr/>
              <a:t>9</a:t>
            </a:fld>
            <a:endParaRPr lang="en-US" dirty="0"/>
          </a:p>
        </p:txBody>
      </p:sp>
    </p:spTree>
    <p:extLst>
      <p:ext uri="{BB962C8B-B14F-4D97-AF65-F5344CB8AC3E}">
        <p14:creationId xmlns:p14="http://schemas.microsoft.com/office/powerpoint/2010/main" val="424686532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2064</TotalTime>
  <Words>4288</Words>
  <Application>Microsoft Macintosh PowerPoint</Application>
  <PresentationFormat>On-screen Show (4:3)</PresentationFormat>
  <Paragraphs>287</Paragraphs>
  <Slides>27</Slides>
  <Notes>23</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Origin</vt:lpstr>
      <vt:lpstr>One-Sample Tests of Hypothesis</vt:lpstr>
      <vt:lpstr>Learning Objectives</vt:lpstr>
      <vt:lpstr>Hypothesis Testing</vt:lpstr>
      <vt:lpstr>Hypothesis Testing (2 of 3)</vt:lpstr>
      <vt:lpstr>Step 1 of the Six-Step Process</vt:lpstr>
      <vt:lpstr>Step 2 of the Process</vt:lpstr>
      <vt:lpstr>Possible Error in Hypothesis Testing</vt:lpstr>
      <vt:lpstr>Step 3 of the Process</vt:lpstr>
      <vt:lpstr>Step 4 of the Process</vt:lpstr>
      <vt:lpstr>Critical Value</vt:lpstr>
      <vt:lpstr>Steps 5 &amp; 6 of the Six-Step Process</vt:lpstr>
      <vt:lpstr>Hypothesis Testing (3 of 3)</vt:lpstr>
      <vt:lpstr>One-Tailed and Two-Tailed Tests</vt:lpstr>
      <vt:lpstr>Two-Tailed Test Example, "σ" Known</vt:lpstr>
      <vt:lpstr>Two-Tailed Test Example, σ Known (2 of 3)</vt:lpstr>
      <vt:lpstr>Two-Tailed Test Example, σ Known (3 of 3)</vt:lpstr>
      <vt:lpstr>One-Tailed Test</vt:lpstr>
      <vt:lpstr>The p-Value in Hypothesis Testing</vt:lpstr>
      <vt:lpstr>Finding a p-Value</vt:lpstr>
      <vt:lpstr>Hypothesis Testing, "σ" Unknown</vt:lpstr>
      <vt:lpstr>Hypothesis Testing, "σ" Unknown Example</vt:lpstr>
      <vt:lpstr>Hypothesis Testing, σ Unknown Example (2 of 3)</vt:lpstr>
      <vt:lpstr>Hypothesis Testing, σ Unknown Example (3 of 3)</vt:lpstr>
      <vt:lpstr>Chapter 10 Practice Problems</vt:lpstr>
      <vt:lpstr>Question 7</vt:lpstr>
      <vt:lpstr>Question 13</vt:lpstr>
      <vt:lpstr>Question 19</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Campbell</dc:creator>
  <cp:lastModifiedBy>Agate Development</cp:lastModifiedBy>
  <cp:revision>231</cp:revision>
  <dcterms:created xsi:type="dcterms:W3CDTF">2011-09-06T13:22:08Z</dcterms:created>
  <dcterms:modified xsi:type="dcterms:W3CDTF">2020-10-30T17:33:16Z</dcterms:modified>
</cp:coreProperties>
</file>