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embeddings/oleObject1.bin" ContentType="application/vnd.openxmlformats-officedocument.oleObject"/>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26"/>
  </p:notesMasterIdLst>
  <p:handoutMasterIdLst>
    <p:handoutMasterId r:id="rId27"/>
  </p:handoutMasterIdLst>
  <p:sldIdLst>
    <p:sldId id="256" r:id="rId2"/>
    <p:sldId id="257" r:id="rId3"/>
    <p:sldId id="258" r:id="rId4"/>
    <p:sldId id="259" r:id="rId5"/>
    <p:sldId id="265" r:id="rId6"/>
    <p:sldId id="266" r:id="rId7"/>
    <p:sldId id="268" r:id="rId8"/>
    <p:sldId id="267" r:id="rId9"/>
    <p:sldId id="279" r:id="rId10"/>
    <p:sldId id="260" r:id="rId11"/>
    <p:sldId id="269" r:id="rId12"/>
    <p:sldId id="270" r:id="rId13"/>
    <p:sldId id="261" r:id="rId14"/>
    <p:sldId id="272" r:id="rId15"/>
    <p:sldId id="271" r:id="rId16"/>
    <p:sldId id="262" r:id="rId17"/>
    <p:sldId id="273" r:id="rId18"/>
    <p:sldId id="263" r:id="rId19"/>
    <p:sldId id="274" r:id="rId20"/>
    <p:sldId id="276" r:id="rId21"/>
    <p:sldId id="277" r:id="rId22"/>
    <p:sldId id="278" r:id="rId23"/>
    <p:sldId id="280" r:id="rId24"/>
    <p:sldId id="281"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DY" initials="G"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E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860" autoAdjust="0"/>
    <p:restoredTop sz="84761" autoAdjust="0"/>
  </p:normalViewPr>
  <p:slideViewPr>
    <p:cSldViewPr>
      <p:cViewPr varScale="1">
        <p:scale>
          <a:sx n="99" d="100"/>
          <a:sy n="99" d="100"/>
        </p:scale>
        <p:origin x="-2144" y="-96"/>
      </p:cViewPr>
      <p:guideLst>
        <p:guide orient="horz" pos="2160"/>
        <p:guide pos="2880"/>
      </p:guideLst>
    </p:cSldViewPr>
  </p:slideViewPr>
  <p:outlineViewPr>
    <p:cViewPr>
      <p:scale>
        <a:sx n="33" d="100"/>
        <a:sy n="33" d="100"/>
      </p:scale>
      <p:origin x="0" y="18872"/>
    </p:cViewPr>
  </p:outlineViewPr>
  <p:notesTextViewPr>
    <p:cViewPr>
      <p:scale>
        <a:sx n="1" d="1"/>
        <a:sy n="1" d="1"/>
      </p:scale>
      <p:origin x="0" y="0"/>
    </p:cViewPr>
  </p:notesTextViewPr>
  <p:sorterViewPr>
    <p:cViewPr>
      <p:scale>
        <a:sx n="190" d="100"/>
        <a:sy n="190" d="100"/>
      </p:scale>
      <p:origin x="0" y="0"/>
    </p:cViewPr>
  </p:sorterViewPr>
  <p:notesViewPr>
    <p:cSldViewPr>
      <p:cViewPr varScale="1">
        <p:scale>
          <a:sx n="66" d="100"/>
          <a:sy n="66" d="100"/>
        </p:scale>
        <p:origin x="3330" y="5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notesMaster" Target="notesMasters/notesMaster1.xml"/><Relationship Id="rId27" Type="http://schemas.openxmlformats.org/officeDocument/2006/relationships/handoutMaster" Target="handoutMasters/handoutMaster1.xml"/><Relationship Id="rId28" Type="http://schemas.openxmlformats.org/officeDocument/2006/relationships/printerSettings" Target="printerSettings/printerSettings1.bin"/><Relationship Id="rId29" Type="http://schemas.openxmlformats.org/officeDocument/2006/relationships/commentAuthors" Target="commentAuthor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esProps" Target="presProps.xml"/><Relationship Id="rId31" Type="http://schemas.openxmlformats.org/officeDocument/2006/relationships/viewProps" Target="viewProps.xml"/><Relationship Id="rId32" Type="http://schemas.openxmlformats.org/officeDocument/2006/relationships/theme" Target="theme/theme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B45FDF9-25BA-47E4-8593-B89C2B40AE18}" type="datetimeFigureOut">
              <a:rPr lang="en-US" smtClean="0"/>
              <a:t>10/30/20</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48406FA-1CD3-45FF-BC47-4A556B66C8F2}" type="slidenum">
              <a:rPr lang="en-US" smtClean="0"/>
              <a:t>‹#›</a:t>
            </a:fld>
            <a:endParaRPr lang="en-US" dirty="0"/>
          </a:p>
        </p:txBody>
      </p:sp>
    </p:spTree>
    <p:extLst>
      <p:ext uri="{BB962C8B-B14F-4D97-AF65-F5344CB8AC3E}">
        <p14:creationId xmlns:p14="http://schemas.microsoft.com/office/powerpoint/2010/main" val="20329106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E537F2-38FA-412D-9AC3-B573E910220D}" type="datetimeFigureOut">
              <a:rPr lang="en-US" smtClean="0"/>
              <a:t>10/30/20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B67C953-863B-418B-800D-0BB9606FF8AB}" type="slidenum">
              <a:rPr lang="en-US" smtClean="0"/>
              <a:t>‹#›</a:t>
            </a:fld>
            <a:endParaRPr lang="en-US" dirty="0"/>
          </a:p>
        </p:txBody>
      </p:sp>
    </p:spTree>
    <p:extLst>
      <p:ext uri="{BB962C8B-B14F-4D97-AF65-F5344CB8AC3E}">
        <p14:creationId xmlns:p14="http://schemas.microsoft.com/office/powerpoint/2010/main" val="206179103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chapter considers several different aspects of sampling. Our focus of study begins with point estimates (a single value) and interval estimates (a range of values). We also learn a method to determine the necessary sample size.</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a:t>
            </a:fld>
            <a:endParaRPr lang="en-US" dirty="0"/>
          </a:p>
        </p:txBody>
      </p:sp>
    </p:spTree>
    <p:extLst>
      <p:ext uri="{BB962C8B-B14F-4D97-AF65-F5344CB8AC3E}">
        <p14:creationId xmlns:p14="http://schemas.microsoft.com/office/powerpoint/2010/main" val="34977779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When sample statistics are being used, it is necessary to determine the number of values that are free to vary. Here, </a:t>
            </a:r>
            <a:r>
              <a:rPr lang="en-US" dirty="0"/>
              <a:t>the degrees of freedom is found by taking the sample size minus</a:t>
            </a:r>
            <a:r>
              <a:rPr lang="en-US" baseline="0" dirty="0"/>
              <a:t> 1; 10 </a:t>
            </a:r>
            <a:r>
              <a:rPr lang="en-US" baseline="0" dirty="0" smtClean="0"/>
              <a:t>− </a:t>
            </a:r>
            <a:r>
              <a:rPr lang="en-US" baseline="0" dirty="0"/>
              <a:t>1 = 9. See the textbook for a more detailed explanation.</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11</a:t>
            </a:fld>
            <a:endParaRPr lang="en-US" dirty="0"/>
          </a:p>
        </p:txBody>
      </p:sp>
    </p:spTree>
    <p:extLst>
      <p:ext uri="{BB962C8B-B14F-4D97-AF65-F5344CB8AC3E}">
        <p14:creationId xmlns:p14="http://schemas.microsoft.com/office/powerpoint/2010/main" val="12441755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a:t>
            </a:r>
            <a:r>
              <a:rPr lang="en-US" baseline="0" dirty="0"/>
              <a:t> further</a:t>
            </a:r>
            <a:r>
              <a:rPr lang="en-US" dirty="0"/>
              <a:t> interpretation of this example is if we repeated this study 200 times, calculating the 95% confidence interval with each sample’s mean and</a:t>
            </a:r>
            <a:r>
              <a:rPr lang="en-US" baseline="0" dirty="0"/>
              <a:t> </a:t>
            </a:r>
            <a:r>
              <a:rPr lang="en-US" dirty="0"/>
              <a:t>standard deviation, we expect 190 of the intervals would include the population mean. Ten of the intervals would not include the population mean. The calculations to construct</a:t>
            </a:r>
            <a:r>
              <a:rPr lang="en-US" baseline="0" dirty="0"/>
              <a:t> a confidence interval are also available in Excel.</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12</a:t>
            </a:fld>
            <a:endParaRPr lang="en-US" dirty="0"/>
          </a:p>
        </p:txBody>
      </p:sp>
    </p:spTree>
    <p:extLst>
      <p:ext uri="{BB962C8B-B14F-4D97-AF65-F5344CB8AC3E}">
        <p14:creationId xmlns:p14="http://schemas.microsoft.com/office/powerpoint/2010/main" val="23991183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 proportion is a ratio, fraction, or percentage that indicates the part of the sample or population that has a particular characteristic. In earlier examples in this chapter</a:t>
            </a:r>
            <a:r>
              <a:rPr lang="en-US" baseline="0" dirty="0"/>
              <a:t> we used ratio scale of measurement; in this section we use the nominal scale of measurement since the outcomes will be limited to two values. In the Southern Tech example, a graduate either entered the job market in a position related to his or her field of study or not. Married men either felt that both partners should earn a living or they did not feel that way. In each example, an observation is classified into one of two mutually exclusive groups. We can refer to the groups in terms of proportions. </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13</a:t>
            </a:fld>
            <a:endParaRPr lang="en-US" dirty="0"/>
          </a:p>
        </p:txBody>
      </p:sp>
    </p:spTree>
    <p:extLst>
      <p:ext uri="{BB962C8B-B14F-4D97-AF65-F5344CB8AC3E}">
        <p14:creationId xmlns:p14="http://schemas.microsoft.com/office/powerpoint/2010/main" val="33320396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algn="just"/>
                <a:r>
                  <a:rPr lang="en-US" dirty="0"/>
                  <a:t>The population proportion, </a:t>
                </a:r>
                <a:r>
                  <a:rPr lang="en-US" i="1" dirty="0"/>
                  <a:t>π</a:t>
                </a:r>
                <a:r>
                  <a:rPr lang="en-US" dirty="0"/>
                  <a:t>, refers</a:t>
                </a:r>
                <a:r>
                  <a:rPr lang="en-US" baseline="0" dirty="0"/>
                  <a:t> to the percent of successes in the population. </a:t>
                </a:r>
              </a:p>
              <a:p>
                <a:pPr algn="just"/>
                <a:r>
                  <a:rPr lang="en-US" sz="1800" b="0" i="0" u="none" strike="noStrike" baseline="0" dirty="0">
                    <a:solidFill>
                      <a:srgbClr val="000000"/>
                    </a:solidFill>
                    <a:latin typeface="Proxima Nova"/>
                  </a:rPr>
                  <a:t>To develop a confidence interval for a proportion, we need to meet two requirements: </a:t>
                </a:r>
              </a:p>
              <a:p>
                <a:pPr algn="just"/>
                <a:r>
                  <a:rPr lang="en-US" sz="1800" b="0" i="0" u="none" strike="noStrike" baseline="0" dirty="0">
                    <a:solidFill>
                      <a:srgbClr val="000000"/>
                    </a:solidFill>
                    <a:latin typeface="Proxima Nova"/>
                  </a:rPr>
                  <a:t>1. The binomial conditions, discussed in Chapter 6, have been met. These conditions are: </a:t>
                </a:r>
              </a:p>
              <a:p>
                <a:pPr algn="just"/>
                <a:r>
                  <a:rPr lang="en-US" sz="1800" b="0" i="0" u="none" strike="noStrike" baseline="0" dirty="0">
                    <a:solidFill>
                      <a:srgbClr val="000000"/>
                    </a:solidFill>
                    <a:latin typeface="Proxima Nova"/>
                  </a:rPr>
                  <a:t>a. The sample data are the number of successes in </a:t>
                </a:r>
                <a:r>
                  <a:rPr lang="en-US" sz="1800" b="0" i="1" u="none" strike="noStrike" baseline="0" dirty="0">
                    <a:solidFill>
                      <a:srgbClr val="000000"/>
                    </a:solidFill>
                    <a:latin typeface="Proxima Nova"/>
                  </a:rPr>
                  <a:t>n </a:t>
                </a:r>
                <a:r>
                  <a:rPr lang="en-US" sz="1800" b="0" i="0" u="none" strike="noStrike" baseline="0" dirty="0">
                    <a:solidFill>
                      <a:srgbClr val="000000"/>
                    </a:solidFill>
                    <a:latin typeface="Proxima Nova"/>
                  </a:rPr>
                  <a:t>trials. </a:t>
                </a:r>
              </a:p>
              <a:p>
                <a:pPr algn="just"/>
                <a:r>
                  <a:rPr lang="en-US" sz="1800" b="0" i="0" u="none" strike="noStrike" baseline="0" dirty="0">
                    <a:solidFill>
                      <a:srgbClr val="000000"/>
                    </a:solidFill>
                    <a:latin typeface="Proxima Nova"/>
                  </a:rPr>
                  <a:t>b. There are only two possible outcomes. (We usually label one of the outcomes a “success” and the other a “failure.”) </a:t>
                </a:r>
              </a:p>
              <a:p>
                <a:pPr algn="just"/>
                <a:r>
                  <a:rPr lang="en-US" sz="1800" b="0" i="0" u="none" strike="noStrike" baseline="0" dirty="0">
                    <a:solidFill>
                      <a:srgbClr val="000000"/>
                    </a:solidFill>
                    <a:latin typeface="Proxima Nova"/>
                  </a:rPr>
                  <a:t>c. The probability of a success remains the same from one trial to the next. </a:t>
                </a:r>
              </a:p>
              <a:p>
                <a:pPr algn="just"/>
                <a:r>
                  <a:rPr lang="en-US" sz="1800" b="0" i="0" u="none" strike="noStrike" baseline="0" dirty="0">
                    <a:solidFill>
                      <a:srgbClr val="000000"/>
                    </a:solidFill>
                    <a:latin typeface="Proxima Nova"/>
                  </a:rPr>
                  <a:t>d. The trials are independent. This means the outcome on one trial does not affect the outcome on another. </a:t>
                </a:r>
              </a:p>
              <a:p>
                <a:pPr algn="just"/>
                <a:r>
                  <a:rPr lang="en-US" sz="1800" b="0" i="0" u="none" strike="noStrike" baseline="0" dirty="0">
                    <a:solidFill>
                      <a:srgbClr val="000000"/>
                    </a:solidFill>
                    <a:latin typeface="Proxima Nova"/>
                  </a:rPr>
                  <a:t>2. The values </a:t>
                </a:r>
                <a:r>
                  <a:rPr lang="en-US" sz="1800" b="0" i="1" u="none" strike="noStrike" baseline="0" dirty="0">
                    <a:solidFill>
                      <a:srgbClr val="000000"/>
                    </a:solidFill>
                    <a:latin typeface="Proxima Nova"/>
                  </a:rPr>
                  <a:t>n</a:t>
                </a:r>
                <a:r>
                  <a:rPr lang="en-US" sz="1800" b="0" i="0" u="none" strike="noStrike" baseline="0" dirty="0">
                    <a:solidFill>
                      <a:srgbClr val="000000"/>
                    </a:solidFill>
                    <a:latin typeface="STIX MathJax Main"/>
                  </a:rPr>
                  <a:t>π </a:t>
                </a:r>
                <a:r>
                  <a:rPr lang="en-US" sz="1800" b="0" i="0" u="none" strike="noStrike" baseline="0" dirty="0">
                    <a:solidFill>
                      <a:srgbClr val="000000"/>
                    </a:solidFill>
                    <a:latin typeface="Proxima Nova"/>
                  </a:rPr>
                  <a:t>and </a:t>
                </a:r>
                <a:r>
                  <a:rPr lang="en-US" sz="1800" b="0" i="1" u="none" strike="noStrike" baseline="0" dirty="0">
                    <a:solidFill>
                      <a:srgbClr val="000000"/>
                    </a:solidFill>
                    <a:latin typeface="Proxima Nova"/>
                  </a:rPr>
                  <a:t>n</a:t>
                </a:r>
                <a:r>
                  <a:rPr lang="en-US" sz="1800" b="0" i="0" u="none" strike="noStrike" baseline="0" dirty="0">
                    <a:solidFill>
                      <a:srgbClr val="000000"/>
                    </a:solidFill>
                    <a:latin typeface="Proxima Nova"/>
                  </a:rPr>
                  <a:t>(1 </a:t>
                </a:r>
                <a:r>
                  <a:rPr lang="en-US" sz="1800" b="0" i="0" u="none" strike="noStrike" baseline="0" dirty="0">
                    <a:solidFill>
                      <a:srgbClr val="000000"/>
                    </a:solidFill>
                    <a:latin typeface="STIX MathJax Main"/>
                  </a:rPr>
                  <a:t>− π</a:t>
                </a:r>
                <a:r>
                  <a:rPr lang="en-US" sz="1800" b="0" i="0" u="none" strike="noStrike" baseline="0" dirty="0">
                    <a:solidFill>
                      <a:srgbClr val="000000"/>
                    </a:solidFill>
                    <a:latin typeface="Proxima Nova"/>
                  </a:rPr>
                  <a:t>) should both be greater than or equal to 5. This allows us to invoke the central limit theorem and employ the standard normal distribution, that is, </a:t>
                </a:r>
                <a:r>
                  <a:rPr lang="en-US" sz="1800" b="0" i="1" u="none" strike="noStrike" baseline="0" dirty="0">
                    <a:solidFill>
                      <a:srgbClr val="000000"/>
                    </a:solidFill>
                    <a:latin typeface="Proxima Nova"/>
                  </a:rPr>
                  <a:t>z, </a:t>
                </a:r>
                <a:r>
                  <a:rPr lang="en-US" sz="1800" b="0" i="0" u="none" strike="noStrike" baseline="0" dirty="0">
                    <a:solidFill>
                      <a:srgbClr val="000000"/>
                    </a:solidFill>
                    <a:latin typeface="Proxima Nova"/>
                  </a:rPr>
                  <a:t>to complete a confidence interval. </a:t>
                </a:r>
                <a:endParaRPr lang="en-US"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 population proportion, </a:t>
                </a:r>
                <a:r>
                  <a:rPr lang="en-US" sz="1200" i="0" smtClean="0">
                    <a:latin typeface="Cambria Math"/>
                    <a:ea typeface="Cambria Math"/>
                  </a:rPr>
                  <a:t>π</a:t>
                </a:r>
                <a:r>
                  <a:rPr lang="en-US" dirty="0" smtClean="0"/>
                  <a:t>,  refers</a:t>
                </a:r>
                <a:r>
                  <a:rPr lang="en-US" baseline="0" dirty="0" smtClean="0"/>
                  <a:t> to the percent of successes in the population. The binomial conditions discussed in chapter 6 must be met: 1. the sample data are the number of successes in n trials; 2. there are only two possible outcomes; 3. the probability of a success remains the same from one trial to the next; 4. the trials are independent. The second requirement allows us to invoke the central limit theorem and employ the standard normal distribution and use z to complete a confidence interval.</a:t>
                </a:r>
                <a:endParaRPr lang="en-US" dirty="0" smtClean="0"/>
              </a:p>
            </p:txBody>
          </p:sp>
        </mc:Fallback>
      </mc:AlternateContent>
      <p:sp>
        <p:nvSpPr>
          <p:cNvPr id="4" name="Slide Number Placeholder 3"/>
          <p:cNvSpPr>
            <a:spLocks noGrp="1"/>
          </p:cNvSpPr>
          <p:nvPr>
            <p:ph type="sldNum" sz="quarter" idx="10"/>
          </p:nvPr>
        </p:nvSpPr>
        <p:spPr/>
        <p:txBody>
          <a:bodyPr/>
          <a:lstStyle/>
          <a:p>
            <a:fld id="{7B67C953-863B-418B-800D-0BB9606FF8AB}" type="slidenum">
              <a:rPr lang="en-US" smtClean="0"/>
              <a:t>14</a:t>
            </a:fld>
            <a:endParaRPr lang="en-US" dirty="0"/>
          </a:p>
        </p:txBody>
      </p:sp>
    </p:spTree>
    <p:extLst>
      <p:ext uri="{BB962C8B-B14F-4D97-AF65-F5344CB8AC3E}">
        <p14:creationId xmlns:p14="http://schemas.microsoft.com/office/powerpoint/2010/main" val="33320396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0.80</a:t>
            </a:r>
            <a:r>
              <a:rPr lang="en-US" baseline="0" dirty="0"/>
              <a:t> is calculated to be the sample proportion and is our estimate of the population proportion. Recall, we use a</a:t>
            </a:r>
            <a:r>
              <a:rPr lang="en-US" dirty="0"/>
              <a:t> z value of 1.96 for a 95% level of confidence. The formula result has a lower endpoint greater than .75, so we conclude the merger</a:t>
            </a:r>
            <a:r>
              <a:rPr lang="en-US" baseline="0" dirty="0"/>
              <a:t> will likely pass</a:t>
            </a:r>
            <a:r>
              <a:rPr lang="en-US" dirty="0"/>
              <a:t>. To</a:t>
            </a:r>
            <a:r>
              <a:rPr lang="en-US" baseline="0" dirty="0"/>
              <a:t> </a:t>
            </a:r>
            <a:r>
              <a:rPr lang="en-US" dirty="0"/>
              <a:t>interpret; if the poll was conducted 100 times with 100 different samples, we expect the confidence intervals</a:t>
            </a:r>
            <a:r>
              <a:rPr lang="en-US" baseline="0" dirty="0"/>
              <a:t> constructed from 95 of the samples to contain the true population proportion. This is the procedure used by polling organizations, television networks, and surveys of public opinion on election night.</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15</a:t>
            </a:fld>
            <a:endParaRPr lang="en-US" dirty="0"/>
          </a:p>
        </p:txBody>
      </p:sp>
    </p:spTree>
    <p:extLst>
      <p:ext uri="{BB962C8B-B14F-4D97-AF65-F5344CB8AC3E}">
        <p14:creationId xmlns:p14="http://schemas.microsoft.com/office/powerpoint/2010/main" val="12610676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We can determine</a:t>
            </a:r>
            <a:r>
              <a:rPr lang="en-US" baseline="0" dirty="0"/>
              <a:t> an appropriate sample size for estimating both means and proportions. Sample size is a decision we make so that our estimate of a population parameter is a good one. The margin of error is the amount of error we are willing to tolerate in estimating a population parameter. We choose relatively high levels of confidence such as 95% and 99% and we use a z statistic. Often, the population standard deviation is not known; so you may decide to conduct a pilot study, use a comparable study, or use a range-based approach to find this value. See the textbook for details.</a:t>
            </a:r>
            <a:endParaRPr lang="en-US" dirty="0"/>
          </a:p>
          <a:p>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16</a:t>
            </a:fld>
            <a:endParaRPr lang="en-US" dirty="0"/>
          </a:p>
        </p:txBody>
      </p:sp>
    </p:spTree>
    <p:extLst>
      <p:ext uri="{BB962C8B-B14F-4D97-AF65-F5344CB8AC3E}">
        <p14:creationId xmlns:p14="http://schemas.microsoft.com/office/powerpoint/2010/main" val="5872259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student wishes to increase the level of confidence, for example to 99%, this will require a larger sample; in fact</a:t>
            </a:r>
            <a:r>
              <a:rPr lang="en-US" baseline="0" dirty="0"/>
              <a:t>, a sample of </a:t>
            </a:r>
            <a:r>
              <a:rPr lang="en-US" dirty="0"/>
              <a:t>664. Larger</a:t>
            </a:r>
            <a:r>
              <a:rPr lang="en-US" baseline="0" dirty="0"/>
              <a:t> samples will increase the cost of the study, so the level of confidence should be considered carefully.</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17</a:t>
            </a:fld>
            <a:endParaRPr lang="en-US" dirty="0"/>
          </a:p>
        </p:txBody>
      </p:sp>
    </p:spTree>
    <p:extLst>
      <p:ext uri="{BB962C8B-B14F-4D97-AF65-F5344CB8AC3E}">
        <p14:creationId xmlns:p14="http://schemas.microsoft.com/office/powerpoint/2010/main" val="1438830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As before, the </a:t>
                </a:r>
                <a:r>
                  <a:rPr lang="en-US" sz="1200" b="0" i="1" u="none" strike="noStrike" kern="1200" baseline="0" dirty="0">
                    <a:solidFill>
                      <a:schemeClr val="tx1"/>
                    </a:solidFill>
                    <a:latin typeface="+mn-lt"/>
                    <a:ea typeface="+mn-ea"/>
                    <a:cs typeface="+mn-cs"/>
                  </a:rPr>
                  <a:t>z</a:t>
                </a:r>
                <a:r>
                  <a:rPr lang="en-US" sz="1200" b="0" i="0" u="none" strike="noStrike" kern="1200" baseline="0" dirty="0">
                    <a:solidFill>
                      <a:schemeClr val="tx1"/>
                    </a:solidFill>
                    <a:latin typeface="+mn-lt"/>
                    <a:ea typeface="+mn-ea"/>
                    <a:cs typeface="+mn-cs"/>
                  </a:rPr>
                  <a:t>-value is associated with our choice of confidence level. We also decide the margin of error, </a:t>
                </a:r>
                <a:r>
                  <a:rPr lang="en-US" sz="1200" b="0" i="1" u="none" strike="noStrike" kern="1200" baseline="0" dirty="0">
                    <a:solidFill>
                      <a:schemeClr val="tx1"/>
                    </a:solidFill>
                    <a:latin typeface="+mn-lt"/>
                    <a:ea typeface="+mn-ea"/>
                    <a:cs typeface="+mn-cs"/>
                  </a:rPr>
                  <a:t>E. </a:t>
                </a:r>
                <a:r>
                  <a:rPr lang="en-US" sz="1200" b="0" i="0" u="none" strike="noStrike" kern="1200" baseline="0" dirty="0">
                    <a:solidFill>
                      <a:schemeClr val="tx1"/>
                    </a:solidFill>
                    <a:latin typeface="+mn-lt"/>
                    <a:ea typeface="+mn-ea"/>
                    <a:cs typeface="+mn-cs"/>
                  </a:rPr>
                  <a:t>However, the population variance of the binomial distribution is represented by π(1 − π). To estimate the population variance, we need a value of the population proportion. If a reliable value cannot be determined with a pilot study or found in a comparable study, then a value of .50 can be used for π. Note that π(1 − π) has the largest value using 0.50 and, therefore, without a good estimate of the population proportion, using 0.50 as an estimate of π overstates the sample size. Using a larger sample size will not hurt the estimate of the population proportion. </a:t>
                </a:r>
                <a:endParaRPr lang="en-US" dirty="0"/>
              </a:p>
            </p:txBody>
          </p:sp>
        </mc:Choice>
        <mc:Fallback xmlns="">
          <p:sp>
            <p:nvSpPr>
              <p:cNvPr id="3" name="Notes Placeholder 2"/>
              <p:cNvSpPr>
                <a:spLocks noGrp="1"/>
              </p:cNvSpPr>
              <p:nvPr>
                <p:ph type="body" idx="1"/>
              </p:nvPr>
            </p:nvSpPr>
            <p:spPr/>
            <p:txBody>
              <a:bodyPr/>
              <a:lstStyle/>
              <a:p>
                <a:r>
                  <a:rPr lang="en-US" dirty="0" smtClean="0"/>
                  <a:t>If a</a:t>
                </a:r>
                <a:r>
                  <a:rPr lang="en-US" baseline="0" dirty="0" smtClean="0"/>
                  <a:t> reliable value for </a:t>
                </a:r>
                <a:r>
                  <a:rPr lang="en-US" i="0" smtClean="0">
                    <a:latin typeface="Cambria Math"/>
                    <a:ea typeface="Cambria Math"/>
                  </a:rPr>
                  <a:t>"π"</a:t>
                </a:r>
                <a:r>
                  <a:rPr lang="en-US" dirty="0" smtClean="0"/>
                  <a:t> cannot</a:t>
                </a:r>
                <a:r>
                  <a:rPr lang="en-US" baseline="0" dirty="0" smtClean="0"/>
                  <a:t> be determined with a pilot study or found in a comparable study, then a value of .50 can be used for </a:t>
                </a:r>
                <a:r>
                  <a:rPr lang="en-US" i="0" smtClean="0">
                    <a:latin typeface="Cambria Math"/>
                    <a:ea typeface="Cambria Math"/>
                  </a:rPr>
                  <a:t>"π"</a:t>
                </a:r>
                <a:r>
                  <a:rPr lang="en-US" dirty="0" smtClean="0"/>
                  <a:t>. This results in the largest</a:t>
                </a:r>
                <a:r>
                  <a:rPr lang="en-US" baseline="0" dirty="0" smtClean="0"/>
                  <a:t> possible value and will overstate the sample size. Using a larger sample size will not hurt the estimate of the population proportion.</a:t>
                </a:r>
                <a:endParaRPr lang="en-US" dirty="0"/>
              </a:p>
            </p:txBody>
          </p:sp>
        </mc:Fallback>
      </mc:AlternateContent>
      <p:sp>
        <p:nvSpPr>
          <p:cNvPr id="4" name="Slide Number Placeholder 3"/>
          <p:cNvSpPr>
            <a:spLocks noGrp="1"/>
          </p:cNvSpPr>
          <p:nvPr>
            <p:ph type="sldNum" sz="quarter" idx="10"/>
          </p:nvPr>
        </p:nvSpPr>
        <p:spPr/>
        <p:txBody>
          <a:bodyPr/>
          <a:lstStyle/>
          <a:p>
            <a:fld id="{7B67C953-863B-418B-800D-0BB9606FF8AB}" type="slidenum">
              <a:rPr lang="en-US" smtClean="0"/>
              <a:t>18</a:t>
            </a:fld>
            <a:endParaRPr lang="en-US" dirty="0"/>
          </a:p>
        </p:txBody>
      </p:sp>
    </p:spTree>
    <p:extLst>
      <p:ext uri="{BB962C8B-B14F-4D97-AF65-F5344CB8AC3E}">
        <p14:creationId xmlns:p14="http://schemas.microsoft.com/office/powerpoint/2010/main" val="12781951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a population</a:t>
            </a:r>
            <a:r>
              <a:rPr lang="en-US" baseline="0" dirty="0"/>
              <a:t> proportion of .50 in the formula since we do not have an estimate for this value.</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19</a:t>
            </a:fld>
            <a:endParaRPr lang="en-US" dirty="0"/>
          </a:p>
        </p:txBody>
      </p:sp>
    </p:spTree>
    <p:extLst>
      <p:ext uri="{BB962C8B-B14F-4D97-AF65-F5344CB8AC3E}">
        <p14:creationId xmlns:p14="http://schemas.microsoft.com/office/powerpoint/2010/main" val="5075656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a. </a:t>
            </a:r>
            <a:r>
              <a:rPr lang="en-US" sz="1200" b="0" i="0" u="none" strike="noStrike" kern="1200" baseline="0" dirty="0">
                <a:solidFill>
                  <a:schemeClr val="tx1"/>
                </a:solidFill>
                <a:latin typeface="+mn-lt"/>
                <a:ea typeface="+mn-ea"/>
                <a:cs typeface="+mn-cs"/>
              </a:rPr>
              <a:t>$20. It is our best estimate of the population mean. </a:t>
            </a:r>
          </a:p>
          <a:p>
            <a:r>
              <a:rPr lang="en-US" sz="1200" b="1" i="0" u="none" strike="noStrike" kern="1200" baseline="0" dirty="0">
                <a:solidFill>
                  <a:schemeClr val="tx1"/>
                </a:solidFill>
                <a:latin typeface="+mn-lt"/>
                <a:ea typeface="+mn-ea"/>
                <a:cs typeface="+mn-cs"/>
              </a:rPr>
              <a:t>b. </a:t>
            </a:r>
            <a:r>
              <a:rPr lang="en-US" sz="1200" b="0" i="0" u="none" strike="noStrike" kern="1200" baseline="0" dirty="0">
                <a:solidFill>
                  <a:schemeClr val="tx1"/>
                </a:solidFill>
                <a:latin typeface="+mn-lt"/>
                <a:ea typeface="+mn-ea"/>
                <a:cs typeface="+mn-cs"/>
              </a:rPr>
              <a:t>$18.60 and $21.40, found by $20 ± 1.96($5∕ √49). About 95% of the intervals similarly constructed will include the population mean.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21</a:t>
            </a:fld>
            <a:endParaRPr lang="en-US" dirty="0"/>
          </a:p>
        </p:txBody>
      </p:sp>
    </p:spTree>
    <p:extLst>
      <p:ext uri="{BB962C8B-B14F-4D97-AF65-F5344CB8AC3E}">
        <p14:creationId xmlns:p14="http://schemas.microsoft.com/office/powerpoint/2010/main" val="41885525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Since it is not feasible to contact all the tourists</a:t>
            </a:r>
            <a:r>
              <a:rPr lang="en-US" baseline="0" dirty="0"/>
              <a:t> visiting Barbados, the bureau relies on sample information.</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3</a:t>
            </a:fld>
            <a:endParaRPr lang="en-US" dirty="0"/>
          </a:p>
        </p:txBody>
      </p:sp>
    </p:spTree>
    <p:extLst>
      <p:ext uri="{BB962C8B-B14F-4D97-AF65-F5344CB8AC3E}">
        <p14:creationId xmlns:p14="http://schemas.microsoft.com/office/powerpoint/2010/main" val="26853883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a. </a:t>
            </a:r>
            <a:r>
              <a:rPr lang="en-US" sz="1200" b="0" i="0" u="none" strike="noStrike" kern="1200" baseline="0" dirty="0">
                <a:solidFill>
                  <a:schemeClr val="tx1"/>
                </a:solidFill>
                <a:latin typeface="+mn-lt"/>
                <a:ea typeface="+mn-ea"/>
                <a:cs typeface="+mn-cs"/>
              </a:rPr>
              <a:t>The population mean is unknown, but the best estimate is 20, the sample mean. </a:t>
            </a:r>
          </a:p>
          <a:p>
            <a:r>
              <a:rPr lang="en-US" sz="1200" b="1" i="0" u="none" strike="noStrike" kern="1200" baseline="0" dirty="0">
                <a:solidFill>
                  <a:schemeClr val="tx1"/>
                </a:solidFill>
                <a:latin typeface="+mn-lt"/>
                <a:ea typeface="+mn-ea"/>
                <a:cs typeface="+mn-cs"/>
              </a:rPr>
              <a:t>b. </a:t>
            </a:r>
            <a:r>
              <a:rPr lang="en-US" sz="1200" b="0" i="0" u="none" strike="noStrike" kern="1200" baseline="0" dirty="0">
                <a:solidFill>
                  <a:schemeClr val="tx1"/>
                </a:solidFill>
                <a:latin typeface="+mn-lt"/>
                <a:ea typeface="+mn-ea"/>
                <a:cs typeface="+mn-cs"/>
              </a:rPr>
              <a:t>Use the </a:t>
            </a:r>
            <a:r>
              <a:rPr lang="en-US" sz="1200" b="0" i="1" u="none" strike="noStrike" kern="1200" baseline="0" dirty="0">
                <a:solidFill>
                  <a:schemeClr val="tx1"/>
                </a:solidFill>
                <a:latin typeface="+mn-lt"/>
                <a:ea typeface="+mn-ea"/>
                <a:cs typeface="+mn-cs"/>
              </a:rPr>
              <a:t>t</a:t>
            </a:r>
            <a:r>
              <a:rPr lang="en-US" sz="1200" b="0" i="0" u="none" strike="noStrike" kern="1200" baseline="0" dirty="0">
                <a:solidFill>
                  <a:schemeClr val="tx1"/>
                </a:solidFill>
                <a:latin typeface="+mn-lt"/>
                <a:ea typeface="+mn-ea"/>
                <a:cs typeface="+mn-cs"/>
              </a:rPr>
              <a:t>-distribution since the standard deviation is unknown. However, assume the population is normally distributed. </a:t>
            </a:r>
          </a:p>
          <a:p>
            <a:r>
              <a:rPr lang="en-US" sz="1200" b="1" i="0" u="none" strike="noStrike" kern="1200" baseline="0" dirty="0">
                <a:solidFill>
                  <a:schemeClr val="tx1"/>
                </a:solidFill>
                <a:latin typeface="+mn-lt"/>
                <a:ea typeface="+mn-ea"/>
                <a:cs typeface="+mn-cs"/>
              </a:rPr>
              <a:t>c. </a:t>
            </a:r>
            <a:r>
              <a:rPr lang="en-US" sz="1200" b="0" i="0" u="none" strike="noStrike" kern="1200" baseline="0" dirty="0">
                <a:solidFill>
                  <a:schemeClr val="tx1"/>
                </a:solidFill>
                <a:latin typeface="+mn-lt"/>
                <a:ea typeface="+mn-ea"/>
                <a:cs typeface="+mn-cs"/>
              </a:rPr>
              <a:t>2.093 </a:t>
            </a:r>
          </a:p>
          <a:p>
            <a:r>
              <a:rPr lang="en-US" sz="1200" b="1" i="0" u="none" strike="noStrike" kern="1200" baseline="0" dirty="0">
                <a:solidFill>
                  <a:schemeClr val="tx1"/>
                </a:solidFill>
                <a:latin typeface="+mn-lt"/>
                <a:ea typeface="+mn-ea"/>
                <a:cs typeface="+mn-cs"/>
              </a:rPr>
              <a:t>d. </a:t>
            </a:r>
            <a:r>
              <a:rPr lang="en-US" sz="1200" b="0" i="0" u="none" strike="noStrike" kern="1200" baseline="0" dirty="0">
                <a:solidFill>
                  <a:schemeClr val="tx1"/>
                </a:solidFill>
                <a:latin typeface="+mn-lt"/>
                <a:ea typeface="+mn-ea"/>
                <a:cs typeface="+mn-cs"/>
              </a:rPr>
              <a:t>Margin of error = 2.093(2/√20) = 0.94 </a:t>
            </a:r>
          </a:p>
          <a:p>
            <a:r>
              <a:rPr lang="en-US" sz="1200" b="1" i="0" u="none" strike="noStrike" kern="1200" baseline="0" dirty="0">
                <a:solidFill>
                  <a:schemeClr val="tx1"/>
                </a:solidFill>
                <a:latin typeface="+mn-lt"/>
                <a:ea typeface="+mn-ea"/>
                <a:cs typeface="+mn-cs"/>
              </a:rPr>
              <a:t>e. </a:t>
            </a:r>
            <a:r>
              <a:rPr lang="en-US" sz="1200" b="0" i="0" u="none" strike="noStrike" kern="1200" baseline="0" dirty="0">
                <a:solidFill>
                  <a:schemeClr val="tx1"/>
                </a:solidFill>
                <a:latin typeface="+mn-lt"/>
                <a:ea typeface="+mn-ea"/>
                <a:cs typeface="+mn-cs"/>
              </a:rPr>
              <a:t>Between 19.06 and 20.94, found by 20 ± 2.093(2∕√20) </a:t>
            </a:r>
          </a:p>
          <a:p>
            <a:r>
              <a:rPr lang="en-US" sz="1200" b="1" i="0" u="none" strike="noStrike" kern="1200" baseline="0" dirty="0">
                <a:solidFill>
                  <a:schemeClr val="tx1"/>
                </a:solidFill>
                <a:latin typeface="+mn-lt"/>
                <a:ea typeface="+mn-ea"/>
                <a:cs typeface="+mn-cs"/>
              </a:rPr>
              <a:t>f. </a:t>
            </a:r>
            <a:r>
              <a:rPr lang="en-US" sz="1200" b="0" i="0" u="none" strike="noStrike" kern="1200" baseline="0" dirty="0">
                <a:solidFill>
                  <a:schemeClr val="tx1"/>
                </a:solidFill>
                <a:latin typeface="+mn-lt"/>
                <a:ea typeface="+mn-ea"/>
                <a:cs typeface="+mn-cs"/>
              </a:rPr>
              <a:t>Neither value is reasonable because they are not inside the interval.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22</a:t>
            </a:fld>
            <a:endParaRPr lang="en-US" dirty="0"/>
          </a:p>
        </p:txBody>
      </p:sp>
    </p:spTree>
    <p:extLst>
      <p:ext uri="{BB962C8B-B14F-4D97-AF65-F5344CB8AC3E}">
        <p14:creationId xmlns:p14="http://schemas.microsoft.com/office/powerpoint/2010/main" val="10912121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97, found by </a:t>
            </a:r>
            <a:r>
              <a:rPr lang="en-US" sz="1200" b="0" i="1" u="none" strike="noStrike" kern="1200" baseline="0" dirty="0">
                <a:solidFill>
                  <a:schemeClr val="tx1"/>
                </a:solidFill>
                <a:latin typeface="+mn-lt"/>
                <a:ea typeface="+mn-ea"/>
                <a:cs typeface="+mn-cs"/>
              </a:rPr>
              <a:t>n </a:t>
            </a:r>
            <a:r>
              <a:rPr lang="en-US" sz="1200" b="0" i="0" u="none" strike="noStrike" kern="1200" baseline="0" dirty="0">
                <a:solidFill>
                  <a:schemeClr val="tx1"/>
                </a:solidFill>
                <a:latin typeface="+mn-lt"/>
                <a:ea typeface="+mn-ea"/>
                <a:cs typeface="+mn-cs"/>
              </a:rPr>
              <a:t>= ((1.96 × 10) / 2)^2 = 96.04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23</a:t>
            </a:fld>
            <a:endParaRPr lang="en-US" dirty="0"/>
          </a:p>
        </p:txBody>
      </p:sp>
    </p:spTree>
    <p:extLst>
      <p:ext uri="{BB962C8B-B14F-4D97-AF65-F5344CB8AC3E}">
        <p14:creationId xmlns:p14="http://schemas.microsoft.com/office/powerpoint/2010/main" val="24365410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a. </a:t>
            </a:r>
            <a:r>
              <a:rPr lang="en-US" sz="1200" b="0" i="0" u="none" strike="noStrike" kern="1200" baseline="0" dirty="0">
                <a:solidFill>
                  <a:schemeClr val="tx1"/>
                </a:solidFill>
                <a:latin typeface="+mn-lt"/>
                <a:ea typeface="+mn-ea"/>
                <a:cs typeface="+mn-cs"/>
              </a:rPr>
              <a:t>577, found by </a:t>
            </a:r>
            <a:r>
              <a:rPr lang="en-US" sz="1200" b="0" i="1" u="none" strike="noStrike" kern="1200" baseline="0" dirty="0">
                <a:solidFill>
                  <a:schemeClr val="tx1"/>
                </a:solidFill>
                <a:latin typeface="+mn-lt"/>
                <a:ea typeface="+mn-ea"/>
                <a:cs typeface="+mn-cs"/>
              </a:rPr>
              <a:t>n </a:t>
            </a:r>
            <a:r>
              <a:rPr lang="en-US" sz="1200" b="0" i="0" u="none" strike="noStrike" kern="1200" baseline="0" dirty="0">
                <a:solidFill>
                  <a:schemeClr val="tx1"/>
                </a:solidFill>
                <a:latin typeface="+mn-lt"/>
                <a:ea typeface="+mn-ea"/>
                <a:cs typeface="+mn-cs"/>
              </a:rPr>
              <a:t>= 0.60(0.40)(1.96/0.04)^2 = 576.24 </a:t>
            </a:r>
          </a:p>
          <a:p>
            <a:r>
              <a:rPr lang="en-US" sz="1200" b="1" i="0" u="none" strike="noStrike" kern="1200" baseline="0" dirty="0">
                <a:solidFill>
                  <a:schemeClr val="tx1"/>
                </a:solidFill>
                <a:latin typeface="+mn-lt"/>
                <a:ea typeface="+mn-ea"/>
                <a:cs typeface="+mn-cs"/>
              </a:rPr>
              <a:t>b. </a:t>
            </a:r>
            <a:r>
              <a:rPr lang="en-US" sz="1200" b="0" i="0" u="none" strike="noStrike" kern="1200" baseline="0" dirty="0">
                <a:solidFill>
                  <a:schemeClr val="tx1"/>
                </a:solidFill>
                <a:latin typeface="+mn-lt"/>
                <a:ea typeface="+mn-ea"/>
                <a:cs typeface="+mn-cs"/>
              </a:rPr>
              <a:t>601, found by </a:t>
            </a:r>
            <a:r>
              <a:rPr lang="en-US" sz="1200" b="0" i="1" u="none" strike="noStrike" kern="1200" baseline="0" dirty="0">
                <a:solidFill>
                  <a:schemeClr val="tx1"/>
                </a:solidFill>
                <a:latin typeface="+mn-lt"/>
                <a:ea typeface="+mn-ea"/>
                <a:cs typeface="+mn-cs"/>
              </a:rPr>
              <a:t>n </a:t>
            </a:r>
            <a:r>
              <a:rPr lang="en-US" sz="1200" b="0" i="0" u="none" strike="noStrike" kern="1200" baseline="0" dirty="0">
                <a:solidFill>
                  <a:schemeClr val="tx1"/>
                </a:solidFill>
                <a:latin typeface="+mn-lt"/>
                <a:ea typeface="+mn-ea"/>
                <a:cs typeface="+mn-cs"/>
              </a:rPr>
              <a:t>= 0.50(0.50)(1.96/0.04)^2 = 600.25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24</a:t>
            </a:fld>
            <a:endParaRPr lang="en-US" dirty="0"/>
          </a:p>
        </p:txBody>
      </p:sp>
    </p:spTree>
    <p:extLst>
      <p:ext uri="{BB962C8B-B14F-4D97-AF65-F5344CB8AC3E}">
        <p14:creationId xmlns:p14="http://schemas.microsoft.com/office/powerpoint/2010/main" val="25970901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two situations</a:t>
            </a:r>
            <a:r>
              <a:rPr lang="en-US" baseline="0" dirty="0"/>
              <a:t> for computing a confidence interval for a population mean; one when the population standard deviation is known, and another when the population standard deviation is unknown.</a:t>
            </a:r>
          </a:p>
          <a:p>
            <a:endParaRPr lang="en-US" baseline="0" dirty="0" smtClean="0"/>
          </a:p>
          <a:p>
            <a:pPr algn="just"/>
            <a:r>
              <a:rPr lang="en-US" sz="1800" b="0" i="0" u="none" strike="noStrike" baseline="0" dirty="0" smtClean="0">
                <a:solidFill>
                  <a:srgbClr val="000000"/>
                </a:solidFill>
                <a:latin typeface="Proxima Nova"/>
              </a:rPr>
              <a:t>We </a:t>
            </a:r>
            <a:r>
              <a:rPr lang="en-US" sz="1800" b="0" i="0" u="none" strike="noStrike" baseline="0" dirty="0">
                <a:solidFill>
                  <a:srgbClr val="000000"/>
                </a:solidFill>
                <a:latin typeface="Proxima Nova"/>
              </a:rPr>
              <a:t>use sample data to estimate </a:t>
            </a:r>
            <a:r>
              <a:rPr lang="en-US" sz="1800" b="0" i="0" u="none" strike="noStrike" baseline="0" dirty="0">
                <a:solidFill>
                  <a:srgbClr val="000000"/>
                </a:solidFill>
                <a:latin typeface="STIX MathJax Main"/>
              </a:rPr>
              <a:t>μ </a:t>
            </a:r>
            <a:r>
              <a:rPr lang="en-US" sz="1800" b="0" i="0" u="none" strike="noStrike" baseline="0" dirty="0">
                <a:solidFill>
                  <a:srgbClr val="000000"/>
                </a:solidFill>
                <a:latin typeface="Proxima Nova"/>
              </a:rPr>
              <a:t>with _ </a:t>
            </a:r>
            <a:r>
              <a:rPr lang="en-US" sz="1800" b="0" i="1" u="none" strike="noStrike" baseline="0" dirty="0">
                <a:solidFill>
                  <a:srgbClr val="000000"/>
                </a:solidFill>
                <a:latin typeface="Proxima Nova"/>
              </a:rPr>
              <a:t>x </a:t>
            </a:r>
            <a:r>
              <a:rPr lang="en-US" sz="1800" b="0" i="0" u="none" strike="noStrike" baseline="0" dirty="0">
                <a:solidFill>
                  <a:srgbClr val="000000"/>
                </a:solidFill>
                <a:latin typeface="Proxima Nova"/>
              </a:rPr>
              <a:t>and the population standard deviation (</a:t>
            </a:r>
            <a:r>
              <a:rPr lang="en-US" sz="1800" b="0" i="0" u="none" strike="noStrike" baseline="0" dirty="0">
                <a:solidFill>
                  <a:srgbClr val="000000"/>
                </a:solidFill>
                <a:latin typeface="STIX MathJax Main"/>
              </a:rPr>
              <a:t>σ</a:t>
            </a:r>
            <a:r>
              <a:rPr lang="en-US" sz="1800" b="0" i="0" u="none" strike="noStrike" baseline="0" dirty="0">
                <a:solidFill>
                  <a:srgbClr val="000000"/>
                </a:solidFill>
                <a:latin typeface="Proxima Nova"/>
              </a:rPr>
              <a:t>) is known. </a:t>
            </a:r>
          </a:p>
          <a:p>
            <a:pPr algn="just"/>
            <a:r>
              <a:rPr lang="en-US" sz="1800" b="0" i="0" u="none" strike="noStrike" baseline="0" dirty="0" smtClean="0">
                <a:solidFill>
                  <a:srgbClr val="000000"/>
                </a:solidFill>
                <a:latin typeface="Proxima Nova"/>
              </a:rPr>
              <a:t>We use sample data to estimate </a:t>
            </a:r>
            <a:r>
              <a:rPr lang="en-US" sz="1800" b="0" i="0" u="none" strike="noStrike" baseline="0" dirty="0" smtClean="0">
                <a:solidFill>
                  <a:srgbClr val="000000"/>
                </a:solidFill>
                <a:latin typeface="STIX MathJax Main"/>
              </a:rPr>
              <a:t>μ </a:t>
            </a:r>
            <a:r>
              <a:rPr lang="en-US" sz="1800" b="0" i="0" u="none" strike="noStrike" baseline="0" dirty="0" smtClean="0">
                <a:solidFill>
                  <a:srgbClr val="000000"/>
                </a:solidFill>
                <a:latin typeface="Proxima Nova"/>
              </a:rPr>
              <a:t>with _ </a:t>
            </a:r>
            <a:r>
              <a:rPr lang="en-US" sz="1800" b="0" i="1" u="none" strike="noStrike" baseline="0" dirty="0" smtClean="0">
                <a:solidFill>
                  <a:srgbClr val="000000"/>
                </a:solidFill>
                <a:latin typeface="Proxima Nova"/>
              </a:rPr>
              <a:t>x </a:t>
            </a:r>
            <a:r>
              <a:rPr lang="en-US" sz="1800" b="0" i="0" u="none" strike="noStrike" baseline="0" dirty="0" smtClean="0">
                <a:solidFill>
                  <a:srgbClr val="000000"/>
                </a:solidFill>
                <a:latin typeface="Proxima Nova"/>
              </a:rPr>
              <a:t>and the population standard deviation is unknown. In this case, we substitute the sample standard deviation (</a:t>
            </a:r>
            <a:r>
              <a:rPr lang="en-US" sz="1800" b="0" i="1" u="none" strike="noStrike" baseline="0" dirty="0" smtClean="0">
                <a:solidFill>
                  <a:srgbClr val="000000"/>
                </a:solidFill>
                <a:latin typeface="Proxima Nova"/>
              </a:rPr>
              <a:t>s</a:t>
            </a:r>
            <a:r>
              <a:rPr lang="en-US" sz="1800" b="0" i="0" u="none" strike="noStrike" baseline="0" dirty="0" smtClean="0">
                <a:solidFill>
                  <a:srgbClr val="000000"/>
                </a:solidFill>
                <a:latin typeface="Proxima Nova"/>
              </a:rPr>
              <a:t>) for the population standard deviation (</a:t>
            </a:r>
            <a:r>
              <a:rPr lang="en-US" sz="1800" b="0" i="0" u="none" strike="noStrike" baseline="0" dirty="0" err="1" smtClean="0">
                <a:solidFill>
                  <a:srgbClr val="000000"/>
                </a:solidFill>
                <a:latin typeface="STIX MathJax Main"/>
              </a:rPr>
              <a:t>σ</a:t>
            </a:r>
            <a:r>
              <a:rPr lang="en-US" sz="1800" b="0" i="0" u="none" strike="noStrike" baseline="0" dirty="0" smtClean="0">
                <a:solidFill>
                  <a:srgbClr val="000000"/>
                </a:solidFill>
                <a:latin typeface="Proxima Nova"/>
              </a:rPr>
              <a:t>). </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4</a:t>
            </a:fld>
            <a:endParaRPr lang="en-US" dirty="0"/>
          </a:p>
        </p:txBody>
      </p:sp>
    </p:spTree>
    <p:extLst>
      <p:ext uri="{BB962C8B-B14F-4D97-AF65-F5344CB8AC3E}">
        <p14:creationId xmlns:p14="http://schemas.microsoft.com/office/powerpoint/2010/main" val="17324986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Typically, we know the population</a:t>
            </a:r>
            <a:r>
              <a:rPr lang="en-US" baseline="0" dirty="0"/>
              <a:t> standard deviation when we have a long history of collected data. Knowing the population standard deviation allows us to use the standard normal distribution.</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5</a:t>
            </a:fld>
            <a:endParaRPr lang="en-US" dirty="0"/>
          </a:p>
        </p:txBody>
      </p:sp>
    </p:spTree>
    <p:extLst>
      <p:ext uri="{BB962C8B-B14F-4D97-AF65-F5344CB8AC3E}">
        <p14:creationId xmlns:p14="http://schemas.microsoft.com/office/powerpoint/2010/main" val="30998515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steps are the same for a 90% confidence interval. In</a:t>
            </a:r>
            <a:r>
              <a:rPr lang="en-US" baseline="0" dirty="0"/>
              <a:t> fact, we can select any value between 0 and 100% and find the corresponding value for z. Use the standard normal table found in Appendix B.</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6</a:t>
            </a:fld>
            <a:endParaRPr lang="en-US" dirty="0"/>
          </a:p>
        </p:txBody>
      </p:sp>
    </p:spTree>
    <p:extLst>
      <p:ext uri="{BB962C8B-B14F-4D97-AF65-F5344CB8AC3E}">
        <p14:creationId xmlns:p14="http://schemas.microsoft.com/office/powerpoint/2010/main" val="19422014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example, using the sample mean to construct</a:t>
            </a:r>
            <a:r>
              <a:rPr lang="en-US" baseline="0" dirty="0"/>
              <a:t> the confidence interval results in</a:t>
            </a:r>
            <a:r>
              <a:rPr lang="en-US" dirty="0"/>
              <a:t> endpoint values of</a:t>
            </a:r>
            <a:r>
              <a:rPr lang="en-US" baseline="0" dirty="0"/>
              <a:t> $44,846 and $45,994. T</a:t>
            </a:r>
            <a:r>
              <a:rPr lang="en-US" dirty="0"/>
              <a:t>o</a:t>
            </a:r>
            <a:r>
              <a:rPr lang="en-US" baseline="0" dirty="0"/>
              <a:t> extend the interpretation of these results,</a:t>
            </a:r>
            <a:r>
              <a:rPr lang="en-US" dirty="0"/>
              <a:t> suppose we select</a:t>
            </a:r>
            <a:r>
              <a:rPr lang="en-US" baseline="0" dirty="0"/>
              <a:t> many samples of 49 store managers, perhaps several hundred. For each sample, we compute the mean of the sample and then construct a 95% confidence interval. We could expect about 95% of these intervals to contain the population mean. About 5% of the intervals would not contain the population mean. This is due to sampling error and is the risk we assume when we select the level of confidence.</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7</a:t>
            </a:fld>
            <a:endParaRPr lang="en-US" dirty="0"/>
          </a:p>
        </p:txBody>
      </p:sp>
    </p:spTree>
    <p:extLst>
      <p:ext uri="{BB962C8B-B14F-4D97-AF65-F5344CB8AC3E}">
        <p14:creationId xmlns:p14="http://schemas.microsoft.com/office/powerpoint/2010/main" val="26828613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US" dirty="0"/>
                  <a:t>In most sampling situations the population standard deviation is not known. In this example, since we do not know,</a:t>
                </a:r>
                <a:r>
                  <a:rPr lang="en-US" baseline="0" dirty="0"/>
                  <a:t> we cannot use formula (9-1). However, we can use the sample standard deviation, s, as an estimate of </a:t>
                </a:r>
                <a:r>
                  <a:rPr lang="en-US" i="1" baseline="0" dirty="0"/>
                  <a:t>σ</a:t>
                </a:r>
                <a:r>
                  <a:rPr lang="en-US" baseline="0" dirty="0"/>
                  <a:t> and replace the z distribution with the t distribution and use formula (9-2).</a:t>
                </a:r>
                <a:endParaRPr lang="en-US" dirty="0"/>
              </a:p>
            </p:txBody>
          </p:sp>
        </mc:Choice>
        <mc:Fallback xmlns="">
          <p:sp>
            <p:nvSpPr>
              <p:cNvPr id="3" name="Notes Placeholder 2"/>
              <p:cNvSpPr>
                <a:spLocks noGrp="1"/>
              </p:cNvSpPr>
              <p:nvPr>
                <p:ph type="body" idx="1"/>
              </p:nvPr>
            </p:nvSpPr>
            <p:spPr/>
            <p:txBody>
              <a:bodyPr/>
              <a:lstStyle/>
              <a:p>
                <a:r>
                  <a:rPr lang="en-US" dirty="0" smtClean="0"/>
                  <a:t>In most sampling situations the population standard deviation is not known. In this example, since we do not know </a:t>
                </a:r>
                <a:r>
                  <a:rPr lang="en-US" i="0" smtClean="0">
                    <a:latin typeface="Cambria Math"/>
                    <a:ea typeface="Cambria Math"/>
                  </a:rPr>
                  <a:t>"σ"</a:t>
                </a:r>
                <a:r>
                  <a:rPr lang="en-US" dirty="0" smtClean="0"/>
                  <a:t>,</a:t>
                </a:r>
                <a:r>
                  <a:rPr lang="en-US" baseline="0" dirty="0" smtClean="0"/>
                  <a:t> we cannot use formula 9-1. However, we can use the sample standard deviation as an estimate of </a:t>
                </a:r>
                <a:r>
                  <a:rPr lang="en-US" i="0" smtClean="0">
                    <a:latin typeface="Cambria Math"/>
                    <a:ea typeface="Cambria Math"/>
                  </a:rPr>
                  <a:t>"σ</a:t>
                </a:r>
                <a:r>
                  <a:rPr lang="en-US" b="0" i="0" smtClean="0">
                    <a:latin typeface="Cambria Math"/>
                    <a:ea typeface="Cambria Math"/>
                  </a:rPr>
                  <a:t>,"</a:t>
                </a:r>
                <a:r>
                  <a:rPr lang="en-US" baseline="0" dirty="0" smtClean="0"/>
                  <a:t>  and replace the z distribution with the t distribution.</a:t>
                </a:r>
                <a:endParaRPr lang="en-US" dirty="0"/>
              </a:p>
            </p:txBody>
          </p:sp>
        </mc:Fallback>
      </mc:AlternateContent>
      <p:sp>
        <p:nvSpPr>
          <p:cNvPr id="4" name="Slide Number Placeholder 3"/>
          <p:cNvSpPr>
            <a:spLocks noGrp="1"/>
          </p:cNvSpPr>
          <p:nvPr>
            <p:ph type="sldNum" sz="quarter" idx="10"/>
          </p:nvPr>
        </p:nvSpPr>
        <p:spPr/>
        <p:txBody>
          <a:bodyPr/>
          <a:lstStyle/>
          <a:p>
            <a:fld id="{7B67C953-863B-418B-800D-0BB9606FF8AB}" type="slidenum">
              <a:rPr lang="en-US" smtClean="0"/>
              <a:t>8</a:t>
            </a:fld>
            <a:endParaRPr lang="en-US" dirty="0"/>
          </a:p>
        </p:txBody>
      </p:sp>
    </p:spTree>
    <p:extLst>
      <p:ext uri="{BB962C8B-B14F-4D97-AF65-F5344CB8AC3E}">
        <p14:creationId xmlns:p14="http://schemas.microsoft.com/office/powerpoint/2010/main" val="5767126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If we know the population standard deviation, then we use </a:t>
            </a:r>
            <a:r>
              <a:rPr lang="en-US" sz="1200" b="0" i="1" u="none" strike="noStrike" kern="1200" baseline="0" dirty="0">
                <a:solidFill>
                  <a:schemeClr val="tx1"/>
                </a:solidFill>
                <a:latin typeface="+mn-lt"/>
                <a:ea typeface="+mn-ea"/>
                <a:cs typeface="+mn-cs"/>
              </a:rPr>
              <a:t>z. </a:t>
            </a:r>
            <a:r>
              <a:rPr lang="en-US" sz="1200" b="0" i="0" u="none" strike="noStrike" kern="1200" baseline="0" dirty="0">
                <a:solidFill>
                  <a:schemeClr val="tx1"/>
                </a:solidFill>
                <a:latin typeface="+mn-lt"/>
                <a:ea typeface="+mn-ea"/>
                <a:cs typeface="+mn-cs"/>
              </a:rPr>
              <a:t>If we do not know the population standard deviation, then we must use </a:t>
            </a:r>
            <a:r>
              <a:rPr lang="en-US" sz="1200" b="0" i="1" u="none" strike="noStrike" kern="1200" baseline="0" dirty="0">
                <a:solidFill>
                  <a:schemeClr val="tx1"/>
                </a:solidFill>
                <a:latin typeface="+mn-lt"/>
                <a:ea typeface="+mn-ea"/>
                <a:cs typeface="+mn-cs"/>
              </a:rPr>
              <a:t>t. </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9</a:t>
            </a:fld>
            <a:endParaRPr lang="en-US" dirty="0"/>
          </a:p>
        </p:txBody>
      </p:sp>
    </p:spTree>
    <p:extLst>
      <p:ext uri="{BB962C8B-B14F-4D97-AF65-F5344CB8AC3E}">
        <p14:creationId xmlns:p14="http://schemas.microsoft.com/office/powerpoint/2010/main" val="19071323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characteristics</a:t>
            </a:r>
            <a:r>
              <a:rPr lang="en-US" baseline="0" dirty="0"/>
              <a:t> of the t distribution are based on the assumption that the population of interest is normal, or nearly normal. As sample size increases, however, the t distribution approaches the standard normal distribution.</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10</a:t>
            </a:fld>
            <a:endParaRPr lang="en-US" dirty="0"/>
          </a:p>
        </p:txBody>
      </p:sp>
    </p:spTree>
    <p:extLst>
      <p:ext uri="{BB962C8B-B14F-4D97-AF65-F5344CB8AC3E}">
        <p14:creationId xmlns:p14="http://schemas.microsoft.com/office/powerpoint/2010/main" val="25932481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a:t>Click to edit Master title style</a:t>
            </a:r>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17" name="Footer Placeholder 16"/>
          <p:cNvSpPr>
            <a:spLocks noGrp="1"/>
          </p:cNvSpPr>
          <p:nvPr>
            <p:ph type="ftr" sz="quarter" idx="11"/>
          </p:nvPr>
        </p:nvSpPr>
        <p:spPr>
          <a:xfrm>
            <a:off x="2438400" y="6355080"/>
            <a:ext cx="3934968" cy="365760"/>
          </a:xfrm>
        </p:spPr>
        <p:txBody>
          <a:bodyPr/>
          <a:lstStyle>
            <a:lvl1pPr>
              <a:defRPr sz="1000"/>
            </a:lvl1pPr>
          </a:lstStyle>
          <a:p>
            <a:r>
              <a:rPr lang="en-US" dirty="0" smtClean="0"/>
              <a:t>Copyright © 2022 McGraw-Hill Education. All rights reserved. No reproduction or distribution without the prior written consent of McGraw-Hill Education.</a:t>
            </a:r>
            <a:endParaRPr lang="en-US" dirty="0"/>
          </a:p>
        </p:txBody>
      </p:sp>
      <p:sp>
        <p:nvSpPr>
          <p:cNvPr id="29" name="Slide Number Placeholder 28"/>
          <p:cNvSpPr>
            <a:spLocks noGrp="1"/>
          </p:cNvSpPr>
          <p:nvPr>
            <p:ph type="sldNum" sz="quarter" idx="12"/>
          </p:nvPr>
        </p:nvSpPr>
        <p:spPr>
          <a:xfrm>
            <a:off x="1216152" y="6355080"/>
            <a:ext cx="1219200" cy="365760"/>
          </a:xfrm>
        </p:spPr>
        <p:txBody>
          <a:bodyPr/>
          <a:lstStyle/>
          <a:p>
            <a:r>
              <a:rPr lang="en-US" dirty="0"/>
              <a:t>9-</a:t>
            </a:r>
            <a:fld id="{A68F1C3D-7991-4430-8FD2-6BE0AA8A1311}" type="slidenum">
              <a:rPr lang="en-US" smtClean="0"/>
              <a:pPr/>
              <a:t>‹#›</a:t>
            </a:fld>
            <a:endParaRPr lang="en-US" dirty="0"/>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6400800" y="6356350"/>
            <a:ext cx="2289048" cy="365760"/>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fld id="{A68F1C3D-7991-4430-8FD2-6BE0AA8A1311}"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6400800" y="6356350"/>
            <a:ext cx="2289048" cy="365760"/>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fld id="{A68F1C3D-7991-4430-8FD2-6BE0AA8A1311}" type="slidenum">
              <a:rPr lang="en-US" smtClean="0"/>
              <a:t>‹#›</a:t>
            </a:fld>
            <a:endParaRPr lang="en-US" dirty="0"/>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5" name="Footer Placeholder 4"/>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r>
              <a:rPr lang="en-US" dirty="0"/>
              <a:t>9-</a:t>
            </a:r>
            <a:fld id="{F38DF745-7D3F-47F4-83A3-874385CFAA69}" type="slidenum">
              <a:rPr lang="en-US" smtClean="0"/>
              <a:pPr/>
              <a:t>‹#›</a:t>
            </a:fld>
            <a:endParaRPr lang="en-US" dirty="0"/>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a:t>Click to edit Master title style</a:t>
            </a:r>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a:xfrm>
            <a:off x="6400800" y="6355080"/>
            <a:ext cx="2286000" cy="365760"/>
          </a:xfrm>
          <a:prstGeom prst="rect">
            <a:avLst/>
          </a:prstGeom>
        </p:spPr>
        <p:txBody>
          <a:bodyPr/>
          <a:lstStyle/>
          <a:p>
            <a:endParaRPr lang="en-US" dirty="0"/>
          </a:p>
        </p:txBody>
      </p:sp>
      <p:sp>
        <p:nvSpPr>
          <p:cNvPr id="5" name="Footer Placeholder 4"/>
          <p:cNvSpPr>
            <a:spLocks noGrp="1"/>
          </p:cNvSpPr>
          <p:nvPr>
            <p:ph type="ftr" sz="quarter" idx="11"/>
          </p:nvPr>
        </p:nvSpPr>
        <p:spPr>
          <a:xfrm>
            <a:off x="2898648" y="6355080"/>
            <a:ext cx="347472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a:xfrm>
            <a:off x="1069848" y="6355080"/>
            <a:ext cx="1520952" cy="365760"/>
          </a:xfrm>
        </p:spPr>
        <p:txBody>
          <a:bodyPr/>
          <a:lstStyle/>
          <a:p>
            <a:fld id="{A68F1C3D-7991-4430-8FD2-6BE0AA8A1311}" type="slidenum">
              <a:rPr lang="en-US" smtClean="0"/>
              <a:t>‹#›</a:t>
            </a:fld>
            <a:endParaRPr lang="en-US" dirty="0"/>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a:t>Click to edit Master title style</a:t>
            </a:r>
          </a:p>
        </p:txBody>
      </p:sp>
      <p:sp>
        <p:nvSpPr>
          <p:cNvPr id="6" name="Footer Placeholder 5"/>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7" name="Slide Number Placeholder 6"/>
          <p:cNvSpPr>
            <a:spLocks noGrp="1"/>
          </p:cNvSpPr>
          <p:nvPr>
            <p:ph type="sldNum" sz="quarter" idx="12"/>
          </p:nvPr>
        </p:nvSpPr>
        <p:spPr/>
        <p:txBody>
          <a:bodyPr/>
          <a:lstStyle/>
          <a:p>
            <a:r>
              <a:rPr lang="en-US" dirty="0"/>
              <a:t>9-</a:t>
            </a:r>
            <a:fld id="{A68F1C3D-7991-4430-8FD2-6BE0AA8A1311}" type="slidenum">
              <a:rPr lang="en-US" smtClean="0"/>
              <a:pPr/>
              <a:t>‹#›</a:t>
            </a:fld>
            <a:endParaRPr lang="en-US" dirty="0"/>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a:t>Click to edit Master title style</a:t>
            </a:r>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8" name="Footer Placeholder 7"/>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9" name="Slide Number Placeholder 8"/>
          <p:cNvSpPr>
            <a:spLocks noGrp="1"/>
          </p:cNvSpPr>
          <p:nvPr>
            <p:ph type="sldNum" sz="quarter" idx="12"/>
          </p:nvPr>
        </p:nvSpPr>
        <p:spPr/>
        <p:txBody>
          <a:bodyPr/>
          <a:lstStyle/>
          <a:p>
            <a:r>
              <a:rPr lang="en-US" dirty="0"/>
              <a:t>9-</a:t>
            </a:r>
            <a:fld id="{A68F1C3D-7991-4430-8FD2-6BE0AA8A1311}" type="slidenum">
              <a:rPr lang="en-US" smtClean="0"/>
              <a:pPr/>
              <a:t>‹#›</a:t>
            </a:fld>
            <a:endParaRPr lang="en-US" dirty="0"/>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a:t>Click to edit Master title style</a:t>
            </a:r>
          </a:p>
        </p:txBody>
      </p:sp>
      <p:sp>
        <p:nvSpPr>
          <p:cNvPr id="4" name="Footer Placeholder 3"/>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5" name="Slide Number Placeholder 4"/>
          <p:cNvSpPr>
            <a:spLocks noGrp="1"/>
          </p:cNvSpPr>
          <p:nvPr>
            <p:ph type="sldNum" sz="quarter" idx="12"/>
          </p:nvPr>
        </p:nvSpPr>
        <p:spPr/>
        <p:txBody>
          <a:bodyPr/>
          <a:lstStyle/>
          <a:p>
            <a:r>
              <a:rPr lang="en-US" dirty="0"/>
              <a:t>9-</a:t>
            </a:r>
            <a:fld id="{A68F1C3D-7991-4430-8FD2-6BE0AA8A1311}" type="slidenum">
              <a:rPr lang="en-US" smtClean="0"/>
              <a:pPr/>
              <a:t>‹#›</a:t>
            </a:fld>
            <a:endParaRPr lang="en-US" dirty="0"/>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p:cNvSpPr>
            <a:spLocks noGrp="1"/>
          </p:cNvSpPr>
          <p:nvPr>
            <p:ph type="sldNum" sz="quarter" idx="12"/>
          </p:nvPr>
        </p:nvSpPr>
        <p:spPr/>
        <p:txBody>
          <a:bodyPr/>
          <a:lstStyle/>
          <a:p>
            <a:r>
              <a:rPr lang="en-US" dirty="0"/>
              <a:t>9-</a:t>
            </a:r>
            <a:fld id="{A68F1C3D-7991-4430-8FD2-6BE0AA8A1311}" type="slidenum">
              <a:rPr lang="en-US" smtClean="0"/>
              <a:pPr/>
              <a:t>‹#›</a:t>
            </a:fld>
            <a:endParaRPr lang="en-US" dirty="0"/>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a:t>Click to edit Master title style</a:t>
            </a:r>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a:xfrm>
            <a:off x="6400800" y="6356350"/>
            <a:ext cx="2289048" cy="365760"/>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7" name="Slide Number Placeholder 6"/>
          <p:cNvSpPr>
            <a:spLocks noGrp="1"/>
          </p:cNvSpPr>
          <p:nvPr>
            <p:ph type="sldNum" sz="quarter" idx="12"/>
          </p:nvPr>
        </p:nvSpPr>
        <p:spPr/>
        <p:txBody>
          <a:bodyPr/>
          <a:lstStyle/>
          <a:p>
            <a:fld id="{A68F1C3D-7991-4430-8FD2-6BE0AA8A1311}" type="slidenum">
              <a:rPr lang="en-US" smtClean="0"/>
              <a:t>‹#›</a:t>
            </a:fld>
            <a:endParaRPr lang="en-US" dirty="0"/>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a:t>Click to edit Master title style</a:t>
            </a:r>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dirty="0"/>
              <a:t>Click icon to add picture</a:t>
            </a:r>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a:xfrm>
            <a:off x="6400800" y="6356350"/>
            <a:ext cx="2289048" cy="365760"/>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7" name="Slide Number Placeholder 6"/>
          <p:cNvSpPr>
            <a:spLocks noGrp="1"/>
          </p:cNvSpPr>
          <p:nvPr>
            <p:ph type="sldNum" sz="quarter" idx="12"/>
          </p:nvPr>
        </p:nvSpPr>
        <p:spPr/>
        <p:txBody>
          <a:bodyPr/>
          <a:lstStyle/>
          <a:p>
            <a:fld id="{A68F1C3D-7991-4430-8FD2-6BE0AA8A1311}" type="slidenum">
              <a:rPr lang="en-US" smtClean="0"/>
              <a:t>‹#›</a:t>
            </a:fld>
            <a:endParaRPr lang="en-US" dirty="0"/>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a:t>Click to edit Master title style</a:t>
            </a:r>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3" name="Footer Placeholder 2"/>
          <p:cNvSpPr>
            <a:spLocks noGrp="1"/>
          </p:cNvSpPr>
          <p:nvPr>
            <p:ph type="ftr" sz="quarter" idx="3"/>
          </p:nvPr>
        </p:nvSpPr>
        <p:spPr>
          <a:xfrm>
            <a:off x="2133600" y="6356350"/>
            <a:ext cx="4270248" cy="365760"/>
          </a:xfrm>
          <a:prstGeom prst="rect">
            <a:avLst/>
          </a:prstGeom>
        </p:spPr>
        <p:txBody>
          <a:bodyPr vert="horz"/>
          <a:lstStyle>
            <a:lvl1pPr algn="r" eaLnBrk="1" latinLnBrk="0" hangingPunct="1">
              <a:defRPr kumimoji="0" sz="1200">
                <a:solidFill>
                  <a:schemeClr val="tx2"/>
                </a:solidFill>
              </a:defRPr>
            </a:lvl1pPr>
          </a:lstStyle>
          <a:p>
            <a:r>
              <a:rPr lang="en-US" dirty="0" smtClean="0"/>
              <a:t>Copyright © 2022 McGraw-Hill Education. All rights reserved. No reproduction or distribution without the prior written consent of McGraw-Hill Education.</a:t>
            </a:r>
            <a:endParaRPr lang="en-US" dirty="0"/>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r>
              <a:rPr lang="en-US" dirty="0"/>
              <a:t>9-</a:t>
            </a:r>
            <a:fld id="{A68F1C3D-7991-4430-8FD2-6BE0AA8A1311}" type="slidenum">
              <a:rPr lang="en-US" smtClean="0"/>
              <a:pPr/>
              <a:t>‹#›</a:t>
            </a:fld>
            <a:endParaRPr lang="en-US" dirty="0"/>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dt="0"/>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 Id="rId3"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 Id="rId3" Type="http://schemas.openxmlformats.org/officeDocument/2006/relationships/image" Target="../media/image2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 Id="rId3" Type="http://schemas.openxmlformats.org/officeDocument/2006/relationships/image" Target="../media/image2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4" Type="http://schemas.openxmlformats.org/officeDocument/2006/relationships/image" Target="../media/image3.png"/><Relationship Id="rId5" Type="http://schemas.openxmlformats.org/officeDocument/2006/relationships/oleObject" Target="../embeddings/oleObject1.bin"/><Relationship Id="rId6" Type="http://schemas.openxmlformats.org/officeDocument/2006/relationships/image" Target="../media/image2.wmf"/><Relationship Id="rId7" Type="http://schemas.openxmlformats.org/officeDocument/2006/relationships/image" Target="../media/image4.pn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a:t>Estimation and Confidence Intervals</a:t>
            </a:r>
          </a:p>
        </p:txBody>
      </p:sp>
      <p:sp>
        <p:nvSpPr>
          <p:cNvPr id="3" name="Subtitle 2"/>
          <p:cNvSpPr>
            <a:spLocks noGrp="1"/>
          </p:cNvSpPr>
          <p:nvPr>
            <p:ph type="subTitle" idx="1"/>
          </p:nvPr>
        </p:nvSpPr>
        <p:spPr/>
        <p:txBody>
          <a:bodyPr/>
          <a:lstStyle/>
          <a:p>
            <a:r>
              <a:rPr lang="en-US" dirty="0"/>
              <a:t>Chapter 9</a:t>
            </a:r>
          </a:p>
        </p:txBody>
      </p:sp>
      <p:sp>
        <p:nvSpPr>
          <p:cNvPr id="5" name="Footer Placeholder 4"/>
          <p:cNvSpPr>
            <a:spLocks noGrp="1"/>
          </p:cNvSpPr>
          <p:nvPr>
            <p:ph type="ftr" sz="quarter" idx="11"/>
          </p:nvPr>
        </p:nvSpPr>
        <p:spPr>
          <a:xfrm>
            <a:off x="2438400" y="6355080"/>
            <a:ext cx="58674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p:cNvSpPr>
            <a:spLocks noGrp="1"/>
          </p:cNvSpPr>
          <p:nvPr>
            <p:ph type="sldNum" sz="quarter" idx="12"/>
          </p:nvPr>
        </p:nvSpPr>
        <p:spPr/>
        <p:txBody>
          <a:bodyPr/>
          <a:lstStyle/>
          <a:p>
            <a:r>
              <a:rPr lang="en-US" dirty="0"/>
              <a:t>9-</a:t>
            </a:r>
            <a:fld id="{A68F1C3D-7991-4430-8FD2-6BE0AA8A1311}" type="slidenum">
              <a:rPr lang="en-US" smtClean="0"/>
              <a:pPr/>
              <a:t>1</a:t>
            </a:fld>
            <a:endParaRPr lang="en-US" dirty="0"/>
          </a:p>
        </p:txBody>
      </p:sp>
    </p:spTree>
    <p:extLst>
      <p:ext uri="{BB962C8B-B14F-4D97-AF65-F5344CB8AC3E}">
        <p14:creationId xmlns:p14="http://schemas.microsoft.com/office/powerpoint/2010/main" val="28177947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Characteristics of the t Distribution</a:t>
            </a:r>
          </a:p>
        </p:txBody>
      </p:sp>
      <p:sp>
        <p:nvSpPr>
          <p:cNvPr id="3" name="Footer Placeholder 2"/>
          <p:cNvSpPr>
            <a:spLocks noGrp="1"/>
          </p:cNvSpPr>
          <p:nvPr>
            <p:ph type="ftr" sz="quarter" idx="11"/>
          </p:nvPr>
        </p:nvSpPr>
        <p:spPr>
          <a:xfrm>
            <a:off x="2133600" y="6356350"/>
            <a:ext cx="65532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normAutofit/>
          </a:bodyPr>
          <a:lstStyle/>
          <a:p>
            <a:r>
              <a:rPr lang="en-US" sz="2400" dirty="0"/>
              <a:t>The t distribution is a continuous distribution</a:t>
            </a:r>
          </a:p>
          <a:p>
            <a:r>
              <a:rPr lang="en-US" sz="2400" dirty="0"/>
              <a:t>It is bell-shaped and symmetrical</a:t>
            </a:r>
          </a:p>
          <a:p>
            <a:r>
              <a:rPr lang="en-US" sz="2400" dirty="0"/>
              <a:t>It is flatter, or more spread out, than the standard normal distribution</a:t>
            </a:r>
          </a:p>
          <a:p>
            <a:r>
              <a:rPr lang="en-US" sz="2400" dirty="0"/>
              <a:t>There is a family of t distributions, depending on the number of degrees of freedom; the degrees of freedom are based on the sample size, n.</a:t>
            </a:r>
          </a:p>
        </p:txBody>
      </p:sp>
      <p:sp>
        <p:nvSpPr>
          <p:cNvPr id="6" name="Slide Number Placeholder 5"/>
          <p:cNvSpPr>
            <a:spLocks noGrp="1"/>
          </p:cNvSpPr>
          <p:nvPr>
            <p:ph type="sldNum" sz="quarter" idx="12"/>
          </p:nvPr>
        </p:nvSpPr>
        <p:spPr/>
        <p:txBody>
          <a:bodyPr/>
          <a:lstStyle/>
          <a:p>
            <a:r>
              <a:rPr lang="en-US" dirty="0"/>
              <a:t>9-</a:t>
            </a:r>
            <a:fld id="{F38DF745-7D3F-47F4-83A3-874385CFAA69}" type="slidenum">
              <a:rPr lang="en-US" smtClean="0"/>
              <a:pPr/>
              <a:t>10</a:t>
            </a:fld>
            <a:endParaRPr lang="en-US" dirty="0"/>
          </a:p>
        </p:txBody>
      </p:sp>
      <p:pic>
        <p:nvPicPr>
          <p:cNvPr id="7" name="Picture 6"/>
          <p:cNvPicPr>
            <a:picLocks noChangeAspect="1"/>
          </p:cNvPicPr>
          <p:nvPr/>
        </p:nvPicPr>
        <p:blipFill>
          <a:blip r:embed="rId3"/>
          <a:stretch>
            <a:fillRect/>
          </a:stretch>
        </p:blipFill>
        <p:spPr>
          <a:xfrm>
            <a:off x="3429000" y="3823906"/>
            <a:ext cx="5029200" cy="2333054"/>
          </a:xfrm>
          <a:prstGeom prst="rect">
            <a:avLst/>
          </a:prstGeom>
        </p:spPr>
      </p:pic>
    </p:spTree>
    <p:extLst>
      <p:ext uri="{BB962C8B-B14F-4D97-AF65-F5344CB8AC3E}">
        <p14:creationId xmlns:p14="http://schemas.microsoft.com/office/powerpoint/2010/main" val="2519292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Finding a Value of t</a:t>
            </a:r>
          </a:p>
        </p:txBody>
      </p:sp>
      <p:sp>
        <p:nvSpPr>
          <p:cNvPr id="3" name="Footer Placeholder 2"/>
          <p:cNvSpPr>
            <a:spLocks noGrp="1"/>
          </p:cNvSpPr>
          <p:nvPr>
            <p:ph type="ftr" sz="quarter" idx="11"/>
          </p:nvPr>
        </p:nvSpPr>
        <p:spPr>
          <a:xfrm>
            <a:off x="2133600" y="6356350"/>
            <a:ext cx="65532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r>
              <a:rPr lang="en-US" dirty="0"/>
              <a:t>First assume the population is normal</a:t>
            </a:r>
          </a:p>
          <a:p>
            <a:r>
              <a:rPr lang="en-US" dirty="0"/>
              <a:t>Using Appendix B.5, move across the columns identified for confidence intervals</a:t>
            </a:r>
          </a:p>
          <a:p>
            <a:r>
              <a:rPr lang="en-US" dirty="0"/>
              <a:t>In the next example, we want to use the 95% level of confidence, so move to that column</a:t>
            </a:r>
          </a:p>
          <a:p>
            <a:r>
              <a:rPr lang="en-US" dirty="0"/>
              <a:t>Then find df, the </a:t>
            </a:r>
            <a:br>
              <a:rPr lang="en-US" dirty="0"/>
            </a:br>
            <a:r>
              <a:rPr lang="en-US" dirty="0"/>
              <a:t>degrees of freedom, n-1</a:t>
            </a:r>
          </a:p>
        </p:txBody>
      </p:sp>
      <p:sp>
        <p:nvSpPr>
          <p:cNvPr id="7" name="Slide Number Placeholder 6"/>
          <p:cNvSpPr>
            <a:spLocks noGrp="1"/>
          </p:cNvSpPr>
          <p:nvPr>
            <p:ph type="sldNum" sz="quarter" idx="12"/>
          </p:nvPr>
        </p:nvSpPr>
        <p:spPr/>
        <p:txBody>
          <a:bodyPr/>
          <a:lstStyle/>
          <a:p>
            <a:r>
              <a:rPr lang="en-US" dirty="0"/>
              <a:t>9-</a:t>
            </a:r>
            <a:fld id="{F38DF745-7D3F-47F4-83A3-874385CFAA69}" type="slidenum">
              <a:rPr lang="en-US" smtClean="0"/>
              <a:pPr/>
              <a:t>11</a:t>
            </a:fld>
            <a:endParaRPr lang="en-US" dirty="0"/>
          </a:p>
        </p:txBody>
      </p:sp>
      <p:pic>
        <p:nvPicPr>
          <p:cNvPr id="5" name="Picture 4" descr="Screen Shot 2020-10-30 at 11.21.56 A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43400" y="3429000"/>
            <a:ext cx="4320147" cy="2866215"/>
          </a:xfrm>
          <a:prstGeom prst="rect">
            <a:avLst/>
          </a:prstGeom>
        </p:spPr>
      </p:pic>
    </p:spTree>
    <p:extLst>
      <p:ext uri="{BB962C8B-B14F-4D97-AF65-F5344CB8AC3E}">
        <p14:creationId xmlns:p14="http://schemas.microsoft.com/office/powerpoint/2010/main" val="30625476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Level of Confidence, </a:t>
            </a:r>
            <a:r>
              <a:rPr lang="en-US" i="1" dirty="0"/>
              <a:t>t</a:t>
            </a:r>
            <a:r>
              <a:rPr lang="en-US" dirty="0"/>
              <a:t> Example</a:t>
            </a:r>
          </a:p>
        </p:txBody>
      </p:sp>
      <p:sp>
        <p:nvSpPr>
          <p:cNvPr id="3" name="Footer Placeholder 2"/>
          <p:cNvSpPr>
            <a:spLocks noGrp="1"/>
          </p:cNvSpPr>
          <p:nvPr>
            <p:ph type="ftr" sz="quarter" idx="11"/>
          </p:nvPr>
        </p:nvSpPr>
        <p:spPr>
          <a:xfrm>
            <a:off x="2133600" y="6356350"/>
            <a:ext cx="65532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5" name="TextBox 4"/>
          <p:cNvSpPr txBox="1"/>
          <p:nvPr/>
        </p:nvSpPr>
        <p:spPr>
          <a:xfrm>
            <a:off x="914400" y="1600200"/>
            <a:ext cx="7315200" cy="1908215"/>
          </a:xfrm>
          <a:prstGeom prst="rect">
            <a:avLst/>
          </a:prstGeom>
          <a:solidFill>
            <a:schemeClr val="bg2"/>
          </a:solidFill>
          <a:ln>
            <a:solidFill>
              <a:schemeClr val="accent6"/>
            </a:solidFill>
          </a:ln>
        </p:spPr>
        <p:txBody>
          <a:bodyPr wrap="square" rtlCol="0">
            <a:spAutoFit/>
          </a:bodyPr>
          <a:lstStyle/>
          <a:p>
            <a:pPr>
              <a:spcBef>
                <a:spcPts val="1200"/>
              </a:spcBef>
            </a:pPr>
            <a:r>
              <a:rPr lang="en-US" dirty="0"/>
              <a:t>A tire manufacturer wishes to investigate the tread life of its tires. A sample of 10 tires driven 50,000 miles revealed a sample mean of 0.32 inch of tread remaining with a standard deviation of 0.09 inch. Construct a 95% confidence interval for the population mean. </a:t>
            </a:r>
          </a:p>
          <a:p>
            <a:pPr>
              <a:spcBef>
                <a:spcPts val="1200"/>
              </a:spcBef>
            </a:pPr>
            <a:r>
              <a:rPr lang="en-US" dirty="0"/>
              <a:t>Would it be reasonable for the manufacturer to conclude that after 50,000 miles the population mean amount of tread remaining is 0.30 inch?</a:t>
            </a:r>
          </a:p>
        </p:txBody>
      </p:sp>
      <p:sp>
        <p:nvSpPr>
          <p:cNvPr id="4" name="Slide Number Placeholder 3"/>
          <p:cNvSpPr>
            <a:spLocks noGrp="1"/>
          </p:cNvSpPr>
          <p:nvPr>
            <p:ph type="sldNum" sz="quarter" idx="12"/>
          </p:nvPr>
        </p:nvSpPr>
        <p:spPr/>
        <p:txBody>
          <a:bodyPr/>
          <a:lstStyle/>
          <a:p>
            <a:r>
              <a:rPr lang="en-US" dirty="0"/>
              <a:t>9-</a:t>
            </a:r>
            <a:fld id="{A68F1C3D-7991-4430-8FD2-6BE0AA8A1311}" type="slidenum">
              <a:rPr lang="en-US" smtClean="0"/>
              <a:pPr/>
              <a:t>12</a:t>
            </a:fld>
            <a:endParaRPr lang="en-US" dirty="0"/>
          </a:p>
        </p:txBody>
      </p:sp>
      <mc:AlternateContent xmlns:mc="http://schemas.openxmlformats.org/markup-compatibility/2006" xmlns:a14="http://schemas.microsoft.com/office/drawing/2010/main">
        <mc:Choice Requires="a14">
          <p:sp>
            <p:nvSpPr>
              <p:cNvPr id="8" name="TextBox 7"/>
              <p:cNvSpPr txBox="1"/>
              <p:nvPr/>
            </p:nvSpPr>
            <p:spPr>
              <a:xfrm>
                <a:off x="914400" y="3810000"/>
                <a:ext cx="7315200" cy="2255746"/>
              </a:xfrm>
              <a:prstGeom prst="rect">
                <a:avLst/>
              </a:prstGeom>
              <a:solidFill>
                <a:schemeClr val="bg2"/>
              </a:solidFill>
              <a:ln>
                <a:solidFill>
                  <a:schemeClr val="accent6"/>
                </a:solidFill>
              </a:ln>
            </p:spPr>
            <p:txBody>
              <a:bodyPr wrap="square" rtlCol="0">
                <a:spAutoFit/>
              </a:bodyPr>
              <a:lstStyle/>
              <a:p>
                <a:pPr algn="ctr"/>
                <a14:m>
                  <m:oMath xmlns:m="http://schemas.openxmlformats.org/officeDocument/2006/math" xmlns="">
                    <m:acc>
                      <m:accPr>
                        <m:chr m:val="̅"/>
                        <m:ctrlPr>
                          <a:rPr lang="en-US" i="1" smtClean="0">
                            <a:latin typeface="Cambria Math" panose="02040503050406030204" pitchFamily="18" charset="0"/>
                          </a:rPr>
                        </m:ctrlPr>
                      </m:accPr>
                      <m:e>
                        <m:r>
                          <m:rPr>
                            <m:nor/>
                          </m:rPr>
                          <a:rPr lang="en-US" b="0" i="0" smtClean="0">
                            <a:latin typeface="Cambria Math"/>
                          </a:rPr>
                          <m:t>x</m:t>
                        </m:r>
                      </m:e>
                    </m:acc>
                  </m:oMath>
                </a14:m>
                <a:r>
                  <a:rPr lang="en-US" dirty="0"/>
                  <a:t> </a:t>
                </a:r>
                <a14:m>
                  <m:oMath xmlns:m="http://schemas.openxmlformats.org/officeDocument/2006/math" xmlns="">
                    <m:r>
                      <m:rPr>
                        <m:nor/>
                      </m:rPr>
                      <a:rPr lang="en-US" i="0" dirty="0" smtClean="0">
                        <a:latin typeface="Cambria Math"/>
                        <a:ea typeface="Cambria Math"/>
                      </a:rPr>
                      <m:t>±</m:t>
                    </m:r>
                    <m:r>
                      <m:rPr>
                        <m:nor/>
                      </m:rPr>
                      <a:rPr lang="en-US" b="0" i="0" dirty="0" smtClean="0">
                        <a:latin typeface="Cambria Math"/>
                        <a:ea typeface="Cambria Math"/>
                      </a:rPr>
                      <m:t>  </m:t>
                    </m:r>
                    <m:r>
                      <m:rPr>
                        <m:nor/>
                      </m:rPr>
                      <a:rPr lang="en-US" b="0" i="0" dirty="0" smtClean="0">
                        <a:latin typeface="Cambria Math"/>
                        <a:ea typeface="Cambria Math"/>
                      </a:rPr>
                      <m:t>t</m:t>
                    </m:r>
                    <m:r>
                      <m:rPr>
                        <m:nor/>
                      </m:rPr>
                      <a:rPr lang="en-US" b="0" i="0" dirty="0" smtClean="0">
                        <a:latin typeface="Cambria Math"/>
                        <a:ea typeface="Cambria Math"/>
                      </a:rPr>
                      <m:t> </m:t>
                    </m:r>
                    <m:f>
                      <m:fPr>
                        <m:ctrlPr>
                          <a:rPr lang="en-US" b="0" i="1" dirty="0" smtClean="0">
                            <a:latin typeface="Cambria Math" panose="02040503050406030204" pitchFamily="18" charset="0"/>
                            <a:ea typeface="Cambria Math"/>
                          </a:rPr>
                        </m:ctrlPr>
                      </m:fPr>
                      <m:num>
                        <m:r>
                          <m:rPr>
                            <m:nor/>
                          </m:rPr>
                          <a:rPr lang="en-US" b="0" i="0" dirty="0" smtClean="0">
                            <a:latin typeface="Cambria Math"/>
                            <a:ea typeface="Cambria Math"/>
                          </a:rPr>
                          <m:t>s</m:t>
                        </m:r>
                      </m:num>
                      <m:den>
                        <m:rad>
                          <m:radPr>
                            <m:degHide m:val="on"/>
                            <m:ctrlPr>
                              <a:rPr lang="en-US" b="0" i="1" dirty="0" smtClean="0">
                                <a:latin typeface="Cambria Math" panose="02040503050406030204" pitchFamily="18" charset="0"/>
                                <a:ea typeface="Cambria Math"/>
                              </a:rPr>
                            </m:ctrlPr>
                          </m:radPr>
                          <m:deg/>
                          <m:e>
                            <m:r>
                              <m:rPr>
                                <m:nor/>
                              </m:rPr>
                              <a:rPr lang="en-US" b="0" i="0" dirty="0" smtClean="0">
                                <a:latin typeface="Cambria Math"/>
                                <a:ea typeface="Cambria Math"/>
                              </a:rPr>
                              <m:t>n</m:t>
                            </m:r>
                          </m:e>
                        </m:rad>
                      </m:den>
                    </m:f>
                  </m:oMath>
                </a14:m>
                <a:r>
                  <a:rPr lang="en-US" dirty="0"/>
                  <a:t> = 0.32 </a:t>
                </a:r>
                <a14:m>
                  <m:oMath xmlns:m="http://schemas.openxmlformats.org/officeDocument/2006/math" xmlns="">
                    <m:r>
                      <m:rPr>
                        <m:nor/>
                      </m:rPr>
                      <a:rPr lang="en-US" dirty="0">
                        <a:latin typeface="Cambria Math"/>
                        <a:ea typeface="Cambria Math"/>
                      </a:rPr>
                      <m:t>±</m:t>
                    </m:r>
                  </m:oMath>
                </a14:m>
                <a:r>
                  <a:rPr lang="en-US" dirty="0"/>
                  <a:t> 2.262 </a:t>
                </a:r>
                <a14:m>
                  <m:oMath xmlns:m="http://schemas.openxmlformats.org/officeDocument/2006/math" xmlns="">
                    <m:f>
                      <m:fPr>
                        <m:ctrlPr>
                          <a:rPr lang="en-US" i="1" smtClean="0">
                            <a:latin typeface="Cambria Math" panose="02040503050406030204" pitchFamily="18" charset="0"/>
                          </a:rPr>
                        </m:ctrlPr>
                      </m:fPr>
                      <m:num>
                        <m:r>
                          <m:rPr>
                            <m:nor/>
                          </m:rPr>
                          <a:rPr lang="en-US" b="0" i="0" smtClean="0">
                            <a:latin typeface="Cambria Math"/>
                          </a:rPr>
                          <m:t>0.09</m:t>
                        </m:r>
                      </m:num>
                      <m:den>
                        <m:rad>
                          <m:radPr>
                            <m:degHide m:val="on"/>
                            <m:ctrlPr>
                              <a:rPr lang="en-US" i="1" smtClean="0">
                                <a:latin typeface="Cambria Math" panose="02040503050406030204" pitchFamily="18" charset="0"/>
                              </a:rPr>
                            </m:ctrlPr>
                          </m:radPr>
                          <m:deg/>
                          <m:e>
                            <m:r>
                              <m:rPr>
                                <m:nor/>
                              </m:rPr>
                              <a:rPr lang="en-US" b="0" i="0" smtClean="0">
                                <a:latin typeface="Cambria Math"/>
                              </a:rPr>
                              <m:t>10</m:t>
                            </m:r>
                          </m:e>
                        </m:rad>
                      </m:den>
                    </m:f>
                  </m:oMath>
                </a14:m>
                <a:r>
                  <a:rPr lang="en-US" dirty="0"/>
                  <a:t>  = 0.32 </a:t>
                </a:r>
                <a14:m>
                  <m:oMath xmlns:m="http://schemas.openxmlformats.org/officeDocument/2006/math" xmlns="">
                    <m:r>
                      <m:rPr>
                        <m:nor/>
                      </m:rPr>
                      <a:rPr lang="en-US" dirty="0">
                        <a:latin typeface="Cambria Math"/>
                        <a:ea typeface="Cambria Math"/>
                      </a:rPr>
                      <m:t>±</m:t>
                    </m:r>
                  </m:oMath>
                </a14:m>
                <a:r>
                  <a:rPr lang="en-US" dirty="0"/>
                  <a:t> 0.064</a:t>
                </a:r>
              </a:p>
              <a:p>
                <a:endParaRPr lang="en-US" dirty="0"/>
              </a:p>
              <a:p>
                <a:r>
                  <a:rPr lang="en-US" dirty="0"/>
                  <a:t>The endpoints of the confidence interval are 0.256 and 0.384.  The margin of error is 0.064. The manufacturer can be reasonably sure (95% confident) that the mean remaining tread depth is between 0.256 and 0.384 inch. </a:t>
                </a:r>
                <a:r>
                  <a:rPr lang="en-US" sz="1800" b="0" i="0" u="none" strike="noStrike" baseline="0" dirty="0">
                    <a:solidFill>
                      <a:srgbClr val="000000"/>
                    </a:solidFill>
                  </a:rPr>
                  <a:t>Because the value of 0.30 is in this interval, it is very likely that the mean of the population is 0.30 </a:t>
                </a:r>
                <a:endParaRPr lang="en-US" dirty="0"/>
              </a:p>
            </p:txBody>
          </p:sp>
        </mc:Choice>
        <mc:Fallback xmlns="">
          <p:sp>
            <p:nvSpPr>
              <p:cNvPr id="8" name="TextBox 7"/>
              <p:cNvSpPr txBox="1">
                <a:spLocks noRot="1" noChangeAspect="1" noMove="1" noResize="1" noEditPoints="1" noAdjustHandles="1" noChangeArrowheads="1" noChangeShapeType="1" noTextEdit="1"/>
              </p:cNvSpPr>
              <p:nvPr/>
            </p:nvSpPr>
            <p:spPr>
              <a:xfrm>
                <a:off x="914400" y="3810000"/>
                <a:ext cx="7315200" cy="2255746"/>
              </a:xfrm>
              <a:prstGeom prst="rect">
                <a:avLst/>
              </a:prstGeom>
              <a:blipFill>
                <a:blip r:embed="rId3"/>
                <a:stretch>
                  <a:fillRect l="-582" r="-1082" b="-3226"/>
                </a:stretch>
              </a:blipFill>
              <a:ln>
                <a:solidFill>
                  <a:schemeClr val="accent6"/>
                </a:solidFill>
              </a:ln>
            </p:spPr>
            <p:txBody>
              <a:bodyPr/>
              <a:lstStyle/>
              <a:p>
                <a:r>
                  <a:rPr lang="en-US">
                    <a:noFill/>
                  </a:rPr>
                  <a:t> </a:t>
                </a:r>
              </a:p>
            </p:txBody>
          </p:sp>
        </mc:Fallback>
      </mc:AlternateContent>
    </p:spTree>
    <p:extLst>
      <p:ext uri="{BB962C8B-B14F-4D97-AF65-F5344CB8AC3E}">
        <p14:creationId xmlns:p14="http://schemas.microsoft.com/office/powerpoint/2010/main" val="14912733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Confidence Intervals for Proportions</a:t>
            </a:r>
          </a:p>
        </p:txBody>
      </p:sp>
      <p:sp>
        <p:nvSpPr>
          <p:cNvPr id="3" name="Footer Placeholder 2"/>
          <p:cNvSpPr>
            <a:spLocks noGrp="1"/>
          </p:cNvSpPr>
          <p:nvPr>
            <p:ph type="ftr" sz="quarter" idx="11"/>
          </p:nvPr>
        </p:nvSpPr>
        <p:spPr>
          <a:xfrm>
            <a:off x="2133600" y="6356350"/>
            <a:ext cx="65532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a:xfrm>
            <a:off x="443345" y="1371600"/>
            <a:ext cx="8229600" cy="4937760"/>
          </a:xfrm>
        </p:spPr>
        <p:txBody>
          <a:bodyPr>
            <a:normAutofit fontScale="92500" lnSpcReduction="20000"/>
          </a:bodyPr>
          <a:lstStyle/>
          <a:p>
            <a:endParaRPr lang="en-US" dirty="0"/>
          </a:p>
          <a:p>
            <a:pPr marL="0" indent="0">
              <a:buNone/>
            </a:pPr>
            <a:endParaRPr lang="en-US" dirty="0"/>
          </a:p>
          <a:p>
            <a:r>
              <a:rPr lang="en-US" dirty="0"/>
              <a:t>A sample proportion, p, is found by x, the number of successes, divided by n, the number of observations</a:t>
            </a:r>
          </a:p>
          <a:p>
            <a:pPr marL="0" indent="0">
              <a:buNone/>
            </a:pPr>
            <a:endParaRPr lang="en-US" dirty="0"/>
          </a:p>
          <a:p>
            <a:pPr marL="0" indent="0">
              <a:buNone/>
            </a:pPr>
            <a:endParaRPr lang="en-US" dirty="0"/>
          </a:p>
          <a:p>
            <a:pPr marL="0" indent="0">
              <a:buNone/>
            </a:pPr>
            <a:endParaRPr lang="en-US" dirty="0"/>
          </a:p>
          <a:p>
            <a:pPr marL="0" indent="0">
              <a:buNone/>
            </a:pPr>
            <a:r>
              <a:rPr lang="en-US" dirty="0"/>
              <a:t>Examples</a:t>
            </a:r>
          </a:p>
          <a:p>
            <a:r>
              <a:rPr lang="en-US" dirty="0"/>
              <a:t>Southern Tech career services reports that 80% of its graduates enter the job market in a position related to their field of study</a:t>
            </a:r>
          </a:p>
          <a:p>
            <a:r>
              <a:rPr lang="en-US" dirty="0"/>
              <a:t>A recent study of married men between the ages 35 and 50 found that 63% felt that both partners should earn a living</a:t>
            </a:r>
          </a:p>
        </p:txBody>
      </p:sp>
      <p:sp>
        <p:nvSpPr>
          <p:cNvPr id="7" name="TextBox 6"/>
          <p:cNvSpPr txBox="1"/>
          <p:nvPr/>
        </p:nvSpPr>
        <p:spPr>
          <a:xfrm>
            <a:off x="1143000" y="1295400"/>
            <a:ext cx="6858000" cy="646331"/>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PROPORTION</a:t>
            </a:r>
            <a:r>
              <a:rPr lang="en-US" dirty="0"/>
              <a:t>  The fraction, ratio, or percent indicating the part of the sample or the population having a particular trait of interest.</a:t>
            </a:r>
          </a:p>
        </p:txBody>
      </p:sp>
      <p:sp>
        <p:nvSpPr>
          <p:cNvPr id="6" name="Slide Number Placeholder 5"/>
          <p:cNvSpPr>
            <a:spLocks noGrp="1"/>
          </p:cNvSpPr>
          <p:nvPr>
            <p:ph type="sldNum" sz="quarter" idx="12"/>
          </p:nvPr>
        </p:nvSpPr>
        <p:spPr/>
        <p:txBody>
          <a:bodyPr/>
          <a:lstStyle/>
          <a:p>
            <a:r>
              <a:rPr lang="en-US" dirty="0"/>
              <a:t>9-</a:t>
            </a:r>
            <a:fld id="{F38DF745-7D3F-47F4-83A3-874385CFAA69}" type="slidenum">
              <a:rPr lang="en-US" smtClean="0"/>
              <a:pPr/>
              <a:t>13</a:t>
            </a:fld>
            <a:endParaRPr lang="en-US" dirty="0"/>
          </a:p>
        </p:txBody>
      </p:sp>
      <p:pic>
        <p:nvPicPr>
          <p:cNvPr id="5" name="Picture 4" descr="Screen Shot 2020-10-30 at 11.23.42 A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856202"/>
            <a:ext cx="9144000" cy="877598"/>
          </a:xfrm>
          <a:prstGeom prst="rect">
            <a:avLst/>
          </a:prstGeom>
        </p:spPr>
      </p:pic>
    </p:spTree>
    <p:extLst>
      <p:ext uri="{BB962C8B-B14F-4D97-AF65-F5344CB8AC3E}">
        <p14:creationId xmlns:p14="http://schemas.microsoft.com/office/powerpoint/2010/main" val="14451612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Confidence Intervals for Proportions (2 of 2)</a:t>
            </a:r>
          </a:p>
        </p:txBody>
      </p:sp>
      <p:sp>
        <p:nvSpPr>
          <p:cNvPr id="3" name="Footer Placeholder 2"/>
          <p:cNvSpPr>
            <a:spLocks noGrp="1"/>
          </p:cNvSpPr>
          <p:nvPr>
            <p:ph type="ftr" sz="quarter" idx="11"/>
          </p:nvPr>
        </p:nvSpPr>
        <p:spPr>
          <a:xfrm>
            <a:off x="2133600" y="6356350"/>
            <a:ext cx="65532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mc:AlternateContent xmlns:mc="http://schemas.openxmlformats.org/markup-compatibility/2006" xmlns:a14="http://schemas.microsoft.com/office/drawing/2010/main">
        <mc:Choice Requires="a14">
          <p:sp>
            <p:nvSpPr>
              <p:cNvPr id="4" name="Content Placeholder 3"/>
              <p:cNvSpPr>
                <a:spLocks noGrp="1"/>
              </p:cNvSpPr>
              <p:nvPr>
                <p:ph sz="quarter" idx="1"/>
              </p:nvPr>
            </p:nvSpPr>
            <p:spPr>
              <a:xfrm>
                <a:off x="443345" y="1371600"/>
                <a:ext cx="8229600" cy="4937760"/>
              </a:xfrm>
            </p:spPr>
            <p:txBody>
              <a:bodyPr/>
              <a:lstStyle/>
              <a:p>
                <a:r>
                  <a:rPr lang="en-US" dirty="0"/>
                  <a:t>A population proportion is identified by </a:t>
                </a:r>
                <a14:m>
                  <m:oMath xmlns:m="http://schemas.openxmlformats.org/officeDocument/2006/math" xmlns="">
                    <m:r>
                      <m:rPr>
                        <m:nor/>
                      </m:rPr>
                      <a:rPr lang="en-US" i="0" smtClean="0">
                        <a:latin typeface="Cambria Math"/>
                        <a:ea typeface="Cambria Math"/>
                      </a:rPr>
                      <m:t>π</m:t>
                    </m:r>
                  </m:oMath>
                </a14:m>
                <a:endParaRPr lang="en-US" dirty="0"/>
              </a:p>
              <a:p>
                <a:r>
                  <a:rPr lang="en-US" dirty="0"/>
                  <a:t>Two requirements</a:t>
                </a:r>
              </a:p>
              <a:p>
                <a:pPr lvl="1"/>
                <a:r>
                  <a:rPr lang="en-US" sz="2600" dirty="0">
                    <a:solidFill>
                      <a:schemeClr val="tx1"/>
                    </a:solidFill>
                  </a:rPr>
                  <a:t>The binomial conditions have been met</a:t>
                </a:r>
              </a:p>
              <a:p>
                <a:pPr lvl="1"/>
                <a:r>
                  <a:rPr lang="en-US" sz="2600" dirty="0">
                    <a:solidFill>
                      <a:schemeClr val="tx1"/>
                    </a:solidFill>
                  </a:rPr>
                  <a:t>The values n</a:t>
                </a:r>
                <a14:m>
                  <m:oMath xmlns:m="http://schemas.openxmlformats.org/officeDocument/2006/math" xmlns="">
                    <m:r>
                      <m:rPr>
                        <m:sty m:val="p"/>
                      </m:rPr>
                      <a:rPr lang="en-US" sz="2600" i="1">
                        <a:solidFill>
                          <a:schemeClr val="tx1"/>
                        </a:solidFill>
                        <a:latin typeface="Cambria Math"/>
                        <a:ea typeface="Cambria Math"/>
                      </a:rPr>
                      <m:t>π</m:t>
                    </m:r>
                  </m:oMath>
                </a14:m>
                <a:r>
                  <a:rPr lang="en-US" sz="2600" dirty="0">
                    <a:solidFill>
                      <a:schemeClr val="tx1"/>
                    </a:solidFill>
                  </a:rPr>
                  <a:t> and n(1-</a:t>
                </a:r>
                <a:r>
                  <a:rPr lang="en-US" sz="2600" dirty="0">
                    <a:solidFill>
                      <a:schemeClr val="tx1"/>
                    </a:solidFill>
                    <a:ea typeface="Cambria Math"/>
                  </a:rPr>
                  <a:t> </a:t>
                </a:r>
                <a14:m>
                  <m:oMath xmlns:m="http://schemas.openxmlformats.org/officeDocument/2006/math" xmlns="">
                    <m:r>
                      <m:rPr>
                        <m:nor/>
                      </m:rPr>
                      <a:rPr lang="en-US" sz="2600">
                        <a:solidFill>
                          <a:schemeClr val="tx1"/>
                        </a:solidFill>
                        <a:latin typeface="Cambria Math"/>
                        <a:ea typeface="Cambria Math"/>
                      </a:rPr>
                      <m:t>π</m:t>
                    </m:r>
                  </m:oMath>
                </a14:m>
                <a:r>
                  <a:rPr lang="en-US" sz="2600" dirty="0">
                    <a:solidFill>
                      <a:schemeClr val="tx1"/>
                    </a:solidFill>
                  </a:rPr>
                  <a:t>) should both be greater than or equal to 5</a:t>
                </a:r>
              </a:p>
              <a:p>
                <a:r>
                  <a:rPr lang="en-US" dirty="0"/>
                  <a:t>We construct a confidence interval for a population proportion with the following formula</a:t>
                </a:r>
              </a:p>
              <a:p>
                <a:endParaRPr lang="en-US" dirty="0"/>
              </a:p>
            </p:txBody>
          </p:sp>
        </mc:Choice>
        <mc:Fallback xmlns="">
          <p:sp>
            <p:nvSpPr>
              <p:cNvPr id="4" name="Content Placeholder 3"/>
              <p:cNvSpPr>
                <a:spLocks noGrp="1" noRot="1" noChangeAspect="1" noMove="1" noResize="1" noEditPoints="1" noAdjustHandles="1" noChangeArrowheads="1" noChangeShapeType="1" noTextEdit="1"/>
              </p:cNvSpPr>
              <p:nvPr>
                <p:ph sz="quarter" idx="1"/>
              </p:nvPr>
            </p:nvSpPr>
            <p:spPr>
              <a:xfrm>
                <a:off x="443345" y="1371600"/>
                <a:ext cx="8229600" cy="4937760"/>
              </a:xfrm>
              <a:blipFill>
                <a:blip r:embed="rId3"/>
                <a:stretch>
                  <a:fillRect l="-667" t="-1111" r="-222"/>
                </a:stretch>
              </a:blipFill>
            </p:spPr>
            <p:txBody>
              <a:bodyPr/>
              <a:lstStyle/>
              <a:p>
                <a:r>
                  <a:rPr lang="en-US">
                    <a:noFill/>
                  </a:rPr>
                  <a:t> </a:t>
                </a:r>
              </a:p>
            </p:txBody>
          </p:sp>
        </mc:Fallback>
      </mc:AlternateContent>
      <p:sp>
        <p:nvSpPr>
          <p:cNvPr id="5" name="Slide Number Placeholder 4"/>
          <p:cNvSpPr>
            <a:spLocks noGrp="1"/>
          </p:cNvSpPr>
          <p:nvPr>
            <p:ph type="sldNum" sz="quarter" idx="12"/>
          </p:nvPr>
        </p:nvSpPr>
        <p:spPr/>
        <p:txBody>
          <a:bodyPr/>
          <a:lstStyle/>
          <a:p>
            <a:r>
              <a:rPr lang="en-US" dirty="0"/>
              <a:t>9-</a:t>
            </a:r>
            <a:fld id="{F38DF745-7D3F-47F4-83A3-874385CFAA69}" type="slidenum">
              <a:rPr lang="en-US" smtClean="0"/>
              <a:pPr/>
              <a:t>14</a:t>
            </a:fld>
            <a:endParaRPr lang="en-US" dirty="0"/>
          </a:p>
        </p:txBody>
      </p:sp>
      <p:pic>
        <p:nvPicPr>
          <p:cNvPr id="6" name="Picture 5" descr="Screen Shot 2020-10-30 at 11.24.33 A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800600"/>
            <a:ext cx="9144000" cy="1050324"/>
          </a:xfrm>
          <a:prstGeom prst="rect">
            <a:avLst/>
          </a:prstGeom>
        </p:spPr>
      </p:pic>
    </p:spTree>
    <p:extLst>
      <p:ext uri="{BB962C8B-B14F-4D97-AF65-F5344CB8AC3E}">
        <p14:creationId xmlns:p14="http://schemas.microsoft.com/office/powerpoint/2010/main" val="26324055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title"/>
              </p:nvPr>
            </p:nvSpPr>
            <p:spPr/>
            <p:txBody>
              <a:bodyPr/>
              <a:lstStyle/>
              <a:p>
                <a:r>
                  <a:rPr lang="en-US" dirty="0"/>
                  <a:t>Confidence Interval, </a:t>
                </a:r>
                <a14:m>
                  <m:oMath xmlns:m="http://schemas.openxmlformats.org/officeDocument/2006/math" xmlns="">
                    <m:r>
                      <m:rPr>
                        <m:nor/>
                      </m:rPr>
                      <a:rPr lang="en-US" i="0">
                        <a:latin typeface="Cambria Math"/>
                        <a:ea typeface="Cambria Math"/>
                      </a:rPr>
                      <m:t>π</m:t>
                    </m:r>
                    <m:r>
                      <m:rPr>
                        <m:nor/>
                      </m:rPr>
                      <a:rPr lang="en-US" b="0" i="0" smtClean="0">
                        <a:latin typeface="Cambria Math"/>
                        <a:ea typeface="Cambria Math"/>
                      </a:rPr>
                      <m:t> </m:t>
                    </m:r>
                    <m:r>
                      <m:rPr>
                        <m:nor/>
                      </m:rPr>
                      <a:rPr lang="en-US" b="0" i="0" smtClean="0">
                        <a:latin typeface="Cambria Math"/>
                        <a:ea typeface="Cambria Math"/>
                      </a:rPr>
                      <m:t>Example</m:t>
                    </m:r>
                  </m:oMath>
                </a14:m>
                <a:endParaRPr lang="en-US" dirty="0"/>
              </a:p>
            </p:txBody>
          </p:sp>
        </mc:Choice>
        <mc:Fallback xmlns="">
          <p:sp>
            <p:nvSpPr>
              <p:cNvPr id="2" name="Title 1"/>
              <p:cNvSpPr>
                <a:spLocks noGrp="1" noRot="1" noChangeAspect="1" noMove="1" noResize="1" noEditPoints="1" noAdjustHandles="1" noChangeArrowheads="1" noChangeShapeType="1" noTextEdit="1"/>
              </p:cNvSpPr>
              <p:nvPr>
                <p:ph type="title"/>
              </p:nvPr>
            </p:nvSpPr>
            <p:spPr>
              <a:blipFill rotWithShape="1">
                <a:blip r:embed="rId3"/>
                <a:stretch>
                  <a:fillRect l="-1852" b="-21333"/>
                </a:stretch>
              </a:blipFill>
            </p:spPr>
            <p:txBody>
              <a:bodyPr/>
              <a:lstStyle/>
              <a:p>
                <a:r>
                  <a:rPr lang="en-US">
                    <a:noFill/>
                  </a:rPr>
                  <a:t> </a:t>
                </a:r>
              </a:p>
            </p:txBody>
          </p:sp>
        </mc:Fallback>
      </mc:AlternateContent>
      <p:sp>
        <p:nvSpPr>
          <p:cNvPr id="3" name="Footer Placeholder 2"/>
          <p:cNvSpPr>
            <a:spLocks noGrp="1"/>
          </p:cNvSpPr>
          <p:nvPr>
            <p:ph type="ftr" sz="quarter" idx="11"/>
          </p:nvPr>
        </p:nvSpPr>
        <p:spPr>
          <a:xfrm>
            <a:off x="2133600" y="6356350"/>
            <a:ext cx="65532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5" name="TextBox 4"/>
          <p:cNvSpPr txBox="1"/>
          <p:nvPr/>
        </p:nvSpPr>
        <p:spPr>
          <a:xfrm>
            <a:off x="685800" y="1199208"/>
            <a:ext cx="7848600" cy="2308324"/>
          </a:xfrm>
          <a:prstGeom prst="rect">
            <a:avLst/>
          </a:prstGeom>
          <a:solidFill>
            <a:schemeClr val="bg2"/>
          </a:solidFill>
          <a:ln>
            <a:solidFill>
              <a:schemeClr val="accent1"/>
            </a:solidFill>
          </a:ln>
        </p:spPr>
        <p:txBody>
          <a:bodyPr wrap="square" rtlCol="0">
            <a:spAutoFit/>
          </a:bodyPr>
          <a:lstStyle/>
          <a:p>
            <a:r>
              <a:rPr lang="en-US" sz="1800" b="0" i="0" u="none" strike="noStrike" baseline="0" dirty="0">
                <a:solidFill>
                  <a:srgbClr val="000000"/>
                </a:solidFill>
              </a:rPr>
              <a:t>The union representing the Bottle Blowers of America (BBA) is considering a proposal to merge with the Teamsters Union. According to BBA union bylaws, at least three-fourths of the union membership must approve any merger. A random sample of 2,000 current BBA members reveals 1,600 plan to vote for the merger proposal. What is the estimate of the population proportion? Develop a 95% confidence interval for the population proportion. Basing your decision on this sample information, can you conclude that the necessary proportion of BBA members favor the merger? Why? </a:t>
            </a:r>
            <a:endParaRPr lang="en-US" dirty="0"/>
          </a:p>
        </p:txBody>
      </p:sp>
      <p:sp>
        <p:nvSpPr>
          <p:cNvPr id="4" name="Slide Number Placeholder 3"/>
          <p:cNvSpPr>
            <a:spLocks noGrp="1"/>
          </p:cNvSpPr>
          <p:nvPr>
            <p:ph type="sldNum" sz="quarter" idx="12"/>
          </p:nvPr>
        </p:nvSpPr>
        <p:spPr/>
        <p:txBody>
          <a:bodyPr/>
          <a:lstStyle/>
          <a:p>
            <a:r>
              <a:rPr lang="en-US" dirty="0"/>
              <a:t>9-</a:t>
            </a:r>
            <a:fld id="{A68F1C3D-7991-4430-8FD2-6BE0AA8A1311}" type="slidenum">
              <a:rPr lang="en-US" smtClean="0"/>
              <a:pPr/>
              <a:t>15</a:t>
            </a:fld>
            <a:endParaRPr lang="en-US" dirty="0"/>
          </a:p>
        </p:txBody>
      </p:sp>
      <mc:AlternateContent xmlns:mc="http://schemas.openxmlformats.org/markup-compatibility/2006" xmlns:a14="http://schemas.microsoft.com/office/drawing/2010/main">
        <mc:Choice Requires="a14">
          <p:sp>
            <p:nvSpPr>
              <p:cNvPr id="8" name="TextBox 7"/>
              <p:cNvSpPr txBox="1"/>
              <p:nvPr/>
            </p:nvSpPr>
            <p:spPr>
              <a:xfrm>
                <a:off x="685800" y="3561408"/>
                <a:ext cx="7848600" cy="2763192"/>
              </a:xfrm>
              <a:prstGeom prst="rect">
                <a:avLst/>
              </a:prstGeom>
              <a:solidFill>
                <a:schemeClr val="bg2"/>
              </a:solidFill>
              <a:ln>
                <a:solidFill>
                  <a:schemeClr val="accent1"/>
                </a:solidFill>
              </a:ln>
            </p:spPr>
            <p:txBody>
              <a:bodyPr wrap="square" rtlCol="0">
                <a:spAutoFit/>
              </a:bodyPr>
              <a:lstStyle/>
              <a:p>
                <a:r>
                  <a:rPr lang="en-US" dirty="0"/>
                  <a:t>First, calculate the sample proportion,  p = </a:t>
                </a:r>
                <a14:m>
                  <m:oMath xmlns:m="http://schemas.openxmlformats.org/officeDocument/2006/math" xmlns="">
                    <m:f>
                      <m:fPr>
                        <m:ctrlPr>
                          <a:rPr lang="en-US" i="1" smtClean="0">
                            <a:latin typeface="Cambria Math" panose="02040503050406030204" pitchFamily="18" charset="0"/>
                          </a:rPr>
                        </m:ctrlPr>
                      </m:fPr>
                      <m:num>
                        <m:r>
                          <m:rPr>
                            <m:nor/>
                          </m:rPr>
                          <a:rPr lang="en-US" b="0" i="0" smtClean="0">
                            <a:latin typeface="Cambria Math"/>
                          </a:rPr>
                          <m:t>x</m:t>
                        </m:r>
                      </m:num>
                      <m:den>
                        <m:r>
                          <m:rPr>
                            <m:nor/>
                          </m:rPr>
                          <a:rPr lang="en-US" b="0" i="0" smtClean="0">
                            <a:latin typeface="Cambria Math"/>
                          </a:rPr>
                          <m:t>n</m:t>
                        </m:r>
                      </m:den>
                    </m:f>
                  </m:oMath>
                </a14:m>
                <a:r>
                  <a:rPr lang="en-US" dirty="0"/>
                  <a:t>  = </a:t>
                </a:r>
                <a14:m>
                  <m:oMath xmlns:m="http://schemas.openxmlformats.org/officeDocument/2006/math" xmlns="">
                    <m:f>
                      <m:fPr>
                        <m:ctrlPr>
                          <a:rPr lang="en-US" i="1" smtClean="0">
                            <a:latin typeface="Cambria Math" panose="02040503050406030204" pitchFamily="18" charset="0"/>
                          </a:rPr>
                        </m:ctrlPr>
                      </m:fPr>
                      <m:num>
                        <m:r>
                          <a:rPr lang="en-US" b="0" i="1" smtClean="0">
                            <a:latin typeface="Cambria Math"/>
                          </a:rPr>
                          <m:t>1,600</m:t>
                        </m:r>
                      </m:num>
                      <m:den>
                        <m:r>
                          <a:rPr lang="en-US" b="0" i="1" smtClean="0">
                            <a:latin typeface="Cambria Math"/>
                          </a:rPr>
                          <m:t>2,000</m:t>
                        </m:r>
                      </m:den>
                    </m:f>
                  </m:oMath>
                </a14:m>
                <a:r>
                  <a:rPr lang="en-US" dirty="0"/>
                  <a:t>  = .80</a:t>
                </a:r>
              </a:p>
              <a:p>
                <a:endParaRPr lang="en-US" dirty="0"/>
              </a:p>
              <a:p>
                <a:pPr>
                  <a:spcAft>
                    <a:spcPts val="1200"/>
                  </a:spcAft>
                </a:pPr>
                <a:r>
                  <a:rPr lang="en-US" dirty="0"/>
                  <a:t>Next, use formula (9-4) to determine the 95% confidence interval,</a:t>
                </a:r>
              </a:p>
              <a:p>
                <a:pPr algn="ctr"/>
                <a:r>
                  <a:rPr lang="en-US" dirty="0"/>
                  <a:t>p </a:t>
                </a:r>
                <a14:m>
                  <m:oMath xmlns:m="http://schemas.openxmlformats.org/officeDocument/2006/math" xmlns="">
                    <m:r>
                      <m:rPr>
                        <m:nor/>
                      </m:rPr>
                      <a:rPr lang="en-US" i="0" smtClean="0">
                        <a:latin typeface="Cambria Math"/>
                        <a:ea typeface="Cambria Math"/>
                      </a:rPr>
                      <m:t>±</m:t>
                    </m:r>
                    <m:r>
                      <m:rPr>
                        <m:nor/>
                      </m:rPr>
                      <a:rPr lang="en-US" b="0" i="0" smtClean="0">
                        <a:latin typeface="Cambria Math"/>
                        <a:ea typeface="Cambria Math"/>
                      </a:rPr>
                      <m:t> </m:t>
                    </m:r>
                    <m:r>
                      <m:rPr>
                        <m:nor/>
                      </m:rPr>
                      <a:rPr lang="en-US" b="0" i="0" smtClean="0">
                        <a:latin typeface="Cambria Math"/>
                        <a:ea typeface="Cambria Math"/>
                      </a:rPr>
                      <m:t>z</m:t>
                    </m:r>
                    <m:r>
                      <m:rPr>
                        <m:nor/>
                      </m:rPr>
                      <a:rPr lang="en-US" b="0" i="0" smtClean="0">
                        <a:latin typeface="Cambria Math"/>
                        <a:ea typeface="Cambria Math"/>
                      </a:rPr>
                      <m:t> </m:t>
                    </m:r>
                    <m:rad>
                      <m:radPr>
                        <m:degHide m:val="on"/>
                        <m:ctrlPr>
                          <a:rPr lang="en-US" b="0" i="1" smtClean="0">
                            <a:latin typeface="Cambria Math" panose="02040503050406030204" pitchFamily="18" charset="0"/>
                            <a:ea typeface="Cambria Math"/>
                          </a:rPr>
                        </m:ctrlPr>
                      </m:radPr>
                      <m:deg/>
                      <m:e>
                        <m:f>
                          <m:fPr>
                            <m:ctrlPr>
                              <a:rPr lang="en-US" b="0" i="1" smtClean="0">
                                <a:latin typeface="Cambria Math" panose="02040503050406030204" pitchFamily="18" charset="0"/>
                                <a:ea typeface="Cambria Math"/>
                              </a:rPr>
                            </m:ctrlPr>
                          </m:fPr>
                          <m:num>
                            <m:r>
                              <m:rPr>
                                <m:nor/>
                              </m:rPr>
                              <a:rPr lang="en-US" b="0" i="0" smtClean="0">
                                <a:latin typeface="Cambria Math"/>
                                <a:ea typeface="Cambria Math"/>
                              </a:rPr>
                              <m:t>p</m:t>
                            </m:r>
                            <m:r>
                              <m:rPr>
                                <m:nor/>
                              </m:rPr>
                              <a:rPr lang="en-US" b="0" i="0" smtClean="0">
                                <a:latin typeface="Cambria Math"/>
                                <a:ea typeface="Cambria Math"/>
                              </a:rPr>
                              <m:t>(1−</m:t>
                            </m:r>
                            <m:r>
                              <m:rPr>
                                <m:nor/>
                              </m:rPr>
                              <a:rPr lang="en-US" b="0" i="0" smtClean="0">
                                <a:latin typeface="Cambria Math"/>
                                <a:ea typeface="Cambria Math"/>
                              </a:rPr>
                              <m:t>p</m:t>
                            </m:r>
                            <m:r>
                              <m:rPr>
                                <m:nor/>
                              </m:rPr>
                              <a:rPr lang="en-US" b="0" i="0" smtClean="0">
                                <a:latin typeface="Cambria Math"/>
                                <a:ea typeface="Cambria Math"/>
                              </a:rPr>
                              <m:t>)</m:t>
                            </m:r>
                          </m:num>
                          <m:den>
                            <m:r>
                              <m:rPr>
                                <m:nor/>
                              </m:rPr>
                              <a:rPr lang="en-US" b="0" i="0" smtClean="0">
                                <a:latin typeface="Cambria Math"/>
                                <a:ea typeface="Cambria Math"/>
                              </a:rPr>
                              <m:t>n</m:t>
                            </m:r>
                          </m:den>
                        </m:f>
                      </m:e>
                    </m:rad>
                  </m:oMath>
                </a14:m>
                <a:r>
                  <a:rPr lang="en-US" dirty="0"/>
                  <a:t> = .80 </a:t>
                </a:r>
                <a14:m>
                  <m:oMath xmlns:m="http://schemas.openxmlformats.org/officeDocument/2006/math" xmlns="">
                    <m:r>
                      <m:rPr>
                        <m:nor/>
                      </m:rPr>
                      <a:rPr lang="en-US" i="0" smtClean="0">
                        <a:latin typeface="Cambria Math"/>
                        <a:ea typeface="Cambria Math"/>
                      </a:rPr>
                      <m:t>±</m:t>
                    </m:r>
                    <m:r>
                      <m:rPr>
                        <m:nor/>
                      </m:rPr>
                      <a:rPr lang="en-US" b="0" i="0" smtClean="0">
                        <a:latin typeface="Cambria Math"/>
                        <a:ea typeface="Cambria Math"/>
                      </a:rPr>
                      <m:t> 1.96</m:t>
                    </m:r>
                    <m:rad>
                      <m:radPr>
                        <m:degHide m:val="on"/>
                        <m:ctrlPr>
                          <a:rPr lang="en-US" b="0" i="1" smtClean="0">
                            <a:latin typeface="Cambria Math" panose="02040503050406030204" pitchFamily="18" charset="0"/>
                            <a:ea typeface="Cambria Math"/>
                          </a:rPr>
                        </m:ctrlPr>
                      </m:radPr>
                      <m:deg/>
                      <m:e>
                        <m:f>
                          <m:fPr>
                            <m:ctrlPr>
                              <a:rPr lang="en-US" b="0" i="1" smtClean="0">
                                <a:latin typeface="Cambria Math" panose="02040503050406030204" pitchFamily="18" charset="0"/>
                                <a:ea typeface="Cambria Math"/>
                              </a:rPr>
                            </m:ctrlPr>
                          </m:fPr>
                          <m:num>
                            <m:r>
                              <m:rPr>
                                <m:nor/>
                              </m:rPr>
                              <a:rPr lang="en-US" b="0" i="0" smtClean="0">
                                <a:latin typeface="Cambria Math"/>
                                <a:ea typeface="Cambria Math"/>
                              </a:rPr>
                              <m:t>.80(1−.80)</m:t>
                            </m:r>
                          </m:num>
                          <m:den>
                            <m:r>
                              <m:rPr>
                                <m:nor/>
                              </m:rPr>
                              <a:rPr lang="en-US" b="0" i="0" smtClean="0">
                                <a:latin typeface="Cambria Math"/>
                                <a:ea typeface="Cambria Math"/>
                              </a:rPr>
                              <m:t>2,000</m:t>
                            </m:r>
                          </m:den>
                        </m:f>
                      </m:e>
                    </m:rad>
                  </m:oMath>
                </a14:m>
                <a:r>
                  <a:rPr lang="en-US" dirty="0"/>
                  <a:t> =  .80 </a:t>
                </a:r>
                <a14:m>
                  <m:oMath xmlns:m="http://schemas.openxmlformats.org/officeDocument/2006/math" xmlns="">
                    <m:r>
                      <m:rPr>
                        <m:nor/>
                      </m:rPr>
                      <a:rPr lang="en-US" i="0" smtClean="0">
                        <a:latin typeface="Cambria Math"/>
                        <a:ea typeface="Cambria Math"/>
                      </a:rPr>
                      <m:t>±</m:t>
                    </m:r>
                    <m:r>
                      <m:rPr>
                        <m:nor/>
                      </m:rPr>
                      <a:rPr lang="en-US" b="0" i="0" smtClean="0">
                        <a:latin typeface="Cambria Math"/>
                        <a:ea typeface="Cambria Math"/>
                      </a:rPr>
                      <m:t> .018</m:t>
                    </m:r>
                  </m:oMath>
                </a14:m>
                <a:endParaRPr lang="en-US" dirty="0"/>
              </a:p>
              <a:p>
                <a:pPr>
                  <a:spcBef>
                    <a:spcPts val="1200"/>
                  </a:spcBef>
                </a:pPr>
                <a:r>
                  <a:rPr lang="en-US" dirty="0"/>
                  <a:t>The endpoints of the confidence interval are .782 and .818, so we conclude the merger will likely pass because the interval estimate includes values greater than 75% of the union membership.</a:t>
                </a:r>
              </a:p>
            </p:txBody>
          </p:sp>
        </mc:Choice>
        <mc:Fallback xmlns="">
          <p:sp>
            <p:nvSpPr>
              <p:cNvPr id="8" name="TextBox 7"/>
              <p:cNvSpPr txBox="1">
                <a:spLocks noRot="1" noChangeAspect="1" noMove="1" noResize="1" noEditPoints="1" noAdjustHandles="1" noChangeArrowheads="1" noChangeShapeType="1" noTextEdit="1"/>
              </p:cNvSpPr>
              <p:nvPr/>
            </p:nvSpPr>
            <p:spPr>
              <a:xfrm>
                <a:off x="685800" y="3561408"/>
                <a:ext cx="7848600" cy="2763192"/>
              </a:xfrm>
              <a:prstGeom prst="rect">
                <a:avLst/>
              </a:prstGeom>
              <a:blipFill>
                <a:blip r:embed="rId4"/>
                <a:stretch>
                  <a:fillRect l="-621" b="-2193"/>
                </a:stretch>
              </a:blipFill>
              <a:ln>
                <a:solidFill>
                  <a:schemeClr val="accent1"/>
                </a:solidFill>
              </a:ln>
            </p:spPr>
            <p:txBody>
              <a:bodyPr/>
              <a:lstStyle/>
              <a:p>
                <a:r>
                  <a:rPr lang="en-US">
                    <a:noFill/>
                  </a:rPr>
                  <a:t> </a:t>
                </a:r>
              </a:p>
            </p:txBody>
          </p:sp>
        </mc:Fallback>
      </mc:AlternateContent>
    </p:spTree>
    <p:extLst>
      <p:ext uri="{BB962C8B-B14F-4D97-AF65-F5344CB8AC3E}">
        <p14:creationId xmlns:p14="http://schemas.microsoft.com/office/powerpoint/2010/main" val="17954232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Determining Sample Size for Means</a:t>
            </a:r>
          </a:p>
        </p:txBody>
      </p:sp>
      <p:sp>
        <p:nvSpPr>
          <p:cNvPr id="3" name="Footer Placeholder 2"/>
          <p:cNvSpPr>
            <a:spLocks noGrp="1"/>
          </p:cNvSpPr>
          <p:nvPr>
            <p:ph type="ftr" sz="quarter" idx="11"/>
          </p:nvPr>
        </p:nvSpPr>
        <p:spPr>
          <a:xfrm>
            <a:off x="2133600" y="6356350"/>
            <a:ext cx="65532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normAutofit lnSpcReduction="10000"/>
          </a:bodyPr>
          <a:lstStyle/>
          <a:p>
            <a:r>
              <a:rPr lang="en-US" dirty="0"/>
              <a:t>There are three factors that determine the sample size when we wish to estimate the mean</a:t>
            </a:r>
          </a:p>
          <a:p>
            <a:pPr lvl="1"/>
            <a:r>
              <a:rPr lang="en-US" dirty="0">
                <a:solidFill>
                  <a:schemeClr val="tx1"/>
                </a:solidFill>
              </a:rPr>
              <a:t>The margin of error, E the researcher will tolerate</a:t>
            </a:r>
          </a:p>
          <a:p>
            <a:pPr lvl="1"/>
            <a:r>
              <a:rPr lang="en-US" dirty="0">
                <a:solidFill>
                  <a:schemeClr val="tx1"/>
                </a:solidFill>
              </a:rPr>
              <a:t>The desired level of confidence, for example 95%</a:t>
            </a:r>
          </a:p>
          <a:p>
            <a:pPr lvl="1"/>
            <a:r>
              <a:rPr lang="en-US" dirty="0">
                <a:solidFill>
                  <a:schemeClr val="tx1"/>
                </a:solidFill>
              </a:rPr>
              <a:t>The variation or dispersion of the population being studied</a:t>
            </a:r>
          </a:p>
          <a:p>
            <a:r>
              <a:rPr lang="en-US" dirty="0"/>
              <a:t>The formula to determine the sample size for the mean is</a:t>
            </a:r>
          </a:p>
          <a:p>
            <a:endParaRPr lang="en-US" dirty="0"/>
          </a:p>
          <a:p>
            <a:endParaRPr lang="en-US" dirty="0"/>
          </a:p>
          <a:p>
            <a:endParaRPr lang="en-US" dirty="0"/>
          </a:p>
          <a:p>
            <a:r>
              <a:rPr lang="en-US" dirty="0"/>
              <a:t>The result is not always a whole number; the usual practice is to round up any fractional result to the next whole number.</a:t>
            </a:r>
          </a:p>
        </p:txBody>
      </p:sp>
      <p:sp>
        <p:nvSpPr>
          <p:cNvPr id="5" name="Slide Number Placeholder 4"/>
          <p:cNvSpPr>
            <a:spLocks noGrp="1"/>
          </p:cNvSpPr>
          <p:nvPr>
            <p:ph type="sldNum" sz="quarter" idx="12"/>
          </p:nvPr>
        </p:nvSpPr>
        <p:spPr/>
        <p:txBody>
          <a:bodyPr/>
          <a:lstStyle/>
          <a:p>
            <a:r>
              <a:rPr lang="en-US" dirty="0"/>
              <a:t>9-</a:t>
            </a:r>
            <a:fld id="{F38DF745-7D3F-47F4-83A3-874385CFAA69}" type="slidenum">
              <a:rPr lang="en-US" smtClean="0"/>
              <a:pPr/>
              <a:t>16</a:t>
            </a:fld>
            <a:endParaRPr lang="en-US" dirty="0"/>
          </a:p>
        </p:txBody>
      </p:sp>
      <p:pic>
        <p:nvPicPr>
          <p:cNvPr id="7" name="Picture 6" descr="Screen Shot 2020-10-30 at 11.25.38 A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733800"/>
            <a:ext cx="9144000" cy="891592"/>
          </a:xfrm>
          <a:prstGeom prst="rect">
            <a:avLst/>
          </a:prstGeom>
        </p:spPr>
      </p:pic>
    </p:spTree>
    <p:extLst>
      <p:ext uri="{BB962C8B-B14F-4D97-AF65-F5344CB8AC3E}">
        <p14:creationId xmlns:p14="http://schemas.microsoft.com/office/powerpoint/2010/main" val="20673761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Sample Size to Estimate a Population Mean Example</a:t>
            </a:r>
          </a:p>
        </p:txBody>
      </p:sp>
      <p:sp>
        <p:nvSpPr>
          <p:cNvPr id="3" name="Footer Placeholder 2"/>
          <p:cNvSpPr>
            <a:spLocks noGrp="1"/>
          </p:cNvSpPr>
          <p:nvPr>
            <p:ph type="ftr" sz="quarter" idx="11"/>
          </p:nvPr>
        </p:nvSpPr>
        <p:spPr>
          <a:xfrm>
            <a:off x="2133600" y="6356350"/>
            <a:ext cx="65532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6" name="TextBox 5"/>
          <p:cNvSpPr txBox="1"/>
          <p:nvPr/>
        </p:nvSpPr>
        <p:spPr>
          <a:xfrm>
            <a:off x="685800" y="1676400"/>
            <a:ext cx="7924800" cy="1477328"/>
          </a:xfrm>
          <a:prstGeom prst="rect">
            <a:avLst/>
          </a:prstGeom>
          <a:solidFill>
            <a:schemeClr val="bg2"/>
          </a:solidFill>
          <a:ln>
            <a:solidFill>
              <a:schemeClr val="accent1"/>
            </a:solidFill>
          </a:ln>
        </p:spPr>
        <p:txBody>
          <a:bodyPr wrap="square" rtlCol="0">
            <a:spAutoFit/>
          </a:bodyPr>
          <a:lstStyle/>
          <a:p>
            <a:r>
              <a:rPr lang="en-US" dirty="0"/>
              <a:t>A student in public administration wants to estimate the mean monthly earnings of city council members in large cities. She can tolerate a margin of error of $100 in estimating the mean. She would also prefer to report the interval estimate with a 95% level of confidence. The student found a report by the Department of Labor that reported a standard deviation of $1,000. What is the required sample size?</a:t>
            </a:r>
          </a:p>
        </p:txBody>
      </p:sp>
      <p:sp>
        <p:nvSpPr>
          <p:cNvPr id="2" name="Slide Number Placeholder 1"/>
          <p:cNvSpPr>
            <a:spLocks noGrp="1"/>
          </p:cNvSpPr>
          <p:nvPr>
            <p:ph type="sldNum" sz="quarter" idx="12"/>
          </p:nvPr>
        </p:nvSpPr>
        <p:spPr/>
        <p:txBody>
          <a:bodyPr/>
          <a:lstStyle/>
          <a:p>
            <a:r>
              <a:rPr lang="en-US" dirty="0"/>
              <a:t>9-</a:t>
            </a:r>
            <a:fld id="{A68F1C3D-7991-4430-8FD2-6BE0AA8A1311}" type="slidenum">
              <a:rPr lang="en-US" smtClean="0"/>
              <a:pPr/>
              <a:t>17</a:t>
            </a:fld>
            <a:endParaRPr lang="en-US" dirty="0"/>
          </a:p>
        </p:txBody>
      </p:sp>
      <mc:AlternateContent xmlns:mc="http://schemas.openxmlformats.org/markup-compatibility/2006" xmlns:a14="http://schemas.microsoft.com/office/drawing/2010/main">
        <mc:Choice Requires="a14">
          <p:sp>
            <p:nvSpPr>
              <p:cNvPr id="8" name="TextBox 7"/>
              <p:cNvSpPr txBox="1"/>
              <p:nvPr/>
            </p:nvSpPr>
            <p:spPr>
              <a:xfrm>
                <a:off x="685800" y="4114800"/>
                <a:ext cx="7924800" cy="1347100"/>
              </a:xfrm>
              <a:prstGeom prst="rect">
                <a:avLst/>
              </a:prstGeom>
              <a:solidFill>
                <a:schemeClr val="bg2"/>
              </a:solidFill>
              <a:ln>
                <a:solidFill>
                  <a:schemeClr val="accent1"/>
                </a:solidFill>
              </a:ln>
            </p:spPr>
            <p:txBody>
              <a:bodyPr wrap="square" rtlCol="0">
                <a:spAutoFit/>
              </a:bodyPr>
              <a:lstStyle/>
              <a:p>
                <a:pPr algn="ctr"/>
                <a:r>
                  <a:rPr lang="en-US" dirty="0"/>
                  <a:t>n = </a:t>
                </a:r>
                <a14:m>
                  <m:oMath xmlns:m="http://schemas.openxmlformats.org/officeDocument/2006/math" xmlns="">
                    <m:d>
                      <m:dPr>
                        <m:ctrlPr>
                          <a:rPr lang="en-US" i="1" smtClean="0">
                            <a:latin typeface="Cambria Math" panose="02040503050406030204" pitchFamily="18" charset="0"/>
                          </a:rPr>
                        </m:ctrlPr>
                      </m:dPr>
                      <m:e>
                        <m:f>
                          <m:fPr>
                            <m:ctrlPr>
                              <a:rPr lang="en-US" i="1" smtClean="0">
                                <a:latin typeface="Cambria Math" panose="02040503050406030204" pitchFamily="18" charset="0"/>
                              </a:rPr>
                            </m:ctrlPr>
                          </m:fPr>
                          <m:num>
                            <m:r>
                              <a:rPr lang="en-US" b="0" i="1" smtClean="0">
                                <a:latin typeface="Cambria Math"/>
                              </a:rPr>
                              <m:t>𝑧</m:t>
                            </m:r>
                            <m:r>
                              <a:rPr lang="en-US" b="0" i="1" smtClean="0">
                                <a:latin typeface="Cambria Math"/>
                                <a:ea typeface="Cambria Math"/>
                              </a:rPr>
                              <m:t>𝜎</m:t>
                            </m:r>
                          </m:num>
                          <m:den>
                            <m:r>
                              <a:rPr lang="en-US" b="0" i="1" smtClean="0">
                                <a:latin typeface="Cambria Math"/>
                              </a:rPr>
                              <m:t>𝐸</m:t>
                            </m:r>
                          </m:den>
                        </m:f>
                      </m:e>
                    </m:d>
                    <m:r>
                      <a:rPr lang="en-US" b="0" i="1" baseline="30000" smtClean="0">
                        <a:latin typeface="Cambria Math"/>
                      </a:rPr>
                      <m:t>2</m:t>
                    </m:r>
                    <m:r>
                      <a:rPr lang="en-US" b="0" i="1" smtClean="0">
                        <a:latin typeface="Cambria Math"/>
                      </a:rPr>
                      <m:t>= </m:t>
                    </m:r>
                    <m:d>
                      <m:dPr>
                        <m:ctrlPr>
                          <a:rPr lang="en-US" b="0" i="1" smtClean="0">
                            <a:latin typeface="Cambria Math" panose="02040503050406030204" pitchFamily="18" charset="0"/>
                          </a:rPr>
                        </m:ctrlPr>
                      </m:dPr>
                      <m:e>
                        <m:f>
                          <m:fPr>
                            <m:ctrlPr>
                              <a:rPr lang="en-US" b="0" i="1" smtClean="0">
                                <a:latin typeface="Cambria Math" panose="02040503050406030204" pitchFamily="18" charset="0"/>
                              </a:rPr>
                            </m:ctrlPr>
                          </m:fPr>
                          <m:num>
                            <m:r>
                              <a:rPr lang="en-US" b="0" i="1" smtClean="0">
                                <a:latin typeface="Cambria Math"/>
                              </a:rPr>
                              <m:t>(1.96)($1,000)</m:t>
                            </m:r>
                          </m:num>
                          <m:den>
                            <m:r>
                              <a:rPr lang="en-US" b="0" i="1" smtClean="0">
                                <a:latin typeface="Cambria Math"/>
                              </a:rPr>
                              <m:t>$100</m:t>
                            </m:r>
                          </m:den>
                        </m:f>
                      </m:e>
                    </m:d>
                    <m:r>
                      <a:rPr lang="en-US" b="0" i="1" baseline="30000" smtClean="0">
                        <a:latin typeface="Cambria Math"/>
                      </a:rPr>
                      <m:t>2</m:t>
                    </m:r>
                    <m:r>
                      <a:rPr lang="en-US" b="0" i="1" smtClean="0">
                        <a:latin typeface="Cambria Math"/>
                      </a:rPr>
                      <m:t>=</m:t>
                    </m:r>
                    <m:d>
                      <m:dPr>
                        <m:ctrlPr>
                          <a:rPr lang="en-US" b="0" i="1" smtClean="0">
                            <a:latin typeface="Cambria Math" panose="02040503050406030204" pitchFamily="18" charset="0"/>
                          </a:rPr>
                        </m:ctrlPr>
                      </m:dPr>
                      <m:e>
                        <m:r>
                          <a:rPr lang="en-US" b="0" i="1" smtClean="0">
                            <a:latin typeface="Cambria Math"/>
                          </a:rPr>
                          <m:t>19.6</m:t>
                        </m:r>
                      </m:e>
                    </m:d>
                    <m:r>
                      <a:rPr lang="en-US" b="0" i="1" baseline="30000" smtClean="0">
                        <a:latin typeface="Cambria Math"/>
                      </a:rPr>
                      <m:t>2</m:t>
                    </m:r>
                    <m:r>
                      <a:rPr lang="en-US" b="0" i="1" smtClean="0">
                        <a:latin typeface="Cambria Math"/>
                      </a:rPr>
                      <m:t>=384.16</m:t>
                    </m:r>
                  </m:oMath>
                </a14:m>
                <a:endParaRPr lang="en-US" b="0" dirty="0"/>
              </a:p>
              <a:p>
                <a:endParaRPr lang="en-US" dirty="0"/>
              </a:p>
              <a:p>
                <a:r>
                  <a:rPr lang="en-US" dirty="0"/>
                  <a:t>The computed value of 384.16 is rounded up to 385. A sample size  of 385 is required to meet the specifications. </a:t>
                </a:r>
              </a:p>
            </p:txBody>
          </p:sp>
        </mc:Choice>
        <mc:Fallback xmlns="">
          <p:sp>
            <p:nvSpPr>
              <p:cNvPr id="8" name="TextBox 7"/>
              <p:cNvSpPr txBox="1">
                <a:spLocks noRot="1" noChangeAspect="1" noMove="1" noResize="1" noEditPoints="1" noAdjustHandles="1" noChangeArrowheads="1" noChangeShapeType="1" noTextEdit="1"/>
              </p:cNvSpPr>
              <p:nvPr/>
            </p:nvSpPr>
            <p:spPr>
              <a:xfrm>
                <a:off x="685800" y="4114800"/>
                <a:ext cx="7924800" cy="1347100"/>
              </a:xfrm>
              <a:prstGeom prst="rect">
                <a:avLst/>
              </a:prstGeom>
              <a:blipFill>
                <a:blip r:embed="rId3"/>
                <a:stretch>
                  <a:fillRect l="-614" b="-5830"/>
                </a:stretch>
              </a:blipFill>
              <a:ln>
                <a:solidFill>
                  <a:schemeClr val="accent1"/>
                </a:solidFill>
              </a:ln>
            </p:spPr>
            <p:txBody>
              <a:bodyPr/>
              <a:lstStyle/>
              <a:p>
                <a:r>
                  <a:rPr lang="en-US">
                    <a:noFill/>
                  </a:rPr>
                  <a:t> </a:t>
                </a:r>
              </a:p>
            </p:txBody>
          </p:sp>
        </mc:Fallback>
      </mc:AlternateContent>
    </p:spTree>
    <p:extLst>
      <p:ext uri="{BB962C8B-B14F-4D97-AF65-F5344CB8AC3E}">
        <p14:creationId xmlns:p14="http://schemas.microsoft.com/office/powerpoint/2010/main" val="6879318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Determining Sample Size for Proportions</a:t>
            </a:r>
          </a:p>
        </p:txBody>
      </p:sp>
      <p:sp>
        <p:nvSpPr>
          <p:cNvPr id="3" name="Footer Placeholder 2"/>
          <p:cNvSpPr>
            <a:spLocks noGrp="1"/>
          </p:cNvSpPr>
          <p:nvPr>
            <p:ph type="ftr" sz="quarter" idx="11"/>
          </p:nvPr>
        </p:nvSpPr>
        <p:spPr>
          <a:xfrm>
            <a:off x="2133600" y="6356350"/>
            <a:ext cx="65532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r>
              <a:rPr lang="en-US" dirty="0"/>
              <a:t>There are three factors that determine the sample size when we wish to estimate a proportion</a:t>
            </a:r>
          </a:p>
          <a:p>
            <a:pPr lvl="1"/>
            <a:r>
              <a:rPr lang="en-US" dirty="0">
                <a:solidFill>
                  <a:schemeClr val="tx1"/>
                </a:solidFill>
              </a:rPr>
              <a:t>The margin of error, E</a:t>
            </a:r>
          </a:p>
          <a:p>
            <a:pPr lvl="1"/>
            <a:r>
              <a:rPr lang="en-US" dirty="0">
                <a:solidFill>
                  <a:schemeClr val="tx1"/>
                </a:solidFill>
              </a:rPr>
              <a:t>The desired level of confidence</a:t>
            </a:r>
          </a:p>
          <a:p>
            <a:pPr lvl="1"/>
            <a:r>
              <a:rPr lang="en-US" dirty="0">
                <a:solidFill>
                  <a:schemeClr val="tx1"/>
                </a:solidFill>
              </a:rPr>
              <a:t>The variation or dispersion of the population being studied. </a:t>
            </a:r>
          </a:p>
          <a:p>
            <a:pPr marL="274320" lvl="1" indent="0">
              <a:buNone/>
            </a:pPr>
            <a:r>
              <a:rPr lang="en-US" dirty="0"/>
              <a:t>The formula to determine the sample size for a proportion is:</a:t>
            </a:r>
          </a:p>
          <a:p>
            <a:endParaRPr lang="en-US" dirty="0"/>
          </a:p>
        </p:txBody>
      </p:sp>
      <p:sp>
        <p:nvSpPr>
          <p:cNvPr id="5" name="Slide Number Placeholder 4"/>
          <p:cNvSpPr>
            <a:spLocks noGrp="1"/>
          </p:cNvSpPr>
          <p:nvPr>
            <p:ph type="sldNum" sz="quarter" idx="12"/>
          </p:nvPr>
        </p:nvSpPr>
        <p:spPr/>
        <p:txBody>
          <a:bodyPr/>
          <a:lstStyle/>
          <a:p>
            <a:r>
              <a:rPr lang="en-US" dirty="0"/>
              <a:t>9-</a:t>
            </a:r>
            <a:fld id="{F38DF745-7D3F-47F4-83A3-874385CFAA69}" type="slidenum">
              <a:rPr lang="en-US" smtClean="0"/>
              <a:pPr/>
              <a:t>18</a:t>
            </a:fld>
            <a:endParaRPr lang="en-US" dirty="0"/>
          </a:p>
        </p:txBody>
      </p:sp>
      <p:pic>
        <p:nvPicPr>
          <p:cNvPr id="7" name="Picture 6">
            <a:extLst>
              <a:ext uri="{FF2B5EF4-FFF2-40B4-BE49-F238E27FC236}">
                <a16:creationId xmlns:a16="http://schemas.microsoft.com/office/drawing/2014/main" xmlns="" id="{0CDF6FFC-C9FB-438F-A04A-1BC4843FB97D}"/>
              </a:ext>
            </a:extLst>
          </p:cNvPr>
          <p:cNvPicPr>
            <a:picLocks noChangeAspect="1"/>
          </p:cNvPicPr>
          <p:nvPr/>
        </p:nvPicPr>
        <p:blipFill>
          <a:blip r:embed="rId3"/>
          <a:stretch>
            <a:fillRect/>
          </a:stretch>
        </p:blipFill>
        <p:spPr>
          <a:xfrm>
            <a:off x="1069848" y="3810000"/>
            <a:ext cx="6931152" cy="2209199"/>
          </a:xfrm>
          <a:prstGeom prst="rect">
            <a:avLst/>
          </a:prstGeom>
        </p:spPr>
      </p:pic>
    </p:spTree>
    <p:extLst>
      <p:ext uri="{BB962C8B-B14F-4D97-AF65-F5344CB8AC3E}">
        <p14:creationId xmlns:p14="http://schemas.microsoft.com/office/powerpoint/2010/main" val="22373145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Sample Size for the Population Proportion Example</a:t>
            </a:r>
          </a:p>
        </p:txBody>
      </p:sp>
      <p:sp>
        <p:nvSpPr>
          <p:cNvPr id="3" name="Footer Placeholder 2"/>
          <p:cNvSpPr>
            <a:spLocks noGrp="1"/>
          </p:cNvSpPr>
          <p:nvPr>
            <p:ph type="ftr" sz="quarter" idx="11"/>
          </p:nvPr>
        </p:nvSpPr>
        <p:spPr>
          <a:xfrm>
            <a:off x="2133600" y="6356350"/>
            <a:ext cx="65532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6" name="TextBox 5"/>
          <p:cNvSpPr txBox="1"/>
          <p:nvPr/>
        </p:nvSpPr>
        <p:spPr>
          <a:xfrm>
            <a:off x="822649" y="1661636"/>
            <a:ext cx="7315200" cy="1477328"/>
          </a:xfrm>
          <a:prstGeom prst="rect">
            <a:avLst/>
          </a:prstGeom>
          <a:solidFill>
            <a:schemeClr val="bg2"/>
          </a:solidFill>
          <a:ln>
            <a:solidFill>
              <a:schemeClr val="accent1"/>
            </a:solidFill>
          </a:ln>
        </p:spPr>
        <p:txBody>
          <a:bodyPr wrap="square" rtlCol="0">
            <a:spAutoFit/>
          </a:bodyPr>
          <a:lstStyle/>
          <a:p>
            <a:pPr>
              <a:spcBef>
                <a:spcPts val="1200"/>
              </a:spcBef>
            </a:pPr>
            <a:r>
              <a:rPr lang="en-US" dirty="0"/>
              <a:t>The student in the previous example also wants to estimate the proportion of cities that have private refuse collectors. The student wants to estimate the population proportion with a margin of error of .10, prefers a level of confidence of 90%, and has no estimate for the population proportion. </a:t>
            </a:r>
          </a:p>
          <a:p>
            <a:r>
              <a:rPr lang="en-US" dirty="0"/>
              <a:t>What is the required sample size?</a:t>
            </a:r>
          </a:p>
        </p:txBody>
      </p:sp>
      <p:sp>
        <p:nvSpPr>
          <p:cNvPr id="2" name="Slide Number Placeholder 1"/>
          <p:cNvSpPr>
            <a:spLocks noGrp="1"/>
          </p:cNvSpPr>
          <p:nvPr>
            <p:ph type="sldNum" sz="quarter" idx="12"/>
          </p:nvPr>
        </p:nvSpPr>
        <p:spPr/>
        <p:txBody>
          <a:bodyPr/>
          <a:lstStyle/>
          <a:p>
            <a:r>
              <a:rPr lang="en-US" dirty="0"/>
              <a:t>9-</a:t>
            </a:r>
            <a:fld id="{A68F1C3D-7991-4430-8FD2-6BE0AA8A1311}" type="slidenum">
              <a:rPr lang="en-US" smtClean="0"/>
              <a:pPr/>
              <a:t>19</a:t>
            </a:fld>
            <a:endParaRPr lang="en-US" dirty="0"/>
          </a:p>
        </p:txBody>
      </p:sp>
      <mc:AlternateContent xmlns:mc="http://schemas.openxmlformats.org/markup-compatibility/2006" xmlns:a14="http://schemas.microsoft.com/office/drawing/2010/main">
        <mc:Choice Requires="a14">
          <p:sp>
            <p:nvSpPr>
              <p:cNvPr id="8" name="TextBox 7"/>
              <p:cNvSpPr txBox="1"/>
              <p:nvPr/>
            </p:nvSpPr>
            <p:spPr>
              <a:xfrm>
                <a:off x="838200" y="3657600"/>
                <a:ext cx="7315200" cy="1415709"/>
              </a:xfrm>
              <a:prstGeom prst="rect">
                <a:avLst/>
              </a:prstGeom>
              <a:solidFill>
                <a:schemeClr val="bg2"/>
              </a:solidFill>
              <a:ln>
                <a:solidFill>
                  <a:schemeClr val="accent1"/>
                </a:solidFill>
              </a:ln>
            </p:spPr>
            <p:txBody>
              <a:bodyPr wrap="square" rtlCol="0">
                <a:spAutoFit/>
              </a:bodyPr>
              <a:lstStyle/>
              <a:p>
                <a:pPr algn="ctr"/>
                <a:endParaRPr lang="en-US" dirty="0"/>
              </a:p>
              <a:p>
                <a:pPr algn="ctr"/>
                <a:r>
                  <a:rPr lang="en-US" dirty="0"/>
                  <a:t>n = (.50)(1-.50)</a:t>
                </a:r>
                <a14:m>
                  <m:oMath xmlns:m="http://schemas.openxmlformats.org/officeDocument/2006/math" xmlns="">
                    <m:d>
                      <m:dPr>
                        <m:ctrlPr>
                          <a:rPr lang="en-US" i="1" smtClean="0">
                            <a:latin typeface="Cambria Math" panose="02040503050406030204" pitchFamily="18" charset="0"/>
                          </a:rPr>
                        </m:ctrlPr>
                      </m:dPr>
                      <m:e>
                        <m:f>
                          <m:fPr>
                            <m:ctrlPr>
                              <a:rPr lang="en-US" i="1" smtClean="0">
                                <a:latin typeface="Cambria Math" panose="02040503050406030204" pitchFamily="18" charset="0"/>
                              </a:rPr>
                            </m:ctrlPr>
                          </m:fPr>
                          <m:num>
                            <m:r>
                              <m:rPr>
                                <m:nor/>
                              </m:rPr>
                              <a:rPr lang="en-US" b="0" i="0" smtClean="0">
                                <a:latin typeface="Cambria Math"/>
                              </a:rPr>
                              <m:t>1.645</m:t>
                            </m:r>
                          </m:num>
                          <m:den>
                            <m:r>
                              <m:rPr>
                                <m:nor/>
                              </m:rPr>
                              <a:rPr lang="en-US" b="0" i="0" smtClean="0">
                                <a:latin typeface="Cambria Math"/>
                              </a:rPr>
                              <m:t>.10</m:t>
                            </m:r>
                          </m:den>
                        </m:f>
                      </m:e>
                    </m:d>
                  </m:oMath>
                </a14:m>
                <a:r>
                  <a:rPr lang="en-US" baseline="30000" dirty="0"/>
                  <a:t>2 </a:t>
                </a:r>
                <a:r>
                  <a:rPr lang="en-US" dirty="0"/>
                  <a:t> = 67.65</a:t>
                </a:r>
              </a:p>
              <a:p>
                <a:endParaRPr lang="en-US" dirty="0"/>
              </a:p>
              <a:p>
                <a:r>
                  <a:rPr lang="en-US" dirty="0"/>
                  <a:t>The student needs a random sample of 68 cities.</a:t>
                </a:r>
              </a:p>
            </p:txBody>
          </p:sp>
        </mc:Choice>
        <mc:Fallback xmlns="">
          <p:sp>
            <p:nvSpPr>
              <p:cNvPr id="8" name="TextBox 7"/>
              <p:cNvSpPr txBox="1">
                <a:spLocks noRot="1" noChangeAspect="1" noMove="1" noResize="1" noEditPoints="1" noAdjustHandles="1" noChangeArrowheads="1" noChangeShapeType="1" noTextEdit="1"/>
              </p:cNvSpPr>
              <p:nvPr/>
            </p:nvSpPr>
            <p:spPr>
              <a:xfrm>
                <a:off x="838200" y="3657600"/>
                <a:ext cx="7315200" cy="1415709"/>
              </a:xfrm>
              <a:prstGeom prst="rect">
                <a:avLst/>
              </a:prstGeom>
              <a:blipFill rotWithShape="1">
                <a:blip r:embed="rId3"/>
                <a:stretch>
                  <a:fillRect/>
                </a:stretch>
              </a:blipFill>
              <a:ln>
                <a:solidFill>
                  <a:schemeClr val="accent1"/>
                </a:solidFill>
              </a:ln>
            </p:spPr>
            <p:txBody>
              <a:bodyPr/>
              <a:lstStyle/>
              <a:p>
                <a:r>
                  <a:rPr lang="en-US">
                    <a:noFill/>
                  </a:rPr>
                  <a:t> </a:t>
                </a:r>
              </a:p>
            </p:txBody>
          </p:sp>
        </mc:Fallback>
      </mc:AlternateContent>
    </p:spTree>
    <p:extLst>
      <p:ext uri="{BB962C8B-B14F-4D97-AF65-F5344CB8AC3E}">
        <p14:creationId xmlns:p14="http://schemas.microsoft.com/office/powerpoint/2010/main" val="37846247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4" name="Footer Placeholder 3"/>
          <p:cNvSpPr>
            <a:spLocks noGrp="1"/>
          </p:cNvSpPr>
          <p:nvPr>
            <p:ph type="ftr" sz="quarter" idx="11"/>
          </p:nvPr>
        </p:nvSpPr>
        <p:spPr>
          <a:xfrm>
            <a:off x="2133600" y="6356350"/>
            <a:ext cx="6553200" cy="365760"/>
          </a:xfrm>
        </p:spPr>
        <p:txBody>
          <a:bodyPr/>
          <a:lstStyle/>
          <a:p>
            <a:r>
              <a:rPr lang="en-US" sz="1200" dirty="0" smtClean="0"/>
              <a:t>Copyright © 2022 McGraw-Hill Education. All rights reserved. No reproduction or distribution without the prior written consent of McGraw-Hill Education.</a:t>
            </a:r>
            <a:endParaRPr lang="en-US" sz="1200" dirty="0"/>
          </a:p>
        </p:txBody>
      </p:sp>
      <p:sp>
        <p:nvSpPr>
          <p:cNvPr id="3" name="Content Placeholder 2"/>
          <p:cNvSpPr>
            <a:spLocks noGrp="1"/>
          </p:cNvSpPr>
          <p:nvPr>
            <p:ph sz="quarter" idx="1"/>
          </p:nvPr>
        </p:nvSpPr>
        <p:spPr/>
        <p:txBody>
          <a:bodyPr>
            <a:normAutofit/>
          </a:bodyPr>
          <a:lstStyle/>
          <a:p>
            <a:pPr marL="0" indent="0" defTabSz="1143000">
              <a:buNone/>
            </a:pPr>
            <a:r>
              <a:rPr lang="en-US" sz="3300" dirty="0">
                <a:solidFill>
                  <a:schemeClr val="accent1"/>
                </a:solidFill>
              </a:rPr>
              <a:t>LO9-1	</a:t>
            </a:r>
            <a:r>
              <a:rPr lang="en-US" sz="3300" dirty="0"/>
              <a:t>Compute and interpret a point </a:t>
            </a:r>
            <a:r>
              <a:rPr lang="en-US" sz="3300" dirty="0"/>
              <a:t>estimate 	of </a:t>
            </a:r>
            <a:r>
              <a:rPr lang="en-US" sz="3300" dirty="0" smtClean="0"/>
              <a:t>a </a:t>
            </a:r>
            <a:r>
              <a:rPr lang="en-US" sz="3300" dirty="0"/>
              <a:t>population mean</a:t>
            </a:r>
          </a:p>
          <a:p>
            <a:pPr marL="0" indent="0" defTabSz="1143000">
              <a:buNone/>
            </a:pPr>
            <a:r>
              <a:rPr lang="en-US" sz="3300" dirty="0">
                <a:solidFill>
                  <a:schemeClr val="accent1"/>
                </a:solidFill>
              </a:rPr>
              <a:t>LO9-2	</a:t>
            </a:r>
            <a:r>
              <a:rPr lang="en-US" sz="3300" dirty="0"/>
              <a:t>Compute and interpret a confidence 	interval for a population mean</a:t>
            </a:r>
          </a:p>
          <a:p>
            <a:pPr marL="0" indent="0" defTabSz="1143000">
              <a:buNone/>
            </a:pPr>
            <a:r>
              <a:rPr lang="en-US" sz="3300" dirty="0">
                <a:solidFill>
                  <a:schemeClr val="accent1"/>
                </a:solidFill>
              </a:rPr>
              <a:t>LO9-3	</a:t>
            </a:r>
            <a:r>
              <a:rPr lang="en-US" sz="3300" dirty="0"/>
              <a:t>Compute and interpret a confidence 	interval for a population proportion</a:t>
            </a:r>
          </a:p>
          <a:p>
            <a:pPr marL="0" indent="0" defTabSz="1143000">
              <a:buNone/>
            </a:pPr>
            <a:r>
              <a:rPr lang="en-US" sz="3300" dirty="0">
                <a:solidFill>
                  <a:schemeClr val="accent1"/>
                </a:solidFill>
              </a:rPr>
              <a:t>LO9-4	</a:t>
            </a:r>
            <a:r>
              <a:rPr lang="en-US" sz="3300" dirty="0"/>
              <a:t>Calculate the required sample size to 	estimate a population proportion or 	population mean</a:t>
            </a:r>
          </a:p>
        </p:txBody>
      </p:sp>
      <p:sp>
        <p:nvSpPr>
          <p:cNvPr id="5" name="Slide Number Placeholder 4"/>
          <p:cNvSpPr>
            <a:spLocks noGrp="1"/>
          </p:cNvSpPr>
          <p:nvPr>
            <p:ph type="sldNum" sz="quarter" idx="12"/>
          </p:nvPr>
        </p:nvSpPr>
        <p:spPr/>
        <p:txBody>
          <a:bodyPr/>
          <a:lstStyle/>
          <a:p>
            <a:r>
              <a:rPr lang="en-US" dirty="0"/>
              <a:t>9-</a:t>
            </a:r>
            <a:fld id="{F38DF745-7D3F-47F4-83A3-874385CFAA69}" type="slidenum">
              <a:rPr lang="en-US" smtClean="0"/>
              <a:pPr/>
              <a:t>2</a:t>
            </a:fld>
            <a:endParaRPr lang="en-US" dirty="0"/>
          </a:p>
        </p:txBody>
      </p:sp>
    </p:spTree>
    <p:extLst>
      <p:ext uri="{BB962C8B-B14F-4D97-AF65-F5344CB8AC3E}">
        <p14:creationId xmlns:p14="http://schemas.microsoft.com/office/powerpoint/2010/main" val="13651339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C348E05-F320-46C6-83FB-3A801B890520}"/>
              </a:ext>
            </a:extLst>
          </p:cNvPr>
          <p:cNvSpPr>
            <a:spLocks noGrp="1"/>
          </p:cNvSpPr>
          <p:nvPr>
            <p:ph type="title"/>
          </p:nvPr>
        </p:nvSpPr>
        <p:spPr/>
        <p:txBody>
          <a:bodyPr/>
          <a:lstStyle/>
          <a:p>
            <a:r>
              <a:rPr lang="en-US" dirty="0">
                <a:solidFill>
                  <a:schemeClr val="accent1"/>
                </a:solidFill>
              </a:rPr>
              <a:t>Chapter 9 Practice Problems</a:t>
            </a:r>
          </a:p>
        </p:txBody>
      </p:sp>
      <p:sp>
        <p:nvSpPr>
          <p:cNvPr id="4" name="Footer Placeholder 3">
            <a:extLst>
              <a:ext uri="{FF2B5EF4-FFF2-40B4-BE49-F238E27FC236}">
                <a16:creationId xmlns:a16="http://schemas.microsoft.com/office/drawing/2014/main" xmlns="" id="{4C963141-8A75-41ED-B490-AC8EE2EDB84A}"/>
              </a:ext>
            </a:extLst>
          </p:cNvPr>
          <p:cNvSpPr>
            <a:spLocks noGrp="1"/>
          </p:cNvSpPr>
          <p:nvPr>
            <p:ph type="ftr" sz="quarter" idx="11"/>
          </p:nvPr>
        </p:nvSpPr>
        <p:spPr>
          <a:xfrm>
            <a:off x="2898648" y="6355080"/>
            <a:ext cx="5175504" cy="274320"/>
          </a:xfrm>
        </p:spPr>
        <p:txBody>
          <a:bodyPr/>
          <a:lstStyle/>
          <a:p>
            <a:r>
              <a:rPr lang="en-US" dirty="0" smtClean="0">
                <a:solidFill>
                  <a:schemeClr val="bg1"/>
                </a:solidFill>
              </a:rPr>
              <a:t>Copyright © 2022 McGraw-Hill Education. All rights reserved. No reproduction or distribution without the prior written consent of McGraw-Hill Education.</a:t>
            </a:r>
            <a:endParaRPr lang="en-US" dirty="0">
              <a:solidFill>
                <a:schemeClr val="bg1"/>
              </a:solidFill>
            </a:endParaRPr>
          </a:p>
        </p:txBody>
      </p:sp>
      <p:sp>
        <p:nvSpPr>
          <p:cNvPr id="5" name="Slide Number Placeholder 4">
            <a:extLst>
              <a:ext uri="{FF2B5EF4-FFF2-40B4-BE49-F238E27FC236}">
                <a16:creationId xmlns:a16="http://schemas.microsoft.com/office/drawing/2014/main" xmlns="" id="{33D37238-D9BF-469B-A795-7CBCC14436A0}"/>
              </a:ext>
            </a:extLst>
          </p:cNvPr>
          <p:cNvSpPr>
            <a:spLocks noGrp="1"/>
          </p:cNvSpPr>
          <p:nvPr>
            <p:ph type="sldNum" sz="quarter" idx="12"/>
          </p:nvPr>
        </p:nvSpPr>
        <p:spPr/>
        <p:txBody>
          <a:bodyPr/>
          <a:lstStyle/>
          <a:p>
            <a:r>
              <a:rPr lang="en-US" dirty="0">
                <a:solidFill>
                  <a:schemeClr val="bg1"/>
                </a:solidFill>
              </a:rPr>
              <a:t>9-</a:t>
            </a:r>
            <a:fld id="{A68F1C3D-7991-4430-8FD2-6BE0AA8A1311}" type="slidenum">
              <a:rPr lang="en-US" smtClean="0">
                <a:solidFill>
                  <a:schemeClr val="bg1"/>
                </a:solidFill>
              </a:rPr>
              <a:t>20</a:t>
            </a:fld>
            <a:endParaRPr lang="en-US" dirty="0">
              <a:solidFill>
                <a:schemeClr val="bg1"/>
              </a:solidFill>
            </a:endParaRPr>
          </a:p>
        </p:txBody>
      </p:sp>
    </p:spTree>
    <p:extLst>
      <p:ext uri="{BB962C8B-B14F-4D97-AF65-F5344CB8AC3E}">
        <p14:creationId xmlns:p14="http://schemas.microsoft.com/office/powerpoint/2010/main" val="36534726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5</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2133600" y="6356350"/>
            <a:ext cx="65532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9-</a:t>
            </a:r>
            <a:fld id="{F38DF745-7D3F-47F4-83A3-874385CFAA69}" type="slidenum">
              <a:rPr lang="en-US" smtClean="0"/>
              <a:pPr/>
              <a:t>21</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a:bodyPr>
          <a:lstStyle/>
          <a:p>
            <a:pPr marL="0" indent="0">
              <a:buNone/>
            </a:pPr>
            <a:r>
              <a:rPr lang="en-US" dirty="0"/>
              <a:t>A research firm surveyed 49 randomly selected Americans to determine the mean amount spent on coffee during 1 week. The sample mean was $20 per week. The population distribution is normal with a standard deviation of $5. </a:t>
            </a:r>
          </a:p>
          <a:p>
            <a:pPr marL="0" indent="0">
              <a:buNone/>
            </a:pPr>
            <a:endParaRPr lang="en-US" dirty="0"/>
          </a:p>
          <a:p>
            <a:pPr marL="514350" indent="-514350">
              <a:buFont typeface="+mj-lt"/>
              <a:buAutoNum type="alphaLcPeriod"/>
            </a:pPr>
            <a:r>
              <a:rPr lang="en-US" dirty="0"/>
              <a:t>What is the point estimate of the population mean? Explain what it indicates. </a:t>
            </a:r>
          </a:p>
          <a:p>
            <a:pPr marL="514350" indent="-514350">
              <a:buFont typeface="+mj-lt"/>
              <a:buAutoNum type="alphaLcPeriod"/>
            </a:pPr>
            <a:r>
              <a:rPr lang="en-US" dirty="0"/>
              <a:t>Using the 95% level of confidence, determine the confidence interval for μ. Explain what it indicates. </a:t>
            </a:r>
          </a:p>
        </p:txBody>
      </p:sp>
      <p:sp>
        <p:nvSpPr>
          <p:cNvPr id="6" name="TextBox 5">
            <a:extLst>
              <a:ext uri="{FF2B5EF4-FFF2-40B4-BE49-F238E27FC236}">
                <a16:creationId xmlns:a16="http://schemas.microsoft.com/office/drawing/2014/main" xmlns="" id="{5641540B-BCA6-4C50-865F-0A9C65A0B1C6}"/>
              </a:ext>
            </a:extLst>
          </p:cNvPr>
          <p:cNvSpPr txBox="1"/>
          <p:nvPr/>
        </p:nvSpPr>
        <p:spPr>
          <a:xfrm>
            <a:off x="7696200" y="773668"/>
            <a:ext cx="990600" cy="369332"/>
          </a:xfrm>
          <a:prstGeom prst="rect">
            <a:avLst/>
          </a:prstGeom>
          <a:noFill/>
        </p:spPr>
        <p:txBody>
          <a:bodyPr wrap="square" rtlCol="0">
            <a:spAutoFit/>
          </a:bodyPr>
          <a:lstStyle/>
          <a:p>
            <a:r>
              <a:rPr lang="en-US" dirty="0"/>
              <a:t>LO9-1 </a:t>
            </a:r>
          </a:p>
        </p:txBody>
      </p:sp>
    </p:spTree>
    <p:extLst>
      <p:ext uri="{BB962C8B-B14F-4D97-AF65-F5344CB8AC3E}">
        <p14:creationId xmlns:p14="http://schemas.microsoft.com/office/powerpoint/2010/main" val="36738437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11</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2133600" y="6356350"/>
            <a:ext cx="65532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9-</a:t>
            </a:r>
            <a:fld id="{F38DF745-7D3F-47F4-83A3-874385CFAA69}" type="slidenum">
              <a:rPr lang="en-US" smtClean="0"/>
              <a:pPr/>
              <a:t>22</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fontScale="85000" lnSpcReduction="10000"/>
          </a:bodyPr>
          <a:lstStyle/>
          <a:p>
            <a:pPr marL="0" indent="0">
              <a:buNone/>
            </a:pPr>
            <a:r>
              <a:rPr lang="en-US" dirty="0"/>
              <a:t>The owner of Britten’s Egg Farm wants to estimate the mean number of eggs produced per chicken. A sample of 20 chickens shows they produced an average of 20 eggs per month with a standard deviation of 2 eggs per month. </a:t>
            </a:r>
          </a:p>
          <a:p>
            <a:pPr marL="0" indent="0">
              <a:buNone/>
            </a:pPr>
            <a:endParaRPr lang="en-US" dirty="0"/>
          </a:p>
          <a:p>
            <a:pPr marL="514350" indent="-514350">
              <a:buFont typeface="+mj-lt"/>
              <a:buAutoNum type="alphaLcPeriod"/>
            </a:pPr>
            <a:r>
              <a:rPr lang="en-US" dirty="0"/>
              <a:t>What is the value of the population mean? What is the best estimate of this value? </a:t>
            </a:r>
          </a:p>
          <a:p>
            <a:pPr marL="514350" indent="-514350">
              <a:buFont typeface="+mj-lt"/>
              <a:buAutoNum type="alphaLcPeriod"/>
            </a:pPr>
            <a:r>
              <a:rPr lang="en-US" dirty="0"/>
              <a:t>Explain why we need to use the </a:t>
            </a:r>
            <a:r>
              <a:rPr lang="en-US" i="1" dirty="0"/>
              <a:t>t </a:t>
            </a:r>
            <a:r>
              <a:rPr lang="en-US" dirty="0"/>
              <a:t>distribution. What assumption do you need to make? </a:t>
            </a:r>
          </a:p>
          <a:p>
            <a:pPr marL="514350" indent="-514350">
              <a:buFont typeface="+mj-lt"/>
              <a:buAutoNum type="alphaLcPeriod"/>
            </a:pPr>
            <a:r>
              <a:rPr lang="en-US" dirty="0"/>
              <a:t>For a 95% confidence interval, what is the value of </a:t>
            </a:r>
            <a:r>
              <a:rPr lang="en-US" i="1" dirty="0"/>
              <a:t>t</a:t>
            </a:r>
            <a:r>
              <a:rPr lang="en-US" dirty="0"/>
              <a:t>? </a:t>
            </a:r>
          </a:p>
          <a:p>
            <a:pPr marL="514350" indent="-514350">
              <a:buFont typeface="+mj-lt"/>
              <a:buAutoNum type="alphaLcPeriod"/>
            </a:pPr>
            <a:r>
              <a:rPr lang="en-US" dirty="0"/>
              <a:t>What is the margin of error? </a:t>
            </a:r>
          </a:p>
          <a:p>
            <a:pPr marL="514350" indent="-514350">
              <a:buFont typeface="+mj-lt"/>
              <a:buAutoNum type="alphaLcPeriod"/>
            </a:pPr>
            <a:r>
              <a:rPr lang="en-US" dirty="0"/>
              <a:t>Develop the 95% confidence interval for the population mean. </a:t>
            </a:r>
          </a:p>
          <a:p>
            <a:pPr marL="514350" indent="-514350">
              <a:buFont typeface="+mj-lt"/>
              <a:buAutoNum type="alphaLcPeriod"/>
            </a:pPr>
            <a:r>
              <a:rPr lang="en-US" dirty="0"/>
              <a:t>Would it be reasonable to conclude that the population mean is 21 eggs? What about 25 eggs? </a:t>
            </a:r>
          </a:p>
        </p:txBody>
      </p:sp>
      <p:sp>
        <p:nvSpPr>
          <p:cNvPr id="6" name="TextBox 5">
            <a:extLst>
              <a:ext uri="{FF2B5EF4-FFF2-40B4-BE49-F238E27FC236}">
                <a16:creationId xmlns:a16="http://schemas.microsoft.com/office/drawing/2014/main" xmlns="" id="{5641540B-BCA6-4C50-865F-0A9C65A0B1C6}"/>
              </a:ext>
            </a:extLst>
          </p:cNvPr>
          <p:cNvSpPr txBox="1"/>
          <p:nvPr/>
        </p:nvSpPr>
        <p:spPr>
          <a:xfrm>
            <a:off x="7696200" y="773668"/>
            <a:ext cx="990600" cy="369332"/>
          </a:xfrm>
          <a:prstGeom prst="rect">
            <a:avLst/>
          </a:prstGeom>
          <a:noFill/>
        </p:spPr>
        <p:txBody>
          <a:bodyPr wrap="square" rtlCol="0">
            <a:spAutoFit/>
          </a:bodyPr>
          <a:lstStyle/>
          <a:p>
            <a:r>
              <a:rPr lang="en-US" dirty="0"/>
              <a:t>LO9-2 </a:t>
            </a:r>
          </a:p>
        </p:txBody>
      </p:sp>
    </p:spTree>
    <p:extLst>
      <p:ext uri="{BB962C8B-B14F-4D97-AF65-F5344CB8AC3E}">
        <p14:creationId xmlns:p14="http://schemas.microsoft.com/office/powerpoint/2010/main" val="14658429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19</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2133600" y="6356350"/>
            <a:ext cx="65532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9-</a:t>
            </a:r>
            <a:fld id="{F38DF745-7D3F-47F4-83A3-874385CFAA69}" type="slidenum">
              <a:rPr lang="en-US" smtClean="0"/>
              <a:pPr/>
              <a:t>23</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a:bodyPr>
          <a:lstStyle/>
          <a:p>
            <a:pPr marL="0" indent="0">
              <a:buNone/>
            </a:pPr>
            <a:r>
              <a:rPr lang="en-US" dirty="0"/>
              <a:t>A population’s standard deviation is 10. We want to estimate the population mean with a margin of error of 2, with a 95% level of confidence. How large a sample is required? </a:t>
            </a:r>
          </a:p>
        </p:txBody>
      </p:sp>
      <p:sp>
        <p:nvSpPr>
          <p:cNvPr id="6" name="TextBox 5">
            <a:extLst>
              <a:ext uri="{FF2B5EF4-FFF2-40B4-BE49-F238E27FC236}">
                <a16:creationId xmlns:a16="http://schemas.microsoft.com/office/drawing/2014/main" xmlns="" id="{5641540B-BCA6-4C50-865F-0A9C65A0B1C6}"/>
              </a:ext>
            </a:extLst>
          </p:cNvPr>
          <p:cNvSpPr txBox="1"/>
          <p:nvPr/>
        </p:nvSpPr>
        <p:spPr>
          <a:xfrm>
            <a:off x="7696200" y="773668"/>
            <a:ext cx="990600" cy="369332"/>
          </a:xfrm>
          <a:prstGeom prst="rect">
            <a:avLst/>
          </a:prstGeom>
          <a:noFill/>
        </p:spPr>
        <p:txBody>
          <a:bodyPr wrap="square" rtlCol="0">
            <a:spAutoFit/>
          </a:bodyPr>
          <a:lstStyle/>
          <a:p>
            <a:r>
              <a:rPr lang="en-US" dirty="0"/>
              <a:t>LO9-4 </a:t>
            </a:r>
          </a:p>
        </p:txBody>
      </p:sp>
    </p:spTree>
    <p:extLst>
      <p:ext uri="{BB962C8B-B14F-4D97-AF65-F5344CB8AC3E}">
        <p14:creationId xmlns:p14="http://schemas.microsoft.com/office/powerpoint/2010/main" val="152588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25</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2133600" y="6356350"/>
            <a:ext cx="65532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9-</a:t>
            </a:r>
            <a:fld id="{F38DF745-7D3F-47F4-83A3-874385CFAA69}" type="slidenum">
              <a:rPr lang="en-US" smtClean="0"/>
              <a:pPr/>
              <a:t>24</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lnSpcReduction="10000"/>
          </a:bodyPr>
          <a:lstStyle/>
          <a:p>
            <a:pPr marL="0" indent="0">
              <a:buNone/>
            </a:pPr>
            <a:r>
              <a:rPr lang="en-US" dirty="0"/>
              <a:t>Suppose the U.S. president wants to estimate the proportion of the population that supports his current policy toward revisions in the health care system. The president wants the margin of error to be 0.04. Assume a 95% level of confidence. The president’s political advisors found a similar survey from 2 years ago that reported that 60% of people supported health care revisions. </a:t>
            </a:r>
          </a:p>
          <a:p>
            <a:endParaRPr lang="en-US" dirty="0"/>
          </a:p>
          <a:p>
            <a:pPr marL="514350" indent="-514350">
              <a:buFont typeface="+mj-lt"/>
              <a:buAutoNum type="alphaLcPeriod"/>
            </a:pPr>
            <a:r>
              <a:rPr lang="en-US" dirty="0"/>
              <a:t>How large of a sample is required? </a:t>
            </a:r>
          </a:p>
          <a:p>
            <a:pPr marL="514350" indent="-514350">
              <a:buFont typeface="+mj-lt"/>
              <a:buAutoNum type="alphaLcPeriod"/>
            </a:pPr>
            <a:r>
              <a:rPr lang="en-US" dirty="0"/>
              <a:t>How large of a sample would be necessary if no estimate were available for the proportion supporting current policy? </a:t>
            </a:r>
          </a:p>
        </p:txBody>
      </p:sp>
      <p:sp>
        <p:nvSpPr>
          <p:cNvPr id="6" name="TextBox 5">
            <a:extLst>
              <a:ext uri="{FF2B5EF4-FFF2-40B4-BE49-F238E27FC236}">
                <a16:creationId xmlns:a16="http://schemas.microsoft.com/office/drawing/2014/main" xmlns="" id="{5641540B-BCA6-4C50-865F-0A9C65A0B1C6}"/>
              </a:ext>
            </a:extLst>
          </p:cNvPr>
          <p:cNvSpPr txBox="1"/>
          <p:nvPr/>
        </p:nvSpPr>
        <p:spPr>
          <a:xfrm>
            <a:off x="7696200" y="773668"/>
            <a:ext cx="990600" cy="369332"/>
          </a:xfrm>
          <a:prstGeom prst="rect">
            <a:avLst/>
          </a:prstGeom>
          <a:noFill/>
        </p:spPr>
        <p:txBody>
          <a:bodyPr wrap="square" rtlCol="0">
            <a:spAutoFit/>
          </a:bodyPr>
          <a:lstStyle/>
          <a:p>
            <a:r>
              <a:rPr lang="en-US" dirty="0"/>
              <a:t>LO9-4 </a:t>
            </a:r>
          </a:p>
        </p:txBody>
      </p:sp>
    </p:spTree>
    <p:extLst>
      <p:ext uri="{BB962C8B-B14F-4D97-AF65-F5344CB8AC3E}">
        <p14:creationId xmlns:p14="http://schemas.microsoft.com/office/powerpoint/2010/main" val="25285275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Point Estimate</a:t>
            </a:r>
          </a:p>
        </p:txBody>
      </p:sp>
      <p:sp>
        <p:nvSpPr>
          <p:cNvPr id="3" name="Footer Placeholder 2"/>
          <p:cNvSpPr>
            <a:spLocks noGrp="1"/>
          </p:cNvSpPr>
          <p:nvPr>
            <p:ph type="ftr" sz="quarter" idx="11"/>
          </p:nvPr>
        </p:nvSpPr>
        <p:spPr>
          <a:xfrm>
            <a:off x="2133600" y="6356350"/>
            <a:ext cx="65532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normAutofit fontScale="92500"/>
          </a:bodyPr>
          <a:lstStyle/>
          <a:p>
            <a:r>
              <a:rPr lang="en-US" dirty="0"/>
              <a:t>A point estimate is a single value (statistic) used to estimate a population value (parameter)</a:t>
            </a:r>
          </a:p>
          <a:p>
            <a:endParaRPr lang="en-US" dirty="0"/>
          </a:p>
          <a:p>
            <a:endParaRPr lang="en-US" dirty="0"/>
          </a:p>
          <a:p>
            <a:endParaRPr lang="en-US" dirty="0"/>
          </a:p>
          <a:p>
            <a:pPr marL="0" indent="0">
              <a:buNone/>
            </a:pPr>
            <a:r>
              <a:rPr lang="en-US" dirty="0"/>
              <a:t>Example</a:t>
            </a:r>
          </a:p>
          <a:p>
            <a:r>
              <a:rPr lang="en-US" dirty="0"/>
              <a:t>Suppose the Bureau of Tourism for Barbados wants an estimate of the mean amount spent by tourists visiting that country. They randomly select 500 tourists as they depart and ask these tourists about their spending while there. The mean amount spent by the sample of 500 tourists serves as an estimate of the unknown population parameter.</a:t>
            </a:r>
          </a:p>
        </p:txBody>
      </p:sp>
      <p:sp>
        <p:nvSpPr>
          <p:cNvPr id="5" name="TextBox 4"/>
          <p:cNvSpPr txBox="1"/>
          <p:nvPr/>
        </p:nvSpPr>
        <p:spPr>
          <a:xfrm>
            <a:off x="1129145" y="2234771"/>
            <a:ext cx="6858000" cy="646331"/>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POINT ESTIMATE  </a:t>
            </a:r>
            <a:r>
              <a:rPr lang="en-US" dirty="0"/>
              <a:t>The statistic, computed from sample information, that estimates a population parameter.</a:t>
            </a:r>
          </a:p>
        </p:txBody>
      </p:sp>
      <p:sp>
        <p:nvSpPr>
          <p:cNvPr id="6" name="Slide Number Placeholder 5"/>
          <p:cNvSpPr>
            <a:spLocks noGrp="1"/>
          </p:cNvSpPr>
          <p:nvPr>
            <p:ph type="sldNum" sz="quarter" idx="12"/>
          </p:nvPr>
        </p:nvSpPr>
        <p:spPr/>
        <p:txBody>
          <a:bodyPr/>
          <a:lstStyle/>
          <a:p>
            <a:r>
              <a:rPr lang="en-US" dirty="0"/>
              <a:t>9-</a:t>
            </a:r>
            <a:fld id="{F38DF745-7D3F-47F4-83A3-874385CFAA69}" type="slidenum">
              <a:rPr lang="en-US" smtClean="0"/>
              <a:pPr/>
              <a:t>3</a:t>
            </a:fld>
            <a:endParaRPr lang="en-US" dirty="0"/>
          </a:p>
        </p:txBody>
      </p:sp>
    </p:spTree>
    <p:extLst>
      <p:ext uri="{BB962C8B-B14F-4D97-AF65-F5344CB8AC3E}">
        <p14:creationId xmlns:p14="http://schemas.microsoft.com/office/powerpoint/2010/main" val="25089865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Confidence Intervals</a:t>
            </a:r>
          </a:p>
        </p:txBody>
      </p:sp>
      <p:sp>
        <p:nvSpPr>
          <p:cNvPr id="3" name="Footer Placeholder 2"/>
          <p:cNvSpPr>
            <a:spLocks noGrp="1"/>
          </p:cNvSpPr>
          <p:nvPr>
            <p:ph type="ftr" sz="quarter" idx="11"/>
          </p:nvPr>
        </p:nvSpPr>
        <p:spPr>
          <a:xfrm>
            <a:off x="2133600" y="6356350"/>
            <a:ext cx="65532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normAutofit lnSpcReduction="10000"/>
          </a:bodyPr>
          <a:lstStyle/>
          <a:p>
            <a:r>
              <a:rPr lang="en-US" dirty="0"/>
              <a:t>A confidence interval is a range of values within which the population parameter is expected to occur</a:t>
            </a:r>
          </a:p>
          <a:p>
            <a:endParaRPr lang="en-US" dirty="0"/>
          </a:p>
          <a:p>
            <a:endParaRPr lang="en-US" dirty="0"/>
          </a:p>
          <a:p>
            <a:endParaRPr lang="en-US" dirty="0"/>
          </a:p>
          <a:p>
            <a:endParaRPr lang="en-US" dirty="0"/>
          </a:p>
          <a:p>
            <a:r>
              <a:rPr lang="en-US" dirty="0"/>
              <a:t>The factors that determine the width of a confidence interval for a mean are</a:t>
            </a:r>
          </a:p>
          <a:p>
            <a:pPr lvl="1"/>
            <a:r>
              <a:rPr lang="en-US" dirty="0">
                <a:solidFill>
                  <a:schemeClr val="tx1"/>
                </a:solidFill>
              </a:rPr>
              <a:t>The number of observations in the sample, n</a:t>
            </a:r>
          </a:p>
          <a:p>
            <a:pPr lvl="1"/>
            <a:r>
              <a:rPr lang="en-US" dirty="0">
                <a:solidFill>
                  <a:schemeClr val="tx1"/>
                </a:solidFill>
              </a:rPr>
              <a:t>The variability in the population, usually estimated by the sample standard deviation, s</a:t>
            </a:r>
          </a:p>
          <a:p>
            <a:pPr lvl="1"/>
            <a:r>
              <a:rPr lang="en-US" dirty="0">
                <a:solidFill>
                  <a:schemeClr val="tx1"/>
                </a:solidFill>
              </a:rPr>
              <a:t>The desired level of confidence</a:t>
            </a:r>
          </a:p>
        </p:txBody>
      </p:sp>
      <p:sp>
        <p:nvSpPr>
          <p:cNvPr id="5" name="TextBox 4"/>
          <p:cNvSpPr txBox="1"/>
          <p:nvPr/>
        </p:nvSpPr>
        <p:spPr>
          <a:xfrm>
            <a:off x="1143000" y="2152471"/>
            <a:ext cx="6858000" cy="1200329"/>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CONFIDENCE INTERVAL  </a:t>
            </a:r>
            <a:r>
              <a:rPr lang="en-US" dirty="0"/>
              <a:t>A range of values constructed from sample data so that the population parameter is likely to occur within that range at a specified probability. The specified probability is called the level of confidence.</a:t>
            </a:r>
          </a:p>
        </p:txBody>
      </p:sp>
      <p:sp>
        <p:nvSpPr>
          <p:cNvPr id="6" name="Slide Number Placeholder 5"/>
          <p:cNvSpPr>
            <a:spLocks noGrp="1"/>
          </p:cNvSpPr>
          <p:nvPr>
            <p:ph type="sldNum" sz="quarter" idx="12"/>
          </p:nvPr>
        </p:nvSpPr>
        <p:spPr/>
        <p:txBody>
          <a:bodyPr/>
          <a:lstStyle/>
          <a:p>
            <a:r>
              <a:rPr lang="en-US" dirty="0"/>
              <a:t>9-</a:t>
            </a:r>
            <a:fld id="{F38DF745-7D3F-47F4-83A3-874385CFAA69}" type="slidenum">
              <a:rPr lang="en-US" smtClean="0"/>
              <a:pPr/>
              <a:t>4</a:t>
            </a:fld>
            <a:endParaRPr lang="en-US" dirty="0"/>
          </a:p>
        </p:txBody>
      </p:sp>
    </p:spTree>
    <p:extLst>
      <p:ext uri="{BB962C8B-B14F-4D97-AF65-F5344CB8AC3E}">
        <p14:creationId xmlns:p14="http://schemas.microsoft.com/office/powerpoint/2010/main" val="40521049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title"/>
              </p:nvPr>
            </p:nvSpPr>
            <p:spPr/>
            <p:txBody>
              <a:bodyPr/>
              <a:lstStyle/>
              <a:p>
                <a:r>
                  <a:rPr lang="en-US" dirty="0"/>
                  <a:t>Level of Confidence, </a:t>
                </a:r>
                <a14:m>
                  <m:oMath xmlns:m="http://schemas.openxmlformats.org/officeDocument/2006/math" xmlns="">
                    <m:r>
                      <m:rPr>
                        <m:nor/>
                      </m:rPr>
                      <a:rPr lang="en-US" i="0" smtClean="0">
                        <a:latin typeface="Cambria Math"/>
                        <a:ea typeface="Cambria Math"/>
                      </a:rPr>
                      <m:t>σ</m:t>
                    </m:r>
                  </m:oMath>
                </a14:m>
                <a:r>
                  <a:rPr lang="en-US" dirty="0"/>
                  <a:t> Known</a:t>
                </a:r>
              </a:p>
            </p:txBody>
          </p:sp>
        </mc:Choice>
        <mc:Fallback xmlns="">
          <p:sp>
            <p:nvSpPr>
              <p:cNvPr id="2" name="Title 1"/>
              <p:cNvSpPr>
                <a:spLocks noGrp="1" noRot="1" noChangeAspect="1" noMove="1" noResize="1" noEditPoints="1" noAdjustHandles="1" noChangeArrowheads="1" noChangeShapeType="1" noTextEdit="1"/>
              </p:cNvSpPr>
              <p:nvPr>
                <p:ph type="title"/>
              </p:nvPr>
            </p:nvSpPr>
            <p:spPr>
              <a:blipFill rotWithShape="1">
                <a:blip r:embed="rId4"/>
                <a:stretch>
                  <a:fillRect l="-1852" b="-19632"/>
                </a:stretch>
              </a:blipFill>
            </p:spPr>
            <p:txBody>
              <a:bodyPr/>
              <a:lstStyle/>
              <a:p>
                <a:r>
                  <a:rPr lang="en-US">
                    <a:noFill/>
                  </a:rPr>
                  <a:t> </a:t>
                </a:r>
              </a:p>
            </p:txBody>
          </p:sp>
        </mc:Fallback>
      </mc:AlternateContent>
      <p:sp>
        <p:nvSpPr>
          <p:cNvPr id="3" name="Footer Placeholder 2"/>
          <p:cNvSpPr>
            <a:spLocks noGrp="1"/>
          </p:cNvSpPr>
          <p:nvPr>
            <p:ph type="ftr" sz="quarter" idx="11"/>
          </p:nvPr>
        </p:nvSpPr>
        <p:spPr>
          <a:xfrm>
            <a:off x="2133600" y="6356350"/>
            <a:ext cx="65532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r>
              <a:rPr lang="en-US" dirty="0"/>
              <a:t>To determine the confidence limits when the population standard deviation is known, we use the z distribution</a:t>
            </a:r>
          </a:p>
          <a:p>
            <a:r>
              <a:rPr lang="en-US" dirty="0"/>
              <a:t>The formula is</a:t>
            </a:r>
          </a:p>
          <a:p>
            <a:pPr marL="0" indent="0">
              <a:buNone/>
            </a:pPr>
            <a:endParaRPr lang="en-US" dirty="0"/>
          </a:p>
          <a:p>
            <a:endParaRPr lang="en-US" dirty="0"/>
          </a:p>
          <a:p>
            <a:endParaRPr lang="en-US" dirty="0"/>
          </a:p>
          <a:p>
            <a:pPr marL="0" indent="0">
              <a:buNone/>
            </a:pPr>
            <a:endParaRPr lang="en-US" dirty="0"/>
          </a:p>
        </p:txBody>
      </p:sp>
      <p:graphicFrame>
        <p:nvGraphicFramePr>
          <p:cNvPr id="6" name="Object 5"/>
          <p:cNvGraphicFramePr>
            <a:graphicFrameLocks noGrp="1" noChangeAspect="1"/>
          </p:cNvGraphicFramePr>
          <p:nvPr>
            <p:extLst>
              <p:ext uri="{D42A27DB-BD31-4B8C-83A1-F6EECF244321}">
                <p14:modId xmlns:p14="http://schemas.microsoft.com/office/powerpoint/2010/main" val="2910567147"/>
              </p:ext>
            </p:extLst>
          </p:nvPr>
        </p:nvGraphicFramePr>
        <p:xfrm>
          <a:off x="2346325" y="3960812"/>
          <a:ext cx="4229100" cy="1449388"/>
        </p:xfrm>
        <a:graphic>
          <a:graphicData uri="http://schemas.openxmlformats.org/presentationml/2006/ole">
            <mc:AlternateContent xmlns:mc="http://schemas.openxmlformats.org/markup-compatibility/2006">
              <mc:Choice xmlns:v="urn:schemas-microsoft-com:vml" Requires="v">
                <p:oleObj spid="_x0000_s1115" name="Equation" r:id="rId5" imgW="2742649" imgH="939754" progId="Equation.3">
                  <p:embed/>
                </p:oleObj>
              </mc:Choice>
              <mc:Fallback>
                <p:oleObj name="Equation" r:id="rId5" imgW="2742649" imgH="939754" progId="Equation.3">
                  <p:embed/>
                  <p:pic>
                    <p:nvPicPr>
                      <p:cNvPr id="0" name="Object 5"/>
                      <p:cNvPicPr>
                        <a:picLocks noGrp="1"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46325" y="3960812"/>
                        <a:ext cx="4229100" cy="144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Slide Number Placeholder 6"/>
          <p:cNvSpPr>
            <a:spLocks noGrp="1"/>
          </p:cNvSpPr>
          <p:nvPr>
            <p:ph type="sldNum" sz="quarter" idx="12"/>
          </p:nvPr>
        </p:nvSpPr>
        <p:spPr/>
        <p:txBody>
          <a:bodyPr/>
          <a:lstStyle/>
          <a:p>
            <a:r>
              <a:rPr lang="en-US" dirty="0"/>
              <a:t>9-</a:t>
            </a:r>
            <a:fld id="{F38DF745-7D3F-47F4-83A3-874385CFAA69}" type="slidenum">
              <a:rPr lang="en-US" smtClean="0"/>
              <a:pPr/>
              <a:t>5</a:t>
            </a:fld>
            <a:endParaRPr lang="en-US" dirty="0"/>
          </a:p>
        </p:txBody>
      </p:sp>
      <p:pic>
        <p:nvPicPr>
          <p:cNvPr id="5" name="Picture 4" descr="Screen Shot 2020-10-30 at 11.12.41 AM.p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2667000"/>
            <a:ext cx="9144000" cy="923565"/>
          </a:xfrm>
          <a:prstGeom prst="rect">
            <a:avLst/>
          </a:prstGeom>
        </p:spPr>
      </p:pic>
    </p:spTree>
    <p:extLst>
      <p:ext uri="{BB962C8B-B14F-4D97-AF65-F5344CB8AC3E}">
        <p14:creationId xmlns:p14="http://schemas.microsoft.com/office/powerpoint/2010/main" val="7712912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Finding a Value of z</a:t>
            </a:r>
          </a:p>
        </p:txBody>
      </p:sp>
      <p:sp>
        <p:nvSpPr>
          <p:cNvPr id="3" name="Footer Placeholder 2"/>
          <p:cNvSpPr>
            <a:spLocks noGrp="1"/>
          </p:cNvSpPr>
          <p:nvPr>
            <p:ph type="ftr" sz="quarter" idx="11"/>
          </p:nvPr>
        </p:nvSpPr>
        <p:spPr>
          <a:xfrm>
            <a:off x="2133600" y="6356350"/>
            <a:ext cx="65532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r>
              <a:rPr lang="en-US" dirty="0"/>
              <a:t>The method for finding z for a 95% confidence interval is</a:t>
            </a:r>
          </a:p>
          <a:p>
            <a:pPr lvl="1"/>
            <a:r>
              <a:rPr lang="en-US" sz="2400" dirty="0">
                <a:solidFill>
                  <a:schemeClr val="tx1"/>
                </a:solidFill>
              </a:rPr>
              <a:t>Divide the confidence interval in half, .9500 ÷ 2 = .4750</a:t>
            </a:r>
          </a:p>
          <a:p>
            <a:pPr lvl="1"/>
            <a:r>
              <a:rPr lang="en-US" sz="2400" dirty="0">
                <a:solidFill>
                  <a:schemeClr val="tx1"/>
                </a:solidFill>
              </a:rPr>
              <a:t>Find the value .4750 in the body of the table</a:t>
            </a:r>
          </a:p>
          <a:p>
            <a:pPr lvl="1"/>
            <a:r>
              <a:rPr lang="en-US" sz="2400" dirty="0">
                <a:solidFill>
                  <a:schemeClr val="tx1"/>
                </a:solidFill>
              </a:rPr>
              <a:t>Identify the row and column and add the values</a:t>
            </a:r>
          </a:p>
          <a:p>
            <a:pPr lvl="1"/>
            <a:r>
              <a:rPr lang="en-US" sz="2400" dirty="0">
                <a:solidFill>
                  <a:schemeClr val="tx1"/>
                </a:solidFill>
              </a:rPr>
              <a:t>The probability of finding a value between 0 and 1.96 is .4750</a:t>
            </a:r>
          </a:p>
          <a:p>
            <a:pPr lvl="1"/>
            <a:r>
              <a:rPr lang="en-US" sz="2400" dirty="0">
                <a:solidFill>
                  <a:schemeClr val="tx1"/>
                </a:solidFill>
              </a:rPr>
              <a:t>So the probability of finding a value between +/− 1.96 is .9500 </a:t>
            </a:r>
          </a:p>
          <a:p>
            <a:endParaRPr lang="en-US" dirty="0"/>
          </a:p>
        </p:txBody>
      </p:sp>
      <p:sp>
        <p:nvSpPr>
          <p:cNvPr id="5" name="Slide Number Placeholder 4"/>
          <p:cNvSpPr>
            <a:spLocks noGrp="1"/>
          </p:cNvSpPr>
          <p:nvPr>
            <p:ph type="sldNum" sz="quarter" idx="12"/>
          </p:nvPr>
        </p:nvSpPr>
        <p:spPr/>
        <p:txBody>
          <a:bodyPr/>
          <a:lstStyle/>
          <a:p>
            <a:r>
              <a:rPr lang="en-US" dirty="0"/>
              <a:t>9-</a:t>
            </a:r>
            <a:fld id="{F38DF745-7D3F-47F4-83A3-874385CFAA69}" type="slidenum">
              <a:rPr lang="en-US" smtClean="0"/>
              <a:pPr/>
              <a:t>6</a:t>
            </a:fld>
            <a:endParaRPr lang="en-US" dirty="0"/>
          </a:p>
        </p:txBody>
      </p:sp>
      <p:pic>
        <p:nvPicPr>
          <p:cNvPr id="8" name="Picture 7"/>
          <p:cNvPicPr>
            <a:picLocks noChangeAspect="1"/>
          </p:cNvPicPr>
          <p:nvPr/>
        </p:nvPicPr>
        <p:blipFill>
          <a:blip r:embed="rId3"/>
          <a:stretch>
            <a:fillRect/>
          </a:stretch>
        </p:blipFill>
        <p:spPr>
          <a:xfrm>
            <a:off x="5244144" y="4498975"/>
            <a:ext cx="3565104" cy="1857375"/>
          </a:xfrm>
          <a:prstGeom prst="rect">
            <a:avLst/>
          </a:prstGeom>
        </p:spPr>
      </p:pic>
      <p:pic>
        <p:nvPicPr>
          <p:cNvPr id="6" name="Picture 5" descr="Screen Shot 2020-10-30 at 11.14.08 A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1000" y="4571999"/>
            <a:ext cx="4724400" cy="1739971"/>
          </a:xfrm>
          <a:prstGeom prst="rect">
            <a:avLst/>
          </a:prstGeom>
        </p:spPr>
      </p:pic>
    </p:spTree>
    <p:extLst>
      <p:ext uri="{BB962C8B-B14F-4D97-AF65-F5344CB8AC3E}">
        <p14:creationId xmlns:p14="http://schemas.microsoft.com/office/powerpoint/2010/main" val="42604710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Level of Confidence, </a:t>
            </a:r>
            <a:r>
              <a:rPr lang="en-US" i="1" dirty="0"/>
              <a:t>z</a:t>
            </a:r>
            <a:r>
              <a:rPr lang="en-US" dirty="0"/>
              <a:t> Example</a:t>
            </a:r>
          </a:p>
        </p:txBody>
      </p:sp>
      <p:sp>
        <p:nvSpPr>
          <p:cNvPr id="3" name="Footer Placeholder 2"/>
          <p:cNvSpPr>
            <a:spLocks noGrp="1"/>
          </p:cNvSpPr>
          <p:nvPr>
            <p:ph type="ftr" sz="quarter" idx="11"/>
          </p:nvPr>
        </p:nvSpPr>
        <p:spPr>
          <a:xfrm>
            <a:off x="2133600" y="6356350"/>
            <a:ext cx="65532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TextBox 3"/>
          <p:cNvSpPr txBox="1"/>
          <p:nvPr/>
        </p:nvSpPr>
        <p:spPr>
          <a:xfrm>
            <a:off x="914400" y="1295400"/>
            <a:ext cx="7315200" cy="2215991"/>
          </a:xfrm>
          <a:prstGeom prst="rect">
            <a:avLst/>
          </a:prstGeom>
          <a:solidFill>
            <a:schemeClr val="bg2"/>
          </a:solidFill>
          <a:ln>
            <a:solidFill>
              <a:schemeClr val="accent6"/>
            </a:solidFill>
          </a:ln>
        </p:spPr>
        <p:txBody>
          <a:bodyPr wrap="square" rtlCol="0">
            <a:spAutoFit/>
          </a:bodyPr>
          <a:lstStyle/>
          <a:p>
            <a:r>
              <a:rPr lang="en-US" dirty="0"/>
              <a:t>The American Management Association is studying the income of store managers in the retail industry. A random sample of 49 managers reveals a sample mean of $45,420. The standard deviation of the population is $2,050. </a:t>
            </a:r>
          </a:p>
          <a:p>
            <a:endParaRPr lang="en-US" sz="1200" dirty="0"/>
          </a:p>
          <a:p>
            <a:pPr marL="342900" indent="-342900">
              <a:buFont typeface="+mj-lt"/>
              <a:buAutoNum type="arabicPeriod"/>
            </a:pPr>
            <a:r>
              <a:rPr lang="en-US" dirty="0"/>
              <a:t>What is the population mean? </a:t>
            </a:r>
            <a:r>
              <a:rPr lang="en-US" dirty="0" smtClean="0"/>
              <a:t>What </a:t>
            </a:r>
            <a:r>
              <a:rPr lang="en-US" dirty="0"/>
              <a:t>is an estimate of the population mean?</a:t>
            </a:r>
          </a:p>
          <a:p>
            <a:pPr marL="342900" indent="-342900">
              <a:buFont typeface="+mj-lt"/>
              <a:buAutoNum type="arabicPeriod"/>
            </a:pPr>
            <a:r>
              <a:rPr lang="en-US" dirty="0"/>
              <a:t>What is a reasonable range of values for the population mean?</a:t>
            </a:r>
          </a:p>
          <a:p>
            <a:pPr marL="342900" indent="-342900">
              <a:buFont typeface="+mj-lt"/>
              <a:buAutoNum type="arabicPeriod"/>
            </a:pPr>
            <a:r>
              <a:rPr lang="en-US" dirty="0"/>
              <a:t>How do we interpret these results?</a:t>
            </a:r>
          </a:p>
        </p:txBody>
      </p:sp>
      <p:sp>
        <p:nvSpPr>
          <p:cNvPr id="6" name="Slide Number Placeholder 5"/>
          <p:cNvSpPr>
            <a:spLocks noGrp="1"/>
          </p:cNvSpPr>
          <p:nvPr>
            <p:ph type="sldNum" sz="quarter" idx="12"/>
          </p:nvPr>
        </p:nvSpPr>
        <p:spPr/>
        <p:txBody>
          <a:bodyPr/>
          <a:lstStyle/>
          <a:p>
            <a:r>
              <a:rPr lang="en-US" dirty="0"/>
              <a:t>9-</a:t>
            </a:r>
            <a:fld id="{A68F1C3D-7991-4430-8FD2-6BE0AA8A1311}" type="slidenum">
              <a:rPr lang="en-US" smtClean="0"/>
              <a:pPr/>
              <a:t>7</a:t>
            </a:fld>
            <a:endParaRPr lang="en-US" dirty="0"/>
          </a:p>
        </p:txBody>
      </p:sp>
      <mc:AlternateContent xmlns:mc="http://schemas.openxmlformats.org/markup-compatibility/2006" xmlns:a14="http://schemas.microsoft.com/office/drawing/2010/main">
        <mc:Choice Requires="a14">
          <p:sp>
            <p:nvSpPr>
              <p:cNvPr id="7" name="TextBox 6"/>
              <p:cNvSpPr txBox="1"/>
              <p:nvPr/>
            </p:nvSpPr>
            <p:spPr>
              <a:xfrm>
                <a:off x="914400" y="3679924"/>
                <a:ext cx="7315200" cy="2580194"/>
              </a:xfrm>
              <a:prstGeom prst="rect">
                <a:avLst/>
              </a:prstGeom>
              <a:solidFill>
                <a:schemeClr val="bg2"/>
              </a:solidFill>
              <a:ln>
                <a:solidFill>
                  <a:schemeClr val="accent6"/>
                </a:solidFill>
              </a:ln>
            </p:spPr>
            <p:txBody>
              <a:bodyPr wrap="square" rtlCol="0">
                <a:spAutoFit/>
              </a:bodyPr>
              <a:lstStyle/>
              <a:p>
                <a:pPr marL="342900" indent="-342900">
                  <a:spcBef>
                    <a:spcPts val="1200"/>
                  </a:spcBef>
                  <a:buFont typeface="+mj-lt"/>
                  <a:buAutoNum type="arabicPeriod"/>
                </a:pPr>
                <a:r>
                  <a:rPr lang="en-US" dirty="0"/>
                  <a:t>We do not know the population mean, so we can use the sample mean, $45,420 as our best estimate.   The sample mean is the best point estimate of the unknown population mean.</a:t>
                </a:r>
              </a:p>
              <a:p>
                <a:pPr marL="342900" indent="-342900">
                  <a:spcBef>
                    <a:spcPts val="1200"/>
                  </a:spcBef>
                  <a:buFont typeface="+mj-lt"/>
                  <a:buAutoNum type="arabicPeriod"/>
                </a:pPr>
                <a:r>
                  <a:rPr lang="en-US" dirty="0"/>
                  <a:t>The AMA decides to use a 95% level of confidence, so use equation (9-1),</a:t>
                </a:r>
              </a:p>
              <a:p>
                <a:pPr algn="ctr"/>
                <a14:m>
                  <m:oMath xmlns:m="http://schemas.openxmlformats.org/officeDocument/2006/math" xmlns="">
                    <m:acc>
                      <m:accPr>
                        <m:chr m:val="̅"/>
                        <m:ctrlPr>
                          <a:rPr lang="en-US" i="1" smtClean="0">
                            <a:latin typeface="Cambria Math" panose="02040503050406030204" pitchFamily="18" charset="0"/>
                          </a:rPr>
                        </m:ctrlPr>
                      </m:accPr>
                      <m:e>
                        <m:r>
                          <m:rPr>
                            <m:nor/>
                          </m:rPr>
                          <a:rPr lang="en-US" b="0" i="0" smtClean="0">
                            <a:latin typeface="Cambria Math"/>
                          </a:rPr>
                          <m:t>x</m:t>
                        </m:r>
                      </m:e>
                    </m:acc>
                  </m:oMath>
                </a14:m>
                <a:r>
                  <a:rPr lang="en-US" dirty="0"/>
                  <a:t> </a:t>
                </a:r>
                <a14:m>
                  <m:oMath xmlns:m="http://schemas.openxmlformats.org/officeDocument/2006/math" xmlns="">
                    <m:r>
                      <a:rPr lang="en-US" i="1" dirty="0" smtClean="0">
                        <a:latin typeface="Cambria Math"/>
                        <a:ea typeface="Cambria Math"/>
                      </a:rPr>
                      <m:t>±</m:t>
                    </m:r>
                  </m:oMath>
                </a14:m>
                <a:r>
                  <a:rPr lang="en-US" dirty="0"/>
                  <a:t> z </a:t>
                </a:r>
                <a14:m>
                  <m:oMath xmlns:m="http://schemas.openxmlformats.org/officeDocument/2006/math" xmlns="">
                    <m:f>
                      <m:fPr>
                        <m:ctrlPr>
                          <a:rPr lang="en-US" i="1" smtClean="0">
                            <a:latin typeface="Cambria Math" panose="02040503050406030204" pitchFamily="18" charset="0"/>
                          </a:rPr>
                        </m:ctrlPr>
                      </m:fPr>
                      <m:num>
                        <m:r>
                          <m:rPr>
                            <m:nor/>
                          </m:rPr>
                          <a:rPr lang="en-US" i="0" smtClean="0">
                            <a:latin typeface="Cambria Math"/>
                            <a:ea typeface="Cambria Math"/>
                          </a:rPr>
                          <m:t>σ</m:t>
                        </m:r>
                      </m:num>
                      <m:den>
                        <m:rad>
                          <m:radPr>
                            <m:degHide m:val="on"/>
                            <m:ctrlPr>
                              <a:rPr lang="en-US" i="1" smtClean="0">
                                <a:latin typeface="Cambria Math" panose="02040503050406030204" pitchFamily="18" charset="0"/>
                              </a:rPr>
                            </m:ctrlPr>
                          </m:radPr>
                          <m:deg/>
                          <m:e>
                            <m:r>
                              <m:rPr>
                                <m:nor/>
                              </m:rPr>
                              <a:rPr lang="en-US" b="0" i="0" smtClean="0">
                                <a:latin typeface="Cambria Math"/>
                              </a:rPr>
                              <m:t>n</m:t>
                            </m:r>
                          </m:e>
                        </m:rad>
                      </m:den>
                    </m:f>
                  </m:oMath>
                </a14:m>
                <a:r>
                  <a:rPr lang="en-US" dirty="0"/>
                  <a:t> = $45,420 </a:t>
                </a:r>
                <a14:m>
                  <m:oMath xmlns:m="http://schemas.openxmlformats.org/officeDocument/2006/math" xmlns="">
                    <m:r>
                      <m:rPr>
                        <m:nor/>
                      </m:rPr>
                      <a:rPr lang="en-US" i="0" smtClean="0">
                        <a:latin typeface="Cambria Math"/>
                        <a:ea typeface="Cambria Math"/>
                      </a:rPr>
                      <m:t>±</m:t>
                    </m:r>
                  </m:oMath>
                </a14:m>
                <a:r>
                  <a:rPr lang="en-US" dirty="0"/>
                  <a:t> 1.96 </a:t>
                </a:r>
                <a14:m>
                  <m:oMath xmlns:m="http://schemas.openxmlformats.org/officeDocument/2006/math" xmlns="">
                    <m:f>
                      <m:fPr>
                        <m:ctrlPr>
                          <a:rPr lang="en-US" i="1" smtClean="0">
                            <a:latin typeface="Cambria Math" panose="02040503050406030204" pitchFamily="18" charset="0"/>
                          </a:rPr>
                        </m:ctrlPr>
                      </m:fPr>
                      <m:num>
                        <m:r>
                          <m:rPr>
                            <m:nor/>
                          </m:rPr>
                          <a:rPr lang="en-US" b="0" i="0" smtClean="0">
                            <a:latin typeface="Cambria Math"/>
                          </a:rPr>
                          <m:t>$2.050</m:t>
                        </m:r>
                      </m:num>
                      <m:den>
                        <m:rad>
                          <m:radPr>
                            <m:degHide m:val="on"/>
                            <m:ctrlPr>
                              <a:rPr lang="en-US" i="1" smtClean="0">
                                <a:latin typeface="Cambria Math" panose="02040503050406030204" pitchFamily="18" charset="0"/>
                              </a:rPr>
                            </m:ctrlPr>
                          </m:radPr>
                          <m:deg/>
                          <m:e>
                            <m:r>
                              <m:rPr>
                                <m:nor/>
                              </m:rPr>
                              <a:rPr lang="en-US" b="0" i="0" smtClean="0">
                                <a:latin typeface="Cambria Math"/>
                              </a:rPr>
                              <m:t>49</m:t>
                            </m:r>
                          </m:e>
                        </m:rad>
                      </m:den>
                    </m:f>
                  </m:oMath>
                </a14:m>
                <a:r>
                  <a:rPr lang="en-US" dirty="0"/>
                  <a:t> = $45,420 </a:t>
                </a:r>
                <a14:m>
                  <m:oMath xmlns:m="http://schemas.openxmlformats.org/officeDocument/2006/math" xmlns="">
                    <m:r>
                      <m:rPr>
                        <m:nor/>
                      </m:rPr>
                      <a:rPr lang="en-US" i="0" smtClean="0">
                        <a:latin typeface="Cambria Math"/>
                        <a:ea typeface="Cambria Math"/>
                      </a:rPr>
                      <m:t>±</m:t>
                    </m:r>
                  </m:oMath>
                </a14:m>
                <a:r>
                  <a:rPr lang="en-US" dirty="0"/>
                  <a:t> $574 </a:t>
                </a:r>
              </a:p>
              <a:p>
                <a:pPr marL="342900" indent="-342900">
                  <a:spcBef>
                    <a:spcPts val="1200"/>
                  </a:spcBef>
                  <a:buFont typeface="+mj-lt"/>
                  <a:buAutoNum type="arabicPeriod" startAt="3"/>
                </a:pPr>
                <a:r>
                  <a:rPr lang="en-US" dirty="0"/>
                  <a:t>The confidence interval is from $44,846 and $45,994, the value $574 is called the margin of error.</a:t>
                </a:r>
              </a:p>
            </p:txBody>
          </p:sp>
        </mc:Choice>
        <mc:Fallback xmlns="">
          <p:sp>
            <p:nvSpPr>
              <p:cNvPr id="7" name="TextBox 6"/>
              <p:cNvSpPr txBox="1">
                <a:spLocks noRot="1" noChangeAspect="1" noMove="1" noResize="1" noEditPoints="1" noAdjustHandles="1" noChangeArrowheads="1" noChangeShapeType="1" noTextEdit="1"/>
              </p:cNvSpPr>
              <p:nvPr/>
            </p:nvSpPr>
            <p:spPr>
              <a:xfrm>
                <a:off x="914400" y="3679924"/>
                <a:ext cx="7315200" cy="2580194"/>
              </a:xfrm>
              <a:prstGeom prst="rect">
                <a:avLst/>
              </a:prstGeom>
              <a:blipFill>
                <a:blip r:embed="rId3"/>
                <a:stretch>
                  <a:fillRect l="-499" t="-1176" r="-416" b="-2588"/>
                </a:stretch>
              </a:blipFill>
              <a:ln>
                <a:solidFill>
                  <a:schemeClr val="accent6"/>
                </a:solidFill>
              </a:ln>
            </p:spPr>
            <p:txBody>
              <a:bodyPr/>
              <a:lstStyle/>
              <a:p>
                <a:r>
                  <a:rPr lang="en-US">
                    <a:noFill/>
                  </a:rPr>
                  <a:t> </a:t>
                </a:r>
              </a:p>
            </p:txBody>
          </p:sp>
        </mc:Fallback>
      </mc:AlternateContent>
    </p:spTree>
    <p:extLst>
      <p:ext uri="{BB962C8B-B14F-4D97-AF65-F5344CB8AC3E}">
        <p14:creationId xmlns:p14="http://schemas.microsoft.com/office/powerpoint/2010/main" val="42555609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title"/>
              </p:nvPr>
            </p:nvSpPr>
            <p:spPr/>
            <p:txBody>
              <a:bodyPr/>
              <a:lstStyle/>
              <a:p>
                <a:r>
                  <a:rPr lang="en-US" dirty="0"/>
                  <a:t>Level of Confidence, </a:t>
                </a:r>
                <a14:m>
                  <m:oMath xmlns:m="http://schemas.openxmlformats.org/officeDocument/2006/math" xmlns="">
                    <m:r>
                      <m:rPr>
                        <m:nor/>
                      </m:rPr>
                      <a:rPr lang="en-US" i="0" smtClean="0">
                        <a:latin typeface="Cambria Math"/>
                        <a:ea typeface="Cambria Math"/>
                      </a:rPr>
                      <m:t>σ</m:t>
                    </m:r>
                  </m:oMath>
                </a14:m>
                <a:r>
                  <a:rPr lang="en-US" dirty="0"/>
                  <a:t> Unknown</a:t>
                </a:r>
              </a:p>
            </p:txBody>
          </p:sp>
        </mc:Choice>
        <mc:Fallback xmlns="">
          <p:sp>
            <p:nvSpPr>
              <p:cNvPr id="2" name="Title 1"/>
              <p:cNvSpPr>
                <a:spLocks noGrp="1" noRot="1" noChangeAspect="1" noMove="1" noResize="1" noEditPoints="1" noAdjustHandles="1" noChangeArrowheads="1" noChangeShapeType="1" noTextEdit="1"/>
              </p:cNvSpPr>
              <p:nvPr>
                <p:ph type="title"/>
              </p:nvPr>
            </p:nvSpPr>
            <p:spPr>
              <a:blipFill rotWithShape="1">
                <a:blip r:embed="rId3"/>
                <a:stretch>
                  <a:fillRect l="-1852" b="-19632"/>
                </a:stretch>
              </a:blipFill>
            </p:spPr>
            <p:txBody>
              <a:bodyPr/>
              <a:lstStyle/>
              <a:p>
                <a:r>
                  <a:rPr lang="en-US">
                    <a:noFill/>
                  </a:rPr>
                  <a:t> </a:t>
                </a:r>
              </a:p>
            </p:txBody>
          </p:sp>
        </mc:Fallback>
      </mc:AlternateContent>
      <p:sp>
        <p:nvSpPr>
          <p:cNvPr id="3" name="Footer Placeholder 2"/>
          <p:cNvSpPr>
            <a:spLocks noGrp="1"/>
          </p:cNvSpPr>
          <p:nvPr>
            <p:ph type="ftr" sz="quarter" idx="11"/>
          </p:nvPr>
        </p:nvSpPr>
        <p:spPr>
          <a:xfrm>
            <a:off x="2133600" y="6356350"/>
            <a:ext cx="65532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normAutofit fontScale="92500" lnSpcReduction="10000"/>
          </a:bodyPr>
          <a:lstStyle/>
          <a:p>
            <a:r>
              <a:rPr lang="en-US" dirty="0"/>
              <a:t>To determine the confidence limits when the population standard deviation is unknown, we use the t distribution</a:t>
            </a:r>
          </a:p>
          <a:p>
            <a:r>
              <a:rPr lang="en-US" dirty="0"/>
              <a:t>The formula is</a:t>
            </a:r>
          </a:p>
          <a:p>
            <a:endParaRPr lang="en-US" dirty="0"/>
          </a:p>
          <a:p>
            <a:endParaRPr lang="en-US" dirty="0"/>
          </a:p>
          <a:p>
            <a:endParaRPr lang="en-US" dirty="0"/>
          </a:p>
          <a:p>
            <a:pPr marL="0" indent="0">
              <a:buNone/>
            </a:pPr>
            <a:r>
              <a:rPr lang="en-US" dirty="0"/>
              <a:t>Example</a:t>
            </a:r>
          </a:p>
          <a:p>
            <a:r>
              <a:rPr lang="en-US" dirty="0"/>
              <a:t>The Dean of the Business College wants to estimate the mean number of hours full-time students work at paying jobs each week. He randomly selects a sample of 30 students and asks them how many hours they worked last week. He can calculate the sample mean, but it is unlikely he would know the population standard deviation required for formula 9-1.</a:t>
            </a:r>
          </a:p>
        </p:txBody>
      </p:sp>
      <p:sp>
        <p:nvSpPr>
          <p:cNvPr id="5" name="Slide Number Placeholder 4"/>
          <p:cNvSpPr>
            <a:spLocks noGrp="1"/>
          </p:cNvSpPr>
          <p:nvPr>
            <p:ph type="sldNum" sz="quarter" idx="12"/>
          </p:nvPr>
        </p:nvSpPr>
        <p:spPr/>
        <p:txBody>
          <a:bodyPr/>
          <a:lstStyle/>
          <a:p>
            <a:r>
              <a:rPr lang="en-US" dirty="0"/>
              <a:t>9-</a:t>
            </a:r>
            <a:fld id="{F38DF745-7D3F-47F4-83A3-874385CFAA69}" type="slidenum">
              <a:rPr lang="en-US" smtClean="0"/>
              <a:pPr/>
              <a:t>8</a:t>
            </a:fld>
            <a:endParaRPr lang="en-US" dirty="0"/>
          </a:p>
        </p:txBody>
      </p:sp>
      <p:pic>
        <p:nvPicPr>
          <p:cNvPr id="7" name="Picture 6" descr="Screen Shot 2020-10-30 at 11.15.33 A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514600"/>
            <a:ext cx="9144000" cy="912962"/>
          </a:xfrm>
          <a:prstGeom prst="rect">
            <a:avLst/>
          </a:prstGeom>
        </p:spPr>
      </p:pic>
    </p:spTree>
    <p:extLst>
      <p:ext uri="{BB962C8B-B14F-4D97-AF65-F5344CB8AC3E}">
        <p14:creationId xmlns:p14="http://schemas.microsoft.com/office/powerpoint/2010/main" val="39696098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Determining when to use the Z or t distribution</a:t>
            </a:r>
          </a:p>
        </p:txBody>
      </p:sp>
      <p:sp>
        <p:nvSpPr>
          <p:cNvPr id="3" name="Footer Placeholder 2"/>
          <p:cNvSpPr>
            <a:spLocks noGrp="1"/>
          </p:cNvSpPr>
          <p:nvPr>
            <p:ph type="ftr" sz="quarter" idx="11"/>
          </p:nvPr>
        </p:nvSpPr>
        <p:spPr>
          <a:xfrm>
            <a:off x="2133600" y="6356350"/>
            <a:ext cx="65532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p:cNvSpPr>
            <a:spLocks noGrp="1"/>
          </p:cNvSpPr>
          <p:nvPr>
            <p:ph type="sldNum" sz="quarter" idx="12"/>
          </p:nvPr>
        </p:nvSpPr>
        <p:spPr/>
        <p:txBody>
          <a:bodyPr/>
          <a:lstStyle/>
          <a:p>
            <a:r>
              <a:rPr lang="en-US" dirty="0"/>
              <a:t>9-</a:t>
            </a:r>
            <a:fld id="{F38DF745-7D3F-47F4-83A3-874385CFAA69}" type="slidenum">
              <a:rPr lang="en-US" smtClean="0"/>
              <a:pPr/>
              <a:t>9</a:t>
            </a:fld>
            <a:endParaRPr lang="en-US" dirty="0"/>
          </a:p>
        </p:txBody>
      </p:sp>
      <p:pic>
        <p:nvPicPr>
          <p:cNvPr id="5" name="Picture 4" descr="Screen Shot 2020-10-30 at 11.16.23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7400" y="1219200"/>
            <a:ext cx="4953000" cy="5068343"/>
          </a:xfrm>
          <a:prstGeom prst="rect">
            <a:avLst/>
          </a:prstGeom>
        </p:spPr>
      </p:pic>
    </p:spTree>
    <p:extLst>
      <p:ext uri="{BB962C8B-B14F-4D97-AF65-F5344CB8AC3E}">
        <p14:creationId xmlns:p14="http://schemas.microsoft.com/office/powerpoint/2010/main" val="122296911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gin">
  <a:themeElements>
    <a:clrScheme name="Orange Red">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2015</TotalTime>
  <Words>4336</Words>
  <Application>Microsoft Macintosh PowerPoint</Application>
  <PresentationFormat>On-screen Show (4:3)</PresentationFormat>
  <Paragraphs>260</Paragraphs>
  <Slides>24</Slides>
  <Notes>22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24</vt:i4>
      </vt:variant>
    </vt:vector>
  </HeadingPairs>
  <TitlesOfParts>
    <vt:vector size="26" baseType="lpstr">
      <vt:lpstr>Origin</vt:lpstr>
      <vt:lpstr>Equation</vt:lpstr>
      <vt:lpstr>Estimation and Confidence Intervals</vt:lpstr>
      <vt:lpstr>Learning Objectives</vt:lpstr>
      <vt:lpstr>Point Estimate</vt:lpstr>
      <vt:lpstr>Confidence Intervals</vt:lpstr>
      <vt:lpstr>Level of Confidence, "σ" Known</vt:lpstr>
      <vt:lpstr>Finding a Value of z</vt:lpstr>
      <vt:lpstr>Level of Confidence, z Example</vt:lpstr>
      <vt:lpstr>Level of Confidence, "σ" Unknown</vt:lpstr>
      <vt:lpstr>Determining when to use the Z or t distribution</vt:lpstr>
      <vt:lpstr>Characteristics of the t Distribution</vt:lpstr>
      <vt:lpstr>Finding a Value of t</vt:lpstr>
      <vt:lpstr>Level of Confidence, t Example</vt:lpstr>
      <vt:lpstr>Confidence Intervals for Proportions</vt:lpstr>
      <vt:lpstr>Confidence Intervals for Proportions (2 of 2)</vt:lpstr>
      <vt:lpstr>Confidence Interval, "π Example"</vt:lpstr>
      <vt:lpstr>Determining Sample Size for Means</vt:lpstr>
      <vt:lpstr>Sample Size to Estimate a Population Mean Example</vt:lpstr>
      <vt:lpstr>Determining Sample Size for Proportions</vt:lpstr>
      <vt:lpstr>Sample Size for the Population Proportion Example</vt:lpstr>
      <vt:lpstr>Chapter 9 Practice Problems</vt:lpstr>
      <vt:lpstr>Question 5</vt:lpstr>
      <vt:lpstr>Question 11</vt:lpstr>
      <vt:lpstr>Question 19</vt:lpstr>
      <vt:lpstr>Question 25</vt:lpstr>
    </vt:vector>
  </TitlesOfParts>
  <Company>U of M - Flint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Stephanie Campbell</dc:creator>
  <cp:lastModifiedBy>Agate Development</cp:lastModifiedBy>
  <cp:revision>224</cp:revision>
  <dcterms:created xsi:type="dcterms:W3CDTF">2011-09-06T13:22:08Z</dcterms:created>
  <dcterms:modified xsi:type="dcterms:W3CDTF">2020-10-30T16:43:10Z</dcterms:modified>
</cp:coreProperties>
</file>