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9"/>
  </p:notesMasterIdLst>
  <p:handoutMasterIdLst>
    <p:handoutMasterId r:id="rId30"/>
  </p:handoutMasterIdLst>
  <p:sldIdLst>
    <p:sldId id="256" r:id="rId2"/>
    <p:sldId id="257" r:id="rId3"/>
    <p:sldId id="258" r:id="rId4"/>
    <p:sldId id="259" r:id="rId5"/>
    <p:sldId id="264" r:id="rId6"/>
    <p:sldId id="263" r:id="rId7"/>
    <p:sldId id="266" r:id="rId8"/>
    <p:sldId id="265" r:id="rId9"/>
    <p:sldId id="267" r:id="rId10"/>
    <p:sldId id="260" r:id="rId11"/>
    <p:sldId id="261" r:id="rId12"/>
    <p:sldId id="268" r:id="rId13"/>
    <p:sldId id="270" r:id="rId14"/>
    <p:sldId id="271" r:id="rId15"/>
    <p:sldId id="272" r:id="rId16"/>
    <p:sldId id="280" r:id="rId17"/>
    <p:sldId id="276" r:id="rId18"/>
    <p:sldId id="277" r:id="rId19"/>
    <p:sldId id="278" r:id="rId20"/>
    <p:sldId id="262" r:id="rId21"/>
    <p:sldId id="281" r:id="rId22"/>
    <p:sldId id="299" r:id="rId23"/>
    <p:sldId id="293" r:id="rId24"/>
    <p:sldId id="300" r:id="rId25"/>
    <p:sldId id="301" r:id="rId26"/>
    <p:sldId id="302" r:id="rId27"/>
    <p:sldId id="30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5998EC-6C0B-45B4-B519-11C0CFA2DF28}" v="97" dt="2019-06-24T18:30:08.4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61" autoAdjust="0"/>
    <p:restoredTop sz="86647" autoAdjust="0"/>
  </p:normalViewPr>
  <p:slideViewPr>
    <p:cSldViewPr>
      <p:cViewPr varScale="1">
        <p:scale>
          <a:sx n="101" d="100"/>
          <a:sy n="101" d="100"/>
        </p:scale>
        <p:origin x="-2128" y="-112"/>
      </p:cViewPr>
      <p:guideLst>
        <p:guide orient="horz" pos="2160"/>
        <p:guide pos="2880"/>
      </p:guideLst>
    </p:cSldViewPr>
  </p:slideViewPr>
  <p:outlineViewPr>
    <p:cViewPr>
      <p:scale>
        <a:sx n="33" d="100"/>
        <a:sy n="33" d="100"/>
      </p:scale>
      <p:origin x="0" y="20904"/>
    </p:cViewPr>
  </p:outlineViewPr>
  <p:notesTextViewPr>
    <p:cViewPr>
      <p:scale>
        <a:sx n="1" d="1"/>
        <a:sy n="1" d="1"/>
      </p:scale>
      <p:origin x="0" y="0"/>
    </p:cViewPr>
  </p:notesTextViewPr>
  <p:sorterViewPr>
    <p:cViewPr>
      <p:scale>
        <a:sx n="190" d="100"/>
        <a:sy n="190" d="100"/>
      </p:scale>
      <p:origin x="0" y="-2079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microsoft.com/office/2015/10/relationships/revisionInfo" Target="revisionInfo.xml"/><Relationship Id="rId3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EA09D35D-68BF-49B0-A90D-80329E5C5C2C}"/>
    <pc:docChg chg="undo redo custSel addSld modSld">
      <pc:chgData name="Michelle Moore" userId="a9956a4204a58d54" providerId="LiveId" clId="{EA09D35D-68BF-49B0-A90D-80329E5C5C2C}" dt="2019-06-24T18:30:28.652" v="669" actId="6549"/>
      <pc:docMkLst>
        <pc:docMk/>
      </pc:docMkLst>
      <pc:sldChg chg="modSp">
        <pc:chgData name="Michelle Moore" userId="a9956a4204a58d54" providerId="LiveId" clId="{EA09D35D-68BF-49B0-A90D-80329E5C5C2C}" dt="2019-06-24T17:47:15.273" v="56" actId="20577"/>
        <pc:sldMkLst>
          <pc:docMk/>
          <pc:sldMk cId="1365133983" sldId="257"/>
        </pc:sldMkLst>
        <pc:spChg chg="mod">
          <ac:chgData name="Michelle Moore" userId="a9956a4204a58d54" providerId="LiveId" clId="{EA09D35D-68BF-49B0-A90D-80329E5C5C2C}" dt="2019-06-24T17:47:15.273" v="56" actId="20577"/>
          <ac:spMkLst>
            <pc:docMk/>
            <pc:sldMk cId="1365133983" sldId="257"/>
            <ac:spMk id="3" creationId="{00000000-0000-0000-0000-000000000000}"/>
          </ac:spMkLst>
        </pc:spChg>
      </pc:sldChg>
      <pc:sldChg chg="modSp">
        <pc:chgData name="Michelle Moore" userId="a9956a4204a58d54" providerId="LiveId" clId="{EA09D35D-68BF-49B0-A90D-80329E5C5C2C}" dt="2019-06-24T17:50:53.589" v="294" actId="11"/>
        <pc:sldMkLst>
          <pc:docMk/>
          <pc:sldMk cId="775902962" sldId="258"/>
        </pc:sldMkLst>
        <pc:spChg chg="mod">
          <ac:chgData name="Michelle Moore" userId="a9956a4204a58d54" providerId="LiveId" clId="{EA09D35D-68BF-49B0-A90D-80329E5C5C2C}" dt="2019-06-24T17:50:53.589" v="294" actId="11"/>
          <ac:spMkLst>
            <pc:docMk/>
            <pc:sldMk cId="775902962" sldId="258"/>
            <ac:spMk id="4" creationId="{00000000-0000-0000-0000-000000000000}"/>
          </ac:spMkLst>
        </pc:spChg>
      </pc:sldChg>
      <pc:sldChg chg="modSp">
        <pc:chgData name="Michelle Moore" userId="a9956a4204a58d54" providerId="LiveId" clId="{EA09D35D-68BF-49B0-A90D-80329E5C5C2C}" dt="2019-06-24T17:52:39.522" v="336" actId="207"/>
        <pc:sldMkLst>
          <pc:docMk/>
          <pc:sldMk cId="1581720502" sldId="259"/>
        </pc:sldMkLst>
        <pc:spChg chg="mod">
          <ac:chgData name="Michelle Moore" userId="a9956a4204a58d54" providerId="LiveId" clId="{EA09D35D-68BF-49B0-A90D-80329E5C5C2C}" dt="2019-06-24T17:52:39.522" v="336" actId="207"/>
          <ac:spMkLst>
            <pc:docMk/>
            <pc:sldMk cId="1581720502" sldId="259"/>
            <ac:spMk id="4" creationId="{00000000-0000-0000-0000-000000000000}"/>
          </ac:spMkLst>
        </pc:spChg>
      </pc:sldChg>
      <pc:sldChg chg="addSp delSp modSp">
        <pc:chgData name="Michelle Moore" userId="a9956a4204a58d54" providerId="LiveId" clId="{EA09D35D-68BF-49B0-A90D-80329E5C5C2C}" dt="2019-06-24T18:02:56.126" v="437" actId="1076"/>
        <pc:sldMkLst>
          <pc:docMk/>
          <pc:sldMk cId="1360687220" sldId="260"/>
        </pc:sldMkLst>
        <pc:spChg chg="mod">
          <ac:chgData name="Michelle Moore" userId="a9956a4204a58d54" providerId="LiveId" clId="{EA09D35D-68BF-49B0-A90D-80329E5C5C2C}" dt="2019-06-24T18:01:07.337" v="433" actId="207"/>
          <ac:spMkLst>
            <pc:docMk/>
            <pc:sldMk cId="1360687220" sldId="260"/>
            <ac:spMk id="4" creationId="{00000000-0000-0000-0000-000000000000}"/>
          </ac:spMkLst>
        </pc:spChg>
        <pc:spChg chg="mod">
          <ac:chgData name="Michelle Moore" userId="a9956a4204a58d54" providerId="LiveId" clId="{EA09D35D-68BF-49B0-A90D-80329E5C5C2C}" dt="2019-06-24T18:00:54.268" v="432" actId="207"/>
          <ac:spMkLst>
            <pc:docMk/>
            <pc:sldMk cId="1360687220" sldId="260"/>
            <ac:spMk id="5" creationId="{00000000-0000-0000-0000-000000000000}"/>
          </ac:spMkLst>
        </pc:spChg>
        <pc:picChg chg="del mod">
          <ac:chgData name="Michelle Moore" userId="a9956a4204a58d54" providerId="LiveId" clId="{EA09D35D-68BF-49B0-A90D-80329E5C5C2C}" dt="2019-06-24T18:02:43.756" v="434" actId="478"/>
          <ac:picMkLst>
            <pc:docMk/>
            <pc:sldMk cId="1360687220" sldId="260"/>
            <ac:picMk id="6" creationId="{00000000-0000-0000-0000-000000000000}"/>
          </ac:picMkLst>
        </pc:picChg>
        <pc:picChg chg="add mod">
          <ac:chgData name="Michelle Moore" userId="a9956a4204a58d54" providerId="LiveId" clId="{EA09D35D-68BF-49B0-A90D-80329E5C5C2C}" dt="2019-06-24T18:02:56.126" v="437" actId="1076"/>
          <ac:picMkLst>
            <pc:docMk/>
            <pc:sldMk cId="1360687220" sldId="260"/>
            <ac:picMk id="8" creationId="{07652773-385A-48D6-B62F-B90BCD7A4AEA}"/>
          </ac:picMkLst>
        </pc:picChg>
      </pc:sldChg>
      <pc:sldChg chg="modSp">
        <pc:chgData name="Michelle Moore" userId="a9956a4204a58d54" providerId="LiveId" clId="{EA09D35D-68BF-49B0-A90D-80329E5C5C2C}" dt="2019-06-24T18:04:52.494" v="440" actId="207"/>
        <pc:sldMkLst>
          <pc:docMk/>
          <pc:sldMk cId="2822666622" sldId="261"/>
        </pc:sldMkLst>
        <pc:spChg chg="mod">
          <ac:chgData name="Michelle Moore" userId="a9956a4204a58d54" providerId="LiveId" clId="{EA09D35D-68BF-49B0-A90D-80329E5C5C2C}" dt="2019-06-24T18:04:52.494" v="440" actId="207"/>
          <ac:spMkLst>
            <pc:docMk/>
            <pc:sldMk cId="2822666622" sldId="261"/>
            <ac:spMk id="6" creationId="{00000000-0000-0000-0000-000000000000}"/>
          </ac:spMkLst>
        </pc:spChg>
      </pc:sldChg>
      <pc:sldChg chg="addSp delSp modSp">
        <pc:chgData name="Michelle Moore" userId="a9956a4204a58d54" providerId="LiveId" clId="{EA09D35D-68BF-49B0-A90D-80329E5C5C2C}" dt="2019-06-24T18:13:05.878" v="520" actId="20577"/>
        <pc:sldMkLst>
          <pc:docMk/>
          <pc:sldMk cId="878663080" sldId="262"/>
        </pc:sldMkLst>
        <pc:spChg chg="mod">
          <ac:chgData name="Michelle Moore" userId="a9956a4204a58d54" providerId="LiveId" clId="{EA09D35D-68BF-49B0-A90D-80329E5C5C2C}" dt="2019-06-24T18:13:05.878" v="520" actId="20577"/>
          <ac:spMkLst>
            <pc:docMk/>
            <pc:sldMk cId="878663080" sldId="262"/>
            <ac:spMk id="4" creationId="{00000000-0000-0000-0000-000000000000}"/>
          </ac:spMkLst>
        </pc:spChg>
        <pc:picChg chg="del">
          <ac:chgData name="Michelle Moore" userId="a9956a4204a58d54" providerId="LiveId" clId="{EA09D35D-68BF-49B0-A90D-80329E5C5C2C}" dt="2019-06-24T18:12:55.539" v="517" actId="478"/>
          <ac:picMkLst>
            <pc:docMk/>
            <pc:sldMk cId="878663080" sldId="262"/>
            <ac:picMk id="5" creationId="{00000000-0000-0000-0000-000000000000}"/>
          </ac:picMkLst>
        </pc:picChg>
        <pc:picChg chg="add mod">
          <ac:chgData name="Michelle Moore" userId="a9956a4204a58d54" providerId="LiveId" clId="{EA09D35D-68BF-49B0-A90D-80329E5C5C2C}" dt="2019-06-24T18:13:01.015" v="519" actId="1076"/>
          <ac:picMkLst>
            <pc:docMk/>
            <pc:sldMk cId="878663080" sldId="262"/>
            <ac:picMk id="7" creationId="{E2602C2D-0762-4145-B4CC-7B7463EEFE1E}"/>
          </ac:picMkLst>
        </pc:picChg>
      </pc:sldChg>
      <pc:sldChg chg="addSp delSp modSp">
        <pc:chgData name="Michelle Moore" userId="a9956a4204a58d54" providerId="LiveId" clId="{EA09D35D-68BF-49B0-A90D-80329E5C5C2C}" dt="2019-06-24T17:55:25.841" v="350" actId="1076"/>
        <pc:sldMkLst>
          <pc:docMk/>
          <pc:sldMk cId="1452623614" sldId="263"/>
        </pc:sldMkLst>
        <pc:spChg chg="mod">
          <ac:chgData name="Michelle Moore" userId="a9956a4204a58d54" providerId="LiveId" clId="{EA09D35D-68BF-49B0-A90D-80329E5C5C2C}" dt="2019-06-24T17:54:49.194" v="345" actId="14100"/>
          <ac:spMkLst>
            <pc:docMk/>
            <pc:sldMk cId="1452623614" sldId="263"/>
            <ac:spMk id="5" creationId="{00000000-0000-0000-0000-000000000000}"/>
          </ac:spMkLst>
        </pc:spChg>
        <pc:spChg chg="add del mod">
          <ac:chgData name="Michelle Moore" userId="a9956a4204a58d54" providerId="LiveId" clId="{EA09D35D-68BF-49B0-A90D-80329E5C5C2C}" dt="2019-06-24T17:55:17.597" v="348" actId="478"/>
          <ac:spMkLst>
            <pc:docMk/>
            <pc:sldMk cId="1452623614" sldId="263"/>
            <ac:spMk id="6" creationId="{FB9C25D3-DB19-4954-8739-F7B790AC0970}"/>
          </ac:spMkLst>
        </pc:spChg>
        <pc:picChg chg="add mod">
          <ac:chgData name="Michelle Moore" userId="a9956a4204a58d54" providerId="LiveId" clId="{EA09D35D-68BF-49B0-A90D-80329E5C5C2C}" dt="2019-06-24T17:55:25.841" v="350" actId="1076"/>
          <ac:picMkLst>
            <pc:docMk/>
            <pc:sldMk cId="1452623614" sldId="263"/>
            <ac:picMk id="7" creationId="{8ED291D0-5B2D-477F-8323-1196E229AEDD}"/>
          </ac:picMkLst>
        </pc:picChg>
        <pc:picChg chg="del">
          <ac:chgData name="Michelle Moore" userId="a9956a4204a58d54" providerId="LiveId" clId="{EA09D35D-68BF-49B0-A90D-80329E5C5C2C}" dt="2019-06-24T17:55:13.862" v="346" actId="478"/>
          <ac:picMkLst>
            <pc:docMk/>
            <pc:sldMk cId="1452623614" sldId="263"/>
            <ac:picMk id="1026" creationId="{00000000-0000-0000-0000-000000000000}"/>
          </ac:picMkLst>
        </pc:picChg>
      </pc:sldChg>
      <pc:sldChg chg="modSp">
        <pc:chgData name="Michelle Moore" userId="a9956a4204a58d54" providerId="LiveId" clId="{EA09D35D-68BF-49B0-A90D-80329E5C5C2C}" dt="2019-06-24T17:54:19.577" v="343" actId="207"/>
        <pc:sldMkLst>
          <pc:docMk/>
          <pc:sldMk cId="4129352846" sldId="264"/>
        </pc:sldMkLst>
        <pc:spChg chg="mod">
          <ac:chgData name="Michelle Moore" userId="a9956a4204a58d54" providerId="LiveId" clId="{EA09D35D-68BF-49B0-A90D-80329E5C5C2C}" dt="2019-06-24T17:54:19.577" v="343" actId="207"/>
          <ac:spMkLst>
            <pc:docMk/>
            <pc:sldMk cId="4129352846" sldId="264"/>
            <ac:spMk id="4" creationId="{00000000-0000-0000-0000-000000000000}"/>
          </ac:spMkLst>
        </pc:spChg>
        <pc:spChg chg="mod">
          <ac:chgData name="Michelle Moore" userId="a9956a4204a58d54" providerId="LiveId" clId="{EA09D35D-68BF-49B0-A90D-80329E5C5C2C}" dt="2019-06-24T17:54:10.814" v="341" actId="207"/>
          <ac:spMkLst>
            <pc:docMk/>
            <pc:sldMk cId="4129352846" sldId="264"/>
            <ac:spMk id="6" creationId="{00000000-0000-0000-0000-000000000000}"/>
          </ac:spMkLst>
        </pc:spChg>
      </pc:sldChg>
      <pc:sldChg chg="addSp delSp modSp">
        <pc:chgData name="Michelle Moore" userId="a9956a4204a58d54" providerId="LiveId" clId="{EA09D35D-68BF-49B0-A90D-80329E5C5C2C}" dt="2019-06-24T17:57:21.013" v="377" actId="14100"/>
        <pc:sldMkLst>
          <pc:docMk/>
          <pc:sldMk cId="864679402" sldId="265"/>
        </pc:sldMkLst>
        <pc:spChg chg="mod">
          <ac:chgData name="Michelle Moore" userId="a9956a4204a58d54" providerId="LiveId" clId="{EA09D35D-68BF-49B0-A90D-80329E5C5C2C}" dt="2019-06-24T17:57:13.121" v="376" actId="20577"/>
          <ac:spMkLst>
            <pc:docMk/>
            <pc:sldMk cId="864679402" sldId="265"/>
            <ac:spMk id="4" creationId="{00000000-0000-0000-0000-000000000000}"/>
          </ac:spMkLst>
        </pc:spChg>
        <pc:spChg chg="mod">
          <ac:chgData name="Michelle Moore" userId="a9956a4204a58d54" providerId="LiveId" clId="{EA09D35D-68BF-49B0-A90D-80329E5C5C2C}" dt="2019-06-24T17:56:10.684" v="360" actId="207"/>
          <ac:spMkLst>
            <pc:docMk/>
            <pc:sldMk cId="864679402" sldId="265"/>
            <ac:spMk id="12" creationId="{00000000-0000-0000-0000-000000000000}"/>
          </ac:spMkLst>
        </pc:spChg>
        <pc:picChg chg="del">
          <ac:chgData name="Michelle Moore" userId="a9956a4204a58d54" providerId="LiveId" clId="{EA09D35D-68BF-49B0-A90D-80329E5C5C2C}" dt="2019-06-24T17:56:32.001" v="361" actId="478"/>
          <ac:picMkLst>
            <pc:docMk/>
            <pc:sldMk cId="864679402" sldId="265"/>
            <ac:picMk id="6" creationId="{00000000-0000-0000-0000-000000000000}"/>
          </ac:picMkLst>
        </pc:picChg>
        <pc:picChg chg="add mod">
          <ac:chgData name="Michelle Moore" userId="a9956a4204a58d54" providerId="LiveId" clId="{EA09D35D-68BF-49B0-A90D-80329E5C5C2C}" dt="2019-06-24T17:57:21.013" v="377" actId="14100"/>
          <ac:picMkLst>
            <pc:docMk/>
            <pc:sldMk cId="864679402" sldId="265"/>
            <ac:picMk id="7" creationId="{7234FA76-E8A3-41E5-BA38-911486D5C1A1}"/>
          </ac:picMkLst>
        </pc:picChg>
      </pc:sldChg>
      <pc:sldChg chg="modSp">
        <pc:chgData name="Michelle Moore" userId="a9956a4204a58d54" providerId="LiveId" clId="{EA09D35D-68BF-49B0-A90D-80329E5C5C2C}" dt="2019-06-24T17:55:45.310" v="354" actId="207"/>
        <pc:sldMkLst>
          <pc:docMk/>
          <pc:sldMk cId="2125466191" sldId="266"/>
        </pc:sldMkLst>
        <pc:spChg chg="mod">
          <ac:chgData name="Michelle Moore" userId="a9956a4204a58d54" providerId="LiveId" clId="{EA09D35D-68BF-49B0-A90D-80329E5C5C2C}" dt="2019-06-24T17:55:34.122" v="351" actId="207"/>
          <ac:spMkLst>
            <pc:docMk/>
            <pc:sldMk cId="2125466191" sldId="266"/>
            <ac:spMk id="4" creationId="{00000000-0000-0000-0000-000000000000}"/>
          </ac:spMkLst>
        </pc:spChg>
        <pc:spChg chg="mod">
          <ac:chgData name="Michelle Moore" userId="a9956a4204a58d54" providerId="LiveId" clId="{EA09D35D-68BF-49B0-A90D-80329E5C5C2C}" dt="2019-06-24T17:55:45.310" v="354" actId="207"/>
          <ac:spMkLst>
            <pc:docMk/>
            <pc:sldMk cId="2125466191" sldId="266"/>
            <ac:spMk id="11" creationId="{00000000-0000-0000-0000-000000000000}"/>
          </ac:spMkLst>
        </pc:spChg>
      </pc:sldChg>
      <pc:sldChg chg="addSp delSp modSp">
        <pc:chgData name="Michelle Moore" userId="a9956a4204a58d54" providerId="LiveId" clId="{EA09D35D-68BF-49B0-A90D-80329E5C5C2C}" dt="2019-06-24T17:59:56.942" v="414" actId="207"/>
        <pc:sldMkLst>
          <pc:docMk/>
          <pc:sldMk cId="4182977098" sldId="267"/>
        </pc:sldMkLst>
        <pc:spChg chg="mod">
          <ac:chgData name="Michelle Moore" userId="a9956a4204a58d54" providerId="LiveId" clId="{EA09D35D-68BF-49B0-A90D-80329E5C5C2C}" dt="2019-06-24T17:59:56.942" v="414" actId="207"/>
          <ac:spMkLst>
            <pc:docMk/>
            <pc:sldMk cId="4182977098" sldId="267"/>
            <ac:spMk id="4" creationId="{00000000-0000-0000-0000-000000000000}"/>
          </ac:spMkLst>
        </pc:spChg>
        <pc:spChg chg="mod">
          <ac:chgData name="Michelle Moore" userId="a9956a4204a58d54" providerId="LiveId" clId="{EA09D35D-68BF-49B0-A90D-80329E5C5C2C}" dt="2019-06-24T17:57:55.028" v="380" actId="207"/>
          <ac:spMkLst>
            <pc:docMk/>
            <pc:sldMk cId="4182977098" sldId="267"/>
            <ac:spMk id="13" creationId="{00000000-0000-0000-0000-000000000000}"/>
          </ac:spMkLst>
        </pc:spChg>
        <pc:picChg chg="add mod">
          <ac:chgData name="Michelle Moore" userId="a9956a4204a58d54" providerId="LiveId" clId="{EA09D35D-68BF-49B0-A90D-80329E5C5C2C}" dt="2019-06-24T17:59:45.365" v="413" actId="14100"/>
          <ac:picMkLst>
            <pc:docMk/>
            <pc:sldMk cId="4182977098" sldId="267"/>
            <ac:picMk id="6" creationId="{74FF222A-73C0-4BF4-AF82-645B5606F43D}"/>
          </ac:picMkLst>
        </pc:picChg>
        <pc:picChg chg="del">
          <ac:chgData name="Michelle Moore" userId="a9956a4204a58d54" providerId="LiveId" clId="{EA09D35D-68BF-49B0-A90D-80329E5C5C2C}" dt="2019-06-24T17:58:20.606" v="382" actId="478"/>
          <ac:picMkLst>
            <pc:docMk/>
            <pc:sldMk cId="4182977098" sldId="267"/>
            <ac:picMk id="7" creationId="{00000000-0000-0000-0000-000000000000}"/>
          </ac:picMkLst>
        </pc:picChg>
      </pc:sldChg>
      <pc:sldChg chg="addSp delSp modSp">
        <pc:chgData name="Michelle Moore" userId="a9956a4204a58d54" providerId="LiveId" clId="{EA09D35D-68BF-49B0-A90D-80329E5C5C2C}" dt="2019-06-24T18:05:55.371" v="446" actId="1076"/>
        <pc:sldMkLst>
          <pc:docMk/>
          <pc:sldMk cId="2566857386" sldId="268"/>
        </pc:sldMkLst>
        <pc:spChg chg="mod">
          <ac:chgData name="Michelle Moore" userId="a9956a4204a58d54" providerId="LiveId" clId="{EA09D35D-68BF-49B0-A90D-80329E5C5C2C}" dt="2019-06-24T18:05:23.403" v="442" actId="208"/>
          <ac:spMkLst>
            <pc:docMk/>
            <pc:sldMk cId="2566857386" sldId="268"/>
            <ac:spMk id="9" creationId="{00000000-0000-0000-0000-000000000000}"/>
          </ac:spMkLst>
        </pc:spChg>
        <pc:graphicFrameChg chg="del">
          <ac:chgData name="Michelle Moore" userId="a9956a4204a58d54" providerId="LiveId" clId="{EA09D35D-68BF-49B0-A90D-80329E5C5C2C}" dt="2019-06-24T18:05:46.993" v="443" actId="478"/>
          <ac:graphicFrameMkLst>
            <pc:docMk/>
            <pc:sldMk cId="2566857386" sldId="268"/>
            <ac:graphicFrameMk id="8" creationId="{00000000-0000-0000-0000-000000000000}"/>
          </ac:graphicFrameMkLst>
        </pc:graphicFrameChg>
        <pc:picChg chg="add mod">
          <ac:chgData name="Michelle Moore" userId="a9956a4204a58d54" providerId="LiveId" clId="{EA09D35D-68BF-49B0-A90D-80329E5C5C2C}" dt="2019-06-24T18:05:55.371" v="446" actId="1076"/>
          <ac:picMkLst>
            <pc:docMk/>
            <pc:sldMk cId="2566857386" sldId="268"/>
            <ac:picMk id="6" creationId="{C87998E3-7C0E-4EFC-B0AD-91199CEA287A}"/>
          </ac:picMkLst>
        </pc:picChg>
      </pc:sldChg>
      <pc:sldChg chg="addSp delSp modSp">
        <pc:chgData name="Michelle Moore" userId="a9956a4204a58d54" providerId="LiveId" clId="{EA09D35D-68BF-49B0-A90D-80329E5C5C2C}" dt="2019-06-24T18:06:51.580" v="455" actId="1076"/>
        <pc:sldMkLst>
          <pc:docMk/>
          <pc:sldMk cId="674879098" sldId="270"/>
        </pc:sldMkLst>
        <pc:spChg chg="mod">
          <ac:chgData name="Michelle Moore" userId="a9956a4204a58d54" providerId="LiveId" clId="{EA09D35D-68BF-49B0-A90D-80329E5C5C2C}" dt="2019-06-24T18:06:47.894" v="454" actId="1076"/>
          <ac:spMkLst>
            <pc:docMk/>
            <pc:sldMk cId="674879098" sldId="270"/>
            <ac:spMk id="9" creationId="{00000000-0000-0000-0000-000000000000}"/>
          </ac:spMkLst>
        </pc:spChg>
        <pc:graphicFrameChg chg="del">
          <ac:chgData name="Michelle Moore" userId="a9956a4204a58d54" providerId="LiveId" clId="{EA09D35D-68BF-49B0-A90D-80329E5C5C2C}" dt="2019-06-24T18:06:28.801" v="449" actId="478"/>
          <ac:graphicFrameMkLst>
            <pc:docMk/>
            <pc:sldMk cId="674879098" sldId="270"/>
            <ac:graphicFrameMk id="8" creationId="{00000000-0000-0000-0000-000000000000}"/>
          </ac:graphicFrameMkLst>
        </pc:graphicFrameChg>
        <pc:picChg chg="add del mod">
          <ac:chgData name="Michelle Moore" userId="a9956a4204a58d54" providerId="LiveId" clId="{EA09D35D-68BF-49B0-A90D-80329E5C5C2C}" dt="2019-06-24T18:06:33.521" v="452" actId="478"/>
          <ac:picMkLst>
            <pc:docMk/>
            <pc:sldMk cId="674879098" sldId="270"/>
            <ac:picMk id="6" creationId="{414D5303-2097-45AF-B702-F8072E1C2BDB}"/>
          </ac:picMkLst>
        </pc:picChg>
        <pc:picChg chg="add mod">
          <ac:chgData name="Michelle Moore" userId="a9956a4204a58d54" providerId="LiveId" clId="{EA09D35D-68BF-49B0-A90D-80329E5C5C2C}" dt="2019-06-24T18:06:51.580" v="455" actId="1076"/>
          <ac:picMkLst>
            <pc:docMk/>
            <pc:sldMk cId="674879098" sldId="270"/>
            <ac:picMk id="10" creationId="{154B54BE-E1AA-4309-8B2F-532B14049FA0}"/>
          </ac:picMkLst>
        </pc:picChg>
      </pc:sldChg>
      <pc:sldChg chg="addSp delSp modSp">
        <pc:chgData name="Michelle Moore" userId="a9956a4204a58d54" providerId="LiveId" clId="{EA09D35D-68BF-49B0-A90D-80329E5C5C2C}" dt="2019-06-24T18:07:52.394" v="464" actId="1036"/>
        <pc:sldMkLst>
          <pc:docMk/>
          <pc:sldMk cId="3812978793" sldId="271"/>
        </pc:sldMkLst>
        <pc:spChg chg="mod">
          <ac:chgData name="Michelle Moore" userId="a9956a4204a58d54" providerId="LiveId" clId="{EA09D35D-68BF-49B0-A90D-80329E5C5C2C}" dt="2019-06-24T18:07:14.147" v="457" actId="208"/>
          <ac:spMkLst>
            <pc:docMk/>
            <pc:sldMk cId="3812978793" sldId="271"/>
            <ac:spMk id="9" creationId="{00000000-0000-0000-0000-000000000000}"/>
          </ac:spMkLst>
        </pc:spChg>
        <pc:graphicFrameChg chg="del">
          <ac:chgData name="Michelle Moore" userId="a9956a4204a58d54" providerId="LiveId" clId="{EA09D35D-68BF-49B0-A90D-80329E5C5C2C}" dt="2019-06-24T18:07:35.111" v="458" actId="478"/>
          <ac:graphicFrameMkLst>
            <pc:docMk/>
            <pc:sldMk cId="3812978793" sldId="271"/>
            <ac:graphicFrameMk id="8" creationId="{00000000-0000-0000-0000-000000000000}"/>
          </ac:graphicFrameMkLst>
        </pc:graphicFrameChg>
        <pc:picChg chg="add mod">
          <ac:chgData name="Michelle Moore" userId="a9956a4204a58d54" providerId="LiveId" clId="{EA09D35D-68BF-49B0-A90D-80329E5C5C2C}" dt="2019-06-24T18:07:52.394" v="464" actId="1036"/>
          <ac:picMkLst>
            <pc:docMk/>
            <pc:sldMk cId="3812978793" sldId="271"/>
            <ac:picMk id="6" creationId="{CB2A2127-FA03-4ADB-AFD1-FA53C2D99CC7}"/>
          </ac:picMkLst>
        </pc:picChg>
      </pc:sldChg>
      <pc:sldChg chg="addSp delSp modSp">
        <pc:chgData name="Michelle Moore" userId="a9956a4204a58d54" providerId="LiveId" clId="{EA09D35D-68BF-49B0-A90D-80329E5C5C2C}" dt="2019-06-24T18:09:05.932" v="480" actId="1076"/>
        <pc:sldMkLst>
          <pc:docMk/>
          <pc:sldMk cId="2170863973" sldId="272"/>
        </pc:sldMkLst>
        <pc:spChg chg="mod">
          <ac:chgData name="Michelle Moore" userId="a9956a4204a58d54" providerId="LiveId" clId="{EA09D35D-68BF-49B0-A90D-80329E5C5C2C}" dt="2019-06-24T18:08:07.629" v="468" actId="208"/>
          <ac:spMkLst>
            <pc:docMk/>
            <pc:sldMk cId="2170863973" sldId="272"/>
            <ac:spMk id="5" creationId="{00000000-0000-0000-0000-000000000000}"/>
          </ac:spMkLst>
        </pc:spChg>
        <pc:spChg chg="mod">
          <ac:chgData name="Michelle Moore" userId="a9956a4204a58d54" providerId="LiveId" clId="{EA09D35D-68BF-49B0-A90D-80329E5C5C2C}" dt="2019-06-24T18:08:02.001" v="466" actId="208"/>
          <ac:spMkLst>
            <pc:docMk/>
            <pc:sldMk cId="2170863973" sldId="272"/>
            <ac:spMk id="9" creationId="{00000000-0000-0000-0000-000000000000}"/>
          </ac:spMkLst>
        </pc:spChg>
        <pc:graphicFrameChg chg="add del">
          <ac:chgData name="Michelle Moore" userId="a9956a4204a58d54" providerId="LiveId" clId="{EA09D35D-68BF-49B0-A90D-80329E5C5C2C}" dt="2019-06-24T18:09:04.291" v="477" actId="478"/>
          <ac:graphicFrameMkLst>
            <pc:docMk/>
            <pc:sldMk cId="2170863973" sldId="272"/>
            <ac:graphicFrameMk id="8" creationId="{00000000-0000-0000-0000-000000000000}"/>
          </ac:graphicFrameMkLst>
        </pc:graphicFrameChg>
        <pc:picChg chg="add del mod">
          <ac:chgData name="Michelle Moore" userId="a9956a4204a58d54" providerId="LiveId" clId="{EA09D35D-68BF-49B0-A90D-80329E5C5C2C}" dt="2019-06-24T18:09:05.932" v="480" actId="1076"/>
          <ac:picMkLst>
            <pc:docMk/>
            <pc:sldMk cId="2170863973" sldId="272"/>
            <ac:picMk id="7" creationId="{0EA629AA-3D94-41DC-A45E-A4B9A33C2FC9}"/>
          </ac:picMkLst>
        </pc:picChg>
      </pc:sldChg>
      <pc:sldChg chg="modSp">
        <pc:chgData name="Michelle Moore" userId="a9956a4204a58d54" providerId="LiveId" clId="{EA09D35D-68BF-49B0-A90D-80329E5C5C2C}" dt="2019-06-24T18:10:18.236" v="491" actId="207"/>
        <pc:sldMkLst>
          <pc:docMk/>
          <pc:sldMk cId="1576442566" sldId="276"/>
        </pc:sldMkLst>
        <pc:spChg chg="mod">
          <ac:chgData name="Michelle Moore" userId="a9956a4204a58d54" providerId="LiveId" clId="{EA09D35D-68BF-49B0-A90D-80329E5C5C2C}" dt="2019-06-24T18:10:18.236" v="491" actId="207"/>
          <ac:spMkLst>
            <pc:docMk/>
            <pc:sldMk cId="1576442566" sldId="276"/>
            <ac:spMk id="5" creationId="{00000000-0000-0000-0000-000000000000}"/>
          </ac:spMkLst>
        </pc:spChg>
      </pc:sldChg>
      <pc:sldChg chg="addSp delSp modSp">
        <pc:chgData name="Michelle Moore" userId="a9956a4204a58d54" providerId="LiveId" clId="{EA09D35D-68BF-49B0-A90D-80329E5C5C2C}" dt="2019-06-24T18:11:13.927" v="495" actId="1076"/>
        <pc:sldMkLst>
          <pc:docMk/>
          <pc:sldMk cId="4194523055" sldId="277"/>
        </pc:sldMkLst>
        <pc:picChg chg="add mod">
          <ac:chgData name="Michelle Moore" userId="a9956a4204a58d54" providerId="LiveId" clId="{EA09D35D-68BF-49B0-A90D-80329E5C5C2C}" dt="2019-06-24T18:11:13.927" v="495" actId="1076"/>
          <ac:picMkLst>
            <pc:docMk/>
            <pc:sldMk cId="4194523055" sldId="277"/>
            <ac:picMk id="5" creationId="{F010CC4C-C46A-43DE-9037-B9B649E5D949}"/>
          </ac:picMkLst>
        </pc:picChg>
        <pc:picChg chg="del">
          <ac:chgData name="Michelle Moore" userId="a9956a4204a58d54" providerId="LiveId" clId="{EA09D35D-68BF-49B0-A90D-80329E5C5C2C}" dt="2019-06-24T18:11:04.692" v="492" actId="478"/>
          <ac:picMkLst>
            <pc:docMk/>
            <pc:sldMk cId="4194523055" sldId="277"/>
            <ac:picMk id="8" creationId="{00000000-0000-0000-0000-000000000000}"/>
          </ac:picMkLst>
        </pc:picChg>
      </pc:sldChg>
      <pc:sldChg chg="addSp delSp modSp">
        <pc:chgData name="Michelle Moore" userId="a9956a4204a58d54" providerId="LiveId" clId="{EA09D35D-68BF-49B0-A90D-80329E5C5C2C}" dt="2019-06-24T18:12:11.665" v="516" actId="1076"/>
        <pc:sldMkLst>
          <pc:docMk/>
          <pc:sldMk cId="445177330" sldId="278"/>
        </pc:sldMkLst>
        <pc:spChg chg="mod">
          <ac:chgData name="Michelle Moore" userId="a9956a4204a58d54" providerId="LiveId" clId="{EA09D35D-68BF-49B0-A90D-80329E5C5C2C}" dt="2019-06-24T18:11:31.537" v="512" actId="20577"/>
          <ac:spMkLst>
            <pc:docMk/>
            <pc:sldMk cId="445177330" sldId="278"/>
            <ac:spMk id="2" creationId="{00000000-0000-0000-0000-000000000000}"/>
          </ac:spMkLst>
        </pc:spChg>
        <pc:picChg chg="del">
          <ac:chgData name="Michelle Moore" userId="a9956a4204a58d54" providerId="LiveId" clId="{EA09D35D-68BF-49B0-A90D-80329E5C5C2C}" dt="2019-06-24T18:12:04.531" v="513" actId="478"/>
          <ac:picMkLst>
            <pc:docMk/>
            <pc:sldMk cId="445177330" sldId="278"/>
            <ac:picMk id="4" creationId="{00000000-0000-0000-0000-000000000000}"/>
          </ac:picMkLst>
        </pc:picChg>
        <pc:picChg chg="add mod">
          <ac:chgData name="Michelle Moore" userId="a9956a4204a58d54" providerId="LiveId" clId="{EA09D35D-68BF-49B0-A90D-80329E5C5C2C}" dt="2019-06-24T18:12:11.665" v="516" actId="1076"/>
          <ac:picMkLst>
            <pc:docMk/>
            <pc:sldMk cId="445177330" sldId="278"/>
            <ac:picMk id="7" creationId="{69C4D112-1E3B-487C-90C0-621B6D46496E}"/>
          </ac:picMkLst>
        </pc:picChg>
      </pc:sldChg>
      <pc:sldChg chg="addSp delSp modSp">
        <pc:chgData name="Michelle Moore" userId="a9956a4204a58d54" providerId="LiveId" clId="{EA09D35D-68BF-49B0-A90D-80329E5C5C2C}" dt="2019-06-24T18:10:02.544" v="488" actId="1076"/>
        <pc:sldMkLst>
          <pc:docMk/>
          <pc:sldMk cId="68879640" sldId="280"/>
        </pc:sldMkLst>
        <pc:spChg chg="mod">
          <ac:chgData name="Michelle Moore" userId="a9956a4204a58d54" providerId="LiveId" clId="{EA09D35D-68BF-49B0-A90D-80329E5C5C2C}" dt="2019-06-24T18:09:57.352" v="487" actId="255"/>
          <ac:spMkLst>
            <pc:docMk/>
            <pc:sldMk cId="68879640" sldId="280"/>
            <ac:spMk id="4" creationId="{00000000-0000-0000-0000-000000000000}"/>
          </ac:spMkLst>
        </pc:spChg>
        <pc:spChg chg="mod">
          <ac:chgData name="Michelle Moore" userId="a9956a4204a58d54" providerId="LiveId" clId="{EA09D35D-68BF-49B0-A90D-80329E5C5C2C}" dt="2019-06-24T18:09:18.392" v="482" actId="208"/>
          <ac:spMkLst>
            <pc:docMk/>
            <pc:sldMk cId="68879640" sldId="280"/>
            <ac:spMk id="9" creationId="{00000000-0000-0000-0000-000000000000}"/>
          </ac:spMkLst>
        </pc:spChg>
        <pc:picChg chg="del">
          <ac:chgData name="Michelle Moore" userId="a9956a4204a58d54" providerId="LiveId" clId="{EA09D35D-68BF-49B0-A90D-80329E5C5C2C}" dt="2019-06-24T18:09:41.562" v="483" actId="478"/>
          <ac:picMkLst>
            <pc:docMk/>
            <pc:sldMk cId="68879640" sldId="280"/>
            <ac:picMk id="6" creationId="{00000000-0000-0000-0000-000000000000}"/>
          </ac:picMkLst>
        </pc:picChg>
        <pc:picChg chg="add mod">
          <ac:chgData name="Michelle Moore" userId="a9956a4204a58d54" providerId="LiveId" clId="{EA09D35D-68BF-49B0-A90D-80329E5C5C2C}" dt="2019-06-24T18:10:02.544" v="488" actId="1076"/>
          <ac:picMkLst>
            <pc:docMk/>
            <pc:sldMk cId="68879640" sldId="280"/>
            <ac:picMk id="7" creationId="{5026B959-25FD-4EC7-BE4F-4325B71B97A8}"/>
          </ac:picMkLst>
        </pc:picChg>
      </pc:sldChg>
      <pc:sldChg chg="addSp delSp modSp delAnim">
        <pc:chgData name="Michelle Moore" userId="a9956a4204a58d54" providerId="LiveId" clId="{EA09D35D-68BF-49B0-A90D-80329E5C5C2C}" dt="2019-06-24T18:14:00.799" v="532" actId="1076"/>
        <pc:sldMkLst>
          <pc:docMk/>
          <pc:sldMk cId="3622046025" sldId="281"/>
        </pc:sldMkLst>
        <pc:spChg chg="mod">
          <ac:chgData name="Michelle Moore" userId="a9956a4204a58d54" providerId="LiveId" clId="{EA09D35D-68BF-49B0-A90D-80329E5C5C2C}" dt="2019-06-24T18:13:17.513" v="522" actId="208"/>
          <ac:spMkLst>
            <pc:docMk/>
            <pc:sldMk cId="3622046025" sldId="281"/>
            <ac:spMk id="7" creationId="{00000000-0000-0000-0000-000000000000}"/>
          </ac:spMkLst>
        </pc:spChg>
        <pc:spChg chg="mod">
          <ac:chgData name="Michelle Moore" userId="a9956a4204a58d54" providerId="LiveId" clId="{EA09D35D-68BF-49B0-A90D-80329E5C5C2C}" dt="2019-06-24T18:13:22.706" v="524" actId="208"/>
          <ac:spMkLst>
            <pc:docMk/>
            <pc:sldMk cId="3622046025" sldId="281"/>
            <ac:spMk id="8" creationId="{00000000-0000-0000-0000-000000000000}"/>
          </ac:spMkLst>
        </pc:spChg>
        <pc:spChg chg="mod">
          <ac:chgData name="Michelle Moore" userId="a9956a4204a58d54" providerId="LiveId" clId="{EA09D35D-68BF-49B0-A90D-80329E5C5C2C}" dt="2019-06-24T18:13:26.206" v="526" actId="208"/>
          <ac:spMkLst>
            <pc:docMk/>
            <pc:sldMk cId="3622046025" sldId="281"/>
            <ac:spMk id="11" creationId="{00000000-0000-0000-0000-000000000000}"/>
          </ac:spMkLst>
        </pc:spChg>
        <pc:picChg chg="add mod">
          <ac:chgData name="Michelle Moore" userId="a9956a4204a58d54" providerId="LiveId" clId="{EA09D35D-68BF-49B0-A90D-80329E5C5C2C}" dt="2019-06-24T18:14:00.799" v="532" actId="1076"/>
          <ac:picMkLst>
            <pc:docMk/>
            <pc:sldMk cId="3622046025" sldId="281"/>
            <ac:picMk id="4" creationId="{5BA96010-AFE7-4024-AD47-AE3009761B35}"/>
          </ac:picMkLst>
        </pc:picChg>
        <pc:picChg chg="del">
          <ac:chgData name="Michelle Moore" userId="a9956a4204a58d54" providerId="LiveId" clId="{EA09D35D-68BF-49B0-A90D-80329E5C5C2C}" dt="2019-06-24T18:13:44.481" v="527" actId="478"/>
          <ac:picMkLst>
            <pc:docMk/>
            <pc:sldMk cId="3622046025" sldId="281"/>
            <ac:picMk id="10" creationId="{00000000-0000-0000-0000-000000000000}"/>
          </ac:picMkLst>
        </pc:picChg>
      </pc:sldChg>
      <pc:sldChg chg="addSp delSp modSp add">
        <pc:chgData name="Michelle Moore" userId="a9956a4204a58d54" providerId="LiveId" clId="{EA09D35D-68BF-49B0-A90D-80329E5C5C2C}" dt="2019-06-24T18:23:48.196" v="582"/>
        <pc:sldMkLst>
          <pc:docMk/>
          <pc:sldMk cId="2569592163" sldId="293"/>
        </pc:sldMkLst>
        <pc:spChg chg="mod">
          <ac:chgData name="Michelle Moore" userId="a9956a4204a58d54" providerId="LiveId" clId="{EA09D35D-68BF-49B0-A90D-80329E5C5C2C}" dt="2019-06-24T18:22:13.129" v="569" actId="255"/>
          <ac:spMkLst>
            <pc:docMk/>
            <pc:sldMk cId="2569592163" sldId="293"/>
            <ac:spMk id="5" creationId="{CE7867EE-52BD-47F5-AC85-1311C4E550A6}"/>
          </ac:spMkLst>
        </pc:spChg>
        <pc:spChg chg="mod">
          <ac:chgData name="Michelle Moore" userId="a9956a4204a58d54" providerId="LiveId" clId="{EA09D35D-68BF-49B0-A90D-80329E5C5C2C}" dt="2019-06-24T18:21:40.407" v="559" actId="20577"/>
          <ac:spMkLst>
            <pc:docMk/>
            <pc:sldMk cId="2569592163" sldId="293"/>
            <ac:spMk id="6" creationId="{5641540B-BCA6-4C50-865F-0A9C65A0B1C6}"/>
          </ac:spMkLst>
        </pc:spChg>
        <pc:picChg chg="del">
          <ac:chgData name="Michelle Moore" userId="a9956a4204a58d54" providerId="LiveId" clId="{EA09D35D-68BF-49B0-A90D-80329E5C5C2C}" dt="2019-06-24T18:20:54.006" v="541" actId="478"/>
          <ac:picMkLst>
            <pc:docMk/>
            <pc:sldMk cId="2569592163" sldId="293"/>
            <ac:picMk id="7" creationId="{B3A763DF-9B68-4F9B-A653-52DEB4D0BF40}"/>
          </ac:picMkLst>
        </pc:picChg>
        <pc:picChg chg="add mod">
          <ac:chgData name="Michelle Moore" userId="a9956a4204a58d54" providerId="LiveId" clId="{EA09D35D-68BF-49B0-A90D-80329E5C5C2C}" dt="2019-06-24T18:23:48.196" v="582"/>
          <ac:picMkLst>
            <pc:docMk/>
            <pc:sldMk cId="2569592163" sldId="293"/>
            <ac:picMk id="8" creationId="{6778A371-031D-4A1E-882A-2AD04F9E3255}"/>
          </ac:picMkLst>
        </pc:picChg>
      </pc:sldChg>
      <pc:sldChg chg="modSp add setBg">
        <pc:chgData name="Michelle Moore" userId="a9956a4204a58d54" providerId="LiveId" clId="{EA09D35D-68BF-49B0-A90D-80329E5C5C2C}" dt="2019-06-24T18:19:43.683" v="538" actId="20577"/>
        <pc:sldMkLst>
          <pc:docMk/>
          <pc:sldMk cId="2280603052" sldId="299"/>
        </pc:sldMkLst>
        <pc:spChg chg="mod">
          <ac:chgData name="Michelle Moore" userId="a9956a4204a58d54" providerId="LiveId" clId="{EA09D35D-68BF-49B0-A90D-80329E5C5C2C}" dt="2019-06-24T18:19:43.683" v="538" actId="20577"/>
          <ac:spMkLst>
            <pc:docMk/>
            <pc:sldMk cId="2280603052" sldId="299"/>
            <ac:spMk id="2" creationId="{5C348E05-F320-46C6-83FB-3A801B890520}"/>
          </ac:spMkLst>
        </pc:spChg>
      </pc:sldChg>
      <pc:sldChg chg="addSp modSp add">
        <pc:chgData name="Michelle Moore" userId="a9956a4204a58d54" providerId="LiveId" clId="{EA09D35D-68BF-49B0-A90D-80329E5C5C2C}" dt="2019-06-24T18:24:48.078" v="589" actId="20577"/>
        <pc:sldMkLst>
          <pc:docMk/>
          <pc:sldMk cId="1151054032" sldId="300"/>
        </pc:sldMkLst>
        <pc:spChg chg="mod">
          <ac:chgData name="Michelle Moore" userId="a9956a4204a58d54" providerId="LiveId" clId="{EA09D35D-68BF-49B0-A90D-80329E5C5C2C}" dt="2019-06-24T18:24:48.078" v="589" actId="20577"/>
          <ac:spMkLst>
            <pc:docMk/>
            <pc:sldMk cId="1151054032" sldId="300"/>
            <ac:spMk id="2" creationId="{7504CC21-5ED4-4866-AE46-5281A2584822}"/>
          </ac:spMkLst>
        </pc:spChg>
        <pc:spChg chg="mod">
          <ac:chgData name="Michelle Moore" userId="a9956a4204a58d54" providerId="LiveId" clId="{EA09D35D-68BF-49B0-A90D-80329E5C5C2C}" dt="2019-06-24T18:24:24.832" v="584" actId="255"/>
          <ac:spMkLst>
            <pc:docMk/>
            <pc:sldMk cId="1151054032" sldId="300"/>
            <ac:spMk id="5" creationId="{CE7867EE-52BD-47F5-AC85-1311C4E550A6}"/>
          </ac:spMkLst>
        </pc:spChg>
        <pc:spChg chg="mod">
          <ac:chgData name="Michelle Moore" userId="a9956a4204a58d54" providerId="LiveId" clId="{EA09D35D-68BF-49B0-A90D-80329E5C5C2C}" dt="2019-06-24T18:21:45.319" v="561" actId="20577"/>
          <ac:spMkLst>
            <pc:docMk/>
            <pc:sldMk cId="1151054032" sldId="300"/>
            <ac:spMk id="6" creationId="{5641540B-BCA6-4C50-865F-0A9C65A0B1C6}"/>
          </ac:spMkLst>
        </pc:spChg>
        <pc:picChg chg="add mod">
          <ac:chgData name="Michelle Moore" userId="a9956a4204a58d54" providerId="LiveId" clId="{EA09D35D-68BF-49B0-A90D-80329E5C5C2C}" dt="2019-06-24T18:24:33.456" v="587" actId="1076"/>
          <ac:picMkLst>
            <pc:docMk/>
            <pc:sldMk cId="1151054032" sldId="300"/>
            <ac:picMk id="7" creationId="{6DB49B69-1E7A-45CB-A14C-1AAADFD98E07}"/>
          </ac:picMkLst>
        </pc:picChg>
      </pc:sldChg>
      <pc:sldChg chg="delSp modSp add">
        <pc:chgData name="Michelle Moore" userId="a9956a4204a58d54" providerId="LiveId" clId="{EA09D35D-68BF-49B0-A90D-80329E5C5C2C}" dt="2019-06-24T18:26:01.896" v="610" actId="6549"/>
        <pc:sldMkLst>
          <pc:docMk/>
          <pc:sldMk cId="3690712652" sldId="301"/>
        </pc:sldMkLst>
        <pc:spChg chg="mod">
          <ac:chgData name="Michelle Moore" userId="a9956a4204a58d54" providerId="LiveId" clId="{EA09D35D-68BF-49B0-A90D-80329E5C5C2C}" dt="2019-06-24T18:25:39.456" v="594" actId="20577"/>
          <ac:spMkLst>
            <pc:docMk/>
            <pc:sldMk cId="3690712652" sldId="301"/>
            <ac:spMk id="2" creationId="{7504CC21-5ED4-4866-AE46-5281A2584822}"/>
          </ac:spMkLst>
        </pc:spChg>
        <pc:spChg chg="mod">
          <ac:chgData name="Michelle Moore" userId="a9956a4204a58d54" providerId="LiveId" clId="{EA09D35D-68BF-49B0-A90D-80329E5C5C2C}" dt="2019-06-24T18:26:01.896" v="610" actId="6549"/>
          <ac:spMkLst>
            <pc:docMk/>
            <pc:sldMk cId="3690712652" sldId="301"/>
            <ac:spMk id="5" creationId="{CE7867EE-52BD-47F5-AC85-1311C4E550A6}"/>
          </ac:spMkLst>
        </pc:spChg>
        <pc:spChg chg="mod">
          <ac:chgData name="Michelle Moore" userId="a9956a4204a58d54" providerId="LiveId" clId="{EA09D35D-68BF-49B0-A90D-80329E5C5C2C}" dt="2019-06-24T18:25:42.389" v="596" actId="20577"/>
          <ac:spMkLst>
            <pc:docMk/>
            <pc:sldMk cId="3690712652" sldId="301"/>
            <ac:spMk id="6" creationId="{5641540B-BCA6-4C50-865F-0A9C65A0B1C6}"/>
          </ac:spMkLst>
        </pc:spChg>
        <pc:picChg chg="del">
          <ac:chgData name="Michelle Moore" userId="a9956a4204a58d54" providerId="LiveId" clId="{EA09D35D-68BF-49B0-A90D-80329E5C5C2C}" dt="2019-06-24T18:25:35.738" v="592" actId="478"/>
          <ac:picMkLst>
            <pc:docMk/>
            <pc:sldMk cId="3690712652" sldId="301"/>
            <ac:picMk id="7" creationId="{6DB49B69-1E7A-45CB-A14C-1AAADFD98E07}"/>
          </ac:picMkLst>
        </pc:picChg>
      </pc:sldChg>
      <pc:sldChg chg="addSp modSp add">
        <pc:chgData name="Michelle Moore" userId="a9956a4204a58d54" providerId="LiveId" clId="{EA09D35D-68BF-49B0-A90D-80329E5C5C2C}" dt="2019-06-24T18:28:42.829" v="640" actId="1076"/>
        <pc:sldMkLst>
          <pc:docMk/>
          <pc:sldMk cId="1513667671" sldId="302"/>
        </pc:sldMkLst>
        <pc:spChg chg="mod">
          <ac:chgData name="Michelle Moore" userId="a9956a4204a58d54" providerId="LiveId" clId="{EA09D35D-68BF-49B0-A90D-80329E5C5C2C}" dt="2019-06-24T18:27:11.490" v="614" actId="20577"/>
          <ac:spMkLst>
            <pc:docMk/>
            <pc:sldMk cId="1513667671" sldId="302"/>
            <ac:spMk id="2" creationId="{7504CC21-5ED4-4866-AE46-5281A2584822}"/>
          </ac:spMkLst>
        </pc:spChg>
        <pc:spChg chg="mod">
          <ac:chgData name="Michelle Moore" userId="a9956a4204a58d54" providerId="LiveId" clId="{EA09D35D-68BF-49B0-A90D-80329E5C5C2C}" dt="2019-06-24T18:28:37.863" v="639" actId="20577"/>
          <ac:spMkLst>
            <pc:docMk/>
            <pc:sldMk cId="1513667671" sldId="302"/>
            <ac:spMk id="5" creationId="{CE7867EE-52BD-47F5-AC85-1311C4E550A6}"/>
          </ac:spMkLst>
        </pc:spChg>
        <pc:spChg chg="mod">
          <ac:chgData name="Michelle Moore" userId="a9956a4204a58d54" providerId="LiveId" clId="{EA09D35D-68BF-49B0-A90D-80329E5C5C2C}" dt="2019-06-24T18:27:15.261" v="616" actId="20577"/>
          <ac:spMkLst>
            <pc:docMk/>
            <pc:sldMk cId="1513667671" sldId="302"/>
            <ac:spMk id="6" creationId="{5641540B-BCA6-4C50-865F-0A9C65A0B1C6}"/>
          </ac:spMkLst>
        </pc:spChg>
        <pc:picChg chg="add mod">
          <ac:chgData name="Michelle Moore" userId="a9956a4204a58d54" providerId="LiveId" clId="{EA09D35D-68BF-49B0-A90D-80329E5C5C2C}" dt="2019-06-24T18:28:42.829" v="640" actId="1076"/>
          <ac:picMkLst>
            <pc:docMk/>
            <pc:sldMk cId="1513667671" sldId="302"/>
            <ac:picMk id="7" creationId="{2E5E53E2-C7B4-4F33-972D-8A75DD54AB5F}"/>
          </ac:picMkLst>
        </pc:picChg>
      </pc:sldChg>
      <pc:sldChg chg="delSp modSp add">
        <pc:chgData name="Michelle Moore" userId="a9956a4204a58d54" providerId="LiveId" clId="{EA09D35D-68BF-49B0-A90D-80329E5C5C2C}" dt="2019-06-24T18:30:28.652" v="669" actId="6549"/>
        <pc:sldMkLst>
          <pc:docMk/>
          <pc:sldMk cId="1473397469" sldId="303"/>
        </pc:sldMkLst>
        <pc:spChg chg="mod">
          <ac:chgData name="Michelle Moore" userId="a9956a4204a58d54" providerId="LiveId" clId="{EA09D35D-68BF-49B0-A90D-80329E5C5C2C}" dt="2019-06-24T18:29:14.156" v="643" actId="20577"/>
          <ac:spMkLst>
            <pc:docMk/>
            <pc:sldMk cId="1473397469" sldId="303"/>
            <ac:spMk id="2" creationId="{7504CC21-5ED4-4866-AE46-5281A2584822}"/>
          </ac:spMkLst>
        </pc:spChg>
        <pc:spChg chg="mod">
          <ac:chgData name="Michelle Moore" userId="a9956a4204a58d54" providerId="LiveId" clId="{EA09D35D-68BF-49B0-A90D-80329E5C5C2C}" dt="2019-06-24T18:30:28.652" v="669" actId="6549"/>
          <ac:spMkLst>
            <pc:docMk/>
            <pc:sldMk cId="1473397469" sldId="303"/>
            <ac:spMk id="5" creationId="{CE7867EE-52BD-47F5-AC85-1311C4E550A6}"/>
          </ac:spMkLst>
        </pc:spChg>
        <pc:spChg chg="mod">
          <ac:chgData name="Michelle Moore" userId="a9956a4204a58d54" providerId="LiveId" clId="{EA09D35D-68BF-49B0-A90D-80329E5C5C2C}" dt="2019-06-24T18:29:53.267" v="645" actId="20577"/>
          <ac:spMkLst>
            <pc:docMk/>
            <pc:sldMk cId="1473397469" sldId="303"/>
            <ac:spMk id="6" creationId="{5641540B-BCA6-4C50-865F-0A9C65A0B1C6}"/>
          </ac:spMkLst>
        </pc:spChg>
        <pc:picChg chg="del">
          <ac:chgData name="Michelle Moore" userId="a9956a4204a58d54" providerId="LiveId" clId="{EA09D35D-68BF-49B0-A90D-80329E5C5C2C}" dt="2019-06-24T18:30:10.064" v="648" actId="478"/>
          <ac:picMkLst>
            <pc:docMk/>
            <pc:sldMk cId="1473397469" sldId="303"/>
            <ac:picMk id="7" creationId="{2E5E53E2-C7B4-4F33-972D-8A75DD54AB5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our study of sampling. Sampling is a process</a:t>
            </a:r>
            <a:r>
              <a:rPr lang="en-US" baseline="0" dirty="0"/>
              <a:t> of selecting items from a population so we can use the information to make judgments or inferences about the population.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the next few slides, we’ll use the sampling distribution of the sample mean to help explain how we can rely on sample estimates.</a:t>
            </a:r>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4539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a:t>
            </a:r>
            <a:r>
              <a:rPr lang="en-US" baseline="0" dirty="0"/>
              <a:t> example using a small population of just 7 to highlight the relationship between the population mean and the various sample means.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8320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We learned how to calculate a</a:t>
                </a:r>
                <a:r>
                  <a:rPr lang="en-US" baseline="0" dirty="0"/>
                  <a:t> population mean in chapter 3; it is designated with the Greek letter mu, </a:t>
                </a:r>
                <a14:m>
                  <m:oMath xmlns:m="http://schemas.openxmlformats.org/officeDocument/2006/math" xmlns="">
                    <m:r>
                      <m:rPr>
                        <m:nor/>
                      </m:rPr>
                      <a:rPr lang="en-US" i="0" smtClean="0">
                        <a:latin typeface="Cambria Math"/>
                        <a:ea typeface="Cambria Math"/>
                      </a:rPr>
                      <m:t>μ</m:t>
                    </m:r>
                  </m:oMath>
                </a14:m>
                <a:r>
                  <a:rPr lang="en-US" baseline="0" dirty="0"/>
                  <a:t>.</a:t>
                </a:r>
                <a:endParaRPr lang="en-US" dirty="0"/>
              </a:p>
            </p:txBody>
          </p:sp>
        </mc:Choice>
        <mc:Fallback xmlns="">
          <p:sp>
            <p:nvSpPr>
              <p:cNvPr id="3" name="Notes Placeholder 2"/>
              <p:cNvSpPr>
                <a:spLocks noGrp="1"/>
              </p:cNvSpPr>
              <p:nvPr>
                <p:ph type="body" idx="1"/>
              </p:nvPr>
            </p:nvSpPr>
            <p:spPr/>
            <p:txBody>
              <a:bodyPr/>
              <a:lstStyle/>
              <a:p>
                <a:r>
                  <a:rPr lang="en-US" dirty="0" smtClean="0"/>
                  <a:t>We learned how to calculate a</a:t>
                </a:r>
                <a:r>
                  <a:rPr lang="en-US" baseline="0" dirty="0" smtClean="0"/>
                  <a:t> population mean in chapter 3; it is designated with the Greek letter mu, </a:t>
                </a:r>
                <a:r>
                  <a:rPr lang="en-US" i="0" smtClean="0">
                    <a:latin typeface="Cambria Math"/>
                    <a:ea typeface="Cambria Math"/>
                  </a:rPr>
                  <a:t>"μ"</a:t>
                </a:r>
                <a:r>
                  <a:rPr lang="en-US" baseline="0" dirty="0" smtClean="0"/>
                  <a:t>.</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896875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Table 8-3 in the text and </a:t>
            </a:r>
            <a:r>
              <a:rPr lang="en-US" dirty="0"/>
              <a:t>is a table of all samples of size 2 taken from the</a:t>
            </a:r>
            <a:r>
              <a:rPr lang="en-US" baseline="0" dirty="0"/>
              <a:t> population of the 7 Tartus Industries production employees. There are 21 possible samples and the sample mean of hourly earnings has been calculated for each.</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788162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Table</a:t>
            </a:r>
            <a:r>
              <a:rPr lang="en-US" baseline="0" dirty="0"/>
              <a:t> 8-4 in the textbook and is a probability distribution called the sampling distribution of the sample mean for n=2.</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1584788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mean of the population is exactly equal to the mean of the sample means. The sample means range from $14 to $17 while the population values range from $14 to $18. The shape of the sampling distribution of the sample mean and the shape of the frequency distribution of the population values are different; as wee see in this chart (8-2), </a:t>
            </a:r>
            <a:r>
              <a:rPr lang="en-US" baseline="0" dirty="0"/>
              <a:t>t</a:t>
            </a:r>
            <a:r>
              <a:rPr lang="en-US" dirty="0"/>
              <a:t>he distribution of the sample mean tends to be more bell-shaped and approximate the normal distribution.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158478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Central Limit Theorem</a:t>
            </a:r>
            <a:r>
              <a:rPr lang="en-US" dirty="0"/>
              <a:t> is one of the most useful conclusions</a:t>
            </a:r>
            <a:r>
              <a:rPr lang="en-US" baseline="0" dirty="0"/>
              <a:t> in statistics and is true for all population distributions. This allows us to use the normal probability distribution to create confidence intervals for the population mean (chapter 9) and perform tests of hypothesis (chapter 10).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3811938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Chart 8-3 from the textbook;</a:t>
            </a:r>
            <a:r>
              <a:rPr lang="en-US" baseline="0" dirty="0"/>
              <a:t> at the top of the chart there are 4 different population distributions. Following each of these downward, we observe that the sample distributions appear more normal as sample size increases. In other words, we observe the convergence to a normal distribution regardless of the shape of the population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3213238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Even if we do not select all samples, we can expect the mean of the distribution of the samples means to be close to the population mean. If the population standard deviation is sigma,</a:t>
            </a:r>
            <a:r>
              <a:rPr lang="en-US" baseline="0" dirty="0"/>
              <a:t> the standard deviation of the distribution of sample means is sigma divided by the square root of n. Note that when the sample size is increased, the standard error of the mean decreases.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113503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a:t>
            </a:r>
            <a:r>
              <a:rPr lang="en-US" baseline="0" dirty="0"/>
              <a:t> formula when the population standard deviation is known or is assumed to be known.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10346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practical reasons why we prefer to select</a:t>
            </a:r>
            <a:r>
              <a:rPr lang="en-US" baseline="0" dirty="0"/>
              <a:t> portions or samples of a population to observe and measure when studying characteristics of a population.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2579510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First we find z, then we use the table in Appendix</a:t>
            </a:r>
            <a:r>
              <a:rPr lang="en-US" baseline="0" dirty="0"/>
              <a:t> B.3</a:t>
            </a:r>
            <a:r>
              <a:rPr lang="en-US" dirty="0"/>
              <a:t> or statistical</a:t>
            </a:r>
            <a:r>
              <a:rPr lang="en-US" baseline="0" dirty="0"/>
              <a:t> software to determine probability. In this example, we find that it is unlikely, less than a 4% chance, we could select a sample of 16 observations from a normal population with a mean of 31.2 ounces and a population standard deviation of 0.4 ounce and find the sample mean equal to or greater than 31.38 ounces. We conclude the process is putting too much cola in the bottles. The quality technician should see the production supervisor about reducing the amount of soda in each bottle.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651732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303 Louisiana, 5155 S. Main, 3501 Monroe, 2652 W. Central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Answers will vary.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630 Dixie Hwy, 835 S. McCord Rd, 4624 Woodville Rd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Answers will vary.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4148745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1" i="0" u="none" strike="noStrike" kern="1200" baseline="0" dirty="0">
                <a:solidFill>
                  <a:schemeClr val="tx1"/>
                </a:solidFill>
                <a:latin typeface="+mn-lt"/>
                <a:ea typeface="+mn-ea"/>
                <a:cs typeface="+mn-cs"/>
              </a:rPr>
              <a:t>Sample 	Values 	Sum 	Mean </a:t>
            </a:r>
          </a:p>
          <a:p>
            <a:pPr marL="0" indent="0">
              <a:buNone/>
            </a:pPr>
            <a:r>
              <a:rPr lang="en-US" sz="1200" b="0" i="0" u="none" strike="noStrike" kern="1200" baseline="0" dirty="0">
                <a:solidFill>
                  <a:schemeClr val="tx1"/>
                </a:solidFill>
                <a:latin typeface="+mn-lt"/>
                <a:ea typeface="+mn-ea"/>
                <a:cs typeface="+mn-cs"/>
              </a:rPr>
              <a:t>          1 	12, 12, 14 	38 	12.66 </a:t>
            </a:r>
          </a:p>
          <a:p>
            <a:pPr marL="0" indent="0">
              <a:buNone/>
            </a:pPr>
            <a:r>
              <a:rPr lang="en-US" sz="1200" b="0" i="0" u="none" strike="noStrike" kern="1200" baseline="0" dirty="0">
                <a:solidFill>
                  <a:schemeClr val="tx1"/>
                </a:solidFill>
                <a:latin typeface="+mn-lt"/>
                <a:ea typeface="+mn-ea"/>
                <a:cs typeface="+mn-cs"/>
              </a:rPr>
              <a:t>          2 	12, 12, 15 	39 	13.00 </a:t>
            </a:r>
          </a:p>
          <a:p>
            <a:pPr marL="0" indent="0">
              <a:buNone/>
            </a:pPr>
            <a:r>
              <a:rPr lang="en-US" sz="1200" b="0" i="0" u="none" strike="noStrike" kern="1200" baseline="0" dirty="0">
                <a:solidFill>
                  <a:schemeClr val="tx1"/>
                </a:solidFill>
                <a:latin typeface="+mn-lt"/>
                <a:ea typeface="+mn-ea"/>
                <a:cs typeface="+mn-cs"/>
              </a:rPr>
              <a:t>          3 	12, 12, 20 	44 	14.66 </a:t>
            </a:r>
          </a:p>
          <a:p>
            <a:pPr marL="0" indent="0">
              <a:buNone/>
            </a:pPr>
            <a:r>
              <a:rPr lang="en-US" sz="1200" b="0" i="0" u="none" strike="noStrike" kern="1200" baseline="0" dirty="0">
                <a:solidFill>
                  <a:schemeClr val="tx1"/>
                </a:solidFill>
                <a:latin typeface="+mn-lt"/>
                <a:ea typeface="+mn-ea"/>
                <a:cs typeface="+mn-cs"/>
              </a:rPr>
              <a:t>          4 	14, 15, 20 	49 	16.33 </a:t>
            </a:r>
          </a:p>
          <a:p>
            <a:pPr marL="0" indent="0">
              <a:buNone/>
            </a:pPr>
            <a:r>
              <a:rPr lang="en-US" sz="1200" b="0" i="0" u="none" strike="noStrike" kern="1200" baseline="0" dirty="0">
                <a:solidFill>
                  <a:schemeClr val="tx1"/>
                </a:solidFill>
                <a:latin typeface="+mn-lt"/>
                <a:ea typeface="+mn-ea"/>
                <a:cs typeface="+mn-cs"/>
              </a:rPr>
              <a:t>          5 	12, 14, 15 	41 	13.66 </a:t>
            </a:r>
          </a:p>
          <a:p>
            <a:pPr marL="0" indent="0">
              <a:buNone/>
            </a:pPr>
            <a:r>
              <a:rPr lang="en-US" sz="1200" b="0" i="0" u="none" strike="noStrike" kern="1200" baseline="0" dirty="0">
                <a:solidFill>
                  <a:schemeClr val="tx1"/>
                </a:solidFill>
                <a:latin typeface="+mn-lt"/>
                <a:ea typeface="+mn-ea"/>
                <a:cs typeface="+mn-cs"/>
              </a:rPr>
              <a:t>          6 	12, 14, 15 	41 	13.66 </a:t>
            </a:r>
          </a:p>
          <a:p>
            <a:pPr marL="0" indent="0">
              <a:buNone/>
            </a:pPr>
            <a:r>
              <a:rPr lang="en-US" sz="1200" b="0" i="0" u="none" strike="noStrike" kern="1200" baseline="0" dirty="0">
                <a:solidFill>
                  <a:schemeClr val="tx1"/>
                </a:solidFill>
                <a:latin typeface="+mn-lt"/>
                <a:ea typeface="+mn-ea"/>
                <a:cs typeface="+mn-cs"/>
              </a:rPr>
              <a:t>          7 	12, 15, 20 	47 	15.66 </a:t>
            </a:r>
          </a:p>
          <a:p>
            <a:pPr marL="0" indent="0">
              <a:buNone/>
            </a:pPr>
            <a:r>
              <a:rPr lang="en-US" sz="1200" b="0" i="0" u="none" strike="noStrike" kern="1200" baseline="0" dirty="0">
                <a:solidFill>
                  <a:schemeClr val="tx1"/>
                </a:solidFill>
                <a:latin typeface="+mn-lt"/>
                <a:ea typeface="+mn-ea"/>
                <a:cs typeface="+mn-cs"/>
              </a:rPr>
              <a:t>          8 	12, 15, 20 	47 	15.66 </a:t>
            </a:r>
          </a:p>
          <a:p>
            <a:pPr marL="0" indent="0">
              <a:buNone/>
            </a:pPr>
            <a:r>
              <a:rPr lang="en-US" sz="1200" b="0" i="0" u="none" strike="noStrike" kern="1200" baseline="0" dirty="0">
                <a:solidFill>
                  <a:schemeClr val="tx1"/>
                </a:solidFill>
                <a:latin typeface="+mn-lt"/>
                <a:ea typeface="+mn-ea"/>
                <a:cs typeface="+mn-cs"/>
              </a:rPr>
              <a:t>          9 	12, 14, 20 	46 	15.33 </a:t>
            </a:r>
          </a:p>
          <a:p>
            <a:pPr marL="0" indent="0">
              <a:buNone/>
            </a:pPr>
            <a:r>
              <a:rPr lang="en-US" sz="1200" b="0" i="0" u="none" strike="noStrike" kern="1200" baseline="0" dirty="0">
                <a:solidFill>
                  <a:schemeClr val="tx1"/>
                </a:solidFill>
                <a:latin typeface="+mn-lt"/>
                <a:ea typeface="+mn-ea"/>
                <a:cs typeface="+mn-cs"/>
              </a:rPr>
              <a:t>        10 	12, 14, 20 	46 	15.33 </a:t>
            </a:r>
          </a:p>
          <a:p>
            <a:r>
              <a:rPr lang="el-GR" sz="1200" b="1" i="0" u="none" strike="noStrike" kern="1200" baseline="0" dirty="0">
                <a:solidFill>
                  <a:schemeClr val="tx1"/>
                </a:solidFill>
                <a:latin typeface="+mn-lt"/>
                <a:ea typeface="+mn-ea"/>
                <a:cs typeface="+mn-cs"/>
              </a:rPr>
              <a:t>b. </a:t>
            </a:r>
            <a:r>
              <a:rPr lang="el-GR" sz="1200" b="0" i="0" u="none" strike="noStrike" kern="1200" baseline="0" dirty="0">
                <a:solidFill>
                  <a:schemeClr val="tx1"/>
                </a:solidFill>
                <a:latin typeface="+mn-lt"/>
                <a:ea typeface="+mn-ea"/>
                <a:cs typeface="+mn-cs"/>
              </a:rPr>
              <a:t>μ</a:t>
            </a:r>
            <a:r>
              <a:rPr lang="el-GR" sz="1200" b="0" i="1" u="none" strike="noStrike" kern="1200" baseline="0" dirty="0">
                <a:solidFill>
                  <a:schemeClr val="tx1"/>
                </a:solidFill>
                <a:latin typeface="+mn-lt"/>
                <a:ea typeface="+mn-ea"/>
                <a:cs typeface="+mn-cs"/>
              </a:rPr>
              <a:t>x </a:t>
            </a:r>
            <a:r>
              <a:rPr lang="el-GR" sz="1200" b="0" i="0" u="none" strike="noStrike" kern="1200" baseline="0" dirty="0">
                <a:solidFill>
                  <a:schemeClr val="tx1"/>
                </a:solidFill>
                <a:latin typeface="+mn-lt"/>
                <a:ea typeface="+mn-ea"/>
                <a:cs typeface="+mn-cs"/>
              </a:rPr>
              <a:t>= (12.66 + . . . + 15.33 + 15.33)</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10 = 14.6 </a:t>
            </a:r>
          </a:p>
          <a:p>
            <a:r>
              <a:rPr lang="el-GR" sz="1200" b="0" i="0" u="none" strike="noStrike" kern="1200" baseline="0" dirty="0">
                <a:solidFill>
                  <a:schemeClr val="tx1"/>
                </a:solidFill>
                <a:latin typeface="+mn-lt"/>
                <a:ea typeface="+mn-ea"/>
                <a:cs typeface="+mn-cs"/>
              </a:rPr>
              <a:t>μ = (12 + 12 + 14 + 15 + 20)</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5 = 14.6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The dispersion of the population is greater than that of the sample means. The sample means vary from 12.66 to 16.33, whereas the population varies from 12 to 20.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2964248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l-GR" sz="1200" b="0" i="0" u="none" strike="noStrike" kern="1200" baseline="0" dirty="0">
                <a:solidFill>
                  <a:schemeClr val="tx1"/>
                </a:solidFill>
                <a:latin typeface="+mn-lt"/>
                <a:ea typeface="+mn-ea"/>
                <a:cs typeface="+mn-cs"/>
              </a:rPr>
              <a:t>μ = </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0 + 1 + . . . + 9</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a:t>
            </a:r>
            <a:r>
              <a:rPr lang="el-GR" sz="1200" b="0" i="0" u="none" strike="noStrike" kern="1200" baseline="0" dirty="0">
                <a:solidFill>
                  <a:schemeClr val="tx1"/>
                </a:solidFill>
                <a:latin typeface="+mn-lt"/>
                <a:ea typeface="+mn-ea"/>
                <a:cs typeface="+mn-cs"/>
              </a:rPr>
              <a:t>10 = 4.5 </a:t>
            </a:r>
            <a:endParaRPr lang="en-US" sz="1200" b="0" i="0" u="none" strike="noStrike" kern="1200" baseline="0" dirty="0">
              <a:solidFill>
                <a:schemeClr val="tx1"/>
              </a:solidFill>
              <a:latin typeface="+mn-lt"/>
              <a:ea typeface="+mn-ea"/>
              <a:cs typeface="+mn-cs"/>
            </a:endParaRPr>
          </a:p>
          <a:p>
            <a:pPr marL="228600" indent="-228600">
              <a:buAutoNum type="alphaLcPeriod"/>
            </a:pPr>
            <a:r>
              <a:rPr lang="en-US" sz="1200" b="1" i="0" u="none" strike="noStrike" kern="1200" baseline="0" dirty="0">
                <a:solidFill>
                  <a:schemeClr val="tx1"/>
                </a:solidFill>
                <a:latin typeface="+mn-lt"/>
                <a:ea typeface="+mn-ea"/>
                <a:cs typeface="+mn-cs"/>
              </a:rPr>
              <a:t>Sample 	Sum 	</a:t>
            </a:r>
            <a:r>
              <a:rPr lang="en-US" sz="1200" b="1" i="1" u="none" strike="noStrike" kern="1200" baseline="0" dirty="0">
                <a:solidFill>
                  <a:schemeClr val="tx1"/>
                </a:solidFill>
                <a:latin typeface="+mn-lt"/>
                <a:ea typeface="+mn-ea"/>
                <a:cs typeface="+mn-cs"/>
              </a:rPr>
              <a:t>x </a:t>
            </a:r>
          </a:p>
          <a:p>
            <a:pPr marL="0" indent="0">
              <a:buNone/>
            </a:pPr>
            <a:r>
              <a:rPr lang="en-US" sz="1200" b="0" i="0" u="none" strike="noStrike" kern="1200" baseline="0" dirty="0">
                <a:solidFill>
                  <a:schemeClr val="tx1"/>
                </a:solidFill>
                <a:latin typeface="+mn-lt"/>
                <a:ea typeface="+mn-ea"/>
                <a:cs typeface="+mn-cs"/>
              </a:rPr>
              <a:t>          1 	11 	2.2 </a:t>
            </a:r>
          </a:p>
          <a:p>
            <a:pPr marL="0" indent="0">
              <a:buNone/>
            </a:pPr>
            <a:r>
              <a:rPr lang="en-US" sz="1200" b="0" i="0" u="none" strike="noStrike" kern="1200" baseline="0" dirty="0">
                <a:solidFill>
                  <a:schemeClr val="tx1"/>
                </a:solidFill>
                <a:latin typeface="+mn-lt"/>
                <a:ea typeface="+mn-ea"/>
                <a:cs typeface="+mn-cs"/>
              </a:rPr>
              <a:t>          2 	31 	6.2 </a:t>
            </a:r>
          </a:p>
          <a:p>
            <a:pPr marL="0" indent="0">
              <a:buNone/>
            </a:pPr>
            <a:r>
              <a:rPr lang="en-US" sz="1200" b="0" i="0" u="none" strike="noStrike" kern="1200" baseline="0" dirty="0">
                <a:solidFill>
                  <a:schemeClr val="tx1"/>
                </a:solidFill>
                <a:latin typeface="+mn-lt"/>
                <a:ea typeface="+mn-ea"/>
                <a:cs typeface="+mn-cs"/>
              </a:rPr>
              <a:t>          3	21 	4.2 </a:t>
            </a:r>
          </a:p>
          <a:p>
            <a:pPr marL="0" indent="0">
              <a:buNone/>
            </a:pPr>
            <a:r>
              <a:rPr lang="en-US" sz="1200" b="0" i="0" u="none" strike="noStrike" kern="1200" baseline="0" dirty="0">
                <a:solidFill>
                  <a:schemeClr val="tx1"/>
                </a:solidFill>
                <a:latin typeface="+mn-lt"/>
                <a:ea typeface="+mn-ea"/>
                <a:cs typeface="+mn-cs"/>
              </a:rPr>
              <a:t>          4 	24 	4.8 </a:t>
            </a:r>
          </a:p>
          <a:p>
            <a:pPr marL="0" indent="0">
              <a:buNone/>
            </a:pPr>
            <a:r>
              <a:rPr lang="en-US" sz="1200" b="0" i="0" u="none" strike="noStrike" kern="1200" baseline="0" dirty="0">
                <a:solidFill>
                  <a:schemeClr val="tx1"/>
                </a:solidFill>
                <a:latin typeface="+mn-lt"/>
                <a:ea typeface="+mn-ea"/>
                <a:cs typeface="+mn-cs"/>
              </a:rPr>
              <a:t>          5 	21 	4.2 </a:t>
            </a:r>
          </a:p>
          <a:p>
            <a:pPr marL="0" indent="0">
              <a:buNone/>
            </a:pPr>
            <a:r>
              <a:rPr lang="en-US" sz="1200" b="0" i="0" u="none" strike="noStrike" kern="1200" baseline="0" dirty="0">
                <a:solidFill>
                  <a:schemeClr val="tx1"/>
                </a:solidFill>
                <a:latin typeface="+mn-lt"/>
                <a:ea typeface="+mn-ea"/>
                <a:cs typeface="+mn-cs"/>
              </a:rPr>
              <a:t>          6 	20 	4.0 </a:t>
            </a:r>
          </a:p>
          <a:p>
            <a:pPr marL="0" indent="0">
              <a:buNone/>
            </a:pPr>
            <a:r>
              <a:rPr lang="en-US" sz="1200" b="0" i="0" u="none" strike="noStrike" kern="1200" baseline="0" dirty="0">
                <a:solidFill>
                  <a:schemeClr val="tx1"/>
                </a:solidFill>
                <a:latin typeface="+mn-lt"/>
                <a:ea typeface="+mn-ea"/>
                <a:cs typeface="+mn-cs"/>
              </a:rPr>
              <a:t>          7 	23 	4.6 </a:t>
            </a:r>
          </a:p>
          <a:p>
            <a:pPr marL="0" indent="0">
              <a:buNone/>
            </a:pPr>
            <a:r>
              <a:rPr lang="en-US" sz="1200" b="0" i="0" u="none" strike="noStrike" kern="1200" baseline="0" dirty="0">
                <a:solidFill>
                  <a:schemeClr val="tx1"/>
                </a:solidFill>
                <a:latin typeface="+mn-lt"/>
                <a:ea typeface="+mn-ea"/>
                <a:cs typeface="+mn-cs"/>
              </a:rPr>
              <a:t>          8 	29 	5.8 </a:t>
            </a:r>
          </a:p>
          <a:p>
            <a:pPr marL="0" indent="0">
              <a:buNone/>
            </a:pPr>
            <a:r>
              <a:rPr lang="en-US" sz="1200" b="0" i="0" u="none" strike="noStrike" kern="1200" baseline="0" dirty="0">
                <a:solidFill>
                  <a:schemeClr val="tx1"/>
                </a:solidFill>
                <a:latin typeface="+mn-lt"/>
                <a:ea typeface="+mn-ea"/>
                <a:cs typeface="+mn-cs"/>
              </a:rPr>
              <a:t>          9 	35 	7.0 </a:t>
            </a:r>
          </a:p>
          <a:p>
            <a:pPr marL="0" indent="0">
              <a:buNone/>
            </a:pPr>
            <a:r>
              <a:rPr lang="en-US" sz="1200" b="0" i="0" u="none" strike="noStrike" kern="1200" baseline="0" dirty="0">
                <a:solidFill>
                  <a:schemeClr val="tx1"/>
                </a:solidFill>
                <a:latin typeface="+mn-lt"/>
                <a:ea typeface="+mn-ea"/>
                <a:cs typeface="+mn-cs"/>
              </a:rPr>
              <a:t>        10 	27 	5.4 </a:t>
            </a:r>
          </a:p>
          <a:p>
            <a:pPr marL="0" indent="0">
              <a:buNone/>
            </a:pPr>
            <a:r>
              <a:rPr lang="en-US" sz="1200" b="0" i="0" u="none" strike="noStrike" kern="1200" baseline="0" dirty="0">
                <a:solidFill>
                  <a:schemeClr val="tx1"/>
                </a:solidFill>
                <a:latin typeface="+mn-lt"/>
                <a:ea typeface="+mn-ea"/>
                <a:cs typeface="+mn-cs"/>
              </a:rPr>
              <a:t>The mean of the 10 sample means is 4.84, which is close to the population mean of 4.5. The sample means range from 2.2 to 7.0, whereas the population values range from 0 to 9. From the above graph, the sample means tend to cluster between 4 and 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2658391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15.	a. The central limit theorem indicates that the sampling distribution has a population </a:t>
                </a:r>
                <a:r>
                  <a:rPr lang="en-US" sz="1800" dirty="0" smtClean="0">
                    <a:effectLst/>
                    <a:latin typeface="Times New Roman" panose="02020603050405020304" pitchFamily="18" charset="0"/>
                    <a:ea typeface="Times New Roman" panose="02020603050405020304" pitchFamily="18" charset="0"/>
                  </a:rPr>
                  <a:t>mean </a:t>
                </a:r>
                <a:r>
                  <a:rPr lang="en-US" sz="1800" dirty="0">
                    <a:effectLst/>
                    <a:latin typeface="Times New Roman" panose="02020603050405020304" pitchFamily="18" charset="0"/>
                    <a:ea typeface="Times New Roman" panose="02020603050405020304" pitchFamily="18" charset="0"/>
                  </a:rPr>
                  <a:t>equal to $60 and a standard error of 12/</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9 = 4. With the small sample size of 9, the application of the central limit theorem requires that the population is normally distributed.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b.   	Standard error of 12/</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9 = 4</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c.	z = </a:t>
                </a:r>
                <a:r>
                  <a:rPr lang="en-US" sz="1800" dirty="0" smtClean="0">
                    <a:effectLst/>
                    <a:latin typeface="Times New Roman" panose="02020603050405020304" pitchFamily="18" charset="0"/>
                    <a:ea typeface="Times New Roman" panose="02020603050405020304" pitchFamily="18" charset="0"/>
                  </a:rPr>
                  <a:t>So </a:t>
                </a:r>
                <a:r>
                  <a:rPr lang="en-US" sz="1800" dirty="0">
                    <a:effectLst/>
                    <a:latin typeface="Times New Roman" panose="02020603050405020304" pitchFamily="18" charset="0"/>
                    <a:ea typeface="Times New Roman" panose="02020603050405020304" pitchFamily="18" charset="0"/>
                  </a:rPr>
                  <a:t>probability is 0.2266, found by 0.5000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0.2734.</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d.	</a:t>
                </a:r>
                <a:r>
                  <a:rPr lang="en-US" sz="1800" dirty="0" smtClean="0">
                    <a:effectLst/>
                    <a:latin typeface="Times New Roman" panose="02020603050405020304" pitchFamily="18" charset="0"/>
                    <a:ea typeface="Times New Roman" panose="02020603050405020304" pitchFamily="18" charset="0"/>
                  </a:rPr>
                  <a:t>So </a:t>
                </a:r>
                <a:r>
                  <a:rPr lang="en-US" sz="1800" dirty="0">
                    <a:effectLst/>
                    <a:latin typeface="Times New Roman" panose="02020603050405020304" pitchFamily="18" charset="0"/>
                    <a:ea typeface="Times New Roman" panose="02020603050405020304" pitchFamily="18" charset="0"/>
                  </a:rPr>
                  <a:t>the probability is 0.1587, found by 0.5000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0.3413</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e.	0.6147, found by 0.3413 + 0.2734.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r>
                  <a:rPr lang="en-US" sz="1800" dirty="0">
                    <a:effectLst/>
                    <a:latin typeface="Times New Roman" panose="02020603050405020304" pitchFamily="18" charset="0"/>
                    <a:ea typeface="Times New Roman" panose="02020603050405020304" pitchFamily="18" charset="0"/>
                  </a:rPr>
                  <a:t>f.           </a:t>
                </a:r>
                <a14:m/>
                <a:r>
                  <a:rPr lang="en-US" sz="1800" dirty="0">
                    <a:effectLst/>
                    <a:latin typeface="Times New Roman" panose="02020603050405020304" pitchFamily="18" charset="0"/>
                    <a:ea typeface="Times New Roman" panose="02020603050405020304" pitchFamily="18" charset="0"/>
                  </a:rPr>
                  <a:t>;  </a:t>
                </a:r>
                <a14:m/>
                <a:r>
                  <a:rPr lang="en-US" sz="1800" dirty="0">
                    <a:effectLst/>
                    <a:latin typeface="Times New Roman" panose="02020603050405020304" pitchFamily="18" charset="0"/>
                    <a:ea typeface="Times New Roman" panose="02020603050405020304" pitchFamily="18" charset="0"/>
                  </a:rPr>
                  <a:t>. So the probability is .5000 </a:t>
                </a:r>
                <a:r>
                  <a:rPr lang="en-US" sz="1800" dirty="0" smtClean="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.4878 = .0122 that a sample mean is more than 2.25 standard errors from the population mean. Then, multiply by 2. </a:t>
                </a:r>
                <a:r>
                  <a:rPr lang="en-US" sz="1800" dirty="0" smtClean="0">
                    <a:effectLst/>
                    <a:latin typeface="Times New Roman" panose="02020603050405020304" pitchFamily="18" charset="0"/>
                    <a:ea typeface="Times New Roman" panose="02020603050405020304" pitchFamily="18" charset="0"/>
                  </a:rPr>
                  <a:t>Final </a:t>
                </a:r>
                <a:r>
                  <a:rPr lang="en-US" sz="1800" dirty="0">
                    <a:effectLst/>
                    <a:latin typeface="Times New Roman" panose="02020603050405020304" pitchFamily="18" charset="0"/>
                    <a:ea typeface="Times New Roman" panose="02020603050405020304" pitchFamily="18" charset="0"/>
                  </a:rPr>
                  <a:t>answer is 2(.0122) = .0244 </a:t>
                </a:r>
                <a:endParaRPr lang="en-US" dirty="0"/>
              </a:p>
            </p:txBody>
          </p:sp>
        </mc:Choice>
        <mc:Fallback xmlns="">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15.	a. The central limit theorem indicates that the sampling distribution has a population mean      equal to $60 and a standard error of 12/</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9 = 4. With the small sample size of 9, the application of the central limit theorem requires that the population is normally distributed.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b.   	Standard error of 12/</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9 = 4</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c.	z =  So probability is 0.2266, found by 0.5000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0.2734.</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d.	  So the probability is 0.1587, found by 0.5000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0.3413</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e.	0.6147, found by 0.3413 + 0.2734.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r>
                  <a:rPr lang="en-US" sz="1800" dirty="0">
                    <a:effectLst/>
                    <a:latin typeface="Times New Roman" panose="02020603050405020304" pitchFamily="18" charset="0"/>
                    <a:ea typeface="Times New Roman" panose="02020603050405020304" pitchFamily="18" charset="0"/>
                  </a:rPr>
                  <a:t>f.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𝑧=</a:t>
                </a:r>
                <a:r>
                  <a:rPr lang="en-US" i="0">
                    <a:effectLst/>
                    <a:latin typeface="Cambria Math" panose="020405030504060302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69−60)/(12/√9)=2.25</a:t>
                </a:r>
                <a:r>
                  <a:rPr lang="en-US" sz="1800" dirty="0">
                    <a:effectLst/>
                    <a:latin typeface="Times New Roman" panose="02020603050405020304" pitchFamily="18" charset="0"/>
                    <a:ea typeface="Times New Roman" panose="02020603050405020304" pitchFamily="18" charset="0"/>
                  </a:rPr>
                  <a:t>;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𝑧=</a:t>
                </a:r>
                <a:r>
                  <a:rPr lang="en-US" i="0">
                    <a:effectLst/>
                    <a:latin typeface="Cambria Math" panose="020405030504060302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51−60)/(12/√9)=− 2.25</a:t>
                </a:r>
                <a:r>
                  <a:rPr lang="en-US" sz="1800" dirty="0">
                    <a:effectLst/>
                    <a:latin typeface="Times New Roman" panose="02020603050405020304" pitchFamily="18" charset="0"/>
                    <a:ea typeface="Times New Roman" panose="02020603050405020304" pitchFamily="18" charset="0"/>
                  </a:rPr>
                  <a:t>. So the probability is .5000 - .4878 = .0122 that a sample mean is more than 2.25 standard errors from the population mean. Then, multiply by 2.  Final answer is 2(.0122) = .0244 </a:t>
                </a:r>
                <a:endParaRPr lang="en-US" dirty="0"/>
              </a:p>
            </p:txBody>
          </p:sp>
        </mc:Fallback>
      </mc:AlternateContent>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1531851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These are not the only methods of sampling available to a researcher. If you become involved in a major research project, consult books devoted to sample theory and sample design.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1789540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an unbiased sample, all members of the population have a chance of being selected</a:t>
            </a:r>
            <a:r>
              <a:rPr lang="en-US" baseline="0" dirty="0"/>
              <a:t> for the sample. If the population is relatively small, one could place all the items of interest, say names, in a box and select the sample. </a:t>
            </a:r>
            <a:r>
              <a:rPr lang="en-US" dirty="0"/>
              <a:t>For large samples like</a:t>
            </a:r>
            <a:r>
              <a:rPr lang="en-US" baseline="0" dirty="0"/>
              <a:t> the one in this example, this is very time-consuming.</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18181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Other ways to select a sample are to use a table of random numbers like the one in Appendix B.4 or to use a statistical software program or Excel to select a simple random sample. </a:t>
            </a:r>
            <a:r>
              <a:rPr lang="en-US" dirty="0"/>
              <a:t>This example shows how to select random numbers using a portion of a random number table. To choose a starting point, you could close your eyes and simply point at a number in the</a:t>
            </a:r>
            <a:r>
              <a:rPr lang="en-US" baseline="0" dirty="0"/>
              <a:t> table. Another way is to randomly pick a column and a row. Suppose the time is 3:04; go to column three and down to row four. Here, the number is 03759, so we use the first three digits in the five digit number. To continue selecting, you could move in any direction, in this example, we move right. The next number is 44723, so we choose player 447, the next number is 961 and is too high so we skip it and we skip the next number, 784 because it is also too high. Then the next number is 18910, so we select player 189 and so on until we have a list of 10 players. The instructions on how to use Excel to select a random sample are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139016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Caution: If the population is in some order already, like invoices arranged in increasing dollar amounts, the systematic procedure should not be used.</a:t>
            </a:r>
          </a:p>
          <a:p>
            <a:r>
              <a:rPr lang="en-US" sz="1800" b="0" i="0" u="none" strike="noStrike" baseline="0" dirty="0">
                <a:solidFill>
                  <a:srgbClr val="000000"/>
                </a:solidFill>
                <a:latin typeface="Proxima Nova"/>
              </a:rPr>
              <a:t>Stood’s Grocery Market needs to sample its customers to study the length of time customers spend in the store. Simple random sampling is not an effective method. Practically, we cannot list the population of all customers, so assigning random numbers to customers is impossible. Instead, we can use </a:t>
            </a:r>
            <a:r>
              <a:rPr lang="en-US" sz="1800" b="1" i="0" u="none" strike="noStrike" baseline="0" dirty="0">
                <a:solidFill>
                  <a:srgbClr val="000000"/>
                </a:solidFill>
                <a:latin typeface="Proxima Nova"/>
              </a:rPr>
              <a:t>systematic random sampling </a:t>
            </a:r>
            <a:r>
              <a:rPr lang="en-US" sz="1800" b="0" i="0" u="none" strike="noStrike" baseline="0" dirty="0">
                <a:solidFill>
                  <a:srgbClr val="000000"/>
                </a:solidFill>
                <a:latin typeface="Proxima Nova"/>
              </a:rPr>
              <a:t>to select a representative sample. Using this method for Stood’s Grocery Market, we decide to select 100 customers over 4 days, Monday through Thursday. We will select 25 customers a day and begin the sampling at different times each day: 8 a.m., 11 a.m., 4 p.m., and 7 p.m. We write the four times and four days on slips of paper and put them in two hats—one hat for the days and the other hat for the times. We select one slip from each hat. This ensures that the time of day is randomly assigned for each day. Suppose we selected 4 p.m. for the starting time on Monday. Next we select a random number between 1 and 10; it is 6. Our selection process begins on Monday at 4 p.m. by selecting the sixth customer to enter the store. Then, we select every 10th (16th, 26th, 36th) customer until we reach the goal of 25 customers.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2567852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 of stratified</a:t>
            </a:r>
            <a:r>
              <a:rPr lang="en-US" baseline="0" dirty="0"/>
              <a:t> random sampling </a:t>
            </a:r>
            <a:r>
              <a:rPr lang="en-US" dirty="0"/>
              <a:t>groups the firms</a:t>
            </a:r>
            <a:r>
              <a:rPr lang="en-US" baseline="0" dirty="0"/>
              <a:t> by profitability, measured by the percent return on equity. </a:t>
            </a:r>
            <a:r>
              <a:rPr lang="en-US" sz="1800" b="0" i="0" u="none" strike="noStrike" baseline="0" dirty="0">
                <a:solidFill>
                  <a:srgbClr val="000000"/>
                </a:solidFill>
                <a:latin typeface="Proxima Nova"/>
              </a:rPr>
              <a:t>If simple random sampling is used, observe that firms in the third and fourth strata have a high chance of selection (probability of 0.87) while firms in the other strata have a small chance of selection (probability of 0.13). We might not select any firms in stratum 1 or 5 </a:t>
            </a:r>
            <a:r>
              <a:rPr lang="en-US" sz="1800" b="0" i="1" u="none" strike="noStrike" baseline="0" dirty="0">
                <a:solidFill>
                  <a:srgbClr val="000000"/>
                </a:solidFill>
                <a:latin typeface="Proxima Nova"/>
              </a:rPr>
              <a:t>simply by chance. </a:t>
            </a:r>
            <a:r>
              <a:rPr lang="en-US" sz="1800" b="0" i="0" u="none" strike="noStrike" baseline="0" dirty="0">
                <a:solidFill>
                  <a:srgbClr val="000000"/>
                </a:solidFill>
                <a:latin typeface="Proxima Nova"/>
              </a:rPr>
              <a:t>However, stratified random sampling will guarantee that at least one firm in each of strata 1 and 5 is represented in the sample. Let’s say that 50 firms are selected for intensive study. Then based on probability, one firm, or (0.02)(50), should be randomly selected from stratum 1. We would randomly select five, or (0.10)(50), firms from stratum 2. In this case, the number of firms sampled from each stratum is proportional to the stratum’s relative frequency in the population. Stratified sampling has the advantage, in some cases, of more accurately reflecting the characteristics of the population than does simple random or systematic random sampling.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1400054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a:t>
            </a:r>
            <a:r>
              <a:rPr lang="en-US" dirty="0"/>
              <a:t>is example, we wish to determine the views of residents</a:t>
            </a:r>
            <a:r>
              <a:rPr lang="en-US" baseline="0" dirty="0"/>
              <a:t> in the greater Chicago area about state and federal environmental protection policies. Selecting a random sample of residents in the region and personally contacting each one would be time-consuming and expensive. Instead, let the counties serve as the primary unit and select a random sample of the counties and then each of the selected county’s residents. This is a combination of cluster sampling and simple random sampling.</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797267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example, the population is the number of rooms rented each of the 30 days in the month of June. The sampling errors are 3.80 </a:t>
            </a:r>
            <a:r>
              <a:rPr lang="en-US" baseline="0" dirty="0" smtClean="0"/>
              <a:t>− </a:t>
            </a:r>
            <a:r>
              <a:rPr lang="en-US" baseline="0" dirty="0"/>
              <a:t>3.13 = .67; 3.40-3.13 = .27; 1.80 </a:t>
            </a:r>
            <a:r>
              <a:rPr lang="en-US" baseline="0" dirty="0" smtClean="0"/>
              <a:t>− </a:t>
            </a:r>
            <a:r>
              <a:rPr lang="en-US" baseline="0" dirty="0"/>
              <a:t>3.13 = </a:t>
            </a:r>
            <a:r>
              <a:rPr lang="en-US" baseline="0" dirty="0" smtClean="0"/>
              <a:t>−1.33</a:t>
            </a:r>
            <a:r>
              <a:rPr lang="en-US" baseline="0" dirty="0"/>
              <a:t>. Notice, the sampling error may be a positive value or a negative value. Using the combination formula, we find there are 142,506 possible samples of size 5 possible with a population of 30 values. If you summed the sampling errors for all 142,506 samples, the result would equal 0. This is because the sample mean is an unbiased estimator of the population mean.</a:t>
            </a:r>
          </a:p>
          <a:p>
            <a:r>
              <a:rPr lang="en-US" baseline="0" dirty="0"/>
              <a:t>We can expect there to be sampling error between sample standard deviations and the corresponding population standard deviation as well.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753291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 </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8-</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2057400" y="6356350"/>
            <a:ext cx="4346448" cy="365760"/>
          </a:xfrm>
        </p:spPr>
        <p:txBody>
          <a:bodyPr/>
          <a:lstStyle>
            <a:lvl1pPr>
              <a:defRPr sz="1200"/>
            </a:lvl1p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8-</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1981200" y="6356350"/>
            <a:ext cx="4422648" cy="365760"/>
          </a:xfrm>
        </p:spPr>
        <p:txBody>
          <a:bodyPr/>
          <a:lstStyle>
            <a:lvl1pPr>
              <a:defRPr sz="1200"/>
            </a:lvl1p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8-</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2057400" y="6356350"/>
            <a:ext cx="4346448" cy="365760"/>
          </a:xfrm>
        </p:spPr>
        <p:txBody>
          <a:bodyPr/>
          <a:lstStyle>
            <a:lvl1pPr>
              <a:defRPr sz="1200"/>
            </a:lvl1pPr>
          </a:lstStyle>
          <a:p>
            <a:r>
              <a:rPr lang="en-US" smtClean="0"/>
              <a:t>Copyright © 2022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r>
              <a:rPr lang="en-US" dirty="0"/>
              <a:t>8-</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2057400" y="6356350"/>
            <a:ext cx="4346448" cy="365760"/>
          </a:xfrm>
        </p:spPr>
        <p:txBody>
          <a:bodyPr/>
          <a:lstStyle>
            <a:lvl1pPr>
              <a:defRPr sz="1200"/>
            </a:lvl1pPr>
          </a:lstStyle>
          <a:p>
            <a:r>
              <a:rPr lang="en-US"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8-</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752600" y="6356350"/>
            <a:ext cx="4651248" cy="365760"/>
          </a:xfrm>
        </p:spPr>
        <p:txBody>
          <a:bodyPr/>
          <a:lstStyle>
            <a:lvl1pPr>
              <a:defRPr sz="1200"/>
            </a:lvl1p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8-</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smtClean="0"/>
              <a:t>Copyright © 2022 McGraw-Hill Education. All rights reserved. No reproduction or distribution without the prior written consent of McGraw-Hill Education. </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Sampling, Sampling Methods, and </a:t>
            </a:r>
            <a:br>
              <a:rPr lang="en-US" dirty="0"/>
            </a:br>
            <a:r>
              <a:rPr lang="en-US" dirty="0"/>
              <a:t>the Central Limit Theorem</a:t>
            </a:r>
          </a:p>
        </p:txBody>
      </p:sp>
      <p:sp>
        <p:nvSpPr>
          <p:cNvPr id="3" name="Subtitle 2"/>
          <p:cNvSpPr>
            <a:spLocks noGrp="1"/>
          </p:cNvSpPr>
          <p:nvPr>
            <p:ph type="subTitle" idx="1"/>
          </p:nvPr>
        </p:nvSpPr>
        <p:spPr/>
        <p:txBody>
          <a:bodyPr/>
          <a:lstStyle/>
          <a:p>
            <a:r>
              <a:rPr lang="en-US" dirty="0"/>
              <a:t>Chapter 8</a:t>
            </a:r>
          </a:p>
        </p:txBody>
      </p:sp>
      <p:sp>
        <p:nvSpPr>
          <p:cNvPr id="5" name="Footer Placeholder 4"/>
          <p:cNvSpPr>
            <a:spLocks noGrp="1"/>
          </p:cNvSpPr>
          <p:nvPr>
            <p:ph type="ftr" sz="quarter" idx="11"/>
          </p:nvPr>
        </p:nvSpPr>
        <p:spPr>
          <a:xfrm>
            <a:off x="2438400" y="6355080"/>
            <a:ext cx="5867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8-</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Sampling Error</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normAutofit lnSpcReduction="10000"/>
              </a:bodyPr>
              <a:lstStyle/>
              <a:p>
                <a:r>
                  <a:rPr lang="en-US" dirty="0"/>
                  <a:t>It is unlikely the mean of a sample will be exactly equal to the mean of the population</a:t>
                </a:r>
              </a:p>
              <a:p>
                <a:endParaRPr lang="en-US" dirty="0"/>
              </a:p>
              <a:p>
                <a:endParaRPr lang="en-US" dirty="0"/>
              </a:p>
              <a:p>
                <a:endParaRPr lang="en-US" dirty="0"/>
              </a:p>
              <a:p>
                <a:r>
                  <a:rPr lang="en-US" dirty="0"/>
                  <a:t>Example</a:t>
                </a:r>
              </a:p>
              <a:p>
                <a:pPr lvl="1"/>
                <a:r>
                  <a:rPr lang="en-US" dirty="0">
                    <a:solidFill>
                      <a:schemeClr val="tx1"/>
                    </a:solidFill>
                  </a:rPr>
                  <a:t>The Foxtrot Inn’s number of rooms rented in June. The mean number of rooms rented, </a:t>
                </a:r>
                <a14:m>
                  <m:oMath xmlns:m="http://schemas.openxmlformats.org/officeDocument/2006/math" xmlns="">
                    <m:r>
                      <m:rPr>
                        <m:nor/>
                      </m:rPr>
                      <a:rPr lang="en-US">
                        <a:solidFill>
                          <a:schemeClr val="tx1"/>
                        </a:solidFill>
                        <a:latin typeface="Cambria Math"/>
                        <a:ea typeface="Cambria Math"/>
                      </a:rPr>
                      <m:t>μ</m:t>
                    </m:r>
                    <m:r>
                      <m:rPr>
                        <m:nor/>
                      </m:rPr>
                      <a:rPr lang="en-US" b="0" i="0" smtClean="0">
                        <a:solidFill>
                          <a:schemeClr val="tx1"/>
                        </a:solidFill>
                        <a:latin typeface="Cambria Math"/>
                        <a:ea typeface="Cambria Math"/>
                      </a:rPr>
                      <m:t>,</m:t>
                    </m:r>
                  </m:oMath>
                </a14:m>
                <a:r>
                  <a:rPr lang="en-US" dirty="0">
                    <a:solidFill>
                      <a:schemeClr val="tx1"/>
                    </a:solidFill>
                  </a:rPr>
                  <a:t> is 3.13</a:t>
                </a:r>
              </a:p>
              <a:p>
                <a:pPr lvl="1">
                  <a:lnSpc>
                    <a:spcPct val="110000"/>
                  </a:lnSpc>
                  <a:spcBef>
                    <a:spcPts val="0"/>
                  </a:spcBef>
                </a:pPr>
                <a:r>
                  <a:rPr lang="en-US" dirty="0">
                    <a:solidFill>
                      <a:schemeClr val="tx1"/>
                    </a:solidFill>
                  </a:rPr>
                  <a:t>Taking three random samples of size </a:t>
                </a:r>
                <a:br>
                  <a:rPr lang="en-US" dirty="0">
                    <a:solidFill>
                      <a:schemeClr val="tx1"/>
                    </a:solidFill>
                  </a:rPr>
                </a:br>
                <a:r>
                  <a:rPr lang="en-US" dirty="0">
                    <a:solidFill>
                      <a:schemeClr val="tx1"/>
                    </a:solidFill>
                  </a:rPr>
                  <a:t>5, we find sample means, </a:t>
                </a:r>
                <a14:m>
                  <m:oMath xmlns:m="http://schemas.openxmlformats.org/officeDocument/2006/math" xmlns="">
                    <m:acc>
                      <m:accPr>
                        <m:chr m:val="̅"/>
                        <m:ctrlPr>
                          <a:rPr lang="en-US" i="1">
                            <a:solidFill>
                              <a:schemeClr val="tx1"/>
                            </a:solidFill>
                            <a:latin typeface="Cambria Math" panose="02040503050406030204" pitchFamily="18" charset="0"/>
                            <a:ea typeface="Cambria Math"/>
                          </a:rPr>
                        </m:ctrlPr>
                      </m:accPr>
                      <m:e>
                        <m:r>
                          <m:rPr>
                            <m:nor/>
                          </m:rPr>
                          <a:rPr lang="en-US">
                            <a:solidFill>
                              <a:schemeClr val="tx1"/>
                            </a:solidFill>
                            <a:latin typeface="Cambria Math"/>
                            <a:ea typeface="Cambria Math"/>
                          </a:rPr>
                          <m:t>x</m:t>
                        </m:r>
                      </m:e>
                    </m:acc>
                  </m:oMath>
                </a14:m>
                <a:r>
                  <a:rPr lang="en-US" dirty="0">
                    <a:solidFill>
                      <a:schemeClr val="tx1"/>
                    </a:solidFill>
                  </a:rPr>
                  <a:t>, of 3.80, </a:t>
                </a:r>
                <a:br>
                  <a:rPr lang="en-US" dirty="0">
                    <a:solidFill>
                      <a:schemeClr val="tx1"/>
                    </a:solidFill>
                  </a:rPr>
                </a:br>
                <a:r>
                  <a:rPr lang="en-US" dirty="0">
                    <a:solidFill>
                      <a:schemeClr val="tx1"/>
                    </a:solidFill>
                  </a:rPr>
                  <a:t>3.40 and 1.80. The sampling error is </a:t>
                </a:r>
                <a:br>
                  <a:rPr lang="en-US" dirty="0">
                    <a:solidFill>
                      <a:schemeClr val="tx1"/>
                    </a:solidFill>
                  </a:rPr>
                </a:br>
                <a:r>
                  <a:rPr lang="en-US" dirty="0">
                    <a:solidFill>
                      <a:schemeClr val="tx1"/>
                    </a:solidFill>
                  </a:rPr>
                  <a:t>the difference between each </a:t>
                </a:r>
                <a14:m>
                  <m:oMath xmlns:m="http://schemas.openxmlformats.org/officeDocument/2006/math" xmlns="">
                    <m:acc>
                      <m:accPr>
                        <m:chr m:val="̅"/>
                        <m:ctrlPr>
                          <a:rPr lang="en-US" i="1" smtClean="0">
                            <a:solidFill>
                              <a:schemeClr val="tx1"/>
                            </a:solidFill>
                            <a:latin typeface="Cambria Math" panose="02040503050406030204" pitchFamily="18" charset="0"/>
                            <a:ea typeface="Cambria Math"/>
                          </a:rPr>
                        </m:ctrlPr>
                      </m:accPr>
                      <m:e>
                        <m:r>
                          <m:rPr>
                            <m:nor/>
                          </m:rPr>
                          <a:rPr lang="en-US" b="0" i="0" smtClean="0">
                            <a:solidFill>
                              <a:schemeClr val="tx1"/>
                            </a:solidFill>
                            <a:latin typeface="Cambria Math"/>
                            <a:ea typeface="Cambria Math"/>
                          </a:rPr>
                          <m:t>x</m:t>
                        </m:r>
                      </m:e>
                    </m:acc>
                    <m:r>
                      <m:rPr>
                        <m:nor/>
                      </m:rPr>
                      <a:rPr lang="en-US" b="0" i="0" smtClean="0">
                        <a:solidFill>
                          <a:schemeClr val="tx1"/>
                        </a:solidFill>
                        <a:latin typeface="Cambria Math"/>
                        <a:ea typeface="Cambria Math"/>
                      </a:rPr>
                      <m:t> </m:t>
                    </m:r>
                    <m:r>
                      <m:rPr>
                        <m:nor/>
                      </m:rPr>
                      <a:rPr lang="en-US" b="0" i="0" smtClean="0">
                        <a:solidFill>
                          <a:schemeClr val="tx1"/>
                        </a:solidFill>
                        <a:latin typeface="Cambria Math"/>
                        <a:ea typeface="Cambria Math"/>
                      </a:rPr>
                      <m:t>and</m:t>
                    </m:r>
                  </m:oMath>
                </a14:m>
                <a:r>
                  <a:rPr lang="en-US" dirty="0">
                    <a:solidFill>
                      <a:schemeClr val="tx1"/>
                    </a:solidFill>
                    <a:ea typeface="Cambria Math"/>
                  </a:rPr>
                  <a:t> </a:t>
                </a:r>
                <a14:m>
                  <m:oMath xmlns:m="http://schemas.openxmlformats.org/officeDocument/2006/math" xmlns="">
                    <m:r>
                      <m:rPr>
                        <m:nor/>
                      </m:rPr>
                      <a:rPr lang="en-US" i="0">
                        <a:solidFill>
                          <a:schemeClr val="tx1"/>
                        </a:solidFill>
                        <a:latin typeface="Cambria Math"/>
                        <a:ea typeface="Cambria Math"/>
                      </a:rPr>
                      <m:t>μ</m:t>
                    </m:r>
                  </m:oMath>
                </a14:m>
                <a:endParaRPr lang="en-US" dirty="0">
                  <a:solidFill>
                    <a:schemeClr val="tx1"/>
                  </a:solidFill>
                  <a:ea typeface="Cambria Math"/>
                </a:endParaRP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t="-1852" r="-1333"/>
                </a:stretch>
              </a:blipFill>
            </p:spPr>
            <p:txBody>
              <a:bodyPr/>
              <a:lstStyle/>
              <a:p>
                <a:r>
                  <a:rPr lang="en-US">
                    <a:noFill/>
                  </a:rPr>
                  <a:t> </a:t>
                </a:r>
              </a:p>
            </p:txBody>
          </p:sp>
        </mc:Fallback>
      </mc:AlternateContent>
      <p:sp>
        <p:nvSpPr>
          <p:cNvPr id="7" name="Slide Number Placeholder 6"/>
          <p:cNvSpPr>
            <a:spLocks noGrp="1"/>
          </p:cNvSpPr>
          <p:nvPr>
            <p:ph type="sldNum" sz="quarter" idx="12"/>
          </p:nvPr>
        </p:nvSpPr>
        <p:spPr/>
        <p:txBody>
          <a:bodyPr/>
          <a:lstStyle/>
          <a:p>
            <a:r>
              <a:rPr lang="en-US" dirty="0"/>
              <a:t>8-</a:t>
            </a:r>
            <a:fld id="{F38DF745-7D3F-47F4-83A3-874385CFAA69}" type="slidenum">
              <a:rPr lang="en-US" smtClean="0"/>
              <a:pPr/>
              <a:t>10</a:t>
            </a:fld>
            <a:endParaRPr lang="en-US" dirty="0"/>
          </a:p>
        </p:txBody>
      </p:sp>
      <p:pic>
        <p:nvPicPr>
          <p:cNvPr id="8" name="Picture 7">
            <a:extLst>
              <a:ext uri="{FF2B5EF4-FFF2-40B4-BE49-F238E27FC236}">
                <a16:creationId xmlns:a16="http://schemas.microsoft.com/office/drawing/2014/main" xmlns="" id="{07652773-385A-48D6-B62F-B90BCD7A4AEA}"/>
              </a:ext>
            </a:extLst>
          </p:cNvPr>
          <p:cNvPicPr>
            <a:picLocks noChangeAspect="1"/>
          </p:cNvPicPr>
          <p:nvPr/>
        </p:nvPicPr>
        <p:blipFill>
          <a:blip r:embed="rId4"/>
          <a:stretch>
            <a:fillRect/>
          </a:stretch>
        </p:blipFill>
        <p:spPr>
          <a:xfrm>
            <a:off x="5715000" y="4191000"/>
            <a:ext cx="2791769" cy="1755993"/>
          </a:xfrm>
          <a:prstGeom prst="rect">
            <a:avLst/>
          </a:prstGeom>
        </p:spPr>
      </p:pic>
      <p:pic>
        <p:nvPicPr>
          <p:cNvPr id="6" name="Picture 5">
            <a:extLst>
              <a:ext uri="{FF2B5EF4-FFF2-40B4-BE49-F238E27FC236}">
                <a16:creationId xmlns:a16="http://schemas.microsoft.com/office/drawing/2014/main" xmlns="" id="{27C50AE1-BABF-4108-8600-1FDC2F73D071}"/>
              </a:ext>
            </a:extLst>
          </p:cNvPr>
          <p:cNvPicPr>
            <a:picLocks noChangeAspect="1"/>
          </p:cNvPicPr>
          <p:nvPr/>
        </p:nvPicPr>
        <p:blipFill>
          <a:blip r:embed="rId5"/>
          <a:stretch>
            <a:fillRect/>
          </a:stretch>
        </p:blipFill>
        <p:spPr>
          <a:xfrm>
            <a:off x="803147" y="2209800"/>
            <a:ext cx="7703621" cy="962953"/>
          </a:xfrm>
          <a:prstGeom prst="rect">
            <a:avLst/>
          </a:prstGeom>
        </p:spPr>
      </p:pic>
    </p:spTree>
    <p:extLst>
      <p:ext uri="{BB962C8B-B14F-4D97-AF65-F5344CB8AC3E}">
        <p14:creationId xmlns:p14="http://schemas.microsoft.com/office/powerpoint/2010/main" val="1360687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Sampling Distribution of the Sample Mean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How can we determine how accurate the sample mean is? </a:t>
            </a:r>
          </a:p>
          <a:p>
            <a:pPr marL="0" indent="0">
              <a:buNone/>
            </a:pPr>
            <a:endParaRPr lang="en-US" dirty="0"/>
          </a:p>
          <a:p>
            <a:endParaRPr lang="en-US" dirty="0"/>
          </a:p>
          <a:p>
            <a:pPr marL="342900" indent="-342900" algn="just">
              <a:buFont typeface="+mj-lt"/>
              <a:buAutoNum type="arabicPeriod"/>
            </a:pPr>
            <a:r>
              <a:rPr lang="en-US" sz="2400" b="0" i="0" u="none" strike="noStrike" baseline="0" dirty="0">
                <a:solidFill>
                  <a:srgbClr val="000000"/>
                </a:solidFill>
              </a:rPr>
              <a:t>The mean of the sample means is exactly equal to the population mean. </a:t>
            </a:r>
          </a:p>
          <a:p>
            <a:pPr marL="342900" indent="-342900" algn="just">
              <a:buFont typeface="+mj-lt"/>
              <a:buAutoNum type="arabicPeriod"/>
            </a:pPr>
            <a:r>
              <a:rPr lang="en-US" sz="2400" b="0" i="0" u="none" strike="noStrike" baseline="0" dirty="0">
                <a:solidFill>
                  <a:srgbClr val="000000"/>
                </a:solidFill>
              </a:rPr>
              <a:t>The dispersion of the sampling distribution of the sample mean is narrower than the population distribution. </a:t>
            </a:r>
          </a:p>
          <a:p>
            <a:pPr marL="342900" indent="-342900" algn="just">
              <a:buFont typeface="+mj-lt"/>
              <a:buAutoNum type="arabicPeriod"/>
            </a:pPr>
            <a:r>
              <a:rPr lang="en-US" sz="2400" b="0" i="0" u="none" strike="noStrike" baseline="0" dirty="0">
                <a:solidFill>
                  <a:srgbClr val="000000"/>
                </a:solidFill>
              </a:rPr>
              <a:t>The sampling distribution of the sample mean tends to become bell shaped and to approximate the normal probability distribution </a:t>
            </a:r>
            <a:endParaRPr lang="en-US" sz="2400"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11</a:t>
            </a:fld>
            <a:endParaRPr lang="en-US" dirty="0"/>
          </a:p>
        </p:txBody>
      </p:sp>
      <p:pic>
        <p:nvPicPr>
          <p:cNvPr id="7" name="Picture 6">
            <a:extLst>
              <a:ext uri="{FF2B5EF4-FFF2-40B4-BE49-F238E27FC236}">
                <a16:creationId xmlns:a16="http://schemas.microsoft.com/office/drawing/2014/main" xmlns="" id="{AEF97DFB-2D96-4414-910D-D9A3608F1CD6}"/>
              </a:ext>
            </a:extLst>
          </p:cNvPr>
          <p:cNvPicPr>
            <a:picLocks noChangeAspect="1"/>
          </p:cNvPicPr>
          <p:nvPr/>
        </p:nvPicPr>
        <p:blipFill>
          <a:blip r:embed="rId3"/>
          <a:stretch>
            <a:fillRect/>
          </a:stretch>
        </p:blipFill>
        <p:spPr>
          <a:xfrm>
            <a:off x="754592" y="2133600"/>
            <a:ext cx="7551208" cy="851640"/>
          </a:xfrm>
          <a:prstGeom prst="rect">
            <a:avLst/>
          </a:prstGeom>
        </p:spPr>
      </p:pic>
    </p:spTree>
    <p:extLst>
      <p:ext uri="{BB962C8B-B14F-4D97-AF65-F5344CB8AC3E}">
        <p14:creationId xmlns:p14="http://schemas.microsoft.com/office/powerpoint/2010/main" val="2822666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 Example</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4294967295"/>
          </p:nvPr>
        </p:nvSpPr>
        <p:spPr>
          <a:xfrm>
            <a:off x="457200" y="1219200"/>
            <a:ext cx="8229600" cy="4937125"/>
          </a:xfrm>
        </p:spPr>
        <p:txBody>
          <a:bodyPr/>
          <a:lstStyle/>
          <a:p>
            <a:pPr marL="0" indent="0">
              <a:buNone/>
            </a:pPr>
            <a:endParaRPr lang="en-US" dirty="0"/>
          </a:p>
          <a:p>
            <a:pPr marL="0" indent="0">
              <a:buNone/>
            </a:pPr>
            <a:endParaRPr lang="en-US" dirty="0"/>
          </a:p>
          <a:p>
            <a:endParaRPr lang="en-US" dirty="0"/>
          </a:p>
          <a:p>
            <a:pPr marL="0" indent="0">
              <a:buNone/>
            </a:pPr>
            <a:endParaRPr lang="en-US" dirty="0"/>
          </a:p>
        </p:txBody>
      </p:sp>
      <p:sp>
        <p:nvSpPr>
          <p:cNvPr id="9" name="TextBox 8"/>
          <p:cNvSpPr txBox="1"/>
          <p:nvPr/>
        </p:nvSpPr>
        <p:spPr>
          <a:xfrm>
            <a:off x="1333500" y="1371600"/>
            <a:ext cx="6477000" cy="2693045"/>
          </a:xfrm>
          <a:prstGeom prst="rect">
            <a:avLst/>
          </a:prstGeom>
          <a:solidFill>
            <a:schemeClr val="bg2"/>
          </a:solidFill>
          <a:ln>
            <a:solidFill>
              <a:schemeClr val="accent6"/>
            </a:solidFill>
          </a:ln>
        </p:spPr>
        <p:txBody>
          <a:bodyPr wrap="square" rtlCol="0">
            <a:spAutoFit/>
          </a:bodyPr>
          <a:lstStyle/>
          <a:p>
            <a:pPr>
              <a:spcAft>
                <a:spcPts val="1200"/>
              </a:spcAft>
            </a:pPr>
            <a:r>
              <a:rPr lang="en-US" dirty="0"/>
              <a:t>Tartus Industries has seven production employees (the population). The hourly earnings of each employee is given in the table.</a:t>
            </a:r>
          </a:p>
          <a:p>
            <a:pPr marL="342900" indent="-342900">
              <a:spcAft>
                <a:spcPts val="600"/>
              </a:spcAft>
              <a:buAutoNum type="arabicPeriod"/>
            </a:pPr>
            <a:r>
              <a:rPr lang="en-US" dirty="0"/>
              <a:t>What is the population mean?</a:t>
            </a:r>
          </a:p>
          <a:p>
            <a:pPr marL="342900" indent="-342900">
              <a:spcAft>
                <a:spcPts val="600"/>
              </a:spcAft>
              <a:buAutoNum type="arabicPeriod"/>
            </a:pPr>
            <a:r>
              <a:rPr lang="en-US" dirty="0"/>
              <a:t>What is the sampling distribution of the sample mean for samples of size 2?</a:t>
            </a:r>
          </a:p>
          <a:p>
            <a:pPr marL="342900" indent="-342900">
              <a:spcAft>
                <a:spcPts val="600"/>
              </a:spcAft>
              <a:buAutoNum type="arabicPeriod"/>
            </a:pPr>
            <a:r>
              <a:rPr lang="en-US" dirty="0"/>
              <a:t>What is the mean of the sampling distribution?</a:t>
            </a:r>
          </a:p>
          <a:p>
            <a:pPr marL="342900" indent="-342900">
              <a:buAutoNum type="arabicPeriod"/>
            </a:pPr>
            <a:r>
              <a:rPr lang="en-US" dirty="0"/>
              <a:t>What observations can be made about the population and the sampling distribution?</a:t>
            </a:r>
          </a:p>
        </p:txBody>
      </p:sp>
      <p:sp>
        <p:nvSpPr>
          <p:cNvPr id="5" name="Slide Number Placeholder 4"/>
          <p:cNvSpPr>
            <a:spLocks noGrp="1"/>
          </p:cNvSpPr>
          <p:nvPr>
            <p:ph type="sldNum" sz="quarter" idx="12"/>
          </p:nvPr>
        </p:nvSpPr>
        <p:spPr/>
        <p:txBody>
          <a:bodyPr/>
          <a:lstStyle/>
          <a:p>
            <a:r>
              <a:rPr lang="en-US" dirty="0"/>
              <a:t>8-</a:t>
            </a:r>
            <a:fld id="{A68F1C3D-7991-4430-8FD2-6BE0AA8A1311}" type="slidenum">
              <a:rPr lang="en-US" smtClean="0"/>
              <a:pPr/>
              <a:t>12</a:t>
            </a:fld>
            <a:endParaRPr lang="en-US" dirty="0"/>
          </a:p>
        </p:txBody>
      </p:sp>
      <p:pic>
        <p:nvPicPr>
          <p:cNvPr id="7" name="Picture 6" descr="Screen Shot 2020-10-30 at 9.46.50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4191000"/>
            <a:ext cx="8458200" cy="2077920"/>
          </a:xfrm>
          <a:prstGeom prst="rect">
            <a:avLst/>
          </a:prstGeom>
        </p:spPr>
      </p:pic>
    </p:spTree>
    <p:extLst>
      <p:ext uri="{BB962C8B-B14F-4D97-AF65-F5344CB8AC3E}">
        <p14:creationId xmlns:p14="http://schemas.microsoft.com/office/powerpoint/2010/main" val="2566857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 Example (2 of 5)</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4294967295"/>
          </p:nvPr>
        </p:nvSpPr>
        <p:spPr>
          <a:xfrm>
            <a:off x="457200" y="1219200"/>
            <a:ext cx="8229600" cy="4937125"/>
          </a:xfrm>
        </p:spPr>
        <p:txBody>
          <a:bodyPr/>
          <a:lstStyle/>
          <a:p>
            <a:pPr marL="0" indent="0">
              <a:buNone/>
            </a:pPr>
            <a:endParaRPr lang="en-US" dirty="0"/>
          </a:p>
          <a:p>
            <a:pPr marL="0" indent="0">
              <a:buNone/>
            </a:pPr>
            <a:endParaRPr lang="en-US" dirty="0"/>
          </a:p>
          <a:p>
            <a:endParaRPr lang="en-US" dirty="0"/>
          </a:p>
          <a:p>
            <a:pPr marL="0" indent="0">
              <a:buNone/>
            </a:pPr>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1333500" y="1766191"/>
                <a:ext cx="6477000" cy="1593834"/>
              </a:xfrm>
              <a:prstGeom prst="rect">
                <a:avLst/>
              </a:prstGeom>
              <a:solidFill>
                <a:schemeClr val="bg2"/>
              </a:solidFill>
              <a:ln>
                <a:solidFill>
                  <a:schemeClr val="accent6"/>
                </a:solidFill>
              </a:ln>
            </p:spPr>
            <p:txBody>
              <a:bodyPr wrap="square" rtlCol="0">
                <a:spAutoFit/>
              </a:bodyPr>
              <a:lstStyle/>
              <a:p>
                <a:pPr>
                  <a:spcAft>
                    <a:spcPts val="1200"/>
                  </a:spcAft>
                </a:pPr>
                <a:r>
                  <a:rPr lang="en-US" dirty="0"/>
                  <a:t>Tartus Industries has seven production employees (the population). The hourly earnings of each employee is given in the table.</a:t>
                </a:r>
              </a:p>
              <a:p>
                <a:pPr marL="342900" indent="-342900">
                  <a:spcAft>
                    <a:spcPts val="600"/>
                  </a:spcAft>
                  <a:buAutoNum type="arabicPeriod"/>
                </a:pPr>
                <a:r>
                  <a:rPr lang="en-US" dirty="0"/>
                  <a:t>What is the population mean?</a:t>
                </a:r>
              </a:p>
              <a:p>
                <a:pPr>
                  <a:spcAft>
                    <a:spcPts val="600"/>
                  </a:spcAft>
                </a:pPr>
                <a14:m>
                  <m:oMath xmlns:m="http://schemas.openxmlformats.org/officeDocument/2006/math" xmlns="">
                    <m:r>
                      <m:rPr>
                        <m:nor/>
                      </m:rPr>
                      <a:rPr lang="en-US" b="0" i="0" smtClean="0">
                        <a:latin typeface="Cambria Math"/>
                        <a:ea typeface="Cambria Math"/>
                      </a:rPr>
                      <m:t>                                            </m:t>
                    </m:r>
                    <m:r>
                      <m:rPr>
                        <m:nor/>
                      </m:rPr>
                      <a:rPr lang="en-US" i="0" smtClean="0">
                        <a:latin typeface="Cambria Math"/>
                        <a:ea typeface="Cambria Math"/>
                      </a:rPr>
                      <m:t>μ</m:t>
                    </m:r>
                    <m:r>
                      <m:rPr>
                        <m:nor/>
                      </m:rPr>
                      <a:rPr lang="en-US" b="0" i="0" smtClean="0">
                        <a:latin typeface="Cambria Math"/>
                        <a:ea typeface="Cambria Math"/>
                      </a:rPr>
                      <m:t> = </m:t>
                    </m:r>
                    <m:f>
                      <m:fPr>
                        <m:ctrlPr>
                          <a:rPr lang="en-US" b="0" i="1" smtClean="0">
                            <a:latin typeface="Cambria Math" panose="02040503050406030204" pitchFamily="18" charset="0"/>
                            <a:ea typeface="Cambria Math"/>
                          </a:rPr>
                        </m:ctrlPr>
                      </m:fPr>
                      <m:num>
                        <m:r>
                          <m:rPr>
                            <m:nor/>
                          </m:rPr>
                          <a:rPr lang="el-GR" b="0" i="0" smtClean="0">
                            <a:latin typeface="Cambria Math"/>
                            <a:ea typeface="Cambria Math"/>
                          </a:rPr>
                          <m:t>Σ</m:t>
                        </m:r>
                        <m:r>
                          <m:rPr>
                            <m:nor/>
                          </m:rPr>
                          <a:rPr lang="en-US" b="0" i="0" smtClean="0">
                            <a:latin typeface="Cambria Math"/>
                            <a:ea typeface="Cambria Math"/>
                          </a:rPr>
                          <m:t>x</m:t>
                        </m:r>
                      </m:num>
                      <m:den>
                        <m:r>
                          <m:rPr>
                            <m:nor/>
                          </m:rPr>
                          <a:rPr lang="en-US" b="0" i="0" smtClean="0">
                            <a:latin typeface="Cambria Math"/>
                            <a:ea typeface="Cambria Math"/>
                          </a:rPr>
                          <m:t>N</m:t>
                        </m:r>
                      </m:den>
                    </m:f>
                  </m:oMath>
                </a14:m>
                <a:r>
                  <a:rPr lang="en-US" dirty="0"/>
                  <a:t> = $15.43</a:t>
                </a:r>
              </a:p>
            </p:txBody>
          </p:sp>
        </mc:Choice>
        <mc:Fallback xmlns="">
          <p:sp>
            <p:nvSpPr>
              <p:cNvPr id="9" name="TextBox 8"/>
              <p:cNvSpPr txBox="1">
                <a:spLocks noRot="1" noChangeAspect="1" noMove="1" noResize="1" noEditPoints="1" noAdjustHandles="1" noChangeArrowheads="1" noChangeShapeType="1" noTextEdit="1"/>
              </p:cNvSpPr>
              <p:nvPr/>
            </p:nvSpPr>
            <p:spPr>
              <a:xfrm>
                <a:off x="1333500" y="1766191"/>
                <a:ext cx="6477000" cy="1593834"/>
              </a:xfrm>
              <a:prstGeom prst="rect">
                <a:avLst/>
              </a:prstGeom>
              <a:blipFill>
                <a:blip r:embed="rId3"/>
                <a:stretch>
                  <a:fillRect l="-752" t="-1901" r="-94" b="-1141"/>
                </a:stretch>
              </a:blipFill>
              <a:ln>
                <a:solidFill>
                  <a:schemeClr val="accent6"/>
                </a:solidFill>
              </a:ln>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8-</a:t>
            </a:r>
            <a:fld id="{A68F1C3D-7991-4430-8FD2-6BE0AA8A1311}" type="slidenum">
              <a:rPr lang="en-US" smtClean="0"/>
              <a:pPr/>
              <a:t>13</a:t>
            </a:fld>
            <a:endParaRPr lang="en-US" dirty="0"/>
          </a:p>
        </p:txBody>
      </p:sp>
      <p:pic>
        <p:nvPicPr>
          <p:cNvPr id="8" name="Picture 7" descr="Screen Shot 2020-10-30 at 9.46.50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4191000"/>
            <a:ext cx="8458200" cy="2077920"/>
          </a:xfrm>
          <a:prstGeom prst="rect">
            <a:avLst/>
          </a:prstGeom>
        </p:spPr>
      </p:pic>
    </p:spTree>
    <p:extLst>
      <p:ext uri="{BB962C8B-B14F-4D97-AF65-F5344CB8AC3E}">
        <p14:creationId xmlns:p14="http://schemas.microsoft.com/office/powerpoint/2010/main" val="674879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 Example (3 of 5)</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4294967295"/>
          </p:nvPr>
        </p:nvSpPr>
        <p:spPr>
          <a:xfrm>
            <a:off x="457200" y="1219200"/>
            <a:ext cx="8229600" cy="4937125"/>
          </a:xfrm>
        </p:spPr>
        <p:txBody>
          <a:bodyPr/>
          <a:lstStyle/>
          <a:p>
            <a:pPr marL="0" indent="0">
              <a:buNone/>
            </a:pPr>
            <a:endParaRPr lang="en-US" dirty="0"/>
          </a:p>
          <a:p>
            <a:pPr marL="0" indent="0">
              <a:buNone/>
            </a:pPr>
            <a:endParaRPr lang="en-US" dirty="0"/>
          </a:p>
          <a:p>
            <a:endParaRPr lang="en-US" dirty="0"/>
          </a:p>
          <a:p>
            <a:pPr marL="0" indent="0">
              <a:buNone/>
            </a:pPr>
            <a:endParaRPr lang="en-US" dirty="0"/>
          </a:p>
        </p:txBody>
      </p:sp>
      <p:sp>
        <p:nvSpPr>
          <p:cNvPr id="9" name="TextBox 8"/>
          <p:cNvSpPr txBox="1"/>
          <p:nvPr/>
        </p:nvSpPr>
        <p:spPr>
          <a:xfrm>
            <a:off x="1333500" y="1371600"/>
            <a:ext cx="6477000" cy="646331"/>
          </a:xfrm>
          <a:prstGeom prst="rect">
            <a:avLst/>
          </a:prstGeom>
          <a:solidFill>
            <a:schemeClr val="bg2"/>
          </a:solidFill>
          <a:ln>
            <a:solidFill>
              <a:schemeClr val="accent6"/>
            </a:solidFill>
          </a:ln>
        </p:spPr>
        <p:txBody>
          <a:bodyPr wrap="square" rtlCol="0">
            <a:spAutoFit/>
          </a:bodyPr>
          <a:lstStyle/>
          <a:p>
            <a:pPr marL="342900" indent="-342900">
              <a:spcAft>
                <a:spcPts val="600"/>
              </a:spcAft>
              <a:buFont typeface="+mj-lt"/>
              <a:buAutoNum type="arabicPeriod" startAt="2"/>
            </a:pPr>
            <a:r>
              <a:rPr lang="en-US" dirty="0"/>
              <a:t>What is the sampling distribution of the sample mean for samples of size 2?</a:t>
            </a:r>
          </a:p>
        </p:txBody>
      </p:sp>
      <p:sp>
        <p:nvSpPr>
          <p:cNvPr id="5" name="Slide Number Placeholder 4"/>
          <p:cNvSpPr>
            <a:spLocks noGrp="1"/>
          </p:cNvSpPr>
          <p:nvPr>
            <p:ph type="sldNum" sz="quarter" idx="12"/>
          </p:nvPr>
        </p:nvSpPr>
        <p:spPr/>
        <p:txBody>
          <a:bodyPr/>
          <a:lstStyle/>
          <a:p>
            <a:r>
              <a:rPr lang="en-US" dirty="0"/>
              <a:t>8-</a:t>
            </a:r>
            <a:fld id="{A68F1C3D-7991-4430-8FD2-6BE0AA8A1311}" type="slidenum">
              <a:rPr lang="en-US" smtClean="0"/>
              <a:pPr/>
              <a:t>14</a:t>
            </a:fld>
            <a:endParaRPr lang="en-US" dirty="0"/>
          </a:p>
        </p:txBody>
      </p:sp>
      <p:pic>
        <p:nvPicPr>
          <p:cNvPr id="7" name="Picture 6" descr="Screen Shot 2020-10-30 at 9.48.49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2133600"/>
            <a:ext cx="8674982" cy="4114800"/>
          </a:xfrm>
          <a:prstGeom prst="rect">
            <a:avLst/>
          </a:prstGeom>
        </p:spPr>
      </p:pic>
    </p:spTree>
    <p:extLst>
      <p:ext uri="{BB962C8B-B14F-4D97-AF65-F5344CB8AC3E}">
        <p14:creationId xmlns:p14="http://schemas.microsoft.com/office/powerpoint/2010/main" val="3812978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 Example (4 of 5)</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4294967295"/>
          </p:nvPr>
        </p:nvSpPr>
        <p:spPr>
          <a:xfrm>
            <a:off x="457200" y="1219200"/>
            <a:ext cx="8229600" cy="4937125"/>
          </a:xfrm>
        </p:spPr>
        <p:txBody>
          <a:bodyPr/>
          <a:lstStyle/>
          <a:p>
            <a:pPr marL="0" indent="0">
              <a:buNone/>
            </a:pPr>
            <a:endParaRPr lang="en-US" dirty="0"/>
          </a:p>
          <a:p>
            <a:pPr marL="0" indent="0">
              <a:buNone/>
            </a:pPr>
            <a:endParaRPr lang="en-US" dirty="0"/>
          </a:p>
          <a:p>
            <a:endParaRPr lang="en-US" dirty="0"/>
          </a:p>
          <a:p>
            <a:pPr marL="0" indent="0">
              <a:buNone/>
            </a:pPr>
            <a:endParaRPr lang="en-US" dirty="0"/>
          </a:p>
        </p:txBody>
      </p:sp>
      <p:sp>
        <p:nvSpPr>
          <p:cNvPr id="9" name="TextBox 8"/>
          <p:cNvSpPr txBox="1"/>
          <p:nvPr/>
        </p:nvSpPr>
        <p:spPr>
          <a:xfrm>
            <a:off x="1188720" y="1485781"/>
            <a:ext cx="6766560" cy="800219"/>
          </a:xfrm>
          <a:prstGeom prst="rect">
            <a:avLst/>
          </a:prstGeom>
          <a:solidFill>
            <a:schemeClr val="bg2"/>
          </a:solidFill>
          <a:ln>
            <a:solidFill>
              <a:schemeClr val="accent6"/>
            </a:solidFill>
          </a:ln>
        </p:spPr>
        <p:txBody>
          <a:bodyPr wrap="square" rtlCol="0">
            <a:spAutoFit/>
          </a:bodyPr>
          <a:lstStyle/>
          <a:p>
            <a:pPr>
              <a:spcAft>
                <a:spcPts val="1200"/>
              </a:spcAft>
            </a:pPr>
            <a:r>
              <a:rPr lang="en-US" dirty="0"/>
              <a:t>Tartus Industries has seven production employees (the population). </a:t>
            </a:r>
          </a:p>
          <a:p>
            <a:pPr>
              <a:spcAft>
                <a:spcPts val="1200"/>
              </a:spcAft>
            </a:pPr>
            <a:r>
              <a:rPr lang="en-US" dirty="0"/>
              <a:t>3. What is the mean of the sampling distribution?</a:t>
            </a:r>
          </a:p>
        </p:txBody>
      </p:sp>
      <p:sp>
        <p:nvSpPr>
          <p:cNvPr id="6" name="Slide Number Placeholder 5"/>
          <p:cNvSpPr>
            <a:spLocks noGrp="1"/>
          </p:cNvSpPr>
          <p:nvPr>
            <p:ph type="sldNum" sz="quarter" idx="12"/>
          </p:nvPr>
        </p:nvSpPr>
        <p:spPr/>
        <p:txBody>
          <a:bodyPr/>
          <a:lstStyle/>
          <a:p>
            <a:r>
              <a:rPr lang="en-US" dirty="0"/>
              <a:t>8-</a:t>
            </a:r>
            <a:fld id="{A68F1C3D-7991-4430-8FD2-6BE0AA8A1311}" type="slidenum">
              <a:rPr lang="en-US" smtClean="0"/>
              <a:pPr/>
              <a:t>15</a:t>
            </a:fld>
            <a:endParaRPr lang="en-US" dirty="0"/>
          </a:p>
        </p:txBody>
      </p:sp>
      <p:pic>
        <p:nvPicPr>
          <p:cNvPr id="8" name="Picture 7">
            <a:extLst>
              <a:ext uri="{FF2B5EF4-FFF2-40B4-BE49-F238E27FC236}">
                <a16:creationId xmlns:a16="http://schemas.microsoft.com/office/drawing/2014/main" xmlns="" id="{727C4579-061B-4A3F-A4EE-C7F13D505F4F}"/>
              </a:ext>
            </a:extLst>
          </p:cNvPr>
          <p:cNvPicPr>
            <a:picLocks noChangeAspect="1"/>
          </p:cNvPicPr>
          <p:nvPr/>
        </p:nvPicPr>
        <p:blipFill>
          <a:blip r:embed="rId3"/>
          <a:stretch>
            <a:fillRect/>
          </a:stretch>
        </p:blipFill>
        <p:spPr>
          <a:xfrm>
            <a:off x="1289050" y="5053131"/>
            <a:ext cx="6178550" cy="1210418"/>
          </a:xfrm>
          <a:prstGeom prst="rect">
            <a:avLst/>
          </a:prstGeom>
        </p:spPr>
      </p:pic>
      <p:pic>
        <p:nvPicPr>
          <p:cNvPr id="5" name="Picture 4" descr="Screen Shot 2020-10-30 at 9.50.05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600" y="2514600"/>
            <a:ext cx="7086600" cy="2402237"/>
          </a:xfrm>
          <a:prstGeom prst="rect">
            <a:avLst/>
          </a:prstGeom>
        </p:spPr>
      </p:pic>
    </p:spTree>
    <p:extLst>
      <p:ext uri="{BB962C8B-B14F-4D97-AF65-F5344CB8AC3E}">
        <p14:creationId xmlns:p14="http://schemas.microsoft.com/office/powerpoint/2010/main" val="2170863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 Example (5 of 5)</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a:xfrm>
                <a:off x="457200" y="1219200"/>
                <a:ext cx="8229600" cy="4937760"/>
              </a:xfrm>
            </p:spPr>
            <p:txBody>
              <a:bodyPr>
                <a:normAutofit/>
              </a:bodyPr>
              <a:lstStyle/>
              <a:p>
                <a:pPr marL="0" indent="0">
                  <a:buNone/>
                </a:pPr>
                <a:endParaRPr lang="en-US" dirty="0"/>
              </a:p>
              <a:p>
                <a:pPr marL="0" indent="0">
                  <a:buNone/>
                </a:pPr>
                <a:endParaRPr lang="en-US" dirty="0"/>
              </a:p>
              <a:p>
                <a:pPr marL="0" indent="0">
                  <a:buNone/>
                </a:pPr>
                <a:endParaRPr lang="en-US" sz="1000" dirty="0"/>
              </a:p>
              <a:p>
                <a:r>
                  <a:rPr lang="en-US" sz="2400" dirty="0"/>
                  <a:t>The mean of the distribution of the sample mean ($15.43) is equal to the mean of the population, </a:t>
                </a:r>
                <a14:m>
                  <m:oMath xmlns:m="http://schemas.openxmlformats.org/officeDocument/2006/math" xmlns="">
                    <m:r>
                      <m:rPr>
                        <m:nor/>
                      </m:rPr>
                      <a:rPr lang="en-US" sz="2400">
                        <a:latin typeface="Cambria Math"/>
                        <a:ea typeface="Cambria Math"/>
                      </a:rPr>
                      <m:t>μ</m:t>
                    </m:r>
                    <m:r>
                      <m:rPr>
                        <m:nor/>
                      </m:rPr>
                      <a:rPr lang="en-US" sz="2400">
                        <a:latin typeface="Cambria Math"/>
                        <a:ea typeface="Cambria Math"/>
                      </a:rPr>
                      <m:t> </m:t>
                    </m:r>
                  </m:oMath>
                </a14:m>
                <a:r>
                  <a:rPr lang="en-US" sz="2400" dirty="0"/>
                  <a:t>= </a:t>
                </a:r>
                <a14:m>
                  <m:oMath xmlns:m="http://schemas.openxmlformats.org/officeDocument/2006/math" xmlns="">
                    <m:sSub>
                      <m:sSubPr>
                        <m:ctrlPr>
                          <a:rPr lang="en-US" sz="2400" i="1">
                            <a:latin typeface="Cambria Math" panose="02040503050406030204" pitchFamily="18" charset="0"/>
                          </a:rPr>
                        </m:ctrlPr>
                      </m:sSubPr>
                      <m:e>
                        <m:r>
                          <m:rPr>
                            <m:nor/>
                          </m:rPr>
                          <a:rPr lang="en-US" sz="2400">
                            <a:latin typeface="Cambria Math"/>
                            <a:ea typeface="Cambria Math"/>
                          </a:rPr>
                          <m:t>μ</m:t>
                        </m:r>
                      </m:e>
                      <m:sub>
                        <m:acc>
                          <m:accPr>
                            <m:chr m:val="̅"/>
                            <m:ctrlPr>
                              <a:rPr lang="en-US" sz="2400" i="1">
                                <a:latin typeface="Cambria Math" panose="02040503050406030204" pitchFamily="18" charset="0"/>
                              </a:rPr>
                            </m:ctrlPr>
                          </m:accPr>
                          <m:e>
                            <m:r>
                              <m:rPr>
                                <m:nor/>
                              </m:rPr>
                              <a:rPr lang="en-US" sz="2400">
                                <a:latin typeface="Cambria Math"/>
                              </a:rPr>
                              <m:t>x</m:t>
                            </m:r>
                          </m:e>
                        </m:acc>
                      </m:sub>
                    </m:sSub>
                  </m:oMath>
                </a14:m>
                <a:endParaRPr lang="en-US" sz="2400" dirty="0"/>
              </a:p>
              <a:p>
                <a:r>
                  <a:rPr lang="en-US" sz="2400" dirty="0"/>
                  <a:t>The spread in the distribution of the sample mean is less than the spread in the population values</a:t>
                </a:r>
              </a:p>
              <a:p>
                <a:r>
                  <a:rPr lang="en-US" sz="2400" dirty="0"/>
                  <a:t>The shapes of the population and sample distributions are different</a:t>
                </a:r>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xfrm>
                <a:off x="457200" y="1219200"/>
                <a:ext cx="8229600" cy="4937760"/>
              </a:xfrm>
              <a:blipFill>
                <a:blip r:embed="rId3"/>
                <a:stretch>
                  <a:fillRect l="-519"/>
                </a:stretch>
              </a:blipFill>
            </p:spPr>
            <p:txBody>
              <a:bodyPr/>
              <a:lstStyle/>
              <a:p>
                <a:r>
                  <a:rPr lang="en-US">
                    <a:noFill/>
                  </a:rPr>
                  <a:t> </a:t>
                </a:r>
              </a:p>
            </p:txBody>
          </p:sp>
        </mc:Fallback>
      </mc:AlternateContent>
      <p:sp>
        <p:nvSpPr>
          <p:cNvPr id="9" name="TextBox 8"/>
          <p:cNvSpPr txBox="1"/>
          <p:nvPr/>
        </p:nvSpPr>
        <p:spPr>
          <a:xfrm>
            <a:off x="914400" y="1378803"/>
            <a:ext cx="7315200" cy="830997"/>
          </a:xfrm>
          <a:prstGeom prst="rect">
            <a:avLst/>
          </a:prstGeom>
          <a:solidFill>
            <a:schemeClr val="bg2"/>
          </a:solidFill>
          <a:ln>
            <a:solidFill>
              <a:schemeClr val="accent6"/>
            </a:solidFill>
          </a:ln>
        </p:spPr>
        <p:txBody>
          <a:bodyPr wrap="square" rtlCol="0">
            <a:spAutoFit/>
          </a:bodyPr>
          <a:lstStyle/>
          <a:p>
            <a:pPr>
              <a:spcAft>
                <a:spcPts val="1200"/>
              </a:spcAft>
            </a:pPr>
            <a:r>
              <a:rPr lang="en-US" sz="2400" dirty="0"/>
              <a:t>4. What observations can be made about the population and the sampling distribution?</a:t>
            </a:r>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16</a:t>
            </a:fld>
            <a:endParaRPr lang="en-US" dirty="0"/>
          </a:p>
        </p:txBody>
      </p:sp>
      <p:pic>
        <p:nvPicPr>
          <p:cNvPr id="7" name="Picture 6">
            <a:extLst>
              <a:ext uri="{FF2B5EF4-FFF2-40B4-BE49-F238E27FC236}">
                <a16:creationId xmlns:a16="http://schemas.microsoft.com/office/drawing/2014/main" xmlns="" id="{5026B959-25FD-4EC7-BE4F-4325B71B97A8}"/>
              </a:ext>
            </a:extLst>
          </p:cNvPr>
          <p:cNvPicPr>
            <a:picLocks noChangeAspect="1"/>
          </p:cNvPicPr>
          <p:nvPr/>
        </p:nvPicPr>
        <p:blipFill>
          <a:blip r:embed="rId4"/>
          <a:stretch>
            <a:fillRect/>
          </a:stretch>
        </p:blipFill>
        <p:spPr>
          <a:xfrm>
            <a:off x="2095500" y="4492746"/>
            <a:ext cx="4953000" cy="1828880"/>
          </a:xfrm>
          <a:prstGeom prst="rect">
            <a:avLst/>
          </a:prstGeom>
        </p:spPr>
      </p:pic>
    </p:spTree>
    <p:extLst>
      <p:ext uri="{BB962C8B-B14F-4D97-AF65-F5344CB8AC3E}">
        <p14:creationId xmlns:p14="http://schemas.microsoft.com/office/powerpoint/2010/main" val="68879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Limit Theorem</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a:bodyPr>
          <a:lstStyle/>
          <a:p>
            <a:endParaRPr lang="en-US" dirty="0"/>
          </a:p>
          <a:p>
            <a:endParaRPr lang="en-US" dirty="0"/>
          </a:p>
          <a:p>
            <a:endParaRPr lang="en-US" dirty="0"/>
          </a:p>
          <a:p>
            <a:endParaRPr lang="en-US" dirty="0"/>
          </a:p>
          <a:p>
            <a:r>
              <a:rPr lang="en-US" dirty="0"/>
              <a:t>If the population follows a normal probability distribution, then for any sample size the sampling distribution of the sample mean will also be normal</a:t>
            </a:r>
          </a:p>
          <a:p>
            <a:r>
              <a:rPr lang="en-US" dirty="0"/>
              <a:t>If the population distribution is symmetrical, you will see the normal shape of the distribution of the sample mean emerge with samples as small as 10</a:t>
            </a:r>
          </a:p>
          <a:p>
            <a:r>
              <a:rPr lang="en-US" dirty="0"/>
              <a:t>If the distribution is skewed or has thick tails, it may require samples of 30 or more to observe the normality feature</a:t>
            </a:r>
          </a:p>
        </p:txBody>
      </p:sp>
      <p:sp>
        <p:nvSpPr>
          <p:cNvPr id="6" name="Slide Number Placeholder 5"/>
          <p:cNvSpPr>
            <a:spLocks noGrp="1"/>
          </p:cNvSpPr>
          <p:nvPr>
            <p:ph type="sldNum" sz="quarter" idx="12"/>
          </p:nvPr>
        </p:nvSpPr>
        <p:spPr/>
        <p:txBody>
          <a:bodyPr/>
          <a:lstStyle/>
          <a:p>
            <a:r>
              <a:rPr lang="en-US" dirty="0"/>
              <a:t>8-</a:t>
            </a:r>
            <a:fld id="{F38DF745-7D3F-47F4-83A3-874385CFAA69}" type="slidenum">
              <a:rPr lang="en-US" smtClean="0"/>
              <a:pPr/>
              <a:t>17</a:t>
            </a:fld>
            <a:endParaRPr lang="en-US" dirty="0"/>
          </a:p>
        </p:txBody>
      </p:sp>
      <p:pic>
        <p:nvPicPr>
          <p:cNvPr id="7" name="Picture 6">
            <a:extLst>
              <a:ext uri="{FF2B5EF4-FFF2-40B4-BE49-F238E27FC236}">
                <a16:creationId xmlns:a16="http://schemas.microsoft.com/office/drawing/2014/main" xmlns="" id="{4455C00A-911D-40C0-9081-A7DA9CB10CF3}"/>
              </a:ext>
            </a:extLst>
          </p:cNvPr>
          <p:cNvPicPr>
            <a:picLocks noChangeAspect="1"/>
          </p:cNvPicPr>
          <p:nvPr/>
        </p:nvPicPr>
        <p:blipFill>
          <a:blip r:embed="rId3"/>
          <a:stretch>
            <a:fillRect/>
          </a:stretch>
        </p:blipFill>
        <p:spPr>
          <a:xfrm>
            <a:off x="457200" y="1401657"/>
            <a:ext cx="8504564" cy="1112943"/>
          </a:xfrm>
          <a:prstGeom prst="rect">
            <a:avLst/>
          </a:prstGeom>
        </p:spPr>
      </p:pic>
    </p:spTree>
    <p:extLst>
      <p:ext uri="{BB962C8B-B14F-4D97-AF65-F5344CB8AC3E}">
        <p14:creationId xmlns:p14="http://schemas.microsoft.com/office/powerpoint/2010/main" val="1576442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Limit Theorem Results</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Rectangle 3"/>
          <p:cNvSpPr>
            <a:spLocks noChangeArrowheads="1"/>
          </p:cNvSpPr>
          <p:nvPr/>
        </p:nvSpPr>
        <p:spPr bwMode="auto">
          <a:xfrm>
            <a:off x="7605226" y="621519"/>
            <a:ext cx="611899" cy="273156"/>
          </a:xfrm>
          <a:prstGeom prst="rect">
            <a:avLst/>
          </a:prstGeom>
          <a:solidFill>
            <a:schemeClr val="bg1"/>
          </a:solidFill>
          <a:ln w="0" algn="ctr">
            <a:noFill/>
            <a:round/>
            <a:headEnd/>
            <a:tailEnd/>
          </a:ln>
        </p:spPr>
        <p:txBody>
          <a:bodyPr/>
          <a:lstStyle/>
          <a:p>
            <a:pPr eaLnBrk="0" hangingPunct="0"/>
            <a:endParaRPr lang="en-US" dirty="0"/>
          </a:p>
        </p:txBody>
      </p:sp>
      <p:sp>
        <p:nvSpPr>
          <p:cNvPr id="4" name="Slide Number Placeholder 3"/>
          <p:cNvSpPr>
            <a:spLocks noGrp="1"/>
          </p:cNvSpPr>
          <p:nvPr>
            <p:ph type="sldNum" sz="quarter" idx="12"/>
          </p:nvPr>
        </p:nvSpPr>
        <p:spPr/>
        <p:txBody>
          <a:bodyPr/>
          <a:lstStyle/>
          <a:p>
            <a:r>
              <a:rPr lang="en-US" dirty="0"/>
              <a:t>8-</a:t>
            </a:r>
            <a:fld id="{A68F1C3D-7991-4430-8FD2-6BE0AA8A1311}" type="slidenum">
              <a:rPr lang="en-US" smtClean="0"/>
              <a:pPr/>
              <a:t>18</a:t>
            </a:fld>
            <a:endParaRPr lang="en-US" dirty="0"/>
          </a:p>
        </p:txBody>
      </p:sp>
      <p:pic>
        <p:nvPicPr>
          <p:cNvPr id="5" name="Picture 4">
            <a:extLst>
              <a:ext uri="{FF2B5EF4-FFF2-40B4-BE49-F238E27FC236}">
                <a16:creationId xmlns:a16="http://schemas.microsoft.com/office/drawing/2014/main" xmlns="" id="{F010CC4C-C46A-43DE-9037-B9B649E5D949}"/>
              </a:ext>
            </a:extLst>
          </p:cNvPr>
          <p:cNvPicPr>
            <a:picLocks noChangeAspect="1"/>
          </p:cNvPicPr>
          <p:nvPr/>
        </p:nvPicPr>
        <p:blipFill>
          <a:blip r:embed="rId3"/>
          <a:stretch>
            <a:fillRect/>
          </a:stretch>
        </p:blipFill>
        <p:spPr>
          <a:xfrm>
            <a:off x="2286000" y="1228035"/>
            <a:ext cx="4523169" cy="5043280"/>
          </a:xfrm>
          <a:prstGeom prst="rect">
            <a:avLst/>
          </a:prstGeom>
        </p:spPr>
      </p:pic>
    </p:spTree>
    <p:extLst>
      <p:ext uri="{BB962C8B-B14F-4D97-AF65-F5344CB8AC3E}">
        <p14:creationId xmlns:p14="http://schemas.microsoft.com/office/powerpoint/2010/main" val="4194523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Limit Theory Conclusions</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5" name="Content Placeholder 4"/>
              <p:cNvSpPr>
                <a:spLocks noGrp="1"/>
              </p:cNvSpPr>
              <p:nvPr>
                <p:ph sz="quarter" idx="1"/>
              </p:nvPr>
            </p:nvSpPr>
            <p:spPr>
              <a:xfrm>
                <a:off x="457200" y="1219200"/>
                <a:ext cx="8229600" cy="4937760"/>
              </a:xfrm>
            </p:spPr>
            <p:txBody>
              <a:bodyPr>
                <a:normAutofit/>
              </a:bodyPr>
              <a:lstStyle/>
              <a:p>
                <a:r>
                  <a:rPr lang="en-US" dirty="0"/>
                  <a:t>The mean of the distribution of sample means will be exactly equal to the population mean, if we select all possible samples of same size from the population</a:t>
                </a:r>
              </a:p>
              <a:p>
                <a:pPr marL="0" indent="0">
                  <a:buNone/>
                </a:pPr>
                <a:r>
                  <a:rPr lang="en-US" dirty="0">
                    <a:ea typeface="Cambria Math"/>
                  </a:rPr>
                  <a:t>                                </a:t>
                </a:r>
                <a14:m>
                  <m:oMath xmlns:m="http://schemas.openxmlformats.org/officeDocument/2006/math" xmlns="">
                    <m:r>
                      <m:rPr>
                        <m:nor/>
                      </m:rPr>
                      <a:rPr lang="en-US">
                        <a:latin typeface="Cambria Math"/>
                        <a:ea typeface="Cambria Math"/>
                      </a:rPr>
                      <m:t> </m:t>
                    </m:r>
                    <m:r>
                      <m:rPr>
                        <m:nor/>
                      </m:rPr>
                      <a:rPr lang="en-US">
                        <a:latin typeface="Cambria Math"/>
                        <a:ea typeface="Cambria Math"/>
                      </a:rPr>
                      <m:t>μ</m:t>
                    </m:r>
                    <m:r>
                      <m:rPr>
                        <m:nor/>
                      </m:rPr>
                      <a:rPr lang="en-US">
                        <a:latin typeface="Cambria Math"/>
                        <a:ea typeface="Cambria Math"/>
                      </a:rPr>
                      <m:t> </m:t>
                    </m:r>
                  </m:oMath>
                </a14:m>
                <a:r>
                  <a:rPr lang="en-US" dirty="0"/>
                  <a:t>= </a:t>
                </a:r>
                <a14:m>
                  <m:oMath xmlns:m="http://schemas.openxmlformats.org/officeDocument/2006/math" xmlns="">
                    <m:sSub>
                      <m:sSubPr>
                        <m:ctrlPr>
                          <a:rPr lang="en-US" i="1">
                            <a:latin typeface="Cambria Math" panose="02040503050406030204" pitchFamily="18" charset="0"/>
                          </a:rPr>
                        </m:ctrlPr>
                      </m:sSubPr>
                      <m:e>
                        <m:r>
                          <m:rPr>
                            <m:nor/>
                          </m:rPr>
                          <a:rPr lang="en-US">
                            <a:latin typeface="Cambria Math"/>
                            <a:ea typeface="Cambria Math"/>
                          </a:rPr>
                          <m:t>μ</m:t>
                        </m:r>
                      </m:e>
                      <m:sub>
                        <m:acc>
                          <m:accPr>
                            <m:chr m:val="̅"/>
                            <m:ctrlPr>
                              <a:rPr lang="en-US" i="1">
                                <a:latin typeface="Cambria Math" panose="02040503050406030204" pitchFamily="18" charset="0"/>
                              </a:rPr>
                            </m:ctrlPr>
                          </m:accPr>
                          <m:e>
                            <m:r>
                              <m:rPr>
                                <m:nor/>
                              </m:rPr>
                              <a:rPr lang="en-US">
                                <a:latin typeface="Cambria Math"/>
                              </a:rPr>
                              <m:t>x</m:t>
                            </m:r>
                          </m:e>
                        </m:acc>
                      </m:sub>
                    </m:sSub>
                  </m:oMath>
                </a14:m>
                <a:endParaRPr lang="en-US" dirty="0"/>
              </a:p>
              <a:p>
                <a:pPr>
                  <a:spcBef>
                    <a:spcPts val="1200"/>
                  </a:spcBef>
                </a:pPr>
                <a:r>
                  <a:rPr lang="en-US" dirty="0"/>
                  <a:t>The standard deviation of the sampling distribution of the sample mean is also called the standard error of the mean</a:t>
                </a:r>
              </a:p>
              <a:p>
                <a:pPr marL="0" indent="0">
                  <a:buNone/>
                </a:pPr>
                <a:endParaRPr lang="en-US" dirty="0"/>
              </a:p>
              <a:p>
                <a:pPr marL="0" indent="0">
                  <a:buNone/>
                </a:pPr>
                <a:endParaRPr lang="en-US" dirty="0"/>
              </a:p>
              <a:p>
                <a:r>
                  <a:rPr lang="en-US" dirty="0"/>
                  <a:t>There will be less dispersion in the sampling distribution of the sample mean, </a:t>
                </a:r>
                <a14:m>
                  <m:oMath xmlns:m="http://schemas.openxmlformats.org/officeDocument/2006/math" xmlns="">
                    <m:r>
                      <m:rPr>
                        <m:nor/>
                      </m:rPr>
                      <a:rPr lang="en-US">
                        <a:latin typeface="Cambria Math"/>
                        <a:ea typeface="Cambria Math"/>
                      </a:rPr>
                      <m:t>σ</m:t>
                    </m:r>
                    <m:r>
                      <m:rPr>
                        <m:nor/>
                      </m:rPr>
                      <a:rPr lang="en-US">
                        <a:latin typeface="Cambria Math"/>
                        <a:ea typeface="Cambria Math"/>
                      </a:rPr>
                      <m:t>/</m:t>
                    </m:r>
                    <m:rad>
                      <m:radPr>
                        <m:degHide m:val="on"/>
                        <m:ctrlPr>
                          <a:rPr lang="en-US" i="1">
                            <a:latin typeface="Cambria Math" panose="02040503050406030204" pitchFamily="18" charset="0"/>
                            <a:ea typeface="Cambria Math"/>
                          </a:rPr>
                        </m:ctrlPr>
                      </m:radPr>
                      <m:deg/>
                      <m:e>
                        <m:r>
                          <m:rPr>
                            <m:nor/>
                          </m:rPr>
                          <a:rPr lang="en-US">
                            <a:latin typeface="Cambria Math"/>
                            <a:ea typeface="Cambria Math"/>
                          </a:rPr>
                          <m:t>n</m:t>
                        </m:r>
                      </m:e>
                    </m:rad>
                  </m:oMath>
                </a14:m>
                <a:r>
                  <a:rPr lang="en-US" dirty="0"/>
                  <a:t>, than in the population </a:t>
                </a:r>
                <a14:m>
                  <m:oMath xmlns:m="http://schemas.openxmlformats.org/officeDocument/2006/math" xmlns="">
                    <m:r>
                      <m:rPr>
                        <m:nor/>
                      </m:rPr>
                      <a:rPr lang="en-US">
                        <a:latin typeface="Cambria Math"/>
                        <a:ea typeface="Cambria Math"/>
                      </a:rPr>
                      <m:t>σ</m:t>
                    </m:r>
                  </m:oMath>
                </a14:m>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sz="quarter" idx="1"/>
              </p:nvPr>
            </p:nvSpPr>
            <p:spPr>
              <a:xfrm>
                <a:off x="457200" y="1219200"/>
                <a:ext cx="8229600" cy="4937760"/>
              </a:xfrm>
              <a:blipFill rotWithShape="1">
                <a:blip r:embed="rId3"/>
                <a:stretch>
                  <a:fillRect l="-593" t="-1111" r="-1556"/>
                </a:stretch>
              </a:blipFill>
            </p:spPr>
            <p:txBody>
              <a:bodyPr/>
              <a:lstStyle/>
              <a:p>
                <a:r>
                  <a:rPr lang="en-US">
                    <a:noFill/>
                  </a:rPr>
                  <a:t> </a:t>
                </a:r>
              </a:p>
            </p:txBody>
          </p:sp>
        </mc:Fallback>
      </mc:AlternateContent>
      <p:sp>
        <p:nvSpPr>
          <p:cNvPr id="6" name="Slide Number Placeholder 5"/>
          <p:cNvSpPr>
            <a:spLocks noGrp="1"/>
          </p:cNvSpPr>
          <p:nvPr>
            <p:ph type="sldNum" sz="quarter" idx="12"/>
          </p:nvPr>
        </p:nvSpPr>
        <p:spPr/>
        <p:txBody>
          <a:bodyPr/>
          <a:lstStyle/>
          <a:p>
            <a:r>
              <a:rPr lang="en-US" dirty="0"/>
              <a:t>8-</a:t>
            </a:r>
            <a:fld id="{F38DF745-7D3F-47F4-83A3-874385CFAA69}" type="slidenum">
              <a:rPr lang="en-US" smtClean="0"/>
              <a:pPr/>
              <a:t>19</a:t>
            </a:fld>
            <a:endParaRPr lang="en-US" dirty="0"/>
          </a:p>
        </p:txBody>
      </p:sp>
      <p:pic>
        <p:nvPicPr>
          <p:cNvPr id="4" name="Picture 3" descr="Screen Shot 2020-10-30 at 9.52.5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962400"/>
            <a:ext cx="9144000" cy="875489"/>
          </a:xfrm>
          <a:prstGeom prst="rect">
            <a:avLst/>
          </a:prstGeom>
        </p:spPr>
      </p:pic>
    </p:spTree>
    <p:extLst>
      <p:ext uri="{BB962C8B-B14F-4D97-AF65-F5344CB8AC3E}">
        <p14:creationId xmlns:p14="http://schemas.microsoft.com/office/powerpoint/2010/main" val="44517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3" name="Content Placeholder 2"/>
          <p:cNvSpPr>
            <a:spLocks noGrp="1"/>
          </p:cNvSpPr>
          <p:nvPr>
            <p:ph sz="quarter" idx="1"/>
          </p:nvPr>
        </p:nvSpPr>
        <p:spPr/>
        <p:txBody>
          <a:bodyPr>
            <a:normAutofit fontScale="92500" lnSpcReduction="20000"/>
          </a:bodyPr>
          <a:lstStyle/>
          <a:p>
            <a:pPr marL="0" indent="0" defTabSz="1143000">
              <a:buNone/>
            </a:pPr>
            <a:r>
              <a:rPr lang="en-US" sz="3300" dirty="0">
                <a:solidFill>
                  <a:schemeClr val="accent1"/>
                </a:solidFill>
              </a:rPr>
              <a:t>LO8-1	</a:t>
            </a:r>
            <a:r>
              <a:rPr lang="en-US" sz="3300" dirty="0"/>
              <a:t>Explain why populations are sampled and 	describe four methods to sample a 	population</a:t>
            </a:r>
          </a:p>
          <a:p>
            <a:pPr marL="0" indent="0" defTabSz="1143000">
              <a:buNone/>
            </a:pPr>
            <a:r>
              <a:rPr lang="en-US" sz="3300" dirty="0">
                <a:solidFill>
                  <a:schemeClr val="accent1"/>
                </a:solidFill>
              </a:rPr>
              <a:t>LO8-2	</a:t>
            </a:r>
            <a:r>
              <a:rPr lang="en-US" sz="3300" dirty="0"/>
              <a:t>Define sampling error</a:t>
            </a:r>
          </a:p>
          <a:p>
            <a:pPr marL="0" indent="0" defTabSz="1143000">
              <a:buNone/>
            </a:pPr>
            <a:r>
              <a:rPr lang="en-US" sz="3300" dirty="0">
                <a:solidFill>
                  <a:schemeClr val="accent1"/>
                </a:solidFill>
              </a:rPr>
              <a:t>LO8-3	</a:t>
            </a:r>
            <a:r>
              <a:rPr lang="en-US" sz="3300" dirty="0"/>
              <a:t>Explain the sampling distribution of the 	sample mean.</a:t>
            </a:r>
          </a:p>
          <a:p>
            <a:pPr marL="0" indent="0" defTabSz="1143000">
              <a:buNone/>
            </a:pPr>
            <a:r>
              <a:rPr lang="en-US" sz="3300" dirty="0">
                <a:solidFill>
                  <a:schemeClr val="accent1"/>
                </a:solidFill>
              </a:rPr>
              <a:t>LO8-4	</a:t>
            </a:r>
            <a:r>
              <a:rPr lang="en-US" sz="3300" dirty="0"/>
              <a:t>Explain how the central limit theorem 	applies to the sampling distribution of the 	sample mean</a:t>
            </a:r>
          </a:p>
          <a:p>
            <a:pPr marL="0" indent="0" defTabSz="1143000">
              <a:buNone/>
            </a:pPr>
            <a:r>
              <a:rPr lang="en-US" sz="3300" dirty="0">
                <a:solidFill>
                  <a:schemeClr val="accent1"/>
                </a:solidFill>
              </a:rPr>
              <a:t>LO8-5</a:t>
            </a:r>
            <a:r>
              <a:rPr lang="en-US" sz="3300" dirty="0"/>
              <a:t>	Apply the central limit theorem to 	calculate probabilities</a:t>
            </a:r>
          </a:p>
          <a:p>
            <a:pPr marL="0" indent="0" defTabSz="1143000">
              <a:buNone/>
            </a:pPr>
            <a:endParaRPr lang="en-US" sz="3300"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Sampling Distribution of the Sample Mean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If the population follows a normal distribution, the sampling distribution of the sample mean will also follow the normal distribution for samples of any size</a:t>
            </a:r>
          </a:p>
          <a:p>
            <a:r>
              <a:rPr lang="en-US" dirty="0"/>
              <a:t>If the population is not normally distributed, the sampling distribution of the sample mean will approach a normal distribution when the sample size is at least 30</a:t>
            </a:r>
          </a:p>
          <a:p>
            <a:r>
              <a:rPr lang="en-US" dirty="0"/>
              <a:t>Assume the population standard deviation is known</a:t>
            </a:r>
          </a:p>
          <a:p>
            <a:r>
              <a:rPr lang="en-US" dirty="0"/>
              <a:t>To determine the probability that a sample mean falls in a particular region, use the following formula:</a:t>
            </a:r>
          </a:p>
          <a:p>
            <a:pPr marL="0" indent="0">
              <a:buNone/>
            </a:pPr>
            <a:endParaRPr lang="en-US" dirty="0"/>
          </a:p>
        </p:txBody>
      </p:sp>
      <p:sp>
        <p:nvSpPr>
          <p:cNvPr id="6" name="Slide Number Placeholder 5"/>
          <p:cNvSpPr>
            <a:spLocks noGrp="1"/>
          </p:cNvSpPr>
          <p:nvPr>
            <p:ph type="sldNum" sz="quarter" idx="12"/>
          </p:nvPr>
        </p:nvSpPr>
        <p:spPr/>
        <p:txBody>
          <a:bodyPr/>
          <a:lstStyle/>
          <a:p>
            <a:r>
              <a:rPr lang="en-US" dirty="0"/>
              <a:t>8-</a:t>
            </a:r>
            <a:fld id="{F38DF745-7D3F-47F4-83A3-874385CFAA69}" type="slidenum">
              <a:rPr lang="en-US" smtClean="0"/>
              <a:pPr/>
              <a:t>20</a:t>
            </a:fld>
            <a:endParaRPr lang="en-US" dirty="0"/>
          </a:p>
        </p:txBody>
      </p:sp>
      <p:pic>
        <p:nvPicPr>
          <p:cNvPr id="5" name="Picture 4">
            <a:extLst>
              <a:ext uri="{FF2B5EF4-FFF2-40B4-BE49-F238E27FC236}">
                <a16:creationId xmlns:a16="http://schemas.microsoft.com/office/drawing/2014/main" xmlns="" id="{B5F1CEA0-B60D-4107-8E42-7A44BBFC9153}"/>
              </a:ext>
            </a:extLst>
          </p:cNvPr>
          <p:cNvPicPr>
            <a:picLocks noChangeAspect="1"/>
          </p:cNvPicPr>
          <p:nvPr/>
        </p:nvPicPr>
        <p:blipFill>
          <a:blip r:embed="rId3"/>
          <a:stretch>
            <a:fillRect/>
          </a:stretch>
        </p:blipFill>
        <p:spPr>
          <a:xfrm>
            <a:off x="609600" y="5200650"/>
            <a:ext cx="8022378" cy="956310"/>
          </a:xfrm>
          <a:prstGeom prst="rect">
            <a:avLst/>
          </a:prstGeom>
        </p:spPr>
      </p:pic>
    </p:spTree>
    <p:extLst>
      <p:ext uri="{BB962C8B-B14F-4D97-AF65-F5344CB8AC3E}">
        <p14:creationId xmlns:p14="http://schemas.microsoft.com/office/powerpoint/2010/main" val="878663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Using the Sampling Distribution Example</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TextBox 6"/>
          <p:cNvSpPr txBox="1"/>
          <p:nvPr/>
        </p:nvSpPr>
        <p:spPr>
          <a:xfrm>
            <a:off x="822960" y="1295400"/>
            <a:ext cx="7498080" cy="2585323"/>
          </a:xfrm>
          <a:prstGeom prst="rect">
            <a:avLst/>
          </a:prstGeom>
          <a:solidFill>
            <a:schemeClr val="bg2"/>
          </a:solidFill>
          <a:ln>
            <a:solidFill>
              <a:schemeClr val="accent6"/>
            </a:solidFill>
          </a:ln>
        </p:spPr>
        <p:txBody>
          <a:bodyPr wrap="square" rtlCol="0">
            <a:spAutoFit/>
          </a:bodyPr>
          <a:lstStyle/>
          <a:p>
            <a:r>
              <a:rPr lang="en-US" dirty="0"/>
              <a:t>The Quality Assurance Dept. for Cola, Inc. maintains records regarding the amount of cola in its jumbo bottle. The actual amount of cola in each bottle varies a small amount from one bottle to another. Records indicate the amounts of cola follow the normal distribution, the mean amount of cola in the bottles is 31.2 ounces, and the standard deviation is 0.4 ounces. </a:t>
            </a:r>
            <a:r>
              <a:rPr lang="en-US" dirty="0" smtClean="0"/>
              <a:t>At </a:t>
            </a:r>
            <a:r>
              <a:rPr lang="en-US" dirty="0"/>
              <a:t>8 a.m. today, the quality technician randomly selected 16 bottles from the filling line. The mean amount was 31.38 ounces. Is this an unlikely result? Is it a likely the process is putting too much soda in the bottle? Is the sampling error of 0.18 ounce unusual?</a:t>
            </a:r>
          </a:p>
        </p:txBody>
      </p:sp>
      <mc:AlternateContent xmlns:mc="http://schemas.openxmlformats.org/markup-compatibility/2006" xmlns:a14="http://schemas.microsoft.com/office/drawing/2010/main">
        <mc:Choice Requires="a14">
          <p:sp>
            <p:nvSpPr>
              <p:cNvPr id="8" name="TextBox 7"/>
              <p:cNvSpPr txBox="1"/>
              <p:nvPr/>
            </p:nvSpPr>
            <p:spPr>
              <a:xfrm>
                <a:off x="990600" y="4191000"/>
                <a:ext cx="3291840" cy="591572"/>
              </a:xfrm>
              <a:prstGeom prst="rect">
                <a:avLst/>
              </a:prstGeom>
              <a:solidFill>
                <a:schemeClr val="bg2"/>
              </a:solidFill>
              <a:ln>
                <a:solidFill>
                  <a:schemeClr val="accent6"/>
                </a:solidFill>
              </a:ln>
            </p:spPr>
            <p:txBody>
              <a:bodyPr wrap="square" rtlCol="0">
                <a:spAutoFit/>
              </a:bodyPr>
              <a:lstStyle/>
              <a:p>
                <a:r>
                  <a:rPr lang="en-US" dirty="0"/>
                  <a:t>z = </a:t>
                </a:r>
                <a14:m>
                  <m:oMath xmlns:m="http://schemas.openxmlformats.org/officeDocument/2006/math" xmlns="">
                    <m:f>
                      <m:fPr>
                        <m:ctrlPr>
                          <a:rPr lang="en-US" i="1" smtClean="0">
                            <a:latin typeface="Cambria Math" panose="02040503050406030204" pitchFamily="18" charset="0"/>
                          </a:rPr>
                        </m:ctrlPr>
                      </m:fPr>
                      <m:num>
                        <m:acc>
                          <m:accPr>
                            <m:chr m:val="̅"/>
                            <m:ctrlPr>
                              <a:rPr lang="en-US" i="1" smtClean="0">
                                <a:latin typeface="Cambria Math" panose="02040503050406030204" pitchFamily="18" charset="0"/>
                              </a:rPr>
                            </m:ctrlPr>
                          </m:accPr>
                          <m:e>
                            <m:r>
                              <m:rPr>
                                <m:nor/>
                              </m:rPr>
                              <a:rPr lang="en-US" b="0" i="0" smtClean="0">
                                <a:latin typeface="Cambria Math"/>
                              </a:rPr>
                              <m:t>x</m:t>
                            </m:r>
                          </m:e>
                        </m:acc>
                        <m:r>
                          <a:rPr lang="en-US" b="0" i="1" smtClean="0">
                            <a:latin typeface="Cambria Math"/>
                          </a:rPr>
                          <m:t> </m:t>
                        </m:r>
                        <m:r>
                          <m:rPr>
                            <m:nor/>
                          </m:rPr>
                          <a:rPr lang="en-US" b="0" i="0" smtClean="0">
                            <a:latin typeface="Cambria Math"/>
                            <a:ea typeface="Cambria Math"/>
                          </a:rPr>
                          <m:t>− </m:t>
                        </m:r>
                        <m:r>
                          <m:rPr>
                            <m:nor/>
                          </m:rPr>
                          <a:rPr lang="en-US" b="0" i="0" smtClean="0">
                            <a:latin typeface="Cambria Math"/>
                            <a:ea typeface="Cambria Math"/>
                          </a:rPr>
                          <m:t>μ</m:t>
                        </m:r>
                      </m:num>
                      <m:den>
                        <m:r>
                          <m:rPr>
                            <m:nor/>
                          </m:rPr>
                          <a:rPr lang="en-US" i="0" smtClean="0">
                            <a:latin typeface="Cambria Math"/>
                            <a:ea typeface="Cambria Math"/>
                          </a:rPr>
                          <m:t>σ</m:t>
                        </m:r>
                        <m:r>
                          <m:rPr>
                            <m:nor/>
                          </m:rPr>
                          <a:rPr lang="en-US" b="0" i="0" smtClean="0">
                            <a:latin typeface="Cambria Math"/>
                            <a:ea typeface="Cambria Math"/>
                          </a:rPr>
                          <m:t>/</m:t>
                        </m:r>
                        <m:rad>
                          <m:radPr>
                            <m:degHide m:val="on"/>
                            <m:ctrlPr>
                              <a:rPr lang="en-US" b="0" i="1" smtClean="0">
                                <a:latin typeface="Cambria Math" panose="02040503050406030204" pitchFamily="18" charset="0"/>
                                <a:ea typeface="Cambria Math"/>
                              </a:rPr>
                            </m:ctrlPr>
                          </m:radPr>
                          <m:deg/>
                          <m:e>
                            <m:r>
                              <m:rPr>
                                <m:nor/>
                              </m:rPr>
                              <a:rPr lang="en-US" b="0" i="0" smtClean="0">
                                <a:latin typeface="Cambria Math"/>
                                <a:ea typeface="Cambria Math"/>
                              </a:rPr>
                              <m:t>n</m:t>
                            </m:r>
                          </m:e>
                        </m:rad>
                      </m:den>
                    </m:f>
                  </m:oMath>
                </a14:m>
                <a:r>
                  <a:rPr lang="en-US" dirty="0"/>
                  <a:t>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31.38 −31.20</m:t>
                        </m:r>
                      </m:num>
                      <m:den>
                        <m:r>
                          <a:rPr lang="en-US" b="0" i="1" smtClean="0">
                            <a:latin typeface="Cambria Math"/>
                          </a:rPr>
                          <m:t>0.4/</m:t>
                        </m:r>
                        <m:rad>
                          <m:radPr>
                            <m:degHide m:val="on"/>
                            <m:ctrlPr>
                              <a:rPr lang="en-US" b="0" i="1" smtClean="0">
                                <a:latin typeface="Cambria Math" panose="02040503050406030204" pitchFamily="18" charset="0"/>
                              </a:rPr>
                            </m:ctrlPr>
                          </m:radPr>
                          <m:deg/>
                          <m:e>
                            <m:r>
                              <a:rPr lang="en-US" b="0" i="1" smtClean="0">
                                <a:latin typeface="Cambria Math"/>
                              </a:rPr>
                              <m:t>16</m:t>
                            </m:r>
                          </m:e>
                        </m:rad>
                      </m:den>
                    </m:f>
                  </m:oMath>
                </a14:m>
                <a:r>
                  <a:rPr lang="en-US" dirty="0"/>
                  <a:t>  = 1.80</a:t>
                </a:r>
              </a:p>
            </p:txBody>
          </p:sp>
        </mc:Choice>
        <mc:Fallback xmlns="">
          <p:sp>
            <p:nvSpPr>
              <p:cNvPr id="8" name="TextBox 7"/>
              <p:cNvSpPr txBox="1">
                <a:spLocks noRot="1" noChangeAspect="1" noMove="1" noResize="1" noEditPoints="1" noAdjustHandles="1" noChangeArrowheads="1" noChangeShapeType="1" noTextEdit="1"/>
              </p:cNvSpPr>
              <p:nvPr/>
            </p:nvSpPr>
            <p:spPr>
              <a:xfrm>
                <a:off x="990600" y="4191000"/>
                <a:ext cx="3291840" cy="591572"/>
              </a:xfrm>
              <a:prstGeom prst="rect">
                <a:avLst/>
              </a:prstGeom>
              <a:blipFill>
                <a:blip r:embed="rId3"/>
                <a:stretch>
                  <a:fillRect l="-1476" b="-3030"/>
                </a:stretch>
              </a:blipFill>
              <a:ln>
                <a:solidFill>
                  <a:schemeClr val="accent6"/>
                </a:solidFill>
              </a:ln>
            </p:spPr>
            <p:txBody>
              <a:bodyPr/>
              <a:lstStyle/>
              <a:p>
                <a:r>
                  <a:rPr lang="en-US">
                    <a:noFill/>
                  </a:rPr>
                  <a:t> </a:t>
                </a:r>
              </a:p>
            </p:txBody>
          </p:sp>
        </mc:Fallback>
      </mc:AlternateContent>
      <p:sp>
        <p:nvSpPr>
          <p:cNvPr id="11" name="TextBox 10"/>
          <p:cNvSpPr txBox="1"/>
          <p:nvPr/>
        </p:nvSpPr>
        <p:spPr>
          <a:xfrm>
            <a:off x="990600" y="4953000"/>
            <a:ext cx="3291840" cy="1200329"/>
          </a:xfrm>
          <a:prstGeom prst="rect">
            <a:avLst/>
          </a:prstGeom>
          <a:solidFill>
            <a:schemeClr val="bg2"/>
          </a:solidFill>
          <a:ln>
            <a:solidFill>
              <a:schemeClr val="accent6"/>
            </a:solidFill>
          </a:ln>
        </p:spPr>
        <p:txBody>
          <a:bodyPr wrap="square" rtlCol="0">
            <a:spAutoFit/>
          </a:bodyPr>
          <a:lstStyle/>
          <a:p>
            <a:r>
              <a:rPr lang="en-US" dirty="0"/>
              <a:t>We conclude that it is unlikely; there is less than a 4% chance. The process is putting too much soda in the bottles.</a:t>
            </a:r>
          </a:p>
        </p:txBody>
      </p:sp>
      <p:sp>
        <p:nvSpPr>
          <p:cNvPr id="2" name="Slide Number Placeholder 1"/>
          <p:cNvSpPr>
            <a:spLocks noGrp="1"/>
          </p:cNvSpPr>
          <p:nvPr>
            <p:ph type="sldNum" sz="quarter" idx="12"/>
          </p:nvPr>
        </p:nvSpPr>
        <p:spPr/>
        <p:txBody>
          <a:bodyPr/>
          <a:lstStyle/>
          <a:p>
            <a:r>
              <a:rPr lang="en-US" dirty="0"/>
              <a:t>8-</a:t>
            </a:r>
            <a:fld id="{A68F1C3D-7991-4430-8FD2-6BE0AA8A1311}" type="slidenum">
              <a:rPr lang="en-US" smtClean="0"/>
              <a:pPr/>
              <a:t>21</a:t>
            </a:fld>
            <a:endParaRPr lang="en-US" dirty="0"/>
          </a:p>
        </p:txBody>
      </p:sp>
      <p:pic>
        <p:nvPicPr>
          <p:cNvPr id="4" name="Picture 3">
            <a:extLst>
              <a:ext uri="{FF2B5EF4-FFF2-40B4-BE49-F238E27FC236}">
                <a16:creationId xmlns:a16="http://schemas.microsoft.com/office/drawing/2014/main" xmlns="" id="{5BA96010-AFE7-4024-AD47-AE3009761B35}"/>
              </a:ext>
            </a:extLst>
          </p:cNvPr>
          <p:cNvPicPr>
            <a:picLocks noChangeAspect="1"/>
          </p:cNvPicPr>
          <p:nvPr/>
        </p:nvPicPr>
        <p:blipFill>
          <a:blip r:embed="rId4"/>
          <a:stretch>
            <a:fillRect/>
          </a:stretch>
        </p:blipFill>
        <p:spPr>
          <a:xfrm>
            <a:off x="4495800" y="4065332"/>
            <a:ext cx="4191000" cy="2195837"/>
          </a:xfrm>
          <a:prstGeom prst="rect">
            <a:avLst/>
          </a:prstGeom>
        </p:spPr>
      </p:pic>
    </p:spTree>
    <p:extLst>
      <p:ext uri="{BB962C8B-B14F-4D97-AF65-F5344CB8AC3E}">
        <p14:creationId xmlns:p14="http://schemas.microsoft.com/office/powerpoint/2010/main" val="36220460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8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940552" cy="274320"/>
          </a:xfrm>
        </p:spPr>
        <p:txBody>
          <a:bodyPr/>
          <a:lstStyle/>
          <a:p>
            <a:r>
              <a:rPr lang="en-US" smtClean="0">
                <a:solidFill>
                  <a:schemeClr val="bg1"/>
                </a:solidFill>
              </a:rPr>
              <a:t>Copyright © 2022 McGraw-Hill Education. All rights reserved. No reproduction or distribution without the prior written consent of McGraw-Hill Education. </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8-</a:t>
            </a:r>
            <a:fld id="{A68F1C3D-7991-4430-8FD2-6BE0AA8A1311}" type="slidenum">
              <a:rPr lang="en-US" smtClean="0">
                <a:solidFill>
                  <a:schemeClr val="bg1"/>
                </a:solidFill>
              </a:rPr>
              <a:t>22</a:t>
            </a:fld>
            <a:endParaRPr lang="en-US" dirty="0">
              <a:solidFill>
                <a:schemeClr val="bg1"/>
              </a:solidFill>
            </a:endParaRPr>
          </a:p>
        </p:txBody>
      </p:sp>
    </p:spTree>
    <p:extLst>
      <p:ext uri="{BB962C8B-B14F-4D97-AF65-F5344CB8AC3E}">
        <p14:creationId xmlns:p14="http://schemas.microsoft.com/office/powerpoint/2010/main" val="2280603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8-</a:t>
            </a:r>
            <a:fld id="{F38DF745-7D3F-47F4-83A3-874385CFAA69}" type="slidenum">
              <a:rPr lang="en-US" smtClean="0"/>
              <a:pPr/>
              <a:t>23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sz="2400" dirty="0"/>
              <a:t>The following is a list of 24 Marco’s Pizza stores in Lucas County. The stores are identified by numbering them 00 through 23. Also noted is whether the store is corporate owned (C) or manager owned (M). A sample of four locations is to be selected and inspected for customer convenience, safety, cleanliness, and other features. </a:t>
            </a:r>
          </a:p>
          <a:p>
            <a:pPr marL="0" indent="0">
              <a:buNone/>
            </a:pPr>
            <a:endParaRPr lang="en-US"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LO8-1 </a:t>
            </a:r>
          </a:p>
        </p:txBody>
      </p:sp>
      <p:pic>
        <p:nvPicPr>
          <p:cNvPr id="7" name="Picture 6" descr="Screen Shot 2020-10-30 at 10.37.30 A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400" y="3505200"/>
            <a:ext cx="6019800" cy="2788412"/>
          </a:xfrm>
          <a:prstGeom prst="rect">
            <a:avLst/>
          </a:prstGeom>
        </p:spPr>
      </p:pic>
    </p:spTree>
    <p:extLst>
      <p:ext uri="{BB962C8B-B14F-4D97-AF65-F5344CB8AC3E}">
        <p14:creationId xmlns:p14="http://schemas.microsoft.com/office/powerpoint/2010/main" val="2569592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 (continued)</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8-</a:t>
            </a:r>
            <a:fld id="{F38DF745-7D3F-47F4-83A3-874385CFAA69}" type="slidenum">
              <a:rPr lang="en-US" smtClean="0"/>
              <a:pPr/>
              <a:t>24</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514350" indent="-514350">
              <a:buFont typeface="+mj-lt"/>
              <a:buAutoNum type="alphaLcPeriod"/>
            </a:pPr>
            <a:r>
              <a:rPr lang="en-US" sz="2000" dirty="0"/>
              <a:t>The random numbers selected are 08, 18, 11, 54, 02, 41, and 54. Which stores are selected? </a:t>
            </a:r>
          </a:p>
          <a:p>
            <a:pPr marL="514350" indent="-514350">
              <a:buFont typeface="+mj-lt"/>
              <a:buAutoNum type="alphaLcPeriod"/>
            </a:pPr>
            <a:r>
              <a:rPr lang="en-US" sz="2000" dirty="0"/>
              <a:t>Using a random number table (Appendix B.4) or statistical software, select your own sample of locations. </a:t>
            </a:r>
          </a:p>
          <a:p>
            <a:pPr marL="514350" indent="-514350">
              <a:buFont typeface="+mj-lt"/>
              <a:buAutoNum type="alphaLcPeriod"/>
            </a:pPr>
            <a:r>
              <a:rPr lang="en-US" sz="2000" dirty="0"/>
              <a:t>Using systematic random sampling, every seventh location is selected starting with the third store in the list. Which locations will be included in the sample? </a:t>
            </a:r>
          </a:p>
          <a:p>
            <a:pPr marL="514350" indent="-514350">
              <a:buFont typeface="+mj-lt"/>
              <a:buAutoNum type="alphaLcPeriod"/>
            </a:pPr>
            <a:r>
              <a:rPr lang="en-US" sz="2000" dirty="0"/>
              <a:t>Using stratified random sampling, select three locations. Two should be corporate owned and one should be manager owned.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LO8-1 </a:t>
            </a:r>
          </a:p>
        </p:txBody>
      </p:sp>
      <p:pic>
        <p:nvPicPr>
          <p:cNvPr id="8" name="Picture 7" descr="Screen Shot 2020-10-30 at 10.37.30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4267200"/>
            <a:ext cx="4419600" cy="2047189"/>
          </a:xfrm>
          <a:prstGeom prst="rect">
            <a:avLst/>
          </a:prstGeom>
        </p:spPr>
      </p:pic>
    </p:spTree>
    <p:extLst>
      <p:ext uri="{BB962C8B-B14F-4D97-AF65-F5344CB8AC3E}">
        <p14:creationId xmlns:p14="http://schemas.microsoft.com/office/powerpoint/2010/main" val="1151054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8-</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population consists of the following five values: 12, 12, 14, 15, and 20. </a:t>
            </a:r>
          </a:p>
          <a:p>
            <a:pPr marL="0" indent="0">
              <a:buNone/>
            </a:pPr>
            <a:endParaRPr lang="en-US" dirty="0"/>
          </a:p>
          <a:p>
            <a:pPr marL="514350" indent="-514350">
              <a:buFont typeface="+mj-lt"/>
              <a:buAutoNum type="alphaLcPeriod"/>
            </a:pPr>
            <a:r>
              <a:rPr lang="en-US" dirty="0"/>
              <a:t>List all samples of size 3, and compute the mean of each sample. </a:t>
            </a:r>
          </a:p>
          <a:p>
            <a:pPr marL="514350" indent="-514350">
              <a:buFont typeface="+mj-lt"/>
              <a:buAutoNum type="alphaLcPeriod"/>
            </a:pPr>
            <a:r>
              <a:rPr lang="en-US" dirty="0"/>
              <a:t>Compute the mean of the distribution of sample means and the population mean. Compare the two values. </a:t>
            </a:r>
          </a:p>
          <a:p>
            <a:pPr marL="514350" indent="-514350">
              <a:buFont typeface="+mj-lt"/>
              <a:buAutoNum type="alphaLcPeriod"/>
            </a:pPr>
            <a:r>
              <a:rPr lang="en-US" dirty="0"/>
              <a:t>Compare the dispersion in the population with that of the sample means.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LO8-2 </a:t>
            </a:r>
          </a:p>
        </p:txBody>
      </p:sp>
    </p:spTree>
    <p:extLst>
      <p:ext uri="{BB962C8B-B14F-4D97-AF65-F5344CB8AC3E}">
        <p14:creationId xmlns:p14="http://schemas.microsoft.com/office/powerpoint/2010/main" val="36907126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8-</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Appendix B.4 is a table of random numbers that are uniformly distributed. Hence, each digit from 0 to 9 has the same likelihood of occurrence. </a:t>
            </a:r>
          </a:p>
          <a:p>
            <a:pPr marL="514350" indent="-514350">
              <a:buFont typeface="+mj-lt"/>
              <a:buAutoNum type="alphaLcPeriod"/>
            </a:pPr>
            <a:r>
              <a:rPr lang="en-US" sz="2000" dirty="0"/>
              <a:t>Draw a graph showing the population distribution of random numbers. What is the population mean? </a:t>
            </a:r>
          </a:p>
          <a:p>
            <a:pPr marL="514350" indent="-514350">
              <a:buFont typeface="+mj-lt"/>
              <a:buAutoNum type="alphaLcPeriod"/>
            </a:pPr>
            <a:r>
              <a:rPr lang="en-US" sz="2000" dirty="0"/>
              <a:t>Following are the first 10 rows of five digits from the table of random numbers in Appendix B.4. Assume that these are 10 random samples of five values each. Determine the mean </a:t>
            </a:r>
            <a:br>
              <a:rPr lang="en-US" sz="2000" dirty="0"/>
            </a:br>
            <a:r>
              <a:rPr lang="en-US" sz="2000" dirty="0"/>
              <a:t>of each sample and plot the means on </a:t>
            </a:r>
            <a:br>
              <a:rPr lang="en-US" sz="2000" dirty="0"/>
            </a:br>
            <a:r>
              <a:rPr lang="en-US" sz="2000" dirty="0"/>
              <a:t>a chart similar to Chart 8–4. Compare </a:t>
            </a:r>
            <a:br>
              <a:rPr lang="en-US" sz="2000" dirty="0"/>
            </a:br>
            <a:r>
              <a:rPr lang="en-US" sz="2000" dirty="0"/>
              <a:t>the mean of the sampling distribution </a:t>
            </a:r>
            <a:br>
              <a:rPr lang="en-US" sz="2000" dirty="0"/>
            </a:br>
            <a:r>
              <a:rPr lang="en-US" sz="2000" dirty="0"/>
              <a:t>of the sample mean with the </a:t>
            </a:r>
            <a:br>
              <a:rPr lang="en-US" sz="2000" dirty="0"/>
            </a:br>
            <a:r>
              <a:rPr lang="en-US" sz="2000" dirty="0"/>
              <a:t>population mean.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LO8-3 </a:t>
            </a:r>
          </a:p>
        </p:txBody>
      </p:sp>
      <p:pic>
        <p:nvPicPr>
          <p:cNvPr id="7" name="Picture 6">
            <a:extLst>
              <a:ext uri="{FF2B5EF4-FFF2-40B4-BE49-F238E27FC236}">
                <a16:creationId xmlns:a16="http://schemas.microsoft.com/office/drawing/2014/main" xmlns="" id="{2E5E53E2-C7B4-4F33-972D-8A75DD54AB5F}"/>
              </a:ext>
            </a:extLst>
          </p:cNvPr>
          <p:cNvPicPr>
            <a:picLocks noChangeAspect="1"/>
          </p:cNvPicPr>
          <p:nvPr/>
        </p:nvPicPr>
        <p:blipFill>
          <a:blip r:embed="rId3"/>
          <a:stretch>
            <a:fillRect/>
          </a:stretch>
        </p:blipFill>
        <p:spPr>
          <a:xfrm>
            <a:off x="5287446" y="3861435"/>
            <a:ext cx="3399354" cy="2295525"/>
          </a:xfrm>
          <a:prstGeom prst="rect">
            <a:avLst/>
          </a:prstGeom>
        </p:spPr>
      </p:pic>
    </p:spTree>
    <p:extLst>
      <p:ext uri="{BB962C8B-B14F-4D97-AF65-F5344CB8AC3E}">
        <p14:creationId xmlns:p14="http://schemas.microsoft.com/office/powerpoint/2010/main" val="15136676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8-</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85000" lnSpcReduction="20000"/>
          </a:bodyPr>
          <a:lstStyle/>
          <a:p>
            <a:r>
              <a:rPr lang="en-US" dirty="0"/>
              <a:t>A normal population has a mean of $60 and standard deviation of $12. You select random samples of nine. </a:t>
            </a:r>
          </a:p>
          <a:p>
            <a:endParaRPr lang="en-US" dirty="0"/>
          </a:p>
          <a:p>
            <a:pPr marL="514350" indent="-514350">
              <a:buFont typeface="+mj-lt"/>
              <a:buAutoNum type="alphaLcPeriod"/>
            </a:pPr>
            <a:r>
              <a:rPr lang="en-US" dirty="0"/>
              <a:t>Apply the central limit theorem to describe the sampling distribution of the sample mean with </a:t>
            </a:r>
            <a:r>
              <a:rPr lang="en-US" i="1" dirty="0"/>
              <a:t>n </a:t>
            </a:r>
            <a:r>
              <a:rPr lang="en-US" dirty="0"/>
              <a:t>= 9. With the small sample size, what condition is necessary to apply the central limit theorem? </a:t>
            </a:r>
          </a:p>
          <a:p>
            <a:pPr marL="514350" indent="-514350">
              <a:buFont typeface="+mj-lt"/>
              <a:buAutoNum type="alphaLcPeriod"/>
            </a:pPr>
            <a:r>
              <a:rPr lang="en-US" dirty="0"/>
              <a:t>What is the standard error of the sampling distribution of sample means? </a:t>
            </a:r>
          </a:p>
          <a:p>
            <a:pPr marL="514350" indent="-514350">
              <a:buFont typeface="+mj-lt"/>
              <a:buAutoNum type="alphaLcPeriod"/>
            </a:pPr>
            <a:r>
              <a:rPr lang="en-US" dirty="0"/>
              <a:t>What is the probability that a sample mean is greater than $63? </a:t>
            </a:r>
          </a:p>
          <a:p>
            <a:pPr marL="514350" indent="-514350">
              <a:buFont typeface="+mj-lt"/>
              <a:buAutoNum type="alphaLcPeriod"/>
            </a:pPr>
            <a:r>
              <a:rPr lang="en-US" dirty="0"/>
              <a:t>What is the probability that a sample mean is less than $56? </a:t>
            </a:r>
          </a:p>
          <a:p>
            <a:pPr marL="514350" indent="-514350">
              <a:buFont typeface="+mj-lt"/>
              <a:buAutoNum type="alphaLcPeriod"/>
            </a:pPr>
            <a:r>
              <a:rPr lang="en-US" dirty="0"/>
              <a:t>What is the probability that a sample mean is between $56 and $63? </a:t>
            </a:r>
          </a:p>
          <a:p>
            <a:pPr marL="514350" indent="-514350">
              <a:buFont typeface="+mj-lt"/>
              <a:buAutoNum type="alphaLcPeriod"/>
            </a:pPr>
            <a:r>
              <a:rPr lang="en-US" dirty="0"/>
              <a:t>What is the probability that the sampling error (</a:t>
            </a:r>
            <a:r>
              <a:rPr lang="en-US" i="1" dirty="0"/>
              <a:t>x¯ </a:t>
            </a:r>
            <a:r>
              <a:rPr lang="en-US" dirty="0"/>
              <a:t>− μ) would be $9 or more? That is, what is the probability that the estimate of the population mean is less than $51 or more than $69?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LO8-5 </a:t>
            </a:r>
          </a:p>
        </p:txBody>
      </p:sp>
    </p:spTree>
    <p:extLst>
      <p:ext uri="{BB962C8B-B14F-4D97-AF65-F5344CB8AC3E}">
        <p14:creationId xmlns:p14="http://schemas.microsoft.com/office/powerpoint/2010/main" val="1473397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Reasons for Sampling a Population</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pPr marL="514350" indent="-514350">
              <a:buFont typeface="+mj-lt"/>
              <a:buAutoNum type="arabicPeriod"/>
            </a:pPr>
            <a:r>
              <a:rPr lang="en-US" dirty="0"/>
              <a:t>To contact the whole populations would be time consuming.</a:t>
            </a:r>
          </a:p>
          <a:p>
            <a:pPr marL="514350" indent="-514350">
              <a:buFont typeface="+mj-lt"/>
              <a:buAutoNum type="arabicPeriod"/>
            </a:pPr>
            <a:r>
              <a:rPr lang="en-US" dirty="0"/>
              <a:t>The cost of studying all the items in a populations may be prohibitive.</a:t>
            </a:r>
          </a:p>
          <a:p>
            <a:pPr marL="514350" indent="-514350">
              <a:buFont typeface="+mj-lt"/>
              <a:buAutoNum type="arabicPeriod"/>
            </a:pPr>
            <a:r>
              <a:rPr lang="en-US" dirty="0"/>
              <a:t>The physical impossibility of checking all items in the population.</a:t>
            </a:r>
          </a:p>
          <a:p>
            <a:pPr marL="514350" indent="-514350">
              <a:buFont typeface="+mj-lt"/>
              <a:buAutoNum type="arabicPeriod"/>
            </a:pPr>
            <a:r>
              <a:rPr lang="en-US" dirty="0"/>
              <a:t>The destructive nature of some tests.</a:t>
            </a:r>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3</a:t>
            </a:fld>
            <a:endParaRPr lang="en-US" dirty="0"/>
          </a:p>
        </p:txBody>
      </p:sp>
    </p:spTree>
    <p:extLst>
      <p:ext uri="{BB962C8B-B14F-4D97-AF65-F5344CB8AC3E}">
        <p14:creationId xmlns:p14="http://schemas.microsoft.com/office/powerpoint/2010/main" val="775902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 Sampling Methods</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solidFill>
                  <a:schemeClr val="accent1"/>
                </a:solidFill>
              </a:rPr>
              <a:t>Simple random sample </a:t>
            </a:r>
            <a:r>
              <a:rPr lang="en-US" dirty="0" smtClean="0"/>
              <a:t>– </a:t>
            </a:r>
            <a:r>
              <a:rPr lang="en-US" dirty="0"/>
              <a:t>a sample selected so that each item or person in the population has the same probability or change of being selected</a:t>
            </a:r>
          </a:p>
          <a:p>
            <a:r>
              <a:rPr lang="en-US" dirty="0">
                <a:solidFill>
                  <a:schemeClr val="accent1"/>
                </a:solidFill>
              </a:rPr>
              <a:t>Systematic random </a:t>
            </a:r>
            <a:r>
              <a:rPr lang="en-US" dirty="0" smtClean="0">
                <a:solidFill>
                  <a:schemeClr val="accent1"/>
                </a:solidFill>
              </a:rPr>
              <a:t>sample </a:t>
            </a:r>
            <a:r>
              <a:rPr lang="en-US" dirty="0"/>
              <a:t>– </a:t>
            </a:r>
            <a:r>
              <a:rPr lang="en-US" dirty="0"/>
              <a:t>a random starting point is selected, and then every </a:t>
            </a:r>
            <a:r>
              <a:rPr lang="en-US" i="1" dirty="0"/>
              <a:t>k</a:t>
            </a:r>
            <a:r>
              <a:rPr lang="en-US" dirty="0"/>
              <a:t>th member of the population is selected</a:t>
            </a:r>
          </a:p>
          <a:p>
            <a:r>
              <a:rPr lang="en-US" dirty="0">
                <a:solidFill>
                  <a:schemeClr val="accent1"/>
                </a:solidFill>
              </a:rPr>
              <a:t>Stratified random sample </a:t>
            </a:r>
            <a:r>
              <a:rPr lang="en-US" dirty="0"/>
              <a:t>– </a:t>
            </a:r>
            <a:r>
              <a:rPr lang="en-US" dirty="0"/>
              <a:t>a population is divided into subgroups, called strata, and a sample is selected from each stratum</a:t>
            </a:r>
          </a:p>
          <a:p>
            <a:r>
              <a:rPr lang="en-US" dirty="0">
                <a:solidFill>
                  <a:schemeClr val="accent1"/>
                </a:solidFill>
              </a:rPr>
              <a:t>Clustered sampling </a:t>
            </a:r>
            <a:r>
              <a:rPr lang="en-US" dirty="0"/>
              <a:t>– </a:t>
            </a:r>
            <a:r>
              <a:rPr lang="en-US" dirty="0"/>
              <a:t>a population is divided into clusters using naturally occurring geographic or other boundaries. </a:t>
            </a:r>
            <a:r>
              <a:rPr lang="en-US" dirty="0" smtClean="0"/>
              <a:t>Then</a:t>
            </a:r>
            <a:r>
              <a:rPr lang="en-US" dirty="0"/>
              <a:t>, clusters are randomly selected and a sample is collected by randomly selecting from each cluster</a:t>
            </a:r>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4</a:t>
            </a:fld>
            <a:endParaRPr lang="en-US" dirty="0"/>
          </a:p>
        </p:txBody>
      </p:sp>
    </p:spTree>
    <p:extLst>
      <p:ext uri="{BB962C8B-B14F-4D97-AF65-F5344CB8AC3E}">
        <p14:creationId xmlns:p14="http://schemas.microsoft.com/office/powerpoint/2010/main" val="1581720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Random Sampling</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 most widely used method of sampling is a simple random sample</a:t>
            </a:r>
          </a:p>
          <a:p>
            <a:pPr marL="0" indent="0">
              <a:buNone/>
            </a:pPr>
            <a:endParaRPr lang="en-US" dirty="0"/>
          </a:p>
          <a:p>
            <a:pPr marL="0" indent="0">
              <a:buNone/>
            </a:pP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5</a:t>
            </a:fld>
            <a:endParaRPr lang="en-US" dirty="0"/>
          </a:p>
        </p:txBody>
      </p:sp>
      <p:pic>
        <p:nvPicPr>
          <p:cNvPr id="7" name="Picture 6">
            <a:extLst>
              <a:ext uri="{FF2B5EF4-FFF2-40B4-BE49-F238E27FC236}">
                <a16:creationId xmlns:a16="http://schemas.microsoft.com/office/drawing/2014/main" xmlns="" id="{A440B2BD-E8AB-458B-A144-38586639112A}"/>
              </a:ext>
            </a:extLst>
          </p:cNvPr>
          <p:cNvPicPr>
            <a:picLocks noChangeAspect="1"/>
          </p:cNvPicPr>
          <p:nvPr/>
        </p:nvPicPr>
        <p:blipFill>
          <a:blip r:embed="rId3"/>
          <a:stretch>
            <a:fillRect/>
          </a:stretch>
        </p:blipFill>
        <p:spPr>
          <a:xfrm>
            <a:off x="762001" y="2199023"/>
            <a:ext cx="7315200" cy="829179"/>
          </a:xfrm>
          <a:prstGeom prst="rect">
            <a:avLst/>
          </a:prstGeom>
        </p:spPr>
      </p:pic>
    </p:spTree>
    <p:extLst>
      <p:ext uri="{BB962C8B-B14F-4D97-AF65-F5344CB8AC3E}">
        <p14:creationId xmlns:p14="http://schemas.microsoft.com/office/powerpoint/2010/main" val="4129352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Table of Random Numbers</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5" name="TextBox 4"/>
          <p:cNvSpPr txBox="1"/>
          <p:nvPr/>
        </p:nvSpPr>
        <p:spPr>
          <a:xfrm>
            <a:off x="533400" y="1447800"/>
            <a:ext cx="8153400" cy="2031325"/>
          </a:xfrm>
          <a:prstGeom prst="rect">
            <a:avLst/>
          </a:prstGeom>
          <a:noFill/>
        </p:spPr>
        <p:txBody>
          <a:bodyPr wrap="square" rtlCol="0">
            <a:spAutoFit/>
          </a:bodyPr>
          <a:lstStyle/>
          <a:p>
            <a:r>
              <a:rPr lang="en-US" dirty="0"/>
              <a:t>Suppose the population of interest is the 750 Major League Baseball players on the active rosters of the 30 teams at the end of the last season. A committee of 10 players is to be formed to study the issue of concussions. To make sure every player has an equal chance of being selected, use a table of random numbers. </a:t>
            </a:r>
          </a:p>
          <a:p>
            <a:pPr marL="342900" indent="-342900">
              <a:buAutoNum type="arabicPeriod"/>
            </a:pPr>
            <a:r>
              <a:rPr lang="en-US" dirty="0"/>
              <a:t>Prepare of list of all the players and number them 1 through 750</a:t>
            </a:r>
          </a:p>
          <a:p>
            <a:pPr marL="342900" indent="-342900">
              <a:buAutoNum type="arabicPeriod"/>
            </a:pPr>
            <a:r>
              <a:rPr lang="en-US" dirty="0"/>
              <a:t>Randomly pick a starting place in the random number table</a:t>
            </a:r>
          </a:p>
          <a:p>
            <a:pPr marL="342900" indent="-342900">
              <a:buAutoNum type="arabicPeriod"/>
            </a:pPr>
            <a:r>
              <a:rPr lang="en-US" dirty="0"/>
              <a:t>Select 10 three-digit numbers between 1 and 750</a:t>
            </a:r>
          </a:p>
        </p:txBody>
      </p:sp>
      <p:sp>
        <p:nvSpPr>
          <p:cNvPr id="4" name="Slide Number Placeholder 3"/>
          <p:cNvSpPr>
            <a:spLocks noGrp="1"/>
          </p:cNvSpPr>
          <p:nvPr>
            <p:ph type="sldNum" sz="quarter" idx="12"/>
          </p:nvPr>
        </p:nvSpPr>
        <p:spPr/>
        <p:txBody>
          <a:bodyPr/>
          <a:lstStyle/>
          <a:p>
            <a:r>
              <a:rPr lang="en-US" dirty="0"/>
              <a:t>8-</a:t>
            </a:r>
            <a:fld id="{F38DF745-7D3F-47F4-83A3-874385CFAA69}" type="slidenum">
              <a:rPr lang="en-US" smtClean="0"/>
              <a:pPr/>
              <a:t>6</a:t>
            </a:fld>
            <a:endParaRPr lang="en-US" dirty="0"/>
          </a:p>
        </p:txBody>
      </p:sp>
      <p:pic>
        <p:nvPicPr>
          <p:cNvPr id="6" name="Picture 5" descr="Screen Shot 2020-10-30 at 9.41.01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05200"/>
            <a:ext cx="9144000" cy="2698679"/>
          </a:xfrm>
          <a:prstGeom prst="rect">
            <a:avLst/>
          </a:prstGeom>
        </p:spPr>
      </p:pic>
    </p:spTree>
    <p:extLst>
      <p:ext uri="{BB962C8B-B14F-4D97-AF65-F5344CB8AC3E}">
        <p14:creationId xmlns:p14="http://schemas.microsoft.com/office/powerpoint/2010/main" val="1452623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Systematic Random Sampling</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If you do not have a list of the entire population to begin with, you can use the systematic random sample</a:t>
            </a:r>
          </a:p>
          <a:p>
            <a:endParaRPr lang="en-US" dirty="0"/>
          </a:p>
          <a:p>
            <a:pPr marL="0" indent="0">
              <a:buNone/>
            </a:pPr>
            <a:endParaRPr lang="en-US" dirty="0"/>
          </a:p>
          <a:p>
            <a:pPr marL="0" indent="0">
              <a:buNone/>
            </a:pPr>
            <a:endParaRPr lang="en-US" dirty="0"/>
          </a:p>
          <a:p>
            <a:r>
              <a:rPr lang="en-US" dirty="0"/>
              <a:t>Example</a:t>
            </a:r>
          </a:p>
          <a:p>
            <a:pPr lvl="1"/>
            <a:r>
              <a:rPr lang="en-US" dirty="0">
                <a:solidFill>
                  <a:schemeClr val="tx1"/>
                </a:solidFill>
              </a:rPr>
              <a:t>Stood’s Grocery Store wants to study the length of time customers spend in their store</a:t>
            </a:r>
          </a:p>
          <a:p>
            <a:pPr lvl="1"/>
            <a:r>
              <a:rPr lang="en-US" dirty="0">
                <a:solidFill>
                  <a:schemeClr val="tx1"/>
                </a:solidFill>
              </a:rPr>
              <a:t>Randomly select the days of the week, the times, and the starting point of the study, then systematically select the customers and measure the time each spends in the store</a:t>
            </a:r>
            <a:endParaRPr lang="en-US"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7</a:t>
            </a:fld>
            <a:endParaRPr lang="en-US" dirty="0"/>
          </a:p>
        </p:txBody>
      </p:sp>
      <p:pic>
        <p:nvPicPr>
          <p:cNvPr id="6" name="Picture 5">
            <a:extLst>
              <a:ext uri="{FF2B5EF4-FFF2-40B4-BE49-F238E27FC236}">
                <a16:creationId xmlns:a16="http://schemas.microsoft.com/office/drawing/2014/main" xmlns="" id="{9F836878-DD07-4694-A8DF-695F9A17D3E9}"/>
              </a:ext>
            </a:extLst>
          </p:cNvPr>
          <p:cNvPicPr>
            <a:picLocks noChangeAspect="1"/>
          </p:cNvPicPr>
          <p:nvPr/>
        </p:nvPicPr>
        <p:blipFill>
          <a:blip r:embed="rId3"/>
          <a:stretch>
            <a:fillRect/>
          </a:stretch>
        </p:blipFill>
        <p:spPr>
          <a:xfrm>
            <a:off x="781050" y="2209800"/>
            <a:ext cx="7296150" cy="934934"/>
          </a:xfrm>
          <a:prstGeom prst="rect">
            <a:avLst/>
          </a:prstGeom>
        </p:spPr>
      </p:pic>
    </p:spTree>
    <p:extLst>
      <p:ext uri="{BB962C8B-B14F-4D97-AF65-F5344CB8AC3E}">
        <p14:creationId xmlns:p14="http://schemas.microsoft.com/office/powerpoint/2010/main" val="212546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Stratified Random Sampling</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When the population can be divided into groups based on some characteristic, use stratified random sampling</a:t>
            </a:r>
          </a:p>
          <a:p>
            <a:endParaRPr lang="en-US" dirty="0"/>
          </a:p>
          <a:p>
            <a:endParaRPr lang="en-US" dirty="0"/>
          </a:p>
          <a:p>
            <a:r>
              <a:rPr lang="en-US" dirty="0"/>
              <a:t>Example</a:t>
            </a:r>
          </a:p>
          <a:p>
            <a:pPr lvl="1"/>
            <a:r>
              <a:rPr lang="en-US" dirty="0">
                <a:solidFill>
                  <a:schemeClr val="tx1"/>
                </a:solidFill>
              </a:rPr>
              <a:t>A study of 50 of the 352 largest US firms’ ad spending</a:t>
            </a:r>
          </a:p>
          <a:p>
            <a:pPr lvl="1"/>
            <a:r>
              <a:rPr lang="en-US" dirty="0">
                <a:solidFill>
                  <a:schemeClr val="tx1"/>
                </a:solidFill>
              </a:rPr>
              <a:t>Begin by identifying the strata, then use random sampling within each group based on relative frequencies to collect the sample</a:t>
            </a:r>
            <a:endParaRPr lang="en-US"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8</a:t>
            </a:fld>
            <a:endParaRPr lang="en-US" dirty="0"/>
          </a:p>
        </p:txBody>
      </p:sp>
      <p:pic>
        <p:nvPicPr>
          <p:cNvPr id="6" name="Picture 5">
            <a:extLst>
              <a:ext uri="{FF2B5EF4-FFF2-40B4-BE49-F238E27FC236}">
                <a16:creationId xmlns:a16="http://schemas.microsoft.com/office/drawing/2014/main" xmlns="" id="{F5691748-32C9-467A-9550-F505734B08E5}"/>
              </a:ext>
            </a:extLst>
          </p:cNvPr>
          <p:cNvPicPr>
            <a:picLocks noChangeAspect="1"/>
          </p:cNvPicPr>
          <p:nvPr/>
        </p:nvPicPr>
        <p:blipFill>
          <a:blip r:embed="rId3"/>
          <a:stretch>
            <a:fillRect/>
          </a:stretch>
        </p:blipFill>
        <p:spPr>
          <a:xfrm>
            <a:off x="776880" y="2147313"/>
            <a:ext cx="7590240" cy="841236"/>
          </a:xfrm>
          <a:prstGeom prst="rect">
            <a:avLst/>
          </a:prstGeom>
        </p:spPr>
      </p:pic>
      <p:pic>
        <p:nvPicPr>
          <p:cNvPr id="8" name="Picture 7" descr="Screen Shot 2020-10-30 at 9.44.04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3400" y="4648200"/>
            <a:ext cx="4343400" cy="1638958"/>
          </a:xfrm>
          <a:prstGeom prst="rect">
            <a:avLst/>
          </a:prstGeom>
        </p:spPr>
      </p:pic>
    </p:spTree>
    <p:extLst>
      <p:ext uri="{BB962C8B-B14F-4D97-AF65-F5344CB8AC3E}">
        <p14:creationId xmlns:p14="http://schemas.microsoft.com/office/powerpoint/2010/main" val="864679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Cluster Sampling</a:t>
            </a:r>
          </a:p>
        </p:txBody>
      </p:sp>
      <p:sp>
        <p:nvSpPr>
          <p:cNvPr id="3" name="Footer Placeholder 2"/>
          <p:cNvSpPr>
            <a:spLocks noGrp="1"/>
          </p:cNvSpPr>
          <p:nvPr>
            <p:ph type="ftr" sz="quarter" idx="11"/>
          </p:nvPr>
        </p:nvSpPr>
        <p:spPr>
          <a:xfrm>
            <a:off x="2057400" y="6356350"/>
            <a:ext cx="66294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t>Cluster sampling is a common type of sampling, used to reduce the cost of sampling over large geographic areas</a:t>
            </a:r>
          </a:p>
          <a:p>
            <a:endParaRPr lang="en-US" dirty="0"/>
          </a:p>
          <a:p>
            <a:endParaRPr lang="en-US" dirty="0"/>
          </a:p>
          <a:p>
            <a:endParaRPr lang="en-US" dirty="0"/>
          </a:p>
          <a:p>
            <a:endParaRPr lang="en-US" dirty="0"/>
          </a:p>
          <a:p>
            <a:r>
              <a:rPr lang="en-US" dirty="0"/>
              <a:t>Example</a:t>
            </a:r>
          </a:p>
          <a:p>
            <a:pPr lvl="1">
              <a:lnSpc>
                <a:spcPct val="110000"/>
              </a:lnSpc>
              <a:spcBef>
                <a:spcPts val="0"/>
              </a:spcBef>
            </a:pPr>
            <a:r>
              <a:rPr lang="en-US" dirty="0">
                <a:solidFill>
                  <a:schemeClr val="tx1"/>
                </a:solidFill>
              </a:rPr>
              <a:t>Suppose we wish to sample residents </a:t>
            </a:r>
            <a:br>
              <a:rPr lang="en-US" dirty="0">
                <a:solidFill>
                  <a:schemeClr val="tx1"/>
                </a:solidFill>
              </a:rPr>
            </a:br>
            <a:r>
              <a:rPr lang="en-US" dirty="0">
                <a:solidFill>
                  <a:schemeClr val="tx1"/>
                </a:solidFill>
              </a:rPr>
              <a:t>of the 12 counties in the greater Chicago </a:t>
            </a:r>
            <a:br>
              <a:rPr lang="en-US" dirty="0">
                <a:solidFill>
                  <a:schemeClr val="tx1"/>
                </a:solidFill>
              </a:rPr>
            </a:br>
            <a:r>
              <a:rPr lang="en-US" dirty="0">
                <a:solidFill>
                  <a:schemeClr val="tx1"/>
                </a:solidFill>
              </a:rPr>
              <a:t>area about their views on government policy. </a:t>
            </a:r>
          </a:p>
          <a:p>
            <a:pPr lvl="1">
              <a:lnSpc>
                <a:spcPct val="110000"/>
              </a:lnSpc>
              <a:spcBef>
                <a:spcPts val="0"/>
              </a:spcBef>
            </a:pPr>
            <a:r>
              <a:rPr lang="en-US" dirty="0">
                <a:solidFill>
                  <a:schemeClr val="tx1"/>
                </a:solidFill>
              </a:rPr>
              <a:t>Randomly select 3 counties and then select a </a:t>
            </a:r>
            <a:br>
              <a:rPr lang="en-US" dirty="0">
                <a:solidFill>
                  <a:schemeClr val="tx1"/>
                </a:solidFill>
              </a:rPr>
            </a:br>
            <a:r>
              <a:rPr lang="en-US" dirty="0">
                <a:solidFill>
                  <a:schemeClr val="tx1"/>
                </a:solidFill>
              </a:rPr>
              <a:t>random sample of the residents in each </a:t>
            </a:r>
            <a:br>
              <a:rPr lang="en-US" dirty="0">
                <a:solidFill>
                  <a:schemeClr val="tx1"/>
                </a:solidFill>
              </a:rPr>
            </a:br>
            <a:r>
              <a:rPr lang="en-US" dirty="0">
                <a:solidFill>
                  <a:schemeClr val="tx1"/>
                </a:solidFill>
              </a:rPr>
              <a:t>of the 3 counties.</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8-</a:t>
            </a:r>
            <a:fld id="{F38DF745-7D3F-47F4-83A3-874385CFAA69}" type="slidenum">
              <a:rPr lang="en-US" smtClean="0"/>
              <a:pPr/>
              <a:t>9</a:t>
            </a:fld>
            <a:endParaRPr lang="en-US" dirty="0"/>
          </a:p>
        </p:txBody>
      </p:sp>
      <p:pic>
        <p:nvPicPr>
          <p:cNvPr id="6" name="Picture 5">
            <a:extLst>
              <a:ext uri="{FF2B5EF4-FFF2-40B4-BE49-F238E27FC236}">
                <a16:creationId xmlns:a16="http://schemas.microsoft.com/office/drawing/2014/main" xmlns="" id="{74FF222A-73C0-4BF4-AF82-645B5606F43D}"/>
              </a:ext>
            </a:extLst>
          </p:cNvPr>
          <p:cNvPicPr>
            <a:picLocks noChangeAspect="1"/>
          </p:cNvPicPr>
          <p:nvPr/>
        </p:nvPicPr>
        <p:blipFill>
          <a:blip r:embed="rId3"/>
          <a:stretch>
            <a:fillRect/>
          </a:stretch>
        </p:blipFill>
        <p:spPr>
          <a:xfrm>
            <a:off x="6096000" y="3758524"/>
            <a:ext cx="2819400" cy="2398436"/>
          </a:xfrm>
          <a:prstGeom prst="rect">
            <a:avLst/>
          </a:prstGeom>
        </p:spPr>
      </p:pic>
      <p:pic>
        <p:nvPicPr>
          <p:cNvPr id="7" name="Picture 6">
            <a:extLst>
              <a:ext uri="{FF2B5EF4-FFF2-40B4-BE49-F238E27FC236}">
                <a16:creationId xmlns:a16="http://schemas.microsoft.com/office/drawing/2014/main" xmlns="" id="{FBA74B64-B076-48A0-ABB8-262680AE1AD3}"/>
              </a:ext>
            </a:extLst>
          </p:cNvPr>
          <p:cNvPicPr>
            <a:picLocks noChangeAspect="1"/>
          </p:cNvPicPr>
          <p:nvPr/>
        </p:nvPicPr>
        <p:blipFill>
          <a:blip r:embed="rId4"/>
          <a:stretch>
            <a:fillRect/>
          </a:stretch>
        </p:blipFill>
        <p:spPr>
          <a:xfrm>
            <a:off x="747182" y="2057399"/>
            <a:ext cx="7406217" cy="1116515"/>
          </a:xfrm>
          <a:prstGeom prst="rect">
            <a:avLst/>
          </a:prstGeom>
        </p:spPr>
      </p:pic>
    </p:spTree>
    <p:extLst>
      <p:ext uri="{BB962C8B-B14F-4D97-AF65-F5344CB8AC3E}">
        <p14:creationId xmlns:p14="http://schemas.microsoft.com/office/powerpoint/2010/main" val="41829770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2134</TotalTime>
  <Words>4307</Words>
  <Application>Microsoft Macintosh PowerPoint</Application>
  <PresentationFormat>On-screen Show (4:3)</PresentationFormat>
  <Paragraphs>293</Paragraphs>
  <Slides>27</Slides>
  <Notes>24</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Origin</vt:lpstr>
      <vt:lpstr>Sampling, Sampling Methods, and  the Central Limit Theorem</vt:lpstr>
      <vt:lpstr>Learning Objectives</vt:lpstr>
      <vt:lpstr>Reasons for Sampling a Population</vt:lpstr>
      <vt:lpstr>Probability Sampling Methods</vt:lpstr>
      <vt:lpstr>Simple Random Sampling</vt:lpstr>
      <vt:lpstr>Using a Table of Random Numbers</vt:lpstr>
      <vt:lpstr>Systematic Random Sampling</vt:lpstr>
      <vt:lpstr>Stratified Random Sampling</vt:lpstr>
      <vt:lpstr>Cluster Sampling</vt:lpstr>
      <vt:lpstr>Sampling Error</vt:lpstr>
      <vt:lpstr>Sampling Distribution of the Sample Mean</vt:lpstr>
      <vt:lpstr>Sampling Distribution Example</vt:lpstr>
      <vt:lpstr>Sampling Distribution Example (2 of 5)</vt:lpstr>
      <vt:lpstr>Sampling Distribution Example (3 of 5)</vt:lpstr>
      <vt:lpstr>Sampling Distribution Example (4 of 5)</vt:lpstr>
      <vt:lpstr>Sampling Distribution Example (5 of 5)</vt:lpstr>
      <vt:lpstr>Central Limit Theorem</vt:lpstr>
      <vt:lpstr>Central Limit Theorem Results</vt:lpstr>
      <vt:lpstr>Central Limit Theory Conclusions</vt:lpstr>
      <vt:lpstr>Sampling Distribution of the Sample Mean</vt:lpstr>
      <vt:lpstr>Using the Sampling Distribution Example</vt:lpstr>
      <vt:lpstr>Chapter 8 Practice Problems</vt:lpstr>
      <vt:lpstr>Question 1</vt:lpstr>
      <vt:lpstr>Question 1 (continued)</vt:lpstr>
      <vt:lpstr>Question 7</vt:lpstr>
      <vt:lpstr>Question 11</vt:lpstr>
      <vt:lpstr>Question 15</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202</cp:revision>
  <dcterms:created xsi:type="dcterms:W3CDTF">2011-09-06T13:22:08Z</dcterms:created>
  <dcterms:modified xsi:type="dcterms:W3CDTF">2020-10-30T15:52:54Z</dcterms:modified>
</cp:coreProperties>
</file>