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9"/>
  </p:notesMasterIdLst>
  <p:handoutMasterIdLst>
    <p:handoutMasterId r:id="rId30"/>
  </p:handoutMasterIdLst>
  <p:sldIdLst>
    <p:sldId id="256" r:id="rId2"/>
    <p:sldId id="257" r:id="rId3"/>
    <p:sldId id="263" r:id="rId4"/>
    <p:sldId id="258" r:id="rId5"/>
    <p:sldId id="264" r:id="rId6"/>
    <p:sldId id="270" r:id="rId7"/>
    <p:sldId id="266" r:id="rId8"/>
    <p:sldId id="271" r:id="rId9"/>
    <p:sldId id="259" r:id="rId10"/>
    <p:sldId id="268" r:id="rId11"/>
    <p:sldId id="267" r:id="rId12"/>
    <p:sldId id="260" r:id="rId13"/>
    <p:sldId id="272" r:id="rId14"/>
    <p:sldId id="273" r:id="rId15"/>
    <p:sldId id="274" r:id="rId16"/>
    <p:sldId id="275" r:id="rId17"/>
    <p:sldId id="276" r:id="rId18"/>
    <p:sldId id="277" r:id="rId19"/>
    <p:sldId id="278" r:id="rId20"/>
    <p:sldId id="279" r:id="rId21"/>
    <p:sldId id="280" r:id="rId22"/>
    <p:sldId id="299" r:id="rId23"/>
    <p:sldId id="293" r:id="rId24"/>
    <p:sldId id="300" r:id="rId25"/>
    <p:sldId id="301" r:id="rId26"/>
    <p:sldId id="302" r:id="rId27"/>
    <p:sldId id="30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 id="2" name="Agate Development" initials="A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31F4A4-A910-4EBE-92DE-B047D8C815AC}" v="66" dt="2019-06-18T04:00:05.5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29" autoAdjust="0"/>
    <p:restoredTop sz="83454" autoAdjust="0"/>
  </p:normalViewPr>
  <p:slideViewPr>
    <p:cSldViewPr>
      <p:cViewPr varScale="1">
        <p:scale>
          <a:sx n="97" d="100"/>
          <a:sy n="97" d="100"/>
        </p:scale>
        <p:origin x="-2152" y="-10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microsoft.com/office/2015/10/relationships/revisionInfo" Target="revisionInfo.xml"/><Relationship Id="rId3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A7F2DD94-0249-4BCD-AC94-4D463C334100}"/>
    <pc:docChg chg="undo custSel addSld delSld modSld">
      <pc:chgData name="Michelle Moore" userId="a9956a4204a58d54" providerId="LiveId" clId="{A7F2DD94-0249-4BCD-AC94-4D463C334100}" dt="2019-06-18T04:00:05.552" v="226"/>
      <pc:docMkLst>
        <pc:docMk/>
      </pc:docMkLst>
      <pc:sldChg chg="modSp">
        <pc:chgData name="Michelle Moore" userId="a9956a4204a58d54" providerId="LiveId" clId="{A7F2DD94-0249-4BCD-AC94-4D463C334100}" dt="2019-06-18T03:28:08.575" v="33" actId="207"/>
        <pc:sldMkLst>
          <pc:docMk/>
          <pc:sldMk cId="1581720502" sldId="259"/>
        </pc:sldMkLst>
        <pc:spChg chg="mod">
          <ac:chgData name="Michelle Moore" userId="a9956a4204a58d54" providerId="LiveId" clId="{A7F2DD94-0249-4BCD-AC94-4D463C334100}" dt="2019-06-18T03:28:08.575" v="33" actId="207"/>
          <ac:spMkLst>
            <pc:docMk/>
            <pc:sldMk cId="1581720502" sldId="259"/>
            <ac:spMk id="4" creationId="{00000000-0000-0000-0000-000000000000}"/>
          </ac:spMkLst>
        </pc:spChg>
      </pc:sldChg>
      <pc:sldChg chg="addSp delSp modSp">
        <pc:chgData name="Michelle Moore" userId="a9956a4204a58d54" providerId="LiveId" clId="{A7F2DD94-0249-4BCD-AC94-4D463C334100}" dt="2019-06-18T03:35:50.257" v="94" actId="1076"/>
        <pc:sldMkLst>
          <pc:docMk/>
          <pc:sldMk cId="1360687220" sldId="260"/>
        </pc:sldMkLst>
        <pc:spChg chg="mod">
          <ac:chgData name="Michelle Moore" userId="a9956a4204a58d54" providerId="LiveId" clId="{A7F2DD94-0249-4BCD-AC94-4D463C334100}" dt="2019-06-18T03:34:26.244" v="85" actId="207"/>
          <ac:spMkLst>
            <pc:docMk/>
            <pc:sldMk cId="1360687220" sldId="260"/>
            <ac:spMk id="4" creationId="{00000000-0000-0000-0000-000000000000}"/>
          </ac:spMkLst>
        </pc:spChg>
        <pc:spChg chg="mod">
          <ac:chgData name="Michelle Moore" userId="a9956a4204a58d54" providerId="LiveId" clId="{A7F2DD94-0249-4BCD-AC94-4D463C334100}" dt="2019-06-18T03:34:39.342" v="88" actId="207"/>
          <ac:spMkLst>
            <pc:docMk/>
            <pc:sldMk cId="1360687220" sldId="260"/>
            <ac:spMk id="7" creationId="{00000000-0000-0000-0000-000000000000}"/>
          </ac:spMkLst>
        </pc:spChg>
        <pc:picChg chg="del">
          <ac:chgData name="Michelle Moore" userId="a9956a4204a58d54" providerId="LiveId" clId="{A7F2DD94-0249-4BCD-AC94-4D463C334100}" dt="2019-06-18T03:35:19.825" v="89" actId="478"/>
          <ac:picMkLst>
            <pc:docMk/>
            <pc:sldMk cId="1360687220" sldId="260"/>
            <ac:picMk id="6" creationId="{00000000-0000-0000-0000-000000000000}"/>
          </ac:picMkLst>
        </pc:picChg>
        <pc:picChg chg="add mod">
          <ac:chgData name="Michelle Moore" userId="a9956a4204a58d54" providerId="LiveId" clId="{A7F2DD94-0249-4BCD-AC94-4D463C334100}" dt="2019-06-18T03:35:50.257" v="94" actId="1076"/>
          <ac:picMkLst>
            <pc:docMk/>
            <pc:sldMk cId="1360687220" sldId="260"/>
            <ac:picMk id="8" creationId="{8D376729-85E4-4E28-B8B4-B9ABB7E13148}"/>
          </ac:picMkLst>
        </pc:picChg>
      </pc:sldChg>
      <pc:sldChg chg="modSp">
        <pc:chgData name="Michelle Moore" userId="a9956a4204a58d54" providerId="LiveId" clId="{A7F2DD94-0249-4BCD-AC94-4D463C334100}" dt="2019-06-18T03:52:28.701" v="187" actId="207"/>
        <pc:sldMkLst>
          <pc:docMk/>
          <pc:sldMk cId="2822666622" sldId="261"/>
        </pc:sldMkLst>
        <pc:spChg chg="mod">
          <ac:chgData name="Michelle Moore" userId="a9956a4204a58d54" providerId="LiveId" clId="{A7F2DD94-0249-4BCD-AC94-4D463C334100}" dt="2019-06-18T03:52:28.701" v="187" actId="207"/>
          <ac:spMkLst>
            <pc:docMk/>
            <pc:sldMk cId="2822666622" sldId="261"/>
            <ac:spMk id="4" creationId="{00000000-0000-0000-0000-000000000000}"/>
          </ac:spMkLst>
        </pc:spChg>
      </pc:sldChg>
      <pc:sldChg chg="modSp">
        <pc:chgData name="Michelle Moore" userId="a9956a4204a58d54" providerId="LiveId" clId="{A7F2DD94-0249-4BCD-AC94-4D463C334100}" dt="2019-06-18T03:53:26.044" v="192" actId="207"/>
        <pc:sldMkLst>
          <pc:docMk/>
          <pc:sldMk cId="878663080" sldId="262"/>
        </pc:sldMkLst>
        <pc:spChg chg="mod">
          <ac:chgData name="Michelle Moore" userId="a9956a4204a58d54" providerId="LiveId" clId="{A7F2DD94-0249-4BCD-AC94-4D463C334100}" dt="2019-06-18T03:53:26.044" v="192" actId="207"/>
          <ac:spMkLst>
            <pc:docMk/>
            <pc:sldMk cId="878663080" sldId="262"/>
            <ac:spMk id="4" creationId="{00000000-0000-0000-0000-000000000000}"/>
          </ac:spMkLst>
        </pc:spChg>
      </pc:sldChg>
      <pc:sldChg chg="modSp">
        <pc:chgData name="Michelle Moore" userId="a9956a4204a58d54" providerId="LiveId" clId="{A7F2DD94-0249-4BCD-AC94-4D463C334100}" dt="2019-06-18T03:28:16.527" v="34" actId="207"/>
        <pc:sldMkLst>
          <pc:docMk/>
          <pc:sldMk cId="1183242327" sldId="263"/>
        </pc:sldMkLst>
        <pc:spChg chg="mod">
          <ac:chgData name="Michelle Moore" userId="a9956a4204a58d54" providerId="LiveId" clId="{A7F2DD94-0249-4BCD-AC94-4D463C334100}" dt="2019-06-18T03:28:16.527" v="34" actId="207"/>
          <ac:spMkLst>
            <pc:docMk/>
            <pc:sldMk cId="1183242327" sldId="263"/>
            <ac:spMk id="4" creationId="{00000000-0000-0000-0000-000000000000}"/>
          </ac:spMkLst>
        </pc:spChg>
      </pc:sldChg>
      <pc:sldChg chg="addSp delSp modSp">
        <pc:chgData name="Michelle Moore" userId="a9956a4204a58d54" providerId="LiveId" clId="{A7F2DD94-0249-4BCD-AC94-4D463C334100}" dt="2019-06-18T03:24:05.119" v="9" actId="1076"/>
        <pc:sldMkLst>
          <pc:docMk/>
          <pc:sldMk cId="690197258" sldId="264"/>
        </pc:sldMkLst>
        <pc:spChg chg="mod">
          <ac:chgData name="Michelle Moore" userId="a9956a4204a58d54" providerId="LiveId" clId="{A7F2DD94-0249-4BCD-AC94-4D463C334100}" dt="2019-06-18T03:22:40.162" v="4" actId="20577"/>
          <ac:spMkLst>
            <pc:docMk/>
            <pc:sldMk cId="690197258" sldId="264"/>
            <ac:spMk id="4" creationId="{00000000-0000-0000-0000-000000000000}"/>
          </ac:spMkLst>
        </pc:spChg>
        <pc:spChg chg="add del mod">
          <ac:chgData name="Michelle Moore" userId="a9956a4204a58d54" providerId="LiveId" clId="{A7F2DD94-0249-4BCD-AC94-4D463C334100}" dt="2019-06-18T03:22:49.635" v="6" actId="478"/>
          <ac:spMkLst>
            <pc:docMk/>
            <pc:sldMk cId="690197258" sldId="264"/>
            <ac:spMk id="8" creationId="{33E2C952-9BC5-4552-AA8E-F7C36E0F8DF9}"/>
          </ac:spMkLst>
        </pc:spChg>
        <pc:picChg chg="del">
          <ac:chgData name="Michelle Moore" userId="a9956a4204a58d54" providerId="LiveId" clId="{A7F2DD94-0249-4BCD-AC94-4D463C334100}" dt="2019-06-18T03:22:45.165" v="5" actId="478"/>
          <ac:picMkLst>
            <pc:docMk/>
            <pc:sldMk cId="690197258" sldId="264"/>
            <ac:picMk id="7" creationId="{00000000-0000-0000-0000-000000000000}"/>
          </ac:picMkLst>
        </pc:picChg>
        <pc:picChg chg="add mod">
          <ac:chgData name="Michelle Moore" userId="a9956a4204a58d54" providerId="LiveId" clId="{A7F2DD94-0249-4BCD-AC94-4D463C334100}" dt="2019-06-18T03:24:05.119" v="9" actId="1076"/>
          <ac:picMkLst>
            <pc:docMk/>
            <pc:sldMk cId="690197258" sldId="264"/>
            <ac:picMk id="9" creationId="{FB493F23-A7DC-44F6-A27B-5CD781250C29}"/>
          </ac:picMkLst>
        </pc:picChg>
      </pc:sldChg>
      <pc:sldChg chg="addSp delSp modSp">
        <pc:chgData name="Michelle Moore" userId="a9956a4204a58d54" providerId="LiveId" clId="{A7F2DD94-0249-4BCD-AC94-4D463C334100}" dt="2019-06-18T03:26:32.980" v="22" actId="1076"/>
        <pc:sldMkLst>
          <pc:docMk/>
          <pc:sldMk cId="182201007" sldId="266"/>
        </pc:sldMkLst>
        <pc:spChg chg="mod">
          <ac:chgData name="Michelle Moore" userId="a9956a4204a58d54" providerId="LiveId" clId="{A7F2DD94-0249-4BCD-AC94-4D463C334100}" dt="2019-06-18T03:26:02.763" v="18" actId="208"/>
          <ac:spMkLst>
            <pc:docMk/>
            <pc:sldMk cId="182201007" sldId="266"/>
            <ac:spMk id="4" creationId="{00000000-0000-0000-0000-000000000000}"/>
          </ac:spMkLst>
        </pc:spChg>
        <pc:picChg chg="del">
          <ac:chgData name="Michelle Moore" userId="a9956a4204a58d54" providerId="LiveId" clId="{A7F2DD94-0249-4BCD-AC94-4D463C334100}" dt="2019-06-18T03:26:08.285" v="19" actId="478"/>
          <ac:picMkLst>
            <pc:docMk/>
            <pc:sldMk cId="182201007" sldId="266"/>
            <ac:picMk id="6" creationId="{00000000-0000-0000-0000-000000000000}"/>
          </ac:picMkLst>
        </pc:picChg>
        <pc:picChg chg="add mod">
          <ac:chgData name="Michelle Moore" userId="a9956a4204a58d54" providerId="LiveId" clId="{A7F2DD94-0249-4BCD-AC94-4D463C334100}" dt="2019-06-18T03:26:32.980" v="22" actId="1076"/>
          <ac:picMkLst>
            <pc:docMk/>
            <pc:sldMk cId="182201007" sldId="266"/>
            <ac:picMk id="7" creationId="{080B24B6-FECD-4333-A460-E50DE9B91C41}"/>
          </ac:picMkLst>
        </pc:picChg>
      </pc:sldChg>
      <pc:sldChg chg="addSp delSp modSp">
        <pc:chgData name="Michelle Moore" userId="a9956a4204a58d54" providerId="LiveId" clId="{A7F2DD94-0249-4BCD-AC94-4D463C334100}" dt="2019-06-18T03:34:08.676" v="84" actId="1037"/>
        <pc:sldMkLst>
          <pc:docMk/>
          <pc:sldMk cId="1774876060" sldId="267"/>
        </pc:sldMkLst>
        <pc:grpChg chg="del">
          <ac:chgData name="Michelle Moore" userId="a9956a4204a58d54" providerId="LiveId" clId="{A7F2DD94-0249-4BCD-AC94-4D463C334100}" dt="2019-06-18T03:31:35.699" v="46" actId="478"/>
          <ac:grpSpMkLst>
            <pc:docMk/>
            <pc:sldMk cId="1774876060" sldId="267"/>
            <ac:grpSpMk id="5" creationId="{00000000-0000-0000-0000-000000000000}"/>
          </ac:grpSpMkLst>
        </pc:grpChg>
        <pc:grpChg chg="add del">
          <ac:chgData name="Michelle Moore" userId="a9956a4204a58d54" providerId="LiveId" clId="{A7F2DD94-0249-4BCD-AC94-4D463C334100}" dt="2019-06-18T03:33:10.678" v="70" actId="478"/>
          <ac:grpSpMkLst>
            <pc:docMk/>
            <pc:sldMk cId="1774876060" sldId="267"/>
            <ac:grpSpMk id="8" creationId="{00000000-0000-0000-0000-000000000000}"/>
          </ac:grpSpMkLst>
        </pc:grpChg>
        <pc:grpChg chg="del">
          <ac:chgData name="Michelle Moore" userId="a9956a4204a58d54" providerId="LiveId" clId="{A7F2DD94-0249-4BCD-AC94-4D463C334100}" dt="2019-06-18T03:32:43.530" v="66" actId="478"/>
          <ac:grpSpMkLst>
            <pc:docMk/>
            <pc:sldMk cId="1774876060" sldId="267"/>
            <ac:grpSpMk id="11" creationId="{00000000-0000-0000-0000-000000000000}"/>
          </ac:grpSpMkLst>
        </pc:grpChg>
        <pc:picChg chg="add mod">
          <ac:chgData name="Michelle Moore" userId="a9956a4204a58d54" providerId="LiveId" clId="{A7F2DD94-0249-4BCD-AC94-4D463C334100}" dt="2019-06-18T03:34:08.676" v="84" actId="1037"/>
          <ac:picMkLst>
            <pc:docMk/>
            <pc:sldMk cId="1774876060" sldId="267"/>
            <ac:picMk id="14" creationId="{C8419128-AAF2-4FBD-8DF0-10898E2984A8}"/>
          </ac:picMkLst>
        </pc:picChg>
        <pc:picChg chg="add del mod">
          <ac:chgData name="Michelle Moore" userId="a9956a4204a58d54" providerId="LiveId" clId="{A7F2DD94-0249-4BCD-AC94-4D463C334100}" dt="2019-06-18T03:32:37.645" v="64"/>
          <ac:picMkLst>
            <pc:docMk/>
            <pc:sldMk cId="1774876060" sldId="267"/>
            <ac:picMk id="15" creationId="{25227D14-6893-42B0-A385-1549A6160A8F}"/>
          </ac:picMkLst>
        </pc:picChg>
        <pc:picChg chg="add mod">
          <ac:chgData name="Michelle Moore" userId="a9956a4204a58d54" providerId="LiveId" clId="{A7F2DD94-0249-4BCD-AC94-4D463C334100}" dt="2019-06-18T03:33:49.276" v="78" actId="1035"/>
          <ac:picMkLst>
            <pc:docMk/>
            <pc:sldMk cId="1774876060" sldId="267"/>
            <ac:picMk id="16" creationId="{D149793B-E83D-450A-BF3E-C6E1E77A36C4}"/>
          </ac:picMkLst>
        </pc:picChg>
        <pc:picChg chg="add mod">
          <ac:chgData name="Michelle Moore" userId="a9956a4204a58d54" providerId="LiveId" clId="{A7F2DD94-0249-4BCD-AC94-4D463C334100}" dt="2019-06-18T03:34:06.175" v="82" actId="1038"/>
          <ac:picMkLst>
            <pc:docMk/>
            <pc:sldMk cId="1774876060" sldId="267"/>
            <ac:picMk id="17" creationId="{BD9DF58C-8725-4A93-946F-7FC498EB98A5}"/>
          </ac:picMkLst>
        </pc:picChg>
      </pc:sldChg>
      <pc:sldChg chg="addSp delSp modSp">
        <pc:chgData name="Michelle Moore" userId="a9956a4204a58d54" providerId="LiveId" clId="{A7F2DD94-0249-4BCD-AC94-4D463C334100}" dt="2019-06-18T03:30:09.116" v="45" actId="14100"/>
        <pc:sldMkLst>
          <pc:docMk/>
          <pc:sldMk cId="2121181914" sldId="268"/>
        </pc:sldMkLst>
        <pc:spChg chg="add del mod">
          <ac:chgData name="Michelle Moore" userId="a9956a4204a58d54" providerId="LiveId" clId="{A7F2DD94-0249-4BCD-AC94-4D463C334100}" dt="2019-06-18T03:29:19.031" v="38" actId="478"/>
          <ac:spMkLst>
            <pc:docMk/>
            <pc:sldMk cId="2121181914" sldId="268"/>
            <ac:spMk id="7" creationId="{333E3AB6-D029-4CB3-9711-E694841D027C}"/>
          </ac:spMkLst>
        </pc:spChg>
        <pc:picChg chg="del">
          <ac:chgData name="Michelle Moore" userId="a9956a4204a58d54" providerId="LiveId" clId="{A7F2DD94-0249-4BCD-AC94-4D463C334100}" dt="2019-06-18T03:29:11.253" v="35" actId="478"/>
          <ac:picMkLst>
            <pc:docMk/>
            <pc:sldMk cId="2121181914" sldId="268"/>
            <ac:picMk id="5" creationId="{00000000-0000-0000-0000-000000000000}"/>
          </ac:picMkLst>
        </pc:picChg>
        <pc:picChg chg="add mod">
          <ac:chgData name="Michelle Moore" userId="a9956a4204a58d54" providerId="LiveId" clId="{A7F2DD94-0249-4BCD-AC94-4D463C334100}" dt="2019-06-18T03:30:09.116" v="45" actId="14100"/>
          <ac:picMkLst>
            <pc:docMk/>
            <pc:sldMk cId="2121181914" sldId="268"/>
            <ac:picMk id="8" creationId="{1331424F-8A04-4CD0-AC6E-373641337326}"/>
          </ac:picMkLst>
        </pc:picChg>
      </pc:sldChg>
      <pc:sldChg chg="del">
        <pc:chgData name="Michelle Moore" userId="a9956a4204a58d54" providerId="LiveId" clId="{A7F2DD94-0249-4BCD-AC94-4D463C334100}" dt="2019-06-18T03:53:08.954" v="188" actId="2696"/>
        <pc:sldMkLst>
          <pc:docMk/>
          <pc:sldMk cId="3002150181" sldId="269"/>
        </pc:sldMkLst>
      </pc:sldChg>
      <pc:sldChg chg="addSp delSp modSp">
        <pc:chgData name="Michelle Moore" userId="a9956a4204a58d54" providerId="LiveId" clId="{A7F2DD94-0249-4BCD-AC94-4D463C334100}" dt="2019-06-18T03:25:49.744" v="16" actId="478"/>
        <pc:sldMkLst>
          <pc:docMk/>
          <pc:sldMk cId="588324420" sldId="270"/>
        </pc:sldMkLst>
        <pc:spChg chg="mod">
          <ac:chgData name="Michelle Moore" userId="a9956a4204a58d54" providerId="LiveId" clId="{A7F2DD94-0249-4BCD-AC94-4D463C334100}" dt="2019-06-18T03:24:26.993" v="11" actId="208"/>
          <ac:spMkLst>
            <pc:docMk/>
            <pc:sldMk cId="588324420" sldId="270"/>
            <ac:spMk id="4" creationId="{00000000-0000-0000-0000-000000000000}"/>
          </ac:spMkLst>
        </pc:spChg>
        <pc:spChg chg="add del mod">
          <ac:chgData name="Michelle Moore" userId="a9956a4204a58d54" providerId="LiveId" clId="{A7F2DD94-0249-4BCD-AC94-4D463C334100}" dt="2019-06-18T03:25:49.744" v="16" actId="478"/>
          <ac:spMkLst>
            <pc:docMk/>
            <pc:sldMk cId="588324420" sldId="270"/>
            <ac:spMk id="8" creationId="{292FB577-9360-4075-8999-DBA2E50E2B24}"/>
          </ac:spMkLst>
        </pc:spChg>
        <pc:picChg chg="del">
          <ac:chgData name="Michelle Moore" userId="a9956a4204a58d54" providerId="LiveId" clId="{A7F2DD94-0249-4BCD-AC94-4D463C334100}" dt="2019-06-18T03:25:31.887" v="12" actId="478"/>
          <ac:picMkLst>
            <pc:docMk/>
            <pc:sldMk cId="588324420" sldId="270"/>
            <ac:picMk id="7" creationId="{00000000-0000-0000-0000-000000000000}"/>
          </ac:picMkLst>
        </pc:picChg>
        <pc:picChg chg="add mod">
          <ac:chgData name="Michelle Moore" userId="a9956a4204a58d54" providerId="LiveId" clId="{A7F2DD94-0249-4BCD-AC94-4D463C334100}" dt="2019-06-18T03:25:38.286" v="15" actId="1036"/>
          <ac:picMkLst>
            <pc:docMk/>
            <pc:sldMk cId="588324420" sldId="270"/>
            <ac:picMk id="9" creationId="{DA0249D8-84E1-4D13-A5E9-CD1DAE7E5AE8}"/>
          </ac:picMkLst>
        </pc:picChg>
      </pc:sldChg>
      <pc:sldChg chg="addSp delSp modSp">
        <pc:chgData name="Michelle Moore" userId="a9956a4204a58d54" providerId="LiveId" clId="{A7F2DD94-0249-4BCD-AC94-4D463C334100}" dt="2019-06-18T03:27:29.586" v="31" actId="1076"/>
        <pc:sldMkLst>
          <pc:docMk/>
          <pc:sldMk cId="737274492" sldId="271"/>
        </pc:sldMkLst>
        <pc:spChg chg="mod">
          <ac:chgData name="Michelle Moore" userId="a9956a4204a58d54" providerId="LiveId" clId="{A7F2DD94-0249-4BCD-AC94-4D463C334100}" dt="2019-06-18T03:26:45.942" v="24" actId="208"/>
          <ac:spMkLst>
            <pc:docMk/>
            <pc:sldMk cId="737274492" sldId="271"/>
            <ac:spMk id="4" creationId="{00000000-0000-0000-0000-000000000000}"/>
          </ac:spMkLst>
        </pc:spChg>
        <pc:spChg chg="add del mod">
          <ac:chgData name="Michelle Moore" userId="a9956a4204a58d54" providerId="LiveId" clId="{A7F2DD94-0249-4BCD-AC94-4D463C334100}" dt="2019-06-18T03:27:11.658" v="27" actId="478"/>
          <ac:spMkLst>
            <pc:docMk/>
            <pc:sldMk cId="737274492" sldId="271"/>
            <ac:spMk id="8" creationId="{8E46864F-0D42-44B1-AC36-D9EAA5A1CDC5}"/>
          </ac:spMkLst>
        </pc:spChg>
        <pc:picChg chg="del">
          <ac:chgData name="Michelle Moore" userId="a9956a4204a58d54" providerId="LiveId" clId="{A7F2DD94-0249-4BCD-AC94-4D463C334100}" dt="2019-06-18T03:26:48.911" v="25" actId="478"/>
          <ac:picMkLst>
            <pc:docMk/>
            <pc:sldMk cId="737274492" sldId="271"/>
            <ac:picMk id="5" creationId="{00000000-0000-0000-0000-000000000000}"/>
          </ac:picMkLst>
        </pc:picChg>
        <pc:picChg chg="add mod">
          <ac:chgData name="Michelle Moore" userId="a9956a4204a58d54" providerId="LiveId" clId="{A7F2DD94-0249-4BCD-AC94-4D463C334100}" dt="2019-06-18T03:27:29.586" v="31" actId="1076"/>
          <ac:picMkLst>
            <pc:docMk/>
            <pc:sldMk cId="737274492" sldId="271"/>
            <ac:picMk id="9" creationId="{67800776-54D2-400E-8A7C-48CEB6EB8C5C}"/>
          </ac:picMkLst>
        </pc:picChg>
      </pc:sldChg>
      <pc:sldChg chg="addSp delSp modSp">
        <pc:chgData name="Michelle Moore" userId="a9956a4204a58d54" providerId="LiveId" clId="{A7F2DD94-0249-4BCD-AC94-4D463C334100}" dt="2019-06-18T03:37:25.538" v="98" actId="1076"/>
        <pc:sldMkLst>
          <pc:docMk/>
          <pc:sldMk cId="3741103472" sldId="272"/>
        </pc:sldMkLst>
        <pc:picChg chg="del">
          <ac:chgData name="Michelle Moore" userId="a9956a4204a58d54" providerId="LiveId" clId="{A7F2DD94-0249-4BCD-AC94-4D463C334100}" dt="2019-06-18T03:36:32.814" v="95" actId="478"/>
          <ac:picMkLst>
            <pc:docMk/>
            <pc:sldMk cId="3741103472" sldId="272"/>
            <ac:picMk id="5" creationId="{00000000-0000-0000-0000-000000000000}"/>
          </ac:picMkLst>
        </pc:picChg>
        <pc:picChg chg="add mod">
          <ac:chgData name="Michelle Moore" userId="a9956a4204a58d54" providerId="LiveId" clId="{A7F2DD94-0249-4BCD-AC94-4D463C334100}" dt="2019-06-18T03:37:25.538" v="98" actId="1076"/>
          <ac:picMkLst>
            <pc:docMk/>
            <pc:sldMk cId="3741103472" sldId="272"/>
            <ac:picMk id="7" creationId="{84F5225F-2EE6-4B85-9278-8DB216AD71A9}"/>
          </ac:picMkLst>
        </pc:picChg>
      </pc:sldChg>
      <pc:sldChg chg="modSp">
        <pc:chgData name="Michelle Moore" userId="a9956a4204a58d54" providerId="LiveId" clId="{A7F2DD94-0249-4BCD-AC94-4D463C334100}" dt="2019-06-18T03:39:34.370" v="108" actId="208"/>
        <pc:sldMkLst>
          <pc:docMk/>
          <pc:sldMk cId="1847446861" sldId="273"/>
        </pc:sldMkLst>
        <pc:spChg chg="mod">
          <ac:chgData name="Michelle Moore" userId="a9956a4204a58d54" providerId="LiveId" clId="{A7F2DD94-0249-4BCD-AC94-4D463C334100}" dt="2019-06-18T03:38:30.030" v="102" actId="208"/>
          <ac:spMkLst>
            <pc:docMk/>
            <pc:sldMk cId="1847446861" sldId="273"/>
            <ac:spMk id="5" creationId="{00000000-0000-0000-0000-000000000000}"/>
          </ac:spMkLst>
        </pc:spChg>
        <pc:spChg chg="mod">
          <ac:chgData name="Michelle Moore" userId="a9956a4204a58d54" providerId="LiveId" clId="{A7F2DD94-0249-4BCD-AC94-4D463C334100}" dt="2019-06-18T03:39:16.442" v="104" actId="208"/>
          <ac:spMkLst>
            <pc:docMk/>
            <pc:sldMk cId="1847446861" sldId="273"/>
            <ac:spMk id="6" creationId="{00000000-0000-0000-0000-000000000000}"/>
          </ac:spMkLst>
        </pc:spChg>
        <pc:spChg chg="mod">
          <ac:chgData name="Michelle Moore" userId="a9956a4204a58d54" providerId="LiveId" clId="{A7F2DD94-0249-4BCD-AC94-4D463C334100}" dt="2019-06-18T03:39:23.024" v="106" actId="208"/>
          <ac:spMkLst>
            <pc:docMk/>
            <pc:sldMk cId="1847446861" sldId="273"/>
            <ac:spMk id="7" creationId="{00000000-0000-0000-0000-000000000000}"/>
          </ac:spMkLst>
        </pc:spChg>
        <pc:spChg chg="mod">
          <ac:chgData name="Michelle Moore" userId="a9956a4204a58d54" providerId="LiveId" clId="{A7F2DD94-0249-4BCD-AC94-4D463C334100}" dt="2019-06-18T03:39:34.370" v="108" actId="208"/>
          <ac:spMkLst>
            <pc:docMk/>
            <pc:sldMk cId="1847446861" sldId="273"/>
            <ac:spMk id="8" creationId="{00000000-0000-0000-0000-000000000000}"/>
          </ac:spMkLst>
        </pc:spChg>
      </pc:sldChg>
      <pc:sldChg chg="addSp delSp modSp">
        <pc:chgData name="Michelle Moore" userId="a9956a4204a58d54" providerId="LiveId" clId="{A7F2DD94-0249-4BCD-AC94-4D463C334100}" dt="2019-06-18T03:40:29.170" v="114" actId="208"/>
        <pc:sldMkLst>
          <pc:docMk/>
          <pc:sldMk cId="4020974774" sldId="274"/>
        </pc:sldMkLst>
        <pc:spChg chg="mod">
          <ac:chgData name="Michelle Moore" userId="a9956a4204a58d54" providerId="LiveId" clId="{A7F2DD94-0249-4BCD-AC94-4D463C334100}" dt="2019-06-18T03:40:29.170" v="114" actId="208"/>
          <ac:spMkLst>
            <pc:docMk/>
            <pc:sldMk cId="4020974774" sldId="274"/>
            <ac:spMk id="6" creationId="{00000000-0000-0000-0000-000000000000}"/>
          </ac:spMkLst>
        </pc:spChg>
        <pc:picChg chg="del">
          <ac:chgData name="Michelle Moore" userId="a9956a4204a58d54" providerId="LiveId" clId="{A7F2DD94-0249-4BCD-AC94-4D463C334100}" dt="2019-06-18T03:40:01.452" v="109" actId="478"/>
          <ac:picMkLst>
            <pc:docMk/>
            <pc:sldMk cId="4020974774" sldId="274"/>
            <ac:picMk id="5" creationId="{00000000-0000-0000-0000-000000000000}"/>
          </ac:picMkLst>
        </pc:picChg>
        <pc:picChg chg="add mod">
          <ac:chgData name="Michelle Moore" userId="a9956a4204a58d54" providerId="LiveId" clId="{A7F2DD94-0249-4BCD-AC94-4D463C334100}" dt="2019-06-18T03:40:11.087" v="112" actId="1076"/>
          <ac:picMkLst>
            <pc:docMk/>
            <pc:sldMk cId="4020974774" sldId="274"/>
            <ac:picMk id="7" creationId="{AC7FE776-B189-4C78-93E2-EF88DC7052E5}"/>
          </ac:picMkLst>
        </pc:picChg>
      </pc:sldChg>
      <pc:sldChg chg="modSp">
        <pc:chgData name="Michelle Moore" userId="a9956a4204a58d54" providerId="LiveId" clId="{A7F2DD94-0249-4BCD-AC94-4D463C334100}" dt="2019-06-18T03:42:16.641" v="119" actId="14100"/>
        <pc:sldMkLst>
          <pc:docMk/>
          <pc:sldMk cId="888032142" sldId="275"/>
        </pc:sldMkLst>
        <pc:spChg chg="mod">
          <ac:chgData name="Michelle Moore" userId="a9956a4204a58d54" providerId="LiveId" clId="{A7F2DD94-0249-4BCD-AC94-4D463C334100}" dt="2019-06-18T03:42:16.641" v="119" actId="14100"/>
          <ac:spMkLst>
            <pc:docMk/>
            <pc:sldMk cId="888032142" sldId="275"/>
            <ac:spMk id="4" creationId="{00000000-0000-0000-0000-000000000000}"/>
          </ac:spMkLst>
        </pc:spChg>
        <pc:spChg chg="mod">
          <ac:chgData name="Michelle Moore" userId="a9956a4204a58d54" providerId="LiveId" clId="{A7F2DD94-0249-4BCD-AC94-4D463C334100}" dt="2019-06-18T03:42:11.929" v="118" actId="208"/>
          <ac:spMkLst>
            <pc:docMk/>
            <pc:sldMk cId="888032142" sldId="275"/>
            <ac:spMk id="5" creationId="{00000000-0000-0000-0000-000000000000}"/>
          </ac:spMkLst>
        </pc:spChg>
      </pc:sldChg>
      <pc:sldChg chg="addSp delSp modSp">
        <pc:chgData name="Michelle Moore" userId="a9956a4204a58d54" providerId="LiveId" clId="{A7F2DD94-0249-4BCD-AC94-4D463C334100}" dt="2019-06-18T03:45:22.012" v="135" actId="14100"/>
        <pc:sldMkLst>
          <pc:docMk/>
          <pc:sldMk cId="1712390359" sldId="276"/>
        </pc:sldMkLst>
        <pc:spChg chg="mod">
          <ac:chgData name="Michelle Moore" userId="a9956a4204a58d54" providerId="LiveId" clId="{A7F2DD94-0249-4BCD-AC94-4D463C334100}" dt="2019-06-18T03:42:38.298" v="123" actId="208"/>
          <ac:spMkLst>
            <pc:docMk/>
            <pc:sldMk cId="1712390359" sldId="276"/>
            <ac:spMk id="5" creationId="{00000000-0000-0000-0000-000000000000}"/>
          </ac:spMkLst>
        </pc:spChg>
        <pc:spChg chg="mod">
          <ac:chgData name="Michelle Moore" userId="a9956a4204a58d54" providerId="LiveId" clId="{A7F2DD94-0249-4BCD-AC94-4D463C334100}" dt="2019-06-18T03:42:33.618" v="121" actId="208"/>
          <ac:spMkLst>
            <pc:docMk/>
            <pc:sldMk cId="1712390359" sldId="276"/>
            <ac:spMk id="7" creationId="{00000000-0000-0000-0000-000000000000}"/>
          </ac:spMkLst>
        </pc:spChg>
        <pc:picChg chg="del">
          <ac:chgData name="Michelle Moore" userId="a9956a4204a58d54" providerId="LiveId" clId="{A7F2DD94-0249-4BCD-AC94-4D463C334100}" dt="2019-06-18T03:45:10.732" v="131" actId="478"/>
          <ac:picMkLst>
            <pc:docMk/>
            <pc:sldMk cId="1712390359" sldId="276"/>
            <ac:picMk id="4" creationId="{00000000-0000-0000-0000-000000000000}"/>
          </ac:picMkLst>
        </pc:picChg>
        <pc:picChg chg="del">
          <ac:chgData name="Michelle Moore" userId="a9956a4204a58d54" providerId="LiveId" clId="{A7F2DD94-0249-4BCD-AC94-4D463C334100}" dt="2019-06-18T03:44:32.354" v="124" actId="478"/>
          <ac:picMkLst>
            <pc:docMk/>
            <pc:sldMk cId="1712390359" sldId="276"/>
            <ac:picMk id="6" creationId="{00000000-0000-0000-0000-000000000000}"/>
          </ac:picMkLst>
        </pc:picChg>
        <pc:picChg chg="add mod">
          <ac:chgData name="Michelle Moore" userId="a9956a4204a58d54" providerId="LiveId" clId="{A7F2DD94-0249-4BCD-AC94-4D463C334100}" dt="2019-06-18T03:44:52.837" v="130" actId="1038"/>
          <ac:picMkLst>
            <pc:docMk/>
            <pc:sldMk cId="1712390359" sldId="276"/>
            <ac:picMk id="9" creationId="{21BB4812-E9A2-48C8-8DCA-846AA02574CD}"/>
          </ac:picMkLst>
        </pc:picChg>
        <pc:picChg chg="add mod">
          <ac:chgData name="Michelle Moore" userId="a9956a4204a58d54" providerId="LiveId" clId="{A7F2DD94-0249-4BCD-AC94-4D463C334100}" dt="2019-06-18T03:45:22.012" v="135" actId="14100"/>
          <ac:picMkLst>
            <pc:docMk/>
            <pc:sldMk cId="1712390359" sldId="276"/>
            <ac:picMk id="10" creationId="{D7E5E2E2-40ED-41CC-8B89-2166AF13A56D}"/>
          </ac:picMkLst>
        </pc:picChg>
      </pc:sldChg>
      <pc:sldChg chg="addSp delSp modSp">
        <pc:chgData name="Michelle Moore" userId="a9956a4204a58d54" providerId="LiveId" clId="{A7F2DD94-0249-4BCD-AC94-4D463C334100}" dt="2019-06-18T03:47:21.129" v="149" actId="1076"/>
        <pc:sldMkLst>
          <pc:docMk/>
          <pc:sldMk cId="3981215563" sldId="277"/>
        </pc:sldMkLst>
        <pc:spChg chg="mod">
          <ac:chgData name="Michelle Moore" userId="a9956a4204a58d54" providerId="LiveId" clId="{A7F2DD94-0249-4BCD-AC94-4D463C334100}" dt="2019-06-18T03:46:02.887" v="139" actId="208"/>
          <ac:spMkLst>
            <pc:docMk/>
            <pc:sldMk cId="3981215563" sldId="277"/>
            <ac:spMk id="5" creationId="{00000000-0000-0000-0000-000000000000}"/>
          </ac:spMkLst>
        </pc:spChg>
        <pc:spChg chg="mod">
          <ac:chgData name="Michelle Moore" userId="a9956a4204a58d54" providerId="LiveId" clId="{A7F2DD94-0249-4BCD-AC94-4D463C334100}" dt="2019-06-18T03:45:58.357" v="137" actId="208"/>
          <ac:spMkLst>
            <pc:docMk/>
            <pc:sldMk cId="3981215563" sldId="277"/>
            <ac:spMk id="8" creationId="{00000000-0000-0000-0000-000000000000}"/>
          </ac:spMkLst>
        </pc:spChg>
        <pc:picChg chg="del">
          <ac:chgData name="Michelle Moore" userId="a9956a4204a58d54" providerId="LiveId" clId="{A7F2DD94-0249-4BCD-AC94-4D463C334100}" dt="2019-06-18T03:47:12.085" v="146" actId="478"/>
          <ac:picMkLst>
            <pc:docMk/>
            <pc:sldMk cId="3981215563" sldId="277"/>
            <ac:picMk id="6" creationId="{00000000-0000-0000-0000-000000000000}"/>
          </ac:picMkLst>
        </pc:picChg>
        <pc:picChg chg="del">
          <ac:chgData name="Michelle Moore" userId="a9956a4204a58d54" providerId="LiveId" clId="{A7F2DD94-0249-4BCD-AC94-4D463C334100}" dt="2019-06-18T03:46:41.953" v="140" actId="478"/>
          <ac:picMkLst>
            <pc:docMk/>
            <pc:sldMk cId="3981215563" sldId="277"/>
            <ac:picMk id="7" creationId="{00000000-0000-0000-0000-000000000000}"/>
          </ac:picMkLst>
        </pc:picChg>
        <pc:picChg chg="add mod">
          <ac:chgData name="Michelle Moore" userId="a9956a4204a58d54" providerId="LiveId" clId="{A7F2DD94-0249-4BCD-AC94-4D463C334100}" dt="2019-06-18T03:46:54.920" v="145" actId="1076"/>
          <ac:picMkLst>
            <pc:docMk/>
            <pc:sldMk cId="3981215563" sldId="277"/>
            <ac:picMk id="9" creationId="{F08E47D5-8C3E-4DDE-A92E-AAF06CD292EB}"/>
          </ac:picMkLst>
        </pc:picChg>
        <pc:picChg chg="add mod">
          <ac:chgData name="Michelle Moore" userId="a9956a4204a58d54" providerId="LiveId" clId="{A7F2DD94-0249-4BCD-AC94-4D463C334100}" dt="2019-06-18T03:47:21.129" v="149" actId="1076"/>
          <ac:picMkLst>
            <pc:docMk/>
            <pc:sldMk cId="3981215563" sldId="277"/>
            <ac:picMk id="10" creationId="{68FEB0EE-4F37-434F-9135-D3EBB7D45BC7}"/>
          </ac:picMkLst>
        </pc:picChg>
      </pc:sldChg>
      <pc:sldChg chg="addSp delSp modSp">
        <pc:chgData name="Michelle Moore" userId="a9956a4204a58d54" providerId="LiveId" clId="{A7F2DD94-0249-4BCD-AC94-4D463C334100}" dt="2019-06-18T03:48:31.157" v="161" actId="14100"/>
        <pc:sldMkLst>
          <pc:docMk/>
          <pc:sldMk cId="2780112218" sldId="278"/>
        </pc:sldMkLst>
        <pc:spChg chg="mod">
          <ac:chgData name="Michelle Moore" userId="a9956a4204a58d54" providerId="LiveId" clId="{A7F2DD94-0249-4BCD-AC94-4D463C334100}" dt="2019-06-18T03:47:46.741" v="155" actId="208"/>
          <ac:spMkLst>
            <pc:docMk/>
            <pc:sldMk cId="2780112218" sldId="278"/>
            <ac:spMk id="5" creationId="{00000000-0000-0000-0000-000000000000}"/>
          </ac:spMkLst>
        </pc:spChg>
        <pc:spChg chg="mod">
          <ac:chgData name="Michelle Moore" userId="a9956a4204a58d54" providerId="LiveId" clId="{A7F2DD94-0249-4BCD-AC94-4D463C334100}" dt="2019-06-18T03:47:37.784" v="151" actId="208"/>
          <ac:spMkLst>
            <pc:docMk/>
            <pc:sldMk cId="2780112218" sldId="278"/>
            <ac:spMk id="6" creationId="{00000000-0000-0000-0000-000000000000}"/>
          </ac:spMkLst>
        </pc:spChg>
        <pc:spChg chg="mod">
          <ac:chgData name="Michelle Moore" userId="a9956a4204a58d54" providerId="LiveId" clId="{A7F2DD94-0249-4BCD-AC94-4D463C334100}" dt="2019-06-18T03:47:42.274" v="153" actId="208"/>
          <ac:spMkLst>
            <pc:docMk/>
            <pc:sldMk cId="2780112218" sldId="278"/>
            <ac:spMk id="7" creationId="{00000000-0000-0000-0000-000000000000}"/>
          </ac:spMkLst>
        </pc:spChg>
        <pc:picChg chg="del">
          <ac:chgData name="Michelle Moore" userId="a9956a4204a58d54" providerId="LiveId" clId="{A7F2DD94-0249-4BCD-AC94-4D463C334100}" dt="2019-06-18T03:48:15.380" v="156" actId="478"/>
          <ac:picMkLst>
            <pc:docMk/>
            <pc:sldMk cId="2780112218" sldId="278"/>
            <ac:picMk id="4" creationId="{00000000-0000-0000-0000-000000000000}"/>
          </ac:picMkLst>
        </pc:picChg>
        <pc:picChg chg="add mod">
          <ac:chgData name="Michelle Moore" userId="a9956a4204a58d54" providerId="LiveId" clId="{A7F2DD94-0249-4BCD-AC94-4D463C334100}" dt="2019-06-18T03:48:31.157" v="161" actId="14100"/>
          <ac:picMkLst>
            <pc:docMk/>
            <pc:sldMk cId="2780112218" sldId="278"/>
            <ac:picMk id="9" creationId="{D6E534FA-432F-4B1D-B4A8-FA901BAC1F5E}"/>
          </ac:picMkLst>
        </pc:picChg>
      </pc:sldChg>
      <pc:sldChg chg="addSp delSp modSp">
        <pc:chgData name="Michelle Moore" userId="a9956a4204a58d54" providerId="LiveId" clId="{A7F2DD94-0249-4BCD-AC94-4D463C334100}" dt="2019-06-18T03:50:12.402" v="176" actId="1035"/>
        <pc:sldMkLst>
          <pc:docMk/>
          <pc:sldMk cId="700096033" sldId="279"/>
        </pc:sldMkLst>
        <pc:spChg chg="mod">
          <ac:chgData name="Michelle Moore" userId="a9956a4204a58d54" providerId="LiveId" clId="{A7F2DD94-0249-4BCD-AC94-4D463C334100}" dt="2019-06-18T03:48:54.180" v="163" actId="208"/>
          <ac:spMkLst>
            <pc:docMk/>
            <pc:sldMk cId="700096033" sldId="279"/>
            <ac:spMk id="5" creationId="{00000000-0000-0000-0000-000000000000}"/>
          </ac:spMkLst>
        </pc:spChg>
        <pc:spChg chg="mod">
          <ac:chgData name="Michelle Moore" userId="a9956a4204a58d54" providerId="LiveId" clId="{A7F2DD94-0249-4BCD-AC94-4D463C334100}" dt="2019-06-18T03:48:58.407" v="165" actId="208"/>
          <ac:spMkLst>
            <pc:docMk/>
            <pc:sldMk cId="700096033" sldId="279"/>
            <ac:spMk id="6" creationId="{00000000-0000-0000-0000-000000000000}"/>
          </ac:spMkLst>
        </pc:spChg>
        <pc:spChg chg="mod">
          <ac:chgData name="Michelle Moore" userId="a9956a4204a58d54" providerId="LiveId" clId="{A7F2DD94-0249-4BCD-AC94-4D463C334100}" dt="2019-06-18T03:49:24.360" v="168" actId="1035"/>
          <ac:spMkLst>
            <pc:docMk/>
            <pc:sldMk cId="700096033" sldId="279"/>
            <ac:spMk id="7" creationId="{00000000-0000-0000-0000-000000000000}"/>
          </ac:spMkLst>
        </pc:spChg>
        <pc:picChg chg="del">
          <ac:chgData name="Michelle Moore" userId="a9956a4204a58d54" providerId="LiveId" clId="{A7F2DD94-0249-4BCD-AC94-4D463C334100}" dt="2019-06-18T03:49:50.343" v="169" actId="478"/>
          <ac:picMkLst>
            <pc:docMk/>
            <pc:sldMk cId="700096033" sldId="279"/>
            <ac:picMk id="4" creationId="{00000000-0000-0000-0000-000000000000}"/>
          </ac:picMkLst>
        </pc:picChg>
        <pc:picChg chg="add mod">
          <ac:chgData name="Michelle Moore" userId="a9956a4204a58d54" providerId="LiveId" clId="{A7F2DD94-0249-4BCD-AC94-4D463C334100}" dt="2019-06-18T03:50:12.402" v="176" actId="1035"/>
          <ac:picMkLst>
            <pc:docMk/>
            <pc:sldMk cId="700096033" sldId="279"/>
            <ac:picMk id="9" creationId="{0083D39C-5DAD-4483-A292-785607806C19}"/>
          </ac:picMkLst>
        </pc:picChg>
      </pc:sldChg>
      <pc:sldChg chg="addSp delSp modSp">
        <pc:chgData name="Michelle Moore" userId="a9956a4204a58d54" providerId="LiveId" clId="{A7F2DD94-0249-4BCD-AC94-4D463C334100}" dt="2019-06-18T03:51:49.841" v="185" actId="1076"/>
        <pc:sldMkLst>
          <pc:docMk/>
          <pc:sldMk cId="1510831624" sldId="280"/>
        </pc:sldMkLst>
        <pc:picChg chg="del">
          <ac:chgData name="Michelle Moore" userId="a9956a4204a58d54" providerId="LiveId" clId="{A7F2DD94-0249-4BCD-AC94-4D463C334100}" dt="2019-06-18T03:51:07.299" v="177" actId="478"/>
          <ac:picMkLst>
            <pc:docMk/>
            <pc:sldMk cId="1510831624" sldId="280"/>
            <ac:picMk id="5" creationId="{00000000-0000-0000-0000-000000000000}"/>
          </ac:picMkLst>
        </pc:picChg>
        <pc:picChg chg="del">
          <ac:chgData name="Michelle Moore" userId="a9956a4204a58d54" providerId="LiveId" clId="{A7F2DD94-0249-4BCD-AC94-4D463C334100}" dt="2019-06-18T03:51:39.867" v="182" actId="478"/>
          <ac:picMkLst>
            <pc:docMk/>
            <pc:sldMk cId="1510831624" sldId="280"/>
            <ac:picMk id="6" creationId="{00000000-0000-0000-0000-000000000000}"/>
          </ac:picMkLst>
        </pc:picChg>
        <pc:picChg chg="add mod">
          <ac:chgData name="Michelle Moore" userId="a9956a4204a58d54" providerId="LiveId" clId="{A7F2DD94-0249-4BCD-AC94-4D463C334100}" dt="2019-06-18T03:51:19.890" v="181" actId="14100"/>
          <ac:picMkLst>
            <pc:docMk/>
            <pc:sldMk cId="1510831624" sldId="280"/>
            <ac:picMk id="10" creationId="{387E5011-8706-480A-B52B-0F4368A6C599}"/>
          </ac:picMkLst>
        </pc:picChg>
        <pc:picChg chg="add mod">
          <ac:chgData name="Michelle Moore" userId="a9956a4204a58d54" providerId="LiveId" clId="{A7F2DD94-0249-4BCD-AC94-4D463C334100}" dt="2019-06-18T03:51:49.841" v="185" actId="1076"/>
          <ac:picMkLst>
            <pc:docMk/>
            <pc:sldMk cId="1510831624" sldId="280"/>
            <ac:picMk id="11" creationId="{280E0D81-0EA2-4F32-BEFD-3EA35621B2DB}"/>
          </ac:picMkLst>
        </pc:picChg>
      </pc:sldChg>
      <pc:sldChg chg="del">
        <pc:chgData name="Michelle Moore" userId="a9956a4204a58d54" providerId="LiveId" clId="{A7F2DD94-0249-4BCD-AC94-4D463C334100}" dt="2019-06-18T03:53:10.706" v="189" actId="2696"/>
        <pc:sldMkLst>
          <pc:docMk/>
          <pc:sldMk cId="757638211" sldId="281"/>
        </pc:sldMkLst>
      </pc:sldChg>
      <pc:sldChg chg="del">
        <pc:chgData name="Michelle Moore" userId="a9956a4204a58d54" providerId="LiveId" clId="{A7F2DD94-0249-4BCD-AC94-4D463C334100}" dt="2019-06-18T03:53:13.520" v="190" actId="2696"/>
        <pc:sldMkLst>
          <pc:docMk/>
          <pc:sldMk cId="3235660562" sldId="282"/>
        </pc:sldMkLst>
      </pc:sldChg>
      <pc:sldChg chg="del">
        <pc:chgData name="Michelle Moore" userId="a9956a4204a58d54" providerId="LiveId" clId="{A7F2DD94-0249-4BCD-AC94-4D463C334100}" dt="2019-06-18T03:53:16.021" v="191" actId="2696"/>
        <pc:sldMkLst>
          <pc:docMk/>
          <pc:sldMk cId="999271353" sldId="283"/>
        </pc:sldMkLst>
      </pc:sldChg>
      <pc:sldChg chg="addSp delSp modSp">
        <pc:chgData name="Michelle Moore" userId="a9956a4204a58d54" providerId="LiveId" clId="{A7F2DD94-0249-4BCD-AC94-4D463C334100}" dt="2019-06-18T03:54:02.145" v="196" actId="1076"/>
        <pc:sldMkLst>
          <pc:docMk/>
          <pc:sldMk cId="54491209" sldId="285"/>
        </pc:sldMkLst>
        <pc:picChg chg="del">
          <ac:chgData name="Michelle Moore" userId="a9956a4204a58d54" providerId="LiveId" clId="{A7F2DD94-0249-4BCD-AC94-4D463C334100}" dt="2019-06-18T03:53:50.355" v="193" actId="478"/>
          <ac:picMkLst>
            <pc:docMk/>
            <pc:sldMk cId="54491209" sldId="285"/>
            <ac:picMk id="6" creationId="{00000000-0000-0000-0000-000000000000}"/>
          </ac:picMkLst>
        </pc:picChg>
        <pc:picChg chg="add mod">
          <ac:chgData name="Michelle Moore" userId="a9956a4204a58d54" providerId="LiveId" clId="{A7F2DD94-0249-4BCD-AC94-4D463C334100}" dt="2019-06-18T03:54:02.145" v="196" actId="1076"/>
          <ac:picMkLst>
            <pc:docMk/>
            <pc:sldMk cId="54491209" sldId="285"/>
            <ac:picMk id="7" creationId="{C93EBC1C-7F4D-4048-9E4B-7375109D1233}"/>
          </ac:picMkLst>
        </pc:picChg>
      </pc:sldChg>
      <pc:sldChg chg="addSp delSp modSp">
        <pc:chgData name="Michelle Moore" userId="a9956a4204a58d54" providerId="LiveId" clId="{A7F2DD94-0249-4BCD-AC94-4D463C334100}" dt="2019-06-18T03:55:35.426" v="206" actId="14100"/>
        <pc:sldMkLst>
          <pc:docMk/>
          <pc:sldMk cId="2769042296" sldId="286"/>
        </pc:sldMkLst>
        <pc:spChg chg="del">
          <ac:chgData name="Michelle Moore" userId="a9956a4204a58d54" providerId="LiveId" clId="{A7F2DD94-0249-4BCD-AC94-4D463C334100}" dt="2019-06-18T03:54:32.811" v="197" actId="478"/>
          <ac:spMkLst>
            <pc:docMk/>
            <pc:sldMk cId="2769042296" sldId="286"/>
            <ac:spMk id="5" creationId="{00000000-0000-0000-0000-000000000000}"/>
          </ac:spMkLst>
        </pc:spChg>
        <pc:spChg chg="del">
          <ac:chgData name="Michelle Moore" userId="a9956a4204a58d54" providerId="LiveId" clId="{A7F2DD94-0249-4BCD-AC94-4D463C334100}" dt="2019-06-18T03:55:13.768" v="201" actId="478"/>
          <ac:spMkLst>
            <pc:docMk/>
            <pc:sldMk cId="2769042296" sldId="286"/>
            <ac:spMk id="6" creationId="{00000000-0000-0000-0000-000000000000}"/>
          </ac:spMkLst>
        </pc:spChg>
        <pc:picChg chg="add mod">
          <ac:chgData name="Michelle Moore" userId="a9956a4204a58d54" providerId="LiveId" clId="{A7F2DD94-0249-4BCD-AC94-4D463C334100}" dt="2019-06-18T03:54:43.964" v="200" actId="1076"/>
          <ac:picMkLst>
            <pc:docMk/>
            <pc:sldMk cId="2769042296" sldId="286"/>
            <ac:picMk id="8" creationId="{28A204D1-80A7-4E4D-B09B-6C7BD9A7E1DC}"/>
          </ac:picMkLst>
        </pc:picChg>
        <pc:picChg chg="add mod">
          <ac:chgData name="Michelle Moore" userId="a9956a4204a58d54" providerId="LiveId" clId="{A7F2DD94-0249-4BCD-AC94-4D463C334100}" dt="2019-06-18T03:55:35.426" v="206" actId="14100"/>
          <ac:picMkLst>
            <pc:docMk/>
            <pc:sldMk cId="2769042296" sldId="286"/>
            <ac:picMk id="9" creationId="{43CEEFCB-E65C-48BE-8F41-D581F74B1310}"/>
          </ac:picMkLst>
        </pc:picChg>
      </pc:sldChg>
      <pc:sldChg chg="addSp delSp modSp">
        <pc:chgData name="Michelle Moore" userId="a9956a4204a58d54" providerId="LiveId" clId="{A7F2DD94-0249-4BCD-AC94-4D463C334100}" dt="2019-06-18T03:56:29.681" v="214" actId="1076"/>
        <pc:sldMkLst>
          <pc:docMk/>
          <pc:sldMk cId="3145623225" sldId="287"/>
        </pc:sldMkLst>
        <pc:spChg chg="mod">
          <ac:chgData name="Michelle Moore" userId="a9956a4204a58d54" providerId="LiveId" clId="{A7F2DD94-0249-4BCD-AC94-4D463C334100}" dt="2019-06-18T03:55:56.752" v="208" actId="208"/>
          <ac:spMkLst>
            <pc:docMk/>
            <pc:sldMk cId="3145623225" sldId="287"/>
            <ac:spMk id="5" creationId="{00000000-0000-0000-0000-000000000000}"/>
          </ac:spMkLst>
        </pc:spChg>
        <pc:spChg chg="mod">
          <ac:chgData name="Michelle Moore" userId="a9956a4204a58d54" providerId="LiveId" clId="{A7F2DD94-0249-4BCD-AC94-4D463C334100}" dt="2019-06-18T03:56:00.994" v="210" actId="208"/>
          <ac:spMkLst>
            <pc:docMk/>
            <pc:sldMk cId="3145623225" sldId="287"/>
            <ac:spMk id="6" creationId="{00000000-0000-0000-0000-000000000000}"/>
          </ac:spMkLst>
        </pc:spChg>
        <pc:picChg chg="del">
          <ac:chgData name="Michelle Moore" userId="a9956a4204a58d54" providerId="LiveId" clId="{A7F2DD94-0249-4BCD-AC94-4D463C334100}" dt="2019-06-18T03:56:19.783" v="211" actId="478"/>
          <ac:picMkLst>
            <pc:docMk/>
            <pc:sldMk cId="3145623225" sldId="287"/>
            <ac:picMk id="7" creationId="{00000000-0000-0000-0000-000000000000}"/>
          </ac:picMkLst>
        </pc:picChg>
        <pc:picChg chg="add mod">
          <ac:chgData name="Michelle Moore" userId="a9956a4204a58d54" providerId="LiveId" clId="{A7F2DD94-0249-4BCD-AC94-4D463C334100}" dt="2019-06-18T03:56:29.681" v="214" actId="1076"/>
          <ac:picMkLst>
            <pc:docMk/>
            <pc:sldMk cId="3145623225" sldId="287"/>
            <ac:picMk id="8" creationId="{B0CB025F-6A31-46AE-9585-845BAAB983E4}"/>
          </ac:picMkLst>
        </pc:picChg>
      </pc:sldChg>
      <pc:sldChg chg="addSp delSp modSp">
        <pc:chgData name="Michelle Moore" userId="a9956a4204a58d54" providerId="LiveId" clId="{A7F2DD94-0249-4BCD-AC94-4D463C334100}" dt="2019-06-18T03:57:51.569" v="222" actId="1076"/>
        <pc:sldMkLst>
          <pc:docMk/>
          <pc:sldMk cId="3870597540" sldId="288"/>
        </pc:sldMkLst>
        <pc:spChg chg="mod">
          <ac:chgData name="Michelle Moore" userId="a9956a4204a58d54" providerId="LiveId" clId="{A7F2DD94-0249-4BCD-AC94-4D463C334100}" dt="2019-06-18T03:57:07.640" v="216" actId="208"/>
          <ac:spMkLst>
            <pc:docMk/>
            <pc:sldMk cId="3870597540" sldId="288"/>
            <ac:spMk id="4" creationId="{00000000-0000-0000-0000-000000000000}"/>
          </ac:spMkLst>
        </pc:spChg>
        <pc:spChg chg="mod">
          <ac:chgData name="Michelle Moore" userId="a9956a4204a58d54" providerId="LiveId" clId="{A7F2DD94-0249-4BCD-AC94-4D463C334100}" dt="2019-06-18T03:57:11.705" v="218" actId="208"/>
          <ac:spMkLst>
            <pc:docMk/>
            <pc:sldMk cId="3870597540" sldId="288"/>
            <ac:spMk id="6" creationId="{00000000-0000-0000-0000-000000000000}"/>
          </ac:spMkLst>
        </pc:spChg>
        <pc:picChg chg="del">
          <ac:chgData name="Michelle Moore" userId="a9956a4204a58d54" providerId="LiveId" clId="{A7F2DD94-0249-4BCD-AC94-4D463C334100}" dt="2019-06-18T03:57:43.379" v="219" actId="478"/>
          <ac:picMkLst>
            <pc:docMk/>
            <pc:sldMk cId="3870597540" sldId="288"/>
            <ac:picMk id="5" creationId="{00000000-0000-0000-0000-000000000000}"/>
          </ac:picMkLst>
        </pc:picChg>
        <pc:picChg chg="add mod">
          <ac:chgData name="Michelle Moore" userId="a9956a4204a58d54" providerId="LiveId" clId="{A7F2DD94-0249-4BCD-AC94-4D463C334100}" dt="2019-06-18T03:57:51.569" v="222" actId="1076"/>
          <ac:picMkLst>
            <pc:docMk/>
            <pc:sldMk cId="3870597540" sldId="288"/>
            <ac:picMk id="8" creationId="{F8A91752-EDAA-4431-874A-7B35388520F8}"/>
          </ac:picMkLst>
        </pc:picChg>
      </pc:sldChg>
      <pc:sldChg chg="modSp add setBg">
        <pc:chgData name="Michelle Moore" userId="a9956a4204a58d54" providerId="LiveId" clId="{A7F2DD94-0249-4BCD-AC94-4D463C334100}" dt="2019-06-18T04:00:05.552" v="226"/>
        <pc:sldMkLst>
          <pc:docMk/>
          <pc:sldMk cId="2280603052" sldId="299"/>
        </pc:sldMkLst>
        <pc:spChg chg="mod">
          <ac:chgData name="Michelle Moore" userId="a9956a4204a58d54" providerId="LiveId" clId="{A7F2DD94-0249-4BCD-AC94-4D463C334100}" dt="2019-06-18T03:59:56.012" v="225" actId="20577"/>
          <ac:spMkLst>
            <pc:docMk/>
            <pc:sldMk cId="2280603052" sldId="299"/>
            <ac:spMk id="2" creationId="{5C348E05-F320-46C6-83FB-3A801B89052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10/29/20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10/29/20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continues the study of probability</a:t>
            </a:r>
            <a:r>
              <a:rPr lang="en-US" baseline="0" dirty="0"/>
              <a:t> distributions by examining continuous probability distributions. We learn about three continuous probability distributions: the uniform probability distribution, the normal probability distribution, and the exponential probability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graphical display of the characteristics of the normal</a:t>
            </a:r>
            <a:r>
              <a:rPr lang="en-US" baseline="0" dirty="0"/>
              <a:t> distribution. </a:t>
            </a:r>
            <a:r>
              <a:rPr lang="en-US" dirty="0"/>
              <a:t>The location</a:t>
            </a:r>
            <a:r>
              <a:rPr lang="en-US" baseline="0" dirty="0"/>
              <a:t> of a normal distribution is determined by the mean, which is in the center of the bell-shaped curve. The dispersion or spread of the distribution is determined by the standard deviation. The area below the curve defines probabilities and the total area under the curve is 1.0. Therefore, the area to the left of the mean is .5 and the area to the right of the mean is .5.</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313892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not just one normal probability distribution, but a family of them. In the top left chart of length of employee service at three different plants, the</a:t>
            </a:r>
            <a:r>
              <a:rPr lang="en-US" baseline="0" dirty="0"/>
              <a:t> mean is the same but the standard deviations are different. In the bottom chart of box weights of three different cereals, the means are different but the standard deviations are identical. And, in the top right chart of tensile strength of three different cables, we see they have different means and different standard deviations.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42528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number of normal distributions is unlimited, but they can</a:t>
            </a:r>
            <a:r>
              <a:rPr lang="en-US" baseline="0" dirty="0"/>
              <a:t> all be converted to a standard normal probability distribution. </a:t>
            </a:r>
            <a:r>
              <a:rPr lang="en-US" dirty="0"/>
              <a:t>By standardizing a normal probability</a:t>
            </a:r>
            <a:r>
              <a:rPr lang="en-US" baseline="0" dirty="0"/>
              <a:t> distribution, the distance of a value from the mean can be expressed in units of the standard deviation. The results are called z values or z scores.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1524850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example, if</a:t>
            </a:r>
            <a:r>
              <a:rPr lang="en-US" dirty="0"/>
              <a:t> you have a z=1.50,</a:t>
            </a:r>
            <a:r>
              <a:rPr lang="en-US" baseline="0" dirty="0"/>
              <a:t> this reflects an area (or probability) of .4332. The entire table can be found in Appendix B.3.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187373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idea was first developed by Uber Technologies, which is headquartered in San Francisco, California. A z of 1.00</a:t>
            </a:r>
            <a:r>
              <a:rPr lang="en-US" baseline="0" dirty="0"/>
              <a:t> indicates that a weekly income of $1,100 is one standard deviation above the mean and a z of </a:t>
            </a:r>
            <a:r>
              <a:rPr lang="en-US" baseline="0" dirty="0" smtClean="0"/>
              <a:t>−1.00 </a:t>
            </a:r>
            <a:r>
              <a:rPr lang="en-US" baseline="0" dirty="0"/>
              <a:t>shows that a $900 weekly income is one standard deviation below the mean. Both incomes are the same distance from the mean.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101745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Empirical Rule was</a:t>
            </a:r>
            <a:r>
              <a:rPr lang="en-US" baseline="0" dirty="0"/>
              <a:t> introduced in chapter 3. To verify it, use the table found in Appendix B.3 to find a z of 1.00. This corresponds to .3413, so plus and minus 1 standard deviation is .3413 </a:t>
            </a:r>
            <a:r>
              <a:rPr lang="en-US" b="0" i="0" dirty="0">
                <a:latin typeface="ＭＳ ゴシック"/>
                <a:ea typeface="ＭＳ ゴシック"/>
                <a:cs typeface="ＭＳ ゴシック"/>
              </a:rPr>
              <a:t>×</a:t>
            </a:r>
            <a:r>
              <a:rPr lang="en-US" b="0" i="0" baseline="0" dirty="0">
                <a:latin typeface="+mn-lt"/>
                <a:ea typeface="+mn-ea"/>
                <a:cs typeface="+mn-cs"/>
              </a:rPr>
              <a:t> </a:t>
            </a:r>
            <a:r>
              <a:rPr lang="en-US" baseline="0" dirty="0"/>
              <a:t>2=.6826, which is approximately 68% of the observations. A z of 2.00 corresponds to .4772, so plus and minus 2 standard deviations equals .4772 </a:t>
            </a:r>
            <a:r>
              <a:rPr lang="en-US" b="0" i="0" dirty="0">
                <a:latin typeface="ＭＳ ゴシック"/>
                <a:ea typeface="ＭＳ ゴシック"/>
                <a:cs typeface="ＭＳ ゴシック"/>
              </a:rPr>
              <a:t>× </a:t>
            </a:r>
            <a:r>
              <a:rPr lang="en-US" baseline="0" dirty="0"/>
              <a:t>2= .9544, or about 95%. And a z of 3.00 corresponds to .4987, so plus and minus 3 standard deviations equals .4987 </a:t>
            </a:r>
            <a:r>
              <a:rPr lang="en-US" b="0" i="0" dirty="0">
                <a:latin typeface="ＭＳ ゴシック"/>
                <a:ea typeface="ＭＳ ゴシック"/>
                <a:cs typeface="ＭＳ ゴシック"/>
              </a:rPr>
              <a:t>×</a:t>
            </a:r>
            <a:r>
              <a:rPr lang="en-US" b="0" i="0" baseline="0" dirty="0">
                <a:latin typeface="+mn-lt"/>
                <a:ea typeface="+mn-ea"/>
                <a:cs typeface="+mn-cs"/>
              </a:rPr>
              <a:t> </a:t>
            </a:r>
            <a:r>
              <a:rPr lang="en-US" baseline="0" dirty="0"/>
              <a:t>2= .9974, or practically all at about 99.7%.</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320465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distribution is normal and you know its mean and standard deviation, then you can use the Empirical Rule to find probabilities of plus and</a:t>
            </a:r>
            <a:r>
              <a:rPr lang="en-US" baseline="0" dirty="0"/>
              <a:t>/</a:t>
            </a:r>
            <a:r>
              <a:rPr lang="en-US" dirty="0"/>
              <a:t>or minus 1, 2, or 3 standard deviations.</a:t>
            </a:r>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199284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find the area between 0 and z or </a:t>
            </a:r>
            <a:r>
              <a:rPr lang="en-US" dirty="0" smtClean="0"/>
              <a:t>(−z</a:t>
            </a:r>
            <a:r>
              <a:rPr lang="en-US" dirty="0"/>
              <a:t>), look up the probability directly in the table. In this example, the probability of finding</a:t>
            </a:r>
            <a:r>
              <a:rPr lang="en-US" baseline="0" dirty="0"/>
              <a:t> a driver that earns between $1000 and $1100 is .3413 and the probability of finding a driver that earns less than $1,100 is .8413. Therefore, 34.13% of drivers earn between $1000 and $1100 and 84.13% of drivers earn less than $1,100. </a:t>
            </a:r>
            <a:r>
              <a:rPr lang="en-US" dirty="0"/>
              <a:t>You can also use Excel to find probabilities;</a:t>
            </a:r>
            <a:r>
              <a:rPr lang="en-US" baseline="0" dirty="0"/>
              <a:t> the software commands are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1525222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find the area beyond z or (-z), locate the probability of z in the table and subtract</a:t>
            </a:r>
            <a:r>
              <a:rPr lang="en-US" baseline="0" dirty="0"/>
              <a:t> that probability from .5000. </a:t>
            </a:r>
            <a:r>
              <a:rPr lang="en-US" dirty="0"/>
              <a:t>The probability of finding a driver earning between $790 and $1000 is .4821 and the probability of finding a driver earning less than $790 is .0179. Therefore, 48.21% of drivers earn between $790 and $1000 and 1.79% of drivers earn less than $790.</a:t>
            </a:r>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1525222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we combine two areas or probabilities</a:t>
            </a:r>
            <a:r>
              <a:rPr lang="en-US" baseline="0" dirty="0"/>
              <a:t> </a:t>
            </a:r>
            <a:r>
              <a:rPr lang="en-US" dirty="0"/>
              <a:t>under the curve;</a:t>
            </a:r>
            <a:r>
              <a:rPr lang="en-US" baseline="0" dirty="0"/>
              <a:t> one area to the right of the mean and one area to the left of the mean. </a:t>
            </a:r>
            <a:r>
              <a:rPr lang="en-US" dirty="0"/>
              <a:t>To find the area between</a:t>
            </a:r>
            <a:r>
              <a:rPr lang="en-US" baseline="0" dirty="0"/>
              <a:t> two points on different sides of the mean, determine the z values and add the corresponding probabilities. Here,</a:t>
            </a:r>
            <a:r>
              <a:rPr lang="en-US" dirty="0"/>
              <a:t> 92.24% of the drivers have</a:t>
            </a:r>
            <a:r>
              <a:rPr lang="en-US" baseline="0" dirty="0"/>
              <a:t> weekly incomes</a:t>
            </a:r>
            <a:r>
              <a:rPr lang="en-US" dirty="0"/>
              <a:t> between $840 and $1,200.</a:t>
            </a:r>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2600933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a:t>
            </a:fld>
            <a:endParaRPr lang="en-US" dirty="0"/>
          </a:p>
        </p:txBody>
      </p:sp>
    </p:spTree>
    <p:extLst>
      <p:ext uri="{BB962C8B-B14F-4D97-AF65-F5344CB8AC3E}">
        <p14:creationId xmlns:p14="http://schemas.microsoft.com/office/powerpoint/2010/main" val="2786461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we find the area of</a:t>
            </a:r>
            <a:r>
              <a:rPr lang="en-US" baseline="0" dirty="0"/>
              <a:t> two values on the same side of the mean. To find the area between two points on the same side of the mean, determine the z values and subtract the smaller probability from the larger. In this example, about 6% of the drivers earn between $1,150 and $1,250.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3864942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minimum guaranteed mileage should be set at 64,312 miles, so that only 4% of the tires will be replaced under this plan.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1087311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pt-BR" sz="1200" b="0" i="1" u="none" strike="noStrike" kern="1200" baseline="0" dirty="0">
                <a:solidFill>
                  <a:schemeClr val="tx1"/>
                </a:solidFill>
                <a:latin typeface="+mn-lt"/>
                <a:ea typeface="+mn-ea"/>
                <a:cs typeface="+mn-cs"/>
              </a:rPr>
              <a:t>b </a:t>
            </a:r>
            <a:r>
              <a:rPr lang="pt-BR" sz="1200" b="0" i="0" u="none" strike="noStrike" kern="1200" baseline="0" dirty="0">
                <a:solidFill>
                  <a:schemeClr val="tx1"/>
                </a:solidFill>
                <a:latin typeface="+mn-lt"/>
                <a:ea typeface="+mn-ea"/>
                <a:cs typeface="+mn-cs"/>
              </a:rPr>
              <a:t>= 10, </a:t>
            </a:r>
            <a:r>
              <a:rPr lang="pt-BR" sz="1200" b="0" i="1" u="none" strike="noStrike" kern="1200" baseline="0" dirty="0">
                <a:solidFill>
                  <a:schemeClr val="tx1"/>
                </a:solidFill>
                <a:latin typeface="+mn-lt"/>
                <a:ea typeface="+mn-ea"/>
                <a:cs typeface="+mn-cs"/>
              </a:rPr>
              <a:t>a </a:t>
            </a:r>
            <a:r>
              <a:rPr lang="pt-BR" sz="1200" b="0" i="0" u="none" strike="noStrike" kern="1200" baseline="0" dirty="0">
                <a:solidFill>
                  <a:schemeClr val="tx1"/>
                </a:solidFill>
                <a:latin typeface="+mn-lt"/>
                <a:ea typeface="+mn-ea"/>
                <a:cs typeface="+mn-cs"/>
              </a:rPr>
              <a:t>= 6 </a:t>
            </a:r>
          </a:p>
          <a:p>
            <a:pPr marL="0" indent="0">
              <a:buNone/>
            </a:pPr>
            <a:r>
              <a:rPr lang="pt-BR" sz="1200" b="1" i="0" u="none" strike="noStrike" kern="1200" baseline="0" dirty="0">
                <a:solidFill>
                  <a:schemeClr val="tx1"/>
                </a:solidFill>
                <a:latin typeface="+mn-lt"/>
                <a:ea typeface="+mn-ea"/>
                <a:cs typeface="+mn-cs"/>
              </a:rPr>
              <a:t>b. </a:t>
            </a:r>
            <a:r>
              <a:rPr lang="pt-BR" sz="1200" b="0" i="0" u="none" strike="noStrike" kern="1200" baseline="0" dirty="0">
                <a:solidFill>
                  <a:schemeClr val="tx1"/>
                </a:solidFill>
                <a:latin typeface="+mn-lt"/>
                <a:ea typeface="+mn-ea"/>
                <a:cs typeface="+mn-cs"/>
              </a:rPr>
              <a:t>μ = (6 + 10) / 2 = 8 </a:t>
            </a:r>
          </a:p>
          <a:p>
            <a:r>
              <a:rPr lang="el-GR" sz="1200" b="1" i="0" u="none" strike="noStrike" kern="1200" baseline="0" dirty="0">
                <a:solidFill>
                  <a:schemeClr val="tx1"/>
                </a:solidFill>
                <a:latin typeface="+mn-lt"/>
                <a:ea typeface="+mn-ea"/>
                <a:cs typeface="+mn-cs"/>
              </a:rPr>
              <a:t>c. </a:t>
            </a:r>
            <a:r>
              <a:rPr lang="el-GR" sz="1200" b="0" i="0" u="none" strike="noStrike" kern="1200" baseline="0" dirty="0">
                <a:solidFill>
                  <a:schemeClr val="tx1"/>
                </a:solidFill>
                <a:latin typeface="+mn-lt"/>
                <a:ea typeface="+mn-ea"/>
                <a:cs typeface="+mn-cs"/>
              </a:rPr>
              <a:t>σ = </a:t>
            </a:r>
            <a:r>
              <a:rPr lang="en-US" sz="1200" b="0" i="0" u="none" strike="noStrike" kern="1200" baseline="0" dirty="0">
                <a:solidFill>
                  <a:schemeClr val="tx1"/>
                </a:solidFill>
                <a:latin typeface="+mn-lt"/>
                <a:ea typeface="+mn-ea"/>
                <a:cs typeface="+mn-cs"/>
              </a:rPr>
              <a:t>SQRT(</a:t>
            </a:r>
            <a:r>
              <a:rPr lang="el-GR" sz="1200" b="0" i="0" u="none" strike="noStrike" kern="1200" baseline="0" dirty="0">
                <a:solidFill>
                  <a:schemeClr val="tx1"/>
                </a:solidFill>
                <a:latin typeface="+mn-lt"/>
                <a:ea typeface="+mn-ea"/>
                <a:cs typeface="+mn-cs"/>
              </a:rPr>
              <a:t>(10 − 6)</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2</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12</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 = 1.1547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Area = 1/(10 − 6) </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(10 − 6)/1 = 1 </a:t>
            </a:r>
          </a:p>
          <a:p>
            <a:r>
              <a:rPr lang="en-US" sz="1200" b="1" i="0" u="none" strike="noStrike" kern="1200" baseline="0" dirty="0">
                <a:solidFill>
                  <a:schemeClr val="tx1"/>
                </a:solidFill>
                <a:latin typeface="+mn-lt"/>
                <a:ea typeface="+mn-ea"/>
                <a:cs typeface="+mn-cs"/>
              </a:rPr>
              <a:t>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&gt; 7) = 1/(10 − 6) </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10 − 7/1 = 3/4 = .75 </a:t>
            </a:r>
          </a:p>
          <a:p>
            <a:r>
              <a:rPr lang="en-US" sz="1200" b="1" i="0" u="none" strike="noStrike" kern="1200" baseline="0" dirty="0">
                <a:solidFill>
                  <a:schemeClr val="tx1"/>
                </a:solidFill>
                <a:latin typeface="+mn-lt"/>
                <a:ea typeface="+mn-ea"/>
                <a:cs typeface="+mn-cs"/>
              </a:rPr>
              <a:t>f.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(7 ≤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9) = 1/(10 − 6) </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(9 − 7)/1 =2/4= .50 </a:t>
            </a:r>
          </a:p>
          <a:p>
            <a:r>
              <a:rPr lang="en-US" sz="1200" b="1" i="0" u="none" strike="noStrike" kern="1200" baseline="0" dirty="0">
                <a:solidFill>
                  <a:schemeClr val="tx1"/>
                </a:solidFill>
                <a:latin typeface="+mn-lt"/>
                <a:ea typeface="+mn-ea"/>
                <a:cs typeface="+mn-cs"/>
              </a:rPr>
              <a:t>g. </a:t>
            </a:r>
            <a:r>
              <a:rPr lang="en-US" sz="1200" b="0" i="0" u="none" strike="noStrike" kern="1200" baseline="0" dirty="0">
                <a:solidFill>
                  <a:schemeClr val="tx1"/>
                </a:solidFill>
                <a:latin typeface="+mn-lt"/>
                <a:ea typeface="+mn-ea"/>
                <a:cs typeface="+mn-cs"/>
              </a:rPr>
              <a:t>P ( x= 7.91 ) = 0. </a:t>
            </a:r>
          </a:p>
          <a:p>
            <a:r>
              <a:rPr lang="en-US" sz="1200" b="0" i="0" u="none" strike="noStrike" kern="1200" baseline="0" dirty="0">
                <a:solidFill>
                  <a:schemeClr val="tx1"/>
                </a:solidFill>
                <a:latin typeface="+mn-lt"/>
                <a:ea typeface="+mn-ea"/>
                <a:cs typeface="+mn-cs"/>
              </a:rPr>
              <a:t>For a continuous probability distribution, the area for a point value is zero.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1837597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490 and 510, found by 500 ± 1(10)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480 and 520, found by 500 ± 2(10)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470 and 530, found by 500 ± 3(10)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2874525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1.25, found by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 (25 − 20)/4.0 = 1.25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0.3944, found in Appendix B.3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0.3085, found by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 (18 − 20)/2.5 = −0.5 </a:t>
            </a:r>
          </a:p>
          <a:p>
            <a:r>
              <a:rPr lang="en-US" sz="1200" b="0" i="0" u="none" strike="noStrike" kern="1200" baseline="0" dirty="0">
                <a:solidFill>
                  <a:schemeClr val="tx1"/>
                </a:solidFill>
                <a:latin typeface="+mn-lt"/>
                <a:ea typeface="+mn-ea"/>
                <a:cs typeface="+mn-cs"/>
              </a:rPr>
              <a:t>Find 0.1915 in Appendix B.3 for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 −0.5, then 0.5000 − 0.1915 = 0.3085.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453306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0.1151: Begin by using formula (7–5) to find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for $3,500, which is (3,500 − 2,878)/520, or 1.20. Then see Appendix B.3 to find the area between 0 and 1.20, which is 0.3849. </a:t>
            </a:r>
          </a:p>
          <a:p>
            <a:r>
              <a:rPr lang="en-US" sz="1200" b="0" i="0" u="none" strike="noStrike" kern="1200" baseline="0" dirty="0">
                <a:solidFill>
                  <a:schemeClr val="tx1"/>
                </a:solidFill>
                <a:latin typeface="+mn-lt"/>
                <a:ea typeface="+mn-ea"/>
                <a:cs typeface="+mn-cs"/>
              </a:rPr>
              <a:t>Finally, since the area of interest is beyond 1.20, subtract that probability from 0.5000. The result is 0.5000 − 0.3849, or 0.1151.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0.0997: Use formula (7–5) to find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for $4,000, which is (4,000 − 2,878)/520, or 2.16. Then see Appendix B.3 for the area under the standard normal curve. That probability is 0.4846. Since the two points (1.20 and 2.16) are on the same side of the mean, subtract the smaller probability from the larger. The result is 0.4846 − 0.3849 = 0.0997.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0.8058: Use formula (7–5) to find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for $2,400, which is − 0.92, found by (2,400 − 2,878)/520. The corresponding area is 0.3212. Since − 0.92 and 2.16 are on different sides of the mean, add the corresponding probabilities. Thus, we find 0.3212 + 0. 4846 = 0.8058.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4102902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214.8 hours: Find a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where 0.4900 of area is between 0 and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That value is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 2.33. Then solve for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 2.33 =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− 195)∕8.5, so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214.8 hours.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270.2 hours: Find a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where 0.4900 of area is between 0 and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 That value is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 −2.33. Then solve for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 −2.33 =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− 290)∕8.5, so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270.2 hours.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2095370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uniform distribution is a continuous distribution. If</a:t>
            </a:r>
            <a:r>
              <a:rPr lang="en-US" baseline="0" dirty="0"/>
              <a:t> you know the minimum and maximum values, designated a and b, you can calculate the mean, the standard deviation, and any probability you wish to find.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670490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formulas to use when working with uniform</a:t>
            </a:r>
            <a:r>
              <a:rPr lang="en-US" baseline="0" dirty="0"/>
              <a:t> distributions.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2965957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graph of the distribution</a:t>
            </a:r>
            <a:r>
              <a:rPr lang="en-US" baseline="0" dirty="0"/>
              <a:t> of student wait times for a bus. The minimum wait time is 0 minutes and the maximum wait time is 30 minutes, so the range of the distribution is 30 minutes. The height is 1/(b-a)= 1/30 = .0333</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69515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With continuous distributions, area represents probability and the uniform distribution’s rectangular shape allows us to use the area formula for a rectangle. Here, with a minimum wait time of 0 minutes and a maximum wait time of 30 minutes, the entire area of the distribution is 1.00. The mean is 15, so the typical wait time for bus service is 15 minutes. The standard deviation is 8.66; this measures the variation in student wait times.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269515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find the probability of various</a:t>
            </a:r>
            <a:r>
              <a:rPr lang="en-US" baseline="0" dirty="0"/>
              <a:t> wait times, use formula 7-3. In this example, the probability a student will wait more than 25 minutes is .1667.</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2377701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Using formula 7-3, we find the probability that a student waits between 10 and 20 minutes is .3333.</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2377701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normal</a:t>
            </a:r>
            <a:r>
              <a:rPr lang="en-US" baseline="0" dirty="0"/>
              <a:t> probability distribution has a complex formula (see Formula 7-4) to find probabilities, but we will not need to use it. Instead, we use the table given in Appendix B.3. You can also use Excel to find these probabilities.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662619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7-</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2057400" y="6356350"/>
            <a:ext cx="43464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7-</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2057400" y="6356350"/>
            <a:ext cx="43464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7-</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2133600" y="6356350"/>
            <a:ext cx="42702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7-</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1905000" y="6356350"/>
            <a:ext cx="44988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7-</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133600" y="6356350"/>
            <a:ext cx="42702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5" Type="http://schemas.openxmlformats.org/officeDocument/2006/relationships/image" Target="../media/image37.png"/><Relationship Id="rId6"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Continuous Probability Distributions</a:t>
            </a:r>
          </a:p>
        </p:txBody>
      </p:sp>
      <p:sp>
        <p:nvSpPr>
          <p:cNvPr id="3" name="Subtitle 2"/>
          <p:cNvSpPr>
            <a:spLocks noGrp="1"/>
          </p:cNvSpPr>
          <p:nvPr>
            <p:ph type="subTitle" idx="1"/>
          </p:nvPr>
        </p:nvSpPr>
        <p:spPr/>
        <p:txBody>
          <a:bodyPr/>
          <a:lstStyle/>
          <a:p>
            <a:r>
              <a:rPr lang="en-US" dirty="0"/>
              <a:t>Chapter 7</a:t>
            </a:r>
          </a:p>
        </p:txBody>
      </p:sp>
      <p:sp>
        <p:nvSpPr>
          <p:cNvPr id="5" name="Footer Placeholder 4"/>
          <p:cNvSpPr>
            <a:spLocks noGrp="1"/>
          </p:cNvSpPr>
          <p:nvPr>
            <p:ph type="ftr" sz="quarter" idx="11"/>
          </p:nvPr>
        </p:nvSpPr>
        <p:spPr>
          <a:xfrm>
            <a:off x="2438400" y="6355080"/>
            <a:ext cx="5791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Normal Curve</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7-</a:t>
            </a:r>
            <a:fld id="{F38DF745-7D3F-47F4-83A3-874385CFAA69}" type="slidenum">
              <a:rPr lang="en-US" smtClean="0"/>
              <a:pPr/>
              <a:t>10</a:t>
            </a:fld>
            <a:endParaRPr lang="en-US" dirty="0"/>
          </a:p>
        </p:txBody>
      </p:sp>
      <p:pic>
        <p:nvPicPr>
          <p:cNvPr id="8" name="Picture 7">
            <a:extLst>
              <a:ext uri="{FF2B5EF4-FFF2-40B4-BE49-F238E27FC236}">
                <a16:creationId xmlns:a16="http://schemas.microsoft.com/office/drawing/2014/main" xmlns="" id="{1331424F-8A04-4CD0-AC6E-373641337326}"/>
              </a:ext>
            </a:extLst>
          </p:cNvPr>
          <p:cNvPicPr>
            <a:picLocks noChangeAspect="1"/>
          </p:cNvPicPr>
          <p:nvPr/>
        </p:nvPicPr>
        <p:blipFill>
          <a:blip r:embed="rId3"/>
          <a:stretch>
            <a:fillRect/>
          </a:stretch>
        </p:blipFill>
        <p:spPr>
          <a:xfrm>
            <a:off x="457199" y="2027704"/>
            <a:ext cx="7162801" cy="3844779"/>
          </a:xfrm>
          <a:prstGeom prst="rect">
            <a:avLst/>
          </a:prstGeom>
        </p:spPr>
      </p:pic>
    </p:spTree>
    <p:extLst>
      <p:ext uri="{BB962C8B-B14F-4D97-AF65-F5344CB8AC3E}">
        <p14:creationId xmlns:p14="http://schemas.microsoft.com/office/powerpoint/2010/main" val="2121181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Family of Normal Probability Distributions</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11</a:t>
            </a:fld>
            <a:endParaRPr lang="en-US" dirty="0"/>
          </a:p>
        </p:txBody>
      </p:sp>
      <p:pic>
        <p:nvPicPr>
          <p:cNvPr id="14" name="Picture 13">
            <a:extLst>
              <a:ext uri="{FF2B5EF4-FFF2-40B4-BE49-F238E27FC236}">
                <a16:creationId xmlns:a16="http://schemas.microsoft.com/office/drawing/2014/main" xmlns="" id="{C8419128-AAF2-4FBD-8DF0-10898E2984A8}"/>
              </a:ext>
            </a:extLst>
          </p:cNvPr>
          <p:cNvPicPr>
            <a:picLocks noChangeAspect="1"/>
          </p:cNvPicPr>
          <p:nvPr/>
        </p:nvPicPr>
        <p:blipFill>
          <a:blip r:embed="rId3"/>
          <a:stretch>
            <a:fillRect/>
          </a:stretch>
        </p:blipFill>
        <p:spPr>
          <a:xfrm>
            <a:off x="304800" y="1585168"/>
            <a:ext cx="4114800" cy="1777156"/>
          </a:xfrm>
          <a:prstGeom prst="rect">
            <a:avLst/>
          </a:prstGeom>
        </p:spPr>
      </p:pic>
      <p:pic>
        <p:nvPicPr>
          <p:cNvPr id="16" name="Picture 15">
            <a:extLst>
              <a:ext uri="{FF2B5EF4-FFF2-40B4-BE49-F238E27FC236}">
                <a16:creationId xmlns:a16="http://schemas.microsoft.com/office/drawing/2014/main" xmlns="" id="{D149793B-E83D-450A-BF3E-C6E1E77A36C4}"/>
              </a:ext>
            </a:extLst>
          </p:cNvPr>
          <p:cNvPicPr>
            <a:picLocks noChangeAspect="1"/>
          </p:cNvPicPr>
          <p:nvPr/>
        </p:nvPicPr>
        <p:blipFill>
          <a:blip r:embed="rId4"/>
          <a:stretch>
            <a:fillRect/>
          </a:stretch>
        </p:blipFill>
        <p:spPr>
          <a:xfrm>
            <a:off x="1788695" y="3581400"/>
            <a:ext cx="5486400" cy="2514741"/>
          </a:xfrm>
          <a:prstGeom prst="rect">
            <a:avLst/>
          </a:prstGeom>
        </p:spPr>
      </p:pic>
      <p:pic>
        <p:nvPicPr>
          <p:cNvPr id="17" name="Picture 16">
            <a:extLst>
              <a:ext uri="{FF2B5EF4-FFF2-40B4-BE49-F238E27FC236}">
                <a16:creationId xmlns:a16="http://schemas.microsoft.com/office/drawing/2014/main" xmlns="" id="{BD9DF58C-8725-4A93-946F-7FC498EB98A5}"/>
              </a:ext>
            </a:extLst>
          </p:cNvPr>
          <p:cNvPicPr>
            <a:picLocks noChangeAspect="1"/>
          </p:cNvPicPr>
          <p:nvPr/>
        </p:nvPicPr>
        <p:blipFill>
          <a:blip r:embed="rId5"/>
          <a:stretch>
            <a:fillRect/>
          </a:stretch>
        </p:blipFill>
        <p:spPr>
          <a:xfrm>
            <a:off x="4866588" y="1597446"/>
            <a:ext cx="3667812" cy="1752600"/>
          </a:xfrm>
          <a:prstGeom prst="rect">
            <a:avLst/>
          </a:prstGeom>
        </p:spPr>
      </p:pic>
    </p:spTree>
    <p:extLst>
      <p:ext uri="{BB962C8B-B14F-4D97-AF65-F5344CB8AC3E}">
        <p14:creationId xmlns:p14="http://schemas.microsoft.com/office/powerpoint/2010/main" val="1774876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Normal Probability Distribution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standard normal probability distribution is a particular normal distribution</a:t>
            </a:r>
          </a:p>
          <a:p>
            <a:pPr lvl="1"/>
            <a:r>
              <a:rPr lang="en-US" sz="2600" dirty="0">
                <a:solidFill>
                  <a:schemeClr val="tx1"/>
                </a:solidFill>
              </a:rPr>
              <a:t>It has a mean of 0 and a standard deviation of 1</a:t>
            </a:r>
          </a:p>
          <a:p>
            <a:endParaRPr lang="en-US" dirty="0"/>
          </a:p>
          <a:p>
            <a:pPr marL="0" indent="0">
              <a:buNone/>
            </a:pPr>
            <a:endParaRPr lang="en-US" dirty="0"/>
          </a:p>
          <a:p>
            <a:endParaRPr lang="en-US" dirty="0"/>
          </a:p>
          <a:p>
            <a:r>
              <a:rPr lang="en-US" dirty="0"/>
              <a:t>Any normal probability distribution can be converted to the standard normal probability distribution with the following formula:</a:t>
            </a:r>
          </a:p>
        </p:txBody>
      </p:sp>
      <mc:AlternateContent xmlns:mc="http://schemas.openxmlformats.org/markup-compatibility/2006" xmlns:a14="http://schemas.microsoft.com/office/drawing/2010/main">
        <mc:Choice Requires="a14">
          <p:sp>
            <p:nvSpPr>
              <p:cNvPr id="7" name="TextBox 6"/>
              <p:cNvSpPr txBox="1"/>
              <p:nvPr/>
            </p:nvSpPr>
            <p:spPr>
              <a:xfrm>
                <a:off x="1143000" y="29350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z  VALUE  </a:t>
                </a:r>
                <a:r>
                  <a:rPr lang="en-US" dirty="0"/>
                  <a:t>The signed distance between a selected value, designated x, and the mean, </a:t>
                </a:r>
                <a14:m>
                  <m:oMath xmlns:m="http://schemas.openxmlformats.org/officeDocument/2006/math" xmlns="">
                    <m:r>
                      <m:rPr>
                        <m:nor/>
                      </m:rPr>
                      <a:rPr lang="en-US" i="0" smtClean="0">
                        <a:latin typeface="Cambria Math"/>
                        <a:ea typeface="Cambria Math"/>
                      </a:rPr>
                      <m:t>μ</m:t>
                    </m:r>
                  </m:oMath>
                </a14:m>
                <a:r>
                  <a:rPr lang="en-US" dirty="0"/>
                  <a:t>, divided by the standard deviation, </a:t>
                </a:r>
                <a14:m>
                  <m:oMath xmlns:m="http://schemas.openxmlformats.org/officeDocument/2006/math" xmlns="">
                    <m:r>
                      <m:rPr>
                        <m:nor/>
                      </m:rPr>
                      <a:rPr lang="en-US" i="0" smtClean="0">
                        <a:latin typeface="Cambria Math"/>
                        <a:ea typeface="Cambria Math"/>
                      </a:rPr>
                      <m:t>σ</m:t>
                    </m:r>
                  </m:oMath>
                </a14:m>
                <a:r>
                  <a:rPr lang="en-US" dirty="0"/>
                  <a:t>.</a:t>
                </a:r>
              </a:p>
            </p:txBody>
          </p:sp>
        </mc:Choice>
        <mc:Fallback xmlns="">
          <p:sp>
            <p:nvSpPr>
              <p:cNvPr id="7" name="TextBox 6"/>
              <p:cNvSpPr txBox="1">
                <a:spLocks noRot="1" noChangeAspect="1" noMove="1" noResize="1" noEditPoints="1" noAdjustHandles="1" noChangeArrowheads="1" noChangeShapeType="1" noTextEdit="1"/>
              </p:cNvSpPr>
              <p:nvPr/>
            </p:nvSpPr>
            <p:spPr>
              <a:xfrm>
                <a:off x="1143000" y="2935069"/>
                <a:ext cx="6858000" cy="646331"/>
              </a:xfrm>
              <a:prstGeom prst="rect">
                <a:avLst/>
              </a:prstGeom>
              <a:blipFill>
                <a:blip r:embed="rId3"/>
                <a:stretch>
                  <a:fillRect l="-710" t="-3670" b="-11927"/>
                </a:stretch>
              </a:blipFill>
              <a:ln>
                <a:solidFill>
                  <a:schemeClr val="accent1"/>
                </a:solidFill>
              </a:ln>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12</a:t>
            </a:fld>
            <a:endParaRPr lang="en-US" dirty="0"/>
          </a:p>
        </p:txBody>
      </p:sp>
      <p:pic>
        <p:nvPicPr>
          <p:cNvPr id="6" name="Picture 5" descr="Screen Shot 2020-10-29 at 3.41.26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0" y="5334000"/>
            <a:ext cx="7934155" cy="762000"/>
          </a:xfrm>
          <a:prstGeom prst="rect">
            <a:avLst/>
          </a:prstGeom>
        </p:spPr>
      </p:pic>
    </p:spTree>
    <p:extLst>
      <p:ext uri="{BB962C8B-B14F-4D97-AF65-F5344CB8AC3E}">
        <p14:creationId xmlns:p14="http://schemas.microsoft.com/office/powerpoint/2010/main" val="1360687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Areas Under the Normal Curve</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Here is a portion of the “z” Table</a:t>
            </a:r>
          </a:p>
          <a:p>
            <a:pPr marL="0" indent="0">
              <a:buNone/>
            </a:pPr>
            <a:endParaRPr lang="en-US" dirty="0"/>
          </a:p>
          <a:p>
            <a:pPr marL="0" indent="0">
              <a:buNone/>
            </a:pPr>
            <a:endParaRPr lang="en-US" dirty="0"/>
          </a:p>
        </p:txBody>
      </p:sp>
      <p:sp>
        <p:nvSpPr>
          <p:cNvPr id="6" name="Slide Number Placeholder 5"/>
          <p:cNvSpPr>
            <a:spLocks noGrp="1"/>
          </p:cNvSpPr>
          <p:nvPr>
            <p:ph type="sldNum" sz="quarter" idx="12"/>
          </p:nvPr>
        </p:nvSpPr>
        <p:spPr/>
        <p:txBody>
          <a:bodyPr/>
          <a:lstStyle/>
          <a:p>
            <a:r>
              <a:rPr lang="en-US" dirty="0"/>
              <a:t>7-</a:t>
            </a:r>
            <a:fld id="{F38DF745-7D3F-47F4-83A3-874385CFAA69}" type="slidenum">
              <a:rPr lang="en-US" smtClean="0"/>
              <a:pPr/>
              <a:t>13</a:t>
            </a:fld>
            <a:endParaRPr lang="en-US" dirty="0"/>
          </a:p>
        </p:txBody>
      </p:sp>
      <p:pic>
        <p:nvPicPr>
          <p:cNvPr id="5" name="Picture 4" descr="Screen Shot 2020-10-29 at 3.42.2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57400"/>
            <a:ext cx="9144000" cy="3774985"/>
          </a:xfrm>
          <a:prstGeom prst="rect">
            <a:avLst/>
          </a:prstGeom>
        </p:spPr>
      </p:pic>
    </p:spTree>
    <p:extLst>
      <p:ext uri="{BB962C8B-B14F-4D97-AF65-F5344CB8AC3E}">
        <p14:creationId xmlns:p14="http://schemas.microsoft.com/office/powerpoint/2010/main" val="3741103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Normal Probability Example</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838200" y="1371600"/>
            <a:ext cx="7543800" cy="2585323"/>
          </a:xfrm>
          <a:prstGeom prst="rect">
            <a:avLst/>
          </a:prstGeom>
          <a:solidFill>
            <a:schemeClr val="bg2"/>
          </a:solidFill>
          <a:ln>
            <a:solidFill>
              <a:schemeClr val="accent6"/>
            </a:solidFill>
          </a:ln>
        </p:spPr>
        <p:txBody>
          <a:bodyPr wrap="square" rtlCol="0">
            <a:spAutoFit/>
          </a:bodyPr>
          <a:lstStyle/>
          <a:p>
            <a:r>
              <a:rPr lang="en-US" dirty="0"/>
              <a:t>Rideshare services are available internationally. A customer uses a smartphone app to request a ride. Then, a driver receives the request, picks up the customer, and takes the customer to the desired location. No cash is involved; the payment for the transaction is handled digitally. </a:t>
            </a:r>
          </a:p>
          <a:p>
            <a:endParaRPr lang="en-US" dirty="0"/>
          </a:p>
          <a:p>
            <a:r>
              <a:rPr lang="en-US" dirty="0"/>
              <a:t>Suppose the weekly income of rideshare drivers follows the normal probability distribution with a mean of $1,000 and a standard deviation of $100. What is the </a:t>
            </a:r>
            <a:r>
              <a:rPr lang="en-US" i="1" dirty="0"/>
              <a:t>z </a:t>
            </a:r>
            <a:r>
              <a:rPr lang="en-US" dirty="0"/>
              <a:t>value of income for a driver who earns $1,100 per week? For a driver who earns $900 per week? </a:t>
            </a:r>
          </a:p>
        </p:txBody>
      </p:sp>
      <mc:AlternateContent xmlns:mc="http://schemas.openxmlformats.org/markup-compatibility/2006" xmlns:a14="http://schemas.microsoft.com/office/drawing/2010/main">
        <mc:Choice Requires="a14">
          <p:sp>
            <p:nvSpPr>
              <p:cNvPr id="6" name="TextBox 5"/>
              <p:cNvSpPr txBox="1"/>
              <p:nvPr/>
            </p:nvSpPr>
            <p:spPr>
              <a:xfrm>
                <a:off x="838200" y="41910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$1,100?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$1,100−$1,000</m:t>
                        </m:r>
                      </m:num>
                      <m:den>
                        <m:r>
                          <m:rPr>
                            <m:nor/>
                          </m:rPr>
                          <a:rPr lang="en-US" b="0" i="0" smtClean="0">
                            <a:latin typeface="Cambria Math"/>
                          </a:rPr>
                          <m:t>$100</m:t>
                        </m:r>
                      </m:den>
                    </m:f>
                  </m:oMath>
                </a14:m>
                <a:r>
                  <a:rPr lang="en-US" dirty="0"/>
                  <a:t> = 1.00</a:t>
                </a:r>
              </a:p>
            </p:txBody>
          </p:sp>
        </mc:Choice>
        <mc:Fallback xmlns="">
          <p:sp>
            <p:nvSpPr>
              <p:cNvPr id="6" name="TextBox 5"/>
              <p:cNvSpPr txBox="1">
                <a:spLocks noRot="1" noChangeAspect="1" noMove="1" noResize="1" noEditPoints="1" noAdjustHandles="1" noChangeArrowheads="1" noChangeShapeType="1" noTextEdit="1"/>
              </p:cNvSpPr>
              <p:nvPr/>
            </p:nvSpPr>
            <p:spPr>
              <a:xfrm>
                <a:off x="838200" y="4191000"/>
                <a:ext cx="3505200" cy="1411220"/>
              </a:xfrm>
              <a:prstGeom prst="rect">
                <a:avLst/>
              </a:prstGeom>
              <a:blipFill>
                <a:blip r:embed="rId3"/>
                <a:stretch>
                  <a:fillRect l="-1386" t="-2146" r="-1733"/>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572000" y="41910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$900?</a:t>
                </a:r>
              </a:p>
              <a:p>
                <a:endParaRPr lang="en-US" dirty="0"/>
              </a:p>
              <a:p>
                <a:r>
                  <a:rPr lang="en-US" dirty="0"/>
                  <a:t>Z = </a:t>
                </a:r>
                <a14:m>
                  <m:oMath xmlns:m="http://schemas.openxmlformats.org/officeDocument/2006/math" xmlns="">
                    <m:f>
                      <m:fPr>
                        <m:ctrlPr>
                          <a:rPr lang="en-US" i="1">
                            <a:latin typeface="Cambria Math" panose="02040503050406030204" pitchFamily="18" charset="0"/>
                          </a:rPr>
                        </m:ctrlPr>
                      </m:fPr>
                      <m:num>
                        <m:r>
                          <m:rPr>
                            <m:nor/>
                          </m:rPr>
                          <a:rPr lang="en-US">
                            <a:latin typeface="Cambria Math"/>
                          </a:rPr>
                          <m:t>x</m:t>
                        </m:r>
                        <m:r>
                          <m:rPr>
                            <m:nor/>
                          </m:rPr>
                          <a:rPr lang="en-US">
                            <a:latin typeface="Cambria Math"/>
                          </a:rPr>
                          <m:t>−</m:t>
                        </m:r>
                        <m:r>
                          <m:rPr>
                            <m:nor/>
                          </m:rPr>
                          <a:rPr lang="en-US">
                            <a:latin typeface="Cambria Math"/>
                            <a:ea typeface="Cambria Math"/>
                          </a:rPr>
                          <m:t>μ</m:t>
                        </m:r>
                      </m:num>
                      <m:den>
                        <m:r>
                          <m:rPr>
                            <m:nor/>
                          </m:rPr>
                          <a:rPr lang="en-US">
                            <a:latin typeface="Cambria Math"/>
                            <a:ea typeface="Cambria Math"/>
                          </a:rPr>
                          <m:t>σ</m:t>
                        </m:r>
                      </m:den>
                    </m:f>
                  </m:oMath>
                </a14:m>
                <a:r>
                  <a:rPr lang="en-US" dirty="0"/>
                  <a:t> = </a:t>
                </a:r>
                <a14:m>
                  <m:oMath xmlns:m="http://schemas.openxmlformats.org/officeDocument/2006/math" xmlns="">
                    <m:f>
                      <m:fPr>
                        <m:ctrlPr>
                          <a:rPr lang="en-US" i="1">
                            <a:latin typeface="Cambria Math" panose="02040503050406030204" pitchFamily="18" charset="0"/>
                          </a:rPr>
                        </m:ctrlPr>
                      </m:fPr>
                      <m:num>
                        <m:r>
                          <m:rPr>
                            <m:nor/>
                          </m:rPr>
                          <a:rPr lang="en-US">
                            <a:latin typeface="Cambria Math"/>
                          </a:rPr>
                          <m:t>$</m:t>
                        </m:r>
                        <m:r>
                          <m:rPr>
                            <m:nor/>
                          </m:rPr>
                          <a:rPr lang="en-US" b="0" i="0" smtClean="0">
                            <a:latin typeface="Cambria Math"/>
                          </a:rPr>
                          <m:t>9</m:t>
                        </m:r>
                        <m:r>
                          <m:rPr>
                            <m:nor/>
                          </m:rPr>
                          <a:rPr lang="en-US">
                            <a:latin typeface="Cambria Math"/>
                          </a:rPr>
                          <m:t>00−$1,000</m:t>
                        </m:r>
                      </m:num>
                      <m:den>
                        <m:r>
                          <m:rPr>
                            <m:nor/>
                          </m:rPr>
                          <a:rPr lang="en-US">
                            <a:latin typeface="Cambria Math"/>
                          </a:rPr>
                          <m:t>$100</m:t>
                        </m:r>
                      </m:den>
                    </m:f>
                  </m:oMath>
                </a14:m>
                <a:r>
                  <a:rPr lang="en-US" dirty="0"/>
                  <a:t> = -1.00</a:t>
                </a:r>
              </a:p>
            </p:txBody>
          </p:sp>
        </mc:Choice>
        <mc:Fallback xmlns="">
          <p:sp>
            <p:nvSpPr>
              <p:cNvPr id="7" name="TextBox 6"/>
              <p:cNvSpPr txBox="1">
                <a:spLocks noRot="1" noChangeAspect="1" noMove="1" noResize="1" noEditPoints="1" noAdjustHandles="1" noChangeArrowheads="1" noChangeShapeType="1" noTextEdit="1"/>
              </p:cNvSpPr>
              <p:nvPr/>
            </p:nvSpPr>
            <p:spPr>
              <a:xfrm>
                <a:off x="4572000" y="4191000"/>
                <a:ext cx="3505200" cy="1411220"/>
              </a:xfrm>
              <a:prstGeom prst="rect">
                <a:avLst/>
              </a:prstGeom>
              <a:blipFill>
                <a:blip r:embed="rId4"/>
                <a:stretch>
                  <a:fillRect l="-1213" t="-2146" r="-1733"/>
                </a:stretch>
              </a:blipFill>
              <a:ln>
                <a:solidFill>
                  <a:schemeClr val="accent6"/>
                </a:solidFill>
              </a:ln>
            </p:spPr>
            <p:txBody>
              <a:bodyPr/>
              <a:lstStyle/>
              <a:p>
                <a:r>
                  <a:rPr lang="en-US">
                    <a:noFill/>
                  </a:rPr>
                  <a:t> </a:t>
                </a:r>
              </a:p>
            </p:txBody>
          </p:sp>
        </mc:Fallback>
      </mc:AlternateContent>
      <p:sp>
        <p:nvSpPr>
          <p:cNvPr id="8" name="TextBox 7"/>
          <p:cNvSpPr txBox="1"/>
          <p:nvPr/>
        </p:nvSpPr>
        <p:spPr>
          <a:xfrm>
            <a:off x="1028700" y="5791200"/>
            <a:ext cx="7086600" cy="369332"/>
          </a:xfrm>
          <a:prstGeom prst="rect">
            <a:avLst/>
          </a:prstGeom>
          <a:solidFill>
            <a:schemeClr val="bg2"/>
          </a:solidFill>
          <a:ln>
            <a:solidFill>
              <a:schemeClr val="accent6"/>
            </a:solidFill>
          </a:ln>
        </p:spPr>
        <p:txBody>
          <a:bodyPr wrap="square" rtlCol="0">
            <a:spAutoFit/>
          </a:bodyPr>
          <a:lstStyle/>
          <a:p>
            <a:r>
              <a:rPr lang="en-US" dirty="0"/>
              <a:t>Regardless of whether z is +1or </a:t>
            </a:r>
            <a:r>
              <a:rPr lang="en-US" dirty="0" smtClean="0"/>
              <a:t>−1</a:t>
            </a:r>
            <a:r>
              <a:rPr lang="en-US" dirty="0"/>
              <a:t>, the area under the curve is .3413</a:t>
            </a:r>
          </a:p>
        </p:txBody>
      </p:sp>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14</a:t>
            </a:fld>
            <a:endParaRPr lang="en-US" dirty="0"/>
          </a:p>
        </p:txBody>
      </p:sp>
    </p:spTree>
    <p:extLst>
      <p:ext uri="{BB962C8B-B14F-4D97-AF65-F5344CB8AC3E}">
        <p14:creationId xmlns:p14="http://schemas.microsoft.com/office/powerpoint/2010/main" val="1847446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r>
              <a:rPr lang="en-US" dirty="0"/>
              <a:t>The Empirical Rule</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1066800" y="4648200"/>
            <a:ext cx="6858000" cy="1477328"/>
          </a:xfrm>
          <a:prstGeom prst="rect">
            <a:avLst/>
          </a:prstGeom>
          <a:solidFill>
            <a:schemeClr val="bg2"/>
          </a:solidFill>
          <a:ln>
            <a:solidFill>
              <a:schemeClr val="accent1"/>
            </a:solidFill>
          </a:ln>
        </p:spPr>
        <p:txBody>
          <a:bodyPr wrap="square" rtlCol="0">
            <a:spAutoFit/>
          </a:bodyPr>
          <a:lstStyle/>
          <a:p>
            <a:r>
              <a:rPr lang="en-US" dirty="0"/>
              <a:t>To verify the Empirical Rule:</a:t>
            </a:r>
          </a:p>
          <a:p>
            <a:endParaRPr lang="en-US" dirty="0"/>
          </a:p>
          <a:p>
            <a:r>
              <a:rPr lang="en-US" dirty="0"/>
              <a:t>z of 1.00 = .3413 so .3413 × 2 = .6826 or about 68%</a:t>
            </a:r>
          </a:p>
          <a:p>
            <a:r>
              <a:rPr lang="en-US" dirty="0"/>
              <a:t>z of 2.00 = .4772 so .4772 × 2 = .9544 or about 95%</a:t>
            </a:r>
          </a:p>
          <a:p>
            <a:r>
              <a:rPr lang="en-US" dirty="0"/>
              <a:t>z of 3.00 = .4987 so .4987 × 2 = .9974 or about 99.7%</a:t>
            </a:r>
          </a:p>
        </p:txBody>
      </p:sp>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15</a:t>
            </a:fld>
            <a:endParaRPr lang="en-US" dirty="0"/>
          </a:p>
        </p:txBody>
      </p:sp>
      <p:pic>
        <p:nvPicPr>
          <p:cNvPr id="7" name="Picture 6">
            <a:extLst>
              <a:ext uri="{FF2B5EF4-FFF2-40B4-BE49-F238E27FC236}">
                <a16:creationId xmlns:a16="http://schemas.microsoft.com/office/drawing/2014/main" xmlns="" id="{AC7FE776-B189-4C78-93E2-EF88DC7052E5}"/>
              </a:ext>
            </a:extLst>
          </p:cNvPr>
          <p:cNvPicPr>
            <a:picLocks noChangeAspect="1"/>
          </p:cNvPicPr>
          <p:nvPr/>
        </p:nvPicPr>
        <p:blipFill>
          <a:blip r:embed="rId3"/>
          <a:stretch>
            <a:fillRect/>
          </a:stretch>
        </p:blipFill>
        <p:spPr>
          <a:xfrm>
            <a:off x="1958157" y="1495131"/>
            <a:ext cx="5227686" cy="3037658"/>
          </a:xfrm>
          <a:prstGeom prst="rect">
            <a:avLst/>
          </a:prstGeom>
        </p:spPr>
      </p:pic>
    </p:spTree>
    <p:extLst>
      <p:ext uri="{BB962C8B-B14F-4D97-AF65-F5344CB8AC3E}">
        <p14:creationId xmlns:p14="http://schemas.microsoft.com/office/powerpoint/2010/main" val="4020974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Empirical Rule Example</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914399" y="1676400"/>
            <a:ext cx="7329055" cy="1200329"/>
          </a:xfrm>
          <a:prstGeom prst="rect">
            <a:avLst/>
          </a:prstGeom>
          <a:solidFill>
            <a:schemeClr val="bg2"/>
          </a:solidFill>
          <a:ln>
            <a:solidFill>
              <a:schemeClr val="accent6"/>
            </a:solidFill>
          </a:ln>
        </p:spPr>
        <p:txBody>
          <a:bodyPr wrap="square" rtlCol="0">
            <a:spAutoFit/>
          </a:bodyPr>
          <a:lstStyle/>
          <a:p>
            <a:r>
              <a:rPr lang="en-US" dirty="0"/>
              <a:t>As part of its quality assurance program, the Autolite Battery Company conducts tests on battery life. For a particular D-cell alkaline battery, the mean life is 19 hours. The useful life of the battery follows a normal distribution with a standard deviation of 1.2 hours. </a:t>
            </a:r>
          </a:p>
        </p:txBody>
      </p:sp>
      <p:sp>
        <p:nvSpPr>
          <p:cNvPr id="6" name="Slide Number Placeholder 5"/>
          <p:cNvSpPr>
            <a:spLocks noGrp="1"/>
          </p:cNvSpPr>
          <p:nvPr>
            <p:ph type="sldNum" sz="quarter" idx="12"/>
          </p:nvPr>
        </p:nvSpPr>
        <p:spPr/>
        <p:txBody>
          <a:bodyPr/>
          <a:lstStyle/>
          <a:p>
            <a:r>
              <a:rPr lang="en-US" dirty="0"/>
              <a:t>7-</a:t>
            </a:r>
            <a:fld id="{A68F1C3D-7991-4430-8FD2-6BE0AA8A1311}" type="slidenum">
              <a:rPr lang="en-US" smtClean="0"/>
              <a:pPr/>
              <a:t>16</a:t>
            </a:fld>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928255" y="3128189"/>
                <a:ext cx="7315200" cy="3016210"/>
              </a:xfrm>
              <a:prstGeom prst="rect">
                <a:avLst/>
              </a:prstGeom>
              <a:solidFill>
                <a:schemeClr val="bg2"/>
              </a:solidFill>
              <a:ln>
                <a:solidFill>
                  <a:schemeClr val="accent6"/>
                </a:solidFill>
              </a:ln>
            </p:spPr>
            <p:txBody>
              <a:bodyPr wrap="square" rtlCol="0">
                <a:spAutoFit/>
              </a:bodyPr>
              <a:lstStyle/>
              <a:p>
                <a:r>
                  <a:rPr lang="en-US" dirty="0"/>
                  <a:t>1.  About 68% of the batteries have a life between what two values?</a:t>
                </a:r>
              </a:p>
              <a:p>
                <a:pPr algn="ctr"/>
                <a14:m>
                  <m:oMath xmlns:m="http://schemas.openxmlformats.org/officeDocument/2006/math" xmlns="">
                    <m:r>
                      <m:rPr>
                        <m:nor/>
                      </m:rPr>
                      <a:rPr lang="en-US" i="0" smtClean="0">
                        <a:latin typeface="Cambria Math"/>
                        <a:ea typeface="Cambria Math"/>
                      </a:rPr>
                      <m:t>μ</m:t>
                    </m:r>
                    <m:r>
                      <m:rPr>
                        <m:nor/>
                      </m:rPr>
                      <a:rPr lang="en-US" b="0" i="0" smtClean="0">
                        <a:latin typeface="Cambria Math"/>
                        <a:ea typeface="Cambria Math"/>
                      </a:rPr>
                      <m:t> ±1 </m:t>
                    </m:r>
                    <m:r>
                      <m:rPr>
                        <m:nor/>
                      </m:rPr>
                      <a:rPr lang="en-US" b="0" i="0" smtClean="0">
                        <a:latin typeface="Cambria Math"/>
                        <a:ea typeface="Cambria Math"/>
                      </a:rPr>
                      <m:t>standard</m:t>
                    </m:r>
                    <m:r>
                      <m:rPr>
                        <m:nor/>
                      </m:rPr>
                      <a:rPr lang="en-US" b="0" i="0" smtClean="0">
                        <a:latin typeface="Cambria Math"/>
                        <a:ea typeface="Cambria Math"/>
                      </a:rPr>
                      <m:t> </m:t>
                    </m:r>
                    <m:r>
                      <m:rPr>
                        <m:nor/>
                      </m:rPr>
                      <a:rPr lang="en-US" b="0" i="0" smtClean="0">
                        <a:latin typeface="Cambria Math"/>
                        <a:ea typeface="Cambria Math"/>
                      </a:rPr>
                      <m:t>deviation</m:t>
                    </m:r>
                    <m:r>
                      <m:rPr>
                        <m:nor/>
                      </m:rPr>
                      <a:rPr lang="en-US" b="0" i="0" smtClean="0">
                        <a:latin typeface="Cambria Math"/>
                        <a:ea typeface="Cambria Math"/>
                      </a:rPr>
                      <m:t>; </m:t>
                    </m:r>
                  </m:oMath>
                </a14:m>
                <a:r>
                  <a:rPr lang="en-US" dirty="0"/>
                  <a:t>19 ± 1(1.2) hours;</a:t>
                </a:r>
              </a:p>
              <a:p>
                <a:pPr algn="ctr">
                  <a:spcAft>
                    <a:spcPts val="600"/>
                  </a:spcAft>
                </a:pPr>
                <a:r>
                  <a:rPr lang="en-US" dirty="0"/>
                  <a:t> Between 17.8 and 20.2 hours.</a:t>
                </a:r>
              </a:p>
              <a:p>
                <a:pPr defTabSz="228600">
                  <a:tabLst>
                    <a:tab pos="228600" algn="l"/>
                  </a:tabLst>
                </a:pPr>
                <a:r>
                  <a:rPr lang="en-US" dirty="0"/>
                  <a:t>2.  About 95% of the batteries have a life between what two values?</a:t>
                </a:r>
              </a:p>
              <a:p>
                <a:pPr algn="ctr"/>
                <a14:m>
                  <m:oMath xmlns:m="http://schemas.openxmlformats.org/officeDocument/2006/math" xmlns="">
                    <m:r>
                      <m:rPr>
                        <m:nor/>
                      </m:rPr>
                      <a:rPr lang="en-US">
                        <a:latin typeface="Cambria Math"/>
                        <a:ea typeface="Cambria Math"/>
                      </a:rPr>
                      <m:t>μ</m:t>
                    </m:r>
                    <m:r>
                      <m:rPr>
                        <m:nor/>
                      </m:rPr>
                      <a:rPr lang="en-US">
                        <a:latin typeface="Cambria Math"/>
                        <a:ea typeface="Cambria Math"/>
                      </a:rPr>
                      <m:t> ±2 </m:t>
                    </m:r>
                    <m:r>
                      <m:rPr>
                        <m:nor/>
                      </m:rPr>
                      <a:rPr lang="en-US">
                        <a:latin typeface="Cambria Math"/>
                        <a:ea typeface="Cambria Math"/>
                      </a:rPr>
                      <m:t>standard</m:t>
                    </m:r>
                    <m:r>
                      <m:rPr>
                        <m:nor/>
                      </m:rPr>
                      <a:rPr lang="en-US">
                        <a:latin typeface="Cambria Math"/>
                        <a:ea typeface="Cambria Math"/>
                      </a:rPr>
                      <m:t> </m:t>
                    </m:r>
                    <m:r>
                      <m:rPr>
                        <m:nor/>
                      </m:rPr>
                      <a:rPr lang="en-US">
                        <a:latin typeface="Cambria Math"/>
                        <a:ea typeface="Cambria Math"/>
                      </a:rPr>
                      <m:t>deviations</m:t>
                    </m:r>
                    <m:r>
                      <m:rPr>
                        <m:nor/>
                      </m:rPr>
                      <a:rPr lang="en-US">
                        <a:latin typeface="Cambria Math"/>
                        <a:ea typeface="Cambria Math"/>
                      </a:rPr>
                      <m:t>; </m:t>
                    </m:r>
                  </m:oMath>
                </a14:m>
                <a:r>
                  <a:rPr lang="en-US" dirty="0"/>
                  <a:t>19 ± 2(1.2) hours;</a:t>
                </a:r>
              </a:p>
              <a:p>
                <a:pPr algn="ctr">
                  <a:spcAft>
                    <a:spcPts val="600"/>
                  </a:spcAft>
                </a:pPr>
                <a:r>
                  <a:rPr lang="en-US" dirty="0"/>
                  <a:t>Between 16.6 and 21.4 hours.</a:t>
                </a:r>
              </a:p>
              <a:p>
                <a:r>
                  <a:rPr lang="en-US" dirty="0"/>
                  <a:t>3.  We can expect about 99%, or practically all of the batteries to last      between 15.4 and 22.6 hours.</a:t>
                </a:r>
              </a:p>
              <a:p>
                <a:pPr algn="ctr"/>
                <a14:m>
                  <m:oMath xmlns:m="http://schemas.openxmlformats.org/officeDocument/2006/math" xmlns="">
                    <m:r>
                      <m:rPr>
                        <m:nor/>
                      </m:rPr>
                      <a:rPr lang="en-US">
                        <a:latin typeface="Cambria Math"/>
                        <a:ea typeface="Cambria Math"/>
                      </a:rPr>
                      <m:t>μ</m:t>
                    </m:r>
                    <m:r>
                      <m:rPr>
                        <m:nor/>
                      </m:rPr>
                      <a:rPr lang="en-US">
                        <a:latin typeface="Cambria Math"/>
                        <a:ea typeface="Cambria Math"/>
                      </a:rPr>
                      <m:t> ±3 </m:t>
                    </m:r>
                    <m:r>
                      <m:rPr>
                        <m:nor/>
                      </m:rPr>
                      <a:rPr lang="en-US">
                        <a:latin typeface="Cambria Math"/>
                        <a:ea typeface="Cambria Math"/>
                      </a:rPr>
                      <m:t>standard</m:t>
                    </m:r>
                    <m:r>
                      <m:rPr>
                        <m:nor/>
                      </m:rPr>
                      <a:rPr lang="en-US">
                        <a:latin typeface="Cambria Math"/>
                        <a:ea typeface="Cambria Math"/>
                      </a:rPr>
                      <m:t> </m:t>
                    </m:r>
                    <m:r>
                      <m:rPr>
                        <m:nor/>
                      </m:rPr>
                      <a:rPr lang="en-US">
                        <a:latin typeface="Cambria Math"/>
                        <a:ea typeface="Cambria Math"/>
                      </a:rPr>
                      <m:t>deviations</m:t>
                    </m:r>
                    <m:r>
                      <m:rPr>
                        <m:nor/>
                      </m:rPr>
                      <a:rPr lang="en-US">
                        <a:latin typeface="Cambria Math"/>
                        <a:ea typeface="Cambria Math"/>
                      </a:rPr>
                      <m:t>; </m:t>
                    </m:r>
                  </m:oMath>
                </a14:m>
                <a:r>
                  <a:rPr lang="en-US" dirty="0"/>
                  <a:t>19 ± 3(1.2) hours;</a:t>
                </a:r>
              </a:p>
              <a:p>
                <a:pPr algn="ctr"/>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928255" y="3128189"/>
                <a:ext cx="7315200" cy="3016210"/>
              </a:xfrm>
              <a:prstGeom prst="rect">
                <a:avLst/>
              </a:prstGeom>
              <a:blipFill>
                <a:blip r:embed="rId3"/>
                <a:stretch>
                  <a:fillRect l="-582" t="-805"/>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888032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Areas under the Normal Curve</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1676400" y="5181600"/>
            <a:ext cx="5867400" cy="1077218"/>
          </a:xfrm>
          <a:prstGeom prst="rect">
            <a:avLst/>
          </a:prstGeom>
          <a:solidFill>
            <a:schemeClr val="bg2"/>
          </a:solidFill>
          <a:ln>
            <a:solidFill>
              <a:schemeClr val="accent6"/>
            </a:solidFill>
          </a:ln>
        </p:spPr>
        <p:txBody>
          <a:bodyPr wrap="square" rtlCol="0">
            <a:spAutoFit/>
          </a:bodyPr>
          <a:lstStyle/>
          <a:p>
            <a:pPr>
              <a:spcAft>
                <a:spcPts val="600"/>
              </a:spcAft>
            </a:pPr>
            <a:r>
              <a:rPr lang="en-US" dirty="0"/>
              <a:t>Using the weekly incomes of Uber drivers:</a:t>
            </a:r>
          </a:p>
          <a:p>
            <a:pPr>
              <a:spcAft>
                <a:spcPts val="600"/>
              </a:spcAft>
            </a:pPr>
            <a:r>
              <a:rPr lang="en-US" dirty="0"/>
              <a:t>P($1,000 &lt; weekly income &lt; $1,100) = .3413</a:t>
            </a:r>
          </a:p>
          <a:p>
            <a:r>
              <a:rPr lang="en-US" dirty="0"/>
              <a:t>P(weekly income &lt; $1,100) = .3413 + .5000 =.8413</a:t>
            </a:r>
          </a:p>
        </p:txBody>
      </p:sp>
      <mc:AlternateContent xmlns:mc="http://schemas.openxmlformats.org/markup-compatibility/2006" xmlns:a14="http://schemas.microsoft.com/office/drawing/2010/main">
        <mc:Choice Requires="a14">
          <p:sp>
            <p:nvSpPr>
              <p:cNvPr id="7" name="TextBox 6"/>
              <p:cNvSpPr txBox="1"/>
              <p:nvPr/>
            </p:nvSpPr>
            <p:spPr>
              <a:xfrm>
                <a:off x="838200" y="13716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$1,100?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$1,100−$1,000</m:t>
                        </m:r>
                      </m:num>
                      <m:den>
                        <m:r>
                          <m:rPr>
                            <m:nor/>
                          </m:rPr>
                          <a:rPr lang="en-US" b="0" i="0" smtClean="0">
                            <a:latin typeface="Cambria Math"/>
                          </a:rPr>
                          <m:t>$100</m:t>
                        </m:r>
                      </m:den>
                    </m:f>
                  </m:oMath>
                </a14:m>
                <a:r>
                  <a:rPr lang="en-US" dirty="0"/>
                  <a:t> = 1.00</a:t>
                </a:r>
              </a:p>
            </p:txBody>
          </p:sp>
        </mc:Choice>
        <mc:Fallback xmlns="">
          <p:sp>
            <p:nvSpPr>
              <p:cNvPr id="7" name="TextBox 6"/>
              <p:cNvSpPr txBox="1">
                <a:spLocks noRot="1" noChangeAspect="1" noMove="1" noResize="1" noEditPoints="1" noAdjustHandles="1" noChangeArrowheads="1" noChangeShapeType="1" noTextEdit="1"/>
              </p:cNvSpPr>
              <p:nvPr/>
            </p:nvSpPr>
            <p:spPr>
              <a:xfrm>
                <a:off x="838200" y="1371600"/>
                <a:ext cx="3505200" cy="1411220"/>
              </a:xfrm>
              <a:prstGeom prst="rect">
                <a:avLst/>
              </a:prstGeom>
              <a:blipFill>
                <a:blip r:embed="rId3"/>
                <a:stretch>
                  <a:fillRect l="-1386" t="-1717" r="-1733"/>
                </a:stretch>
              </a:blipFill>
              <a:ln>
                <a:solidFill>
                  <a:schemeClr val="accent6"/>
                </a:solidFill>
              </a:ln>
            </p:spPr>
            <p:txBody>
              <a:bodyPr/>
              <a:lstStyle/>
              <a:p>
                <a:r>
                  <a:rPr lang="en-US">
                    <a:noFill/>
                  </a:rPr>
                  <a:t> </a:t>
                </a:r>
              </a:p>
            </p:txBody>
          </p:sp>
        </mc:Fallback>
      </mc:AlternateContent>
      <p:sp>
        <p:nvSpPr>
          <p:cNvPr id="8" name="Slide Number Placeholder 7"/>
          <p:cNvSpPr>
            <a:spLocks noGrp="1"/>
          </p:cNvSpPr>
          <p:nvPr>
            <p:ph type="sldNum" sz="quarter" idx="12"/>
          </p:nvPr>
        </p:nvSpPr>
        <p:spPr/>
        <p:txBody>
          <a:bodyPr/>
          <a:lstStyle/>
          <a:p>
            <a:r>
              <a:rPr lang="en-US" dirty="0"/>
              <a:t>7-</a:t>
            </a:r>
            <a:fld id="{A68F1C3D-7991-4430-8FD2-6BE0AA8A1311}" type="slidenum">
              <a:rPr lang="en-US" smtClean="0"/>
              <a:pPr/>
              <a:t>17</a:t>
            </a:fld>
            <a:endParaRPr lang="en-US" dirty="0"/>
          </a:p>
        </p:txBody>
      </p:sp>
      <p:pic>
        <p:nvPicPr>
          <p:cNvPr id="10" name="Picture 9">
            <a:extLst>
              <a:ext uri="{FF2B5EF4-FFF2-40B4-BE49-F238E27FC236}">
                <a16:creationId xmlns:a16="http://schemas.microsoft.com/office/drawing/2014/main" xmlns="" id="{D7E5E2E2-40ED-41CC-8B89-2166AF13A56D}"/>
              </a:ext>
            </a:extLst>
          </p:cNvPr>
          <p:cNvPicPr>
            <a:picLocks noChangeAspect="1"/>
          </p:cNvPicPr>
          <p:nvPr/>
        </p:nvPicPr>
        <p:blipFill>
          <a:blip r:embed="rId4"/>
          <a:stretch>
            <a:fillRect/>
          </a:stretch>
        </p:blipFill>
        <p:spPr>
          <a:xfrm>
            <a:off x="4495800" y="1905000"/>
            <a:ext cx="4245566" cy="2554566"/>
          </a:xfrm>
          <a:prstGeom prst="rect">
            <a:avLst/>
          </a:prstGeom>
        </p:spPr>
      </p:pic>
      <p:pic>
        <p:nvPicPr>
          <p:cNvPr id="4" name="Picture 3" descr="Screen Shot 2020-10-29 at 3.44.1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2819400"/>
            <a:ext cx="3505200" cy="2322644"/>
          </a:xfrm>
          <a:prstGeom prst="rect">
            <a:avLst/>
          </a:prstGeom>
        </p:spPr>
      </p:pic>
    </p:spTree>
    <p:extLst>
      <p:ext uri="{BB962C8B-B14F-4D97-AF65-F5344CB8AC3E}">
        <p14:creationId xmlns:p14="http://schemas.microsoft.com/office/powerpoint/2010/main" val="1712390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Areas under the Normal </a:t>
            </a:r>
            <a:r>
              <a:rPr lang="en-US" dirty="0" smtClean="0"/>
              <a:t>Curve      (</a:t>
            </a:r>
            <a:r>
              <a:rPr lang="en-US" dirty="0"/>
              <a:t>2 of 4)</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1313676" y="5018782"/>
            <a:ext cx="5867400" cy="1077218"/>
          </a:xfrm>
          <a:prstGeom prst="rect">
            <a:avLst/>
          </a:prstGeom>
          <a:solidFill>
            <a:schemeClr val="bg2"/>
          </a:solidFill>
          <a:ln>
            <a:solidFill>
              <a:schemeClr val="accent6"/>
            </a:solidFill>
          </a:ln>
        </p:spPr>
        <p:txBody>
          <a:bodyPr wrap="square" rtlCol="0">
            <a:spAutoFit/>
          </a:bodyPr>
          <a:lstStyle/>
          <a:p>
            <a:pPr>
              <a:spcAft>
                <a:spcPts val="600"/>
              </a:spcAft>
            </a:pPr>
            <a:r>
              <a:rPr lang="en-US" dirty="0"/>
              <a:t>Using the weekly incomes of Uber drivers:</a:t>
            </a:r>
          </a:p>
          <a:p>
            <a:pPr>
              <a:spcAft>
                <a:spcPts val="600"/>
              </a:spcAft>
            </a:pPr>
            <a:r>
              <a:rPr lang="en-US" dirty="0"/>
              <a:t>P($790 &lt;weekly income &lt; $1,000) = .4821</a:t>
            </a:r>
          </a:p>
          <a:p>
            <a:r>
              <a:rPr lang="en-US" dirty="0"/>
              <a:t>P(weekly income &lt; $790) = .5000 − .4821 = .0179</a:t>
            </a:r>
          </a:p>
        </p:txBody>
      </p:sp>
      <mc:AlternateContent xmlns:mc="http://schemas.openxmlformats.org/markup-compatibility/2006" xmlns:a14="http://schemas.microsoft.com/office/drawing/2010/main">
        <mc:Choice Requires="a14">
          <p:sp>
            <p:nvSpPr>
              <p:cNvPr id="8" name="TextBox 7"/>
              <p:cNvSpPr txBox="1"/>
              <p:nvPr/>
            </p:nvSpPr>
            <p:spPr>
              <a:xfrm>
                <a:off x="728321" y="133198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$790?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$790−$1,000</m:t>
                        </m:r>
                      </m:num>
                      <m:den>
                        <m:r>
                          <m:rPr>
                            <m:nor/>
                          </m:rPr>
                          <a:rPr lang="en-US" b="0" i="0" smtClean="0">
                            <a:latin typeface="Cambria Math"/>
                          </a:rPr>
                          <m:t>$100</m:t>
                        </m:r>
                      </m:den>
                    </m:f>
                  </m:oMath>
                </a14:m>
                <a:r>
                  <a:rPr lang="en-US" dirty="0"/>
                  <a:t> = -2.10</a:t>
                </a:r>
              </a:p>
            </p:txBody>
          </p:sp>
        </mc:Choice>
        <mc:Fallback xmlns="">
          <p:sp>
            <p:nvSpPr>
              <p:cNvPr id="8" name="TextBox 7"/>
              <p:cNvSpPr txBox="1">
                <a:spLocks noRot="1" noChangeAspect="1" noMove="1" noResize="1" noEditPoints="1" noAdjustHandles="1" noChangeArrowheads="1" noChangeShapeType="1" noTextEdit="1"/>
              </p:cNvSpPr>
              <p:nvPr/>
            </p:nvSpPr>
            <p:spPr>
              <a:xfrm>
                <a:off x="728321" y="1331980"/>
                <a:ext cx="3505200" cy="1411220"/>
              </a:xfrm>
              <a:prstGeom prst="rect">
                <a:avLst/>
              </a:prstGeom>
              <a:blipFill>
                <a:blip r:embed="rId3"/>
                <a:stretch>
                  <a:fillRect l="-1213" t="-2146" r="-1906"/>
                </a:stretch>
              </a:blipFill>
              <a:ln>
                <a:solidFill>
                  <a:schemeClr val="accent6"/>
                </a:solidFill>
              </a:ln>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7-</a:t>
            </a:r>
            <a:fld id="{A68F1C3D-7991-4430-8FD2-6BE0AA8A1311}" type="slidenum">
              <a:rPr lang="en-US" smtClean="0"/>
              <a:pPr/>
              <a:t>18</a:t>
            </a:fld>
            <a:endParaRPr lang="en-US" dirty="0"/>
          </a:p>
        </p:txBody>
      </p:sp>
      <p:pic>
        <p:nvPicPr>
          <p:cNvPr id="10" name="Picture 9">
            <a:extLst>
              <a:ext uri="{FF2B5EF4-FFF2-40B4-BE49-F238E27FC236}">
                <a16:creationId xmlns:a16="http://schemas.microsoft.com/office/drawing/2014/main" xmlns="" id="{68FEB0EE-4F37-434F-9135-D3EBB7D45BC7}"/>
              </a:ext>
            </a:extLst>
          </p:cNvPr>
          <p:cNvPicPr>
            <a:picLocks noChangeAspect="1"/>
          </p:cNvPicPr>
          <p:nvPr/>
        </p:nvPicPr>
        <p:blipFill>
          <a:blip r:embed="rId4"/>
          <a:stretch>
            <a:fillRect/>
          </a:stretch>
        </p:blipFill>
        <p:spPr>
          <a:xfrm>
            <a:off x="4343400" y="1905000"/>
            <a:ext cx="4435401" cy="2474247"/>
          </a:xfrm>
          <a:prstGeom prst="rect">
            <a:avLst/>
          </a:prstGeom>
        </p:spPr>
      </p:pic>
      <p:pic>
        <p:nvPicPr>
          <p:cNvPr id="6" name="Picture 5" descr="Screen Shot 2020-10-29 at 3.45.14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 y="2819400"/>
            <a:ext cx="3505200" cy="2174605"/>
          </a:xfrm>
          <a:prstGeom prst="rect">
            <a:avLst/>
          </a:prstGeom>
        </p:spPr>
      </p:pic>
    </p:spTree>
    <p:extLst>
      <p:ext uri="{BB962C8B-B14F-4D97-AF65-F5344CB8AC3E}">
        <p14:creationId xmlns:p14="http://schemas.microsoft.com/office/powerpoint/2010/main" val="3981215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Areas Under the Normal </a:t>
            </a:r>
            <a:r>
              <a:rPr lang="en-US" dirty="0" smtClean="0"/>
              <a:t>Curve      (</a:t>
            </a:r>
            <a:r>
              <a:rPr lang="en-US" dirty="0"/>
              <a:t>3 of 4)</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1603248" y="4788586"/>
            <a:ext cx="5867400" cy="1354217"/>
          </a:xfrm>
          <a:prstGeom prst="rect">
            <a:avLst/>
          </a:prstGeom>
          <a:solidFill>
            <a:schemeClr val="bg2"/>
          </a:solidFill>
          <a:ln>
            <a:solidFill>
              <a:schemeClr val="accent6"/>
            </a:solidFill>
          </a:ln>
        </p:spPr>
        <p:txBody>
          <a:bodyPr wrap="square" rtlCol="0">
            <a:spAutoFit/>
          </a:bodyPr>
          <a:lstStyle/>
          <a:p>
            <a:pPr>
              <a:spcAft>
                <a:spcPts val="600"/>
              </a:spcAft>
            </a:pPr>
            <a:r>
              <a:rPr lang="en-US" dirty="0"/>
              <a:t>Using the weekly incomes of Uber drivers:</a:t>
            </a:r>
          </a:p>
          <a:p>
            <a:pPr>
              <a:spcAft>
                <a:spcPts val="600"/>
              </a:spcAft>
            </a:pPr>
            <a:r>
              <a:rPr lang="en-US" dirty="0"/>
              <a:t>P($840 &lt;weekly income &lt; $1,000) = .4452</a:t>
            </a:r>
          </a:p>
          <a:p>
            <a:r>
              <a:rPr lang="en-US" dirty="0"/>
              <a:t>P($1,000 &lt;weekly income &lt; $1,200) = .4772</a:t>
            </a:r>
          </a:p>
          <a:p>
            <a:r>
              <a:rPr lang="en-US" dirty="0"/>
              <a:t>P($840 &lt; weekly income &lt; $1,200) = .4452 + .4772 = .9224</a:t>
            </a:r>
          </a:p>
        </p:txBody>
      </p:sp>
      <mc:AlternateContent xmlns:mc="http://schemas.openxmlformats.org/markup-compatibility/2006" xmlns:a14="http://schemas.microsoft.com/office/drawing/2010/main">
        <mc:Choice Requires="a14">
          <p:sp>
            <p:nvSpPr>
              <p:cNvPr id="6" name="TextBox 5"/>
              <p:cNvSpPr txBox="1"/>
              <p:nvPr/>
            </p:nvSpPr>
            <p:spPr>
              <a:xfrm>
                <a:off x="381000" y="16002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$840?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$840−$1,000</m:t>
                        </m:r>
                      </m:num>
                      <m:den>
                        <m:r>
                          <m:rPr>
                            <m:nor/>
                          </m:rPr>
                          <a:rPr lang="en-US" b="0" i="0" smtClean="0">
                            <a:latin typeface="Cambria Math"/>
                          </a:rPr>
                          <m:t>$100</m:t>
                        </m:r>
                      </m:den>
                    </m:f>
                  </m:oMath>
                </a14:m>
                <a:r>
                  <a:rPr lang="en-US" dirty="0"/>
                  <a:t> = -1.60</a:t>
                </a:r>
              </a:p>
            </p:txBody>
          </p:sp>
        </mc:Choice>
        <mc:Fallback xmlns="">
          <p:sp>
            <p:nvSpPr>
              <p:cNvPr id="6" name="TextBox 5"/>
              <p:cNvSpPr txBox="1">
                <a:spLocks noRot="1" noChangeAspect="1" noMove="1" noResize="1" noEditPoints="1" noAdjustHandles="1" noChangeArrowheads="1" noChangeShapeType="1" noTextEdit="1"/>
              </p:cNvSpPr>
              <p:nvPr/>
            </p:nvSpPr>
            <p:spPr>
              <a:xfrm>
                <a:off x="381000" y="1600200"/>
                <a:ext cx="3505200" cy="1411220"/>
              </a:xfrm>
              <a:prstGeom prst="rect">
                <a:avLst/>
              </a:prstGeom>
              <a:blipFill>
                <a:blip r:embed="rId3"/>
                <a:stretch>
                  <a:fillRect l="-1386" t="-2146" r="-1733"/>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81000" y="316382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$1,200?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$1200−$1,000</m:t>
                        </m:r>
                      </m:num>
                      <m:den>
                        <m:r>
                          <m:rPr>
                            <m:nor/>
                          </m:rPr>
                          <a:rPr lang="en-US" b="0" i="0" smtClean="0">
                            <a:latin typeface="Cambria Math"/>
                          </a:rPr>
                          <m:t>$100</m:t>
                        </m:r>
                      </m:den>
                    </m:f>
                  </m:oMath>
                </a14:m>
                <a:r>
                  <a:rPr lang="en-US" dirty="0"/>
                  <a:t> = 2.00</a:t>
                </a:r>
              </a:p>
            </p:txBody>
          </p:sp>
        </mc:Choice>
        <mc:Fallback xmlns="">
          <p:sp>
            <p:nvSpPr>
              <p:cNvPr id="7" name="TextBox 6"/>
              <p:cNvSpPr txBox="1">
                <a:spLocks noRot="1" noChangeAspect="1" noMove="1" noResize="1" noEditPoints="1" noAdjustHandles="1" noChangeArrowheads="1" noChangeShapeType="1" noTextEdit="1"/>
              </p:cNvSpPr>
              <p:nvPr/>
            </p:nvSpPr>
            <p:spPr>
              <a:xfrm>
                <a:off x="381000" y="3163820"/>
                <a:ext cx="3505200" cy="1411220"/>
              </a:xfrm>
              <a:prstGeom prst="rect">
                <a:avLst/>
              </a:prstGeom>
              <a:blipFill>
                <a:blip r:embed="rId4"/>
                <a:stretch>
                  <a:fillRect l="-1386" t="-1717" r="-1733"/>
                </a:stretch>
              </a:blipFill>
              <a:ln>
                <a:solidFill>
                  <a:schemeClr val="accent6"/>
                </a:solidFill>
              </a:ln>
            </p:spPr>
            <p:txBody>
              <a:bodyPr/>
              <a:lstStyle/>
              <a:p>
                <a:r>
                  <a:rPr lang="en-US">
                    <a:noFill/>
                  </a:rPr>
                  <a:t> </a:t>
                </a:r>
              </a:p>
            </p:txBody>
          </p:sp>
        </mc:Fallback>
      </mc:AlternateContent>
      <p:sp>
        <p:nvSpPr>
          <p:cNvPr id="8" name="Slide Number Placeholder 7"/>
          <p:cNvSpPr>
            <a:spLocks noGrp="1"/>
          </p:cNvSpPr>
          <p:nvPr>
            <p:ph type="sldNum" sz="quarter" idx="12"/>
          </p:nvPr>
        </p:nvSpPr>
        <p:spPr/>
        <p:txBody>
          <a:bodyPr/>
          <a:lstStyle/>
          <a:p>
            <a:r>
              <a:rPr lang="en-US" dirty="0"/>
              <a:t>7-</a:t>
            </a:r>
            <a:fld id="{A68F1C3D-7991-4430-8FD2-6BE0AA8A1311}" type="slidenum">
              <a:rPr lang="en-US" smtClean="0"/>
              <a:pPr/>
              <a:t>19</a:t>
            </a:fld>
            <a:endParaRPr lang="en-US" dirty="0"/>
          </a:p>
        </p:txBody>
      </p:sp>
      <p:pic>
        <p:nvPicPr>
          <p:cNvPr id="9" name="Picture 8">
            <a:extLst>
              <a:ext uri="{FF2B5EF4-FFF2-40B4-BE49-F238E27FC236}">
                <a16:creationId xmlns:a16="http://schemas.microsoft.com/office/drawing/2014/main" xmlns="" id="{D6E534FA-432F-4B1D-B4A8-FA901BAC1F5E}"/>
              </a:ext>
            </a:extLst>
          </p:cNvPr>
          <p:cNvPicPr>
            <a:picLocks noChangeAspect="1"/>
          </p:cNvPicPr>
          <p:nvPr/>
        </p:nvPicPr>
        <p:blipFill>
          <a:blip r:embed="rId5"/>
          <a:stretch>
            <a:fillRect/>
          </a:stretch>
        </p:blipFill>
        <p:spPr>
          <a:xfrm>
            <a:off x="3962400" y="1936757"/>
            <a:ext cx="4724400" cy="2443283"/>
          </a:xfrm>
          <a:prstGeom prst="rect">
            <a:avLst/>
          </a:prstGeom>
        </p:spPr>
      </p:pic>
    </p:spTree>
    <p:extLst>
      <p:ext uri="{BB962C8B-B14F-4D97-AF65-F5344CB8AC3E}">
        <p14:creationId xmlns:p14="http://schemas.microsoft.com/office/powerpoint/2010/main" val="2780112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a:bodyPr>
          <a:lstStyle/>
          <a:p>
            <a:pPr marL="0" indent="0" defTabSz="1143000">
              <a:buNone/>
            </a:pPr>
            <a:r>
              <a:rPr lang="en-US" sz="3300" dirty="0">
                <a:solidFill>
                  <a:schemeClr val="accent1"/>
                </a:solidFill>
              </a:rPr>
              <a:t>LO7-1	</a:t>
            </a:r>
            <a:r>
              <a:rPr lang="en-US" sz="3300" dirty="0"/>
              <a:t>Describe the uniform probability 	distribution and use it to calculate 	probabilities</a:t>
            </a:r>
          </a:p>
          <a:p>
            <a:pPr marL="0" indent="0" defTabSz="1143000">
              <a:buNone/>
            </a:pPr>
            <a:r>
              <a:rPr lang="en-US" sz="3300" dirty="0">
                <a:solidFill>
                  <a:schemeClr val="accent1"/>
                </a:solidFill>
              </a:rPr>
              <a:t>LO7-2	</a:t>
            </a:r>
            <a:r>
              <a:rPr lang="en-US" sz="3300" dirty="0"/>
              <a:t>Describe the characteristics of a normal 	probability distribution</a:t>
            </a:r>
          </a:p>
          <a:p>
            <a:pPr marL="0" indent="0" defTabSz="1143000">
              <a:buNone/>
            </a:pPr>
            <a:r>
              <a:rPr lang="en-US" sz="3300" dirty="0">
                <a:solidFill>
                  <a:schemeClr val="accent1"/>
                </a:solidFill>
              </a:rPr>
              <a:t>LO7-3	</a:t>
            </a:r>
            <a:r>
              <a:rPr lang="en-US" sz="3300" dirty="0"/>
              <a:t>Describe the standard normal 	probability distribution and use it to 	calculate probabilities</a:t>
            </a:r>
          </a:p>
          <a:p>
            <a:pPr marL="0" indent="0" defTabSz="1143000">
              <a:buNone/>
            </a:pPr>
            <a:endParaRPr lang="en-US" sz="3300" dirty="0"/>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Areas Under the Normal Curve      (4 of 4)</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5" name="TextBox 4"/>
              <p:cNvSpPr txBox="1"/>
              <p:nvPr/>
            </p:nvSpPr>
            <p:spPr>
              <a:xfrm>
                <a:off x="381000" y="16002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$1,250?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$1,250−$1,000</m:t>
                        </m:r>
                      </m:num>
                      <m:den>
                        <m:r>
                          <m:rPr>
                            <m:nor/>
                          </m:rPr>
                          <a:rPr lang="en-US" b="0" i="0" smtClean="0">
                            <a:latin typeface="Cambria Math"/>
                          </a:rPr>
                          <m:t>$100</m:t>
                        </m:r>
                      </m:den>
                    </m:f>
                  </m:oMath>
                </a14:m>
                <a:r>
                  <a:rPr lang="en-US" dirty="0"/>
                  <a:t> = 2.50</a:t>
                </a:r>
              </a:p>
            </p:txBody>
          </p:sp>
        </mc:Choice>
        <mc:Fallback xmlns="">
          <p:sp>
            <p:nvSpPr>
              <p:cNvPr id="5" name="TextBox 4"/>
              <p:cNvSpPr txBox="1">
                <a:spLocks noRot="1" noChangeAspect="1" noMove="1" noResize="1" noEditPoints="1" noAdjustHandles="1" noChangeArrowheads="1" noChangeShapeType="1" noTextEdit="1"/>
              </p:cNvSpPr>
              <p:nvPr/>
            </p:nvSpPr>
            <p:spPr>
              <a:xfrm>
                <a:off x="381000" y="1600200"/>
                <a:ext cx="3505200" cy="1411220"/>
              </a:xfrm>
              <a:prstGeom prst="rect">
                <a:avLst/>
              </a:prstGeom>
              <a:blipFill>
                <a:blip r:embed="rId3"/>
                <a:stretch>
                  <a:fillRect l="-1386" t="-2146" r="-1733"/>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81000" y="3429000"/>
                <a:ext cx="3505200" cy="1411220"/>
              </a:xfrm>
              <a:prstGeom prst="rect">
                <a:avLst/>
              </a:prstGeom>
              <a:solidFill>
                <a:schemeClr val="bg2"/>
              </a:solidFill>
              <a:ln>
                <a:solidFill>
                  <a:schemeClr val="accent6"/>
                </a:solidFill>
              </a:ln>
            </p:spPr>
            <p:txBody>
              <a:bodyPr wrap="square" rtlCol="0">
                <a:spAutoFit/>
              </a:bodyPr>
              <a:lstStyle/>
              <a:p>
                <a:r>
                  <a:rPr lang="en-US" dirty="0"/>
                  <a:t>What is the z-value of income for a driver who earns $1,150?</a:t>
                </a:r>
              </a:p>
              <a:p>
                <a:endParaRPr lang="en-US" dirty="0"/>
              </a:p>
              <a:p>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r>
                          <m:rPr>
                            <m:nor/>
                          </m:rPr>
                          <a:rPr lang="en-US" b="0" i="0" smtClean="0">
                            <a:latin typeface="Cambria Math"/>
                          </a:rPr>
                          <m:t>−</m:t>
                        </m:r>
                        <m:r>
                          <m:rPr>
                            <m:nor/>
                          </m:rPr>
                          <a:rPr lang="en-US" b="0" i="0" smtClean="0">
                            <a:latin typeface="Cambria Math"/>
                            <a:ea typeface="Cambria Math"/>
                          </a:rPr>
                          <m:t>μ</m:t>
                        </m:r>
                      </m:num>
                      <m:den>
                        <m:r>
                          <m:rPr>
                            <m:nor/>
                          </m:rPr>
                          <a:rPr lang="en-US" i="0" smtClean="0">
                            <a:latin typeface="Cambria Math"/>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$1,150−$1,000</m:t>
                        </m:r>
                      </m:num>
                      <m:den>
                        <m:r>
                          <m:rPr>
                            <m:nor/>
                          </m:rPr>
                          <a:rPr lang="en-US" b="0" i="0" smtClean="0">
                            <a:latin typeface="Cambria Math"/>
                          </a:rPr>
                          <m:t>$100</m:t>
                        </m:r>
                      </m:den>
                    </m:f>
                  </m:oMath>
                </a14:m>
                <a:r>
                  <a:rPr lang="en-US" dirty="0"/>
                  <a:t> = 1.50</a:t>
                </a:r>
              </a:p>
            </p:txBody>
          </p:sp>
        </mc:Choice>
        <mc:Fallback xmlns="">
          <p:sp>
            <p:nvSpPr>
              <p:cNvPr id="6" name="TextBox 5"/>
              <p:cNvSpPr txBox="1">
                <a:spLocks noRot="1" noChangeAspect="1" noMove="1" noResize="1" noEditPoints="1" noAdjustHandles="1" noChangeArrowheads="1" noChangeShapeType="1" noTextEdit="1"/>
              </p:cNvSpPr>
              <p:nvPr/>
            </p:nvSpPr>
            <p:spPr>
              <a:xfrm>
                <a:off x="381000" y="3429000"/>
                <a:ext cx="3505200" cy="1411220"/>
              </a:xfrm>
              <a:prstGeom prst="rect">
                <a:avLst/>
              </a:prstGeom>
              <a:blipFill>
                <a:blip r:embed="rId4"/>
                <a:stretch>
                  <a:fillRect l="-1386" t="-2146" r="-1733"/>
                </a:stretch>
              </a:blipFill>
              <a:ln>
                <a:solidFill>
                  <a:schemeClr val="accent6"/>
                </a:solidFill>
              </a:ln>
            </p:spPr>
            <p:txBody>
              <a:bodyPr/>
              <a:lstStyle/>
              <a:p>
                <a:r>
                  <a:rPr lang="en-US">
                    <a:noFill/>
                  </a:rPr>
                  <a:t> </a:t>
                </a:r>
              </a:p>
            </p:txBody>
          </p:sp>
        </mc:Fallback>
      </mc:AlternateContent>
      <p:sp>
        <p:nvSpPr>
          <p:cNvPr id="7" name="TextBox 6"/>
          <p:cNvSpPr txBox="1"/>
          <p:nvPr/>
        </p:nvSpPr>
        <p:spPr>
          <a:xfrm>
            <a:off x="1638300" y="4968044"/>
            <a:ext cx="6210300" cy="1354217"/>
          </a:xfrm>
          <a:prstGeom prst="rect">
            <a:avLst/>
          </a:prstGeom>
          <a:solidFill>
            <a:schemeClr val="bg2"/>
          </a:solidFill>
          <a:ln>
            <a:solidFill>
              <a:schemeClr val="accent6"/>
            </a:solidFill>
          </a:ln>
        </p:spPr>
        <p:txBody>
          <a:bodyPr wrap="square" rtlCol="0">
            <a:spAutoFit/>
          </a:bodyPr>
          <a:lstStyle/>
          <a:p>
            <a:pPr>
              <a:spcAft>
                <a:spcPts val="600"/>
              </a:spcAft>
            </a:pPr>
            <a:r>
              <a:rPr lang="en-US" dirty="0"/>
              <a:t>Using the weekly incomes of Uber drivers:</a:t>
            </a:r>
          </a:p>
          <a:p>
            <a:pPr>
              <a:spcAft>
                <a:spcPts val="600"/>
              </a:spcAft>
            </a:pPr>
            <a:r>
              <a:rPr lang="en-US" dirty="0"/>
              <a:t>P($1,000 &lt;weekly income &lt; $1,250) = .4938</a:t>
            </a:r>
          </a:p>
          <a:p>
            <a:r>
              <a:rPr lang="en-US" dirty="0"/>
              <a:t>P($1,000 &lt;weekly income &lt; $1,150) = .4332</a:t>
            </a:r>
          </a:p>
          <a:p>
            <a:r>
              <a:rPr lang="en-US" dirty="0"/>
              <a:t>P($1,150 &lt; weekly income &lt; $1,250) = .4938 − .4332 = .0606</a:t>
            </a:r>
          </a:p>
        </p:txBody>
      </p:sp>
      <p:sp>
        <p:nvSpPr>
          <p:cNvPr id="8" name="Slide Number Placeholder 7"/>
          <p:cNvSpPr>
            <a:spLocks noGrp="1"/>
          </p:cNvSpPr>
          <p:nvPr>
            <p:ph type="sldNum" sz="quarter" idx="12"/>
          </p:nvPr>
        </p:nvSpPr>
        <p:spPr/>
        <p:txBody>
          <a:bodyPr/>
          <a:lstStyle/>
          <a:p>
            <a:r>
              <a:rPr lang="en-US" dirty="0"/>
              <a:t>7-</a:t>
            </a:r>
            <a:fld id="{A68F1C3D-7991-4430-8FD2-6BE0AA8A1311}" type="slidenum">
              <a:rPr lang="en-US" smtClean="0"/>
              <a:pPr/>
              <a:t>20</a:t>
            </a:fld>
            <a:endParaRPr lang="en-US" dirty="0"/>
          </a:p>
        </p:txBody>
      </p:sp>
      <p:pic>
        <p:nvPicPr>
          <p:cNvPr id="9" name="Picture 8">
            <a:extLst>
              <a:ext uri="{FF2B5EF4-FFF2-40B4-BE49-F238E27FC236}">
                <a16:creationId xmlns:a16="http://schemas.microsoft.com/office/drawing/2014/main" xmlns="" id="{0083D39C-5DAD-4483-A292-785607806C19}"/>
              </a:ext>
            </a:extLst>
          </p:cNvPr>
          <p:cNvPicPr>
            <a:picLocks noChangeAspect="1"/>
          </p:cNvPicPr>
          <p:nvPr/>
        </p:nvPicPr>
        <p:blipFill>
          <a:blip r:embed="rId5"/>
          <a:stretch>
            <a:fillRect/>
          </a:stretch>
        </p:blipFill>
        <p:spPr>
          <a:xfrm>
            <a:off x="3968469" y="1981200"/>
            <a:ext cx="4870757" cy="2484633"/>
          </a:xfrm>
          <a:prstGeom prst="rect">
            <a:avLst/>
          </a:prstGeom>
        </p:spPr>
      </p:pic>
    </p:spTree>
    <p:extLst>
      <p:ext uri="{BB962C8B-B14F-4D97-AF65-F5344CB8AC3E}">
        <p14:creationId xmlns:p14="http://schemas.microsoft.com/office/powerpoint/2010/main" val="700096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Value for x Using z</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762000" y="1981200"/>
            <a:ext cx="3733800" cy="369332"/>
          </a:xfrm>
          <a:prstGeom prst="rect">
            <a:avLst/>
          </a:prstGeom>
          <a:noFill/>
        </p:spPr>
        <p:txBody>
          <a:bodyPr wrap="square" rtlCol="0">
            <a:spAutoFit/>
          </a:bodyPr>
          <a:lstStyle/>
          <a:p>
            <a:endParaRPr lang="en-US" dirty="0"/>
          </a:p>
        </p:txBody>
      </p:sp>
      <p:sp>
        <p:nvSpPr>
          <p:cNvPr id="7" name="TextBox 6"/>
          <p:cNvSpPr txBox="1"/>
          <p:nvPr/>
        </p:nvSpPr>
        <p:spPr>
          <a:xfrm>
            <a:off x="990600" y="1092875"/>
            <a:ext cx="6858000" cy="2031325"/>
          </a:xfrm>
          <a:prstGeom prst="rect">
            <a:avLst/>
          </a:prstGeom>
          <a:noFill/>
        </p:spPr>
        <p:txBody>
          <a:bodyPr wrap="square" rtlCol="0">
            <a:spAutoFit/>
          </a:bodyPr>
          <a:lstStyle/>
          <a:p>
            <a:r>
              <a:rPr lang="en-US" dirty="0"/>
              <a:t>Layton Tire and Rubber Company wishes to set a minimum mileage guarantee on its new MX100 tire. </a:t>
            </a:r>
            <a:r>
              <a:rPr lang="en-US" dirty="0" smtClean="0"/>
              <a:t>Tests </a:t>
            </a:r>
            <a:r>
              <a:rPr lang="en-US" dirty="0"/>
              <a:t>reveal the mean mileage is 67,900 with a standard deviation of 2,050 miles and that the distribution follows the normal distribution. </a:t>
            </a:r>
            <a:r>
              <a:rPr lang="en-US" dirty="0" smtClean="0"/>
              <a:t>Layton </a:t>
            </a:r>
            <a:r>
              <a:rPr lang="en-US" dirty="0"/>
              <a:t>wants to set the minimum guaranteed mileage so that no more than 4% of the tires will have to be replaced. </a:t>
            </a:r>
            <a:r>
              <a:rPr lang="en-US" dirty="0" smtClean="0"/>
              <a:t>What </a:t>
            </a:r>
            <a:r>
              <a:rPr lang="en-US" dirty="0"/>
              <a:t>minimum guaranteed mileage should Layton guarantee? Let x represent the minimum guaranteed mileage.</a:t>
            </a:r>
          </a:p>
        </p:txBody>
      </p:sp>
      <p:sp>
        <p:nvSpPr>
          <p:cNvPr id="9" name="Slide Number Placeholder 8"/>
          <p:cNvSpPr>
            <a:spLocks noGrp="1"/>
          </p:cNvSpPr>
          <p:nvPr>
            <p:ph type="sldNum" sz="quarter" idx="12"/>
          </p:nvPr>
        </p:nvSpPr>
        <p:spPr/>
        <p:txBody>
          <a:bodyPr/>
          <a:lstStyle/>
          <a:p>
            <a:r>
              <a:rPr lang="en-US" dirty="0"/>
              <a:t>7-</a:t>
            </a:r>
            <a:fld id="{A68F1C3D-7991-4430-8FD2-6BE0AA8A1311}" type="slidenum">
              <a:rPr lang="en-US" smtClean="0"/>
              <a:pPr/>
              <a:t>21</a:t>
            </a:fld>
            <a:endParaRPr lang="en-US" dirty="0"/>
          </a:p>
        </p:txBody>
      </p:sp>
      <p:pic>
        <p:nvPicPr>
          <p:cNvPr id="10" name="Picture 9">
            <a:extLst>
              <a:ext uri="{FF2B5EF4-FFF2-40B4-BE49-F238E27FC236}">
                <a16:creationId xmlns:a16="http://schemas.microsoft.com/office/drawing/2014/main" xmlns="" id="{387E5011-8706-480A-B52B-0F4368A6C599}"/>
              </a:ext>
            </a:extLst>
          </p:cNvPr>
          <p:cNvPicPr>
            <a:picLocks noChangeAspect="1"/>
          </p:cNvPicPr>
          <p:nvPr/>
        </p:nvPicPr>
        <p:blipFill>
          <a:blip r:embed="rId3"/>
          <a:stretch>
            <a:fillRect/>
          </a:stretch>
        </p:blipFill>
        <p:spPr>
          <a:xfrm>
            <a:off x="657726" y="3109231"/>
            <a:ext cx="3733800" cy="2030218"/>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944880" y="5181600"/>
                <a:ext cx="6675120" cy="1192506"/>
              </a:xfrm>
              <a:prstGeom prst="rect">
                <a:avLst/>
              </a:prstGeom>
              <a:noFill/>
            </p:spPr>
            <p:txBody>
              <a:bodyPr wrap="square" rtlCol="0">
                <a:spAutoFit/>
              </a:bodyPr>
              <a:lstStyle/>
              <a:p>
                <a:pPr>
                  <a:spcAft>
                    <a:spcPts val="1200"/>
                  </a:spcAft>
                </a:pPr>
                <a:r>
                  <a:rPr lang="en-US" dirty="0"/>
                  <a:t>z = </a:t>
                </a:r>
                <a14:m>
                  <m:oMath xmlns:m="http://schemas.openxmlformats.org/officeDocument/2006/math" xmlns="">
                    <m:f>
                      <m:fPr>
                        <m:ctrlPr>
                          <a:rPr lang="en-US" i="1" smtClean="0">
                            <a:latin typeface="Cambria Math" panose="02040503050406030204" pitchFamily="18" charset="0"/>
                          </a:rPr>
                        </m:ctrlPr>
                      </m:fPr>
                      <m:num>
                        <m:r>
                          <m:rPr>
                            <m:nor/>
                          </m:rPr>
                          <a:rPr lang="en-US" b="0" i="0" smtClean="0"/>
                          <m:t>x</m:t>
                        </m:r>
                        <m:r>
                          <m:rPr>
                            <m:nor/>
                          </m:rPr>
                          <a:rPr lang="en-US" b="0" i="0" smtClean="0"/>
                          <m:t> − </m:t>
                        </m:r>
                        <m:r>
                          <m:rPr>
                            <m:nor/>
                          </m:rPr>
                          <a:rPr lang="en-US" b="0" i="0" smtClean="0">
                            <a:ea typeface="Cambria Math"/>
                          </a:rPr>
                          <m:t>μ</m:t>
                        </m:r>
                      </m:num>
                      <m:den>
                        <m:r>
                          <m:rPr>
                            <m:nor/>
                          </m:rPr>
                          <a:rPr lang="en-US" i="0" smtClean="0">
                            <a:ea typeface="Cambria Math"/>
                          </a:rPr>
                          <m:t>σ</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m:t>x</m:t>
                        </m:r>
                        <m:r>
                          <m:rPr>
                            <m:nor/>
                          </m:rPr>
                          <a:rPr lang="en-US" b="0" i="0" smtClean="0"/>
                          <m:t> −67,900</m:t>
                        </m:r>
                      </m:num>
                      <m:den>
                        <m:r>
                          <m:rPr>
                            <m:nor/>
                          </m:rPr>
                          <a:rPr lang="en-US" b="0" i="0" smtClean="0"/>
                          <m:t>2,050</m:t>
                        </m:r>
                      </m:den>
                    </m:f>
                  </m:oMath>
                </a14:m>
                <a:r>
                  <a:rPr lang="en-US" dirty="0"/>
                  <a:t> and from the table we find z = -1.75 </a:t>
                </a:r>
              </a:p>
              <a:p>
                <a:r>
                  <a:rPr lang="en-US" dirty="0"/>
                  <a:t> so -1.75 = = </a:t>
                </a:r>
                <a14:m>
                  <m:oMath xmlns:m="http://schemas.openxmlformats.org/officeDocument/2006/math" xmlns="">
                    <m:f>
                      <m:fPr>
                        <m:ctrlPr>
                          <a:rPr lang="en-US" i="1">
                            <a:latin typeface="Cambria Math" panose="02040503050406030204" pitchFamily="18" charset="0"/>
                          </a:rPr>
                        </m:ctrlPr>
                      </m:fPr>
                      <m:num>
                        <m:r>
                          <m:rPr>
                            <m:nor/>
                          </m:rPr>
                          <a:rPr lang="en-US"/>
                          <m:t>x</m:t>
                        </m:r>
                        <m:r>
                          <m:rPr>
                            <m:nor/>
                          </m:rPr>
                          <a:rPr lang="en-US"/>
                          <m:t> −67,900</m:t>
                        </m:r>
                      </m:num>
                      <m:den>
                        <m:r>
                          <m:rPr>
                            <m:nor/>
                          </m:rPr>
                          <a:rPr lang="en-US"/>
                          <m:t>2,050</m:t>
                        </m:r>
                      </m:den>
                    </m:f>
                  </m:oMath>
                </a14:m>
                <a:r>
                  <a:rPr lang="en-US" dirty="0"/>
                  <a:t>   therefore,  x = 64,312 miles</a:t>
                </a:r>
              </a:p>
            </p:txBody>
          </p:sp>
        </mc:Choice>
        <mc:Fallback xmlns="">
          <p:sp>
            <p:nvSpPr>
              <p:cNvPr id="12" name="TextBox 11"/>
              <p:cNvSpPr txBox="1">
                <a:spLocks noRot="1" noChangeAspect="1" noMove="1" noResize="1" noEditPoints="1" noAdjustHandles="1" noChangeArrowheads="1" noChangeShapeType="1" noTextEdit="1"/>
              </p:cNvSpPr>
              <p:nvPr/>
            </p:nvSpPr>
            <p:spPr>
              <a:xfrm>
                <a:off x="944880" y="5181600"/>
                <a:ext cx="6675120" cy="1192506"/>
              </a:xfrm>
              <a:prstGeom prst="rect">
                <a:avLst/>
              </a:prstGeom>
              <a:blipFill rotWithShape="1">
                <a:blip r:embed="rId5"/>
                <a:stretch>
                  <a:fillRect/>
                </a:stretch>
              </a:blipFill>
            </p:spPr>
            <p:txBody>
              <a:bodyPr/>
              <a:lstStyle/>
              <a:p>
                <a:r>
                  <a:rPr lang="en-US">
                    <a:noFill/>
                  </a:rPr>
                  <a:t> </a:t>
                </a:r>
              </a:p>
            </p:txBody>
          </p:sp>
        </mc:Fallback>
      </mc:AlternateContent>
      <p:pic>
        <p:nvPicPr>
          <p:cNvPr id="5" name="Picture 4" descr="Screen Shot 2020-10-29 at 3.47.02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95800" y="3124200"/>
            <a:ext cx="4114800" cy="2022959"/>
          </a:xfrm>
          <a:prstGeom prst="rect">
            <a:avLst/>
          </a:prstGeom>
        </p:spPr>
      </p:pic>
    </p:spTree>
    <p:extLst>
      <p:ext uri="{BB962C8B-B14F-4D97-AF65-F5344CB8AC3E}">
        <p14:creationId xmlns:p14="http://schemas.microsoft.com/office/powerpoint/2010/main" val="1510831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7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24600"/>
            <a:ext cx="6169152" cy="30480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7-</a:t>
            </a:r>
            <a:fld id="{A68F1C3D-7991-4430-8FD2-6BE0AA8A1311}" type="slidenum">
              <a:rPr lang="en-US" smtClean="0">
                <a:solidFill>
                  <a:schemeClr val="bg1"/>
                </a:solidFill>
              </a:rPr>
              <a:t>22</a:t>
            </a:fld>
            <a:endParaRPr lang="en-US" dirty="0">
              <a:solidFill>
                <a:schemeClr val="bg1"/>
              </a:solidFill>
            </a:endParaRPr>
          </a:p>
        </p:txBody>
      </p:sp>
    </p:spTree>
    <p:extLst>
      <p:ext uri="{BB962C8B-B14F-4D97-AF65-F5344CB8AC3E}">
        <p14:creationId xmlns:p14="http://schemas.microsoft.com/office/powerpoint/2010/main" val="2280603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7-</a:t>
            </a:r>
            <a:fld id="{F38DF745-7D3F-47F4-83A3-874385CFAA69}" type="slidenum">
              <a:rPr lang="en-US" smtClean="0"/>
              <a:pPr/>
              <a:t>23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pPr marL="0" indent="0">
              <a:buNone/>
            </a:pPr>
            <a:r>
              <a:rPr lang="en-US" dirty="0"/>
              <a:t>A uniform distribution is defined over the interval from 6 to 10. </a:t>
            </a:r>
          </a:p>
          <a:p>
            <a:pPr marL="0" indent="0">
              <a:buNone/>
            </a:pPr>
            <a:endParaRPr lang="en-US" dirty="0"/>
          </a:p>
          <a:p>
            <a:pPr marL="514350" indent="-514350">
              <a:buFont typeface="+mj-lt"/>
              <a:buAutoNum type="alphaLcPeriod"/>
            </a:pPr>
            <a:r>
              <a:rPr lang="en-US" dirty="0"/>
              <a:t>What are the values for </a:t>
            </a:r>
            <a:r>
              <a:rPr lang="en-US" i="1" dirty="0"/>
              <a:t>a </a:t>
            </a:r>
            <a:r>
              <a:rPr lang="en-US" dirty="0"/>
              <a:t>and </a:t>
            </a:r>
            <a:r>
              <a:rPr lang="en-US" i="1" dirty="0"/>
              <a:t>b</a:t>
            </a:r>
            <a:r>
              <a:rPr lang="en-US" dirty="0"/>
              <a:t>? </a:t>
            </a:r>
          </a:p>
          <a:p>
            <a:pPr marL="514350" indent="-514350">
              <a:buFont typeface="+mj-lt"/>
              <a:buAutoNum type="alphaLcPeriod"/>
            </a:pPr>
            <a:r>
              <a:rPr lang="en-US" dirty="0"/>
              <a:t>What is the mean of this uniform distribution? </a:t>
            </a:r>
          </a:p>
          <a:p>
            <a:pPr marL="514350" indent="-514350">
              <a:buFont typeface="+mj-lt"/>
              <a:buAutoNum type="alphaLcPeriod"/>
            </a:pPr>
            <a:r>
              <a:rPr lang="en-US" dirty="0"/>
              <a:t>What is the standard deviation? </a:t>
            </a:r>
          </a:p>
          <a:p>
            <a:pPr marL="514350" indent="-514350">
              <a:buFont typeface="+mj-lt"/>
              <a:buAutoNum type="alphaLcPeriod"/>
            </a:pPr>
            <a:r>
              <a:rPr lang="en-US" dirty="0"/>
              <a:t>Show that the probability of any value between 6 and 10 is equal to 1.0. </a:t>
            </a:r>
          </a:p>
          <a:p>
            <a:pPr marL="514350" indent="-514350">
              <a:buFont typeface="+mj-lt"/>
              <a:buAutoNum type="alphaLcPeriod"/>
            </a:pPr>
            <a:r>
              <a:rPr lang="en-US" dirty="0"/>
              <a:t>What is the probability that the random variable is more than 7? </a:t>
            </a:r>
          </a:p>
          <a:p>
            <a:pPr marL="514350" indent="-514350">
              <a:buFont typeface="+mj-lt"/>
              <a:buAutoNum type="alphaLcPeriod"/>
            </a:pPr>
            <a:r>
              <a:rPr lang="en-US" dirty="0"/>
              <a:t>What is the probability that the random variable is between 7 and 9? </a:t>
            </a:r>
          </a:p>
          <a:p>
            <a:pPr marL="514350" indent="-514350">
              <a:buFont typeface="+mj-lt"/>
              <a:buAutoNum type="alphaLcPeriod"/>
            </a:pPr>
            <a:r>
              <a:rPr lang="en-US" dirty="0"/>
              <a:t>What is the probability that the random variable is equal to 7.91?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LO-1 </a:t>
            </a:r>
          </a:p>
        </p:txBody>
      </p:sp>
    </p:spTree>
    <p:extLst>
      <p:ext uri="{BB962C8B-B14F-4D97-AF65-F5344CB8AC3E}">
        <p14:creationId xmlns:p14="http://schemas.microsoft.com/office/powerpoint/2010/main" val="2569592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7-</a:t>
            </a:r>
            <a:fld id="{F38DF745-7D3F-47F4-83A3-874385CFAA69}" type="slidenum">
              <a:rPr lang="en-US" smtClean="0"/>
              <a:pPr/>
              <a:t>24</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mean of a normal probability distribution is 500; the standard deviation is 10. </a:t>
            </a:r>
          </a:p>
          <a:p>
            <a:pPr marL="0" indent="0">
              <a:buNone/>
            </a:pPr>
            <a:endParaRPr lang="en-US" dirty="0"/>
          </a:p>
          <a:p>
            <a:pPr marL="514350" indent="-514350">
              <a:buFont typeface="+mj-lt"/>
              <a:buAutoNum type="alphaLcPeriod"/>
            </a:pPr>
            <a:r>
              <a:rPr lang="en-US" dirty="0"/>
              <a:t>About 68% of the observations lie between what two values? </a:t>
            </a:r>
          </a:p>
          <a:p>
            <a:pPr marL="514350" indent="-514350">
              <a:buFont typeface="+mj-lt"/>
              <a:buAutoNum type="alphaLcPeriod"/>
            </a:pPr>
            <a:r>
              <a:rPr lang="en-US" dirty="0"/>
              <a:t>About 95% of the observations lie between what two values? </a:t>
            </a:r>
          </a:p>
          <a:p>
            <a:pPr marL="514350" indent="-514350">
              <a:buFont typeface="+mj-lt"/>
              <a:buAutoNum type="alphaLcPeriod"/>
            </a:pPr>
            <a:r>
              <a:rPr lang="en-US" dirty="0"/>
              <a:t>Practically all of the observations lie between what two values?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LO7-3 </a:t>
            </a:r>
          </a:p>
        </p:txBody>
      </p:sp>
    </p:spTree>
    <p:extLst>
      <p:ext uri="{BB962C8B-B14F-4D97-AF65-F5344CB8AC3E}">
        <p14:creationId xmlns:p14="http://schemas.microsoft.com/office/powerpoint/2010/main" val="295524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7-</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normal population has a mean of 20.0 and a standard deviation of 4.0. </a:t>
            </a:r>
          </a:p>
          <a:p>
            <a:pPr marL="0" indent="0">
              <a:buNone/>
            </a:pPr>
            <a:endParaRPr lang="en-US" dirty="0"/>
          </a:p>
          <a:p>
            <a:pPr marL="514350" indent="-514350">
              <a:buFont typeface="+mj-lt"/>
              <a:buAutoNum type="alphaLcPeriod"/>
            </a:pPr>
            <a:r>
              <a:rPr lang="en-US" dirty="0"/>
              <a:t>Compute the </a:t>
            </a:r>
            <a:r>
              <a:rPr lang="en-US" i="1" dirty="0"/>
              <a:t>z </a:t>
            </a:r>
            <a:r>
              <a:rPr lang="en-US" dirty="0"/>
              <a:t>value associated with 25.0. </a:t>
            </a:r>
          </a:p>
          <a:p>
            <a:pPr marL="514350" indent="-514350">
              <a:buFont typeface="+mj-lt"/>
              <a:buAutoNum type="alphaLcPeriod"/>
            </a:pPr>
            <a:r>
              <a:rPr lang="en-US" dirty="0"/>
              <a:t>What proportion of the population is between 20.0 and 25.0? </a:t>
            </a:r>
          </a:p>
          <a:p>
            <a:pPr marL="514350" indent="-514350">
              <a:buFont typeface="+mj-lt"/>
              <a:buAutoNum type="alphaLcPeriod"/>
            </a:pPr>
            <a:r>
              <a:rPr lang="en-US" dirty="0"/>
              <a:t>What proportion of the population is less than 18.0?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LO7-3 </a:t>
            </a:r>
          </a:p>
        </p:txBody>
      </p:sp>
    </p:spTree>
    <p:extLst>
      <p:ext uri="{BB962C8B-B14F-4D97-AF65-F5344CB8AC3E}">
        <p14:creationId xmlns:p14="http://schemas.microsoft.com/office/powerpoint/2010/main" val="17174589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7-</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Internal Revenue Service reported the average refund in 2017 was $2,878 with a standard deviation of $520. Assume the amount refunded is normally distributed. </a:t>
            </a:r>
          </a:p>
          <a:p>
            <a:pPr marL="0" indent="0">
              <a:buNone/>
            </a:pPr>
            <a:endParaRPr lang="en-US" dirty="0"/>
          </a:p>
          <a:p>
            <a:pPr marL="514350" indent="-514350">
              <a:buFont typeface="+mj-lt"/>
              <a:buAutoNum type="alphaLcPeriod"/>
            </a:pPr>
            <a:r>
              <a:rPr lang="en-US" dirty="0"/>
              <a:t>What percent of the refunds are more than $3,500? </a:t>
            </a:r>
          </a:p>
          <a:p>
            <a:pPr marL="514350" indent="-514350">
              <a:buFont typeface="+mj-lt"/>
              <a:buAutoNum type="alphaLcPeriod"/>
            </a:pPr>
            <a:r>
              <a:rPr lang="en-US" dirty="0"/>
              <a:t>What percent of the refunds are more than $3,500 but less than $4,000? </a:t>
            </a:r>
          </a:p>
          <a:p>
            <a:pPr marL="514350" indent="-514350">
              <a:buFont typeface="+mj-lt"/>
              <a:buAutoNum type="alphaLcPeriod"/>
            </a:pPr>
            <a:r>
              <a:rPr lang="en-US" dirty="0"/>
              <a:t>What percent of the refunds are more than $2,400 but less than $4,000?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LO7-3 </a:t>
            </a:r>
          </a:p>
        </p:txBody>
      </p:sp>
    </p:spTree>
    <p:extLst>
      <p:ext uri="{BB962C8B-B14F-4D97-AF65-F5344CB8AC3E}">
        <p14:creationId xmlns:p14="http://schemas.microsoft.com/office/powerpoint/2010/main" val="3893061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7-</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10000"/>
          </a:bodyPr>
          <a:lstStyle/>
          <a:p>
            <a:pPr marL="0" indent="0">
              <a:buNone/>
            </a:pPr>
            <a:r>
              <a:rPr lang="en-US" dirty="0"/>
              <a:t>According to media research, the typical American listened to 195 hours of music in the last year. This is down from 290 hours 4 years earlier. Dick Trythall is a big country and western music fan. He listens to music while working around the house, reading, and riding in his truck. Assume the number of hours spent listening to music follows a normal probability distribution with a standard deviation of 8.5 hours. </a:t>
            </a:r>
          </a:p>
          <a:p>
            <a:pPr marL="0" indent="0">
              <a:buNone/>
            </a:pPr>
            <a:endParaRPr lang="en-US" dirty="0"/>
          </a:p>
          <a:p>
            <a:pPr marL="514350" indent="-514350">
              <a:buFont typeface="+mj-lt"/>
              <a:buAutoNum type="alphaLcPeriod"/>
            </a:pPr>
            <a:r>
              <a:rPr lang="en-US" dirty="0"/>
              <a:t>If Dick is in the top 1% in terms of listening time, how many hours did he listen last year? </a:t>
            </a:r>
          </a:p>
          <a:p>
            <a:pPr marL="514350" indent="-514350">
              <a:buFont typeface="+mj-lt"/>
              <a:buAutoNum type="alphaLcPeriod"/>
            </a:pPr>
            <a:r>
              <a:rPr lang="en-US" dirty="0"/>
              <a:t>Assume that the distribution of times 4 years earlier also follows the normal probability distribution with a standard deviation of 8.5 hours. How many hours did the 1% who listen to the </a:t>
            </a:r>
            <a:r>
              <a:rPr lang="en-US" i="1" dirty="0"/>
              <a:t>least </a:t>
            </a:r>
            <a:r>
              <a:rPr lang="en-US" dirty="0"/>
              <a:t>music actually listen?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LO7-3 </a:t>
            </a:r>
          </a:p>
        </p:txBody>
      </p:sp>
    </p:spTree>
    <p:extLst>
      <p:ext uri="{BB962C8B-B14F-4D97-AF65-F5344CB8AC3E}">
        <p14:creationId xmlns:p14="http://schemas.microsoft.com/office/powerpoint/2010/main" val="2533950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uniform distribution characteristics</a:t>
            </a:r>
          </a:p>
          <a:p>
            <a:pPr lvl="1"/>
            <a:r>
              <a:rPr lang="en-US" sz="2600" dirty="0">
                <a:solidFill>
                  <a:schemeClr val="tx1"/>
                </a:solidFill>
              </a:rPr>
              <a:t>It is rectangular in shape</a:t>
            </a:r>
          </a:p>
          <a:p>
            <a:pPr lvl="1"/>
            <a:r>
              <a:rPr lang="en-US" sz="2600" dirty="0">
                <a:solidFill>
                  <a:schemeClr val="tx1"/>
                </a:solidFill>
              </a:rPr>
              <a:t>The mean and the median are equal</a:t>
            </a:r>
          </a:p>
          <a:p>
            <a:pPr lvl="1"/>
            <a:r>
              <a:rPr lang="en-US" sz="2600" dirty="0">
                <a:solidFill>
                  <a:schemeClr val="tx1"/>
                </a:solidFill>
              </a:rPr>
              <a:t>It is completely described by its minimum value </a:t>
            </a:r>
            <a:r>
              <a:rPr lang="en-US" sz="2600" i="1" dirty="0">
                <a:solidFill>
                  <a:schemeClr val="tx1"/>
                </a:solidFill>
              </a:rPr>
              <a:t>a</a:t>
            </a:r>
            <a:r>
              <a:rPr lang="en-US" sz="2600" dirty="0">
                <a:solidFill>
                  <a:schemeClr val="tx1"/>
                </a:solidFill>
              </a:rPr>
              <a:t> and its maximum value</a:t>
            </a:r>
            <a:r>
              <a:rPr lang="en-US" sz="2600" i="1" dirty="0">
                <a:solidFill>
                  <a:schemeClr val="tx1"/>
                </a:solidFill>
              </a:rPr>
              <a:t> b</a:t>
            </a:r>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3</a:t>
            </a:fld>
            <a:endParaRPr lang="en-US" dirty="0"/>
          </a:p>
        </p:txBody>
      </p:sp>
      <p:pic>
        <p:nvPicPr>
          <p:cNvPr id="6" name="Picture 5">
            <a:extLst>
              <a:ext uri="{FF2B5EF4-FFF2-40B4-BE49-F238E27FC236}">
                <a16:creationId xmlns:a16="http://schemas.microsoft.com/office/drawing/2014/main" xmlns="" id="{49E1306A-C549-4A3D-BE54-606E4397F997}"/>
              </a:ext>
            </a:extLst>
          </p:cNvPr>
          <p:cNvPicPr>
            <a:picLocks noChangeAspect="1"/>
          </p:cNvPicPr>
          <p:nvPr/>
        </p:nvPicPr>
        <p:blipFill>
          <a:blip r:embed="rId3"/>
          <a:stretch>
            <a:fillRect/>
          </a:stretch>
        </p:blipFill>
        <p:spPr>
          <a:xfrm>
            <a:off x="1828800" y="3688080"/>
            <a:ext cx="4495800" cy="2346386"/>
          </a:xfrm>
          <a:prstGeom prst="rect">
            <a:avLst/>
          </a:prstGeom>
        </p:spPr>
      </p:pic>
    </p:spTree>
    <p:extLst>
      <p:ext uri="{BB962C8B-B14F-4D97-AF65-F5344CB8AC3E}">
        <p14:creationId xmlns:p14="http://schemas.microsoft.com/office/powerpoint/2010/main" val="1183242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 Formulas</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a:xfrm>
            <a:off x="457200" y="1219200"/>
            <a:ext cx="8229600" cy="4937760"/>
          </a:xfrm>
        </p:spPr>
        <p:txBody>
          <a:bodyPr/>
          <a:lstStyle/>
          <a:p>
            <a:r>
              <a:rPr lang="en-US" dirty="0"/>
              <a:t>The mean and standard deviation of a uniform distribution are computed as follows</a:t>
            </a:r>
          </a:p>
          <a:p>
            <a:endParaRPr lang="en-US" dirty="0"/>
          </a:p>
          <a:p>
            <a:endParaRPr lang="en-US" dirty="0"/>
          </a:p>
          <a:p>
            <a:endParaRPr lang="en-US" dirty="0"/>
          </a:p>
          <a:p>
            <a:endParaRPr lang="en-US" dirty="0"/>
          </a:p>
          <a:p>
            <a:pPr marL="0" indent="0">
              <a:buNone/>
            </a:pPr>
            <a:endParaRPr lang="en-US" dirty="0"/>
          </a:p>
          <a:p>
            <a:r>
              <a:rPr lang="en-US" dirty="0"/>
              <a:t>The following equation describes the region from </a:t>
            </a:r>
            <a:r>
              <a:rPr lang="en-US" i="1" dirty="0"/>
              <a:t>a</a:t>
            </a:r>
            <a:r>
              <a:rPr lang="en-US" dirty="0"/>
              <a:t> to </a:t>
            </a:r>
            <a:r>
              <a:rPr lang="en-US" i="1" dirty="0"/>
              <a:t>b</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4</a:t>
            </a:fld>
            <a:endParaRPr lang="en-US" dirty="0"/>
          </a:p>
        </p:txBody>
      </p:sp>
      <p:pic>
        <p:nvPicPr>
          <p:cNvPr id="6" name="Picture 5" descr="Screen Shot 2020-10-29 at 3.37.4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362200"/>
            <a:ext cx="7390277" cy="762000"/>
          </a:xfrm>
          <a:prstGeom prst="rect">
            <a:avLst/>
          </a:prstGeom>
        </p:spPr>
      </p:pic>
      <p:pic>
        <p:nvPicPr>
          <p:cNvPr id="9" name="Picture 8" descr="Screen Shot 2020-10-29 at 3.38.04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3276600"/>
            <a:ext cx="7391400" cy="851776"/>
          </a:xfrm>
          <a:prstGeom prst="rect">
            <a:avLst/>
          </a:prstGeom>
        </p:spPr>
      </p:pic>
      <p:pic>
        <p:nvPicPr>
          <p:cNvPr id="10" name="Picture 9" descr="Screen Shot 2020-10-29 at 3.39.07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5250158"/>
            <a:ext cx="7391400" cy="741386"/>
          </a:xfrm>
          <a:prstGeom prst="rect">
            <a:avLst/>
          </a:prstGeom>
        </p:spPr>
      </p:pic>
    </p:spTree>
    <p:extLst>
      <p:ext uri="{BB962C8B-B14F-4D97-AF65-F5344CB8AC3E}">
        <p14:creationId xmlns:p14="http://schemas.microsoft.com/office/powerpoint/2010/main" val="775902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 Example</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1600200" y="1295400"/>
            <a:ext cx="6400800" cy="1754326"/>
          </a:xfrm>
          <a:prstGeom prst="rect">
            <a:avLst/>
          </a:prstGeom>
          <a:solidFill>
            <a:schemeClr val="bg2"/>
          </a:solidFill>
          <a:ln>
            <a:solidFill>
              <a:schemeClr val="accent1"/>
            </a:solidFill>
          </a:ln>
        </p:spPr>
        <p:txBody>
          <a:bodyPr wrap="square" rtlCol="0">
            <a:spAutoFit/>
          </a:bodyPr>
          <a:lstStyle/>
          <a:p>
            <a:r>
              <a:rPr lang="en-US" dirty="0"/>
              <a:t>Southwest Arizona State University provides bus service to students while they are on campus. </a:t>
            </a:r>
            <a:r>
              <a:rPr lang="en-US" dirty="0" smtClean="0"/>
              <a:t>A </a:t>
            </a:r>
            <a:r>
              <a:rPr lang="en-US" dirty="0"/>
              <a:t>bus arrives at the North Main Street and College Drive stop every 30 minutes between 6 a.m. and 11 p.m. during weekdays. Students arrive at the bus stop at random times. The time that a student waits is uniformly distributed from 0 to 30 minutes.</a:t>
            </a:r>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5</a:t>
            </a:fld>
            <a:endParaRPr lang="en-US" dirty="0"/>
          </a:p>
        </p:txBody>
      </p:sp>
      <p:pic>
        <p:nvPicPr>
          <p:cNvPr id="9" name="Picture 8">
            <a:extLst>
              <a:ext uri="{FF2B5EF4-FFF2-40B4-BE49-F238E27FC236}">
                <a16:creationId xmlns:a16="http://schemas.microsoft.com/office/drawing/2014/main" xmlns="" id="{FB493F23-A7DC-44F6-A27B-5CD781250C29}"/>
              </a:ext>
            </a:extLst>
          </p:cNvPr>
          <p:cNvPicPr>
            <a:picLocks noChangeAspect="1"/>
          </p:cNvPicPr>
          <p:nvPr/>
        </p:nvPicPr>
        <p:blipFill>
          <a:blip r:embed="rId3"/>
          <a:stretch>
            <a:fillRect/>
          </a:stretch>
        </p:blipFill>
        <p:spPr>
          <a:xfrm>
            <a:off x="1219200" y="3352283"/>
            <a:ext cx="6934200" cy="2701509"/>
          </a:xfrm>
          <a:prstGeom prst="rect">
            <a:avLst/>
          </a:prstGeom>
        </p:spPr>
      </p:pic>
    </p:spTree>
    <p:extLst>
      <p:ext uri="{BB962C8B-B14F-4D97-AF65-F5344CB8AC3E}">
        <p14:creationId xmlns:p14="http://schemas.microsoft.com/office/powerpoint/2010/main" val="690197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 Example (2 of 4)</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6</a:t>
            </a:fld>
            <a:endParaRPr lang="en-US" dirty="0"/>
          </a:p>
        </p:txBody>
      </p:sp>
      <p:pic>
        <p:nvPicPr>
          <p:cNvPr id="9" name="Picture 8">
            <a:extLst>
              <a:ext uri="{FF2B5EF4-FFF2-40B4-BE49-F238E27FC236}">
                <a16:creationId xmlns:a16="http://schemas.microsoft.com/office/drawing/2014/main" xmlns="" id="{DA0249D8-84E1-4D13-A5E9-CD1DAE7E5AE8}"/>
              </a:ext>
            </a:extLst>
          </p:cNvPr>
          <p:cNvPicPr>
            <a:picLocks noChangeAspect="1"/>
          </p:cNvPicPr>
          <p:nvPr/>
        </p:nvPicPr>
        <p:blipFill>
          <a:blip r:embed="rId3"/>
          <a:stretch>
            <a:fillRect/>
          </a:stretch>
        </p:blipFill>
        <p:spPr>
          <a:xfrm>
            <a:off x="1219200" y="3470691"/>
            <a:ext cx="6934200" cy="2701509"/>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678180" y="1295400"/>
                <a:ext cx="7498080" cy="2093778"/>
              </a:xfrm>
              <a:prstGeom prst="rect">
                <a:avLst/>
              </a:prstGeom>
              <a:solidFill>
                <a:schemeClr val="bg2"/>
              </a:solidFill>
              <a:ln>
                <a:solidFill>
                  <a:schemeClr val="accent1"/>
                </a:solidFill>
              </a:ln>
            </p:spPr>
            <p:txBody>
              <a:bodyPr wrap="square" rtlCol="0">
                <a:spAutoFit/>
              </a:bodyPr>
              <a:lstStyle/>
              <a:p>
                <a:pPr>
                  <a:spcAft>
                    <a:spcPts val="600"/>
                  </a:spcAft>
                </a:pPr>
                <a:r>
                  <a:rPr lang="en-US" dirty="0"/>
                  <a:t>The area of the uniform distribution is found by multiplying  height *base</a:t>
                </a:r>
              </a:p>
              <a:p>
                <a:pPr>
                  <a:spcAft>
                    <a:spcPts val="600"/>
                  </a:spcAft>
                </a:pPr>
                <a:r>
                  <a:rPr lang="en-US" dirty="0"/>
                  <a:t>Area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m:t>
                        </m:r>
                      </m:num>
                      <m:den>
                        <m:r>
                          <m:rPr>
                            <m:nor/>
                          </m:rPr>
                          <a:rPr lang="en-US" b="0" i="0" smtClean="0">
                            <a:latin typeface="Cambria Math"/>
                          </a:rPr>
                          <m:t>30−0</m:t>
                        </m:r>
                      </m:den>
                    </m:f>
                  </m:oMath>
                </a14:m>
                <a:r>
                  <a:rPr lang="en-US" dirty="0"/>
                  <a:t> (30-0) = 1.00</a:t>
                </a:r>
              </a:p>
              <a:p>
                <a:pPr>
                  <a:spcAft>
                    <a:spcPts val="600"/>
                  </a:spcAft>
                </a:pPr>
                <a:r>
                  <a:rPr lang="en-US" dirty="0"/>
                  <a:t>The mean  is  </a:t>
                </a:r>
                <a14:m>
                  <m:oMath xmlns:m="http://schemas.openxmlformats.org/officeDocument/2006/math" xmlns="">
                    <m:r>
                      <m:rPr>
                        <m:nor/>
                      </m:rPr>
                      <a:rPr lang="en-US" i="0" smtClean="0">
                        <a:latin typeface="Cambria Math"/>
                        <a:ea typeface="Cambria Math"/>
                      </a:rPr>
                      <m:t>μ</m:t>
                    </m:r>
                    <m:r>
                      <m:rPr>
                        <m:nor/>
                      </m:rPr>
                      <a:rPr lang="en-US" b="0" i="0" smtClean="0">
                        <a:latin typeface="Cambria Math"/>
                        <a:ea typeface="Cambria Math"/>
                      </a:rPr>
                      <m:t>=</m:t>
                    </m:r>
                    <m:f>
                      <m:fPr>
                        <m:ctrlPr>
                          <a:rPr lang="en-US" b="0" i="1" smtClean="0">
                            <a:latin typeface="Cambria Math" panose="02040503050406030204" pitchFamily="18" charset="0"/>
                            <a:ea typeface="Cambria Math"/>
                          </a:rPr>
                        </m:ctrlPr>
                      </m:fPr>
                      <m:num>
                        <m:r>
                          <m:rPr>
                            <m:nor/>
                          </m:rPr>
                          <a:rPr lang="en-US" b="0" i="0" smtClean="0">
                            <a:latin typeface="Cambria Math"/>
                            <a:ea typeface="Cambria Math"/>
                          </a:rPr>
                          <m:t>a</m:t>
                        </m:r>
                        <m:r>
                          <m:rPr>
                            <m:nor/>
                          </m:rPr>
                          <a:rPr lang="en-US" b="0" i="0" smtClean="0">
                            <a:latin typeface="Cambria Math"/>
                            <a:ea typeface="Cambria Math"/>
                          </a:rPr>
                          <m:t>+</m:t>
                        </m:r>
                        <m:r>
                          <m:rPr>
                            <m:nor/>
                          </m:rPr>
                          <a:rPr lang="en-US" b="0" i="0" smtClean="0">
                            <a:latin typeface="Cambria Math"/>
                            <a:ea typeface="Cambria Math"/>
                          </a:rPr>
                          <m:t>b</m:t>
                        </m:r>
                      </m:num>
                      <m:den>
                        <m:r>
                          <m:rPr>
                            <m:nor/>
                          </m:rPr>
                          <a:rPr lang="en-US" b="0" i="0" smtClean="0">
                            <a:latin typeface="Cambria Math"/>
                            <a:ea typeface="Cambria Math"/>
                          </a:rPr>
                          <m:t>2</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0+30</m:t>
                        </m:r>
                      </m:num>
                      <m:den>
                        <m:r>
                          <m:rPr>
                            <m:nor/>
                          </m:rPr>
                          <a:rPr lang="en-US" b="0" i="0" smtClean="0">
                            <a:latin typeface="Cambria Math"/>
                          </a:rPr>
                          <m:t>2</m:t>
                        </m:r>
                      </m:den>
                    </m:f>
                  </m:oMath>
                </a14:m>
                <a:r>
                  <a:rPr lang="en-US" dirty="0"/>
                  <a:t> = 15</a:t>
                </a:r>
              </a:p>
              <a:p>
                <a:r>
                  <a:rPr lang="en-US" dirty="0"/>
                  <a:t>The standard deviation is  </a:t>
                </a:r>
                <a14:m>
                  <m:oMath xmlns:m="http://schemas.openxmlformats.org/officeDocument/2006/math" xmlns="">
                    <m:r>
                      <m:rPr>
                        <m:nor/>
                      </m:rPr>
                      <a:rPr lang="en-US" i="0" smtClean="0">
                        <a:latin typeface="Cambria Math"/>
                        <a:ea typeface="Cambria Math"/>
                      </a:rPr>
                      <m:t>σ</m:t>
                    </m:r>
                    <m:r>
                      <m:rPr>
                        <m:nor/>
                      </m:rPr>
                      <a:rPr lang="en-US" b="0" i="0" smtClean="0">
                        <a:latin typeface="Cambria Math"/>
                        <a:ea typeface="Cambria Math"/>
                      </a:rPr>
                      <m:t>= </m:t>
                    </m:r>
                    <m:rad>
                      <m:radPr>
                        <m:degHide m:val="on"/>
                        <m:ctrlPr>
                          <a:rPr lang="en-US" b="0" i="1" smtClean="0">
                            <a:latin typeface="Cambria Math" panose="02040503050406030204" pitchFamily="18" charset="0"/>
                            <a:ea typeface="Cambria Math"/>
                          </a:rPr>
                        </m:ctrlPr>
                      </m:radPr>
                      <m:deg/>
                      <m:e>
                        <m:f>
                          <m:fPr>
                            <m:ctrlPr>
                              <a:rPr lang="en-US" b="0" i="1" smtClean="0">
                                <a:latin typeface="Cambria Math" panose="02040503050406030204" pitchFamily="18" charset="0"/>
                                <a:ea typeface="Cambria Math"/>
                              </a:rPr>
                            </m:ctrlPr>
                          </m:fPr>
                          <m:num>
                            <m:d>
                              <m:dPr>
                                <m:ctrlPr>
                                  <a:rPr lang="en-US" b="0" i="1" smtClean="0">
                                    <a:latin typeface="Cambria Math" panose="02040503050406030204" pitchFamily="18" charset="0"/>
                                    <a:ea typeface="Cambria Math"/>
                                  </a:rPr>
                                </m:ctrlPr>
                              </m:dPr>
                              <m:e>
                                <m:r>
                                  <m:rPr>
                                    <m:nor/>
                                  </m:rPr>
                                  <a:rPr lang="en-US" b="0" i="0" smtClean="0">
                                    <a:latin typeface="Cambria Math"/>
                                    <a:ea typeface="Cambria Math"/>
                                  </a:rPr>
                                  <m:t>b</m:t>
                                </m:r>
                                <m:r>
                                  <m:rPr>
                                    <m:nor/>
                                  </m:rPr>
                                  <a:rPr lang="en-US" b="0" i="0" smtClean="0">
                                    <a:latin typeface="Cambria Math"/>
                                    <a:ea typeface="Cambria Math"/>
                                  </a:rPr>
                                  <m:t>−</m:t>
                                </m:r>
                                <m:r>
                                  <m:rPr>
                                    <m:nor/>
                                  </m:rPr>
                                  <a:rPr lang="en-US" b="0" i="0" smtClean="0">
                                    <a:latin typeface="Cambria Math"/>
                                    <a:ea typeface="Cambria Math"/>
                                  </a:rPr>
                                  <m:t>a</m:t>
                                </m:r>
                              </m:e>
                            </m:d>
                            <m:r>
                              <m:rPr>
                                <m:nor/>
                              </m:rPr>
                              <a:rPr lang="en-US" b="0" i="0" baseline="30000" smtClean="0">
                                <a:latin typeface="Cambria Math"/>
                                <a:ea typeface="Cambria Math"/>
                              </a:rPr>
                              <m:t>2</m:t>
                            </m:r>
                          </m:num>
                          <m:den>
                            <m:r>
                              <m:rPr>
                                <m:nor/>
                              </m:rPr>
                              <a:rPr lang="en-US" b="0" i="0" smtClean="0">
                                <a:latin typeface="Cambria Math"/>
                                <a:ea typeface="Cambria Math"/>
                              </a:rPr>
                              <m:t>12</m:t>
                            </m:r>
                          </m:den>
                        </m:f>
                      </m:e>
                    </m:rad>
                  </m:oMath>
                </a14:m>
                <a:r>
                  <a:rPr lang="en-US" dirty="0"/>
                  <a:t>  = </a:t>
                </a:r>
                <a14:m>
                  <m:oMath xmlns:m="http://schemas.openxmlformats.org/officeDocument/2006/math" xmlns="">
                    <m:rad>
                      <m:radPr>
                        <m:degHide m:val="on"/>
                        <m:ctrlPr>
                          <a:rPr lang="en-US" i="1" smtClean="0">
                            <a:latin typeface="Cambria Math" panose="02040503050406030204" pitchFamily="18" charset="0"/>
                          </a:rPr>
                        </m:ctrlPr>
                      </m:radPr>
                      <m:deg/>
                      <m:e>
                        <m:f>
                          <m:fPr>
                            <m:ctrlPr>
                              <a:rPr lang="en-US" i="1" smtClean="0">
                                <a:latin typeface="Cambria Math" panose="02040503050406030204" pitchFamily="18" charset="0"/>
                              </a:rPr>
                            </m:ctrlPr>
                          </m:fPr>
                          <m:num>
                            <m:d>
                              <m:dPr>
                                <m:ctrlPr>
                                  <a:rPr lang="en-US" b="0" i="1" smtClean="0">
                                    <a:latin typeface="Cambria Math" panose="02040503050406030204" pitchFamily="18" charset="0"/>
                                  </a:rPr>
                                </m:ctrlPr>
                              </m:dPr>
                              <m:e>
                                <m:r>
                                  <m:rPr>
                                    <m:nor/>
                                  </m:rPr>
                                  <a:rPr lang="en-US" b="0" i="0" smtClean="0">
                                    <a:latin typeface="Cambria Math"/>
                                  </a:rPr>
                                  <m:t>30−0</m:t>
                                </m:r>
                              </m:e>
                            </m:d>
                            <m:r>
                              <m:rPr>
                                <m:nor/>
                              </m:rPr>
                              <a:rPr lang="en-US" b="0" i="0" baseline="30000" smtClean="0">
                                <a:latin typeface="Cambria Math"/>
                              </a:rPr>
                              <m:t>2</m:t>
                            </m:r>
                          </m:num>
                          <m:den>
                            <m:r>
                              <m:rPr>
                                <m:nor/>
                              </m:rPr>
                              <a:rPr lang="en-US" b="0" i="0" smtClean="0">
                                <a:latin typeface="Cambria Math"/>
                              </a:rPr>
                              <m:t>12</m:t>
                            </m:r>
                          </m:den>
                        </m:f>
                      </m:e>
                    </m:rad>
                  </m:oMath>
                </a14:m>
                <a:r>
                  <a:rPr lang="en-US" dirty="0"/>
                  <a:t>  = 8.66</a:t>
                </a:r>
              </a:p>
            </p:txBody>
          </p:sp>
        </mc:Choice>
        <mc:Fallback xmlns="">
          <p:sp>
            <p:nvSpPr>
              <p:cNvPr id="7" name="TextBox 6"/>
              <p:cNvSpPr txBox="1">
                <a:spLocks noRot="1" noChangeAspect="1" noMove="1" noResize="1" noEditPoints="1" noAdjustHandles="1" noChangeArrowheads="1" noChangeShapeType="1" noTextEdit="1"/>
              </p:cNvSpPr>
              <p:nvPr/>
            </p:nvSpPr>
            <p:spPr>
              <a:xfrm>
                <a:off x="678180" y="1295400"/>
                <a:ext cx="7498080" cy="2093778"/>
              </a:xfrm>
              <a:prstGeom prst="rect">
                <a:avLst/>
              </a:prstGeom>
              <a:blipFill rotWithShape="1">
                <a:blip r:embed="rId4"/>
                <a:stretch>
                  <a:fillRect/>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588324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 Example (3 of 4)</a:t>
            </a:r>
          </a:p>
        </p:txBody>
      </p:sp>
      <p:sp>
        <p:nvSpPr>
          <p:cNvPr id="3" name="Footer Placeholder 2"/>
          <p:cNvSpPr>
            <a:spLocks noGrp="1"/>
          </p:cNvSpPr>
          <p:nvPr>
            <p:ph type="ftr" sz="quarter" idx="11"/>
          </p:nvPr>
        </p:nvSpPr>
        <p:spPr>
          <a:xfrm>
            <a:off x="19050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7-</a:t>
            </a:r>
            <a:fld id="{A68F1C3D-7991-4430-8FD2-6BE0AA8A1311}" type="slidenum">
              <a:rPr lang="en-US" smtClean="0"/>
              <a:pPr/>
              <a:t>7</a:t>
            </a:fld>
            <a:endParaRPr lang="en-US" dirty="0"/>
          </a:p>
        </p:txBody>
      </p:sp>
      <p:pic>
        <p:nvPicPr>
          <p:cNvPr id="7" name="Picture 6">
            <a:extLst>
              <a:ext uri="{FF2B5EF4-FFF2-40B4-BE49-F238E27FC236}">
                <a16:creationId xmlns:a16="http://schemas.microsoft.com/office/drawing/2014/main" xmlns="" id="{080B24B6-FECD-4333-A460-E50DE9B91C41}"/>
              </a:ext>
            </a:extLst>
          </p:cNvPr>
          <p:cNvPicPr>
            <a:picLocks noChangeAspect="1"/>
          </p:cNvPicPr>
          <p:nvPr/>
        </p:nvPicPr>
        <p:blipFill>
          <a:blip r:embed="rId3"/>
          <a:stretch>
            <a:fillRect/>
          </a:stretch>
        </p:blipFill>
        <p:spPr>
          <a:xfrm>
            <a:off x="1600200" y="3429000"/>
            <a:ext cx="5943600" cy="2620942"/>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1600200" y="1981200"/>
                <a:ext cx="5943600" cy="1228541"/>
              </a:xfrm>
              <a:prstGeom prst="rect">
                <a:avLst/>
              </a:prstGeom>
              <a:solidFill>
                <a:schemeClr val="bg2"/>
              </a:solidFill>
              <a:ln>
                <a:solidFill>
                  <a:schemeClr val="accent1"/>
                </a:solidFill>
              </a:ln>
            </p:spPr>
            <p:txBody>
              <a:bodyPr wrap="square" rtlCol="0">
                <a:spAutoFit/>
              </a:bodyPr>
              <a:lstStyle/>
              <a:p>
                <a:pPr>
                  <a:spcAft>
                    <a:spcPts val="1200"/>
                  </a:spcAft>
                </a:pPr>
                <a:r>
                  <a:rPr lang="en-US" dirty="0"/>
                  <a:t>To find the probability that a student will wait more than 25 minutes, find the area between 25 and 30 minutes.</a:t>
                </a:r>
              </a:p>
              <a:p>
                <a:r>
                  <a:rPr lang="en-US" dirty="0"/>
                  <a:t>P(25 &lt; wait time &lt; 30) = (height)(base)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(30−0)</m:t>
                        </m:r>
                      </m:den>
                    </m:f>
                  </m:oMath>
                </a14:m>
                <a:r>
                  <a:rPr lang="en-US" dirty="0"/>
                  <a:t> (5) = .1667</a:t>
                </a:r>
              </a:p>
            </p:txBody>
          </p:sp>
        </mc:Choice>
        <mc:Fallback xmlns="">
          <p:sp>
            <p:nvSpPr>
              <p:cNvPr id="8" name="TextBox 7"/>
              <p:cNvSpPr txBox="1">
                <a:spLocks noRot="1" noChangeAspect="1" noMove="1" noResize="1" noEditPoints="1" noAdjustHandles="1" noChangeArrowheads="1" noChangeShapeType="1" noTextEdit="1"/>
              </p:cNvSpPr>
              <p:nvPr/>
            </p:nvSpPr>
            <p:spPr>
              <a:xfrm>
                <a:off x="1600200" y="1981200"/>
                <a:ext cx="5943600" cy="1228541"/>
              </a:xfrm>
              <a:prstGeom prst="rect">
                <a:avLst/>
              </a:prstGeom>
              <a:blipFill rotWithShape="1">
                <a:blip r:embed="rId4"/>
                <a:stretch>
                  <a:fillRect b="-6373"/>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182201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Distribution Example (4 of 4)</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7-</a:t>
            </a:r>
            <a:fld id="{F38DF745-7D3F-47F4-83A3-874385CFAA69}" type="slidenum">
              <a:rPr lang="en-US" smtClean="0"/>
              <a:pPr/>
              <a:t>8</a:t>
            </a:fld>
            <a:endParaRPr lang="en-US" dirty="0"/>
          </a:p>
        </p:txBody>
      </p:sp>
      <p:pic>
        <p:nvPicPr>
          <p:cNvPr id="9" name="Picture 8">
            <a:extLst>
              <a:ext uri="{FF2B5EF4-FFF2-40B4-BE49-F238E27FC236}">
                <a16:creationId xmlns:a16="http://schemas.microsoft.com/office/drawing/2014/main" xmlns="" id="{67800776-54D2-400E-8A7C-48CEB6EB8C5C}"/>
              </a:ext>
            </a:extLst>
          </p:cNvPr>
          <p:cNvPicPr>
            <a:picLocks noChangeAspect="1"/>
          </p:cNvPicPr>
          <p:nvPr/>
        </p:nvPicPr>
        <p:blipFill>
          <a:blip r:embed="rId3"/>
          <a:stretch>
            <a:fillRect/>
          </a:stretch>
        </p:blipFill>
        <p:spPr>
          <a:xfrm>
            <a:off x="1524000" y="3462565"/>
            <a:ext cx="5827776" cy="2530481"/>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1600200" y="1971859"/>
                <a:ext cx="5943600" cy="1228541"/>
              </a:xfrm>
              <a:prstGeom prst="rect">
                <a:avLst/>
              </a:prstGeom>
              <a:solidFill>
                <a:schemeClr val="bg2"/>
              </a:solidFill>
              <a:ln>
                <a:solidFill>
                  <a:schemeClr val="accent1"/>
                </a:solidFill>
              </a:ln>
            </p:spPr>
            <p:txBody>
              <a:bodyPr wrap="square" rtlCol="0">
                <a:spAutoFit/>
              </a:bodyPr>
              <a:lstStyle/>
              <a:p>
                <a:pPr>
                  <a:spcAft>
                    <a:spcPts val="1200"/>
                  </a:spcAft>
                </a:pPr>
                <a:r>
                  <a:rPr lang="en-US" dirty="0"/>
                  <a:t>To find the probability that a student will wait between 10 and 20 minutes, find the area between 10 and 20 minutes.</a:t>
                </a:r>
              </a:p>
              <a:p>
                <a:r>
                  <a:rPr lang="en-US" dirty="0"/>
                  <a:t>P(10 &lt; wait time &lt; 20) = (height)(base)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(30−0)</m:t>
                        </m:r>
                      </m:den>
                    </m:f>
                  </m:oMath>
                </a14:m>
                <a:r>
                  <a:rPr lang="en-US" dirty="0"/>
                  <a:t> (10) = .3333</a:t>
                </a:r>
              </a:p>
            </p:txBody>
          </p:sp>
        </mc:Choice>
        <mc:Fallback xmlns="">
          <p:sp>
            <p:nvSpPr>
              <p:cNvPr id="7" name="TextBox 6"/>
              <p:cNvSpPr txBox="1">
                <a:spLocks noRot="1" noChangeAspect="1" noMove="1" noResize="1" noEditPoints="1" noAdjustHandles="1" noChangeArrowheads="1" noChangeShapeType="1" noTextEdit="1"/>
              </p:cNvSpPr>
              <p:nvPr/>
            </p:nvSpPr>
            <p:spPr>
              <a:xfrm>
                <a:off x="1600200" y="1971859"/>
                <a:ext cx="5943600" cy="1228541"/>
              </a:xfrm>
              <a:prstGeom prst="rect">
                <a:avLst/>
              </a:prstGeom>
              <a:blipFill rotWithShape="1">
                <a:blip r:embed="rId4"/>
                <a:stretch>
                  <a:fillRect b="-6863"/>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737274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Probability Distribution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t>The normal probability distribution is a continuous distribution with the following characteristics:</a:t>
            </a:r>
          </a:p>
          <a:p>
            <a:pPr lvl="1"/>
            <a:r>
              <a:rPr lang="en-US" sz="2600" dirty="0">
                <a:solidFill>
                  <a:schemeClr val="tx1"/>
                </a:solidFill>
              </a:rPr>
              <a:t>It is bell-shaped and has a single peak at the center of the distribution</a:t>
            </a:r>
          </a:p>
          <a:p>
            <a:pPr lvl="1"/>
            <a:r>
              <a:rPr lang="en-US" sz="2600" dirty="0">
                <a:solidFill>
                  <a:schemeClr val="tx1"/>
                </a:solidFill>
              </a:rPr>
              <a:t>The total area under the curve is 1.00</a:t>
            </a:r>
          </a:p>
          <a:p>
            <a:pPr lvl="1"/>
            <a:r>
              <a:rPr lang="en-US" sz="2600" dirty="0">
                <a:solidFill>
                  <a:schemeClr val="tx1"/>
                </a:solidFill>
              </a:rPr>
              <a:t>The distribution is symmetrical about the mean</a:t>
            </a:r>
          </a:p>
          <a:p>
            <a:pPr lvl="1"/>
            <a:r>
              <a:rPr lang="en-US" sz="2600" dirty="0">
                <a:solidFill>
                  <a:schemeClr val="tx1"/>
                </a:solidFill>
              </a:rPr>
              <a:t>It is asymptotic, meaning the curve approaches but never touches the X-axis</a:t>
            </a:r>
          </a:p>
          <a:p>
            <a:pPr lvl="1"/>
            <a:r>
              <a:rPr lang="en-US" sz="2600" dirty="0">
                <a:solidFill>
                  <a:schemeClr val="tx1"/>
                </a:solidFill>
              </a:rPr>
              <a:t>The locations of a normal distribution is determined by the mean</a:t>
            </a:r>
          </a:p>
          <a:p>
            <a:pPr lvl="1"/>
            <a:r>
              <a:rPr lang="en-US" sz="2600" dirty="0">
                <a:solidFill>
                  <a:schemeClr val="tx1"/>
                </a:solidFill>
              </a:rPr>
              <a:t>The dispersion or spread is determined by the standard deviation</a:t>
            </a:r>
          </a:p>
          <a:p>
            <a:r>
              <a:rPr lang="en-US" dirty="0"/>
              <a:t>There is a family of normal probability distributions</a:t>
            </a:r>
          </a:p>
        </p:txBody>
      </p:sp>
      <p:sp>
        <p:nvSpPr>
          <p:cNvPr id="5" name="Slide Number Placeholder 4"/>
          <p:cNvSpPr>
            <a:spLocks noGrp="1"/>
          </p:cNvSpPr>
          <p:nvPr>
            <p:ph type="sldNum" sz="quarter" idx="12"/>
          </p:nvPr>
        </p:nvSpPr>
        <p:spPr/>
        <p:txBody>
          <a:bodyPr/>
          <a:lstStyle/>
          <a:p>
            <a:r>
              <a:rPr lang="en-US" dirty="0"/>
              <a:t>7-</a:t>
            </a:r>
            <a:fld id="{F38DF745-7D3F-47F4-83A3-874385CFAA69}" type="slidenum">
              <a:rPr lang="en-US" smtClean="0"/>
              <a:pPr/>
              <a:t>9</a:t>
            </a:fld>
            <a:endParaRPr lang="en-US" dirty="0"/>
          </a:p>
        </p:txBody>
      </p:sp>
    </p:spTree>
    <p:extLst>
      <p:ext uri="{BB962C8B-B14F-4D97-AF65-F5344CB8AC3E}">
        <p14:creationId xmlns:p14="http://schemas.microsoft.com/office/powerpoint/2010/main" val="15817205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2211</TotalTime>
  <Words>4631</Words>
  <Application>Microsoft Macintosh PowerPoint</Application>
  <PresentationFormat>On-screen Show (4:3)</PresentationFormat>
  <Paragraphs>280</Paragraphs>
  <Slides>27</Slides>
  <Notes>26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Origin</vt:lpstr>
      <vt:lpstr>Continuous Probability Distributions</vt:lpstr>
      <vt:lpstr>Learning Objectives</vt:lpstr>
      <vt:lpstr>Uniform Distribution</vt:lpstr>
      <vt:lpstr>Uniform Distribution Formulas</vt:lpstr>
      <vt:lpstr>Uniform Distribution Example</vt:lpstr>
      <vt:lpstr>Uniform Distribution Example (2 of 4)</vt:lpstr>
      <vt:lpstr>Uniform Distribution Example (3 of 4)</vt:lpstr>
      <vt:lpstr>Uniform Distribution Example (4 of 4)</vt:lpstr>
      <vt:lpstr>Normal Probability Distribution</vt:lpstr>
      <vt:lpstr>The Normal Curve</vt:lpstr>
      <vt:lpstr>Family of Normal Probability Distributions</vt:lpstr>
      <vt:lpstr>Standard Normal Probability Distribution</vt:lpstr>
      <vt:lpstr>Areas Under the Normal Curve</vt:lpstr>
      <vt:lpstr>Standard Normal Probability Example</vt:lpstr>
      <vt:lpstr>The Empirical Rule</vt:lpstr>
      <vt:lpstr>The Empirical Rule Example</vt:lpstr>
      <vt:lpstr>Finding Areas under the Normal Curve</vt:lpstr>
      <vt:lpstr>Finding Areas under the Normal Curve      (2 of 4)</vt:lpstr>
      <vt:lpstr>Finding Areas Under the Normal Curve      (3 of 4)</vt:lpstr>
      <vt:lpstr>Finding Areas Under the Normal Curve      (4 of 4)</vt:lpstr>
      <vt:lpstr>Finding a Value for x Using z</vt:lpstr>
      <vt:lpstr>Chapter 7 Practice Problems</vt:lpstr>
      <vt:lpstr>Question 1</vt:lpstr>
      <vt:lpstr>Question 9</vt:lpstr>
      <vt:lpstr>Question 13</vt:lpstr>
      <vt:lpstr>Question 19</vt:lpstr>
      <vt:lpstr>Question 27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214</cp:revision>
  <dcterms:created xsi:type="dcterms:W3CDTF">2011-09-06T13:22:08Z</dcterms:created>
  <dcterms:modified xsi:type="dcterms:W3CDTF">2020-10-29T21:07:47Z</dcterms:modified>
</cp:coreProperties>
</file>